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sldIdLst>
    <p:sldId id="4758" r:id="rId5"/>
    <p:sldId id="4771" r:id="rId6"/>
    <p:sldId id="4782" r:id="rId7"/>
    <p:sldId id="4783" r:id="rId8"/>
    <p:sldId id="4784" r:id="rId9"/>
    <p:sldId id="4787" r:id="rId10"/>
    <p:sldId id="4788" r:id="rId11"/>
    <p:sldId id="4790" r:id="rId12"/>
    <p:sldId id="4795" r:id="rId13"/>
    <p:sldId id="4791" r:id="rId14"/>
    <p:sldId id="4793" r:id="rId15"/>
    <p:sldId id="4794" r:id="rId16"/>
    <p:sldId id="4792" r:id="rId17"/>
    <p:sldId id="4786" r:id="rId18"/>
    <p:sldId id="47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14" d="100"/>
          <a:sy n="114" d="100"/>
        </p:scale>
        <p:origin x="447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3/3/25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.sharepoint.com/:x:/s/EICPublicSharingDocs/EbyvmR-fBZ5Eo2V6Nl7eMcgBqtR1I7isGIvRyRK-nE-uJQ?e=n3TJR4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envelope-png/download/26660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rookhavenlab-my.sharepoint.com/:b:/g/personal/dcacace_bnl_gov/EdqUPTbS0X9Ljc8W3xQ6PFUBRaznrpZnpdJCgoAqcR_jsw?e=8Qyfpg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Roland Wimmer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/>
              <a:t>TIC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0528-91A6-2937-E1FD-49DF1928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CB5F4-8921-4DAD-CBBA-83D5883C5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Elke made an example of what we would like to see for the cooling for each subgroup.</a:t>
            </a:r>
          </a:p>
          <a:p>
            <a:r>
              <a:rPr lang="en-US" sz="2000" dirty="0"/>
              <a:t>Link to spreadsheet - </a:t>
            </a:r>
          </a:p>
          <a:p>
            <a:r>
              <a:rPr lang="en-US" sz="2000" dirty="0"/>
              <a:t>Some examples of information we would like:</a:t>
            </a:r>
          </a:p>
          <a:p>
            <a:pPr lvl="1"/>
            <a:r>
              <a:rPr lang="en-US" dirty="0"/>
              <a:t>Heat sources and where they are located on your detector</a:t>
            </a:r>
          </a:p>
          <a:p>
            <a:pPr lvl="2"/>
            <a:r>
              <a:rPr lang="en-US" dirty="0"/>
              <a:t>How are the heat sources distributed over your detector?</a:t>
            </a:r>
          </a:p>
          <a:p>
            <a:pPr lvl="2"/>
            <a:r>
              <a:rPr lang="en-US" dirty="0"/>
              <a:t>How many heat sources are there? Are they FEBs, ASICs, RDOs, etc.</a:t>
            </a:r>
          </a:p>
          <a:p>
            <a:pPr lvl="1"/>
            <a:r>
              <a:rPr lang="en-US" dirty="0"/>
              <a:t>What simulations have you done for heat distribution?</a:t>
            </a:r>
          </a:p>
          <a:p>
            <a:pPr lvl="2"/>
            <a:r>
              <a:rPr lang="en-US" dirty="0"/>
              <a:t>What assumptions did you make for these simulations?</a:t>
            </a:r>
          </a:p>
          <a:p>
            <a:pPr lvl="1"/>
            <a:r>
              <a:rPr lang="en-US" dirty="0"/>
              <a:t>What assumptions have you made about your cooling system?</a:t>
            </a:r>
          </a:p>
          <a:p>
            <a:pPr lvl="1"/>
            <a:r>
              <a:rPr lang="en-US" dirty="0"/>
              <a:t>What are your requirements for a cooling?</a:t>
            </a:r>
          </a:p>
          <a:p>
            <a:pPr lvl="2"/>
            <a:r>
              <a:rPr lang="en-US" dirty="0"/>
              <a:t>What is the required temperature stability?</a:t>
            </a:r>
          </a:p>
          <a:p>
            <a:pPr lvl="2"/>
            <a:r>
              <a:rPr lang="en-US" dirty="0"/>
              <a:t>What is the operating temperature?</a:t>
            </a:r>
          </a:p>
          <a:p>
            <a:pPr lvl="2"/>
            <a:r>
              <a:rPr lang="en-US" dirty="0"/>
              <a:t>Any limits on allowed vibration for the detector? </a:t>
            </a:r>
          </a:p>
          <a:p>
            <a:pPr lvl="1"/>
            <a:r>
              <a:rPr lang="en-US" dirty="0"/>
              <a:t>Are there any other heat sources not in the detector volume which need cooling?</a:t>
            </a:r>
          </a:p>
          <a:p>
            <a:pPr lvl="1"/>
            <a:r>
              <a:rPr lang="en-US" dirty="0"/>
              <a:t>Is there any other pertinent information we should know?</a:t>
            </a:r>
          </a:p>
          <a:p>
            <a:pPr lvl="2"/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371F146-328E-5536-0C10-56333FD25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622" y="1350518"/>
            <a:ext cx="5763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Detector Parameters and Services per Subsystem.xlsx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4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CEE5-9112-F737-128C-5B5A7BFFA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0378-2CA2-2735-E6F8-A199785A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6DDE9-D8E3-AC7E-F350-9502ACDD4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6" y="889233"/>
            <a:ext cx="11754746" cy="54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7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DCC85-6F5A-4884-EC9A-408C9DDAA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A25B-E48F-0255-4E8E-DAB73CBB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1463D-4F9C-F512-BF55-1CE7F07B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45" y="683548"/>
            <a:ext cx="10824710" cy="54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5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E9C77-5041-774B-58B1-014269ED3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FAD4-2F0B-1BDE-5118-9F99E82D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18A05-2D6C-2E5F-7CA7-D908DBD7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98"/>
          <a:stretch/>
        </p:blipFill>
        <p:spPr>
          <a:xfrm>
            <a:off x="511142" y="909868"/>
            <a:ext cx="11240182" cy="43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9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AA3E8-99E4-7082-D264-420E1A19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2FD4-1D6A-B840-91B5-D96979C8A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Would like to meet with whoever implements the geometry to help with the recent envelope changes.</a:t>
            </a:r>
          </a:p>
          <a:p>
            <a:r>
              <a:rPr lang="en-US" dirty="0"/>
              <a:t>Few different model updates</a:t>
            </a:r>
          </a:p>
          <a:p>
            <a:r>
              <a:rPr lang="en-US" dirty="0"/>
              <a:t>Envelope pdf is current, barring small pending updates</a:t>
            </a:r>
          </a:p>
          <a:p>
            <a:endParaRPr lang="en-US" dirty="0"/>
          </a:p>
          <a:p>
            <a:r>
              <a:rPr lang="en-US" dirty="0"/>
              <a:t>PLEASE FILL OUT COOLING/ HEAT INFO!!!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4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Model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189732" cy="5065713"/>
          </a:xfrm>
        </p:spPr>
        <p:txBody>
          <a:bodyPr>
            <a:normAutofit/>
          </a:bodyPr>
          <a:lstStyle/>
          <a:p>
            <a:r>
              <a:rPr lang="en-US" sz="2000" dirty="0"/>
              <a:t>New Models</a:t>
            </a:r>
          </a:p>
          <a:p>
            <a:pPr lvl="1"/>
            <a:r>
              <a:rPr lang="en-US" sz="1600" dirty="0"/>
              <a:t>MPGDs</a:t>
            </a:r>
          </a:p>
          <a:p>
            <a:pPr lvl="1"/>
            <a:r>
              <a:rPr lang="en-US" sz="1600" dirty="0"/>
              <a:t>ToF</a:t>
            </a:r>
          </a:p>
          <a:p>
            <a:pPr lvl="1"/>
            <a:r>
              <a:rPr lang="en-US" sz="1600" dirty="0"/>
              <a:t>Beampipe</a:t>
            </a:r>
          </a:p>
          <a:p>
            <a:r>
              <a:rPr lang="en-US" sz="2000" dirty="0"/>
              <a:t>GST </a:t>
            </a:r>
          </a:p>
          <a:p>
            <a:r>
              <a:rPr lang="en-US" sz="2000" dirty="0"/>
              <a:t>DIRC Shift</a:t>
            </a:r>
          </a:p>
          <a:p>
            <a:r>
              <a:rPr lang="en-US" sz="2000" dirty="0"/>
              <a:t>Cradle Updates</a:t>
            </a:r>
          </a:p>
          <a:p>
            <a:pPr lvl="1"/>
            <a:r>
              <a:rPr lang="en-US" sz="1600" dirty="0"/>
              <a:t>HCAL Modifications</a:t>
            </a:r>
          </a:p>
          <a:p>
            <a:r>
              <a:rPr lang="en-US" sz="2000" dirty="0"/>
              <a:t>Envelope Updates</a:t>
            </a:r>
          </a:p>
          <a:p>
            <a:r>
              <a:rPr lang="en-US" sz="2000" dirty="0"/>
              <a:t>Cooling Requirements</a:t>
            </a:r>
          </a:p>
          <a:p>
            <a:r>
              <a:rPr lang="en-US" sz="2000" dirty="0"/>
              <a:t>Summary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2028E-A4E2-F29A-4F5D-577E180D5C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4633" y="1037279"/>
            <a:ext cx="8709033" cy="50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2A87-0311-AF7D-6536-FA01B993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MPGDs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E72F6-1309-1B01-02BE-003559784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7356576" cy="5065713"/>
          </a:xfrm>
        </p:spPr>
        <p:txBody>
          <a:bodyPr/>
          <a:lstStyle/>
          <a:p>
            <a:r>
              <a:rPr lang="en-US" dirty="0"/>
              <a:t>Received new updated models for the MPGD disks and the oMPGD sectors</a:t>
            </a:r>
          </a:p>
          <a:p>
            <a:r>
              <a:rPr lang="en-US" dirty="0"/>
              <a:t>No changes in size, mostly just an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0370A-B20B-6F4C-879D-37C81AB9A1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2470" y="571716"/>
            <a:ext cx="5509200" cy="4728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DDB19-CE9B-FA8E-C4F0-80F05001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9362" y="2751862"/>
            <a:ext cx="3188435" cy="3528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634B3B-2A4C-D5F2-9F33-D666BDB6D8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77" y="2936146"/>
            <a:ext cx="2250171" cy="347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0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0D3E-322B-8AD3-67CD-728822D3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ToF Barrel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5F38E-4CAC-F879-10D4-946707C3A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4" y="981075"/>
            <a:ext cx="6773542" cy="5065713"/>
          </a:xfrm>
        </p:spPr>
        <p:txBody>
          <a:bodyPr>
            <a:normAutofit/>
          </a:bodyPr>
          <a:lstStyle/>
          <a:p>
            <a:r>
              <a:rPr lang="en-US" sz="2000" dirty="0"/>
              <a:t>Received new ToF barrel model prior to the recent envelope shift.</a:t>
            </a:r>
          </a:p>
          <a:p>
            <a:r>
              <a:rPr lang="en-US" sz="2000" dirty="0"/>
              <a:t>Three engagement rings are shown though their locations are changing.</a:t>
            </a:r>
          </a:p>
          <a:p>
            <a:r>
              <a:rPr lang="en-US" sz="2000" dirty="0"/>
              <a:t>The model is currently being revised. The forward direction will be “shortened” such that the barrel shares a midplane with the inner MPGD barrel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DEAF4-2D87-058D-E377-F23C7AF4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9794" y="742426"/>
            <a:ext cx="5091872" cy="3884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B51C6-3800-1F88-78EF-232B30482D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" y="3843390"/>
            <a:ext cx="5721936" cy="23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0FC9C7-A026-B349-E6E9-83B93682FB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3486" y="146438"/>
            <a:ext cx="9357920" cy="6208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6DDCA3-5070-D748-5FCB-ED8A5456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Beampipe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797C8-A059-0658-9055-E0BF2869B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5137688" cy="5065713"/>
          </a:xfrm>
        </p:spPr>
        <p:txBody>
          <a:bodyPr/>
          <a:lstStyle/>
          <a:p>
            <a:r>
              <a:rPr lang="en-US" dirty="0"/>
              <a:t>Received new beampipe model</a:t>
            </a:r>
          </a:p>
          <a:p>
            <a:r>
              <a:rPr lang="en-US" dirty="0"/>
              <a:t>Slight length update and added a flange at the orange circle. This flange will most likely go away.</a:t>
            </a:r>
          </a:p>
          <a:p>
            <a:r>
              <a:rPr lang="en-US" dirty="0"/>
              <a:t>The other flanges have stayed the same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0E690-3639-60F2-3874-B4DE2CF16D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1016" y="2928443"/>
            <a:ext cx="5882254" cy="35184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4859883-5FBA-3AFA-7C94-063A56CB4459}"/>
              </a:ext>
            </a:extLst>
          </p:cNvPr>
          <p:cNvSpPr/>
          <p:nvPr/>
        </p:nvSpPr>
        <p:spPr>
          <a:xfrm>
            <a:off x="3436341" y="4595417"/>
            <a:ext cx="486561" cy="4865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C6D97D-4A3E-130E-B079-4C8C2D2A5DFC}"/>
              </a:ext>
            </a:extLst>
          </p:cNvPr>
          <p:cNvSpPr/>
          <p:nvPr/>
        </p:nvSpPr>
        <p:spPr>
          <a:xfrm>
            <a:off x="6185484" y="3029215"/>
            <a:ext cx="486561" cy="48656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213919-7B33-3BDB-BB42-62DA28C27675}"/>
              </a:ext>
            </a:extLst>
          </p:cNvPr>
          <p:cNvSpPr/>
          <p:nvPr/>
        </p:nvSpPr>
        <p:spPr>
          <a:xfrm>
            <a:off x="7088257" y="2530679"/>
            <a:ext cx="486561" cy="4865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5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0F38-BDE2-E928-C0EC-7B3C55C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1D0D9-4F23-5AE6-7BAF-8CB0ADCB0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894407" cy="5159666"/>
          </a:xfrm>
        </p:spPr>
        <p:txBody>
          <a:bodyPr>
            <a:normAutofit/>
          </a:bodyPr>
          <a:lstStyle/>
          <a:p>
            <a:r>
              <a:rPr lang="en-US" sz="2000" dirty="0"/>
              <a:t>(Don’t have current picture)</a:t>
            </a:r>
          </a:p>
          <a:p>
            <a:r>
              <a:rPr lang="en-US" sz="2000" dirty="0"/>
              <a:t>Continuing to work will the Purdue group on GST integration</a:t>
            </a:r>
          </a:p>
          <a:p>
            <a:pPr lvl="1"/>
            <a:r>
              <a:rPr lang="en-US" sz="1800" dirty="0"/>
              <a:t>Working on services routing</a:t>
            </a:r>
          </a:p>
          <a:p>
            <a:pPr lvl="1"/>
            <a:r>
              <a:rPr lang="en-US" sz="1800" dirty="0"/>
              <a:t>Figuring out engagement ring locations</a:t>
            </a:r>
          </a:p>
          <a:p>
            <a:pPr lvl="1"/>
            <a:r>
              <a:rPr lang="en-US" sz="1800" dirty="0"/>
              <a:t>Determining appropriate amount of adjustment needed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B2FEA-B631-3F69-2700-39B20C0FE8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3310" r="5502"/>
          <a:stretch/>
        </p:blipFill>
        <p:spPr>
          <a:xfrm>
            <a:off x="5272481" y="717259"/>
            <a:ext cx="6856600" cy="3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1D13-C6FC-E6C9-38EC-C226170A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&amp; oMPGD Shift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FF7F0-7094-E0AD-3FBA-4B0C1D81B1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5754279" cy="5065713"/>
          </a:xfrm>
        </p:spPr>
        <p:txBody>
          <a:bodyPr>
            <a:normAutofit/>
          </a:bodyPr>
          <a:lstStyle/>
          <a:p>
            <a:r>
              <a:rPr lang="en-US" sz="2000" dirty="0"/>
              <a:t>DIRC bars and oMPGD will be shifted 1cm radially outward</a:t>
            </a:r>
          </a:p>
          <a:p>
            <a:r>
              <a:rPr lang="en-US" sz="2000" dirty="0"/>
              <a:t>This comes from a need for more space for adjustment for the GST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4D2E4-F132-521A-2DA3-0DC814D740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3452" t="6458" r="16058"/>
          <a:stretch/>
        </p:blipFill>
        <p:spPr>
          <a:xfrm>
            <a:off x="6282820" y="706349"/>
            <a:ext cx="5843133" cy="48456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22D060-ED69-AE06-5C11-A9CCAAD7A0A6}"/>
              </a:ext>
            </a:extLst>
          </p:cNvPr>
          <p:cNvSpPr/>
          <p:nvPr/>
        </p:nvSpPr>
        <p:spPr>
          <a:xfrm rot="1773239">
            <a:off x="6505031" y="1699573"/>
            <a:ext cx="2763409" cy="487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F7473F-3C55-0ED8-A751-42B33F422900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007062" y="1476462"/>
            <a:ext cx="138647" cy="2548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81875-D630-8207-05D7-F1CC6063C8D6}"/>
              </a:ext>
            </a:extLst>
          </p:cNvPr>
          <p:cNvSpPr/>
          <p:nvPr/>
        </p:nvSpPr>
        <p:spPr>
          <a:xfrm rot="3598788">
            <a:off x="8578508" y="3769281"/>
            <a:ext cx="2763409" cy="487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1D9AF4-2B36-9235-BFEC-524CF5CE9C69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171435" y="3754073"/>
            <a:ext cx="235108" cy="1371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7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D501-C539-1CB5-A5FA-ACA2E0AA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Cradle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8156A-543A-C689-5479-6258C953B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6442177" cy="5065713"/>
          </a:xfrm>
        </p:spPr>
        <p:txBody>
          <a:bodyPr>
            <a:normAutofit/>
          </a:bodyPr>
          <a:lstStyle/>
          <a:p>
            <a:r>
              <a:rPr lang="en-US" sz="2000" dirty="0"/>
              <a:t>New proposed cradle design</a:t>
            </a:r>
          </a:p>
          <a:p>
            <a:r>
              <a:rPr lang="en-US" sz="2000" dirty="0"/>
              <a:t>Planning on reusing the sPHENIX support webs (shown in purple)</a:t>
            </a:r>
          </a:p>
          <a:p>
            <a:r>
              <a:rPr lang="en-US" sz="2000" dirty="0"/>
              <a:t>Will use new base, the old sPHENIX base wont work with our track setup</a:t>
            </a:r>
          </a:p>
          <a:p>
            <a:r>
              <a:rPr lang="en-US" sz="2000" dirty="0"/>
              <a:t>New design pros</a:t>
            </a:r>
          </a:p>
          <a:p>
            <a:pPr lvl="1"/>
            <a:r>
              <a:rPr lang="en-US" sz="1800" dirty="0"/>
              <a:t>Incorporating 8mrad rotation will be much easier </a:t>
            </a:r>
          </a:p>
          <a:p>
            <a:pPr lvl="1"/>
            <a:r>
              <a:rPr lang="en-US" sz="1800" dirty="0"/>
              <a:t>Much less weight due to less steel</a:t>
            </a:r>
          </a:p>
          <a:p>
            <a:pPr lvl="1"/>
            <a:r>
              <a:rPr lang="en-US" sz="1800" dirty="0"/>
              <a:t>Magnet group had concerns about too much steel on the bottom of the detector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0553C-7D16-CA7D-FF76-D839BA7F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206" y="3875335"/>
            <a:ext cx="4233099" cy="23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8032F-39E2-D371-18BA-EF0FA43323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9896" y="610507"/>
            <a:ext cx="4426409" cy="33312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D277DE-0B63-CC71-555C-7DCD7490E82B}"/>
              </a:ext>
            </a:extLst>
          </p:cNvPr>
          <p:cNvSpPr/>
          <p:nvPr/>
        </p:nvSpPr>
        <p:spPr>
          <a:xfrm>
            <a:off x="6791597" y="878095"/>
            <a:ext cx="1023642" cy="6542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OLD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259BF8-2925-82EB-6958-CE8ABCCBE303}"/>
              </a:ext>
            </a:extLst>
          </p:cNvPr>
          <p:cNvSpPr/>
          <p:nvPr/>
        </p:nvSpPr>
        <p:spPr>
          <a:xfrm>
            <a:off x="6773925" y="3712458"/>
            <a:ext cx="1023642" cy="6542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434336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2161-3B14-AE9E-3752-F54AC3C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EA645-5B09-6B6A-396D-D51D9FC61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940547" cy="5065713"/>
          </a:xfrm>
        </p:spPr>
        <p:txBody>
          <a:bodyPr>
            <a:normAutofit/>
          </a:bodyPr>
          <a:lstStyle/>
          <a:p>
            <a:r>
              <a:rPr lang="en-US" sz="2000" dirty="0"/>
              <a:t>The model is current as of last Friday, however there are some recent changes that are not shown</a:t>
            </a:r>
          </a:p>
          <a:p>
            <a:r>
              <a:rPr lang="en-US" sz="2000" dirty="0"/>
              <a:t>This pdf is in Vault</a:t>
            </a:r>
          </a:p>
          <a:p>
            <a:r>
              <a:rPr lang="en-US" sz="2000" dirty="0"/>
              <a:t>Current updates include: </a:t>
            </a:r>
          </a:p>
          <a:p>
            <a:pPr lvl="1"/>
            <a:r>
              <a:rPr lang="en-US" sz="1600" dirty="0"/>
              <a:t>MPGD disks and barrel slightly shifted</a:t>
            </a:r>
          </a:p>
          <a:p>
            <a:pPr lvl="1"/>
            <a:r>
              <a:rPr lang="en-US" sz="1600" dirty="0"/>
              <a:t>ToF barrel was shortened such that it shares a centerline with the inner MPGD barrel</a:t>
            </a:r>
          </a:p>
          <a:p>
            <a:pPr lvl="1"/>
            <a:r>
              <a:rPr lang="en-US" sz="1600" dirty="0"/>
              <a:t>ToF disk was moved closer to IP</a:t>
            </a:r>
          </a:p>
          <a:p>
            <a:pPr lvl="1"/>
            <a:r>
              <a:rPr lang="en-US" sz="1600" dirty="0"/>
              <a:t>DIRC and oMPGD shifted outward radially</a:t>
            </a:r>
          </a:p>
          <a:p>
            <a:r>
              <a:rPr lang="en-US" sz="2000" dirty="0"/>
              <a:t>Pending Updates:</a:t>
            </a:r>
          </a:p>
          <a:p>
            <a:pPr lvl="1"/>
            <a:r>
              <a:rPr lang="en-US" sz="1600" dirty="0"/>
              <a:t>The most backward SVT disk has an interference with the MPGD disks</a:t>
            </a:r>
          </a:p>
          <a:p>
            <a:pPr lvl="1"/>
            <a:r>
              <a:rPr lang="en-US" sz="1600" dirty="0"/>
              <a:t>Potential changes to DIRC and oMPGD associated with the move out</a:t>
            </a:r>
          </a:p>
          <a:p>
            <a:pPr lvl="1"/>
            <a:endParaRPr lang="en-US" sz="1600" dirty="0"/>
          </a:p>
        </p:txBody>
      </p:sp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322CB012-6A56-182E-F8B3-52CA4B91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69329" y="100233"/>
            <a:ext cx="690813" cy="476428"/>
          </a:xfrm>
          <a:prstGeom prst="rect">
            <a:avLst/>
          </a:prstGeom>
        </p:spPr>
      </p:pic>
      <p:pic>
        <p:nvPicPr>
          <p:cNvPr id="4" name="Picture 3" descr="Shape&#10;&#10;AI-generated content may be incorrect.">
            <a:extLst>
              <a:ext uri="{FF2B5EF4-FFF2-40B4-BE49-F238E27FC236}">
                <a16:creationId xmlns:a16="http://schemas.microsoft.com/office/drawing/2014/main" id="{2EDEC03C-40A4-8D8A-15A6-7DCC7BF1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4460" y="100233"/>
            <a:ext cx="690813" cy="476428"/>
          </a:xfrm>
          <a:prstGeom prst="rect">
            <a:avLst/>
          </a:prstGeom>
        </p:spPr>
      </p:pic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47FF1DF5-9E17-4784-A0AE-D9DFB024C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99591" y="93424"/>
            <a:ext cx="690813" cy="47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60DF5-8FFA-F024-8226-8655CDAB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9841" y="759204"/>
            <a:ext cx="6631584" cy="5389926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D9189290-C523-5AAF-DC18-234165DB0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66" y="5677456"/>
            <a:ext cx="3514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EPIC Envelope - 03-03-2025.pdf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78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5071</TotalTime>
  <Words>570</Words>
  <Application>Microsoft Office PowerPoint</Application>
  <PresentationFormat>Widescreen</PresentationFormat>
  <Paragraphs>85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BNL</vt:lpstr>
      <vt:lpstr>Integration, Installation and Infrastructure (Triple I Group) </vt:lpstr>
      <vt:lpstr>Detector Model Updates</vt:lpstr>
      <vt:lpstr>MPGDs</vt:lpstr>
      <vt:lpstr>ToF Barrel</vt:lpstr>
      <vt:lpstr>Beampipe</vt:lpstr>
      <vt:lpstr>GST</vt:lpstr>
      <vt:lpstr>DIRC &amp; oMPGD Shift</vt:lpstr>
      <vt:lpstr>Cradle Updates</vt:lpstr>
      <vt:lpstr>Envelope Updates</vt:lpstr>
      <vt:lpstr>Cooling Requirements</vt:lpstr>
      <vt:lpstr>Cooling Requirements</vt:lpstr>
      <vt:lpstr>Cooling Requirements</vt:lpstr>
      <vt:lpstr>Cooling Requirements</vt:lpstr>
      <vt:lpstr>Summary</vt:lpstr>
      <vt:lpstr>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91</cp:revision>
  <dcterms:created xsi:type="dcterms:W3CDTF">2023-09-12T20:43:32Z</dcterms:created>
  <dcterms:modified xsi:type="dcterms:W3CDTF">2025-03-03T15:05:58Z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