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6" r:id="rId3"/>
    <p:sldId id="269" r:id="rId4"/>
    <p:sldId id="271" r:id="rId5"/>
    <p:sldId id="272" r:id="rId6"/>
    <p:sldId id="273" r:id="rId7"/>
    <p:sldId id="274" r:id="rId8"/>
    <p:sldId id="25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048AF5-CB60-4841-8AAF-9C4B903588AD}" v="5" dt="2025-03-13T03:22:44.7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33" autoAdjust="0"/>
    <p:restoredTop sz="94660"/>
  </p:normalViewPr>
  <p:slideViewPr>
    <p:cSldViewPr snapToGrid="0">
      <p:cViewPr varScale="1">
        <p:scale>
          <a:sx n="137" d="100"/>
          <a:sy n="137" d="100"/>
        </p:scale>
        <p:origin x="150"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ff Landgraf" userId="367c8676d18b2324" providerId="LiveId" clId="{12048AF5-CB60-4841-8AAF-9C4B903588AD}"/>
    <pc:docChg chg="undo custSel addSld delSld modSld sldOrd">
      <pc:chgData name="Jeff Landgraf" userId="367c8676d18b2324" providerId="LiveId" clId="{12048AF5-CB60-4841-8AAF-9C4B903588AD}" dt="2025-03-13T07:43:31.245" v="10503" actId="14100"/>
      <pc:docMkLst>
        <pc:docMk/>
      </pc:docMkLst>
      <pc:sldChg chg="modSp mod ord">
        <pc:chgData name="Jeff Landgraf" userId="367c8676d18b2324" providerId="LiveId" clId="{12048AF5-CB60-4841-8AAF-9C4B903588AD}" dt="2025-03-13T04:06:37.940" v="1053" actId="20577"/>
        <pc:sldMkLst>
          <pc:docMk/>
          <pc:sldMk cId="1423865306" sldId="256"/>
        </pc:sldMkLst>
        <pc:spChg chg="mod">
          <ac:chgData name="Jeff Landgraf" userId="367c8676d18b2324" providerId="LiveId" clId="{12048AF5-CB60-4841-8AAF-9C4B903588AD}" dt="2025-03-13T04:06:37.940" v="1053" actId="20577"/>
          <ac:spMkLst>
            <pc:docMk/>
            <pc:sldMk cId="1423865306" sldId="256"/>
            <ac:spMk id="4" creationId="{5EB640CF-41FD-D596-20E6-06CCFD13D99C}"/>
          </ac:spMkLst>
        </pc:spChg>
      </pc:sldChg>
      <pc:sldChg chg="addSp delSp modSp new mod">
        <pc:chgData name="Jeff Landgraf" userId="367c8676d18b2324" providerId="LiveId" clId="{12048AF5-CB60-4841-8AAF-9C4B903588AD}" dt="2025-03-13T07:03:06.418" v="9364" actId="6549"/>
        <pc:sldMkLst>
          <pc:docMk/>
          <pc:sldMk cId="3089099155" sldId="257"/>
        </pc:sldMkLst>
        <pc:spChg chg="del">
          <ac:chgData name="Jeff Landgraf" userId="367c8676d18b2324" providerId="LiveId" clId="{12048AF5-CB60-4841-8AAF-9C4B903588AD}" dt="2025-03-13T03:19:55.793" v="1" actId="478"/>
          <ac:spMkLst>
            <pc:docMk/>
            <pc:sldMk cId="3089099155" sldId="257"/>
            <ac:spMk id="2" creationId="{C0439EC6-7E0D-BD79-1B60-FD1A5FCF1985}"/>
          </ac:spMkLst>
        </pc:spChg>
        <pc:spChg chg="del">
          <ac:chgData name="Jeff Landgraf" userId="367c8676d18b2324" providerId="LiveId" clId="{12048AF5-CB60-4841-8AAF-9C4B903588AD}" dt="2025-03-13T03:19:59.481" v="2" actId="478"/>
          <ac:spMkLst>
            <pc:docMk/>
            <pc:sldMk cId="3089099155" sldId="257"/>
            <ac:spMk id="3" creationId="{87F07BE7-4AB3-3EC0-C085-8CB0853858A1}"/>
          </ac:spMkLst>
        </pc:spChg>
        <pc:spChg chg="add mod">
          <ac:chgData name="Jeff Landgraf" userId="367c8676d18b2324" providerId="LiveId" clId="{12048AF5-CB60-4841-8AAF-9C4B903588AD}" dt="2025-03-13T03:22:35.058" v="24" actId="1076"/>
          <ac:spMkLst>
            <pc:docMk/>
            <pc:sldMk cId="3089099155" sldId="257"/>
            <ac:spMk id="8" creationId="{9F186E46-8476-69C4-0FEC-FF18D20340CE}"/>
          </ac:spMkLst>
        </pc:spChg>
        <pc:spChg chg="add mod">
          <ac:chgData name="Jeff Landgraf" userId="367c8676d18b2324" providerId="LiveId" clId="{12048AF5-CB60-4841-8AAF-9C4B903588AD}" dt="2025-03-13T07:03:06.418" v="9364" actId="6549"/>
          <ac:spMkLst>
            <pc:docMk/>
            <pc:sldMk cId="3089099155" sldId="257"/>
            <ac:spMk id="9" creationId="{EA56FDAA-89BE-CF08-D5B8-656AAB061745}"/>
          </ac:spMkLst>
        </pc:spChg>
      </pc:sldChg>
      <pc:sldChg chg="addSp modSp new del mod ord">
        <pc:chgData name="Jeff Landgraf" userId="367c8676d18b2324" providerId="LiveId" clId="{12048AF5-CB60-4841-8AAF-9C4B903588AD}" dt="2025-03-13T07:38:18.082" v="10065" actId="47"/>
        <pc:sldMkLst>
          <pc:docMk/>
          <pc:sldMk cId="2970554164" sldId="258"/>
        </pc:sldMkLst>
        <pc:spChg chg="mod">
          <ac:chgData name="Jeff Landgraf" userId="367c8676d18b2324" providerId="LiveId" clId="{12048AF5-CB60-4841-8AAF-9C4B903588AD}" dt="2025-03-13T05:36:15.690" v="4282" actId="14100"/>
          <ac:spMkLst>
            <pc:docMk/>
            <pc:sldMk cId="2970554164" sldId="258"/>
            <ac:spMk id="2" creationId="{F732CF6C-EEC6-7657-DE2A-65D4DA63EB7B}"/>
          </ac:spMkLst>
        </pc:spChg>
        <pc:spChg chg="mod">
          <ac:chgData name="Jeff Landgraf" userId="367c8676d18b2324" providerId="LiveId" clId="{12048AF5-CB60-4841-8AAF-9C4B903588AD}" dt="2025-03-13T05:29:23.785" v="4256" actId="14100"/>
          <ac:spMkLst>
            <pc:docMk/>
            <pc:sldMk cId="2970554164" sldId="258"/>
            <ac:spMk id="3" creationId="{C5FF802D-C764-C845-0800-03BF2E139AF4}"/>
          </ac:spMkLst>
        </pc:spChg>
        <pc:spChg chg="add mod">
          <ac:chgData name="Jeff Landgraf" userId="367c8676d18b2324" providerId="LiveId" clId="{12048AF5-CB60-4841-8AAF-9C4B903588AD}" dt="2025-03-13T05:25:59.576" v="4208" actId="20577"/>
          <ac:spMkLst>
            <pc:docMk/>
            <pc:sldMk cId="2970554164" sldId="258"/>
            <ac:spMk id="7" creationId="{CAD159BB-03A7-37AC-EEDD-A43B679A2DAB}"/>
          </ac:spMkLst>
        </pc:spChg>
        <pc:spChg chg="add mod">
          <ac:chgData name="Jeff Landgraf" userId="367c8676d18b2324" providerId="LiveId" clId="{12048AF5-CB60-4841-8AAF-9C4B903588AD}" dt="2025-03-13T05:16:56.100" v="3655" actId="1076"/>
          <ac:spMkLst>
            <pc:docMk/>
            <pc:sldMk cId="2970554164" sldId="258"/>
            <ac:spMk id="8" creationId="{1B209FA3-CDB5-44CB-C86D-E349E57E81E9}"/>
          </ac:spMkLst>
        </pc:spChg>
        <pc:spChg chg="add mod">
          <ac:chgData name="Jeff Landgraf" userId="367c8676d18b2324" providerId="LiveId" clId="{12048AF5-CB60-4841-8AAF-9C4B903588AD}" dt="2025-03-13T07:11:28.839" v="9575" actId="20577"/>
          <ac:spMkLst>
            <pc:docMk/>
            <pc:sldMk cId="2970554164" sldId="258"/>
            <ac:spMk id="9" creationId="{E2C4CA12-68CA-75CF-21DC-5E82DCBC9BFE}"/>
          </ac:spMkLst>
        </pc:spChg>
      </pc:sldChg>
      <pc:sldChg chg="addSp delSp modSp add mod">
        <pc:chgData name="Jeff Landgraf" userId="367c8676d18b2324" providerId="LiveId" clId="{12048AF5-CB60-4841-8AAF-9C4B903588AD}" dt="2025-03-13T06:01:15.638" v="6220" actId="20577"/>
        <pc:sldMkLst>
          <pc:docMk/>
          <pc:sldMk cId="4012782646" sldId="259"/>
        </pc:sldMkLst>
        <pc:spChg chg="mod">
          <ac:chgData name="Jeff Landgraf" userId="367c8676d18b2324" providerId="LiveId" clId="{12048AF5-CB60-4841-8AAF-9C4B903588AD}" dt="2025-03-13T05:37:20.196" v="4315" actId="1076"/>
          <ac:spMkLst>
            <pc:docMk/>
            <pc:sldMk cId="4012782646" sldId="259"/>
            <ac:spMk id="2" creationId="{673BF4BA-3C6A-310E-B2DC-3F48C31E4578}"/>
          </ac:spMkLst>
        </pc:spChg>
        <pc:spChg chg="del">
          <ac:chgData name="Jeff Landgraf" userId="367c8676d18b2324" providerId="LiveId" clId="{12048AF5-CB60-4841-8AAF-9C4B903588AD}" dt="2025-03-13T05:37:29.559" v="4317" actId="478"/>
          <ac:spMkLst>
            <pc:docMk/>
            <pc:sldMk cId="4012782646" sldId="259"/>
            <ac:spMk id="3" creationId="{6FDB0ABA-3504-1FDA-23BF-E8397D969212}"/>
          </ac:spMkLst>
        </pc:spChg>
        <pc:spChg chg="del">
          <ac:chgData name="Jeff Landgraf" userId="367c8676d18b2324" providerId="LiveId" clId="{12048AF5-CB60-4841-8AAF-9C4B903588AD}" dt="2025-03-13T05:37:25.601" v="4316" actId="478"/>
          <ac:spMkLst>
            <pc:docMk/>
            <pc:sldMk cId="4012782646" sldId="259"/>
            <ac:spMk id="7" creationId="{DD398F25-63E1-A9F0-981E-355DB732C8AE}"/>
          </ac:spMkLst>
        </pc:spChg>
        <pc:spChg chg="del">
          <ac:chgData name="Jeff Landgraf" userId="367c8676d18b2324" providerId="LiveId" clId="{12048AF5-CB60-4841-8AAF-9C4B903588AD}" dt="2025-03-13T05:37:40.180" v="4319" actId="478"/>
          <ac:spMkLst>
            <pc:docMk/>
            <pc:sldMk cId="4012782646" sldId="259"/>
            <ac:spMk id="8" creationId="{986913D8-BF27-25C5-637D-7E60FEF6A63D}"/>
          </ac:spMkLst>
        </pc:spChg>
        <pc:spChg chg="mod">
          <ac:chgData name="Jeff Landgraf" userId="367c8676d18b2324" providerId="LiveId" clId="{12048AF5-CB60-4841-8AAF-9C4B903588AD}" dt="2025-03-13T06:01:15.638" v="6220" actId="20577"/>
          <ac:spMkLst>
            <pc:docMk/>
            <pc:sldMk cId="4012782646" sldId="259"/>
            <ac:spMk id="9" creationId="{0E559D37-AE2D-1B9D-C952-4A9B693B2A94}"/>
          </ac:spMkLst>
        </pc:spChg>
        <pc:spChg chg="add del mod">
          <ac:chgData name="Jeff Landgraf" userId="367c8676d18b2324" providerId="LiveId" clId="{12048AF5-CB60-4841-8AAF-9C4B903588AD}" dt="2025-03-13T05:37:36.897" v="4318" actId="478"/>
          <ac:spMkLst>
            <pc:docMk/>
            <pc:sldMk cId="4012782646" sldId="259"/>
            <ac:spMk id="11" creationId="{96168397-B277-DD95-972F-539C9635F5AB}"/>
          </ac:spMkLst>
        </pc:spChg>
      </pc:sldChg>
      <pc:sldChg chg="addSp delSp modSp add del mod">
        <pc:chgData name="Jeff Landgraf" userId="367c8676d18b2324" providerId="LiveId" clId="{12048AF5-CB60-4841-8AAF-9C4B903588AD}" dt="2025-03-13T07:02:56.528" v="9363" actId="47"/>
        <pc:sldMkLst>
          <pc:docMk/>
          <pc:sldMk cId="3160859490" sldId="260"/>
        </pc:sldMkLst>
        <pc:spChg chg="mod">
          <ac:chgData name="Jeff Landgraf" userId="367c8676d18b2324" providerId="LiveId" clId="{12048AF5-CB60-4841-8AAF-9C4B903588AD}" dt="2025-03-13T06:15:05.509" v="6400" actId="1076"/>
          <ac:spMkLst>
            <pc:docMk/>
            <pc:sldMk cId="3160859490" sldId="260"/>
            <ac:spMk id="2" creationId="{B34351D3-3C64-A388-2029-B43C9E580385}"/>
          </ac:spMkLst>
        </pc:spChg>
        <pc:spChg chg="add mod">
          <ac:chgData name="Jeff Landgraf" userId="367c8676d18b2324" providerId="LiveId" clId="{12048AF5-CB60-4841-8AAF-9C4B903588AD}" dt="2025-03-13T06:31:35.897" v="7356" actId="20577"/>
          <ac:spMkLst>
            <pc:docMk/>
            <pc:sldMk cId="3160859490" sldId="260"/>
            <ac:spMk id="3" creationId="{63E422E9-C1E9-8B0C-2741-F7DBFE167526}"/>
          </ac:spMkLst>
        </pc:spChg>
        <pc:spChg chg="del mod">
          <ac:chgData name="Jeff Landgraf" userId="367c8676d18b2324" providerId="LiveId" clId="{12048AF5-CB60-4841-8AAF-9C4B903588AD}" dt="2025-03-13T06:05:03.738" v="6264"/>
          <ac:spMkLst>
            <pc:docMk/>
            <pc:sldMk cId="3160859490" sldId="260"/>
            <ac:spMk id="9" creationId="{90196766-30FB-A9DC-562E-FC03AF2B18B6}"/>
          </ac:spMkLst>
        </pc:spChg>
      </pc:sldChg>
      <pc:sldChg chg="addSp modSp add mod ord">
        <pc:chgData name="Jeff Landgraf" userId="367c8676d18b2324" providerId="LiveId" clId="{12048AF5-CB60-4841-8AAF-9C4B903588AD}" dt="2025-03-13T07:42:36.966" v="10415" actId="313"/>
        <pc:sldMkLst>
          <pc:docMk/>
          <pc:sldMk cId="2315723253" sldId="269"/>
        </pc:sldMkLst>
        <pc:spChg chg="add mod">
          <ac:chgData name="Jeff Landgraf" userId="367c8676d18b2324" providerId="LiveId" clId="{12048AF5-CB60-4841-8AAF-9C4B903588AD}" dt="2025-03-13T07:42:36.966" v="10415" actId="313"/>
          <ac:spMkLst>
            <pc:docMk/>
            <pc:sldMk cId="2315723253" sldId="269"/>
            <ac:spMk id="2" creationId="{7C70BD2E-E3B1-6943-01F0-463480819CF8}"/>
          </ac:spMkLst>
        </pc:spChg>
        <pc:cxnChg chg="add mod">
          <ac:chgData name="Jeff Landgraf" userId="367c8676d18b2324" providerId="LiveId" clId="{12048AF5-CB60-4841-8AAF-9C4B903588AD}" dt="2025-03-13T06:40:56.371" v="7479" actId="692"/>
          <ac:cxnSpMkLst>
            <pc:docMk/>
            <pc:sldMk cId="2315723253" sldId="269"/>
            <ac:cxnSpMk id="4" creationId="{2991D600-0BD2-3E01-D396-A66D333AA54F}"/>
          </ac:cxnSpMkLst>
        </pc:cxnChg>
      </pc:sldChg>
      <pc:sldChg chg="add del">
        <pc:chgData name="Jeff Landgraf" userId="367c8676d18b2324" providerId="LiveId" clId="{12048AF5-CB60-4841-8AAF-9C4B903588AD}" dt="2025-03-13T07:02:50.396" v="9362" actId="47"/>
        <pc:sldMkLst>
          <pc:docMk/>
          <pc:sldMk cId="859981345" sldId="270"/>
        </pc:sldMkLst>
      </pc:sldChg>
      <pc:sldChg chg="modSp add mod">
        <pc:chgData name="Jeff Landgraf" userId="367c8676d18b2324" providerId="LiveId" clId="{12048AF5-CB60-4841-8AAF-9C4B903588AD}" dt="2025-03-13T06:52:16.881" v="8654" actId="14100"/>
        <pc:sldMkLst>
          <pc:docMk/>
          <pc:sldMk cId="3033165812" sldId="271"/>
        </pc:sldMkLst>
        <pc:spChg chg="mod">
          <ac:chgData name="Jeff Landgraf" userId="367c8676d18b2324" providerId="LiveId" clId="{12048AF5-CB60-4841-8AAF-9C4B903588AD}" dt="2025-03-13T06:52:16.881" v="8654" actId="14100"/>
          <ac:spMkLst>
            <pc:docMk/>
            <pc:sldMk cId="3033165812" sldId="271"/>
            <ac:spMk id="2" creationId="{FB3A720D-31CB-6924-74FB-6D88A92D67E0}"/>
          </ac:spMkLst>
        </pc:spChg>
        <pc:cxnChg chg="mod">
          <ac:chgData name="Jeff Landgraf" userId="367c8676d18b2324" providerId="LiveId" clId="{12048AF5-CB60-4841-8AAF-9C4B903588AD}" dt="2025-03-13T06:51:02.801" v="8537" actId="14100"/>
          <ac:cxnSpMkLst>
            <pc:docMk/>
            <pc:sldMk cId="3033165812" sldId="271"/>
            <ac:cxnSpMk id="4" creationId="{D4692E0D-51CB-49D7-B48C-CC64423EAE66}"/>
          </ac:cxnSpMkLst>
        </pc:cxnChg>
      </pc:sldChg>
      <pc:sldChg chg="modSp add mod">
        <pc:chgData name="Jeff Landgraf" userId="367c8676d18b2324" providerId="LiveId" clId="{12048AF5-CB60-4841-8AAF-9C4B903588AD}" dt="2025-03-13T07:43:31.245" v="10503" actId="14100"/>
        <pc:sldMkLst>
          <pc:docMk/>
          <pc:sldMk cId="42812225" sldId="272"/>
        </pc:sldMkLst>
        <pc:spChg chg="mod">
          <ac:chgData name="Jeff Landgraf" userId="367c8676d18b2324" providerId="LiveId" clId="{12048AF5-CB60-4841-8AAF-9C4B903588AD}" dt="2025-03-13T07:43:31.245" v="10503" actId="14100"/>
          <ac:spMkLst>
            <pc:docMk/>
            <pc:sldMk cId="42812225" sldId="272"/>
            <ac:spMk id="2" creationId="{01C8598F-4D81-20E7-1936-7652436F9861}"/>
          </ac:spMkLst>
        </pc:spChg>
        <pc:cxnChg chg="mod">
          <ac:chgData name="Jeff Landgraf" userId="367c8676d18b2324" providerId="LiveId" clId="{12048AF5-CB60-4841-8AAF-9C4B903588AD}" dt="2025-03-13T06:57:53.048" v="9010" actId="14100"/>
          <ac:cxnSpMkLst>
            <pc:docMk/>
            <pc:sldMk cId="42812225" sldId="272"/>
            <ac:cxnSpMk id="4" creationId="{C04B9C8D-1774-C62D-4E67-662A87BF30A8}"/>
          </ac:cxnSpMkLst>
        </pc:cxnChg>
      </pc:sldChg>
      <pc:sldChg chg="addSp delSp modSp add mod">
        <pc:chgData name="Jeff Landgraf" userId="367c8676d18b2324" providerId="LiveId" clId="{12048AF5-CB60-4841-8AAF-9C4B903588AD}" dt="2025-03-13T07:40:49.693" v="10250" actId="14100"/>
        <pc:sldMkLst>
          <pc:docMk/>
          <pc:sldMk cId="2697637745" sldId="273"/>
        </pc:sldMkLst>
        <pc:spChg chg="mod">
          <ac:chgData name="Jeff Landgraf" userId="367c8676d18b2324" providerId="LiveId" clId="{12048AF5-CB60-4841-8AAF-9C4B903588AD}" dt="2025-03-13T07:40:49.693" v="10250" actId="14100"/>
          <ac:spMkLst>
            <pc:docMk/>
            <pc:sldMk cId="2697637745" sldId="273"/>
            <ac:spMk id="2" creationId="{60CA72E2-6741-B844-F0CF-3605CDB30750}"/>
          </ac:spMkLst>
        </pc:spChg>
        <pc:cxnChg chg="del mod">
          <ac:chgData name="Jeff Landgraf" userId="367c8676d18b2324" providerId="LiveId" clId="{12048AF5-CB60-4841-8AAF-9C4B903588AD}" dt="2025-03-13T07:26:41.443" v="9606" actId="478"/>
          <ac:cxnSpMkLst>
            <pc:docMk/>
            <pc:sldMk cId="2697637745" sldId="273"/>
            <ac:cxnSpMk id="4" creationId="{496B1C33-3432-47B0-9AB5-1F5AE6DEC668}"/>
          </ac:cxnSpMkLst>
        </pc:cxnChg>
        <pc:cxnChg chg="add del mod">
          <ac:chgData name="Jeff Landgraf" userId="367c8676d18b2324" providerId="LiveId" clId="{12048AF5-CB60-4841-8AAF-9C4B903588AD}" dt="2025-03-13T07:25:08.642" v="9577" actId="478"/>
          <ac:cxnSpMkLst>
            <pc:docMk/>
            <pc:sldMk cId="2697637745" sldId="273"/>
            <ac:cxnSpMk id="10" creationId="{B1D59669-033E-AE22-D594-7B608EF090D5}"/>
          </ac:cxnSpMkLst>
        </pc:cxnChg>
        <pc:cxnChg chg="add mod">
          <ac:chgData name="Jeff Landgraf" userId="367c8676d18b2324" providerId="LiveId" clId="{12048AF5-CB60-4841-8AAF-9C4B903588AD}" dt="2025-03-13T07:39:43.939" v="10141" actId="14100"/>
          <ac:cxnSpMkLst>
            <pc:docMk/>
            <pc:sldMk cId="2697637745" sldId="273"/>
            <ac:cxnSpMk id="18" creationId="{2D6204A2-641A-3969-F47B-CF1E04EA0377}"/>
          </ac:cxnSpMkLst>
        </pc:cxnChg>
      </pc:sldChg>
      <pc:sldChg chg="modSp add mod">
        <pc:chgData name="Jeff Landgraf" userId="367c8676d18b2324" providerId="LiveId" clId="{12048AF5-CB60-4841-8AAF-9C4B903588AD}" dt="2025-03-13T07:25:59.256" v="9602" actId="14100"/>
        <pc:sldMkLst>
          <pc:docMk/>
          <pc:sldMk cId="2521478593" sldId="274"/>
        </pc:sldMkLst>
        <pc:spChg chg="mod">
          <ac:chgData name="Jeff Landgraf" userId="367c8676d18b2324" providerId="LiveId" clId="{12048AF5-CB60-4841-8AAF-9C4B903588AD}" dt="2025-03-13T07:25:53.174" v="9601" actId="14100"/>
          <ac:spMkLst>
            <pc:docMk/>
            <pc:sldMk cId="2521478593" sldId="274"/>
            <ac:spMk id="2" creationId="{1A4A8980-5855-923B-9E53-15B93057810B}"/>
          </ac:spMkLst>
        </pc:spChg>
        <pc:cxnChg chg="mod">
          <ac:chgData name="Jeff Landgraf" userId="367c8676d18b2324" providerId="LiveId" clId="{12048AF5-CB60-4841-8AAF-9C4B903588AD}" dt="2025-03-13T07:25:59.256" v="9602" actId="14100"/>
          <ac:cxnSpMkLst>
            <pc:docMk/>
            <pc:sldMk cId="2521478593" sldId="274"/>
            <ac:cxnSpMk id="4" creationId="{8B7C6A98-161A-1EE1-71EC-018708A22E54}"/>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3B4A51-7BD9-409A-86EA-83448B9311CA}" type="datetimeFigureOut">
              <a:rPr lang="en-US" smtClean="0"/>
              <a:t>3/12/2025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8C8E8A-CC19-42D2-8F51-E6C32CE07A69}" type="slidenum">
              <a:rPr lang="en-US" smtClean="0"/>
              <a:t>‹#›</a:t>
            </a:fld>
            <a:endParaRPr lang="en-US"/>
          </a:p>
        </p:txBody>
      </p:sp>
    </p:spTree>
    <p:extLst>
      <p:ext uri="{BB962C8B-B14F-4D97-AF65-F5344CB8AC3E}">
        <p14:creationId xmlns:p14="http://schemas.microsoft.com/office/powerpoint/2010/main" val="2963875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6E10F-5A6A-0FD0-E0E8-33A44568A10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7F05054-201D-B4B5-6362-5AC453A27A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9E9C49B-0ACF-BCCA-87C2-9A8859BFCABA}"/>
              </a:ext>
            </a:extLst>
          </p:cNvPr>
          <p:cNvSpPr>
            <a:spLocks noGrp="1"/>
          </p:cNvSpPr>
          <p:nvPr>
            <p:ph type="dt" sz="half" idx="10"/>
          </p:nvPr>
        </p:nvSpPr>
        <p:spPr/>
        <p:txBody>
          <a:bodyPr/>
          <a:lstStyle/>
          <a:p>
            <a:r>
              <a:rPr lang="en-US"/>
              <a:t>3/13/2025</a:t>
            </a:r>
          </a:p>
        </p:txBody>
      </p:sp>
      <p:sp>
        <p:nvSpPr>
          <p:cNvPr id="5" name="Footer Placeholder 4">
            <a:extLst>
              <a:ext uri="{FF2B5EF4-FFF2-40B4-BE49-F238E27FC236}">
                <a16:creationId xmlns:a16="http://schemas.microsoft.com/office/drawing/2014/main" id="{3BEAA3D8-DC98-B1C1-4A88-E7EA7D5C6C76}"/>
              </a:ext>
            </a:extLst>
          </p:cNvPr>
          <p:cNvSpPr>
            <a:spLocks noGrp="1"/>
          </p:cNvSpPr>
          <p:nvPr>
            <p:ph type="ftr" sz="quarter" idx="11"/>
          </p:nvPr>
        </p:nvSpPr>
        <p:spPr/>
        <p:txBody>
          <a:bodyPr/>
          <a:lstStyle/>
          <a:p>
            <a:r>
              <a:rPr lang="en-US"/>
              <a:t>Electronics and DAQ WG</a:t>
            </a:r>
          </a:p>
        </p:txBody>
      </p:sp>
      <p:sp>
        <p:nvSpPr>
          <p:cNvPr id="6" name="Slide Number Placeholder 5">
            <a:extLst>
              <a:ext uri="{FF2B5EF4-FFF2-40B4-BE49-F238E27FC236}">
                <a16:creationId xmlns:a16="http://schemas.microsoft.com/office/drawing/2014/main" id="{E79591DC-EEDF-ECE0-586B-9A81C9C06DAD}"/>
              </a:ext>
            </a:extLst>
          </p:cNvPr>
          <p:cNvSpPr>
            <a:spLocks noGrp="1"/>
          </p:cNvSpPr>
          <p:nvPr>
            <p:ph type="sldNum" sz="quarter" idx="12"/>
          </p:nvPr>
        </p:nvSpPr>
        <p:spPr/>
        <p:txBody>
          <a:bodyPr/>
          <a:lstStyle/>
          <a:p>
            <a:fld id="{7E7DCED4-DF3C-49BB-8B82-676DE6408BE9}" type="slidenum">
              <a:rPr lang="en-US" smtClean="0"/>
              <a:t>‹#›</a:t>
            </a:fld>
            <a:endParaRPr lang="en-US"/>
          </a:p>
        </p:txBody>
      </p:sp>
    </p:spTree>
    <p:extLst>
      <p:ext uri="{BB962C8B-B14F-4D97-AF65-F5344CB8AC3E}">
        <p14:creationId xmlns:p14="http://schemas.microsoft.com/office/powerpoint/2010/main" val="798213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66507-71BE-75FE-D9E2-27CFEBE9BC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4E80998-7B04-464F-C8C2-F831A2B6121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A91D5F-4591-3C8C-55A6-AED8197D202C}"/>
              </a:ext>
            </a:extLst>
          </p:cNvPr>
          <p:cNvSpPr>
            <a:spLocks noGrp="1"/>
          </p:cNvSpPr>
          <p:nvPr>
            <p:ph type="dt" sz="half" idx="10"/>
          </p:nvPr>
        </p:nvSpPr>
        <p:spPr/>
        <p:txBody>
          <a:bodyPr/>
          <a:lstStyle/>
          <a:p>
            <a:r>
              <a:rPr lang="en-US"/>
              <a:t>3/13/2025</a:t>
            </a:r>
          </a:p>
        </p:txBody>
      </p:sp>
      <p:sp>
        <p:nvSpPr>
          <p:cNvPr id="5" name="Footer Placeholder 4">
            <a:extLst>
              <a:ext uri="{FF2B5EF4-FFF2-40B4-BE49-F238E27FC236}">
                <a16:creationId xmlns:a16="http://schemas.microsoft.com/office/drawing/2014/main" id="{06B354C2-4FC6-03C5-DD91-0D961AB44757}"/>
              </a:ext>
            </a:extLst>
          </p:cNvPr>
          <p:cNvSpPr>
            <a:spLocks noGrp="1"/>
          </p:cNvSpPr>
          <p:nvPr>
            <p:ph type="ftr" sz="quarter" idx="11"/>
          </p:nvPr>
        </p:nvSpPr>
        <p:spPr/>
        <p:txBody>
          <a:bodyPr/>
          <a:lstStyle/>
          <a:p>
            <a:r>
              <a:rPr lang="en-US"/>
              <a:t>Electronics and DAQ WG</a:t>
            </a:r>
          </a:p>
        </p:txBody>
      </p:sp>
      <p:sp>
        <p:nvSpPr>
          <p:cNvPr id="6" name="Slide Number Placeholder 5">
            <a:extLst>
              <a:ext uri="{FF2B5EF4-FFF2-40B4-BE49-F238E27FC236}">
                <a16:creationId xmlns:a16="http://schemas.microsoft.com/office/drawing/2014/main" id="{09922928-2F45-FCED-ABED-FF1C0A0410F6}"/>
              </a:ext>
            </a:extLst>
          </p:cNvPr>
          <p:cNvSpPr>
            <a:spLocks noGrp="1"/>
          </p:cNvSpPr>
          <p:nvPr>
            <p:ph type="sldNum" sz="quarter" idx="12"/>
          </p:nvPr>
        </p:nvSpPr>
        <p:spPr/>
        <p:txBody>
          <a:bodyPr/>
          <a:lstStyle/>
          <a:p>
            <a:fld id="{7E7DCED4-DF3C-49BB-8B82-676DE6408BE9}" type="slidenum">
              <a:rPr lang="en-US" smtClean="0"/>
              <a:t>‹#›</a:t>
            </a:fld>
            <a:endParaRPr lang="en-US"/>
          </a:p>
        </p:txBody>
      </p:sp>
    </p:spTree>
    <p:extLst>
      <p:ext uri="{BB962C8B-B14F-4D97-AF65-F5344CB8AC3E}">
        <p14:creationId xmlns:p14="http://schemas.microsoft.com/office/powerpoint/2010/main" val="1542988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B452F5-77AB-DF0B-B901-45BD127B282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C269AC4-3C10-87A6-6D15-908B55EADEB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8CAEB0-758C-FF27-E668-085ED5E492E7}"/>
              </a:ext>
            </a:extLst>
          </p:cNvPr>
          <p:cNvSpPr>
            <a:spLocks noGrp="1"/>
          </p:cNvSpPr>
          <p:nvPr>
            <p:ph type="dt" sz="half" idx="10"/>
          </p:nvPr>
        </p:nvSpPr>
        <p:spPr/>
        <p:txBody>
          <a:bodyPr/>
          <a:lstStyle/>
          <a:p>
            <a:r>
              <a:rPr lang="en-US"/>
              <a:t>3/13/2025</a:t>
            </a:r>
          </a:p>
        </p:txBody>
      </p:sp>
      <p:sp>
        <p:nvSpPr>
          <p:cNvPr id="5" name="Footer Placeholder 4">
            <a:extLst>
              <a:ext uri="{FF2B5EF4-FFF2-40B4-BE49-F238E27FC236}">
                <a16:creationId xmlns:a16="http://schemas.microsoft.com/office/drawing/2014/main" id="{6E6ED4AB-C2D4-EFA9-FAC5-027E5F55F757}"/>
              </a:ext>
            </a:extLst>
          </p:cNvPr>
          <p:cNvSpPr>
            <a:spLocks noGrp="1"/>
          </p:cNvSpPr>
          <p:nvPr>
            <p:ph type="ftr" sz="quarter" idx="11"/>
          </p:nvPr>
        </p:nvSpPr>
        <p:spPr/>
        <p:txBody>
          <a:bodyPr/>
          <a:lstStyle/>
          <a:p>
            <a:r>
              <a:rPr lang="en-US"/>
              <a:t>Electronics and DAQ WG</a:t>
            </a:r>
          </a:p>
        </p:txBody>
      </p:sp>
      <p:sp>
        <p:nvSpPr>
          <p:cNvPr id="6" name="Slide Number Placeholder 5">
            <a:extLst>
              <a:ext uri="{FF2B5EF4-FFF2-40B4-BE49-F238E27FC236}">
                <a16:creationId xmlns:a16="http://schemas.microsoft.com/office/drawing/2014/main" id="{F2A52661-3B99-04D0-BE8F-AC0764537D91}"/>
              </a:ext>
            </a:extLst>
          </p:cNvPr>
          <p:cNvSpPr>
            <a:spLocks noGrp="1"/>
          </p:cNvSpPr>
          <p:nvPr>
            <p:ph type="sldNum" sz="quarter" idx="12"/>
          </p:nvPr>
        </p:nvSpPr>
        <p:spPr/>
        <p:txBody>
          <a:bodyPr/>
          <a:lstStyle/>
          <a:p>
            <a:fld id="{7E7DCED4-DF3C-49BB-8B82-676DE6408BE9}" type="slidenum">
              <a:rPr lang="en-US" smtClean="0"/>
              <a:t>‹#›</a:t>
            </a:fld>
            <a:endParaRPr lang="en-US"/>
          </a:p>
        </p:txBody>
      </p:sp>
    </p:spTree>
    <p:extLst>
      <p:ext uri="{BB962C8B-B14F-4D97-AF65-F5344CB8AC3E}">
        <p14:creationId xmlns:p14="http://schemas.microsoft.com/office/powerpoint/2010/main" val="3792344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9CE6-60FC-FD8E-2AFE-011D183968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3D7924-28AB-9AA5-10FB-FE857AE310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BF478D-1B1D-1BE3-099E-A477A54A89C7}"/>
              </a:ext>
            </a:extLst>
          </p:cNvPr>
          <p:cNvSpPr>
            <a:spLocks noGrp="1"/>
          </p:cNvSpPr>
          <p:nvPr>
            <p:ph type="dt" sz="half" idx="10"/>
          </p:nvPr>
        </p:nvSpPr>
        <p:spPr/>
        <p:txBody>
          <a:bodyPr/>
          <a:lstStyle/>
          <a:p>
            <a:r>
              <a:rPr lang="en-US"/>
              <a:t>3/13/2025</a:t>
            </a:r>
          </a:p>
        </p:txBody>
      </p:sp>
      <p:sp>
        <p:nvSpPr>
          <p:cNvPr id="5" name="Footer Placeholder 4">
            <a:extLst>
              <a:ext uri="{FF2B5EF4-FFF2-40B4-BE49-F238E27FC236}">
                <a16:creationId xmlns:a16="http://schemas.microsoft.com/office/drawing/2014/main" id="{0613031F-A692-570E-4BE5-7C6AC9996F8E}"/>
              </a:ext>
            </a:extLst>
          </p:cNvPr>
          <p:cNvSpPr>
            <a:spLocks noGrp="1"/>
          </p:cNvSpPr>
          <p:nvPr>
            <p:ph type="ftr" sz="quarter" idx="11"/>
          </p:nvPr>
        </p:nvSpPr>
        <p:spPr/>
        <p:txBody>
          <a:bodyPr/>
          <a:lstStyle/>
          <a:p>
            <a:r>
              <a:rPr lang="en-US"/>
              <a:t>Electronics and DAQ WG</a:t>
            </a:r>
          </a:p>
        </p:txBody>
      </p:sp>
      <p:sp>
        <p:nvSpPr>
          <p:cNvPr id="6" name="Slide Number Placeholder 5">
            <a:extLst>
              <a:ext uri="{FF2B5EF4-FFF2-40B4-BE49-F238E27FC236}">
                <a16:creationId xmlns:a16="http://schemas.microsoft.com/office/drawing/2014/main" id="{1AB07206-F501-D8A5-13D7-346BA49F50D8}"/>
              </a:ext>
            </a:extLst>
          </p:cNvPr>
          <p:cNvSpPr>
            <a:spLocks noGrp="1"/>
          </p:cNvSpPr>
          <p:nvPr>
            <p:ph type="sldNum" sz="quarter" idx="12"/>
          </p:nvPr>
        </p:nvSpPr>
        <p:spPr/>
        <p:txBody>
          <a:bodyPr/>
          <a:lstStyle/>
          <a:p>
            <a:fld id="{7E7DCED4-DF3C-49BB-8B82-676DE6408BE9}" type="slidenum">
              <a:rPr lang="en-US" smtClean="0"/>
              <a:t>‹#›</a:t>
            </a:fld>
            <a:endParaRPr lang="en-US"/>
          </a:p>
        </p:txBody>
      </p:sp>
    </p:spTree>
    <p:extLst>
      <p:ext uri="{BB962C8B-B14F-4D97-AF65-F5344CB8AC3E}">
        <p14:creationId xmlns:p14="http://schemas.microsoft.com/office/powerpoint/2010/main" val="2087336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DCC73-D082-F0DA-008A-C5A3AEC883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CE8FA4-772D-F813-9566-F88A95F38FD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DABED14-95FB-A1B4-7E2F-A08D1CDA80B6}"/>
              </a:ext>
            </a:extLst>
          </p:cNvPr>
          <p:cNvSpPr>
            <a:spLocks noGrp="1"/>
          </p:cNvSpPr>
          <p:nvPr>
            <p:ph type="dt" sz="half" idx="10"/>
          </p:nvPr>
        </p:nvSpPr>
        <p:spPr/>
        <p:txBody>
          <a:bodyPr/>
          <a:lstStyle/>
          <a:p>
            <a:r>
              <a:rPr lang="en-US"/>
              <a:t>3/13/2025</a:t>
            </a:r>
          </a:p>
        </p:txBody>
      </p:sp>
      <p:sp>
        <p:nvSpPr>
          <p:cNvPr id="5" name="Footer Placeholder 4">
            <a:extLst>
              <a:ext uri="{FF2B5EF4-FFF2-40B4-BE49-F238E27FC236}">
                <a16:creationId xmlns:a16="http://schemas.microsoft.com/office/drawing/2014/main" id="{66352D6D-1706-BE82-9268-23684874834A}"/>
              </a:ext>
            </a:extLst>
          </p:cNvPr>
          <p:cNvSpPr>
            <a:spLocks noGrp="1"/>
          </p:cNvSpPr>
          <p:nvPr>
            <p:ph type="ftr" sz="quarter" idx="11"/>
          </p:nvPr>
        </p:nvSpPr>
        <p:spPr/>
        <p:txBody>
          <a:bodyPr/>
          <a:lstStyle/>
          <a:p>
            <a:r>
              <a:rPr lang="en-US"/>
              <a:t>Electronics and DAQ WG</a:t>
            </a:r>
          </a:p>
        </p:txBody>
      </p:sp>
      <p:sp>
        <p:nvSpPr>
          <p:cNvPr id="6" name="Slide Number Placeholder 5">
            <a:extLst>
              <a:ext uri="{FF2B5EF4-FFF2-40B4-BE49-F238E27FC236}">
                <a16:creationId xmlns:a16="http://schemas.microsoft.com/office/drawing/2014/main" id="{DDF7642D-D2E4-4ABC-E43A-9DBA0BBEC8B0}"/>
              </a:ext>
            </a:extLst>
          </p:cNvPr>
          <p:cNvSpPr>
            <a:spLocks noGrp="1"/>
          </p:cNvSpPr>
          <p:nvPr>
            <p:ph type="sldNum" sz="quarter" idx="12"/>
          </p:nvPr>
        </p:nvSpPr>
        <p:spPr/>
        <p:txBody>
          <a:bodyPr/>
          <a:lstStyle/>
          <a:p>
            <a:fld id="{7E7DCED4-DF3C-49BB-8B82-676DE6408BE9}" type="slidenum">
              <a:rPr lang="en-US" smtClean="0"/>
              <a:t>‹#›</a:t>
            </a:fld>
            <a:endParaRPr lang="en-US"/>
          </a:p>
        </p:txBody>
      </p:sp>
    </p:spTree>
    <p:extLst>
      <p:ext uri="{BB962C8B-B14F-4D97-AF65-F5344CB8AC3E}">
        <p14:creationId xmlns:p14="http://schemas.microsoft.com/office/powerpoint/2010/main" val="3217978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517E9-09F4-8E14-8F63-9CEAD7FA8F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3B3100-C1F9-C174-1447-755BF29A9F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F3ADCD2-7306-21FE-AA8E-6BAE143F476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B64B60C-7AFF-D944-DC56-CB1ED7807178}"/>
              </a:ext>
            </a:extLst>
          </p:cNvPr>
          <p:cNvSpPr>
            <a:spLocks noGrp="1"/>
          </p:cNvSpPr>
          <p:nvPr>
            <p:ph type="dt" sz="half" idx="10"/>
          </p:nvPr>
        </p:nvSpPr>
        <p:spPr/>
        <p:txBody>
          <a:bodyPr/>
          <a:lstStyle/>
          <a:p>
            <a:r>
              <a:rPr lang="en-US"/>
              <a:t>3/13/2025</a:t>
            </a:r>
          </a:p>
        </p:txBody>
      </p:sp>
      <p:sp>
        <p:nvSpPr>
          <p:cNvPr id="6" name="Footer Placeholder 5">
            <a:extLst>
              <a:ext uri="{FF2B5EF4-FFF2-40B4-BE49-F238E27FC236}">
                <a16:creationId xmlns:a16="http://schemas.microsoft.com/office/drawing/2014/main" id="{34FF98ED-4CAB-B81A-98AA-15632B85BEB3}"/>
              </a:ext>
            </a:extLst>
          </p:cNvPr>
          <p:cNvSpPr>
            <a:spLocks noGrp="1"/>
          </p:cNvSpPr>
          <p:nvPr>
            <p:ph type="ftr" sz="quarter" idx="11"/>
          </p:nvPr>
        </p:nvSpPr>
        <p:spPr/>
        <p:txBody>
          <a:bodyPr/>
          <a:lstStyle/>
          <a:p>
            <a:r>
              <a:rPr lang="en-US"/>
              <a:t>Electronics and DAQ WG</a:t>
            </a:r>
          </a:p>
        </p:txBody>
      </p:sp>
      <p:sp>
        <p:nvSpPr>
          <p:cNvPr id="7" name="Slide Number Placeholder 6">
            <a:extLst>
              <a:ext uri="{FF2B5EF4-FFF2-40B4-BE49-F238E27FC236}">
                <a16:creationId xmlns:a16="http://schemas.microsoft.com/office/drawing/2014/main" id="{7558EFE1-1E48-4693-54E2-0AB2821EA761}"/>
              </a:ext>
            </a:extLst>
          </p:cNvPr>
          <p:cNvSpPr>
            <a:spLocks noGrp="1"/>
          </p:cNvSpPr>
          <p:nvPr>
            <p:ph type="sldNum" sz="quarter" idx="12"/>
          </p:nvPr>
        </p:nvSpPr>
        <p:spPr/>
        <p:txBody>
          <a:bodyPr/>
          <a:lstStyle/>
          <a:p>
            <a:fld id="{7E7DCED4-DF3C-49BB-8B82-676DE6408BE9}" type="slidenum">
              <a:rPr lang="en-US" smtClean="0"/>
              <a:t>‹#›</a:t>
            </a:fld>
            <a:endParaRPr lang="en-US"/>
          </a:p>
        </p:txBody>
      </p:sp>
    </p:spTree>
    <p:extLst>
      <p:ext uri="{BB962C8B-B14F-4D97-AF65-F5344CB8AC3E}">
        <p14:creationId xmlns:p14="http://schemas.microsoft.com/office/powerpoint/2010/main" val="4017740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D9413-6862-BDAC-C5CE-59488FB7B6A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81C98B8-21C5-CEE1-D99E-B709367A82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81FEC9-3BC7-FDAF-BB41-68231CC37E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EAFC579-6BEC-5D78-B1D9-B82602D593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FBDC9A-0258-5AFA-6BAE-4F1D81D5A1F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2AE9E29-10B0-3ACB-5CEF-42B2A300CAF0}"/>
              </a:ext>
            </a:extLst>
          </p:cNvPr>
          <p:cNvSpPr>
            <a:spLocks noGrp="1"/>
          </p:cNvSpPr>
          <p:nvPr>
            <p:ph type="dt" sz="half" idx="10"/>
          </p:nvPr>
        </p:nvSpPr>
        <p:spPr/>
        <p:txBody>
          <a:bodyPr/>
          <a:lstStyle/>
          <a:p>
            <a:r>
              <a:rPr lang="en-US"/>
              <a:t>3/13/2025</a:t>
            </a:r>
          </a:p>
        </p:txBody>
      </p:sp>
      <p:sp>
        <p:nvSpPr>
          <p:cNvPr id="8" name="Footer Placeholder 7">
            <a:extLst>
              <a:ext uri="{FF2B5EF4-FFF2-40B4-BE49-F238E27FC236}">
                <a16:creationId xmlns:a16="http://schemas.microsoft.com/office/drawing/2014/main" id="{1E41A493-75CC-5466-A2F9-CD83AFF891C0}"/>
              </a:ext>
            </a:extLst>
          </p:cNvPr>
          <p:cNvSpPr>
            <a:spLocks noGrp="1"/>
          </p:cNvSpPr>
          <p:nvPr>
            <p:ph type="ftr" sz="quarter" idx="11"/>
          </p:nvPr>
        </p:nvSpPr>
        <p:spPr/>
        <p:txBody>
          <a:bodyPr/>
          <a:lstStyle/>
          <a:p>
            <a:r>
              <a:rPr lang="en-US"/>
              <a:t>Electronics and DAQ WG</a:t>
            </a:r>
          </a:p>
        </p:txBody>
      </p:sp>
      <p:sp>
        <p:nvSpPr>
          <p:cNvPr id="9" name="Slide Number Placeholder 8">
            <a:extLst>
              <a:ext uri="{FF2B5EF4-FFF2-40B4-BE49-F238E27FC236}">
                <a16:creationId xmlns:a16="http://schemas.microsoft.com/office/drawing/2014/main" id="{0665675F-07DA-1C11-09A2-607AD8CBA178}"/>
              </a:ext>
            </a:extLst>
          </p:cNvPr>
          <p:cNvSpPr>
            <a:spLocks noGrp="1"/>
          </p:cNvSpPr>
          <p:nvPr>
            <p:ph type="sldNum" sz="quarter" idx="12"/>
          </p:nvPr>
        </p:nvSpPr>
        <p:spPr/>
        <p:txBody>
          <a:bodyPr/>
          <a:lstStyle/>
          <a:p>
            <a:fld id="{7E7DCED4-DF3C-49BB-8B82-676DE6408BE9}" type="slidenum">
              <a:rPr lang="en-US" smtClean="0"/>
              <a:t>‹#›</a:t>
            </a:fld>
            <a:endParaRPr lang="en-US"/>
          </a:p>
        </p:txBody>
      </p:sp>
    </p:spTree>
    <p:extLst>
      <p:ext uri="{BB962C8B-B14F-4D97-AF65-F5344CB8AC3E}">
        <p14:creationId xmlns:p14="http://schemas.microsoft.com/office/powerpoint/2010/main" val="2767363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51382-FD85-65CD-7A32-665654F7A51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650AB68-63D0-D45F-0AC6-74E03BCA0FF6}"/>
              </a:ext>
            </a:extLst>
          </p:cNvPr>
          <p:cNvSpPr>
            <a:spLocks noGrp="1"/>
          </p:cNvSpPr>
          <p:nvPr>
            <p:ph type="dt" sz="half" idx="10"/>
          </p:nvPr>
        </p:nvSpPr>
        <p:spPr/>
        <p:txBody>
          <a:bodyPr/>
          <a:lstStyle/>
          <a:p>
            <a:r>
              <a:rPr lang="en-US"/>
              <a:t>3/13/2025</a:t>
            </a:r>
          </a:p>
        </p:txBody>
      </p:sp>
      <p:sp>
        <p:nvSpPr>
          <p:cNvPr id="4" name="Footer Placeholder 3">
            <a:extLst>
              <a:ext uri="{FF2B5EF4-FFF2-40B4-BE49-F238E27FC236}">
                <a16:creationId xmlns:a16="http://schemas.microsoft.com/office/drawing/2014/main" id="{8ED00F0A-AA2F-D8F6-AFBD-80397E0D22A4}"/>
              </a:ext>
            </a:extLst>
          </p:cNvPr>
          <p:cNvSpPr>
            <a:spLocks noGrp="1"/>
          </p:cNvSpPr>
          <p:nvPr>
            <p:ph type="ftr" sz="quarter" idx="11"/>
          </p:nvPr>
        </p:nvSpPr>
        <p:spPr/>
        <p:txBody>
          <a:bodyPr/>
          <a:lstStyle/>
          <a:p>
            <a:r>
              <a:rPr lang="en-US"/>
              <a:t>Electronics and DAQ WG</a:t>
            </a:r>
          </a:p>
        </p:txBody>
      </p:sp>
      <p:sp>
        <p:nvSpPr>
          <p:cNvPr id="5" name="Slide Number Placeholder 4">
            <a:extLst>
              <a:ext uri="{FF2B5EF4-FFF2-40B4-BE49-F238E27FC236}">
                <a16:creationId xmlns:a16="http://schemas.microsoft.com/office/drawing/2014/main" id="{DACB4794-6775-8820-9440-A4EB5BE267CC}"/>
              </a:ext>
            </a:extLst>
          </p:cNvPr>
          <p:cNvSpPr>
            <a:spLocks noGrp="1"/>
          </p:cNvSpPr>
          <p:nvPr>
            <p:ph type="sldNum" sz="quarter" idx="12"/>
          </p:nvPr>
        </p:nvSpPr>
        <p:spPr/>
        <p:txBody>
          <a:bodyPr/>
          <a:lstStyle/>
          <a:p>
            <a:fld id="{7E7DCED4-DF3C-49BB-8B82-676DE6408BE9}" type="slidenum">
              <a:rPr lang="en-US" smtClean="0"/>
              <a:t>‹#›</a:t>
            </a:fld>
            <a:endParaRPr lang="en-US"/>
          </a:p>
        </p:txBody>
      </p:sp>
    </p:spTree>
    <p:extLst>
      <p:ext uri="{BB962C8B-B14F-4D97-AF65-F5344CB8AC3E}">
        <p14:creationId xmlns:p14="http://schemas.microsoft.com/office/powerpoint/2010/main" val="2428421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29077C-6175-7CF2-8449-838324BC11AD}"/>
              </a:ext>
            </a:extLst>
          </p:cNvPr>
          <p:cNvSpPr>
            <a:spLocks noGrp="1"/>
          </p:cNvSpPr>
          <p:nvPr>
            <p:ph type="dt" sz="half" idx="10"/>
          </p:nvPr>
        </p:nvSpPr>
        <p:spPr/>
        <p:txBody>
          <a:bodyPr/>
          <a:lstStyle/>
          <a:p>
            <a:r>
              <a:rPr lang="en-US"/>
              <a:t>3/13/2025</a:t>
            </a:r>
          </a:p>
        </p:txBody>
      </p:sp>
      <p:sp>
        <p:nvSpPr>
          <p:cNvPr id="3" name="Footer Placeholder 2">
            <a:extLst>
              <a:ext uri="{FF2B5EF4-FFF2-40B4-BE49-F238E27FC236}">
                <a16:creationId xmlns:a16="http://schemas.microsoft.com/office/drawing/2014/main" id="{1AB3ECBA-01D6-3A69-19C1-2F45B1A4A516}"/>
              </a:ext>
            </a:extLst>
          </p:cNvPr>
          <p:cNvSpPr>
            <a:spLocks noGrp="1"/>
          </p:cNvSpPr>
          <p:nvPr>
            <p:ph type="ftr" sz="quarter" idx="11"/>
          </p:nvPr>
        </p:nvSpPr>
        <p:spPr/>
        <p:txBody>
          <a:bodyPr/>
          <a:lstStyle/>
          <a:p>
            <a:r>
              <a:rPr lang="en-US"/>
              <a:t>Electronics and DAQ WG</a:t>
            </a:r>
          </a:p>
        </p:txBody>
      </p:sp>
      <p:sp>
        <p:nvSpPr>
          <p:cNvPr id="4" name="Slide Number Placeholder 3">
            <a:extLst>
              <a:ext uri="{FF2B5EF4-FFF2-40B4-BE49-F238E27FC236}">
                <a16:creationId xmlns:a16="http://schemas.microsoft.com/office/drawing/2014/main" id="{A650FDB5-2F69-9AB9-E3F2-9AFC7DCD90AE}"/>
              </a:ext>
            </a:extLst>
          </p:cNvPr>
          <p:cNvSpPr>
            <a:spLocks noGrp="1"/>
          </p:cNvSpPr>
          <p:nvPr>
            <p:ph type="sldNum" sz="quarter" idx="12"/>
          </p:nvPr>
        </p:nvSpPr>
        <p:spPr/>
        <p:txBody>
          <a:bodyPr/>
          <a:lstStyle/>
          <a:p>
            <a:fld id="{7E7DCED4-DF3C-49BB-8B82-676DE6408BE9}" type="slidenum">
              <a:rPr lang="en-US" smtClean="0"/>
              <a:t>‹#›</a:t>
            </a:fld>
            <a:endParaRPr lang="en-US"/>
          </a:p>
        </p:txBody>
      </p:sp>
    </p:spTree>
    <p:extLst>
      <p:ext uri="{BB962C8B-B14F-4D97-AF65-F5344CB8AC3E}">
        <p14:creationId xmlns:p14="http://schemas.microsoft.com/office/powerpoint/2010/main" val="3122726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4D3F8-489F-0B03-BB29-3FCF81670A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FDE405-384C-74FE-49EE-F3E14BA347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147669F-1808-EDAF-B1D1-B95CAA25F6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CB14DC-2388-F583-1AFD-FBBD914BF33E}"/>
              </a:ext>
            </a:extLst>
          </p:cNvPr>
          <p:cNvSpPr>
            <a:spLocks noGrp="1"/>
          </p:cNvSpPr>
          <p:nvPr>
            <p:ph type="dt" sz="half" idx="10"/>
          </p:nvPr>
        </p:nvSpPr>
        <p:spPr/>
        <p:txBody>
          <a:bodyPr/>
          <a:lstStyle/>
          <a:p>
            <a:r>
              <a:rPr lang="en-US"/>
              <a:t>3/13/2025</a:t>
            </a:r>
          </a:p>
        </p:txBody>
      </p:sp>
      <p:sp>
        <p:nvSpPr>
          <p:cNvPr id="6" name="Footer Placeholder 5">
            <a:extLst>
              <a:ext uri="{FF2B5EF4-FFF2-40B4-BE49-F238E27FC236}">
                <a16:creationId xmlns:a16="http://schemas.microsoft.com/office/drawing/2014/main" id="{683B55A4-073D-A6BE-FF16-A0BF3D66D629}"/>
              </a:ext>
            </a:extLst>
          </p:cNvPr>
          <p:cNvSpPr>
            <a:spLocks noGrp="1"/>
          </p:cNvSpPr>
          <p:nvPr>
            <p:ph type="ftr" sz="quarter" idx="11"/>
          </p:nvPr>
        </p:nvSpPr>
        <p:spPr/>
        <p:txBody>
          <a:bodyPr/>
          <a:lstStyle/>
          <a:p>
            <a:r>
              <a:rPr lang="en-US"/>
              <a:t>Electronics and DAQ WG</a:t>
            </a:r>
          </a:p>
        </p:txBody>
      </p:sp>
      <p:sp>
        <p:nvSpPr>
          <p:cNvPr id="7" name="Slide Number Placeholder 6">
            <a:extLst>
              <a:ext uri="{FF2B5EF4-FFF2-40B4-BE49-F238E27FC236}">
                <a16:creationId xmlns:a16="http://schemas.microsoft.com/office/drawing/2014/main" id="{F22A6903-5473-3A6A-3C42-304593A1F55A}"/>
              </a:ext>
            </a:extLst>
          </p:cNvPr>
          <p:cNvSpPr>
            <a:spLocks noGrp="1"/>
          </p:cNvSpPr>
          <p:nvPr>
            <p:ph type="sldNum" sz="quarter" idx="12"/>
          </p:nvPr>
        </p:nvSpPr>
        <p:spPr/>
        <p:txBody>
          <a:bodyPr/>
          <a:lstStyle/>
          <a:p>
            <a:fld id="{7E7DCED4-DF3C-49BB-8B82-676DE6408BE9}" type="slidenum">
              <a:rPr lang="en-US" smtClean="0"/>
              <a:t>‹#›</a:t>
            </a:fld>
            <a:endParaRPr lang="en-US"/>
          </a:p>
        </p:txBody>
      </p:sp>
    </p:spTree>
    <p:extLst>
      <p:ext uri="{BB962C8B-B14F-4D97-AF65-F5344CB8AC3E}">
        <p14:creationId xmlns:p14="http://schemas.microsoft.com/office/powerpoint/2010/main" val="2647329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42FA6-E15E-A950-31F5-B0DFD049EA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1DCE099-D037-2659-502D-04D5966081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4F8BFFD-BE39-47F2-4A94-0BE50B29AA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E38A2C-82E2-0B74-AEFD-F4C682FA2063}"/>
              </a:ext>
            </a:extLst>
          </p:cNvPr>
          <p:cNvSpPr>
            <a:spLocks noGrp="1"/>
          </p:cNvSpPr>
          <p:nvPr>
            <p:ph type="dt" sz="half" idx="10"/>
          </p:nvPr>
        </p:nvSpPr>
        <p:spPr/>
        <p:txBody>
          <a:bodyPr/>
          <a:lstStyle/>
          <a:p>
            <a:r>
              <a:rPr lang="en-US"/>
              <a:t>3/13/2025</a:t>
            </a:r>
          </a:p>
        </p:txBody>
      </p:sp>
      <p:sp>
        <p:nvSpPr>
          <p:cNvPr id="6" name="Footer Placeholder 5">
            <a:extLst>
              <a:ext uri="{FF2B5EF4-FFF2-40B4-BE49-F238E27FC236}">
                <a16:creationId xmlns:a16="http://schemas.microsoft.com/office/drawing/2014/main" id="{F8B31D35-0367-3CA4-E2A6-CFEEDCB78F31}"/>
              </a:ext>
            </a:extLst>
          </p:cNvPr>
          <p:cNvSpPr>
            <a:spLocks noGrp="1"/>
          </p:cNvSpPr>
          <p:nvPr>
            <p:ph type="ftr" sz="quarter" idx="11"/>
          </p:nvPr>
        </p:nvSpPr>
        <p:spPr/>
        <p:txBody>
          <a:bodyPr/>
          <a:lstStyle/>
          <a:p>
            <a:r>
              <a:rPr lang="en-US"/>
              <a:t>Electronics and DAQ WG</a:t>
            </a:r>
          </a:p>
        </p:txBody>
      </p:sp>
      <p:sp>
        <p:nvSpPr>
          <p:cNvPr id="7" name="Slide Number Placeholder 6">
            <a:extLst>
              <a:ext uri="{FF2B5EF4-FFF2-40B4-BE49-F238E27FC236}">
                <a16:creationId xmlns:a16="http://schemas.microsoft.com/office/drawing/2014/main" id="{631E01C4-5274-EEC1-AE00-6B251BFF82E3}"/>
              </a:ext>
            </a:extLst>
          </p:cNvPr>
          <p:cNvSpPr>
            <a:spLocks noGrp="1"/>
          </p:cNvSpPr>
          <p:nvPr>
            <p:ph type="sldNum" sz="quarter" idx="12"/>
          </p:nvPr>
        </p:nvSpPr>
        <p:spPr/>
        <p:txBody>
          <a:bodyPr/>
          <a:lstStyle/>
          <a:p>
            <a:fld id="{7E7DCED4-DF3C-49BB-8B82-676DE6408BE9}" type="slidenum">
              <a:rPr lang="en-US" smtClean="0"/>
              <a:t>‹#›</a:t>
            </a:fld>
            <a:endParaRPr lang="en-US"/>
          </a:p>
        </p:txBody>
      </p:sp>
    </p:spTree>
    <p:extLst>
      <p:ext uri="{BB962C8B-B14F-4D97-AF65-F5344CB8AC3E}">
        <p14:creationId xmlns:p14="http://schemas.microsoft.com/office/powerpoint/2010/main" val="1511287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90B1BF-F02C-25ED-880D-280E0242A5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7ED536B-2AFC-7832-EE81-572DC284BC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3C109A-BF4F-90C4-8757-D2A96E9CAB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lang="en-US"/>
              <a:t>3/13/2025</a:t>
            </a:r>
          </a:p>
        </p:txBody>
      </p:sp>
      <p:sp>
        <p:nvSpPr>
          <p:cNvPr id="5" name="Footer Placeholder 4">
            <a:extLst>
              <a:ext uri="{FF2B5EF4-FFF2-40B4-BE49-F238E27FC236}">
                <a16:creationId xmlns:a16="http://schemas.microsoft.com/office/drawing/2014/main" id="{A70C7BFA-9E72-55A3-6763-D2A8B80B29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Electronics and DAQ WG</a:t>
            </a:r>
          </a:p>
        </p:txBody>
      </p:sp>
      <p:sp>
        <p:nvSpPr>
          <p:cNvPr id="6" name="Slide Number Placeholder 5">
            <a:extLst>
              <a:ext uri="{FF2B5EF4-FFF2-40B4-BE49-F238E27FC236}">
                <a16:creationId xmlns:a16="http://schemas.microsoft.com/office/drawing/2014/main" id="{E551325A-6D49-F2A8-8238-56FBA64B98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E7DCED4-DF3C-49BB-8B82-676DE6408BE9}" type="slidenum">
              <a:rPr lang="en-US" smtClean="0"/>
              <a:t>‹#›</a:t>
            </a:fld>
            <a:endParaRPr lang="en-US"/>
          </a:p>
        </p:txBody>
      </p:sp>
    </p:spTree>
    <p:extLst>
      <p:ext uri="{BB962C8B-B14F-4D97-AF65-F5344CB8AC3E}">
        <p14:creationId xmlns:p14="http://schemas.microsoft.com/office/powerpoint/2010/main" val="2035709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6D51B50C-44D0-5920-4A81-DAB80B417F4A}"/>
              </a:ext>
            </a:extLst>
          </p:cNvPr>
          <p:cNvSpPr>
            <a:spLocks noGrp="1"/>
          </p:cNvSpPr>
          <p:nvPr>
            <p:ph type="dt" sz="half" idx="10"/>
          </p:nvPr>
        </p:nvSpPr>
        <p:spPr/>
        <p:txBody>
          <a:bodyPr/>
          <a:lstStyle/>
          <a:p>
            <a:r>
              <a:rPr lang="en-US"/>
              <a:t>3/13/2025</a:t>
            </a:r>
          </a:p>
        </p:txBody>
      </p:sp>
      <p:sp>
        <p:nvSpPr>
          <p:cNvPr id="5" name="Footer Placeholder 4">
            <a:extLst>
              <a:ext uri="{FF2B5EF4-FFF2-40B4-BE49-F238E27FC236}">
                <a16:creationId xmlns:a16="http://schemas.microsoft.com/office/drawing/2014/main" id="{796ECCAE-0022-2B27-46E2-946219FB7743}"/>
              </a:ext>
            </a:extLst>
          </p:cNvPr>
          <p:cNvSpPr>
            <a:spLocks noGrp="1"/>
          </p:cNvSpPr>
          <p:nvPr>
            <p:ph type="ftr" sz="quarter" idx="11"/>
          </p:nvPr>
        </p:nvSpPr>
        <p:spPr/>
        <p:txBody>
          <a:bodyPr/>
          <a:lstStyle/>
          <a:p>
            <a:r>
              <a:rPr lang="en-US"/>
              <a:t>Electronics and DAQ WG</a:t>
            </a:r>
          </a:p>
        </p:txBody>
      </p:sp>
      <p:sp>
        <p:nvSpPr>
          <p:cNvPr id="6" name="Slide Number Placeholder 5">
            <a:extLst>
              <a:ext uri="{FF2B5EF4-FFF2-40B4-BE49-F238E27FC236}">
                <a16:creationId xmlns:a16="http://schemas.microsoft.com/office/drawing/2014/main" id="{675D1FCA-EF86-8137-880E-1B59F486D9B5}"/>
              </a:ext>
            </a:extLst>
          </p:cNvPr>
          <p:cNvSpPr>
            <a:spLocks noGrp="1"/>
          </p:cNvSpPr>
          <p:nvPr>
            <p:ph type="sldNum" sz="quarter" idx="12"/>
          </p:nvPr>
        </p:nvSpPr>
        <p:spPr/>
        <p:txBody>
          <a:bodyPr/>
          <a:lstStyle/>
          <a:p>
            <a:fld id="{7E7DCED4-DF3C-49BB-8B82-676DE6408BE9}" type="slidenum">
              <a:rPr lang="en-US" smtClean="0"/>
              <a:t>1</a:t>
            </a:fld>
            <a:endParaRPr lang="en-US"/>
          </a:p>
        </p:txBody>
      </p:sp>
      <p:sp>
        <p:nvSpPr>
          <p:cNvPr id="8" name="TextBox 7">
            <a:extLst>
              <a:ext uri="{FF2B5EF4-FFF2-40B4-BE49-F238E27FC236}">
                <a16:creationId xmlns:a16="http://schemas.microsoft.com/office/drawing/2014/main" id="{9F186E46-8476-69C4-0FEC-FF18D20340CE}"/>
              </a:ext>
            </a:extLst>
          </p:cNvPr>
          <p:cNvSpPr txBox="1"/>
          <p:nvPr/>
        </p:nvSpPr>
        <p:spPr>
          <a:xfrm>
            <a:off x="1109831" y="612751"/>
            <a:ext cx="8872369" cy="523220"/>
          </a:xfrm>
          <a:prstGeom prst="rect">
            <a:avLst/>
          </a:prstGeom>
          <a:noFill/>
        </p:spPr>
        <p:txBody>
          <a:bodyPr wrap="square">
            <a:spAutoFit/>
          </a:bodyPr>
          <a:lstStyle/>
          <a:p>
            <a:r>
              <a:rPr lang="en-US" sz="2800" dirty="0" err="1"/>
              <a:t>ePIC</a:t>
            </a:r>
            <a:r>
              <a:rPr lang="en-US" sz="2800" dirty="0"/>
              <a:t> Electronics and DAQ WG – ASIC / RDO protocols</a:t>
            </a:r>
          </a:p>
        </p:txBody>
      </p:sp>
      <p:sp>
        <p:nvSpPr>
          <p:cNvPr id="9" name="TextBox 8">
            <a:extLst>
              <a:ext uri="{FF2B5EF4-FFF2-40B4-BE49-F238E27FC236}">
                <a16:creationId xmlns:a16="http://schemas.microsoft.com/office/drawing/2014/main" id="{EA56FDAA-89BE-CF08-D5B8-656AAB061745}"/>
              </a:ext>
            </a:extLst>
          </p:cNvPr>
          <p:cNvSpPr txBox="1"/>
          <p:nvPr/>
        </p:nvSpPr>
        <p:spPr>
          <a:xfrm>
            <a:off x="1320500" y="1366221"/>
            <a:ext cx="9523207" cy="4431983"/>
          </a:xfrm>
          <a:prstGeom prst="rect">
            <a:avLst/>
          </a:prstGeom>
          <a:noFill/>
        </p:spPr>
        <p:txBody>
          <a:bodyPr wrap="square" rtlCol="0">
            <a:spAutoFit/>
          </a:bodyPr>
          <a:lstStyle/>
          <a:p>
            <a:pPr marL="285750" indent="-285750">
              <a:buFont typeface="Arial" panose="020B0604020202020204" pitchFamily="34" charset="0"/>
              <a:buChar char="•"/>
            </a:pPr>
            <a:r>
              <a:rPr lang="en-US" dirty="0"/>
              <a:t>News / Announcements</a:t>
            </a:r>
          </a:p>
          <a:p>
            <a:pPr marL="742950" lvl="1" indent="-285750">
              <a:buFont typeface="Arial" panose="020B0604020202020204" pitchFamily="34" charset="0"/>
              <a:buChar char="•"/>
            </a:pPr>
            <a:r>
              <a:rPr lang="en-US" dirty="0"/>
              <a:t>Schedule</a:t>
            </a:r>
          </a:p>
          <a:p>
            <a:pPr lvl="2"/>
            <a:r>
              <a:rPr lang="en-US" dirty="0"/>
              <a:t>Mar 20:   Echelon 0  -- revisit RC / discuss timeframe building?</a:t>
            </a:r>
          </a:p>
          <a:p>
            <a:pPr lvl="2"/>
            <a:r>
              <a:rPr lang="en-US" dirty="0"/>
              <a:t>Mar 27:   GTU &amp; Timing synchronization updates</a:t>
            </a:r>
          </a:p>
          <a:p>
            <a:pPr lvl="2"/>
            <a:r>
              <a:rPr lang="en-US" dirty="0"/>
              <a:t>April 1&amp;2:  Cherenkov PID review </a:t>
            </a:r>
          </a:p>
          <a:p>
            <a:pPr lvl="2"/>
            <a:r>
              <a:rPr lang="en-US" dirty="0"/>
              <a:t>April 2: Mini Workshop echelon 0/echelon 1/off project computing (S&amp;C, SRO, SDCC)</a:t>
            </a:r>
          </a:p>
          <a:p>
            <a:pPr lvl="2"/>
            <a:r>
              <a:rPr lang="en-US" sz="1200" dirty="0"/>
              <a:t>	https://indico.bnl.gov/event/26856/</a:t>
            </a:r>
          </a:p>
          <a:p>
            <a:pPr lvl="2"/>
            <a:r>
              <a:rPr lang="en-US" dirty="0"/>
              <a:t>April 3:  eRD109 Updates</a:t>
            </a:r>
          </a:p>
          <a:p>
            <a:pPr lvl="2"/>
            <a:r>
              <a:rPr lang="en-US" dirty="0"/>
              <a:t>April 10:  RDO protocols  </a:t>
            </a:r>
          </a:p>
          <a:p>
            <a:pPr lvl="2"/>
            <a:r>
              <a:rPr lang="en-US" dirty="0"/>
              <a:t>Week of April 24:  Joint Meeting with SRO regarding monitoring needs / requirements</a:t>
            </a:r>
          </a:p>
          <a:p>
            <a:pPr marL="742950" lvl="1" indent="-285750">
              <a:buFont typeface="Arial" panose="020B0604020202020204" pitchFamily="34" charset="0"/>
              <a:buChar char="•"/>
            </a:pPr>
            <a:r>
              <a:rPr lang="en-US" dirty="0"/>
              <a:t>Other Announcements?</a:t>
            </a:r>
          </a:p>
          <a:p>
            <a:pPr marL="742950" lvl="1" indent="-285750">
              <a:buFont typeface="Arial" panose="020B0604020202020204" pitchFamily="34" charset="0"/>
              <a:buChar char="•"/>
            </a:pPr>
            <a:r>
              <a:rPr lang="en-US" dirty="0"/>
              <a:t>TIC report</a:t>
            </a:r>
          </a:p>
          <a:p>
            <a:pPr lvl="1"/>
            <a:endParaRPr lang="en-US" dirty="0"/>
          </a:p>
          <a:p>
            <a:pPr marL="285750" indent="-285750">
              <a:buFont typeface="Arial" panose="020B0604020202020204" pitchFamily="34" charset="0"/>
              <a:buChar char="•"/>
            </a:pPr>
            <a:r>
              <a:rPr lang="en-US" dirty="0"/>
              <a:t>ASIC / RDO protocols</a:t>
            </a:r>
          </a:p>
          <a:p>
            <a:pPr marL="742950" lvl="1" indent="-285750">
              <a:buFont typeface="Arial" panose="020B0604020202020204" pitchFamily="34" charset="0"/>
              <a:buChar char="•"/>
            </a:pPr>
            <a:r>
              <a:rPr lang="en-US" dirty="0"/>
              <a:t>Revisit last months summary</a:t>
            </a:r>
          </a:p>
          <a:p>
            <a:pPr marL="742950" lvl="1" indent="-285750">
              <a:buFont typeface="Arial" panose="020B0604020202020204" pitchFamily="34" charset="0"/>
              <a:buChar char="•"/>
            </a:pPr>
            <a:r>
              <a:rPr lang="en-US" dirty="0"/>
              <a:t>Synchronization </a:t>
            </a:r>
          </a:p>
        </p:txBody>
      </p:sp>
    </p:spTree>
    <p:extLst>
      <p:ext uri="{BB962C8B-B14F-4D97-AF65-F5344CB8AC3E}">
        <p14:creationId xmlns:p14="http://schemas.microsoft.com/office/powerpoint/2010/main" val="3089099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EB640CF-41FD-D596-20E6-06CCFD13D99C}"/>
              </a:ext>
            </a:extLst>
          </p:cNvPr>
          <p:cNvSpPr txBox="1"/>
          <p:nvPr/>
        </p:nvSpPr>
        <p:spPr>
          <a:xfrm>
            <a:off x="947442" y="511394"/>
            <a:ext cx="10019212" cy="4832092"/>
          </a:xfrm>
          <a:prstGeom prst="rect">
            <a:avLst/>
          </a:prstGeom>
          <a:noFill/>
        </p:spPr>
        <p:txBody>
          <a:bodyPr wrap="square" rtlCol="0">
            <a:spAutoFit/>
          </a:bodyPr>
          <a:lstStyle/>
          <a:p>
            <a:r>
              <a:rPr lang="en-US" sz="2800" dirty="0"/>
              <a:t>TIC Summary for 3/10/25:       (Fernando, Tonko, Gerard, Jo, Dave, Jeff present)</a:t>
            </a:r>
          </a:p>
          <a:p>
            <a:endParaRPr lang="en-US" dirty="0"/>
          </a:p>
          <a:p>
            <a:pPr marL="285750" indent="-285750">
              <a:buFont typeface="Arial" panose="020B0604020202020204" pitchFamily="34" charset="0"/>
              <a:buChar char="•"/>
            </a:pPr>
            <a:r>
              <a:rPr lang="en-US" dirty="0"/>
              <a:t>Test beam plans at CERN</a:t>
            </a:r>
          </a:p>
          <a:p>
            <a:pPr marL="742950" lvl="1" indent="-285750">
              <a:buFont typeface="Arial" panose="020B0604020202020204" pitchFamily="34" charset="0"/>
              <a:buChar char="•"/>
            </a:pPr>
            <a:r>
              <a:rPr lang="en-US" dirty="0"/>
              <a:t>PS --- CAL 1 week.   </a:t>
            </a:r>
            <a:r>
              <a:rPr lang="en-US" dirty="0" err="1"/>
              <a:t>dRICH</a:t>
            </a:r>
            <a:r>
              <a:rPr lang="en-US" dirty="0"/>
              <a:t> has 2 weeks, but too early to use (May).  Any requests to replace this time need to be made immediately!  But not guaranteed</a:t>
            </a:r>
          </a:p>
          <a:p>
            <a:pPr marL="742950" lvl="1" indent="-285750">
              <a:buFont typeface="Arial" panose="020B0604020202020204" pitchFamily="34" charset="0"/>
              <a:buChar char="•"/>
            </a:pPr>
            <a:r>
              <a:rPr lang="en-US" dirty="0"/>
              <a:t>SPS  --- </a:t>
            </a:r>
            <a:r>
              <a:rPr lang="en-US" dirty="0" err="1"/>
              <a:t>dRICH</a:t>
            </a:r>
            <a:r>
              <a:rPr lang="en-US" dirty="0"/>
              <a:t> 1 week</a:t>
            </a:r>
          </a:p>
          <a:p>
            <a:pPr marL="742950" lvl="1" indent="-285750">
              <a:buFont typeface="Arial" panose="020B0604020202020204" pitchFamily="34" charset="0"/>
              <a:buChar char="•"/>
            </a:pPr>
            <a:r>
              <a:rPr lang="en-US" dirty="0"/>
              <a:t>MPDG doesn’t have any time this year at </a:t>
            </a:r>
            <a:r>
              <a:rPr lang="en-US" dirty="0" err="1"/>
              <a:t>cern</a:t>
            </a:r>
            <a:endParaRPr lang="en-US" dirty="0"/>
          </a:p>
          <a:p>
            <a:pPr marL="285750" indent="-285750">
              <a:buFont typeface="Arial" panose="020B0604020202020204" pitchFamily="34" charset="0"/>
              <a:buChar char="•"/>
            </a:pPr>
            <a:r>
              <a:rPr lang="en-US" dirty="0"/>
              <a:t>Timepix4 Had Beam time (MAMA B   885MeV electrons)     (</a:t>
            </a:r>
            <a:r>
              <a:rPr lang="en-US" dirty="0" err="1"/>
              <a:t>Timepix</a:t>
            </a:r>
            <a:r>
              <a:rPr lang="en-US" dirty="0"/>
              <a:t> @ 40MHz)  (Simon Gardner)</a:t>
            </a:r>
          </a:p>
          <a:p>
            <a:pPr marL="1200150" lvl="2" indent="-285750">
              <a:buFont typeface="Arial" panose="020B0604020202020204" pitchFamily="34" charset="0"/>
              <a:buChar char="•"/>
            </a:pPr>
            <a:r>
              <a:rPr lang="en-US" dirty="0"/>
              <a:t>DAQ should to LowQ2 regarding spyder 4:  plans, streaming scheme, interface to FELIX </a:t>
            </a:r>
          </a:p>
          <a:p>
            <a:pPr lvl="4"/>
            <a:endParaRPr lang="en-US" dirty="0"/>
          </a:p>
          <a:p>
            <a:pPr marL="285750" indent="-285750">
              <a:buFont typeface="Arial" panose="020B0604020202020204" pitchFamily="34" charset="0"/>
              <a:buChar char="•"/>
            </a:pPr>
            <a:r>
              <a:rPr lang="en-US" dirty="0"/>
              <a:t>Next Mondays Meeting</a:t>
            </a:r>
          </a:p>
          <a:p>
            <a:pPr marL="742950" lvl="1" indent="-285750">
              <a:buFont typeface="Arial" panose="020B0604020202020204" pitchFamily="34" charset="0"/>
              <a:buChar char="•"/>
            </a:pPr>
            <a:r>
              <a:rPr lang="en-US" dirty="0"/>
              <a:t>Summary of backward EMCAL </a:t>
            </a:r>
            <a:r>
              <a:rPr lang="en-US" dirty="0" err="1"/>
              <a:t>testbeam</a:t>
            </a:r>
            <a:endParaRPr lang="en-US" dirty="0"/>
          </a:p>
          <a:p>
            <a:pPr marL="742950" lvl="1" indent="-285750">
              <a:buFont typeface="Arial" panose="020B0604020202020204" pitchFamily="34" charset="0"/>
              <a:buChar char="•"/>
            </a:pPr>
            <a:r>
              <a:rPr lang="en-US" dirty="0"/>
              <a:t>Define geometries for simulation studies (2 options FF/FB cylindrical symmetry, maximum acceptance)</a:t>
            </a:r>
          </a:p>
          <a:p>
            <a:pPr marL="285750" indent="-285750">
              <a:buFont typeface="Arial" panose="020B0604020202020204" pitchFamily="34" charset="0"/>
              <a:buChar char="•"/>
            </a:pPr>
            <a:endParaRPr lang="en-US" dirty="0"/>
          </a:p>
        </p:txBody>
      </p:sp>
      <p:sp>
        <p:nvSpPr>
          <p:cNvPr id="6" name="Date Placeholder 5">
            <a:extLst>
              <a:ext uri="{FF2B5EF4-FFF2-40B4-BE49-F238E27FC236}">
                <a16:creationId xmlns:a16="http://schemas.microsoft.com/office/drawing/2014/main" id="{740F2A59-24F3-B514-395B-B74047E75D57}"/>
              </a:ext>
            </a:extLst>
          </p:cNvPr>
          <p:cNvSpPr>
            <a:spLocks noGrp="1"/>
          </p:cNvSpPr>
          <p:nvPr>
            <p:ph type="dt" sz="half" idx="10"/>
          </p:nvPr>
        </p:nvSpPr>
        <p:spPr/>
        <p:txBody>
          <a:bodyPr/>
          <a:lstStyle/>
          <a:p>
            <a:r>
              <a:rPr lang="en-US"/>
              <a:t>3/13/2025</a:t>
            </a:r>
          </a:p>
        </p:txBody>
      </p:sp>
      <p:sp>
        <p:nvSpPr>
          <p:cNvPr id="7" name="Footer Placeholder 6">
            <a:extLst>
              <a:ext uri="{FF2B5EF4-FFF2-40B4-BE49-F238E27FC236}">
                <a16:creationId xmlns:a16="http://schemas.microsoft.com/office/drawing/2014/main" id="{CA87FB62-649C-6774-13FF-213F8E7D58C8}"/>
              </a:ext>
            </a:extLst>
          </p:cNvPr>
          <p:cNvSpPr>
            <a:spLocks noGrp="1"/>
          </p:cNvSpPr>
          <p:nvPr>
            <p:ph type="ftr" sz="quarter" idx="11"/>
          </p:nvPr>
        </p:nvSpPr>
        <p:spPr/>
        <p:txBody>
          <a:bodyPr/>
          <a:lstStyle/>
          <a:p>
            <a:r>
              <a:rPr lang="en-US"/>
              <a:t>Electronics and DAQ WG</a:t>
            </a:r>
          </a:p>
        </p:txBody>
      </p:sp>
      <p:sp>
        <p:nvSpPr>
          <p:cNvPr id="8" name="Slide Number Placeholder 7">
            <a:extLst>
              <a:ext uri="{FF2B5EF4-FFF2-40B4-BE49-F238E27FC236}">
                <a16:creationId xmlns:a16="http://schemas.microsoft.com/office/drawing/2014/main" id="{71EF9E88-8D2B-02D5-DBE2-CBB396D923E3}"/>
              </a:ext>
            </a:extLst>
          </p:cNvPr>
          <p:cNvSpPr>
            <a:spLocks noGrp="1"/>
          </p:cNvSpPr>
          <p:nvPr>
            <p:ph type="sldNum" sz="quarter" idx="12"/>
          </p:nvPr>
        </p:nvSpPr>
        <p:spPr/>
        <p:txBody>
          <a:bodyPr/>
          <a:lstStyle/>
          <a:p>
            <a:fld id="{7E7DCED4-DF3C-49BB-8B82-676DE6408BE9}" type="slidenum">
              <a:rPr lang="en-US" smtClean="0"/>
              <a:t>2</a:t>
            </a:fld>
            <a:endParaRPr lang="en-US"/>
          </a:p>
        </p:txBody>
      </p:sp>
    </p:spTree>
    <p:extLst>
      <p:ext uri="{BB962C8B-B14F-4D97-AF65-F5344CB8AC3E}">
        <p14:creationId xmlns:p14="http://schemas.microsoft.com/office/powerpoint/2010/main" val="1423865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F496AA-3FBB-38E0-7626-280A0CF4AC09}"/>
            </a:ext>
          </a:extLst>
        </p:cNvPr>
        <p:cNvGrpSpPr/>
        <p:nvPr/>
      </p:nvGrpSpPr>
      <p:grpSpPr>
        <a:xfrm>
          <a:off x="0" y="0"/>
          <a:ext cx="0" cy="0"/>
          <a:chOff x="0" y="0"/>
          <a:chExt cx="0" cy="0"/>
        </a:xfrm>
      </p:grpSpPr>
      <p:sp>
        <p:nvSpPr>
          <p:cNvPr id="12" name="TextBox 11">
            <a:extLst>
              <a:ext uri="{FF2B5EF4-FFF2-40B4-BE49-F238E27FC236}">
                <a16:creationId xmlns:a16="http://schemas.microsoft.com/office/drawing/2014/main" id="{59424EC4-4FDE-E2AF-F264-62142AF53D14}"/>
              </a:ext>
            </a:extLst>
          </p:cNvPr>
          <p:cNvSpPr txBox="1"/>
          <p:nvPr/>
        </p:nvSpPr>
        <p:spPr>
          <a:xfrm>
            <a:off x="660772" y="0"/>
            <a:ext cx="6164123" cy="646331"/>
          </a:xfrm>
          <a:prstGeom prst="rect">
            <a:avLst/>
          </a:prstGeom>
          <a:noFill/>
        </p:spPr>
        <p:txBody>
          <a:bodyPr wrap="none" rtlCol="0">
            <a:spAutoFit/>
          </a:bodyPr>
          <a:lstStyle/>
          <a:p>
            <a:r>
              <a:rPr lang="en-US" sz="3600" dirty="0"/>
              <a:t>Protocol Document Proposals</a:t>
            </a:r>
          </a:p>
        </p:txBody>
      </p:sp>
      <p:graphicFrame>
        <p:nvGraphicFramePr>
          <p:cNvPr id="20" name="Table 19">
            <a:extLst>
              <a:ext uri="{FF2B5EF4-FFF2-40B4-BE49-F238E27FC236}">
                <a16:creationId xmlns:a16="http://schemas.microsoft.com/office/drawing/2014/main" id="{AA209C8F-94E9-E2C2-B91E-3D4FAB5CE8DE}"/>
              </a:ext>
            </a:extLst>
          </p:cNvPr>
          <p:cNvGraphicFramePr>
            <a:graphicFrameLocks noGrp="1"/>
          </p:cNvGraphicFramePr>
          <p:nvPr/>
        </p:nvGraphicFramePr>
        <p:xfrm>
          <a:off x="5270523" y="768333"/>
          <a:ext cx="6445624" cy="2895600"/>
        </p:xfrm>
        <a:graphic>
          <a:graphicData uri="http://schemas.openxmlformats.org/drawingml/2006/table">
            <a:tbl>
              <a:tblPr firstRow="1" bandRow="1">
                <a:tableStyleId>{5C22544A-7EE6-4342-B048-85BDC9FD1C3A}</a:tableStyleId>
              </a:tblPr>
              <a:tblGrid>
                <a:gridCol w="1554440">
                  <a:extLst>
                    <a:ext uri="{9D8B030D-6E8A-4147-A177-3AD203B41FA5}">
                      <a16:colId xmlns:a16="http://schemas.microsoft.com/office/drawing/2014/main" val="1129856109"/>
                    </a:ext>
                  </a:extLst>
                </a:gridCol>
                <a:gridCol w="2592744">
                  <a:extLst>
                    <a:ext uri="{9D8B030D-6E8A-4147-A177-3AD203B41FA5}">
                      <a16:colId xmlns:a16="http://schemas.microsoft.com/office/drawing/2014/main" val="1473501194"/>
                    </a:ext>
                  </a:extLst>
                </a:gridCol>
                <a:gridCol w="1067659">
                  <a:extLst>
                    <a:ext uri="{9D8B030D-6E8A-4147-A177-3AD203B41FA5}">
                      <a16:colId xmlns:a16="http://schemas.microsoft.com/office/drawing/2014/main" val="4138041029"/>
                    </a:ext>
                  </a:extLst>
                </a:gridCol>
                <a:gridCol w="1230781">
                  <a:extLst>
                    <a:ext uri="{9D8B030D-6E8A-4147-A177-3AD203B41FA5}">
                      <a16:colId xmlns:a16="http://schemas.microsoft.com/office/drawing/2014/main" val="3190675339"/>
                    </a:ext>
                  </a:extLst>
                </a:gridCol>
              </a:tblGrid>
              <a:tr h="530451">
                <a:tc>
                  <a:txBody>
                    <a:bodyPr/>
                    <a:lstStyle/>
                    <a:p>
                      <a:r>
                        <a:rPr lang="en-US" sz="1000" dirty="0"/>
                        <a:t>Command/Group</a:t>
                      </a:r>
                    </a:p>
                  </a:txBody>
                  <a:tcPr/>
                </a:tc>
                <a:tc>
                  <a:txBody>
                    <a:bodyPr/>
                    <a:lstStyle/>
                    <a:p>
                      <a:r>
                        <a:rPr lang="en-US" sz="1000" dirty="0"/>
                        <a:t>Purpose</a:t>
                      </a:r>
                    </a:p>
                  </a:txBody>
                  <a:tcPr/>
                </a:tc>
                <a:tc>
                  <a:txBody>
                    <a:bodyPr/>
                    <a:lstStyle/>
                    <a:p>
                      <a:r>
                        <a:rPr lang="en-US" sz="1000" dirty="0"/>
                        <a:t>Require Constant Latency?</a:t>
                      </a:r>
                    </a:p>
                  </a:txBody>
                  <a:tcPr/>
                </a:tc>
                <a:tc>
                  <a:txBody>
                    <a:bodyPr/>
                    <a:lstStyle/>
                    <a:p>
                      <a:r>
                        <a:rPr lang="en-US" sz="1000" dirty="0"/>
                        <a:t>Universal</a:t>
                      </a:r>
                    </a:p>
                  </a:txBody>
                  <a:tcPr/>
                </a:tc>
                <a:extLst>
                  <a:ext uri="{0D108BD9-81ED-4DB2-BD59-A6C34878D82A}">
                    <a16:rowId xmlns:a16="http://schemas.microsoft.com/office/drawing/2014/main" val="998953064"/>
                  </a:ext>
                </a:extLst>
              </a:tr>
              <a:tr h="235756">
                <a:tc>
                  <a:txBody>
                    <a:bodyPr/>
                    <a:lstStyle/>
                    <a:p>
                      <a:r>
                        <a:rPr lang="en-US" sz="1000" dirty="0" err="1"/>
                        <a:t>syncSet</a:t>
                      </a:r>
                      <a:endParaRPr lang="en-US" sz="1000" dirty="0"/>
                    </a:p>
                  </a:txBody>
                  <a:tcPr/>
                </a:tc>
                <a:tc>
                  <a:txBody>
                    <a:bodyPr/>
                    <a:lstStyle/>
                    <a:p>
                      <a:r>
                        <a:rPr lang="en-US" sz="1000" dirty="0"/>
                        <a:t>Define Clock Reference</a:t>
                      </a:r>
                    </a:p>
                  </a:txBody>
                  <a:tcPr/>
                </a:tc>
                <a:tc>
                  <a:txBody>
                    <a:bodyPr/>
                    <a:lstStyle/>
                    <a:p>
                      <a:r>
                        <a:rPr lang="en-US" sz="1000" dirty="0"/>
                        <a:t>Yes</a:t>
                      </a:r>
                    </a:p>
                  </a:txBody>
                  <a:tcPr/>
                </a:tc>
                <a:tc>
                  <a:txBody>
                    <a:bodyPr/>
                    <a:lstStyle/>
                    <a:p>
                      <a:r>
                        <a:rPr lang="en-US" sz="1000" dirty="0"/>
                        <a:t>Yes</a:t>
                      </a:r>
                    </a:p>
                  </a:txBody>
                  <a:tcPr/>
                </a:tc>
                <a:extLst>
                  <a:ext uri="{0D108BD9-81ED-4DB2-BD59-A6C34878D82A}">
                    <a16:rowId xmlns:a16="http://schemas.microsoft.com/office/drawing/2014/main" val="1555166766"/>
                  </a:ext>
                </a:extLst>
              </a:tr>
              <a:tr h="235756">
                <a:tc>
                  <a:txBody>
                    <a:bodyPr/>
                    <a:lstStyle/>
                    <a:p>
                      <a:r>
                        <a:rPr lang="en-US" sz="1000" dirty="0" err="1"/>
                        <a:t>revTick</a:t>
                      </a:r>
                      <a:endParaRPr lang="en-US" sz="1000" dirty="0"/>
                    </a:p>
                  </a:txBody>
                  <a:tcPr/>
                </a:tc>
                <a:tc>
                  <a:txBody>
                    <a:bodyPr/>
                    <a:lstStyle/>
                    <a:p>
                      <a:r>
                        <a:rPr lang="en-US" sz="1000" dirty="0"/>
                        <a:t>Define Collider Revolution</a:t>
                      </a:r>
                    </a:p>
                  </a:txBody>
                  <a:tcPr/>
                </a:tc>
                <a:tc>
                  <a:txBody>
                    <a:bodyPr/>
                    <a:lstStyle/>
                    <a:p>
                      <a:r>
                        <a:rPr lang="en-US" sz="1000" dirty="0"/>
                        <a:t>Yes</a:t>
                      </a:r>
                    </a:p>
                  </a:txBody>
                  <a:tcPr/>
                </a:tc>
                <a:tc>
                  <a:txBody>
                    <a:bodyPr/>
                    <a:lstStyle/>
                    <a:p>
                      <a:r>
                        <a:rPr lang="en-US" sz="1000" dirty="0"/>
                        <a:t>No (or is </a:t>
                      </a:r>
                      <a:r>
                        <a:rPr lang="en-US" sz="1000" dirty="0" err="1"/>
                        <a:t>synchSet</a:t>
                      </a:r>
                      <a:r>
                        <a:rPr lang="en-US" sz="1000" dirty="0"/>
                        <a:t>)</a:t>
                      </a:r>
                    </a:p>
                  </a:txBody>
                  <a:tcPr/>
                </a:tc>
                <a:extLst>
                  <a:ext uri="{0D108BD9-81ED-4DB2-BD59-A6C34878D82A}">
                    <a16:rowId xmlns:a16="http://schemas.microsoft.com/office/drawing/2014/main" val="2804950474"/>
                  </a:ext>
                </a:extLst>
              </a:tr>
              <a:tr h="235756">
                <a:tc>
                  <a:txBody>
                    <a:bodyPr/>
                    <a:lstStyle/>
                    <a:p>
                      <a:r>
                        <a:rPr lang="en-US" sz="1000" dirty="0" err="1"/>
                        <a:t>syncRead</a:t>
                      </a:r>
                      <a:endParaRPr lang="en-US" sz="1000" dirty="0"/>
                    </a:p>
                  </a:txBody>
                  <a:tcPr/>
                </a:tc>
                <a:tc>
                  <a:txBody>
                    <a:bodyPr/>
                    <a:lstStyle/>
                    <a:p>
                      <a:r>
                        <a:rPr lang="en-US" sz="1000" dirty="0"/>
                        <a:t>Trigger clock read (full trigger?)</a:t>
                      </a:r>
                    </a:p>
                  </a:txBody>
                  <a:tcPr/>
                </a:tc>
                <a:tc>
                  <a:txBody>
                    <a:bodyPr/>
                    <a:lstStyle/>
                    <a:p>
                      <a:r>
                        <a:rPr lang="en-US" sz="1000" dirty="0"/>
                        <a:t>Yes</a:t>
                      </a:r>
                    </a:p>
                  </a:txBody>
                  <a:tcPr/>
                </a:tc>
                <a:tc>
                  <a:txBody>
                    <a:bodyPr/>
                    <a:lstStyle/>
                    <a:p>
                      <a:r>
                        <a:rPr lang="en-US" sz="1000" dirty="0"/>
                        <a:t>Yes</a:t>
                      </a:r>
                    </a:p>
                  </a:txBody>
                  <a:tcPr/>
                </a:tc>
                <a:extLst>
                  <a:ext uri="{0D108BD9-81ED-4DB2-BD59-A6C34878D82A}">
                    <a16:rowId xmlns:a16="http://schemas.microsoft.com/office/drawing/2014/main" val="3608680349"/>
                  </a:ext>
                </a:extLst>
              </a:tr>
              <a:tr h="235756">
                <a:tc>
                  <a:txBody>
                    <a:bodyPr/>
                    <a:lstStyle/>
                    <a:p>
                      <a:r>
                        <a:rPr lang="en-US" sz="1000" dirty="0"/>
                        <a:t>pulsers</a:t>
                      </a:r>
                    </a:p>
                  </a:txBody>
                  <a:tcPr/>
                </a:tc>
                <a:tc>
                  <a:txBody>
                    <a:bodyPr/>
                    <a:lstStyle/>
                    <a:p>
                      <a:r>
                        <a:rPr lang="en-US" sz="1000" dirty="0"/>
                        <a:t>Synchronized calibration</a:t>
                      </a:r>
                    </a:p>
                  </a:txBody>
                  <a:tcPr/>
                </a:tc>
                <a:tc>
                  <a:txBody>
                    <a:bodyPr/>
                    <a:lstStyle/>
                    <a:p>
                      <a:r>
                        <a:rPr lang="en-US" sz="1000" dirty="0"/>
                        <a:t>Yes</a:t>
                      </a:r>
                    </a:p>
                  </a:txBody>
                  <a:tcPr/>
                </a:tc>
                <a:tc>
                  <a:txBody>
                    <a:bodyPr/>
                    <a:lstStyle/>
                    <a:p>
                      <a:r>
                        <a:rPr lang="en-US" sz="1000" dirty="0"/>
                        <a:t>No</a:t>
                      </a:r>
                    </a:p>
                  </a:txBody>
                  <a:tcPr/>
                </a:tc>
                <a:extLst>
                  <a:ext uri="{0D108BD9-81ED-4DB2-BD59-A6C34878D82A}">
                    <a16:rowId xmlns:a16="http://schemas.microsoft.com/office/drawing/2014/main" val="4241529648"/>
                  </a:ext>
                </a:extLst>
              </a:tr>
              <a:tr h="383104">
                <a:tc>
                  <a:txBody>
                    <a:bodyPr/>
                    <a:lstStyle/>
                    <a:p>
                      <a:r>
                        <a:rPr lang="en-US" sz="1000" dirty="0"/>
                        <a:t>reset and configure</a:t>
                      </a:r>
                    </a:p>
                  </a:txBody>
                  <a:tcPr/>
                </a:tc>
                <a:tc>
                  <a:txBody>
                    <a:bodyPr/>
                    <a:lstStyle/>
                    <a:p>
                      <a:r>
                        <a:rPr lang="en-US" sz="1000" dirty="0"/>
                        <a:t>Initiate configuration/potentially with help from SC interface</a:t>
                      </a:r>
                    </a:p>
                  </a:txBody>
                  <a:tcPr/>
                </a:tc>
                <a:tc>
                  <a:txBody>
                    <a:bodyPr/>
                    <a:lstStyle/>
                    <a:p>
                      <a:r>
                        <a:rPr lang="en-US" sz="1000" dirty="0"/>
                        <a:t>No</a:t>
                      </a:r>
                    </a:p>
                  </a:txBody>
                  <a:tcPr/>
                </a:tc>
                <a:tc>
                  <a:txBody>
                    <a:bodyPr/>
                    <a:lstStyle/>
                    <a:p>
                      <a:r>
                        <a:rPr lang="en-US" sz="1000" dirty="0"/>
                        <a:t>Yes</a:t>
                      </a:r>
                    </a:p>
                  </a:txBody>
                  <a:tcPr/>
                </a:tc>
                <a:extLst>
                  <a:ext uri="{0D108BD9-81ED-4DB2-BD59-A6C34878D82A}">
                    <a16:rowId xmlns:a16="http://schemas.microsoft.com/office/drawing/2014/main" val="107918462"/>
                  </a:ext>
                </a:extLst>
              </a:tr>
              <a:tr h="235756">
                <a:tc>
                  <a:txBody>
                    <a:bodyPr/>
                    <a:lstStyle/>
                    <a:p>
                      <a:r>
                        <a:rPr lang="en-US" sz="1000" dirty="0"/>
                        <a:t>slow controls</a:t>
                      </a:r>
                    </a:p>
                  </a:txBody>
                  <a:tcPr/>
                </a:tc>
                <a:tc>
                  <a:txBody>
                    <a:bodyPr/>
                    <a:lstStyle/>
                    <a:p>
                      <a:r>
                        <a:rPr lang="en-US" sz="1000" dirty="0"/>
                        <a:t>Fast slow controls routes</a:t>
                      </a:r>
                    </a:p>
                  </a:txBody>
                  <a:tcPr/>
                </a:tc>
                <a:tc>
                  <a:txBody>
                    <a:bodyPr/>
                    <a:lstStyle/>
                    <a:p>
                      <a:r>
                        <a:rPr lang="en-US" sz="1000" dirty="0"/>
                        <a:t>No</a:t>
                      </a:r>
                    </a:p>
                  </a:txBody>
                  <a:tcPr/>
                </a:tc>
                <a:tc>
                  <a:txBody>
                    <a:bodyPr/>
                    <a:lstStyle/>
                    <a:p>
                      <a:r>
                        <a:rPr lang="en-US" sz="1000" dirty="0"/>
                        <a:t>Yes/No</a:t>
                      </a:r>
                    </a:p>
                  </a:txBody>
                  <a:tcPr/>
                </a:tc>
                <a:extLst>
                  <a:ext uri="{0D108BD9-81ED-4DB2-BD59-A6C34878D82A}">
                    <a16:rowId xmlns:a16="http://schemas.microsoft.com/office/drawing/2014/main" val="3489718512"/>
                  </a:ext>
                </a:extLst>
              </a:tr>
              <a:tr h="235756">
                <a:tc>
                  <a:txBody>
                    <a:bodyPr/>
                    <a:lstStyle/>
                    <a:p>
                      <a:r>
                        <a:rPr lang="en-US" sz="1000" dirty="0"/>
                        <a:t>Not present? Needed?</a:t>
                      </a: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3262754919"/>
                  </a:ext>
                </a:extLst>
              </a:tr>
              <a:tr h="235756">
                <a:tc>
                  <a:txBody>
                    <a:bodyPr/>
                    <a:lstStyle/>
                    <a:p>
                      <a:r>
                        <a:rPr lang="en-US" sz="1000" dirty="0"/>
                        <a:t>Run Start </a:t>
                      </a:r>
                    </a:p>
                  </a:txBody>
                  <a:tcPr/>
                </a:tc>
                <a:tc>
                  <a:txBody>
                    <a:bodyPr/>
                    <a:lstStyle/>
                    <a:p>
                      <a:r>
                        <a:rPr lang="en-US" sz="1000" dirty="0"/>
                        <a:t>Instruct ASICs to send data</a:t>
                      </a:r>
                    </a:p>
                  </a:txBody>
                  <a:tcPr/>
                </a:tc>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2161031972"/>
                  </a:ext>
                </a:extLst>
              </a:tr>
              <a:tr h="235756">
                <a:tc>
                  <a:txBody>
                    <a:bodyPr/>
                    <a:lstStyle/>
                    <a:p>
                      <a:r>
                        <a:rPr lang="en-US" sz="1000" dirty="0"/>
                        <a:t>Run Stop</a:t>
                      </a:r>
                    </a:p>
                  </a:txBody>
                  <a:tcPr/>
                </a:tc>
                <a:tc>
                  <a:txBody>
                    <a:bodyPr/>
                    <a:lstStyle/>
                    <a:p>
                      <a:r>
                        <a:rPr lang="en-US" sz="1000" dirty="0"/>
                        <a:t>Instruct ASICs to stop sending data</a:t>
                      </a:r>
                    </a:p>
                  </a:txBody>
                  <a:tcPr/>
                </a:tc>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3486715588"/>
                  </a:ext>
                </a:extLst>
              </a:tr>
            </a:tbl>
          </a:graphicData>
        </a:graphic>
      </p:graphicFrame>
      <p:sp>
        <p:nvSpPr>
          <p:cNvPr id="5" name="TextBox 4">
            <a:extLst>
              <a:ext uri="{FF2B5EF4-FFF2-40B4-BE49-F238E27FC236}">
                <a16:creationId xmlns:a16="http://schemas.microsoft.com/office/drawing/2014/main" id="{0D797080-F395-072D-3CAF-83C14906C4E6}"/>
              </a:ext>
            </a:extLst>
          </p:cNvPr>
          <p:cNvSpPr txBox="1"/>
          <p:nvPr/>
        </p:nvSpPr>
        <p:spPr>
          <a:xfrm>
            <a:off x="660772" y="768333"/>
            <a:ext cx="4555963" cy="3046988"/>
          </a:xfrm>
          <a:prstGeom prst="rect">
            <a:avLst/>
          </a:prstGeom>
          <a:noFill/>
        </p:spPr>
        <p:txBody>
          <a:bodyPr wrap="square" rtlCol="0">
            <a:spAutoFit/>
          </a:bodyPr>
          <a:lstStyle/>
          <a:p>
            <a:pPr marL="228600" indent="-228600">
              <a:buFont typeface="+mj-lt"/>
              <a:buAutoNum type="arabicPeriod"/>
            </a:pPr>
            <a:r>
              <a:rPr lang="en-US" sz="1200" dirty="0"/>
              <a:t>Document the rule that synchronous commands are only sent on multiples of 5 EIC Bunch crossings</a:t>
            </a:r>
          </a:p>
          <a:p>
            <a:pPr marL="228600" indent="-228600">
              <a:buFont typeface="+mj-lt"/>
              <a:buAutoNum type="arabicPeriod"/>
            </a:pPr>
            <a:r>
              <a:rPr lang="en-US" sz="1200" dirty="0"/>
              <a:t>Decide and document whether RDOs are aware of both 98.5 MHz and 39.4 MHz clocks, or that they are only aware of clock cycles and the clock counter to time conversion is handled in the DAM board.  (My preference is the second)</a:t>
            </a:r>
          </a:p>
          <a:p>
            <a:pPr marL="228600" indent="-228600">
              <a:buFont typeface="+mj-lt"/>
              <a:buAutoNum type="arabicPeriod"/>
            </a:pPr>
            <a:r>
              <a:rPr lang="en-US" sz="1200" dirty="0"/>
              <a:t>Avoid micromanaging the ASIC commands per detector.  Instead assume that there will be a translation stage required for many commands</a:t>
            </a:r>
          </a:p>
          <a:p>
            <a:pPr marL="685800" lvl="1" indent="-228600">
              <a:buFont typeface="+mj-lt"/>
              <a:buAutoNum type="alphaLcParenR"/>
            </a:pPr>
            <a:r>
              <a:rPr lang="en-US" sz="1200" dirty="0"/>
              <a:t>For the same synchronous commands there may be different bit patterns firing that command for different ASICs</a:t>
            </a:r>
          </a:p>
          <a:p>
            <a:pPr marL="685800" lvl="1" indent="-228600">
              <a:buFont typeface="+mj-lt"/>
              <a:buAutoNum type="alphaLcParenR"/>
            </a:pPr>
            <a:r>
              <a:rPr lang="en-US" sz="1200" dirty="0"/>
              <a:t>For commands that do not require constant latency, and are not universal define a superset of commands, and allow the translation of a single command into a series of commands issued from the DAM board</a:t>
            </a:r>
          </a:p>
        </p:txBody>
      </p:sp>
      <p:sp>
        <p:nvSpPr>
          <p:cNvPr id="7" name="TextBox 6">
            <a:extLst>
              <a:ext uri="{FF2B5EF4-FFF2-40B4-BE49-F238E27FC236}">
                <a16:creationId xmlns:a16="http://schemas.microsoft.com/office/drawing/2014/main" id="{A0551554-72E8-FAC6-8BEA-E58B05B3C472}"/>
              </a:ext>
            </a:extLst>
          </p:cNvPr>
          <p:cNvSpPr txBox="1"/>
          <p:nvPr/>
        </p:nvSpPr>
        <p:spPr>
          <a:xfrm>
            <a:off x="660772" y="3741357"/>
            <a:ext cx="11055375" cy="2492990"/>
          </a:xfrm>
          <a:prstGeom prst="rect">
            <a:avLst/>
          </a:prstGeom>
          <a:noFill/>
        </p:spPr>
        <p:txBody>
          <a:bodyPr wrap="square" rtlCol="0">
            <a:spAutoFit/>
          </a:bodyPr>
          <a:lstStyle/>
          <a:p>
            <a:pPr marL="228600" indent="-228600">
              <a:buFont typeface="+mj-lt"/>
              <a:buAutoNum type="arabicPeriod" startAt="4"/>
            </a:pPr>
            <a:r>
              <a:rPr lang="en-US" sz="1200" dirty="0"/>
              <a:t>Define a  series of states for the ASICs to be in, the triggers for translations to each state, and the behavior of the ASICs in these states:</a:t>
            </a:r>
          </a:p>
          <a:p>
            <a:pPr marL="685800" lvl="1" indent="-228600">
              <a:buFont typeface="+mj-lt"/>
              <a:buAutoNum type="alphaLcParenR"/>
            </a:pPr>
            <a:r>
              <a:rPr lang="en-US" sz="1200" dirty="0"/>
              <a:t>Irakli has put together a slide deck proposing some ideas:  </a:t>
            </a:r>
            <a:r>
              <a:rPr lang="en-US" sz="800" dirty="0"/>
              <a:t>https://indico.bnl.gov/event/26507/contributions/103235/attachments/59952/102982/250106_IM_RunControl.pdf</a:t>
            </a:r>
          </a:p>
          <a:p>
            <a:pPr marL="1085850" lvl="2" indent="-171450">
              <a:buFont typeface="Arial" panose="020B0604020202020204" pitchFamily="34" charset="0"/>
              <a:buChar char="•"/>
            </a:pPr>
            <a:r>
              <a:rPr lang="en-US" sz="1200" dirty="0"/>
              <a:t>One of his main requests is that the time frame synchronization be strictly repeating (e.g.  Based on a count of rev-ticks)</a:t>
            </a:r>
          </a:p>
          <a:p>
            <a:pPr marL="1085850" lvl="2" indent="-171450">
              <a:buFont typeface="Arial" panose="020B0604020202020204" pitchFamily="34" charset="0"/>
              <a:buChar char="•"/>
            </a:pPr>
            <a:r>
              <a:rPr lang="en-US" sz="1200" dirty="0"/>
              <a:t>This seems shared by the ALCOR concept, for example which is defining ASIC frames based on revolutions in the current scheme</a:t>
            </a:r>
          </a:p>
          <a:p>
            <a:pPr marL="1543050" lvl="3" indent="-171450">
              <a:buFont typeface="Wingdings" panose="05000000000000000000" pitchFamily="2" charset="2"/>
              <a:buChar char="Ø"/>
            </a:pPr>
            <a:r>
              <a:rPr lang="en-US" sz="1200" dirty="0"/>
              <a:t>Advantage here is that the ASICs can maintain their own understanding of the timing / counters / bunch structure</a:t>
            </a:r>
          </a:p>
          <a:p>
            <a:pPr marL="1085850" lvl="2" indent="-171450">
              <a:buFont typeface="Arial" panose="020B0604020202020204" pitchFamily="34" charset="0"/>
              <a:buChar char="•"/>
            </a:pPr>
            <a:r>
              <a:rPr lang="en-US" sz="1200" dirty="0"/>
              <a:t>The other concept is asynchronous definition of the time frame synchronization</a:t>
            </a:r>
          </a:p>
          <a:p>
            <a:pPr marL="1543050" lvl="3" indent="-171450">
              <a:buFont typeface="Wingdings" panose="05000000000000000000" pitchFamily="2" charset="2"/>
              <a:buChar char="Ø"/>
            </a:pPr>
            <a:r>
              <a:rPr lang="en-US" sz="1200" dirty="0"/>
              <a:t>Advantage here is that the time frame definition is flexible and defined by the higher level DAQ system, time frame concept doesn’t need to have specific uniform support among different ASICs</a:t>
            </a:r>
          </a:p>
          <a:p>
            <a:pPr marL="1543050" lvl="3" indent="-171450">
              <a:buFont typeface="Wingdings" panose="05000000000000000000" pitchFamily="2" charset="2"/>
              <a:buChar char="Ø"/>
            </a:pPr>
            <a:r>
              <a:rPr lang="en-US" sz="1200" dirty="0"/>
              <a:t>Reset scheme has well defined rule (Comes from GTU, not arbitrated with ASIC states)</a:t>
            </a:r>
          </a:p>
          <a:p>
            <a:pPr marL="685800" lvl="1" indent="-228600">
              <a:buFont typeface="+mj-lt"/>
              <a:buAutoNum type="alphaLcParenR"/>
            </a:pPr>
            <a:r>
              <a:rPr lang="en-US" sz="1200" dirty="0" err="1"/>
              <a:t>Eg</a:t>
            </a:r>
            <a:r>
              <a:rPr lang="en-US" sz="1200" dirty="0"/>
              <a:t>:   On, Configured, Running, </a:t>
            </a:r>
            <a:r>
              <a:rPr lang="en-US" sz="1200" dirty="0" err="1"/>
              <a:t>etc</a:t>
            </a:r>
            <a:r>
              <a:rPr lang="en-US" sz="1200" dirty="0"/>
              <a:t>…</a:t>
            </a:r>
          </a:p>
          <a:p>
            <a:pPr marL="685800" lvl="1" indent="-228600">
              <a:buFont typeface="+mj-lt"/>
              <a:buAutoNum type="alphaLcParenR"/>
            </a:pPr>
            <a:r>
              <a:rPr lang="en-US" sz="1200" dirty="0"/>
              <a:t>This includes indicating whether inhibiting data sends means that the ASICs don’t produce data, that the RDO doesn’t read any data produced, or whether the DAM board doesn’t read any data produced.</a:t>
            </a:r>
          </a:p>
          <a:p>
            <a:pPr marL="228600" indent="-228600">
              <a:buFont typeface="+mj-lt"/>
              <a:buAutoNum type="arabicPeriod" startAt="4"/>
            </a:pPr>
            <a:r>
              <a:rPr lang="en-US" sz="1200" dirty="0"/>
              <a:t>Existing document to be gutted, with obsolete details removed, but existing features listed as requirements.   These points to be added.  Discuss next month!</a:t>
            </a:r>
          </a:p>
        </p:txBody>
      </p:sp>
      <p:sp>
        <p:nvSpPr>
          <p:cNvPr id="8" name="Date Placeholder 7">
            <a:extLst>
              <a:ext uri="{FF2B5EF4-FFF2-40B4-BE49-F238E27FC236}">
                <a16:creationId xmlns:a16="http://schemas.microsoft.com/office/drawing/2014/main" id="{BAB4096E-B73D-AA08-4667-11825AE8E8D0}"/>
              </a:ext>
            </a:extLst>
          </p:cNvPr>
          <p:cNvSpPr>
            <a:spLocks noGrp="1"/>
          </p:cNvSpPr>
          <p:nvPr>
            <p:ph type="dt" sz="half" idx="10"/>
          </p:nvPr>
        </p:nvSpPr>
        <p:spPr/>
        <p:txBody>
          <a:bodyPr/>
          <a:lstStyle/>
          <a:p>
            <a:r>
              <a:rPr lang="en-US"/>
              <a:t>2/13/2025</a:t>
            </a:r>
          </a:p>
        </p:txBody>
      </p:sp>
      <p:sp>
        <p:nvSpPr>
          <p:cNvPr id="13" name="Slide Number Placeholder 12">
            <a:extLst>
              <a:ext uri="{FF2B5EF4-FFF2-40B4-BE49-F238E27FC236}">
                <a16:creationId xmlns:a16="http://schemas.microsoft.com/office/drawing/2014/main" id="{F86715FC-CEF4-C048-9AFE-24641863B6E8}"/>
              </a:ext>
            </a:extLst>
          </p:cNvPr>
          <p:cNvSpPr>
            <a:spLocks noGrp="1"/>
          </p:cNvSpPr>
          <p:nvPr>
            <p:ph type="sldNum" sz="quarter" idx="12"/>
          </p:nvPr>
        </p:nvSpPr>
        <p:spPr/>
        <p:txBody>
          <a:bodyPr/>
          <a:lstStyle/>
          <a:p>
            <a:fld id="{33EAA712-528E-4053-9D20-65E0C4BF7A37}" type="slidenum">
              <a:rPr lang="en-US" smtClean="0"/>
              <a:t>3</a:t>
            </a:fld>
            <a:endParaRPr lang="en-US"/>
          </a:p>
        </p:txBody>
      </p:sp>
      <p:sp>
        <p:nvSpPr>
          <p:cNvPr id="17" name="Footer Placeholder 16">
            <a:extLst>
              <a:ext uri="{FF2B5EF4-FFF2-40B4-BE49-F238E27FC236}">
                <a16:creationId xmlns:a16="http://schemas.microsoft.com/office/drawing/2014/main" id="{F42706C9-61E7-BE63-8D0A-5A28C6C675AE}"/>
              </a:ext>
            </a:extLst>
          </p:cNvPr>
          <p:cNvSpPr>
            <a:spLocks noGrp="1"/>
          </p:cNvSpPr>
          <p:nvPr>
            <p:ph type="ftr" sz="quarter" idx="11"/>
          </p:nvPr>
        </p:nvSpPr>
        <p:spPr/>
        <p:txBody>
          <a:bodyPr/>
          <a:lstStyle/>
          <a:p>
            <a:r>
              <a:rPr lang="en-US"/>
              <a:t>ePIC Electronics and DAQ WG Meeting</a:t>
            </a:r>
          </a:p>
        </p:txBody>
      </p:sp>
      <p:sp>
        <p:nvSpPr>
          <p:cNvPr id="2" name="Rectangle 1">
            <a:extLst>
              <a:ext uri="{FF2B5EF4-FFF2-40B4-BE49-F238E27FC236}">
                <a16:creationId xmlns:a16="http://schemas.microsoft.com/office/drawing/2014/main" id="{7C70BD2E-E3B1-6943-01F0-463480819CF8}"/>
              </a:ext>
            </a:extLst>
          </p:cNvPr>
          <p:cNvSpPr/>
          <p:nvPr/>
        </p:nvSpPr>
        <p:spPr>
          <a:xfrm>
            <a:off x="4635156" y="1777201"/>
            <a:ext cx="6718644" cy="2973024"/>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marL="285750" indent="-285750">
              <a:buFont typeface="Arial" panose="020B0604020202020204" pitchFamily="34" charset="0"/>
              <a:buChar char="•"/>
            </a:pPr>
            <a:r>
              <a:rPr lang="en-US" dirty="0">
                <a:solidFill>
                  <a:sysClr val="windowText" lastClr="000000"/>
                </a:solidFill>
              </a:rPr>
              <a:t>This should be true for global “actions”</a:t>
            </a:r>
          </a:p>
          <a:p>
            <a:pPr marL="742950" lvl="1" indent="-285750">
              <a:buFont typeface="Wingdings" panose="05000000000000000000" pitchFamily="2" charset="2"/>
              <a:buChar char="Ø"/>
            </a:pPr>
            <a:r>
              <a:rPr lang="en-US" dirty="0">
                <a:solidFill>
                  <a:sysClr val="windowText" lastClr="000000"/>
                </a:solidFill>
              </a:rPr>
              <a:t>Calibration events, Flow control, Set Bunch Crossing</a:t>
            </a:r>
          </a:p>
          <a:p>
            <a:pPr marL="742950" lvl="1" indent="-285750">
              <a:buFont typeface="Wingdings" panose="05000000000000000000" pitchFamily="2" charset="2"/>
              <a:buChar char="Ø"/>
            </a:pPr>
            <a:r>
              <a:rPr lang="en-US" dirty="0">
                <a:solidFill>
                  <a:sysClr val="windowText" lastClr="000000"/>
                </a:solidFill>
              </a:rPr>
              <a:t>Run Start / Stop</a:t>
            </a:r>
          </a:p>
          <a:p>
            <a:pPr marL="285750" indent="-285750">
              <a:buFont typeface="Arial" panose="020B0604020202020204" pitchFamily="34" charset="0"/>
              <a:buChar char="•"/>
            </a:pPr>
            <a:r>
              <a:rPr lang="en-US" dirty="0">
                <a:solidFill>
                  <a:sysClr val="windowText" lastClr="000000"/>
                </a:solidFill>
              </a:rPr>
              <a:t>Generally, though needs more thought.   Filled Bunch, spin orientation, and the like are associated with actual Bunch crossings.      These items need to be stored in the data stream and potentially available to the GTU/DAM but not needed at the RDO/ASIC level.</a:t>
            </a:r>
          </a:p>
          <a:p>
            <a:pPr marL="285750" indent="-285750">
              <a:buFont typeface="Arial" panose="020B0604020202020204" pitchFamily="34" charset="0"/>
              <a:buChar char="•"/>
            </a:pPr>
            <a:r>
              <a:rPr lang="en-US" dirty="0">
                <a:solidFill>
                  <a:sysClr val="windowText" lastClr="000000"/>
                </a:solidFill>
              </a:rPr>
              <a:t>Need to define a more complete set of commands with the applicable sources, destinations, and time alignments</a:t>
            </a:r>
          </a:p>
        </p:txBody>
      </p:sp>
      <p:cxnSp>
        <p:nvCxnSpPr>
          <p:cNvPr id="4" name="Straight Arrow Connector 3">
            <a:extLst>
              <a:ext uri="{FF2B5EF4-FFF2-40B4-BE49-F238E27FC236}">
                <a16:creationId xmlns:a16="http://schemas.microsoft.com/office/drawing/2014/main" id="{2991D600-0BD2-3E01-D396-A66D333AA54F}"/>
              </a:ext>
            </a:extLst>
          </p:cNvPr>
          <p:cNvCxnSpPr>
            <a:cxnSpLocks/>
          </p:cNvCxnSpPr>
          <p:nvPr/>
        </p:nvCxnSpPr>
        <p:spPr>
          <a:xfrm flipH="1" flipV="1">
            <a:off x="3635298" y="1040780"/>
            <a:ext cx="999858" cy="736421"/>
          </a:xfrm>
          <a:prstGeom prst="straightConnector1">
            <a:avLst/>
          </a:prstGeom>
          <a:ln w="38100">
            <a:headEnd type="none" w="med" len="med"/>
            <a:tailEnd type="arrow" w="med" len="med"/>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315723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840B61-E786-1B1D-FB10-1BE2BF4563E5}"/>
            </a:ext>
          </a:extLst>
        </p:cNvPr>
        <p:cNvGrpSpPr/>
        <p:nvPr/>
      </p:nvGrpSpPr>
      <p:grpSpPr>
        <a:xfrm>
          <a:off x="0" y="0"/>
          <a:ext cx="0" cy="0"/>
          <a:chOff x="0" y="0"/>
          <a:chExt cx="0" cy="0"/>
        </a:xfrm>
      </p:grpSpPr>
      <p:sp>
        <p:nvSpPr>
          <p:cNvPr id="12" name="TextBox 11">
            <a:extLst>
              <a:ext uri="{FF2B5EF4-FFF2-40B4-BE49-F238E27FC236}">
                <a16:creationId xmlns:a16="http://schemas.microsoft.com/office/drawing/2014/main" id="{4941CC9E-F4E1-3249-9D1F-558082265EC9}"/>
              </a:ext>
            </a:extLst>
          </p:cNvPr>
          <p:cNvSpPr txBox="1"/>
          <p:nvPr/>
        </p:nvSpPr>
        <p:spPr>
          <a:xfrm>
            <a:off x="660772" y="0"/>
            <a:ext cx="6164123" cy="646331"/>
          </a:xfrm>
          <a:prstGeom prst="rect">
            <a:avLst/>
          </a:prstGeom>
          <a:noFill/>
        </p:spPr>
        <p:txBody>
          <a:bodyPr wrap="none" rtlCol="0">
            <a:spAutoFit/>
          </a:bodyPr>
          <a:lstStyle/>
          <a:p>
            <a:r>
              <a:rPr lang="en-US" sz="3600" dirty="0"/>
              <a:t>Protocol Document Proposals</a:t>
            </a:r>
          </a:p>
        </p:txBody>
      </p:sp>
      <p:graphicFrame>
        <p:nvGraphicFramePr>
          <p:cNvPr id="20" name="Table 19">
            <a:extLst>
              <a:ext uri="{FF2B5EF4-FFF2-40B4-BE49-F238E27FC236}">
                <a16:creationId xmlns:a16="http://schemas.microsoft.com/office/drawing/2014/main" id="{0CAEAA34-A900-E00E-4135-7DBBAFA065D0}"/>
              </a:ext>
            </a:extLst>
          </p:cNvPr>
          <p:cNvGraphicFramePr>
            <a:graphicFrameLocks noGrp="1"/>
          </p:cNvGraphicFramePr>
          <p:nvPr/>
        </p:nvGraphicFramePr>
        <p:xfrm>
          <a:off x="5270523" y="768333"/>
          <a:ext cx="6445624" cy="2895600"/>
        </p:xfrm>
        <a:graphic>
          <a:graphicData uri="http://schemas.openxmlformats.org/drawingml/2006/table">
            <a:tbl>
              <a:tblPr firstRow="1" bandRow="1">
                <a:tableStyleId>{5C22544A-7EE6-4342-B048-85BDC9FD1C3A}</a:tableStyleId>
              </a:tblPr>
              <a:tblGrid>
                <a:gridCol w="1554440">
                  <a:extLst>
                    <a:ext uri="{9D8B030D-6E8A-4147-A177-3AD203B41FA5}">
                      <a16:colId xmlns:a16="http://schemas.microsoft.com/office/drawing/2014/main" val="1129856109"/>
                    </a:ext>
                  </a:extLst>
                </a:gridCol>
                <a:gridCol w="2592744">
                  <a:extLst>
                    <a:ext uri="{9D8B030D-6E8A-4147-A177-3AD203B41FA5}">
                      <a16:colId xmlns:a16="http://schemas.microsoft.com/office/drawing/2014/main" val="1473501194"/>
                    </a:ext>
                  </a:extLst>
                </a:gridCol>
                <a:gridCol w="1067659">
                  <a:extLst>
                    <a:ext uri="{9D8B030D-6E8A-4147-A177-3AD203B41FA5}">
                      <a16:colId xmlns:a16="http://schemas.microsoft.com/office/drawing/2014/main" val="4138041029"/>
                    </a:ext>
                  </a:extLst>
                </a:gridCol>
                <a:gridCol w="1230781">
                  <a:extLst>
                    <a:ext uri="{9D8B030D-6E8A-4147-A177-3AD203B41FA5}">
                      <a16:colId xmlns:a16="http://schemas.microsoft.com/office/drawing/2014/main" val="3190675339"/>
                    </a:ext>
                  </a:extLst>
                </a:gridCol>
              </a:tblGrid>
              <a:tr h="530451">
                <a:tc>
                  <a:txBody>
                    <a:bodyPr/>
                    <a:lstStyle/>
                    <a:p>
                      <a:r>
                        <a:rPr lang="en-US" sz="1000" dirty="0"/>
                        <a:t>Command/Group</a:t>
                      </a:r>
                    </a:p>
                  </a:txBody>
                  <a:tcPr/>
                </a:tc>
                <a:tc>
                  <a:txBody>
                    <a:bodyPr/>
                    <a:lstStyle/>
                    <a:p>
                      <a:r>
                        <a:rPr lang="en-US" sz="1000" dirty="0"/>
                        <a:t>Purpose</a:t>
                      </a:r>
                    </a:p>
                  </a:txBody>
                  <a:tcPr/>
                </a:tc>
                <a:tc>
                  <a:txBody>
                    <a:bodyPr/>
                    <a:lstStyle/>
                    <a:p>
                      <a:r>
                        <a:rPr lang="en-US" sz="1000" dirty="0"/>
                        <a:t>Require Constant Latency?</a:t>
                      </a:r>
                    </a:p>
                  </a:txBody>
                  <a:tcPr/>
                </a:tc>
                <a:tc>
                  <a:txBody>
                    <a:bodyPr/>
                    <a:lstStyle/>
                    <a:p>
                      <a:r>
                        <a:rPr lang="en-US" sz="1000" dirty="0"/>
                        <a:t>Universal</a:t>
                      </a:r>
                    </a:p>
                  </a:txBody>
                  <a:tcPr/>
                </a:tc>
                <a:extLst>
                  <a:ext uri="{0D108BD9-81ED-4DB2-BD59-A6C34878D82A}">
                    <a16:rowId xmlns:a16="http://schemas.microsoft.com/office/drawing/2014/main" val="998953064"/>
                  </a:ext>
                </a:extLst>
              </a:tr>
              <a:tr h="235756">
                <a:tc>
                  <a:txBody>
                    <a:bodyPr/>
                    <a:lstStyle/>
                    <a:p>
                      <a:r>
                        <a:rPr lang="en-US" sz="1000" dirty="0" err="1"/>
                        <a:t>syncSet</a:t>
                      </a:r>
                      <a:endParaRPr lang="en-US" sz="1000" dirty="0"/>
                    </a:p>
                  </a:txBody>
                  <a:tcPr/>
                </a:tc>
                <a:tc>
                  <a:txBody>
                    <a:bodyPr/>
                    <a:lstStyle/>
                    <a:p>
                      <a:r>
                        <a:rPr lang="en-US" sz="1000" dirty="0"/>
                        <a:t>Define Clock Reference</a:t>
                      </a:r>
                    </a:p>
                  </a:txBody>
                  <a:tcPr/>
                </a:tc>
                <a:tc>
                  <a:txBody>
                    <a:bodyPr/>
                    <a:lstStyle/>
                    <a:p>
                      <a:r>
                        <a:rPr lang="en-US" sz="1000" dirty="0"/>
                        <a:t>Yes</a:t>
                      </a:r>
                    </a:p>
                  </a:txBody>
                  <a:tcPr/>
                </a:tc>
                <a:tc>
                  <a:txBody>
                    <a:bodyPr/>
                    <a:lstStyle/>
                    <a:p>
                      <a:r>
                        <a:rPr lang="en-US" sz="1000" dirty="0"/>
                        <a:t>Yes</a:t>
                      </a:r>
                    </a:p>
                  </a:txBody>
                  <a:tcPr/>
                </a:tc>
                <a:extLst>
                  <a:ext uri="{0D108BD9-81ED-4DB2-BD59-A6C34878D82A}">
                    <a16:rowId xmlns:a16="http://schemas.microsoft.com/office/drawing/2014/main" val="1555166766"/>
                  </a:ext>
                </a:extLst>
              </a:tr>
              <a:tr h="235756">
                <a:tc>
                  <a:txBody>
                    <a:bodyPr/>
                    <a:lstStyle/>
                    <a:p>
                      <a:r>
                        <a:rPr lang="en-US" sz="1000" dirty="0" err="1"/>
                        <a:t>revTick</a:t>
                      </a:r>
                      <a:endParaRPr lang="en-US" sz="1000" dirty="0"/>
                    </a:p>
                  </a:txBody>
                  <a:tcPr/>
                </a:tc>
                <a:tc>
                  <a:txBody>
                    <a:bodyPr/>
                    <a:lstStyle/>
                    <a:p>
                      <a:r>
                        <a:rPr lang="en-US" sz="1000" dirty="0"/>
                        <a:t>Define Collider Revolution</a:t>
                      </a:r>
                    </a:p>
                  </a:txBody>
                  <a:tcPr/>
                </a:tc>
                <a:tc>
                  <a:txBody>
                    <a:bodyPr/>
                    <a:lstStyle/>
                    <a:p>
                      <a:r>
                        <a:rPr lang="en-US" sz="1000" dirty="0"/>
                        <a:t>Yes</a:t>
                      </a:r>
                    </a:p>
                  </a:txBody>
                  <a:tcPr/>
                </a:tc>
                <a:tc>
                  <a:txBody>
                    <a:bodyPr/>
                    <a:lstStyle/>
                    <a:p>
                      <a:r>
                        <a:rPr lang="en-US" sz="1000" dirty="0"/>
                        <a:t>No (or is </a:t>
                      </a:r>
                      <a:r>
                        <a:rPr lang="en-US" sz="1000" dirty="0" err="1"/>
                        <a:t>synchSet</a:t>
                      </a:r>
                      <a:r>
                        <a:rPr lang="en-US" sz="1000" dirty="0"/>
                        <a:t>)</a:t>
                      </a:r>
                    </a:p>
                  </a:txBody>
                  <a:tcPr/>
                </a:tc>
                <a:extLst>
                  <a:ext uri="{0D108BD9-81ED-4DB2-BD59-A6C34878D82A}">
                    <a16:rowId xmlns:a16="http://schemas.microsoft.com/office/drawing/2014/main" val="2804950474"/>
                  </a:ext>
                </a:extLst>
              </a:tr>
              <a:tr h="235756">
                <a:tc>
                  <a:txBody>
                    <a:bodyPr/>
                    <a:lstStyle/>
                    <a:p>
                      <a:r>
                        <a:rPr lang="en-US" sz="1000" dirty="0" err="1"/>
                        <a:t>syncRead</a:t>
                      </a:r>
                      <a:endParaRPr lang="en-US" sz="1000" dirty="0"/>
                    </a:p>
                  </a:txBody>
                  <a:tcPr/>
                </a:tc>
                <a:tc>
                  <a:txBody>
                    <a:bodyPr/>
                    <a:lstStyle/>
                    <a:p>
                      <a:r>
                        <a:rPr lang="en-US" sz="1000" dirty="0"/>
                        <a:t>Trigger clock read (full trigger?)</a:t>
                      </a:r>
                    </a:p>
                  </a:txBody>
                  <a:tcPr/>
                </a:tc>
                <a:tc>
                  <a:txBody>
                    <a:bodyPr/>
                    <a:lstStyle/>
                    <a:p>
                      <a:r>
                        <a:rPr lang="en-US" sz="1000" dirty="0"/>
                        <a:t>Yes</a:t>
                      </a:r>
                    </a:p>
                  </a:txBody>
                  <a:tcPr/>
                </a:tc>
                <a:tc>
                  <a:txBody>
                    <a:bodyPr/>
                    <a:lstStyle/>
                    <a:p>
                      <a:r>
                        <a:rPr lang="en-US" sz="1000" dirty="0"/>
                        <a:t>Yes</a:t>
                      </a:r>
                    </a:p>
                  </a:txBody>
                  <a:tcPr/>
                </a:tc>
                <a:extLst>
                  <a:ext uri="{0D108BD9-81ED-4DB2-BD59-A6C34878D82A}">
                    <a16:rowId xmlns:a16="http://schemas.microsoft.com/office/drawing/2014/main" val="3608680349"/>
                  </a:ext>
                </a:extLst>
              </a:tr>
              <a:tr h="235756">
                <a:tc>
                  <a:txBody>
                    <a:bodyPr/>
                    <a:lstStyle/>
                    <a:p>
                      <a:r>
                        <a:rPr lang="en-US" sz="1000" dirty="0"/>
                        <a:t>pulsers</a:t>
                      </a:r>
                    </a:p>
                  </a:txBody>
                  <a:tcPr/>
                </a:tc>
                <a:tc>
                  <a:txBody>
                    <a:bodyPr/>
                    <a:lstStyle/>
                    <a:p>
                      <a:r>
                        <a:rPr lang="en-US" sz="1000" dirty="0"/>
                        <a:t>Synchronized calibration</a:t>
                      </a:r>
                    </a:p>
                  </a:txBody>
                  <a:tcPr/>
                </a:tc>
                <a:tc>
                  <a:txBody>
                    <a:bodyPr/>
                    <a:lstStyle/>
                    <a:p>
                      <a:r>
                        <a:rPr lang="en-US" sz="1000" dirty="0"/>
                        <a:t>Yes</a:t>
                      </a:r>
                    </a:p>
                  </a:txBody>
                  <a:tcPr/>
                </a:tc>
                <a:tc>
                  <a:txBody>
                    <a:bodyPr/>
                    <a:lstStyle/>
                    <a:p>
                      <a:r>
                        <a:rPr lang="en-US" sz="1000" dirty="0"/>
                        <a:t>No</a:t>
                      </a:r>
                    </a:p>
                  </a:txBody>
                  <a:tcPr/>
                </a:tc>
                <a:extLst>
                  <a:ext uri="{0D108BD9-81ED-4DB2-BD59-A6C34878D82A}">
                    <a16:rowId xmlns:a16="http://schemas.microsoft.com/office/drawing/2014/main" val="4241529648"/>
                  </a:ext>
                </a:extLst>
              </a:tr>
              <a:tr h="383104">
                <a:tc>
                  <a:txBody>
                    <a:bodyPr/>
                    <a:lstStyle/>
                    <a:p>
                      <a:r>
                        <a:rPr lang="en-US" sz="1000" dirty="0"/>
                        <a:t>reset and configure</a:t>
                      </a:r>
                    </a:p>
                  </a:txBody>
                  <a:tcPr/>
                </a:tc>
                <a:tc>
                  <a:txBody>
                    <a:bodyPr/>
                    <a:lstStyle/>
                    <a:p>
                      <a:r>
                        <a:rPr lang="en-US" sz="1000" dirty="0"/>
                        <a:t>Initiate configuration/potentially with help from SC interface</a:t>
                      </a:r>
                    </a:p>
                  </a:txBody>
                  <a:tcPr/>
                </a:tc>
                <a:tc>
                  <a:txBody>
                    <a:bodyPr/>
                    <a:lstStyle/>
                    <a:p>
                      <a:r>
                        <a:rPr lang="en-US" sz="1000" dirty="0"/>
                        <a:t>No</a:t>
                      </a:r>
                    </a:p>
                  </a:txBody>
                  <a:tcPr/>
                </a:tc>
                <a:tc>
                  <a:txBody>
                    <a:bodyPr/>
                    <a:lstStyle/>
                    <a:p>
                      <a:r>
                        <a:rPr lang="en-US" sz="1000" dirty="0"/>
                        <a:t>Yes</a:t>
                      </a:r>
                    </a:p>
                  </a:txBody>
                  <a:tcPr/>
                </a:tc>
                <a:extLst>
                  <a:ext uri="{0D108BD9-81ED-4DB2-BD59-A6C34878D82A}">
                    <a16:rowId xmlns:a16="http://schemas.microsoft.com/office/drawing/2014/main" val="107918462"/>
                  </a:ext>
                </a:extLst>
              </a:tr>
              <a:tr h="235756">
                <a:tc>
                  <a:txBody>
                    <a:bodyPr/>
                    <a:lstStyle/>
                    <a:p>
                      <a:r>
                        <a:rPr lang="en-US" sz="1000" dirty="0"/>
                        <a:t>slow controls</a:t>
                      </a:r>
                    </a:p>
                  </a:txBody>
                  <a:tcPr/>
                </a:tc>
                <a:tc>
                  <a:txBody>
                    <a:bodyPr/>
                    <a:lstStyle/>
                    <a:p>
                      <a:r>
                        <a:rPr lang="en-US" sz="1000" dirty="0"/>
                        <a:t>Fast slow controls routes</a:t>
                      </a:r>
                    </a:p>
                  </a:txBody>
                  <a:tcPr/>
                </a:tc>
                <a:tc>
                  <a:txBody>
                    <a:bodyPr/>
                    <a:lstStyle/>
                    <a:p>
                      <a:r>
                        <a:rPr lang="en-US" sz="1000" dirty="0"/>
                        <a:t>No</a:t>
                      </a:r>
                    </a:p>
                  </a:txBody>
                  <a:tcPr/>
                </a:tc>
                <a:tc>
                  <a:txBody>
                    <a:bodyPr/>
                    <a:lstStyle/>
                    <a:p>
                      <a:r>
                        <a:rPr lang="en-US" sz="1000" dirty="0"/>
                        <a:t>Yes/No</a:t>
                      </a:r>
                    </a:p>
                  </a:txBody>
                  <a:tcPr/>
                </a:tc>
                <a:extLst>
                  <a:ext uri="{0D108BD9-81ED-4DB2-BD59-A6C34878D82A}">
                    <a16:rowId xmlns:a16="http://schemas.microsoft.com/office/drawing/2014/main" val="3489718512"/>
                  </a:ext>
                </a:extLst>
              </a:tr>
              <a:tr h="235756">
                <a:tc>
                  <a:txBody>
                    <a:bodyPr/>
                    <a:lstStyle/>
                    <a:p>
                      <a:r>
                        <a:rPr lang="en-US" sz="1000" dirty="0"/>
                        <a:t>Not present? Needed?</a:t>
                      </a: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3262754919"/>
                  </a:ext>
                </a:extLst>
              </a:tr>
              <a:tr h="235756">
                <a:tc>
                  <a:txBody>
                    <a:bodyPr/>
                    <a:lstStyle/>
                    <a:p>
                      <a:r>
                        <a:rPr lang="en-US" sz="1000" dirty="0"/>
                        <a:t>Run Start </a:t>
                      </a:r>
                    </a:p>
                  </a:txBody>
                  <a:tcPr/>
                </a:tc>
                <a:tc>
                  <a:txBody>
                    <a:bodyPr/>
                    <a:lstStyle/>
                    <a:p>
                      <a:r>
                        <a:rPr lang="en-US" sz="1000" dirty="0"/>
                        <a:t>Instruct ASICs to send data</a:t>
                      </a:r>
                    </a:p>
                  </a:txBody>
                  <a:tcPr/>
                </a:tc>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2161031972"/>
                  </a:ext>
                </a:extLst>
              </a:tr>
              <a:tr h="235756">
                <a:tc>
                  <a:txBody>
                    <a:bodyPr/>
                    <a:lstStyle/>
                    <a:p>
                      <a:r>
                        <a:rPr lang="en-US" sz="1000" dirty="0"/>
                        <a:t>Run Stop</a:t>
                      </a:r>
                    </a:p>
                  </a:txBody>
                  <a:tcPr/>
                </a:tc>
                <a:tc>
                  <a:txBody>
                    <a:bodyPr/>
                    <a:lstStyle/>
                    <a:p>
                      <a:r>
                        <a:rPr lang="en-US" sz="1000" dirty="0"/>
                        <a:t>Instruct ASICs to stop sending data</a:t>
                      </a:r>
                    </a:p>
                  </a:txBody>
                  <a:tcPr/>
                </a:tc>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3486715588"/>
                  </a:ext>
                </a:extLst>
              </a:tr>
            </a:tbl>
          </a:graphicData>
        </a:graphic>
      </p:graphicFrame>
      <p:sp>
        <p:nvSpPr>
          <p:cNvPr id="5" name="TextBox 4">
            <a:extLst>
              <a:ext uri="{FF2B5EF4-FFF2-40B4-BE49-F238E27FC236}">
                <a16:creationId xmlns:a16="http://schemas.microsoft.com/office/drawing/2014/main" id="{D46A3122-4E3D-70BC-DD03-4B93039EF9EE}"/>
              </a:ext>
            </a:extLst>
          </p:cNvPr>
          <p:cNvSpPr txBox="1"/>
          <p:nvPr/>
        </p:nvSpPr>
        <p:spPr>
          <a:xfrm>
            <a:off x="660772" y="768333"/>
            <a:ext cx="4555963" cy="3046988"/>
          </a:xfrm>
          <a:prstGeom prst="rect">
            <a:avLst/>
          </a:prstGeom>
          <a:noFill/>
        </p:spPr>
        <p:txBody>
          <a:bodyPr wrap="square" rtlCol="0">
            <a:spAutoFit/>
          </a:bodyPr>
          <a:lstStyle/>
          <a:p>
            <a:pPr marL="228600" indent="-228600">
              <a:buFont typeface="+mj-lt"/>
              <a:buAutoNum type="arabicPeriod"/>
            </a:pPr>
            <a:r>
              <a:rPr lang="en-US" sz="1200" dirty="0"/>
              <a:t>Document the rule that synchronous commands are only sent on multiples of 5 EIC Bunch crossings</a:t>
            </a:r>
          </a:p>
          <a:p>
            <a:pPr marL="228600" indent="-228600">
              <a:buFont typeface="+mj-lt"/>
              <a:buAutoNum type="arabicPeriod"/>
            </a:pPr>
            <a:r>
              <a:rPr lang="en-US" sz="1200" dirty="0"/>
              <a:t>Decide and document whether RDOs are aware of both 98.5 MHz and 39.4 MHz clocks, or that they are only aware of clock cycles and the clock counter to time conversion is handled in the DAM board.  (My preference is the second)</a:t>
            </a:r>
          </a:p>
          <a:p>
            <a:pPr marL="228600" indent="-228600">
              <a:buFont typeface="+mj-lt"/>
              <a:buAutoNum type="arabicPeriod"/>
            </a:pPr>
            <a:r>
              <a:rPr lang="en-US" sz="1200" dirty="0"/>
              <a:t>Avoid micromanaging the ASIC commands per detector.  Instead assume that there will be a translation stage required for many commands</a:t>
            </a:r>
          </a:p>
          <a:p>
            <a:pPr marL="685800" lvl="1" indent="-228600">
              <a:buFont typeface="+mj-lt"/>
              <a:buAutoNum type="alphaLcParenR"/>
            </a:pPr>
            <a:r>
              <a:rPr lang="en-US" sz="1200" dirty="0"/>
              <a:t>For the same synchronous commands there may be different bit patterns firing that command for different ASICs</a:t>
            </a:r>
          </a:p>
          <a:p>
            <a:pPr marL="685800" lvl="1" indent="-228600">
              <a:buFont typeface="+mj-lt"/>
              <a:buAutoNum type="alphaLcParenR"/>
            </a:pPr>
            <a:r>
              <a:rPr lang="en-US" sz="1200" dirty="0"/>
              <a:t>For commands that do not require constant latency, and are not universal define a superset of commands, and allow the translation of a single command into a series of commands issued from the DAM board</a:t>
            </a:r>
          </a:p>
        </p:txBody>
      </p:sp>
      <p:sp>
        <p:nvSpPr>
          <p:cNvPr id="7" name="TextBox 6">
            <a:extLst>
              <a:ext uri="{FF2B5EF4-FFF2-40B4-BE49-F238E27FC236}">
                <a16:creationId xmlns:a16="http://schemas.microsoft.com/office/drawing/2014/main" id="{66FD52EB-1808-8FA8-905F-EF627E9824A8}"/>
              </a:ext>
            </a:extLst>
          </p:cNvPr>
          <p:cNvSpPr txBox="1"/>
          <p:nvPr/>
        </p:nvSpPr>
        <p:spPr>
          <a:xfrm>
            <a:off x="660772" y="3741357"/>
            <a:ext cx="11055375" cy="2492990"/>
          </a:xfrm>
          <a:prstGeom prst="rect">
            <a:avLst/>
          </a:prstGeom>
          <a:noFill/>
        </p:spPr>
        <p:txBody>
          <a:bodyPr wrap="square" rtlCol="0">
            <a:spAutoFit/>
          </a:bodyPr>
          <a:lstStyle/>
          <a:p>
            <a:pPr marL="228600" indent="-228600">
              <a:buFont typeface="+mj-lt"/>
              <a:buAutoNum type="arabicPeriod" startAt="4"/>
            </a:pPr>
            <a:r>
              <a:rPr lang="en-US" sz="1200" dirty="0"/>
              <a:t>Define a  series of states for the ASICs to be in, the triggers for translations to each state, and the behavior of the ASICs in these states:</a:t>
            </a:r>
          </a:p>
          <a:p>
            <a:pPr marL="685800" lvl="1" indent="-228600">
              <a:buFont typeface="+mj-lt"/>
              <a:buAutoNum type="alphaLcParenR"/>
            </a:pPr>
            <a:r>
              <a:rPr lang="en-US" sz="1200" dirty="0"/>
              <a:t>Irakli has put together a slide deck proposing some ideas:  </a:t>
            </a:r>
            <a:r>
              <a:rPr lang="en-US" sz="800" dirty="0"/>
              <a:t>https://indico.bnl.gov/event/26507/contributions/103235/attachments/59952/102982/250106_IM_RunControl.pdf</a:t>
            </a:r>
          </a:p>
          <a:p>
            <a:pPr marL="1085850" lvl="2" indent="-171450">
              <a:buFont typeface="Arial" panose="020B0604020202020204" pitchFamily="34" charset="0"/>
              <a:buChar char="•"/>
            </a:pPr>
            <a:r>
              <a:rPr lang="en-US" sz="1200" dirty="0"/>
              <a:t>One of his main requests is that the time frame synchronization be strictly repeating (e.g.  Based on a count of rev-ticks)</a:t>
            </a:r>
          </a:p>
          <a:p>
            <a:pPr marL="1085850" lvl="2" indent="-171450">
              <a:buFont typeface="Arial" panose="020B0604020202020204" pitchFamily="34" charset="0"/>
              <a:buChar char="•"/>
            </a:pPr>
            <a:r>
              <a:rPr lang="en-US" sz="1200" dirty="0"/>
              <a:t>This seems shared by the ALCOR concept, for example which is defining ASIC frames based on revolutions in the current scheme</a:t>
            </a:r>
          </a:p>
          <a:p>
            <a:pPr marL="1543050" lvl="3" indent="-171450">
              <a:buFont typeface="Wingdings" panose="05000000000000000000" pitchFamily="2" charset="2"/>
              <a:buChar char="Ø"/>
            </a:pPr>
            <a:r>
              <a:rPr lang="en-US" sz="1200" dirty="0"/>
              <a:t>Advantage here is that the ASICs can maintain their own understanding of the timing / counters / bunch structure</a:t>
            </a:r>
          </a:p>
          <a:p>
            <a:pPr marL="1085850" lvl="2" indent="-171450">
              <a:buFont typeface="Arial" panose="020B0604020202020204" pitchFamily="34" charset="0"/>
              <a:buChar char="•"/>
            </a:pPr>
            <a:r>
              <a:rPr lang="en-US" sz="1200" dirty="0"/>
              <a:t>The other concept is asynchronous definition of the time frame synchronization</a:t>
            </a:r>
          </a:p>
          <a:p>
            <a:pPr marL="1543050" lvl="3" indent="-171450">
              <a:buFont typeface="Wingdings" panose="05000000000000000000" pitchFamily="2" charset="2"/>
              <a:buChar char="Ø"/>
            </a:pPr>
            <a:r>
              <a:rPr lang="en-US" sz="1200" dirty="0"/>
              <a:t>Advantage here is that the time frame definition is flexible and defined by the higher level DAQ system, time frame concept doesn’t need to have specific uniform support among different ASICs</a:t>
            </a:r>
          </a:p>
          <a:p>
            <a:pPr marL="1543050" lvl="3" indent="-171450">
              <a:buFont typeface="Wingdings" panose="05000000000000000000" pitchFamily="2" charset="2"/>
              <a:buChar char="Ø"/>
            </a:pPr>
            <a:r>
              <a:rPr lang="en-US" sz="1200" dirty="0"/>
              <a:t>Reset scheme has well defined rule (Comes from GTU, not arbitrated with ASIC states)</a:t>
            </a:r>
          </a:p>
          <a:p>
            <a:pPr marL="685800" lvl="1" indent="-228600">
              <a:buFont typeface="+mj-lt"/>
              <a:buAutoNum type="alphaLcParenR"/>
            </a:pPr>
            <a:r>
              <a:rPr lang="en-US" sz="1200" dirty="0" err="1"/>
              <a:t>Eg</a:t>
            </a:r>
            <a:r>
              <a:rPr lang="en-US" sz="1200" dirty="0"/>
              <a:t>:   On, Configured, Running, </a:t>
            </a:r>
            <a:r>
              <a:rPr lang="en-US" sz="1200" dirty="0" err="1"/>
              <a:t>etc</a:t>
            </a:r>
            <a:r>
              <a:rPr lang="en-US" sz="1200" dirty="0"/>
              <a:t>…</a:t>
            </a:r>
          </a:p>
          <a:p>
            <a:pPr marL="685800" lvl="1" indent="-228600">
              <a:buFont typeface="+mj-lt"/>
              <a:buAutoNum type="alphaLcParenR"/>
            </a:pPr>
            <a:r>
              <a:rPr lang="en-US" sz="1200" dirty="0"/>
              <a:t>This includes indicating whether inhibiting data sends means that the ASICs don’t produce data, that the RDO doesn’t read any data produced, or whether the DAM board doesn’t read any data produced.</a:t>
            </a:r>
          </a:p>
          <a:p>
            <a:pPr marL="228600" indent="-228600">
              <a:buFont typeface="+mj-lt"/>
              <a:buAutoNum type="arabicPeriod" startAt="4"/>
            </a:pPr>
            <a:r>
              <a:rPr lang="en-US" sz="1200" dirty="0"/>
              <a:t>Existing document to be gutted, with obsolete details removed, but existing features listed as requirements.   These points to be added.  Discuss next month!</a:t>
            </a:r>
          </a:p>
        </p:txBody>
      </p:sp>
      <p:sp>
        <p:nvSpPr>
          <p:cNvPr id="8" name="Date Placeholder 7">
            <a:extLst>
              <a:ext uri="{FF2B5EF4-FFF2-40B4-BE49-F238E27FC236}">
                <a16:creationId xmlns:a16="http://schemas.microsoft.com/office/drawing/2014/main" id="{56AE2ADA-274D-858B-7A2C-14FFA668D878}"/>
              </a:ext>
            </a:extLst>
          </p:cNvPr>
          <p:cNvSpPr>
            <a:spLocks noGrp="1"/>
          </p:cNvSpPr>
          <p:nvPr>
            <p:ph type="dt" sz="half" idx="10"/>
          </p:nvPr>
        </p:nvSpPr>
        <p:spPr/>
        <p:txBody>
          <a:bodyPr/>
          <a:lstStyle/>
          <a:p>
            <a:r>
              <a:rPr lang="en-US"/>
              <a:t>2/13/2025</a:t>
            </a:r>
          </a:p>
        </p:txBody>
      </p:sp>
      <p:sp>
        <p:nvSpPr>
          <p:cNvPr id="13" name="Slide Number Placeholder 12">
            <a:extLst>
              <a:ext uri="{FF2B5EF4-FFF2-40B4-BE49-F238E27FC236}">
                <a16:creationId xmlns:a16="http://schemas.microsoft.com/office/drawing/2014/main" id="{C3B3C146-683F-A0E7-1F55-6340C9187D29}"/>
              </a:ext>
            </a:extLst>
          </p:cNvPr>
          <p:cNvSpPr>
            <a:spLocks noGrp="1"/>
          </p:cNvSpPr>
          <p:nvPr>
            <p:ph type="sldNum" sz="quarter" idx="12"/>
          </p:nvPr>
        </p:nvSpPr>
        <p:spPr/>
        <p:txBody>
          <a:bodyPr/>
          <a:lstStyle/>
          <a:p>
            <a:fld id="{33EAA712-528E-4053-9D20-65E0C4BF7A37}" type="slidenum">
              <a:rPr lang="en-US" smtClean="0"/>
              <a:t>4</a:t>
            </a:fld>
            <a:endParaRPr lang="en-US"/>
          </a:p>
        </p:txBody>
      </p:sp>
      <p:sp>
        <p:nvSpPr>
          <p:cNvPr id="17" name="Footer Placeholder 16">
            <a:extLst>
              <a:ext uri="{FF2B5EF4-FFF2-40B4-BE49-F238E27FC236}">
                <a16:creationId xmlns:a16="http://schemas.microsoft.com/office/drawing/2014/main" id="{08CC8FC7-EA74-5ED4-2CA7-A4880CFD7AEE}"/>
              </a:ext>
            </a:extLst>
          </p:cNvPr>
          <p:cNvSpPr>
            <a:spLocks noGrp="1"/>
          </p:cNvSpPr>
          <p:nvPr>
            <p:ph type="ftr" sz="quarter" idx="11"/>
          </p:nvPr>
        </p:nvSpPr>
        <p:spPr/>
        <p:txBody>
          <a:bodyPr/>
          <a:lstStyle/>
          <a:p>
            <a:r>
              <a:rPr lang="en-US"/>
              <a:t>ePIC Electronics and DAQ WG Meeting</a:t>
            </a:r>
          </a:p>
        </p:txBody>
      </p:sp>
      <p:sp>
        <p:nvSpPr>
          <p:cNvPr id="2" name="Rectangle 1">
            <a:extLst>
              <a:ext uri="{FF2B5EF4-FFF2-40B4-BE49-F238E27FC236}">
                <a16:creationId xmlns:a16="http://schemas.microsoft.com/office/drawing/2014/main" id="{FB3A720D-31CB-6924-74FB-6D88A92D67E0}"/>
              </a:ext>
            </a:extLst>
          </p:cNvPr>
          <p:cNvSpPr/>
          <p:nvPr/>
        </p:nvSpPr>
        <p:spPr>
          <a:xfrm>
            <a:off x="4739234" y="2272246"/>
            <a:ext cx="6718644" cy="708847"/>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marL="285750" indent="-285750">
              <a:buFont typeface="Arial" panose="020B0604020202020204" pitchFamily="34" charset="0"/>
              <a:buChar char="•"/>
            </a:pPr>
            <a:r>
              <a:rPr lang="en-US" dirty="0">
                <a:solidFill>
                  <a:sysClr val="windowText" lastClr="000000"/>
                </a:solidFill>
              </a:rPr>
              <a:t>There seemed to be consensus that the RDO is only aware of the clock for it’s own sub-components</a:t>
            </a:r>
          </a:p>
        </p:txBody>
      </p:sp>
      <p:cxnSp>
        <p:nvCxnSpPr>
          <p:cNvPr id="4" name="Straight Arrow Connector 3">
            <a:extLst>
              <a:ext uri="{FF2B5EF4-FFF2-40B4-BE49-F238E27FC236}">
                <a16:creationId xmlns:a16="http://schemas.microsoft.com/office/drawing/2014/main" id="{D4692E0D-51CB-49D7-B48C-CC64423EAE66}"/>
              </a:ext>
            </a:extLst>
          </p:cNvPr>
          <p:cNvCxnSpPr>
            <a:cxnSpLocks/>
          </p:cNvCxnSpPr>
          <p:nvPr/>
        </p:nvCxnSpPr>
        <p:spPr>
          <a:xfrm flipH="1" flipV="1">
            <a:off x="4215161" y="1777201"/>
            <a:ext cx="524073" cy="514626"/>
          </a:xfrm>
          <a:prstGeom prst="straightConnector1">
            <a:avLst/>
          </a:prstGeom>
          <a:ln w="38100">
            <a:headEnd type="none" w="med" len="med"/>
            <a:tailEnd type="arrow" w="med" len="med"/>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033165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31E7A0-584B-CF3E-6321-A2C2148A5E31}"/>
            </a:ext>
          </a:extLst>
        </p:cNvPr>
        <p:cNvGrpSpPr/>
        <p:nvPr/>
      </p:nvGrpSpPr>
      <p:grpSpPr>
        <a:xfrm>
          <a:off x="0" y="0"/>
          <a:ext cx="0" cy="0"/>
          <a:chOff x="0" y="0"/>
          <a:chExt cx="0" cy="0"/>
        </a:xfrm>
      </p:grpSpPr>
      <p:sp>
        <p:nvSpPr>
          <p:cNvPr id="12" name="TextBox 11">
            <a:extLst>
              <a:ext uri="{FF2B5EF4-FFF2-40B4-BE49-F238E27FC236}">
                <a16:creationId xmlns:a16="http://schemas.microsoft.com/office/drawing/2014/main" id="{0CBBAC75-8027-CC4E-B227-52DAF7CCDFEB}"/>
              </a:ext>
            </a:extLst>
          </p:cNvPr>
          <p:cNvSpPr txBox="1"/>
          <p:nvPr/>
        </p:nvSpPr>
        <p:spPr>
          <a:xfrm>
            <a:off x="660772" y="0"/>
            <a:ext cx="6164123" cy="646331"/>
          </a:xfrm>
          <a:prstGeom prst="rect">
            <a:avLst/>
          </a:prstGeom>
          <a:noFill/>
        </p:spPr>
        <p:txBody>
          <a:bodyPr wrap="none" rtlCol="0">
            <a:spAutoFit/>
          </a:bodyPr>
          <a:lstStyle/>
          <a:p>
            <a:r>
              <a:rPr lang="en-US" sz="3600" dirty="0"/>
              <a:t>Protocol Document Proposals</a:t>
            </a:r>
          </a:p>
        </p:txBody>
      </p:sp>
      <p:graphicFrame>
        <p:nvGraphicFramePr>
          <p:cNvPr id="20" name="Table 19">
            <a:extLst>
              <a:ext uri="{FF2B5EF4-FFF2-40B4-BE49-F238E27FC236}">
                <a16:creationId xmlns:a16="http://schemas.microsoft.com/office/drawing/2014/main" id="{A9FFD8D6-5B13-AAA9-5BEC-4636C9358C2C}"/>
              </a:ext>
            </a:extLst>
          </p:cNvPr>
          <p:cNvGraphicFramePr>
            <a:graphicFrameLocks noGrp="1"/>
          </p:cNvGraphicFramePr>
          <p:nvPr/>
        </p:nvGraphicFramePr>
        <p:xfrm>
          <a:off x="5270523" y="768333"/>
          <a:ext cx="6445624" cy="2895600"/>
        </p:xfrm>
        <a:graphic>
          <a:graphicData uri="http://schemas.openxmlformats.org/drawingml/2006/table">
            <a:tbl>
              <a:tblPr firstRow="1" bandRow="1">
                <a:tableStyleId>{5C22544A-7EE6-4342-B048-85BDC9FD1C3A}</a:tableStyleId>
              </a:tblPr>
              <a:tblGrid>
                <a:gridCol w="1554440">
                  <a:extLst>
                    <a:ext uri="{9D8B030D-6E8A-4147-A177-3AD203B41FA5}">
                      <a16:colId xmlns:a16="http://schemas.microsoft.com/office/drawing/2014/main" val="1129856109"/>
                    </a:ext>
                  </a:extLst>
                </a:gridCol>
                <a:gridCol w="2592744">
                  <a:extLst>
                    <a:ext uri="{9D8B030D-6E8A-4147-A177-3AD203B41FA5}">
                      <a16:colId xmlns:a16="http://schemas.microsoft.com/office/drawing/2014/main" val="1473501194"/>
                    </a:ext>
                  </a:extLst>
                </a:gridCol>
                <a:gridCol w="1067659">
                  <a:extLst>
                    <a:ext uri="{9D8B030D-6E8A-4147-A177-3AD203B41FA5}">
                      <a16:colId xmlns:a16="http://schemas.microsoft.com/office/drawing/2014/main" val="4138041029"/>
                    </a:ext>
                  </a:extLst>
                </a:gridCol>
                <a:gridCol w="1230781">
                  <a:extLst>
                    <a:ext uri="{9D8B030D-6E8A-4147-A177-3AD203B41FA5}">
                      <a16:colId xmlns:a16="http://schemas.microsoft.com/office/drawing/2014/main" val="3190675339"/>
                    </a:ext>
                  </a:extLst>
                </a:gridCol>
              </a:tblGrid>
              <a:tr h="530451">
                <a:tc>
                  <a:txBody>
                    <a:bodyPr/>
                    <a:lstStyle/>
                    <a:p>
                      <a:r>
                        <a:rPr lang="en-US" sz="1000" dirty="0"/>
                        <a:t>Command/Group</a:t>
                      </a:r>
                    </a:p>
                  </a:txBody>
                  <a:tcPr/>
                </a:tc>
                <a:tc>
                  <a:txBody>
                    <a:bodyPr/>
                    <a:lstStyle/>
                    <a:p>
                      <a:r>
                        <a:rPr lang="en-US" sz="1000" dirty="0"/>
                        <a:t>Purpose</a:t>
                      </a:r>
                    </a:p>
                  </a:txBody>
                  <a:tcPr/>
                </a:tc>
                <a:tc>
                  <a:txBody>
                    <a:bodyPr/>
                    <a:lstStyle/>
                    <a:p>
                      <a:r>
                        <a:rPr lang="en-US" sz="1000" dirty="0"/>
                        <a:t>Require Constant Latency?</a:t>
                      </a:r>
                    </a:p>
                  </a:txBody>
                  <a:tcPr/>
                </a:tc>
                <a:tc>
                  <a:txBody>
                    <a:bodyPr/>
                    <a:lstStyle/>
                    <a:p>
                      <a:r>
                        <a:rPr lang="en-US" sz="1000" dirty="0"/>
                        <a:t>Universal</a:t>
                      </a:r>
                    </a:p>
                  </a:txBody>
                  <a:tcPr/>
                </a:tc>
                <a:extLst>
                  <a:ext uri="{0D108BD9-81ED-4DB2-BD59-A6C34878D82A}">
                    <a16:rowId xmlns:a16="http://schemas.microsoft.com/office/drawing/2014/main" val="998953064"/>
                  </a:ext>
                </a:extLst>
              </a:tr>
              <a:tr h="235756">
                <a:tc>
                  <a:txBody>
                    <a:bodyPr/>
                    <a:lstStyle/>
                    <a:p>
                      <a:r>
                        <a:rPr lang="en-US" sz="1000" dirty="0" err="1"/>
                        <a:t>syncSet</a:t>
                      </a:r>
                      <a:endParaRPr lang="en-US" sz="1000" dirty="0"/>
                    </a:p>
                  </a:txBody>
                  <a:tcPr/>
                </a:tc>
                <a:tc>
                  <a:txBody>
                    <a:bodyPr/>
                    <a:lstStyle/>
                    <a:p>
                      <a:r>
                        <a:rPr lang="en-US" sz="1000" dirty="0"/>
                        <a:t>Define Clock Reference</a:t>
                      </a:r>
                    </a:p>
                  </a:txBody>
                  <a:tcPr/>
                </a:tc>
                <a:tc>
                  <a:txBody>
                    <a:bodyPr/>
                    <a:lstStyle/>
                    <a:p>
                      <a:r>
                        <a:rPr lang="en-US" sz="1000" dirty="0"/>
                        <a:t>Yes</a:t>
                      </a:r>
                    </a:p>
                  </a:txBody>
                  <a:tcPr/>
                </a:tc>
                <a:tc>
                  <a:txBody>
                    <a:bodyPr/>
                    <a:lstStyle/>
                    <a:p>
                      <a:r>
                        <a:rPr lang="en-US" sz="1000" dirty="0"/>
                        <a:t>Yes</a:t>
                      </a:r>
                    </a:p>
                  </a:txBody>
                  <a:tcPr/>
                </a:tc>
                <a:extLst>
                  <a:ext uri="{0D108BD9-81ED-4DB2-BD59-A6C34878D82A}">
                    <a16:rowId xmlns:a16="http://schemas.microsoft.com/office/drawing/2014/main" val="1555166766"/>
                  </a:ext>
                </a:extLst>
              </a:tr>
              <a:tr h="235756">
                <a:tc>
                  <a:txBody>
                    <a:bodyPr/>
                    <a:lstStyle/>
                    <a:p>
                      <a:r>
                        <a:rPr lang="en-US" sz="1000" dirty="0" err="1"/>
                        <a:t>revTick</a:t>
                      </a:r>
                      <a:endParaRPr lang="en-US" sz="1000" dirty="0"/>
                    </a:p>
                  </a:txBody>
                  <a:tcPr/>
                </a:tc>
                <a:tc>
                  <a:txBody>
                    <a:bodyPr/>
                    <a:lstStyle/>
                    <a:p>
                      <a:r>
                        <a:rPr lang="en-US" sz="1000" dirty="0"/>
                        <a:t>Define Collider Revolution</a:t>
                      </a:r>
                    </a:p>
                  </a:txBody>
                  <a:tcPr/>
                </a:tc>
                <a:tc>
                  <a:txBody>
                    <a:bodyPr/>
                    <a:lstStyle/>
                    <a:p>
                      <a:r>
                        <a:rPr lang="en-US" sz="1000" dirty="0"/>
                        <a:t>Yes</a:t>
                      </a:r>
                    </a:p>
                  </a:txBody>
                  <a:tcPr/>
                </a:tc>
                <a:tc>
                  <a:txBody>
                    <a:bodyPr/>
                    <a:lstStyle/>
                    <a:p>
                      <a:r>
                        <a:rPr lang="en-US" sz="1000" dirty="0"/>
                        <a:t>No (or is </a:t>
                      </a:r>
                      <a:r>
                        <a:rPr lang="en-US" sz="1000" dirty="0" err="1"/>
                        <a:t>synchSet</a:t>
                      </a:r>
                      <a:r>
                        <a:rPr lang="en-US" sz="1000" dirty="0"/>
                        <a:t>)</a:t>
                      </a:r>
                    </a:p>
                  </a:txBody>
                  <a:tcPr/>
                </a:tc>
                <a:extLst>
                  <a:ext uri="{0D108BD9-81ED-4DB2-BD59-A6C34878D82A}">
                    <a16:rowId xmlns:a16="http://schemas.microsoft.com/office/drawing/2014/main" val="2804950474"/>
                  </a:ext>
                </a:extLst>
              </a:tr>
              <a:tr h="235756">
                <a:tc>
                  <a:txBody>
                    <a:bodyPr/>
                    <a:lstStyle/>
                    <a:p>
                      <a:r>
                        <a:rPr lang="en-US" sz="1000" dirty="0" err="1"/>
                        <a:t>syncRead</a:t>
                      </a:r>
                      <a:endParaRPr lang="en-US" sz="1000" dirty="0"/>
                    </a:p>
                  </a:txBody>
                  <a:tcPr/>
                </a:tc>
                <a:tc>
                  <a:txBody>
                    <a:bodyPr/>
                    <a:lstStyle/>
                    <a:p>
                      <a:r>
                        <a:rPr lang="en-US" sz="1000" dirty="0"/>
                        <a:t>Trigger clock read (full trigger?)</a:t>
                      </a:r>
                    </a:p>
                  </a:txBody>
                  <a:tcPr/>
                </a:tc>
                <a:tc>
                  <a:txBody>
                    <a:bodyPr/>
                    <a:lstStyle/>
                    <a:p>
                      <a:r>
                        <a:rPr lang="en-US" sz="1000" dirty="0"/>
                        <a:t>Yes</a:t>
                      </a:r>
                    </a:p>
                  </a:txBody>
                  <a:tcPr/>
                </a:tc>
                <a:tc>
                  <a:txBody>
                    <a:bodyPr/>
                    <a:lstStyle/>
                    <a:p>
                      <a:r>
                        <a:rPr lang="en-US" sz="1000" dirty="0"/>
                        <a:t>Yes</a:t>
                      </a:r>
                    </a:p>
                  </a:txBody>
                  <a:tcPr/>
                </a:tc>
                <a:extLst>
                  <a:ext uri="{0D108BD9-81ED-4DB2-BD59-A6C34878D82A}">
                    <a16:rowId xmlns:a16="http://schemas.microsoft.com/office/drawing/2014/main" val="3608680349"/>
                  </a:ext>
                </a:extLst>
              </a:tr>
              <a:tr h="235756">
                <a:tc>
                  <a:txBody>
                    <a:bodyPr/>
                    <a:lstStyle/>
                    <a:p>
                      <a:r>
                        <a:rPr lang="en-US" sz="1000" dirty="0"/>
                        <a:t>pulsers</a:t>
                      </a:r>
                    </a:p>
                  </a:txBody>
                  <a:tcPr/>
                </a:tc>
                <a:tc>
                  <a:txBody>
                    <a:bodyPr/>
                    <a:lstStyle/>
                    <a:p>
                      <a:r>
                        <a:rPr lang="en-US" sz="1000" dirty="0"/>
                        <a:t>Synchronized calibration</a:t>
                      </a:r>
                    </a:p>
                  </a:txBody>
                  <a:tcPr/>
                </a:tc>
                <a:tc>
                  <a:txBody>
                    <a:bodyPr/>
                    <a:lstStyle/>
                    <a:p>
                      <a:r>
                        <a:rPr lang="en-US" sz="1000" dirty="0"/>
                        <a:t>Yes</a:t>
                      </a:r>
                    </a:p>
                  </a:txBody>
                  <a:tcPr/>
                </a:tc>
                <a:tc>
                  <a:txBody>
                    <a:bodyPr/>
                    <a:lstStyle/>
                    <a:p>
                      <a:r>
                        <a:rPr lang="en-US" sz="1000" dirty="0"/>
                        <a:t>No</a:t>
                      </a:r>
                    </a:p>
                  </a:txBody>
                  <a:tcPr/>
                </a:tc>
                <a:extLst>
                  <a:ext uri="{0D108BD9-81ED-4DB2-BD59-A6C34878D82A}">
                    <a16:rowId xmlns:a16="http://schemas.microsoft.com/office/drawing/2014/main" val="4241529648"/>
                  </a:ext>
                </a:extLst>
              </a:tr>
              <a:tr h="383104">
                <a:tc>
                  <a:txBody>
                    <a:bodyPr/>
                    <a:lstStyle/>
                    <a:p>
                      <a:r>
                        <a:rPr lang="en-US" sz="1000" dirty="0"/>
                        <a:t>reset and configure</a:t>
                      </a:r>
                    </a:p>
                  </a:txBody>
                  <a:tcPr/>
                </a:tc>
                <a:tc>
                  <a:txBody>
                    <a:bodyPr/>
                    <a:lstStyle/>
                    <a:p>
                      <a:r>
                        <a:rPr lang="en-US" sz="1000" dirty="0"/>
                        <a:t>Initiate configuration/potentially with help from SC interface</a:t>
                      </a:r>
                    </a:p>
                  </a:txBody>
                  <a:tcPr/>
                </a:tc>
                <a:tc>
                  <a:txBody>
                    <a:bodyPr/>
                    <a:lstStyle/>
                    <a:p>
                      <a:r>
                        <a:rPr lang="en-US" sz="1000" dirty="0"/>
                        <a:t>No</a:t>
                      </a:r>
                    </a:p>
                  </a:txBody>
                  <a:tcPr/>
                </a:tc>
                <a:tc>
                  <a:txBody>
                    <a:bodyPr/>
                    <a:lstStyle/>
                    <a:p>
                      <a:r>
                        <a:rPr lang="en-US" sz="1000" dirty="0"/>
                        <a:t>Yes</a:t>
                      </a:r>
                    </a:p>
                  </a:txBody>
                  <a:tcPr/>
                </a:tc>
                <a:extLst>
                  <a:ext uri="{0D108BD9-81ED-4DB2-BD59-A6C34878D82A}">
                    <a16:rowId xmlns:a16="http://schemas.microsoft.com/office/drawing/2014/main" val="107918462"/>
                  </a:ext>
                </a:extLst>
              </a:tr>
              <a:tr h="235756">
                <a:tc>
                  <a:txBody>
                    <a:bodyPr/>
                    <a:lstStyle/>
                    <a:p>
                      <a:r>
                        <a:rPr lang="en-US" sz="1000" dirty="0"/>
                        <a:t>slow controls</a:t>
                      </a:r>
                    </a:p>
                  </a:txBody>
                  <a:tcPr/>
                </a:tc>
                <a:tc>
                  <a:txBody>
                    <a:bodyPr/>
                    <a:lstStyle/>
                    <a:p>
                      <a:r>
                        <a:rPr lang="en-US" sz="1000" dirty="0"/>
                        <a:t>Fast slow controls routes</a:t>
                      </a:r>
                    </a:p>
                  </a:txBody>
                  <a:tcPr/>
                </a:tc>
                <a:tc>
                  <a:txBody>
                    <a:bodyPr/>
                    <a:lstStyle/>
                    <a:p>
                      <a:r>
                        <a:rPr lang="en-US" sz="1000" dirty="0"/>
                        <a:t>No</a:t>
                      </a:r>
                    </a:p>
                  </a:txBody>
                  <a:tcPr/>
                </a:tc>
                <a:tc>
                  <a:txBody>
                    <a:bodyPr/>
                    <a:lstStyle/>
                    <a:p>
                      <a:r>
                        <a:rPr lang="en-US" sz="1000" dirty="0"/>
                        <a:t>Yes/No</a:t>
                      </a:r>
                    </a:p>
                  </a:txBody>
                  <a:tcPr/>
                </a:tc>
                <a:extLst>
                  <a:ext uri="{0D108BD9-81ED-4DB2-BD59-A6C34878D82A}">
                    <a16:rowId xmlns:a16="http://schemas.microsoft.com/office/drawing/2014/main" val="3489718512"/>
                  </a:ext>
                </a:extLst>
              </a:tr>
              <a:tr h="235756">
                <a:tc>
                  <a:txBody>
                    <a:bodyPr/>
                    <a:lstStyle/>
                    <a:p>
                      <a:r>
                        <a:rPr lang="en-US" sz="1000" dirty="0"/>
                        <a:t>Not present? Needed?</a:t>
                      </a: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3262754919"/>
                  </a:ext>
                </a:extLst>
              </a:tr>
              <a:tr h="235756">
                <a:tc>
                  <a:txBody>
                    <a:bodyPr/>
                    <a:lstStyle/>
                    <a:p>
                      <a:r>
                        <a:rPr lang="en-US" sz="1000" dirty="0"/>
                        <a:t>Run Start </a:t>
                      </a:r>
                    </a:p>
                  </a:txBody>
                  <a:tcPr/>
                </a:tc>
                <a:tc>
                  <a:txBody>
                    <a:bodyPr/>
                    <a:lstStyle/>
                    <a:p>
                      <a:r>
                        <a:rPr lang="en-US" sz="1000" dirty="0"/>
                        <a:t>Instruct ASICs to send data</a:t>
                      </a:r>
                    </a:p>
                  </a:txBody>
                  <a:tcPr/>
                </a:tc>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2161031972"/>
                  </a:ext>
                </a:extLst>
              </a:tr>
              <a:tr h="235756">
                <a:tc>
                  <a:txBody>
                    <a:bodyPr/>
                    <a:lstStyle/>
                    <a:p>
                      <a:r>
                        <a:rPr lang="en-US" sz="1000" dirty="0"/>
                        <a:t>Run Stop</a:t>
                      </a:r>
                    </a:p>
                  </a:txBody>
                  <a:tcPr/>
                </a:tc>
                <a:tc>
                  <a:txBody>
                    <a:bodyPr/>
                    <a:lstStyle/>
                    <a:p>
                      <a:r>
                        <a:rPr lang="en-US" sz="1000" dirty="0"/>
                        <a:t>Instruct ASICs to stop sending data</a:t>
                      </a:r>
                    </a:p>
                  </a:txBody>
                  <a:tcPr/>
                </a:tc>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3486715588"/>
                  </a:ext>
                </a:extLst>
              </a:tr>
            </a:tbl>
          </a:graphicData>
        </a:graphic>
      </p:graphicFrame>
      <p:sp>
        <p:nvSpPr>
          <p:cNvPr id="5" name="TextBox 4">
            <a:extLst>
              <a:ext uri="{FF2B5EF4-FFF2-40B4-BE49-F238E27FC236}">
                <a16:creationId xmlns:a16="http://schemas.microsoft.com/office/drawing/2014/main" id="{31D27304-BF70-0B88-9E0D-AEC97864A9EE}"/>
              </a:ext>
            </a:extLst>
          </p:cNvPr>
          <p:cNvSpPr txBox="1"/>
          <p:nvPr/>
        </p:nvSpPr>
        <p:spPr>
          <a:xfrm>
            <a:off x="660772" y="768333"/>
            <a:ext cx="4555963" cy="3046988"/>
          </a:xfrm>
          <a:prstGeom prst="rect">
            <a:avLst/>
          </a:prstGeom>
          <a:noFill/>
        </p:spPr>
        <p:txBody>
          <a:bodyPr wrap="square" rtlCol="0">
            <a:spAutoFit/>
          </a:bodyPr>
          <a:lstStyle/>
          <a:p>
            <a:pPr marL="228600" indent="-228600">
              <a:buFont typeface="+mj-lt"/>
              <a:buAutoNum type="arabicPeriod"/>
            </a:pPr>
            <a:r>
              <a:rPr lang="en-US" sz="1200" dirty="0"/>
              <a:t>Document the rule that synchronous commands are only sent on multiples of 5 EIC Bunch crossings</a:t>
            </a:r>
          </a:p>
          <a:p>
            <a:pPr marL="228600" indent="-228600">
              <a:buFont typeface="+mj-lt"/>
              <a:buAutoNum type="arabicPeriod"/>
            </a:pPr>
            <a:r>
              <a:rPr lang="en-US" sz="1200" dirty="0"/>
              <a:t>Decide and document whether RDOs are aware of both 98.5 MHz and 39.4 MHz clocks, or that they are only aware of clock cycles and the clock counter to time conversion is handled in the DAM board.  (My preference is the second)</a:t>
            </a:r>
          </a:p>
          <a:p>
            <a:pPr marL="228600" indent="-228600">
              <a:buFont typeface="+mj-lt"/>
              <a:buAutoNum type="arabicPeriod"/>
            </a:pPr>
            <a:r>
              <a:rPr lang="en-US" sz="1200" dirty="0"/>
              <a:t>Avoid micromanaging the ASIC commands per detector.  Instead assume that there will be a translation stage required for many commands</a:t>
            </a:r>
          </a:p>
          <a:p>
            <a:pPr marL="685800" lvl="1" indent="-228600">
              <a:buFont typeface="+mj-lt"/>
              <a:buAutoNum type="alphaLcParenR"/>
            </a:pPr>
            <a:r>
              <a:rPr lang="en-US" sz="1200" dirty="0"/>
              <a:t>For the same synchronous commands there may be different bit patterns firing that command for different ASICs</a:t>
            </a:r>
          </a:p>
          <a:p>
            <a:pPr marL="685800" lvl="1" indent="-228600">
              <a:buFont typeface="+mj-lt"/>
              <a:buAutoNum type="alphaLcParenR"/>
            </a:pPr>
            <a:r>
              <a:rPr lang="en-US" sz="1200" dirty="0"/>
              <a:t>For commands that do not require constant latency, and are not universal define a superset of commands, and allow the translation of a single command into a series of commands issued from the DAM board</a:t>
            </a:r>
          </a:p>
        </p:txBody>
      </p:sp>
      <p:sp>
        <p:nvSpPr>
          <p:cNvPr id="7" name="TextBox 6">
            <a:extLst>
              <a:ext uri="{FF2B5EF4-FFF2-40B4-BE49-F238E27FC236}">
                <a16:creationId xmlns:a16="http://schemas.microsoft.com/office/drawing/2014/main" id="{80033950-06F8-5A1D-782B-A528A243B67A}"/>
              </a:ext>
            </a:extLst>
          </p:cNvPr>
          <p:cNvSpPr txBox="1"/>
          <p:nvPr/>
        </p:nvSpPr>
        <p:spPr>
          <a:xfrm>
            <a:off x="660772" y="3741357"/>
            <a:ext cx="11055375" cy="2492990"/>
          </a:xfrm>
          <a:prstGeom prst="rect">
            <a:avLst/>
          </a:prstGeom>
          <a:noFill/>
        </p:spPr>
        <p:txBody>
          <a:bodyPr wrap="square" rtlCol="0">
            <a:spAutoFit/>
          </a:bodyPr>
          <a:lstStyle/>
          <a:p>
            <a:pPr marL="228600" indent="-228600">
              <a:buFont typeface="+mj-lt"/>
              <a:buAutoNum type="arabicPeriod" startAt="4"/>
            </a:pPr>
            <a:r>
              <a:rPr lang="en-US" sz="1200" dirty="0"/>
              <a:t>Define a  series of states for the ASICs to be in, the triggers for translations to each state, and the behavior of the ASICs in these states:</a:t>
            </a:r>
          </a:p>
          <a:p>
            <a:pPr marL="685800" lvl="1" indent="-228600">
              <a:buFont typeface="+mj-lt"/>
              <a:buAutoNum type="alphaLcParenR"/>
            </a:pPr>
            <a:r>
              <a:rPr lang="en-US" sz="1200" dirty="0"/>
              <a:t>Irakli has put together a slide deck proposing some ideas:  </a:t>
            </a:r>
            <a:r>
              <a:rPr lang="en-US" sz="800" dirty="0"/>
              <a:t>https://indico.bnl.gov/event/26507/contributions/103235/attachments/59952/102982/250106_IM_RunControl.pdf</a:t>
            </a:r>
          </a:p>
          <a:p>
            <a:pPr marL="1085850" lvl="2" indent="-171450">
              <a:buFont typeface="Arial" panose="020B0604020202020204" pitchFamily="34" charset="0"/>
              <a:buChar char="•"/>
            </a:pPr>
            <a:r>
              <a:rPr lang="en-US" sz="1200" dirty="0"/>
              <a:t>One of his main requests is that the time frame synchronization be strictly repeating (e.g.  Based on a count of rev-ticks)</a:t>
            </a:r>
          </a:p>
          <a:p>
            <a:pPr marL="1085850" lvl="2" indent="-171450">
              <a:buFont typeface="Arial" panose="020B0604020202020204" pitchFamily="34" charset="0"/>
              <a:buChar char="•"/>
            </a:pPr>
            <a:r>
              <a:rPr lang="en-US" sz="1200" dirty="0"/>
              <a:t>This seems shared by the ALCOR concept, for example which is defining ASIC frames based on revolutions in the current scheme</a:t>
            </a:r>
          </a:p>
          <a:p>
            <a:pPr marL="1543050" lvl="3" indent="-171450">
              <a:buFont typeface="Wingdings" panose="05000000000000000000" pitchFamily="2" charset="2"/>
              <a:buChar char="Ø"/>
            </a:pPr>
            <a:r>
              <a:rPr lang="en-US" sz="1200" dirty="0"/>
              <a:t>Advantage here is that the ASICs can maintain their own understanding of the timing / counters / bunch structure</a:t>
            </a:r>
          </a:p>
          <a:p>
            <a:pPr marL="1085850" lvl="2" indent="-171450">
              <a:buFont typeface="Arial" panose="020B0604020202020204" pitchFamily="34" charset="0"/>
              <a:buChar char="•"/>
            </a:pPr>
            <a:r>
              <a:rPr lang="en-US" sz="1200" dirty="0"/>
              <a:t>The other concept is asynchronous definition of the time frame synchronization</a:t>
            </a:r>
          </a:p>
          <a:p>
            <a:pPr marL="1543050" lvl="3" indent="-171450">
              <a:buFont typeface="Wingdings" panose="05000000000000000000" pitchFamily="2" charset="2"/>
              <a:buChar char="Ø"/>
            </a:pPr>
            <a:r>
              <a:rPr lang="en-US" sz="1200" dirty="0"/>
              <a:t>Advantage here is that the time frame definition is flexible and defined by the higher level DAQ system, time frame concept doesn’t need to have specific uniform support among different ASICs</a:t>
            </a:r>
          </a:p>
          <a:p>
            <a:pPr marL="1543050" lvl="3" indent="-171450">
              <a:buFont typeface="Wingdings" panose="05000000000000000000" pitchFamily="2" charset="2"/>
              <a:buChar char="Ø"/>
            </a:pPr>
            <a:r>
              <a:rPr lang="en-US" sz="1200" dirty="0"/>
              <a:t>Reset scheme has well defined rule (Comes from GTU, not arbitrated with ASIC states)</a:t>
            </a:r>
          </a:p>
          <a:p>
            <a:pPr marL="685800" lvl="1" indent="-228600">
              <a:buFont typeface="+mj-lt"/>
              <a:buAutoNum type="alphaLcParenR"/>
            </a:pPr>
            <a:r>
              <a:rPr lang="en-US" sz="1200" dirty="0" err="1"/>
              <a:t>Eg</a:t>
            </a:r>
            <a:r>
              <a:rPr lang="en-US" sz="1200" dirty="0"/>
              <a:t>:   On, Configured, Running, </a:t>
            </a:r>
            <a:r>
              <a:rPr lang="en-US" sz="1200" dirty="0" err="1"/>
              <a:t>etc</a:t>
            </a:r>
            <a:r>
              <a:rPr lang="en-US" sz="1200" dirty="0"/>
              <a:t>…</a:t>
            </a:r>
          </a:p>
          <a:p>
            <a:pPr marL="685800" lvl="1" indent="-228600">
              <a:buFont typeface="+mj-lt"/>
              <a:buAutoNum type="alphaLcParenR"/>
            </a:pPr>
            <a:r>
              <a:rPr lang="en-US" sz="1200" dirty="0"/>
              <a:t>This includes indicating whether inhibiting data sends means that the ASICs don’t produce data, that the RDO doesn’t read any data produced, or whether the DAM board doesn’t read any data produced.</a:t>
            </a:r>
          </a:p>
          <a:p>
            <a:pPr marL="228600" indent="-228600">
              <a:buFont typeface="+mj-lt"/>
              <a:buAutoNum type="arabicPeriod" startAt="4"/>
            </a:pPr>
            <a:r>
              <a:rPr lang="en-US" sz="1200" dirty="0"/>
              <a:t>Existing document to be gutted, with obsolete details removed, but existing features listed as requirements.   These points to be added.  Discuss next month!</a:t>
            </a:r>
          </a:p>
        </p:txBody>
      </p:sp>
      <p:sp>
        <p:nvSpPr>
          <p:cNvPr id="8" name="Date Placeholder 7">
            <a:extLst>
              <a:ext uri="{FF2B5EF4-FFF2-40B4-BE49-F238E27FC236}">
                <a16:creationId xmlns:a16="http://schemas.microsoft.com/office/drawing/2014/main" id="{720CC623-0E59-EAB4-C23C-AFF1F767CB4A}"/>
              </a:ext>
            </a:extLst>
          </p:cNvPr>
          <p:cNvSpPr>
            <a:spLocks noGrp="1"/>
          </p:cNvSpPr>
          <p:nvPr>
            <p:ph type="dt" sz="half" idx="10"/>
          </p:nvPr>
        </p:nvSpPr>
        <p:spPr/>
        <p:txBody>
          <a:bodyPr/>
          <a:lstStyle/>
          <a:p>
            <a:r>
              <a:rPr lang="en-US"/>
              <a:t>2/13/2025</a:t>
            </a:r>
          </a:p>
        </p:txBody>
      </p:sp>
      <p:sp>
        <p:nvSpPr>
          <p:cNvPr id="13" name="Slide Number Placeholder 12">
            <a:extLst>
              <a:ext uri="{FF2B5EF4-FFF2-40B4-BE49-F238E27FC236}">
                <a16:creationId xmlns:a16="http://schemas.microsoft.com/office/drawing/2014/main" id="{EE6DCDCF-048D-655A-2B3B-C41AA7C3D87F}"/>
              </a:ext>
            </a:extLst>
          </p:cNvPr>
          <p:cNvSpPr>
            <a:spLocks noGrp="1"/>
          </p:cNvSpPr>
          <p:nvPr>
            <p:ph type="sldNum" sz="quarter" idx="12"/>
          </p:nvPr>
        </p:nvSpPr>
        <p:spPr/>
        <p:txBody>
          <a:bodyPr/>
          <a:lstStyle/>
          <a:p>
            <a:fld id="{33EAA712-528E-4053-9D20-65E0C4BF7A37}" type="slidenum">
              <a:rPr lang="en-US" smtClean="0"/>
              <a:t>5</a:t>
            </a:fld>
            <a:endParaRPr lang="en-US"/>
          </a:p>
        </p:txBody>
      </p:sp>
      <p:sp>
        <p:nvSpPr>
          <p:cNvPr id="17" name="Footer Placeholder 16">
            <a:extLst>
              <a:ext uri="{FF2B5EF4-FFF2-40B4-BE49-F238E27FC236}">
                <a16:creationId xmlns:a16="http://schemas.microsoft.com/office/drawing/2014/main" id="{4AF28CEA-F87E-99E6-AA76-CA347A2BFECD}"/>
              </a:ext>
            </a:extLst>
          </p:cNvPr>
          <p:cNvSpPr>
            <a:spLocks noGrp="1"/>
          </p:cNvSpPr>
          <p:nvPr>
            <p:ph type="ftr" sz="quarter" idx="11"/>
          </p:nvPr>
        </p:nvSpPr>
        <p:spPr/>
        <p:txBody>
          <a:bodyPr/>
          <a:lstStyle/>
          <a:p>
            <a:r>
              <a:rPr lang="en-US"/>
              <a:t>ePIC Electronics and DAQ WG Meeting</a:t>
            </a:r>
          </a:p>
        </p:txBody>
      </p:sp>
      <p:sp>
        <p:nvSpPr>
          <p:cNvPr id="2" name="Rectangle 1">
            <a:extLst>
              <a:ext uri="{FF2B5EF4-FFF2-40B4-BE49-F238E27FC236}">
                <a16:creationId xmlns:a16="http://schemas.microsoft.com/office/drawing/2014/main" id="{01C8598F-4D81-20E7-1936-7652436F9861}"/>
              </a:ext>
            </a:extLst>
          </p:cNvPr>
          <p:cNvSpPr/>
          <p:nvPr/>
        </p:nvSpPr>
        <p:spPr>
          <a:xfrm>
            <a:off x="4999612" y="3549040"/>
            <a:ext cx="6879870" cy="2807309"/>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rPr>
              <a:t>Martin detailed the scheme by which </a:t>
            </a:r>
            <a:r>
              <a:rPr lang="en-US" sz="1400" dirty="0" err="1">
                <a:solidFill>
                  <a:schemeClr val="tx1"/>
                </a:solidFill>
              </a:rPr>
              <a:t>sPHENIX</a:t>
            </a:r>
            <a:r>
              <a:rPr lang="en-US" sz="1400" dirty="0">
                <a:solidFill>
                  <a:schemeClr val="tx1"/>
                </a:solidFill>
              </a:rPr>
              <a:t> handles something very like this.</a:t>
            </a:r>
          </a:p>
          <a:p>
            <a:endParaRPr lang="en-US" sz="1000" dirty="0">
              <a:solidFill>
                <a:schemeClr val="tx1"/>
              </a:solidFill>
            </a:endParaRPr>
          </a:p>
          <a:p>
            <a:r>
              <a:rPr lang="en-US" sz="1000" dirty="0">
                <a:solidFill>
                  <a:schemeClr val="tx1"/>
                </a:solidFill>
              </a:rPr>
              <a:t>Martins Presentation:       </a:t>
            </a:r>
            <a:r>
              <a:rPr lang="en-US" sz="1000" dirty="0">
                <a:solidFill>
                  <a:srgbClr val="FF0000"/>
                </a:solidFill>
              </a:rPr>
              <a:t>https://indico.bnl.gov/event/27174/contributions/104464/attachments/60494/103877/GTU_Discussion_2025_03_11.pptx</a:t>
            </a:r>
          </a:p>
          <a:p>
            <a:endParaRPr lang="en-US" sz="1400" dirty="0">
              <a:solidFill>
                <a:sysClr val="windowText" lastClr="000000"/>
              </a:solidFill>
            </a:endParaRPr>
          </a:p>
          <a:p>
            <a:r>
              <a:rPr lang="en-US" sz="1400" dirty="0">
                <a:solidFill>
                  <a:sysClr val="windowText" lastClr="000000"/>
                </a:solidFill>
              </a:rPr>
              <a:t>In this scheme the full run periods commands are configured to fire on a deterministic preset schedule and implemented for each detector by the </a:t>
            </a:r>
            <a:r>
              <a:rPr lang="en-US" sz="1400" dirty="0" err="1">
                <a:solidFill>
                  <a:sysClr val="windowText" lastClr="000000"/>
                </a:solidFill>
              </a:rPr>
              <a:t>ePIC</a:t>
            </a:r>
            <a:r>
              <a:rPr lang="en-US" sz="1400" dirty="0">
                <a:solidFill>
                  <a:sysClr val="windowText" lastClr="000000"/>
                </a:solidFill>
              </a:rPr>
              <a:t> equivalent of the DAM Board</a:t>
            </a:r>
          </a:p>
          <a:p>
            <a:endParaRPr lang="en-US" sz="1400" dirty="0">
              <a:solidFill>
                <a:sysClr val="windowText" lastClr="000000"/>
              </a:solidFill>
            </a:endParaRPr>
          </a:p>
          <a:p>
            <a:r>
              <a:rPr lang="en-US" sz="1400" dirty="0">
                <a:solidFill>
                  <a:sysClr val="windowText" lastClr="000000"/>
                </a:solidFill>
              </a:rPr>
              <a:t>The scheme could also be easily adapted to be initiated synchronously from the GTU, but operated by the DAM boards and if so, could handle both simple and complex translation tasks for ASIC differences.    Some tasks can also be removed entirely from the GTU.</a:t>
            </a:r>
          </a:p>
          <a:p>
            <a:endParaRPr lang="en-US" dirty="0">
              <a:solidFill>
                <a:sysClr val="windowText" lastClr="000000"/>
              </a:solidFill>
            </a:endParaRPr>
          </a:p>
        </p:txBody>
      </p:sp>
      <p:cxnSp>
        <p:nvCxnSpPr>
          <p:cNvPr id="4" name="Straight Arrow Connector 3">
            <a:extLst>
              <a:ext uri="{FF2B5EF4-FFF2-40B4-BE49-F238E27FC236}">
                <a16:creationId xmlns:a16="http://schemas.microsoft.com/office/drawing/2014/main" id="{C04B9C8D-1774-C62D-4E67-662A87BF30A8}"/>
              </a:ext>
            </a:extLst>
          </p:cNvPr>
          <p:cNvCxnSpPr>
            <a:cxnSpLocks/>
          </p:cNvCxnSpPr>
          <p:nvPr/>
        </p:nvCxnSpPr>
        <p:spPr>
          <a:xfrm flipH="1" flipV="1">
            <a:off x="4348976" y="3619354"/>
            <a:ext cx="650636" cy="701361"/>
          </a:xfrm>
          <a:prstGeom prst="straightConnector1">
            <a:avLst/>
          </a:prstGeom>
          <a:ln w="38100">
            <a:headEnd type="none" w="med" len="med"/>
            <a:tailEnd type="arrow" w="med" len="med"/>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2812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5EA5ED-D7E8-CB8A-00B9-24CF6DE2C78E}"/>
            </a:ext>
          </a:extLst>
        </p:cNvPr>
        <p:cNvGrpSpPr/>
        <p:nvPr/>
      </p:nvGrpSpPr>
      <p:grpSpPr>
        <a:xfrm>
          <a:off x="0" y="0"/>
          <a:ext cx="0" cy="0"/>
          <a:chOff x="0" y="0"/>
          <a:chExt cx="0" cy="0"/>
        </a:xfrm>
      </p:grpSpPr>
      <p:sp>
        <p:nvSpPr>
          <p:cNvPr id="12" name="TextBox 11">
            <a:extLst>
              <a:ext uri="{FF2B5EF4-FFF2-40B4-BE49-F238E27FC236}">
                <a16:creationId xmlns:a16="http://schemas.microsoft.com/office/drawing/2014/main" id="{3E9F14EF-EB10-6E6F-8107-05DCA18A1F4D}"/>
              </a:ext>
            </a:extLst>
          </p:cNvPr>
          <p:cNvSpPr txBox="1"/>
          <p:nvPr/>
        </p:nvSpPr>
        <p:spPr>
          <a:xfrm>
            <a:off x="660772" y="0"/>
            <a:ext cx="6164123" cy="646331"/>
          </a:xfrm>
          <a:prstGeom prst="rect">
            <a:avLst/>
          </a:prstGeom>
          <a:noFill/>
        </p:spPr>
        <p:txBody>
          <a:bodyPr wrap="none" rtlCol="0">
            <a:spAutoFit/>
          </a:bodyPr>
          <a:lstStyle/>
          <a:p>
            <a:r>
              <a:rPr lang="en-US" sz="3600" dirty="0"/>
              <a:t>Protocol Document Proposals</a:t>
            </a:r>
          </a:p>
        </p:txBody>
      </p:sp>
      <p:graphicFrame>
        <p:nvGraphicFramePr>
          <p:cNvPr id="20" name="Table 19">
            <a:extLst>
              <a:ext uri="{FF2B5EF4-FFF2-40B4-BE49-F238E27FC236}">
                <a16:creationId xmlns:a16="http://schemas.microsoft.com/office/drawing/2014/main" id="{B176BA9C-28F8-35AD-CE8D-5E2B325190F0}"/>
              </a:ext>
            </a:extLst>
          </p:cNvPr>
          <p:cNvGraphicFramePr>
            <a:graphicFrameLocks noGrp="1"/>
          </p:cNvGraphicFramePr>
          <p:nvPr/>
        </p:nvGraphicFramePr>
        <p:xfrm>
          <a:off x="5270523" y="768333"/>
          <a:ext cx="6445624" cy="2895600"/>
        </p:xfrm>
        <a:graphic>
          <a:graphicData uri="http://schemas.openxmlformats.org/drawingml/2006/table">
            <a:tbl>
              <a:tblPr firstRow="1" bandRow="1">
                <a:tableStyleId>{5C22544A-7EE6-4342-B048-85BDC9FD1C3A}</a:tableStyleId>
              </a:tblPr>
              <a:tblGrid>
                <a:gridCol w="1554440">
                  <a:extLst>
                    <a:ext uri="{9D8B030D-6E8A-4147-A177-3AD203B41FA5}">
                      <a16:colId xmlns:a16="http://schemas.microsoft.com/office/drawing/2014/main" val="1129856109"/>
                    </a:ext>
                  </a:extLst>
                </a:gridCol>
                <a:gridCol w="2592744">
                  <a:extLst>
                    <a:ext uri="{9D8B030D-6E8A-4147-A177-3AD203B41FA5}">
                      <a16:colId xmlns:a16="http://schemas.microsoft.com/office/drawing/2014/main" val="1473501194"/>
                    </a:ext>
                  </a:extLst>
                </a:gridCol>
                <a:gridCol w="1067659">
                  <a:extLst>
                    <a:ext uri="{9D8B030D-6E8A-4147-A177-3AD203B41FA5}">
                      <a16:colId xmlns:a16="http://schemas.microsoft.com/office/drawing/2014/main" val="4138041029"/>
                    </a:ext>
                  </a:extLst>
                </a:gridCol>
                <a:gridCol w="1230781">
                  <a:extLst>
                    <a:ext uri="{9D8B030D-6E8A-4147-A177-3AD203B41FA5}">
                      <a16:colId xmlns:a16="http://schemas.microsoft.com/office/drawing/2014/main" val="3190675339"/>
                    </a:ext>
                  </a:extLst>
                </a:gridCol>
              </a:tblGrid>
              <a:tr h="530451">
                <a:tc>
                  <a:txBody>
                    <a:bodyPr/>
                    <a:lstStyle/>
                    <a:p>
                      <a:r>
                        <a:rPr lang="en-US" sz="1000" dirty="0"/>
                        <a:t>Command/Group</a:t>
                      </a:r>
                    </a:p>
                  </a:txBody>
                  <a:tcPr/>
                </a:tc>
                <a:tc>
                  <a:txBody>
                    <a:bodyPr/>
                    <a:lstStyle/>
                    <a:p>
                      <a:r>
                        <a:rPr lang="en-US" sz="1000" dirty="0"/>
                        <a:t>Purpose</a:t>
                      </a:r>
                    </a:p>
                  </a:txBody>
                  <a:tcPr/>
                </a:tc>
                <a:tc>
                  <a:txBody>
                    <a:bodyPr/>
                    <a:lstStyle/>
                    <a:p>
                      <a:r>
                        <a:rPr lang="en-US" sz="1000" dirty="0"/>
                        <a:t>Require Constant Latency?</a:t>
                      </a:r>
                    </a:p>
                  </a:txBody>
                  <a:tcPr/>
                </a:tc>
                <a:tc>
                  <a:txBody>
                    <a:bodyPr/>
                    <a:lstStyle/>
                    <a:p>
                      <a:r>
                        <a:rPr lang="en-US" sz="1000" dirty="0"/>
                        <a:t>Universal</a:t>
                      </a:r>
                    </a:p>
                  </a:txBody>
                  <a:tcPr/>
                </a:tc>
                <a:extLst>
                  <a:ext uri="{0D108BD9-81ED-4DB2-BD59-A6C34878D82A}">
                    <a16:rowId xmlns:a16="http://schemas.microsoft.com/office/drawing/2014/main" val="998953064"/>
                  </a:ext>
                </a:extLst>
              </a:tr>
              <a:tr h="235756">
                <a:tc>
                  <a:txBody>
                    <a:bodyPr/>
                    <a:lstStyle/>
                    <a:p>
                      <a:r>
                        <a:rPr lang="en-US" sz="1000" dirty="0" err="1"/>
                        <a:t>syncSet</a:t>
                      </a:r>
                      <a:endParaRPr lang="en-US" sz="1000" dirty="0"/>
                    </a:p>
                  </a:txBody>
                  <a:tcPr/>
                </a:tc>
                <a:tc>
                  <a:txBody>
                    <a:bodyPr/>
                    <a:lstStyle/>
                    <a:p>
                      <a:r>
                        <a:rPr lang="en-US" sz="1000" dirty="0"/>
                        <a:t>Define Clock Reference</a:t>
                      </a:r>
                    </a:p>
                  </a:txBody>
                  <a:tcPr/>
                </a:tc>
                <a:tc>
                  <a:txBody>
                    <a:bodyPr/>
                    <a:lstStyle/>
                    <a:p>
                      <a:r>
                        <a:rPr lang="en-US" sz="1000" dirty="0"/>
                        <a:t>Yes</a:t>
                      </a:r>
                    </a:p>
                  </a:txBody>
                  <a:tcPr/>
                </a:tc>
                <a:tc>
                  <a:txBody>
                    <a:bodyPr/>
                    <a:lstStyle/>
                    <a:p>
                      <a:r>
                        <a:rPr lang="en-US" sz="1000" dirty="0"/>
                        <a:t>Yes</a:t>
                      </a:r>
                    </a:p>
                  </a:txBody>
                  <a:tcPr/>
                </a:tc>
                <a:extLst>
                  <a:ext uri="{0D108BD9-81ED-4DB2-BD59-A6C34878D82A}">
                    <a16:rowId xmlns:a16="http://schemas.microsoft.com/office/drawing/2014/main" val="1555166766"/>
                  </a:ext>
                </a:extLst>
              </a:tr>
              <a:tr h="235756">
                <a:tc>
                  <a:txBody>
                    <a:bodyPr/>
                    <a:lstStyle/>
                    <a:p>
                      <a:r>
                        <a:rPr lang="en-US" sz="1000" dirty="0" err="1"/>
                        <a:t>revTick</a:t>
                      </a:r>
                      <a:endParaRPr lang="en-US" sz="1000" dirty="0"/>
                    </a:p>
                  </a:txBody>
                  <a:tcPr/>
                </a:tc>
                <a:tc>
                  <a:txBody>
                    <a:bodyPr/>
                    <a:lstStyle/>
                    <a:p>
                      <a:r>
                        <a:rPr lang="en-US" sz="1000" dirty="0"/>
                        <a:t>Define Collider Revolution</a:t>
                      </a:r>
                    </a:p>
                  </a:txBody>
                  <a:tcPr/>
                </a:tc>
                <a:tc>
                  <a:txBody>
                    <a:bodyPr/>
                    <a:lstStyle/>
                    <a:p>
                      <a:r>
                        <a:rPr lang="en-US" sz="1000" dirty="0"/>
                        <a:t>Yes</a:t>
                      </a:r>
                    </a:p>
                  </a:txBody>
                  <a:tcPr/>
                </a:tc>
                <a:tc>
                  <a:txBody>
                    <a:bodyPr/>
                    <a:lstStyle/>
                    <a:p>
                      <a:r>
                        <a:rPr lang="en-US" sz="1000" dirty="0"/>
                        <a:t>No (or is </a:t>
                      </a:r>
                      <a:r>
                        <a:rPr lang="en-US" sz="1000" dirty="0" err="1"/>
                        <a:t>synchSet</a:t>
                      </a:r>
                      <a:r>
                        <a:rPr lang="en-US" sz="1000" dirty="0"/>
                        <a:t>)</a:t>
                      </a:r>
                    </a:p>
                  </a:txBody>
                  <a:tcPr/>
                </a:tc>
                <a:extLst>
                  <a:ext uri="{0D108BD9-81ED-4DB2-BD59-A6C34878D82A}">
                    <a16:rowId xmlns:a16="http://schemas.microsoft.com/office/drawing/2014/main" val="2804950474"/>
                  </a:ext>
                </a:extLst>
              </a:tr>
              <a:tr h="235756">
                <a:tc>
                  <a:txBody>
                    <a:bodyPr/>
                    <a:lstStyle/>
                    <a:p>
                      <a:r>
                        <a:rPr lang="en-US" sz="1000" dirty="0" err="1"/>
                        <a:t>syncRead</a:t>
                      </a:r>
                      <a:endParaRPr lang="en-US" sz="1000" dirty="0"/>
                    </a:p>
                  </a:txBody>
                  <a:tcPr/>
                </a:tc>
                <a:tc>
                  <a:txBody>
                    <a:bodyPr/>
                    <a:lstStyle/>
                    <a:p>
                      <a:r>
                        <a:rPr lang="en-US" sz="1000" dirty="0"/>
                        <a:t>Trigger clock read (full trigger?)</a:t>
                      </a:r>
                    </a:p>
                  </a:txBody>
                  <a:tcPr/>
                </a:tc>
                <a:tc>
                  <a:txBody>
                    <a:bodyPr/>
                    <a:lstStyle/>
                    <a:p>
                      <a:r>
                        <a:rPr lang="en-US" sz="1000" dirty="0"/>
                        <a:t>Yes</a:t>
                      </a:r>
                    </a:p>
                  </a:txBody>
                  <a:tcPr/>
                </a:tc>
                <a:tc>
                  <a:txBody>
                    <a:bodyPr/>
                    <a:lstStyle/>
                    <a:p>
                      <a:r>
                        <a:rPr lang="en-US" sz="1000" dirty="0"/>
                        <a:t>Yes</a:t>
                      </a:r>
                    </a:p>
                  </a:txBody>
                  <a:tcPr/>
                </a:tc>
                <a:extLst>
                  <a:ext uri="{0D108BD9-81ED-4DB2-BD59-A6C34878D82A}">
                    <a16:rowId xmlns:a16="http://schemas.microsoft.com/office/drawing/2014/main" val="3608680349"/>
                  </a:ext>
                </a:extLst>
              </a:tr>
              <a:tr h="235756">
                <a:tc>
                  <a:txBody>
                    <a:bodyPr/>
                    <a:lstStyle/>
                    <a:p>
                      <a:r>
                        <a:rPr lang="en-US" sz="1000" dirty="0"/>
                        <a:t>pulsers</a:t>
                      </a:r>
                    </a:p>
                  </a:txBody>
                  <a:tcPr/>
                </a:tc>
                <a:tc>
                  <a:txBody>
                    <a:bodyPr/>
                    <a:lstStyle/>
                    <a:p>
                      <a:r>
                        <a:rPr lang="en-US" sz="1000" dirty="0"/>
                        <a:t>Synchronized calibration</a:t>
                      </a:r>
                    </a:p>
                  </a:txBody>
                  <a:tcPr/>
                </a:tc>
                <a:tc>
                  <a:txBody>
                    <a:bodyPr/>
                    <a:lstStyle/>
                    <a:p>
                      <a:r>
                        <a:rPr lang="en-US" sz="1000" dirty="0"/>
                        <a:t>Yes</a:t>
                      </a:r>
                    </a:p>
                  </a:txBody>
                  <a:tcPr/>
                </a:tc>
                <a:tc>
                  <a:txBody>
                    <a:bodyPr/>
                    <a:lstStyle/>
                    <a:p>
                      <a:r>
                        <a:rPr lang="en-US" sz="1000" dirty="0"/>
                        <a:t>No</a:t>
                      </a:r>
                    </a:p>
                  </a:txBody>
                  <a:tcPr/>
                </a:tc>
                <a:extLst>
                  <a:ext uri="{0D108BD9-81ED-4DB2-BD59-A6C34878D82A}">
                    <a16:rowId xmlns:a16="http://schemas.microsoft.com/office/drawing/2014/main" val="4241529648"/>
                  </a:ext>
                </a:extLst>
              </a:tr>
              <a:tr h="383104">
                <a:tc>
                  <a:txBody>
                    <a:bodyPr/>
                    <a:lstStyle/>
                    <a:p>
                      <a:r>
                        <a:rPr lang="en-US" sz="1000" dirty="0"/>
                        <a:t>reset and configure</a:t>
                      </a:r>
                    </a:p>
                  </a:txBody>
                  <a:tcPr/>
                </a:tc>
                <a:tc>
                  <a:txBody>
                    <a:bodyPr/>
                    <a:lstStyle/>
                    <a:p>
                      <a:r>
                        <a:rPr lang="en-US" sz="1000" dirty="0"/>
                        <a:t>Initiate configuration/potentially with help from SC interface</a:t>
                      </a:r>
                    </a:p>
                  </a:txBody>
                  <a:tcPr/>
                </a:tc>
                <a:tc>
                  <a:txBody>
                    <a:bodyPr/>
                    <a:lstStyle/>
                    <a:p>
                      <a:r>
                        <a:rPr lang="en-US" sz="1000" dirty="0"/>
                        <a:t>No</a:t>
                      </a:r>
                    </a:p>
                  </a:txBody>
                  <a:tcPr/>
                </a:tc>
                <a:tc>
                  <a:txBody>
                    <a:bodyPr/>
                    <a:lstStyle/>
                    <a:p>
                      <a:r>
                        <a:rPr lang="en-US" sz="1000" dirty="0"/>
                        <a:t>Yes</a:t>
                      </a:r>
                    </a:p>
                  </a:txBody>
                  <a:tcPr/>
                </a:tc>
                <a:extLst>
                  <a:ext uri="{0D108BD9-81ED-4DB2-BD59-A6C34878D82A}">
                    <a16:rowId xmlns:a16="http://schemas.microsoft.com/office/drawing/2014/main" val="107918462"/>
                  </a:ext>
                </a:extLst>
              </a:tr>
              <a:tr h="235756">
                <a:tc>
                  <a:txBody>
                    <a:bodyPr/>
                    <a:lstStyle/>
                    <a:p>
                      <a:r>
                        <a:rPr lang="en-US" sz="1000" dirty="0"/>
                        <a:t>slow controls</a:t>
                      </a:r>
                    </a:p>
                  </a:txBody>
                  <a:tcPr/>
                </a:tc>
                <a:tc>
                  <a:txBody>
                    <a:bodyPr/>
                    <a:lstStyle/>
                    <a:p>
                      <a:r>
                        <a:rPr lang="en-US" sz="1000" dirty="0"/>
                        <a:t>Fast slow controls routes</a:t>
                      </a:r>
                    </a:p>
                  </a:txBody>
                  <a:tcPr/>
                </a:tc>
                <a:tc>
                  <a:txBody>
                    <a:bodyPr/>
                    <a:lstStyle/>
                    <a:p>
                      <a:r>
                        <a:rPr lang="en-US" sz="1000" dirty="0"/>
                        <a:t>No</a:t>
                      </a:r>
                    </a:p>
                  </a:txBody>
                  <a:tcPr/>
                </a:tc>
                <a:tc>
                  <a:txBody>
                    <a:bodyPr/>
                    <a:lstStyle/>
                    <a:p>
                      <a:r>
                        <a:rPr lang="en-US" sz="1000" dirty="0"/>
                        <a:t>Yes/No</a:t>
                      </a:r>
                    </a:p>
                  </a:txBody>
                  <a:tcPr/>
                </a:tc>
                <a:extLst>
                  <a:ext uri="{0D108BD9-81ED-4DB2-BD59-A6C34878D82A}">
                    <a16:rowId xmlns:a16="http://schemas.microsoft.com/office/drawing/2014/main" val="3489718512"/>
                  </a:ext>
                </a:extLst>
              </a:tr>
              <a:tr h="235756">
                <a:tc>
                  <a:txBody>
                    <a:bodyPr/>
                    <a:lstStyle/>
                    <a:p>
                      <a:r>
                        <a:rPr lang="en-US" sz="1000" dirty="0"/>
                        <a:t>Not present? Needed?</a:t>
                      </a: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3262754919"/>
                  </a:ext>
                </a:extLst>
              </a:tr>
              <a:tr h="235756">
                <a:tc>
                  <a:txBody>
                    <a:bodyPr/>
                    <a:lstStyle/>
                    <a:p>
                      <a:r>
                        <a:rPr lang="en-US" sz="1000" dirty="0"/>
                        <a:t>Run Start </a:t>
                      </a:r>
                    </a:p>
                  </a:txBody>
                  <a:tcPr/>
                </a:tc>
                <a:tc>
                  <a:txBody>
                    <a:bodyPr/>
                    <a:lstStyle/>
                    <a:p>
                      <a:r>
                        <a:rPr lang="en-US" sz="1000" dirty="0"/>
                        <a:t>Instruct ASICs to send data</a:t>
                      </a:r>
                    </a:p>
                  </a:txBody>
                  <a:tcPr/>
                </a:tc>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2161031972"/>
                  </a:ext>
                </a:extLst>
              </a:tr>
              <a:tr h="235756">
                <a:tc>
                  <a:txBody>
                    <a:bodyPr/>
                    <a:lstStyle/>
                    <a:p>
                      <a:r>
                        <a:rPr lang="en-US" sz="1000" dirty="0"/>
                        <a:t>Run Stop</a:t>
                      </a:r>
                    </a:p>
                  </a:txBody>
                  <a:tcPr/>
                </a:tc>
                <a:tc>
                  <a:txBody>
                    <a:bodyPr/>
                    <a:lstStyle/>
                    <a:p>
                      <a:r>
                        <a:rPr lang="en-US" sz="1000" dirty="0"/>
                        <a:t>Instruct ASICs to stop sending data</a:t>
                      </a:r>
                    </a:p>
                  </a:txBody>
                  <a:tcPr/>
                </a:tc>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3486715588"/>
                  </a:ext>
                </a:extLst>
              </a:tr>
            </a:tbl>
          </a:graphicData>
        </a:graphic>
      </p:graphicFrame>
      <p:sp>
        <p:nvSpPr>
          <p:cNvPr id="5" name="TextBox 4">
            <a:extLst>
              <a:ext uri="{FF2B5EF4-FFF2-40B4-BE49-F238E27FC236}">
                <a16:creationId xmlns:a16="http://schemas.microsoft.com/office/drawing/2014/main" id="{38C37287-02D9-E653-B79A-1B816475CE94}"/>
              </a:ext>
            </a:extLst>
          </p:cNvPr>
          <p:cNvSpPr txBox="1"/>
          <p:nvPr/>
        </p:nvSpPr>
        <p:spPr>
          <a:xfrm>
            <a:off x="660772" y="768333"/>
            <a:ext cx="4555963" cy="3046988"/>
          </a:xfrm>
          <a:prstGeom prst="rect">
            <a:avLst/>
          </a:prstGeom>
          <a:noFill/>
        </p:spPr>
        <p:txBody>
          <a:bodyPr wrap="square" rtlCol="0">
            <a:spAutoFit/>
          </a:bodyPr>
          <a:lstStyle/>
          <a:p>
            <a:pPr marL="228600" indent="-228600">
              <a:buFont typeface="+mj-lt"/>
              <a:buAutoNum type="arabicPeriod"/>
            </a:pPr>
            <a:r>
              <a:rPr lang="en-US" sz="1200" dirty="0"/>
              <a:t>Document the rule that synchronous commands are only sent on multiples of 5 EIC Bunch crossings</a:t>
            </a:r>
          </a:p>
          <a:p>
            <a:pPr marL="228600" indent="-228600">
              <a:buFont typeface="+mj-lt"/>
              <a:buAutoNum type="arabicPeriod"/>
            </a:pPr>
            <a:r>
              <a:rPr lang="en-US" sz="1200" dirty="0"/>
              <a:t>Decide and document whether RDOs are aware of both 98.5 MHz and 39.4 MHz clocks, or that they are only aware of clock cycles and the clock counter to time conversion is handled in the DAM board.  (My preference is the second)</a:t>
            </a:r>
          </a:p>
          <a:p>
            <a:pPr marL="228600" indent="-228600">
              <a:buFont typeface="+mj-lt"/>
              <a:buAutoNum type="arabicPeriod"/>
            </a:pPr>
            <a:r>
              <a:rPr lang="en-US" sz="1200" dirty="0"/>
              <a:t>Avoid micromanaging the ASIC commands per detector.  Instead assume that there will be a translation stage required for many commands</a:t>
            </a:r>
          </a:p>
          <a:p>
            <a:pPr marL="685800" lvl="1" indent="-228600">
              <a:buFont typeface="+mj-lt"/>
              <a:buAutoNum type="alphaLcParenR"/>
            </a:pPr>
            <a:r>
              <a:rPr lang="en-US" sz="1200" dirty="0"/>
              <a:t>For the same synchronous commands there may be different bit patterns firing that command for different ASICs</a:t>
            </a:r>
          </a:p>
          <a:p>
            <a:pPr marL="685800" lvl="1" indent="-228600">
              <a:buFont typeface="+mj-lt"/>
              <a:buAutoNum type="alphaLcParenR"/>
            </a:pPr>
            <a:r>
              <a:rPr lang="en-US" sz="1200" dirty="0"/>
              <a:t>For commands that do not require constant latency, and are not universal define a superset of commands, and allow the translation of a single command into a series of commands issued from the DAM board</a:t>
            </a:r>
          </a:p>
        </p:txBody>
      </p:sp>
      <p:sp>
        <p:nvSpPr>
          <p:cNvPr id="7" name="TextBox 6">
            <a:extLst>
              <a:ext uri="{FF2B5EF4-FFF2-40B4-BE49-F238E27FC236}">
                <a16:creationId xmlns:a16="http://schemas.microsoft.com/office/drawing/2014/main" id="{E8F8180A-74AE-F006-B09A-868C4A143499}"/>
              </a:ext>
            </a:extLst>
          </p:cNvPr>
          <p:cNvSpPr txBox="1"/>
          <p:nvPr/>
        </p:nvSpPr>
        <p:spPr>
          <a:xfrm>
            <a:off x="660772" y="3741357"/>
            <a:ext cx="11055375" cy="2492990"/>
          </a:xfrm>
          <a:prstGeom prst="rect">
            <a:avLst/>
          </a:prstGeom>
          <a:noFill/>
        </p:spPr>
        <p:txBody>
          <a:bodyPr wrap="square" rtlCol="0">
            <a:spAutoFit/>
          </a:bodyPr>
          <a:lstStyle/>
          <a:p>
            <a:pPr marL="228600" indent="-228600">
              <a:buFont typeface="+mj-lt"/>
              <a:buAutoNum type="arabicPeriod" startAt="4"/>
            </a:pPr>
            <a:r>
              <a:rPr lang="en-US" sz="1200" dirty="0"/>
              <a:t>Define a  series of states for the ASICs to be in, the triggers for translations to each state, and the behavior of the ASICs in these states:</a:t>
            </a:r>
          </a:p>
          <a:p>
            <a:pPr marL="685800" lvl="1" indent="-228600">
              <a:buFont typeface="+mj-lt"/>
              <a:buAutoNum type="alphaLcParenR"/>
            </a:pPr>
            <a:r>
              <a:rPr lang="en-US" sz="1200" dirty="0"/>
              <a:t>Irakli has put together a slide deck proposing some ideas:  </a:t>
            </a:r>
            <a:r>
              <a:rPr lang="en-US" sz="800" dirty="0"/>
              <a:t>https://indico.bnl.gov/event/26507/contributions/103235/attachments/59952/102982/250106_IM_RunControl.pdf</a:t>
            </a:r>
          </a:p>
          <a:p>
            <a:pPr marL="1085850" lvl="2" indent="-171450">
              <a:buFont typeface="Arial" panose="020B0604020202020204" pitchFamily="34" charset="0"/>
              <a:buChar char="•"/>
            </a:pPr>
            <a:r>
              <a:rPr lang="en-US" sz="1200" dirty="0"/>
              <a:t>One of his main requests is that the time frame synchronization be strictly repeating (e.g.  Based on a count of rev-ticks)</a:t>
            </a:r>
          </a:p>
          <a:p>
            <a:pPr marL="1085850" lvl="2" indent="-171450">
              <a:buFont typeface="Arial" panose="020B0604020202020204" pitchFamily="34" charset="0"/>
              <a:buChar char="•"/>
            </a:pPr>
            <a:r>
              <a:rPr lang="en-US" sz="1200" dirty="0"/>
              <a:t>This seems shared by the ALCOR concept, for example which is defining ASIC frames based on revolutions in the current scheme</a:t>
            </a:r>
          </a:p>
          <a:p>
            <a:pPr marL="1543050" lvl="3" indent="-171450">
              <a:buFont typeface="Wingdings" panose="05000000000000000000" pitchFamily="2" charset="2"/>
              <a:buChar char="Ø"/>
            </a:pPr>
            <a:r>
              <a:rPr lang="en-US" sz="1200" dirty="0"/>
              <a:t>Advantage here is that the ASICs can maintain their own understanding of the timing / counters / bunch structure</a:t>
            </a:r>
          </a:p>
          <a:p>
            <a:pPr marL="1085850" lvl="2" indent="-171450">
              <a:buFont typeface="Arial" panose="020B0604020202020204" pitchFamily="34" charset="0"/>
              <a:buChar char="•"/>
            </a:pPr>
            <a:r>
              <a:rPr lang="en-US" sz="1200" dirty="0"/>
              <a:t>The other concept is asynchronous definition of the time frame synchronization</a:t>
            </a:r>
          </a:p>
          <a:p>
            <a:pPr marL="1543050" lvl="3" indent="-171450">
              <a:buFont typeface="Wingdings" panose="05000000000000000000" pitchFamily="2" charset="2"/>
              <a:buChar char="Ø"/>
            </a:pPr>
            <a:r>
              <a:rPr lang="en-US" sz="1200" dirty="0"/>
              <a:t>Advantage here is that the time frame definition is flexible and defined by the higher level DAQ system, time frame concept doesn’t need to have specific uniform support among different ASICs</a:t>
            </a:r>
          </a:p>
          <a:p>
            <a:pPr marL="1543050" lvl="3" indent="-171450">
              <a:buFont typeface="Wingdings" panose="05000000000000000000" pitchFamily="2" charset="2"/>
              <a:buChar char="Ø"/>
            </a:pPr>
            <a:r>
              <a:rPr lang="en-US" sz="1200" dirty="0"/>
              <a:t>Reset scheme has well defined rule (Comes from GTU, not arbitrated with ASIC states)</a:t>
            </a:r>
          </a:p>
          <a:p>
            <a:pPr marL="685800" lvl="1" indent="-228600">
              <a:buFont typeface="+mj-lt"/>
              <a:buAutoNum type="alphaLcParenR"/>
            </a:pPr>
            <a:r>
              <a:rPr lang="en-US" sz="1200" dirty="0" err="1"/>
              <a:t>Eg</a:t>
            </a:r>
            <a:r>
              <a:rPr lang="en-US" sz="1200" dirty="0"/>
              <a:t>:   On, Configured, Running, </a:t>
            </a:r>
            <a:r>
              <a:rPr lang="en-US" sz="1200" dirty="0" err="1"/>
              <a:t>etc</a:t>
            </a:r>
            <a:r>
              <a:rPr lang="en-US" sz="1200" dirty="0"/>
              <a:t>…</a:t>
            </a:r>
          </a:p>
          <a:p>
            <a:pPr marL="685800" lvl="1" indent="-228600">
              <a:buFont typeface="+mj-lt"/>
              <a:buAutoNum type="alphaLcParenR"/>
            </a:pPr>
            <a:r>
              <a:rPr lang="en-US" sz="1200" dirty="0"/>
              <a:t>This includes indicating whether inhibiting data sends means that the ASICs don’t produce data, that the RDO doesn’t read any data produced, or whether the DAM board doesn’t read any data produced.</a:t>
            </a:r>
          </a:p>
          <a:p>
            <a:pPr marL="228600" indent="-228600">
              <a:buFont typeface="+mj-lt"/>
              <a:buAutoNum type="arabicPeriod" startAt="4"/>
            </a:pPr>
            <a:r>
              <a:rPr lang="en-US" sz="1200" dirty="0"/>
              <a:t>Existing document to be gutted, with obsolete details removed, but existing features listed as requirements.   These points to be added.  Discuss next month!</a:t>
            </a:r>
          </a:p>
        </p:txBody>
      </p:sp>
      <p:sp>
        <p:nvSpPr>
          <p:cNvPr id="8" name="Date Placeholder 7">
            <a:extLst>
              <a:ext uri="{FF2B5EF4-FFF2-40B4-BE49-F238E27FC236}">
                <a16:creationId xmlns:a16="http://schemas.microsoft.com/office/drawing/2014/main" id="{618C8A8D-E839-AE93-9E51-E89EA6590D53}"/>
              </a:ext>
            </a:extLst>
          </p:cNvPr>
          <p:cNvSpPr>
            <a:spLocks noGrp="1"/>
          </p:cNvSpPr>
          <p:nvPr>
            <p:ph type="dt" sz="half" idx="10"/>
          </p:nvPr>
        </p:nvSpPr>
        <p:spPr/>
        <p:txBody>
          <a:bodyPr/>
          <a:lstStyle/>
          <a:p>
            <a:r>
              <a:rPr lang="en-US"/>
              <a:t>2/13/2025</a:t>
            </a:r>
          </a:p>
        </p:txBody>
      </p:sp>
      <p:sp>
        <p:nvSpPr>
          <p:cNvPr id="13" name="Slide Number Placeholder 12">
            <a:extLst>
              <a:ext uri="{FF2B5EF4-FFF2-40B4-BE49-F238E27FC236}">
                <a16:creationId xmlns:a16="http://schemas.microsoft.com/office/drawing/2014/main" id="{FCD6F1E5-D67F-7240-D53A-6604FDDE8719}"/>
              </a:ext>
            </a:extLst>
          </p:cNvPr>
          <p:cNvSpPr>
            <a:spLocks noGrp="1"/>
          </p:cNvSpPr>
          <p:nvPr>
            <p:ph type="sldNum" sz="quarter" idx="12"/>
          </p:nvPr>
        </p:nvSpPr>
        <p:spPr/>
        <p:txBody>
          <a:bodyPr/>
          <a:lstStyle/>
          <a:p>
            <a:fld id="{33EAA712-528E-4053-9D20-65E0C4BF7A37}" type="slidenum">
              <a:rPr lang="en-US" smtClean="0"/>
              <a:t>6</a:t>
            </a:fld>
            <a:endParaRPr lang="en-US"/>
          </a:p>
        </p:txBody>
      </p:sp>
      <p:sp>
        <p:nvSpPr>
          <p:cNvPr id="17" name="Footer Placeholder 16">
            <a:extLst>
              <a:ext uri="{FF2B5EF4-FFF2-40B4-BE49-F238E27FC236}">
                <a16:creationId xmlns:a16="http://schemas.microsoft.com/office/drawing/2014/main" id="{DF2C8D99-BD4A-8383-0FC1-17894D116613}"/>
              </a:ext>
            </a:extLst>
          </p:cNvPr>
          <p:cNvSpPr>
            <a:spLocks noGrp="1"/>
          </p:cNvSpPr>
          <p:nvPr>
            <p:ph type="ftr" sz="quarter" idx="11"/>
          </p:nvPr>
        </p:nvSpPr>
        <p:spPr/>
        <p:txBody>
          <a:bodyPr/>
          <a:lstStyle/>
          <a:p>
            <a:r>
              <a:rPr lang="en-US"/>
              <a:t>ePIC Electronics and DAQ WG Meeting</a:t>
            </a:r>
          </a:p>
        </p:txBody>
      </p:sp>
      <p:sp>
        <p:nvSpPr>
          <p:cNvPr id="2" name="Rectangle 1">
            <a:extLst>
              <a:ext uri="{FF2B5EF4-FFF2-40B4-BE49-F238E27FC236}">
                <a16:creationId xmlns:a16="http://schemas.microsoft.com/office/drawing/2014/main" id="{60CA72E2-6741-B844-F0CF-3605CDB30750}"/>
              </a:ext>
            </a:extLst>
          </p:cNvPr>
          <p:cNvSpPr/>
          <p:nvPr/>
        </p:nvSpPr>
        <p:spPr>
          <a:xfrm>
            <a:off x="5387049" y="1849739"/>
            <a:ext cx="6445624" cy="1891617"/>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rPr>
              <a:t>The consensus for the synchronization scheme seems to be the repeating signal of fixed length sent to the ASICs</a:t>
            </a:r>
          </a:p>
          <a:p>
            <a:endParaRPr lang="en-US" sz="1400" dirty="0">
              <a:solidFill>
                <a:schemeClr val="tx1"/>
              </a:solidFill>
            </a:endParaRPr>
          </a:p>
          <a:p>
            <a:pPr marL="285750" indent="-285750">
              <a:buFont typeface="Arial" panose="020B0604020202020204" pitchFamily="34" charset="0"/>
              <a:buChar char="•"/>
            </a:pPr>
            <a:r>
              <a:rPr lang="en-US" sz="1400" dirty="0">
                <a:solidFill>
                  <a:schemeClr val="tx1"/>
                </a:solidFill>
              </a:rPr>
              <a:t>A synchronous trigger (preferably with only time response) is still very useful for verification at the software level</a:t>
            </a:r>
          </a:p>
          <a:p>
            <a:pPr marL="285750" indent="-285750">
              <a:buFont typeface="Arial" panose="020B0604020202020204" pitchFamily="34" charset="0"/>
              <a:buChar char="•"/>
            </a:pPr>
            <a:r>
              <a:rPr lang="en-US" sz="1400" dirty="0">
                <a:solidFill>
                  <a:schemeClr val="tx1"/>
                </a:solidFill>
              </a:rPr>
              <a:t>There may be detectors with different lengths for the repeating signal (</a:t>
            </a:r>
            <a:r>
              <a:rPr lang="en-US" sz="1400" dirty="0" err="1">
                <a:solidFill>
                  <a:schemeClr val="tx1"/>
                </a:solidFill>
              </a:rPr>
              <a:t>revtic</a:t>
            </a:r>
            <a:r>
              <a:rPr lang="en-US" sz="1400" dirty="0">
                <a:solidFill>
                  <a:schemeClr val="tx1"/>
                </a:solidFill>
              </a:rPr>
              <a:t>=12us, CERN </a:t>
            </a:r>
            <a:r>
              <a:rPr lang="en-US" sz="1400" dirty="0" err="1">
                <a:solidFill>
                  <a:schemeClr val="tx1"/>
                </a:solidFill>
              </a:rPr>
              <a:t>revtic</a:t>
            </a:r>
            <a:r>
              <a:rPr lang="en-US" sz="1400" dirty="0">
                <a:solidFill>
                  <a:schemeClr val="tx1"/>
                </a:solidFill>
              </a:rPr>
              <a:t>=89us, 128xCERN </a:t>
            </a:r>
            <a:r>
              <a:rPr lang="en-US" sz="1400" dirty="0" err="1">
                <a:solidFill>
                  <a:schemeClr val="tx1"/>
                </a:solidFill>
              </a:rPr>
              <a:t>revtic</a:t>
            </a:r>
            <a:r>
              <a:rPr lang="en-US" sz="1400" dirty="0">
                <a:solidFill>
                  <a:schemeClr val="tx1"/>
                </a:solidFill>
              </a:rPr>
              <a:t>=11ms)?</a:t>
            </a:r>
          </a:p>
          <a:p>
            <a:pPr marL="285750" indent="-285750">
              <a:buFont typeface="Arial" panose="020B0604020202020204" pitchFamily="34" charset="0"/>
              <a:buChar char="•"/>
            </a:pPr>
            <a:r>
              <a:rPr lang="en-US" sz="1400" dirty="0">
                <a:solidFill>
                  <a:sysClr val="windowText" lastClr="000000"/>
                </a:solidFill>
              </a:rPr>
              <a:t>Does anyone know the synchronization scheme for the </a:t>
            </a:r>
            <a:r>
              <a:rPr lang="en-US" sz="1400" dirty="0" err="1">
                <a:solidFill>
                  <a:sysClr val="windowText" lastClr="000000"/>
                </a:solidFill>
              </a:rPr>
              <a:t>Timepix</a:t>
            </a:r>
            <a:r>
              <a:rPr lang="en-US" sz="1400" dirty="0">
                <a:solidFill>
                  <a:sysClr val="windowText" lastClr="000000"/>
                </a:solidFill>
              </a:rPr>
              <a:t>/</a:t>
            </a:r>
            <a:r>
              <a:rPr lang="en-US" sz="1400" dirty="0" err="1">
                <a:solidFill>
                  <a:sysClr val="windowText" lastClr="000000"/>
                </a:solidFill>
              </a:rPr>
              <a:t>Astropix</a:t>
            </a:r>
            <a:r>
              <a:rPr lang="en-US" sz="1400" dirty="0">
                <a:solidFill>
                  <a:sysClr val="windowText" lastClr="000000"/>
                </a:solidFill>
              </a:rPr>
              <a:t>?</a:t>
            </a:r>
          </a:p>
          <a:p>
            <a:pPr marL="285750" indent="-285750">
              <a:buFont typeface="Arial" panose="020B0604020202020204" pitchFamily="34" charset="0"/>
              <a:buChar char="•"/>
            </a:pPr>
            <a:endParaRPr lang="en-US" sz="1400" dirty="0">
              <a:solidFill>
                <a:sysClr val="windowText" lastClr="000000"/>
              </a:solidFill>
            </a:endParaRPr>
          </a:p>
          <a:p>
            <a:endParaRPr lang="en-US" dirty="0">
              <a:solidFill>
                <a:sysClr val="windowText" lastClr="000000"/>
              </a:solidFill>
            </a:endParaRPr>
          </a:p>
        </p:txBody>
      </p:sp>
      <p:cxnSp>
        <p:nvCxnSpPr>
          <p:cNvPr id="18" name="Straight Arrow Connector 17">
            <a:extLst>
              <a:ext uri="{FF2B5EF4-FFF2-40B4-BE49-F238E27FC236}">
                <a16:creationId xmlns:a16="http://schemas.microsoft.com/office/drawing/2014/main" id="{2D6204A2-641A-3969-F47B-CF1E04EA0377}"/>
              </a:ext>
            </a:extLst>
          </p:cNvPr>
          <p:cNvCxnSpPr>
            <a:cxnSpLocks/>
          </p:cNvCxnSpPr>
          <p:nvPr/>
        </p:nvCxnSpPr>
        <p:spPr>
          <a:xfrm flipH="1">
            <a:off x="4467298" y="3483096"/>
            <a:ext cx="919751" cy="1172666"/>
          </a:xfrm>
          <a:prstGeom prst="straightConnector1">
            <a:avLst/>
          </a:prstGeom>
          <a:ln w="38100">
            <a:headEnd type="none" w="med" len="med"/>
            <a:tailEnd type="arrow" w="med" len="med"/>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697637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B3F92F-66AE-C389-E02B-75B4FD633ED4}"/>
            </a:ext>
          </a:extLst>
        </p:cNvPr>
        <p:cNvGrpSpPr/>
        <p:nvPr/>
      </p:nvGrpSpPr>
      <p:grpSpPr>
        <a:xfrm>
          <a:off x="0" y="0"/>
          <a:ext cx="0" cy="0"/>
          <a:chOff x="0" y="0"/>
          <a:chExt cx="0" cy="0"/>
        </a:xfrm>
      </p:grpSpPr>
      <p:sp>
        <p:nvSpPr>
          <p:cNvPr id="12" name="TextBox 11">
            <a:extLst>
              <a:ext uri="{FF2B5EF4-FFF2-40B4-BE49-F238E27FC236}">
                <a16:creationId xmlns:a16="http://schemas.microsoft.com/office/drawing/2014/main" id="{5C77731F-2447-2122-1E7D-1E52230DF49B}"/>
              </a:ext>
            </a:extLst>
          </p:cNvPr>
          <p:cNvSpPr txBox="1"/>
          <p:nvPr/>
        </p:nvSpPr>
        <p:spPr>
          <a:xfrm>
            <a:off x="660772" y="0"/>
            <a:ext cx="6164123" cy="646331"/>
          </a:xfrm>
          <a:prstGeom prst="rect">
            <a:avLst/>
          </a:prstGeom>
          <a:noFill/>
        </p:spPr>
        <p:txBody>
          <a:bodyPr wrap="none" rtlCol="0">
            <a:spAutoFit/>
          </a:bodyPr>
          <a:lstStyle/>
          <a:p>
            <a:r>
              <a:rPr lang="en-US" sz="3600" dirty="0"/>
              <a:t>Protocol Document Proposals</a:t>
            </a:r>
          </a:p>
        </p:txBody>
      </p:sp>
      <p:graphicFrame>
        <p:nvGraphicFramePr>
          <p:cNvPr id="20" name="Table 19">
            <a:extLst>
              <a:ext uri="{FF2B5EF4-FFF2-40B4-BE49-F238E27FC236}">
                <a16:creationId xmlns:a16="http://schemas.microsoft.com/office/drawing/2014/main" id="{F31F5CC5-01E5-710B-0BB3-494EA97724B2}"/>
              </a:ext>
            </a:extLst>
          </p:cNvPr>
          <p:cNvGraphicFramePr>
            <a:graphicFrameLocks noGrp="1"/>
          </p:cNvGraphicFramePr>
          <p:nvPr/>
        </p:nvGraphicFramePr>
        <p:xfrm>
          <a:off x="5270523" y="768333"/>
          <a:ext cx="6445624" cy="2895600"/>
        </p:xfrm>
        <a:graphic>
          <a:graphicData uri="http://schemas.openxmlformats.org/drawingml/2006/table">
            <a:tbl>
              <a:tblPr firstRow="1" bandRow="1">
                <a:tableStyleId>{5C22544A-7EE6-4342-B048-85BDC9FD1C3A}</a:tableStyleId>
              </a:tblPr>
              <a:tblGrid>
                <a:gridCol w="1554440">
                  <a:extLst>
                    <a:ext uri="{9D8B030D-6E8A-4147-A177-3AD203B41FA5}">
                      <a16:colId xmlns:a16="http://schemas.microsoft.com/office/drawing/2014/main" val="1129856109"/>
                    </a:ext>
                  </a:extLst>
                </a:gridCol>
                <a:gridCol w="2592744">
                  <a:extLst>
                    <a:ext uri="{9D8B030D-6E8A-4147-A177-3AD203B41FA5}">
                      <a16:colId xmlns:a16="http://schemas.microsoft.com/office/drawing/2014/main" val="1473501194"/>
                    </a:ext>
                  </a:extLst>
                </a:gridCol>
                <a:gridCol w="1067659">
                  <a:extLst>
                    <a:ext uri="{9D8B030D-6E8A-4147-A177-3AD203B41FA5}">
                      <a16:colId xmlns:a16="http://schemas.microsoft.com/office/drawing/2014/main" val="4138041029"/>
                    </a:ext>
                  </a:extLst>
                </a:gridCol>
                <a:gridCol w="1230781">
                  <a:extLst>
                    <a:ext uri="{9D8B030D-6E8A-4147-A177-3AD203B41FA5}">
                      <a16:colId xmlns:a16="http://schemas.microsoft.com/office/drawing/2014/main" val="3190675339"/>
                    </a:ext>
                  </a:extLst>
                </a:gridCol>
              </a:tblGrid>
              <a:tr h="530451">
                <a:tc>
                  <a:txBody>
                    <a:bodyPr/>
                    <a:lstStyle/>
                    <a:p>
                      <a:r>
                        <a:rPr lang="en-US" sz="1000" dirty="0"/>
                        <a:t>Command/Group</a:t>
                      </a:r>
                    </a:p>
                  </a:txBody>
                  <a:tcPr/>
                </a:tc>
                <a:tc>
                  <a:txBody>
                    <a:bodyPr/>
                    <a:lstStyle/>
                    <a:p>
                      <a:r>
                        <a:rPr lang="en-US" sz="1000" dirty="0"/>
                        <a:t>Purpose</a:t>
                      </a:r>
                    </a:p>
                  </a:txBody>
                  <a:tcPr/>
                </a:tc>
                <a:tc>
                  <a:txBody>
                    <a:bodyPr/>
                    <a:lstStyle/>
                    <a:p>
                      <a:r>
                        <a:rPr lang="en-US" sz="1000" dirty="0"/>
                        <a:t>Require Constant Latency?</a:t>
                      </a:r>
                    </a:p>
                  </a:txBody>
                  <a:tcPr/>
                </a:tc>
                <a:tc>
                  <a:txBody>
                    <a:bodyPr/>
                    <a:lstStyle/>
                    <a:p>
                      <a:r>
                        <a:rPr lang="en-US" sz="1000" dirty="0"/>
                        <a:t>Universal</a:t>
                      </a:r>
                    </a:p>
                  </a:txBody>
                  <a:tcPr/>
                </a:tc>
                <a:extLst>
                  <a:ext uri="{0D108BD9-81ED-4DB2-BD59-A6C34878D82A}">
                    <a16:rowId xmlns:a16="http://schemas.microsoft.com/office/drawing/2014/main" val="998953064"/>
                  </a:ext>
                </a:extLst>
              </a:tr>
              <a:tr h="235756">
                <a:tc>
                  <a:txBody>
                    <a:bodyPr/>
                    <a:lstStyle/>
                    <a:p>
                      <a:r>
                        <a:rPr lang="en-US" sz="1000" dirty="0" err="1"/>
                        <a:t>syncSet</a:t>
                      </a:r>
                      <a:endParaRPr lang="en-US" sz="1000" dirty="0"/>
                    </a:p>
                  </a:txBody>
                  <a:tcPr/>
                </a:tc>
                <a:tc>
                  <a:txBody>
                    <a:bodyPr/>
                    <a:lstStyle/>
                    <a:p>
                      <a:r>
                        <a:rPr lang="en-US" sz="1000" dirty="0"/>
                        <a:t>Define Clock Reference</a:t>
                      </a:r>
                    </a:p>
                  </a:txBody>
                  <a:tcPr/>
                </a:tc>
                <a:tc>
                  <a:txBody>
                    <a:bodyPr/>
                    <a:lstStyle/>
                    <a:p>
                      <a:r>
                        <a:rPr lang="en-US" sz="1000" dirty="0"/>
                        <a:t>Yes</a:t>
                      </a:r>
                    </a:p>
                  </a:txBody>
                  <a:tcPr/>
                </a:tc>
                <a:tc>
                  <a:txBody>
                    <a:bodyPr/>
                    <a:lstStyle/>
                    <a:p>
                      <a:r>
                        <a:rPr lang="en-US" sz="1000" dirty="0"/>
                        <a:t>Yes</a:t>
                      </a:r>
                    </a:p>
                  </a:txBody>
                  <a:tcPr/>
                </a:tc>
                <a:extLst>
                  <a:ext uri="{0D108BD9-81ED-4DB2-BD59-A6C34878D82A}">
                    <a16:rowId xmlns:a16="http://schemas.microsoft.com/office/drawing/2014/main" val="1555166766"/>
                  </a:ext>
                </a:extLst>
              </a:tr>
              <a:tr h="235756">
                <a:tc>
                  <a:txBody>
                    <a:bodyPr/>
                    <a:lstStyle/>
                    <a:p>
                      <a:r>
                        <a:rPr lang="en-US" sz="1000" dirty="0" err="1"/>
                        <a:t>revTick</a:t>
                      </a:r>
                      <a:endParaRPr lang="en-US" sz="1000" dirty="0"/>
                    </a:p>
                  </a:txBody>
                  <a:tcPr/>
                </a:tc>
                <a:tc>
                  <a:txBody>
                    <a:bodyPr/>
                    <a:lstStyle/>
                    <a:p>
                      <a:r>
                        <a:rPr lang="en-US" sz="1000" dirty="0"/>
                        <a:t>Define Collider Revolution</a:t>
                      </a:r>
                    </a:p>
                  </a:txBody>
                  <a:tcPr/>
                </a:tc>
                <a:tc>
                  <a:txBody>
                    <a:bodyPr/>
                    <a:lstStyle/>
                    <a:p>
                      <a:r>
                        <a:rPr lang="en-US" sz="1000" dirty="0"/>
                        <a:t>Yes</a:t>
                      </a:r>
                    </a:p>
                  </a:txBody>
                  <a:tcPr/>
                </a:tc>
                <a:tc>
                  <a:txBody>
                    <a:bodyPr/>
                    <a:lstStyle/>
                    <a:p>
                      <a:r>
                        <a:rPr lang="en-US" sz="1000" dirty="0"/>
                        <a:t>No (or is </a:t>
                      </a:r>
                      <a:r>
                        <a:rPr lang="en-US" sz="1000" dirty="0" err="1"/>
                        <a:t>synchSet</a:t>
                      </a:r>
                      <a:r>
                        <a:rPr lang="en-US" sz="1000" dirty="0"/>
                        <a:t>)</a:t>
                      </a:r>
                    </a:p>
                  </a:txBody>
                  <a:tcPr/>
                </a:tc>
                <a:extLst>
                  <a:ext uri="{0D108BD9-81ED-4DB2-BD59-A6C34878D82A}">
                    <a16:rowId xmlns:a16="http://schemas.microsoft.com/office/drawing/2014/main" val="2804950474"/>
                  </a:ext>
                </a:extLst>
              </a:tr>
              <a:tr h="235756">
                <a:tc>
                  <a:txBody>
                    <a:bodyPr/>
                    <a:lstStyle/>
                    <a:p>
                      <a:r>
                        <a:rPr lang="en-US" sz="1000" dirty="0" err="1"/>
                        <a:t>syncRead</a:t>
                      </a:r>
                      <a:endParaRPr lang="en-US" sz="1000" dirty="0"/>
                    </a:p>
                  </a:txBody>
                  <a:tcPr/>
                </a:tc>
                <a:tc>
                  <a:txBody>
                    <a:bodyPr/>
                    <a:lstStyle/>
                    <a:p>
                      <a:r>
                        <a:rPr lang="en-US" sz="1000" dirty="0"/>
                        <a:t>Trigger clock read (full trigger?)</a:t>
                      </a:r>
                    </a:p>
                  </a:txBody>
                  <a:tcPr/>
                </a:tc>
                <a:tc>
                  <a:txBody>
                    <a:bodyPr/>
                    <a:lstStyle/>
                    <a:p>
                      <a:r>
                        <a:rPr lang="en-US" sz="1000" dirty="0"/>
                        <a:t>Yes</a:t>
                      </a:r>
                    </a:p>
                  </a:txBody>
                  <a:tcPr/>
                </a:tc>
                <a:tc>
                  <a:txBody>
                    <a:bodyPr/>
                    <a:lstStyle/>
                    <a:p>
                      <a:r>
                        <a:rPr lang="en-US" sz="1000" dirty="0"/>
                        <a:t>Yes</a:t>
                      </a:r>
                    </a:p>
                  </a:txBody>
                  <a:tcPr/>
                </a:tc>
                <a:extLst>
                  <a:ext uri="{0D108BD9-81ED-4DB2-BD59-A6C34878D82A}">
                    <a16:rowId xmlns:a16="http://schemas.microsoft.com/office/drawing/2014/main" val="3608680349"/>
                  </a:ext>
                </a:extLst>
              </a:tr>
              <a:tr h="235756">
                <a:tc>
                  <a:txBody>
                    <a:bodyPr/>
                    <a:lstStyle/>
                    <a:p>
                      <a:r>
                        <a:rPr lang="en-US" sz="1000" dirty="0"/>
                        <a:t>pulsers</a:t>
                      </a:r>
                    </a:p>
                  </a:txBody>
                  <a:tcPr/>
                </a:tc>
                <a:tc>
                  <a:txBody>
                    <a:bodyPr/>
                    <a:lstStyle/>
                    <a:p>
                      <a:r>
                        <a:rPr lang="en-US" sz="1000" dirty="0"/>
                        <a:t>Synchronized calibration</a:t>
                      </a:r>
                    </a:p>
                  </a:txBody>
                  <a:tcPr/>
                </a:tc>
                <a:tc>
                  <a:txBody>
                    <a:bodyPr/>
                    <a:lstStyle/>
                    <a:p>
                      <a:r>
                        <a:rPr lang="en-US" sz="1000" dirty="0"/>
                        <a:t>Yes</a:t>
                      </a:r>
                    </a:p>
                  </a:txBody>
                  <a:tcPr/>
                </a:tc>
                <a:tc>
                  <a:txBody>
                    <a:bodyPr/>
                    <a:lstStyle/>
                    <a:p>
                      <a:r>
                        <a:rPr lang="en-US" sz="1000" dirty="0"/>
                        <a:t>No</a:t>
                      </a:r>
                    </a:p>
                  </a:txBody>
                  <a:tcPr/>
                </a:tc>
                <a:extLst>
                  <a:ext uri="{0D108BD9-81ED-4DB2-BD59-A6C34878D82A}">
                    <a16:rowId xmlns:a16="http://schemas.microsoft.com/office/drawing/2014/main" val="4241529648"/>
                  </a:ext>
                </a:extLst>
              </a:tr>
              <a:tr h="383104">
                <a:tc>
                  <a:txBody>
                    <a:bodyPr/>
                    <a:lstStyle/>
                    <a:p>
                      <a:r>
                        <a:rPr lang="en-US" sz="1000" dirty="0"/>
                        <a:t>reset and configure</a:t>
                      </a:r>
                    </a:p>
                  </a:txBody>
                  <a:tcPr/>
                </a:tc>
                <a:tc>
                  <a:txBody>
                    <a:bodyPr/>
                    <a:lstStyle/>
                    <a:p>
                      <a:r>
                        <a:rPr lang="en-US" sz="1000" dirty="0"/>
                        <a:t>Initiate configuration/potentially with help from SC interface</a:t>
                      </a:r>
                    </a:p>
                  </a:txBody>
                  <a:tcPr/>
                </a:tc>
                <a:tc>
                  <a:txBody>
                    <a:bodyPr/>
                    <a:lstStyle/>
                    <a:p>
                      <a:r>
                        <a:rPr lang="en-US" sz="1000" dirty="0"/>
                        <a:t>No</a:t>
                      </a:r>
                    </a:p>
                  </a:txBody>
                  <a:tcPr/>
                </a:tc>
                <a:tc>
                  <a:txBody>
                    <a:bodyPr/>
                    <a:lstStyle/>
                    <a:p>
                      <a:r>
                        <a:rPr lang="en-US" sz="1000" dirty="0"/>
                        <a:t>Yes</a:t>
                      </a:r>
                    </a:p>
                  </a:txBody>
                  <a:tcPr/>
                </a:tc>
                <a:extLst>
                  <a:ext uri="{0D108BD9-81ED-4DB2-BD59-A6C34878D82A}">
                    <a16:rowId xmlns:a16="http://schemas.microsoft.com/office/drawing/2014/main" val="107918462"/>
                  </a:ext>
                </a:extLst>
              </a:tr>
              <a:tr h="235756">
                <a:tc>
                  <a:txBody>
                    <a:bodyPr/>
                    <a:lstStyle/>
                    <a:p>
                      <a:r>
                        <a:rPr lang="en-US" sz="1000" dirty="0"/>
                        <a:t>slow controls</a:t>
                      </a:r>
                    </a:p>
                  </a:txBody>
                  <a:tcPr/>
                </a:tc>
                <a:tc>
                  <a:txBody>
                    <a:bodyPr/>
                    <a:lstStyle/>
                    <a:p>
                      <a:r>
                        <a:rPr lang="en-US" sz="1000" dirty="0"/>
                        <a:t>Fast slow controls routes</a:t>
                      </a:r>
                    </a:p>
                  </a:txBody>
                  <a:tcPr/>
                </a:tc>
                <a:tc>
                  <a:txBody>
                    <a:bodyPr/>
                    <a:lstStyle/>
                    <a:p>
                      <a:r>
                        <a:rPr lang="en-US" sz="1000" dirty="0"/>
                        <a:t>No</a:t>
                      </a:r>
                    </a:p>
                  </a:txBody>
                  <a:tcPr/>
                </a:tc>
                <a:tc>
                  <a:txBody>
                    <a:bodyPr/>
                    <a:lstStyle/>
                    <a:p>
                      <a:r>
                        <a:rPr lang="en-US" sz="1000" dirty="0"/>
                        <a:t>Yes/No</a:t>
                      </a:r>
                    </a:p>
                  </a:txBody>
                  <a:tcPr/>
                </a:tc>
                <a:extLst>
                  <a:ext uri="{0D108BD9-81ED-4DB2-BD59-A6C34878D82A}">
                    <a16:rowId xmlns:a16="http://schemas.microsoft.com/office/drawing/2014/main" val="3489718512"/>
                  </a:ext>
                </a:extLst>
              </a:tr>
              <a:tr h="235756">
                <a:tc>
                  <a:txBody>
                    <a:bodyPr/>
                    <a:lstStyle/>
                    <a:p>
                      <a:r>
                        <a:rPr lang="en-US" sz="1000" dirty="0"/>
                        <a:t>Not present? Needed?</a:t>
                      </a: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3262754919"/>
                  </a:ext>
                </a:extLst>
              </a:tr>
              <a:tr h="235756">
                <a:tc>
                  <a:txBody>
                    <a:bodyPr/>
                    <a:lstStyle/>
                    <a:p>
                      <a:r>
                        <a:rPr lang="en-US" sz="1000" dirty="0"/>
                        <a:t>Run Start </a:t>
                      </a:r>
                    </a:p>
                  </a:txBody>
                  <a:tcPr/>
                </a:tc>
                <a:tc>
                  <a:txBody>
                    <a:bodyPr/>
                    <a:lstStyle/>
                    <a:p>
                      <a:r>
                        <a:rPr lang="en-US" sz="1000" dirty="0"/>
                        <a:t>Instruct ASICs to send data</a:t>
                      </a:r>
                    </a:p>
                  </a:txBody>
                  <a:tcPr/>
                </a:tc>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2161031972"/>
                  </a:ext>
                </a:extLst>
              </a:tr>
              <a:tr h="235756">
                <a:tc>
                  <a:txBody>
                    <a:bodyPr/>
                    <a:lstStyle/>
                    <a:p>
                      <a:r>
                        <a:rPr lang="en-US" sz="1000" dirty="0"/>
                        <a:t>Run Stop</a:t>
                      </a:r>
                    </a:p>
                  </a:txBody>
                  <a:tcPr/>
                </a:tc>
                <a:tc>
                  <a:txBody>
                    <a:bodyPr/>
                    <a:lstStyle/>
                    <a:p>
                      <a:r>
                        <a:rPr lang="en-US" sz="1000" dirty="0"/>
                        <a:t>Instruct ASICs to stop sending data</a:t>
                      </a:r>
                    </a:p>
                  </a:txBody>
                  <a:tcPr/>
                </a:tc>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3486715588"/>
                  </a:ext>
                </a:extLst>
              </a:tr>
            </a:tbl>
          </a:graphicData>
        </a:graphic>
      </p:graphicFrame>
      <p:sp>
        <p:nvSpPr>
          <p:cNvPr id="5" name="TextBox 4">
            <a:extLst>
              <a:ext uri="{FF2B5EF4-FFF2-40B4-BE49-F238E27FC236}">
                <a16:creationId xmlns:a16="http://schemas.microsoft.com/office/drawing/2014/main" id="{889CA0A4-39CF-8243-5E16-6FBD4BE91908}"/>
              </a:ext>
            </a:extLst>
          </p:cNvPr>
          <p:cNvSpPr txBox="1"/>
          <p:nvPr/>
        </p:nvSpPr>
        <p:spPr>
          <a:xfrm>
            <a:off x="660772" y="768333"/>
            <a:ext cx="4555963" cy="3046988"/>
          </a:xfrm>
          <a:prstGeom prst="rect">
            <a:avLst/>
          </a:prstGeom>
          <a:noFill/>
        </p:spPr>
        <p:txBody>
          <a:bodyPr wrap="square" rtlCol="0">
            <a:spAutoFit/>
          </a:bodyPr>
          <a:lstStyle/>
          <a:p>
            <a:pPr marL="228600" indent="-228600">
              <a:buFont typeface="+mj-lt"/>
              <a:buAutoNum type="arabicPeriod"/>
            </a:pPr>
            <a:r>
              <a:rPr lang="en-US" sz="1200" dirty="0"/>
              <a:t>Document the rule that synchronous commands are only sent on multiples of 5 EIC Bunch crossings</a:t>
            </a:r>
          </a:p>
          <a:p>
            <a:pPr marL="228600" indent="-228600">
              <a:buFont typeface="+mj-lt"/>
              <a:buAutoNum type="arabicPeriod"/>
            </a:pPr>
            <a:r>
              <a:rPr lang="en-US" sz="1200" dirty="0"/>
              <a:t>Decide and document whether RDOs are aware of both 98.5 MHz and 39.4 MHz clocks, or that they are only aware of clock cycles and the clock counter to time conversion is handled in the DAM board.  (My preference is the second)</a:t>
            </a:r>
          </a:p>
          <a:p>
            <a:pPr marL="228600" indent="-228600">
              <a:buFont typeface="+mj-lt"/>
              <a:buAutoNum type="arabicPeriod"/>
            </a:pPr>
            <a:r>
              <a:rPr lang="en-US" sz="1200" dirty="0"/>
              <a:t>Avoid micromanaging the ASIC commands per detector.  Instead assume that there will be a translation stage required for many commands</a:t>
            </a:r>
          </a:p>
          <a:p>
            <a:pPr marL="685800" lvl="1" indent="-228600">
              <a:buFont typeface="+mj-lt"/>
              <a:buAutoNum type="alphaLcParenR"/>
            </a:pPr>
            <a:r>
              <a:rPr lang="en-US" sz="1200" dirty="0"/>
              <a:t>For the same synchronous commands there may be different bit patterns firing that command for different ASICs</a:t>
            </a:r>
          </a:p>
          <a:p>
            <a:pPr marL="685800" lvl="1" indent="-228600">
              <a:buFont typeface="+mj-lt"/>
              <a:buAutoNum type="alphaLcParenR"/>
            </a:pPr>
            <a:r>
              <a:rPr lang="en-US" sz="1200" dirty="0"/>
              <a:t>For commands that do not require constant latency, and are not universal define a superset of commands, and allow the translation of a single command into a series of commands issued from the DAM board</a:t>
            </a:r>
          </a:p>
        </p:txBody>
      </p:sp>
      <p:sp>
        <p:nvSpPr>
          <p:cNvPr id="7" name="TextBox 6">
            <a:extLst>
              <a:ext uri="{FF2B5EF4-FFF2-40B4-BE49-F238E27FC236}">
                <a16:creationId xmlns:a16="http://schemas.microsoft.com/office/drawing/2014/main" id="{52C8D05B-661D-9BDE-62E7-CAB1802EB27B}"/>
              </a:ext>
            </a:extLst>
          </p:cNvPr>
          <p:cNvSpPr txBox="1"/>
          <p:nvPr/>
        </p:nvSpPr>
        <p:spPr>
          <a:xfrm>
            <a:off x="660772" y="3741357"/>
            <a:ext cx="11055375" cy="2492990"/>
          </a:xfrm>
          <a:prstGeom prst="rect">
            <a:avLst/>
          </a:prstGeom>
          <a:noFill/>
        </p:spPr>
        <p:txBody>
          <a:bodyPr wrap="square" rtlCol="0">
            <a:spAutoFit/>
          </a:bodyPr>
          <a:lstStyle/>
          <a:p>
            <a:pPr marL="228600" indent="-228600">
              <a:buFont typeface="+mj-lt"/>
              <a:buAutoNum type="arabicPeriod" startAt="4"/>
            </a:pPr>
            <a:r>
              <a:rPr lang="en-US" sz="1200" dirty="0"/>
              <a:t>Define a  series of states for the ASICs to be in, the triggers for translations to each state, and the behavior of the ASICs in these states:</a:t>
            </a:r>
          </a:p>
          <a:p>
            <a:pPr marL="685800" lvl="1" indent="-228600">
              <a:buFont typeface="+mj-lt"/>
              <a:buAutoNum type="alphaLcParenR"/>
            </a:pPr>
            <a:r>
              <a:rPr lang="en-US" sz="1200" dirty="0"/>
              <a:t>Irakli has put together a slide deck proposing some ideas:  </a:t>
            </a:r>
            <a:r>
              <a:rPr lang="en-US" sz="800" dirty="0"/>
              <a:t>https://indico.bnl.gov/event/26507/contributions/103235/attachments/59952/102982/250106_IM_RunControl.pdf</a:t>
            </a:r>
          </a:p>
          <a:p>
            <a:pPr marL="1085850" lvl="2" indent="-171450">
              <a:buFont typeface="Arial" panose="020B0604020202020204" pitchFamily="34" charset="0"/>
              <a:buChar char="•"/>
            </a:pPr>
            <a:r>
              <a:rPr lang="en-US" sz="1200" dirty="0"/>
              <a:t>One of his main requests is that the time frame synchronization be strictly repeating (e.g.  Based on a count of rev-ticks)</a:t>
            </a:r>
          </a:p>
          <a:p>
            <a:pPr marL="1085850" lvl="2" indent="-171450">
              <a:buFont typeface="Arial" panose="020B0604020202020204" pitchFamily="34" charset="0"/>
              <a:buChar char="•"/>
            </a:pPr>
            <a:r>
              <a:rPr lang="en-US" sz="1200" dirty="0"/>
              <a:t>This seems shared by the ALCOR concept, for example which is defining ASIC frames based on revolutions in the current scheme</a:t>
            </a:r>
          </a:p>
          <a:p>
            <a:pPr marL="1543050" lvl="3" indent="-171450">
              <a:buFont typeface="Wingdings" panose="05000000000000000000" pitchFamily="2" charset="2"/>
              <a:buChar char="Ø"/>
            </a:pPr>
            <a:r>
              <a:rPr lang="en-US" sz="1200" dirty="0"/>
              <a:t>Advantage here is that the ASICs can maintain their own understanding of the timing / counters / bunch structure</a:t>
            </a:r>
          </a:p>
          <a:p>
            <a:pPr marL="1085850" lvl="2" indent="-171450">
              <a:buFont typeface="Arial" panose="020B0604020202020204" pitchFamily="34" charset="0"/>
              <a:buChar char="•"/>
            </a:pPr>
            <a:r>
              <a:rPr lang="en-US" sz="1200" dirty="0"/>
              <a:t>The other concept is asynchronous definition of the time frame synchronization</a:t>
            </a:r>
          </a:p>
          <a:p>
            <a:pPr marL="1543050" lvl="3" indent="-171450">
              <a:buFont typeface="Wingdings" panose="05000000000000000000" pitchFamily="2" charset="2"/>
              <a:buChar char="Ø"/>
            </a:pPr>
            <a:r>
              <a:rPr lang="en-US" sz="1200" dirty="0"/>
              <a:t>Advantage here is that the time frame definition is flexible and defined by the higher level DAQ system, time frame concept doesn’t need to have specific uniform support among different ASICs</a:t>
            </a:r>
          </a:p>
          <a:p>
            <a:pPr marL="1543050" lvl="3" indent="-171450">
              <a:buFont typeface="Wingdings" panose="05000000000000000000" pitchFamily="2" charset="2"/>
              <a:buChar char="Ø"/>
            </a:pPr>
            <a:r>
              <a:rPr lang="en-US" sz="1200" dirty="0"/>
              <a:t>Reset scheme has well defined rule (Comes from GTU, not arbitrated with ASIC states)</a:t>
            </a:r>
          </a:p>
          <a:p>
            <a:pPr marL="685800" lvl="1" indent="-228600">
              <a:buFont typeface="+mj-lt"/>
              <a:buAutoNum type="alphaLcParenR"/>
            </a:pPr>
            <a:r>
              <a:rPr lang="en-US" sz="1200" dirty="0" err="1"/>
              <a:t>Eg</a:t>
            </a:r>
            <a:r>
              <a:rPr lang="en-US" sz="1200" dirty="0"/>
              <a:t>:   On, Configured, Running, </a:t>
            </a:r>
            <a:r>
              <a:rPr lang="en-US" sz="1200" dirty="0" err="1"/>
              <a:t>etc</a:t>
            </a:r>
            <a:r>
              <a:rPr lang="en-US" sz="1200" dirty="0"/>
              <a:t>…</a:t>
            </a:r>
          </a:p>
          <a:p>
            <a:pPr marL="685800" lvl="1" indent="-228600">
              <a:buFont typeface="+mj-lt"/>
              <a:buAutoNum type="alphaLcParenR"/>
            </a:pPr>
            <a:r>
              <a:rPr lang="en-US" sz="1200" dirty="0"/>
              <a:t>This includes indicating whether inhibiting data sends means that the ASICs don’t produce data, that the RDO doesn’t read any data produced, or whether the DAM board doesn’t read any data produced.</a:t>
            </a:r>
          </a:p>
          <a:p>
            <a:pPr marL="228600" indent="-228600">
              <a:buFont typeface="+mj-lt"/>
              <a:buAutoNum type="arabicPeriod" startAt="4"/>
            </a:pPr>
            <a:r>
              <a:rPr lang="en-US" sz="1200" dirty="0"/>
              <a:t>Existing document to be gutted, with obsolete details removed, but existing features listed as requirements.   These points to be added.  Discuss next month!</a:t>
            </a:r>
          </a:p>
        </p:txBody>
      </p:sp>
      <p:sp>
        <p:nvSpPr>
          <p:cNvPr id="8" name="Date Placeholder 7">
            <a:extLst>
              <a:ext uri="{FF2B5EF4-FFF2-40B4-BE49-F238E27FC236}">
                <a16:creationId xmlns:a16="http://schemas.microsoft.com/office/drawing/2014/main" id="{79002AFC-32EA-14B3-80E3-5C20C1EC4DE0}"/>
              </a:ext>
            </a:extLst>
          </p:cNvPr>
          <p:cNvSpPr>
            <a:spLocks noGrp="1"/>
          </p:cNvSpPr>
          <p:nvPr>
            <p:ph type="dt" sz="half" idx="10"/>
          </p:nvPr>
        </p:nvSpPr>
        <p:spPr/>
        <p:txBody>
          <a:bodyPr/>
          <a:lstStyle/>
          <a:p>
            <a:r>
              <a:rPr lang="en-US"/>
              <a:t>2/13/2025</a:t>
            </a:r>
          </a:p>
        </p:txBody>
      </p:sp>
      <p:sp>
        <p:nvSpPr>
          <p:cNvPr id="13" name="Slide Number Placeholder 12">
            <a:extLst>
              <a:ext uri="{FF2B5EF4-FFF2-40B4-BE49-F238E27FC236}">
                <a16:creationId xmlns:a16="http://schemas.microsoft.com/office/drawing/2014/main" id="{D361BBD2-6E8B-C83C-9C88-3D899E192AA6}"/>
              </a:ext>
            </a:extLst>
          </p:cNvPr>
          <p:cNvSpPr>
            <a:spLocks noGrp="1"/>
          </p:cNvSpPr>
          <p:nvPr>
            <p:ph type="sldNum" sz="quarter" idx="12"/>
          </p:nvPr>
        </p:nvSpPr>
        <p:spPr/>
        <p:txBody>
          <a:bodyPr/>
          <a:lstStyle/>
          <a:p>
            <a:fld id="{33EAA712-528E-4053-9D20-65E0C4BF7A37}" type="slidenum">
              <a:rPr lang="en-US" smtClean="0"/>
              <a:t>7</a:t>
            </a:fld>
            <a:endParaRPr lang="en-US"/>
          </a:p>
        </p:txBody>
      </p:sp>
      <p:sp>
        <p:nvSpPr>
          <p:cNvPr id="17" name="Footer Placeholder 16">
            <a:extLst>
              <a:ext uri="{FF2B5EF4-FFF2-40B4-BE49-F238E27FC236}">
                <a16:creationId xmlns:a16="http://schemas.microsoft.com/office/drawing/2014/main" id="{CDBBEE68-0849-98FE-96E1-0634A774152B}"/>
              </a:ext>
            </a:extLst>
          </p:cNvPr>
          <p:cNvSpPr>
            <a:spLocks noGrp="1"/>
          </p:cNvSpPr>
          <p:nvPr>
            <p:ph type="ftr" sz="quarter" idx="11"/>
          </p:nvPr>
        </p:nvSpPr>
        <p:spPr/>
        <p:txBody>
          <a:bodyPr/>
          <a:lstStyle/>
          <a:p>
            <a:r>
              <a:rPr lang="en-US"/>
              <a:t>ePIC Electronics and DAQ WG Meeting</a:t>
            </a:r>
          </a:p>
        </p:txBody>
      </p:sp>
      <p:sp>
        <p:nvSpPr>
          <p:cNvPr id="2" name="Rectangle 1">
            <a:extLst>
              <a:ext uri="{FF2B5EF4-FFF2-40B4-BE49-F238E27FC236}">
                <a16:creationId xmlns:a16="http://schemas.microsoft.com/office/drawing/2014/main" id="{1A4A8980-5855-923B-9E53-15B93057810B}"/>
              </a:ext>
            </a:extLst>
          </p:cNvPr>
          <p:cNvSpPr/>
          <p:nvPr/>
        </p:nvSpPr>
        <p:spPr>
          <a:xfrm>
            <a:off x="5270523" y="5297935"/>
            <a:ext cx="3608231" cy="397053"/>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rPr>
              <a:t>Not done</a:t>
            </a:r>
            <a:endParaRPr lang="en-US" sz="1400" dirty="0">
              <a:solidFill>
                <a:sysClr val="windowText" lastClr="000000"/>
              </a:solidFill>
            </a:endParaRPr>
          </a:p>
          <a:p>
            <a:endParaRPr lang="en-US" dirty="0">
              <a:solidFill>
                <a:sysClr val="windowText" lastClr="000000"/>
              </a:solidFill>
            </a:endParaRPr>
          </a:p>
        </p:txBody>
      </p:sp>
      <p:cxnSp>
        <p:nvCxnSpPr>
          <p:cNvPr id="4" name="Straight Arrow Connector 3">
            <a:extLst>
              <a:ext uri="{FF2B5EF4-FFF2-40B4-BE49-F238E27FC236}">
                <a16:creationId xmlns:a16="http://schemas.microsoft.com/office/drawing/2014/main" id="{8B7C6A98-161A-1EE1-71EC-018708A22E54}"/>
              </a:ext>
            </a:extLst>
          </p:cNvPr>
          <p:cNvCxnSpPr>
            <a:cxnSpLocks/>
            <a:stCxn id="2" idx="1"/>
          </p:cNvCxnSpPr>
          <p:nvPr/>
        </p:nvCxnSpPr>
        <p:spPr>
          <a:xfrm flipH="1">
            <a:off x="4334675" y="5496462"/>
            <a:ext cx="935848" cy="506469"/>
          </a:xfrm>
          <a:prstGeom prst="straightConnector1">
            <a:avLst/>
          </a:prstGeom>
          <a:ln w="38100">
            <a:headEnd type="none" w="med" len="med"/>
            <a:tailEnd type="arrow" w="med" len="med"/>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521478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2C4B3D-ADE7-07FC-F76F-4ECABEB5A20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73BF4BA-3C6A-310E-B2DC-3F48C31E4578}"/>
              </a:ext>
            </a:extLst>
          </p:cNvPr>
          <p:cNvSpPr>
            <a:spLocks noGrp="1"/>
          </p:cNvSpPr>
          <p:nvPr>
            <p:ph type="title"/>
          </p:nvPr>
        </p:nvSpPr>
        <p:spPr>
          <a:xfrm>
            <a:off x="2428511" y="283873"/>
            <a:ext cx="7999255" cy="476488"/>
          </a:xfrm>
        </p:spPr>
        <p:txBody>
          <a:bodyPr>
            <a:normAutofit fontScale="90000"/>
          </a:bodyPr>
          <a:lstStyle/>
          <a:p>
            <a:r>
              <a:rPr lang="en-US" dirty="0"/>
              <a:t>Absolute Synchronization</a:t>
            </a:r>
          </a:p>
        </p:txBody>
      </p:sp>
      <p:sp>
        <p:nvSpPr>
          <p:cNvPr id="4" name="Date Placeholder 3">
            <a:extLst>
              <a:ext uri="{FF2B5EF4-FFF2-40B4-BE49-F238E27FC236}">
                <a16:creationId xmlns:a16="http://schemas.microsoft.com/office/drawing/2014/main" id="{0B6849FB-13AD-C521-F647-24E5F1725852}"/>
              </a:ext>
            </a:extLst>
          </p:cNvPr>
          <p:cNvSpPr>
            <a:spLocks noGrp="1"/>
          </p:cNvSpPr>
          <p:nvPr>
            <p:ph type="dt" sz="half" idx="10"/>
          </p:nvPr>
        </p:nvSpPr>
        <p:spPr/>
        <p:txBody>
          <a:bodyPr/>
          <a:lstStyle/>
          <a:p>
            <a:r>
              <a:rPr lang="en-US"/>
              <a:t>3/13/2025</a:t>
            </a:r>
          </a:p>
        </p:txBody>
      </p:sp>
      <p:sp>
        <p:nvSpPr>
          <p:cNvPr id="5" name="Footer Placeholder 4">
            <a:extLst>
              <a:ext uri="{FF2B5EF4-FFF2-40B4-BE49-F238E27FC236}">
                <a16:creationId xmlns:a16="http://schemas.microsoft.com/office/drawing/2014/main" id="{63BDEA91-3A3E-FAF6-83DF-D33019B040C8}"/>
              </a:ext>
            </a:extLst>
          </p:cNvPr>
          <p:cNvSpPr>
            <a:spLocks noGrp="1"/>
          </p:cNvSpPr>
          <p:nvPr>
            <p:ph type="ftr" sz="quarter" idx="11"/>
          </p:nvPr>
        </p:nvSpPr>
        <p:spPr/>
        <p:txBody>
          <a:bodyPr/>
          <a:lstStyle/>
          <a:p>
            <a:r>
              <a:rPr lang="en-US"/>
              <a:t>Electronics and DAQ WG</a:t>
            </a:r>
          </a:p>
        </p:txBody>
      </p:sp>
      <p:sp>
        <p:nvSpPr>
          <p:cNvPr id="6" name="Slide Number Placeholder 5">
            <a:extLst>
              <a:ext uri="{FF2B5EF4-FFF2-40B4-BE49-F238E27FC236}">
                <a16:creationId xmlns:a16="http://schemas.microsoft.com/office/drawing/2014/main" id="{6373FD65-783B-7715-1C1E-70D3376ACEAB}"/>
              </a:ext>
            </a:extLst>
          </p:cNvPr>
          <p:cNvSpPr>
            <a:spLocks noGrp="1"/>
          </p:cNvSpPr>
          <p:nvPr>
            <p:ph type="sldNum" sz="quarter" idx="12"/>
          </p:nvPr>
        </p:nvSpPr>
        <p:spPr/>
        <p:txBody>
          <a:bodyPr/>
          <a:lstStyle/>
          <a:p>
            <a:fld id="{7E7DCED4-DF3C-49BB-8B82-676DE6408BE9}" type="slidenum">
              <a:rPr lang="en-US" smtClean="0"/>
              <a:t>8</a:t>
            </a:fld>
            <a:endParaRPr lang="en-US"/>
          </a:p>
        </p:txBody>
      </p:sp>
      <p:sp>
        <p:nvSpPr>
          <p:cNvPr id="9" name="TextBox 8">
            <a:extLst>
              <a:ext uri="{FF2B5EF4-FFF2-40B4-BE49-F238E27FC236}">
                <a16:creationId xmlns:a16="http://schemas.microsoft.com/office/drawing/2014/main" id="{0E559D37-AE2D-1B9D-C952-4A9B693B2A94}"/>
              </a:ext>
            </a:extLst>
          </p:cNvPr>
          <p:cNvSpPr txBox="1"/>
          <p:nvPr/>
        </p:nvSpPr>
        <p:spPr>
          <a:xfrm>
            <a:off x="1195933" y="889843"/>
            <a:ext cx="9231833" cy="5632311"/>
          </a:xfrm>
          <a:prstGeom prst="rect">
            <a:avLst/>
          </a:prstGeom>
          <a:noFill/>
        </p:spPr>
        <p:txBody>
          <a:bodyPr wrap="square" rtlCol="0">
            <a:spAutoFit/>
          </a:bodyPr>
          <a:lstStyle/>
          <a:p>
            <a:r>
              <a:rPr lang="en-US" dirty="0"/>
              <a:t>What are our requirements for absolute synchronization?</a:t>
            </a:r>
          </a:p>
          <a:p>
            <a:endParaRPr lang="en-US" dirty="0"/>
          </a:p>
          <a:p>
            <a:pPr marL="342900" indent="-342900">
              <a:buFont typeface="+mj-lt"/>
              <a:buAutoNum type="arabicPeriod"/>
            </a:pPr>
            <a:r>
              <a:rPr lang="en-US" dirty="0"/>
              <a:t>The </a:t>
            </a:r>
            <a:r>
              <a:rPr lang="en-US" dirty="0" err="1"/>
              <a:t>dRICH</a:t>
            </a:r>
            <a:r>
              <a:rPr lang="en-US" dirty="0"/>
              <a:t> needs to apply time windows relative to the bunch crossing for data volume reduction.    The time window is currently estimated to be 2 ns.     This needs an absolute calibration of the timing to O(100-200 </a:t>
            </a:r>
            <a:r>
              <a:rPr lang="en-US" dirty="0" err="1"/>
              <a:t>ps</a:t>
            </a:r>
            <a:r>
              <a:rPr lang="en-US" dirty="0"/>
              <a:t>)</a:t>
            </a:r>
          </a:p>
          <a:p>
            <a:pPr marL="342900" indent="-342900">
              <a:buFont typeface="+mj-lt"/>
              <a:buAutoNum type="arabicPeriod"/>
            </a:pPr>
            <a:r>
              <a:rPr lang="en-US" dirty="0"/>
              <a:t>For all other subsystems, to first order we could calibrate time synchronization using beam, or detector wide calibration systems (e.g. lasers) and apply these in software</a:t>
            </a:r>
          </a:p>
          <a:p>
            <a:pPr marL="342900" indent="-342900">
              <a:buFont typeface="+mj-lt"/>
              <a:buAutoNum type="arabicPeriod"/>
            </a:pPr>
            <a:r>
              <a:rPr lang="en-US" dirty="0"/>
              <a:t>Are there potential issues if the absolute synchronization is too far out?</a:t>
            </a:r>
          </a:p>
          <a:p>
            <a:pPr marL="800100" lvl="1" indent="-342900">
              <a:buFont typeface="Arial" panose="020B0604020202020204" pitchFamily="34" charset="0"/>
              <a:buChar char="•"/>
            </a:pPr>
            <a:r>
              <a:rPr lang="en-US" dirty="0"/>
              <a:t>Any sort of action trigger (pulsers, </a:t>
            </a:r>
            <a:r>
              <a:rPr lang="en-US" dirty="0" err="1"/>
              <a:t>etc</a:t>
            </a:r>
            <a:r>
              <a:rPr lang="en-US" dirty="0"/>
              <a:t>) would arrive at different actual times.  Potentially even in different bunch crossings which might affect attempts to issue such commands during abort gaps</a:t>
            </a:r>
          </a:p>
          <a:p>
            <a:pPr marL="800100" lvl="1" indent="-342900">
              <a:buFont typeface="Arial" panose="020B0604020202020204" pitchFamily="34" charset="0"/>
              <a:buChar char="•"/>
            </a:pPr>
            <a:r>
              <a:rPr lang="en-US" dirty="0"/>
              <a:t>Any echelon 0 analysis (pre-T0 calibration) would we affected.   </a:t>
            </a:r>
          </a:p>
          <a:p>
            <a:pPr marL="1257300" lvl="2" indent="-342900">
              <a:buFont typeface="Arial" panose="020B0604020202020204" pitchFamily="34" charset="0"/>
              <a:buChar char="•"/>
            </a:pPr>
            <a:r>
              <a:rPr lang="en-US" dirty="0"/>
              <a:t>Cluster finding?</a:t>
            </a:r>
          </a:p>
          <a:p>
            <a:pPr marL="1257300" lvl="2" indent="-342900">
              <a:buFont typeface="Arial" panose="020B0604020202020204" pitchFamily="34" charset="0"/>
              <a:buChar char="•"/>
            </a:pPr>
            <a:r>
              <a:rPr lang="en-US" dirty="0"/>
              <a:t>Summing / </a:t>
            </a:r>
            <a:r>
              <a:rPr lang="en-US" dirty="0" err="1"/>
              <a:t>histogramming</a:t>
            </a:r>
            <a:r>
              <a:rPr lang="en-US" dirty="0"/>
              <a:t> of luminosity detector</a:t>
            </a:r>
          </a:p>
          <a:p>
            <a:pPr marL="800100" lvl="1" indent="-342900">
              <a:buFont typeface="Arial" panose="020B0604020202020204" pitchFamily="34" charset="0"/>
              <a:buChar char="•"/>
            </a:pPr>
            <a:r>
              <a:rPr lang="en-US" dirty="0"/>
              <a:t>Others?</a:t>
            </a:r>
          </a:p>
          <a:p>
            <a:pPr marL="800100" lvl="1" indent="-342900">
              <a:buFont typeface="Arial" panose="020B0604020202020204" pitchFamily="34" charset="0"/>
              <a:buChar char="•"/>
            </a:pPr>
            <a:r>
              <a:rPr lang="en-US" dirty="0"/>
              <a:t>These would seem to lead to some requirement (1ns?) for internal detector absolute timing, if not for a global requirement.</a:t>
            </a:r>
          </a:p>
          <a:p>
            <a:pPr marL="342900" indent="-342900">
              <a:buFont typeface="+mj-lt"/>
              <a:buAutoNum type="arabicPeriod"/>
            </a:pPr>
            <a:r>
              <a:rPr lang="en-US" dirty="0"/>
              <a:t>Where are phase adjustments necessary, and where do characteristics such as fiber lengths need to be carefully controlled?</a:t>
            </a:r>
          </a:p>
          <a:p>
            <a:pPr marL="1257300" lvl="2" indent="-342900">
              <a:buFont typeface="Arial" panose="020B0604020202020204" pitchFamily="34" charset="0"/>
              <a:buChar char="•"/>
            </a:pPr>
            <a:endParaRPr lang="en-US" dirty="0"/>
          </a:p>
        </p:txBody>
      </p:sp>
    </p:spTree>
    <p:extLst>
      <p:ext uri="{BB962C8B-B14F-4D97-AF65-F5344CB8AC3E}">
        <p14:creationId xmlns:p14="http://schemas.microsoft.com/office/powerpoint/2010/main" val="40127826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266</TotalTime>
  <Words>3269</Words>
  <Application>Microsoft Office PowerPoint</Application>
  <PresentationFormat>Widescreen</PresentationFormat>
  <Paragraphs>335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Aptos</vt:lpstr>
      <vt:lpstr>Aptos Display</vt:lpstr>
      <vt:lpstr>Arial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Absolute Synchronization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Jeff Landgraf</dc:creator>
  <cp:lastModifiedBy>Jeff Landgraf</cp:lastModifiedBy>
  <cp:revision>1</cp:revision>
  <dcterms:created xsi:type="dcterms:W3CDTF">2025-03-10T17:22:57Z</dcterms:created>
  <dcterms:modified xsi:type="dcterms:W3CDTF">2025-03-13T07:44:29Z</dcterms:modified>
</cp:coreProperties>
</file>