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1070" r:id="rId3"/>
    <p:sldId id="1071" r:id="rId4"/>
    <p:sldId id="1072" r:id="rId5"/>
    <p:sldId id="1073" r:id="rId6"/>
    <p:sldId id="1074" r:id="rId7"/>
    <p:sldId id="1075" r:id="rId8"/>
    <p:sldId id="1076" r:id="rId9"/>
    <p:sldId id="1077" r:id="rId10"/>
    <p:sldId id="1078" r:id="rId11"/>
    <p:sldId id="1079" r:id="rId12"/>
    <p:sldId id="1080" r:id="rId13"/>
    <p:sldId id="1081" r:id="rId14"/>
    <p:sldId id="1082" r:id="rId15"/>
    <p:sldId id="1083" r:id="rId16"/>
    <p:sldId id="1084" r:id="rId17"/>
    <p:sldId id="1085" r:id="rId18"/>
    <p:sldId id="1086" r:id="rId19"/>
    <p:sldId id="1087" r:id="rId20"/>
    <p:sldId id="1088" r:id="rId21"/>
    <p:sldId id="1089" r:id="rId22"/>
    <p:sldId id="1090" r:id="rId23"/>
    <p:sldId id="1091" r:id="rId24"/>
    <p:sldId id="1092" r:id="rId25"/>
    <p:sldId id="1093" r:id="rId26"/>
    <p:sldId id="1095" r:id="rId27"/>
    <p:sldId id="109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294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84F1E6-0012-4CF1-AC9E-EB4E2B0F17E2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571ED-321D-4698-8E97-194751E71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70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6E94F1-3FBF-4F47-A050-8935839ADE9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799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6E94F1-3FBF-4F47-A050-8935839ADE9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651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6E94F1-3FBF-4F47-A050-8935839ADE9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54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73ABF-DDB4-C993-099B-22056FD95C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568318-8E5F-0798-F9AA-75CBBFF35B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7C04A-529F-8E06-41A9-3FDBAA0CB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D904B-0FF0-4485-A455-50E557162C57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0D011-F761-E2A2-11A3-779B28884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7EB62-8002-FAB9-C2D0-F8B1E6F17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CCF0E-1FC6-4028-A8C9-E103EB98D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33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B6BFE-CE80-9EA3-3185-55D4EA2DA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95B31A-8E5A-88BA-3E25-504DFEA01A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CA993-3375-4CF7-E769-BF1753835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D904B-0FF0-4485-A455-50E557162C57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9DED0D-F3CC-06CE-F892-901C6B408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3EE3BA-395D-1173-CC16-40AC7A7FC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CCF0E-1FC6-4028-A8C9-E103EB98D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477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DF8D55-297F-59BD-AFEA-6D808E65DE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F0F1B6-1379-4994-2D20-A574130A4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21523-55E5-7198-F981-A1A56E9F6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D904B-0FF0-4485-A455-50E557162C57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E52C3-9845-D685-1D4F-3451A4898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607E2A-7074-2DF8-2CF4-0AF806808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CCF0E-1FC6-4028-A8C9-E103EB98D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589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BF10D7A-B08C-D044-B03E-FB414BACB4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942975"/>
            <a:ext cx="10515600" cy="5074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marR="0" indent="-230188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16">
            <a:extLst>
              <a:ext uri="{FF2B5EF4-FFF2-40B4-BE49-F238E27FC236}">
                <a16:creationId xmlns:a16="http://schemas.microsoft.com/office/drawing/2014/main" id="{CE7D6E0F-64EB-465A-9306-D74A98076E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4121" y="64687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FEAC52E-AE7D-49A7-BFEA-A2B957F44B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EA279E96-F297-464C-BC29-76C5D2A00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7" y="120317"/>
            <a:ext cx="7964906" cy="48126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29431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830179"/>
            <a:ext cx="5181600" cy="5418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830179"/>
            <a:ext cx="5181600" cy="5418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16">
            <a:extLst>
              <a:ext uri="{FF2B5EF4-FFF2-40B4-BE49-F238E27FC236}">
                <a16:creationId xmlns:a16="http://schemas.microsoft.com/office/drawing/2014/main" id="{EB3CA301-B15F-4483-A740-7D8A58B21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4121" y="64687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FEAC52E-AE7D-49A7-BFEA-A2B957F44B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1C0FEE4-ED1A-4DA8-B83F-76B715BA0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7" y="120317"/>
            <a:ext cx="7964906" cy="48126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57798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3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661B3AE-832D-0844-9BB5-9675E51E39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830179"/>
            <a:ext cx="4292600" cy="5418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228594" lvl="0" indent="-228594">
              <a:buSzPct val="80000"/>
            </a:pPr>
            <a:r>
              <a:rPr lang="en-US"/>
              <a:t>Click icon to add picture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984968-C327-D042-ADF8-845D3E517E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14939" y="830179"/>
            <a:ext cx="6138863" cy="5418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marR="0" indent="-230188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lang="en-US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16">
            <a:extLst>
              <a:ext uri="{FF2B5EF4-FFF2-40B4-BE49-F238E27FC236}">
                <a16:creationId xmlns:a16="http://schemas.microsoft.com/office/drawing/2014/main" id="{DBB73B04-6D4C-4C94-9DDF-68BC5B4D6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4121" y="64687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FEAC52E-AE7D-49A7-BFEA-A2B957F44B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A20B234-93B7-4096-BC9A-8645502FC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7" y="120317"/>
            <a:ext cx="7964906" cy="48126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46357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36">
          <p15:clr>
            <a:srgbClr val="FBAE40"/>
          </p15:clr>
        </p15:guide>
        <p15:guide id="2" pos="14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826927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650839"/>
            <a:ext cx="5157787" cy="4834182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826927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1650839"/>
            <a:ext cx="5183188" cy="4834182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16">
            <a:extLst>
              <a:ext uri="{FF2B5EF4-FFF2-40B4-BE49-F238E27FC236}">
                <a16:creationId xmlns:a16="http://schemas.microsoft.com/office/drawing/2014/main" id="{9AC8E8E4-AE10-4763-80F0-F426C35481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04121" y="64687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FEAC52E-AE7D-49A7-BFEA-A2B957F44B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4A5166E6-ECBB-481E-AD51-272C2B92F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7" y="120317"/>
            <a:ext cx="7964906" cy="48126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6261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7271C-E2DA-4F3C-9D2E-095926EF7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7680C0-F5F9-499C-BA5C-3C0B63B98E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16">
            <a:extLst>
              <a:ext uri="{FF2B5EF4-FFF2-40B4-BE49-F238E27FC236}">
                <a16:creationId xmlns:a16="http://schemas.microsoft.com/office/drawing/2014/main" id="{549BA9B6-A841-41CC-9020-EF05FA3E3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4121" y="64687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FEAC52E-AE7D-49A7-BFEA-A2B957F44B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659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F5A95F-3418-4EF1-8E5C-4ECE708E8C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FEAC52E-AE7D-49A7-BFEA-A2B957F44B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C8740B-7AD6-4168-87E8-B0C3B65C2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7" y="120317"/>
            <a:ext cx="7964906" cy="48126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022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290877"/>
            <a:ext cx="9042400" cy="570805"/>
          </a:xfr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US" dirty="0"/>
            </a:lvl1pPr>
          </a:lstStyle>
          <a:p>
            <a:pPr lvl="0" algn="ctr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1" y="990601"/>
            <a:ext cx="11607799" cy="528341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buSzPct val="80000"/>
              <a:buFontTx/>
              <a:buBlip>
                <a:blip r:embed="rId2"/>
              </a:buBlip>
            </a:pPr>
            <a:r>
              <a:rPr lang="en-US"/>
              <a:t>Edit Master text styles</a:t>
            </a:r>
          </a:p>
          <a:p>
            <a:pPr lvl="1">
              <a:buSzPct val="80000"/>
              <a:buFontTx/>
              <a:buBlip>
                <a:blip r:embed="rId2"/>
              </a:buBlip>
            </a:pPr>
            <a:r>
              <a:rPr lang="en-US"/>
              <a:t>Second level</a:t>
            </a:r>
          </a:p>
          <a:p>
            <a:pPr lvl="2">
              <a:buSzPct val="80000"/>
              <a:buFontTx/>
              <a:buBlip>
                <a:blip r:embed="rId2"/>
              </a:buBlip>
            </a:pPr>
            <a:r>
              <a:rPr lang="en-US"/>
              <a:t>Third level</a:t>
            </a:r>
          </a:p>
          <a:p>
            <a:pPr lvl="3">
              <a:buSzPct val="80000"/>
              <a:buFontTx/>
              <a:buBlip>
                <a:blip r:embed="rId2"/>
              </a:buBlip>
            </a:pPr>
            <a:r>
              <a:rPr lang="en-US"/>
              <a:t>Fourth level</a:t>
            </a:r>
          </a:p>
          <a:p>
            <a:pPr lvl="4">
              <a:buSzPct val="80000"/>
              <a:buFontTx/>
              <a:buBlip>
                <a:blip r:embed="rId2"/>
              </a:buBlip>
            </a:pPr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C7DD637-4BC1-470E-A7A2-9676AA13D5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60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EA52E-EA79-4210-A3A3-F4041F2AA3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02093" y="4926385"/>
            <a:ext cx="1991170" cy="365125"/>
          </a:xfrm>
        </p:spPr>
        <p:txBody>
          <a:bodyPr/>
          <a:lstStyle>
            <a:lvl1pPr algn="ctr">
              <a:defRPr sz="1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38C335E-8F1B-4F12-8676-8D4F930D190E}"/>
              </a:ext>
            </a:extLst>
          </p:cNvPr>
          <p:cNvSpPr txBox="1">
            <a:spLocks/>
          </p:cNvSpPr>
          <p:nvPr/>
        </p:nvSpPr>
        <p:spPr>
          <a:xfrm>
            <a:off x="1673792" y="3356339"/>
            <a:ext cx="8447773" cy="1686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  <a:buFontTx/>
              <a:buBlip>
                <a:blip r:embed="rId2"/>
              </a:buBlip>
              <a:defRPr lang="en-US" sz="2400" b="0" i="0" kern="1200" dirty="0" smtClean="0">
                <a:solidFill>
                  <a:schemeClr val="tx1"/>
                </a:solidFill>
                <a:latin typeface="Corbel" panose="020B0503020204020204" pitchFamily="34" charset="0"/>
                <a:ea typeface="Verdana" panose="020B0604030504040204" pitchFamily="34" charset="0"/>
                <a:cs typeface="Corbel" panose="020B0503020204020204" pitchFamily="34" charset="0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  <a:buFontTx/>
              <a:buBlip>
                <a:blip r:embed="rId2"/>
              </a:buBlip>
              <a:defRPr lang="en-US" sz="2000" b="0" i="0" kern="1200" dirty="0" smtClean="0">
                <a:solidFill>
                  <a:schemeClr val="tx1"/>
                </a:solidFill>
                <a:latin typeface="Corbel" panose="020B0503020204020204" pitchFamily="34" charset="0"/>
                <a:ea typeface="Verdana" panose="020B0604030504040204" pitchFamily="34" charset="0"/>
                <a:cs typeface="Corbel" panose="020B0503020204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  <a:buFontTx/>
              <a:buBlip>
                <a:blip r:embed="rId2"/>
              </a:buBlip>
              <a:defRPr lang="en-US" sz="1800" b="0" i="0" kern="1200" dirty="0" smtClean="0">
                <a:solidFill>
                  <a:schemeClr val="tx1"/>
                </a:solidFill>
                <a:latin typeface="Corbel" panose="020B0503020204020204" pitchFamily="34" charset="0"/>
                <a:ea typeface="Verdana" panose="020B0604030504040204" pitchFamily="34" charset="0"/>
                <a:cs typeface="Corbel" panose="020B0503020204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  <a:buFontTx/>
              <a:buBlip>
                <a:blip r:embed="rId2"/>
              </a:buBlip>
              <a:defRPr lang="en-US" sz="1600" b="0" i="0" kern="1200" dirty="0" smtClean="0">
                <a:solidFill>
                  <a:schemeClr val="tx1"/>
                </a:solidFill>
                <a:latin typeface="Corbel" panose="020B0503020204020204" pitchFamily="34" charset="0"/>
                <a:ea typeface="Verdana" panose="020B0604030504040204" pitchFamily="34" charset="0"/>
                <a:cs typeface="Corbel" panose="020B0503020204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  <a:buFontTx/>
              <a:buBlip>
                <a:blip r:embed="rId2"/>
              </a:buBlip>
              <a:defRPr lang="en-US" sz="1400" b="0" i="0" kern="1200" dirty="0">
                <a:solidFill>
                  <a:schemeClr val="tx1"/>
                </a:solidFill>
                <a:latin typeface="Corbel" panose="020B0503020204020204" pitchFamily="34" charset="0"/>
                <a:ea typeface="Verdana" panose="020B0604030504040204" pitchFamily="34" charset="0"/>
                <a:cs typeface="Corbel" panose="020B0503020204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>
                <a:latin typeface="Calibri" panose="020F0502020204030204" pitchFamily="34" charset="0"/>
                <a:cs typeface="Calibri" panose="020F0502020204030204" pitchFamily="34" charset="0"/>
              </a:rPr>
              <a:t>Purdue University – Composites Manufacturing &amp; Simulation Center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latin typeface="Calibri" panose="020F0502020204030204" pitchFamily="34" charset="0"/>
                <a:cs typeface="Calibri" panose="020F0502020204030204" pitchFamily="34" charset="0"/>
              </a:rPr>
              <a:t>Sushrut Karmarkar</a:t>
            </a: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, Andreas Jung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5B979CF5-B54F-4F53-AE03-F9CCDE1C1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6960"/>
            <a:ext cx="10515600" cy="2333530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2483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0C8D9-EC25-7791-F1BE-4A44ACFE7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E21CC-0905-1314-21D0-7DCFD7309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91A6F-5A22-F71A-DF95-C5126128B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D904B-0FF0-4485-A455-50E557162C57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3FC0E-3FEF-64BD-4706-54FF90B86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583E0-A678-90B6-9D54-1665AA0C2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CCF0E-1FC6-4028-A8C9-E103EB98D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6715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Content-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40080"/>
            <a:ext cx="10515600" cy="570805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71600"/>
            <a:ext cx="5181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lang="en-US" b="0" i="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lang="en-US" b="0" i="0" dirty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spcBef>
                <a:spcPts val="600"/>
              </a:spcBef>
              <a:spcAft>
                <a:spcPts val="600"/>
              </a:spcAft>
              <a:defRPr lang="en-US" b="0" i="0" dirty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spcBef>
                <a:spcPts val="600"/>
              </a:spcBef>
              <a:spcAft>
                <a:spcPts val="600"/>
              </a:spcAft>
              <a:defRPr lang="en-US" b="0" i="0" dirty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spcBef>
                <a:spcPts val="600"/>
              </a:spcBef>
              <a:spcAft>
                <a:spcPts val="600"/>
              </a:spcAft>
              <a:defRPr lang="en-US" b="0" i="0" dirty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71600"/>
            <a:ext cx="5181600" cy="48768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spcBef>
                <a:spcPts val="600"/>
              </a:spcBef>
              <a:spcAft>
                <a:spcPts val="600"/>
              </a:spcAft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spcBef>
                <a:spcPts val="600"/>
              </a:spcBef>
              <a:spcAft>
                <a:spcPts val="600"/>
              </a:spcAft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spcBef>
                <a:spcPts val="600"/>
              </a:spcBef>
              <a:spcAft>
                <a:spcPts val="600"/>
              </a:spcAft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13">
            <a:extLst>
              <a:ext uri="{FF2B5EF4-FFF2-40B4-BE49-F238E27FC236}">
                <a16:creationId xmlns:a16="http://schemas.microsoft.com/office/drawing/2014/main" id="{EF282473-35FD-4E46-BE93-B8780F3A9A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8600" y="6466855"/>
            <a:ext cx="9657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058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3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-2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3">
            <a:extLst>
              <a:ext uri="{FF2B5EF4-FFF2-40B4-BE49-F238E27FC236}">
                <a16:creationId xmlns:a16="http://schemas.microsoft.com/office/drawing/2014/main" id="{49E6D63A-F06D-FB49-A403-19EB0243FB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600" y="6466855"/>
            <a:ext cx="9657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BF10D7A-B08C-D044-B03E-FB414BACB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8745"/>
            <a:ext cx="10515600" cy="4389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4FABE9D-C380-9143-ACAD-A7C18B375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6960"/>
            <a:ext cx="10515600" cy="570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308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7211E-EEE3-A79B-CCEB-9A0186D0E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66F6BB-AA76-C8D4-2835-993803A547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FE92A-5AEF-8893-008E-27683D0B8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D904B-0FF0-4485-A455-50E557162C57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795EE-957A-4ADB-55D1-EE2166AA3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ECD34-08F7-052E-0272-1E4A2D7C2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CCF0E-1FC6-4028-A8C9-E103EB98D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23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15BA9-B107-C5D1-558E-84B5C7413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0DF8AF-AF56-AC51-F482-C38221D211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20FBDB-5DCD-345F-1744-A527053CEE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60D646-C636-4E4A-CB61-4C972A518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D904B-0FF0-4485-A455-50E557162C57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E02032-3C1E-4A58-64E3-728EF252A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5167B1-9021-E7A1-50AE-F5196BFBF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CCF0E-1FC6-4028-A8C9-E103EB98D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26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4F307-8164-4B4C-8511-31D586262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926E56-5B3C-5308-36DD-D7B8C0DB37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24F248-AD90-F094-D0FE-0B455AB01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1CCCF6-DC28-C462-97C0-9D0E759DC2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D09E6D-916F-90BD-F84C-9C58DB42A3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7B15B9-1012-288F-BFC4-18CBAF2E0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D904B-0FF0-4485-A455-50E557162C57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DD5B8A-D375-1221-CBC1-A7EAC3F45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5EAC31-CC69-A49F-02FE-F1A709D0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CCF0E-1FC6-4028-A8C9-E103EB98D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20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1A7C6-53F9-A531-D509-E0DC7BDFB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CF860-236A-0F51-3D76-3A865A147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D904B-0FF0-4485-A455-50E557162C57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3D12CC-65D1-C5D1-73D1-FA42C9D77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7ECEF8-6AC3-38FA-4C32-5E49C7147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CCF0E-1FC6-4028-A8C9-E103EB98D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70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04F28B-9943-1EBC-ADB9-4B5A67A49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D904B-0FF0-4485-A455-50E557162C57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58D8D0-83A8-8B77-739F-6F61BFE5F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92E3C9-69A1-E7E3-3C82-B130990DE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CCF0E-1FC6-4028-A8C9-E103EB98D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94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712FF-3A8A-60CF-377F-03840798C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2026B-5E90-EB83-6C86-AE403CD65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376DCD-D54A-1CA8-253A-94268D42CF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D65F7D-9619-F6C5-8321-A848D76C7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D904B-0FF0-4485-A455-50E557162C57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36406F-4876-9543-B947-7B9928702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AED23-AD2F-345D-D839-E5242698B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CCF0E-1FC6-4028-A8C9-E103EB98D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02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E0EBA-B499-467C-3282-6FBCD5BFC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A00BEB-848F-EE14-0213-B090BBA1A2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73AB6C-2A58-2F01-DE52-6A00A6A30B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D00D07-09B1-0BDC-B2F5-79EB72035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D904B-0FF0-4485-A455-50E557162C57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D8087C-7F50-887E-9BB0-062417671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C833C-9969-D1B4-3300-CB5462552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CCF0E-1FC6-4028-A8C9-E103EB98D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72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sv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574D79-122F-831F-CDB8-5323C1557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608C6E-3A25-4CC5-53BA-F2A423212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FFFDA-F963-DC3C-BFE2-4D980921A4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AD904B-0FF0-4485-A455-50E557162C57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9DB94-2C05-28F8-9562-7DCC93599E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9F171-4973-E0A9-51B0-5CEBE815DB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1CCF0E-1FC6-4028-A8C9-E103EB98D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364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933252"/>
            <a:ext cx="11334750" cy="5562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FA368D-6521-A842-A062-43BAC4D9A904}"/>
              </a:ext>
            </a:extLst>
          </p:cNvPr>
          <p:cNvSpPr txBox="1"/>
          <p:nvPr userDrawn="1"/>
        </p:nvSpPr>
        <p:spPr>
          <a:xfrm>
            <a:off x="13102814" y="22160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>
              <a:latin typeface="Franklin Gothic Book" panose="020B0503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95017B-FB37-5D4A-B75F-2A84F08FD229}"/>
              </a:ext>
            </a:extLst>
          </p:cNvPr>
          <p:cNvSpPr txBox="1"/>
          <p:nvPr userDrawn="1"/>
        </p:nvSpPr>
        <p:spPr>
          <a:xfrm>
            <a:off x="13102814" y="22160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>
              <a:latin typeface="Franklin Gothic Book" panose="020B0503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8000FF-D668-EE49-8935-137F4E9D47F7}"/>
              </a:ext>
            </a:extLst>
          </p:cNvPr>
          <p:cNvSpPr txBox="1"/>
          <p:nvPr userDrawn="1"/>
        </p:nvSpPr>
        <p:spPr>
          <a:xfrm>
            <a:off x="11155753" y="6444641"/>
            <a:ext cx="891568" cy="413359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FE41F1-FD02-4DF3-97A6-D051DB6EB37D}" type="slidenum">
              <a:rPr lang="en-US" sz="1000" b="0" i="0" smtClean="0">
                <a:solidFill>
                  <a:schemeClr val="bg1"/>
                </a:solidFill>
                <a:latin typeface="Franklin Gothic Book" panose="020B05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1000" b="0" i="0">
              <a:solidFill>
                <a:schemeClr val="bg1"/>
              </a:solidFill>
              <a:latin typeface="Franklin Gothic Book" panose="020B05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35A28EB-EDD6-488A-A0BA-04147722579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96" b="25079"/>
          <a:stretch/>
        </p:blipFill>
        <p:spPr bwMode="auto">
          <a:xfrm>
            <a:off x="95250" y="118833"/>
            <a:ext cx="1749270" cy="4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6C77CA-9F22-4F7E-B50F-ACF5F8590D89}"/>
              </a:ext>
            </a:extLst>
          </p:cNvPr>
          <p:cNvCxnSpPr>
            <a:cxnSpLocks/>
          </p:cNvCxnSpPr>
          <p:nvPr userDrawn="1"/>
        </p:nvCxnSpPr>
        <p:spPr>
          <a:xfrm>
            <a:off x="0" y="663283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BA77B7F-E910-4A41-AAE3-3D5CF7D535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4121" y="64687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AC52E-AE7D-49A7-BFEA-A2B957F44B65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7968BF3-8C15-88A5-F149-AC6883E0C2D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65" b="24181"/>
          <a:stretch/>
        </p:blipFill>
        <p:spPr bwMode="auto">
          <a:xfrm>
            <a:off x="10851253" y="77556"/>
            <a:ext cx="1196068" cy="55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28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ft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Franklin Gothic Medium" panose="020B0603020102020204" pitchFamily="34" charset="0"/>
          <a:ea typeface="Verdana" panose="020B0604030504040204" pitchFamily="34" charset="0"/>
          <a:cs typeface="Franklin Gothic Medium" panose="020B0603020102020204" pitchFamily="34" charset="0"/>
        </a:defRPr>
      </a:lvl1pPr>
    </p:titleStyle>
    <p:bodyStyle>
      <a:lvl1pPr marL="230188" marR="0" indent="-230188" algn="l" defTabSz="914377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SzPct val="80000"/>
        <a:buFontTx/>
        <a:buBlip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</a:buBlip>
        <a:tabLst/>
        <a:defRPr lang="en-US" sz="2000" b="0" i="0" kern="1200" dirty="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1pPr>
      <a:lvl2pPr marL="685783" marR="0" indent="-228594" algn="l" defTabSz="914377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SzPct val="80000"/>
        <a:buFontTx/>
        <a:buBlip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</a:buBlip>
        <a:tabLst/>
        <a:defRPr lang="en-US" sz="1890" b="0" i="0" kern="1200" baseline="0" dirty="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2pPr>
      <a:lvl3pPr marL="1142971" marR="0" indent="-228594" algn="l" defTabSz="914377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SzPct val="80000"/>
        <a:buFontTx/>
        <a:buBlip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</a:buBlip>
        <a:tabLst/>
        <a:defRPr lang="en-US" sz="1800" b="0" i="0" kern="1200" dirty="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3pPr>
      <a:lvl4pPr marL="1600160" marR="0" indent="-228594" algn="l" defTabSz="914377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SzPct val="80000"/>
        <a:buFontTx/>
        <a:buBlip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</a:buBlip>
        <a:tabLst/>
        <a:defRPr lang="en-US" sz="1600" b="0" i="0" kern="1200" dirty="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4pPr>
      <a:lvl5pPr marL="2057349" marR="0" indent="-228594" algn="l" defTabSz="914377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SzPct val="80000"/>
        <a:buFontTx/>
        <a:buBlip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</a:buBlip>
        <a:tabLst/>
        <a:defRPr lang="en-US" sz="1400" b="0" i="0" kern="1200" dirty="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7536">
          <p15:clr>
            <a:srgbClr val="F26B43"/>
          </p15:clr>
        </p15:guide>
        <p15:guide id="3" pos="144">
          <p15:clr>
            <a:srgbClr val="F26B43"/>
          </p15:clr>
        </p15:guide>
        <p15:guide id="4" orient="horz" pos="264">
          <p15:clr>
            <a:srgbClr val="F26B43"/>
          </p15:clr>
        </p15:guide>
        <p15:guide id="5" orient="horz" pos="40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533D7A8-15B4-4723-8AD4-CB3C91A95F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err="1"/>
              <a:t>pfRICH</a:t>
            </a:r>
            <a:r>
              <a:rPr lang="en-US"/>
              <a:t> Sensor Plane Structural FEA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37C0C2C-19AF-47FC-A2FE-70C645BC90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/>
              <a:t>Simon Snydersmith, Sushrut Karmarkar, Andreas Jung</a:t>
            </a:r>
          </a:p>
          <a:p>
            <a:endParaRPr lang="en-US"/>
          </a:p>
          <a:p>
            <a:r>
              <a:rPr lang="en-US"/>
              <a:t>23 February 2025</a:t>
            </a:r>
          </a:p>
        </p:txBody>
      </p:sp>
    </p:spTree>
    <p:extLst>
      <p:ext uri="{BB962C8B-B14F-4D97-AF65-F5344CB8AC3E}">
        <p14:creationId xmlns:p14="http://schemas.microsoft.com/office/powerpoint/2010/main" val="1068737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9D231-C572-6B00-E78D-F0638B977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E27F91-7C65-746D-AC12-EFCEA82E6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Sensor Frames Layup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1E0DB9-E9D8-1B0B-CD32-75D3451A0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34748"/>
            <a:ext cx="7078668" cy="43232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B3D60A-1683-3046-406E-D10532659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1084"/>
            <a:ext cx="4656254" cy="18636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B76547-31A8-C8AF-9203-CEFA9E2E1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2296" y="671085"/>
            <a:ext cx="7489704" cy="1863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6BB0A3-E143-C39F-168E-D8B9F8A2FF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06" r="17551"/>
          <a:stretch/>
        </p:blipFill>
        <p:spPr>
          <a:xfrm>
            <a:off x="5756298" y="2534748"/>
            <a:ext cx="6435702" cy="432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62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46B438-4EAC-BA73-85A2-1139D7C14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Solid Layup Fabrics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5D67AD-E9CF-02AD-EC03-24363BB13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60" y="963361"/>
            <a:ext cx="4400776" cy="13907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3E5054-011F-20DE-2250-4631B68EB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612" y="963361"/>
            <a:ext cx="4381725" cy="14478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514A8D-580C-75C0-843C-0FAB8B3C5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852" y="3015655"/>
            <a:ext cx="4711942" cy="24067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EBB0E4-A304-5F95-0AD8-435AF58C9D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9826" y="3429000"/>
            <a:ext cx="4769095" cy="263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56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83F584-488F-6C06-9421-B7A86D9DD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Interstitial Beams Layup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01F619-BCDB-1C5A-6329-912E2AE38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2279" y="720523"/>
            <a:ext cx="4076910" cy="19495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CC150E-F9EA-2A77-751E-F9ED4CBD1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4" y="601579"/>
            <a:ext cx="8137804" cy="32759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C98C85-FD8E-7376-41E9-8C71C3241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35" y="3644646"/>
            <a:ext cx="8094544" cy="30930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1A69B9-6E73-FC65-B928-7115A4E6AA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1813" y="3429000"/>
            <a:ext cx="4902452" cy="292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20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396540-70FB-B92C-2517-5900BD583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End Rings Layup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18244A-2BC5-B1DB-AC9B-FCF09EBB7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888095"/>
            <a:ext cx="6195973" cy="29699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B5DE9D-3527-DF03-3485-B45C8EC0D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5" y="699079"/>
            <a:ext cx="6182779" cy="32319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D34DEA-A312-3621-3917-64100FFB6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5973" y="833314"/>
            <a:ext cx="5982832" cy="590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49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044A3-7BE1-3C58-87E2-D99A214D4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56991A-D812-06CE-398D-AE06E387E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End Rings Layup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9AA238-D34B-66EB-0560-2E12B617B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63" y="749784"/>
            <a:ext cx="4064209" cy="1949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D0FEB3-16B2-9B9A-5B98-91CBDBDE0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63" y="2952623"/>
            <a:ext cx="4045158" cy="1962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7A59EE-9362-CDA3-AD92-C93021F32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115" y="749784"/>
            <a:ext cx="4864350" cy="29592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611F1A-50C8-18B1-E0A9-0059A746BE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5115" y="3709036"/>
            <a:ext cx="4877051" cy="263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98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020B98-B634-A09B-9E94-5B9C6052E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Combined Mesh</a:t>
            </a:r>
            <a:br>
              <a:rPr lang="en-US"/>
            </a:b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4EBE1A-62E3-1881-752F-EE17A3918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4749"/>
            <a:ext cx="7064043" cy="61732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D4C63A-46C8-157A-6227-F4830C6C2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87573" y="1683010"/>
            <a:ext cx="6161311" cy="416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62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7DA18C-DDE1-C1DD-6A49-3A4D06D07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Connections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B386C6-E181-C60C-8A81-36934166D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167"/>
            <a:ext cx="5793638" cy="4368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26EA49-53F3-94EE-CE9F-2776E85B1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90439"/>
            <a:ext cx="5886753" cy="52771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F08F15-AE18-C4F5-DA09-721D6B93AA2C}"/>
              </a:ext>
            </a:extLst>
          </p:cNvPr>
          <p:cNvSpPr txBox="1"/>
          <p:nvPr/>
        </p:nvSpPr>
        <p:spPr>
          <a:xfrm>
            <a:off x="0" y="5075425"/>
            <a:ext cx="5886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Contacting faces in shell model (sensor frames to backing plate) automatically bonded</a:t>
            </a:r>
          </a:p>
        </p:txBody>
      </p:sp>
    </p:spTree>
    <p:extLst>
      <p:ext uri="{BB962C8B-B14F-4D97-AF65-F5344CB8AC3E}">
        <p14:creationId xmlns:p14="http://schemas.microsoft.com/office/powerpoint/2010/main" val="4246010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BD16E0-D952-D6BD-7EAA-4D0A7ECC6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Constraints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DED1C4-CC0B-1357-B21E-68167EABA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5" y="695894"/>
            <a:ext cx="8510589" cy="30641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1C75FE-2024-69A0-32A4-7BF3D943D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53" y="3854328"/>
            <a:ext cx="8382431" cy="27877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A32DE9-4962-2A11-9996-F97188BA3C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6122" y="4162318"/>
            <a:ext cx="3854648" cy="21718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E46C52-1694-1C42-ABA6-4A25EE9E53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7352" y="1087090"/>
            <a:ext cx="3854648" cy="21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61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E3C1FC-C7F0-A707-D94E-D15ACE6116E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1 kg per 68 sensors applied downward onto the bottom faces of sensor frames</a:t>
            </a:r>
          </a:p>
          <a:p>
            <a:r>
              <a:rPr lang="en-US"/>
              <a:t>Manually calculated gravity weight applied downward to all bodies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1CF2C2-766C-AD3F-0E1F-7E939E0AB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Upright load case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18EADD-F269-DC7C-41A8-CA7350369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8048" y="250197"/>
            <a:ext cx="3816546" cy="22924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68F142-9833-7CB9-9040-B77A4A585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751" y="3773455"/>
            <a:ext cx="3854648" cy="22543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9C1B7F-53C2-AD9D-F1D6-4709EA5529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1654" y="2575388"/>
            <a:ext cx="7850345" cy="381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18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0D9A7E-A44F-CE0A-1A4C-2490ABC44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Total Deformation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5FBCAD-7ED3-6AEC-0D07-54BBB53AA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9" y="653896"/>
            <a:ext cx="7007065" cy="5968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D9EB21-4F9B-F7C1-55FF-0E3BDBB9E7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"/>
          <a:stretch/>
        </p:blipFill>
        <p:spPr>
          <a:xfrm>
            <a:off x="7306137" y="-72709"/>
            <a:ext cx="4121845" cy="33531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C728A1-B99D-1C1F-CC3E-E4C7D5B633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74" r="3520"/>
          <a:stretch/>
        </p:blipFill>
        <p:spPr>
          <a:xfrm>
            <a:off x="7641185" y="3280468"/>
            <a:ext cx="3451751" cy="33419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6A3DC6-C386-DFFD-EED7-E37F51C22321}"/>
              </a:ext>
            </a:extLst>
          </p:cNvPr>
          <p:cNvSpPr txBox="1"/>
          <p:nvPr/>
        </p:nvSpPr>
        <p:spPr>
          <a:xfrm>
            <a:off x="10451615" y="2714819"/>
            <a:ext cx="18357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Verdana" panose="020B0604030504040204"/>
                <a:ea typeface="+mn-ea"/>
                <a:cs typeface="+mn-cs"/>
              </a:rPr>
              <a:t>Backing Plate Only, different scale</a:t>
            </a:r>
          </a:p>
        </p:txBody>
      </p:sp>
    </p:spTree>
    <p:extLst>
      <p:ext uri="{BB962C8B-B14F-4D97-AF65-F5344CB8AC3E}">
        <p14:creationId xmlns:p14="http://schemas.microsoft.com/office/powerpoint/2010/main" val="857942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4EA90D-CFBF-AB0E-5C95-E198662EF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0558" y="1129688"/>
            <a:ext cx="5828428" cy="5658608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9BCA6D-1749-0847-D79C-5FCA354ED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Shells:</a:t>
            </a:r>
          </a:p>
          <a:p>
            <a:pPr lvl="1"/>
            <a:r>
              <a:rPr lang="en-US" dirty="0"/>
              <a:t>Sensor plane</a:t>
            </a:r>
          </a:p>
          <a:p>
            <a:pPr lvl="1"/>
            <a:r>
              <a:rPr lang="en-US" dirty="0"/>
              <a:t>Aerogel plate</a:t>
            </a:r>
          </a:p>
          <a:p>
            <a:pPr lvl="1"/>
            <a:r>
              <a:rPr lang="en-US" dirty="0"/>
              <a:t>Honeycomb sandwich vessel</a:t>
            </a:r>
          </a:p>
          <a:p>
            <a:r>
              <a:rPr lang="en-US" dirty="0"/>
              <a:t>Solid bodies:</a:t>
            </a:r>
          </a:p>
          <a:p>
            <a:pPr lvl="1"/>
            <a:r>
              <a:rPr lang="en-US" dirty="0"/>
              <a:t>End rings</a:t>
            </a:r>
          </a:p>
          <a:p>
            <a:pPr lvl="1"/>
            <a:r>
              <a:rPr lang="en-US" dirty="0"/>
              <a:t>Interstitial beams (T-beams) for pyramid</a:t>
            </a:r>
            <a:br>
              <a:rPr lang="en-US" dirty="0"/>
            </a:br>
            <a:r>
              <a:rPr lang="en-US" dirty="0"/>
              <a:t>update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B2DFAA-687F-8F83-441B-6AB6DF8E7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Geometry</a:t>
            </a:r>
          </a:p>
        </p:txBody>
      </p:sp>
    </p:spTree>
    <p:extLst>
      <p:ext uri="{BB962C8B-B14F-4D97-AF65-F5344CB8AC3E}">
        <p14:creationId xmlns:p14="http://schemas.microsoft.com/office/powerpoint/2010/main" val="1368288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AF0912-560C-39EB-032F-0BDDEA850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Von Mises Stress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960797-7E9E-3EFB-A0EC-A7E89BDA68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197"/>
          <a:stretch/>
        </p:blipFill>
        <p:spPr>
          <a:xfrm>
            <a:off x="7218433" y="3372385"/>
            <a:ext cx="3852090" cy="34856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EE99DD-2D9F-BBC6-9A1D-925ADB198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5082"/>
            <a:ext cx="5686499" cy="61629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50A666-32DD-78E8-6E3B-0A52A95A2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433" y="78806"/>
            <a:ext cx="3852089" cy="33736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41DC4C-1518-C8F3-18DF-11E853B86989}"/>
              </a:ext>
            </a:extLst>
          </p:cNvPr>
          <p:cNvSpPr txBox="1"/>
          <p:nvPr/>
        </p:nvSpPr>
        <p:spPr>
          <a:xfrm>
            <a:off x="6096000" y="2248145"/>
            <a:ext cx="18357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Verdana" panose="020B0604030504040204"/>
                <a:ea typeface="+mn-ea"/>
                <a:cs typeface="+mn-cs"/>
              </a:rPr>
              <a:t>Backing Plate Only, different scale</a:t>
            </a:r>
          </a:p>
        </p:txBody>
      </p:sp>
    </p:spTree>
    <p:extLst>
      <p:ext uri="{BB962C8B-B14F-4D97-AF65-F5344CB8AC3E}">
        <p14:creationId xmlns:p14="http://schemas.microsoft.com/office/powerpoint/2010/main" val="2522728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FA348-3F04-7FB9-A6D1-5F37E59F5ED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All loads switched from –Y direction to –Z direction</a:t>
            </a:r>
          </a:p>
          <a:p>
            <a:r>
              <a:rPr lang="en-US"/>
              <a:t>Fixed support on backing plate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3C73CF-6AA6-6130-546B-6B34B3792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Laying Flat Loads and Constraints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DC0825-6837-F649-4648-DDBA80A43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38" y="971762"/>
            <a:ext cx="4795152" cy="48411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945EF8-81F5-4CB1-A49F-B97126ED9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632" y="2013040"/>
            <a:ext cx="4953255" cy="472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512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9C855C-7D44-F3EA-DDE3-4EB3BC660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Total Deformation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6C4C97-1874-30B1-C554-751205EF7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2519"/>
            <a:ext cx="6171453" cy="55601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782F8B-D2E1-9534-91A8-4E264ECEA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5880" y="677814"/>
            <a:ext cx="4641931" cy="31682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6E0352-D90F-79E0-E609-26653404E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2525" y="3093352"/>
            <a:ext cx="4641008" cy="37646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9E2D8E-DF52-E0A2-DD85-0D2BA1816564}"/>
              </a:ext>
            </a:extLst>
          </p:cNvPr>
          <p:cNvSpPr txBox="1"/>
          <p:nvPr/>
        </p:nvSpPr>
        <p:spPr>
          <a:xfrm>
            <a:off x="7031341" y="5877825"/>
            <a:ext cx="18357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Verdana" panose="020B0604030504040204"/>
                <a:ea typeface="+mn-ea"/>
                <a:cs typeface="+mn-cs"/>
              </a:rPr>
              <a:t>Backing Plate Only, different scale</a:t>
            </a:r>
          </a:p>
        </p:txBody>
      </p:sp>
    </p:spTree>
    <p:extLst>
      <p:ext uri="{BB962C8B-B14F-4D97-AF65-F5344CB8AC3E}">
        <p14:creationId xmlns:p14="http://schemas.microsoft.com/office/powerpoint/2010/main" val="20049756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12340F-A37D-B1EF-6CCD-370697EB7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Von Mises Stress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F73765-3B40-FD6A-5029-D299D76F8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1758"/>
            <a:ext cx="6788499" cy="60264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1A1F7C-ACB1-7E5B-127A-ECBD2FA41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2463" y="0"/>
            <a:ext cx="4649537" cy="39480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231CF7-180E-5BF2-445C-F04A41BBA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196479" y="2862478"/>
            <a:ext cx="2909918" cy="50811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AD6823-76BC-3560-7EC9-0DBDE01E8887}"/>
              </a:ext>
            </a:extLst>
          </p:cNvPr>
          <p:cNvSpPr txBox="1"/>
          <p:nvPr/>
        </p:nvSpPr>
        <p:spPr>
          <a:xfrm>
            <a:off x="7875939" y="3571507"/>
            <a:ext cx="18357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Verdana" panose="020B0604030504040204"/>
                <a:ea typeface="+mn-ea"/>
                <a:cs typeface="+mn-cs"/>
              </a:rPr>
              <a:t>Backing Plate Only, different scale</a:t>
            </a:r>
          </a:p>
        </p:txBody>
      </p:sp>
    </p:spTree>
    <p:extLst>
      <p:ext uri="{BB962C8B-B14F-4D97-AF65-F5344CB8AC3E}">
        <p14:creationId xmlns:p14="http://schemas.microsoft.com/office/powerpoint/2010/main" val="2775000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E20A55A-5990-E6F0-9F6C-C006832D7B1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39165" y="1894013"/>
            <a:ext cx="10008870" cy="462174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74EB4-A95D-B944-20D9-0709120625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0060" y="830179"/>
            <a:ext cx="10873740" cy="5418221"/>
          </a:xfrm>
        </p:spPr>
        <p:txBody>
          <a:bodyPr/>
          <a:lstStyle/>
          <a:p>
            <a:r>
              <a:rPr lang="en-US" dirty="0"/>
              <a:t>Insert bonding done on Friday, 21</a:t>
            </a:r>
            <a:r>
              <a:rPr lang="en-US" baseline="30000" dirty="0"/>
              <a:t>st</a:t>
            </a:r>
            <a:r>
              <a:rPr lang="en-US" dirty="0"/>
              <a:t> Feb, 2025 </a:t>
            </a:r>
          </a:p>
          <a:p>
            <a:r>
              <a:rPr lang="en-US" dirty="0"/>
              <a:t>Continue with top final pass and outer and inner diameter.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893C8B-E9B6-18B3-1436-8F72A098A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EAC52E-AE7D-49A7-BFEA-A2B957F44B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656FA1A-9200-AB6A-F80B-2FC4D04AF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Machining progress on End Ring #4</a:t>
            </a:r>
          </a:p>
        </p:txBody>
      </p:sp>
    </p:spTree>
    <p:extLst>
      <p:ext uri="{BB962C8B-B14F-4D97-AF65-F5344CB8AC3E}">
        <p14:creationId xmlns:p14="http://schemas.microsoft.com/office/powerpoint/2010/main" val="21429156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C9DB1-4F27-B0E0-58E8-E8B333DED4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11730" y="885825"/>
            <a:ext cx="5181600" cy="5418221"/>
          </a:xfrm>
        </p:spPr>
        <p:txBody>
          <a:bodyPr/>
          <a:lstStyle/>
          <a:p>
            <a:r>
              <a:rPr lang="en-US" dirty="0"/>
              <a:t>The numbers correspond to the vacuum pressure as shown in this table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DP460 as well as PT2712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7904F0-330D-3ABF-D6B8-3E3AC52EF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EAC52E-AE7D-49A7-BFEA-A2B957F44B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1644D9D-8A0B-B8B2-2A25-CDE2D733C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Vacuum pressure nomenclature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06C4D061-4B8E-CDEF-1CF5-E4FBCE44030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2705100" y="2687320"/>
          <a:ext cx="459486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7395">
                  <a:extLst>
                    <a:ext uri="{9D8B030D-6E8A-4147-A177-3AD203B41FA5}">
                      <a16:colId xmlns:a16="http://schemas.microsoft.com/office/drawing/2014/main" val="1454127082"/>
                    </a:ext>
                  </a:extLst>
                </a:gridCol>
                <a:gridCol w="2577465">
                  <a:extLst>
                    <a:ext uri="{9D8B030D-6E8A-4147-A177-3AD203B41FA5}">
                      <a16:colId xmlns:a16="http://schemas.microsoft.com/office/drawing/2014/main" val="42256638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Sample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Pressures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682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 &amp;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 in Hg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133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 &amp;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 in Hg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1496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 &amp;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 (no vacuum)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86333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6863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AEB39-01DD-4F77-552F-D7BF389B6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EAC52E-AE7D-49A7-BFEA-A2B957F44B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A1F4041-5D9F-053B-9A56-54FAF7B6DB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0" r="27626"/>
          <a:stretch/>
        </p:blipFill>
        <p:spPr bwMode="auto">
          <a:xfrm>
            <a:off x="1981149" y="144455"/>
            <a:ext cx="8229701" cy="656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8086D3-435E-ACFA-CE19-B61925512907}"/>
              </a:ext>
            </a:extLst>
          </p:cNvPr>
          <p:cNvSpPr txBox="1"/>
          <p:nvPr/>
        </p:nvSpPr>
        <p:spPr>
          <a:xfrm>
            <a:off x="8332470" y="5177790"/>
            <a:ext cx="3360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Things to discuss when Alex E. is at Purdue this week</a:t>
            </a:r>
          </a:p>
        </p:txBody>
      </p:sp>
    </p:spTree>
    <p:extLst>
      <p:ext uri="{BB962C8B-B14F-4D97-AF65-F5344CB8AC3E}">
        <p14:creationId xmlns:p14="http://schemas.microsoft.com/office/powerpoint/2010/main" val="439118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B34FDF-67A8-5551-FB9F-382C25457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Material Properties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D4EF54-929F-AD28-C27B-EC49CAD20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50" y="1341999"/>
            <a:ext cx="5798750" cy="32791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0FC87-F061-26FB-3896-D708DC935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038" y="1341999"/>
            <a:ext cx="4945074" cy="32758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F3B392-BCDD-48F4-6F0E-8E5274EEBB7A}"/>
              </a:ext>
            </a:extLst>
          </p:cNvPr>
          <p:cNvSpPr txBox="1"/>
          <p:nvPr/>
        </p:nvSpPr>
        <p:spPr>
          <a:xfrm>
            <a:off x="7386243" y="4988904"/>
            <a:ext cx="3588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AS4-epoxy composite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FC8615-B4A2-9373-A26A-9E535A8F7FC0}"/>
              </a:ext>
            </a:extLst>
          </p:cNvPr>
          <p:cNvSpPr txBox="1"/>
          <p:nvPr/>
        </p:nvSpPr>
        <p:spPr>
          <a:xfrm>
            <a:off x="1402293" y="4988904"/>
            <a:ext cx="3588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Aramid Honeycomb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36DADAA-D36D-1261-975E-4C1F8A171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758" y="3913030"/>
            <a:ext cx="5302523" cy="252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46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943F08-5ADE-6496-0866-EE8841FEF17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Maximum element sizes (mm)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Sensor frames, 3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Backing plate, 4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Gel plate, 20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Vessel, 15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8DF24F-2EA5-0E82-F2C8-C91C36DD3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Shell Composite Meshing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EF586A-FFD8-B67E-EBF6-FCAB8D82C3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57" r="5234" b="11529"/>
          <a:stretch/>
        </p:blipFill>
        <p:spPr>
          <a:xfrm>
            <a:off x="838199" y="3121783"/>
            <a:ext cx="3536168" cy="37362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934CFC-40E0-EE24-3B8B-5FB99BF157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698" b="9856"/>
          <a:stretch/>
        </p:blipFill>
        <p:spPr>
          <a:xfrm>
            <a:off x="5275860" y="3773775"/>
            <a:ext cx="6487786" cy="30842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D2379D-57D6-FB7E-F95A-C98599081A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5859" y="680802"/>
            <a:ext cx="6487786" cy="31169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036F741-8C32-E61E-89DF-E4FCF5736D3B}"/>
              </a:ext>
            </a:extLst>
          </p:cNvPr>
          <p:cNvSpPr txBox="1"/>
          <p:nvPr/>
        </p:nvSpPr>
        <p:spPr>
          <a:xfrm>
            <a:off x="8418064" y="1655646"/>
            <a:ext cx="2491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Vessel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D9A96E-A964-C449-A98F-532BC3359340}"/>
              </a:ext>
            </a:extLst>
          </p:cNvPr>
          <p:cNvSpPr txBox="1"/>
          <p:nvPr/>
        </p:nvSpPr>
        <p:spPr>
          <a:xfrm>
            <a:off x="5326327" y="2391545"/>
            <a:ext cx="2491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Gel plate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F9BBE8-8646-65B6-4F49-A1E4CF80AB8D}"/>
              </a:ext>
            </a:extLst>
          </p:cNvPr>
          <p:cNvSpPr txBox="1"/>
          <p:nvPr/>
        </p:nvSpPr>
        <p:spPr>
          <a:xfrm>
            <a:off x="9053258" y="5779567"/>
            <a:ext cx="2910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Sensor frames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BAD78AD-87C7-5205-60FD-BC9D1231340B}"/>
              </a:ext>
            </a:extLst>
          </p:cNvPr>
          <p:cNvCxnSpPr>
            <a:cxnSpLocks/>
          </p:cNvCxnSpPr>
          <p:nvPr/>
        </p:nvCxnSpPr>
        <p:spPr>
          <a:xfrm flipH="1" flipV="1">
            <a:off x="9926053" y="4900067"/>
            <a:ext cx="139327" cy="9562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0B0EC89-E112-ED46-9880-277DD52DC008}"/>
              </a:ext>
            </a:extLst>
          </p:cNvPr>
          <p:cNvCxnSpPr>
            <a:cxnSpLocks/>
          </p:cNvCxnSpPr>
          <p:nvPr/>
        </p:nvCxnSpPr>
        <p:spPr>
          <a:xfrm flipH="1" flipV="1">
            <a:off x="8224488" y="5394950"/>
            <a:ext cx="828770" cy="5661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CE939D8-EE03-F817-DBCF-E2980D97E907}"/>
              </a:ext>
            </a:extLst>
          </p:cNvPr>
          <p:cNvCxnSpPr>
            <a:cxnSpLocks/>
          </p:cNvCxnSpPr>
          <p:nvPr/>
        </p:nvCxnSpPr>
        <p:spPr>
          <a:xfrm flipH="1" flipV="1">
            <a:off x="9444147" y="4849757"/>
            <a:ext cx="510604" cy="10065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3C6F139-4937-48E4-F259-41038312526D}"/>
              </a:ext>
            </a:extLst>
          </p:cNvPr>
          <p:cNvSpPr txBox="1"/>
          <p:nvPr/>
        </p:nvSpPr>
        <p:spPr>
          <a:xfrm>
            <a:off x="5326327" y="4003851"/>
            <a:ext cx="2910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Backing plate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42CBAAA-1619-61F1-7DDA-EE6FA4520801}"/>
              </a:ext>
            </a:extLst>
          </p:cNvPr>
          <p:cNvCxnSpPr>
            <a:cxnSpLocks/>
          </p:cNvCxnSpPr>
          <p:nvPr/>
        </p:nvCxnSpPr>
        <p:spPr>
          <a:xfrm>
            <a:off x="6889310" y="4533695"/>
            <a:ext cx="745942" cy="5347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0330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946056-11F4-53E2-72B4-D012DA05731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Maximum element sizes (mm)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Interstitial beams, 2.5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End rings, 4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2E53DF-9120-19A4-C499-61C369F36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Solid Composite Meshing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2A9789-8BF0-71DD-5AD7-537EF2318D76}"/>
              </a:ext>
            </a:extLst>
          </p:cNvPr>
          <p:cNvSpPr txBox="1"/>
          <p:nvPr/>
        </p:nvSpPr>
        <p:spPr>
          <a:xfrm>
            <a:off x="5919887" y="5658489"/>
            <a:ext cx="2289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End ring top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197DBA6-632D-8EAE-6E2F-60870DE22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009" y="1660550"/>
            <a:ext cx="7757687" cy="196623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38F4F52-2DF7-590E-C67A-E43FF2659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010" y="3517145"/>
            <a:ext cx="7758990" cy="273406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173AEEE-1889-B9A5-B618-060F3906A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1" y="2216250"/>
            <a:ext cx="4421209" cy="463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228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FAEED9-66B0-F8B0-A5FF-72181E9C4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Shell Layup Fabrics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1A1E1B-547D-6EDB-572B-83BC06B7D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51" y="905770"/>
            <a:ext cx="5720317" cy="22617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FDA4E0-5D31-2467-9EC4-9C79E9B6A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51" y="3428999"/>
            <a:ext cx="5720316" cy="22864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48C76C-CA51-2705-2F57-E74DBA43B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1975" y="905770"/>
            <a:ext cx="5611274" cy="322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07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21A41F-5471-561D-FBFD-04E5A9F45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Aerogel Plate Layup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C8C69F-8045-1493-7CF1-A15D671434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79"/>
          <a:stretch/>
        </p:blipFill>
        <p:spPr>
          <a:xfrm>
            <a:off x="343814" y="879837"/>
            <a:ext cx="5632704" cy="58600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7C8E9A-F451-3AC8-6041-B68ED9170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879837"/>
            <a:ext cx="5790823" cy="58578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7D701F-AB9C-2C6D-5B74-6E5F3A767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5664" y="682327"/>
            <a:ext cx="3661708" cy="1782896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D632D08-AE0E-E4EF-E98E-04EAE385D5CF}"/>
              </a:ext>
            </a:extLst>
          </p:cNvPr>
          <p:cNvCxnSpPr>
            <a:cxnSpLocks/>
          </p:cNvCxnSpPr>
          <p:nvPr/>
        </p:nvCxnSpPr>
        <p:spPr>
          <a:xfrm flipH="1" flipV="1">
            <a:off x="4732544" y="2861863"/>
            <a:ext cx="830638" cy="72180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FAB772D-C5F1-219F-24B1-29C8034009AD}"/>
              </a:ext>
            </a:extLst>
          </p:cNvPr>
          <p:cNvSpPr txBox="1"/>
          <p:nvPr/>
        </p:nvSpPr>
        <p:spPr>
          <a:xfrm>
            <a:off x="5260912" y="3583668"/>
            <a:ext cx="2313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Verdana" panose="020B0604030504040204"/>
                <a:ea typeface="+mn-ea"/>
                <a:cs typeface="+mn-cs"/>
              </a:rPr>
              <a:t>Fiber Direction (light green)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C518877-2853-A773-351C-3C94B7469F5B}"/>
              </a:ext>
            </a:extLst>
          </p:cNvPr>
          <p:cNvCxnSpPr>
            <a:cxnSpLocks/>
          </p:cNvCxnSpPr>
          <p:nvPr/>
        </p:nvCxnSpPr>
        <p:spPr>
          <a:xfrm flipV="1">
            <a:off x="6215484" y="3220316"/>
            <a:ext cx="66653" cy="32314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EDFE14C-4893-3415-4915-8C1F35EB207A}"/>
              </a:ext>
            </a:extLst>
          </p:cNvPr>
          <p:cNvSpPr txBox="1"/>
          <p:nvPr/>
        </p:nvSpPr>
        <p:spPr>
          <a:xfrm>
            <a:off x="4879263" y="4293833"/>
            <a:ext cx="2589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Verdana" panose="020B0604030504040204"/>
                <a:ea typeface="+mn-ea"/>
                <a:cs typeface="+mn-cs"/>
              </a:rPr>
              <a:t>Transverse Direction (dark green)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C07496F-3242-09DD-9371-AEFFB11951FA}"/>
              </a:ext>
            </a:extLst>
          </p:cNvPr>
          <p:cNvCxnSpPr>
            <a:cxnSpLocks/>
          </p:cNvCxnSpPr>
          <p:nvPr/>
        </p:nvCxnSpPr>
        <p:spPr>
          <a:xfrm flipH="1" flipV="1">
            <a:off x="4467298" y="3999627"/>
            <a:ext cx="558412" cy="38277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5B9BCB1-4829-C9A6-0ACC-7C80B2937112}"/>
              </a:ext>
            </a:extLst>
          </p:cNvPr>
          <p:cNvCxnSpPr>
            <a:cxnSpLocks/>
          </p:cNvCxnSpPr>
          <p:nvPr/>
        </p:nvCxnSpPr>
        <p:spPr>
          <a:xfrm>
            <a:off x="5856348" y="4805168"/>
            <a:ext cx="795737" cy="56256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D34B10C-BAFC-1514-1E2E-09678F6B746E}"/>
              </a:ext>
            </a:extLst>
          </p:cNvPr>
          <p:cNvSpPr txBox="1"/>
          <p:nvPr/>
        </p:nvSpPr>
        <p:spPr>
          <a:xfrm>
            <a:off x="2083781" y="4809201"/>
            <a:ext cx="2589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Verdana" panose="020B0604030504040204"/>
                <a:ea typeface="+mn-ea"/>
                <a:cs typeface="+mn-cs"/>
              </a:rPr>
              <a:t>Layup Orientation (magenta)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3643E1A-7109-C1CB-5CC1-5D2614F881EC}"/>
              </a:ext>
            </a:extLst>
          </p:cNvPr>
          <p:cNvCxnSpPr>
            <a:cxnSpLocks/>
          </p:cNvCxnSpPr>
          <p:nvPr/>
        </p:nvCxnSpPr>
        <p:spPr>
          <a:xfrm flipH="1" flipV="1">
            <a:off x="2177808" y="4616998"/>
            <a:ext cx="446729" cy="24118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4060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3EC82-B326-04C9-FB7E-25D689720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7B1ACFD-2A27-9947-1E7E-BF962E994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2764" y="1002182"/>
            <a:ext cx="5823014" cy="573550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F026FE3-E842-2848-F2D8-73FA2D12D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Backing Plate Layup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86F738-2065-2C9D-70FF-9FF2B0BE1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222" y="3273697"/>
            <a:ext cx="6012190" cy="3372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87B5AD-FB92-26BD-4A98-76BC32E6A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9051"/>
            <a:ext cx="4076910" cy="19686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7922EC-5487-247D-7217-F6E92F0379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6910" y="689051"/>
            <a:ext cx="4064209" cy="196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19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10C01-FC44-7714-8C20-B7A6DEA22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F68B46-761E-3CFB-9B6F-86D7E3F2A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Vessel Layup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5F4189-A04D-2982-BBF8-31F6DF0D9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551" y="2477507"/>
            <a:ext cx="4540483" cy="41785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D31836-2D77-E580-4F05-96B0361E0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008" y="603268"/>
            <a:ext cx="5536021" cy="62547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293951-8173-A0EC-20F0-F00185E88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1579"/>
            <a:ext cx="4095961" cy="20194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715204-335E-00CB-D025-9F3EDD3F2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5961" y="601579"/>
            <a:ext cx="4102311" cy="19876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B77FB6B-F4A8-7343-E944-0652DD8221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2165" y="2541010"/>
            <a:ext cx="4019757" cy="192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236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019-1">
  <a:themeElements>
    <a:clrScheme name="Custom 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EFB00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urdue Slide Template - CMSC" id="{DB3E5DED-9015-4D95-9F16-EB5F9FA5EC8F}" vid="{B8E3BA45-8B1A-444C-B079-1806B94991F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329</Words>
  <Application>Microsoft Office PowerPoint</Application>
  <PresentationFormat>Widescreen</PresentationFormat>
  <Paragraphs>82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Aptos</vt:lpstr>
      <vt:lpstr>Aptos Display</vt:lpstr>
      <vt:lpstr>Arial</vt:lpstr>
      <vt:lpstr>Calibri</vt:lpstr>
      <vt:lpstr>Corbel</vt:lpstr>
      <vt:lpstr>Franklin Gothic Book</vt:lpstr>
      <vt:lpstr>Franklin Gothic Medium</vt:lpstr>
      <vt:lpstr>Verdana</vt:lpstr>
      <vt:lpstr>Office Theme</vt:lpstr>
      <vt:lpstr>2019-1</vt:lpstr>
      <vt:lpstr>pfRICH Sensor Plane Structural FEA</vt:lpstr>
      <vt:lpstr>Geometry</vt:lpstr>
      <vt:lpstr>Material Properties</vt:lpstr>
      <vt:lpstr>Shell Composite Meshing</vt:lpstr>
      <vt:lpstr>Solid Composite Meshing</vt:lpstr>
      <vt:lpstr>Shell Layup Fabrics</vt:lpstr>
      <vt:lpstr>Aerogel Plate Layup</vt:lpstr>
      <vt:lpstr>Backing Plate Layup</vt:lpstr>
      <vt:lpstr>Vessel Layup</vt:lpstr>
      <vt:lpstr>Sensor Frames Layup</vt:lpstr>
      <vt:lpstr>Solid Layup Fabrics</vt:lpstr>
      <vt:lpstr>Interstitial Beams Layup</vt:lpstr>
      <vt:lpstr>End Rings Layup</vt:lpstr>
      <vt:lpstr>End Rings Layup</vt:lpstr>
      <vt:lpstr>Combined Mesh </vt:lpstr>
      <vt:lpstr>Connections</vt:lpstr>
      <vt:lpstr>Constraints</vt:lpstr>
      <vt:lpstr>Upright load case</vt:lpstr>
      <vt:lpstr>Total Deformation</vt:lpstr>
      <vt:lpstr>Von Mises Stress</vt:lpstr>
      <vt:lpstr>Laying Flat Loads and Constraints</vt:lpstr>
      <vt:lpstr>Total Deformation</vt:lpstr>
      <vt:lpstr>Von Mises Stress</vt:lpstr>
      <vt:lpstr>Machining progress on End Ring #4</vt:lpstr>
      <vt:lpstr>Vacuum pressure nomenclature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Sushrut Karmarkar</dc:creator>
  <cp:lastModifiedBy>Sushrut Karmarkar</cp:lastModifiedBy>
  <cp:revision>1</cp:revision>
  <dcterms:created xsi:type="dcterms:W3CDTF">2025-08-07T13:18:52Z</dcterms:created>
  <dcterms:modified xsi:type="dcterms:W3CDTF">2025-08-07T13:19:35Z</dcterms:modified>
</cp:coreProperties>
</file>