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400" r:id="rId3"/>
    <p:sldId id="300" r:id="rId4"/>
    <p:sldId id="275" r:id="rId5"/>
    <p:sldId id="399" r:id="rId6"/>
    <p:sldId id="391" r:id="rId7"/>
    <p:sldId id="395" r:id="rId8"/>
    <p:sldId id="397" r:id="rId9"/>
    <p:sldId id="396" r:id="rId10"/>
    <p:sldId id="297" r:id="rId11"/>
    <p:sldId id="298" r:id="rId12"/>
    <p:sldId id="401" r:id="rId13"/>
    <p:sldId id="402" r:id="rId14"/>
    <p:sldId id="296" r:id="rId15"/>
    <p:sldId id="3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1" autoAdjust="0"/>
    <p:restoredTop sz="95000" autoAdjust="0"/>
  </p:normalViewPr>
  <p:slideViewPr>
    <p:cSldViewPr snapToGrid="0" snapToObjects="1">
      <p:cViewPr varScale="1">
        <p:scale>
          <a:sx n="120" d="100"/>
          <a:sy n="120" d="100"/>
        </p:scale>
        <p:origin x="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C2E52-F6DC-7244-1824-563A95D9C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C8EB4D-E4BE-1937-1016-D0DE5B14F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154B70-B327-8752-C6A9-0F21ADFA5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9FA42-47CF-58EC-B353-7C97AD79C7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0E616-C55B-4E6E-A75F-69DE2BB326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1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0E616-C55B-4E6E-A75F-69DE2BB3261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0E616-C55B-4E6E-A75F-69DE2BB3261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8.emf"/><Relationship Id="rId4" Type="http://schemas.openxmlformats.org/officeDocument/2006/relationships/image" Target="../media/image15.emf"/><Relationship Id="rId9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992" y="2174058"/>
            <a:ext cx="11400182" cy="194746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312909"/>
            <a:ext cx="10334625" cy="176983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Haixin Huang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RHIC Coordination Meeting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12/23/2025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44E47-E20C-3273-E7E5-CFB8404FF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E677D3C0-08A5-FBDC-AE17-70817F867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879" y="3669088"/>
            <a:ext cx="7772400" cy="3184679"/>
          </a:xfrm>
          <a:prstGeom prst="rect">
            <a:avLst/>
          </a:prstGeom>
        </p:spPr>
      </p:pic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20FAFF5E-6D7C-2C92-4252-EDB464006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79" y="535114"/>
            <a:ext cx="7648652" cy="3133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2CD906-5FB4-65F5-A73A-7554DF55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87" y="78658"/>
            <a:ext cx="11049000" cy="50558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100GeV  Blue Polarization from p-Carbon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4B5A04-79A1-75DD-AD37-3472C170B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EE23EB-99DF-41EA-C433-F68F96A2D371}"/>
              </a:ext>
            </a:extLst>
          </p:cNvPr>
          <p:cNvSpPr txBox="1"/>
          <p:nvPr/>
        </p:nvSpPr>
        <p:spPr>
          <a:xfrm>
            <a:off x="218891" y="3753294"/>
            <a:ext cx="3853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p-carbon values have been scaled based on H-jet numbers. The scaling factors are 1.093+-0.035 for blue 1 and 1.099+-0.033 for blue 2.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6E0EC1-2BC9-620E-C05D-C0538BC6EE67}"/>
              </a:ext>
            </a:extLst>
          </p:cNvPr>
          <p:cNvSpPr txBox="1"/>
          <p:nvPr/>
        </p:nvSpPr>
        <p:spPr>
          <a:xfrm>
            <a:off x="10451805" y="233916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AD855C-FCA8-CE71-6332-07A177560BE4}"/>
              </a:ext>
            </a:extLst>
          </p:cNvPr>
          <p:cNvSpPr txBox="1"/>
          <p:nvPr/>
        </p:nvSpPr>
        <p:spPr>
          <a:xfrm>
            <a:off x="10349323" y="552384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2</a:t>
            </a:r>
          </a:p>
        </p:txBody>
      </p:sp>
    </p:spTree>
    <p:extLst>
      <p:ext uri="{BB962C8B-B14F-4D97-AF65-F5344CB8AC3E}">
        <p14:creationId xmlns:p14="http://schemas.microsoft.com/office/powerpoint/2010/main" val="166691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E0B2E-EB41-45CE-E5D5-6234030FE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8898F-5E6E-2CD3-1B2E-7D05913E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87" y="78658"/>
            <a:ext cx="11049000" cy="505582"/>
          </a:xfrm>
        </p:spPr>
        <p:txBody>
          <a:bodyPr>
            <a:normAutofit fontScale="90000"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100GeV  Yellow Polarization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p-Carbon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E15B99-AA20-F23A-8B82-E8CDB3EDD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CD536-D460-B559-2F0A-2A69747A6FA3}"/>
              </a:ext>
            </a:extLst>
          </p:cNvPr>
          <p:cNvSpPr txBox="1"/>
          <p:nvPr/>
        </p:nvSpPr>
        <p:spPr>
          <a:xfrm>
            <a:off x="218891" y="3753294"/>
            <a:ext cx="3853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p-carbon values have been scaled based on H-jet numbers. The scaling factors are 1.11+-0.032 for Yellow1 and 1.12+-0.034 for Yellow2.</a:t>
            </a:r>
          </a:p>
        </p:txBody>
      </p:sp>
      <p:pic>
        <p:nvPicPr>
          <p:cNvPr id="12" name="Picture 11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18921FC8-5801-2268-3772-A21BF3BF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613" y="494581"/>
            <a:ext cx="7772400" cy="3184679"/>
          </a:xfrm>
          <a:prstGeom prst="rect">
            <a:avLst/>
          </a:prstGeom>
        </p:spPr>
      </p:pic>
      <p:pic>
        <p:nvPicPr>
          <p:cNvPr id="14" name="Picture 13" descr="Chart&#10;&#10;AI-generated content may be incorrect.">
            <a:extLst>
              <a:ext uri="{FF2B5EF4-FFF2-40B4-BE49-F238E27FC236}">
                <a16:creationId xmlns:a16="http://schemas.microsoft.com/office/drawing/2014/main" id="{92410A3C-7368-229B-6DC2-6DFA8C109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270" y="3589600"/>
            <a:ext cx="7772400" cy="3184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E3CC82-9C9B-DC07-ECD9-49D4E8BB7593}"/>
              </a:ext>
            </a:extLst>
          </p:cNvPr>
          <p:cNvSpPr txBox="1"/>
          <p:nvPr/>
        </p:nvSpPr>
        <p:spPr>
          <a:xfrm>
            <a:off x="10451805" y="2339163"/>
            <a:ext cx="103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CFCBA-27E8-4F44-4F24-908F0E39091C}"/>
              </a:ext>
            </a:extLst>
          </p:cNvPr>
          <p:cNvSpPr txBox="1"/>
          <p:nvPr/>
        </p:nvSpPr>
        <p:spPr>
          <a:xfrm>
            <a:off x="10362267" y="5434183"/>
            <a:ext cx="103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2</a:t>
            </a:r>
          </a:p>
        </p:txBody>
      </p:sp>
    </p:spTree>
    <p:extLst>
      <p:ext uri="{BB962C8B-B14F-4D97-AF65-F5344CB8AC3E}">
        <p14:creationId xmlns:p14="http://schemas.microsoft.com/office/powerpoint/2010/main" val="1320444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9C5C-E979-FDD2-F498-A2CF8015A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80202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8D33C6-F00C-235F-8351-0239F75E7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94EB7-AB78-9333-249D-1CEEA7F7370E}"/>
              </a:ext>
            </a:extLst>
          </p:cNvPr>
          <p:cNvSpPr txBox="1"/>
          <p:nvPr/>
        </p:nvSpPr>
        <p:spPr>
          <a:xfrm>
            <a:off x="571500" y="978307"/>
            <a:ext cx="112093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    Energy   AGS/Source Pol.  Blue Polarization Yellow Polarization  Jet/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Pcarbon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Ratio.     Intensity</a:t>
            </a:r>
          </a:p>
          <a:p>
            <a:pPr marL="342900" indent="-342900">
              <a:buAutoNum type="arabicPeriod" startAt="2013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255GeV	  66.9/80.36	51.23+-0.33	52.25+-0.36	       0.95-0.98		1.85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 100GeV	  67.1/81.00	54.18+-0.27	57.02+-0.26	       0.96-1.05		2.25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  255GeV	  68.3/83.70	55.45+-0.27          56.06+-0.26	       0.97-1.04		1.97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2022.  254GeV	  61.9/82.46	55.50+-0.26	53.30+-0.25	       1.08-1.14		2.00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2024.  100GeV	  63.7/78.79          52.65+-0.32	56.69+-0.35	       1.10-1.13		2.10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2025.  100GeV	  64.6/81.36	52.90+-1.41	51.44+-1.25	       1.09-1.11		2.30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4BAA4-A64A-2235-C01F-04FDF9C6CC95}"/>
              </a:ext>
            </a:extLst>
          </p:cNvPr>
          <p:cNvSpPr txBox="1"/>
          <p:nvPr/>
        </p:nvSpPr>
        <p:spPr>
          <a:xfrm>
            <a:off x="411126" y="3698390"/>
            <a:ext cx="112093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AGS measured the peak of the polarization (fixed target mode) and RHIC polarimeters measured the whole beam polarization. There is also a spin transmission efficiency in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line: 96% for blue ring and 99% for yellow ring. Yellow polarization is expected slightly higher than blue polarization.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ratio between Jet and p-carbon is stable in past three runs. The difference from even earlier runs could be due to Si detector aging. 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AGS polarization has room for improvement. RHIC Yellow polarization may also have some room for improvement. </a:t>
            </a:r>
          </a:p>
        </p:txBody>
      </p:sp>
    </p:spTree>
    <p:extLst>
      <p:ext uri="{BB962C8B-B14F-4D97-AF65-F5344CB8AC3E}">
        <p14:creationId xmlns:p14="http://schemas.microsoft.com/office/powerpoint/2010/main" val="2158177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16882-841E-4999-D05D-F5A12A34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491" y="2459739"/>
            <a:ext cx="4914900" cy="1325563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AE8DC-65A2-AE85-FD88-A68C812A4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6840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B8999-DA72-C054-D1B0-FCA2C4A82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6056-A3DA-A985-26FF-4F04267A9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87" y="78658"/>
            <a:ext cx="11049000" cy="50558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100GeV Jet /Blue p-carbon Ratios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FB1C06-5EE7-9C21-9410-42ABC599F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D3798-4CB4-A049-1B2A-259E8143BCA8}"/>
              </a:ext>
            </a:extLst>
          </p:cNvPr>
          <p:cNvSpPr txBox="1"/>
          <p:nvPr/>
        </p:nvSpPr>
        <p:spPr>
          <a:xfrm>
            <a:off x="7878725" y="1720387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(Curtsey to Oleg/Andrei)</a:t>
            </a:r>
          </a:p>
        </p:txBody>
      </p:sp>
      <p:pic>
        <p:nvPicPr>
          <p:cNvPr id="13" name="Picture 12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223AD576-09B2-B7B9-DEB4-D34A054E5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613" y="497379"/>
            <a:ext cx="7772400" cy="3184679"/>
          </a:xfrm>
          <a:prstGeom prst="rect">
            <a:avLst/>
          </a:prstGeom>
        </p:spPr>
      </p:pic>
      <p:pic>
        <p:nvPicPr>
          <p:cNvPr id="15" name="Picture 14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8FE90E2E-88AD-78F5-EC76-CBFD14787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613" y="3673321"/>
            <a:ext cx="7772400" cy="31846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A0BCF4-FEF6-4D18-1982-99A87A1BFBCF}"/>
              </a:ext>
            </a:extLst>
          </p:cNvPr>
          <p:cNvSpPr txBox="1"/>
          <p:nvPr/>
        </p:nvSpPr>
        <p:spPr>
          <a:xfrm>
            <a:off x="624662" y="4399162"/>
            <a:ext cx="3660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Jet  to Blue  p-carbon offline polarization ratios are 1.093+-0.035 for blue 1 and 1.099+-0.033 for blue 2.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D6D823-6366-61D9-38EF-217D55E70842}"/>
              </a:ext>
            </a:extLst>
          </p:cNvPr>
          <p:cNvSpPr txBox="1"/>
          <p:nvPr/>
        </p:nvSpPr>
        <p:spPr>
          <a:xfrm>
            <a:off x="10451805" y="233916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4109BD-750E-44B3-2CF4-64532F51A7B6}"/>
              </a:ext>
            </a:extLst>
          </p:cNvPr>
          <p:cNvSpPr txBox="1"/>
          <p:nvPr/>
        </p:nvSpPr>
        <p:spPr>
          <a:xfrm>
            <a:off x="10451805" y="541482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2</a:t>
            </a:r>
          </a:p>
        </p:txBody>
      </p:sp>
    </p:spTree>
    <p:extLst>
      <p:ext uri="{BB962C8B-B14F-4D97-AF65-F5344CB8AC3E}">
        <p14:creationId xmlns:p14="http://schemas.microsoft.com/office/powerpoint/2010/main" val="2783837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2F070-943F-DCED-D36A-2F15ED3FD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4BFC-45E8-F8C0-26AF-C2AC0F7A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87" y="78658"/>
            <a:ext cx="11049000" cy="50558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100GeV Jet /Yellow p-carbon Ratios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B64DFB-BCB7-87CA-9CE2-2FBC7E20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1B1AF-7740-B036-DBF3-5BCD8FE4D663}"/>
              </a:ext>
            </a:extLst>
          </p:cNvPr>
          <p:cNvSpPr txBox="1"/>
          <p:nvPr/>
        </p:nvSpPr>
        <p:spPr>
          <a:xfrm>
            <a:off x="218891" y="3753294"/>
            <a:ext cx="3853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Jet  to Yellow  p-carbon offline polarization ratios are 1.108+-0.032 for yellow 1 and 1.122+-0.034 for yellow 2. </a:t>
            </a:r>
          </a:p>
        </p:txBody>
      </p:sp>
      <p:pic>
        <p:nvPicPr>
          <p:cNvPr id="5" name="Picture 4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4DF1EFF7-93A1-3792-2926-A0F735930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902" y="3681791"/>
            <a:ext cx="7772400" cy="3184679"/>
          </a:xfrm>
          <a:prstGeom prst="rect">
            <a:avLst/>
          </a:prstGeom>
        </p:spPr>
      </p:pic>
      <p:pic>
        <p:nvPicPr>
          <p:cNvPr id="8" name="Picture 7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A555752B-8254-CD7D-7ED7-FE60C8A9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819" y="497112"/>
            <a:ext cx="7772400" cy="3184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5FBE04-B095-C6ED-4D55-CE2E790CFC02}"/>
              </a:ext>
            </a:extLst>
          </p:cNvPr>
          <p:cNvSpPr txBox="1"/>
          <p:nvPr/>
        </p:nvSpPr>
        <p:spPr>
          <a:xfrm>
            <a:off x="10451805" y="2339163"/>
            <a:ext cx="103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F9ED33-4D67-EB30-81AD-D8776E6086CF}"/>
              </a:ext>
            </a:extLst>
          </p:cNvPr>
          <p:cNvSpPr txBox="1"/>
          <p:nvPr/>
        </p:nvSpPr>
        <p:spPr>
          <a:xfrm>
            <a:off x="10362267" y="5434183"/>
            <a:ext cx="103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2</a:t>
            </a:r>
          </a:p>
        </p:txBody>
      </p:sp>
    </p:spTree>
    <p:extLst>
      <p:ext uri="{BB962C8B-B14F-4D97-AF65-F5344CB8AC3E}">
        <p14:creationId xmlns:p14="http://schemas.microsoft.com/office/powerpoint/2010/main" val="365818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2BB68-8AD9-4E3B-6508-897E7EFC3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DC6D7-EE0F-D500-C2E3-91652E9B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85" y="104157"/>
            <a:ext cx="9626009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of p-Carbon Polarimeter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323A7D7-79E3-9E7C-060C-A4BDE7EE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E43F2D-4CA3-4376-97F6-7AAC4B4C84E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6" name="Picture 1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3B6927F-375D-161B-73D6-D9A8605AD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" y="3218361"/>
            <a:ext cx="5587852" cy="3639639"/>
          </a:xfrm>
          <a:prstGeom prst="rect">
            <a:avLst/>
          </a:prstGeom>
        </p:spPr>
      </p:pic>
      <p:pic>
        <p:nvPicPr>
          <p:cNvPr id="24" name="Picture 23" descr="Timeline&#10;&#10;AI-generated content may be incorrect.">
            <a:extLst>
              <a:ext uri="{FF2B5EF4-FFF2-40B4-BE49-F238E27FC236}">
                <a16:creationId xmlns:a16="http://schemas.microsoft.com/office/drawing/2014/main" id="{3A3D679F-0FDD-BD67-2718-A6829301B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09" y="675155"/>
            <a:ext cx="3079896" cy="2272774"/>
          </a:xfrm>
          <a:prstGeom prst="rect">
            <a:avLst/>
          </a:prstGeom>
        </p:spPr>
      </p:pic>
      <p:pic>
        <p:nvPicPr>
          <p:cNvPr id="17" name="Picture 16" descr="Text&#10;&#10;AI-generated content may be incorrect.">
            <a:extLst>
              <a:ext uri="{FF2B5EF4-FFF2-40B4-BE49-F238E27FC236}">
                <a16:creationId xmlns:a16="http://schemas.microsoft.com/office/drawing/2014/main" id="{C4BABF74-C8BC-9B2B-BDEC-3CF2C6BCC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957" y="590146"/>
            <a:ext cx="7488865" cy="3501066"/>
          </a:xfrm>
          <a:prstGeom prst="rect">
            <a:avLst/>
          </a:prstGeom>
        </p:spPr>
      </p:pic>
      <p:sp>
        <p:nvSpPr>
          <p:cNvPr id="23" name="Line 16">
            <a:extLst>
              <a:ext uri="{FF2B5EF4-FFF2-40B4-BE49-F238E27FC236}">
                <a16:creationId xmlns:a16="http://schemas.microsoft.com/office/drawing/2014/main" id="{E96CE181-8827-6B6D-1670-4C96C065EE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1852" y="1701202"/>
            <a:ext cx="365760" cy="40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6">
            <a:extLst>
              <a:ext uri="{FF2B5EF4-FFF2-40B4-BE49-F238E27FC236}">
                <a16:creationId xmlns:a16="http://schemas.microsoft.com/office/drawing/2014/main" id="{334F07A2-ABBA-FB8B-675E-EB886DE96A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7953" y="4279184"/>
            <a:ext cx="1150530" cy="5960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D4CB1E-846B-B303-35F8-5CF7A098F2C1}"/>
              </a:ext>
            </a:extLst>
          </p:cNvPr>
          <p:cNvSpPr txBox="1"/>
          <p:nvPr/>
        </p:nvSpPr>
        <p:spPr>
          <a:xfrm>
            <a:off x="7132568" y="4690551"/>
            <a:ext cx="4882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Proof of Principle Expt. was carried out in AGS in 1999. With its success, RHIC Polarimeter was developed by the RHIC polarimeter group and used till now.</a:t>
            </a:r>
          </a:p>
        </p:txBody>
      </p:sp>
    </p:spTree>
    <p:extLst>
      <p:ext uri="{BB962C8B-B14F-4D97-AF65-F5344CB8AC3E}">
        <p14:creationId xmlns:p14="http://schemas.microsoft.com/office/powerpoint/2010/main" val="333280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67" y="175456"/>
            <a:ext cx="9626009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Pol. Profile and Average Polarization</a:t>
            </a:r>
          </a:p>
        </p:txBody>
      </p:sp>
      <p:pic>
        <p:nvPicPr>
          <p:cNvPr id="4" name="Picture 3" descr="rr_525.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1676400"/>
            <a:ext cx="3302306" cy="4191000"/>
          </a:xfrm>
          <a:prstGeom prst="rect">
            <a:avLst/>
          </a:prstGeom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771738" y="3409890"/>
            <a:ext cx="685800" cy="685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152738" y="241929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52601" y="1981200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Carbon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152738" y="516249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152738" y="272409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863335" y="993775"/>
            <a:ext cx="3378506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Scan C target across the beam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In both X and Y directions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343401" y="5715000"/>
            <a:ext cx="1710789" cy="32778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Target Position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 rot="16200000">
            <a:off x="2526063" y="2421215"/>
            <a:ext cx="1043876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Intensity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 rot="16200000">
            <a:off x="2215078" y="4642922"/>
            <a:ext cx="1577976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Polarization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4419601" y="2819401"/>
            <a:ext cx="479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0033CC"/>
                </a:solidFill>
                <a:sym typeface="Symbol" pitchFamily="18" charset="2"/>
              </a:rPr>
              <a:t></a:t>
            </a:r>
            <a:r>
              <a:rPr lang="en-US" sz="2800" i="1" baseline="-25000" dirty="0">
                <a:solidFill>
                  <a:srgbClr val="0033CC"/>
                </a:solidFill>
                <a:sym typeface="Symbol" pitchFamily="18" charset="2"/>
              </a:rPr>
              <a:t>I</a:t>
            </a:r>
            <a:endParaRPr lang="en-US" sz="2800" i="1" baseline="-25000" dirty="0">
              <a:solidFill>
                <a:srgbClr val="0033CC"/>
              </a:solidFill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419600" y="4800600"/>
            <a:ext cx="5613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0033CC"/>
                </a:solidFill>
                <a:sym typeface="Symbol" pitchFamily="18" charset="2"/>
              </a:rPr>
              <a:t></a:t>
            </a:r>
            <a:r>
              <a:rPr lang="en-US" sz="2800" i="1" baseline="-25000" dirty="0">
                <a:solidFill>
                  <a:srgbClr val="0033CC"/>
                </a:solidFill>
                <a:sym typeface="Symbol" pitchFamily="18" charset="2"/>
              </a:rPr>
              <a:t>P</a:t>
            </a:r>
            <a:endParaRPr lang="en-US" sz="2800" i="1" baseline="-25000" dirty="0">
              <a:solidFill>
                <a:srgbClr val="0033CC"/>
              </a:solidFill>
            </a:endParaRPr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7924800" y="1295400"/>
          <a:ext cx="914400" cy="82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07960" imgH="457200" progId="Equation.3">
                  <p:embed/>
                </p:oleObj>
              </mc:Choice>
              <mc:Fallback>
                <p:oleObj name="Equation" r:id="rId4" imgW="507960" imgH="457200" progId="Equation.3">
                  <p:embed/>
                  <p:pic>
                    <p:nvPicPr>
                      <p:cNvPr id="645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1295400"/>
                        <a:ext cx="914400" cy="822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6705600" y="2514600"/>
          <a:ext cx="3962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136680" imgH="723600" progId="Equation.3">
                  <p:embed/>
                </p:oleObj>
              </mc:Choice>
              <mc:Fallback>
                <p:oleObj name="Equation" r:id="rId6" imgW="3136680" imgH="7236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514600"/>
                        <a:ext cx="39624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431520" y="4648200"/>
            <a:ext cx="42364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Symbol"/>
              </a:rPr>
              <a:t>Run9: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itchFamily="34" charset="0"/>
                <a:cs typeface="Arial" pitchFamily="34" charset="0"/>
                <a:sym typeface="Symbol"/>
              </a:rPr>
              <a:t>s=200 </a:t>
            </a:r>
            <a:r>
              <a:rPr lang="en-US" dirty="0" err="1">
                <a:latin typeface="Arial" pitchFamily="34" charset="0"/>
                <a:cs typeface="Arial" pitchFamily="34" charset="0"/>
                <a:sym typeface="Symbol"/>
              </a:rPr>
              <a:t>GeV</a:t>
            </a:r>
            <a:r>
              <a:rPr lang="en-US" dirty="0">
                <a:latin typeface="Arial" pitchFamily="34" charset="0"/>
                <a:cs typeface="Arial" pitchFamily="34" charset="0"/>
                <a:sym typeface="Symbol"/>
              </a:rPr>
              <a:t>: R~0.1    5% correction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itchFamily="34" charset="0"/>
                <a:cs typeface="Arial" pitchFamily="34" charset="0"/>
                <a:sym typeface="Symbol"/>
              </a:rPr>
              <a:t>s=500 </a:t>
            </a:r>
            <a:r>
              <a:rPr lang="en-US" dirty="0" err="1">
                <a:latin typeface="Arial" pitchFamily="34" charset="0"/>
                <a:cs typeface="Arial" pitchFamily="34" charset="0"/>
                <a:sym typeface="Symbol"/>
              </a:rPr>
              <a:t>GeV</a:t>
            </a:r>
            <a:r>
              <a:rPr lang="en-US" dirty="0">
                <a:latin typeface="Arial" pitchFamily="34" charset="0"/>
                <a:cs typeface="Arial" pitchFamily="34" charset="0"/>
                <a:sym typeface="Symbol"/>
              </a:rPr>
              <a:t>: R~0.35  15% correction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E43F2D-4CA3-4376-97F6-7AAC4B4C84E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3886200"/>
            <a:ext cx="439735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Ideal case: flat pol. profile (</a:t>
            </a:r>
            <a:r>
              <a:rPr lang="en-US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en-US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en-US" dirty="0">
                <a:latin typeface="Arial" pitchFamily="34" charset="0"/>
                <a:cs typeface="Arial" pitchFamily="34" charset="0"/>
                <a:sym typeface="Symbol"/>
              </a:rPr>
              <a:t>=  </a:t>
            </a:r>
            <a:r>
              <a:rPr lang="en-US" dirty="0">
                <a:latin typeface="Arial" pitchFamily="34" charset="0"/>
                <a:cs typeface="Arial" pitchFamily="34" charset="0"/>
              </a:rPr>
              <a:t>R=0)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85" y="126465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Profile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286000" y="1752600"/>
            <a:ext cx="1676400" cy="3505200"/>
          </a:xfrm>
          <a:prstGeom prst="rect">
            <a:avLst/>
          </a:prstGeom>
          <a:gradFill rotWithShape="0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867400" y="2971800"/>
            <a:ext cx="685800" cy="685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19401" y="1295400"/>
            <a:ext cx="736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H-Jet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819400" y="2286000"/>
            <a:ext cx="0" cy="609600"/>
          </a:xfrm>
          <a:prstGeom prst="line">
            <a:avLst/>
          </a:prstGeom>
          <a:noFill/>
          <a:ln w="635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2895600" y="1752600"/>
          <a:ext cx="419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203040" progId="Equation.3">
                  <p:embed/>
                </p:oleObj>
              </mc:Choice>
              <mc:Fallback>
                <p:oleObj name="Equation" r:id="rId3" imgW="152280" imgH="203040" progId="Equation.3">
                  <p:embed/>
                  <p:pic>
                    <p:nvPicPr>
                      <p:cNvPr id="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752600"/>
                        <a:ext cx="4191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2286000" y="46482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590801" y="3962400"/>
            <a:ext cx="896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~1 mm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2767013" y="3962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514601" y="4724400"/>
            <a:ext cx="966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6-7 mm</a:t>
            </a: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3429000" y="2286000"/>
            <a:ext cx="0" cy="609600"/>
          </a:xfrm>
          <a:prstGeom prst="line">
            <a:avLst/>
          </a:prstGeom>
          <a:noFill/>
          <a:ln w="635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3124200" y="2286000"/>
            <a:ext cx="0" cy="609600"/>
          </a:xfrm>
          <a:prstGeom prst="line">
            <a:avLst/>
          </a:prstGeom>
          <a:noFill/>
          <a:ln w="635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8686800" y="2895600"/>
            <a:ext cx="685800" cy="685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6248400" y="19812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5943600" y="1371600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pC</a:t>
            </a:r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8839200" y="3048000"/>
            <a:ext cx="685800" cy="685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21"/>
          <p:cNvSpPr>
            <a:spLocks noChangeArrowheads="1"/>
          </p:cNvSpPr>
          <p:nvPr/>
        </p:nvSpPr>
        <p:spPr bwMode="auto">
          <a:xfrm>
            <a:off x="2743200" y="3048000"/>
            <a:ext cx="685800" cy="685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8433485" y="1416051"/>
            <a:ext cx="1467068" cy="56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/>
              <a:t>Collider</a:t>
            </a:r>
          </a:p>
          <a:p>
            <a:pPr algn="ctr">
              <a:lnSpc>
                <a:spcPct val="85000"/>
              </a:lnSpc>
            </a:pPr>
            <a:r>
              <a:rPr lang="en-US"/>
              <a:t>Experiments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2362200" y="6096000"/>
            <a:ext cx="87575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dirty="0"/>
              <a:t>P</a:t>
            </a:r>
            <a:r>
              <a:rPr lang="en-US" sz="2000" i="1" baseline="-25000" dirty="0"/>
              <a:t>1,2</a:t>
            </a:r>
            <a:r>
              <a:rPr lang="en-US" sz="2000" dirty="0"/>
              <a:t>(</a:t>
            </a:r>
            <a:r>
              <a:rPr lang="en-US" sz="2000" i="1" dirty="0" err="1"/>
              <a:t>x,y</a:t>
            </a:r>
            <a:r>
              <a:rPr lang="en-US" sz="2000" dirty="0"/>
              <a:t>) – polarization profile, </a:t>
            </a:r>
            <a:r>
              <a:rPr lang="en-US" sz="2000" i="1" dirty="0"/>
              <a:t>I</a:t>
            </a:r>
            <a:r>
              <a:rPr lang="en-US" sz="2000" i="1" baseline="-25000" dirty="0"/>
              <a:t>1,2</a:t>
            </a:r>
            <a:r>
              <a:rPr lang="en-US" sz="2000" dirty="0"/>
              <a:t>(</a:t>
            </a:r>
            <a:r>
              <a:rPr lang="en-US" sz="2000" i="1" dirty="0" err="1"/>
              <a:t>x,y</a:t>
            </a:r>
            <a:r>
              <a:rPr lang="en-US" sz="2000" dirty="0"/>
              <a:t>) – intensity profile, for beam #1 and #2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5927725" y="4994275"/>
            <a:ext cx="635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=</a:t>
            </a:r>
            <a:r>
              <a:rPr lang="en-US" i="1"/>
              <a:t>x</a:t>
            </a:r>
            <a:r>
              <a:rPr lang="en-US" baseline="-25000"/>
              <a:t>0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E43F2D-4CA3-4376-97F6-7AAC4B4C84E0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4511675" y="5638800"/>
          <a:ext cx="254158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87240" imgH="253800" progId="Equation.3">
                  <p:embed/>
                </p:oleObj>
              </mc:Choice>
              <mc:Fallback>
                <p:oleObj name="Equation" r:id="rId5" imgW="1587240" imgH="253800" progId="Equation.3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1675" y="5638800"/>
                        <a:ext cx="2541588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7345364" y="5638800"/>
          <a:ext cx="3354387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95200" imgH="253800" progId="Equation.3">
                  <p:embed/>
                </p:oleObj>
              </mc:Choice>
              <mc:Fallback>
                <p:oleObj name="Equation" r:id="rId7" imgW="2095200" imgH="253800" progId="Equation.3">
                  <p:embed/>
                  <p:pic>
                    <p:nvPicPr>
                      <p:cNvPr id="102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5364" y="5638800"/>
                        <a:ext cx="3354387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Object 8"/>
          <p:cNvGraphicFramePr>
            <a:graphicFrameLocks noChangeAspect="1"/>
          </p:cNvGraphicFramePr>
          <p:nvPr/>
        </p:nvGraphicFramePr>
        <p:xfrm>
          <a:off x="1844675" y="5638800"/>
          <a:ext cx="235743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73120" imgH="253800" progId="Equation.3">
                  <p:embed/>
                </p:oleObj>
              </mc:Choice>
              <mc:Fallback>
                <p:oleObj name="Equation" r:id="rId9" imgW="1473120" imgH="253800" progId="Equation.3">
                  <p:embed/>
                  <p:pic>
                    <p:nvPicPr>
                      <p:cNvPr id="102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675" y="5638800"/>
                        <a:ext cx="2357438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Arrow Connector 31"/>
          <p:cNvCxnSpPr/>
          <p:nvPr/>
        </p:nvCxnSpPr>
        <p:spPr>
          <a:xfrm rot="16200000" flipH="1">
            <a:off x="8382000" y="2590800"/>
            <a:ext cx="3810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18" idx="5"/>
          </p:cNvCxnSpPr>
          <p:nvPr/>
        </p:nvCxnSpPr>
        <p:spPr>
          <a:xfrm rot="16200000" flipV="1">
            <a:off x="9424569" y="3633368"/>
            <a:ext cx="329033" cy="329033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95399" y="736549"/>
            <a:ext cx="94043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If polarization changes across the beam, the average polarization seen by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Polarimeters</a:t>
            </a:r>
            <a:r>
              <a:rPr lang="en-US" dirty="0">
                <a:latin typeface="Arial" pitchFamily="34" charset="0"/>
                <a:cs typeface="Arial" pitchFamily="34" charset="0"/>
              </a:rPr>
              <a:t> and Experiments (in beam collision) is different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8757-9DC8-8D74-192E-8AB933C7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5" y="176280"/>
            <a:ext cx="11815430" cy="79050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Target Polarization and Whole Beam Polarization 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F20F2A-3EE4-8039-4B86-59DD7125D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83D61-15E1-9F52-0DD6-A1E83D323291}"/>
              </a:ext>
            </a:extLst>
          </p:cNvPr>
          <p:cNvPicPr preferRelativeResize="0">
            <a:picLocks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30" y="285267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418C5-70C4-7417-F832-DC0FB1BE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009" y="1334259"/>
            <a:ext cx="28956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AC6644-61BB-A1C9-CC1F-6B0F0CBEBB91}"/>
              </a:ext>
            </a:extLst>
          </p:cNvPr>
          <p:cNvPicPr preferRelativeResize="0">
            <a:picLocks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30" y="5191057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A3732-80D8-39FE-C779-9D36F5104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70" y="1334259"/>
            <a:ext cx="2590800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EC823F-1E5C-FA3C-6CBA-BD40B15D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44" y="4702175"/>
            <a:ext cx="4724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CB65B2-3278-9168-5294-141BBCDB6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72" y="2854325"/>
            <a:ext cx="495300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931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D68AF-B4E1-1189-E0AC-171E9D568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E221B-0EFD-ED6E-C11A-50FE2A2D9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99B6D0E-11A9-F2B3-D172-9AF4B77D2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050" y="0"/>
            <a:ext cx="8915400" cy="533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Source/AGS Polarization and RHIC Injection Intensity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D49ED-4101-8341-E0B3-22B6B590210A}"/>
              </a:ext>
            </a:extLst>
          </p:cNvPr>
          <p:cNvSpPr txBox="1"/>
          <p:nvPr/>
        </p:nvSpPr>
        <p:spPr>
          <a:xfrm>
            <a:off x="9512441" y="50040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Chart, scatter chart&#10;&#10;AI-generated content may be incorrect.">
            <a:extLst>
              <a:ext uri="{FF2B5EF4-FFF2-40B4-BE49-F238E27FC236}">
                <a16:creationId xmlns:a16="http://schemas.microsoft.com/office/drawing/2014/main" id="{A65B0F42-6542-5DD6-B72D-2F0A4A72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4" y="509058"/>
            <a:ext cx="10963276" cy="62464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6BF2F-C498-54C6-9F2B-6CFC4EC55A3C}"/>
              </a:ext>
            </a:extLst>
          </p:cNvPr>
          <p:cNvSpPr txBox="1"/>
          <p:nvPr/>
        </p:nvSpPr>
        <p:spPr>
          <a:xfrm>
            <a:off x="3918689" y="4173082"/>
            <a:ext cx="6342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polarization is around 81.5% while AGS flattop polarization is around 64.6%. In the well tuned scenario, AGS is expected to be around 70% with 2E11 intensity. Currently, we put 2.3E11 intensity into RHIC.</a:t>
            </a:r>
          </a:p>
        </p:txBody>
      </p:sp>
    </p:spTree>
    <p:extLst>
      <p:ext uri="{BB962C8B-B14F-4D97-AF65-F5344CB8AC3E}">
        <p14:creationId xmlns:p14="http://schemas.microsoft.com/office/powerpoint/2010/main" val="246458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C8A84-AFC9-AB70-8EF6-801EE5FBF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CC2C4-E029-2CBA-3C0F-28DD4B1E7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64376D8-CCE2-2900-C724-B67AB441B5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213" y="116464"/>
            <a:ext cx="8915400" cy="533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AGS Polarization vs. Intensity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192A7-E106-C273-E355-202338D4D44A}"/>
              </a:ext>
            </a:extLst>
          </p:cNvPr>
          <p:cNvSpPr txBox="1"/>
          <p:nvPr/>
        </p:nvSpPr>
        <p:spPr>
          <a:xfrm>
            <a:off x="9512441" y="50040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 descr="Chart, scatter chart&#10;&#10;AI-generated content may be incorrect.">
            <a:extLst>
              <a:ext uri="{FF2B5EF4-FFF2-40B4-BE49-F238E27FC236}">
                <a16:creationId xmlns:a16="http://schemas.microsoft.com/office/drawing/2014/main" id="{57EE682B-B03F-918E-5968-8B1322E9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56" y="733130"/>
            <a:ext cx="7814543" cy="5391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EA02CA-F0DF-EB98-940B-DE902C1D2F99}"/>
              </a:ext>
            </a:extLst>
          </p:cNvPr>
          <p:cNvSpPr txBox="1"/>
          <p:nvPr/>
        </p:nvSpPr>
        <p:spPr>
          <a:xfrm>
            <a:off x="8245700" y="2450608"/>
            <a:ext cx="3822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2.5E11 intensity, this scan gives ~67%. </a:t>
            </a:r>
          </a:p>
        </p:txBody>
      </p:sp>
    </p:spTree>
    <p:extLst>
      <p:ext uri="{BB962C8B-B14F-4D97-AF65-F5344CB8AC3E}">
        <p14:creationId xmlns:p14="http://schemas.microsoft.com/office/powerpoint/2010/main" val="4232307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71D1B-CB94-D2AD-D4C7-C68F0C457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34E4-3869-E1EA-8287-84212C01E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87" y="78658"/>
            <a:ext cx="11049000" cy="50558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100GeV Polarization from Jet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B46805-9DB2-7DE6-502F-A6D2B36EB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91BA6-A1C3-0FEE-8D76-81215105356D}"/>
              </a:ext>
            </a:extLst>
          </p:cNvPr>
          <p:cNvSpPr txBox="1"/>
          <p:nvPr/>
        </p:nvSpPr>
        <p:spPr>
          <a:xfrm>
            <a:off x="235987" y="3965945"/>
            <a:ext cx="3853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polarization is 52.9+-1.4 in blue and 51.4+-1.3 in yellow. We expect yellow to be 1-2% higher due to spin transfer efficiency difference in </a:t>
            </a:r>
            <a:r>
              <a:rPr lang="en-US" dirty="0" err="1"/>
              <a:t>AtR</a:t>
            </a:r>
            <a:r>
              <a:rPr lang="en-US" dirty="0"/>
              <a:t> line. </a:t>
            </a:r>
          </a:p>
        </p:txBody>
      </p:sp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5779039E-0583-4E26-A713-BF537749F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1" y="584240"/>
            <a:ext cx="7772400" cy="3184679"/>
          </a:xfrm>
          <a:prstGeom prst="rect">
            <a:avLst/>
          </a:prstGeom>
        </p:spPr>
      </p:pic>
      <p:pic>
        <p:nvPicPr>
          <p:cNvPr id="14" name="Picture 13" descr="Chart, bar chart, line chart&#10;&#10;AI-generated content may be incorrect.">
            <a:extLst>
              <a:ext uri="{FF2B5EF4-FFF2-40B4-BE49-F238E27FC236}">
                <a16:creationId xmlns:a16="http://schemas.microsoft.com/office/drawing/2014/main" id="{9E40B773-4369-2F02-BAA7-45221B349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401" y="3594663"/>
            <a:ext cx="7772400" cy="318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66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410B-DE66-4406-7F2E-EB4BB0ACD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9E9D-69F1-FE00-9C0C-38BD48923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87" y="78658"/>
            <a:ext cx="11049000" cy="50558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100GeV Polarization from Jet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68AD45-3BC6-49D6-BAC6-9F1A8B158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A3CF1-B052-9B22-FC07-EF864B7E7582}"/>
              </a:ext>
            </a:extLst>
          </p:cNvPr>
          <p:cNvSpPr txBox="1"/>
          <p:nvPr/>
        </p:nvSpPr>
        <p:spPr>
          <a:xfrm>
            <a:off x="218891" y="3753294"/>
            <a:ext cx="38533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polarization is 53.3+-1.6 in blue and 51.3+-1.4 in yellow. We expect yellow to be 1-2% higher due to spin transfer efficiency difference in </a:t>
            </a:r>
            <a:r>
              <a:rPr lang="en-US" dirty="0" err="1"/>
              <a:t>AtR</a:t>
            </a:r>
            <a:r>
              <a:rPr lang="en-US" dirty="0"/>
              <a:t> line. As comparison, these numbers are 52.7+-0.3 and 56.7+-0.4 in run24.</a:t>
            </a:r>
          </a:p>
        </p:txBody>
      </p:sp>
      <p:pic>
        <p:nvPicPr>
          <p:cNvPr id="5" name="Picture 4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AC13A97F-823C-4F4D-CC4F-15B2ECAD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709" y="3595199"/>
            <a:ext cx="7772400" cy="3184679"/>
          </a:xfrm>
          <a:prstGeom prst="rect">
            <a:avLst/>
          </a:prstGeom>
        </p:spPr>
      </p:pic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4FF6D6B2-9FCD-7BA9-BBFB-D6D477971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09" y="633752"/>
            <a:ext cx="7772400" cy="318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4251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EA740E63-8231-234F-9059-7F6E415520C6}" vid="{315AC291-A142-F24B-B412-7E021522D5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bnl-ppt-template-widescreen</Template>
  <TotalTime>21345</TotalTime>
  <Words>741</Words>
  <Application>Microsoft Macintosh PowerPoint</Application>
  <PresentationFormat>Widescreen</PresentationFormat>
  <Paragraphs>87</Paragraphs>
  <Slides>15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Symbol</vt:lpstr>
      <vt:lpstr>Times New Roman</vt:lpstr>
      <vt:lpstr>BNL</vt:lpstr>
      <vt:lpstr>Equation</vt:lpstr>
      <vt:lpstr>Polarization Status</vt:lpstr>
      <vt:lpstr>History of p-Carbon Polarimeter</vt:lpstr>
      <vt:lpstr>Pol. Profile and Average Polarization</vt:lpstr>
      <vt:lpstr>Polarization Profile</vt:lpstr>
      <vt:lpstr>Fixed Target Polarization and Whole Beam Polarization </vt:lpstr>
      <vt:lpstr>Source/AGS Polarization and RHIC Injection Intensity</vt:lpstr>
      <vt:lpstr>AGS Polarization vs. Intensity</vt:lpstr>
      <vt:lpstr>100GeV Polarization from Jet </vt:lpstr>
      <vt:lpstr>100GeV Polarization from Jet </vt:lpstr>
      <vt:lpstr>100GeV  Blue Polarization from p-Carbon </vt:lpstr>
      <vt:lpstr>100GeV  Yellow Polarization from p-Carbon </vt:lpstr>
      <vt:lpstr>Summary</vt:lpstr>
      <vt:lpstr>Backup Slides</vt:lpstr>
      <vt:lpstr>100GeV Jet /Blue p-carbon Ratios</vt:lpstr>
      <vt:lpstr>100GeV Jet /Yellow p-carbon Ratios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Luo, Yun</dc:creator>
  <cp:keywords/>
  <dc:description/>
  <cp:lastModifiedBy>Huang, Haixin</cp:lastModifiedBy>
  <cp:revision>117</cp:revision>
  <dcterms:created xsi:type="dcterms:W3CDTF">2024-02-28T16:33:36Z</dcterms:created>
  <dcterms:modified xsi:type="dcterms:W3CDTF">2025-12-23T16:46:28Z</dcterms:modified>
  <cp:category/>
</cp:coreProperties>
</file>