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5" r:id="rId2"/>
    <p:sldId id="268" r:id="rId3"/>
    <p:sldId id="262" r:id="rId4"/>
    <p:sldId id="264" r:id="rId5"/>
    <p:sldId id="267" r:id="rId6"/>
    <p:sldId id="26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4660"/>
  </p:normalViewPr>
  <p:slideViewPr>
    <p:cSldViewPr snapToGrid="0">
      <p:cViewPr varScale="1">
        <p:scale>
          <a:sx n="79" d="100"/>
          <a:sy n="79" d="100"/>
        </p:scale>
        <p:origin x="8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549CE4-1968-4CD9-9156-7CF488052839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E591E8-AC9E-49F2-B33F-79B17A96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366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>
          <a:extLst>
            <a:ext uri="{FF2B5EF4-FFF2-40B4-BE49-F238E27FC236}">
              <a16:creationId xmlns:a16="http://schemas.microsoft.com/office/drawing/2014/main" id="{6C548DA6-E361-DFDC-9DB3-30ABA0F916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9:notes">
            <a:extLst>
              <a:ext uri="{FF2B5EF4-FFF2-40B4-BE49-F238E27FC236}">
                <a16:creationId xmlns:a16="http://schemas.microsoft.com/office/drawing/2014/main" id="{695D87D9-839F-69BD-DAE0-75F414515E6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9:notes">
            <a:extLst>
              <a:ext uri="{FF2B5EF4-FFF2-40B4-BE49-F238E27FC236}">
                <a16:creationId xmlns:a16="http://schemas.microsoft.com/office/drawing/2014/main" id="{4A196000-A411-0523-D6DF-B339CD837F4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4" name="Google Shape;174;p9:notes">
            <a:extLst>
              <a:ext uri="{FF2B5EF4-FFF2-40B4-BE49-F238E27FC236}">
                <a16:creationId xmlns:a16="http://schemas.microsoft.com/office/drawing/2014/main" id="{4F6EDC8B-20EE-86D0-42A2-46F76A8D27A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262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trike="sngStrike" dirty="0"/>
          </a:p>
        </p:txBody>
      </p:sp>
      <p:sp>
        <p:nvSpPr>
          <p:cNvPr id="145" name="Google Shape;14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4" name="Google Shape;174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>
          <a:extLst>
            <a:ext uri="{FF2B5EF4-FFF2-40B4-BE49-F238E27FC236}">
              <a16:creationId xmlns:a16="http://schemas.microsoft.com/office/drawing/2014/main" id="{6566C199-A932-CBE0-4C53-172DCD656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9:notes">
            <a:extLst>
              <a:ext uri="{FF2B5EF4-FFF2-40B4-BE49-F238E27FC236}">
                <a16:creationId xmlns:a16="http://schemas.microsoft.com/office/drawing/2014/main" id="{A700FA9A-94B8-BF8E-D38F-C87D5610CBD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9:notes">
            <a:extLst>
              <a:ext uri="{FF2B5EF4-FFF2-40B4-BE49-F238E27FC236}">
                <a16:creationId xmlns:a16="http://schemas.microsoft.com/office/drawing/2014/main" id="{84D06FC7-764C-A2D6-776F-A3030E3197E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4" name="Google Shape;174;p9:notes">
            <a:extLst>
              <a:ext uri="{FF2B5EF4-FFF2-40B4-BE49-F238E27FC236}">
                <a16:creationId xmlns:a16="http://schemas.microsoft.com/office/drawing/2014/main" id="{2C3CBED5-3D86-A5DC-1963-ABE446BF657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843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1481540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4712963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3441178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99D03B-F4BD-85C1-5955-B2BB7ACF4A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6314" y="472833"/>
            <a:ext cx="1632203" cy="45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6D9F0E-4B80-0FD1-A24A-1C1B60A4BB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566183" y="472833"/>
            <a:ext cx="1787236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496317-0189-6060-26F4-32FD0508897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67685" y="472833"/>
            <a:ext cx="1825604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5935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>
          <p15:clr>
            <a:srgbClr val="FBAE40"/>
          </p15:clr>
        </p15:guide>
        <p15:guide id="8" pos="3840">
          <p15:clr>
            <a:srgbClr val="FBAE40"/>
          </p15:clr>
        </p15:guide>
        <p15:guide id="9" orient="horz" pos="3888">
          <p15:clr>
            <a:srgbClr val="FBAE40"/>
          </p15:clr>
        </p15:guide>
        <p15:guide id="10" pos="360">
          <p15:clr>
            <a:srgbClr val="FBAE40"/>
          </p15:clr>
        </p15:guide>
        <p15:guide id="11" pos="7320">
          <p15:clr>
            <a:srgbClr val="FBAE40"/>
          </p15:clr>
        </p15:guide>
        <p15:guide id="12" orient="horz" pos="398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41157-0651-5115-EE16-D06715B5C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F4BAEB-BD2B-AB0E-D045-8BB84CC041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AFE887-70BD-D759-D3A5-885AC42A87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13785F-BD1A-E214-E417-984A44A13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F7123-4644-4B27-BB4E-BD2FE16ADDE1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5B37D9-CDA9-8688-EF17-7A115E4ED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7ED5E2-4158-5E94-4AB2-B2DDFCBC2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9C94-3433-4B69-86AB-FAC385C31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083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1649" y="6533724"/>
            <a:ext cx="432486" cy="29404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E7747BA-6145-3552-2339-5F4BF5DF2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79" y="1"/>
            <a:ext cx="11499925" cy="490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65258C7-5BE3-51E9-6313-6F03042F3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579" y="576179"/>
            <a:ext cx="11499925" cy="5379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845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1649" y="6533724"/>
            <a:ext cx="432486" cy="29404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E7747BA-6145-3552-2339-5F4BF5DF2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79" y="0"/>
            <a:ext cx="11499925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8709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69E67-D399-4DBB-BAA8-0F33523D2B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1649" y="6533724"/>
            <a:ext cx="432486" cy="29404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4C62C12-2F08-E318-B35D-ED3DD7238288}"/>
              </a:ext>
            </a:extLst>
          </p:cNvPr>
          <p:cNvCxnSpPr>
            <a:cxnSpLocks/>
          </p:cNvCxnSpPr>
          <p:nvPr userDrawn="1"/>
        </p:nvCxnSpPr>
        <p:spPr>
          <a:xfrm>
            <a:off x="419916" y="6277674"/>
            <a:ext cx="11542588" cy="0"/>
          </a:xfrm>
          <a:prstGeom prst="line">
            <a:avLst/>
          </a:prstGeom>
          <a:ln w="12700">
            <a:gradFill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354F98-61FF-4968-3E99-67BD8635F0D2}"/>
              </a:ext>
            </a:extLst>
          </p:cNvPr>
          <p:cNvSpPr txBox="1">
            <a:spLocks/>
          </p:cNvSpPr>
          <p:nvPr userDrawn="1"/>
        </p:nvSpPr>
        <p:spPr>
          <a:xfrm>
            <a:off x="351421" y="6555155"/>
            <a:ext cx="6358472" cy="2940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750"/>
              </a:spcBef>
            </a:pPr>
            <a:r>
              <a:rPr lang="en-US" sz="1100" b="0" i="0" u="none" strike="noStrike" dirty="0">
                <a:solidFill>
                  <a:schemeClr val="tx1"/>
                </a:solidFill>
                <a:effectLst/>
                <a:latin typeface="+mn-lt"/>
              </a:rPr>
              <a:t>Incremental Preliminary Design and Safety Review of the </a:t>
            </a:r>
            <a:r>
              <a:rPr lang="en-US" sz="1100" b="0" i="0" u="none" strike="noStrike" dirty="0" err="1">
                <a:solidFill>
                  <a:schemeClr val="tx1"/>
                </a:solidFill>
                <a:effectLst/>
                <a:latin typeface="+mn-lt"/>
              </a:rPr>
              <a:t>pfRICH</a:t>
            </a:r>
            <a:r>
              <a:rPr lang="en-US" sz="1100" b="0" i="0" u="none" strike="noStrike" dirty="0">
                <a:solidFill>
                  <a:schemeClr val="tx1"/>
                </a:solidFill>
                <a:effectLst/>
                <a:latin typeface="+mn-lt"/>
              </a:rPr>
              <a:t>, </a:t>
            </a:r>
            <a:r>
              <a:rPr lang="en-US" sz="1100" b="0" i="0" u="none" strike="noStrike" dirty="0" err="1">
                <a:solidFill>
                  <a:schemeClr val="tx1"/>
                </a:solidFill>
                <a:effectLst/>
                <a:latin typeface="+mn-lt"/>
              </a:rPr>
              <a:t>dRICH</a:t>
            </a:r>
            <a:r>
              <a:rPr lang="en-US" sz="1100" b="0" i="0" u="none" strike="noStrike" dirty="0">
                <a:solidFill>
                  <a:schemeClr val="tx1"/>
                </a:solidFill>
                <a:effectLst/>
                <a:latin typeface="+mn-lt"/>
              </a:rPr>
              <a:t> and DIRC, April 1-2, 2025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F664D7-27BD-1D9F-C24E-A0028FB35D61}"/>
              </a:ext>
            </a:extLst>
          </p:cNvPr>
          <p:cNvSpPr txBox="1"/>
          <p:nvPr userDrawn="1"/>
        </p:nvSpPr>
        <p:spPr>
          <a:xfrm>
            <a:off x="6709893" y="6561165"/>
            <a:ext cx="3846490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Your Name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37027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éfaut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baseline="0"/>
            </a:lvl1pPr>
          </a:lstStyle>
          <a:p>
            <a:r>
              <a:rPr lang="en-US" noProof="0" err="1"/>
              <a:t>Modifiez</a:t>
            </a:r>
            <a:r>
              <a:rPr lang="en-US" noProof="0"/>
              <a:t> le style du </a:t>
            </a:r>
            <a:r>
              <a:rPr lang="en-US" noProof="0" err="1"/>
              <a:t>titre</a:t>
            </a:r>
            <a:endParaRPr lang="en-US" noProof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‹#›</a:t>
            </a:fld>
            <a:endParaRPr lang="fr-FR" sz="1000" noProof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881099" y="1630412"/>
            <a:ext cx="10515600" cy="1236967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 marL="1676370" indent="-23948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/>
            </a:lvl4pPr>
            <a:lvl5pPr marL="2155332" indent="-23948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en-US" noProof="0"/>
              <a:t>Modifier les styles du </a:t>
            </a:r>
            <a:r>
              <a:rPr lang="en-US" noProof="0" err="1"/>
              <a:t>texte</a:t>
            </a:r>
            <a:r>
              <a:rPr lang="en-US" noProof="0"/>
              <a:t> du masque</a:t>
            </a:r>
          </a:p>
          <a:p>
            <a:pPr lvl="1"/>
            <a:r>
              <a:rPr lang="en-US" noProof="0" err="1"/>
              <a:t>Deuxième</a:t>
            </a:r>
            <a:r>
              <a:rPr lang="en-US" noProof="0"/>
              <a:t> </a:t>
            </a:r>
            <a:r>
              <a:rPr lang="en-US" noProof="0" err="1"/>
              <a:t>niveau</a:t>
            </a:r>
            <a:endParaRPr lang="en-US" noProof="0"/>
          </a:p>
          <a:p>
            <a:pPr lvl="2"/>
            <a:r>
              <a:rPr lang="en-US" noProof="0" err="1"/>
              <a:t>Troisième</a:t>
            </a:r>
            <a:r>
              <a:rPr lang="en-US" noProof="0"/>
              <a:t> </a:t>
            </a:r>
            <a:r>
              <a:rPr lang="en-US" noProof="0" err="1"/>
              <a:t>niveau</a:t>
            </a:r>
            <a:endParaRPr lang="en-US" noProof="0"/>
          </a:p>
          <a:p>
            <a:pPr lvl="3"/>
            <a:r>
              <a:rPr lang="en-US" noProof="0" err="1"/>
              <a:t>Quatrième</a:t>
            </a:r>
            <a:r>
              <a:rPr lang="en-US" noProof="0"/>
              <a:t> </a:t>
            </a:r>
            <a:r>
              <a:rPr lang="en-US" noProof="0" err="1"/>
              <a:t>niveau</a:t>
            </a:r>
            <a:endParaRPr lang="en-US" noProof="0"/>
          </a:p>
          <a:p>
            <a:pPr lvl="4"/>
            <a:r>
              <a:rPr lang="en-US" noProof="0" err="1"/>
              <a:t>Cinquième</a:t>
            </a:r>
            <a:r>
              <a:rPr lang="en-US" noProof="0"/>
              <a:t> </a:t>
            </a:r>
            <a:r>
              <a:rPr lang="en-US" noProof="0" err="1"/>
              <a:t>niveau</a:t>
            </a:r>
            <a:endParaRPr lang="en-US" noProof="0"/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881100" y="1067647"/>
            <a:ext cx="10565835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err="1"/>
              <a:t>Texte</a:t>
            </a:r>
            <a:r>
              <a:rPr lang="en-US" noProof="0"/>
              <a:t> simple de la </a:t>
            </a:r>
            <a:r>
              <a:rPr lang="en-US" noProof="0" err="1"/>
              <a:t>diapositive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29401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x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AFF3D4-8532-D8E1-EA75-A579A3314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1AA80E-C3FE-2F5B-3625-55597FFA8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685800"/>
            <a:ext cx="11503152" cy="548640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4348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2_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519D"/>
              </a:buClr>
              <a:buSzPts val="4400"/>
              <a:buFont typeface="Arial"/>
              <a:buNone/>
              <a:defRPr>
                <a:solidFill>
                  <a:srgbClr val="30519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8"/>
          <p:cNvSpPr txBox="1">
            <a:spLocks noGrp="1"/>
          </p:cNvSpPr>
          <p:nvPr>
            <p:ph type="sldNum" idx="12"/>
          </p:nvPr>
        </p:nvSpPr>
        <p:spPr>
          <a:xfrm>
            <a:off x="9329616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00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04B6A-151B-F5D4-3EF8-03E2D6ADB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49865B-3F4F-9618-506B-E4FCF8EC51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16CA0-B018-752D-D356-EFFACB7F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01A58-7C72-9D63-62D0-0A91E1416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46B7F-4C84-B645-1EF0-57E4E553B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817AB-FC47-4742-86C6-08D7D3EA95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581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E7747BA-6145-3552-2339-5F4BF5DF2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0"/>
            <a:ext cx="11499925" cy="676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4C6E50E-3840-229D-97E9-6585956B40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963" y="981077"/>
            <a:ext cx="11499851" cy="50657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772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79" y="22308"/>
            <a:ext cx="11499925" cy="4407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2579" y="580215"/>
            <a:ext cx="11499925" cy="54604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B150B5-704F-CF21-3183-8DB97C07706C}"/>
              </a:ext>
            </a:extLst>
          </p:cNvPr>
          <p:cNvCxnSpPr>
            <a:cxnSpLocks/>
          </p:cNvCxnSpPr>
          <p:nvPr userDrawn="1"/>
        </p:nvCxnSpPr>
        <p:spPr>
          <a:xfrm>
            <a:off x="462579" y="510468"/>
            <a:ext cx="11499925" cy="0"/>
          </a:xfrm>
          <a:prstGeom prst="line">
            <a:avLst/>
          </a:prstGeom>
          <a:ln w="50800">
            <a:gradFill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B2AFF6D-0928-4D72-853B-80E1EFEDB3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1649" y="6533724"/>
            <a:ext cx="432486" cy="29404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0D1DF75-2FAB-4E03-98EA-F2E16DB3A424}"/>
              </a:ext>
            </a:extLst>
          </p:cNvPr>
          <p:cNvSpPr txBox="1">
            <a:spLocks/>
          </p:cNvSpPr>
          <p:nvPr userDrawn="1"/>
        </p:nvSpPr>
        <p:spPr>
          <a:xfrm>
            <a:off x="351421" y="6555155"/>
            <a:ext cx="6358472" cy="2940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750"/>
              </a:spcBef>
            </a:pPr>
            <a:r>
              <a:rPr lang="en-US" sz="1100" b="0" i="0" u="none" strike="noStrike" dirty="0">
                <a:solidFill>
                  <a:schemeClr val="tx1"/>
                </a:solidFill>
                <a:effectLst/>
                <a:latin typeface="+mn-lt"/>
              </a:rPr>
              <a:t>Incremental Preliminary Design and Safety Review of the </a:t>
            </a:r>
            <a:r>
              <a:rPr lang="en-US" sz="1100" b="0" i="0" u="none" strike="noStrike" dirty="0" err="1">
                <a:solidFill>
                  <a:schemeClr val="tx1"/>
                </a:solidFill>
                <a:effectLst/>
                <a:latin typeface="+mn-lt"/>
              </a:rPr>
              <a:t>pfRICH</a:t>
            </a:r>
            <a:r>
              <a:rPr lang="en-US" sz="1100" b="0" i="0" u="none" strike="noStrike" dirty="0">
                <a:solidFill>
                  <a:schemeClr val="tx1"/>
                </a:solidFill>
                <a:effectLst/>
                <a:latin typeface="+mn-lt"/>
              </a:rPr>
              <a:t>, </a:t>
            </a:r>
            <a:r>
              <a:rPr lang="en-US" sz="1100" b="0" i="0" u="none" strike="noStrike" dirty="0" err="1">
                <a:solidFill>
                  <a:schemeClr val="tx1"/>
                </a:solidFill>
                <a:effectLst/>
                <a:latin typeface="+mn-lt"/>
              </a:rPr>
              <a:t>dRICH</a:t>
            </a:r>
            <a:r>
              <a:rPr lang="en-US" sz="1100" b="0" i="0" u="none" strike="noStrike" dirty="0">
                <a:solidFill>
                  <a:schemeClr val="tx1"/>
                </a:solidFill>
                <a:effectLst/>
                <a:latin typeface="+mn-lt"/>
              </a:rPr>
              <a:t> and DIRC, April 1-2, 2025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F8BF614-7E7A-93A1-7F04-C59DFC02DF91}"/>
              </a:ext>
            </a:extLst>
          </p:cNvPr>
          <p:cNvCxnSpPr>
            <a:cxnSpLocks/>
          </p:cNvCxnSpPr>
          <p:nvPr userDrawn="1"/>
        </p:nvCxnSpPr>
        <p:spPr>
          <a:xfrm>
            <a:off x="419916" y="6277674"/>
            <a:ext cx="11542588" cy="0"/>
          </a:xfrm>
          <a:prstGeom prst="line">
            <a:avLst/>
          </a:prstGeom>
          <a:ln w="12700">
            <a:gradFill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D26A1B5-1517-4022-9484-84D783556B3A}"/>
              </a:ext>
            </a:extLst>
          </p:cNvPr>
          <p:cNvSpPr txBox="1"/>
          <p:nvPr userDrawn="1"/>
        </p:nvSpPr>
        <p:spPr>
          <a:xfrm>
            <a:off x="6709893" y="6561165"/>
            <a:ext cx="3846490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Your Name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30472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u="none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>
          <p15:clr>
            <a:srgbClr val="F26B43"/>
          </p15:clr>
        </p15:guide>
        <p15:guide id="8" pos="3840">
          <p15:clr>
            <a:srgbClr val="F26B43"/>
          </p15:clr>
        </p15:guide>
        <p15:guide id="9" pos="360">
          <p15:clr>
            <a:srgbClr val="F26B43"/>
          </p15:clr>
        </p15:guide>
        <p15:guide id="10" orient="horz" pos="3888">
          <p15:clr>
            <a:srgbClr val="F26B43"/>
          </p15:clr>
        </p15:guide>
        <p15:guide id="11" pos="7320">
          <p15:clr>
            <a:srgbClr val="F26B43"/>
          </p15:clr>
        </p15:guide>
        <p15:guide id="12" orient="horz" pos="412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974" y="1526050"/>
            <a:ext cx="10334625" cy="660527"/>
          </a:xfrm>
        </p:spPr>
        <p:txBody>
          <a:bodyPr>
            <a:normAutofit/>
          </a:bodyPr>
          <a:lstStyle/>
          <a:p>
            <a:r>
              <a:rPr lang="en-US" sz="3600" dirty="0" err="1"/>
              <a:t>pfRICH</a:t>
            </a:r>
            <a:r>
              <a:rPr lang="en-US" sz="3600" dirty="0"/>
              <a:t> Info for GST Workshop</a:t>
            </a:r>
          </a:p>
        </p:txBody>
      </p:sp>
      <p:sp>
        <p:nvSpPr>
          <p:cNvPr id="15" name="Text Placeholder 37">
            <a:extLst>
              <a:ext uri="{FF2B5EF4-FFF2-40B4-BE49-F238E27FC236}">
                <a16:creationId xmlns:a16="http://schemas.microsoft.com/office/drawing/2014/main" id="{C1B2002E-00D6-4CAD-A65D-64D3BAA92F63}"/>
              </a:ext>
            </a:extLst>
          </p:cNvPr>
          <p:cNvSpPr txBox="1">
            <a:spLocks/>
          </p:cNvSpPr>
          <p:nvPr/>
        </p:nvSpPr>
        <p:spPr>
          <a:xfrm>
            <a:off x="528863" y="3125654"/>
            <a:ext cx="5282825" cy="88243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Alex Eslinger (JLAB)</a:t>
            </a:r>
          </a:p>
        </p:txBody>
      </p:sp>
      <p:sp>
        <p:nvSpPr>
          <p:cNvPr id="16" name="Text Placeholder 37">
            <a:extLst>
              <a:ext uri="{FF2B5EF4-FFF2-40B4-BE49-F238E27FC236}">
                <a16:creationId xmlns:a16="http://schemas.microsoft.com/office/drawing/2014/main" id="{089BC854-B888-4A23-A414-786CF2F4989B}"/>
              </a:ext>
            </a:extLst>
          </p:cNvPr>
          <p:cNvSpPr txBox="1">
            <a:spLocks/>
          </p:cNvSpPr>
          <p:nvPr/>
        </p:nvSpPr>
        <p:spPr>
          <a:xfrm>
            <a:off x="571500" y="3566872"/>
            <a:ext cx="9328847" cy="5016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Mechanical Design Engineer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Text Placeholder 37">
            <a:extLst>
              <a:ext uri="{FF2B5EF4-FFF2-40B4-BE49-F238E27FC236}">
                <a16:creationId xmlns:a16="http://schemas.microsoft.com/office/drawing/2014/main" id="{86BF940C-484A-47DD-A144-785578E150B7}"/>
              </a:ext>
            </a:extLst>
          </p:cNvPr>
          <p:cNvSpPr txBox="1">
            <a:spLocks/>
          </p:cNvSpPr>
          <p:nvPr/>
        </p:nvSpPr>
        <p:spPr>
          <a:xfrm>
            <a:off x="528863" y="4258915"/>
            <a:ext cx="5282825" cy="5016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March 24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2025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>
          <a:extLst>
            <a:ext uri="{FF2B5EF4-FFF2-40B4-BE49-F238E27FC236}">
              <a16:creationId xmlns:a16="http://schemas.microsoft.com/office/drawing/2014/main" id="{A6DEBE01-0D01-7B4E-02F8-6EC94CF174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7DABB6-B44F-61EC-E23B-B0FDA762FD38}"/>
              </a:ext>
            </a:extLst>
          </p:cNvPr>
          <p:cNvSpPr txBox="1"/>
          <p:nvPr/>
        </p:nvSpPr>
        <p:spPr>
          <a:xfrm>
            <a:off x="8192278" y="6507063"/>
            <a:ext cx="92685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6FF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A. Eslinger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25EA8F-583F-1C78-761A-7FF704E4C3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ACD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ACD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38E7BCB-243C-44FD-2465-939D8C01F731}"/>
              </a:ext>
            </a:extLst>
          </p:cNvPr>
          <p:cNvSpPr txBox="1">
            <a:spLocks/>
          </p:cNvSpPr>
          <p:nvPr/>
        </p:nvSpPr>
        <p:spPr>
          <a:xfrm>
            <a:off x="462579" y="1"/>
            <a:ext cx="11499925" cy="49065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 fontScale="97500" lnSpcReduction="10000"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519D"/>
              </a:buClr>
              <a:buSzPts val="4400"/>
              <a:buFont typeface="Arial"/>
              <a:buNone/>
              <a:defRPr sz="3200" b="1" u="none" kern="1200">
                <a:solidFill>
                  <a:srgbClr val="30519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519D"/>
              </a:buClr>
              <a:buSzPts val="4400"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pfRICH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 Summary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296B3E-AF0B-CC10-C0B5-15CE90CE4813}"/>
              </a:ext>
            </a:extLst>
          </p:cNvPr>
          <p:cNvSpPr txBox="1"/>
          <p:nvPr/>
        </p:nvSpPr>
        <p:spPr>
          <a:xfrm>
            <a:off x="462579" y="636537"/>
            <a:ext cx="11499925" cy="156966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6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Overview of the Detector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6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Installation and Support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6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>
                <a:solidFill>
                  <a:srgbClr val="000000"/>
                </a:solidFill>
                <a:latin typeface="Arial" panose="020B0604020202020204"/>
              </a:rPr>
              <a:t>Considerations for GST Integration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6911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tationary&#10;&#10;AI-generated content may be incorrect.">
            <a:extLst>
              <a:ext uri="{FF2B5EF4-FFF2-40B4-BE49-F238E27FC236}">
                <a16:creationId xmlns:a16="http://schemas.microsoft.com/office/drawing/2014/main" id="{B67AC784-B861-811D-A47E-E0C5FB248F9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3839" r="38173"/>
          <a:stretch/>
        </p:blipFill>
        <p:spPr>
          <a:xfrm>
            <a:off x="1192768" y="1497766"/>
            <a:ext cx="2412637" cy="407445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Picture 4" descr="A picture containing text&#10;&#10;AI-generated content may be incorrect.">
            <a:extLst>
              <a:ext uri="{FF2B5EF4-FFF2-40B4-BE49-F238E27FC236}">
                <a16:creationId xmlns:a16="http://schemas.microsoft.com/office/drawing/2014/main" id="{700A19F6-0B4B-7D49-6CCE-DAA7C96C015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736" r="26469"/>
          <a:stretch/>
        </p:blipFill>
        <p:spPr>
          <a:xfrm>
            <a:off x="8473420" y="3118579"/>
            <a:ext cx="3683276" cy="3065263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32AA1C-FA9E-A3D6-7F3E-DE1E9ED60816}"/>
              </a:ext>
            </a:extLst>
          </p:cNvPr>
          <p:cNvSpPr txBox="1"/>
          <p:nvPr/>
        </p:nvSpPr>
        <p:spPr>
          <a:xfrm>
            <a:off x="1283098" y="1064666"/>
            <a:ext cx="636583" cy="27699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Vessel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05C6FFE-9991-7076-423E-7CC66B893B17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1919681" y="1203166"/>
            <a:ext cx="492822" cy="5541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28298DA-BE7E-8394-6B09-0F1700D1DB6A}"/>
              </a:ext>
            </a:extLst>
          </p:cNvPr>
          <p:cNvSpPr txBox="1"/>
          <p:nvPr/>
        </p:nvSpPr>
        <p:spPr>
          <a:xfrm>
            <a:off x="175102" y="4232547"/>
            <a:ext cx="1107997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68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HRPPDs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81C9672-7360-FEF2-BD57-C8EE1B098B2A}"/>
              </a:ext>
            </a:extLst>
          </p:cNvPr>
          <p:cNvCxnSpPr>
            <a:cxnSpLocks/>
          </p:cNvCxnSpPr>
          <p:nvPr/>
        </p:nvCxnSpPr>
        <p:spPr>
          <a:xfrm flipV="1">
            <a:off x="1109261" y="3916742"/>
            <a:ext cx="431493" cy="3158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214C836-B802-DED8-C68F-FDA0AAD19675}"/>
              </a:ext>
            </a:extLst>
          </p:cNvPr>
          <p:cNvSpPr txBox="1"/>
          <p:nvPr/>
        </p:nvSpPr>
        <p:spPr>
          <a:xfrm>
            <a:off x="2996644" y="5294756"/>
            <a:ext cx="1621021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Radially-Tiled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Aerogel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2003F2C-86D9-E91C-EDF7-C175936D6860}"/>
              </a:ext>
            </a:extLst>
          </p:cNvPr>
          <p:cNvCxnSpPr>
            <a:cxnSpLocks/>
          </p:cNvCxnSpPr>
          <p:nvPr/>
        </p:nvCxnSpPr>
        <p:spPr>
          <a:xfrm flipH="1" flipV="1">
            <a:off x="3210852" y="3911466"/>
            <a:ext cx="333765" cy="13737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59C922B-528D-AADB-EE26-6A7A15150A79}"/>
              </a:ext>
            </a:extLst>
          </p:cNvPr>
          <p:cNvSpPr txBox="1"/>
          <p:nvPr/>
        </p:nvSpPr>
        <p:spPr>
          <a:xfrm>
            <a:off x="1051494" y="5521118"/>
            <a:ext cx="1736373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12 Outer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Conical Mirrors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50B02F0-9EF6-15FE-2402-498C1DAEFAC7}"/>
              </a:ext>
            </a:extLst>
          </p:cNvPr>
          <p:cNvCxnSpPr>
            <a:cxnSpLocks/>
          </p:cNvCxnSpPr>
          <p:nvPr/>
        </p:nvCxnSpPr>
        <p:spPr>
          <a:xfrm flipV="1">
            <a:off x="2729744" y="4971146"/>
            <a:ext cx="258816" cy="54370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A28916B-1185-A1BF-F00D-CD5F33C9ADD1}"/>
              </a:ext>
            </a:extLst>
          </p:cNvPr>
          <p:cNvSpPr txBox="1"/>
          <p:nvPr/>
        </p:nvSpPr>
        <p:spPr>
          <a:xfrm>
            <a:off x="3243898" y="1289463"/>
            <a:ext cx="1225912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Inner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Conical Mirrors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2C0A93A-53C6-53C1-95D6-9BCE04C08A1C}"/>
              </a:ext>
            </a:extLst>
          </p:cNvPr>
          <p:cNvCxnSpPr>
            <a:cxnSpLocks/>
          </p:cNvCxnSpPr>
          <p:nvPr/>
        </p:nvCxnSpPr>
        <p:spPr>
          <a:xfrm flipH="1">
            <a:off x="3206521" y="1751128"/>
            <a:ext cx="500037" cy="145284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A5148B3-491D-BA6A-9186-8953A9C2C2F2}"/>
              </a:ext>
            </a:extLst>
          </p:cNvPr>
          <p:cNvSpPr txBox="1"/>
          <p:nvPr/>
        </p:nvSpPr>
        <p:spPr>
          <a:xfrm>
            <a:off x="8944814" y="5955133"/>
            <a:ext cx="2858475" cy="27699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Services Estimate from Inner Detectors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4EBEF6C-0E3F-41B0-60FC-A7DEFCFD0CA6}"/>
              </a:ext>
            </a:extLst>
          </p:cNvPr>
          <p:cNvSpPr txBox="1"/>
          <p:nvPr/>
        </p:nvSpPr>
        <p:spPr>
          <a:xfrm>
            <a:off x="212878" y="2230196"/>
            <a:ext cx="1210588" cy="27699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Gas Ports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7521D5F-F134-3581-56E5-BEAF3ADC79E5}"/>
              </a:ext>
            </a:extLst>
          </p:cNvPr>
          <p:cNvCxnSpPr>
            <a:stCxn id="26" idx="3"/>
          </p:cNvCxnSpPr>
          <p:nvPr/>
        </p:nvCxnSpPr>
        <p:spPr>
          <a:xfrm>
            <a:off x="1423466" y="2368696"/>
            <a:ext cx="233578" cy="635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 descr="A picture containing diagram&#10;&#10;AI-generated content may be incorrect.">
            <a:extLst>
              <a:ext uri="{FF2B5EF4-FFF2-40B4-BE49-F238E27FC236}">
                <a16:creationId xmlns:a16="http://schemas.microsoft.com/office/drawing/2014/main" id="{BFA312DB-6673-55C6-DF32-960567B5AA5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5458" r="26361"/>
          <a:stretch/>
        </p:blipFill>
        <p:spPr>
          <a:xfrm>
            <a:off x="9475094" y="616998"/>
            <a:ext cx="2002378" cy="232815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1F500786-0CED-E3E6-B821-E45C89E54941}"/>
              </a:ext>
            </a:extLst>
          </p:cNvPr>
          <p:cNvSpPr txBox="1"/>
          <p:nvPr/>
        </p:nvSpPr>
        <p:spPr>
          <a:xfrm>
            <a:off x="9620876" y="2779835"/>
            <a:ext cx="1710813" cy="27699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Size and Scale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8060850-753D-4594-59F6-78B2DB4C81C0}"/>
              </a:ext>
            </a:extLst>
          </p:cNvPr>
          <p:cNvSpPr txBox="1"/>
          <p:nvPr/>
        </p:nvSpPr>
        <p:spPr>
          <a:xfrm>
            <a:off x="4514508" y="1558852"/>
            <a:ext cx="3899836" cy="34778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6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Size and scale: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6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Outer Diameter: 130cm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6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Weight: ~200kg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6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Major components: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6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Vessel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6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Sensor Plane with 68 HRPPDs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6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Aerogel Plane with radially-tiled aerogel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6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Inner Conical Mirrors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6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Outer Conical Mirrors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D05D68D8-241B-A1CA-2A3B-D1E2D7503F38}"/>
              </a:ext>
            </a:extLst>
          </p:cNvPr>
          <p:cNvSpPr txBox="1">
            <a:spLocks/>
          </p:cNvSpPr>
          <p:nvPr/>
        </p:nvSpPr>
        <p:spPr>
          <a:xfrm>
            <a:off x="462579" y="1"/>
            <a:ext cx="11499925" cy="49065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 fontScale="97500" lnSpcReduction="10000"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519D"/>
              </a:buClr>
              <a:buSzPts val="4400"/>
              <a:buFont typeface="Arial"/>
              <a:buNone/>
              <a:defRPr sz="3200" b="1" u="none" kern="1200">
                <a:solidFill>
                  <a:srgbClr val="30519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519D"/>
              </a:buClr>
              <a:buSzPts val="4400"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pfRICH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 Overview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F362917-A056-957A-8C54-2A0829A6D06C}"/>
              </a:ext>
            </a:extLst>
          </p:cNvPr>
          <p:cNvSpPr txBox="1"/>
          <p:nvPr/>
        </p:nvSpPr>
        <p:spPr>
          <a:xfrm>
            <a:off x="8192278" y="6507063"/>
            <a:ext cx="92685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6FF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A. Eslinger</a:t>
            </a:r>
          </a:p>
        </p:txBody>
      </p:sp>
      <p:sp>
        <p:nvSpPr>
          <p:cNvPr id="37" name="Slide Number Placeholder 36">
            <a:extLst>
              <a:ext uri="{FF2B5EF4-FFF2-40B4-BE49-F238E27FC236}">
                <a16:creationId xmlns:a16="http://schemas.microsoft.com/office/drawing/2014/main" id="{B84954BF-DD39-E588-A466-F27C97E3D35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ACD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ACD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15395A36-8588-B335-CB11-C864CFC5C769}"/>
              </a:ext>
            </a:extLst>
          </p:cNvPr>
          <p:cNvSpPr/>
          <p:nvPr/>
        </p:nvSpPr>
        <p:spPr>
          <a:xfrm rot="19964606">
            <a:off x="3653866" y="2827437"/>
            <a:ext cx="690288" cy="469565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To IP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nnis, sport&#10;&#10;AI-generated content may be incorrect.">
            <a:extLst>
              <a:ext uri="{FF2B5EF4-FFF2-40B4-BE49-F238E27FC236}">
                <a16:creationId xmlns:a16="http://schemas.microsoft.com/office/drawing/2014/main" id="{FB6B263E-3869-843B-4E40-2A73BBCAAF9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2985" t="14928" r="33209" b="14654"/>
          <a:stretch/>
        </p:blipFill>
        <p:spPr>
          <a:xfrm>
            <a:off x="9243850" y="572733"/>
            <a:ext cx="2267872" cy="2232826"/>
          </a:xfrm>
          <a:prstGeom prst="rect">
            <a:avLst/>
          </a:prstGeom>
          <a:ln>
            <a:solidFill>
              <a:srgbClr val="FF0000"/>
            </a:solidFill>
          </a:ln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663BD19-4533-A60D-E383-992EAC053241}"/>
              </a:ext>
            </a:extLst>
          </p:cNvPr>
          <p:cNvGrpSpPr/>
          <p:nvPr/>
        </p:nvGrpSpPr>
        <p:grpSpPr>
          <a:xfrm>
            <a:off x="5264588" y="1093436"/>
            <a:ext cx="6763424" cy="5321907"/>
            <a:chOff x="4244925" y="173077"/>
            <a:chExt cx="7624757" cy="5844483"/>
          </a:xfrm>
        </p:grpSpPr>
        <p:pic>
          <p:nvPicPr>
            <p:cNvPr id="5" name="Picture 4" descr="Diagram&#10;&#10;AI-generated content may be incorrect.">
              <a:extLst>
                <a:ext uri="{FF2B5EF4-FFF2-40B4-BE49-F238E27FC236}">
                  <a16:creationId xmlns:a16="http://schemas.microsoft.com/office/drawing/2014/main" id="{8B605A3A-739E-3BE0-0FAE-C3FC274223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9267" r="26852"/>
            <a:stretch/>
          </p:blipFill>
          <p:spPr>
            <a:xfrm>
              <a:off x="7119805" y="2503098"/>
              <a:ext cx="4749877" cy="3514462"/>
            </a:xfrm>
            <a:prstGeom prst="rect">
              <a:avLst/>
            </a:prstGeom>
          </p:spPr>
        </p:pic>
        <p:pic>
          <p:nvPicPr>
            <p:cNvPr id="7" name="Picture 6" descr="A picture containing text&#10;&#10;AI-generated content may be incorrect.">
              <a:extLst>
                <a:ext uri="{FF2B5EF4-FFF2-40B4-BE49-F238E27FC236}">
                  <a16:creationId xmlns:a16="http://schemas.microsoft.com/office/drawing/2014/main" id="{BFAB988E-8EAF-A543-9946-20D5CD98C3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11418" r="40075"/>
            <a:stretch/>
          </p:blipFill>
          <p:spPr>
            <a:xfrm>
              <a:off x="4244925" y="173077"/>
              <a:ext cx="4435518" cy="4321970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1D527A3-F672-29E2-9316-2D1DCEDAA0BC}"/>
                </a:ext>
              </a:extLst>
            </p:cNvPr>
            <p:cNvSpPr/>
            <p:nvPr/>
          </p:nvSpPr>
          <p:spPr>
            <a:xfrm>
              <a:off x="9119135" y="3800739"/>
              <a:ext cx="558053" cy="72614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BD7B606-B0E2-695A-4C8A-322C8A3592A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62052" y="1675217"/>
              <a:ext cx="1081731" cy="219100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453A6D1-DB05-60BA-E857-F3110F44F439}"/>
                </a:ext>
              </a:extLst>
            </p:cNvPr>
            <p:cNvCxnSpPr>
              <a:cxnSpLocks/>
              <a:endCxn id="13" idx="4"/>
            </p:cNvCxnSpPr>
            <p:nvPr/>
          </p:nvCxnSpPr>
          <p:spPr>
            <a:xfrm flipH="1" flipV="1">
              <a:off x="6873393" y="4315998"/>
              <a:ext cx="2670390" cy="17904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A34E88A-033E-9F4E-1D99-3F7DC726AB72}"/>
                </a:ext>
              </a:extLst>
            </p:cNvPr>
            <p:cNvSpPr/>
            <p:nvPr/>
          </p:nvSpPr>
          <p:spPr>
            <a:xfrm>
              <a:off x="5204229" y="174303"/>
              <a:ext cx="3338327" cy="414169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3963EAF-D1FC-B73B-618B-A9A70A6FFC46}"/>
              </a:ext>
            </a:extLst>
          </p:cNvPr>
          <p:cNvSpPr txBox="1"/>
          <p:nvPr/>
        </p:nvSpPr>
        <p:spPr>
          <a:xfrm>
            <a:off x="8192278" y="6507063"/>
            <a:ext cx="92685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6FF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A. Eslinger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29F883-1F00-5330-3786-1802C3BF683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ACD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ACD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B75F6C9-51CE-5643-543C-A2B93F5E2CFC}"/>
              </a:ext>
            </a:extLst>
          </p:cNvPr>
          <p:cNvSpPr txBox="1">
            <a:spLocks/>
          </p:cNvSpPr>
          <p:nvPr/>
        </p:nvSpPr>
        <p:spPr>
          <a:xfrm>
            <a:off x="462579" y="1"/>
            <a:ext cx="11499925" cy="49065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 fontScale="97500" lnSpcReduction="10000"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519D"/>
              </a:buClr>
              <a:buSzPts val="4400"/>
              <a:buFont typeface="Arial"/>
              <a:buNone/>
              <a:defRPr sz="3200" b="1" u="none" kern="1200">
                <a:solidFill>
                  <a:srgbClr val="30519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519D"/>
              </a:buClr>
              <a:buSzPts val="4400"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pfRICH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 Installation and Support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4A24AB-5C6C-EC64-01AD-118D745AEAB5}"/>
              </a:ext>
            </a:extLst>
          </p:cNvPr>
          <p:cNvSpPr txBox="1"/>
          <p:nvPr/>
        </p:nvSpPr>
        <p:spPr>
          <a:xfrm>
            <a:off x="9689812" y="2722823"/>
            <a:ext cx="1597630" cy="27699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pfRICH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in GST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6064C1-3298-AA2F-9C7D-9C0E6F7069A1}"/>
              </a:ext>
            </a:extLst>
          </p:cNvPr>
          <p:cNvSpPr txBox="1"/>
          <p:nvPr/>
        </p:nvSpPr>
        <p:spPr>
          <a:xfrm>
            <a:off x="593599" y="2027652"/>
            <a:ext cx="4446709" cy="286232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6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Installation concept: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6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Installation cart is placed on an installation platform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6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Rails between installation cart and global support tube (GST) are aligned on the platform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6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pfRICH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slides into the GST into its operating position</a:t>
            </a:r>
          </a:p>
          <a:p>
            <a:pPr marL="342900" indent="-342900">
              <a:buClr>
                <a:srgbClr val="0096FF"/>
              </a:buClr>
              <a:buFont typeface="Arial" panose="020B0604020202020204" pitchFamily="34" charset="0"/>
              <a:buChar char="•"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>
          <a:extLst>
            <a:ext uri="{FF2B5EF4-FFF2-40B4-BE49-F238E27FC236}">
              <a16:creationId xmlns:a16="http://schemas.microsoft.com/office/drawing/2014/main" id="{B334C099-419F-6E1C-787F-B63C08DE99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4B184A-2708-5B8A-811A-7BF7AE860CB8}"/>
              </a:ext>
            </a:extLst>
          </p:cNvPr>
          <p:cNvSpPr txBox="1"/>
          <p:nvPr/>
        </p:nvSpPr>
        <p:spPr>
          <a:xfrm>
            <a:off x="8192278" y="6507063"/>
            <a:ext cx="92685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6FF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A. Eslinger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20FD98-E7E7-F0A9-BE5A-8245B2269B5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ACD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ACD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58E24D2-2D06-29B4-AF53-243983C18AA0}"/>
              </a:ext>
            </a:extLst>
          </p:cNvPr>
          <p:cNvSpPr txBox="1">
            <a:spLocks/>
          </p:cNvSpPr>
          <p:nvPr/>
        </p:nvSpPr>
        <p:spPr>
          <a:xfrm>
            <a:off x="462579" y="1"/>
            <a:ext cx="11499925" cy="49065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 fontScale="97500" lnSpcReduction="10000"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519D"/>
              </a:buClr>
              <a:buSzPts val="4400"/>
              <a:buFont typeface="Arial"/>
              <a:buNone/>
              <a:defRPr sz="3200" b="1" u="none" kern="1200">
                <a:solidFill>
                  <a:srgbClr val="30519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519D"/>
              </a:buClr>
              <a:buSzPts val="4400"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pfRICH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 Considerations for GST Integration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6A76BF5-A6EF-C7BF-D761-7C21E658524E}"/>
              </a:ext>
            </a:extLst>
          </p:cNvPr>
          <p:cNvSpPr txBox="1"/>
          <p:nvPr/>
        </p:nvSpPr>
        <p:spPr>
          <a:xfrm>
            <a:off x="462579" y="636537"/>
            <a:ext cx="11499925" cy="470898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6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 current integration concept into the GST would have the services dressed to some existing trays that are self-supported by the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pfRICH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during installation. Once the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pfRICH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is installed, threaded holes would be need to be placed in order to secure these service trays to the GST</a:t>
            </a:r>
          </a:p>
          <a:p>
            <a:pPr marL="800100" lvl="1" indent="-342900">
              <a:buClr>
                <a:srgbClr val="0096FF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It’s not likely that many holes would be needed for these trays, probably two/a few per tray</a:t>
            </a:r>
          </a:p>
          <a:p>
            <a:pPr marL="800100" lvl="1" indent="-342900">
              <a:buClr>
                <a:srgbClr val="0096FF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/>
              </a:rPr>
              <a:t>The services have been estimated (roughly), but they aren’t defined enough to design these trays out just yet. The ASICs haven’t been well-defined until more recently</a:t>
            </a:r>
          </a:p>
          <a:p>
            <a:pPr marL="800100" lvl="1" indent="-342900">
              <a:buClr>
                <a:srgbClr val="0096FF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pfRICH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would like to “claim” the space for the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/>
              </a:rPr>
              <a:t>ir</a:t>
            </a:r>
            <a:r>
              <a:rPr lang="en-US" sz="2000" dirty="0">
                <a:solidFill>
                  <a:srgbClr val="000000"/>
                </a:solidFill>
                <a:latin typeface="Arial" panose="020B0604020202020204"/>
              </a:rPr>
              <a:t> services tray as soon as we have a better understanding</a:t>
            </a:r>
          </a:p>
          <a:p>
            <a:pPr marL="342900" indent="-342900">
              <a:buClr>
                <a:srgbClr val="0096FF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</a:t>
            </a:r>
            <a:r>
              <a:rPr lang="en-US" sz="2000" dirty="0">
                <a:solidFill>
                  <a:srgbClr val="000000"/>
                </a:solidFill>
                <a:latin typeface="Arial" panose="020B0604020202020204"/>
              </a:rPr>
              <a:t>e rails shown on the previous slide are just a rough concept. They are based on the idea that the GST uses rails similar to the ones used in the CMS project.</a:t>
            </a:r>
          </a:p>
          <a:p>
            <a:pPr marL="800100" lvl="1" indent="-342900">
              <a:buClr>
                <a:srgbClr val="0096FF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/>
              </a:rPr>
              <a:t>Adjustments are being considered to ensure the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/>
              </a:rPr>
              <a:t>pfRICH</a:t>
            </a:r>
            <a:r>
              <a:rPr lang="en-US" sz="2000" dirty="0">
                <a:solidFill>
                  <a:srgbClr val="000000"/>
                </a:solidFill>
                <a:latin typeface="Arial" panose="020B0604020202020204"/>
              </a:rPr>
              <a:t> is located concentrically in the GST</a:t>
            </a:r>
          </a:p>
          <a:p>
            <a:pPr marL="800100" lvl="1" indent="-342900">
              <a:buClr>
                <a:srgbClr val="0096FF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/>
              </a:rPr>
              <a:t>The services that come out at 3 and 9 would need to be considered if a large rail (like the one from CMS) is going to be used.</a:t>
            </a:r>
          </a:p>
          <a:p>
            <a:pPr marL="342900" indent="-342900">
              <a:buClr>
                <a:srgbClr val="0096FF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 weight of the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pfRICH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is </a:t>
            </a:r>
            <a:r>
              <a:rPr lang="en-US" sz="2000" dirty="0">
                <a:solidFill>
                  <a:srgbClr val="000000"/>
                </a:solidFill>
                <a:latin typeface="Arial" panose="020B0604020202020204"/>
              </a:rPr>
              <a:t>relatively low (and hasn’t been re-estimated in quite some time), but it’s biased to the sensor plane pretty significantly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9182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FD26F-0766-6991-8EF3-01FDCB21A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ADCB12-D2D8-57B0-5F6A-E26C21CFE5B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18347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_NSLS-II">
      <a:dk1>
        <a:srgbClr val="000000"/>
      </a:dk1>
      <a:lt1>
        <a:srgbClr val="FFFFFF"/>
      </a:lt1>
      <a:dk2>
        <a:srgbClr val="105B78"/>
      </a:dk2>
      <a:lt2>
        <a:srgbClr val="00ACDB"/>
      </a:lt2>
      <a:accent1>
        <a:srgbClr val="B2D33A"/>
      </a:accent1>
      <a:accent2>
        <a:srgbClr val="F68A1F"/>
      </a:accent2>
      <a:accent3>
        <a:srgbClr val="B62466"/>
      </a:accent3>
      <a:accent4>
        <a:srgbClr val="FFCC33"/>
      </a:accent4>
      <a:accent5>
        <a:srgbClr val="DA3525"/>
      </a:accent5>
      <a:accent6>
        <a:srgbClr val="50489D"/>
      </a:accent6>
      <a:hlink>
        <a:srgbClr val="4881C3"/>
      </a:hlink>
      <a:folHlink>
        <a:srgbClr val="24B574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>
        <a:spAutoFit/>
      </a:bodyPr>
      <a:lstStyle>
        <a:defPPr algn="l">
          <a:spcBef>
            <a:spcPts val="0"/>
          </a:spcBef>
          <a:buClr>
            <a:srgbClr val="0096FF"/>
          </a:buClr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D-3B EIC_PPT_Outline_Template_Widescreen_0224.potx" id="{E6C5CCA8-604B-4BF3-AD52-0CCDA95A2BA6}" vid="{8057B053-B9B7-4C41-ADDD-67BAEC9A00C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390</Words>
  <Application>Microsoft Office PowerPoint</Application>
  <PresentationFormat>Widescreen</PresentationFormat>
  <Paragraphs>59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Arial</vt:lpstr>
      <vt:lpstr>Calibri</vt:lpstr>
      <vt:lpstr>Wingdings</vt:lpstr>
      <vt:lpstr>BNL</vt:lpstr>
      <vt:lpstr>pfRICH Info for GST Workshop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Alex Eslinger</dc:creator>
  <cp:lastModifiedBy>Alex Eslinger</cp:lastModifiedBy>
  <cp:revision>3</cp:revision>
  <dcterms:created xsi:type="dcterms:W3CDTF">2025-03-24T09:56:41Z</dcterms:created>
  <dcterms:modified xsi:type="dcterms:W3CDTF">2025-03-24T12:41:29Z</dcterms:modified>
</cp:coreProperties>
</file>