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1"/>
  </p:notesMasterIdLst>
  <p:sldIdLst>
    <p:sldId id="4758" r:id="rId5"/>
    <p:sldId id="4782" r:id="rId6"/>
    <p:sldId id="4788" r:id="rId7"/>
    <p:sldId id="4787" r:id="rId8"/>
    <p:sldId id="4789" r:id="rId9"/>
    <p:sldId id="47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724" autoAdjust="0"/>
  </p:normalViewPr>
  <p:slideViewPr>
    <p:cSldViewPr snapToGrid="0">
      <p:cViewPr varScale="1">
        <p:scale>
          <a:sx n="83" d="100"/>
          <a:sy n="83" d="100"/>
        </p:scale>
        <p:origin x="662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1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84623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&lt;Title from SC-2 Agenda&gt;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176" y="4649660"/>
            <a:ext cx="4363736" cy="10196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Director’s Review</a:t>
            </a:r>
          </a:p>
          <a:p>
            <a:r>
              <a:rPr lang="en-US" dirty="0"/>
              <a:t>October 10-13,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175" y="3103114"/>
            <a:ext cx="10334625" cy="44897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800" y="2193629"/>
            <a:ext cx="10334625" cy="501650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 dirty="0"/>
              <a:t>Includes CD-3a, WBS </a:t>
            </a:r>
            <a:r>
              <a:rPr lang="en-US" sz="2800" dirty="0" err="1"/>
              <a:t>a.b.c.d</a:t>
            </a:r>
            <a:r>
              <a:rPr lang="en-US" sz="2800" dirty="0"/>
              <a:t> (if appropriate)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800" y="3994927"/>
            <a:ext cx="10334625" cy="3795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WBS a.bc.def…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3552825"/>
            <a:ext cx="10334625" cy="477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2371920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7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272" y="6352220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224274-F62A-0549-BAD4-F30ACF48DB45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500" y="23751"/>
            <a:ext cx="11499925" cy="82517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1609"/>
            <a:ext cx="11499925" cy="4865858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6200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9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41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809111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571500" y="64704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DBE15E-918B-934C-B2BA-5FF9AAD315E2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14749B-2222-4967-9577-C68C9DD38A21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60CF06-DD34-8E9B-3F88-8E8C30ACF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1D5AA8-F09E-4D68-A0E2-46023E68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7" r:id="rId4"/>
    <p:sldLayoutId id="214748366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F5B5-4B25-C469-87BE-41A75A712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814" y="1143474"/>
            <a:ext cx="10334625" cy="846237"/>
          </a:xfrm>
        </p:spPr>
        <p:txBody>
          <a:bodyPr>
            <a:normAutofit/>
          </a:bodyPr>
          <a:lstStyle/>
          <a:p>
            <a:r>
              <a:rPr lang="en-US" dirty="0"/>
              <a:t>Services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A2A0F-F73E-004D-868A-1A4D79DBE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103114"/>
            <a:ext cx="10334625" cy="4489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Roland Wimmer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059204-FF2B-03A6-FAB7-9DE25E7F11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8195" y="2567210"/>
            <a:ext cx="10334625" cy="501650"/>
          </a:xfrm>
        </p:spPr>
        <p:txBody>
          <a:bodyPr/>
          <a:lstStyle/>
          <a:p>
            <a:r>
              <a:rPr lang="en-US" dirty="0"/>
              <a:t>GST Workshop </a:t>
            </a:r>
          </a:p>
        </p:txBody>
      </p:sp>
    </p:spTree>
    <p:extLst>
      <p:ext uri="{BB962C8B-B14F-4D97-AF65-F5344CB8AC3E}">
        <p14:creationId xmlns:p14="http://schemas.microsoft.com/office/powerpoint/2010/main" val="413406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A4E41-9DBF-D33A-48B1-FDFC6C5FB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2D7591F-19EC-9000-9649-7D4EF4020D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1" y="981075"/>
            <a:ext cx="5209165" cy="5065713"/>
          </a:xfrm>
        </p:spPr>
        <p:txBody>
          <a:bodyPr>
            <a:normAutofit/>
          </a:bodyPr>
          <a:lstStyle/>
          <a:p>
            <a:r>
              <a:rPr lang="en-US" sz="2000" dirty="0"/>
              <a:t>Recently updated volumes model to include recent changes</a:t>
            </a:r>
          </a:p>
          <a:p>
            <a:r>
              <a:rPr lang="en-US" sz="2000" dirty="0"/>
              <a:t>Cooling estimates will likely be redone in the coming months now that we have more info from the subgroups</a:t>
            </a:r>
          </a:p>
          <a:p>
            <a:r>
              <a:rPr lang="en-US" sz="2000" dirty="0"/>
              <a:t>Still need to find locations for patch panels and the VTRX+ modules</a:t>
            </a:r>
          </a:p>
          <a:p>
            <a:r>
              <a:rPr lang="en-US" sz="2000" dirty="0"/>
              <a:t>Need to add insulation to some cooling estimates</a:t>
            </a:r>
          </a:p>
          <a:p>
            <a:r>
              <a:rPr lang="en-US" sz="2000" dirty="0"/>
              <a:t>Once the last groups finish adding their services I will go and update the spreadsheet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1279EE-B0B1-48C2-17D0-357A9CF19E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rcRect l="4785" t="6883" r="4588"/>
          <a:stretch/>
        </p:blipFill>
        <p:spPr>
          <a:xfrm>
            <a:off x="5347368" y="981075"/>
            <a:ext cx="6844632" cy="515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9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7A324-A830-2660-111F-E0BF8B851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5E8AC-BE0B-A336-A3B8-B841262B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Direction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7319DCD-4AF6-183A-F51C-F9951A2740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759113"/>
            <a:ext cx="7305818" cy="2447925"/>
          </a:xfrm>
        </p:spPr>
        <p:txBody>
          <a:bodyPr>
            <a:normAutofit/>
          </a:bodyPr>
          <a:lstStyle/>
          <a:p>
            <a:r>
              <a:rPr lang="en-US" sz="2000" dirty="0"/>
              <a:t>Recently shifted the DIRC and </a:t>
            </a:r>
            <a:r>
              <a:rPr lang="en-US" sz="2000" dirty="0" err="1"/>
              <a:t>oMPGD</a:t>
            </a:r>
            <a:r>
              <a:rPr lang="en-US" sz="2000" dirty="0"/>
              <a:t> outward and shortened the DIRC</a:t>
            </a:r>
          </a:p>
          <a:p>
            <a:r>
              <a:rPr lang="en-US" sz="2000" dirty="0"/>
              <a:t>This will relieve stress on services going around the dRICH</a:t>
            </a:r>
          </a:p>
          <a:p>
            <a:r>
              <a:rPr lang="en-US" sz="2000" dirty="0"/>
              <a:t>Need to meet with dRICH group to discuss some interferences after their review </a:t>
            </a:r>
          </a:p>
          <a:p>
            <a:r>
              <a:rPr lang="en-US" sz="2000" dirty="0"/>
              <a:t>Depending on levels of adjustment, the region between the GST and dRICH may become an issue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F8DDD-94B2-8FD4-035D-059F2B4348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8949"/>
          <a:stretch/>
        </p:blipFill>
        <p:spPr>
          <a:xfrm>
            <a:off x="621470" y="3200326"/>
            <a:ext cx="7146311" cy="2898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946C32-B160-2398-1C97-3D34607434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rcRect r="37680"/>
          <a:stretch/>
        </p:blipFill>
        <p:spPr>
          <a:xfrm>
            <a:off x="8038162" y="811212"/>
            <a:ext cx="4033263" cy="468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9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6274-0809-63DE-F896-614D21D1A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direction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27FDE-CB25-0437-43EF-4A0A2BCBCC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13508" y="896143"/>
            <a:ext cx="6657917" cy="5065713"/>
          </a:xfrm>
        </p:spPr>
        <p:txBody>
          <a:bodyPr>
            <a:normAutofit/>
          </a:bodyPr>
          <a:lstStyle/>
          <a:p>
            <a:r>
              <a:rPr lang="en-US" sz="2000" dirty="0"/>
              <a:t>Space between GST and pfRICH is becoming an issue</a:t>
            </a:r>
          </a:p>
          <a:p>
            <a:pPr lvl="1"/>
            <a:r>
              <a:rPr lang="en-US" dirty="0"/>
              <a:t>Were currently using 104% of the space after recent updates </a:t>
            </a:r>
          </a:p>
          <a:p>
            <a:r>
              <a:rPr lang="en-US" sz="2000" dirty="0"/>
              <a:t>Still need to determine best locations for patch panels / disconnects and for the VTRX+ modules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03BD50-6007-3735-D962-76E755AD9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508" y="3647535"/>
            <a:ext cx="6657917" cy="24560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A455E4-DB50-AA09-404A-021094313C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rcRect l="21282"/>
          <a:stretch/>
        </p:blipFill>
        <p:spPr>
          <a:xfrm>
            <a:off x="479136" y="754390"/>
            <a:ext cx="4831773" cy="53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A14C-A1DF-0303-A743-B4C012870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Spaces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AEEFD-3C5D-AF62-A87E-9B87503175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A1F25"/>
              </a:clrFrom>
              <a:clrTo>
                <a:srgbClr val="1A1F25">
                  <a:alpha val="0"/>
                </a:srgbClr>
              </a:clrTo>
            </a:clrChange>
          </a:blip>
          <a:srcRect l="4362" t="7490" r="831"/>
          <a:stretch/>
        </p:blipFill>
        <p:spPr>
          <a:xfrm>
            <a:off x="2207481" y="905162"/>
            <a:ext cx="9919854" cy="52310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D7639D-AF9B-8D99-F2CF-DCD2A3F38622}"/>
              </a:ext>
            </a:extLst>
          </p:cNvPr>
          <p:cNvCxnSpPr>
            <a:cxnSpLocks/>
          </p:cNvCxnSpPr>
          <p:nvPr/>
        </p:nvCxnSpPr>
        <p:spPr>
          <a:xfrm flipH="1" flipV="1">
            <a:off x="6502388" y="5181600"/>
            <a:ext cx="258619" cy="295564"/>
          </a:xfrm>
          <a:prstGeom prst="line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B55770-08F9-D97B-86F2-515F06BB151F}"/>
              </a:ext>
            </a:extLst>
          </p:cNvPr>
          <p:cNvCxnSpPr>
            <a:cxnSpLocks/>
          </p:cNvCxnSpPr>
          <p:nvPr/>
        </p:nvCxnSpPr>
        <p:spPr>
          <a:xfrm flipH="1">
            <a:off x="5597225" y="5181600"/>
            <a:ext cx="905163" cy="0"/>
          </a:xfrm>
          <a:prstGeom prst="line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6B36C7-E236-6705-C851-FFFAA685BC89}"/>
              </a:ext>
            </a:extLst>
          </p:cNvPr>
          <p:cNvCxnSpPr>
            <a:cxnSpLocks/>
          </p:cNvCxnSpPr>
          <p:nvPr/>
        </p:nvCxnSpPr>
        <p:spPr>
          <a:xfrm>
            <a:off x="5347843" y="4886037"/>
            <a:ext cx="249382" cy="295562"/>
          </a:xfrm>
          <a:prstGeom prst="line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3EA7D4-51A8-DACC-6443-C0458D17DA6A}"/>
              </a:ext>
            </a:extLst>
          </p:cNvPr>
          <p:cNvCxnSpPr>
            <a:cxnSpLocks/>
          </p:cNvCxnSpPr>
          <p:nvPr/>
        </p:nvCxnSpPr>
        <p:spPr>
          <a:xfrm>
            <a:off x="2373734" y="4886037"/>
            <a:ext cx="2974109" cy="0"/>
          </a:xfrm>
          <a:prstGeom prst="line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FB52B41-EBAA-3982-24F4-1674EBDE85F1}"/>
              </a:ext>
            </a:extLst>
          </p:cNvPr>
          <p:cNvCxnSpPr>
            <a:cxnSpLocks/>
          </p:cNvCxnSpPr>
          <p:nvPr/>
        </p:nvCxnSpPr>
        <p:spPr>
          <a:xfrm>
            <a:off x="2373734" y="1163782"/>
            <a:ext cx="0" cy="3722255"/>
          </a:xfrm>
          <a:prstGeom prst="line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D18BFC-2544-491B-12DD-EA08B9933191}"/>
              </a:ext>
            </a:extLst>
          </p:cNvPr>
          <p:cNvCxnSpPr>
            <a:cxnSpLocks/>
          </p:cNvCxnSpPr>
          <p:nvPr/>
        </p:nvCxnSpPr>
        <p:spPr>
          <a:xfrm>
            <a:off x="12016498" y="1080654"/>
            <a:ext cx="0" cy="2013528"/>
          </a:xfrm>
          <a:prstGeom prst="line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691BB6-B581-40CE-240D-53BAA39D0AD1}"/>
              </a:ext>
            </a:extLst>
          </p:cNvPr>
          <p:cNvCxnSpPr>
            <a:cxnSpLocks/>
          </p:cNvCxnSpPr>
          <p:nvPr/>
        </p:nvCxnSpPr>
        <p:spPr>
          <a:xfrm>
            <a:off x="11037443" y="3094182"/>
            <a:ext cx="979055" cy="0"/>
          </a:xfrm>
          <a:prstGeom prst="line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6F9286D-3FA9-9F2D-C26A-C0BD052D432F}"/>
              </a:ext>
            </a:extLst>
          </p:cNvPr>
          <p:cNvCxnSpPr>
            <a:cxnSpLocks/>
          </p:cNvCxnSpPr>
          <p:nvPr/>
        </p:nvCxnSpPr>
        <p:spPr>
          <a:xfrm flipV="1">
            <a:off x="10483261" y="3094182"/>
            <a:ext cx="554182" cy="1117600"/>
          </a:xfrm>
          <a:prstGeom prst="line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F792EC-7B22-C7FF-BACA-E8C6CB23C868}"/>
              </a:ext>
            </a:extLst>
          </p:cNvPr>
          <p:cNvCxnSpPr>
            <a:cxnSpLocks/>
          </p:cNvCxnSpPr>
          <p:nvPr/>
        </p:nvCxnSpPr>
        <p:spPr>
          <a:xfrm flipV="1">
            <a:off x="10058388" y="4211782"/>
            <a:ext cx="424873" cy="286327"/>
          </a:xfrm>
          <a:prstGeom prst="line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0AAE7DE-EA6C-CCB7-5B40-C89F03E7A463}"/>
              </a:ext>
            </a:extLst>
          </p:cNvPr>
          <p:cNvCxnSpPr>
            <a:cxnSpLocks/>
          </p:cNvCxnSpPr>
          <p:nvPr/>
        </p:nvCxnSpPr>
        <p:spPr>
          <a:xfrm flipH="1">
            <a:off x="9949861" y="4498109"/>
            <a:ext cx="108527" cy="304800"/>
          </a:xfrm>
          <a:prstGeom prst="line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A95B4D1-5243-3A54-8592-7DC5CF3EE45A}"/>
              </a:ext>
            </a:extLst>
          </p:cNvPr>
          <p:cNvCxnSpPr>
            <a:cxnSpLocks/>
          </p:cNvCxnSpPr>
          <p:nvPr/>
        </p:nvCxnSpPr>
        <p:spPr>
          <a:xfrm flipH="1">
            <a:off x="7573807" y="5181599"/>
            <a:ext cx="258619" cy="295565"/>
          </a:xfrm>
          <a:prstGeom prst="line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E2AA3FE-ECA9-F8C4-F672-D52A5B913061}"/>
              </a:ext>
            </a:extLst>
          </p:cNvPr>
          <p:cNvCxnSpPr>
            <a:cxnSpLocks/>
          </p:cNvCxnSpPr>
          <p:nvPr/>
        </p:nvCxnSpPr>
        <p:spPr>
          <a:xfrm flipH="1">
            <a:off x="7832426" y="5181599"/>
            <a:ext cx="1523999" cy="0"/>
          </a:xfrm>
          <a:prstGeom prst="line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68D2EE7-8AA3-37E2-C19C-54A33D9311F1}"/>
              </a:ext>
            </a:extLst>
          </p:cNvPr>
          <p:cNvCxnSpPr>
            <a:cxnSpLocks/>
          </p:cNvCxnSpPr>
          <p:nvPr/>
        </p:nvCxnSpPr>
        <p:spPr>
          <a:xfrm flipH="1">
            <a:off x="9356425" y="4955309"/>
            <a:ext cx="184727" cy="226290"/>
          </a:xfrm>
          <a:prstGeom prst="line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A94B6C2-772B-240D-83AD-B40896C88AB0}"/>
              </a:ext>
            </a:extLst>
          </p:cNvPr>
          <p:cNvCxnSpPr>
            <a:cxnSpLocks/>
          </p:cNvCxnSpPr>
          <p:nvPr/>
        </p:nvCxnSpPr>
        <p:spPr>
          <a:xfrm flipH="1">
            <a:off x="9541152" y="4802909"/>
            <a:ext cx="408709" cy="152400"/>
          </a:xfrm>
          <a:prstGeom prst="line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CFBEE2A-1D84-E17D-273F-B55538E97D62}"/>
              </a:ext>
            </a:extLst>
          </p:cNvPr>
          <p:cNvCxnSpPr>
            <a:cxnSpLocks/>
          </p:cNvCxnSpPr>
          <p:nvPr/>
        </p:nvCxnSpPr>
        <p:spPr>
          <a:xfrm>
            <a:off x="11868716" y="1838036"/>
            <a:ext cx="424872" cy="1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925F585-831A-8095-DEC3-257D1F9A5778}"/>
              </a:ext>
            </a:extLst>
          </p:cNvPr>
          <p:cNvCxnSpPr>
            <a:cxnSpLocks/>
          </p:cNvCxnSpPr>
          <p:nvPr/>
        </p:nvCxnSpPr>
        <p:spPr>
          <a:xfrm>
            <a:off x="2161298" y="1842654"/>
            <a:ext cx="424872" cy="1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FEE2DE9-A98C-2600-244F-32A8B2E9836D}"/>
              </a:ext>
            </a:extLst>
          </p:cNvPr>
          <p:cNvCxnSpPr>
            <a:cxnSpLocks/>
          </p:cNvCxnSpPr>
          <p:nvPr/>
        </p:nvCxnSpPr>
        <p:spPr>
          <a:xfrm>
            <a:off x="2161298" y="4174836"/>
            <a:ext cx="424872" cy="1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3732B5F-9CF0-5768-B492-0006E9241DC2}"/>
              </a:ext>
            </a:extLst>
          </p:cNvPr>
          <p:cNvCxnSpPr>
            <a:cxnSpLocks/>
          </p:cNvCxnSpPr>
          <p:nvPr/>
        </p:nvCxnSpPr>
        <p:spPr>
          <a:xfrm>
            <a:off x="9818242" y="4498110"/>
            <a:ext cx="424872" cy="1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56D14C9-8594-62C9-B519-4A45D5EF66F5}"/>
              </a:ext>
            </a:extLst>
          </p:cNvPr>
          <p:cNvCxnSpPr>
            <a:cxnSpLocks/>
          </p:cNvCxnSpPr>
          <p:nvPr/>
        </p:nvCxnSpPr>
        <p:spPr>
          <a:xfrm>
            <a:off x="11868716" y="2858654"/>
            <a:ext cx="0" cy="4064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34A88FE-67EC-F178-6875-0806093BE074}"/>
              </a:ext>
            </a:extLst>
          </p:cNvPr>
          <p:cNvCxnSpPr>
            <a:cxnSpLocks/>
          </p:cNvCxnSpPr>
          <p:nvPr/>
        </p:nvCxnSpPr>
        <p:spPr>
          <a:xfrm>
            <a:off x="11037443" y="2909454"/>
            <a:ext cx="0" cy="4064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8817982-CC32-4BEB-8060-BF170CF3F5F6}"/>
              </a:ext>
            </a:extLst>
          </p:cNvPr>
          <p:cNvCxnSpPr>
            <a:cxnSpLocks/>
          </p:cNvCxnSpPr>
          <p:nvPr/>
        </p:nvCxnSpPr>
        <p:spPr>
          <a:xfrm>
            <a:off x="2572316" y="4673598"/>
            <a:ext cx="0" cy="4064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9764C9A-38AB-FDF7-F5F8-B8B4FE789347}"/>
              </a:ext>
            </a:extLst>
          </p:cNvPr>
          <p:cNvCxnSpPr>
            <a:cxnSpLocks/>
          </p:cNvCxnSpPr>
          <p:nvPr/>
        </p:nvCxnSpPr>
        <p:spPr>
          <a:xfrm>
            <a:off x="4567371" y="4692073"/>
            <a:ext cx="0" cy="4064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0FEF723-88A6-52B4-38AB-094420D676CB}"/>
              </a:ext>
            </a:extLst>
          </p:cNvPr>
          <p:cNvCxnSpPr>
            <a:cxnSpLocks/>
          </p:cNvCxnSpPr>
          <p:nvPr/>
        </p:nvCxnSpPr>
        <p:spPr>
          <a:xfrm>
            <a:off x="5347843" y="4692073"/>
            <a:ext cx="0" cy="4064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EC6D85E-C0CC-5689-949C-183527EEAE88}"/>
              </a:ext>
            </a:extLst>
          </p:cNvPr>
          <p:cNvCxnSpPr>
            <a:cxnSpLocks/>
          </p:cNvCxnSpPr>
          <p:nvPr/>
        </p:nvCxnSpPr>
        <p:spPr>
          <a:xfrm>
            <a:off x="5620316" y="4978399"/>
            <a:ext cx="0" cy="4064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88A432D-59A3-4B27-4CCC-7578A2812F04}"/>
              </a:ext>
            </a:extLst>
          </p:cNvPr>
          <p:cNvCxnSpPr>
            <a:cxnSpLocks/>
          </p:cNvCxnSpPr>
          <p:nvPr/>
        </p:nvCxnSpPr>
        <p:spPr>
          <a:xfrm>
            <a:off x="6502388" y="4978399"/>
            <a:ext cx="0" cy="4064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8F8FB7F-5DC7-5415-1B36-7DE578373E52}"/>
              </a:ext>
            </a:extLst>
          </p:cNvPr>
          <p:cNvCxnSpPr>
            <a:cxnSpLocks/>
          </p:cNvCxnSpPr>
          <p:nvPr/>
        </p:nvCxnSpPr>
        <p:spPr>
          <a:xfrm>
            <a:off x="7832426" y="4978399"/>
            <a:ext cx="0" cy="4064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4BC2C4E-D123-0CBB-2903-312B6ABF5C3B}"/>
              </a:ext>
            </a:extLst>
          </p:cNvPr>
          <p:cNvCxnSpPr>
            <a:cxnSpLocks/>
          </p:cNvCxnSpPr>
          <p:nvPr/>
        </p:nvCxnSpPr>
        <p:spPr>
          <a:xfrm>
            <a:off x="9642748" y="4696691"/>
            <a:ext cx="0" cy="4064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D7C3D74-FBB7-6B86-6D36-830549BA91ED}"/>
              </a:ext>
            </a:extLst>
          </p:cNvPr>
          <p:cNvCxnSpPr>
            <a:cxnSpLocks/>
          </p:cNvCxnSpPr>
          <p:nvPr/>
        </p:nvCxnSpPr>
        <p:spPr>
          <a:xfrm>
            <a:off x="9356425" y="4927599"/>
            <a:ext cx="0" cy="4064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F244517-7AA6-466C-9ACC-9F713FAD3989}"/>
              </a:ext>
            </a:extLst>
          </p:cNvPr>
          <p:cNvCxnSpPr>
            <a:cxnSpLocks/>
          </p:cNvCxnSpPr>
          <p:nvPr/>
        </p:nvCxnSpPr>
        <p:spPr>
          <a:xfrm>
            <a:off x="7573807" y="5227782"/>
            <a:ext cx="0" cy="4064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3D41AC5-7956-FF57-26BC-5AEF0650B562}"/>
              </a:ext>
            </a:extLst>
          </p:cNvPr>
          <p:cNvCxnSpPr>
            <a:cxnSpLocks/>
          </p:cNvCxnSpPr>
          <p:nvPr/>
        </p:nvCxnSpPr>
        <p:spPr>
          <a:xfrm>
            <a:off x="6761007" y="5227782"/>
            <a:ext cx="0" cy="4064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54B4F96-E75E-0243-90C2-6EB5C0DC67BB}"/>
              </a:ext>
            </a:extLst>
          </p:cNvPr>
          <p:cNvCxnSpPr>
            <a:cxnSpLocks/>
          </p:cNvCxnSpPr>
          <p:nvPr/>
        </p:nvCxnSpPr>
        <p:spPr>
          <a:xfrm>
            <a:off x="10340096" y="4045528"/>
            <a:ext cx="286327" cy="25861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040AA743-A018-2E7E-A7B5-4BE5E7F79BB4}"/>
              </a:ext>
            </a:extLst>
          </p:cNvPr>
          <p:cNvSpPr/>
          <p:nvPr/>
        </p:nvSpPr>
        <p:spPr>
          <a:xfrm>
            <a:off x="2733951" y="1625604"/>
            <a:ext cx="461814" cy="46181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6CB801C-AA21-9ACF-3A7C-0F0642C0E866}"/>
              </a:ext>
            </a:extLst>
          </p:cNvPr>
          <p:cNvSpPr/>
          <p:nvPr/>
        </p:nvSpPr>
        <p:spPr>
          <a:xfrm>
            <a:off x="2687769" y="3893131"/>
            <a:ext cx="461814" cy="46181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8FB9D50-F070-093A-1153-EC28F1B9035B}"/>
              </a:ext>
            </a:extLst>
          </p:cNvPr>
          <p:cNvSpPr/>
          <p:nvPr/>
        </p:nvSpPr>
        <p:spPr>
          <a:xfrm>
            <a:off x="2355263" y="5130799"/>
            <a:ext cx="461814" cy="46181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A09417F-D65D-D407-9BFF-8F6BD4A66D67}"/>
              </a:ext>
            </a:extLst>
          </p:cNvPr>
          <p:cNvSpPr/>
          <p:nvPr/>
        </p:nvSpPr>
        <p:spPr>
          <a:xfrm>
            <a:off x="4345692" y="5200075"/>
            <a:ext cx="461814" cy="46181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ABE2E79-4412-D4DE-CF32-E19214B5F9B0}"/>
              </a:ext>
            </a:extLst>
          </p:cNvPr>
          <p:cNvSpPr/>
          <p:nvPr/>
        </p:nvSpPr>
        <p:spPr>
          <a:xfrm>
            <a:off x="7601519" y="4418232"/>
            <a:ext cx="461814" cy="46181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48CDAF4-8ACA-C760-2CF7-BA39B53704BE}"/>
              </a:ext>
            </a:extLst>
          </p:cNvPr>
          <p:cNvSpPr/>
          <p:nvPr/>
        </p:nvSpPr>
        <p:spPr>
          <a:xfrm>
            <a:off x="6271481" y="4451929"/>
            <a:ext cx="461814" cy="46181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AB13279-B397-2A28-0DCE-C2F3ACBFCBAB}"/>
              </a:ext>
            </a:extLst>
          </p:cNvPr>
          <p:cNvSpPr/>
          <p:nvPr/>
        </p:nvSpPr>
        <p:spPr>
          <a:xfrm>
            <a:off x="6539338" y="5752886"/>
            <a:ext cx="461814" cy="46181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93D049D3-D58B-3FF2-5782-8B1B483C9E7E}"/>
              </a:ext>
            </a:extLst>
          </p:cNvPr>
          <p:cNvSpPr/>
          <p:nvPr/>
        </p:nvSpPr>
        <p:spPr>
          <a:xfrm>
            <a:off x="7370612" y="5717562"/>
            <a:ext cx="461814" cy="46181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C9709AB7-3C90-B85E-6586-D384514C0B81}"/>
              </a:ext>
            </a:extLst>
          </p:cNvPr>
          <p:cNvSpPr/>
          <p:nvPr/>
        </p:nvSpPr>
        <p:spPr>
          <a:xfrm>
            <a:off x="5112314" y="4187325"/>
            <a:ext cx="461814" cy="46181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04BFD2FE-355F-CA15-24DE-13F050AFEC69}"/>
              </a:ext>
            </a:extLst>
          </p:cNvPr>
          <p:cNvSpPr/>
          <p:nvPr/>
        </p:nvSpPr>
        <p:spPr>
          <a:xfrm>
            <a:off x="5366315" y="5486652"/>
            <a:ext cx="461814" cy="46181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EFBF7E92-DAA3-FCB8-60D2-3A52AD9E2E46}"/>
              </a:ext>
            </a:extLst>
          </p:cNvPr>
          <p:cNvSpPr/>
          <p:nvPr/>
        </p:nvSpPr>
        <p:spPr>
          <a:xfrm>
            <a:off x="8866888" y="4531382"/>
            <a:ext cx="461814" cy="46181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56B6B7E-8EDE-8C9A-530D-190F566CA1E2}"/>
              </a:ext>
            </a:extLst>
          </p:cNvPr>
          <p:cNvSpPr/>
          <p:nvPr/>
        </p:nvSpPr>
        <p:spPr>
          <a:xfrm>
            <a:off x="9615033" y="5107707"/>
            <a:ext cx="461814" cy="46181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F2DA84EF-23F3-E03E-A31F-F6D6B8B772DA}"/>
              </a:ext>
            </a:extLst>
          </p:cNvPr>
          <p:cNvSpPr/>
          <p:nvPr/>
        </p:nvSpPr>
        <p:spPr>
          <a:xfrm>
            <a:off x="9568864" y="3921783"/>
            <a:ext cx="461814" cy="46181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2AD6746E-CD25-D4FB-4F6A-3717575F8F1C}"/>
              </a:ext>
            </a:extLst>
          </p:cNvPr>
          <p:cNvSpPr/>
          <p:nvPr/>
        </p:nvSpPr>
        <p:spPr>
          <a:xfrm>
            <a:off x="10631041" y="4178082"/>
            <a:ext cx="461814" cy="46181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3B2881EC-B6DD-8343-53DE-AE9C57446D26}"/>
              </a:ext>
            </a:extLst>
          </p:cNvPr>
          <p:cNvSpPr/>
          <p:nvPr/>
        </p:nvSpPr>
        <p:spPr>
          <a:xfrm>
            <a:off x="10732654" y="2461497"/>
            <a:ext cx="461814" cy="46181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62FCDE10-07EA-DEAE-296D-69C0B5CC11B0}"/>
              </a:ext>
            </a:extLst>
          </p:cNvPr>
          <p:cNvSpPr/>
          <p:nvPr/>
        </p:nvSpPr>
        <p:spPr>
          <a:xfrm>
            <a:off x="11656275" y="3319102"/>
            <a:ext cx="461814" cy="46181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6BE9C8C4-4126-936B-03D9-CC2F71B7D0C5}"/>
              </a:ext>
            </a:extLst>
          </p:cNvPr>
          <p:cNvSpPr/>
          <p:nvPr/>
        </p:nvSpPr>
        <p:spPr>
          <a:xfrm>
            <a:off x="11333009" y="1537858"/>
            <a:ext cx="461814" cy="46181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16DA4925-277E-81A0-B894-3C6B13332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416288"/>
              </p:ext>
            </p:extLst>
          </p:nvPr>
        </p:nvGraphicFramePr>
        <p:xfrm>
          <a:off x="286302" y="1080654"/>
          <a:ext cx="1870364" cy="5021580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902788">
                  <a:extLst>
                    <a:ext uri="{9D8B030D-6E8A-4147-A177-3AD203B41FA5}">
                      <a16:colId xmlns:a16="http://schemas.microsoft.com/office/drawing/2014/main" val="3793236745"/>
                    </a:ext>
                  </a:extLst>
                </a:gridCol>
                <a:gridCol w="967576">
                  <a:extLst>
                    <a:ext uri="{9D8B030D-6E8A-4147-A177-3AD203B41FA5}">
                      <a16:colId xmlns:a16="http://schemas.microsoft.com/office/drawing/2014/main" val="169966500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Location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Total Area (cm²)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1409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4388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4336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1290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3310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1699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59473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2979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58742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F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3065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7403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3065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0853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3065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8532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3065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8082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4051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9162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2298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1290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7553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8868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Q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1883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3575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1965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3266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2158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3145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2314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93349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89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801C-0B2B-47C7-8528-62EECE13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37" y="2919351"/>
            <a:ext cx="11499925" cy="82517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Question &amp; Comments</a:t>
            </a:r>
          </a:p>
        </p:txBody>
      </p:sp>
    </p:spTree>
    <p:extLst>
      <p:ext uri="{BB962C8B-B14F-4D97-AF65-F5344CB8AC3E}">
        <p14:creationId xmlns:p14="http://schemas.microsoft.com/office/powerpoint/2010/main" val="378751577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AD70558AC79641AC36496E6FEE9A6E" ma:contentTypeVersion="4" ma:contentTypeDescription="Create a new document." ma:contentTypeScope="" ma:versionID="c836d54df9ad875ddbfe2777157cbad1">
  <xsd:schema xmlns:xsd="http://www.w3.org/2001/XMLSchema" xmlns:xs="http://www.w3.org/2001/XMLSchema" xmlns:p="http://schemas.microsoft.com/office/2006/metadata/properties" xmlns:ns2="7598c3d8-57a9-49d9-87da-8d2ac3199484" targetNamespace="http://schemas.microsoft.com/office/2006/metadata/properties" ma:root="true" ma:fieldsID="a1dcfe6a7be53e253488c469644543b2" ns2:_="">
    <xsd:import namespace="7598c3d8-57a9-49d9-87da-8d2ac3199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8c3d8-57a9-49d9-87da-8d2ac31994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754FCC-0321-4AF0-8AFD-07A376B5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98c3d8-57a9-49d9-87da-8d2ac31994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5637A3-DEB1-4C7D-9F81-D2184D65C3B4}">
  <ds:schemaRefs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7598c3d8-57a9-49d9-87da-8d2ac319948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5290</TotalTime>
  <Words>224</Words>
  <Application>Microsoft Office PowerPoint</Application>
  <PresentationFormat>Widescreen</PresentationFormat>
  <Paragraphs>74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 Narrow</vt:lpstr>
      <vt:lpstr>Arial</vt:lpstr>
      <vt:lpstr>Calibri</vt:lpstr>
      <vt:lpstr>BNL</vt:lpstr>
      <vt:lpstr>Services</vt:lpstr>
      <vt:lpstr>Services</vt:lpstr>
      <vt:lpstr>Forward Direction</vt:lpstr>
      <vt:lpstr>Backward direction</vt:lpstr>
      <vt:lpstr>Spaces Required</vt:lpstr>
      <vt:lpstr>Question &amp; Comments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Houston, Michelle</dc:creator>
  <cp:keywords/>
  <dc:description/>
  <cp:lastModifiedBy>Wimmer, Roland</cp:lastModifiedBy>
  <cp:revision>93</cp:revision>
  <dcterms:created xsi:type="dcterms:W3CDTF">2023-09-12T20:43:32Z</dcterms:created>
  <dcterms:modified xsi:type="dcterms:W3CDTF">2025-03-23T20:30:21Z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0x010100E9AD70558AC79641AC36496E6FEE9A6E</vt:lpwstr>
  </property>
  <property fmtid="{D5CDD505-2E9C-101B-9397-08002B2CF9AE}" pid="3" name="MediaServiceImageTags">
    <vt:lpwstr/>
  </property>
</Properties>
</file>