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1" r:id="rId5"/>
    <p:sldId id="260" r:id="rId6"/>
    <p:sldId id="263" r:id="rId7"/>
    <p:sldId id="257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JLab_logo_text_whit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>
            <a:fillRect/>
          </a:stretch>
        </p:blipFill>
        <p:spPr bwMode="auto">
          <a:xfrm>
            <a:off x="9972675" y="6405005"/>
            <a:ext cx="2166454" cy="44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346" y="64896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61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929" y="640500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470" y="0"/>
            <a:ext cx="1570659" cy="11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83292" y="6519446"/>
            <a:ext cx="1450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ePIC</a:t>
            </a:r>
            <a:r>
              <a:rPr lang="en-US" sz="1600" dirty="0" smtClean="0"/>
              <a:t> e/daq WG</a:t>
            </a:r>
            <a:endParaRPr lang="en-US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432627" y="6519446"/>
            <a:ext cx="2286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William Gu, Jefferson Lab</a:t>
            </a:r>
            <a:endParaRPr lang="en-US" sz="1600" dirty="0"/>
          </a:p>
        </p:txBody>
      </p:sp>
      <p:pic>
        <p:nvPicPr>
          <p:cNvPr id="10" name="Picture 6" descr="DOE_Color_Seal_White_Back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8992" r="14444" b="11816"/>
          <a:stretch>
            <a:fillRect/>
          </a:stretch>
        </p:blipFill>
        <p:spPr bwMode="auto">
          <a:xfrm>
            <a:off x="133351" y="101600"/>
            <a:ext cx="995234" cy="9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2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856F-2A39-4AA8-B9C7-9D68142263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20D0-E738-4C1B-B674-6455F32A2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JPG"/><Relationship Id="rId7" Type="http://schemas.openxmlformats.org/officeDocument/2006/relationships/image" Target="../media/image9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tif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9571" y="285074"/>
            <a:ext cx="3776930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1. GTU design: PCBs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943266" y="478936"/>
            <a:ext cx="114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262 mm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1277172" y="2518194"/>
            <a:ext cx="461665" cy="11848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425 mm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66" y="952107"/>
            <a:ext cx="3445695" cy="556395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5" y="900897"/>
            <a:ext cx="3480683" cy="5615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t="947" r="16723" b="947"/>
          <a:stretch/>
        </p:blipFill>
        <p:spPr>
          <a:xfrm>
            <a:off x="9115939" y="2038803"/>
            <a:ext cx="1113987" cy="1119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t="947" r="16723" b="947"/>
          <a:stretch/>
        </p:blipFill>
        <p:spPr>
          <a:xfrm>
            <a:off x="9115939" y="4937950"/>
            <a:ext cx="1113987" cy="1119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275" r="16835" b="1605"/>
          <a:stretch/>
        </p:blipFill>
        <p:spPr>
          <a:xfrm>
            <a:off x="9426167" y="3470896"/>
            <a:ext cx="1127213" cy="1119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8" t="13737" r="21667" b="7072"/>
          <a:stretch/>
        </p:blipFill>
        <p:spPr>
          <a:xfrm>
            <a:off x="7794809" y="2987406"/>
            <a:ext cx="1396587" cy="2256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8" t="32812" r="33173" b="48426"/>
          <a:stretch/>
        </p:blipFill>
        <p:spPr>
          <a:xfrm>
            <a:off x="10519499" y="1957497"/>
            <a:ext cx="813860" cy="534516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8" t="32812" r="33173" b="48426"/>
          <a:stretch/>
        </p:blipFill>
        <p:spPr>
          <a:xfrm>
            <a:off x="10512575" y="4856097"/>
            <a:ext cx="813860" cy="534516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8" t="41534" r="33173" b="48426"/>
          <a:stretch/>
        </p:blipFill>
        <p:spPr>
          <a:xfrm>
            <a:off x="10580689" y="3754905"/>
            <a:ext cx="813858" cy="286016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0" t="13997" r="16214" b="6696"/>
          <a:stretch/>
        </p:blipFill>
        <p:spPr>
          <a:xfrm>
            <a:off x="7630196" y="2699559"/>
            <a:ext cx="1580584" cy="2245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0" t="13997" r="16214" b="6696"/>
          <a:stretch/>
        </p:blipFill>
        <p:spPr>
          <a:xfrm>
            <a:off x="7601662" y="2405327"/>
            <a:ext cx="1580584" cy="2245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5" y="3679090"/>
            <a:ext cx="1770998" cy="241246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7857996" y="824991"/>
            <a:ext cx="346843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94547" y="900897"/>
            <a:ext cx="0" cy="561516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856072" y="1717471"/>
            <a:ext cx="989248" cy="377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032" y="1317865"/>
            <a:ext cx="26156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Schematics: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PCB placement: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PCB routing: 0%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63161" y="1160365"/>
            <a:ext cx="107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46" y="380667"/>
            <a:ext cx="6684876" cy="534790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348567" y="2429173"/>
            <a:ext cx="1477727" cy="13443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526994" y="2533562"/>
            <a:ext cx="1477727" cy="13443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688614" y="2636960"/>
            <a:ext cx="1477727" cy="1344321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861501" y="2722336"/>
            <a:ext cx="1477727" cy="13443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1448" r="15815" b="40273"/>
          <a:stretch/>
        </p:blipFill>
        <p:spPr>
          <a:xfrm>
            <a:off x="6539551" y="1536363"/>
            <a:ext cx="2219325" cy="2731513"/>
          </a:xfrm>
          <a:prstGeom prst="rect">
            <a:avLst/>
          </a:prstGeom>
          <a:scene3d>
            <a:camera prst="orthographicFront">
              <a:rot lat="2400000" lon="2400000" rev="3660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8" t="12054" r="21728" b="64585"/>
          <a:stretch/>
        </p:blipFill>
        <p:spPr>
          <a:xfrm>
            <a:off x="7615444" y="480349"/>
            <a:ext cx="611505" cy="1267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8" t="12054" r="21728" b="64585"/>
          <a:stretch/>
        </p:blipFill>
        <p:spPr>
          <a:xfrm>
            <a:off x="8197637" y="756482"/>
            <a:ext cx="611505" cy="12677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84" y="459550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84" y="386963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71" y="453034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71" y="380446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58" y="444016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58" y="371429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45" y="437500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45" y="364912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32" y="4252437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32" y="3526562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9" y="4187272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9" y="3461397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06" y="409710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06" y="337122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93" y="403193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93" y="330606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5" y="389592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5" y="317004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12" y="383075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12" y="310488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9" y="374058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9" y="301470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6" y="367541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6" y="294954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73" y="355285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73" y="282697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60" y="348768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60" y="276181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47" y="339751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47" y="267163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34" y="333234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34" y="260647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67" y="326611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67" y="254024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54" y="320095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54" y="247507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41" y="307838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41" y="235250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28" y="301321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28" y="228734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15" y="292304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15" y="219717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02" y="285788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02" y="213200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071957" y="2824868"/>
            <a:ext cx="1477727" cy="134432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223023" y="2934190"/>
            <a:ext cx="1477727" cy="1344321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390481" y="3066932"/>
            <a:ext cx="1477727" cy="134432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545473" y="3152807"/>
            <a:ext cx="1477727" cy="1344321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690059" y="3279767"/>
            <a:ext cx="1477727" cy="1344321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841125" y="3389089"/>
            <a:ext cx="1477727" cy="1344321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008583" y="3521831"/>
            <a:ext cx="1477727" cy="1344321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163575" y="3607706"/>
            <a:ext cx="1477727" cy="134432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389649" y="3675360"/>
            <a:ext cx="1477727" cy="13443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540715" y="3784682"/>
            <a:ext cx="1477727" cy="13443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708173" y="3917424"/>
            <a:ext cx="1477727" cy="13443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863165" y="4003299"/>
            <a:ext cx="1477727" cy="13443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5058133" y="4091164"/>
            <a:ext cx="1477727" cy="13443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5209199" y="4200486"/>
            <a:ext cx="1477727" cy="13443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5376657" y="4333228"/>
            <a:ext cx="1477727" cy="13443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6250" y="3494400"/>
            <a:ext cx="18253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9800000"/>
              </a:camera>
              <a:lightRig rig="threePt" dir="t"/>
            </a:scene3d>
          </a:bodyPr>
          <a:lstStyle/>
          <a:p>
            <a:r>
              <a:rPr lang="en-US" sz="3200" dirty="0" smtClean="0"/>
              <a:t>Up to 144</a:t>
            </a:r>
            <a:endParaRPr lang="en-US" sz="32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984888" y="879822"/>
            <a:ext cx="995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GTU</a:t>
            </a:r>
            <a:endParaRPr lang="en-US" sz="3600" dirty="0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5" y="4781348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4590027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4433800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4223912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5" y="4032076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3840755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3684528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3474640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1157533" y="5363843"/>
            <a:ext cx="81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DAM</a:t>
            </a:r>
            <a:endParaRPr lang="en-US" sz="2400" dirty="0"/>
          </a:p>
        </p:txBody>
      </p:sp>
      <p:sp>
        <p:nvSpPr>
          <p:cNvPr id="216" name="Freeform 215"/>
          <p:cNvSpPr/>
          <p:nvPr/>
        </p:nvSpPr>
        <p:spPr>
          <a:xfrm>
            <a:off x="4597400" y="584200"/>
            <a:ext cx="6070600" cy="3327400"/>
          </a:xfrm>
          <a:custGeom>
            <a:avLst/>
            <a:gdLst>
              <a:gd name="connsiteX0" fmla="*/ 0 w 6070600"/>
              <a:gd name="connsiteY0" fmla="*/ 1511300 h 3327400"/>
              <a:gd name="connsiteX1" fmla="*/ 2946400 w 6070600"/>
              <a:gd name="connsiteY1" fmla="*/ 0 h 3327400"/>
              <a:gd name="connsiteX2" fmla="*/ 6070600 w 6070600"/>
              <a:gd name="connsiteY2" fmla="*/ 1498600 h 3327400"/>
              <a:gd name="connsiteX3" fmla="*/ 3086100 w 6070600"/>
              <a:gd name="connsiteY3" fmla="*/ 3327400 h 3327400"/>
              <a:gd name="connsiteX4" fmla="*/ 0 w 6070600"/>
              <a:gd name="connsiteY4" fmla="*/ 15113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0600" h="3327400">
                <a:moveTo>
                  <a:pt x="0" y="1511300"/>
                </a:moveTo>
                <a:lnTo>
                  <a:pt x="2946400" y="0"/>
                </a:lnTo>
                <a:lnTo>
                  <a:pt x="6070600" y="1498600"/>
                </a:lnTo>
                <a:lnTo>
                  <a:pt x="3086100" y="33274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5575300" y="546100"/>
            <a:ext cx="5156200" cy="2768600"/>
          </a:xfrm>
          <a:custGeom>
            <a:avLst/>
            <a:gdLst>
              <a:gd name="connsiteX0" fmla="*/ 0 w 5156200"/>
              <a:gd name="connsiteY0" fmla="*/ 1003300 h 2768600"/>
              <a:gd name="connsiteX1" fmla="*/ 3162300 w 5156200"/>
              <a:gd name="connsiteY1" fmla="*/ 2768600 h 2768600"/>
              <a:gd name="connsiteX2" fmla="*/ 5156200 w 5156200"/>
              <a:gd name="connsiteY2" fmla="*/ 1587500 h 2768600"/>
              <a:gd name="connsiteX3" fmla="*/ 2044700 w 5156200"/>
              <a:gd name="connsiteY3" fmla="*/ 0 h 2768600"/>
              <a:gd name="connsiteX4" fmla="*/ 0 w 5156200"/>
              <a:gd name="connsiteY4" fmla="*/ 10033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2768600">
                <a:moveTo>
                  <a:pt x="0" y="1003300"/>
                </a:moveTo>
                <a:lnTo>
                  <a:pt x="3162300" y="2768600"/>
                </a:lnTo>
                <a:lnTo>
                  <a:pt x="5156200" y="1587500"/>
                </a:lnTo>
                <a:lnTo>
                  <a:pt x="2044700" y="0"/>
                </a:lnTo>
                <a:lnTo>
                  <a:pt x="0" y="10033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76849" y="285721"/>
            <a:ext cx="5161929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1. GTU design: in the rack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60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117558" y="1660358"/>
            <a:ext cx="1528010" cy="3344779"/>
          </a:xfrm>
          <a:prstGeom prst="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GTU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QSFP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01526" y="1660358"/>
            <a:ext cx="1528010" cy="3344779"/>
          </a:xfrm>
          <a:prstGeom prst="rect">
            <a:avLst/>
          </a:prstGeom>
          <a:solidFill>
            <a:srgbClr val="7030A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DAM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Samtec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B04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8053" y="1809253"/>
            <a:ext cx="6671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TX1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TX2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TX3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TX4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RX4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RX3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RX2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RX1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1871" y="1809253"/>
            <a:ext cx="6671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RX1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X2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X3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X4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X4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X3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X2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X1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645568" y="2057400"/>
            <a:ext cx="4555958" cy="120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79965" y="1115437"/>
            <a:ext cx="278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MTP fibers (8 or 12 strands)</a:t>
            </a:r>
          </a:p>
          <a:p>
            <a:r>
              <a:rPr lang="en-US" dirty="0" smtClean="0"/>
              <a:t>One per GTU-DAM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37799" y="1766546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19.7 MHz clock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45568" y="2414700"/>
            <a:ext cx="4555958" cy="1203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37799" y="2123846"/>
            <a:ext cx="208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Downlink, 7.88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92720" y="4210021"/>
            <a:ext cx="4555958" cy="12032"/>
          </a:xfrm>
          <a:prstGeom prst="straightConnector1">
            <a:avLst/>
          </a:prstGeom>
          <a:ln w="12700">
            <a:solidFill>
              <a:srgbClr val="0070C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84951" y="3919167"/>
            <a:ext cx="17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Uplink, 7.88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619144" y="3483389"/>
            <a:ext cx="4555958" cy="12032"/>
          </a:xfrm>
          <a:prstGeom prst="straightConnector1">
            <a:avLst/>
          </a:prstGeom>
          <a:ln w="12700">
            <a:solidFill>
              <a:srgbClr val="00B05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619144" y="3146994"/>
            <a:ext cx="4555958" cy="12032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17830" y="3146994"/>
            <a:ext cx="18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expansion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672403" y="188476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622937" y="187273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88362" y="3139210"/>
            <a:ext cx="110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Non-MGT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69698" y="4960168"/>
            <a:ext cx="394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QSFP: AC-coupled on the electric signals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0795" y="363526"/>
            <a:ext cx="7811076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2. GTU-DAM interface: optic transceivers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982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17709" r="12862" b="36041"/>
          <a:stretch/>
        </p:blipFill>
        <p:spPr>
          <a:xfrm>
            <a:off x="1511884" y="718310"/>
            <a:ext cx="8083685" cy="2616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713" y="1029596"/>
            <a:ext cx="7791856" cy="40856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3713" y="1545163"/>
            <a:ext cx="7791856" cy="596458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03713" y="2248626"/>
            <a:ext cx="7791856" cy="40856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15737" r="6100" b="45560"/>
          <a:stretch/>
        </p:blipFill>
        <p:spPr>
          <a:xfrm>
            <a:off x="1803713" y="3442056"/>
            <a:ext cx="8698831" cy="2189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95569" y="2248626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Future Expansion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5569" y="1631431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MGT package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5569" y="1055196"/>
            <a:ext cx="167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Synchronization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5683563" y="5895473"/>
            <a:ext cx="3886200" cy="300790"/>
          </a:xfrm>
          <a:prstGeom prst="bentConnector3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1803713" y="5895473"/>
            <a:ext cx="3886200" cy="300790"/>
          </a:xfrm>
          <a:prstGeom prst="bentConnector3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5533168" y="6045868"/>
            <a:ext cx="300790" cy="12700"/>
          </a:xfrm>
          <a:prstGeom prst="bentConnector3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1659668" y="6039518"/>
            <a:ext cx="300790" cy="12700"/>
          </a:xfrm>
          <a:prstGeom prst="bentConnector3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71925" y="6196263"/>
            <a:ext cx="33178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1803713" y="5486399"/>
            <a:ext cx="830178" cy="601579"/>
          </a:xfrm>
          <a:prstGeom prst="curvedConnector3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5709112" y="5462849"/>
            <a:ext cx="830178" cy="601579"/>
          </a:xfrm>
          <a:prstGeom prst="curvedConnector3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rved Right Arrow 23"/>
          <p:cNvSpPr/>
          <p:nvPr/>
        </p:nvSpPr>
        <p:spPr>
          <a:xfrm>
            <a:off x="986589" y="1843392"/>
            <a:ext cx="817124" cy="2933145"/>
          </a:xfrm>
          <a:prstGeom prst="curvedRightArrow">
            <a:avLst/>
          </a:prstGeom>
          <a:solidFill>
            <a:schemeClr val="accent1">
              <a:alpha val="61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>
            <a:off x="239831" y="1082780"/>
            <a:ext cx="1541454" cy="5376897"/>
          </a:xfrm>
          <a:prstGeom prst="curved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0794" y="363526"/>
            <a:ext cx="7760363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2. GTU-DAM interface: signal description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3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6352" y="1016873"/>
            <a:ext cx="3762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Dedicated Clock input,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 to three MGT lanes (</a:t>
            </a:r>
            <a:r>
              <a:rPr lang="en-US" sz="2000" dirty="0" err="1" smtClean="0"/>
              <a:t>Tx</a:t>
            </a:r>
            <a:r>
              <a:rPr lang="en-US" sz="2000" dirty="0" smtClean="0"/>
              <a:t>/Rx)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MTP multimode 850µm optical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4625" r="1299" b="7739"/>
          <a:stretch/>
        </p:blipFill>
        <p:spPr>
          <a:xfrm>
            <a:off x="746449" y="2908896"/>
            <a:ext cx="8752114" cy="3774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" r="2004" b="3276"/>
          <a:stretch/>
        </p:blipFill>
        <p:spPr>
          <a:xfrm>
            <a:off x="5122506" y="891976"/>
            <a:ext cx="6460533" cy="2281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7400" y="541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These two diagrams are from FLX155 presentations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1932" y="411627"/>
            <a:ext cx="6475931" cy="48034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2. GTU-DAM interface: FLX155 clock interface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1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04" y="5241131"/>
            <a:ext cx="5787189" cy="1340142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300795" y="363526"/>
            <a:ext cx="5065289" cy="48034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3. AXAU15 FMC adaptor design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2" y="945501"/>
            <a:ext cx="4066194" cy="5635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39" y="1036958"/>
            <a:ext cx="3592145" cy="39642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81663" y="3212432"/>
            <a:ext cx="3814011" cy="23461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63205" y="603700"/>
            <a:ext cx="1173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QSFP_R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4xSFP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4xRDO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3184" y="603699"/>
            <a:ext cx="119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QSFP_G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GTU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(LTI)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1005" y="4779466"/>
            <a:ext cx="1868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FMC </a:t>
            </a:r>
            <a:r>
              <a:rPr lang="en-US" b="1" dirty="0" smtClean="0">
                <a:solidFill>
                  <a:srgbClr val="FF0000"/>
                </a:solidFill>
              </a:rPr>
              <a:t>to AXAU15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4957" y="3235651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Si5395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1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9571" y="285074"/>
            <a:ext cx="3693900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9187" y="2370222"/>
            <a:ext cx="7838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BACKUP SLIDES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972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9571" y="285074"/>
            <a:ext cx="3693900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</a:t>
            </a:r>
            <a:r>
              <a:rPr lang="en-US" b="1" dirty="0" smtClean="0"/>
              <a:t>. The GTU Design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00502" y="841369"/>
            <a:ext cx="2574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3.1 Clock distribution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3928" r="12753" b="19753"/>
          <a:stretch/>
        </p:blipFill>
        <p:spPr>
          <a:xfrm>
            <a:off x="988529" y="1435100"/>
            <a:ext cx="10354702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9571" y="285074"/>
            <a:ext cx="3693900" cy="4803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</a:t>
            </a:r>
            <a:r>
              <a:rPr lang="en-US" b="1" dirty="0" smtClean="0"/>
              <a:t>. The GTU Design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00502" y="841369"/>
            <a:ext cx="2574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3.3 GTU fast control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7576" r="12247" b="12458"/>
          <a:stretch/>
        </p:blipFill>
        <p:spPr>
          <a:xfrm>
            <a:off x="1239571" y="1241479"/>
            <a:ext cx="9684229" cy="49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191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William Gu</cp:lastModifiedBy>
  <cp:revision>19</cp:revision>
  <dcterms:created xsi:type="dcterms:W3CDTF">2025-03-10T17:10:57Z</dcterms:created>
  <dcterms:modified xsi:type="dcterms:W3CDTF">2025-03-10T18:27:17Z</dcterms:modified>
</cp:coreProperties>
</file>