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hILhEPr3sBfbebCMRpB2pnpySgB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euk-Ping Wong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E43C8D-FAA9-42B3-A10B-A1E1A85E265D}">
  <a:tblStyle styleId="{59E43C8D-FAA9-42B3-A10B-A1E1A85E265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6B891EE-727B-40D5-8306-5961CC6A1AF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61"/>
  </p:normalViewPr>
  <p:slideViewPr>
    <p:cSldViewPr snapToGrid="0">
      <p:cViewPr varScale="1">
        <p:scale>
          <a:sx n="114" d="100"/>
          <a:sy n="114" d="100"/>
        </p:scale>
        <p:origin x="5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customschemas.google.com/relationships/presentationmetadata" Target="meta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5-05-23T00:18:17.163" idx="1">
    <p:pos x="360" y="111"/>
    <p:text>I think it flows better to put commissioning after the machine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BkV6Szy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c5077521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c5077521e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35c5077521e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c5077521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c5077521e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35c5077521e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5c507752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5c5077521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35c5077521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5c5077521e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5c5077521e_1_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35c5077521e_1_1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5c5077521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5c5077521e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g35c5077521e_0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5c5077521e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5c5077521e_0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35c5077521e_0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b7d0c114b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5b7d0c114b_0_1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35b7d0c114b_0_1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5b7d0c114b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5b7d0c114b_0_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g35b7d0c114b_0_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5b7d0c114b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5b7d0c114b_0_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g35b7d0c114b_0_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b7d0c114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5b7d0c114b_0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35b7d0c114b_0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5b7d0c114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5b7d0c114b_0_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g35b7d0c114b_0_1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5b7d0c114b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5b7d0c114b_0_1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g35b7d0c114b_0_1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5b7d0c114b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5b7d0c114b_0_1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g35b7d0c114b_0_1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5c5077521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5c5077521e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g35c5077521e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5c5077521e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5c5077521e_1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35c5077521e_1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5c5077521e_1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5c5077521e_1_1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35c5077521e_1_1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5b7d0c114b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5b7d0c114b_0_1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35b7d0c114b_0_1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c5077521e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c5077521e_0_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35c5077521e_0_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c5077521e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c5077521e_1_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35c5077521e_1_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5c5077521e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5c5077521e_0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35c5077521e_0_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5c4a0eb87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5c4a0eb87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35c4a0eb87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c5077521e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5c5077521e_1_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35c5077521e_1_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_Print-friendly">
  <p:cSld name="1_Title Slide_Print-friend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6"/>
          <p:cNvSpPr txBox="1">
            <a:spLocks noGrp="1"/>
          </p:cNvSpPr>
          <p:nvPr>
            <p:ph type="ctrTitle"/>
          </p:nvPr>
        </p:nvSpPr>
        <p:spPr>
          <a:xfrm>
            <a:off x="813175" y="2541806"/>
            <a:ext cx="10334625" cy="1947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body" idx="2"/>
          </p:nvPr>
        </p:nvSpPr>
        <p:spPr>
          <a:xfrm>
            <a:off x="813175" y="4501444"/>
            <a:ext cx="10334625" cy="1259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6083" y="5742910"/>
            <a:ext cx="3238500" cy="41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pos="360">
          <p15:clr>
            <a:srgbClr val="FBAE40"/>
          </p15:clr>
        </p15:guide>
        <p15:guide id="5" pos="7320">
          <p15:clr>
            <a:srgbClr val="FBAE40"/>
          </p15:clr>
        </p15:guide>
        <p15:guide id="6" orient="horz" pos="39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571500" y="176280"/>
            <a:ext cx="11049000" cy="64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1"/>
          </p:nvPr>
        </p:nvSpPr>
        <p:spPr>
          <a:xfrm rot="5400000">
            <a:off x="3581521" y="-2045924"/>
            <a:ext cx="5028958" cy="110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title"/>
          </p:nvPr>
        </p:nvSpPr>
        <p:spPr>
          <a:xfrm>
            <a:off x="571500" y="176280"/>
            <a:ext cx="11049000" cy="64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ctrTitle"/>
          </p:nvPr>
        </p:nvSpPr>
        <p:spPr>
          <a:xfrm>
            <a:off x="813175" y="2541806"/>
            <a:ext cx="10334625" cy="1947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body" idx="2"/>
          </p:nvPr>
        </p:nvSpPr>
        <p:spPr>
          <a:xfrm>
            <a:off x="813175" y="4501444"/>
            <a:ext cx="10334625" cy="1259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1" name="Google Shape;3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6083" y="5755088"/>
            <a:ext cx="3238500" cy="41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pos="360">
          <p15:clr>
            <a:srgbClr val="FBAE40"/>
          </p15:clr>
        </p15:guide>
        <p15:guide id="5" pos="7320">
          <p15:clr>
            <a:srgbClr val="FBAE40"/>
          </p15:clr>
        </p15:guide>
        <p15:guide id="6" orient="horz" pos="398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>
            <a:spLocks noGrp="1"/>
          </p:cNvSpPr>
          <p:nvPr>
            <p:ph type="title"/>
          </p:nvPr>
        </p:nvSpPr>
        <p:spPr>
          <a:xfrm>
            <a:off x="571500" y="176280"/>
            <a:ext cx="11049000" cy="64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0"/>
          <p:cNvSpPr txBox="1">
            <a:spLocks noGrp="1"/>
          </p:cNvSpPr>
          <p:nvPr>
            <p:ph type="body" idx="1"/>
          </p:nvPr>
        </p:nvSpPr>
        <p:spPr>
          <a:xfrm>
            <a:off x="571500" y="964097"/>
            <a:ext cx="11049000" cy="5028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ctrTitle"/>
          </p:nvPr>
        </p:nvSpPr>
        <p:spPr>
          <a:xfrm>
            <a:off x="813175" y="2541806"/>
            <a:ext cx="10334625" cy="1947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813175" y="4501444"/>
            <a:ext cx="10334625" cy="1259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2"/>
          <p:cNvSpPr txBox="1">
            <a:spLocks noGrp="1"/>
          </p:cNvSpPr>
          <p:nvPr>
            <p:ph type="title"/>
          </p:nvPr>
        </p:nvSpPr>
        <p:spPr>
          <a:xfrm>
            <a:off x="571500" y="176280"/>
            <a:ext cx="11049000" cy="64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1"/>
          </p:nvPr>
        </p:nvSpPr>
        <p:spPr>
          <a:xfrm>
            <a:off x="571500" y="974035"/>
            <a:ext cx="5181600" cy="5202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2"/>
          </p:nvPr>
        </p:nvSpPr>
        <p:spPr>
          <a:xfrm>
            <a:off x="6096000" y="974035"/>
            <a:ext cx="5181600" cy="5202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 txBox="1">
            <a:spLocks noGrp="1"/>
          </p:cNvSpPr>
          <p:nvPr>
            <p:ph type="body" idx="1"/>
          </p:nvPr>
        </p:nvSpPr>
        <p:spPr>
          <a:xfrm>
            <a:off x="571500" y="945668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body" idx="2"/>
          </p:nvPr>
        </p:nvSpPr>
        <p:spPr>
          <a:xfrm>
            <a:off x="571500" y="1769580"/>
            <a:ext cx="5157787" cy="4420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3"/>
          </p:nvPr>
        </p:nvSpPr>
        <p:spPr>
          <a:xfrm>
            <a:off x="6096000" y="945668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4"/>
          </p:nvPr>
        </p:nvSpPr>
        <p:spPr>
          <a:xfrm>
            <a:off x="6096000" y="1769580"/>
            <a:ext cx="5183188" cy="4420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571500" y="176280"/>
            <a:ext cx="11049000" cy="64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571500" y="176280"/>
            <a:ext cx="11049000" cy="64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571500" y="176280"/>
            <a:ext cx="11049000" cy="64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571500" y="964097"/>
            <a:ext cx="11049000" cy="5028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60">
          <p15:clr>
            <a:srgbClr val="F26B43"/>
          </p15:clr>
        </p15:guide>
        <p15:guide id="4" orient="horz" pos="3888">
          <p15:clr>
            <a:srgbClr val="F26B43"/>
          </p15:clr>
        </p15:guide>
        <p15:guide id="5" pos="7320">
          <p15:clr>
            <a:srgbClr val="F26B43"/>
          </p15:clr>
        </p15:guide>
        <p15:guide id="6" orient="horz" pos="41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bnl.gov/event/27198/sessions/8057/#20250520" TargetMode="Externa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813175" y="2541806"/>
            <a:ext cx="10334625" cy="1947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/>
              <a:t>Summary on </a:t>
            </a:r>
            <a:br>
              <a:rPr lang="en-US"/>
            </a:br>
            <a:r>
              <a:rPr lang="en-US"/>
              <a:t>the ePIC/EIC Session</a:t>
            </a:r>
            <a:endParaRPr/>
          </a:p>
        </p:txBody>
      </p:sp>
      <p:sp>
        <p:nvSpPr>
          <p:cNvPr id="86" name="Google Shape;86;p1"/>
          <p:cNvSpPr txBox="1"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05-23-2025</a:t>
            </a:r>
            <a:endParaRPr/>
          </a:p>
        </p:txBody>
      </p:sp>
      <p:sp>
        <p:nvSpPr>
          <p:cNvPr id="87" name="Google Shape;87;p1"/>
          <p:cNvSpPr txBox="1">
            <a:spLocks noGrp="1"/>
          </p:cNvSpPr>
          <p:nvPr>
            <p:ph type="body" idx="2"/>
          </p:nvPr>
        </p:nvSpPr>
        <p:spPr>
          <a:xfrm>
            <a:off x="813175" y="4501444"/>
            <a:ext cx="10334625" cy="1259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Derek Anderson &amp; Cheuk-Ping Wong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5c5077521e_0_9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600" cy="365100"/>
          </a:xfrm>
          <a:prstGeom prst="rect">
            <a:avLst/>
          </a:prstGeom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207" name="Google Shape;207;g35c5077521e_0_9"/>
          <p:cNvSpPr txBox="1">
            <a:spLocks noGrp="1"/>
          </p:cNvSpPr>
          <p:nvPr>
            <p:ph type="title"/>
          </p:nvPr>
        </p:nvSpPr>
        <p:spPr>
          <a:xfrm>
            <a:off x="571500" y="176280"/>
            <a:ext cx="11049000" cy="648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ePIC Tracking</a:t>
            </a:r>
            <a:endParaRPr/>
          </a:p>
        </p:txBody>
      </p:sp>
      <p:sp>
        <p:nvSpPr>
          <p:cNvPr id="208" name="Google Shape;208;g35c5077521e_0_9"/>
          <p:cNvSpPr txBox="1"/>
          <p:nvPr/>
        </p:nvSpPr>
        <p:spPr>
          <a:xfrm>
            <a:off x="10757250" y="0"/>
            <a:ext cx="14349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</a:rPr>
              <a:t>Shujie Li (LBNL)</a:t>
            </a:r>
            <a:endParaRPr sz="1200" b="1">
              <a:solidFill>
                <a:schemeClr val="lt1"/>
              </a:solidFill>
            </a:endParaRPr>
          </a:p>
        </p:txBody>
      </p:sp>
      <p:pic>
        <p:nvPicPr>
          <p:cNvPr id="209" name="Google Shape;209;g35c5077521e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914" y="896150"/>
            <a:ext cx="6419686" cy="374590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35c5077521e_0_9"/>
          <p:cNvSpPr txBox="1"/>
          <p:nvPr/>
        </p:nvSpPr>
        <p:spPr>
          <a:xfrm>
            <a:off x="1319900" y="4642200"/>
            <a:ext cx="4796400" cy="15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Precision tracker/vertexer w/ multiple components covering  -4&lt;</a:t>
            </a:r>
            <a:r>
              <a:rPr lang="en-US" sz="1800" i="1">
                <a:solidFill>
                  <a:schemeClr val="dk1"/>
                </a:solidFill>
              </a:rPr>
              <a:t>η</a:t>
            </a:r>
            <a:r>
              <a:rPr lang="en-US" sz="1800">
                <a:solidFill>
                  <a:schemeClr val="dk1"/>
                </a:solidFill>
              </a:rPr>
              <a:t>&lt;4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Aiming for p resolutions between</a:t>
            </a:r>
            <a:endParaRPr sz="1800">
              <a:solidFill>
                <a:schemeClr val="dk1"/>
              </a:solidFill>
            </a:endParaRPr>
          </a:p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(</a:t>
            </a:r>
            <a:r>
              <a:rPr lang="en-US" sz="1800" i="1">
                <a:solidFill>
                  <a:schemeClr val="dk1"/>
                </a:solidFill>
              </a:rPr>
              <a:t>p</a:t>
            </a:r>
            <a:r>
              <a:rPr lang="en-US" sz="1800">
                <a:solidFill>
                  <a:schemeClr val="dk1"/>
                </a:solidFill>
              </a:rPr>
              <a:t>x0.10%)⨁2.0%</a:t>
            </a:r>
            <a:endParaRPr sz="1800">
              <a:solidFill>
                <a:schemeClr val="dk1"/>
              </a:solidFill>
            </a:endParaRPr>
          </a:p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(</a:t>
            </a:r>
            <a:r>
              <a:rPr lang="en-US" sz="1800" i="1">
                <a:solidFill>
                  <a:schemeClr val="dk1"/>
                </a:solidFill>
              </a:rPr>
              <a:t>p</a:t>
            </a:r>
            <a:r>
              <a:rPr lang="en-US" sz="1800">
                <a:solidFill>
                  <a:schemeClr val="dk1"/>
                </a:solidFill>
              </a:rPr>
              <a:t>x0.05%)⨁0.5%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11" name="Google Shape;211;g35c5077521e_0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6600" y="1035740"/>
            <a:ext cx="5495398" cy="3606312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g35c5077521e_0_9"/>
          <p:cNvSpPr txBox="1"/>
          <p:nvPr/>
        </p:nvSpPr>
        <p:spPr>
          <a:xfrm>
            <a:off x="6116300" y="4642050"/>
            <a:ext cx="5904300" cy="15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ACTS-based tracking well integrated into software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Pursuing several critical efforts for EIC TDR: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Tracking in realistic environments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Finalizing designs of certain components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Assessing impact of noise, missing hits, etc.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13" name="Google Shape;213;g35c5077521e_0_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Derek Anderson &amp; Cheuk-Ping Wong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c5077521e_0_21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600" cy="365100"/>
          </a:xfrm>
          <a:prstGeom prst="rect">
            <a:avLst/>
          </a:prstGeom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220" name="Google Shape;220;g35c5077521e_0_21"/>
          <p:cNvSpPr txBox="1">
            <a:spLocks noGrp="1"/>
          </p:cNvSpPr>
          <p:nvPr>
            <p:ph type="title"/>
          </p:nvPr>
        </p:nvSpPr>
        <p:spPr>
          <a:xfrm>
            <a:off x="571500" y="176280"/>
            <a:ext cx="11049000" cy="648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ePIC PID</a:t>
            </a:r>
            <a:endParaRPr/>
          </a:p>
        </p:txBody>
      </p:sp>
      <p:sp>
        <p:nvSpPr>
          <p:cNvPr id="221" name="Google Shape;221;g35c5077521e_0_21"/>
          <p:cNvSpPr txBox="1"/>
          <p:nvPr/>
        </p:nvSpPr>
        <p:spPr>
          <a:xfrm>
            <a:off x="10570925" y="0"/>
            <a:ext cx="16212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</a:rPr>
              <a:t>Prakhar Garg (Yale)</a:t>
            </a:r>
            <a:endParaRPr sz="1200" b="1">
              <a:solidFill>
                <a:schemeClr val="lt1"/>
              </a:solidFill>
            </a:endParaRPr>
          </a:p>
        </p:txBody>
      </p:sp>
      <p:sp>
        <p:nvSpPr>
          <p:cNvPr id="222" name="Google Shape;222;g35c5077521e_0_21"/>
          <p:cNvSpPr txBox="1"/>
          <p:nvPr/>
        </p:nvSpPr>
        <p:spPr>
          <a:xfrm>
            <a:off x="637875" y="1137925"/>
            <a:ext cx="5190600" cy="50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Comprehensive PID crucial for separating e, π, K, p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Utilizes both Cherenkov &amp; AC-LGAD (ToF) technology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Necessary for full </a:t>
            </a:r>
            <a:r>
              <a:rPr lang="en-US" sz="1800" i="1">
                <a:solidFill>
                  <a:schemeClr val="dk1"/>
                </a:solidFill>
              </a:rPr>
              <a:t>η</a:t>
            </a:r>
            <a:r>
              <a:rPr lang="en-US" sz="1800">
                <a:solidFill>
                  <a:schemeClr val="dk1"/>
                </a:solidFill>
              </a:rPr>
              <a:t>, </a:t>
            </a:r>
            <a:r>
              <a:rPr lang="en-US" sz="1800" i="1">
                <a:solidFill>
                  <a:schemeClr val="dk1"/>
                </a:solidFill>
              </a:rPr>
              <a:t>p</a:t>
            </a:r>
            <a:r>
              <a:rPr lang="en-US" sz="1800">
                <a:solidFill>
                  <a:schemeClr val="dk1"/>
                </a:solidFill>
              </a:rPr>
              <a:t> coverage</a:t>
            </a:r>
            <a:endParaRPr sz="18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Many ongoing efforts: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Evaluating pfRICH areogel at Temple, Chiba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Fabricating of pfRICH mirrors at SBU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Analyzing dRICH test beam data 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Testing BaBar DIRC bars at JLab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Testing hpDIRC prototype via CRT at SBU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Implementing/integrating reconstruction into software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23" name="Google Shape;223;g35c5077521e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8350" y="613000"/>
            <a:ext cx="3425776" cy="242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35c5077521e_0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7075" y="3038568"/>
            <a:ext cx="2974165" cy="3249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35c5077521e_0_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54125" y="613000"/>
            <a:ext cx="2601676" cy="411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35c5077521e_0_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54125" y="4729200"/>
            <a:ext cx="2193015" cy="1823999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g35c5077521e_0_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Derek Anderson &amp; Cheuk-Ping Wong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5c5077521e_0_0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600" cy="365100"/>
          </a:xfrm>
          <a:prstGeom prst="rect">
            <a:avLst/>
          </a:prstGeom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234" name="Google Shape;234;g35c5077521e_0_0"/>
          <p:cNvSpPr txBox="1">
            <a:spLocks noGrp="1"/>
          </p:cNvSpPr>
          <p:nvPr>
            <p:ph type="title"/>
          </p:nvPr>
        </p:nvSpPr>
        <p:spPr>
          <a:xfrm>
            <a:off x="571500" y="176280"/>
            <a:ext cx="11049000" cy="648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ePIC Calorimetry</a:t>
            </a:r>
            <a:endParaRPr/>
          </a:p>
        </p:txBody>
      </p:sp>
      <p:pic>
        <p:nvPicPr>
          <p:cNvPr id="235" name="Google Shape;235;g35c5077521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1825" y="588580"/>
            <a:ext cx="5655878" cy="572801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g35c5077521e_0_0"/>
          <p:cNvSpPr txBox="1"/>
          <p:nvPr/>
        </p:nvSpPr>
        <p:spPr>
          <a:xfrm>
            <a:off x="10352200" y="0"/>
            <a:ext cx="18399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</a:rPr>
              <a:t>Tristan Protzman (LU)</a:t>
            </a:r>
            <a:endParaRPr sz="1200" b="1">
              <a:solidFill>
                <a:schemeClr val="lt1"/>
              </a:solidFill>
            </a:endParaRPr>
          </a:p>
        </p:txBody>
      </p:sp>
      <p:sp>
        <p:nvSpPr>
          <p:cNvPr id="237" name="Google Shape;237;g35c5077521e_0_0"/>
          <p:cNvSpPr txBox="1"/>
          <p:nvPr/>
        </p:nvSpPr>
        <p:spPr>
          <a:xfrm>
            <a:off x="571500" y="1109400"/>
            <a:ext cx="5436000" cy="46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Calorimetry critical part of ePIC: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Electron ID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Particle flow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Hadronic final state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Jet reconstruction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etc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Central detector has (almost) fully hermetic coverage of calorimeters over -4&lt;</a:t>
            </a:r>
            <a:r>
              <a:rPr lang="en-US" sz="1800" i="1">
                <a:solidFill>
                  <a:schemeClr val="dk1"/>
                </a:solidFill>
              </a:rPr>
              <a:t>η</a:t>
            </a:r>
            <a:r>
              <a:rPr lang="en-US" sz="1800">
                <a:solidFill>
                  <a:schemeClr val="dk1"/>
                </a:solidFill>
              </a:rPr>
              <a:t>&lt;4.5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+ coverage in FF/FB region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Several recent &amp; ongoing tests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 b="1">
                <a:solidFill>
                  <a:schemeClr val="dk1"/>
                </a:solidFill>
              </a:rPr>
              <a:t>EEEMCal:</a:t>
            </a:r>
            <a:r>
              <a:rPr lang="en-US" sz="1800">
                <a:solidFill>
                  <a:schemeClr val="dk1"/>
                </a:solidFill>
              </a:rPr>
              <a:t> DESY-II test beam, Feb. 2025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 b="1">
                <a:solidFill>
                  <a:schemeClr val="dk1"/>
                </a:solidFill>
              </a:rPr>
              <a:t>BIC: </a:t>
            </a:r>
            <a:r>
              <a:rPr lang="en-US" sz="1800">
                <a:solidFill>
                  <a:schemeClr val="dk1"/>
                </a:solidFill>
              </a:rPr>
              <a:t>multiple test beams, 2023 &amp; 2024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 b="1">
                <a:solidFill>
                  <a:schemeClr val="dk1"/>
                </a:solidFill>
              </a:rPr>
              <a:t>LFHCAL:</a:t>
            </a:r>
            <a:r>
              <a:rPr lang="en-US" sz="1800">
                <a:solidFill>
                  <a:schemeClr val="dk1"/>
                </a:solidFill>
              </a:rPr>
              <a:t> CERN test beams, 2023 &amp; 2024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 b="1">
                <a:solidFill>
                  <a:schemeClr val="dk1"/>
                </a:solidFill>
              </a:rPr>
              <a:t>FHCal insert/ZDC:</a:t>
            </a:r>
            <a:r>
              <a:rPr lang="en-US" sz="1800">
                <a:solidFill>
                  <a:schemeClr val="dk1"/>
                </a:solidFill>
              </a:rPr>
              <a:t> parasitic test @ STAR hall, 2024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38" name="Google Shape;238;g35c5077521e_0_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Derek Anderson &amp; Cheuk-Ping Wong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5c5077521e_1_103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600" cy="365100"/>
          </a:xfrm>
          <a:prstGeom prst="rect">
            <a:avLst/>
          </a:prstGeom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245" name="Google Shape;245;g35c5077521e_1_103"/>
          <p:cNvSpPr txBox="1">
            <a:spLocks noGrp="1"/>
          </p:cNvSpPr>
          <p:nvPr>
            <p:ph type="title"/>
          </p:nvPr>
        </p:nvSpPr>
        <p:spPr>
          <a:xfrm>
            <a:off x="571500" y="176280"/>
            <a:ext cx="11049000" cy="648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Far-Forward/Backward Detectors</a:t>
            </a:r>
            <a:endParaRPr/>
          </a:p>
        </p:txBody>
      </p:sp>
      <p:sp>
        <p:nvSpPr>
          <p:cNvPr id="246" name="Google Shape;246;g35c5077521e_1_103"/>
          <p:cNvSpPr txBox="1"/>
          <p:nvPr/>
        </p:nvSpPr>
        <p:spPr>
          <a:xfrm>
            <a:off x="10575050" y="0"/>
            <a:ext cx="16170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</a:rPr>
              <a:t>Alex Jentsch (BNL)</a:t>
            </a:r>
            <a:endParaRPr sz="1200" b="1">
              <a:solidFill>
                <a:schemeClr val="lt1"/>
              </a:solidFill>
            </a:endParaRPr>
          </a:p>
        </p:txBody>
      </p:sp>
      <p:graphicFrame>
        <p:nvGraphicFramePr>
          <p:cNvPr id="247" name="Google Shape;247;g35c5077521e_1_103"/>
          <p:cNvGraphicFramePr/>
          <p:nvPr/>
        </p:nvGraphicFramePr>
        <p:xfrm>
          <a:off x="571500" y="811775"/>
          <a:ext cx="6720075" cy="1849297"/>
        </p:xfrm>
        <a:graphic>
          <a:graphicData uri="http://schemas.openxmlformats.org/drawingml/2006/table">
            <a:tbl>
              <a:tblPr>
                <a:noFill/>
                <a:tableStyleId>{59E43C8D-FAA9-42B3-A10B-A1E1A85E265D}</a:tableStyleId>
              </a:tblPr>
              <a:tblGrid>
                <a:gridCol w="153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5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</a:rPr>
                        <a:t>Detector</a:t>
                      </a:r>
                      <a:endParaRPr sz="12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</a:rPr>
                        <a:t>Detection</a:t>
                      </a:r>
                      <a:endParaRPr sz="12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</a:rPr>
                        <a:t>technologies</a:t>
                      </a:r>
                      <a:endParaRPr sz="12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</a:rPr>
                        <a:t>Acceptance</a:t>
                      </a:r>
                      <a:endParaRPr sz="12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B0 (track + ECal)</a:t>
                      </a:r>
                      <a:endParaRPr sz="1200"/>
                    </a:p>
                  </a:txBody>
                  <a:tcPr marL="91450" marR="91450" marT="45725" marB="457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𝛾 + charged particles</a:t>
                      </a:r>
                      <a:endParaRPr sz="1200"/>
                    </a:p>
                  </a:txBody>
                  <a:tcPr marL="91450" marR="91450" marT="45725" marB="457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AC-LGAD, PbWO4</a:t>
                      </a:r>
                      <a:endParaRPr sz="1200"/>
                    </a:p>
                  </a:txBody>
                  <a:tcPr marL="91450" marR="91450" marT="45725" marB="457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5.5&lt;θ&lt;20 mrad</a:t>
                      </a:r>
                      <a:endParaRPr sz="1200"/>
                    </a:p>
                  </a:txBody>
                  <a:tcPr marL="91450" marR="91450" marT="45725" marB="457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Off-Momentum Detectors (OMD)</a:t>
                      </a:r>
                      <a:endParaRPr sz="1200"/>
                    </a:p>
                  </a:txBody>
                  <a:tcPr marL="91450" marR="91450" marT="45725" marB="457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charged particles</a:t>
                      </a:r>
                      <a:endParaRPr sz="1200"/>
                    </a:p>
                  </a:txBody>
                  <a:tcPr marL="91450" marR="91450" marT="45725" marB="457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AC-LGAD</a:t>
                      </a:r>
                      <a:endParaRPr sz="1200"/>
                    </a:p>
                  </a:txBody>
                  <a:tcPr marL="91450" marR="91450" marT="45725" marB="457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0&lt;θ&lt;5 mrad</a:t>
                      </a:r>
                      <a:endParaRPr sz="1200"/>
                    </a:p>
                  </a:txBody>
                  <a:tcPr marL="91450" marR="91450" marT="45725" marB="457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ZDC (ECal + HCal)</a:t>
                      </a:r>
                      <a:endParaRPr sz="1200"/>
                    </a:p>
                  </a:txBody>
                  <a:tcPr marL="91450" marR="91450" marT="45725" marB="457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𝛾 + neutrons</a:t>
                      </a:r>
                      <a:endParaRPr sz="1200"/>
                    </a:p>
                  </a:txBody>
                  <a:tcPr marL="91450" marR="91450" marT="45725" marB="457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LYSO/PbWO4, SiPM-on-tile</a:t>
                      </a:r>
                      <a:endParaRPr sz="1200"/>
                    </a:p>
                  </a:txBody>
                  <a:tcPr marL="91450" marR="91450" marT="45725" marB="457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Roman Pots</a:t>
                      </a:r>
                      <a:endParaRPr sz="1200"/>
                    </a:p>
                  </a:txBody>
                  <a:tcPr marL="91450" marR="91450" marT="45725" marB="457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charged particles</a:t>
                      </a:r>
                      <a:endParaRPr sz="1200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+ nuclear fragments</a:t>
                      </a:r>
                      <a:endParaRPr sz="1200"/>
                    </a:p>
                  </a:txBody>
                  <a:tcPr marL="91450" marR="91450" marT="45725" marB="457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AC-LGAD</a:t>
                      </a:r>
                      <a:endParaRPr sz="1200"/>
                    </a:p>
                  </a:txBody>
                  <a:tcPr marL="91450" marR="91450" marT="45725" marB="457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48" name="Google Shape;248;g35c5077521e_1_103"/>
          <p:cNvSpPr txBox="1"/>
          <p:nvPr/>
        </p:nvSpPr>
        <p:spPr>
          <a:xfrm>
            <a:off x="761025" y="2735875"/>
            <a:ext cx="5647800" cy="3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91425" rIns="91425" bIns="91425" anchor="t" anchorCtr="0">
            <a:spAutoFit/>
          </a:bodyPr>
          <a:lstStyle/>
          <a:p>
            <a:pPr marL="171450" lvl="0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700">
                <a:solidFill>
                  <a:schemeClr val="dk1"/>
                </a:solidFill>
              </a:rPr>
              <a:t>AC-LGAD testing</a:t>
            </a:r>
            <a:endParaRPr sz="1700">
              <a:solidFill>
                <a:schemeClr val="dk1"/>
              </a:solidFill>
            </a:endParaRPr>
          </a:p>
          <a:p>
            <a:pPr marL="400050" lvl="1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-US" sz="1700">
                <a:solidFill>
                  <a:schemeClr val="dk1"/>
                </a:solidFill>
              </a:rPr>
              <a:t>Jitter measurements</a:t>
            </a:r>
            <a:endParaRPr sz="1700">
              <a:solidFill>
                <a:schemeClr val="dk1"/>
              </a:solidFill>
            </a:endParaRPr>
          </a:p>
          <a:p>
            <a:pPr marL="400050" lvl="1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-US" sz="1700">
                <a:solidFill>
                  <a:schemeClr val="dk1"/>
                </a:solidFill>
              </a:rPr>
              <a:t>Wire bonding (done) and bump bonding </a:t>
            </a:r>
            <a:br>
              <a:rPr lang="en-US" sz="1700">
                <a:solidFill>
                  <a:schemeClr val="dk1"/>
                </a:solidFill>
              </a:rPr>
            </a:br>
            <a:r>
              <a:rPr lang="en-US" sz="1700">
                <a:solidFill>
                  <a:schemeClr val="dk1"/>
                </a:solidFill>
              </a:rPr>
              <a:t>(work in-progress) to EICROC0</a:t>
            </a:r>
            <a:br>
              <a:rPr lang="en-US" sz="1700">
                <a:solidFill>
                  <a:schemeClr val="dk1"/>
                </a:solidFill>
              </a:rPr>
            </a:br>
            <a:endParaRPr sz="1700">
              <a:solidFill>
                <a:schemeClr val="dk1"/>
              </a:solidFill>
            </a:endParaRPr>
          </a:p>
          <a:p>
            <a:pPr marL="171450" lvl="0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700">
                <a:solidFill>
                  <a:schemeClr val="dk1"/>
                </a:solidFill>
              </a:rPr>
              <a:t>Gen III prototype of the SiPM-on-Tile HCAL was tested at NSRL at BNL, and at JLab with different number of sampling layers</a:t>
            </a:r>
            <a:br>
              <a:rPr lang="en-US" sz="1700">
                <a:solidFill>
                  <a:schemeClr val="dk1"/>
                </a:solidFill>
              </a:rPr>
            </a:br>
            <a:endParaRPr sz="1700">
              <a:solidFill>
                <a:schemeClr val="dk1"/>
              </a:solidFill>
            </a:endParaRPr>
          </a:p>
          <a:p>
            <a:pPr marL="171450" lvl="0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700">
                <a:solidFill>
                  <a:schemeClr val="dk1"/>
                </a:solidFill>
              </a:rPr>
              <a:t>ZDC ECal prototypes (PbWO4+SiPM, LYSO+APD) were tested with 47-823 MeV e+ beam at RARiS@Tohoku U., Japan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249" name="Google Shape;249;g35c5077521e_1_103" title="Screenshot 2025-05-22 at 2.10.13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1625" y="825175"/>
            <a:ext cx="3922288" cy="2209151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g35c5077521e_1_1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Derek Anderson &amp; Cheuk-Ping Wong</a:t>
            </a:r>
            <a:endParaRPr/>
          </a:p>
        </p:txBody>
      </p:sp>
      <p:grpSp>
        <p:nvGrpSpPr>
          <p:cNvPr id="251" name="Google Shape;251;g35c5077521e_1_103"/>
          <p:cNvGrpSpPr/>
          <p:nvPr/>
        </p:nvGrpSpPr>
        <p:grpSpPr>
          <a:xfrm>
            <a:off x="7154237" y="3022100"/>
            <a:ext cx="4410238" cy="3369416"/>
            <a:chOff x="7599762" y="777775"/>
            <a:chExt cx="4410238" cy="3369416"/>
          </a:xfrm>
        </p:grpSpPr>
        <p:grpSp>
          <p:nvGrpSpPr>
            <p:cNvPr id="252" name="Google Shape;252;g35c5077521e_1_103"/>
            <p:cNvGrpSpPr/>
            <p:nvPr/>
          </p:nvGrpSpPr>
          <p:grpSpPr>
            <a:xfrm>
              <a:off x="7599762" y="777775"/>
              <a:ext cx="4322309" cy="3369416"/>
              <a:chOff x="7518762" y="3032200"/>
              <a:chExt cx="4322309" cy="3369416"/>
            </a:xfrm>
          </p:grpSpPr>
          <p:pic>
            <p:nvPicPr>
              <p:cNvPr id="253" name="Google Shape;253;g35c5077521e_1_103" title="Screenshot 2025-05-22 at 2.21.52 PM.png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518762" y="3032200"/>
                <a:ext cx="4322309" cy="12235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4" name="Google Shape;254;g35c5077521e_1_103" title="Screenshot 2025-05-22 at 2.33.50 PM.png"/>
              <p:cNvPicPr preferRelativeResize="0"/>
              <p:nvPr/>
            </p:nvPicPr>
            <p:blipFill rotWithShape="1">
              <a:blip r:embed="rId5">
                <a:alphaModFix/>
              </a:blip>
              <a:srcRect l="51150"/>
              <a:stretch/>
            </p:blipFill>
            <p:spPr>
              <a:xfrm>
                <a:off x="7550975" y="4302475"/>
                <a:ext cx="2136663" cy="209914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55" name="Google Shape;255;g35c5077521e_1_103" title="Screenshot 2025-05-22 at 2.33.50 PM.png"/>
            <p:cNvPicPr preferRelativeResize="0"/>
            <p:nvPr/>
          </p:nvPicPr>
          <p:blipFill rotWithShape="1">
            <a:blip r:embed="rId5">
              <a:alphaModFix/>
            </a:blip>
            <a:srcRect r="51150"/>
            <a:stretch/>
          </p:blipFill>
          <p:spPr>
            <a:xfrm>
              <a:off x="9873337" y="2048050"/>
              <a:ext cx="2136663" cy="209914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5c5077521e_0_36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600" cy="365100"/>
          </a:xfrm>
          <a:prstGeom prst="rect">
            <a:avLst/>
          </a:prstGeom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262" name="Google Shape;262;g35c5077521e_0_36"/>
          <p:cNvSpPr txBox="1">
            <a:spLocks noGrp="1"/>
          </p:cNvSpPr>
          <p:nvPr>
            <p:ph type="title"/>
          </p:nvPr>
        </p:nvSpPr>
        <p:spPr>
          <a:xfrm>
            <a:off x="571500" y="176280"/>
            <a:ext cx="11049000" cy="648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ePIC DAQ</a:t>
            </a:r>
            <a:endParaRPr/>
          </a:p>
        </p:txBody>
      </p:sp>
      <p:sp>
        <p:nvSpPr>
          <p:cNvPr id="263" name="Google Shape;263;g35c5077521e_0_36"/>
          <p:cNvSpPr txBox="1"/>
          <p:nvPr/>
        </p:nvSpPr>
        <p:spPr>
          <a:xfrm>
            <a:off x="10530425" y="0"/>
            <a:ext cx="16617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</a:rPr>
              <a:t>Jeff Landgraf (BNL)</a:t>
            </a:r>
            <a:endParaRPr sz="1200" b="1">
              <a:solidFill>
                <a:schemeClr val="lt1"/>
              </a:solidFill>
            </a:endParaRPr>
          </a:p>
        </p:txBody>
      </p:sp>
      <p:sp>
        <p:nvSpPr>
          <p:cNvPr id="264" name="Google Shape;264;g35c5077521e_0_36"/>
          <p:cNvSpPr txBox="1"/>
          <p:nvPr/>
        </p:nvSpPr>
        <p:spPr>
          <a:xfrm>
            <a:off x="1091675" y="4275300"/>
            <a:ext cx="51906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ePIC will be very challenging for DAQ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30+ detectors, 5 readout technologies, streaming readout…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Expect max data volume of of 2 TB/s digitized → 100 GB/s recorded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65" name="Google Shape;265;g35c5077521e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950" y="1193775"/>
            <a:ext cx="5775324" cy="293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35c5077521e_0_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2275" y="1193775"/>
            <a:ext cx="5775324" cy="2901757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35c5077521e_0_36"/>
          <p:cNvSpPr txBox="1"/>
          <p:nvPr/>
        </p:nvSpPr>
        <p:spPr>
          <a:xfrm>
            <a:off x="6282275" y="4275300"/>
            <a:ext cx="51906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Many efforts ongoing for pre-prototypes of readout tech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Some components (e.g. the VTRX+) already finalized!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Effort underway to define the </a:t>
            </a:r>
            <a:r>
              <a:rPr lang="en-US" sz="1800" i="1">
                <a:solidFill>
                  <a:schemeClr val="dk1"/>
                </a:solidFill>
              </a:rPr>
              <a:t>picoDAQ</a:t>
            </a:r>
            <a:r>
              <a:rPr lang="en-US" sz="1800">
                <a:solidFill>
                  <a:schemeClr val="dk1"/>
                </a:solidFill>
              </a:rPr>
              <a:t> (initial DAQ release for test beam use)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68" name="Google Shape;268;g35c5077521e_0_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Derek Anderson &amp; Cheuk-Ping Wong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5c5077521e_0_52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600" cy="365100"/>
          </a:xfrm>
          <a:prstGeom prst="rect">
            <a:avLst/>
          </a:prstGeom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275" name="Google Shape;275;g35c5077521e_0_52"/>
          <p:cNvSpPr txBox="1">
            <a:spLocks noGrp="1"/>
          </p:cNvSpPr>
          <p:nvPr>
            <p:ph type="title"/>
          </p:nvPr>
        </p:nvSpPr>
        <p:spPr>
          <a:xfrm>
            <a:off x="571500" y="176280"/>
            <a:ext cx="11049000" cy="648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ePIC Computing</a:t>
            </a:r>
            <a:endParaRPr/>
          </a:p>
        </p:txBody>
      </p:sp>
      <p:sp>
        <p:nvSpPr>
          <p:cNvPr id="276" name="Google Shape;276;g35c5077521e_0_52"/>
          <p:cNvSpPr txBox="1"/>
          <p:nvPr/>
        </p:nvSpPr>
        <p:spPr>
          <a:xfrm>
            <a:off x="10228200" y="0"/>
            <a:ext cx="19638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</a:rPr>
              <a:t>Dmitry Kalinkin (UK)</a:t>
            </a:r>
            <a:endParaRPr sz="1200" b="1">
              <a:solidFill>
                <a:schemeClr val="lt1"/>
              </a:solidFill>
            </a:endParaRPr>
          </a:p>
        </p:txBody>
      </p:sp>
      <p:sp>
        <p:nvSpPr>
          <p:cNvPr id="277" name="Google Shape;277;g35c5077521e_0_52"/>
          <p:cNvSpPr txBox="1"/>
          <p:nvPr/>
        </p:nvSpPr>
        <p:spPr>
          <a:xfrm>
            <a:off x="571500" y="1179850"/>
            <a:ext cx="5406000" cy="46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ePIC software/computing effort is ambitious and </a:t>
            </a:r>
            <a:r>
              <a:rPr lang="en-US" sz="1800" i="1">
                <a:solidFill>
                  <a:schemeClr val="dk1"/>
                </a:solidFill>
              </a:rPr>
              <a:t>very</a:t>
            </a:r>
            <a:r>
              <a:rPr lang="en-US" sz="1800">
                <a:solidFill>
                  <a:schemeClr val="dk1"/>
                </a:solidFill>
              </a:rPr>
              <a:t> active!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Highly modular stack utilizing many common HENP &amp; industry tools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Monthly large-scale simulation campaigns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Regular tutorials &amp; ongoing work on documentation</a:t>
            </a:r>
            <a:endParaRPr sz="18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Select ongoing efforts: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EICrecon development</a:t>
            </a:r>
            <a:endParaRPr sz="1800">
              <a:solidFill>
                <a:schemeClr val="dk1"/>
              </a:solidFill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</a:pPr>
            <a:r>
              <a:rPr lang="en-US" sz="1800">
                <a:solidFill>
                  <a:schemeClr val="dk1"/>
                </a:solidFill>
              </a:rPr>
              <a:t>PF+eID, AI/ML integration, ACTS tracking/vertexing, RICH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Simulating streaming readout + reconstruction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Simulating digitization + noise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Validing simulated geometry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78" name="Google Shape;278;g35c5077521e_0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4019" y="1379750"/>
            <a:ext cx="2688481" cy="274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35c5077521e_0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4025" y="4123650"/>
            <a:ext cx="5838075" cy="210375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35c5077521e_0_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Derek Anderson &amp; Cheuk-Ping Wong</a:t>
            </a:r>
            <a:endParaRPr/>
          </a:p>
        </p:txBody>
      </p:sp>
      <p:pic>
        <p:nvPicPr>
          <p:cNvPr id="281" name="Google Shape;281;g35c5077521e_0_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2500" y="2101923"/>
            <a:ext cx="2688476" cy="2021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35c5077521e_0_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23100" y="630600"/>
            <a:ext cx="2527274" cy="13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5b7d0c114b_0_160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600" cy="365100"/>
          </a:xfrm>
          <a:prstGeom prst="rect">
            <a:avLst/>
          </a:prstGeom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289" name="Google Shape;289;g35b7d0c114b_0_1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Derek Anderson &amp; Cheuk-Ping Wong</a:t>
            </a:r>
            <a:endParaRPr/>
          </a:p>
        </p:txBody>
      </p:sp>
      <p:pic>
        <p:nvPicPr>
          <p:cNvPr id="290" name="Google Shape;290;g35b7d0c114b_0_160" title="Screenshot 2025-05-22 at 2.59.29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100" y="240374"/>
            <a:ext cx="10518932" cy="598045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1" name="Google Shape;291;g35b7d0c114b_0_160"/>
          <p:cNvSpPr txBox="1"/>
          <p:nvPr/>
        </p:nvSpPr>
        <p:spPr>
          <a:xfrm>
            <a:off x="10416950" y="0"/>
            <a:ext cx="17748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</a:rPr>
              <a:t>Andrii Natochii (BNL)</a:t>
            </a:r>
            <a:endParaRPr sz="12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 sz="1000"/>
          </a:p>
        </p:txBody>
      </p:sp>
      <p:sp>
        <p:nvSpPr>
          <p:cNvPr id="297" name="Google Shape;297;p2"/>
          <p:cNvSpPr txBox="1">
            <a:spLocks noGrp="1"/>
          </p:cNvSpPr>
          <p:nvPr>
            <p:ph type="title"/>
          </p:nvPr>
        </p:nvSpPr>
        <p:spPr>
          <a:xfrm>
            <a:off x="571500" y="176280"/>
            <a:ext cx="11049000" cy="64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000"/>
              <a:t>EIC – </a:t>
            </a:r>
            <a:r>
              <a:rPr lang="en-US" sz="4000">
                <a:solidFill>
                  <a:srgbClr val="A8936A"/>
                </a:solidFill>
              </a:rPr>
              <a:t>HSR</a:t>
            </a:r>
            <a:endParaRPr/>
          </a:p>
        </p:txBody>
      </p:sp>
      <p:sp>
        <p:nvSpPr>
          <p:cNvPr id="298" name="Google Shape;298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Derek Anderson &amp; Cheuk-Ping Wong</a:t>
            </a:r>
            <a:endParaRPr/>
          </a:p>
        </p:txBody>
      </p:sp>
      <p:sp>
        <p:nvSpPr>
          <p:cNvPr id="299" name="Google Shape;299;p2"/>
          <p:cNvSpPr txBox="1"/>
          <p:nvPr/>
        </p:nvSpPr>
        <p:spPr>
          <a:xfrm>
            <a:off x="571500" y="825200"/>
            <a:ext cx="51168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Insert sleeves coated with copper and amorphous carbon into superconducting </a:t>
            </a:r>
            <a:br>
              <a:rPr lang="en-US" sz="1800"/>
            </a:br>
            <a:r>
              <a:rPr lang="en-US" sz="1800"/>
              <a:t>magnet beam pipes</a:t>
            </a:r>
            <a:br>
              <a:rPr lang="en-US" sz="1800"/>
            </a:br>
            <a:r>
              <a:rPr lang="en-US" sz="1800"/>
              <a:t>to reduce</a:t>
            </a:r>
            <a:br>
              <a:rPr lang="en-US" sz="1800"/>
            </a:br>
            <a:r>
              <a:rPr lang="en-US" sz="1800"/>
              <a:t>electron cloud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Add new RF cavities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Add hadron cooling to create ‘flat’ bunches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Add crab cavities, new IR SC magnets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Add a collimation system</a:t>
            </a:r>
            <a:endParaRPr sz="1800"/>
          </a:p>
        </p:txBody>
      </p:sp>
      <p:pic>
        <p:nvPicPr>
          <p:cNvPr id="300" name="Google Shape;300;p2" title="EI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3047" y="4"/>
            <a:ext cx="6368804" cy="6356349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"/>
          <p:cNvSpPr txBox="1"/>
          <p:nvPr/>
        </p:nvSpPr>
        <p:spPr>
          <a:xfrm>
            <a:off x="10228050" y="0"/>
            <a:ext cx="19638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</a:rPr>
              <a:t>Christoph Montag (BNL)</a:t>
            </a:r>
            <a:endParaRPr sz="1200" b="1">
              <a:solidFill>
                <a:schemeClr val="lt1"/>
              </a:solidFill>
            </a:endParaRPr>
          </a:p>
        </p:txBody>
      </p:sp>
      <p:pic>
        <p:nvPicPr>
          <p:cNvPr id="303" name="Google Shape;303;p2" title="beamCoating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4900" y="1413326"/>
            <a:ext cx="2069724" cy="122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DCAF5BFF-1B62-4D6A-A20F-FD22EFE40FF4">
            <a:extLst>
              <a:ext uri="{FF2B5EF4-FFF2-40B4-BE49-F238E27FC236}">
                <a16:creationId xmlns:a16="http://schemas.microsoft.com/office/drawing/2014/main" id="{628A6F31-67F7-E3BC-D783-CF67A463947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10" y="3503300"/>
            <a:ext cx="4424014" cy="2624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g35b7d0c114b_0_72" title="EI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3047" y="4"/>
            <a:ext cx="6368804" cy="6356349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g35b7d0c114b_0_72"/>
          <p:cNvSpPr txBox="1"/>
          <p:nvPr/>
        </p:nvSpPr>
        <p:spPr>
          <a:xfrm>
            <a:off x="10228050" y="0"/>
            <a:ext cx="19638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</a:rPr>
              <a:t>Christoph Montag (BNL)</a:t>
            </a:r>
            <a:endParaRPr sz="1200" b="1">
              <a:solidFill>
                <a:schemeClr val="lt1"/>
              </a:solidFill>
            </a:endParaRPr>
          </a:p>
        </p:txBody>
      </p:sp>
      <p:sp>
        <p:nvSpPr>
          <p:cNvPr id="311" name="Google Shape;311;g35b7d0c114b_0_72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600" cy="365100"/>
          </a:xfrm>
          <a:prstGeom prst="rect">
            <a:avLst/>
          </a:prstGeom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312" name="Google Shape;312;g35b7d0c114b_0_72"/>
          <p:cNvSpPr txBox="1">
            <a:spLocks noGrp="1"/>
          </p:cNvSpPr>
          <p:nvPr>
            <p:ph type="title"/>
          </p:nvPr>
        </p:nvSpPr>
        <p:spPr>
          <a:xfrm>
            <a:off x="571500" y="176280"/>
            <a:ext cx="11049000" cy="648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EIC – </a:t>
            </a:r>
            <a:r>
              <a:rPr lang="en-US" sz="3600">
                <a:solidFill>
                  <a:srgbClr val="1F92B4"/>
                </a:solidFill>
              </a:rPr>
              <a:t>41 GeV Bypass</a:t>
            </a:r>
            <a:endParaRPr/>
          </a:p>
        </p:txBody>
      </p:sp>
      <p:sp>
        <p:nvSpPr>
          <p:cNvPr id="313" name="Google Shape;313;g35b7d0c114b_0_72"/>
          <p:cNvSpPr txBox="1"/>
          <p:nvPr/>
        </p:nvSpPr>
        <p:spPr>
          <a:xfrm>
            <a:off x="571500" y="1040863"/>
            <a:ext cx="5126700" cy="10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Since the electron revolution frequency is fixed, the hadron orbit must be adjusted with energy to keep the collisions in sync</a:t>
            </a:r>
            <a:endParaRPr sz="2800" dirty="0">
              <a:solidFill>
                <a:schemeClr val="dk1"/>
              </a:solidFill>
            </a:endParaRPr>
          </a:p>
        </p:txBody>
      </p:sp>
      <p:pic>
        <p:nvPicPr>
          <p:cNvPr id="314" name="Google Shape;314;g35b7d0c114b_0_72" title="BeamDia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625" y="2355475"/>
            <a:ext cx="4764600" cy="31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35b7d0c114b_0_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4325" y="39501"/>
            <a:ext cx="581025" cy="65722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g35b7d0c114b_0_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Derek Anderson &amp; Cheuk-Ping Wong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5b7d0c114b_0_88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600" cy="365100"/>
          </a:xfrm>
          <a:prstGeom prst="rect">
            <a:avLst/>
          </a:prstGeom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323" name="Google Shape;323;g35b7d0c114b_0_88"/>
          <p:cNvSpPr txBox="1">
            <a:spLocks noGrp="1"/>
          </p:cNvSpPr>
          <p:nvPr>
            <p:ph type="title"/>
          </p:nvPr>
        </p:nvSpPr>
        <p:spPr>
          <a:xfrm>
            <a:off x="571500" y="176280"/>
            <a:ext cx="11049000" cy="648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EIC – </a:t>
            </a:r>
            <a:r>
              <a:rPr lang="en-US" sz="3600">
                <a:solidFill>
                  <a:srgbClr val="1F92B4"/>
                </a:solidFill>
              </a:rPr>
              <a:t>41 GeV Bypass</a:t>
            </a:r>
            <a:endParaRPr/>
          </a:p>
        </p:txBody>
      </p:sp>
      <p:pic>
        <p:nvPicPr>
          <p:cNvPr id="325" name="Google Shape;325;g35b7d0c114b_0_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650" y="2255750"/>
            <a:ext cx="4611350" cy="3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g35b7d0c114b_0_88"/>
          <p:cNvSpPr txBox="1"/>
          <p:nvPr/>
        </p:nvSpPr>
        <p:spPr>
          <a:xfrm>
            <a:off x="619450" y="5682900"/>
            <a:ext cx="2425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100-275 GeV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327" name="Google Shape;327;g35b7d0c114b_0_88"/>
          <p:cNvSpPr txBox="1"/>
          <p:nvPr/>
        </p:nvSpPr>
        <p:spPr>
          <a:xfrm>
            <a:off x="3652450" y="5701000"/>
            <a:ext cx="1467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41 GeV</a:t>
            </a:r>
            <a:endParaRPr sz="2800">
              <a:solidFill>
                <a:schemeClr val="dk1"/>
              </a:solidFill>
            </a:endParaRPr>
          </a:p>
        </p:txBody>
      </p:sp>
      <p:cxnSp>
        <p:nvCxnSpPr>
          <p:cNvPr id="328" name="Google Shape;328;g35b7d0c114b_0_88"/>
          <p:cNvCxnSpPr/>
          <p:nvPr/>
        </p:nvCxnSpPr>
        <p:spPr>
          <a:xfrm flipH="1">
            <a:off x="2117575" y="4454950"/>
            <a:ext cx="595500" cy="1289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9" name="Google Shape;329;g35b7d0c114b_0_88"/>
          <p:cNvCxnSpPr/>
          <p:nvPr/>
        </p:nvCxnSpPr>
        <p:spPr>
          <a:xfrm>
            <a:off x="3517375" y="4448800"/>
            <a:ext cx="558600" cy="1326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0" name="Google Shape;330;g35b7d0c114b_0_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Derek Anderson &amp; Cheuk-Ping Wong</a:t>
            </a:r>
            <a:endParaRPr/>
          </a:p>
        </p:txBody>
      </p:sp>
      <p:pic>
        <p:nvPicPr>
          <p:cNvPr id="331" name="Google Shape;331;g35b7d0c114b_0_88" title="EIC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3047" y="4"/>
            <a:ext cx="6368804" cy="635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35b7d0c114b_0_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4325" y="39501"/>
            <a:ext cx="581025" cy="65722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g35b7d0c114b_0_88"/>
          <p:cNvSpPr txBox="1"/>
          <p:nvPr/>
        </p:nvSpPr>
        <p:spPr>
          <a:xfrm>
            <a:off x="10228050" y="0"/>
            <a:ext cx="19638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</a:rPr>
              <a:t>Christoph Montag (BNL)</a:t>
            </a:r>
            <a:endParaRPr sz="1200" b="1">
              <a:solidFill>
                <a:schemeClr val="lt1"/>
              </a:solidFill>
            </a:endParaRPr>
          </a:p>
        </p:txBody>
      </p:sp>
      <p:sp>
        <p:nvSpPr>
          <p:cNvPr id="2" name="Google Shape;313;g35b7d0c114b_0_72">
            <a:extLst>
              <a:ext uri="{FF2B5EF4-FFF2-40B4-BE49-F238E27FC236}">
                <a16:creationId xmlns:a16="http://schemas.microsoft.com/office/drawing/2014/main" id="{AEEB800C-56E1-BCA7-9FA6-F53EFB35AB01}"/>
              </a:ext>
            </a:extLst>
          </p:cNvPr>
          <p:cNvSpPr txBox="1"/>
          <p:nvPr/>
        </p:nvSpPr>
        <p:spPr>
          <a:xfrm>
            <a:off x="571500" y="1040863"/>
            <a:ext cx="5126700" cy="10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Since the electron revolution frequency is fixed, the hadron orbit must be adjusted with energy to keep the collisions in sync</a:t>
            </a:r>
            <a:endParaRPr sz="2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5b7d0c114b_0_31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600" cy="365100"/>
          </a:xfrm>
          <a:prstGeom prst="rect">
            <a:avLst/>
          </a:prstGeom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94" name="Google Shape;94;g35b7d0c114b_0_31"/>
          <p:cNvSpPr txBox="1">
            <a:spLocks noGrp="1"/>
          </p:cNvSpPr>
          <p:nvPr>
            <p:ph type="title"/>
          </p:nvPr>
        </p:nvSpPr>
        <p:spPr>
          <a:xfrm>
            <a:off x="571500" y="176280"/>
            <a:ext cx="11049000" cy="648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Introduction</a:t>
            </a:r>
            <a:endParaRPr/>
          </a:p>
        </p:txBody>
      </p:sp>
      <p:sp>
        <p:nvSpPr>
          <p:cNvPr id="95" name="Google Shape;95;g35b7d0c114b_0_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Derek Anderson &amp; Cheuk-Ping Wong</a:t>
            </a:r>
            <a:endParaRPr/>
          </a:p>
        </p:txBody>
      </p:sp>
      <p:grpSp>
        <p:nvGrpSpPr>
          <p:cNvPr id="96" name="Google Shape;96;g35b7d0c114b_0_31"/>
          <p:cNvGrpSpPr/>
          <p:nvPr/>
        </p:nvGrpSpPr>
        <p:grpSpPr>
          <a:xfrm>
            <a:off x="532526" y="936378"/>
            <a:ext cx="11001999" cy="4143471"/>
            <a:chOff x="1173084" y="1717975"/>
            <a:chExt cx="8996647" cy="3234308"/>
          </a:xfrm>
        </p:grpSpPr>
        <p:pic>
          <p:nvPicPr>
            <p:cNvPr id="97" name="Google Shape;97;g35b7d0c114b_0_31"/>
            <p:cNvPicPr preferRelativeResize="0"/>
            <p:nvPr/>
          </p:nvPicPr>
          <p:blipFill rotWithShape="1">
            <a:blip r:embed="rId3">
              <a:alphaModFix/>
            </a:blip>
            <a:srcRect t="20521"/>
            <a:stretch/>
          </p:blipFill>
          <p:spPr>
            <a:xfrm>
              <a:off x="1173084" y="1717975"/>
              <a:ext cx="4576572" cy="28678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g35b7d0c114b_0_31"/>
            <p:cNvPicPr preferRelativeResize="0"/>
            <p:nvPr/>
          </p:nvPicPr>
          <p:blipFill rotWithShape="1">
            <a:blip r:embed="rId4">
              <a:alphaModFix/>
            </a:blip>
            <a:srcRect t="8784"/>
            <a:stretch/>
          </p:blipFill>
          <p:spPr>
            <a:xfrm>
              <a:off x="5749656" y="1717976"/>
              <a:ext cx="4420075" cy="32343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" name="Google Shape;99;g35b7d0c114b_0_31"/>
            <p:cNvSpPr/>
            <p:nvPr/>
          </p:nvSpPr>
          <p:spPr>
            <a:xfrm>
              <a:off x="6088300" y="2411275"/>
              <a:ext cx="4035600" cy="591000"/>
            </a:xfrm>
            <a:prstGeom prst="rect">
              <a:avLst/>
            </a:prstGeom>
            <a:noFill/>
            <a:ln w="28575" cap="flat" cmpd="sng">
              <a:solidFill>
                <a:srgbClr val="67AB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g35b7d0c114b_0_31"/>
            <p:cNvSpPr/>
            <p:nvPr/>
          </p:nvSpPr>
          <p:spPr>
            <a:xfrm>
              <a:off x="6088300" y="3342375"/>
              <a:ext cx="4035600" cy="1210500"/>
            </a:xfrm>
            <a:prstGeom prst="rect">
              <a:avLst/>
            </a:prstGeom>
            <a:noFill/>
            <a:ln w="28575" cap="flat" cmpd="sng">
              <a:solidFill>
                <a:srgbClr val="67AB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g35b7d0c114b_0_31"/>
            <p:cNvSpPr/>
            <p:nvPr/>
          </p:nvSpPr>
          <p:spPr>
            <a:xfrm>
              <a:off x="6088300" y="4562375"/>
              <a:ext cx="4035600" cy="334800"/>
            </a:xfrm>
            <a:prstGeom prst="rect">
              <a:avLst/>
            </a:prstGeom>
            <a:noFill/>
            <a:ln w="28575" cap="flat" cmpd="sng">
              <a:solidFill>
                <a:srgbClr val="385E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g35b7d0c114b_0_31"/>
            <p:cNvSpPr/>
            <p:nvPr/>
          </p:nvSpPr>
          <p:spPr>
            <a:xfrm>
              <a:off x="1669425" y="1847150"/>
              <a:ext cx="4035600" cy="334800"/>
            </a:xfrm>
            <a:prstGeom prst="rect">
              <a:avLst/>
            </a:prstGeom>
            <a:noFill/>
            <a:ln w="28575" cap="flat" cmpd="sng">
              <a:solidFill>
                <a:srgbClr val="385E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g35b7d0c114b_0_31"/>
            <p:cNvSpPr/>
            <p:nvPr/>
          </p:nvSpPr>
          <p:spPr>
            <a:xfrm>
              <a:off x="6088300" y="1761575"/>
              <a:ext cx="4035600" cy="334800"/>
            </a:xfrm>
            <a:prstGeom prst="rect">
              <a:avLst/>
            </a:prstGeom>
            <a:noFill/>
            <a:ln w="28575" cap="flat" cmpd="sng">
              <a:solidFill>
                <a:srgbClr val="385E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g35b7d0c114b_0_31"/>
            <p:cNvSpPr/>
            <p:nvPr/>
          </p:nvSpPr>
          <p:spPr>
            <a:xfrm>
              <a:off x="6088300" y="2096375"/>
              <a:ext cx="4035600" cy="303900"/>
            </a:xfrm>
            <a:prstGeom prst="rect">
              <a:avLst/>
            </a:prstGeom>
            <a:noFill/>
            <a:ln w="28575" cap="flat" cmpd="sng">
              <a:solidFill>
                <a:srgbClr val="B9D15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g35b7d0c114b_0_31"/>
            <p:cNvSpPr/>
            <p:nvPr/>
          </p:nvSpPr>
          <p:spPr>
            <a:xfrm>
              <a:off x="1669425" y="3132175"/>
              <a:ext cx="4035600" cy="1043100"/>
            </a:xfrm>
            <a:prstGeom prst="rect">
              <a:avLst/>
            </a:prstGeom>
            <a:noFill/>
            <a:ln w="28575" cap="flat" cmpd="sng">
              <a:solidFill>
                <a:srgbClr val="B9D15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g35b7d0c114b_0_31"/>
            <p:cNvSpPr/>
            <p:nvPr/>
          </p:nvSpPr>
          <p:spPr>
            <a:xfrm>
              <a:off x="1669425" y="2181950"/>
              <a:ext cx="4035600" cy="712200"/>
            </a:xfrm>
            <a:prstGeom prst="rect">
              <a:avLst/>
            </a:prstGeom>
            <a:noFill/>
            <a:ln w="28575" cap="flat" cmpd="sng">
              <a:solidFill>
                <a:srgbClr val="67AB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7" name="Google Shape;107;g35b7d0c114b_0_31"/>
          <p:cNvSpPr txBox="1"/>
          <p:nvPr/>
        </p:nvSpPr>
        <p:spPr>
          <a:xfrm>
            <a:off x="1033500" y="4274700"/>
            <a:ext cx="5276400" cy="17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-US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Theme of the session: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○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do we go from RHIC, to the EIC?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 </a:t>
            </a: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Categories: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B9D158"/>
              </a:buClr>
              <a:buSzPts val="1800"/>
              <a:buFont typeface="Calibri"/>
              <a:buChar char="○"/>
            </a:pPr>
            <a:r>
              <a:rPr lang="en-US" sz="1800" b="1">
                <a:solidFill>
                  <a:srgbClr val="B9D158"/>
                </a:solidFill>
                <a:latin typeface="Calibri"/>
                <a:ea typeface="Calibri"/>
                <a:cs typeface="Calibri"/>
                <a:sym typeface="Calibri"/>
              </a:rPr>
              <a:t>cQCD &amp; ME prospects with RHIC</a:t>
            </a:r>
            <a:endParaRPr sz="1800" b="1">
              <a:solidFill>
                <a:srgbClr val="B9D15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67ABD8"/>
              </a:buClr>
              <a:buSzPts val="1800"/>
              <a:buFont typeface="Calibri"/>
              <a:buChar char="○"/>
            </a:pPr>
            <a:r>
              <a:rPr lang="en-US" sz="1800" b="1">
                <a:solidFill>
                  <a:srgbClr val="67ABD8"/>
                </a:solidFill>
                <a:latin typeface="Calibri"/>
                <a:ea typeface="Calibri"/>
                <a:cs typeface="Calibri"/>
                <a:sym typeface="Calibri"/>
              </a:rPr>
              <a:t>Preparing for the EIC</a:t>
            </a:r>
            <a:endParaRPr sz="1800" b="1">
              <a:solidFill>
                <a:srgbClr val="67AB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385E77"/>
              </a:buClr>
              <a:buSzPts val="1800"/>
              <a:buFont typeface="Calibri"/>
              <a:buChar char="○"/>
            </a:pPr>
            <a:r>
              <a:rPr lang="en-US" sz="1800" b="1">
                <a:solidFill>
                  <a:srgbClr val="385E77"/>
                </a:solidFill>
                <a:latin typeface="Calibri"/>
                <a:ea typeface="Calibri"/>
                <a:cs typeface="Calibri"/>
                <a:sym typeface="Calibri"/>
              </a:rPr>
              <a:t>Commissioning/early science with the EIC</a:t>
            </a:r>
            <a:endParaRPr sz="1800" b="1">
              <a:solidFill>
                <a:srgbClr val="385E7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g35b7d0c114b_0_31"/>
          <p:cNvSpPr txBox="1"/>
          <p:nvPr/>
        </p:nvSpPr>
        <p:spPr>
          <a:xfrm>
            <a:off x="7493425" y="471175"/>
            <a:ext cx="3984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rgbClr val="96607D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https://indico.bnl.gov/event/27198/sessions/8057/#20250520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5b7d0c114b_0_103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600" cy="365100"/>
          </a:xfrm>
          <a:prstGeom prst="rect">
            <a:avLst/>
          </a:prstGeom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340" name="Google Shape;340;g35b7d0c114b_0_103"/>
          <p:cNvSpPr txBox="1">
            <a:spLocks noGrp="1"/>
          </p:cNvSpPr>
          <p:nvPr>
            <p:ph type="title"/>
          </p:nvPr>
        </p:nvSpPr>
        <p:spPr>
          <a:xfrm>
            <a:off x="571500" y="176280"/>
            <a:ext cx="11049000" cy="648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EIC – </a:t>
            </a:r>
            <a:r>
              <a:rPr lang="en-US" sz="4000">
                <a:solidFill>
                  <a:srgbClr val="9D3276"/>
                </a:solidFill>
              </a:rPr>
              <a:t>ESR</a:t>
            </a:r>
            <a:endParaRPr/>
          </a:p>
        </p:txBody>
      </p:sp>
      <p:pic>
        <p:nvPicPr>
          <p:cNvPr id="341" name="Google Shape;341;g35b7d0c114b_0_103" title="po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150" y="3558450"/>
            <a:ext cx="4729349" cy="2500926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g35b7d0c114b_0_103"/>
          <p:cNvSpPr txBox="1"/>
          <p:nvPr/>
        </p:nvSpPr>
        <p:spPr>
          <a:xfrm>
            <a:off x="522925" y="825175"/>
            <a:ext cx="5245800" cy="3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6 focusing-defocusing (FODO) cell arcs</a:t>
            </a:r>
            <a:br>
              <a:rPr lang="en-US" sz="1800">
                <a:solidFill>
                  <a:schemeClr val="dk1"/>
                </a:solidFill>
              </a:rPr>
            </a:br>
            <a:r>
              <a:rPr lang="en-US" sz="1800">
                <a:solidFill>
                  <a:schemeClr val="dk1"/>
                </a:solidFill>
              </a:rPr>
              <a:t>Emittance control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6 straight sections at each IR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Polarization in the ESR</a:t>
            </a:r>
            <a:endParaRPr sz="1800">
              <a:solidFill>
                <a:schemeClr val="dk1"/>
              </a:solidFill>
            </a:endParaRPr>
          </a:p>
          <a:p>
            <a:pPr marL="628650" lvl="1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Initial polarization of 85%, decays toward 30% (conservative)</a:t>
            </a:r>
            <a:endParaRPr sz="1800">
              <a:solidFill>
                <a:schemeClr val="dk1"/>
              </a:solidFill>
            </a:endParaRPr>
          </a:p>
          <a:p>
            <a:pPr marL="628650" lvl="1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Frequent injection → maintain polarization</a:t>
            </a:r>
            <a:endParaRPr sz="1800">
              <a:solidFill>
                <a:schemeClr val="dk1"/>
              </a:solidFill>
            </a:endParaRPr>
          </a:p>
          <a:p>
            <a:pPr marL="628650" lvl="1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At 18 GeV, bunch is replaced every 2.2min 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sp>
        <p:nvSpPr>
          <p:cNvPr id="343" name="Google Shape;343;g35b7d0c114b_0_1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Derek Anderson &amp; Cheuk-Ping Wong</a:t>
            </a:r>
            <a:endParaRPr/>
          </a:p>
        </p:txBody>
      </p:sp>
      <p:pic>
        <p:nvPicPr>
          <p:cNvPr id="344" name="Google Shape;344;g35b7d0c114b_0_103" title="EIC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3047" y="4"/>
            <a:ext cx="6368804" cy="6356349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g35b7d0c114b_0_103"/>
          <p:cNvSpPr txBox="1"/>
          <p:nvPr/>
        </p:nvSpPr>
        <p:spPr>
          <a:xfrm>
            <a:off x="10228050" y="0"/>
            <a:ext cx="19638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</a:rPr>
              <a:t>Christoph Montag (BNL)</a:t>
            </a:r>
            <a:endParaRPr sz="12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5b7d0c114b_0_140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600" cy="365100"/>
          </a:xfrm>
          <a:prstGeom prst="rect">
            <a:avLst/>
          </a:prstGeom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352" name="Google Shape;352;g35b7d0c114b_0_140"/>
          <p:cNvSpPr txBox="1">
            <a:spLocks noGrp="1"/>
          </p:cNvSpPr>
          <p:nvPr>
            <p:ph type="title"/>
          </p:nvPr>
        </p:nvSpPr>
        <p:spPr>
          <a:xfrm>
            <a:off x="571500" y="176280"/>
            <a:ext cx="11049000" cy="648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EIC – </a:t>
            </a:r>
            <a:r>
              <a:rPr lang="en-US" sz="3000">
                <a:solidFill>
                  <a:srgbClr val="9D3276"/>
                </a:solidFill>
              </a:rPr>
              <a:t>Electron Injection System</a:t>
            </a:r>
            <a:endParaRPr sz="3400"/>
          </a:p>
        </p:txBody>
      </p:sp>
      <p:sp>
        <p:nvSpPr>
          <p:cNvPr id="353" name="Google Shape;353;g35b7d0c114b_0_1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Derek Anderson &amp; Cheuk-Ping Wong</a:t>
            </a:r>
            <a:endParaRPr/>
          </a:p>
        </p:txBody>
      </p:sp>
      <p:pic>
        <p:nvPicPr>
          <p:cNvPr id="354" name="Google Shape;354;g35b7d0c114b_0_140" title="EIC.png"/>
          <p:cNvPicPr preferRelativeResize="0"/>
          <p:nvPr/>
        </p:nvPicPr>
        <p:blipFill rotWithShape="1">
          <a:blip r:embed="rId3">
            <a:alphaModFix/>
          </a:blip>
          <a:srcRect l="63422" t="28216" b="27030"/>
          <a:stretch/>
        </p:blipFill>
        <p:spPr>
          <a:xfrm>
            <a:off x="6986317" y="0"/>
            <a:ext cx="5205535" cy="6356349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g35b7d0c114b_0_140"/>
          <p:cNvSpPr txBox="1"/>
          <p:nvPr/>
        </p:nvSpPr>
        <p:spPr>
          <a:xfrm>
            <a:off x="10228050" y="0"/>
            <a:ext cx="19638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</a:rPr>
              <a:t>Christoph Montag (BNL)</a:t>
            </a:r>
            <a:endParaRPr sz="1200" b="1">
              <a:solidFill>
                <a:schemeClr val="lt1"/>
              </a:solidFill>
            </a:endParaRPr>
          </a:p>
        </p:txBody>
      </p:sp>
      <p:sp>
        <p:nvSpPr>
          <p:cNvPr id="356" name="Google Shape;356;g35b7d0c114b_0_140"/>
          <p:cNvSpPr txBox="1"/>
          <p:nvPr/>
        </p:nvSpPr>
        <p:spPr>
          <a:xfrm>
            <a:off x="571500" y="1050150"/>
            <a:ext cx="6108000" cy="3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-US" sz="1800">
                <a:solidFill>
                  <a:schemeClr val="dk1"/>
                </a:solidFill>
              </a:rPr>
              <a:t>Linac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750 MeV @ 3 GHz copper RF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28 x 1 nC single bunch injection @ 30 Hz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-US" sz="1800">
                <a:solidFill>
                  <a:schemeClr val="dk1"/>
                </a:solidFill>
              </a:rPr>
              <a:t>BAR: 28 nC/bunch accumulator ring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-US" sz="1800">
                <a:solidFill>
                  <a:schemeClr val="dk1"/>
                </a:solidFill>
              </a:rPr>
              <a:t>RCS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1.4 km circumference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cycling rate of 1Hz for 0.75 – 18 GeV beam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fRF =591 MHz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Spin transparent due to high periodicity, high vertical tune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-US" sz="1800">
                <a:solidFill>
                  <a:schemeClr val="dk1"/>
                </a:solidFill>
              </a:rPr>
              <a:t>ESR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5b7d0c114b_0_166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600" cy="365100"/>
          </a:xfrm>
          <a:prstGeom prst="rect">
            <a:avLst/>
          </a:prstGeom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363" name="Google Shape;363;g35b7d0c114b_0_166"/>
          <p:cNvSpPr txBox="1">
            <a:spLocks noGrp="1"/>
          </p:cNvSpPr>
          <p:nvPr>
            <p:ph type="title"/>
          </p:nvPr>
        </p:nvSpPr>
        <p:spPr>
          <a:xfrm>
            <a:off x="571500" y="176280"/>
            <a:ext cx="11049000" cy="648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EIC-ePIC </a:t>
            </a:r>
            <a:r>
              <a:rPr lang="en-US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Commissioning</a:t>
            </a:r>
            <a:endParaRPr/>
          </a:p>
        </p:txBody>
      </p:sp>
      <p:pic>
        <p:nvPicPr>
          <p:cNvPr id="364" name="Google Shape;364;g35b7d0c114b_0_166" title="Screenshot 2025-05-21 at 4.11.51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300" y="825175"/>
            <a:ext cx="10650623" cy="5427526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65" name="Google Shape;365;g35b7d0c114b_0_166"/>
          <p:cNvSpPr txBox="1"/>
          <p:nvPr/>
        </p:nvSpPr>
        <p:spPr>
          <a:xfrm>
            <a:off x="10416950" y="0"/>
            <a:ext cx="17748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</a:rPr>
              <a:t>Andrii Natochii (BNL)</a:t>
            </a:r>
            <a:endParaRPr sz="1200" b="1">
              <a:solidFill>
                <a:schemeClr val="lt1"/>
              </a:solidFill>
            </a:endParaRPr>
          </a:p>
        </p:txBody>
      </p:sp>
      <p:sp>
        <p:nvSpPr>
          <p:cNvPr id="366" name="Google Shape;366;g35b7d0c114b_0_1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Derek Anderson &amp; Cheuk-Ping Wong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g35c5077521e_1_0" title="Screenshot 2025-05-22 at 10.29.30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550" y="4256075"/>
            <a:ext cx="2387150" cy="1830125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g35c5077521e_1_0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600" cy="365100"/>
          </a:xfrm>
          <a:prstGeom prst="rect">
            <a:avLst/>
          </a:prstGeom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374" name="Google Shape;374;g35c5077521e_1_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Derek Anderson &amp; Cheuk-Ping Wong</a:t>
            </a:r>
            <a:endParaRPr/>
          </a:p>
        </p:txBody>
      </p:sp>
      <p:sp>
        <p:nvSpPr>
          <p:cNvPr id="375" name="Google Shape;375;g35c5077521e_1_0"/>
          <p:cNvSpPr txBox="1"/>
          <p:nvPr/>
        </p:nvSpPr>
        <p:spPr>
          <a:xfrm>
            <a:off x="10507075" y="0"/>
            <a:ext cx="16848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</a:rPr>
              <a:t>RongRong Ma (BNL)</a:t>
            </a:r>
            <a:endParaRPr sz="1200" b="1">
              <a:solidFill>
                <a:schemeClr val="lt1"/>
              </a:solidFill>
            </a:endParaRPr>
          </a:p>
        </p:txBody>
      </p:sp>
      <p:grpSp>
        <p:nvGrpSpPr>
          <p:cNvPr id="376" name="Google Shape;376;g35c5077521e_1_0"/>
          <p:cNvGrpSpPr/>
          <p:nvPr/>
        </p:nvGrpSpPr>
        <p:grpSpPr>
          <a:xfrm>
            <a:off x="5111525" y="4212400"/>
            <a:ext cx="2432400" cy="2225363"/>
            <a:chOff x="4959125" y="4212400"/>
            <a:chExt cx="2432400" cy="2225363"/>
          </a:xfrm>
        </p:grpSpPr>
        <p:pic>
          <p:nvPicPr>
            <p:cNvPr id="377" name="Google Shape;377;g35c5077521e_1_0" title="Screenshot 2025-05-22 at 10.12.39 AM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959125" y="4212400"/>
              <a:ext cx="2432400" cy="22253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8" name="Google Shape;378;g35c5077521e_1_0"/>
            <p:cNvSpPr txBox="1"/>
            <p:nvPr/>
          </p:nvSpPr>
          <p:spPr>
            <a:xfrm>
              <a:off x="6326938" y="5293375"/>
              <a:ext cx="1039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</a:rPr>
                <a:t>Excl. coh. ɸ</a:t>
              </a:r>
              <a:endParaRPr sz="1200">
                <a:solidFill>
                  <a:schemeClr val="dk1"/>
                </a:solidFill>
              </a:endParaRPr>
            </a:p>
          </p:txBody>
        </p:sp>
      </p:grpSp>
      <p:grpSp>
        <p:nvGrpSpPr>
          <p:cNvPr id="379" name="Google Shape;379;g35c5077521e_1_0"/>
          <p:cNvGrpSpPr/>
          <p:nvPr/>
        </p:nvGrpSpPr>
        <p:grpSpPr>
          <a:xfrm>
            <a:off x="7707038" y="4256063"/>
            <a:ext cx="3759038" cy="2527038"/>
            <a:chOff x="7554638" y="4256063"/>
            <a:chExt cx="3759038" cy="2527038"/>
          </a:xfrm>
        </p:grpSpPr>
        <p:pic>
          <p:nvPicPr>
            <p:cNvPr id="380" name="Google Shape;380;g35c5077521e_1_0" title="Screenshot 2025-05-22 at 10.14.54 AM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9434950" y="4256075"/>
              <a:ext cx="1836125" cy="22333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1" name="Google Shape;381;g35c5077521e_1_0" title="Screenshot 2025-05-22 at 10.22.31 AM.pn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554638" y="4256063"/>
              <a:ext cx="1836149" cy="2293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2" name="Google Shape;382;g35c5077521e_1_0"/>
            <p:cNvSpPr txBox="1"/>
            <p:nvPr/>
          </p:nvSpPr>
          <p:spPr>
            <a:xfrm>
              <a:off x="7765800" y="6413800"/>
              <a:ext cx="1721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</a:rPr>
                <a:t>Proton spin structure</a:t>
              </a:r>
              <a:endParaRPr sz="1200">
                <a:solidFill>
                  <a:schemeClr val="dk1"/>
                </a:solidFill>
              </a:endParaRPr>
            </a:p>
          </p:txBody>
        </p:sp>
        <p:sp>
          <p:nvSpPr>
            <p:cNvPr id="383" name="Google Shape;383;g35c5077521e_1_0"/>
            <p:cNvSpPr txBox="1"/>
            <p:nvPr/>
          </p:nvSpPr>
          <p:spPr>
            <a:xfrm>
              <a:off x="9592575" y="6413800"/>
              <a:ext cx="1721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</a:rPr>
                <a:t>Neutron spin structure</a:t>
              </a:r>
              <a:endParaRPr sz="1200">
                <a:solidFill>
                  <a:schemeClr val="dk1"/>
                </a:solidFill>
              </a:endParaRPr>
            </a:p>
          </p:txBody>
        </p:sp>
      </p:grpSp>
      <p:grpSp>
        <p:nvGrpSpPr>
          <p:cNvPr id="384" name="Google Shape;384;g35c5077521e_1_0"/>
          <p:cNvGrpSpPr/>
          <p:nvPr/>
        </p:nvGrpSpPr>
        <p:grpSpPr>
          <a:xfrm>
            <a:off x="2629200" y="4225938"/>
            <a:ext cx="2432412" cy="2211888"/>
            <a:chOff x="2629200" y="4225938"/>
            <a:chExt cx="2432412" cy="2211888"/>
          </a:xfrm>
        </p:grpSpPr>
        <p:grpSp>
          <p:nvGrpSpPr>
            <p:cNvPr id="385" name="Google Shape;385;g35c5077521e_1_0"/>
            <p:cNvGrpSpPr/>
            <p:nvPr/>
          </p:nvGrpSpPr>
          <p:grpSpPr>
            <a:xfrm>
              <a:off x="2629200" y="4225938"/>
              <a:ext cx="2432412" cy="2198301"/>
              <a:chOff x="2476800" y="4225938"/>
              <a:chExt cx="2432412" cy="2198301"/>
            </a:xfrm>
          </p:grpSpPr>
          <p:pic>
            <p:nvPicPr>
              <p:cNvPr id="386" name="Google Shape;386;g35c5077521e_1_0" title="Screenshot 2025-05-22 at 9.59.55 AM.png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2476800" y="4225938"/>
                <a:ext cx="2432412" cy="21983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87" name="Google Shape;387;g35c5077521e_1_0"/>
              <p:cNvSpPr txBox="1"/>
              <p:nvPr/>
            </p:nvSpPr>
            <p:spPr>
              <a:xfrm>
                <a:off x="2882275" y="5341763"/>
                <a:ext cx="17535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dk1"/>
                    </a:solidFill>
                  </a:rPr>
                  <a:t>Reduced cross section</a:t>
                </a:r>
                <a:endParaRPr sz="1200"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388" name="Google Shape;388;g35c5077521e_1_0"/>
            <p:cNvSpPr/>
            <p:nvPr/>
          </p:nvSpPr>
          <p:spPr>
            <a:xfrm>
              <a:off x="4483850" y="6268025"/>
              <a:ext cx="571500" cy="1698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89" name="Google Shape;389;g35c5077521e_1_0"/>
          <p:cNvGraphicFramePr/>
          <p:nvPr/>
        </p:nvGraphicFramePr>
        <p:xfrm>
          <a:off x="571488" y="825175"/>
          <a:ext cx="11049000" cy="3200120"/>
        </p:xfrm>
        <a:graphic>
          <a:graphicData uri="http://schemas.openxmlformats.org/drawingml/2006/table">
            <a:tbl>
              <a:tblPr>
                <a:noFill/>
                <a:tableStyleId>{96B891EE-727B-40D5-8306-5961CC6A1AF3}</a:tableStyleId>
              </a:tblPr>
              <a:tblGrid>
                <a:gridCol w="42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8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9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0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06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850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29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Year</a:t>
                      </a:r>
                      <a:endParaRPr sz="1200"/>
                    </a:p>
                  </a:txBody>
                  <a:tcPr marL="45700" marR="45700" marT="45700" marB="457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Species</a:t>
                      </a:r>
                      <a:endParaRPr sz="1200"/>
                    </a:p>
                  </a:txBody>
                  <a:tcPr marL="45700" marR="45700" marT="45700" marB="457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Energy (GeV)</a:t>
                      </a:r>
                      <a:endParaRPr sz="1200"/>
                    </a:p>
                  </a:txBody>
                  <a:tcPr marL="45700" marR="45700" marT="45700" marB="457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Lumi/year (fb</a:t>
                      </a:r>
                      <a:r>
                        <a:rPr lang="en-US" sz="1200" baseline="30000"/>
                        <a:t>-1</a:t>
                      </a:r>
                      <a:r>
                        <a:rPr lang="en-US" sz="1200"/>
                        <a:t>)</a:t>
                      </a:r>
                      <a:endParaRPr sz="1200"/>
                    </a:p>
                  </a:txBody>
                  <a:tcPr marL="45700" marR="45700" marT="45700" marB="457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e- Polarization</a:t>
                      </a:r>
                      <a:endParaRPr sz="1200"/>
                    </a:p>
                  </a:txBody>
                  <a:tcPr marL="45700" marR="45700" marT="45700" marB="457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p/A Polarization</a:t>
                      </a:r>
                      <a:endParaRPr sz="1200"/>
                    </a:p>
                  </a:txBody>
                  <a:tcPr marL="45700" marR="45700" marT="45700" marB="457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Measurements</a:t>
                      </a:r>
                      <a:endParaRPr sz="1200"/>
                    </a:p>
                  </a:txBody>
                  <a:tcPr marL="45700" marR="45700" marT="45700" marB="457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Physics</a:t>
                      </a:r>
                      <a:endParaRPr sz="1200"/>
                    </a:p>
                  </a:txBody>
                  <a:tcPr marL="45700" marR="45700" marT="45700" marB="457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e+Ru/Cu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10x115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0.9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No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N/A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lvl="0" indent="-190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DIS cross section</a:t>
                      </a:r>
                      <a:endParaRPr sz="1200"/>
                    </a:p>
                    <a:p>
                      <a:pPr marL="228600" lvl="0" indent="-190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Char char="●"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Excl. µµ production in elastic interactions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nPDF in unexplored low-x region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Electric &amp; magnetic form factors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100"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e+D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10x130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11.4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Long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No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Reduced cross section with proton tagging + pole extrapolation 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Free neutron structure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1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e+p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10x130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4.95-5.33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Long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Trans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228600" lvl="0" indent="-190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DIS cross section</a:t>
                      </a:r>
                      <a:endParaRPr sz="1200"/>
                    </a:p>
                    <a:p>
                      <a:pPr marL="228600" lvl="0" indent="-190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DEMP for meson form factors</a:t>
                      </a:r>
                      <a:endParaRPr sz="1200"/>
                    </a:p>
                    <a:p>
                      <a:pPr marL="228600" lvl="0" indent="-190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Constraints on proton PDF (yr 2/3/4)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11430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PDF, structure function</a:t>
                      </a:r>
                      <a:endParaRPr sz="1200"/>
                    </a:p>
                    <a:p>
                      <a:pPr marL="11430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Hadron structure, hadron mass</a:t>
                      </a:r>
                      <a:endParaRPr sz="1200"/>
                    </a:p>
                    <a:p>
                      <a:pPr marL="11430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Baseline for saturation effect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e+p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10x130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4.95-5.33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Long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Trans and/or Long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1400"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e+p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10x250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6.19-9.18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Long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Trans and/or Long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57175" lvl="0" indent="-2190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Long. &amp; trans. spin asymmetries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1430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Proton spin structure at low x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1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e+Au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10x100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0.84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Long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N/A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228600" lvl="0" indent="-190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Excl. coh. vector meson production</a:t>
                      </a:r>
                      <a:endParaRPr sz="1200"/>
                    </a:p>
                    <a:p>
                      <a:pPr marL="228600" lvl="0" indent="-190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Charged hadron production</a:t>
                      </a:r>
                      <a:endParaRPr sz="1200"/>
                    </a:p>
                    <a:p>
                      <a:pPr marL="228600" lvl="0" indent="-190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Modification of charm hadron production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11430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Gluon spatial distribution</a:t>
                      </a:r>
                      <a:endParaRPr sz="1200"/>
                    </a:p>
                    <a:p>
                      <a:pPr marL="11430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Constrain nFF</a:t>
                      </a:r>
                      <a:endParaRPr sz="1200"/>
                    </a:p>
                    <a:p>
                      <a:pPr marL="11430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Nuclear effects, hadronization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3475"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e+Au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10x100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0.84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Long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N/A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73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e+He</a:t>
                      </a:r>
                      <a:r>
                        <a:rPr lang="en-US" sz="1200" baseline="30000"/>
                        <a:t>3</a:t>
                      </a:r>
                      <a:endParaRPr sz="1200" baseline="300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10x166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8.65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Long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Trans and/or Long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Neutron spin structure via double-spectator tagging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Quark orbital angular momentum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90" name="Google Shape;390;g35c5077521e_1_0"/>
          <p:cNvSpPr txBox="1">
            <a:spLocks noGrp="1"/>
          </p:cNvSpPr>
          <p:nvPr>
            <p:ph type="title"/>
          </p:nvPr>
        </p:nvSpPr>
        <p:spPr>
          <a:xfrm>
            <a:off x="571500" y="176280"/>
            <a:ext cx="11049000" cy="648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359"/>
              <a:t>Proposed Run Plan &amp; Early Science</a:t>
            </a:r>
            <a:endParaRPr sz="3359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5c5077521e_1_44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600" cy="365100"/>
          </a:xfrm>
          <a:prstGeom prst="rect">
            <a:avLst/>
          </a:prstGeom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397" name="Google Shape;397;g35c5077521e_1_44"/>
          <p:cNvSpPr txBox="1">
            <a:spLocks noGrp="1"/>
          </p:cNvSpPr>
          <p:nvPr>
            <p:ph type="title"/>
          </p:nvPr>
        </p:nvSpPr>
        <p:spPr>
          <a:xfrm>
            <a:off x="571500" y="176280"/>
            <a:ext cx="11049000" cy="648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359"/>
              <a:t>Proposed Run Plan &amp; Early Science</a:t>
            </a:r>
            <a:endParaRPr sz="3359"/>
          </a:p>
        </p:txBody>
      </p:sp>
      <p:sp>
        <p:nvSpPr>
          <p:cNvPr id="398" name="Google Shape;398;g35c5077521e_1_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Derek Anderson &amp; Cheuk-Ping Wong</a:t>
            </a:r>
            <a:endParaRPr/>
          </a:p>
        </p:txBody>
      </p:sp>
      <p:sp>
        <p:nvSpPr>
          <p:cNvPr id="399" name="Google Shape;399;g35c5077521e_1_44"/>
          <p:cNvSpPr txBox="1"/>
          <p:nvPr/>
        </p:nvSpPr>
        <p:spPr>
          <a:xfrm>
            <a:off x="10507075" y="0"/>
            <a:ext cx="16848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</a:rPr>
              <a:t>RongRong Ma (BNL)</a:t>
            </a:r>
            <a:endParaRPr sz="1200" b="1">
              <a:solidFill>
                <a:schemeClr val="lt1"/>
              </a:solidFill>
            </a:endParaRPr>
          </a:p>
        </p:txBody>
      </p:sp>
      <p:graphicFrame>
        <p:nvGraphicFramePr>
          <p:cNvPr id="400" name="Google Shape;400;g35c5077521e_1_44"/>
          <p:cNvGraphicFramePr/>
          <p:nvPr/>
        </p:nvGraphicFramePr>
        <p:xfrm>
          <a:off x="571488" y="825175"/>
          <a:ext cx="11049000" cy="3200120"/>
        </p:xfrm>
        <a:graphic>
          <a:graphicData uri="http://schemas.openxmlformats.org/drawingml/2006/table">
            <a:tbl>
              <a:tblPr>
                <a:noFill/>
                <a:tableStyleId>{96B891EE-727B-40D5-8306-5961CC6A1AF3}</a:tableStyleId>
              </a:tblPr>
              <a:tblGrid>
                <a:gridCol w="42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8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9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0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06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850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29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Year</a:t>
                      </a:r>
                      <a:endParaRPr sz="1200"/>
                    </a:p>
                  </a:txBody>
                  <a:tcPr marL="45700" marR="45700" marT="45700" marB="457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Species</a:t>
                      </a:r>
                      <a:endParaRPr sz="1200"/>
                    </a:p>
                  </a:txBody>
                  <a:tcPr marL="45700" marR="45700" marT="45700" marB="457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Energy (GeV)</a:t>
                      </a:r>
                      <a:endParaRPr sz="1200"/>
                    </a:p>
                  </a:txBody>
                  <a:tcPr marL="45700" marR="45700" marT="45700" marB="457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Lumi/year (fb</a:t>
                      </a:r>
                      <a:r>
                        <a:rPr lang="en-US" sz="1200" baseline="30000"/>
                        <a:t>-1</a:t>
                      </a:r>
                      <a:r>
                        <a:rPr lang="en-US" sz="1200"/>
                        <a:t>)</a:t>
                      </a:r>
                      <a:endParaRPr sz="1200"/>
                    </a:p>
                  </a:txBody>
                  <a:tcPr marL="45700" marR="45700" marT="45700" marB="457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e- Polarization</a:t>
                      </a:r>
                      <a:endParaRPr sz="1200"/>
                    </a:p>
                  </a:txBody>
                  <a:tcPr marL="45700" marR="45700" marT="45700" marB="457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p/A Polarization</a:t>
                      </a:r>
                      <a:endParaRPr sz="1200"/>
                    </a:p>
                  </a:txBody>
                  <a:tcPr marL="45700" marR="45700" marT="45700" marB="457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Measurements</a:t>
                      </a:r>
                      <a:endParaRPr sz="1200"/>
                    </a:p>
                  </a:txBody>
                  <a:tcPr marL="45700" marR="45700" marT="45700" marB="457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Physics</a:t>
                      </a:r>
                      <a:endParaRPr sz="1200"/>
                    </a:p>
                  </a:txBody>
                  <a:tcPr marL="45700" marR="45700" marT="45700" marB="457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e+Ru/Cu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10x115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0.9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No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N/A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lvl="0" indent="-190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DIS cross section</a:t>
                      </a:r>
                      <a:endParaRPr sz="1200"/>
                    </a:p>
                    <a:p>
                      <a:pPr marL="228600" lvl="0" indent="-190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Char char="●"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Excl. µµ production in elastic interactions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nPDF in unexplored low-x region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Electric &amp; magnetic form factors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100"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e+D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10x130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11.4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Long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No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Reduced cross section with proton tagging + pole extrapolation 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Free neutron structure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1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e+p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10x130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4.95-5.33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Long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Trans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228600" lvl="0" indent="-190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DIS cross section</a:t>
                      </a:r>
                      <a:endParaRPr sz="1200"/>
                    </a:p>
                    <a:p>
                      <a:pPr marL="228600" lvl="0" indent="-190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DEMP for meson form factors</a:t>
                      </a:r>
                      <a:endParaRPr sz="1200"/>
                    </a:p>
                    <a:p>
                      <a:pPr marL="228600" lvl="0" indent="-190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Constraints on proton PDF (yr 2/3/4)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11430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PDF, structure function</a:t>
                      </a:r>
                      <a:endParaRPr sz="1200"/>
                    </a:p>
                    <a:p>
                      <a:pPr marL="11430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Hadron structure, hadron mass</a:t>
                      </a:r>
                      <a:endParaRPr sz="1200"/>
                    </a:p>
                    <a:p>
                      <a:pPr marL="11430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Baseline for saturation effect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e+p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10x130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4.95-5.33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Long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Trans and/or Long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1400"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e+p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10x250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6.19-9.18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Long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Trans and/or Long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57175" lvl="0" indent="-2190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Long. &amp; trans. spin asymmetries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1430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Proton spin structure at low x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1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e+Au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10x100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0.84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Long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N/A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228600" lvl="0" indent="-190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Excl. coh. vector meson production</a:t>
                      </a:r>
                      <a:endParaRPr sz="1200"/>
                    </a:p>
                    <a:p>
                      <a:pPr marL="228600" lvl="0" indent="-190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Charged hadron production</a:t>
                      </a:r>
                      <a:endParaRPr sz="1200"/>
                    </a:p>
                    <a:p>
                      <a:pPr marL="228600" lvl="0" indent="-190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Modification of charm hadron production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11430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Gluon spatial distribution</a:t>
                      </a:r>
                      <a:endParaRPr sz="1200"/>
                    </a:p>
                    <a:p>
                      <a:pPr marL="11430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Constrain nFF</a:t>
                      </a:r>
                      <a:endParaRPr sz="1200"/>
                    </a:p>
                    <a:p>
                      <a:pPr marL="11430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Nuclear effects, hadronization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3475"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e+Au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10x100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0.84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Long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N/A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73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e+He</a:t>
                      </a:r>
                      <a:r>
                        <a:rPr lang="en-US" sz="1200" baseline="30000"/>
                        <a:t>3</a:t>
                      </a:r>
                      <a:endParaRPr sz="1200" baseline="300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10x166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8.65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Long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Trans and/or Long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Neutron spin structure via double-spectator tagging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Quark orbital angular momentum</a:t>
                      </a:r>
                      <a:endParaRPr sz="1200"/>
                    </a:p>
                  </a:txBody>
                  <a:tcPr marL="45700" marR="45700" marT="45700" marB="457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01" name="Google Shape;401;g35c5077521e_1_44"/>
          <p:cNvSpPr txBox="1"/>
          <p:nvPr/>
        </p:nvSpPr>
        <p:spPr>
          <a:xfrm>
            <a:off x="743675" y="4130600"/>
            <a:ext cx="110199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dk1"/>
                </a:solidFill>
              </a:rPr>
              <a:t>What do the theorists say? </a:t>
            </a:r>
            <a:endParaRPr sz="1600" u="sng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Constrain quark/gluon orbital angular momentum (single/double spin asymmetry using jet/dijet, SIDIS)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Proton mass (vector meson threshold production?)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TMD (DVCS/DVMP, Sivers function, x-dependence of A</a:t>
            </a:r>
            <a:r>
              <a:rPr lang="en-US" sz="1600" baseline="-25000">
                <a:solidFill>
                  <a:schemeClr val="dk1"/>
                </a:solidFill>
              </a:rPr>
              <a:t>N</a:t>
            </a:r>
            <a:r>
              <a:rPr lang="en-US" sz="1600">
                <a:solidFill>
                  <a:schemeClr val="dk1"/>
                </a:solidFill>
              </a:rPr>
              <a:t>, transversity)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QCD at small-x/saturation (structure functions: geometric scaling, linear/non-linear evolution, dihadron correlations, diffractive measurements)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nPDF, nuclear gluons, hadronization (medium modifications, open charm production, parton energy loss)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402" name="Google Shape;402;g35c5077521e_1_44"/>
          <p:cNvSpPr txBox="1"/>
          <p:nvPr/>
        </p:nvSpPr>
        <p:spPr>
          <a:xfrm>
            <a:off x="7915825" y="0"/>
            <a:ext cx="25914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</a:rPr>
              <a:t>Shohini Bhattacharya (U. Conn.)</a:t>
            </a:r>
            <a:endParaRPr sz="12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5c5077521e_1_161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600" cy="365100"/>
          </a:xfrm>
          <a:prstGeom prst="rect">
            <a:avLst/>
          </a:prstGeom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15" name="Google Shape;115;g35c5077521e_1_161" title="Screenshot 2025-05-22 at 2.55.45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500" y="356950"/>
            <a:ext cx="11459125" cy="5815251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6" name="Google Shape;116;g35c5077521e_1_161"/>
          <p:cNvSpPr txBox="1"/>
          <p:nvPr/>
        </p:nvSpPr>
        <p:spPr>
          <a:xfrm>
            <a:off x="10416950" y="0"/>
            <a:ext cx="17748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</a:rPr>
              <a:t>Andrii Natochii (BNL)</a:t>
            </a:r>
            <a:endParaRPr sz="12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b7d0c114b_0_154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600" cy="365100"/>
          </a:xfrm>
          <a:prstGeom prst="rect">
            <a:avLst/>
          </a:prstGeom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23" name="Google Shape;123;g35b7d0c114b_0_154"/>
          <p:cNvSpPr txBox="1">
            <a:spLocks noGrp="1"/>
          </p:cNvSpPr>
          <p:nvPr>
            <p:ph type="title"/>
          </p:nvPr>
        </p:nvSpPr>
        <p:spPr>
          <a:xfrm>
            <a:off x="571500" y="176280"/>
            <a:ext cx="11049000" cy="648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Spin at RHIC</a:t>
            </a:r>
            <a:endParaRPr/>
          </a:p>
        </p:txBody>
      </p:sp>
      <p:sp>
        <p:nvSpPr>
          <p:cNvPr id="124" name="Google Shape;124;g35b7d0c114b_0_1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Derek Anderson &amp; Cheuk-Ping Wong</a:t>
            </a:r>
            <a:endParaRPr/>
          </a:p>
        </p:txBody>
      </p:sp>
      <p:pic>
        <p:nvPicPr>
          <p:cNvPr id="125" name="Google Shape;125;g35b7d0c114b_0_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059880"/>
            <a:ext cx="11887201" cy="4451896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g35b7d0c114b_0_154"/>
          <p:cNvSpPr txBox="1"/>
          <p:nvPr/>
        </p:nvSpPr>
        <p:spPr>
          <a:xfrm>
            <a:off x="10699350" y="0"/>
            <a:ext cx="14925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</a:rPr>
              <a:t>Jae Nam (Temple)</a:t>
            </a:r>
            <a:endParaRPr sz="12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5c5077521e_0_81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600" cy="365100"/>
          </a:xfrm>
          <a:prstGeom prst="rect">
            <a:avLst/>
          </a:prstGeom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33" name="Google Shape;133;g35c5077521e_0_81"/>
          <p:cNvSpPr txBox="1">
            <a:spLocks noGrp="1"/>
          </p:cNvSpPr>
          <p:nvPr>
            <p:ph type="title"/>
          </p:nvPr>
        </p:nvSpPr>
        <p:spPr>
          <a:xfrm>
            <a:off x="571500" y="176280"/>
            <a:ext cx="11049000" cy="648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Spin at STAR</a:t>
            </a:r>
            <a:endParaRPr/>
          </a:p>
        </p:txBody>
      </p:sp>
      <p:sp>
        <p:nvSpPr>
          <p:cNvPr id="134" name="Google Shape;134;g35c5077521e_0_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Derek Anderson &amp; Cheuk-Ping Wong</a:t>
            </a:r>
            <a:endParaRPr/>
          </a:p>
        </p:txBody>
      </p:sp>
      <p:pic>
        <p:nvPicPr>
          <p:cNvPr id="135" name="Google Shape;135;g35c5077521e_0_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675" y="825175"/>
            <a:ext cx="11572900" cy="399514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35c5077521e_0_81"/>
          <p:cNvSpPr txBox="1"/>
          <p:nvPr/>
        </p:nvSpPr>
        <p:spPr>
          <a:xfrm>
            <a:off x="1024375" y="5168100"/>
            <a:ext cx="5362200" cy="10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Recent STAR result on dijet Transverse Single Spin Asymmetry (TSSA)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Dijets can probe Sivers effect in p+p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37" name="Google Shape;137;g35c5077521e_0_81"/>
          <p:cNvSpPr txBox="1"/>
          <p:nvPr/>
        </p:nvSpPr>
        <p:spPr>
          <a:xfrm>
            <a:off x="6386575" y="5168100"/>
            <a:ext cx="5362200" cy="10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Inclusive dijet asymmetry is ~0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 b="1">
                <a:solidFill>
                  <a:schemeClr val="dk1"/>
                </a:solidFill>
              </a:rPr>
              <a:t>But jet charge-separated asymmetry shows hint of nonzero asymmetry</a:t>
            </a:r>
            <a:endParaRPr sz="1800" b="1">
              <a:solidFill>
                <a:schemeClr val="dk1"/>
              </a:solidFill>
            </a:endParaRPr>
          </a:p>
        </p:txBody>
      </p:sp>
      <p:pic>
        <p:nvPicPr>
          <p:cNvPr id="138" name="Google Shape;138;g35c5077521e_0_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8600" y="4171425"/>
            <a:ext cx="3787679" cy="64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35c5077521e_0_81"/>
          <p:cNvSpPr txBox="1"/>
          <p:nvPr/>
        </p:nvSpPr>
        <p:spPr>
          <a:xfrm>
            <a:off x="10699350" y="0"/>
            <a:ext cx="14925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</a:rPr>
              <a:t>Jae Nam (Temple)</a:t>
            </a:r>
            <a:endParaRPr sz="12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5c5077521e_1_90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600" cy="365100"/>
          </a:xfrm>
          <a:prstGeom prst="rect">
            <a:avLst/>
          </a:prstGeom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46" name="Google Shape;146;g35c5077521e_1_90"/>
          <p:cNvSpPr txBox="1">
            <a:spLocks noGrp="1"/>
          </p:cNvSpPr>
          <p:nvPr>
            <p:ph type="title"/>
          </p:nvPr>
        </p:nvSpPr>
        <p:spPr>
          <a:xfrm>
            <a:off x="571500" y="176280"/>
            <a:ext cx="11049000" cy="648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Spin at PHENIX</a:t>
            </a:r>
            <a:endParaRPr/>
          </a:p>
        </p:txBody>
      </p:sp>
      <p:sp>
        <p:nvSpPr>
          <p:cNvPr id="147" name="Google Shape;147;g35c5077521e_1_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Derek Anderson &amp; Cheuk-Ping Wong</a:t>
            </a:r>
            <a:endParaRPr/>
          </a:p>
        </p:txBody>
      </p:sp>
      <p:sp>
        <p:nvSpPr>
          <p:cNvPr id="148" name="Google Shape;148;g35c5077521e_1_90"/>
          <p:cNvSpPr txBox="1"/>
          <p:nvPr/>
        </p:nvSpPr>
        <p:spPr>
          <a:xfrm>
            <a:off x="10259750" y="0"/>
            <a:ext cx="19323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</a:rPr>
              <a:t>Devon Loomis (U.Mich.)</a:t>
            </a:r>
            <a:endParaRPr sz="1200" b="1">
              <a:solidFill>
                <a:schemeClr val="lt1"/>
              </a:solidFill>
            </a:endParaRPr>
          </a:p>
        </p:txBody>
      </p:sp>
      <p:pic>
        <p:nvPicPr>
          <p:cNvPr id="149" name="Google Shape;149;g35c5077521e_1_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850" y="1154013"/>
            <a:ext cx="5873900" cy="3100424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g35c5077521e_1_90"/>
          <p:cNvSpPr txBox="1"/>
          <p:nvPr/>
        </p:nvSpPr>
        <p:spPr>
          <a:xfrm>
            <a:off x="571500" y="4477725"/>
            <a:ext cx="4603800" cy="14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Put PHENIX spin &amp; cQCD in context!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 b="1">
                <a:solidFill>
                  <a:schemeClr val="dk1"/>
                </a:solidFill>
              </a:rPr>
              <a:t>Left:</a:t>
            </a:r>
            <a:r>
              <a:rPr lang="en-US" sz="1800">
                <a:solidFill>
                  <a:schemeClr val="dk1"/>
                </a:solidFill>
              </a:rPr>
              <a:t> comparison of possible EIC early physics timeline to PHENIX timeline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51" name="Google Shape;151;g35c5077521e_1_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8101" y="1152888"/>
            <a:ext cx="5873900" cy="3120498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35c5077521e_1_90"/>
          <p:cNvSpPr txBox="1"/>
          <p:nvPr/>
        </p:nvSpPr>
        <p:spPr>
          <a:xfrm>
            <a:off x="5175300" y="4477575"/>
            <a:ext cx="6445200" cy="14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b="1">
                <a:solidFill>
                  <a:schemeClr val="dk1"/>
                </a:solidFill>
              </a:rPr>
              <a:t>Right:</a:t>
            </a:r>
            <a:r>
              <a:rPr lang="en-US" sz="1800">
                <a:solidFill>
                  <a:schemeClr val="dk1"/>
                </a:solidFill>
              </a:rPr>
              <a:t> a compilation of 2021 - 2023 PHENIX TSSA measurements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Sensitive to Twist-3 correlators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Results demonstrate partonic correlations in nucleus and fragmentation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c5077521e_0_70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600" cy="365100"/>
          </a:xfrm>
          <a:prstGeom prst="rect">
            <a:avLst/>
          </a:prstGeom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59" name="Google Shape;159;g35c5077521e_0_70"/>
          <p:cNvSpPr txBox="1">
            <a:spLocks noGrp="1"/>
          </p:cNvSpPr>
          <p:nvPr>
            <p:ph type="title"/>
          </p:nvPr>
        </p:nvSpPr>
        <p:spPr>
          <a:xfrm>
            <a:off x="571500" y="176280"/>
            <a:ext cx="11049000" cy="648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Spin at sPHENIX</a:t>
            </a:r>
            <a:endParaRPr/>
          </a:p>
        </p:txBody>
      </p:sp>
      <p:sp>
        <p:nvSpPr>
          <p:cNvPr id="160" name="Google Shape;160;g35c5077521e_0_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Derek Anderson &amp; Cheuk-Ping Wong</a:t>
            </a:r>
            <a:endParaRPr/>
          </a:p>
        </p:txBody>
      </p:sp>
      <p:sp>
        <p:nvSpPr>
          <p:cNvPr id="161" name="Google Shape;161;g35c5077521e_0_70"/>
          <p:cNvSpPr txBox="1"/>
          <p:nvPr/>
        </p:nvSpPr>
        <p:spPr>
          <a:xfrm>
            <a:off x="10453175" y="0"/>
            <a:ext cx="17388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</a:rPr>
              <a:t>Virgile Mahaut (CEA)</a:t>
            </a:r>
            <a:endParaRPr sz="1200" b="1">
              <a:solidFill>
                <a:schemeClr val="lt1"/>
              </a:solidFill>
            </a:endParaRPr>
          </a:p>
        </p:txBody>
      </p:sp>
      <p:pic>
        <p:nvPicPr>
          <p:cNvPr id="162" name="Google Shape;162;g35c5077521e_0_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475" y="825175"/>
            <a:ext cx="11690650" cy="425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35c5077521e_0_70"/>
          <p:cNvSpPr txBox="1"/>
          <p:nvPr/>
        </p:nvSpPr>
        <p:spPr>
          <a:xfrm>
            <a:off x="1282963" y="5083563"/>
            <a:ext cx="6067800" cy="1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b="1">
                <a:solidFill>
                  <a:schemeClr val="dk1"/>
                </a:solidFill>
              </a:rPr>
              <a:t>Above:</a:t>
            </a:r>
            <a:r>
              <a:rPr lang="en-US" sz="1800">
                <a:solidFill>
                  <a:schemeClr val="dk1"/>
                </a:solidFill>
              </a:rPr>
              <a:t> TSSA for neutral mesons from sPHENIX Run 24 data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 b="1">
                <a:solidFill>
                  <a:schemeClr val="dk1"/>
                </a:solidFill>
              </a:rPr>
              <a:t>One of the 1st sPHENIX preliminary results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64" name="Google Shape;164;g35c5077521e_0_70"/>
          <p:cNvSpPr txBox="1"/>
          <p:nvPr/>
        </p:nvSpPr>
        <p:spPr>
          <a:xfrm>
            <a:off x="7350738" y="5083625"/>
            <a:ext cx="3801900" cy="12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b="1">
                <a:solidFill>
                  <a:schemeClr val="dk1"/>
                </a:solidFill>
              </a:rPr>
              <a:t>Sensitive to TMD and twist-3 effects</a:t>
            </a:r>
            <a:endParaRPr sz="1800" b="1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 b="1">
                <a:solidFill>
                  <a:schemeClr val="dk1"/>
                </a:solidFill>
              </a:rPr>
              <a:t>(Note: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i="1">
                <a:solidFill>
                  <a:schemeClr val="dk1"/>
                </a:solidFill>
              </a:rPr>
              <a:t>η </a:t>
            </a:r>
            <a:r>
              <a:rPr lang="en-US" sz="1800">
                <a:solidFill>
                  <a:schemeClr val="dk1"/>
                </a:solidFill>
              </a:rPr>
              <a:t>calculated wrt polarized beam)</a:t>
            </a:r>
            <a:endParaRPr sz="18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g35c4a0eb870_0_0" title="Screenshot 2025-05-21 at 9.05.0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2800" y="4582438"/>
            <a:ext cx="3319500" cy="158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35c4a0eb870_0_0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600" cy="365100"/>
          </a:xfrm>
          <a:prstGeom prst="rect">
            <a:avLst/>
          </a:prstGeom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72" name="Google Shape;172;g35c4a0eb870_0_0"/>
          <p:cNvSpPr txBox="1">
            <a:spLocks noGrp="1"/>
          </p:cNvSpPr>
          <p:nvPr>
            <p:ph type="title"/>
          </p:nvPr>
        </p:nvSpPr>
        <p:spPr>
          <a:xfrm>
            <a:off x="571500" y="176280"/>
            <a:ext cx="11049000" cy="648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359"/>
              <a:t>Transverse Energy-Energy Correlation at RHIC</a:t>
            </a:r>
            <a:endParaRPr sz="3359"/>
          </a:p>
        </p:txBody>
      </p:sp>
      <p:sp>
        <p:nvSpPr>
          <p:cNvPr id="173" name="Google Shape;173;g35c4a0eb870_0_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Derek Anderson &amp; Cheuk-Ping Wong</a:t>
            </a:r>
            <a:endParaRPr/>
          </a:p>
        </p:txBody>
      </p:sp>
      <p:pic>
        <p:nvPicPr>
          <p:cNvPr id="174" name="Google Shape;174;g35c4a0eb870_0_0" title="Screenshot 2025-05-21 at 9.00.47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3786" y="857449"/>
            <a:ext cx="5355588" cy="492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35c4a0eb870_0_0"/>
          <p:cNvSpPr txBox="1"/>
          <p:nvPr/>
        </p:nvSpPr>
        <p:spPr>
          <a:xfrm>
            <a:off x="5375975" y="5690088"/>
            <a:ext cx="2195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Back-to-back</a:t>
            </a:r>
            <a:endParaRPr sz="2600">
              <a:solidFill>
                <a:schemeClr val="dk1"/>
              </a:solidFill>
            </a:endParaRPr>
          </a:p>
        </p:txBody>
      </p:sp>
      <p:cxnSp>
        <p:nvCxnSpPr>
          <p:cNvPr id="176" name="Google Shape;176;g35c4a0eb870_0_0"/>
          <p:cNvCxnSpPr/>
          <p:nvPr/>
        </p:nvCxnSpPr>
        <p:spPr>
          <a:xfrm rot="10800000" flipH="1">
            <a:off x="7434300" y="5588963"/>
            <a:ext cx="165300" cy="306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77" name="Google Shape;177;g35c4a0eb870_0_0" title="Screenshot 2025-05-21 at 9.12.57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19875" y="2204374"/>
            <a:ext cx="2495550" cy="55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35c4a0eb870_0_0"/>
          <p:cNvSpPr txBox="1"/>
          <p:nvPr/>
        </p:nvSpPr>
        <p:spPr>
          <a:xfrm>
            <a:off x="10573800" y="5651100"/>
            <a:ext cx="1534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Collinear</a:t>
            </a:r>
            <a:endParaRPr sz="2600">
              <a:solidFill>
                <a:schemeClr val="dk1"/>
              </a:solidFill>
            </a:endParaRPr>
          </a:p>
        </p:txBody>
      </p:sp>
      <p:cxnSp>
        <p:nvCxnSpPr>
          <p:cNvPr id="179" name="Google Shape;179;g35c4a0eb870_0_0"/>
          <p:cNvCxnSpPr/>
          <p:nvPr/>
        </p:nvCxnSpPr>
        <p:spPr>
          <a:xfrm rot="10800000" flipH="1">
            <a:off x="11455200" y="5549975"/>
            <a:ext cx="165300" cy="306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0" name="Google Shape;180;g35c4a0eb870_0_0"/>
          <p:cNvSpPr txBox="1"/>
          <p:nvPr/>
        </p:nvSpPr>
        <p:spPr>
          <a:xfrm>
            <a:off x="571500" y="1559025"/>
            <a:ext cx="6319800" cy="3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-US" sz="2600">
                <a:solidFill>
                  <a:schemeClr val="dk1"/>
                </a:solidFill>
              </a:rPr>
              <a:t>Azimuthal angle correlation weighted by the transverse energy</a:t>
            </a:r>
            <a:br>
              <a:rPr lang="en-US" sz="2600">
                <a:solidFill>
                  <a:schemeClr val="dk1"/>
                </a:solidFill>
              </a:rPr>
            </a:br>
            <a:r>
              <a:rPr lang="en-US" sz="2600">
                <a:solidFill>
                  <a:schemeClr val="dk1"/>
                </a:solidFill>
              </a:rPr>
              <a:t>→ Suitable for hadronic collider experiments</a:t>
            </a:r>
            <a:endParaRPr sz="2600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-US" sz="2600">
                <a:solidFill>
                  <a:schemeClr val="dk1"/>
                </a:solidFill>
              </a:rPr>
              <a:t>Vector-boson tagged TEEC at the back-to-back region </a:t>
            </a:r>
            <a:br>
              <a:rPr lang="en-US" sz="2600">
                <a:solidFill>
                  <a:schemeClr val="dk1"/>
                </a:solidFill>
              </a:rPr>
            </a:br>
            <a:r>
              <a:rPr lang="en-US" sz="2600">
                <a:solidFill>
                  <a:schemeClr val="dk1"/>
                </a:solidFill>
              </a:rPr>
              <a:t>→ Nuclear effects</a:t>
            </a:r>
            <a:br>
              <a:rPr lang="en-US" sz="2600">
                <a:solidFill>
                  <a:schemeClr val="dk1"/>
                </a:solidFill>
              </a:rPr>
            </a:br>
            <a:r>
              <a:rPr lang="en-US" sz="2600">
                <a:solidFill>
                  <a:schemeClr val="dk1"/>
                </a:solidFill>
              </a:rPr>
              <a:t>→ Gluon saturation</a:t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181" name="Google Shape;181;g35c4a0eb870_0_0" title="Screenshot 2025-05-21 at 9.22.09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19150" y="5466650"/>
            <a:ext cx="1654650" cy="55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35c4a0eb870_0_0" title="Screenshot 2025-05-21 at 9.22.19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6420475" y="4264951"/>
            <a:ext cx="1337600" cy="582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g35c4a0eb870_0_0"/>
          <p:cNvGrpSpPr/>
          <p:nvPr/>
        </p:nvGrpSpPr>
        <p:grpSpPr>
          <a:xfrm>
            <a:off x="946380" y="883487"/>
            <a:ext cx="5385697" cy="782149"/>
            <a:chOff x="1796150" y="4527525"/>
            <a:chExt cx="8395474" cy="1219250"/>
          </a:xfrm>
        </p:grpSpPr>
        <p:pic>
          <p:nvPicPr>
            <p:cNvPr id="184" name="Google Shape;184;g35c4a0eb870_0_0" title="Screenshot 2025-05-21 at 9.34.45 PM.png"/>
            <p:cNvPicPr preferRelativeResize="0"/>
            <p:nvPr/>
          </p:nvPicPr>
          <p:blipFill rotWithShape="1">
            <a:blip r:embed="rId8">
              <a:alphaModFix/>
            </a:blip>
            <a:srcRect t="8366" r="83780" b="72748"/>
            <a:stretch/>
          </p:blipFill>
          <p:spPr>
            <a:xfrm>
              <a:off x="1796150" y="4834400"/>
              <a:ext cx="1365650" cy="449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g35c4a0eb870_0_0" title="Screenshot 2025-05-21 at 9.34.45 PM.png"/>
            <p:cNvPicPr preferRelativeResize="0"/>
            <p:nvPr/>
          </p:nvPicPr>
          <p:blipFill rotWithShape="1">
            <a:blip r:embed="rId8">
              <a:alphaModFix/>
            </a:blip>
            <a:srcRect l="16513" t="48801" b="-5"/>
            <a:stretch/>
          </p:blipFill>
          <p:spPr>
            <a:xfrm>
              <a:off x="3161800" y="4527525"/>
              <a:ext cx="7029824" cy="1219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6" name="Google Shape;186;g35c4a0eb870_0_0"/>
          <p:cNvSpPr txBox="1"/>
          <p:nvPr/>
        </p:nvSpPr>
        <p:spPr>
          <a:xfrm>
            <a:off x="10066275" y="3370788"/>
            <a:ext cx="165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arXiv:2410.02747</a:t>
            </a:r>
            <a:endParaRPr/>
          </a:p>
        </p:txBody>
      </p:sp>
      <p:sp>
        <p:nvSpPr>
          <p:cNvPr id="187" name="Google Shape;187;g35c4a0eb870_0_0"/>
          <p:cNvSpPr txBox="1"/>
          <p:nvPr/>
        </p:nvSpPr>
        <p:spPr>
          <a:xfrm>
            <a:off x="10497125" y="0"/>
            <a:ext cx="16950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</a:rPr>
              <a:t>Jani Penttala (UCLA)</a:t>
            </a:r>
            <a:endParaRPr sz="12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5c5077521e_1_72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600" cy="365100"/>
          </a:xfrm>
          <a:prstGeom prst="rect">
            <a:avLst/>
          </a:prstGeom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94" name="Google Shape;194;g35c5077521e_1_72"/>
          <p:cNvSpPr txBox="1">
            <a:spLocks noGrp="1"/>
          </p:cNvSpPr>
          <p:nvPr>
            <p:ph type="title"/>
          </p:nvPr>
        </p:nvSpPr>
        <p:spPr>
          <a:xfrm>
            <a:off x="571500" y="176280"/>
            <a:ext cx="11049000" cy="648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RHIC Removal and Repurpose</a:t>
            </a:r>
            <a:endParaRPr/>
          </a:p>
        </p:txBody>
      </p:sp>
      <p:sp>
        <p:nvSpPr>
          <p:cNvPr id="195" name="Google Shape;195;g35c5077521e_1_72"/>
          <p:cNvSpPr txBox="1"/>
          <p:nvPr/>
        </p:nvSpPr>
        <p:spPr>
          <a:xfrm>
            <a:off x="571500" y="825175"/>
            <a:ext cx="10616400" cy="20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>
                <a:solidFill>
                  <a:schemeClr val="dk1"/>
                </a:solidFill>
              </a:rPr>
              <a:t>What’s included in the RHIC R&amp;R Project</a:t>
            </a:r>
            <a:endParaRPr sz="1800" b="1" u="sng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Scheduled to begin on early 2026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Accelerator Removals (6 ring section, 6 IR section, service building, Alcoves)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STAR Removals &amp; Repurposing (prepare space to store the repurposed detectors)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sPHENIX Removals and Repurposing (Calorimeters, beam pipe, electronics, equipments)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1008 Muon Steel Removal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196" name="Google Shape;196;g35c5077521e_1_72" title="muonStee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700" y="2816950"/>
            <a:ext cx="6190602" cy="3355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35c5077521e_1_72"/>
          <p:cNvSpPr txBox="1"/>
          <p:nvPr/>
        </p:nvSpPr>
        <p:spPr>
          <a:xfrm>
            <a:off x="708400" y="4064475"/>
            <a:ext cx="4004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sp>
        <p:nvSpPr>
          <p:cNvPr id="198" name="Google Shape;198;g35c5077521e_1_72"/>
          <p:cNvSpPr txBox="1"/>
          <p:nvPr/>
        </p:nvSpPr>
        <p:spPr>
          <a:xfrm>
            <a:off x="7073425" y="2747650"/>
            <a:ext cx="4004700" cy="26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dk1"/>
                </a:solidFill>
              </a:rPr>
              <a:t>Muon steel Weight and Arrangement: </a:t>
            </a:r>
            <a:endParaRPr sz="1600" u="sng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15 plates per side (north/south)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Each side: 5 rows, 3 columns  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3 of the rows: </a:t>
            </a:r>
            <a:br>
              <a:rPr lang="en-US" sz="1600">
                <a:solidFill>
                  <a:schemeClr val="dk1"/>
                </a:solidFill>
              </a:rPr>
            </a:br>
            <a:r>
              <a:rPr lang="en-US" sz="1600">
                <a:solidFill>
                  <a:schemeClr val="dk1"/>
                </a:solidFill>
              </a:rPr>
              <a:t>~8-inch thick solid steel</a:t>
            </a:r>
            <a:br>
              <a:rPr lang="en-US" sz="1600">
                <a:solidFill>
                  <a:schemeClr val="dk1"/>
                </a:solidFill>
              </a:rPr>
            </a:br>
            <a:r>
              <a:rPr lang="en-US" sz="1600">
                <a:solidFill>
                  <a:schemeClr val="dk1"/>
                </a:solidFill>
              </a:rPr>
              <a:t>~80 tons each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2 of the rows: </a:t>
            </a:r>
            <a:br>
              <a:rPr lang="en-US" sz="1600">
                <a:solidFill>
                  <a:schemeClr val="dk1"/>
                </a:solidFill>
              </a:rPr>
            </a:br>
            <a:r>
              <a:rPr lang="en-US" sz="1600">
                <a:solidFill>
                  <a:schemeClr val="dk1"/>
                </a:solidFill>
              </a:rPr>
              <a:t>~4-inch thick</a:t>
            </a:r>
            <a:br>
              <a:rPr lang="en-US" sz="1600">
                <a:solidFill>
                  <a:schemeClr val="dk1"/>
                </a:solidFill>
              </a:rPr>
            </a:br>
            <a:r>
              <a:rPr lang="en-US" sz="1600">
                <a:solidFill>
                  <a:schemeClr val="dk1"/>
                </a:solidFill>
              </a:rPr>
              <a:t>~40 tons each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99" name="Google Shape;199;g35c5077521e_1_72"/>
          <p:cNvSpPr txBox="1"/>
          <p:nvPr/>
        </p:nvSpPr>
        <p:spPr>
          <a:xfrm>
            <a:off x="7129400" y="5444350"/>
            <a:ext cx="4378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Necessary for the potential 2nd detector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00" name="Google Shape;200;g35c5077521e_1_72"/>
          <p:cNvSpPr txBox="1"/>
          <p:nvPr/>
        </p:nvSpPr>
        <p:spPr>
          <a:xfrm>
            <a:off x="10150800" y="0"/>
            <a:ext cx="20412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2"/>
                </a:solidFill>
              </a:rPr>
              <a:t>Marianna Albanese (BNL)</a:t>
            </a:r>
            <a:endParaRPr sz="1200" b="1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1876</Words>
  <Application>Microsoft Macintosh PowerPoint</Application>
  <PresentationFormat>Widescreen</PresentationFormat>
  <Paragraphs>410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BNL</vt:lpstr>
      <vt:lpstr>Summary on  the ePIC/EIC Session</vt:lpstr>
      <vt:lpstr>Introduction</vt:lpstr>
      <vt:lpstr>PowerPoint Presentation</vt:lpstr>
      <vt:lpstr>Spin at RHIC</vt:lpstr>
      <vt:lpstr>Spin at STAR</vt:lpstr>
      <vt:lpstr>Spin at PHENIX</vt:lpstr>
      <vt:lpstr>Spin at sPHENIX</vt:lpstr>
      <vt:lpstr>Transverse Energy-Energy Correlation at RHIC</vt:lpstr>
      <vt:lpstr>RHIC Removal and Repurpose</vt:lpstr>
      <vt:lpstr>ePIC Tracking</vt:lpstr>
      <vt:lpstr>ePIC PID</vt:lpstr>
      <vt:lpstr>ePIC Calorimetry</vt:lpstr>
      <vt:lpstr>Far-Forward/Backward Detectors</vt:lpstr>
      <vt:lpstr>ePIC DAQ</vt:lpstr>
      <vt:lpstr>ePIC Computing</vt:lpstr>
      <vt:lpstr>PowerPoint Presentation</vt:lpstr>
      <vt:lpstr>EIC – HSR</vt:lpstr>
      <vt:lpstr>EIC – 41 GeV Bypass</vt:lpstr>
      <vt:lpstr>EIC – 41 GeV Bypass</vt:lpstr>
      <vt:lpstr>EIC – ESR</vt:lpstr>
      <vt:lpstr>EIC – Electron Injection System</vt:lpstr>
      <vt:lpstr>EIC-ePIC Commissioning</vt:lpstr>
      <vt:lpstr>Proposed Run Plan &amp; Early Science</vt:lpstr>
      <vt:lpstr>Proposed Run Plan &amp; Early Science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Wong, Cheuk-Ping</dc:creator>
  <cp:lastModifiedBy>Wong, Cheuk-Ping</cp:lastModifiedBy>
  <cp:revision>2</cp:revision>
  <dcterms:created xsi:type="dcterms:W3CDTF">2025-05-21T13:39:55Z</dcterms:created>
  <dcterms:modified xsi:type="dcterms:W3CDTF">2025-05-23T00:30:11Z</dcterms:modified>
</cp:coreProperties>
</file>