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60" r:id="rId1"/>
  </p:sldMasterIdLst>
  <p:notesMasterIdLst>
    <p:notesMasterId r:id="rId59"/>
  </p:notesMasterIdLst>
  <p:handoutMasterIdLst>
    <p:handoutMasterId r:id="rId60"/>
  </p:handoutMasterIdLst>
  <p:sldIdLst>
    <p:sldId id="477" r:id="rId2"/>
    <p:sldId id="758" r:id="rId3"/>
    <p:sldId id="1049" r:id="rId4"/>
    <p:sldId id="1090" r:id="rId5"/>
    <p:sldId id="1083" r:id="rId6"/>
    <p:sldId id="1084" r:id="rId7"/>
    <p:sldId id="1085" r:id="rId8"/>
    <p:sldId id="1061" r:id="rId9"/>
    <p:sldId id="1050" r:id="rId10"/>
    <p:sldId id="1086" r:id="rId11"/>
    <p:sldId id="1087" r:id="rId12"/>
    <p:sldId id="1074" r:id="rId13"/>
    <p:sldId id="1075" r:id="rId14"/>
    <p:sldId id="832" r:id="rId15"/>
    <p:sldId id="831" r:id="rId16"/>
    <p:sldId id="845" r:id="rId17"/>
    <p:sldId id="847" r:id="rId18"/>
    <p:sldId id="1076" r:id="rId19"/>
    <p:sldId id="1093" r:id="rId20"/>
    <p:sldId id="1077" r:id="rId21"/>
    <p:sldId id="1079" r:id="rId22"/>
    <p:sldId id="1060" r:id="rId23"/>
    <p:sldId id="1048" r:id="rId24"/>
    <p:sldId id="1071" r:id="rId25"/>
    <p:sldId id="1094" r:id="rId26"/>
    <p:sldId id="844" r:id="rId27"/>
    <p:sldId id="848" r:id="rId28"/>
    <p:sldId id="1089" r:id="rId29"/>
    <p:sldId id="1070" r:id="rId30"/>
    <p:sldId id="1095" r:id="rId31"/>
    <p:sldId id="1088" r:id="rId32"/>
    <p:sldId id="1063" r:id="rId33"/>
    <p:sldId id="1064" r:id="rId34"/>
    <p:sldId id="1065" r:id="rId35"/>
    <p:sldId id="1066" r:id="rId36"/>
    <p:sldId id="1068" r:id="rId37"/>
    <p:sldId id="1067" r:id="rId38"/>
    <p:sldId id="1069" r:id="rId39"/>
    <p:sldId id="1078" r:id="rId40"/>
    <p:sldId id="836" r:id="rId41"/>
    <p:sldId id="825" r:id="rId42"/>
    <p:sldId id="837" r:id="rId43"/>
    <p:sldId id="840" r:id="rId44"/>
    <p:sldId id="841" r:id="rId45"/>
    <p:sldId id="754" r:id="rId46"/>
    <p:sldId id="755" r:id="rId47"/>
    <p:sldId id="799" r:id="rId48"/>
    <p:sldId id="734" r:id="rId49"/>
    <p:sldId id="752" r:id="rId50"/>
    <p:sldId id="1080" r:id="rId51"/>
    <p:sldId id="1081" r:id="rId52"/>
    <p:sldId id="1091" r:id="rId53"/>
    <p:sldId id="1092" r:id="rId54"/>
    <p:sldId id="800" r:id="rId55"/>
    <p:sldId id="1082" r:id="rId56"/>
    <p:sldId id="1096" r:id="rId57"/>
    <p:sldId id="760" r:id="rId58"/>
  </p:sldIdLst>
  <p:sldSz cx="12192000" cy="6858000"/>
  <p:notesSz cx="7315200" cy="9601200"/>
  <p:defaultTextStyle>
    <a:defPPr>
      <a:defRPr lang="en-US"/>
    </a:defPPr>
    <a:lvl1pPr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FFFF99"/>
    <a:srgbClr val="FFFF66"/>
    <a:srgbClr val="FEFFC0"/>
    <a:srgbClr val="996600"/>
    <a:srgbClr val="CC6600"/>
    <a:srgbClr val="66CCFF"/>
    <a:srgbClr val="33330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51" autoAdjust="0"/>
    <p:restoredTop sz="87603" autoAdjust="0"/>
  </p:normalViewPr>
  <p:slideViewPr>
    <p:cSldViewPr>
      <p:cViewPr>
        <p:scale>
          <a:sx n="107" d="100"/>
          <a:sy n="107" d="100"/>
        </p:scale>
        <p:origin x="1944" y="1928"/>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49" d="100"/>
        <a:sy n="49"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Users/Bill/iCloud%20Drive%20(Archive)/Documents/PHENIX/sp/QCDandQGP.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a:t>RHIC Peer-Reviewed</a:t>
            </a:r>
            <a:r>
              <a:rPr lang="en-US" sz="2000" b="1" baseline="0"/>
              <a:t> Physics Papers</a:t>
            </a:r>
            <a:endParaRPr lang="en-US" sz="2000" b="1"/>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Sheet1!$C$10:$H$10</c:f>
              <c:numCache>
                <c:formatCode>General</c:formatCode>
                <c:ptCount val="6"/>
                <c:pt idx="0">
                  <c:v>2000</c:v>
                </c:pt>
                <c:pt idx="1">
                  <c:v>2001</c:v>
                </c:pt>
                <c:pt idx="2">
                  <c:v>2002</c:v>
                </c:pt>
                <c:pt idx="3">
                  <c:v>2003</c:v>
                </c:pt>
                <c:pt idx="4">
                  <c:v>2004</c:v>
                </c:pt>
                <c:pt idx="5">
                  <c:v>2005</c:v>
                </c:pt>
              </c:numCache>
            </c:numRef>
          </c:cat>
          <c:val>
            <c:numRef>
              <c:f>Sheet1!$C$16:$H$16</c:f>
              <c:numCache>
                <c:formatCode>General</c:formatCode>
                <c:ptCount val="6"/>
                <c:pt idx="0">
                  <c:v>3</c:v>
                </c:pt>
                <c:pt idx="1">
                  <c:v>25</c:v>
                </c:pt>
                <c:pt idx="2">
                  <c:v>57</c:v>
                </c:pt>
                <c:pt idx="3">
                  <c:v>97</c:v>
                </c:pt>
                <c:pt idx="4">
                  <c:v>157</c:v>
                </c:pt>
                <c:pt idx="5">
                  <c:v>208</c:v>
                </c:pt>
              </c:numCache>
            </c:numRef>
          </c:val>
          <c:extLst>
            <c:ext xmlns:c16="http://schemas.microsoft.com/office/drawing/2014/chart" uri="{C3380CC4-5D6E-409C-BE32-E72D297353CC}">
              <c16:uniqueId val="{00000000-000F-D043-8FC4-7EFF145E743D}"/>
            </c:ext>
          </c:extLst>
        </c:ser>
        <c:dLbls>
          <c:showLegendKey val="0"/>
          <c:showVal val="0"/>
          <c:showCatName val="0"/>
          <c:showSerName val="0"/>
          <c:showPercent val="0"/>
          <c:showBubbleSize val="0"/>
        </c:dLbls>
        <c:gapWidth val="89"/>
        <c:axId val="1542710015"/>
        <c:axId val="1543035135"/>
      </c:barChart>
      <c:catAx>
        <c:axId val="1542710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1543035135"/>
        <c:crosses val="autoZero"/>
        <c:auto val="1"/>
        <c:lblAlgn val="ctr"/>
        <c:lblOffset val="100"/>
        <c:noMultiLvlLbl val="0"/>
      </c:catAx>
      <c:valAx>
        <c:axId val="1543035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1542710015"/>
        <c:crosses val="autoZero"/>
        <c:crossBetween val="between"/>
      </c:valAx>
      <c:spPr>
        <a:solidFill>
          <a:srgbClr val="FFFD78"/>
        </a:solidFill>
        <a:ln>
          <a:solidFill>
            <a:schemeClr val="tx1"/>
          </a:solid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2738" name="Rectangle 2"/>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buFontTx/>
              <a:buNone/>
              <a:defRPr kumimoji="0" sz="1400" i="0"/>
            </a:lvl1pPr>
          </a:lstStyle>
          <a:p>
            <a:r>
              <a:rPr lang="en-US"/>
              <a:t>William A. Zajc</a:t>
            </a:r>
          </a:p>
        </p:txBody>
      </p:sp>
      <p:sp>
        <p:nvSpPr>
          <p:cNvPr id="372739" name="Rectangle 3"/>
          <p:cNvSpPr>
            <a:spLocks noGrp="1" noChangeArrowheads="1"/>
          </p:cNvSpPr>
          <p:nvPr>
            <p:ph type="dt" sz="quarter"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buFontTx/>
              <a:buNone/>
              <a:defRPr kumimoji="0" sz="1400" i="0"/>
            </a:lvl1pPr>
          </a:lstStyle>
          <a:p>
            <a:endParaRPr lang="en-US"/>
          </a:p>
        </p:txBody>
      </p:sp>
      <p:sp>
        <p:nvSpPr>
          <p:cNvPr id="372740" name="Rectangle 4"/>
          <p:cNvSpPr>
            <a:spLocks noGrp="1" noChangeArrowheads="1"/>
          </p:cNvSpPr>
          <p:nvPr>
            <p:ph type="ftr" sz="quarter" idx="2"/>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buFontTx/>
              <a:buNone/>
              <a:defRPr kumimoji="0" sz="1400" i="0"/>
            </a:lvl1pPr>
          </a:lstStyle>
          <a:p>
            <a:r>
              <a:rPr lang="en-US"/>
              <a:t>Imaging the Final-State Phase Space</a:t>
            </a:r>
          </a:p>
        </p:txBody>
      </p:sp>
      <p:sp>
        <p:nvSpPr>
          <p:cNvPr id="372741" name="Rectangle 5"/>
          <p:cNvSpPr>
            <a:spLocks noGrp="1" noChangeArrowheads="1"/>
          </p:cNvSpPr>
          <p:nvPr>
            <p:ph type="sldNum" sz="quarter" idx="3"/>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buFontTx/>
              <a:buNone/>
              <a:defRPr kumimoji="0" sz="1400" i="0"/>
            </a:lvl1pPr>
          </a:lstStyle>
          <a:p>
            <a:fld id="{081A1F56-BE78-437D-9594-2B7B368780F6}" type="slidenum">
              <a:rPr lang="en-US"/>
              <a:pPr/>
              <a:t>‹#›</a:t>
            </a:fld>
            <a:endParaRPr lang="en-US"/>
          </a:p>
        </p:txBody>
      </p:sp>
    </p:spTree>
    <p:extLst>
      <p:ext uri="{BB962C8B-B14F-4D97-AF65-F5344CB8AC3E}">
        <p14:creationId xmlns:p14="http://schemas.microsoft.com/office/powerpoint/2010/main" val="25758987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504" name="Rectangle 8"/>
          <p:cNvSpPr>
            <a:spLocks noGrp="1" noChangeArrowheads="1"/>
          </p:cNvSpPr>
          <p:nvPr>
            <p:ph type="hdr" sz="quarter"/>
          </p:nvPr>
        </p:nvSpPr>
        <p:spPr bwMode="auto">
          <a:xfrm>
            <a:off x="2" y="2"/>
            <a:ext cx="3170255"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l">
              <a:defRPr kumimoji="0" sz="1400" i="0"/>
            </a:lvl1pPr>
          </a:lstStyle>
          <a:p>
            <a:endParaRPr lang="en-US"/>
          </a:p>
        </p:txBody>
      </p:sp>
      <p:sp>
        <p:nvSpPr>
          <p:cNvPr id="362505" name="Rectangle 9"/>
          <p:cNvSpPr>
            <a:spLocks noGrp="1" noRot="1" noChangeAspect="1" noChangeArrowheads="1"/>
          </p:cNvSpPr>
          <p:nvPr>
            <p:ph type="sldImg" idx="2"/>
          </p:nvPr>
        </p:nvSpPr>
        <p:spPr bwMode="auto">
          <a:xfrm>
            <a:off x="471488" y="722313"/>
            <a:ext cx="6397625" cy="3598862"/>
          </a:xfrm>
          <a:prstGeom prst="rect">
            <a:avLst/>
          </a:prstGeom>
          <a:noFill/>
          <a:ln w="9525">
            <a:solidFill>
              <a:srgbClr val="000000"/>
            </a:solidFill>
            <a:miter lim="800000"/>
            <a:headEnd/>
            <a:tailEnd/>
          </a:ln>
        </p:spPr>
      </p:sp>
      <p:sp>
        <p:nvSpPr>
          <p:cNvPr id="362506" name="Rectangle 10"/>
          <p:cNvSpPr>
            <a:spLocks noGrp="1" noChangeArrowheads="1"/>
          </p:cNvSpPr>
          <p:nvPr>
            <p:ph type="body" sz="quarter" idx="3"/>
          </p:nvPr>
        </p:nvSpPr>
        <p:spPr bwMode="auto">
          <a:xfrm>
            <a:off x="974691" y="4560571"/>
            <a:ext cx="5365821" cy="4318884"/>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362507" name="Rectangle 11"/>
          <p:cNvSpPr>
            <a:spLocks noGrp="1" noChangeArrowheads="1"/>
          </p:cNvSpPr>
          <p:nvPr>
            <p:ph type="dt" idx="1"/>
          </p:nvPr>
        </p:nvSpPr>
        <p:spPr bwMode="auto">
          <a:xfrm>
            <a:off x="4144946" y="2"/>
            <a:ext cx="3170254" cy="480060"/>
          </a:xfrm>
          <a:prstGeom prst="rect">
            <a:avLst/>
          </a:prstGeom>
          <a:noFill/>
          <a:ln w="9525">
            <a:noFill/>
            <a:miter lim="800000"/>
            <a:headEnd/>
            <a:tailEnd/>
          </a:ln>
          <a:effectLst/>
        </p:spPr>
        <p:txBody>
          <a:bodyPr vert="horz" wrap="square" lIns="95711" tIns="47856" rIns="95711" bIns="47856" numCol="1" anchor="t" anchorCtr="0" compatLnSpc="1">
            <a:prstTxWarp prst="textNoShape">
              <a:avLst/>
            </a:prstTxWarp>
          </a:bodyPr>
          <a:lstStyle>
            <a:lvl1pPr algn="r">
              <a:defRPr kumimoji="0" sz="1400" i="0"/>
            </a:lvl1pPr>
          </a:lstStyle>
          <a:p>
            <a:endParaRPr lang="en-US"/>
          </a:p>
        </p:txBody>
      </p:sp>
      <p:sp>
        <p:nvSpPr>
          <p:cNvPr id="362508" name="Rectangle 12"/>
          <p:cNvSpPr>
            <a:spLocks noGrp="1" noChangeArrowheads="1"/>
          </p:cNvSpPr>
          <p:nvPr>
            <p:ph type="ftr" sz="quarter" idx="4"/>
          </p:nvPr>
        </p:nvSpPr>
        <p:spPr bwMode="auto">
          <a:xfrm>
            <a:off x="2" y="9121142"/>
            <a:ext cx="3170255"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l">
              <a:defRPr kumimoji="0" sz="1400" i="0"/>
            </a:lvl1pPr>
          </a:lstStyle>
          <a:p>
            <a:endParaRPr lang="en-US"/>
          </a:p>
        </p:txBody>
      </p:sp>
      <p:sp>
        <p:nvSpPr>
          <p:cNvPr id="362509" name="Rectangle 13"/>
          <p:cNvSpPr>
            <a:spLocks noGrp="1" noChangeArrowheads="1"/>
          </p:cNvSpPr>
          <p:nvPr>
            <p:ph type="sldNum" sz="quarter" idx="5"/>
          </p:nvPr>
        </p:nvSpPr>
        <p:spPr bwMode="auto">
          <a:xfrm>
            <a:off x="4144946" y="9121142"/>
            <a:ext cx="3170254" cy="480060"/>
          </a:xfrm>
          <a:prstGeom prst="rect">
            <a:avLst/>
          </a:prstGeom>
          <a:noFill/>
          <a:ln w="9525">
            <a:noFill/>
            <a:miter lim="800000"/>
            <a:headEnd/>
            <a:tailEnd/>
          </a:ln>
          <a:effectLst/>
        </p:spPr>
        <p:txBody>
          <a:bodyPr vert="horz" wrap="square" lIns="95711" tIns="47856" rIns="95711" bIns="47856" numCol="1" anchor="b" anchorCtr="0" compatLnSpc="1">
            <a:prstTxWarp prst="textNoShape">
              <a:avLst/>
            </a:prstTxWarp>
          </a:bodyPr>
          <a:lstStyle>
            <a:lvl1pPr algn="r">
              <a:defRPr kumimoji="0" sz="1400" i="0"/>
            </a:lvl1pPr>
          </a:lstStyle>
          <a:p>
            <a:fld id="{4019369D-C755-4A6B-BECB-722EF723125B}" type="slidenum">
              <a:rPr lang="en-US"/>
              <a:pPr/>
              <a:t>‹#›</a:t>
            </a:fld>
            <a:endParaRPr lang="en-US"/>
          </a:p>
        </p:txBody>
      </p:sp>
    </p:spTree>
    <p:extLst>
      <p:ext uri="{BB962C8B-B14F-4D97-AF65-F5344CB8AC3E}">
        <p14:creationId xmlns:p14="http://schemas.microsoft.com/office/powerpoint/2010/main" val="315466951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1488" y="722313"/>
            <a:ext cx="6397625" cy="3598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27C50EE-9AA5-4C65-8007-0D659FEC23C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5C7D4-695F-7EA8-90E6-3788C46F3F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8F4FBD-EA23-4588-3F1E-18D3A2F008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648E98-75B1-F438-A759-CF12B17A4B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45832B-B52E-BF65-1666-4958CDDD21E9}"/>
              </a:ext>
            </a:extLst>
          </p:cNvPr>
          <p:cNvSpPr>
            <a:spLocks noGrp="1"/>
          </p:cNvSpPr>
          <p:nvPr>
            <p:ph type="sldNum" sz="quarter" idx="5"/>
          </p:nvPr>
        </p:nvSpPr>
        <p:spPr/>
        <p:txBody>
          <a:bodyPr/>
          <a:lstStyle/>
          <a:p>
            <a:fld id="{4019369D-C755-4A6B-BECB-722EF723125B}" type="slidenum">
              <a:rPr lang="en-US" smtClean="0"/>
              <a:pPr/>
              <a:t>10</a:t>
            </a:fld>
            <a:endParaRPr lang="en-US"/>
          </a:p>
        </p:txBody>
      </p:sp>
    </p:spTree>
    <p:extLst>
      <p:ext uri="{BB962C8B-B14F-4D97-AF65-F5344CB8AC3E}">
        <p14:creationId xmlns:p14="http://schemas.microsoft.com/office/powerpoint/2010/main" val="117247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76B71-ED0B-BDD8-4C2A-C4A7CD0383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AB64C7-C8A2-2A12-F114-E1195344B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6E3E3-43C3-4976-268F-7BD8DC4F51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EFDABE-B822-BC2B-1A2E-9CBF353A17A7}"/>
              </a:ext>
            </a:extLst>
          </p:cNvPr>
          <p:cNvSpPr>
            <a:spLocks noGrp="1"/>
          </p:cNvSpPr>
          <p:nvPr>
            <p:ph type="sldNum" sz="quarter" idx="5"/>
          </p:nvPr>
        </p:nvSpPr>
        <p:spPr/>
        <p:txBody>
          <a:bodyPr/>
          <a:lstStyle/>
          <a:p>
            <a:fld id="{4019369D-C755-4A6B-BECB-722EF723125B}" type="slidenum">
              <a:rPr lang="en-US" smtClean="0"/>
              <a:pPr/>
              <a:t>11</a:t>
            </a:fld>
            <a:endParaRPr lang="en-US"/>
          </a:p>
        </p:txBody>
      </p:sp>
    </p:spTree>
    <p:extLst>
      <p:ext uri="{BB962C8B-B14F-4D97-AF65-F5344CB8AC3E}">
        <p14:creationId xmlns:p14="http://schemas.microsoft.com/office/powerpoint/2010/main" val="121883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2" name="Rectangle 2">
            <a:extLst>
              <a:ext uri="{FF2B5EF4-FFF2-40B4-BE49-F238E27FC236}">
                <a16:creationId xmlns:a16="http://schemas.microsoft.com/office/drawing/2014/main" id="{C8DB3662-9CF4-0CC7-4E84-51F1419854FD}"/>
              </a:ext>
            </a:extLst>
          </p:cNvPr>
          <p:cNvSpPr>
            <a:spLocks noRo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1283" name="Rectangle 3">
            <a:extLst>
              <a:ext uri="{FF2B5EF4-FFF2-40B4-BE49-F238E27FC236}">
                <a16:creationId xmlns:a16="http://schemas.microsoft.com/office/drawing/2014/main" id="{626908DF-3DCD-2645-FE08-88CD035AA153}"/>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13</a:t>
            </a:fld>
            <a:endParaRPr lang="en-US"/>
          </a:p>
        </p:txBody>
      </p:sp>
    </p:spTree>
    <p:extLst>
      <p:ext uri="{BB962C8B-B14F-4D97-AF65-F5344CB8AC3E}">
        <p14:creationId xmlns:p14="http://schemas.microsoft.com/office/powerpoint/2010/main" val="2637563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30" name="Rectangle 2">
            <a:extLst>
              <a:ext uri="{FF2B5EF4-FFF2-40B4-BE49-F238E27FC236}">
                <a16:creationId xmlns:a16="http://schemas.microsoft.com/office/drawing/2014/main" id="{6B3A7AC9-9B2F-F372-E7C1-C1D5C027C31A}"/>
              </a:ext>
            </a:extLst>
          </p:cNvPr>
          <p:cNvSpPr>
            <a:spLocks noRo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3331" name="Rectangle 3">
            <a:extLst>
              <a:ext uri="{FF2B5EF4-FFF2-40B4-BE49-F238E27FC236}">
                <a16:creationId xmlns:a16="http://schemas.microsoft.com/office/drawing/2014/main" id="{AFA7C7B4-93FB-7796-D757-3AD3A71A46F0}"/>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December 1979 CERN Courier, p. 406-407</a:t>
            </a:r>
          </a:p>
          <a:p>
            <a:r>
              <a:rPr lang="en-US" dirty="0"/>
              <a:t>40+40</a:t>
            </a:r>
          </a:p>
        </p:txBody>
      </p:sp>
      <p:sp>
        <p:nvSpPr>
          <p:cNvPr id="4" name="Slide Number Placeholder 3"/>
          <p:cNvSpPr>
            <a:spLocks noGrp="1"/>
          </p:cNvSpPr>
          <p:nvPr>
            <p:ph type="sldNum" sz="quarter" idx="5"/>
          </p:nvPr>
        </p:nvSpPr>
        <p:spPr/>
        <p:txBody>
          <a:bodyPr/>
          <a:lstStyle/>
          <a:p>
            <a:fld id="{4019369D-C755-4A6B-BECB-722EF723125B}" type="slidenum">
              <a:rPr lang="en-US" smtClean="0"/>
              <a:pPr/>
              <a:t>18</a:t>
            </a:fld>
            <a:endParaRPr lang="en-US"/>
          </a:p>
        </p:txBody>
      </p:sp>
    </p:spTree>
    <p:extLst>
      <p:ext uri="{BB962C8B-B14F-4D97-AF65-F5344CB8AC3E}">
        <p14:creationId xmlns:p14="http://schemas.microsoft.com/office/powerpoint/2010/main" val="1156243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AFEB-71A7-A910-1C6A-79F43E6483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C5ECC9-BEB9-6F47-6CE6-46A2A2C8B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0E683-E1CE-5EA3-4E67-C14BD4A1D87A}"/>
              </a:ext>
            </a:extLst>
          </p:cNvPr>
          <p:cNvSpPr>
            <a:spLocks noGrp="1"/>
          </p:cNvSpPr>
          <p:nvPr>
            <p:ph type="body" idx="1"/>
          </p:nvPr>
        </p:nvSpPr>
        <p:spPr/>
        <p:txBody>
          <a:bodyPr/>
          <a:lstStyle/>
          <a:p>
            <a:r>
              <a:rPr lang="en-US" dirty="0"/>
              <a:t>December 1979 CERN Courier, p. 406-407</a:t>
            </a:r>
          </a:p>
          <a:p>
            <a:r>
              <a:rPr lang="en-US" dirty="0"/>
              <a:t>40+40</a:t>
            </a:r>
          </a:p>
        </p:txBody>
      </p:sp>
      <p:sp>
        <p:nvSpPr>
          <p:cNvPr id="4" name="Slide Number Placeholder 3">
            <a:extLst>
              <a:ext uri="{FF2B5EF4-FFF2-40B4-BE49-F238E27FC236}">
                <a16:creationId xmlns:a16="http://schemas.microsoft.com/office/drawing/2014/main" id="{36003D27-41C0-B8D9-7221-8653D6A9D0D1}"/>
              </a:ext>
            </a:extLst>
          </p:cNvPr>
          <p:cNvSpPr>
            <a:spLocks noGrp="1"/>
          </p:cNvSpPr>
          <p:nvPr>
            <p:ph type="sldNum" sz="quarter" idx="5"/>
          </p:nvPr>
        </p:nvSpPr>
        <p:spPr/>
        <p:txBody>
          <a:bodyPr/>
          <a:lstStyle/>
          <a:p>
            <a:fld id="{4019369D-C755-4A6B-BECB-722EF723125B}" type="slidenum">
              <a:rPr lang="en-US" smtClean="0"/>
              <a:pPr/>
              <a:t>19</a:t>
            </a:fld>
            <a:endParaRPr lang="en-US"/>
          </a:p>
        </p:txBody>
      </p:sp>
    </p:spTree>
    <p:extLst>
      <p:ext uri="{BB962C8B-B14F-4D97-AF65-F5344CB8AC3E}">
        <p14:creationId xmlns:p14="http://schemas.microsoft.com/office/powerpoint/2010/main" val="427142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20</a:t>
            </a:fld>
            <a:endParaRPr lang="en-US"/>
          </a:p>
        </p:txBody>
      </p:sp>
    </p:spTree>
    <p:extLst>
      <p:ext uri="{BB962C8B-B14F-4D97-AF65-F5344CB8AC3E}">
        <p14:creationId xmlns:p14="http://schemas.microsoft.com/office/powerpoint/2010/main" val="10952332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22</a:t>
            </a:fld>
            <a:endParaRPr lang="en-US"/>
          </a:p>
        </p:txBody>
      </p:sp>
    </p:spTree>
    <p:extLst>
      <p:ext uri="{BB962C8B-B14F-4D97-AF65-F5344CB8AC3E}">
        <p14:creationId xmlns:p14="http://schemas.microsoft.com/office/powerpoint/2010/main" val="14964044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23</a:t>
            </a:fld>
            <a:endParaRPr lang="en-US"/>
          </a:p>
        </p:txBody>
      </p:sp>
    </p:spTree>
    <p:extLst>
      <p:ext uri="{BB962C8B-B14F-4D97-AF65-F5344CB8AC3E}">
        <p14:creationId xmlns:p14="http://schemas.microsoft.com/office/powerpoint/2010/main" val="407341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a:extLst>
              <a:ext uri="{FF2B5EF4-FFF2-40B4-BE49-F238E27FC236}">
                <a16:creationId xmlns:a16="http://schemas.microsoft.com/office/drawing/2014/main" id="{3FB480E4-F05B-CCE5-6F8B-225CB0BB08CB}"/>
              </a:ext>
            </a:extLst>
          </p:cNvPr>
          <p:cNvSpPr>
            <a:spLocks noRot="1" noChangeArrowheads="1" noTextEdit="1"/>
          </p:cNvSpPr>
          <p:nvPr>
            <p:ph type="sldImg"/>
          </p:nvPr>
        </p:nvSpPr>
        <p:spPr bwMode="auto">
          <a:xfrm>
            <a:off x="1257300" y="720725"/>
            <a:ext cx="48006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7187" name="Rectangle 3">
            <a:extLst>
              <a:ext uri="{FF2B5EF4-FFF2-40B4-BE49-F238E27FC236}">
                <a16:creationId xmlns:a16="http://schemas.microsoft.com/office/drawing/2014/main" id="{E23BFA2E-9CAA-A1FF-02B4-2DB218C4459B}"/>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24</a:t>
            </a:fld>
            <a:endParaRPr lang="en-US"/>
          </a:p>
        </p:txBody>
      </p:sp>
    </p:spTree>
    <p:extLst>
      <p:ext uri="{BB962C8B-B14F-4D97-AF65-F5344CB8AC3E}">
        <p14:creationId xmlns:p14="http://schemas.microsoft.com/office/powerpoint/2010/main" val="2674155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C75C-F01C-8224-70C1-D9C4532F97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1F29B-430A-1302-B7F6-804A524EE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3439D0-94AE-6E21-F5E1-21A857B95D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FF7DEE-B738-4649-FCF4-5D0E251FCA3C}"/>
              </a:ext>
            </a:extLst>
          </p:cNvPr>
          <p:cNvSpPr>
            <a:spLocks noGrp="1"/>
          </p:cNvSpPr>
          <p:nvPr>
            <p:ph type="sldNum" sz="quarter" idx="5"/>
          </p:nvPr>
        </p:nvSpPr>
        <p:spPr/>
        <p:txBody>
          <a:bodyPr/>
          <a:lstStyle/>
          <a:p>
            <a:fld id="{4019369D-C755-4A6B-BECB-722EF723125B}" type="slidenum">
              <a:rPr lang="en-US" smtClean="0"/>
              <a:pPr/>
              <a:t>25</a:t>
            </a:fld>
            <a:endParaRPr lang="en-US"/>
          </a:p>
        </p:txBody>
      </p:sp>
    </p:spTree>
    <p:extLst>
      <p:ext uri="{BB962C8B-B14F-4D97-AF65-F5344CB8AC3E}">
        <p14:creationId xmlns:p14="http://schemas.microsoft.com/office/powerpoint/2010/main" val="23964841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VENUS: </a:t>
            </a:r>
            <a:r>
              <a:rPr lang="en-US" dirty="0" err="1"/>
              <a:t>cosh</a:t>
            </a:r>
            <a:r>
              <a:rPr lang="en-US" dirty="0"/>
              <a:t>(3.69) = 20</a:t>
            </a:r>
          </a:p>
          <a:p>
            <a:r>
              <a:rPr lang="en-US" dirty="0"/>
              <a:t>ISR: 31.5 GeV *(79/197) = 12.63 GeV, </a:t>
            </a:r>
            <a:r>
              <a:rPr lang="en-US" dirty="0" err="1"/>
              <a:t>cosh</a:t>
            </a:r>
            <a:r>
              <a:rPr lang="en-US" dirty="0"/>
              <a:t>(3.23) = 12.65</a:t>
            </a:r>
          </a:p>
        </p:txBody>
      </p:sp>
      <p:sp>
        <p:nvSpPr>
          <p:cNvPr id="4" name="Slide Number Placeholder 3"/>
          <p:cNvSpPr>
            <a:spLocks noGrp="1"/>
          </p:cNvSpPr>
          <p:nvPr>
            <p:ph type="sldNum" sz="quarter" idx="5"/>
          </p:nvPr>
        </p:nvSpPr>
        <p:spPr/>
        <p:txBody>
          <a:bodyPr/>
          <a:lstStyle/>
          <a:p>
            <a:fld id="{4019369D-C755-4A6B-BECB-722EF723125B}" type="slidenum">
              <a:rPr lang="en-US" smtClean="0"/>
              <a:pPr/>
              <a:t>26</a:t>
            </a:fld>
            <a:endParaRPr lang="en-US"/>
          </a:p>
        </p:txBody>
      </p:sp>
    </p:spTree>
    <p:extLst>
      <p:ext uri="{BB962C8B-B14F-4D97-AF65-F5344CB8AC3E}">
        <p14:creationId xmlns:p14="http://schemas.microsoft.com/office/powerpoint/2010/main" val="11473556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Run-1 = 20/</a:t>
            </a:r>
            <a:r>
              <a:rPr lang="en-US" dirty="0" err="1"/>
              <a:t>mub</a:t>
            </a:r>
            <a:r>
              <a:rPr lang="en-US" dirty="0"/>
              <a:t> </a:t>
            </a:r>
            <a:r>
              <a:rPr lang="en-US" dirty="0" err="1"/>
              <a:t>Au+Au</a:t>
            </a:r>
            <a:r>
              <a:rPr lang="en-US" dirty="0"/>
              <a:t> = 0.8 /</a:t>
            </a:r>
            <a:r>
              <a:rPr lang="en-US" dirty="0" err="1"/>
              <a:t>pb</a:t>
            </a:r>
            <a:r>
              <a:rPr lang="en-US" dirty="0"/>
              <a:t> </a:t>
            </a:r>
            <a:r>
              <a:rPr lang="en-US" dirty="0" err="1"/>
              <a:t>p+p</a:t>
            </a:r>
            <a:r>
              <a:rPr lang="en-US" dirty="0"/>
              <a:t> equivalent</a:t>
            </a:r>
          </a:p>
          <a:p>
            <a:pPr lvl="1"/>
            <a:r>
              <a:rPr lang="en-US" dirty="0"/>
              <a:t>http://</a:t>
            </a:r>
            <a:r>
              <a:rPr lang="en-US" dirty="0" err="1"/>
              <a:t>www.rhichome.bnl.gov</a:t>
            </a:r>
            <a:r>
              <a:rPr lang="en-US" dirty="0"/>
              <a:t>/RHIC/Runs/</a:t>
            </a:r>
          </a:p>
        </p:txBody>
      </p:sp>
      <p:sp>
        <p:nvSpPr>
          <p:cNvPr id="4" name="Slide Number Placeholder 3"/>
          <p:cNvSpPr>
            <a:spLocks noGrp="1"/>
          </p:cNvSpPr>
          <p:nvPr>
            <p:ph type="sldNum" sz="quarter" idx="10"/>
          </p:nvPr>
        </p:nvSpPr>
        <p:spPr/>
        <p:txBody>
          <a:bodyPr/>
          <a:lstStyle/>
          <a:p>
            <a:fld id="{4019369D-C755-4A6B-BECB-722EF723125B}" type="slidenum">
              <a:rPr lang="en-US" smtClean="0"/>
              <a:pPr/>
              <a:t>27</a:t>
            </a:fld>
            <a:endParaRPr lang="en-US"/>
          </a:p>
        </p:txBody>
      </p:sp>
    </p:spTree>
    <p:extLst>
      <p:ext uri="{BB962C8B-B14F-4D97-AF65-F5344CB8AC3E}">
        <p14:creationId xmlns:p14="http://schemas.microsoft.com/office/powerpoint/2010/main" val="1205601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3DEA4-7DBA-4963-4B03-6A01C72016B6}"/>
            </a:ext>
          </a:extLst>
        </p:cNvPr>
        <p:cNvGrpSpPr/>
        <p:nvPr/>
      </p:nvGrpSpPr>
      <p:grpSpPr>
        <a:xfrm>
          <a:off x="0" y="0"/>
          <a:ext cx="0" cy="0"/>
          <a:chOff x="0" y="0"/>
          <a:chExt cx="0" cy="0"/>
        </a:xfrm>
      </p:grpSpPr>
      <p:sp>
        <p:nvSpPr>
          <p:cNvPr id="220162" name="Rectangle 2">
            <a:extLst>
              <a:ext uri="{FF2B5EF4-FFF2-40B4-BE49-F238E27FC236}">
                <a16:creationId xmlns:a16="http://schemas.microsoft.com/office/drawing/2014/main" id="{01BBBFA2-813B-A6CA-9B3B-5435B21E8028}"/>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D9F91C1C-6D91-286A-E7FB-5C295CC0AB22}"/>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533312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31</a:t>
            </a:fld>
            <a:endParaRPr lang="en-US"/>
          </a:p>
        </p:txBody>
      </p:sp>
    </p:spTree>
    <p:extLst>
      <p:ext uri="{BB962C8B-B14F-4D97-AF65-F5344CB8AC3E}">
        <p14:creationId xmlns:p14="http://schemas.microsoft.com/office/powerpoint/2010/main" val="16173426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36</a:t>
            </a:fld>
            <a:endParaRPr lang="en-US"/>
          </a:p>
        </p:txBody>
      </p:sp>
    </p:spTree>
    <p:extLst>
      <p:ext uri="{BB962C8B-B14F-4D97-AF65-F5344CB8AC3E}">
        <p14:creationId xmlns:p14="http://schemas.microsoft.com/office/powerpoint/2010/main" val="41882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p:spPr>
      </p:sp>
      <p:sp>
        <p:nvSpPr>
          <p:cNvPr id="134041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19369D-C755-4A6B-BECB-722EF723125B}" type="slidenum">
              <a:rPr lang="en-US" smtClean="0"/>
              <a:pPr/>
              <a:t>41</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0418" name="Rectangle 2"/>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p:spPr>
      </p:sp>
      <p:sp>
        <p:nvSpPr>
          <p:cNvPr id="134041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Pascal = 10 dynes</a:t>
            </a:r>
          </a:p>
          <a:p>
            <a:r>
              <a:rPr lang="en-US" dirty="0"/>
              <a:t>1 GeV/fm^3 = 1.6 10^{-19} J/eV x 10^9 eV/GeV x 1 GeV / (10^{-15} m)^3  = 1.6 x 10^{35} Pa = 1.6 x 10^{36} dynes/cm^2</a:t>
            </a:r>
          </a:p>
        </p:txBody>
      </p:sp>
      <p:sp>
        <p:nvSpPr>
          <p:cNvPr id="4" name="Slide Number Placeholder 3"/>
          <p:cNvSpPr>
            <a:spLocks noGrp="1"/>
          </p:cNvSpPr>
          <p:nvPr>
            <p:ph type="sldNum" sz="quarter" idx="5"/>
          </p:nvPr>
        </p:nvSpPr>
        <p:spPr/>
        <p:txBody>
          <a:bodyPr/>
          <a:lstStyle/>
          <a:p>
            <a:fld id="{4019369D-C755-4A6B-BECB-722EF723125B}" type="slidenum">
              <a:rPr lang="en-US" smtClean="0"/>
              <a:pPr/>
              <a:t>3</a:t>
            </a:fld>
            <a:endParaRPr lang="en-US"/>
          </a:p>
        </p:txBody>
      </p:sp>
    </p:spTree>
    <p:extLst>
      <p:ext uri="{BB962C8B-B14F-4D97-AF65-F5344CB8AC3E}">
        <p14:creationId xmlns:p14="http://schemas.microsoft.com/office/powerpoint/2010/main" val="473154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p:spPr>
      </p:sp>
      <p:sp>
        <p:nvSpPr>
          <p:cNvPr id="167939" name="Rectangle 3"/>
          <p:cNvSpPr>
            <a:spLocks noGrp="1" noChangeArrowheads="1"/>
          </p:cNvSpPr>
          <p:nvPr>
            <p:ph type="body" idx="1"/>
          </p:nvPr>
        </p:nvSpPr>
        <p:spPr bwMode="auto">
          <a:xfrm>
            <a:off x="731838" y="4560888"/>
            <a:ext cx="5851525" cy="4319587"/>
          </a:xfrm>
          <a:prstGeom prst="rect">
            <a:avLst/>
          </a:prstGeom>
          <a:noFill/>
          <a:ln>
            <a:miter lim="800000"/>
            <a:headEnd/>
            <a:tailEnd/>
          </a:ln>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C6EDF-4B5F-3107-DAFD-2982F340DAEA}"/>
            </a:ext>
          </a:extLst>
        </p:cNvPr>
        <p:cNvGrpSpPr/>
        <p:nvPr/>
      </p:nvGrpSpPr>
      <p:grpSpPr>
        <a:xfrm>
          <a:off x="0" y="0"/>
          <a:ext cx="0" cy="0"/>
          <a:chOff x="0" y="0"/>
          <a:chExt cx="0" cy="0"/>
        </a:xfrm>
      </p:grpSpPr>
      <p:sp>
        <p:nvSpPr>
          <p:cNvPr id="220162" name="Rectangle 2">
            <a:extLst>
              <a:ext uri="{FF2B5EF4-FFF2-40B4-BE49-F238E27FC236}">
                <a16:creationId xmlns:a16="http://schemas.microsoft.com/office/drawing/2014/main" id="{878DCC81-9C9C-2340-1A67-6EC2AAAD0543}"/>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3" name="Rectangle 3">
            <a:extLst>
              <a:ext uri="{FF2B5EF4-FFF2-40B4-BE49-F238E27FC236}">
                <a16:creationId xmlns:a16="http://schemas.microsoft.com/office/drawing/2014/main" id="{E173496D-8F6D-FF65-D87E-B748D948C99F}"/>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16759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F849A-41A4-3027-189E-CA7C41A89C15}"/>
            </a:ext>
          </a:extLst>
        </p:cNvPr>
        <p:cNvGrpSpPr/>
        <p:nvPr/>
      </p:nvGrpSpPr>
      <p:grpSpPr>
        <a:xfrm>
          <a:off x="0" y="0"/>
          <a:ext cx="0" cy="0"/>
          <a:chOff x="0" y="0"/>
          <a:chExt cx="0" cy="0"/>
        </a:xfrm>
      </p:grpSpPr>
      <p:sp>
        <p:nvSpPr>
          <p:cNvPr id="220162" name="Rectangle 2">
            <a:extLst>
              <a:ext uri="{FF2B5EF4-FFF2-40B4-BE49-F238E27FC236}">
                <a16:creationId xmlns:a16="http://schemas.microsoft.com/office/drawing/2014/main" id="{D1FDDCA2-774D-378F-1CBC-7F91C1326072}"/>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20163" name="Rectangle 3">
            <a:extLst>
              <a:ext uri="{FF2B5EF4-FFF2-40B4-BE49-F238E27FC236}">
                <a16:creationId xmlns:a16="http://schemas.microsoft.com/office/drawing/2014/main" id="{F39C718E-E7DB-087D-C990-7EF1B7ACBAC3}"/>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588302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a:prstGeom prst="rect">
            <a:avLst/>
          </a:prstGeom>
          <a:noFill/>
          <a:ln w="12700">
            <a:solidFill>
              <a:prstClr val="black"/>
            </a:solidFill>
          </a:ln>
        </p:spPr>
      </p:sp>
      <p:sp>
        <p:nvSpPr>
          <p:cNvPr id="3" name="Notes Placeholder 2"/>
          <p:cNvSpPr>
            <a:spLocks noGrp="1"/>
          </p:cNvSpPr>
          <p:nvPr>
            <p:ph type="body" idx="1"/>
          </p:nvPr>
        </p:nvSpPr>
        <p:spPr>
          <a:xfrm>
            <a:off x="731838" y="4560888"/>
            <a:ext cx="5851525" cy="4319587"/>
          </a:xfrm>
          <a:prstGeom prst="rect">
            <a:avLst/>
          </a:prstGeom>
        </p:spPr>
        <p:txBody>
          <a:bodyPr>
            <a:normAutofit/>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FECAC-D0FA-9D13-D745-84EE07945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69A96-9204-FD4A-9AAB-276B2DD394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053007-8E51-7944-B1AE-532C141B68B3}"/>
              </a:ext>
            </a:extLst>
          </p:cNvPr>
          <p:cNvSpPr>
            <a:spLocks noGrp="1"/>
          </p:cNvSpPr>
          <p:nvPr>
            <p:ph type="body" idx="1"/>
          </p:nvPr>
        </p:nvSpPr>
        <p:spPr/>
        <p:txBody>
          <a:bodyPr/>
          <a:lstStyle/>
          <a:p>
            <a:r>
              <a:rPr lang="en-US" dirty="0"/>
              <a:t>1 Pascal = 10 dynes</a:t>
            </a:r>
          </a:p>
          <a:p>
            <a:r>
              <a:rPr lang="en-US" dirty="0"/>
              <a:t>1 GeV/fm^3 = 1.6 10^{-19} J/eV x 10^9 eV/GeV x 1 GeV / (10^{-15} m)^3  = 1.6 x 10^{35} Pa = 1.6 x 10^{36} dynes/cm^2</a:t>
            </a:r>
          </a:p>
        </p:txBody>
      </p:sp>
      <p:sp>
        <p:nvSpPr>
          <p:cNvPr id="4" name="Slide Number Placeholder 3">
            <a:extLst>
              <a:ext uri="{FF2B5EF4-FFF2-40B4-BE49-F238E27FC236}">
                <a16:creationId xmlns:a16="http://schemas.microsoft.com/office/drawing/2014/main" id="{9015B676-E3C1-01E3-EC51-8E9055634637}"/>
              </a:ext>
            </a:extLst>
          </p:cNvPr>
          <p:cNvSpPr>
            <a:spLocks noGrp="1"/>
          </p:cNvSpPr>
          <p:nvPr>
            <p:ph type="sldNum" sz="quarter" idx="5"/>
          </p:nvPr>
        </p:nvSpPr>
        <p:spPr/>
        <p:txBody>
          <a:bodyPr/>
          <a:lstStyle/>
          <a:p>
            <a:fld id="{4019369D-C755-4A6B-BECB-722EF723125B}" type="slidenum">
              <a:rPr lang="en-US" smtClean="0"/>
              <a:pPr/>
              <a:t>4</a:t>
            </a:fld>
            <a:endParaRPr lang="en-US"/>
          </a:p>
        </p:txBody>
      </p:sp>
    </p:spTree>
    <p:extLst>
      <p:ext uri="{BB962C8B-B14F-4D97-AF65-F5344CB8AC3E}">
        <p14:creationId xmlns:p14="http://schemas.microsoft.com/office/powerpoint/2010/main" val="160737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424BE-223D-EE6A-3D0C-94BA3EF4C8C2}"/>
            </a:ext>
          </a:extLst>
        </p:cNvPr>
        <p:cNvGrpSpPr/>
        <p:nvPr/>
      </p:nvGrpSpPr>
      <p:grpSpPr>
        <a:xfrm>
          <a:off x="0" y="0"/>
          <a:ext cx="0" cy="0"/>
          <a:chOff x="0" y="0"/>
          <a:chExt cx="0" cy="0"/>
        </a:xfrm>
      </p:grpSpPr>
      <p:sp>
        <p:nvSpPr>
          <p:cNvPr id="1117186" name="Rectangle 2">
            <a:extLst>
              <a:ext uri="{FF2B5EF4-FFF2-40B4-BE49-F238E27FC236}">
                <a16:creationId xmlns:a16="http://schemas.microsoft.com/office/drawing/2014/main" id="{BD887BFD-2FAE-85C2-CBC8-5A289CE385FE}"/>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7187" name="Rectangle 3">
            <a:extLst>
              <a:ext uri="{FF2B5EF4-FFF2-40B4-BE49-F238E27FC236}">
                <a16:creationId xmlns:a16="http://schemas.microsoft.com/office/drawing/2014/main" id="{D58EA490-D8F8-61D9-1C98-427929F1AE64}"/>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3857385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0F1CE-1BDE-D4A1-26C8-9455E18D3FD2}"/>
            </a:ext>
          </a:extLst>
        </p:cNvPr>
        <p:cNvGrpSpPr/>
        <p:nvPr/>
      </p:nvGrpSpPr>
      <p:grpSpPr>
        <a:xfrm>
          <a:off x="0" y="0"/>
          <a:ext cx="0" cy="0"/>
          <a:chOff x="0" y="0"/>
          <a:chExt cx="0" cy="0"/>
        </a:xfrm>
      </p:grpSpPr>
      <p:sp>
        <p:nvSpPr>
          <p:cNvPr id="1117186" name="Rectangle 2">
            <a:extLst>
              <a:ext uri="{FF2B5EF4-FFF2-40B4-BE49-F238E27FC236}">
                <a16:creationId xmlns:a16="http://schemas.microsoft.com/office/drawing/2014/main" id="{13D80896-74B9-CBCB-DF89-C5719DC82381}"/>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7187" name="Rectangle 3">
            <a:extLst>
              <a:ext uri="{FF2B5EF4-FFF2-40B4-BE49-F238E27FC236}">
                <a16:creationId xmlns:a16="http://schemas.microsoft.com/office/drawing/2014/main" id="{4B2D5A6E-B402-B464-CF45-199CAF6B2EE9}"/>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40409618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156F3-35B8-E8DC-BA2C-C6928AB6FAA4}"/>
            </a:ext>
          </a:extLst>
        </p:cNvPr>
        <p:cNvGrpSpPr/>
        <p:nvPr/>
      </p:nvGrpSpPr>
      <p:grpSpPr>
        <a:xfrm>
          <a:off x="0" y="0"/>
          <a:ext cx="0" cy="0"/>
          <a:chOff x="0" y="0"/>
          <a:chExt cx="0" cy="0"/>
        </a:xfrm>
      </p:grpSpPr>
      <p:sp>
        <p:nvSpPr>
          <p:cNvPr id="1117186" name="Rectangle 2">
            <a:extLst>
              <a:ext uri="{FF2B5EF4-FFF2-40B4-BE49-F238E27FC236}">
                <a16:creationId xmlns:a16="http://schemas.microsoft.com/office/drawing/2014/main" id="{0B8708C2-48B7-EF62-CCDB-06E04A28D929}"/>
              </a:ext>
            </a:extLst>
          </p:cNvPr>
          <p:cNvSpPr>
            <a:spLocks noGrp="1" noRot="1" noChangeAspect="1" noChangeArrowheads="1" noTextEdit="1"/>
          </p:cNvSpPr>
          <p:nvPr>
            <p:ph type="sldImg"/>
          </p:nvPr>
        </p:nvSpPr>
        <p:spPr bwMode="auto">
          <a:xfrm>
            <a:off x="457200" y="720725"/>
            <a:ext cx="6400800" cy="3600450"/>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17187" name="Rectangle 3">
            <a:extLst>
              <a:ext uri="{FF2B5EF4-FFF2-40B4-BE49-F238E27FC236}">
                <a16:creationId xmlns:a16="http://schemas.microsoft.com/office/drawing/2014/main" id="{2BD7D29B-1C7D-40C3-D811-02B634603874}"/>
              </a:ext>
            </a:extLst>
          </p:cNvPr>
          <p:cNvSpPr>
            <a:spLocks noGrp="1" noChangeArrowheads="1"/>
          </p:cNvSpPr>
          <p:nvPr>
            <p:ph type="body" idx="1"/>
          </p:nvPr>
        </p:nvSpPr>
        <p:spPr bwMode="auto">
          <a:xfrm>
            <a:off x="731838" y="4560888"/>
            <a:ext cx="5851525" cy="4319587"/>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dirty="0"/>
          </a:p>
        </p:txBody>
      </p:sp>
    </p:spTree>
    <p:extLst>
      <p:ext uri="{BB962C8B-B14F-4D97-AF65-F5344CB8AC3E}">
        <p14:creationId xmlns:p14="http://schemas.microsoft.com/office/powerpoint/2010/main" val="159194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1D92C-8AB8-7A00-3072-EC165AE36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D3773C-037E-30E5-46C2-7C553ACDA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555D9-0A5A-AB53-CB4A-551D074654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C250A0-363D-232B-10B0-AB776E8F57A3}"/>
              </a:ext>
            </a:extLst>
          </p:cNvPr>
          <p:cNvSpPr>
            <a:spLocks noGrp="1"/>
          </p:cNvSpPr>
          <p:nvPr>
            <p:ph type="sldNum" sz="quarter" idx="5"/>
          </p:nvPr>
        </p:nvSpPr>
        <p:spPr/>
        <p:txBody>
          <a:bodyPr/>
          <a:lstStyle/>
          <a:p>
            <a:fld id="{4019369D-C755-4A6B-BECB-722EF723125B}" type="slidenum">
              <a:rPr lang="en-US" smtClean="0"/>
              <a:pPr/>
              <a:t>8</a:t>
            </a:fld>
            <a:endParaRPr lang="en-US"/>
          </a:p>
        </p:txBody>
      </p:sp>
    </p:spTree>
    <p:extLst>
      <p:ext uri="{BB962C8B-B14F-4D97-AF65-F5344CB8AC3E}">
        <p14:creationId xmlns:p14="http://schemas.microsoft.com/office/powerpoint/2010/main" val="222834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19369D-C755-4A6B-BECB-722EF723125B}" type="slidenum">
              <a:rPr lang="en-US" smtClean="0"/>
              <a:pPr/>
              <a:t>9</a:t>
            </a:fld>
            <a:endParaRPr lang="en-US"/>
          </a:p>
        </p:txBody>
      </p:sp>
    </p:spTree>
    <p:extLst>
      <p:ext uri="{BB962C8B-B14F-4D97-AF65-F5344CB8AC3E}">
        <p14:creationId xmlns:p14="http://schemas.microsoft.com/office/powerpoint/2010/main" val="554617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420499"/>
            <a:ext cx="10363200" cy="1470025"/>
          </a:xfrm>
        </p:spPr>
        <p:txBody>
          <a:bodyPr/>
          <a:lstStyle/>
          <a:p>
            <a:r>
              <a:rPr lang="en-US"/>
              <a:t>Click to edit Master title style</a:t>
            </a:r>
          </a:p>
        </p:txBody>
      </p:sp>
      <p:sp>
        <p:nvSpPr>
          <p:cNvPr id="3" name="Subtitle 2"/>
          <p:cNvSpPr>
            <a:spLocks noGrp="1"/>
          </p:cNvSpPr>
          <p:nvPr>
            <p:ph type="subTitle" idx="1"/>
          </p:nvPr>
        </p:nvSpPr>
        <p:spPr>
          <a:xfrm>
            <a:off x="1967541" y="5041819"/>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6" name="Slide Number Placeholder 5"/>
          <p:cNvSpPr>
            <a:spLocks noGrp="1"/>
          </p:cNvSpPr>
          <p:nvPr>
            <p:ph type="sldNum" sz="quarter" idx="12"/>
          </p:nvPr>
        </p:nvSpPr>
        <p:spPr/>
        <p:txBody>
          <a:bodyPr/>
          <a:lstStyle>
            <a:lvl1pPr>
              <a:defRPr/>
            </a:lvl1pPr>
          </a:lstStyle>
          <a:p>
            <a:fld id="{99517998-6E04-4259-BF41-3F02D7F669FE}" type="slidenum">
              <a:rPr lang="en-US"/>
              <a:pPr/>
              <a:t>‹#›</a:t>
            </a:fld>
            <a:endParaRPr lang="en-US"/>
          </a:p>
        </p:txBody>
      </p:sp>
      <p:pic>
        <p:nvPicPr>
          <p:cNvPr id="4" name="Picture 3">
            <a:extLst>
              <a:ext uri="{FF2B5EF4-FFF2-40B4-BE49-F238E27FC236}">
                <a16:creationId xmlns:a16="http://schemas.microsoft.com/office/drawing/2014/main" id="{71DA0822-97A2-E5AC-2034-DC788A2AB452}"/>
              </a:ext>
            </a:extLst>
          </p:cNvPr>
          <p:cNvPicPr>
            <a:picLocks noChangeAspect="1"/>
          </p:cNvPicPr>
          <p:nvPr userDrawn="1"/>
        </p:nvPicPr>
        <p:blipFill>
          <a:blip r:embed="rId2"/>
          <a:stretch>
            <a:fillRect/>
          </a:stretch>
        </p:blipFill>
        <p:spPr>
          <a:xfrm>
            <a:off x="8078" y="203"/>
            <a:ext cx="12183921" cy="2342738"/>
          </a:xfrm>
          <a:prstGeom prst="rect">
            <a:avLst/>
          </a:prstGeom>
        </p:spPr>
      </p:pic>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8620"/>
            <a:ext cx="12192677" cy="770384"/>
          </a:xfrm>
        </p:spPr>
        <p:txBody>
          <a:bodyPr/>
          <a:lstStyle/>
          <a:p>
            <a:r>
              <a:rPr lang="en-US" dirty="0"/>
              <a:t>Click to edit Master title style</a:t>
            </a:r>
          </a:p>
        </p:txBody>
      </p:sp>
      <p:sp>
        <p:nvSpPr>
          <p:cNvPr id="6" name="Slide Number Placeholder 5"/>
          <p:cNvSpPr>
            <a:spLocks noGrp="1"/>
          </p:cNvSpPr>
          <p:nvPr>
            <p:ph type="sldNum" sz="quarter" idx="12"/>
          </p:nvPr>
        </p:nvSpPr>
        <p:spPr>
          <a:xfrm>
            <a:off x="9700683" y="-16532"/>
            <a:ext cx="2540000" cy="457200"/>
          </a:xfrm>
        </p:spPr>
        <p:txBody>
          <a:bodyPr/>
          <a:lstStyle>
            <a:lvl1pPr>
              <a:defRPr/>
            </a:lvl1pPr>
          </a:lstStyle>
          <a:p>
            <a:fld id="{A2D2CA8A-49B1-44D0-B863-6C6BFD9BB9EC}" type="slidenum">
              <a:rPr lang="en-US"/>
              <a:pPr/>
              <a:t>‹#›</a:t>
            </a:fld>
            <a:endParaRPr lang="en-US" dirty="0"/>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EF4F7A8C-FFCA-3A4C-A474-940E06575E2C}"/>
              </a:ext>
            </a:extLst>
          </p:cNvPr>
          <p:cNvSpPr>
            <a:spLocks noGrp="1"/>
          </p:cNvSpPr>
          <p:nvPr>
            <p:ph type="ftr" sz="quarter" idx="11"/>
          </p:nvPr>
        </p:nvSpPr>
        <p:spPr/>
        <p:txBody>
          <a:bodyPr/>
          <a:lstStyle>
            <a:lvl1pPr>
              <a:buNone/>
              <a:defRPr/>
            </a:lvl1pPr>
          </a:lstStyle>
          <a:p>
            <a:endParaRPr lang="en-US" dirty="0"/>
          </a:p>
        </p:txBody>
      </p:sp>
      <p:sp>
        <p:nvSpPr>
          <p:cNvPr id="6" name="Slide Number Placeholder 5">
            <a:extLst>
              <a:ext uri="{FF2B5EF4-FFF2-40B4-BE49-F238E27FC236}">
                <a16:creationId xmlns:a16="http://schemas.microsoft.com/office/drawing/2014/main" id="{5EBE3ED4-2BAD-7C4B-9B5A-FB400E7792F3}"/>
              </a:ext>
            </a:extLst>
          </p:cNvPr>
          <p:cNvSpPr>
            <a:spLocks noGrp="1"/>
          </p:cNvSpPr>
          <p:nvPr>
            <p:ph type="sldNum" sz="quarter" idx="12"/>
          </p:nvPr>
        </p:nvSpPr>
        <p:spPr/>
        <p:txBody>
          <a:bodyPr/>
          <a:lstStyle/>
          <a:p>
            <a:fld id="{84DE8D6B-13AC-014F-99EE-C0455F62AD83}" type="slidenum">
              <a:rPr lang="en-US" smtClean="0"/>
              <a:t>‹#›</a:t>
            </a:fld>
            <a:endParaRPr lang="en-US"/>
          </a:p>
        </p:txBody>
      </p:sp>
    </p:spTree>
    <p:extLst>
      <p:ext uri="{BB962C8B-B14F-4D97-AF65-F5344CB8AC3E}">
        <p14:creationId xmlns:p14="http://schemas.microsoft.com/office/powerpoint/2010/main" val="301501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1A933-C45C-3444-A63D-EC1FA59AB9BD}"/>
              </a:ext>
            </a:extLst>
          </p:cNvPr>
          <p:cNvSpPr>
            <a:spLocks noGrp="1"/>
          </p:cNvSpPr>
          <p:nvPr>
            <p:ph type="title" sz="quarter"/>
          </p:nvPr>
        </p:nvSpPr>
        <p:spPr>
          <a:xfrm>
            <a:off x="2438400" y="-47625"/>
            <a:ext cx="9753600" cy="6477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46D2CEE-D675-6249-9D2E-19CF4D89322A}"/>
              </a:ext>
            </a:extLst>
          </p:cNvPr>
          <p:cNvSpPr>
            <a:spLocks noGrp="1"/>
          </p:cNvSpPr>
          <p:nvPr>
            <p:ph sz="quarter" idx="1"/>
          </p:nvPr>
        </p:nvSpPr>
        <p:spPr>
          <a:xfrm>
            <a:off x="7196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62AF1-B9AE-D44B-AA40-79E639505501}"/>
              </a:ext>
            </a:extLst>
          </p:cNvPr>
          <p:cNvSpPr>
            <a:spLocks noGrp="1"/>
          </p:cNvSpPr>
          <p:nvPr>
            <p:ph sz="quarter" idx="2"/>
          </p:nvPr>
        </p:nvSpPr>
        <p:spPr>
          <a:xfrm>
            <a:off x="5850467" y="908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75D77BFB-3ADB-0D41-BD7E-3CDADECF9BDB}"/>
              </a:ext>
            </a:extLst>
          </p:cNvPr>
          <p:cNvSpPr>
            <a:spLocks noGrp="1"/>
          </p:cNvSpPr>
          <p:nvPr>
            <p:ph sz="quarter" idx="3"/>
          </p:nvPr>
        </p:nvSpPr>
        <p:spPr>
          <a:xfrm>
            <a:off x="7196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CD1BF25F-786A-274D-915E-91517EEEB8CD}"/>
              </a:ext>
            </a:extLst>
          </p:cNvPr>
          <p:cNvSpPr>
            <a:spLocks noGrp="1"/>
          </p:cNvSpPr>
          <p:nvPr>
            <p:ph sz="quarter" idx="4"/>
          </p:nvPr>
        </p:nvSpPr>
        <p:spPr>
          <a:xfrm>
            <a:off x="5850467" y="3575050"/>
            <a:ext cx="4927600" cy="2514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F58A8A5-4A23-F643-AF6F-75EE3DADB90E}"/>
              </a:ext>
            </a:extLst>
          </p:cNvPr>
          <p:cNvSpPr>
            <a:spLocks noGrp="1"/>
          </p:cNvSpPr>
          <p:nvPr>
            <p:ph type="sldNum" sz="quarter" idx="12"/>
          </p:nvPr>
        </p:nvSpPr>
        <p:spPr>
          <a:xfrm>
            <a:off x="-2108200" y="-142875"/>
            <a:ext cx="2540000" cy="457200"/>
          </a:xfrm>
        </p:spPr>
        <p:txBody>
          <a:bodyPr/>
          <a:lstStyle>
            <a:lvl1pPr>
              <a:defRPr/>
            </a:lvl1pPr>
          </a:lstStyle>
          <a:p>
            <a:fld id="{9AE783C0-5B31-5A47-B6FD-295A0FB8F120}" type="slidenum">
              <a:rPr lang="en-US" altLang="en-US"/>
              <a:pPr/>
              <a:t>‹#›</a:t>
            </a:fld>
            <a:r>
              <a:rPr lang="en-US" altLang="en-US"/>
              <a:t> </a:t>
            </a:r>
            <a:endParaRPr lang="en-US" altLang="en-US" b="0"/>
          </a:p>
        </p:txBody>
      </p:sp>
    </p:spTree>
    <p:extLst>
      <p:ext uri="{BB962C8B-B14F-4D97-AF65-F5344CB8AC3E}">
        <p14:creationId xmlns:p14="http://schemas.microsoft.com/office/powerpoint/2010/main" val="495760112"/>
      </p:ext>
    </p:extLst>
  </p:cSld>
  <p:clrMapOvr>
    <a:masterClrMapping/>
  </p:clrMapOvr>
  <p:transition spd="med">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F70F-58D9-42E4-90A8-31ACA93E242A}"/>
              </a:ext>
            </a:extLst>
          </p:cNvPr>
          <p:cNvSpPr>
            <a:spLocks noGrp="1"/>
          </p:cNvSpPr>
          <p:nvPr>
            <p:ph type="title"/>
          </p:nvPr>
        </p:nvSpPr>
        <p:spPr>
          <a:xfrm>
            <a:off x="0" y="-5680"/>
            <a:ext cx="12192000" cy="7343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38F5AD1-0D26-168A-AD19-5F45F27EBB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7353CB-CCA9-1961-8334-2E2BD51271E5}"/>
              </a:ext>
            </a:extLst>
          </p:cNvPr>
          <p:cNvSpPr>
            <a:spLocks noGrp="1"/>
          </p:cNvSpPr>
          <p:nvPr>
            <p:ph type="dt" sz="half" idx="10"/>
          </p:nvPr>
        </p:nvSpPr>
        <p:spPr/>
        <p:txBody>
          <a:bodyPr/>
          <a:lstStyle>
            <a:lvl1pPr>
              <a:defRPr/>
            </a:lvl1pPr>
          </a:lstStyle>
          <a:p>
            <a:r>
              <a:rPr lang="en-US" altLang="en-US"/>
              <a:t>28-Feb-06</a:t>
            </a:r>
          </a:p>
        </p:txBody>
      </p:sp>
      <p:sp>
        <p:nvSpPr>
          <p:cNvPr id="5" name="Footer Placeholder 4">
            <a:extLst>
              <a:ext uri="{FF2B5EF4-FFF2-40B4-BE49-F238E27FC236}">
                <a16:creationId xmlns:a16="http://schemas.microsoft.com/office/drawing/2014/main" id="{C28F5E2E-8D89-2C6A-C8AA-DFEA91FEC80B}"/>
              </a:ext>
            </a:extLst>
          </p:cNvPr>
          <p:cNvSpPr>
            <a:spLocks noGrp="1"/>
          </p:cNvSpPr>
          <p:nvPr>
            <p:ph type="ftr" sz="quarter" idx="11"/>
          </p:nvPr>
        </p:nvSpPr>
        <p:spPr/>
        <p:txBody>
          <a:bodyPr/>
          <a:lstStyle>
            <a:lvl1pPr>
              <a:buNone/>
              <a:defRPr/>
            </a:lvl1pPr>
          </a:lstStyle>
          <a:p>
            <a:endParaRPr lang="en-US" altLang="en-US" dirty="0"/>
          </a:p>
        </p:txBody>
      </p:sp>
      <p:sp>
        <p:nvSpPr>
          <p:cNvPr id="6" name="Slide Number Placeholder 5">
            <a:extLst>
              <a:ext uri="{FF2B5EF4-FFF2-40B4-BE49-F238E27FC236}">
                <a16:creationId xmlns:a16="http://schemas.microsoft.com/office/drawing/2014/main" id="{8511D3AB-D09B-2F9A-1EFB-609FE08A2B47}"/>
              </a:ext>
            </a:extLst>
          </p:cNvPr>
          <p:cNvSpPr>
            <a:spLocks noGrp="1"/>
          </p:cNvSpPr>
          <p:nvPr>
            <p:ph type="sldNum" sz="quarter" idx="12"/>
          </p:nvPr>
        </p:nvSpPr>
        <p:spPr/>
        <p:txBody>
          <a:bodyPr/>
          <a:lstStyle>
            <a:lvl1pPr>
              <a:defRPr/>
            </a:lvl1pPr>
          </a:lstStyle>
          <a:p>
            <a:fld id="{23505652-DACB-5F47-90E9-1C49CE3EDF9E}" type="slidenum">
              <a:rPr lang="en-US" altLang="en-US"/>
              <a:pPr/>
              <a:t>‹#›</a:t>
            </a:fld>
            <a:r>
              <a:rPr lang="en-US" altLang="en-US"/>
              <a:t> </a:t>
            </a:r>
            <a:endParaRPr lang="en-US" altLang="en-US" b="0"/>
          </a:p>
        </p:txBody>
      </p:sp>
    </p:spTree>
    <p:extLst>
      <p:ext uri="{BB962C8B-B14F-4D97-AF65-F5344CB8AC3E}">
        <p14:creationId xmlns:p14="http://schemas.microsoft.com/office/powerpoint/2010/main" val="3648126102"/>
      </p:ext>
    </p:extLst>
  </p:cSld>
  <p:clrMapOvr>
    <a:masterClrMapping/>
  </p:clrMapOvr>
  <p:transition spd="med">
    <p:strips dir="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0" y="-5680"/>
            <a:ext cx="12192000" cy="914400"/>
          </a:xfrm>
          <a:prstGeom prst="rect">
            <a:avLst/>
          </a:prstGeom>
          <a:gradFill flip="none" rotWithShape="1">
            <a:gsLst>
              <a:gs pos="46000">
                <a:srgbClr val="0000FF"/>
              </a:gs>
              <a:gs pos="100000">
                <a:schemeClr val="accent6"/>
              </a:gs>
              <a:gs pos="100000">
                <a:schemeClr val="accent1">
                  <a:tint val="23500"/>
                  <a:satMod val="160000"/>
                </a:schemeClr>
              </a:gs>
            </a:gsLst>
            <a:lin ang="10800000" scaled="1"/>
            <a:tileRect/>
          </a:gra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5811" name="Rectangle 3"/>
          <p:cNvSpPr>
            <a:spLocks noGrp="1" noChangeArrowheads="1"/>
          </p:cNvSpPr>
          <p:nvPr>
            <p:ph type="body" idx="1"/>
          </p:nvPr>
        </p:nvSpPr>
        <p:spPr bwMode="auto">
          <a:xfrm>
            <a:off x="0" y="990600"/>
            <a:ext cx="12192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75814" name="Rectangle 6"/>
          <p:cNvSpPr>
            <a:spLocks noGrp="1" noChangeArrowheads="1"/>
          </p:cNvSpPr>
          <p:nvPr>
            <p:ph type="sldNum" sz="quarter" idx="4"/>
          </p:nvPr>
        </p:nvSpPr>
        <p:spPr bwMode="auto">
          <a:xfrm>
            <a:off x="9700683" y="-16532"/>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400" i="0">
                <a:solidFill>
                  <a:schemeClr val="bg1"/>
                </a:solidFill>
                <a:latin typeface="Times New Roman" pitchFamily="18" charset="0"/>
              </a:defRPr>
            </a:lvl1pPr>
          </a:lstStyle>
          <a:p>
            <a:fld id="{9F18BF22-0F7D-4B69-A753-258E117336BD}" type="slidenum">
              <a:rPr lang="en-US" smtClean="0"/>
              <a:pPr/>
              <a:t>‹#›</a:t>
            </a:fld>
            <a:endParaRPr lang="en-US" dirty="0"/>
          </a:p>
        </p:txBody>
      </p:sp>
      <p:sp>
        <p:nvSpPr>
          <p:cNvPr id="6" name="Date Placeholder 4">
            <a:extLst>
              <a:ext uri="{FF2B5EF4-FFF2-40B4-BE49-F238E27FC236}">
                <a16:creationId xmlns:a16="http://schemas.microsoft.com/office/drawing/2014/main" id="{3C0B0F1E-3D2E-4340-8444-D6091E7AFE67}"/>
              </a:ext>
            </a:extLst>
          </p:cNvPr>
          <p:cNvSpPr>
            <a:spLocks noGrp="1"/>
          </p:cNvSpPr>
          <p:nvPr>
            <p:ph type="dt" sz="half" idx="2"/>
          </p:nvPr>
        </p:nvSpPr>
        <p:spPr>
          <a:xfrm>
            <a:off x="-912779" y="6686500"/>
            <a:ext cx="2540000" cy="342900"/>
          </a:xfrm>
          <a:prstGeom prst="rect">
            <a:avLst/>
          </a:prstGeom>
        </p:spPr>
        <p:txBody>
          <a:bodyPr/>
          <a:lstStyle>
            <a:lvl1pPr>
              <a:buNone/>
              <a:defRPr sz="800" i="0" baseline="0"/>
            </a:lvl1pPr>
          </a:lstStyle>
          <a:p>
            <a:r>
              <a:rPr lang="en-US"/>
              <a:t>11-Dec-19</a:t>
            </a:r>
            <a:endParaRPr lang="en-US" dirty="0"/>
          </a:p>
        </p:txBody>
      </p:sp>
      <p:sp>
        <p:nvSpPr>
          <p:cNvPr id="7" name="Date Placeholder 4">
            <a:extLst>
              <a:ext uri="{FF2B5EF4-FFF2-40B4-BE49-F238E27FC236}">
                <a16:creationId xmlns:a16="http://schemas.microsoft.com/office/drawing/2014/main" id="{6A5F07CD-EC7E-B747-A4F9-CE463CD494F7}"/>
              </a:ext>
            </a:extLst>
          </p:cNvPr>
          <p:cNvSpPr txBox="1">
            <a:spLocks/>
          </p:cNvSpPr>
          <p:nvPr userDrawn="1"/>
        </p:nvSpPr>
        <p:spPr>
          <a:xfrm>
            <a:off x="10612784" y="6669360"/>
            <a:ext cx="2540000" cy="342900"/>
          </a:xfrm>
          <a:prstGeom prst="rect">
            <a:avLst/>
          </a:prstGeom>
        </p:spPr>
        <p:txBody>
          <a:bodyPr/>
          <a:lstStyle>
            <a:defPPr>
              <a:defRPr lang="en-US"/>
            </a:defPPr>
            <a:lvl1pPr algn="ctr" rtl="0" eaLnBrk="0" fontAlgn="base" hangingPunct="0">
              <a:spcBef>
                <a:spcPct val="20000"/>
              </a:spcBef>
              <a:spcAft>
                <a:spcPct val="0"/>
              </a:spcAft>
              <a:buNone/>
              <a:defRPr kumimoji="1" sz="1000" i="0" kern="1200" baseline="0">
                <a:solidFill>
                  <a:schemeClr val="tx1"/>
                </a:solidFill>
                <a:latin typeface="Tahoma" pitchFamily="34" charset="0"/>
                <a:ea typeface="+mn-ea"/>
                <a:cs typeface="+mn-cs"/>
              </a:defRPr>
            </a:lvl1pPr>
            <a:lvl2pPr marL="4572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2pPr>
            <a:lvl3pPr marL="9144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3pPr>
            <a:lvl4pPr marL="13716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4pPr>
            <a:lvl5pPr marL="1828800" algn="ctr" rtl="0" eaLnBrk="0" fontAlgn="base" hangingPunct="0">
              <a:spcBef>
                <a:spcPct val="20000"/>
              </a:spcBef>
              <a:spcAft>
                <a:spcPct val="0"/>
              </a:spcAft>
              <a:buChar char="•"/>
              <a:defRPr kumimoji="1" sz="2200" i="1" kern="1200">
                <a:solidFill>
                  <a:schemeClr val="tx1"/>
                </a:solidFill>
                <a:latin typeface="Tahoma" pitchFamily="34" charset="0"/>
                <a:ea typeface="+mn-ea"/>
                <a:cs typeface="+mn-cs"/>
              </a:defRPr>
            </a:lvl5pPr>
            <a:lvl6pPr marL="2286000" algn="l" defTabSz="914400" rtl="0" eaLnBrk="1" latinLnBrk="0" hangingPunct="1">
              <a:defRPr kumimoji="1" sz="2200" i="1" kern="1200">
                <a:solidFill>
                  <a:schemeClr val="tx1"/>
                </a:solidFill>
                <a:latin typeface="Tahoma" pitchFamily="34" charset="0"/>
                <a:ea typeface="+mn-ea"/>
                <a:cs typeface="+mn-cs"/>
              </a:defRPr>
            </a:lvl6pPr>
            <a:lvl7pPr marL="2743200" algn="l" defTabSz="914400" rtl="0" eaLnBrk="1" latinLnBrk="0" hangingPunct="1">
              <a:defRPr kumimoji="1" sz="2200" i="1" kern="1200">
                <a:solidFill>
                  <a:schemeClr val="tx1"/>
                </a:solidFill>
                <a:latin typeface="Tahoma" pitchFamily="34" charset="0"/>
                <a:ea typeface="+mn-ea"/>
                <a:cs typeface="+mn-cs"/>
              </a:defRPr>
            </a:lvl7pPr>
            <a:lvl8pPr marL="3200400" algn="l" defTabSz="914400" rtl="0" eaLnBrk="1" latinLnBrk="0" hangingPunct="1">
              <a:defRPr kumimoji="1" sz="2200" i="1" kern="1200">
                <a:solidFill>
                  <a:schemeClr val="tx1"/>
                </a:solidFill>
                <a:latin typeface="Tahoma" pitchFamily="34" charset="0"/>
                <a:ea typeface="+mn-ea"/>
                <a:cs typeface="+mn-cs"/>
              </a:defRPr>
            </a:lvl8pPr>
            <a:lvl9pPr marL="3657600" algn="l" defTabSz="914400" rtl="0" eaLnBrk="1" latinLnBrk="0" hangingPunct="1">
              <a:defRPr kumimoji="1" sz="2200" i="1" kern="1200">
                <a:solidFill>
                  <a:schemeClr val="tx1"/>
                </a:solidFill>
                <a:latin typeface="Tahoma" pitchFamily="34" charset="0"/>
                <a:ea typeface="+mn-ea"/>
                <a:cs typeface="+mn-cs"/>
              </a:defRPr>
            </a:lvl9pPr>
          </a:lstStyle>
          <a:p>
            <a:r>
              <a:rPr lang="en-US" sz="800" baseline="0" dirty="0"/>
              <a:t>W.A. Zajc</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9" r:id="rId4"/>
    <p:sldLayoutId id="2147483670" r:id="rId5"/>
  </p:sldLayoutIdLst>
  <p:transition spd="slow">
    <p:fade/>
  </p:transition>
  <p:hf hdr="0" ftr="0" dt="0"/>
  <p:txStyles>
    <p:titleStyle>
      <a:lvl1pPr algn="ctr" rtl="0" eaLnBrk="0" fontAlgn="base" hangingPunct="0">
        <a:spcBef>
          <a:spcPct val="0"/>
        </a:spcBef>
        <a:spcAft>
          <a:spcPct val="0"/>
        </a:spcAft>
        <a:defRPr sz="3600" b="0">
          <a:solidFill>
            <a:schemeClr val="bg1"/>
          </a:solidFill>
          <a:latin typeface="+mj-lt"/>
          <a:ea typeface="+mj-ea"/>
          <a:cs typeface="+mj-cs"/>
        </a:defRPr>
      </a:lvl1pPr>
      <a:lvl2pPr algn="ctr" rtl="0" eaLnBrk="0" fontAlgn="base" hangingPunct="0">
        <a:spcBef>
          <a:spcPct val="0"/>
        </a:spcBef>
        <a:spcAft>
          <a:spcPct val="0"/>
        </a:spcAft>
        <a:defRPr sz="2800" b="1">
          <a:solidFill>
            <a:srgbClr val="006600"/>
          </a:solidFill>
          <a:latin typeface="Arial" charset="0"/>
        </a:defRPr>
      </a:lvl2pPr>
      <a:lvl3pPr algn="ctr" rtl="0" eaLnBrk="0" fontAlgn="base" hangingPunct="0">
        <a:spcBef>
          <a:spcPct val="0"/>
        </a:spcBef>
        <a:spcAft>
          <a:spcPct val="0"/>
        </a:spcAft>
        <a:defRPr sz="2800" b="1">
          <a:solidFill>
            <a:srgbClr val="006600"/>
          </a:solidFill>
          <a:latin typeface="Arial" charset="0"/>
        </a:defRPr>
      </a:lvl3pPr>
      <a:lvl4pPr algn="ctr" rtl="0" eaLnBrk="0" fontAlgn="base" hangingPunct="0">
        <a:spcBef>
          <a:spcPct val="0"/>
        </a:spcBef>
        <a:spcAft>
          <a:spcPct val="0"/>
        </a:spcAft>
        <a:defRPr sz="2800" b="1">
          <a:solidFill>
            <a:srgbClr val="006600"/>
          </a:solidFill>
          <a:latin typeface="Arial" charset="0"/>
        </a:defRPr>
      </a:lvl4pPr>
      <a:lvl5pPr algn="ctr" rtl="0" eaLnBrk="0" fontAlgn="base" hangingPunct="0">
        <a:spcBef>
          <a:spcPct val="0"/>
        </a:spcBef>
        <a:spcAft>
          <a:spcPct val="0"/>
        </a:spcAft>
        <a:defRPr sz="2800" b="1">
          <a:solidFill>
            <a:srgbClr val="006600"/>
          </a:solidFill>
          <a:latin typeface="Arial" charset="0"/>
        </a:defRPr>
      </a:lvl5pPr>
      <a:lvl6pPr marL="457200" algn="ctr" rtl="0" eaLnBrk="0" fontAlgn="base" hangingPunct="0">
        <a:spcBef>
          <a:spcPct val="0"/>
        </a:spcBef>
        <a:spcAft>
          <a:spcPct val="0"/>
        </a:spcAft>
        <a:defRPr sz="2800" b="1">
          <a:solidFill>
            <a:srgbClr val="006600"/>
          </a:solidFill>
          <a:latin typeface="Arial" charset="0"/>
        </a:defRPr>
      </a:lvl6pPr>
      <a:lvl7pPr marL="914400" algn="ctr" rtl="0" eaLnBrk="0" fontAlgn="base" hangingPunct="0">
        <a:spcBef>
          <a:spcPct val="0"/>
        </a:spcBef>
        <a:spcAft>
          <a:spcPct val="0"/>
        </a:spcAft>
        <a:defRPr sz="2800" b="1">
          <a:solidFill>
            <a:srgbClr val="006600"/>
          </a:solidFill>
          <a:latin typeface="Arial" charset="0"/>
        </a:defRPr>
      </a:lvl7pPr>
      <a:lvl8pPr marL="1371600" algn="ctr" rtl="0" eaLnBrk="0" fontAlgn="base" hangingPunct="0">
        <a:spcBef>
          <a:spcPct val="0"/>
        </a:spcBef>
        <a:spcAft>
          <a:spcPct val="0"/>
        </a:spcAft>
        <a:defRPr sz="2800" b="1">
          <a:solidFill>
            <a:srgbClr val="006600"/>
          </a:solidFill>
          <a:latin typeface="Arial" charset="0"/>
        </a:defRPr>
      </a:lvl8pPr>
      <a:lvl9pPr marL="1828800" algn="ctr" rtl="0" eaLnBrk="0" fontAlgn="base" hangingPunct="0">
        <a:spcBef>
          <a:spcPct val="0"/>
        </a:spcBef>
        <a:spcAft>
          <a:spcPct val="0"/>
        </a:spcAft>
        <a:defRPr sz="2800" b="1">
          <a:solidFill>
            <a:srgbClr val="006600"/>
          </a:solidFill>
          <a:latin typeface="Arial" charset="0"/>
        </a:defRPr>
      </a:lvl9pPr>
    </p:titleStyle>
    <p:body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2504.0872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home.cern/about/accelerators/intersecting-storage-rings"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cerncourier.com/cws/article/cern/44856" TargetMode="Externa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http://cds.cern.ch/record/969578?ln=ka" TargetMode="Externa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hyperlink" Target="https://cds.cern.ch/record/1730497"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hyperlink" Target="https://cds.cern.ch/record/173049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link.springer.com/article/10.1007/s00016-004-0246-7"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hyperlink" Target="https://link.springer.com/article/10.1007/s00016-005-0247-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timesmachine.nytimes.com/timesmachine/1983/07/14/033905.html?pageNumber=30" TargetMode="Externa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hyperlink" Target="https://www.jstor.org/stable/10.1525/hsns.2008.38.issue-4" TargetMode="External"/><Relationship Id="rId7"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physics.yale.edu/news/jack-sandweiss-1930-2020" TargetMode="External"/><Relationship Id="rId5" Type="http://schemas.openxmlformats.org/officeDocument/2006/relationships/image" Target="../media/image26.jpeg"/><Relationship Id="rId4" Type="http://schemas.openxmlformats.org/officeDocument/2006/relationships/image" Target="../media/image25.tiff"/></Relationships>
</file>

<file path=ppt/slides/_rels/slide23.xml.rels><?xml version="1.0" encoding="UTF-8" standalone="yes"?>
<Relationships xmlns="http://schemas.openxmlformats.org/package/2006/relationships"><Relationship Id="rId3" Type="http://schemas.openxmlformats.org/officeDocument/2006/relationships/hyperlink" Target="https://www.jstor.org/stable/10.1525/hsns.2008.38.issue-4"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cience.energy.gov/~/media/np/nsac/pdf/docs/lrp_1983.pdf"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hyperlink" Target="https://journals.aps.org/prd/abstract/10.1103/PhysRevD.27.14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hyperlink" Target="https://journals.aps.org/prd/abstract/10.1103/PhysRevD.27.14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bnl.gov/rhic/news2/news.asp?a=3758&amp;t=today"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rhichome.bnl.gov/RHIC/Runs/"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hyperlink" Target="https://home.cern/news/press-release/cern/new-state-matter-created-cern"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48.pn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hyperlink" Target="http://arxiv.org/abs/nucl-ex/0109003" TargetMode="External"/><Relationship Id="rId4" Type="http://schemas.openxmlformats.org/officeDocument/2006/relationships/hyperlink" Target="http://arxiv.org/abs/nucl-ex/000901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29.xml"/><Relationship Id="rId7"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hyperlink" Target="https://arxiv.org/abs/nucl-ex/0210033" TargetMode="External"/><Relationship Id="rId5" Type="http://schemas.openxmlformats.org/officeDocument/2006/relationships/hyperlink" Target="https://arxiv.org/abs/nucl-ex/0305013" TargetMode="Externa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bnl.gov/newsroom/news.php?a=11047" TargetMode="Externa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bnl.gov/newsroom/news.php?a=11047" TargetMode="External"/><Relationship Id="rId1" Type="http://schemas.openxmlformats.org/officeDocument/2006/relationships/slideLayout" Target="../slideLayouts/slideLayout5.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www.nytimes.com/2004/01/20/science/like-particles-2-houses-of-physics-collide.html" TargetMode="Externa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hyperlink" Target="http://www.bnl.gov/bnlweb/pubaf/pr/PR_display.asp?prID=05-38"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home.cern/news/press-release/cern/new-state-matter-created-cern"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hyperlink" Target="https://home.cern/news/press-release/cern/new-state-matter-created-cern"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hyperlink" Target="https://arxiv.org/abs/2412.19393" TargetMode="External"/><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hyperlink" Target="https://cds.cern.ch/record/1730849/files/vol22-issue9-p373-e.pdf" TargetMode="External"/><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56.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hyperlink" Target="https://cds.cern.ch/record/1730849/files/vol22-issue9-p373-e.pdf" TargetMode="Externa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hyperlink" Target="https://www2.lbl.gov/Publications/Currents/Archive/Feb-25-2000.html" TargetMode="External"/><Relationship Id="rId4" Type="http://schemas.openxmlformats.org/officeDocument/2006/relationships/image" Target="../media/image71.emf"/></Relationships>
</file>

<file path=ppt/slides/_rels/slide57.xml.rels><?xml version="1.0" encoding="UTF-8" standalone="yes"?>
<Relationships xmlns="http://schemas.openxmlformats.org/package/2006/relationships"><Relationship Id="rId3" Type="http://schemas.openxmlformats.org/officeDocument/2006/relationships/hyperlink" Target="http://arxiv.org/abs/nucl-ex/0410003" TargetMode="External"/><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28900"/>
            <a:ext cx="10363200" cy="1470025"/>
          </a:xfrm>
        </p:spPr>
        <p:txBody>
          <a:bodyPr>
            <a:normAutofit fontScale="90000"/>
          </a:bodyPr>
          <a:lstStyle/>
          <a:p>
            <a:br>
              <a:rPr lang="en-US" sz="4400" dirty="0"/>
            </a:br>
            <a:r>
              <a:rPr lang="en-US" sz="4400" dirty="0"/>
              <a:t>The Birth of RHIC and Its First Discoveries </a:t>
            </a:r>
            <a:br>
              <a:rPr lang="en-US" dirty="0"/>
            </a:br>
            <a:endParaRPr lang="en-US" dirty="0"/>
          </a:p>
        </p:txBody>
      </p:sp>
      <p:sp>
        <p:nvSpPr>
          <p:cNvPr id="3" name="Subtitle 2"/>
          <p:cNvSpPr>
            <a:spLocks noGrp="1"/>
          </p:cNvSpPr>
          <p:nvPr>
            <p:ph type="subTitle" idx="1"/>
          </p:nvPr>
        </p:nvSpPr>
        <p:spPr>
          <a:xfrm>
            <a:off x="1967541" y="3998925"/>
            <a:ext cx="8534400" cy="1986359"/>
          </a:xfrm>
        </p:spPr>
        <p:txBody>
          <a:bodyPr>
            <a:normAutofit fontScale="40000" lnSpcReduction="20000"/>
          </a:bodyPr>
          <a:lstStyle/>
          <a:p>
            <a:r>
              <a:rPr lang="en-US" sz="2300" dirty="0"/>
              <a:t>presented at the</a:t>
            </a:r>
          </a:p>
          <a:p>
            <a:br>
              <a:rPr lang="en-US" sz="2800" dirty="0"/>
            </a:br>
            <a:r>
              <a:rPr lang="en-US" sz="2800" dirty="0"/>
              <a:t>2025 RHIC/AGS Annual Users’ Meeting</a:t>
            </a:r>
            <a:br>
              <a:rPr lang="en-US" sz="4500" dirty="0"/>
            </a:br>
            <a:r>
              <a:rPr lang="en-US" sz="2800" dirty="0"/>
              <a:t> Brookhaven National Laboratory</a:t>
            </a:r>
          </a:p>
          <a:p>
            <a:endParaRPr lang="en-US" sz="2300" dirty="0"/>
          </a:p>
          <a:p>
            <a:r>
              <a:rPr lang="en-US" sz="2300" dirty="0"/>
              <a:t>May 22</a:t>
            </a:r>
            <a:r>
              <a:rPr lang="en-US" sz="2300" baseline="30000" dirty="0"/>
              <a:t>nd</a:t>
            </a:r>
            <a:r>
              <a:rPr lang="en-US" sz="2300" dirty="0"/>
              <a:t>, 2025</a:t>
            </a:r>
            <a:br>
              <a:rPr lang="en-US" sz="2300" dirty="0"/>
            </a:br>
            <a:br>
              <a:rPr lang="en-US" sz="2300" dirty="0"/>
            </a:br>
            <a:r>
              <a:rPr lang="en-US" sz="2300" dirty="0"/>
              <a:t>W.A. Zajc</a:t>
            </a:r>
            <a:br>
              <a:rPr lang="en-US" sz="2300" dirty="0"/>
            </a:br>
            <a:r>
              <a:rPr lang="en-US" sz="2300" dirty="0"/>
              <a:t>Columbia University</a:t>
            </a:r>
          </a:p>
          <a:p>
            <a:endParaRPr lang="en-US" sz="2300" dirty="0"/>
          </a:p>
          <a:p>
            <a:r>
              <a:rPr lang="en-US" sz="3400" dirty="0"/>
              <a:t>Profound thanks to Wit </a:t>
            </a:r>
            <a:r>
              <a:rPr lang="en-US" sz="3400" dirty="0" err="1"/>
              <a:t>Busza</a:t>
            </a:r>
            <a:r>
              <a:rPr lang="en-US" sz="3400" dirty="0"/>
              <a:t>, Larry McLerran,</a:t>
            </a:r>
            <a:br>
              <a:rPr lang="en-US" sz="3400" dirty="0"/>
            </a:br>
            <a:r>
              <a:rPr lang="en-US" sz="3400" dirty="0"/>
              <a:t>Rob Pisarski and Ann Therrien</a:t>
            </a:r>
          </a:p>
        </p:txBody>
      </p:sp>
      <p:sp>
        <p:nvSpPr>
          <p:cNvPr id="6" name="TextBox 5">
            <a:extLst>
              <a:ext uri="{FF2B5EF4-FFF2-40B4-BE49-F238E27FC236}">
                <a16:creationId xmlns:a16="http://schemas.microsoft.com/office/drawing/2014/main" id="{EDB91290-D64E-8C4A-ADD1-9E64E65892B5}"/>
              </a:ext>
            </a:extLst>
          </p:cNvPr>
          <p:cNvSpPr txBox="1"/>
          <p:nvPr/>
        </p:nvSpPr>
        <p:spPr>
          <a:xfrm>
            <a:off x="3352800" y="6095037"/>
            <a:ext cx="5646947" cy="64633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rPr>
              <a:t>This work was supported by the United States Department of Energy Grant DOE-FG02-86ER-40281</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356F1-AE34-AAB3-00A4-B3AE19A9C05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A89F45-0D66-51C5-4597-0960B8B9E268}"/>
              </a:ext>
            </a:extLst>
          </p:cNvPr>
          <p:cNvSpPr>
            <a:spLocks noGrp="1"/>
          </p:cNvSpPr>
          <p:nvPr>
            <p:ph idx="4294967295"/>
          </p:nvPr>
        </p:nvSpPr>
        <p:spPr>
          <a:xfrm>
            <a:off x="0" y="1053988"/>
            <a:ext cx="4475820" cy="5867400"/>
          </a:xfrm>
        </p:spPr>
        <p:txBody>
          <a:bodyPr/>
          <a:lstStyle/>
          <a:p>
            <a:r>
              <a:rPr lang="en-US" sz="2000" dirty="0"/>
              <a:t>Seminal Event: </a:t>
            </a:r>
            <a:br>
              <a:rPr lang="en-US" sz="2000" dirty="0"/>
            </a:br>
            <a:r>
              <a:rPr lang="en-US" sz="2000" dirty="0"/>
              <a:t>The Bear Mountain Workshop,</a:t>
            </a:r>
          </a:p>
          <a:p>
            <a:r>
              <a:rPr lang="en-US" sz="2000" dirty="0"/>
              <a:t>Nov. 29 to Dec. 1, 1974</a:t>
            </a:r>
          </a:p>
          <a:p>
            <a:endParaRPr lang="en-US" sz="2000" dirty="0"/>
          </a:p>
          <a:p>
            <a:r>
              <a:rPr lang="en-US" sz="2000" dirty="0"/>
              <a:t>“This Workshop addressed itself to the intriguing question of the possible existence of a nuclear world quite different from the one we have learned to accept as familiar and stable.”</a:t>
            </a:r>
            <a:br>
              <a:rPr lang="en-US" sz="2000" dirty="0"/>
            </a:br>
            <a:endParaRPr lang="en-US" sz="2000" dirty="0"/>
          </a:p>
          <a:p>
            <a:r>
              <a:rPr lang="en-US" sz="2000" dirty="0"/>
              <a:t>Prime Mover: </a:t>
            </a:r>
            <a:r>
              <a:rPr lang="en-US" sz="2000" i="1" dirty="0">
                <a:solidFill>
                  <a:srgbClr val="FF0000"/>
                </a:solidFill>
              </a:rPr>
              <a:t>T.D. Lee</a:t>
            </a:r>
            <a:br>
              <a:rPr lang="en-US" sz="2000" dirty="0"/>
            </a:br>
            <a:r>
              <a:rPr lang="en-US" sz="2000" dirty="0"/>
              <a:t>(together with Leon Lederman)</a:t>
            </a:r>
            <a:br>
              <a:rPr lang="en-US" sz="2000" dirty="0"/>
            </a:br>
            <a:endParaRPr lang="en-US" sz="2000" dirty="0"/>
          </a:p>
          <a:p>
            <a:endParaRPr lang="en-US" sz="2000" dirty="0"/>
          </a:p>
        </p:txBody>
      </p:sp>
      <p:sp>
        <p:nvSpPr>
          <p:cNvPr id="3" name="Title 2">
            <a:extLst>
              <a:ext uri="{FF2B5EF4-FFF2-40B4-BE49-F238E27FC236}">
                <a16:creationId xmlns:a16="http://schemas.microsoft.com/office/drawing/2014/main" id="{42B2DDD1-5D9B-043F-E3B6-C82FFA87E005}"/>
              </a:ext>
            </a:extLst>
          </p:cNvPr>
          <p:cNvSpPr>
            <a:spLocks noGrp="1"/>
          </p:cNvSpPr>
          <p:nvPr>
            <p:ph type="title"/>
          </p:nvPr>
        </p:nvSpPr>
        <p:spPr>
          <a:xfrm>
            <a:off x="0" y="-27384"/>
            <a:ext cx="12192677" cy="914400"/>
          </a:xfrm>
        </p:spPr>
        <p:txBody>
          <a:bodyPr/>
          <a:lstStyle/>
          <a:p>
            <a:r>
              <a:rPr lang="en-US" dirty="0"/>
              <a:t>T.D. and the Origin of Relativistic Heavy Ion Collisions </a:t>
            </a:r>
          </a:p>
        </p:txBody>
      </p:sp>
      <p:sp>
        <p:nvSpPr>
          <p:cNvPr id="4" name="Slide Number Placeholder 3">
            <a:extLst>
              <a:ext uri="{FF2B5EF4-FFF2-40B4-BE49-F238E27FC236}">
                <a16:creationId xmlns:a16="http://schemas.microsoft.com/office/drawing/2014/main" id="{980F3C35-928B-9745-1469-5D49BD204D3E}"/>
              </a:ext>
            </a:extLst>
          </p:cNvPr>
          <p:cNvSpPr>
            <a:spLocks noGrp="1"/>
          </p:cNvSpPr>
          <p:nvPr>
            <p:ph type="sldNum" sz="quarter" idx="12"/>
          </p:nvPr>
        </p:nvSpPr>
        <p:spPr/>
        <p:txBody>
          <a:bodyPr/>
          <a:lstStyle/>
          <a:p>
            <a:fld id="{A2D2CA8A-49B1-44D0-B863-6C6BFD9BB9EC}" type="slidenum">
              <a:rPr lang="en-US" smtClean="0"/>
              <a:pPr/>
              <a:t>10</a:t>
            </a:fld>
            <a:endParaRPr lang="en-US"/>
          </a:p>
        </p:txBody>
      </p:sp>
      <p:sp>
        <p:nvSpPr>
          <p:cNvPr id="20" name="Rectangle 19">
            <a:extLst>
              <a:ext uri="{FF2B5EF4-FFF2-40B4-BE49-F238E27FC236}">
                <a16:creationId xmlns:a16="http://schemas.microsoft.com/office/drawing/2014/main" id="{7A9DD195-FDAC-936A-93E4-0788775F7747}"/>
              </a:ext>
            </a:extLst>
          </p:cNvPr>
          <p:cNvSpPr/>
          <p:nvPr/>
        </p:nvSpPr>
        <p:spPr>
          <a:xfrm>
            <a:off x="8508268" y="1772817"/>
            <a:ext cx="3384376" cy="144016"/>
          </a:xfrm>
          <a:prstGeom prst="rect">
            <a:avLst/>
          </a:prstGeom>
          <a:solidFill>
            <a:srgbClr val="FFFF99">
              <a:alpha val="26907"/>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pic>
        <p:nvPicPr>
          <p:cNvPr id="8" name="Picture 7">
            <a:extLst>
              <a:ext uri="{FF2B5EF4-FFF2-40B4-BE49-F238E27FC236}">
                <a16:creationId xmlns:a16="http://schemas.microsoft.com/office/drawing/2014/main" id="{A7073B22-610F-B598-30AD-E671D0EB0C42}"/>
              </a:ext>
            </a:extLst>
          </p:cNvPr>
          <p:cNvPicPr>
            <a:picLocks noChangeAspect="1"/>
          </p:cNvPicPr>
          <p:nvPr/>
        </p:nvPicPr>
        <p:blipFill rotWithShape="1">
          <a:blip r:embed="rId3"/>
          <a:srcRect l="29618" r="3121" b="19551"/>
          <a:stretch/>
        </p:blipFill>
        <p:spPr>
          <a:xfrm rot="10800000">
            <a:off x="4436906" y="958319"/>
            <a:ext cx="3852428" cy="5963069"/>
          </a:xfrm>
          <a:prstGeom prst="rect">
            <a:avLst/>
          </a:prstGeom>
        </p:spPr>
      </p:pic>
      <p:pic>
        <p:nvPicPr>
          <p:cNvPr id="11" name="Picture 10">
            <a:extLst>
              <a:ext uri="{FF2B5EF4-FFF2-40B4-BE49-F238E27FC236}">
                <a16:creationId xmlns:a16="http://schemas.microsoft.com/office/drawing/2014/main" id="{499D99F1-80CF-7A8F-7127-CD1BC60F890A}"/>
              </a:ext>
            </a:extLst>
          </p:cNvPr>
          <p:cNvPicPr>
            <a:picLocks noChangeAspect="1"/>
          </p:cNvPicPr>
          <p:nvPr/>
        </p:nvPicPr>
        <p:blipFill rotWithShape="1">
          <a:blip r:embed="rId4"/>
          <a:srcRect l="22824" r="9236" b="19551"/>
          <a:stretch/>
        </p:blipFill>
        <p:spPr>
          <a:xfrm>
            <a:off x="8289334" y="887016"/>
            <a:ext cx="3891342" cy="5963070"/>
          </a:xfrm>
          <a:prstGeom prst="rect">
            <a:avLst/>
          </a:prstGeom>
        </p:spPr>
      </p:pic>
      <p:sp>
        <p:nvSpPr>
          <p:cNvPr id="12" name="Rectangle 11">
            <a:extLst>
              <a:ext uri="{FF2B5EF4-FFF2-40B4-BE49-F238E27FC236}">
                <a16:creationId xmlns:a16="http://schemas.microsoft.com/office/drawing/2014/main" id="{D8FDD9AB-4741-E103-E937-1E36C5F120AD}"/>
              </a:ext>
            </a:extLst>
          </p:cNvPr>
          <p:cNvSpPr/>
          <p:nvPr/>
        </p:nvSpPr>
        <p:spPr>
          <a:xfrm>
            <a:off x="4459106" y="2276872"/>
            <a:ext cx="3473098" cy="288032"/>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13" name="Rectangle 12">
            <a:extLst>
              <a:ext uri="{FF2B5EF4-FFF2-40B4-BE49-F238E27FC236}">
                <a16:creationId xmlns:a16="http://schemas.microsoft.com/office/drawing/2014/main" id="{F5A25594-BD91-1C52-8CE8-C4D6CFE4E291}"/>
              </a:ext>
            </a:extLst>
          </p:cNvPr>
          <p:cNvSpPr/>
          <p:nvPr/>
        </p:nvSpPr>
        <p:spPr>
          <a:xfrm>
            <a:off x="8707578" y="3882996"/>
            <a:ext cx="3473098" cy="662128"/>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5" name="TextBox 4">
            <a:extLst>
              <a:ext uri="{FF2B5EF4-FFF2-40B4-BE49-F238E27FC236}">
                <a16:creationId xmlns:a16="http://schemas.microsoft.com/office/drawing/2014/main" id="{05BD909D-19E4-81B6-EF17-D29BC72623D9}"/>
              </a:ext>
            </a:extLst>
          </p:cNvPr>
          <p:cNvSpPr txBox="1"/>
          <p:nvPr/>
        </p:nvSpPr>
        <p:spPr>
          <a:xfrm>
            <a:off x="227348" y="1039554"/>
            <a:ext cx="11737304" cy="4401205"/>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lvl="2" algn="l">
              <a:buNone/>
            </a:pPr>
            <a:r>
              <a:rPr lang="en-US" altLang="en-US" sz="2800" i="0" dirty="0">
                <a:solidFill>
                  <a:srgbClr val="0000FF"/>
                </a:solidFill>
              </a:rPr>
              <a:t>Prime Motivation: </a:t>
            </a:r>
            <a:br>
              <a:rPr lang="en-US" altLang="en-US" sz="2800" i="0" dirty="0">
                <a:solidFill>
                  <a:srgbClr val="0000FF"/>
                </a:solidFill>
              </a:rPr>
            </a:br>
            <a:br>
              <a:rPr lang="en-US" altLang="en-US" sz="2800" i="0" dirty="0"/>
            </a:br>
            <a:r>
              <a:rPr lang="en-US" altLang="en-US" sz="2800" i="0" dirty="0"/>
              <a:t>“Hitherto, we have concentrated on experiments which distribute a higher and higher amount of energy into a region with smaller and smaller dimensions. In order to study the question of the ‘vacuum’ . . . we must turn to a different direction: we should investigate some ‘bulk’ phenomena by distributing high energy or high nucleon density over a relatively large volume. </a:t>
            </a:r>
            <a:r>
              <a:rPr lang="en-US" altLang="en-US" sz="2800" dirty="0"/>
              <a:t>The fact that such directions have never been explored should</a:t>
            </a:r>
            <a:r>
              <a:rPr lang="en-US" altLang="en-US" sz="2800" i="0" dirty="0"/>
              <a:t>, by itself, </a:t>
            </a:r>
            <a:r>
              <a:rPr lang="en-US" altLang="en-US" sz="2800" dirty="0"/>
              <a:t>serve as an incentive for doing such experiments</a:t>
            </a:r>
            <a:r>
              <a:rPr lang="en-US" altLang="en-US" sz="2800" i="0" dirty="0"/>
              <a:t>.”</a:t>
            </a:r>
          </a:p>
        </p:txBody>
      </p:sp>
    </p:spTree>
    <p:extLst>
      <p:ext uri="{BB962C8B-B14F-4D97-AF65-F5344CB8AC3E}">
        <p14:creationId xmlns:p14="http://schemas.microsoft.com/office/powerpoint/2010/main" val="365778350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8B340-9541-A760-5586-F57A33509CF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542C2A-4544-58CC-74CF-F42327A01E43}"/>
              </a:ext>
            </a:extLst>
          </p:cNvPr>
          <p:cNvSpPr>
            <a:spLocks noGrp="1"/>
          </p:cNvSpPr>
          <p:nvPr>
            <p:ph idx="4294967295"/>
          </p:nvPr>
        </p:nvSpPr>
        <p:spPr>
          <a:xfrm>
            <a:off x="0" y="1053988"/>
            <a:ext cx="4475820" cy="5867400"/>
          </a:xfrm>
        </p:spPr>
        <p:txBody>
          <a:bodyPr/>
          <a:lstStyle/>
          <a:p>
            <a:r>
              <a:rPr lang="en-US" sz="2000" dirty="0"/>
              <a:t>Seminal Event: </a:t>
            </a:r>
            <a:br>
              <a:rPr lang="en-US" sz="2000" dirty="0"/>
            </a:br>
            <a:r>
              <a:rPr lang="en-US" sz="2000" dirty="0"/>
              <a:t>The Bear Mountain Workshop,</a:t>
            </a:r>
          </a:p>
          <a:p>
            <a:r>
              <a:rPr lang="en-US" sz="2000" dirty="0"/>
              <a:t>Nov. 29 to Dec. 1, 1974</a:t>
            </a:r>
          </a:p>
          <a:p>
            <a:endParaRPr lang="en-US" sz="2000" dirty="0"/>
          </a:p>
          <a:p>
            <a:r>
              <a:rPr lang="en-US" sz="2000" dirty="0"/>
              <a:t>“This Workshop addressed itself to the intriguing question of the possible existence of a nuclear world quite different from the one we have learned to accept as familiar and stable.”</a:t>
            </a:r>
            <a:br>
              <a:rPr lang="en-US" sz="2000" dirty="0"/>
            </a:br>
            <a:endParaRPr lang="en-US" sz="2000" dirty="0"/>
          </a:p>
          <a:p>
            <a:endParaRPr lang="en-US" sz="2000" dirty="0"/>
          </a:p>
          <a:p>
            <a:endParaRPr lang="en-US" sz="2000" dirty="0"/>
          </a:p>
          <a:p>
            <a:pPr lvl="2"/>
            <a:endParaRPr lang="en-US" sz="800" dirty="0"/>
          </a:p>
          <a:p>
            <a:r>
              <a:rPr lang="en-US" sz="2000" dirty="0"/>
              <a:t>But note: No mention of </a:t>
            </a:r>
          </a:p>
          <a:p>
            <a:pPr lvl="1"/>
            <a:r>
              <a:rPr lang="en-US" sz="1800" dirty="0"/>
              <a:t>Quarks</a:t>
            </a:r>
          </a:p>
          <a:p>
            <a:pPr lvl="1"/>
            <a:r>
              <a:rPr lang="en-US" sz="1800" dirty="0"/>
              <a:t>Gluons</a:t>
            </a:r>
          </a:p>
          <a:p>
            <a:pPr lvl="1"/>
            <a:r>
              <a:rPr lang="en-US" sz="1800" dirty="0"/>
              <a:t>QGP</a:t>
            </a:r>
            <a:endParaRPr lang="en-US" sz="1600" dirty="0"/>
          </a:p>
        </p:txBody>
      </p:sp>
      <p:sp>
        <p:nvSpPr>
          <p:cNvPr id="3" name="Title 2">
            <a:extLst>
              <a:ext uri="{FF2B5EF4-FFF2-40B4-BE49-F238E27FC236}">
                <a16:creationId xmlns:a16="http://schemas.microsoft.com/office/drawing/2014/main" id="{5792E124-08D0-B6A5-BA20-587C9F5D71F3}"/>
              </a:ext>
            </a:extLst>
          </p:cNvPr>
          <p:cNvSpPr>
            <a:spLocks noGrp="1"/>
          </p:cNvSpPr>
          <p:nvPr>
            <p:ph type="title"/>
          </p:nvPr>
        </p:nvSpPr>
        <p:spPr>
          <a:xfrm>
            <a:off x="0" y="-27384"/>
            <a:ext cx="12192677" cy="914400"/>
          </a:xfrm>
        </p:spPr>
        <p:txBody>
          <a:bodyPr/>
          <a:lstStyle/>
          <a:p>
            <a:r>
              <a:rPr lang="en-US" dirty="0"/>
              <a:t>T.D. and the Origin of Relativistic Heavy Ion Collisions </a:t>
            </a:r>
          </a:p>
        </p:txBody>
      </p:sp>
      <p:sp>
        <p:nvSpPr>
          <p:cNvPr id="4" name="Slide Number Placeholder 3">
            <a:extLst>
              <a:ext uri="{FF2B5EF4-FFF2-40B4-BE49-F238E27FC236}">
                <a16:creationId xmlns:a16="http://schemas.microsoft.com/office/drawing/2014/main" id="{D06D4C62-7BBB-7171-F181-AC2C45536656}"/>
              </a:ext>
            </a:extLst>
          </p:cNvPr>
          <p:cNvSpPr>
            <a:spLocks noGrp="1"/>
          </p:cNvSpPr>
          <p:nvPr>
            <p:ph type="sldNum" sz="quarter" idx="12"/>
          </p:nvPr>
        </p:nvSpPr>
        <p:spPr/>
        <p:txBody>
          <a:bodyPr/>
          <a:lstStyle/>
          <a:p>
            <a:fld id="{A2D2CA8A-49B1-44D0-B863-6C6BFD9BB9EC}" type="slidenum">
              <a:rPr lang="en-US" smtClean="0"/>
              <a:pPr/>
              <a:t>11</a:t>
            </a:fld>
            <a:endParaRPr lang="en-US"/>
          </a:p>
        </p:txBody>
      </p:sp>
      <p:sp>
        <p:nvSpPr>
          <p:cNvPr id="20" name="Rectangle 19">
            <a:extLst>
              <a:ext uri="{FF2B5EF4-FFF2-40B4-BE49-F238E27FC236}">
                <a16:creationId xmlns:a16="http://schemas.microsoft.com/office/drawing/2014/main" id="{3B34EC03-11C6-0541-9CEB-E8C2DFC846E6}"/>
              </a:ext>
            </a:extLst>
          </p:cNvPr>
          <p:cNvSpPr/>
          <p:nvPr/>
        </p:nvSpPr>
        <p:spPr>
          <a:xfrm>
            <a:off x="8508268" y="1772817"/>
            <a:ext cx="3384376" cy="144016"/>
          </a:xfrm>
          <a:prstGeom prst="rect">
            <a:avLst/>
          </a:prstGeom>
          <a:solidFill>
            <a:srgbClr val="FFFF99">
              <a:alpha val="26907"/>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pic>
        <p:nvPicPr>
          <p:cNvPr id="8" name="Picture 7">
            <a:extLst>
              <a:ext uri="{FF2B5EF4-FFF2-40B4-BE49-F238E27FC236}">
                <a16:creationId xmlns:a16="http://schemas.microsoft.com/office/drawing/2014/main" id="{92C0FB81-C59C-931A-C5BA-0646AC47EFA7}"/>
              </a:ext>
            </a:extLst>
          </p:cNvPr>
          <p:cNvPicPr>
            <a:picLocks noChangeAspect="1"/>
          </p:cNvPicPr>
          <p:nvPr/>
        </p:nvPicPr>
        <p:blipFill rotWithShape="1">
          <a:blip r:embed="rId3"/>
          <a:srcRect l="29618" r="3121" b="19551"/>
          <a:stretch/>
        </p:blipFill>
        <p:spPr>
          <a:xfrm rot="10800000">
            <a:off x="4436906" y="958319"/>
            <a:ext cx="3852428" cy="5963069"/>
          </a:xfrm>
          <a:prstGeom prst="rect">
            <a:avLst/>
          </a:prstGeom>
        </p:spPr>
      </p:pic>
      <p:pic>
        <p:nvPicPr>
          <p:cNvPr id="11" name="Picture 10">
            <a:extLst>
              <a:ext uri="{FF2B5EF4-FFF2-40B4-BE49-F238E27FC236}">
                <a16:creationId xmlns:a16="http://schemas.microsoft.com/office/drawing/2014/main" id="{EAAE836D-9080-E4CA-564F-2C7BA7E5F859}"/>
              </a:ext>
            </a:extLst>
          </p:cNvPr>
          <p:cNvPicPr>
            <a:picLocks noChangeAspect="1"/>
          </p:cNvPicPr>
          <p:nvPr/>
        </p:nvPicPr>
        <p:blipFill rotWithShape="1">
          <a:blip r:embed="rId4"/>
          <a:srcRect l="22824" r="9236" b="19551"/>
          <a:stretch/>
        </p:blipFill>
        <p:spPr>
          <a:xfrm>
            <a:off x="8289334" y="887016"/>
            <a:ext cx="3891342" cy="5963070"/>
          </a:xfrm>
          <a:prstGeom prst="rect">
            <a:avLst/>
          </a:prstGeom>
        </p:spPr>
      </p:pic>
      <p:sp>
        <p:nvSpPr>
          <p:cNvPr id="12" name="Rectangle 11">
            <a:extLst>
              <a:ext uri="{FF2B5EF4-FFF2-40B4-BE49-F238E27FC236}">
                <a16:creationId xmlns:a16="http://schemas.microsoft.com/office/drawing/2014/main" id="{55354527-F8B0-273A-E96B-098AC2AB72A3}"/>
              </a:ext>
            </a:extLst>
          </p:cNvPr>
          <p:cNvSpPr/>
          <p:nvPr/>
        </p:nvSpPr>
        <p:spPr>
          <a:xfrm>
            <a:off x="4459106" y="2276872"/>
            <a:ext cx="3473098" cy="288032"/>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13" name="Rectangle 12">
            <a:extLst>
              <a:ext uri="{FF2B5EF4-FFF2-40B4-BE49-F238E27FC236}">
                <a16:creationId xmlns:a16="http://schemas.microsoft.com/office/drawing/2014/main" id="{7EAE4E9A-B4A9-905C-D26D-1D1C129BD521}"/>
              </a:ext>
            </a:extLst>
          </p:cNvPr>
          <p:cNvSpPr/>
          <p:nvPr/>
        </p:nvSpPr>
        <p:spPr>
          <a:xfrm>
            <a:off x="8707578" y="3882996"/>
            <a:ext cx="3473098" cy="662128"/>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5" name="TextBox 4">
            <a:extLst>
              <a:ext uri="{FF2B5EF4-FFF2-40B4-BE49-F238E27FC236}">
                <a16:creationId xmlns:a16="http://schemas.microsoft.com/office/drawing/2014/main" id="{7EA951D7-E6BE-24B9-C4D0-99784433E5AC}"/>
              </a:ext>
            </a:extLst>
          </p:cNvPr>
          <p:cNvSpPr txBox="1"/>
          <p:nvPr/>
        </p:nvSpPr>
        <p:spPr>
          <a:xfrm>
            <a:off x="227348" y="1039554"/>
            <a:ext cx="11737304" cy="4401205"/>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lvl="2" algn="l">
              <a:buNone/>
            </a:pPr>
            <a:r>
              <a:rPr lang="en-US" altLang="en-US" sz="2800" i="0" dirty="0">
                <a:solidFill>
                  <a:srgbClr val="0000FF"/>
                </a:solidFill>
              </a:rPr>
              <a:t>Prime Motivation: </a:t>
            </a:r>
            <a:br>
              <a:rPr lang="en-US" altLang="en-US" sz="2800" i="0" dirty="0">
                <a:solidFill>
                  <a:srgbClr val="0000FF"/>
                </a:solidFill>
              </a:rPr>
            </a:br>
            <a:br>
              <a:rPr lang="en-US" altLang="en-US" sz="2800" i="0" dirty="0"/>
            </a:br>
            <a:r>
              <a:rPr lang="en-US" altLang="en-US" sz="2800" i="0" dirty="0"/>
              <a:t>“Hitherto, we have concentrated on experiments which distribute a higher and higher amount of energy into a region with smaller and smaller dimensions. In order to study the question of the ‘vacuum’ . . . we must turn to a different direction: we should investigate some ‘bulk’ phenomena by distributing high energy or high nucleon density over a relatively large volume. </a:t>
            </a:r>
            <a:r>
              <a:rPr lang="en-US" altLang="en-US" sz="2800" dirty="0"/>
              <a:t>The fact that such directions have never been explored should</a:t>
            </a:r>
            <a:r>
              <a:rPr lang="en-US" altLang="en-US" sz="2800" i="0" dirty="0"/>
              <a:t>, by itself, </a:t>
            </a:r>
            <a:r>
              <a:rPr lang="en-US" altLang="en-US" sz="2800" dirty="0"/>
              <a:t>serve as an incentive for doing such experiments</a:t>
            </a:r>
            <a:r>
              <a:rPr lang="en-US" altLang="en-US" sz="2800" i="0" dirty="0"/>
              <a:t>.”</a:t>
            </a:r>
          </a:p>
        </p:txBody>
      </p:sp>
    </p:spTree>
    <p:extLst>
      <p:ext uri="{BB962C8B-B14F-4D97-AF65-F5344CB8AC3E}">
        <p14:creationId xmlns:p14="http://schemas.microsoft.com/office/powerpoint/2010/main" val="289607822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a:extLst>
              <a:ext uri="{FF2B5EF4-FFF2-40B4-BE49-F238E27FC236}">
                <a16:creationId xmlns:a16="http://schemas.microsoft.com/office/drawing/2014/main" id="{909D372C-8E5F-133A-257B-491397B0C50A}"/>
              </a:ext>
            </a:extLst>
          </p:cNvPr>
          <p:cNvSpPr>
            <a:spLocks noGrp="1" noChangeArrowheads="1"/>
          </p:cNvSpPr>
          <p:nvPr>
            <p:ph type="title"/>
          </p:nvPr>
        </p:nvSpPr>
        <p:spPr/>
        <p:txBody>
          <a:bodyPr/>
          <a:lstStyle/>
          <a:p>
            <a:r>
              <a:rPr lang="en-US" altLang="en-US" sz="4000" dirty="0"/>
              <a:t>Parallel, Independent Developments 1973-1974</a:t>
            </a:r>
          </a:p>
        </p:txBody>
      </p:sp>
      <p:pic>
        <p:nvPicPr>
          <p:cNvPr id="1030148" name="Picture 4">
            <a:extLst>
              <a:ext uri="{FF2B5EF4-FFF2-40B4-BE49-F238E27FC236}">
                <a16:creationId xmlns:a16="http://schemas.microsoft.com/office/drawing/2014/main" id="{92B2D479-4818-22BE-99BE-3E6AA4CCD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938" t="32657" r="11719" b="7724"/>
          <a:stretch>
            <a:fillRect/>
          </a:stretch>
        </p:blipFill>
        <p:spPr bwMode="auto">
          <a:xfrm>
            <a:off x="332680" y="3284984"/>
            <a:ext cx="5763320" cy="3202972"/>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149" name="Picture 5">
            <a:extLst>
              <a:ext uri="{FF2B5EF4-FFF2-40B4-BE49-F238E27FC236}">
                <a16:creationId xmlns:a16="http://schemas.microsoft.com/office/drawing/2014/main" id="{17AEC941-5487-A07B-DDB9-78190F692E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0156" t="20732" r="11719" b="6639"/>
          <a:stretch>
            <a:fillRect/>
          </a:stretch>
        </p:blipFill>
        <p:spPr bwMode="auto">
          <a:xfrm>
            <a:off x="6327296" y="803585"/>
            <a:ext cx="5745368" cy="3849551"/>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0147" name="Rectangle 3">
            <a:extLst>
              <a:ext uri="{FF2B5EF4-FFF2-40B4-BE49-F238E27FC236}">
                <a16:creationId xmlns:a16="http://schemas.microsoft.com/office/drawing/2014/main" id="{E3C73F2A-E996-8D81-D263-6C947DA07C94}"/>
              </a:ext>
            </a:extLst>
          </p:cNvPr>
          <p:cNvSpPr>
            <a:spLocks noGrp="1" noChangeArrowheads="1"/>
          </p:cNvSpPr>
          <p:nvPr>
            <p:ph type="body" idx="1"/>
          </p:nvPr>
        </p:nvSpPr>
        <p:spPr>
          <a:xfrm>
            <a:off x="647700" y="739302"/>
            <a:ext cx="7543800" cy="5181600"/>
          </a:xfrm>
        </p:spPr>
        <p:txBody>
          <a:bodyPr/>
          <a:lstStyle/>
          <a:p>
            <a:r>
              <a:rPr lang="en-US" altLang="en-US" dirty="0"/>
              <a:t>1973 = Birth of </a:t>
            </a:r>
            <a:r>
              <a:rPr lang="en-US" altLang="en-US" dirty="0">
                <a:solidFill>
                  <a:srgbClr val="FF0000"/>
                </a:solidFill>
              </a:rPr>
              <a:t>Q</a:t>
            </a:r>
            <a:r>
              <a:rPr lang="en-US" altLang="en-US" dirty="0">
                <a:solidFill>
                  <a:srgbClr val="33CC33"/>
                </a:solidFill>
              </a:rPr>
              <a:t>C</a:t>
            </a:r>
            <a:r>
              <a:rPr lang="en-US" altLang="en-US" dirty="0">
                <a:solidFill>
                  <a:srgbClr val="3366CC"/>
                </a:solidFill>
              </a:rPr>
              <a:t>D</a:t>
            </a:r>
            <a:br>
              <a:rPr lang="en-US" altLang="en-US" dirty="0"/>
            </a:br>
            <a:endParaRPr lang="en-US" altLang="en-US" dirty="0"/>
          </a:p>
          <a:p>
            <a:r>
              <a:rPr lang="en-US" altLang="en-US" dirty="0"/>
              <a:t>Politzer, Gross and Wilczek</a:t>
            </a:r>
          </a:p>
        </p:txBody>
      </p:sp>
    </p:spTree>
  </p:cSld>
  <p:clrMapOvr>
    <a:masterClrMapping/>
  </p:clrMapOvr>
  <p:transition spd="med">
    <p:strips dir="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FD2D5-14E7-F735-93B1-E857A29928AB}"/>
              </a:ext>
            </a:extLst>
          </p:cNvPr>
          <p:cNvSpPr>
            <a:spLocks noGrp="1"/>
          </p:cNvSpPr>
          <p:nvPr>
            <p:ph type="title"/>
          </p:nvPr>
        </p:nvSpPr>
        <p:spPr/>
        <p:txBody>
          <a:bodyPr/>
          <a:lstStyle/>
          <a:p>
            <a:r>
              <a:rPr lang="en-US" dirty="0"/>
              <a:t>Parallel Paths that Nonetheless Converged</a:t>
            </a:r>
          </a:p>
        </p:txBody>
      </p:sp>
      <p:sp>
        <p:nvSpPr>
          <p:cNvPr id="3" name="Content Placeholder 2">
            <a:extLst>
              <a:ext uri="{FF2B5EF4-FFF2-40B4-BE49-F238E27FC236}">
                <a16:creationId xmlns:a16="http://schemas.microsoft.com/office/drawing/2014/main" id="{1922097E-B753-8160-2774-0E7BDF53D49C}"/>
              </a:ext>
            </a:extLst>
          </p:cNvPr>
          <p:cNvSpPr>
            <a:spLocks noGrp="1"/>
          </p:cNvSpPr>
          <p:nvPr>
            <p:ph idx="1"/>
          </p:nvPr>
        </p:nvSpPr>
        <p:spPr>
          <a:xfrm>
            <a:off x="-60684" y="792088"/>
            <a:ext cx="6156684" cy="6065912"/>
          </a:xfrm>
        </p:spPr>
        <p:txBody>
          <a:bodyPr/>
          <a:lstStyle/>
          <a:p>
            <a:r>
              <a:rPr lang="en-US" sz="2800" dirty="0"/>
              <a:t>Focus of this review article:</a:t>
            </a:r>
          </a:p>
          <a:p>
            <a:r>
              <a:rPr lang="en-US" sz="2800" dirty="0"/>
              <a:t>1973 to 1983, convergence of</a:t>
            </a:r>
          </a:p>
          <a:p>
            <a:pPr lvl="1"/>
            <a:r>
              <a:rPr lang="en-US" sz="2400" dirty="0"/>
              <a:t>Bear Mountain</a:t>
            </a:r>
            <a:br>
              <a:rPr lang="en-US" sz="2400" dirty="0"/>
            </a:br>
            <a:r>
              <a:rPr lang="en-US" sz="2400" dirty="0"/>
              <a:t>“exciting the vacuum” program</a:t>
            </a:r>
          </a:p>
          <a:p>
            <a:pPr lvl="1"/>
            <a:r>
              <a:rPr lang="en-US" sz="2400" dirty="0"/>
              <a:t>Understanding bulk QCD effort</a:t>
            </a:r>
          </a:p>
          <a:p>
            <a:r>
              <a:rPr lang="en-US" sz="2800" dirty="0"/>
              <a:t>1983 as </a:t>
            </a:r>
            <a:r>
              <a:rPr lang="en-US" sz="2800" i="1" dirty="0"/>
              <a:t>Fundamentum Anni</a:t>
            </a:r>
          </a:p>
          <a:p>
            <a:pPr lvl="2"/>
            <a:r>
              <a:rPr lang="en-US" dirty="0"/>
              <a:t>“a remarkable year, marked by confluence, convergence and consequence. More specifically, that year saw confluence in a particular theoretical approach to applying hydrodynamics, convergence of experimental and theoretical efforts in understanding the expected reaction dynamics, and far-reaching consequences of funding decisions made by the U.S. government.”</a:t>
            </a:r>
          </a:p>
          <a:p>
            <a:pPr lvl="1"/>
            <a:endParaRPr lang="en-US" dirty="0"/>
          </a:p>
          <a:p>
            <a:endParaRPr lang="en-US" dirty="0"/>
          </a:p>
        </p:txBody>
      </p:sp>
      <p:sp>
        <p:nvSpPr>
          <p:cNvPr id="4" name="Slide Number Placeholder 3">
            <a:extLst>
              <a:ext uri="{FF2B5EF4-FFF2-40B4-BE49-F238E27FC236}">
                <a16:creationId xmlns:a16="http://schemas.microsoft.com/office/drawing/2014/main" id="{E543D002-A7D6-3536-10AB-B0906615E5D0}"/>
              </a:ext>
            </a:extLst>
          </p:cNvPr>
          <p:cNvSpPr>
            <a:spLocks noGrp="1"/>
          </p:cNvSpPr>
          <p:nvPr>
            <p:ph type="sldNum" sz="quarter" idx="12"/>
          </p:nvPr>
        </p:nvSpPr>
        <p:spPr/>
        <p:txBody>
          <a:bodyPr/>
          <a:lstStyle/>
          <a:p>
            <a:fld id="{23505652-DACB-5F47-90E9-1C49CE3EDF9E}" type="slidenum">
              <a:rPr lang="en-US" altLang="en-US" smtClean="0"/>
              <a:pPr/>
              <a:t>13</a:t>
            </a:fld>
            <a:r>
              <a:rPr lang="en-US" altLang="en-US"/>
              <a:t> </a:t>
            </a:r>
            <a:endParaRPr lang="en-US" altLang="en-US" b="0"/>
          </a:p>
        </p:txBody>
      </p:sp>
      <p:pic>
        <p:nvPicPr>
          <p:cNvPr id="6" name="Picture 5">
            <a:hlinkClick r:id="rId3"/>
            <a:extLst>
              <a:ext uri="{FF2B5EF4-FFF2-40B4-BE49-F238E27FC236}">
                <a16:creationId xmlns:a16="http://schemas.microsoft.com/office/drawing/2014/main" id="{7BA9CDBC-8E32-45F7-B6E6-E932BFC69C9F}"/>
              </a:ext>
            </a:extLst>
          </p:cNvPr>
          <p:cNvPicPr>
            <a:picLocks noChangeAspect="1"/>
          </p:cNvPicPr>
          <p:nvPr/>
        </p:nvPicPr>
        <p:blipFill>
          <a:blip r:embed="rId4"/>
          <a:stretch>
            <a:fillRect/>
          </a:stretch>
        </p:blipFill>
        <p:spPr>
          <a:xfrm>
            <a:off x="6096000" y="792088"/>
            <a:ext cx="5973271" cy="6021288"/>
          </a:xfrm>
          <a:prstGeom prst="rect">
            <a:avLst/>
          </a:prstGeom>
          <a:ln w="50800">
            <a:solidFill>
              <a:srgbClr val="FFC000"/>
            </a:solidFill>
          </a:ln>
        </p:spPr>
      </p:pic>
    </p:spTree>
    <p:extLst>
      <p:ext uri="{BB962C8B-B14F-4D97-AF65-F5344CB8AC3E}">
        <p14:creationId xmlns:p14="http://schemas.microsoft.com/office/powerpoint/2010/main" val="1247453239"/>
      </p:ext>
    </p:extLst>
  </p:cSld>
  <p:clrMapOvr>
    <a:masterClrMapping/>
  </p:clrMapOvr>
  <p:transition spd="med">
    <p:strips dir="rd"/>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5B5ED62-4566-6FAD-4568-BFB751E536AB}"/>
              </a:ext>
            </a:extLst>
          </p:cNvPr>
          <p:cNvSpPr>
            <a:spLocks noGrp="1"/>
          </p:cNvSpPr>
          <p:nvPr>
            <p:ph type="dt" sz="half" idx="10"/>
          </p:nvPr>
        </p:nvSpPr>
        <p:spPr/>
        <p:txBody>
          <a:bodyPr/>
          <a:lstStyle/>
          <a:p>
            <a:r>
              <a:rPr lang="en-US" altLang="en-US"/>
              <a:t>28-Feb-06</a:t>
            </a:r>
          </a:p>
        </p:txBody>
      </p:sp>
      <p:sp>
        <p:nvSpPr>
          <p:cNvPr id="1031170" name="Rectangle 2">
            <a:extLst>
              <a:ext uri="{FF2B5EF4-FFF2-40B4-BE49-F238E27FC236}">
                <a16:creationId xmlns:a16="http://schemas.microsoft.com/office/drawing/2014/main" id="{ADEA9E36-7D80-DE28-FC37-94B91916BBC3}"/>
              </a:ext>
            </a:extLst>
          </p:cNvPr>
          <p:cNvSpPr>
            <a:spLocks noGrp="1" noChangeArrowheads="1"/>
          </p:cNvSpPr>
          <p:nvPr>
            <p:ph type="title"/>
          </p:nvPr>
        </p:nvSpPr>
        <p:spPr/>
        <p:txBody>
          <a:bodyPr/>
          <a:lstStyle/>
          <a:p>
            <a:r>
              <a:rPr lang="en-US" altLang="en-US" sz="4000"/>
              <a:t>Shuryak 1980</a:t>
            </a:r>
          </a:p>
        </p:txBody>
      </p:sp>
      <p:sp>
        <p:nvSpPr>
          <p:cNvPr id="1031171" name="Rectangle 3">
            <a:extLst>
              <a:ext uri="{FF2B5EF4-FFF2-40B4-BE49-F238E27FC236}">
                <a16:creationId xmlns:a16="http://schemas.microsoft.com/office/drawing/2014/main" id="{20EB321A-DC70-C1C1-08B0-9D74AF82A6C5}"/>
              </a:ext>
            </a:extLst>
          </p:cNvPr>
          <p:cNvSpPr>
            <a:spLocks noGrp="1" noChangeArrowheads="1"/>
          </p:cNvSpPr>
          <p:nvPr>
            <p:ph type="body" idx="1"/>
          </p:nvPr>
        </p:nvSpPr>
        <p:spPr>
          <a:xfrm>
            <a:off x="13004" y="838200"/>
            <a:ext cx="5054296" cy="5181600"/>
          </a:xfrm>
        </p:spPr>
        <p:txBody>
          <a:bodyPr/>
          <a:lstStyle/>
          <a:p>
            <a:r>
              <a:rPr lang="en-US" altLang="en-US" dirty="0" err="1"/>
              <a:t>Shuryak</a:t>
            </a:r>
            <a:r>
              <a:rPr lang="en-US" altLang="en-US" dirty="0"/>
              <a:t> publishes first </a:t>
            </a:r>
            <a:br>
              <a:rPr lang="en-US" altLang="en-US" dirty="0"/>
            </a:br>
            <a:r>
              <a:rPr lang="en-US" altLang="en-US" dirty="0"/>
              <a:t>“review” of </a:t>
            </a:r>
            <a:br>
              <a:rPr lang="en-US" altLang="en-US" dirty="0"/>
            </a:br>
            <a:r>
              <a:rPr lang="en-US" altLang="en-US" dirty="0"/>
              <a:t>thermal QCD-</a:t>
            </a:r>
            <a:br>
              <a:rPr lang="en-US" altLang="en-US" dirty="0"/>
            </a:br>
            <a:r>
              <a:rPr lang="en-US" altLang="en-US" dirty="0"/>
              <a:t>and coins a phrase:</a:t>
            </a:r>
          </a:p>
          <a:p>
            <a:pPr lvl="1">
              <a:buFont typeface="Monotype Sorts" pitchFamily="2" charset="2"/>
              <a:buNone/>
            </a:pPr>
            <a:r>
              <a:rPr lang="en-US" altLang="en-US" dirty="0"/>
              <a:t>   “Because of the apparent</a:t>
            </a:r>
            <a:br>
              <a:rPr lang="en-US" altLang="en-US" dirty="0"/>
            </a:br>
            <a:r>
              <a:rPr lang="en-US" altLang="en-US" dirty="0"/>
              <a:t>analogy with similar</a:t>
            </a:r>
            <a:br>
              <a:rPr lang="en-US" altLang="en-US" dirty="0"/>
            </a:br>
            <a:r>
              <a:rPr lang="en-US" altLang="en-US" dirty="0"/>
              <a:t>phenomena in atomic</a:t>
            </a:r>
            <a:br>
              <a:rPr lang="en-US" altLang="en-US" dirty="0"/>
            </a:br>
            <a:r>
              <a:rPr lang="en-US" altLang="en-US" dirty="0"/>
              <a:t>physics, we may call this</a:t>
            </a:r>
            <a:br>
              <a:rPr lang="en-US" altLang="en-US" dirty="0"/>
            </a:br>
            <a:r>
              <a:rPr lang="en-US" altLang="en-US" dirty="0"/>
              <a:t>phase of matter the QCD </a:t>
            </a:r>
            <a:br>
              <a:rPr lang="en-US" altLang="en-US" dirty="0"/>
            </a:br>
            <a:r>
              <a:rPr lang="en-US" altLang="en-US" dirty="0"/>
              <a:t>(or </a:t>
            </a:r>
            <a:r>
              <a:rPr lang="en-US" altLang="en-US" dirty="0">
                <a:solidFill>
                  <a:srgbClr val="002060"/>
                </a:solidFill>
              </a:rPr>
              <a:t>quark-gluon</a:t>
            </a:r>
            <a:r>
              <a:rPr lang="en-US" altLang="en-US" dirty="0"/>
              <a:t>) </a:t>
            </a:r>
            <a:r>
              <a:rPr lang="en-US" altLang="en-US" dirty="0">
                <a:solidFill>
                  <a:srgbClr val="002060"/>
                </a:solidFill>
              </a:rPr>
              <a:t>plasma</a:t>
            </a:r>
            <a:r>
              <a:rPr lang="en-US" altLang="en-US" dirty="0"/>
              <a:t>.”</a:t>
            </a:r>
            <a:br>
              <a:rPr lang="en-US" altLang="en-US" dirty="0"/>
            </a:br>
            <a:br>
              <a:rPr lang="en-US" altLang="en-US" dirty="0"/>
            </a:br>
            <a:r>
              <a:rPr lang="en-US" altLang="en-US" dirty="0"/>
              <a:t>(QGP)</a:t>
            </a:r>
          </a:p>
          <a:p>
            <a:endParaRPr lang="en-US" altLang="en-US" dirty="0"/>
          </a:p>
        </p:txBody>
      </p:sp>
      <p:pic>
        <p:nvPicPr>
          <p:cNvPr id="1031172" name="Picture 4">
            <a:extLst>
              <a:ext uri="{FF2B5EF4-FFF2-40B4-BE49-F238E27FC236}">
                <a16:creationId xmlns:a16="http://schemas.microsoft.com/office/drawing/2014/main" id="{F454FE3E-6499-7673-F9D4-23391E0E1C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102" r="12579" b="20494"/>
          <a:stretch>
            <a:fillRect/>
          </a:stretch>
        </p:blipFill>
        <p:spPr bwMode="auto">
          <a:xfrm>
            <a:off x="7270446" y="902654"/>
            <a:ext cx="4908550"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173" name="Picture 5">
            <a:extLst>
              <a:ext uri="{FF2B5EF4-FFF2-40B4-BE49-F238E27FC236}">
                <a16:creationId xmlns:a16="http://schemas.microsoft.com/office/drawing/2014/main" id="{F3D0DC7C-DD65-0004-3FCA-E8662C94E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1681" b="14018"/>
          <a:stretch>
            <a:fillRect/>
          </a:stretch>
        </p:blipFill>
        <p:spPr bwMode="auto">
          <a:xfrm>
            <a:off x="5087690" y="902654"/>
            <a:ext cx="3859946" cy="5955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1174" name="Oval 6">
            <a:extLst>
              <a:ext uri="{FF2B5EF4-FFF2-40B4-BE49-F238E27FC236}">
                <a16:creationId xmlns:a16="http://schemas.microsoft.com/office/drawing/2014/main" id="{42960827-C4C1-8825-3F7F-CD72E12943CE}"/>
              </a:ext>
            </a:extLst>
          </p:cNvPr>
          <p:cNvSpPr>
            <a:spLocks noChangeArrowheads="1"/>
          </p:cNvSpPr>
          <p:nvPr/>
        </p:nvSpPr>
        <p:spPr bwMode="auto">
          <a:xfrm>
            <a:off x="7739752" y="2858350"/>
            <a:ext cx="4572000" cy="605909"/>
          </a:xfrm>
          <a:prstGeom prst="ellipse">
            <a:avLst/>
          </a:prstGeom>
          <a:solidFill>
            <a:srgbClr val="FFC000">
              <a:alpha val="37000"/>
            </a:srgbClr>
          </a:solidFill>
          <a:ln>
            <a:noFill/>
          </a:ln>
          <a:effectLst/>
        </p:spPr>
        <p:txBody>
          <a:bodyPr anchor="ctr">
            <a:spAutoFit/>
          </a:bodyPr>
          <a:lstStyle/>
          <a:p>
            <a:endParaRPr lang="en-US"/>
          </a:p>
        </p:txBody>
      </p:sp>
      <p:sp>
        <p:nvSpPr>
          <p:cNvPr id="1031175" name="Line 7">
            <a:extLst>
              <a:ext uri="{FF2B5EF4-FFF2-40B4-BE49-F238E27FC236}">
                <a16:creationId xmlns:a16="http://schemas.microsoft.com/office/drawing/2014/main" id="{64903B3D-425D-A434-0508-6ED28D8E28BC}"/>
              </a:ext>
            </a:extLst>
          </p:cNvPr>
          <p:cNvSpPr>
            <a:spLocks noChangeShapeType="1"/>
          </p:cNvSpPr>
          <p:nvPr/>
        </p:nvSpPr>
        <p:spPr bwMode="auto">
          <a:xfrm flipH="1">
            <a:off x="4039086" y="3284984"/>
            <a:ext cx="4001130" cy="525016"/>
          </a:xfrm>
          <a:prstGeom prst="line">
            <a:avLst/>
          </a:prstGeom>
          <a:noFill/>
          <a:ln w="79375">
            <a:solidFill>
              <a:srgbClr val="FFC000"/>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en-US"/>
          </a:p>
        </p:txBody>
      </p:sp>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nodeType="clickEffect">
                                  <p:stCondLst>
                                    <p:cond delay="0"/>
                                  </p:stCondLst>
                                  <p:childTnLst>
                                    <p:animEffect transition="out" filter="wipe(right)">
                                      <p:cBhvr>
                                        <p:cTn id="6" dur="2000"/>
                                        <p:tgtEl>
                                          <p:spTgt spid="1031173"/>
                                        </p:tgtEl>
                                      </p:cBhvr>
                                    </p:animEffect>
                                    <p:set>
                                      <p:cBhvr>
                                        <p:cTn id="7" dur="1" fill="hold">
                                          <p:stCondLst>
                                            <p:cond delay="1999"/>
                                          </p:stCondLst>
                                        </p:cTn>
                                        <p:tgtEl>
                                          <p:spTgt spid="1031173"/>
                                        </p:tgtEl>
                                        <p:attrNameLst>
                                          <p:attrName>style.visibility</p:attrName>
                                        </p:attrNameLst>
                                      </p:cBhvr>
                                      <p:to>
                                        <p:strVal val="hidden"/>
                                      </p:to>
                                    </p:set>
                                  </p:childTnLst>
                                </p:cTn>
                              </p:par>
                            </p:childTnLst>
                          </p:cTn>
                        </p:par>
                        <p:par>
                          <p:cTn id="8" fill="hold" nodeType="afterGroup">
                            <p:stCondLst>
                              <p:cond delay="2000"/>
                            </p:stCondLst>
                            <p:childTnLst>
                              <p:par>
                                <p:cTn id="9" presetID="20" presetClass="entr" presetSubtype="0" fill="hold" nodeType="afterEffect">
                                  <p:stCondLst>
                                    <p:cond delay="0"/>
                                  </p:stCondLst>
                                  <p:childTnLst>
                                    <p:set>
                                      <p:cBhvr>
                                        <p:cTn id="10" dur="1" fill="hold">
                                          <p:stCondLst>
                                            <p:cond delay="0"/>
                                          </p:stCondLst>
                                        </p:cTn>
                                        <p:tgtEl>
                                          <p:spTgt spid="1031174"/>
                                        </p:tgtEl>
                                        <p:attrNameLst>
                                          <p:attrName>style.visibility</p:attrName>
                                        </p:attrNameLst>
                                      </p:cBhvr>
                                      <p:to>
                                        <p:strVal val="visible"/>
                                      </p:to>
                                    </p:set>
                                    <p:animEffect transition="in" filter="wedge">
                                      <p:cBhvr>
                                        <p:cTn id="11" dur="2000"/>
                                        <p:tgtEl>
                                          <p:spTgt spid="1031174"/>
                                        </p:tgtEl>
                                      </p:cBhvr>
                                    </p:animEffect>
                                  </p:childTnLst>
                                </p:cTn>
                              </p:par>
                            </p:childTnLst>
                          </p:cTn>
                        </p:par>
                        <p:par>
                          <p:cTn id="12" fill="hold" nodeType="afterGroup">
                            <p:stCondLst>
                              <p:cond delay="4000"/>
                            </p:stCondLst>
                            <p:childTnLst>
                              <p:par>
                                <p:cTn id="13" presetID="22" presetClass="entr" presetSubtype="2" fill="hold" nodeType="afterEffect">
                                  <p:stCondLst>
                                    <p:cond delay="0"/>
                                  </p:stCondLst>
                                  <p:childTnLst>
                                    <p:set>
                                      <p:cBhvr>
                                        <p:cTn id="14" dur="1" fill="hold">
                                          <p:stCondLst>
                                            <p:cond delay="0"/>
                                          </p:stCondLst>
                                        </p:cTn>
                                        <p:tgtEl>
                                          <p:spTgt spid="1031175"/>
                                        </p:tgtEl>
                                        <p:attrNameLst>
                                          <p:attrName>style.visibility</p:attrName>
                                        </p:attrNameLst>
                                      </p:cBhvr>
                                      <p:to>
                                        <p:strVal val="visible"/>
                                      </p:to>
                                    </p:set>
                                    <p:animEffect transition="in" filter="wipe(right)">
                                      <p:cBhvr>
                                        <p:cTn id="15" dur="500"/>
                                        <p:tgtEl>
                                          <p:spTgt spid="1031175"/>
                                        </p:tgtEl>
                                      </p:cBhvr>
                                    </p:animEffect>
                                  </p:childTnLst>
                                </p:cTn>
                              </p:par>
                            </p:childTnLst>
                          </p:cTn>
                        </p:par>
                        <p:par>
                          <p:cTn id="16" fill="hold" nodeType="afterGroup">
                            <p:stCondLst>
                              <p:cond delay="4500"/>
                            </p:stCondLst>
                            <p:childTnLst>
                              <p:par>
                                <p:cTn id="17" presetID="22" presetClass="entr" presetSubtype="1" fill="hold" nodeType="afterEffect">
                                  <p:stCondLst>
                                    <p:cond delay="0"/>
                                  </p:stCondLst>
                                  <p:childTnLst>
                                    <p:set>
                                      <p:cBhvr>
                                        <p:cTn id="18" dur="1" fill="hold">
                                          <p:stCondLst>
                                            <p:cond delay="0"/>
                                          </p:stCondLst>
                                        </p:cTn>
                                        <p:tgtEl>
                                          <p:spTgt spid="1031171">
                                            <p:txEl>
                                              <p:pRg st="1" end="1"/>
                                            </p:txEl>
                                          </p:spTgt>
                                        </p:tgtEl>
                                        <p:attrNameLst>
                                          <p:attrName>style.visibility</p:attrName>
                                        </p:attrNameLst>
                                      </p:cBhvr>
                                      <p:to>
                                        <p:strVal val="visible"/>
                                      </p:to>
                                    </p:set>
                                    <p:animEffect transition="in" filter="wipe(up)">
                                      <p:cBhvr>
                                        <p:cTn id="19" dur="500"/>
                                        <p:tgtEl>
                                          <p:spTgt spid="1031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descr="BillWillis1982.jpg"/>
          <p:cNvPicPr>
            <a:picLocks noChangeAspect="1"/>
          </p:cNvPicPr>
          <p:nvPr/>
        </p:nvPicPr>
        <p:blipFill rotWithShape="1">
          <a:blip r:embed="rId2">
            <a:extLst>
              <a:ext uri="{28A0092B-C50C-407E-A947-70E740481C1C}">
                <a14:useLocalDpi xmlns:a14="http://schemas.microsoft.com/office/drawing/2010/main" val="0"/>
              </a:ext>
            </a:extLst>
          </a:blip>
          <a:srcRect l="23476" t="12517" b="12517"/>
          <a:stretch/>
        </p:blipFill>
        <p:spPr bwMode="auto">
          <a:xfrm>
            <a:off x="1523492" y="2420889"/>
            <a:ext cx="4536504" cy="3803911"/>
          </a:xfrm>
          <a:prstGeom prst="rect">
            <a:avLst/>
          </a:prstGeom>
          <a:noFill/>
          <a:ln w="9525">
            <a:noFill/>
            <a:miter lim="800000"/>
            <a:headEnd/>
            <a:tailEnd/>
          </a:ln>
          <a:effectLst/>
        </p:spPr>
      </p:pic>
      <p:pic>
        <p:nvPicPr>
          <p:cNvPr id="7" name="Content Placeholder 6" descr="Screen Shot 2013-04-21 at 11.24.45 A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3644" t="2479" b="25909"/>
          <a:stretch/>
        </p:blipFill>
        <p:spPr>
          <a:xfrm>
            <a:off x="4720705" y="971550"/>
            <a:ext cx="5947295" cy="5886450"/>
          </a:xfrm>
        </p:spPr>
      </p:pic>
      <p:sp>
        <p:nvSpPr>
          <p:cNvPr id="3" name="Title 2"/>
          <p:cNvSpPr>
            <a:spLocks noGrp="1"/>
          </p:cNvSpPr>
          <p:nvPr>
            <p:ph type="title"/>
          </p:nvPr>
        </p:nvSpPr>
        <p:spPr/>
        <p:txBody>
          <a:bodyPr/>
          <a:lstStyle/>
          <a:p>
            <a:r>
              <a:rPr lang="en-US" dirty="0"/>
              <a:t>An Important Prophet</a:t>
            </a:r>
          </a:p>
        </p:txBody>
      </p:sp>
      <p:sp>
        <p:nvSpPr>
          <p:cNvPr id="6" name="Slide Number Placeholder 5"/>
          <p:cNvSpPr>
            <a:spLocks noGrp="1"/>
          </p:cNvSpPr>
          <p:nvPr>
            <p:ph type="sldNum" sz="quarter" idx="12"/>
          </p:nvPr>
        </p:nvSpPr>
        <p:spPr/>
        <p:txBody>
          <a:bodyPr/>
          <a:lstStyle/>
          <a:p>
            <a:fld id="{A2D2CA8A-49B1-44D0-B863-6C6BFD9BB9EC}" type="slidenum">
              <a:rPr lang="en-US" smtClean="0"/>
              <a:pPr/>
              <a:t>15</a:t>
            </a:fld>
            <a:endParaRPr lang="en-US"/>
          </a:p>
        </p:txBody>
      </p:sp>
      <p:sp>
        <p:nvSpPr>
          <p:cNvPr id="8" name="Rectangle 3"/>
          <p:cNvSpPr txBox="1">
            <a:spLocks noChangeArrowheads="1"/>
          </p:cNvSpPr>
          <p:nvPr/>
        </p:nvSpPr>
        <p:spPr bwMode="auto">
          <a:xfrm>
            <a:off x="1447800" y="228600"/>
            <a:ext cx="3505200" cy="6400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pPr eaLnBrk="1" hangingPunct="1">
              <a:buFont typeface="Monotype Sorts" pitchFamily="2" charset="2"/>
              <a:buNone/>
            </a:pPr>
            <a:endParaRPr lang="en-US" dirty="0"/>
          </a:p>
          <a:p>
            <a:pPr eaLnBrk="1" hangingPunct="1"/>
            <a:r>
              <a:rPr lang="en-US" sz="2800" dirty="0">
                <a:latin typeface="Arial" charset="0"/>
              </a:rPr>
              <a:t>CERN Courier,</a:t>
            </a:r>
            <a:br>
              <a:rPr lang="en-US" sz="2800" dirty="0">
                <a:latin typeface="Arial" charset="0"/>
              </a:rPr>
            </a:br>
            <a:r>
              <a:rPr lang="en-US" sz="2800" i="0" dirty="0">
                <a:latin typeface="Arial" charset="0"/>
              </a:rPr>
              <a:t>January 1982,</a:t>
            </a:r>
            <a:br>
              <a:rPr lang="en-US" sz="2800" i="0" dirty="0">
                <a:latin typeface="Arial" charset="0"/>
              </a:rPr>
            </a:br>
            <a:r>
              <a:rPr lang="en-US" sz="2800" i="0" dirty="0">
                <a:latin typeface="Arial" charset="0"/>
              </a:rPr>
              <a:t>pp. 17-20</a:t>
            </a:r>
            <a:br>
              <a:rPr lang="en-US" sz="2800" i="0" dirty="0">
                <a:latin typeface="Arial" charset="0"/>
              </a:rPr>
            </a:br>
            <a:br>
              <a:rPr lang="en-US" sz="2800" i="0" dirty="0">
                <a:latin typeface="Arial" charset="0"/>
              </a:rPr>
            </a:br>
            <a:endParaRPr lang="en-US" sz="2800" i="0" dirty="0">
              <a:latin typeface="Arial" charset="0"/>
            </a:endParaRPr>
          </a:p>
        </p:txBody>
      </p:sp>
    </p:spTree>
    <p:extLst>
      <p:ext uri="{BB962C8B-B14F-4D97-AF65-F5344CB8AC3E}">
        <p14:creationId xmlns:p14="http://schemas.microsoft.com/office/powerpoint/2010/main" val="2707606735"/>
      </p:ext>
    </p:extLst>
  </p:cSld>
  <p:clrMapOvr>
    <a:masterClrMapping/>
  </p:clrMapOvr>
  <p:transition spd="med">
    <p:strips dir="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656692"/>
            <a:ext cx="9144000" cy="5867400"/>
          </a:xfrm>
        </p:spPr>
        <p:txBody>
          <a:bodyPr/>
          <a:lstStyle/>
          <a:p>
            <a:r>
              <a:rPr lang="en-US" dirty="0"/>
              <a:t>The world’s first </a:t>
            </a:r>
            <a:r>
              <a:rPr lang="en-US" i="1" dirty="0"/>
              <a:t>                      </a:t>
            </a:r>
            <a:r>
              <a:rPr lang="en-US" dirty="0"/>
              <a:t> </a:t>
            </a:r>
            <a:r>
              <a:rPr lang="en-US" i="1" dirty="0"/>
              <a:t>light  </a:t>
            </a:r>
            <a:r>
              <a:rPr lang="en-US" dirty="0"/>
              <a:t> ion collider</a:t>
            </a:r>
          </a:p>
        </p:txBody>
      </p:sp>
      <p:sp>
        <p:nvSpPr>
          <p:cNvPr id="3" name="Title 2"/>
          <p:cNvSpPr>
            <a:spLocks noGrp="1"/>
          </p:cNvSpPr>
          <p:nvPr>
            <p:ph type="title"/>
          </p:nvPr>
        </p:nvSpPr>
        <p:spPr/>
        <p:txBody>
          <a:bodyPr/>
          <a:lstStyle/>
          <a:p>
            <a:r>
              <a:rPr lang="en-US" dirty="0"/>
              <a:t>The CERN ISR</a:t>
            </a:r>
          </a:p>
        </p:txBody>
      </p:sp>
      <p:sp>
        <p:nvSpPr>
          <p:cNvPr id="4" name="Slide Number Placeholder 3"/>
          <p:cNvSpPr>
            <a:spLocks noGrp="1"/>
          </p:cNvSpPr>
          <p:nvPr>
            <p:ph type="sldNum" sz="quarter" idx="12"/>
          </p:nvPr>
        </p:nvSpPr>
        <p:spPr/>
        <p:txBody>
          <a:bodyPr/>
          <a:lstStyle/>
          <a:p>
            <a:fld id="{A2D2CA8A-49B1-44D0-B863-6C6BFD9BB9EC}" type="slidenum">
              <a:rPr lang="en-US" smtClean="0"/>
              <a:pPr/>
              <a:t>16</a:t>
            </a:fld>
            <a:endParaRPr lang="en-US"/>
          </a:p>
        </p:txBody>
      </p:sp>
      <p:pic>
        <p:nvPicPr>
          <p:cNvPr id="9" name="Content Placeholder 4">
            <a:hlinkClick r:id="rId2"/>
          </p:cNvPr>
          <p:cNvPicPr>
            <a:picLocks noChangeAspect="1"/>
          </p:cNvPicPr>
          <p:nvPr/>
        </p:nvPicPr>
        <p:blipFill>
          <a:blip r:embed="rId3"/>
          <a:srcRect t="12124" b="12124"/>
          <a:stretch>
            <a:fillRect/>
          </a:stretch>
        </p:blipFill>
        <p:spPr bwMode="auto">
          <a:xfrm>
            <a:off x="1524000" y="1198004"/>
            <a:ext cx="9144000" cy="5867400"/>
          </a:xfrm>
          <a:prstGeom prst="rect">
            <a:avLst/>
          </a:prstGeom>
          <a:noFill/>
          <a:ln w="9525">
            <a:noFill/>
            <a:miter lim="800000"/>
            <a:headEnd/>
            <a:tailEnd/>
          </a:ln>
          <a:effectLst/>
        </p:spPr>
      </p:pic>
    </p:spTree>
    <p:extLst>
      <p:ext uri="{BB962C8B-B14F-4D97-AF65-F5344CB8AC3E}">
        <p14:creationId xmlns:p14="http://schemas.microsoft.com/office/powerpoint/2010/main" val="1541568695"/>
      </p:ext>
    </p:extLst>
  </p:cSld>
  <p:clrMapOvr>
    <a:masterClrMapping/>
  </p:clrMapOvr>
  <p:transition spd="med">
    <p:strips dir="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656692"/>
            <a:ext cx="9144000" cy="5867400"/>
          </a:xfrm>
        </p:spPr>
        <p:txBody>
          <a:bodyPr/>
          <a:lstStyle/>
          <a:p>
            <a:r>
              <a:rPr lang="en-US" dirty="0"/>
              <a:t>The world’s first </a:t>
            </a:r>
            <a:r>
              <a:rPr lang="en-US" i="1" dirty="0"/>
              <a:t>                      </a:t>
            </a:r>
            <a:r>
              <a:rPr lang="en-US" dirty="0"/>
              <a:t> </a:t>
            </a:r>
            <a:r>
              <a:rPr lang="en-US" i="1" dirty="0"/>
              <a:t>light  </a:t>
            </a:r>
            <a:r>
              <a:rPr lang="en-US" dirty="0"/>
              <a:t> ion collider</a:t>
            </a:r>
            <a:br>
              <a:rPr lang="en-US" dirty="0"/>
            </a:br>
            <a:r>
              <a:rPr lang="en-US" dirty="0"/>
              <a:t>         (and first hadron collider detectors)</a:t>
            </a:r>
          </a:p>
        </p:txBody>
      </p:sp>
      <p:sp>
        <p:nvSpPr>
          <p:cNvPr id="3" name="Title 2"/>
          <p:cNvSpPr>
            <a:spLocks noGrp="1"/>
          </p:cNvSpPr>
          <p:nvPr>
            <p:ph type="title"/>
          </p:nvPr>
        </p:nvSpPr>
        <p:spPr/>
        <p:txBody>
          <a:bodyPr/>
          <a:lstStyle/>
          <a:p>
            <a:r>
              <a:rPr lang="en-US" dirty="0"/>
              <a:t>The CERN ISR</a:t>
            </a:r>
          </a:p>
        </p:txBody>
      </p:sp>
      <p:sp>
        <p:nvSpPr>
          <p:cNvPr id="4" name="Slide Number Placeholder 3"/>
          <p:cNvSpPr>
            <a:spLocks noGrp="1"/>
          </p:cNvSpPr>
          <p:nvPr>
            <p:ph type="sldNum" sz="quarter" idx="12"/>
          </p:nvPr>
        </p:nvSpPr>
        <p:spPr/>
        <p:txBody>
          <a:bodyPr/>
          <a:lstStyle/>
          <a:p>
            <a:fld id="{A2D2CA8A-49B1-44D0-B863-6C6BFD9BB9EC}" type="slidenum">
              <a:rPr lang="en-US" smtClean="0"/>
              <a:pPr/>
              <a:t>17</a:t>
            </a:fld>
            <a:endParaRPr lang="en-US"/>
          </a:p>
        </p:txBody>
      </p:sp>
      <p:pic>
        <p:nvPicPr>
          <p:cNvPr id="7" name="Picture 6">
            <a:hlinkClick r:id="rId2"/>
          </p:cNvPr>
          <p:cNvPicPr>
            <a:picLocks noChangeAspect="1"/>
          </p:cNvPicPr>
          <p:nvPr/>
        </p:nvPicPr>
        <p:blipFill>
          <a:blip r:embed="rId3"/>
          <a:stretch>
            <a:fillRect/>
          </a:stretch>
        </p:blipFill>
        <p:spPr>
          <a:xfrm>
            <a:off x="1776028" y="1664899"/>
            <a:ext cx="4175956" cy="2578653"/>
          </a:xfrm>
          <a:prstGeom prst="rect">
            <a:avLst/>
          </a:prstGeom>
        </p:spPr>
      </p:pic>
      <p:pic>
        <p:nvPicPr>
          <p:cNvPr id="8" name="Picture 7">
            <a:hlinkClick r:id="rId2"/>
          </p:cNvPr>
          <p:cNvPicPr>
            <a:picLocks noChangeAspect="1"/>
          </p:cNvPicPr>
          <p:nvPr/>
        </p:nvPicPr>
        <p:blipFill>
          <a:blip r:embed="rId4"/>
          <a:stretch>
            <a:fillRect/>
          </a:stretch>
        </p:blipFill>
        <p:spPr>
          <a:xfrm>
            <a:off x="3572284" y="4329100"/>
            <a:ext cx="5080000" cy="2501900"/>
          </a:xfrm>
          <a:prstGeom prst="rect">
            <a:avLst/>
          </a:prstGeom>
        </p:spPr>
      </p:pic>
      <p:pic>
        <p:nvPicPr>
          <p:cNvPr id="10" name="Content Placeholder 4">
            <a:hlinkClick r:id="rId5"/>
          </p:cNvPr>
          <p:cNvPicPr>
            <a:picLocks noChangeAspect="1"/>
          </p:cNvPicPr>
          <p:nvPr/>
        </p:nvPicPr>
        <p:blipFill>
          <a:blip r:embed="rId6"/>
          <a:srcRect t="1875" b="1875"/>
          <a:stretch>
            <a:fillRect/>
          </a:stretch>
        </p:blipFill>
        <p:spPr bwMode="auto">
          <a:xfrm>
            <a:off x="6312024" y="1680733"/>
            <a:ext cx="4031940" cy="2587161"/>
          </a:xfrm>
          <a:prstGeom prst="rect">
            <a:avLst/>
          </a:prstGeom>
          <a:noFill/>
          <a:ln w="9525">
            <a:noFill/>
            <a:miter lim="800000"/>
            <a:headEnd/>
            <a:tailEnd/>
          </a:ln>
          <a:effectLst/>
        </p:spPr>
      </p:pic>
    </p:spTree>
    <p:extLst>
      <p:ext uri="{BB962C8B-B14F-4D97-AF65-F5344CB8AC3E}">
        <p14:creationId xmlns:p14="http://schemas.microsoft.com/office/powerpoint/2010/main" val="822369469"/>
      </p:ext>
    </p:extLst>
  </p:cSld>
  <p:clrMapOvr>
    <a:masterClrMapping/>
  </p:clrMapOvr>
  <p:transition spd="med">
    <p:strips dir="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50D206-66A0-CC1A-AC61-66FE4A4B64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29974F-DC90-A630-8CDA-4E949E56FC91}"/>
              </a:ext>
            </a:extLst>
          </p:cNvPr>
          <p:cNvSpPr>
            <a:spLocks noGrp="1"/>
          </p:cNvSpPr>
          <p:nvPr>
            <p:ph type="title"/>
          </p:nvPr>
        </p:nvSpPr>
        <p:spPr/>
        <p:txBody>
          <a:bodyPr/>
          <a:lstStyle/>
          <a:p>
            <a:r>
              <a:rPr lang="en-US" dirty="0"/>
              <a:t>Circa 1979: VENUS ??</a:t>
            </a:r>
          </a:p>
        </p:txBody>
      </p:sp>
      <p:sp>
        <p:nvSpPr>
          <p:cNvPr id="3" name="Slide Number Placeholder 2">
            <a:extLst>
              <a:ext uri="{FF2B5EF4-FFF2-40B4-BE49-F238E27FC236}">
                <a16:creationId xmlns:a16="http://schemas.microsoft.com/office/drawing/2014/main" id="{0003B672-EA2D-060A-CF3A-679B2B13F46A}"/>
              </a:ext>
            </a:extLst>
          </p:cNvPr>
          <p:cNvSpPr>
            <a:spLocks noGrp="1"/>
          </p:cNvSpPr>
          <p:nvPr>
            <p:ph type="sldNum" sz="quarter" idx="12"/>
          </p:nvPr>
        </p:nvSpPr>
        <p:spPr/>
        <p:txBody>
          <a:bodyPr/>
          <a:lstStyle/>
          <a:p>
            <a:fld id="{A2D2CA8A-49B1-44D0-B863-6C6BFD9BB9EC}" type="slidenum">
              <a:rPr lang="en-US" smtClean="0"/>
              <a:pPr/>
              <a:t>18</a:t>
            </a:fld>
            <a:endParaRPr lang="en-US"/>
          </a:p>
        </p:txBody>
      </p:sp>
      <p:pic>
        <p:nvPicPr>
          <p:cNvPr id="4" name="Picture 3">
            <a:hlinkClick r:id="rId3"/>
            <a:extLst>
              <a:ext uri="{FF2B5EF4-FFF2-40B4-BE49-F238E27FC236}">
                <a16:creationId xmlns:a16="http://schemas.microsoft.com/office/drawing/2014/main" id="{2BD9B511-F1DF-39A9-A2AD-35B8635B3737}"/>
              </a:ext>
            </a:extLst>
          </p:cNvPr>
          <p:cNvPicPr>
            <a:picLocks noChangeAspect="1"/>
          </p:cNvPicPr>
          <p:nvPr/>
        </p:nvPicPr>
        <p:blipFill>
          <a:blip r:embed="rId4"/>
          <a:stretch>
            <a:fillRect/>
          </a:stretch>
        </p:blipFill>
        <p:spPr>
          <a:xfrm>
            <a:off x="985081" y="848758"/>
            <a:ext cx="4648642" cy="5964618"/>
          </a:xfrm>
          <a:prstGeom prst="rect">
            <a:avLst/>
          </a:prstGeom>
          <a:ln w="50800">
            <a:solidFill>
              <a:srgbClr val="FFC000"/>
            </a:solidFill>
          </a:ln>
        </p:spPr>
      </p:pic>
      <p:pic>
        <p:nvPicPr>
          <p:cNvPr id="6" name="Picture 5">
            <a:hlinkClick r:id="rId3"/>
            <a:extLst>
              <a:ext uri="{FF2B5EF4-FFF2-40B4-BE49-F238E27FC236}">
                <a16:creationId xmlns:a16="http://schemas.microsoft.com/office/drawing/2014/main" id="{07A9C04A-F1B0-F12D-FDDA-77EBBC05A9BC}"/>
              </a:ext>
            </a:extLst>
          </p:cNvPr>
          <p:cNvPicPr>
            <a:picLocks noChangeAspect="1"/>
          </p:cNvPicPr>
          <p:nvPr/>
        </p:nvPicPr>
        <p:blipFill>
          <a:blip r:embed="rId5"/>
          <a:srcRect t="3391"/>
          <a:stretch/>
        </p:blipFill>
        <p:spPr>
          <a:xfrm>
            <a:off x="6491751" y="836712"/>
            <a:ext cx="4581944" cy="5961888"/>
          </a:xfrm>
          <a:prstGeom prst="rect">
            <a:avLst/>
          </a:prstGeom>
          <a:ln w="50800">
            <a:solidFill>
              <a:srgbClr val="FFC000"/>
            </a:solidFill>
          </a:ln>
        </p:spPr>
      </p:pic>
    </p:spTree>
    <p:extLst>
      <p:ext uri="{BB962C8B-B14F-4D97-AF65-F5344CB8AC3E}">
        <p14:creationId xmlns:p14="http://schemas.microsoft.com/office/powerpoint/2010/main" val="1977728726"/>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EB966-666A-8E13-D7D5-21DAB8C72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603BB-CF23-DFE7-7001-FCE98B3FB4A9}"/>
              </a:ext>
            </a:extLst>
          </p:cNvPr>
          <p:cNvSpPr>
            <a:spLocks noGrp="1"/>
          </p:cNvSpPr>
          <p:nvPr>
            <p:ph type="title"/>
          </p:nvPr>
        </p:nvSpPr>
        <p:spPr/>
        <p:txBody>
          <a:bodyPr/>
          <a:lstStyle/>
          <a:p>
            <a:r>
              <a:rPr lang="en-US" dirty="0"/>
              <a:t>Circa 1979: VENUS ??</a:t>
            </a:r>
          </a:p>
        </p:txBody>
      </p:sp>
      <p:sp>
        <p:nvSpPr>
          <p:cNvPr id="3" name="Slide Number Placeholder 2">
            <a:extLst>
              <a:ext uri="{FF2B5EF4-FFF2-40B4-BE49-F238E27FC236}">
                <a16:creationId xmlns:a16="http://schemas.microsoft.com/office/drawing/2014/main" id="{1AE81D68-FDBE-C1A0-843B-0BB627510FDF}"/>
              </a:ext>
            </a:extLst>
          </p:cNvPr>
          <p:cNvSpPr>
            <a:spLocks noGrp="1"/>
          </p:cNvSpPr>
          <p:nvPr>
            <p:ph type="sldNum" sz="quarter" idx="12"/>
          </p:nvPr>
        </p:nvSpPr>
        <p:spPr/>
        <p:txBody>
          <a:bodyPr/>
          <a:lstStyle/>
          <a:p>
            <a:fld id="{A2D2CA8A-49B1-44D0-B863-6C6BFD9BB9EC}" type="slidenum">
              <a:rPr lang="en-US" smtClean="0"/>
              <a:pPr/>
              <a:t>19</a:t>
            </a:fld>
            <a:endParaRPr lang="en-US"/>
          </a:p>
        </p:txBody>
      </p:sp>
      <p:pic>
        <p:nvPicPr>
          <p:cNvPr id="4" name="Picture 3">
            <a:hlinkClick r:id="rId3"/>
            <a:extLst>
              <a:ext uri="{FF2B5EF4-FFF2-40B4-BE49-F238E27FC236}">
                <a16:creationId xmlns:a16="http://schemas.microsoft.com/office/drawing/2014/main" id="{8A4632A2-5C1B-7C8C-2AC9-591E68405218}"/>
              </a:ext>
            </a:extLst>
          </p:cNvPr>
          <p:cNvPicPr>
            <a:picLocks noChangeAspect="1"/>
          </p:cNvPicPr>
          <p:nvPr/>
        </p:nvPicPr>
        <p:blipFill>
          <a:blip r:embed="rId4"/>
          <a:stretch>
            <a:fillRect/>
          </a:stretch>
        </p:blipFill>
        <p:spPr>
          <a:xfrm>
            <a:off x="985081" y="848758"/>
            <a:ext cx="4648642" cy="5964618"/>
          </a:xfrm>
          <a:prstGeom prst="rect">
            <a:avLst/>
          </a:prstGeom>
          <a:ln w="50800">
            <a:solidFill>
              <a:srgbClr val="FFC000"/>
            </a:solidFill>
          </a:ln>
        </p:spPr>
      </p:pic>
      <p:pic>
        <p:nvPicPr>
          <p:cNvPr id="6" name="Picture 5">
            <a:hlinkClick r:id="rId3"/>
            <a:extLst>
              <a:ext uri="{FF2B5EF4-FFF2-40B4-BE49-F238E27FC236}">
                <a16:creationId xmlns:a16="http://schemas.microsoft.com/office/drawing/2014/main" id="{30E0EF0A-9312-E08A-D29B-2B940914A098}"/>
              </a:ext>
            </a:extLst>
          </p:cNvPr>
          <p:cNvPicPr>
            <a:picLocks noChangeAspect="1"/>
          </p:cNvPicPr>
          <p:nvPr/>
        </p:nvPicPr>
        <p:blipFill>
          <a:blip r:embed="rId5"/>
          <a:srcRect t="3391"/>
          <a:stretch/>
        </p:blipFill>
        <p:spPr>
          <a:xfrm>
            <a:off x="6491751" y="836712"/>
            <a:ext cx="4581944" cy="5961888"/>
          </a:xfrm>
          <a:prstGeom prst="rect">
            <a:avLst/>
          </a:prstGeom>
          <a:ln w="50800">
            <a:solidFill>
              <a:srgbClr val="FFC000"/>
            </a:solidFill>
          </a:ln>
        </p:spPr>
      </p:pic>
      <p:pic>
        <p:nvPicPr>
          <p:cNvPr id="7" name="Picture 6">
            <a:hlinkClick r:id="rId3"/>
            <a:extLst>
              <a:ext uri="{FF2B5EF4-FFF2-40B4-BE49-F238E27FC236}">
                <a16:creationId xmlns:a16="http://schemas.microsoft.com/office/drawing/2014/main" id="{632945B6-1B32-F9D4-E675-32DFCBBF4357}"/>
              </a:ext>
            </a:extLst>
          </p:cNvPr>
          <p:cNvPicPr>
            <a:picLocks noChangeAspect="1"/>
          </p:cNvPicPr>
          <p:nvPr/>
        </p:nvPicPr>
        <p:blipFill>
          <a:blip r:embed="rId6"/>
          <a:stretch>
            <a:fillRect/>
          </a:stretch>
        </p:blipFill>
        <p:spPr>
          <a:xfrm>
            <a:off x="3141985" y="908720"/>
            <a:ext cx="6558698" cy="5728822"/>
          </a:xfrm>
          <a:prstGeom prst="rect">
            <a:avLst/>
          </a:prstGeom>
          <a:ln w="50800">
            <a:solidFill>
              <a:srgbClr val="FFC000"/>
            </a:solidFill>
          </a:ln>
        </p:spPr>
      </p:pic>
    </p:spTree>
    <p:extLst>
      <p:ext uri="{BB962C8B-B14F-4D97-AF65-F5344CB8AC3E}">
        <p14:creationId xmlns:p14="http://schemas.microsoft.com/office/powerpoint/2010/main" val="4093252574"/>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a:extLst>
              <a:ext uri="{FF2B5EF4-FFF2-40B4-BE49-F238E27FC236}">
                <a16:creationId xmlns:a16="http://schemas.microsoft.com/office/drawing/2014/main" id="{8F513ED4-78B5-FDFC-3A5F-B41F4CA21591}"/>
              </a:ext>
            </a:extLst>
          </p:cNvPr>
          <p:cNvSpPr>
            <a:spLocks noGrp="1" noChangeArrowheads="1"/>
          </p:cNvSpPr>
          <p:nvPr>
            <p:ph type="title"/>
          </p:nvPr>
        </p:nvSpPr>
        <p:spPr/>
        <p:txBody>
          <a:bodyPr/>
          <a:lstStyle/>
          <a:p>
            <a:r>
              <a:rPr lang="en-US" altLang="en-US" sz="4000" dirty="0"/>
              <a:t>Fermi (1950)</a:t>
            </a:r>
            <a:endParaRPr lang="en-US" altLang="en-US" sz="4000" dirty="0">
              <a:latin typeface="Times New Roman" panose="02020603050405020304" pitchFamily="18" charset="0"/>
            </a:endParaRPr>
          </a:p>
        </p:txBody>
      </p:sp>
      <p:sp>
        <p:nvSpPr>
          <p:cNvPr id="954371" name="Rectangle 3">
            <a:extLst>
              <a:ext uri="{FF2B5EF4-FFF2-40B4-BE49-F238E27FC236}">
                <a16:creationId xmlns:a16="http://schemas.microsoft.com/office/drawing/2014/main" id="{E78A69A8-575E-A2B6-A14F-12D66C357E76}"/>
              </a:ext>
            </a:extLst>
          </p:cNvPr>
          <p:cNvSpPr>
            <a:spLocks noGrp="1" noChangeArrowheads="1"/>
          </p:cNvSpPr>
          <p:nvPr>
            <p:ph type="body" idx="4294967295"/>
          </p:nvPr>
        </p:nvSpPr>
        <p:spPr>
          <a:xfrm>
            <a:off x="5530850" y="846138"/>
            <a:ext cx="6661150" cy="5721350"/>
          </a:xfrm>
        </p:spPr>
        <p:txBody>
          <a:bodyPr/>
          <a:lstStyle/>
          <a:p>
            <a:r>
              <a:rPr lang="en-US" altLang="en-US" dirty="0"/>
              <a:t>Fermi </a:t>
            </a:r>
          </a:p>
          <a:p>
            <a:pPr lvl="1"/>
            <a:r>
              <a:rPr lang="en-US" altLang="en-US" dirty="0"/>
              <a:t>“High Energy Nuclear Events”, Prog. Theor. Phys. 5, 570 (1950) </a:t>
            </a:r>
          </a:p>
          <a:p>
            <a:pPr lvl="1"/>
            <a:r>
              <a:rPr lang="en-US" altLang="en-US" dirty="0"/>
              <a:t>Lays groundwork for statistical approach to particle production in strong interactions:</a:t>
            </a:r>
          </a:p>
          <a:p>
            <a:pPr lvl="2"/>
            <a:r>
              <a:rPr lang="en-US" altLang="en-US" sz="1800" dirty="0"/>
              <a:t>“Since the interactions of the pion field are  </a:t>
            </a:r>
            <a:r>
              <a:rPr lang="en-US" altLang="en-US" sz="1800" i="1" dirty="0">
                <a:solidFill>
                  <a:schemeClr val="hlink"/>
                </a:solidFill>
              </a:rPr>
              <a:t>strong</a:t>
            </a:r>
            <a:r>
              <a:rPr lang="en-US" altLang="en-US" sz="1800" dirty="0"/>
              <a:t>, we may expect that rapidly this energy will be distributed among the various degrees of freedom present in this volume according to statistical laws.”</a:t>
            </a:r>
            <a:br>
              <a:rPr lang="en-US" altLang="en-US" sz="1800" dirty="0"/>
            </a:br>
            <a:r>
              <a:rPr lang="en-US" altLang="en-US" sz="1800" dirty="0"/>
              <a:t>(emphasis added)</a:t>
            </a:r>
          </a:p>
          <a:p>
            <a:pPr lvl="2"/>
            <a:r>
              <a:rPr lang="en-US" altLang="en-US" sz="1400" dirty="0"/>
              <a:t>“It is realized that this description of the phenomenon is probably as extreme, although in the opposite direction, as is the perturbation theory approach. On the other hand, it might be helpful to explore a theory that deviates from the unknown truth in the opposite direction from that of the conventional theory. It may then be possible to bracket the correct state of fact in between the two theories.”</a:t>
            </a:r>
          </a:p>
          <a:p>
            <a:pPr lvl="2"/>
            <a:endParaRPr lang="en-US" altLang="en-US" sz="1400" dirty="0"/>
          </a:p>
          <a:p>
            <a:pPr lvl="2"/>
            <a:endParaRPr lang="en-US" altLang="en-US" dirty="0"/>
          </a:p>
        </p:txBody>
      </p:sp>
      <p:pic>
        <p:nvPicPr>
          <p:cNvPr id="954372" name="Picture 4">
            <a:extLst>
              <a:ext uri="{FF2B5EF4-FFF2-40B4-BE49-F238E27FC236}">
                <a16:creationId xmlns:a16="http://schemas.microsoft.com/office/drawing/2014/main" id="{A76B25A4-C34B-81FB-C729-788CED538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87"/>
          <a:stretch>
            <a:fillRect/>
          </a:stretch>
        </p:blipFill>
        <p:spPr bwMode="auto">
          <a:xfrm>
            <a:off x="1170386" y="908720"/>
            <a:ext cx="3638441" cy="5868652"/>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9BF74-A04B-850F-7FC0-1E76531F9571}"/>
              </a:ext>
            </a:extLst>
          </p:cNvPr>
          <p:cNvSpPr>
            <a:spLocks noGrp="1"/>
          </p:cNvSpPr>
          <p:nvPr>
            <p:ph type="title"/>
          </p:nvPr>
        </p:nvSpPr>
        <p:spPr/>
        <p:txBody>
          <a:bodyPr/>
          <a:lstStyle/>
          <a:p>
            <a:r>
              <a:rPr lang="en-US" dirty="0"/>
              <a:t>In the World of High Energy Physics . . . </a:t>
            </a:r>
          </a:p>
        </p:txBody>
      </p:sp>
      <p:sp>
        <p:nvSpPr>
          <p:cNvPr id="3" name="Content Placeholder 2">
            <a:extLst>
              <a:ext uri="{FF2B5EF4-FFF2-40B4-BE49-F238E27FC236}">
                <a16:creationId xmlns:a16="http://schemas.microsoft.com/office/drawing/2014/main" id="{CAF696B6-A872-1666-341D-79C8EC87D929}"/>
              </a:ext>
            </a:extLst>
          </p:cNvPr>
          <p:cNvSpPr>
            <a:spLocks noGrp="1"/>
          </p:cNvSpPr>
          <p:nvPr>
            <p:ph idx="1"/>
          </p:nvPr>
        </p:nvSpPr>
        <p:spPr>
          <a:xfrm>
            <a:off x="0" y="764704"/>
            <a:ext cx="12192000" cy="5867400"/>
          </a:xfrm>
        </p:spPr>
        <p:txBody>
          <a:bodyPr/>
          <a:lstStyle/>
          <a:p>
            <a:r>
              <a:rPr lang="en-US" sz="2400" dirty="0"/>
              <a:t>1971: Fitch panel (AUI) endorses ISABELLE 200 GeV+200 GeV</a:t>
            </a:r>
          </a:p>
          <a:p>
            <a:r>
              <a:rPr lang="en-US" sz="2400" dirty="0"/>
              <a:t>1974: HEPAP approves ISABELLE at BNL</a:t>
            </a:r>
          </a:p>
          <a:p>
            <a:r>
              <a:rPr lang="en-US" sz="2400" dirty="0"/>
              <a:t>1978: Construction start</a:t>
            </a:r>
          </a:p>
          <a:p>
            <a:r>
              <a:rPr lang="en-US" sz="2400" dirty="0"/>
              <a:t> . . .    Issues with superconducting magnet</a:t>
            </a:r>
            <a:br>
              <a:rPr lang="en-US" sz="2400" dirty="0"/>
            </a:br>
            <a:r>
              <a:rPr lang="en-US" sz="2400" dirty="0"/>
              <a:t>          design(s)</a:t>
            </a:r>
          </a:p>
          <a:p>
            <a:r>
              <a:rPr lang="en-US" sz="2400" dirty="0"/>
              <a:t>1982: “</a:t>
            </a:r>
            <a:r>
              <a:rPr lang="en-US" sz="2400" dirty="0" err="1"/>
              <a:t>Desertron</a:t>
            </a:r>
            <a:r>
              <a:rPr lang="en-US" sz="2400" dirty="0"/>
              <a:t>” rumblings appear, </a:t>
            </a:r>
            <a:br>
              <a:rPr lang="en-US" sz="2400" dirty="0"/>
            </a:br>
            <a:r>
              <a:rPr lang="en-US" sz="2400" dirty="0"/>
              <a:t>           ISABELLE </a:t>
            </a:r>
            <a:r>
              <a:rPr lang="en-US" sz="2400" dirty="0">
                <a:sym typeface="Wingdings" pitchFamily="2" charset="2"/>
              </a:rPr>
              <a:t> CBA (Colliding Beams Accelerator)</a:t>
            </a:r>
          </a:p>
          <a:p>
            <a:r>
              <a:rPr lang="en-US" sz="2400" dirty="0">
                <a:sym typeface="Wingdings" pitchFamily="2" charset="2"/>
              </a:rPr>
              <a:t>1983: HEPAP considers path forward . . . </a:t>
            </a:r>
            <a:endParaRPr lang="en-US" sz="2400" dirty="0"/>
          </a:p>
          <a:p>
            <a:endParaRPr lang="en-US" sz="2800" dirty="0"/>
          </a:p>
          <a:p>
            <a:endParaRPr lang="en-US" dirty="0"/>
          </a:p>
        </p:txBody>
      </p:sp>
      <p:sp>
        <p:nvSpPr>
          <p:cNvPr id="4" name="Slide Number Placeholder 3">
            <a:extLst>
              <a:ext uri="{FF2B5EF4-FFF2-40B4-BE49-F238E27FC236}">
                <a16:creationId xmlns:a16="http://schemas.microsoft.com/office/drawing/2014/main" id="{312ED4AF-5930-8C7D-6329-154A29A4C57B}"/>
              </a:ext>
            </a:extLst>
          </p:cNvPr>
          <p:cNvSpPr>
            <a:spLocks noGrp="1"/>
          </p:cNvSpPr>
          <p:nvPr>
            <p:ph type="sldNum" sz="quarter" idx="12"/>
          </p:nvPr>
        </p:nvSpPr>
        <p:spPr/>
        <p:txBody>
          <a:bodyPr/>
          <a:lstStyle/>
          <a:p>
            <a:fld id="{23505652-DACB-5F47-90E9-1C49CE3EDF9E}" type="slidenum">
              <a:rPr lang="en-US" altLang="en-US" smtClean="0"/>
              <a:pPr/>
              <a:t>20</a:t>
            </a:fld>
            <a:r>
              <a:rPr lang="en-US" altLang="en-US"/>
              <a:t> </a:t>
            </a:r>
            <a:endParaRPr lang="en-US" altLang="en-US" b="0"/>
          </a:p>
        </p:txBody>
      </p:sp>
      <p:sp>
        <p:nvSpPr>
          <p:cNvPr id="5" name="TextBox 4">
            <a:extLst>
              <a:ext uri="{FF2B5EF4-FFF2-40B4-BE49-F238E27FC236}">
                <a16:creationId xmlns:a16="http://schemas.microsoft.com/office/drawing/2014/main" id="{FAEE673C-1664-7BC2-0F15-0942C91AA429}"/>
              </a:ext>
            </a:extLst>
          </p:cNvPr>
          <p:cNvSpPr txBox="1"/>
          <p:nvPr/>
        </p:nvSpPr>
        <p:spPr>
          <a:xfrm>
            <a:off x="261122" y="4211445"/>
            <a:ext cx="7599074" cy="2529923"/>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lgn="l">
              <a:buNone/>
            </a:pPr>
            <a:r>
              <a:rPr lang="en-US" sz="2400" i="0" dirty="0">
                <a:latin typeface="Times New Roman" pitchFamily="18" charset="0"/>
              </a:rPr>
              <a:t>References:</a:t>
            </a:r>
          </a:p>
          <a:p>
            <a:pPr marL="342900" indent="-342900" algn="l">
              <a:buFont typeface="+mj-lt"/>
              <a:buAutoNum type="arabicPeriod"/>
            </a:pPr>
            <a:r>
              <a:rPr lang="en-US" sz="2400" dirty="0">
                <a:latin typeface="Times New Roman" pitchFamily="18" charset="0"/>
              </a:rPr>
              <a:t>Quenched! The ISABELLE Saga, I</a:t>
            </a:r>
            <a:r>
              <a:rPr lang="en-US" sz="2400" i="0" dirty="0">
                <a:latin typeface="Times New Roman" pitchFamily="18" charset="0"/>
              </a:rPr>
              <a:t>, </a:t>
            </a:r>
            <a:br>
              <a:rPr lang="en-US" sz="2400" i="0" dirty="0">
                <a:latin typeface="Times New Roman" pitchFamily="18" charset="0"/>
              </a:rPr>
            </a:br>
            <a:r>
              <a:rPr lang="en-US" sz="2400" i="0" dirty="0">
                <a:latin typeface="Times New Roman" pitchFamily="18" charset="0"/>
              </a:rPr>
              <a:t>R. Crease, </a:t>
            </a:r>
            <a:r>
              <a:rPr lang="en-US" sz="2400" i="0" dirty="0">
                <a:latin typeface="Times New Roman" pitchFamily="18" charset="0"/>
                <a:hlinkClick r:id="rId3"/>
              </a:rPr>
              <a:t>Physics in Perspective </a:t>
            </a:r>
            <a:r>
              <a:rPr lang="en-US" sz="2400" b="1" i="0" dirty="0">
                <a:latin typeface="Times New Roman" pitchFamily="18" charset="0"/>
                <a:hlinkClick r:id="rId3"/>
              </a:rPr>
              <a:t>7</a:t>
            </a:r>
            <a:r>
              <a:rPr lang="en-US" sz="2400" i="0" dirty="0">
                <a:latin typeface="Times New Roman" pitchFamily="18" charset="0"/>
                <a:hlinkClick r:id="rId3"/>
              </a:rPr>
              <a:t>, 330-376 (2005)</a:t>
            </a:r>
            <a:endParaRPr lang="en-US" sz="2400" i="0" dirty="0">
              <a:latin typeface="Times New Roman" pitchFamily="18" charset="0"/>
            </a:endParaRPr>
          </a:p>
          <a:p>
            <a:pPr marL="342900" indent="-342900" algn="l">
              <a:buFont typeface="+mj-lt"/>
              <a:buAutoNum type="arabicPeriod"/>
            </a:pPr>
            <a:r>
              <a:rPr lang="en-US" sz="2400" dirty="0">
                <a:latin typeface="Times New Roman" pitchFamily="18" charset="0"/>
              </a:rPr>
              <a:t>Quenched! The ISABELLE Saga, II</a:t>
            </a:r>
            <a:r>
              <a:rPr lang="en-US" sz="2400" i="0" dirty="0">
                <a:latin typeface="Times New Roman" pitchFamily="18" charset="0"/>
              </a:rPr>
              <a:t>, </a:t>
            </a:r>
            <a:br>
              <a:rPr lang="en-US" sz="2400" i="0" dirty="0">
                <a:latin typeface="Times New Roman" pitchFamily="18" charset="0"/>
              </a:rPr>
            </a:br>
            <a:r>
              <a:rPr lang="en-US" sz="2400" i="0" dirty="0">
                <a:latin typeface="Times New Roman" pitchFamily="18" charset="0"/>
              </a:rPr>
              <a:t>R. Crease, </a:t>
            </a:r>
            <a:r>
              <a:rPr lang="en-US" sz="2400" i="0" dirty="0">
                <a:latin typeface="Times New Roman" pitchFamily="18" charset="0"/>
                <a:hlinkClick r:id="rId4"/>
              </a:rPr>
              <a:t>Physics in Perspective </a:t>
            </a:r>
            <a:r>
              <a:rPr lang="en-US" sz="2400" b="1" i="0" dirty="0">
                <a:latin typeface="Times New Roman" pitchFamily="18" charset="0"/>
                <a:hlinkClick r:id="rId4"/>
              </a:rPr>
              <a:t>7</a:t>
            </a:r>
            <a:r>
              <a:rPr lang="en-US" sz="2400" i="0" dirty="0">
                <a:latin typeface="Times New Roman" pitchFamily="18" charset="0"/>
                <a:hlinkClick r:id="rId4"/>
              </a:rPr>
              <a:t>, 404-452 (2005)</a:t>
            </a:r>
            <a:r>
              <a:rPr lang="en-US" sz="2400" i="0" dirty="0">
                <a:latin typeface="Times New Roman" pitchFamily="18" charset="0"/>
              </a:rPr>
              <a:t> </a:t>
            </a:r>
          </a:p>
          <a:p>
            <a:pPr algn="l">
              <a:buNone/>
            </a:pPr>
            <a:r>
              <a:rPr lang="en-US" sz="2400" i="0" dirty="0">
                <a:latin typeface="Times New Roman" pitchFamily="18" charset="0"/>
              </a:rPr>
              <a:t> </a:t>
            </a:r>
          </a:p>
        </p:txBody>
      </p:sp>
      <p:pic>
        <p:nvPicPr>
          <p:cNvPr id="6" name="Picture 5">
            <a:extLst>
              <a:ext uri="{FF2B5EF4-FFF2-40B4-BE49-F238E27FC236}">
                <a16:creationId xmlns:a16="http://schemas.microsoft.com/office/drawing/2014/main" id="{858F318B-EEC1-6D48-932B-7D8AC3655B9A}"/>
              </a:ext>
            </a:extLst>
          </p:cNvPr>
          <p:cNvPicPr>
            <a:picLocks noChangeAspect="1"/>
          </p:cNvPicPr>
          <p:nvPr/>
        </p:nvPicPr>
        <p:blipFill>
          <a:blip r:embed="rId5"/>
          <a:stretch>
            <a:fillRect/>
          </a:stretch>
        </p:blipFill>
        <p:spPr>
          <a:xfrm>
            <a:off x="8192730" y="1808820"/>
            <a:ext cx="3990176" cy="5049180"/>
          </a:xfrm>
          <a:prstGeom prst="rect">
            <a:avLst/>
          </a:prstGeom>
        </p:spPr>
      </p:pic>
    </p:spTree>
    <p:extLst>
      <p:ext uri="{BB962C8B-B14F-4D97-AF65-F5344CB8AC3E}">
        <p14:creationId xmlns:p14="http://schemas.microsoft.com/office/powerpoint/2010/main" val="390033431"/>
      </p:ext>
    </p:extLst>
  </p:cSld>
  <p:clrMapOvr>
    <a:masterClrMapping/>
  </p:clrMapOvr>
  <p:transition spd="med">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28757-82A0-4245-BB6A-9DD2E4E9E7F5}"/>
              </a:ext>
            </a:extLst>
          </p:cNvPr>
          <p:cNvSpPr>
            <a:spLocks noGrp="1"/>
          </p:cNvSpPr>
          <p:nvPr>
            <p:ph type="title"/>
          </p:nvPr>
        </p:nvSpPr>
        <p:spPr/>
        <p:txBody>
          <a:bodyPr/>
          <a:lstStyle/>
          <a:p>
            <a:r>
              <a:rPr lang="en-US" dirty="0"/>
              <a:t>July 14, 1983</a:t>
            </a:r>
          </a:p>
        </p:txBody>
      </p:sp>
      <p:sp>
        <p:nvSpPr>
          <p:cNvPr id="3" name="Content Placeholder 2">
            <a:extLst>
              <a:ext uri="{FF2B5EF4-FFF2-40B4-BE49-F238E27FC236}">
                <a16:creationId xmlns:a16="http://schemas.microsoft.com/office/drawing/2014/main" id="{FBAC76B8-AB67-528D-2F1E-F5A8E6E63618}"/>
              </a:ext>
            </a:extLst>
          </p:cNvPr>
          <p:cNvSpPr>
            <a:spLocks noGrp="1"/>
          </p:cNvSpPr>
          <p:nvPr>
            <p:ph idx="1"/>
          </p:nvPr>
        </p:nvSpPr>
        <p:spPr>
          <a:xfrm>
            <a:off x="0" y="692696"/>
            <a:ext cx="12192000" cy="5867400"/>
          </a:xfrm>
        </p:spPr>
        <p:txBody>
          <a:bodyPr/>
          <a:lstStyle/>
          <a:p>
            <a:r>
              <a:rPr lang="en-US" dirty="0"/>
              <a:t>The effective termination of CBA</a:t>
            </a:r>
          </a:p>
        </p:txBody>
      </p:sp>
      <p:sp>
        <p:nvSpPr>
          <p:cNvPr id="4" name="Slide Number Placeholder 3">
            <a:extLst>
              <a:ext uri="{FF2B5EF4-FFF2-40B4-BE49-F238E27FC236}">
                <a16:creationId xmlns:a16="http://schemas.microsoft.com/office/drawing/2014/main" id="{C2477AB8-78F3-AC68-E313-087433CF63B2}"/>
              </a:ext>
            </a:extLst>
          </p:cNvPr>
          <p:cNvSpPr>
            <a:spLocks noGrp="1"/>
          </p:cNvSpPr>
          <p:nvPr>
            <p:ph type="sldNum" sz="quarter" idx="12"/>
          </p:nvPr>
        </p:nvSpPr>
        <p:spPr/>
        <p:txBody>
          <a:bodyPr/>
          <a:lstStyle/>
          <a:p>
            <a:fld id="{23505652-DACB-5F47-90E9-1C49CE3EDF9E}" type="slidenum">
              <a:rPr lang="en-US" altLang="en-US" smtClean="0"/>
              <a:pPr/>
              <a:t>21</a:t>
            </a:fld>
            <a:r>
              <a:rPr lang="en-US" altLang="en-US"/>
              <a:t> </a:t>
            </a:r>
            <a:endParaRPr lang="en-US" altLang="en-US" b="0"/>
          </a:p>
        </p:txBody>
      </p:sp>
      <p:pic>
        <p:nvPicPr>
          <p:cNvPr id="5" name="Picture 4">
            <a:hlinkClick r:id="rId2"/>
            <a:extLst>
              <a:ext uri="{FF2B5EF4-FFF2-40B4-BE49-F238E27FC236}">
                <a16:creationId xmlns:a16="http://schemas.microsoft.com/office/drawing/2014/main" id="{6E500995-2EF2-9C90-0B3F-355D00242BAF}"/>
              </a:ext>
            </a:extLst>
          </p:cNvPr>
          <p:cNvPicPr>
            <a:picLocks noChangeAspect="1"/>
          </p:cNvPicPr>
          <p:nvPr/>
        </p:nvPicPr>
        <p:blipFill>
          <a:blip r:embed="rId3"/>
          <a:stretch>
            <a:fillRect/>
          </a:stretch>
        </p:blipFill>
        <p:spPr>
          <a:xfrm>
            <a:off x="875420" y="1268760"/>
            <a:ext cx="10365683" cy="5518984"/>
          </a:xfrm>
          <a:prstGeom prst="rect">
            <a:avLst/>
          </a:prstGeom>
          <a:ln w="50800">
            <a:solidFill>
              <a:srgbClr val="FFC000"/>
            </a:solidFill>
          </a:ln>
        </p:spPr>
      </p:pic>
    </p:spTree>
    <p:extLst>
      <p:ext uri="{BB962C8B-B14F-4D97-AF65-F5344CB8AC3E}">
        <p14:creationId xmlns:p14="http://schemas.microsoft.com/office/powerpoint/2010/main" val="1467186214"/>
      </p:ext>
    </p:extLst>
  </p:cSld>
  <p:clrMapOvr>
    <a:masterClrMapping/>
  </p:clrMapOvr>
  <p:transition spd="med">
    <p:strips dir="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C0413-457A-8726-82B5-A01F635426ED}"/>
              </a:ext>
            </a:extLst>
          </p:cNvPr>
          <p:cNvSpPr>
            <a:spLocks noGrp="1"/>
          </p:cNvSpPr>
          <p:nvPr>
            <p:ph idx="4294967295"/>
          </p:nvPr>
        </p:nvSpPr>
        <p:spPr>
          <a:xfrm>
            <a:off x="0" y="1053988"/>
            <a:ext cx="12192000" cy="5867400"/>
          </a:xfrm>
        </p:spPr>
        <p:txBody>
          <a:bodyPr/>
          <a:lstStyle/>
          <a:p>
            <a:r>
              <a:rPr lang="en-US" sz="2000" dirty="0"/>
              <a:t>Required reading: </a:t>
            </a:r>
            <a:r>
              <a:rPr lang="en-US" sz="2000" i="1" dirty="0"/>
              <a:t>Recombinant Science: The Birth of the Relativistic Heavy Ion Collider (RHIC), </a:t>
            </a:r>
            <a:br>
              <a:rPr lang="en-US" sz="2000" i="1" dirty="0"/>
            </a:br>
            <a:r>
              <a:rPr lang="en-US" sz="2000" dirty="0"/>
              <a:t>Robert P. Crease, Historical Studies in the Natural Sciences, </a:t>
            </a:r>
            <a:r>
              <a:rPr lang="en-US" sz="2000" dirty="0">
                <a:hlinkClick r:id="rId3"/>
              </a:rPr>
              <a:t>Vol. 38, No. 4 (Fall 2008), pp. 535-568 </a:t>
            </a:r>
            <a:endParaRPr lang="en-US" sz="2000" dirty="0"/>
          </a:p>
        </p:txBody>
      </p:sp>
      <p:sp>
        <p:nvSpPr>
          <p:cNvPr id="3" name="Title 2">
            <a:extLst>
              <a:ext uri="{FF2B5EF4-FFF2-40B4-BE49-F238E27FC236}">
                <a16:creationId xmlns:a16="http://schemas.microsoft.com/office/drawing/2014/main" id="{09EC8606-75C2-79D3-AAD8-0DE8F74488DF}"/>
              </a:ext>
            </a:extLst>
          </p:cNvPr>
          <p:cNvSpPr>
            <a:spLocks noGrp="1"/>
          </p:cNvSpPr>
          <p:nvPr>
            <p:ph type="title"/>
          </p:nvPr>
        </p:nvSpPr>
        <p:spPr>
          <a:xfrm>
            <a:off x="0" y="-27384"/>
            <a:ext cx="12192677" cy="914400"/>
          </a:xfrm>
        </p:spPr>
        <p:txBody>
          <a:bodyPr/>
          <a:lstStyle/>
          <a:p>
            <a:r>
              <a:rPr lang="en-US" dirty="0"/>
              <a:t>The Origin of RHIC (1983) </a:t>
            </a:r>
          </a:p>
        </p:txBody>
      </p:sp>
      <p:sp>
        <p:nvSpPr>
          <p:cNvPr id="4" name="Slide Number Placeholder 3">
            <a:extLst>
              <a:ext uri="{FF2B5EF4-FFF2-40B4-BE49-F238E27FC236}">
                <a16:creationId xmlns:a16="http://schemas.microsoft.com/office/drawing/2014/main" id="{6C1B5950-B811-B34B-0DDF-BBC391D7AB9F}"/>
              </a:ext>
            </a:extLst>
          </p:cNvPr>
          <p:cNvSpPr>
            <a:spLocks noGrp="1"/>
          </p:cNvSpPr>
          <p:nvPr>
            <p:ph type="sldNum" sz="quarter" idx="12"/>
          </p:nvPr>
        </p:nvSpPr>
        <p:spPr/>
        <p:txBody>
          <a:bodyPr/>
          <a:lstStyle/>
          <a:p>
            <a:fld id="{A2D2CA8A-49B1-44D0-B863-6C6BFD9BB9EC}" type="slidenum">
              <a:rPr lang="en-US" smtClean="0"/>
              <a:pPr/>
              <a:t>22</a:t>
            </a:fld>
            <a:endParaRPr lang="en-US"/>
          </a:p>
        </p:txBody>
      </p:sp>
      <p:pic>
        <p:nvPicPr>
          <p:cNvPr id="5" name="Picture 4">
            <a:extLst>
              <a:ext uri="{FF2B5EF4-FFF2-40B4-BE49-F238E27FC236}">
                <a16:creationId xmlns:a16="http://schemas.microsoft.com/office/drawing/2014/main" id="{364EDF15-33BD-742E-03AA-6DC4B0117061}"/>
              </a:ext>
            </a:extLst>
          </p:cNvPr>
          <p:cNvPicPr>
            <a:picLocks noChangeAspect="1"/>
          </p:cNvPicPr>
          <p:nvPr/>
        </p:nvPicPr>
        <p:blipFill>
          <a:blip r:embed="rId4"/>
          <a:stretch>
            <a:fillRect/>
          </a:stretch>
        </p:blipFill>
        <p:spPr>
          <a:xfrm>
            <a:off x="6204012" y="2006603"/>
            <a:ext cx="5987988" cy="4490991"/>
          </a:xfrm>
          <a:prstGeom prst="rect">
            <a:avLst/>
          </a:prstGeom>
        </p:spPr>
      </p:pic>
      <p:pic>
        <p:nvPicPr>
          <p:cNvPr id="6" name="Picture 6">
            <a:extLst>
              <a:ext uri="{FF2B5EF4-FFF2-40B4-BE49-F238E27FC236}">
                <a16:creationId xmlns:a16="http://schemas.microsoft.com/office/drawing/2014/main" id="{3D84EC75-3B12-E7A8-3599-1AF5E5E4854B}"/>
              </a:ext>
            </a:extLst>
          </p:cNvPr>
          <p:cNvPicPr>
            <a:picLocks noChangeAspect="1" noChangeArrowheads="1"/>
          </p:cNvPicPr>
          <p:nvPr/>
        </p:nvPicPr>
        <p:blipFill rotWithShape="1">
          <a:blip r:embed="rId5" cstate="print"/>
          <a:srcRect l="1494" r="9233" b="23721"/>
          <a:stretch/>
        </p:blipFill>
        <p:spPr bwMode="auto">
          <a:xfrm>
            <a:off x="-24680" y="2006603"/>
            <a:ext cx="7128793" cy="4489447"/>
          </a:xfrm>
          <a:prstGeom prst="rect">
            <a:avLst/>
          </a:prstGeom>
          <a:noFill/>
        </p:spPr>
      </p:pic>
      <p:pic>
        <p:nvPicPr>
          <p:cNvPr id="24578" name="Picture 2" descr="Jack Sandweiss, Donner Professor Emeritus of Physics (1930-2020)">
            <a:hlinkClick r:id="rId6"/>
            <a:extLst>
              <a:ext uri="{FF2B5EF4-FFF2-40B4-BE49-F238E27FC236}">
                <a16:creationId xmlns:a16="http://schemas.microsoft.com/office/drawing/2014/main" id="{B996EE7A-01E0-180A-CEC1-F0D638627FC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28" t="4527" r="4469" b="4527"/>
          <a:stretch/>
        </p:blipFill>
        <p:spPr bwMode="auto">
          <a:xfrm>
            <a:off x="8591246" y="2240868"/>
            <a:ext cx="1141158" cy="13911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FD2C7D-6946-9028-E082-11A04F4DA2F4}"/>
              </a:ext>
            </a:extLst>
          </p:cNvPr>
          <p:cNvSpPr txBox="1"/>
          <p:nvPr/>
        </p:nvSpPr>
        <p:spPr>
          <a:xfrm>
            <a:off x="0" y="5280649"/>
            <a:ext cx="12192000" cy="1477328"/>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marL="285750" indent="-285750" algn="l"/>
            <a:r>
              <a:rPr lang="en-US" sz="1800" i="0" dirty="0">
                <a:latin typeface="Times New Roman" pitchFamily="18" charset="0"/>
              </a:rPr>
              <a:t>Lee invited </a:t>
            </a:r>
            <a:r>
              <a:rPr lang="en-US" sz="1800" i="0" dirty="0" err="1">
                <a:latin typeface="Times New Roman" pitchFamily="18" charset="0"/>
              </a:rPr>
              <a:t>Sandweiss</a:t>
            </a:r>
            <a:r>
              <a:rPr lang="en-US" sz="1800" i="0" dirty="0">
                <a:latin typeface="Times New Roman" pitchFamily="18" charset="0"/>
              </a:rPr>
              <a:t> and </a:t>
            </a:r>
            <a:r>
              <a:rPr lang="en-US" sz="1800" i="0" dirty="0" err="1">
                <a:latin typeface="Times New Roman" pitchFamily="18" charset="0"/>
              </a:rPr>
              <a:t>Samios</a:t>
            </a:r>
            <a:r>
              <a:rPr lang="en-US" sz="1800" i="0" dirty="0">
                <a:latin typeface="Times New Roman" pitchFamily="18" charset="0"/>
              </a:rPr>
              <a:t> over to his visitor apartment. “I said, ‘Come to my place and we’ll pool our sorrows together.’ Lee pulled out a pot of curried chicken Jeannette had made for him: the three consumed it all, and put a large dent in a case of Beaujolais Nouveau as well. They did all the mourning that they were able, and then Lee promoted the idea of </a:t>
            </a:r>
            <a:br>
              <a:rPr lang="en-US" sz="1800" i="0" dirty="0">
                <a:latin typeface="Times New Roman" pitchFamily="18" charset="0"/>
              </a:rPr>
            </a:br>
            <a:r>
              <a:rPr lang="en-US" sz="1800" i="0" dirty="0">
                <a:latin typeface="Times New Roman" pitchFamily="18" charset="0"/>
              </a:rPr>
              <a:t>a heavy- ion collider, which he found </a:t>
            </a:r>
            <a:r>
              <a:rPr lang="en-US" sz="1800" i="0" dirty="0" err="1">
                <a:latin typeface="Times New Roman" pitchFamily="18" charset="0"/>
              </a:rPr>
              <a:t>Samios</a:t>
            </a:r>
            <a:r>
              <a:rPr lang="en-US" sz="1800" i="0" dirty="0">
                <a:latin typeface="Times New Roman" pitchFamily="18" charset="0"/>
              </a:rPr>
              <a:t> was greeting with increasing enthusiasm. </a:t>
            </a:r>
            <a:br>
              <a:rPr lang="en-US" sz="1800" i="0" dirty="0">
                <a:latin typeface="Times New Roman" pitchFamily="18" charset="0"/>
              </a:rPr>
            </a:br>
            <a:r>
              <a:rPr lang="en-US" sz="1800" i="0" dirty="0">
                <a:latin typeface="Times New Roman" pitchFamily="18" charset="0"/>
              </a:rPr>
              <a:t>“With Beaujolais,” Lee remarked later, “you can look into the future more easily.”</a:t>
            </a:r>
          </a:p>
        </p:txBody>
      </p:sp>
    </p:spTree>
    <p:extLst>
      <p:ext uri="{BB962C8B-B14F-4D97-AF65-F5344CB8AC3E}">
        <p14:creationId xmlns:p14="http://schemas.microsoft.com/office/powerpoint/2010/main" val="84209042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C0413-457A-8726-82B5-A01F635426ED}"/>
              </a:ext>
            </a:extLst>
          </p:cNvPr>
          <p:cNvSpPr>
            <a:spLocks noGrp="1"/>
          </p:cNvSpPr>
          <p:nvPr>
            <p:ph idx="4294967295"/>
          </p:nvPr>
        </p:nvSpPr>
        <p:spPr>
          <a:xfrm>
            <a:off x="0" y="1053988"/>
            <a:ext cx="12192000" cy="5867400"/>
          </a:xfrm>
        </p:spPr>
        <p:txBody>
          <a:bodyPr/>
          <a:lstStyle/>
          <a:p>
            <a:r>
              <a:rPr lang="en-US" sz="2000" dirty="0"/>
              <a:t>Required reading: </a:t>
            </a:r>
            <a:r>
              <a:rPr lang="en-US" sz="2000" i="1" dirty="0"/>
              <a:t>Recombinant Science: The Birth of the Relativistic Heavy Ion Collider (RHIC), </a:t>
            </a:r>
            <a:br>
              <a:rPr lang="en-US" sz="2000" i="1" dirty="0"/>
            </a:br>
            <a:r>
              <a:rPr lang="en-US" sz="2000" dirty="0"/>
              <a:t>Robert P. Crease, Historical Studies in the Natural Sciences, </a:t>
            </a:r>
            <a:r>
              <a:rPr lang="en-US" sz="2000" dirty="0">
                <a:hlinkClick r:id="rId3"/>
              </a:rPr>
              <a:t>Vol. 38, No. 4 (Fall 2008), pp. 535-568 </a:t>
            </a:r>
            <a:endParaRPr lang="en-US" sz="2000" dirty="0"/>
          </a:p>
          <a:p>
            <a:r>
              <a:rPr lang="en-US" sz="2000" dirty="0"/>
              <a:t>Literally contemporaneous with these events at BNL:</a:t>
            </a:r>
            <a:br>
              <a:rPr lang="en-US" sz="2000" dirty="0"/>
            </a:br>
            <a:r>
              <a:rPr lang="en-US" sz="2000" dirty="0">
                <a:solidFill>
                  <a:srgbClr val="FF0000"/>
                </a:solidFill>
              </a:rPr>
              <a:t>The Long Range Plan for Nuclear Physics meeting</a:t>
            </a:r>
            <a:br>
              <a:rPr lang="en-US" sz="2000" dirty="0">
                <a:solidFill>
                  <a:srgbClr val="FF0000"/>
                </a:solidFill>
              </a:rPr>
            </a:br>
            <a:r>
              <a:rPr lang="en-US" sz="2000" dirty="0">
                <a:solidFill>
                  <a:srgbClr val="FF0000"/>
                </a:solidFill>
              </a:rPr>
              <a:t>at Wells College (upstate NY). </a:t>
            </a:r>
          </a:p>
          <a:p>
            <a:r>
              <a:rPr lang="en-US" sz="2000" dirty="0"/>
              <a:t>Shuttle diplomacy ensued . . . (via Tom Ludlam)</a:t>
            </a:r>
          </a:p>
          <a:p>
            <a:r>
              <a:rPr lang="en-US" sz="2000" dirty="0"/>
              <a:t>Out of that meeting:</a:t>
            </a:r>
            <a:br>
              <a:rPr lang="en-US" sz="2000" dirty="0"/>
            </a:br>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Why? </a:t>
            </a:r>
            <a:br>
              <a:rPr lang="en-US" sz="2000" dirty="0"/>
            </a:br>
            <a:r>
              <a:rPr lang="en-US" sz="2000" dirty="0"/>
              <a:t>“…a spectacular transition to a new phase of matter, </a:t>
            </a:r>
            <a:br>
              <a:rPr lang="en-US" sz="2000" dirty="0"/>
            </a:br>
            <a:r>
              <a:rPr lang="en-US" sz="2000" dirty="0"/>
              <a:t>a </a:t>
            </a:r>
            <a:r>
              <a:rPr lang="en-US" sz="2000" dirty="0">
                <a:solidFill>
                  <a:srgbClr val="FF0000"/>
                </a:solidFill>
              </a:rPr>
              <a:t>quark-gluon plasma</a:t>
            </a:r>
            <a:r>
              <a:rPr lang="en-US" sz="2000" dirty="0"/>
              <a:t>, may occur… ”</a:t>
            </a:r>
          </a:p>
        </p:txBody>
      </p:sp>
      <p:sp>
        <p:nvSpPr>
          <p:cNvPr id="3" name="Title 2">
            <a:extLst>
              <a:ext uri="{FF2B5EF4-FFF2-40B4-BE49-F238E27FC236}">
                <a16:creationId xmlns:a16="http://schemas.microsoft.com/office/drawing/2014/main" id="{09EC8606-75C2-79D3-AAD8-0DE8F74488DF}"/>
              </a:ext>
            </a:extLst>
          </p:cNvPr>
          <p:cNvSpPr>
            <a:spLocks noGrp="1"/>
          </p:cNvSpPr>
          <p:nvPr>
            <p:ph type="title"/>
          </p:nvPr>
        </p:nvSpPr>
        <p:spPr>
          <a:xfrm>
            <a:off x="0" y="-27384"/>
            <a:ext cx="12192677" cy="914400"/>
          </a:xfrm>
        </p:spPr>
        <p:txBody>
          <a:bodyPr/>
          <a:lstStyle/>
          <a:p>
            <a:r>
              <a:rPr lang="en-US" dirty="0"/>
              <a:t>The Origin of RHIC (1983) </a:t>
            </a:r>
          </a:p>
        </p:txBody>
      </p:sp>
      <p:sp>
        <p:nvSpPr>
          <p:cNvPr id="4" name="Slide Number Placeholder 3">
            <a:extLst>
              <a:ext uri="{FF2B5EF4-FFF2-40B4-BE49-F238E27FC236}">
                <a16:creationId xmlns:a16="http://schemas.microsoft.com/office/drawing/2014/main" id="{6C1B5950-B811-B34B-0DDF-BBC391D7AB9F}"/>
              </a:ext>
            </a:extLst>
          </p:cNvPr>
          <p:cNvSpPr>
            <a:spLocks noGrp="1"/>
          </p:cNvSpPr>
          <p:nvPr>
            <p:ph type="sldNum" sz="quarter" idx="12"/>
          </p:nvPr>
        </p:nvSpPr>
        <p:spPr/>
        <p:txBody>
          <a:bodyPr/>
          <a:lstStyle/>
          <a:p>
            <a:fld id="{A2D2CA8A-49B1-44D0-B863-6C6BFD9BB9EC}" type="slidenum">
              <a:rPr lang="en-US" smtClean="0"/>
              <a:pPr/>
              <a:t>23</a:t>
            </a:fld>
            <a:endParaRPr lang="en-US"/>
          </a:p>
        </p:txBody>
      </p:sp>
      <p:sp>
        <p:nvSpPr>
          <p:cNvPr id="7" name="TextBox 6">
            <a:extLst>
              <a:ext uri="{FF2B5EF4-FFF2-40B4-BE49-F238E27FC236}">
                <a16:creationId xmlns:a16="http://schemas.microsoft.com/office/drawing/2014/main" id="{F2FD2C7D-6946-9028-E082-11A04F4DA2F4}"/>
              </a:ext>
            </a:extLst>
          </p:cNvPr>
          <p:cNvSpPr txBox="1"/>
          <p:nvPr/>
        </p:nvSpPr>
        <p:spPr>
          <a:xfrm>
            <a:off x="479376" y="3573016"/>
            <a:ext cx="5616624" cy="1938992"/>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marL="285750" indent="-285750" algn="l"/>
            <a:r>
              <a:rPr lang="en-US" sz="2000" i="0" dirty="0">
                <a:latin typeface="Times New Roman" pitchFamily="18" charset="0"/>
              </a:rPr>
              <a:t>It is the opinion of this Committee that the United States should proceed with the planning for the construction of this relativistic heavy ion collider facility expeditiously, and we see it as the highest priority new scientific opportunity within the purview of our science.</a:t>
            </a:r>
          </a:p>
        </p:txBody>
      </p:sp>
      <p:pic>
        <p:nvPicPr>
          <p:cNvPr id="8" name="Picture 7">
            <a:hlinkClick r:id="rId4"/>
            <a:extLst>
              <a:ext uri="{FF2B5EF4-FFF2-40B4-BE49-F238E27FC236}">
                <a16:creationId xmlns:a16="http://schemas.microsoft.com/office/drawing/2014/main" id="{836EA8D3-03B3-7E14-90E8-4402B33CD942}"/>
              </a:ext>
            </a:extLst>
          </p:cNvPr>
          <p:cNvPicPr>
            <a:picLocks noChangeAspect="1"/>
          </p:cNvPicPr>
          <p:nvPr/>
        </p:nvPicPr>
        <p:blipFill>
          <a:blip r:embed="rId5"/>
          <a:stretch>
            <a:fillRect/>
          </a:stretch>
        </p:blipFill>
        <p:spPr>
          <a:xfrm>
            <a:off x="7018598" y="1988840"/>
            <a:ext cx="4250804" cy="4407596"/>
          </a:xfrm>
          <a:prstGeom prst="rect">
            <a:avLst/>
          </a:prstGeom>
        </p:spPr>
      </p:pic>
    </p:spTree>
    <p:extLst>
      <p:ext uri="{BB962C8B-B14F-4D97-AF65-F5344CB8AC3E}">
        <p14:creationId xmlns:p14="http://schemas.microsoft.com/office/powerpoint/2010/main" val="3230152204"/>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0E1B-1568-8638-CA6F-C4BF2C00A5F0}"/>
              </a:ext>
            </a:extLst>
          </p:cNvPr>
          <p:cNvSpPr>
            <a:spLocks noGrp="1"/>
          </p:cNvSpPr>
          <p:nvPr>
            <p:ph type="title"/>
          </p:nvPr>
        </p:nvSpPr>
        <p:spPr/>
        <p:txBody>
          <a:bodyPr/>
          <a:lstStyle/>
          <a:p>
            <a:r>
              <a:rPr lang="en-US" dirty="0"/>
              <a:t>1983 As the </a:t>
            </a:r>
            <a:r>
              <a:rPr lang="en-US" i="1" dirty="0" err="1"/>
              <a:t>Fundamentun</a:t>
            </a:r>
            <a:r>
              <a:rPr lang="en-US" i="1" dirty="0"/>
              <a:t> Anni </a:t>
            </a:r>
          </a:p>
        </p:txBody>
      </p:sp>
      <p:pic>
        <p:nvPicPr>
          <p:cNvPr id="5" name="Content Placeholder 4">
            <a:extLst>
              <a:ext uri="{FF2B5EF4-FFF2-40B4-BE49-F238E27FC236}">
                <a16:creationId xmlns:a16="http://schemas.microsoft.com/office/drawing/2014/main" id="{70ABDCB5-11D6-E8BA-0736-AA29BF77275F}"/>
              </a:ext>
            </a:extLst>
          </p:cNvPr>
          <p:cNvPicPr>
            <a:picLocks noGrp="1" noChangeAspect="1"/>
          </p:cNvPicPr>
          <p:nvPr>
            <p:ph idx="1"/>
          </p:nvPr>
        </p:nvPicPr>
        <p:blipFill>
          <a:blip r:embed="rId3"/>
          <a:stretch>
            <a:fillRect/>
          </a:stretch>
        </p:blipFill>
        <p:spPr>
          <a:xfrm>
            <a:off x="7881928" y="836712"/>
            <a:ext cx="3637509" cy="5867400"/>
          </a:xfrm>
          <a:prstGeom prst="rect">
            <a:avLst/>
          </a:prstGeom>
          <a:solidFill>
            <a:schemeClr val="accent2"/>
          </a:solidFill>
          <a:ln w="50800">
            <a:solidFill>
              <a:srgbClr val="FFC000"/>
            </a:solidFill>
          </a:ln>
        </p:spPr>
      </p:pic>
      <p:sp>
        <p:nvSpPr>
          <p:cNvPr id="4" name="Slide Number Placeholder 3">
            <a:extLst>
              <a:ext uri="{FF2B5EF4-FFF2-40B4-BE49-F238E27FC236}">
                <a16:creationId xmlns:a16="http://schemas.microsoft.com/office/drawing/2014/main" id="{9DDAE3CB-3D6F-5BF1-9B91-51D92F75FF77}"/>
              </a:ext>
            </a:extLst>
          </p:cNvPr>
          <p:cNvSpPr>
            <a:spLocks noGrp="1"/>
          </p:cNvSpPr>
          <p:nvPr>
            <p:ph type="sldNum" sz="quarter" idx="12"/>
          </p:nvPr>
        </p:nvSpPr>
        <p:spPr/>
        <p:txBody>
          <a:bodyPr/>
          <a:lstStyle/>
          <a:p>
            <a:fld id="{23505652-DACB-5F47-90E9-1C49CE3EDF9E}" type="slidenum">
              <a:rPr lang="en-US" altLang="en-US" smtClean="0"/>
              <a:pPr/>
              <a:t>24</a:t>
            </a:fld>
            <a:r>
              <a:rPr lang="en-US" altLang="en-US"/>
              <a:t> </a:t>
            </a:r>
            <a:endParaRPr lang="en-US" altLang="en-US" b="0"/>
          </a:p>
        </p:txBody>
      </p:sp>
      <p:sp>
        <p:nvSpPr>
          <p:cNvPr id="6" name="Content Placeholder 1">
            <a:extLst>
              <a:ext uri="{FF2B5EF4-FFF2-40B4-BE49-F238E27FC236}">
                <a16:creationId xmlns:a16="http://schemas.microsoft.com/office/drawing/2014/main" id="{09A33CF0-28C6-4EF5-68B5-188C44E2615F}"/>
              </a:ext>
            </a:extLst>
          </p:cNvPr>
          <p:cNvSpPr txBox="1">
            <a:spLocks/>
          </p:cNvSpPr>
          <p:nvPr/>
        </p:nvSpPr>
        <p:spPr bwMode="auto">
          <a:xfrm>
            <a:off x="227348" y="656692"/>
            <a:ext cx="7533889" cy="6129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800" i="0" kern="0" dirty="0"/>
              <a:t>The extraordinarily adept transition</a:t>
            </a:r>
            <a:br>
              <a:rPr kumimoji="0" lang="en-US" sz="2800" i="0" kern="0" dirty="0"/>
            </a:br>
            <a:r>
              <a:rPr kumimoji="0" lang="en-US" sz="2800" i="0" kern="0" dirty="0"/>
              <a:t>CBA </a:t>
            </a:r>
            <a:r>
              <a:rPr kumimoji="0" lang="en-US" sz="2800" i="0" kern="0" dirty="0">
                <a:sym typeface="Wingdings" pitchFamily="2" charset="2"/>
              </a:rPr>
              <a:t> RHIC</a:t>
            </a:r>
            <a:br>
              <a:rPr kumimoji="0" lang="en-US" sz="2800" i="0" kern="0" dirty="0">
                <a:sym typeface="Wingdings" pitchFamily="2" charset="2"/>
              </a:rPr>
            </a:br>
            <a:endParaRPr kumimoji="0" lang="en-US" sz="2800" i="0" kern="0" dirty="0">
              <a:sym typeface="Wingdings" pitchFamily="2" charset="2"/>
            </a:endParaRPr>
          </a:p>
          <a:p>
            <a:r>
              <a:rPr kumimoji="0" lang="en-US" sz="2800" i="0" kern="0" dirty="0">
                <a:sym typeface="Wingdings" pitchFamily="2" charset="2"/>
              </a:rPr>
              <a:t>The endorsement of a high-energy collider in the NP Long-Range Plan</a:t>
            </a:r>
            <a:br>
              <a:rPr kumimoji="0" lang="en-US" sz="2800" i="0" kern="0" dirty="0">
                <a:sym typeface="Wingdings" pitchFamily="2" charset="2"/>
              </a:rPr>
            </a:br>
            <a:endParaRPr kumimoji="0" lang="en-US" sz="2800" i="0" kern="0" dirty="0">
              <a:sym typeface="Wingdings" pitchFamily="2" charset="2"/>
            </a:endParaRPr>
          </a:p>
          <a:p>
            <a:r>
              <a:rPr kumimoji="0" lang="en-US" sz="2800" i="0" kern="0" dirty="0">
                <a:sym typeface="Wingdings" pitchFamily="2" charset="2"/>
              </a:rPr>
              <a:t>Publication of </a:t>
            </a:r>
            <a:r>
              <a:rPr kumimoji="0" lang="en-US" sz="2800" i="0" kern="0" dirty="0" err="1">
                <a:sym typeface="Wingdings" pitchFamily="2" charset="2"/>
              </a:rPr>
              <a:t>Bjorken’s</a:t>
            </a:r>
            <a:r>
              <a:rPr kumimoji="0" lang="en-US" sz="2800" i="0" kern="0" dirty="0">
                <a:sym typeface="Wingdings" pitchFamily="2" charset="2"/>
              </a:rPr>
              <a:t> enormously influential “hydro” paper</a:t>
            </a:r>
          </a:p>
          <a:p>
            <a:pPr lvl="2"/>
            <a:r>
              <a:rPr kumimoji="0" lang="en-US" sz="1800" kern="0" dirty="0">
                <a:sym typeface="Wingdings" pitchFamily="2" charset="2"/>
              </a:rPr>
              <a:t>Highly Relativistic Nucleus-Nucleus Collisions: The Central Rapidity Region</a:t>
            </a:r>
            <a:r>
              <a:rPr kumimoji="0" lang="en-US" sz="1800" i="0" kern="0" dirty="0">
                <a:sym typeface="Wingdings" pitchFamily="2" charset="2"/>
              </a:rPr>
              <a:t>, </a:t>
            </a:r>
            <a:r>
              <a:rPr kumimoji="0" lang="en-US" sz="1800" i="0" kern="0" dirty="0">
                <a:sym typeface="Wingdings" pitchFamily="2" charset="2"/>
                <a:hlinkClick r:id="rId4"/>
              </a:rPr>
              <a:t>Phys. Rev. </a:t>
            </a:r>
            <a:r>
              <a:rPr kumimoji="0" lang="en-US" sz="1800" b="1" i="0" kern="0" dirty="0">
                <a:sym typeface="Wingdings" pitchFamily="2" charset="2"/>
                <a:hlinkClick r:id="rId4"/>
              </a:rPr>
              <a:t>D27</a:t>
            </a:r>
            <a:r>
              <a:rPr kumimoji="0" lang="en-US" sz="1800" i="0" kern="0" dirty="0">
                <a:sym typeface="Wingdings" pitchFamily="2" charset="2"/>
                <a:hlinkClick r:id="rId4"/>
              </a:rPr>
              <a:t>, 140 (1983)</a:t>
            </a:r>
            <a:br>
              <a:rPr kumimoji="0" lang="en-US" sz="1800" i="0" kern="0" dirty="0">
                <a:sym typeface="Wingdings" pitchFamily="2" charset="2"/>
                <a:hlinkClick r:id="rId4"/>
              </a:rPr>
            </a:br>
            <a:endParaRPr kumimoji="0" lang="en-US" sz="1800" i="0" kern="0" dirty="0">
              <a:sym typeface="Wingdings" pitchFamily="2" charset="2"/>
            </a:endParaRPr>
          </a:p>
          <a:p>
            <a:r>
              <a:rPr kumimoji="0" lang="en-US" sz="2800" i="0" kern="0" dirty="0">
                <a:sym typeface="Wingdings" pitchFamily="2" charset="2"/>
              </a:rPr>
              <a:t>Quark Matter 1983 held at Brookhaven</a:t>
            </a:r>
          </a:p>
          <a:p>
            <a:pPr lvl="2"/>
            <a:r>
              <a:rPr kumimoji="0" lang="en-US" sz="1600" i="0" kern="0" dirty="0">
                <a:sym typeface="Wingdings" pitchFamily="2" charset="2"/>
              </a:rPr>
              <a:t>Explicitly noted in the Preface by Tom Ludlam and Harvey Wegner:</a:t>
            </a:r>
            <a:br>
              <a:rPr kumimoji="0" lang="en-US" sz="1600" i="0" kern="0" dirty="0">
                <a:sym typeface="Wingdings" pitchFamily="2" charset="2"/>
              </a:rPr>
            </a:br>
            <a:r>
              <a:rPr kumimoji="0" lang="en-US" sz="1800" i="0" kern="0" dirty="0">
                <a:sym typeface="Wingdings" pitchFamily="2" charset="2"/>
              </a:rPr>
              <a:t>“newly analyzed data from Fermilab on the crucial question of nuclear stopping power provided the basis for improved estimates of the required collision energies. ”</a:t>
            </a:r>
            <a:endParaRPr kumimoji="0" lang="en-US" sz="1600" i="0" kern="0" dirty="0"/>
          </a:p>
        </p:txBody>
      </p:sp>
      <p:sp>
        <p:nvSpPr>
          <p:cNvPr id="7" name="TextBox 6">
            <a:extLst>
              <a:ext uri="{FF2B5EF4-FFF2-40B4-BE49-F238E27FC236}">
                <a16:creationId xmlns:a16="http://schemas.microsoft.com/office/drawing/2014/main" id="{6A2A5691-8477-0E9C-CE1D-EE2D5E5F9331}"/>
              </a:ext>
            </a:extLst>
          </p:cNvPr>
          <p:cNvSpPr txBox="1"/>
          <p:nvPr/>
        </p:nvSpPr>
        <p:spPr>
          <a:xfrm>
            <a:off x="7931099" y="908720"/>
            <a:ext cx="3565501" cy="923330"/>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lgn="l">
              <a:buNone/>
            </a:pPr>
            <a:r>
              <a:rPr lang="en-US" sz="1800" dirty="0">
                <a:latin typeface="Times New Roman" pitchFamily="18" charset="0"/>
              </a:rPr>
              <a:t>Nuclear Stopping Power</a:t>
            </a:r>
            <a:r>
              <a:rPr lang="en-US" sz="1800" i="0" dirty="0">
                <a:latin typeface="Times New Roman" pitchFamily="18" charset="0"/>
              </a:rPr>
              <a:t>, </a:t>
            </a:r>
            <a:br>
              <a:rPr lang="en-US" sz="1800" i="0" dirty="0">
                <a:latin typeface="Times New Roman" pitchFamily="18" charset="0"/>
              </a:rPr>
            </a:br>
            <a:r>
              <a:rPr lang="en-US" sz="1800" i="0" dirty="0">
                <a:latin typeface="Times New Roman" pitchFamily="18" charset="0"/>
              </a:rPr>
              <a:t>W. </a:t>
            </a:r>
            <a:r>
              <a:rPr lang="en-US" sz="1800" i="0" dirty="0" err="1">
                <a:latin typeface="Times New Roman" pitchFamily="18" charset="0"/>
              </a:rPr>
              <a:t>Busza</a:t>
            </a:r>
            <a:r>
              <a:rPr lang="en-US" sz="1800" i="0" dirty="0">
                <a:latin typeface="Times New Roman" pitchFamily="18" charset="0"/>
              </a:rPr>
              <a:t> and A.S. Goldhaber, </a:t>
            </a:r>
            <a:br>
              <a:rPr lang="en-US" sz="1800" i="0" dirty="0">
                <a:latin typeface="Times New Roman" pitchFamily="18" charset="0"/>
              </a:rPr>
            </a:br>
            <a:r>
              <a:rPr lang="en-US" sz="1800" i="0" dirty="0">
                <a:latin typeface="Times New Roman" pitchFamily="18" charset="0"/>
              </a:rPr>
              <a:t>Phys. Lett. </a:t>
            </a:r>
            <a:r>
              <a:rPr lang="en-US" sz="1800" b="1" i="0" dirty="0">
                <a:latin typeface="Times New Roman" pitchFamily="18" charset="0"/>
              </a:rPr>
              <a:t>B139</a:t>
            </a:r>
            <a:r>
              <a:rPr lang="en-US" sz="1800" i="0" dirty="0">
                <a:latin typeface="Times New Roman" pitchFamily="18" charset="0"/>
              </a:rPr>
              <a:t>, 235 (1983). </a:t>
            </a:r>
          </a:p>
        </p:txBody>
      </p:sp>
    </p:spTree>
    <p:extLst>
      <p:ext uri="{BB962C8B-B14F-4D97-AF65-F5344CB8AC3E}">
        <p14:creationId xmlns:p14="http://schemas.microsoft.com/office/powerpoint/2010/main" val="2986854289"/>
      </p:ext>
    </p:extLst>
  </p:cSld>
  <p:clrMapOvr>
    <a:masterClrMapping/>
  </p:clrMapOvr>
  <p:transition spd="med">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F6C32-EFD7-02D6-746D-B25FBF1B6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ACC934-48AA-65F2-18FE-762EECA84A18}"/>
              </a:ext>
            </a:extLst>
          </p:cNvPr>
          <p:cNvSpPr>
            <a:spLocks noGrp="1"/>
          </p:cNvSpPr>
          <p:nvPr>
            <p:ph type="title"/>
          </p:nvPr>
        </p:nvSpPr>
        <p:spPr/>
        <p:txBody>
          <a:bodyPr/>
          <a:lstStyle/>
          <a:p>
            <a:r>
              <a:rPr lang="en-US" dirty="0"/>
              <a:t>1983 As the </a:t>
            </a:r>
            <a:r>
              <a:rPr lang="en-US" i="1" dirty="0" err="1"/>
              <a:t>Fundamentun</a:t>
            </a:r>
            <a:r>
              <a:rPr lang="en-US" i="1" dirty="0"/>
              <a:t> Anni </a:t>
            </a:r>
          </a:p>
        </p:txBody>
      </p:sp>
      <p:pic>
        <p:nvPicPr>
          <p:cNvPr id="5" name="Content Placeholder 4">
            <a:extLst>
              <a:ext uri="{FF2B5EF4-FFF2-40B4-BE49-F238E27FC236}">
                <a16:creationId xmlns:a16="http://schemas.microsoft.com/office/drawing/2014/main" id="{4AF47C2A-F8C0-2281-0B9A-4D7C3ACF6281}"/>
              </a:ext>
            </a:extLst>
          </p:cNvPr>
          <p:cNvPicPr>
            <a:picLocks noGrp="1" noChangeAspect="1"/>
          </p:cNvPicPr>
          <p:nvPr>
            <p:ph idx="1"/>
          </p:nvPr>
        </p:nvPicPr>
        <p:blipFill>
          <a:blip r:embed="rId3"/>
          <a:stretch>
            <a:fillRect/>
          </a:stretch>
        </p:blipFill>
        <p:spPr>
          <a:xfrm>
            <a:off x="7881928" y="836712"/>
            <a:ext cx="3637509" cy="5867400"/>
          </a:xfrm>
          <a:prstGeom prst="rect">
            <a:avLst/>
          </a:prstGeom>
          <a:solidFill>
            <a:schemeClr val="accent2"/>
          </a:solidFill>
          <a:ln w="50800">
            <a:solidFill>
              <a:srgbClr val="FFC000"/>
            </a:solidFill>
          </a:ln>
        </p:spPr>
      </p:pic>
      <p:sp>
        <p:nvSpPr>
          <p:cNvPr id="4" name="Slide Number Placeholder 3">
            <a:extLst>
              <a:ext uri="{FF2B5EF4-FFF2-40B4-BE49-F238E27FC236}">
                <a16:creationId xmlns:a16="http://schemas.microsoft.com/office/drawing/2014/main" id="{9E9F4DAA-4788-2654-A5DA-210859ECAE28}"/>
              </a:ext>
            </a:extLst>
          </p:cNvPr>
          <p:cNvSpPr>
            <a:spLocks noGrp="1"/>
          </p:cNvSpPr>
          <p:nvPr>
            <p:ph type="sldNum" sz="quarter" idx="12"/>
          </p:nvPr>
        </p:nvSpPr>
        <p:spPr/>
        <p:txBody>
          <a:bodyPr/>
          <a:lstStyle/>
          <a:p>
            <a:fld id="{23505652-DACB-5F47-90E9-1C49CE3EDF9E}" type="slidenum">
              <a:rPr lang="en-US" altLang="en-US" smtClean="0"/>
              <a:pPr/>
              <a:t>25</a:t>
            </a:fld>
            <a:r>
              <a:rPr lang="en-US" altLang="en-US"/>
              <a:t> </a:t>
            </a:r>
            <a:endParaRPr lang="en-US" altLang="en-US" b="0"/>
          </a:p>
        </p:txBody>
      </p:sp>
      <p:sp>
        <p:nvSpPr>
          <p:cNvPr id="6" name="Content Placeholder 1">
            <a:extLst>
              <a:ext uri="{FF2B5EF4-FFF2-40B4-BE49-F238E27FC236}">
                <a16:creationId xmlns:a16="http://schemas.microsoft.com/office/drawing/2014/main" id="{09CF8E81-F5EE-BCAF-FA00-93A44B0F5E69}"/>
              </a:ext>
            </a:extLst>
          </p:cNvPr>
          <p:cNvSpPr txBox="1">
            <a:spLocks/>
          </p:cNvSpPr>
          <p:nvPr/>
        </p:nvSpPr>
        <p:spPr bwMode="auto">
          <a:xfrm>
            <a:off x="227348" y="656692"/>
            <a:ext cx="7533889" cy="61293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kumimoji="0" lang="en-US" sz="2800" i="0" kern="0" dirty="0"/>
              <a:t>The extraordinarily adept transition</a:t>
            </a:r>
            <a:br>
              <a:rPr kumimoji="0" lang="en-US" sz="2800" i="0" kern="0" dirty="0"/>
            </a:br>
            <a:r>
              <a:rPr kumimoji="0" lang="en-US" sz="2800" i="0" kern="0" dirty="0"/>
              <a:t>CBA </a:t>
            </a:r>
            <a:r>
              <a:rPr kumimoji="0" lang="en-US" sz="2800" i="0" kern="0" dirty="0">
                <a:sym typeface="Wingdings" pitchFamily="2" charset="2"/>
              </a:rPr>
              <a:t> RHIC</a:t>
            </a:r>
            <a:br>
              <a:rPr kumimoji="0" lang="en-US" sz="2800" i="0" kern="0" dirty="0">
                <a:sym typeface="Wingdings" pitchFamily="2" charset="2"/>
              </a:rPr>
            </a:br>
            <a:endParaRPr kumimoji="0" lang="en-US" sz="2800" i="0" kern="0" dirty="0">
              <a:sym typeface="Wingdings" pitchFamily="2" charset="2"/>
            </a:endParaRPr>
          </a:p>
          <a:p>
            <a:r>
              <a:rPr kumimoji="0" lang="en-US" sz="2800" i="0" kern="0" dirty="0">
                <a:sym typeface="Wingdings" pitchFamily="2" charset="2"/>
              </a:rPr>
              <a:t>The endorsement of a high-energy collider in the NP Long-Range Plan</a:t>
            </a:r>
            <a:br>
              <a:rPr kumimoji="0" lang="en-US" sz="2800" i="0" kern="0" dirty="0">
                <a:sym typeface="Wingdings" pitchFamily="2" charset="2"/>
              </a:rPr>
            </a:br>
            <a:endParaRPr kumimoji="0" lang="en-US" sz="2800" i="0" kern="0" dirty="0">
              <a:sym typeface="Wingdings" pitchFamily="2" charset="2"/>
            </a:endParaRPr>
          </a:p>
          <a:p>
            <a:r>
              <a:rPr kumimoji="0" lang="en-US" sz="2800" i="0" kern="0" dirty="0">
                <a:sym typeface="Wingdings" pitchFamily="2" charset="2"/>
              </a:rPr>
              <a:t>Publication of </a:t>
            </a:r>
            <a:r>
              <a:rPr kumimoji="0" lang="en-US" sz="2800" i="0" kern="0" dirty="0" err="1">
                <a:sym typeface="Wingdings" pitchFamily="2" charset="2"/>
              </a:rPr>
              <a:t>Bjorken’s</a:t>
            </a:r>
            <a:r>
              <a:rPr kumimoji="0" lang="en-US" sz="2800" i="0" kern="0" dirty="0">
                <a:sym typeface="Wingdings" pitchFamily="2" charset="2"/>
              </a:rPr>
              <a:t> enormously influential “hydro” paper</a:t>
            </a:r>
          </a:p>
          <a:p>
            <a:pPr lvl="2"/>
            <a:r>
              <a:rPr kumimoji="0" lang="en-US" sz="1800" kern="0" dirty="0">
                <a:sym typeface="Wingdings" pitchFamily="2" charset="2"/>
              </a:rPr>
              <a:t>Highly Relativistic Nucleus-Nucleus Collisions: The Central Rapidity Region</a:t>
            </a:r>
            <a:r>
              <a:rPr kumimoji="0" lang="en-US" sz="1800" i="0" kern="0" dirty="0">
                <a:sym typeface="Wingdings" pitchFamily="2" charset="2"/>
              </a:rPr>
              <a:t>, </a:t>
            </a:r>
            <a:r>
              <a:rPr kumimoji="0" lang="en-US" sz="1800" i="0" kern="0" dirty="0">
                <a:sym typeface="Wingdings" pitchFamily="2" charset="2"/>
                <a:hlinkClick r:id="rId4"/>
              </a:rPr>
              <a:t>Phys. Rev. </a:t>
            </a:r>
            <a:r>
              <a:rPr kumimoji="0" lang="en-US" sz="1800" b="1" i="0" kern="0" dirty="0">
                <a:sym typeface="Wingdings" pitchFamily="2" charset="2"/>
                <a:hlinkClick r:id="rId4"/>
              </a:rPr>
              <a:t>D27</a:t>
            </a:r>
            <a:r>
              <a:rPr kumimoji="0" lang="en-US" sz="1800" i="0" kern="0" dirty="0">
                <a:sym typeface="Wingdings" pitchFamily="2" charset="2"/>
                <a:hlinkClick r:id="rId4"/>
              </a:rPr>
              <a:t>, 140 (1983)</a:t>
            </a:r>
            <a:br>
              <a:rPr kumimoji="0" lang="en-US" sz="1800" i="0" kern="0" dirty="0">
                <a:sym typeface="Wingdings" pitchFamily="2" charset="2"/>
                <a:hlinkClick r:id="rId4"/>
              </a:rPr>
            </a:br>
            <a:endParaRPr kumimoji="0" lang="en-US" sz="1800" i="0" kern="0" dirty="0">
              <a:sym typeface="Wingdings" pitchFamily="2" charset="2"/>
            </a:endParaRPr>
          </a:p>
          <a:p>
            <a:r>
              <a:rPr kumimoji="0" lang="en-US" sz="2800" i="0" kern="0" dirty="0">
                <a:sym typeface="Wingdings" pitchFamily="2" charset="2"/>
              </a:rPr>
              <a:t>Quark Matter 1983 held at Brookhaven</a:t>
            </a:r>
          </a:p>
          <a:p>
            <a:pPr lvl="2"/>
            <a:r>
              <a:rPr kumimoji="0" lang="en-US" sz="1600" i="0" kern="0" dirty="0">
                <a:sym typeface="Wingdings" pitchFamily="2" charset="2"/>
              </a:rPr>
              <a:t>Explicitly noted in the Preface by Tom Ludlam and Harvey Wegner:</a:t>
            </a:r>
            <a:br>
              <a:rPr kumimoji="0" lang="en-US" sz="1600" i="0" kern="0" dirty="0">
                <a:sym typeface="Wingdings" pitchFamily="2" charset="2"/>
              </a:rPr>
            </a:br>
            <a:r>
              <a:rPr kumimoji="0" lang="en-US" sz="1800" i="0" kern="0" dirty="0">
                <a:sym typeface="Wingdings" pitchFamily="2" charset="2"/>
              </a:rPr>
              <a:t>“newly analyzed data from Fermilab on the crucial question of nuclear stopping power provided the basis for improved estimates of the required collision energies. ”</a:t>
            </a:r>
            <a:endParaRPr kumimoji="0" lang="en-US" sz="1600" i="0" kern="0" dirty="0"/>
          </a:p>
        </p:txBody>
      </p:sp>
      <p:pic>
        <p:nvPicPr>
          <p:cNvPr id="3" name="Picture 2">
            <a:extLst>
              <a:ext uri="{FF2B5EF4-FFF2-40B4-BE49-F238E27FC236}">
                <a16:creationId xmlns:a16="http://schemas.microsoft.com/office/drawing/2014/main" id="{2B4ACED3-453B-6413-6408-4E26E15FE548}"/>
              </a:ext>
            </a:extLst>
          </p:cNvPr>
          <p:cNvPicPr>
            <a:picLocks noChangeAspect="1"/>
          </p:cNvPicPr>
          <p:nvPr/>
        </p:nvPicPr>
        <p:blipFill>
          <a:blip r:embed="rId5"/>
          <a:stretch>
            <a:fillRect/>
          </a:stretch>
        </p:blipFill>
        <p:spPr>
          <a:xfrm>
            <a:off x="7572164" y="836712"/>
            <a:ext cx="4568643" cy="5888473"/>
          </a:xfrm>
          <a:prstGeom prst="rect">
            <a:avLst/>
          </a:prstGeom>
          <a:ln w="50800">
            <a:solidFill>
              <a:srgbClr val="FFC000"/>
            </a:solidFill>
          </a:ln>
        </p:spPr>
      </p:pic>
      <p:sp>
        <p:nvSpPr>
          <p:cNvPr id="7" name="TextBox 6">
            <a:extLst>
              <a:ext uri="{FF2B5EF4-FFF2-40B4-BE49-F238E27FC236}">
                <a16:creationId xmlns:a16="http://schemas.microsoft.com/office/drawing/2014/main" id="{CEB9EFC5-66C0-8966-E909-B9F23C8931DA}"/>
              </a:ext>
            </a:extLst>
          </p:cNvPr>
          <p:cNvSpPr txBox="1"/>
          <p:nvPr/>
        </p:nvSpPr>
        <p:spPr>
          <a:xfrm>
            <a:off x="56819" y="3573016"/>
            <a:ext cx="12015845" cy="1569660"/>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marL="285750" indent="-285750" algn="l"/>
            <a:r>
              <a:rPr lang="en-US" sz="2400" i="0" dirty="0">
                <a:latin typeface="Times New Roman" pitchFamily="18" charset="0"/>
              </a:rPr>
              <a:t>The physics interest in an Ultra-Relativistic Heavy Ion Collider has recently been recognized by the Nuclear Science Advisory Committee which recommended such a facility as its highest priority new program. . . The availability of the CBA tunnel for the ion collider represents an unprecedented opportunity to construct the  new machine at minimal cost. </a:t>
            </a:r>
          </a:p>
        </p:txBody>
      </p:sp>
    </p:spTree>
    <p:extLst>
      <p:ext uri="{BB962C8B-B14F-4D97-AF65-F5344CB8AC3E}">
        <p14:creationId xmlns:p14="http://schemas.microsoft.com/office/powerpoint/2010/main" val="3839378221"/>
      </p:ext>
    </p:extLst>
  </p:cSld>
  <p:clrMapOvr>
    <a:masterClrMapping/>
  </p:clrMapOvr>
  <p:transition spd="med">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656692"/>
            <a:ext cx="9144000" cy="5867400"/>
          </a:xfrm>
        </p:spPr>
        <p:txBody>
          <a:bodyPr/>
          <a:lstStyle/>
          <a:p>
            <a:r>
              <a:rPr lang="en-US" dirty="0"/>
              <a:t>The world’s first </a:t>
            </a:r>
            <a:r>
              <a:rPr lang="en-US" i="1" dirty="0"/>
              <a:t>purpose-built</a:t>
            </a:r>
            <a:r>
              <a:rPr lang="en-US" dirty="0"/>
              <a:t> </a:t>
            </a:r>
            <a:r>
              <a:rPr lang="en-US" i="1" dirty="0"/>
              <a:t>heavy</a:t>
            </a:r>
            <a:r>
              <a:rPr lang="en-US" dirty="0"/>
              <a:t> ion collider</a:t>
            </a:r>
          </a:p>
        </p:txBody>
      </p:sp>
      <p:sp>
        <p:nvSpPr>
          <p:cNvPr id="3" name="Title 2"/>
          <p:cNvSpPr>
            <a:spLocks noGrp="1"/>
          </p:cNvSpPr>
          <p:nvPr>
            <p:ph type="title"/>
          </p:nvPr>
        </p:nvSpPr>
        <p:spPr/>
        <p:txBody>
          <a:bodyPr/>
          <a:lstStyle/>
          <a:p>
            <a:r>
              <a:rPr lang="en-US" dirty="0"/>
              <a:t>RHIC</a:t>
            </a:r>
          </a:p>
        </p:txBody>
      </p:sp>
      <p:sp>
        <p:nvSpPr>
          <p:cNvPr id="4" name="Slide Number Placeholder 3"/>
          <p:cNvSpPr>
            <a:spLocks noGrp="1"/>
          </p:cNvSpPr>
          <p:nvPr>
            <p:ph type="sldNum" sz="quarter" idx="12"/>
          </p:nvPr>
        </p:nvSpPr>
        <p:spPr/>
        <p:txBody>
          <a:bodyPr/>
          <a:lstStyle/>
          <a:p>
            <a:fld id="{A2D2CA8A-49B1-44D0-B863-6C6BFD9BB9EC}" type="slidenum">
              <a:rPr lang="en-US" smtClean="0"/>
              <a:pPr/>
              <a:t>26</a:t>
            </a:fld>
            <a:endParaRPr lang="en-US"/>
          </a:p>
        </p:txBody>
      </p:sp>
      <p:pic>
        <p:nvPicPr>
          <p:cNvPr id="5" name="Content Placeholder 6" descr="Screen Shot 2013-12-02 at 7.27.59 AM.png"/>
          <p:cNvPicPr>
            <a:picLocks noChangeAspect="1"/>
          </p:cNvPicPr>
          <p:nvPr/>
        </p:nvPicPr>
        <p:blipFill rotWithShape="1">
          <a:blip r:embed="rId3">
            <a:extLst>
              <a:ext uri="{28A0092B-C50C-407E-A947-70E740481C1C}">
                <a14:useLocalDpi xmlns:a14="http://schemas.microsoft.com/office/drawing/2010/main" val="0"/>
              </a:ext>
            </a:extLst>
          </a:blip>
          <a:srcRect l="24242" t="57289" r="20372"/>
          <a:stretch/>
        </p:blipFill>
        <p:spPr bwMode="auto">
          <a:xfrm>
            <a:off x="6168009" y="1484784"/>
            <a:ext cx="5482940" cy="5112568"/>
          </a:xfrm>
          <a:prstGeom prst="rect">
            <a:avLst/>
          </a:prstGeom>
          <a:noFill/>
          <a:ln w="9525">
            <a:noFill/>
            <a:miter lim="800000"/>
            <a:headEnd/>
            <a:tailEnd/>
          </a:ln>
          <a:effectLst/>
        </p:spPr>
      </p:pic>
      <p:pic>
        <p:nvPicPr>
          <p:cNvPr id="6" name="Picture 5">
            <a:hlinkClick r:id="rId4"/>
          </p:cNvPr>
          <p:cNvPicPr>
            <a:picLocks noChangeAspect="1"/>
          </p:cNvPicPr>
          <p:nvPr/>
        </p:nvPicPr>
        <p:blipFill>
          <a:blip r:embed="rId5"/>
          <a:stretch>
            <a:fillRect/>
          </a:stretch>
        </p:blipFill>
        <p:spPr>
          <a:xfrm>
            <a:off x="1307468" y="4201335"/>
            <a:ext cx="4500501" cy="2669047"/>
          </a:xfrm>
          <a:prstGeom prst="rect">
            <a:avLst/>
          </a:prstGeom>
        </p:spPr>
      </p:pic>
      <p:pic>
        <p:nvPicPr>
          <p:cNvPr id="8" name="Picture 7"/>
          <p:cNvPicPr>
            <a:picLocks noChangeAspect="1"/>
          </p:cNvPicPr>
          <p:nvPr/>
        </p:nvPicPr>
        <p:blipFill rotWithShape="1">
          <a:blip r:embed="rId6"/>
          <a:srcRect t="28098" b="27839"/>
          <a:stretch/>
        </p:blipFill>
        <p:spPr>
          <a:xfrm>
            <a:off x="1177781" y="1196752"/>
            <a:ext cx="4846211" cy="3021846"/>
          </a:xfrm>
          <a:prstGeom prst="rect">
            <a:avLst/>
          </a:prstGeom>
        </p:spPr>
      </p:pic>
      <p:cxnSp>
        <p:nvCxnSpPr>
          <p:cNvPr id="9" name="Straight Connector 8">
            <a:extLst>
              <a:ext uri="{FF2B5EF4-FFF2-40B4-BE49-F238E27FC236}">
                <a16:creationId xmlns:a16="http://schemas.microsoft.com/office/drawing/2014/main" id="{D97C9967-2452-B75B-47AF-2C85853CE7C9}"/>
              </a:ext>
            </a:extLst>
          </p:cNvPr>
          <p:cNvCxnSpPr>
            <a:cxnSpLocks/>
          </p:cNvCxnSpPr>
          <p:nvPr/>
        </p:nvCxnSpPr>
        <p:spPr bwMode="auto">
          <a:xfrm>
            <a:off x="8256240" y="4041068"/>
            <a:ext cx="1980220" cy="0"/>
          </a:xfrm>
          <a:prstGeom prst="line">
            <a:avLst/>
          </a:prstGeom>
          <a:solidFill>
            <a:srgbClr val="FFFFFF"/>
          </a:solidFill>
          <a:ln w="38100" cap="flat" cmpd="sng" algn="ctr">
            <a:solidFill>
              <a:srgbClr val="0000FF"/>
            </a:solidFill>
            <a:prstDash val="sysDash"/>
            <a:round/>
            <a:headEnd type="none" w="med" len="med"/>
            <a:tailEnd type="none" w="med" len="med"/>
          </a:ln>
          <a:effectLst/>
        </p:spPr>
      </p:cxnSp>
      <p:sp>
        <p:nvSpPr>
          <p:cNvPr id="12" name="TextBox 11">
            <a:extLst>
              <a:ext uri="{FF2B5EF4-FFF2-40B4-BE49-F238E27FC236}">
                <a16:creationId xmlns:a16="http://schemas.microsoft.com/office/drawing/2014/main" id="{7F636DC0-8612-C1E9-459A-984432138785}"/>
              </a:ext>
            </a:extLst>
          </p:cNvPr>
          <p:cNvSpPr txBox="1"/>
          <p:nvPr/>
        </p:nvSpPr>
        <p:spPr>
          <a:xfrm>
            <a:off x="10164452" y="3897052"/>
            <a:ext cx="864096" cy="276999"/>
          </a:xfrm>
          <a:prstGeom prst="rect">
            <a:avLst/>
          </a:prstGeom>
          <a:noFill/>
        </p:spPr>
        <p:txBody>
          <a:bodyPr wrap="square" rtlCol="0">
            <a:spAutoFit/>
          </a:bodyPr>
          <a:lstStyle/>
          <a:p>
            <a:pPr>
              <a:buNone/>
            </a:pPr>
            <a:r>
              <a:rPr lang="en-US" sz="1200" i="0" dirty="0">
                <a:solidFill>
                  <a:srgbClr val="0000FF"/>
                </a:solidFill>
              </a:rPr>
              <a:t>VENUS</a:t>
            </a:r>
          </a:p>
        </p:txBody>
      </p:sp>
      <p:cxnSp>
        <p:nvCxnSpPr>
          <p:cNvPr id="14" name="Straight Connector 13">
            <a:extLst>
              <a:ext uri="{FF2B5EF4-FFF2-40B4-BE49-F238E27FC236}">
                <a16:creationId xmlns:a16="http://schemas.microsoft.com/office/drawing/2014/main" id="{08E0CE5B-F066-6283-C918-50C836E549E8}"/>
              </a:ext>
            </a:extLst>
          </p:cNvPr>
          <p:cNvCxnSpPr/>
          <p:nvPr/>
        </p:nvCxnSpPr>
        <p:spPr bwMode="auto">
          <a:xfrm>
            <a:off x="8256240" y="4174051"/>
            <a:ext cx="1980220" cy="0"/>
          </a:xfrm>
          <a:prstGeom prst="line">
            <a:avLst/>
          </a:prstGeom>
          <a:solidFill>
            <a:srgbClr val="FFFFFF"/>
          </a:solidFill>
          <a:ln w="38100" cap="flat" cmpd="sng" algn="ctr">
            <a:solidFill>
              <a:srgbClr val="FFC000"/>
            </a:solidFill>
            <a:prstDash val="sysDot"/>
            <a:round/>
            <a:headEnd type="none" w="med" len="med"/>
            <a:tailEnd type="none" w="med" len="med"/>
          </a:ln>
          <a:effectLst/>
        </p:spPr>
      </p:cxnSp>
      <p:sp>
        <p:nvSpPr>
          <p:cNvPr id="15" name="TextBox 14">
            <a:extLst>
              <a:ext uri="{FF2B5EF4-FFF2-40B4-BE49-F238E27FC236}">
                <a16:creationId xmlns:a16="http://schemas.microsoft.com/office/drawing/2014/main" id="{B4090288-5026-EE88-0531-5679F590C204}"/>
              </a:ext>
            </a:extLst>
          </p:cNvPr>
          <p:cNvSpPr txBox="1"/>
          <p:nvPr/>
        </p:nvSpPr>
        <p:spPr>
          <a:xfrm>
            <a:off x="7788188" y="4052101"/>
            <a:ext cx="504055" cy="276999"/>
          </a:xfrm>
          <a:prstGeom prst="rect">
            <a:avLst/>
          </a:prstGeom>
          <a:noFill/>
        </p:spPr>
        <p:txBody>
          <a:bodyPr wrap="square" rtlCol="0">
            <a:spAutoFit/>
          </a:bodyPr>
          <a:lstStyle/>
          <a:p>
            <a:pPr>
              <a:buNone/>
            </a:pPr>
            <a:r>
              <a:rPr lang="en-US" sz="1200" i="0" dirty="0">
                <a:solidFill>
                  <a:srgbClr val="FFC000"/>
                </a:solidFill>
              </a:rPr>
              <a:t>ISR</a:t>
            </a:r>
          </a:p>
        </p:txBody>
      </p:sp>
    </p:spTree>
    <p:extLst>
      <p:ext uri="{BB962C8B-B14F-4D97-AF65-F5344CB8AC3E}">
        <p14:creationId xmlns:p14="http://schemas.microsoft.com/office/powerpoint/2010/main" val="2361319408"/>
      </p:ext>
    </p:extLst>
  </p:cSld>
  <p:clrMapOvr>
    <a:masterClrMapping/>
  </p:clrMapOvr>
  <p:transition spd="med">
    <p:strips dir="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p:cNvPr>
          <p:cNvPicPr>
            <a:picLocks noGrp="1" noChangeAspect="1"/>
          </p:cNvPicPr>
          <p:nvPr>
            <p:ph idx="1"/>
          </p:nvPr>
        </p:nvPicPr>
        <p:blipFill rotWithShape="1">
          <a:blip r:embed="rId4"/>
          <a:srcRect t="-328" b="203"/>
          <a:stretch/>
        </p:blipFill>
        <p:spPr>
          <a:xfrm>
            <a:off x="1523492" y="2102291"/>
            <a:ext cx="4644516" cy="4042981"/>
          </a:xfrm>
        </p:spPr>
      </p:pic>
      <p:sp>
        <p:nvSpPr>
          <p:cNvPr id="3" name="Title 2"/>
          <p:cNvSpPr>
            <a:spLocks noGrp="1"/>
          </p:cNvSpPr>
          <p:nvPr>
            <p:ph type="title"/>
          </p:nvPr>
        </p:nvSpPr>
        <p:spPr/>
        <p:txBody>
          <a:bodyPr/>
          <a:lstStyle/>
          <a:p>
            <a:r>
              <a:rPr lang="en-US" dirty="0"/>
              <a:t>RHIC </a:t>
            </a:r>
          </a:p>
        </p:txBody>
      </p:sp>
      <p:sp>
        <p:nvSpPr>
          <p:cNvPr id="4" name="Slide Number Placeholder 3"/>
          <p:cNvSpPr>
            <a:spLocks noGrp="1"/>
          </p:cNvSpPr>
          <p:nvPr>
            <p:ph type="sldNum" sz="quarter" idx="12"/>
          </p:nvPr>
        </p:nvSpPr>
        <p:spPr/>
        <p:txBody>
          <a:bodyPr/>
          <a:lstStyle/>
          <a:p>
            <a:fld id="{A2D2CA8A-49B1-44D0-B863-6C6BFD9BB9EC}" type="slidenum">
              <a:rPr lang="en-US" smtClean="0"/>
              <a:pPr/>
              <a:t>27</a:t>
            </a:fld>
            <a:endParaRPr lang="en-US"/>
          </a:p>
        </p:txBody>
      </p:sp>
      <p:pic>
        <p:nvPicPr>
          <p:cNvPr id="6" name="Picture 5"/>
          <p:cNvPicPr>
            <a:picLocks noChangeAspect="1"/>
          </p:cNvPicPr>
          <p:nvPr/>
        </p:nvPicPr>
        <p:blipFill>
          <a:blip r:embed="rId5"/>
          <a:stretch>
            <a:fillRect/>
          </a:stretch>
        </p:blipFill>
        <p:spPr>
          <a:xfrm>
            <a:off x="6059996" y="2096852"/>
            <a:ext cx="4644516" cy="4037886"/>
          </a:xfrm>
          <a:prstGeom prst="rect">
            <a:avLst/>
          </a:prstGeom>
        </p:spPr>
      </p:pic>
      <p:sp>
        <p:nvSpPr>
          <p:cNvPr id="7" name="Content Placeholder 1"/>
          <p:cNvSpPr txBox="1">
            <a:spLocks/>
          </p:cNvSpPr>
          <p:nvPr/>
        </p:nvSpPr>
        <p:spPr bwMode="auto">
          <a:xfrm>
            <a:off x="1524000" y="656692"/>
            <a:ext cx="91440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lang="en-US" i="0" dirty="0"/>
              <a:t>The world’s first </a:t>
            </a:r>
            <a:r>
              <a:rPr lang="en-US" dirty="0"/>
              <a:t>purpose-built </a:t>
            </a:r>
            <a:r>
              <a:rPr lang="en-US" i="0" dirty="0"/>
              <a:t>heavy ion collider</a:t>
            </a:r>
          </a:p>
          <a:p>
            <a:pPr lvl="1"/>
            <a:r>
              <a:rPr lang="en-US" i="0" dirty="0"/>
              <a:t>Has demonstrated its enormous flexibility</a:t>
            </a:r>
          </a:p>
          <a:p>
            <a:pPr lvl="1"/>
            <a:r>
              <a:rPr lang="en-US" i="0" dirty="0"/>
              <a:t>Has enabled </a:t>
            </a:r>
            <a:r>
              <a:rPr lang="en-US" dirty="0">
                <a:solidFill>
                  <a:srgbClr val="0000FF"/>
                </a:solidFill>
              </a:rPr>
              <a:t>25 years </a:t>
            </a:r>
            <a:r>
              <a:rPr lang="en-US" i="0" dirty="0"/>
              <a:t>of fundamental discoveries</a:t>
            </a:r>
          </a:p>
        </p:txBody>
      </p:sp>
      <p:sp>
        <p:nvSpPr>
          <p:cNvPr id="2" name="TextBox 1">
            <a:extLst>
              <a:ext uri="{FF2B5EF4-FFF2-40B4-BE49-F238E27FC236}">
                <a16:creationId xmlns:a16="http://schemas.microsoft.com/office/drawing/2014/main" id="{D4928999-1F7B-C676-4BBA-CB28AE66FC41}"/>
              </a:ext>
            </a:extLst>
          </p:cNvPr>
          <p:cNvSpPr txBox="1"/>
          <p:nvPr/>
        </p:nvSpPr>
        <p:spPr>
          <a:xfrm>
            <a:off x="2135560" y="6218148"/>
            <a:ext cx="8316924" cy="523220"/>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buNone/>
            </a:pPr>
            <a:r>
              <a:rPr lang="en-US" sz="1800" i="0" dirty="0">
                <a:latin typeface="Times New Roman" pitchFamily="18" charset="0"/>
                <a:sym typeface="Wingdings" pitchFamily="2" charset="2"/>
              </a:rPr>
              <a:t> </a:t>
            </a:r>
            <a:r>
              <a:rPr lang="en-US" sz="2800" dirty="0">
                <a:latin typeface="Times New Roman" pitchFamily="18" charset="0"/>
                <a:sym typeface="Wingdings" pitchFamily="2" charset="2"/>
              </a:rPr>
              <a:t>RHIC is the most versatile collider ever built !</a:t>
            </a:r>
            <a:endParaRPr lang="en-US" sz="1800" dirty="0">
              <a:latin typeface="Times New Roman" pitchFamily="18" charset="0"/>
            </a:endParaRPr>
          </a:p>
        </p:txBody>
      </p:sp>
    </p:spTree>
    <p:extLst>
      <p:ext uri="{BB962C8B-B14F-4D97-AF65-F5344CB8AC3E}">
        <p14:creationId xmlns:p14="http://schemas.microsoft.com/office/powerpoint/2010/main" val="610765258"/>
      </p:ext>
    </p:extLst>
  </p:cSld>
  <p:clrMapOvr>
    <a:masterClrMapping/>
  </p:clrMapOvr>
  <p:transition spd="med">
    <p:strips dir="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88898-E94C-26AF-2F4E-26993B5F5ED2}"/>
            </a:ext>
          </a:extLst>
        </p:cNvPr>
        <p:cNvGrpSpPr/>
        <p:nvPr/>
      </p:nvGrpSpPr>
      <p:grpSpPr>
        <a:xfrm>
          <a:off x="0" y="0"/>
          <a:ext cx="0" cy="0"/>
          <a:chOff x="0" y="0"/>
          <a:chExt cx="0" cy="0"/>
        </a:xfrm>
      </p:grpSpPr>
      <p:sp>
        <p:nvSpPr>
          <p:cNvPr id="1496066" name="Rectangle 2">
            <a:extLst>
              <a:ext uri="{FF2B5EF4-FFF2-40B4-BE49-F238E27FC236}">
                <a16:creationId xmlns:a16="http://schemas.microsoft.com/office/drawing/2014/main" id="{368A0DBA-9F27-B11A-433E-889EE7AB30AA}"/>
              </a:ext>
            </a:extLst>
          </p:cNvPr>
          <p:cNvSpPr>
            <a:spLocks noGrp="1" noChangeArrowheads="1"/>
          </p:cNvSpPr>
          <p:nvPr>
            <p:ph type="title"/>
          </p:nvPr>
        </p:nvSpPr>
        <p:spPr/>
        <p:txBody>
          <a:bodyPr/>
          <a:lstStyle/>
          <a:p>
            <a:pPr eaLnBrk="1" hangingPunct="1">
              <a:defRPr/>
            </a:pPr>
            <a:r>
              <a:rPr lang="en-US" sz="4000" dirty="0"/>
              <a:t> An Unfortunate Affair - 2000 CERN Press Release</a:t>
            </a:r>
          </a:p>
        </p:txBody>
      </p:sp>
      <p:sp>
        <p:nvSpPr>
          <p:cNvPr id="117765" name="Rectangle 3">
            <a:extLst>
              <a:ext uri="{FF2B5EF4-FFF2-40B4-BE49-F238E27FC236}">
                <a16:creationId xmlns:a16="http://schemas.microsoft.com/office/drawing/2014/main" id="{DAD2C784-02D4-F8A9-9203-07E238EA8409}"/>
              </a:ext>
            </a:extLst>
          </p:cNvPr>
          <p:cNvSpPr>
            <a:spLocks noGrp="1" noChangeArrowheads="1"/>
          </p:cNvSpPr>
          <p:nvPr>
            <p:ph type="body" idx="1"/>
          </p:nvPr>
        </p:nvSpPr>
        <p:spPr>
          <a:xfrm>
            <a:off x="0" y="990600"/>
            <a:ext cx="7428148" cy="5867400"/>
          </a:xfrm>
        </p:spPr>
        <p:txBody>
          <a:bodyPr/>
          <a:lstStyle/>
          <a:p>
            <a:pPr eaLnBrk="1" hangingPunct="1"/>
            <a:r>
              <a:rPr lang="en-US" dirty="0">
                <a:latin typeface="Arial" charset="0"/>
                <a:cs typeface="Arial" charset="0"/>
              </a:rPr>
              <a:t>”Good” news </a:t>
            </a:r>
            <a:br>
              <a:rPr lang="en-US" dirty="0">
                <a:latin typeface="Arial" charset="0"/>
                <a:cs typeface="Arial" charset="0"/>
              </a:rPr>
            </a:br>
            <a:r>
              <a:rPr lang="en-US" dirty="0">
                <a:latin typeface="Arial" charset="0"/>
                <a:cs typeface="Arial" charset="0"/>
              </a:rPr>
              <a:t>(from the RHIC perspective):</a:t>
            </a:r>
            <a:br>
              <a:rPr lang="en-US" dirty="0">
                <a:latin typeface="Arial" charset="0"/>
                <a:cs typeface="Arial" charset="0"/>
              </a:rPr>
            </a:br>
            <a:r>
              <a:rPr lang="en-US" dirty="0">
                <a:latin typeface="Arial" charset="0"/>
                <a:cs typeface="Arial" charset="0"/>
              </a:rPr>
              <a:t>It did not directly claim discovery </a:t>
            </a:r>
            <a:br>
              <a:rPr lang="en-US" dirty="0">
                <a:latin typeface="Arial" charset="0"/>
                <a:cs typeface="Arial" charset="0"/>
              </a:rPr>
            </a:br>
            <a:r>
              <a:rPr lang="en-US" dirty="0">
                <a:latin typeface="Arial" charset="0"/>
                <a:cs typeface="Arial" charset="0"/>
              </a:rPr>
              <a:t>of the quark-gluon plasma.</a:t>
            </a:r>
          </a:p>
          <a:p>
            <a:pPr eaLnBrk="1" hangingPunct="1"/>
            <a:r>
              <a:rPr lang="en-US" dirty="0">
                <a:latin typeface="Arial" charset="0"/>
                <a:cs typeface="Arial" charset="0"/>
              </a:rPr>
              <a:t>Bad news:</a:t>
            </a:r>
          </a:p>
          <a:p>
            <a:pPr lvl="1" eaLnBrk="1" hangingPunct="1"/>
            <a:r>
              <a:rPr lang="en-US" dirty="0">
                <a:latin typeface="Arial" charset="0"/>
                <a:cs typeface="Arial" charset="0"/>
              </a:rPr>
              <a:t>Was not linked to publication of</a:t>
            </a:r>
            <a:br>
              <a:rPr lang="en-US" dirty="0">
                <a:latin typeface="Arial" charset="0"/>
                <a:cs typeface="Arial" charset="0"/>
              </a:rPr>
            </a:br>
            <a:r>
              <a:rPr lang="en-US" dirty="0">
                <a:latin typeface="Arial" charset="0"/>
                <a:cs typeface="Arial" charset="0"/>
              </a:rPr>
              <a:t> peer-reviewed findings. </a:t>
            </a:r>
          </a:p>
          <a:p>
            <a:pPr lvl="1" eaLnBrk="1" hangingPunct="1"/>
            <a:r>
              <a:rPr lang="en-US" dirty="0">
                <a:latin typeface="Arial" charset="0"/>
                <a:cs typeface="Arial" charset="0"/>
              </a:rPr>
              <a:t>Nonetheless stated</a:t>
            </a:r>
          </a:p>
          <a:p>
            <a:pPr lvl="2" eaLnBrk="1" hangingPunct="1"/>
            <a:r>
              <a:rPr lang="en-US" dirty="0">
                <a:latin typeface="Arial" charset="0"/>
                <a:cs typeface="Arial" charset="0"/>
              </a:rPr>
              <a:t>“</a:t>
            </a:r>
            <a:r>
              <a:rPr lang="en-US" b="0" i="0" dirty="0">
                <a:solidFill>
                  <a:srgbClr val="292929"/>
                </a:solidFill>
                <a:effectLst/>
                <a:latin typeface="sourcesans-regular"/>
              </a:rPr>
              <a:t>the experiments on CERN's Heavy Ion </a:t>
            </a:r>
            <a:r>
              <a:rPr lang="en-US" b="0" i="0" dirty="0" err="1">
                <a:solidFill>
                  <a:srgbClr val="292929"/>
                </a:solidFill>
                <a:effectLst/>
                <a:latin typeface="sourcesans-regular"/>
              </a:rPr>
              <a:t>programme</a:t>
            </a:r>
            <a:r>
              <a:rPr lang="en-US" b="0" i="0" dirty="0">
                <a:solidFill>
                  <a:srgbClr val="292929"/>
                </a:solidFill>
                <a:effectLst/>
                <a:latin typeface="sourcesans-regular"/>
              </a:rPr>
              <a:t> presented compelling evidence for the existence of a new state of matter in which quarks, instead of being bound up into more complex particles such as protons and neutrons, are liberated to roam freely.</a:t>
            </a:r>
            <a:r>
              <a:rPr lang="en-US" dirty="0">
                <a:latin typeface="Arial" charset="0"/>
                <a:cs typeface="Arial" charset="0"/>
              </a:rPr>
              <a:t>”</a:t>
            </a:r>
          </a:p>
          <a:p>
            <a:pPr eaLnBrk="1" hangingPunct="1"/>
            <a:endParaRPr lang="en-US" dirty="0">
              <a:latin typeface="Arial" charset="0"/>
              <a:cs typeface="Arial" charset="0"/>
            </a:endParaRPr>
          </a:p>
        </p:txBody>
      </p:sp>
      <p:sp>
        <p:nvSpPr>
          <p:cNvPr id="2" name="Slide Number Placeholder 1">
            <a:extLst>
              <a:ext uri="{FF2B5EF4-FFF2-40B4-BE49-F238E27FC236}">
                <a16:creationId xmlns:a16="http://schemas.microsoft.com/office/drawing/2014/main" id="{7356E744-C1D2-C89A-C7C3-8F297C06854F}"/>
              </a:ext>
            </a:extLst>
          </p:cNvPr>
          <p:cNvSpPr>
            <a:spLocks noGrp="1"/>
          </p:cNvSpPr>
          <p:nvPr>
            <p:ph type="sldNum" sz="quarter" idx="12"/>
          </p:nvPr>
        </p:nvSpPr>
        <p:spPr/>
        <p:txBody>
          <a:bodyPr/>
          <a:lstStyle/>
          <a:p>
            <a:fld id="{A2D2CA8A-49B1-44D0-B863-6C6BFD9BB9EC}" type="slidenum">
              <a:rPr lang="en-US" smtClean="0"/>
              <a:pPr/>
              <a:t>28</a:t>
            </a:fld>
            <a:endParaRPr lang="en-US" dirty="0"/>
          </a:p>
        </p:txBody>
      </p:sp>
      <p:pic>
        <p:nvPicPr>
          <p:cNvPr id="4" name="Picture 3">
            <a:hlinkClick r:id="rId3"/>
            <a:extLst>
              <a:ext uri="{FF2B5EF4-FFF2-40B4-BE49-F238E27FC236}">
                <a16:creationId xmlns:a16="http://schemas.microsoft.com/office/drawing/2014/main" id="{ED420E6C-E90E-F491-69AC-FCDE19596499}"/>
              </a:ext>
            </a:extLst>
          </p:cNvPr>
          <p:cNvPicPr>
            <a:picLocks noChangeAspect="1"/>
          </p:cNvPicPr>
          <p:nvPr/>
        </p:nvPicPr>
        <p:blipFill>
          <a:blip r:embed="rId4"/>
          <a:stretch>
            <a:fillRect/>
          </a:stretch>
        </p:blipFill>
        <p:spPr>
          <a:xfrm>
            <a:off x="7536160" y="811560"/>
            <a:ext cx="4515762" cy="6001816"/>
          </a:xfrm>
          <a:prstGeom prst="rect">
            <a:avLst/>
          </a:prstGeom>
          <a:ln w="50800">
            <a:solidFill>
              <a:srgbClr val="FFC000"/>
            </a:solidFill>
          </a:ln>
        </p:spPr>
      </p:pic>
    </p:spTree>
    <p:extLst>
      <p:ext uri="{BB962C8B-B14F-4D97-AF65-F5344CB8AC3E}">
        <p14:creationId xmlns:p14="http://schemas.microsoft.com/office/powerpoint/2010/main" val="3813942431"/>
      </p:ext>
    </p:extLst>
  </p:cSld>
  <p:clrMapOvr>
    <a:masterClrMapping/>
  </p:clrMapOvr>
  <p:transition spd="med">
    <p:strips dir="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3CA98-25B2-C170-49E2-9A4644CEF57E}"/>
              </a:ext>
            </a:extLst>
          </p:cNvPr>
          <p:cNvSpPr>
            <a:spLocks noGrp="1"/>
          </p:cNvSpPr>
          <p:nvPr>
            <p:ph type="title"/>
          </p:nvPr>
        </p:nvSpPr>
        <p:spPr/>
        <p:txBody>
          <a:bodyPr/>
          <a:lstStyle/>
          <a:p>
            <a:r>
              <a:rPr lang="en-US" dirty="0"/>
              <a:t>RHIC’s First Phase Transition</a:t>
            </a:r>
          </a:p>
        </p:txBody>
      </p:sp>
      <p:sp>
        <p:nvSpPr>
          <p:cNvPr id="3" name="Slide Number Placeholder 2">
            <a:extLst>
              <a:ext uri="{FF2B5EF4-FFF2-40B4-BE49-F238E27FC236}">
                <a16:creationId xmlns:a16="http://schemas.microsoft.com/office/drawing/2014/main" id="{384492A1-BB5D-04C8-E726-C7B761B2B8F3}"/>
              </a:ext>
            </a:extLst>
          </p:cNvPr>
          <p:cNvSpPr>
            <a:spLocks noGrp="1"/>
          </p:cNvSpPr>
          <p:nvPr>
            <p:ph type="sldNum" sz="quarter" idx="12"/>
          </p:nvPr>
        </p:nvSpPr>
        <p:spPr/>
        <p:txBody>
          <a:bodyPr/>
          <a:lstStyle/>
          <a:p>
            <a:fld id="{A2D2CA8A-49B1-44D0-B863-6C6BFD9BB9EC}" type="slidenum">
              <a:rPr lang="en-US" smtClean="0"/>
              <a:pPr/>
              <a:t>29</a:t>
            </a:fld>
            <a:endParaRPr lang="en-US"/>
          </a:p>
        </p:txBody>
      </p:sp>
      <p:pic>
        <p:nvPicPr>
          <p:cNvPr id="4" name="Picture 2">
            <a:extLst>
              <a:ext uri="{FF2B5EF4-FFF2-40B4-BE49-F238E27FC236}">
                <a16:creationId xmlns:a16="http://schemas.microsoft.com/office/drawing/2014/main" id="{70C86842-B8D3-48DD-6E51-B63E0926CDCA}"/>
              </a:ext>
            </a:extLst>
          </p:cNvPr>
          <p:cNvPicPr>
            <a:picLocks noChangeAspect="1" noChangeArrowheads="1"/>
          </p:cNvPicPr>
          <p:nvPr/>
        </p:nvPicPr>
        <p:blipFill>
          <a:blip r:embed="rId2" cstate="print"/>
          <a:srcRect t="3125" r="3333" b="6250"/>
          <a:stretch>
            <a:fillRect/>
          </a:stretch>
        </p:blipFill>
        <p:spPr bwMode="auto">
          <a:xfrm>
            <a:off x="1343472" y="908720"/>
            <a:ext cx="4752528" cy="5940661"/>
          </a:xfrm>
          <a:prstGeom prst="rect">
            <a:avLst/>
          </a:prstGeom>
          <a:noFill/>
          <a:ln w="9525">
            <a:noFill/>
            <a:miter lim="800000"/>
            <a:headEnd/>
            <a:tailEnd/>
          </a:ln>
          <a:effectLst/>
        </p:spPr>
      </p:pic>
    </p:spTree>
    <p:extLst>
      <p:ext uri="{BB962C8B-B14F-4D97-AF65-F5344CB8AC3E}">
        <p14:creationId xmlns:p14="http://schemas.microsoft.com/office/powerpoint/2010/main" val="148175053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C8606-75C2-79D3-AAD8-0DE8F74488DF}"/>
              </a:ext>
            </a:extLst>
          </p:cNvPr>
          <p:cNvSpPr>
            <a:spLocks noGrp="1"/>
          </p:cNvSpPr>
          <p:nvPr>
            <p:ph type="title"/>
          </p:nvPr>
        </p:nvSpPr>
        <p:spPr>
          <a:xfrm>
            <a:off x="0" y="-27384"/>
            <a:ext cx="12192677" cy="914400"/>
          </a:xfrm>
        </p:spPr>
        <p:txBody>
          <a:bodyPr/>
          <a:lstStyle/>
          <a:p>
            <a:r>
              <a:rPr lang="en-US" dirty="0"/>
              <a:t>Fermi (1952) </a:t>
            </a:r>
            <a:r>
              <a:rPr lang="en-US" i="1" dirty="0"/>
              <a:t>Notes on Thermodynamics and Statistics </a:t>
            </a:r>
          </a:p>
        </p:txBody>
      </p:sp>
      <p:sp>
        <p:nvSpPr>
          <p:cNvPr id="4" name="Slide Number Placeholder 3">
            <a:extLst>
              <a:ext uri="{FF2B5EF4-FFF2-40B4-BE49-F238E27FC236}">
                <a16:creationId xmlns:a16="http://schemas.microsoft.com/office/drawing/2014/main" id="{6C1B5950-B811-B34B-0DDF-BBC391D7AB9F}"/>
              </a:ext>
            </a:extLst>
          </p:cNvPr>
          <p:cNvSpPr>
            <a:spLocks noGrp="1"/>
          </p:cNvSpPr>
          <p:nvPr>
            <p:ph type="sldNum" sz="quarter" idx="12"/>
          </p:nvPr>
        </p:nvSpPr>
        <p:spPr/>
        <p:txBody>
          <a:bodyPr/>
          <a:lstStyle/>
          <a:p>
            <a:fld id="{A2D2CA8A-49B1-44D0-B863-6C6BFD9BB9EC}" type="slidenum">
              <a:rPr lang="en-US" smtClean="0"/>
              <a:pPr/>
              <a:t>3</a:t>
            </a:fld>
            <a:endParaRPr lang="en-US"/>
          </a:p>
        </p:txBody>
      </p:sp>
      <p:pic>
        <p:nvPicPr>
          <p:cNvPr id="5" name="Picture 4">
            <a:extLst>
              <a:ext uri="{FF2B5EF4-FFF2-40B4-BE49-F238E27FC236}">
                <a16:creationId xmlns:a16="http://schemas.microsoft.com/office/drawing/2014/main" id="{A2C9477E-897F-77AA-B750-BF37566A11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44" y="898866"/>
            <a:ext cx="9496943" cy="577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538901"/>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9DB10A-6386-37C8-75D8-A5710D035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48C88-1BA0-8855-2028-0673A5B11662}"/>
              </a:ext>
            </a:extLst>
          </p:cNvPr>
          <p:cNvSpPr>
            <a:spLocks noGrp="1"/>
          </p:cNvSpPr>
          <p:nvPr>
            <p:ph type="title"/>
          </p:nvPr>
        </p:nvSpPr>
        <p:spPr/>
        <p:txBody>
          <a:bodyPr/>
          <a:lstStyle/>
          <a:p>
            <a:r>
              <a:rPr lang="en-US" dirty="0"/>
              <a:t>RHIC’s First Phase Transition</a:t>
            </a:r>
          </a:p>
        </p:txBody>
      </p:sp>
      <p:sp>
        <p:nvSpPr>
          <p:cNvPr id="3" name="Slide Number Placeholder 2">
            <a:extLst>
              <a:ext uri="{FF2B5EF4-FFF2-40B4-BE49-F238E27FC236}">
                <a16:creationId xmlns:a16="http://schemas.microsoft.com/office/drawing/2014/main" id="{0AB568D7-5D91-2FB3-2DBF-5D5B00D8A7C2}"/>
              </a:ext>
            </a:extLst>
          </p:cNvPr>
          <p:cNvSpPr>
            <a:spLocks noGrp="1"/>
          </p:cNvSpPr>
          <p:nvPr>
            <p:ph type="sldNum" sz="quarter" idx="12"/>
          </p:nvPr>
        </p:nvSpPr>
        <p:spPr/>
        <p:txBody>
          <a:bodyPr/>
          <a:lstStyle/>
          <a:p>
            <a:fld id="{A2D2CA8A-49B1-44D0-B863-6C6BFD9BB9EC}" type="slidenum">
              <a:rPr lang="en-US" smtClean="0"/>
              <a:pPr/>
              <a:t>30</a:t>
            </a:fld>
            <a:endParaRPr lang="en-US"/>
          </a:p>
        </p:txBody>
      </p:sp>
      <p:pic>
        <p:nvPicPr>
          <p:cNvPr id="4" name="Picture 2">
            <a:extLst>
              <a:ext uri="{FF2B5EF4-FFF2-40B4-BE49-F238E27FC236}">
                <a16:creationId xmlns:a16="http://schemas.microsoft.com/office/drawing/2014/main" id="{2D809C0F-4A20-4167-32D0-50B47F0B0038}"/>
              </a:ext>
            </a:extLst>
          </p:cNvPr>
          <p:cNvPicPr>
            <a:picLocks noChangeAspect="1" noChangeArrowheads="1"/>
          </p:cNvPicPr>
          <p:nvPr/>
        </p:nvPicPr>
        <p:blipFill>
          <a:blip r:embed="rId2" cstate="print"/>
          <a:srcRect t="3125" r="3333" b="6250"/>
          <a:stretch>
            <a:fillRect/>
          </a:stretch>
        </p:blipFill>
        <p:spPr bwMode="auto">
          <a:xfrm>
            <a:off x="1343472" y="908720"/>
            <a:ext cx="4752528" cy="5940661"/>
          </a:xfrm>
          <a:prstGeom prst="rect">
            <a:avLst/>
          </a:prstGeom>
          <a:noFill/>
          <a:ln w="9525">
            <a:noFill/>
            <a:miter lim="800000"/>
            <a:headEnd/>
            <a:tailEnd/>
          </a:ln>
          <a:effectLst/>
        </p:spPr>
      </p:pic>
      <p:grpSp>
        <p:nvGrpSpPr>
          <p:cNvPr id="8" name="Group 7">
            <a:extLst>
              <a:ext uri="{FF2B5EF4-FFF2-40B4-BE49-F238E27FC236}">
                <a16:creationId xmlns:a16="http://schemas.microsoft.com/office/drawing/2014/main" id="{F460B915-EC2C-493B-2B44-44D1DBBAD1EA}"/>
              </a:ext>
            </a:extLst>
          </p:cNvPr>
          <p:cNvGrpSpPr/>
          <p:nvPr/>
        </p:nvGrpSpPr>
        <p:grpSpPr>
          <a:xfrm>
            <a:off x="6528048" y="908720"/>
            <a:ext cx="4752528" cy="5961258"/>
            <a:chOff x="6384032" y="919572"/>
            <a:chExt cx="4819716" cy="6024646"/>
          </a:xfrm>
        </p:grpSpPr>
        <p:pic>
          <p:nvPicPr>
            <p:cNvPr id="5" name="Picture 2">
              <a:extLst>
                <a:ext uri="{FF2B5EF4-FFF2-40B4-BE49-F238E27FC236}">
                  <a16:creationId xmlns:a16="http://schemas.microsoft.com/office/drawing/2014/main" id="{F1E05022-9683-8EE8-838A-055B5A5F2DD5}"/>
                </a:ext>
              </a:extLst>
            </p:cNvPr>
            <p:cNvPicPr>
              <a:picLocks noChangeAspect="1" noChangeArrowheads="1"/>
            </p:cNvPicPr>
            <p:nvPr/>
          </p:nvPicPr>
          <p:blipFill>
            <a:blip r:embed="rId2" cstate="print"/>
            <a:srcRect t="3125" r="3333" b="6250"/>
            <a:stretch>
              <a:fillRect/>
            </a:stretch>
          </p:blipFill>
          <p:spPr bwMode="auto">
            <a:xfrm>
              <a:off x="6384032" y="919572"/>
              <a:ext cx="4819716" cy="6024646"/>
            </a:xfrm>
            <a:prstGeom prst="rect">
              <a:avLst/>
            </a:prstGeom>
            <a:noFill/>
            <a:ln w="9525">
              <a:noFill/>
              <a:miter lim="800000"/>
              <a:headEnd/>
              <a:tailEnd/>
            </a:ln>
            <a:effectLst/>
          </p:spPr>
        </p:pic>
        <p:pic>
          <p:nvPicPr>
            <p:cNvPr id="6" name="Picture 2" descr="https://www.racf.bnl.gov/Facility/qm2001/images/qm2001.jpg">
              <a:extLst>
                <a:ext uri="{FF2B5EF4-FFF2-40B4-BE49-F238E27FC236}">
                  <a16:creationId xmlns:a16="http://schemas.microsoft.com/office/drawing/2014/main" id="{F95F8244-B6BD-8E7D-F1DE-D3D89BBFF002}"/>
                </a:ext>
              </a:extLst>
            </p:cNvPr>
            <p:cNvPicPr>
              <a:picLocks noChangeAspect="1" noChangeArrowheads="1"/>
            </p:cNvPicPr>
            <p:nvPr/>
          </p:nvPicPr>
          <p:blipFill>
            <a:blip r:embed="rId3" cstate="print"/>
            <a:srcRect/>
            <a:stretch>
              <a:fillRect/>
            </a:stretch>
          </p:blipFill>
          <p:spPr bwMode="auto">
            <a:xfrm>
              <a:off x="6931726" y="2472216"/>
              <a:ext cx="3653111" cy="2555910"/>
            </a:xfrm>
            <a:prstGeom prst="rect">
              <a:avLst/>
            </a:prstGeom>
            <a:noFill/>
          </p:spPr>
        </p:pic>
        <p:sp>
          <p:nvSpPr>
            <p:cNvPr id="7" name="Rectangle 6">
              <a:extLst>
                <a:ext uri="{FF2B5EF4-FFF2-40B4-BE49-F238E27FC236}">
                  <a16:creationId xmlns:a16="http://schemas.microsoft.com/office/drawing/2014/main" id="{78C4532C-2BF8-F0CC-C79D-E95C55E3BA60}"/>
                </a:ext>
              </a:extLst>
            </p:cNvPr>
            <p:cNvSpPr/>
            <p:nvPr/>
          </p:nvSpPr>
          <p:spPr bwMode="auto">
            <a:xfrm>
              <a:off x="10126792" y="1203833"/>
              <a:ext cx="730260" cy="803286"/>
            </a:xfrm>
            <a:prstGeom prst="rect">
              <a:avLst/>
            </a:prstGeom>
            <a:solidFill>
              <a:srgbClr val="0000FF">
                <a:alpha val="29000"/>
              </a:srgbClr>
            </a:solidFill>
            <a:ln w="50800" cap="flat" cmpd="sng" algn="ctr">
              <a:noFill/>
              <a:prstDash val="solid"/>
              <a:round/>
              <a:headEnd type="none" w="med" len="med"/>
              <a:tailEnd type="stealth" w="med" len="lg"/>
            </a:ln>
            <a:effectLst/>
          </p:spPr>
          <p:txBody>
            <a:bodyPr vert="horz" wrap="square" lIns="92075" tIns="46038" rIns="92075" bIns="46038"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0000FF"/>
                </a:buClr>
                <a:buSzPct val="62000"/>
                <a:buNone/>
                <a:tabLst/>
              </a:pPr>
              <a:r>
                <a:rPr kumimoji="0" lang="en-US" sz="6000" b="0" i="0" u="none" strike="noStrike" cap="none" normalizeH="0" baseline="0" dirty="0">
                  <a:ln>
                    <a:noFill/>
                  </a:ln>
                  <a:solidFill>
                    <a:schemeClr val="accent5"/>
                  </a:solidFill>
                  <a:effectLst/>
                  <a:latin typeface="+mj-lt"/>
                </a:rPr>
                <a:t>1</a:t>
              </a:r>
            </a:p>
          </p:txBody>
        </p:sp>
      </p:grpSp>
    </p:spTree>
    <p:extLst>
      <p:ext uri="{BB962C8B-B14F-4D97-AF65-F5344CB8AC3E}">
        <p14:creationId xmlns:p14="http://schemas.microsoft.com/office/powerpoint/2010/main" val="1063168231"/>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EB22-DF07-193D-46AD-016BC3B68145}"/>
              </a:ext>
            </a:extLst>
          </p:cNvPr>
          <p:cNvSpPr>
            <a:spLocks noGrp="1"/>
          </p:cNvSpPr>
          <p:nvPr>
            <p:ph type="title"/>
          </p:nvPr>
        </p:nvSpPr>
        <p:spPr/>
        <p:txBody>
          <a:bodyPr/>
          <a:lstStyle/>
          <a:p>
            <a:r>
              <a:rPr lang="en-US" dirty="0"/>
              <a:t>Not Described Here . . . </a:t>
            </a:r>
          </a:p>
        </p:txBody>
      </p:sp>
      <p:sp>
        <p:nvSpPr>
          <p:cNvPr id="3" name="Content Placeholder 2">
            <a:extLst>
              <a:ext uri="{FF2B5EF4-FFF2-40B4-BE49-F238E27FC236}">
                <a16:creationId xmlns:a16="http://schemas.microsoft.com/office/drawing/2014/main" id="{508C29BC-DBCA-BD1E-9985-9687662E8C98}"/>
              </a:ext>
            </a:extLst>
          </p:cNvPr>
          <p:cNvSpPr>
            <a:spLocks noGrp="1"/>
          </p:cNvSpPr>
          <p:nvPr>
            <p:ph idx="1"/>
          </p:nvPr>
        </p:nvSpPr>
        <p:spPr>
          <a:xfrm>
            <a:off x="4434" y="739552"/>
            <a:ext cx="12192000" cy="5867400"/>
          </a:xfrm>
        </p:spPr>
        <p:txBody>
          <a:bodyPr/>
          <a:lstStyle/>
          <a:p>
            <a:r>
              <a:rPr lang="en-US" sz="2800" dirty="0"/>
              <a:t>The long arduous process </a:t>
            </a:r>
            <a:br>
              <a:rPr lang="en-US" sz="2800" dirty="0"/>
            </a:br>
            <a:r>
              <a:rPr lang="en-US" sz="2800" dirty="0"/>
              <a:t>by which </a:t>
            </a:r>
            <a:br>
              <a:rPr lang="en-US" sz="2800" dirty="0"/>
            </a:br>
            <a:r>
              <a:rPr lang="en-US" sz="2800" dirty="0"/>
              <a:t>7 </a:t>
            </a:r>
            <a:r>
              <a:rPr lang="en-US" sz="2800" dirty="0">
                <a:solidFill>
                  <a:srgbClr val="FF0000"/>
                </a:solidFill>
              </a:rPr>
              <a:t>proposals</a:t>
            </a:r>
            <a:r>
              <a:rPr lang="en-US" sz="2800" dirty="0"/>
              <a:t> </a:t>
            </a:r>
            <a:br>
              <a:rPr lang="en-US" sz="2800" dirty="0"/>
            </a:br>
            <a:r>
              <a:rPr lang="en-US" sz="2800" dirty="0"/>
              <a:t>became </a:t>
            </a:r>
            <a:br>
              <a:rPr lang="en-US" sz="2800" dirty="0"/>
            </a:br>
            <a:r>
              <a:rPr lang="en-US" sz="2800" dirty="0"/>
              <a:t>4 </a:t>
            </a:r>
            <a:r>
              <a:rPr lang="en-US" sz="2800" dirty="0">
                <a:solidFill>
                  <a:srgbClr val="FF0000"/>
                </a:solidFill>
              </a:rPr>
              <a:t>approved experiments</a:t>
            </a:r>
            <a:r>
              <a:rPr lang="en-US" sz="2800" dirty="0"/>
              <a:t>.</a:t>
            </a:r>
          </a:p>
          <a:p>
            <a:r>
              <a:rPr lang="en-US" sz="2800" dirty="0"/>
              <a:t>Mel’s vision</a:t>
            </a:r>
          </a:p>
          <a:p>
            <a:pPr lvl="1"/>
            <a:r>
              <a:rPr lang="en-US" sz="2400" dirty="0"/>
              <a:t>2 large ($30M) experiments</a:t>
            </a:r>
          </a:p>
          <a:p>
            <a:pPr lvl="2"/>
            <a:r>
              <a:rPr lang="en-US" sz="1800" dirty="0"/>
              <a:t>“Facilities”</a:t>
            </a:r>
          </a:p>
          <a:p>
            <a:pPr lvl="2"/>
            <a:r>
              <a:rPr lang="en-US" sz="1800" dirty="0"/>
              <a:t>Permanent installations</a:t>
            </a:r>
          </a:p>
          <a:p>
            <a:pPr lvl="1"/>
            <a:r>
              <a:rPr lang="en-US" sz="2400" dirty="0"/>
              <a:t>2 small (~$5M) experiments</a:t>
            </a:r>
          </a:p>
          <a:p>
            <a:pPr lvl="2"/>
            <a:r>
              <a:rPr lang="en-US" sz="1800" dirty="0"/>
              <a:t>Flexible</a:t>
            </a:r>
          </a:p>
          <a:p>
            <a:pPr lvl="2"/>
            <a:r>
              <a:rPr lang="en-US" sz="1800" dirty="0"/>
              <a:t>Replaceable</a:t>
            </a:r>
          </a:p>
        </p:txBody>
      </p:sp>
      <p:sp>
        <p:nvSpPr>
          <p:cNvPr id="4" name="Slide Number Placeholder 3">
            <a:extLst>
              <a:ext uri="{FF2B5EF4-FFF2-40B4-BE49-F238E27FC236}">
                <a16:creationId xmlns:a16="http://schemas.microsoft.com/office/drawing/2014/main" id="{E6CE1B02-73DD-1D58-39AC-6CA68D0F60A3}"/>
              </a:ext>
            </a:extLst>
          </p:cNvPr>
          <p:cNvSpPr>
            <a:spLocks noGrp="1"/>
          </p:cNvSpPr>
          <p:nvPr>
            <p:ph type="sldNum" sz="quarter" idx="12"/>
          </p:nvPr>
        </p:nvSpPr>
        <p:spPr/>
        <p:txBody>
          <a:bodyPr/>
          <a:lstStyle/>
          <a:p>
            <a:fld id="{23505652-DACB-5F47-90E9-1C49CE3EDF9E}" type="slidenum">
              <a:rPr lang="en-US" altLang="en-US" smtClean="0"/>
              <a:pPr/>
              <a:t>31</a:t>
            </a:fld>
            <a:r>
              <a:rPr lang="en-US" altLang="en-US"/>
              <a:t> </a:t>
            </a:r>
            <a:endParaRPr lang="en-US" altLang="en-US" b="0"/>
          </a:p>
        </p:txBody>
      </p:sp>
      <p:pic>
        <p:nvPicPr>
          <p:cNvPr id="5" name="Picture 4">
            <a:extLst>
              <a:ext uri="{FF2B5EF4-FFF2-40B4-BE49-F238E27FC236}">
                <a16:creationId xmlns:a16="http://schemas.microsoft.com/office/drawing/2014/main" id="{2C99EFE7-6071-354A-8190-24468E7BE5A2}"/>
              </a:ext>
            </a:extLst>
          </p:cNvPr>
          <p:cNvPicPr>
            <a:picLocks noChangeAspect="1"/>
          </p:cNvPicPr>
          <p:nvPr/>
        </p:nvPicPr>
        <p:blipFill>
          <a:blip r:embed="rId3"/>
          <a:stretch>
            <a:fillRect/>
          </a:stretch>
        </p:blipFill>
        <p:spPr>
          <a:xfrm>
            <a:off x="7342109" y="764704"/>
            <a:ext cx="4730555" cy="6012668"/>
          </a:xfrm>
          <a:prstGeom prst="rect">
            <a:avLst/>
          </a:prstGeom>
          <a:ln w="50800">
            <a:solidFill>
              <a:srgbClr val="FFC000"/>
            </a:solidFill>
          </a:ln>
        </p:spPr>
      </p:pic>
    </p:spTree>
    <p:extLst>
      <p:ext uri="{BB962C8B-B14F-4D97-AF65-F5344CB8AC3E}">
        <p14:creationId xmlns:p14="http://schemas.microsoft.com/office/powerpoint/2010/main" val="3239452745"/>
      </p:ext>
    </p:extLst>
  </p:cSld>
  <p:clrMapOvr>
    <a:masterClrMapping/>
  </p:clrMapOvr>
  <p:transition spd="med">
    <p:strips dir="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87B1-102A-EABF-2A28-8E3BAE5EE51B}"/>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B5663955-1D96-D499-CCA2-08314628C641}"/>
              </a:ext>
            </a:extLst>
          </p:cNvPr>
          <p:cNvSpPr>
            <a:spLocks noGrp="1"/>
          </p:cNvSpPr>
          <p:nvPr>
            <p:ph type="sldNum" sz="quarter" idx="12"/>
          </p:nvPr>
        </p:nvSpPr>
        <p:spPr/>
        <p:txBody>
          <a:bodyPr/>
          <a:lstStyle/>
          <a:p>
            <a:fld id="{A2D2CA8A-49B1-44D0-B863-6C6BFD9BB9EC}" type="slidenum">
              <a:rPr lang="en-US" smtClean="0"/>
              <a:pPr/>
              <a:t>32</a:t>
            </a:fld>
            <a:endParaRPr lang="en-US"/>
          </a:p>
        </p:txBody>
      </p:sp>
      <p:pic>
        <p:nvPicPr>
          <p:cNvPr id="4" name="Picture 3">
            <a:extLst>
              <a:ext uri="{FF2B5EF4-FFF2-40B4-BE49-F238E27FC236}">
                <a16:creationId xmlns:a16="http://schemas.microsoft.com/office/drawing/2014/main" id="{0AA93FF7-102E-4AE2-5762-C200CE917535}"/>
              </a:ext>
            </a:extLst>
          </p:cNvPr>
          <p:cNvPicPr>
            <a:picLocks noChangeAspect="1"/>
          </p:cNvPicPr>
          <p:nvPr/>
        </p:nvPicPr>
        <p:blipFill>
          <a:blip r:embed="rId2"/>
          <a:stretch>
            <a:fillRect/>
          </a:stretch>
        </p:blipFill>
        <p:spPr>
          <a:xfrm>
            <a:off x="2286000" y="988333"/>
            <a:ext cx="7680960" cy="5861047"/>
          </a:xfrm>
          <a:prstGeom prst="rect">
            <a:avLst/>
          </a:prstGeom>
          <a:ln w="50800">
            <a:solidFill>
              <a:srgbClr val="FFC000"/>
            </a:solidFill>
          </a:ln>
        </p:spPr>
      </p:pic>
    </p:spTree>
    <p:extLst>
      <p:ext uri="{BB962C8B-B14F-4D97-AF65-F5344CB8AC3E}">
        <p14:creationId xmlns:p14="http://schemas.microsoft.com/office/powerpoint/2010/main" val="2654807552"/>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B054A-FC50-D8A6-1910-4826727FB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999F16-05AB-65EF-6CF9-2DF0894E9687}"/>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4547FC59-7030-102F-A90A-00AE2CA48EF4}"/>
              </a:ext>
            </a:extLst>
          </p:cNvPr>
          <p:cNvSpPr>
            <a:spLocks noGrp="1"/>
          </p:cNvSpPr>
          <p:nvPr>
            <p:ph type="sldNum" sz="quarter" idx="12"/>
          </p:nvPr>
        </p:nvSpPr>
        <p:spPr/>
        <p:txBody>
          <a:bodyPr/>
          <a:lstStyle/>
          <a:p>
            <a:fld id="{A2D2CA8A-49B1-44D0-B863-6C6BFD9BB9EC}" type="slidenum">
              <a:rPr lang="en-US" smtClean="0"/>
              <a:pPr/>
              <a:t>33</a:t>
            </a:fld>
            <a:endParaRPr lang="en-US"/>
          </a:p>
        </p:txBody>
      </p:sp>
      <p:pic>
        <p:nvPicPr>
          <p:cNvPr id="5" name="Picture 4">
            <a:extLst>
              <a:ext uri="{FF2B5EF4-FFF2-40B4-BE49-F238E27FC236}">
                <a16:creationId xmlns:a16="http://schemas.microsoft.com/office/drawing/2014/main" id="{1331497D-15FD-A204-ADCB-2D6E80CBD9DA}"/>
              </a:ext>
            </a:extLst>
          </p:cNvPr>
          <p:cNvPicPr>
            <a:picLocks noChangeAspect="1"/>
          </p:cNvPicPr>
          <p:nvPr/>
        </p:nvPicPr>
        <p:blipFill>
          <a:blip r:embed="rId2"/>
          <a:stretch>
            <a:fillRect/>
          </a:stretch>
        </p:blipFill>
        <p:spPr>
          <a:xfrm>
            <a:off x="2286000" y="987552"/>
            <a:ext cx="7680960" cy="5751356"/>
          </a:xfrm>
          <a:prstGeom prst="rect">
            <a:avLst/>
          </a:prstGeom>
          <a:ln w="50800">
            <a:solidFill>
              <a:srgbClr val="FFC000"/>
            </a:solidFill>
          </a:ln>
        </p:spPr>
      </p:pic>
    </p:spTree>
    <p:extLst>
      <p:ext uri="{BB962C8B-B14F-4D97-AF65-F5344CB8AC3E}">
        <p14:creationId xmlns:p14="http://schemas.microsoft.com/office/powerpoint/2010/main" val="2673840871"/>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0C68B-C4DD-D81B-D99F-F92DFB004042}"/>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B795716B-54BD-624C-3ACB-22F71B1ADBD8}"/>
              </a:ext>
            </a:extLst>
          </p:cNvPr>
          <p:cNvSpPr>
            <a:spLocks noGrp="1"/>
          </p:cNvSpPr>
          <p:nvPr>
            <p:ph type="sldNum" sz="quarter" idx="12"/>
          </p:nvPr>
        </p:nvSpPr>
        <p:spPr/>
        <p:txBody>
          <a:bodyPr/>
          <a:lstStyle/>
          <a:p>
            <a:fld id="{A2D2CA8A-49B1-44D0-B863-6C6BFD9BB9EC}" type="slidenum">
              <a:rPr lang="en-US" smtClean="0"/>
              <a:pPr/>
              <a:t>34</a:t>
            </a:fld>
            <a:endParaRPr lang="en-US"/>
          </a:p>
        </p:txBody>
      </p:sp>
      <p:pic>
        <p:nvPicPr>
          <p:cNvPr id="4" name="Picture 3">
            <a:extLst>
              <a:ext uri="{FF2B5EF4-FFF2-40B4-BE49-F238E27FC236}">
                <a16:creationId xmlns:a16="http://schemas.microsoft.com/office/drawing/2014/main" id="{1505493E-EEEB-D253-B368-81B6ED2287D6}"/>
              </a:ext>
            </a:extLst>
          </p:cNvPr>
          <p:cNvPicPr>
            <a:picLocks noChangeAspect="1"/>
          </p:cNvPicPr>
          <p:nvPr/>
        </p:nvPicPr>
        <p:blipFill>
          <a:blip r:embed="rId2"/>
          <a:stretch>
            <a:fillRect/>
          </a:stretch>
        </p:blipFill>
        <p:spPr>
          <a:xfrm>
            <a:off x="2286000" y="987552"/>
            <a:ext cx="7680960" cy="5784079"/>
          </a:xfrm>
          <a:prstGeom prst="rect">
            <a:avLst/>
          </a:prstGeom>
          <a:ln w="50800">
            <a:solidFill>
              <a:srgbClr val="FFC000"/>
            </a:solidFill>
          </a:ln>
        </p:spPr>
      </p:pic>
    </p:spTree>
    <p:extLst>
      <p:ext uri="{BB962C8B-B14F-4D97-AF65-F5344CB8AC3E}">
        <p14:creationId xmlns:p14="http://schemas.microsoft.com/office/powerpoint/2010/main" val="4293346984"/>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7D060-A3DF-115A-2573-6B3040AA50EA}"/>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4AB162F4-EB75-831C-BA93-92F9AE683FC2}"/>
              </a:ext>
            </a:extLst>
          </p:cNvPr>
          <p:cNvSpPr>
            <a:spLocks noGrp="1"/>
          </p:cNvSpPr>
          <p:nvPr>
            <p:ph type="sldNum" sz="quarter" idx="12"/>
          </p:nvPr>
        </p:nvSpPr>
        <p:spPr/>
        <p:txBody>
          <a:bodyPr/>
          <a:lstStyle/>
          <a:p>
            <a:fld id="{A2D2CA8A-49B1-44D0-B863-6C6BFD9BB9EC}" type="slidenum">
              <a:rPr lang="en-US" smtClean="0"/>
              <a:pPr/>
              <a:t>35</a:t>
            </a:fld>
            <a:endParaRPr lang="en-US"/>
          </a:p>
        </p:txBody>
      </p:sp>
      <p:pic>
        <p:nvPicPr>
          <p:cNvPr id="4" name="Picture 3">
            <a:extLst>
              <a:ext uri="{FF2B5EF4-FFF2-40B4-BE49-F238E27FC236}">
                <a16:creationId xmlns:a16="http://schemas.microsoft.com/office/drawing/2014/main" id="{F17320F7-90BE-8824-4EA5-131B762851A9}"/>
              </a:ext>
            </a:extLst>
          </p:cNvPr>
          <p:cNvPicPr>
            <a:picLocks noChangeAspect="1"/>
          </p:cNvPicPr>
          <p:nvPr/>
        </p:nvPicPr>
        <p:blipFill>
          <a:blip r:embed="rId2"/>
          <a:stretch>
            <a:fillRect/>
          </a:stretch>
        </p:blipFill>
        <p:spPr>
          <a:xfrm>
            <a:off x="2286000" y="987552"/>
            <a:ext cx="7680960" cy="5765392"/>
          </a:xfrm>
          <a:prstGeom prst="rect">
            <a:avLst/>
          </a:prstGeom>
          <a:ln w="50800">
            <a:solidFill>
              <a:srgbClr val="FFC000"/>
            </a:solidFill>
          </a:ln>
        </p:spPr>
      </p:pic>
    </p:spTree>
    <p:extLst>
      <p:ext uri="{BB962C8B-B14F-4D97-AF65-F5344CB8AC3E}">
        <p14:creationId xmlns:p14="http://schemas.microsoft.com/office/powerpoint/2010/main" val="1107438141"/>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BD727-404C-689E-92C8-FED17258083A}"/>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0BDA6C44-4C89-3005-3B3E-116721C67A31}"/>
              </a:ext>
            </a:extLst>
          </p:cNvPr>
          <p:cNvSpPr>
            <a:spLocks noGrp="1"/>
          </p:cNvSpPr>
          <p:nvPr>
            <p:ph type="sldNum" sz="quarter" idx="12"/>
          </p:nvPr>
        </p:nvSpPr>
        <p:spPr/>
        <p:txBody>
          <a:bodyPr/>
          <a:lstStyle/>
          <a:p>
            <a:fld id="{A2D2CA8A-49B1-44D0-B863-6C6BFD9BB9EC}" type="slidenum">
              <a:rPr lang="en-US" smtClean="0"/>
              <a:pPr/>
              <a:t>36</a:t>
            </a:fld>
            <a:endParaRPr lang="en-US"/>
          </a:p>
        </p:txBody>
      </p:sp>
      <p:pic>
        <p:nvPicPr>
          <p:cNvPr id="4" name="Picture 3">
            <a:extLst>
              <a:ext uri="{FF2B5EF4-FFF2-40B4-BE49-F238E27FC236}">
                <a16:creationId xmlns:a16="http://schemas.microsoft.com/office/drawing/2014/main" id="{A303052D-DC5A-0845-94FA-C1B5C5904EFF}"/>
              </a:ext>
            </a:extLst>
          </p:cNvPr>
          <p:cNvPicPr>
            <a:picLocks noChangeAspect="1"/>
          </p:cNvPicPr>
          <p:nvPr/>
        </p:nvPicPr>
        <p:blipFill>
          <a:blip r:embed="rId3"/>
          <a:stretch>
            <a:fillRect/>
          </a:stretch>
        </p:blipFill>
        <p:spPr>
          <a:xfrm>
            <a:off x="2286000" y="987552"/>
            <a:ext cx="7680960" cy="5742076"/>
          </a:xfrm>
          <a:prstGeom prst="rect">
            <a:avLst/>
          </a:prstGeom>
          <a:ln w="50800">
            <a:solidFill>
              <a:srgbClr val="FFC000"/>
            </a:solidFill>
          </a:ln>
        </p:spPr>
      </p:pic>
    </p:spTree>
    <p:extLst>
      <p:ext uri="{BB962C8B-B14F-4D97-AF65-F5344CB8AC3E}">
        <p14:creationId xmlns:p14="http://schemas.microsoft.com/office/powerpoint/2010/main" val="1876937077"/>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B94F7-52CA-1BB7-0D4F-E180741E96ED}"/>
              </a:ext>
            </a:extLst>
          </p:cNvPr>
          <p:cNvSpPr>
            <a:spLocks noGrp="1"/>
          </p:cNvSpPr>
          <p:nvPr>
            <p:ph type="title"/>
          </p:nvPr>
        </p:nvSpPr>
        <p:spPr/>
        <p:txBody>
          <a:bodyPr/>
          <a:lstStyle/>
          <a:p>
            <a:r>
              <a:rPr lang="en-US" dirty="0"/>
              <a:t>Quark Matter 2001</a:t>
            </a:r>
          </a:p>
        </p:txBody>
      </p:sp>
      <p:sp>
        <p:nvSpPr>
          <p:cNvPr id="3" name="Slide Number Placeholder 2">
            <a:extLst>
              <a:ext uri="{FF2B5EF4-FFF2-40B4-BE49-F238E27FC236}">
                <a16:creationId xmlns:a16="http://schemas.microsoft.com/office/drawing/2014/main" id="{25309932-B143-3F24-1EAF-633353F13521}"/>
              </a:ext>
            </a:extLst>
          </p:cNvPr>
          <p:cNvSpPr>
            <a:spLocks noGrp="1"/>
          </p:cNvSpPr>
          <p:nvPr>
            <p:ph type="sldNum" sz="quarter" idx="12"/>
          </p:nvPr>
        </p:nvSpPr>
        <p:spPr/>
        <p:txBody>
          <a:bodyPr/>
          <a:lstStyle/>
          <a:p>
            <a:fld id="{A2D2CA8A-49B1-44D0-B863-6C6BFD9BB9EC}" type="slidenum">
              <a:rPr lang="en-US" smtClean="0"/>
              <a:pPr/>
              <a:t>37</a:t>
            </a:fld>
            <a:endParaRPr lang="en-US"/>
          </a:p>
        </p:txBody>
      </p:sp>
      <p:pic>
        <p:nvPicPr>
          <p:cNvPr id="4" name="Picture 3">
            <a:extLst>
              <a:ext uri="{FF2B5EF4-FFF2-40B4-BE49-F238E27FC236}">
                <a16:creationId xmlns:a16="http://schemas.microsoft.com/office/drawing/2014/main" id="{FAC6C4A7-3CCC-5C6F-42BC-80C4407536CB}"/>
              </a:ext>
            </a:extLst>
          </p:cNvPr>
          <p:cNvPicPr>
            <a:picLocks noChangeAspect="1"/>
          </p:cNvPicPr>
          <p:nvPr/>
        </p:nvPicPr>
        <p:blipFill>
          <a:blip r:embed="rId2"/>
          <a:stretch>
            <a:fillRect/>
          </a:stretch>
        </p:blipFill>
        <p:spPr>
          <a:xfrm>
            <a:off x="2286000" y="987552"/>
            <a:ext cx="7680960" cy="5753738"/>
          </a:xfrm>
          <a:prstGeom prst="rect">
            <a:avLst/>
          </a:prstGeom>
          <a:ln w="50800">
            <a:solidFill>
              <a:srgbClr val="FFC000"/>
            </a:solidFill>
          </a:ln>
        </p:spPr>
      </p:pic>
    </p:spTree>
    <p:extLst>
      <p:ext uri="{BB962C8B-B14F-4D97-AF65-F5344CB8AC3E}">
        <p14:creationId xmlns:p14="http://schemas.microsoft.com/office/powerpoint/2010/main" val="2205654571"/>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30528-37A3-D943-02A1-62E0110093CA}"/>
              </a:ext>
            </a:extLst>
          </p:cNvPr>
          <p:cNvSpPr>
            <a:spLocks noGrp="1"/>
          </p:cNvSpPr>
          <p:nvPr>
            <p:ph type="title"/>
          </p:nvPr>
        </p:nvSpPr>
        <p:spPr/>
        <p:txBody>
          <a:bodyPr/>
          <a:lstStyle/>
          <a:p>
            <a:r>
              <a:rPr lang="en-US" dirty="0"/>
              <a:t>Prediction January, 2001</a:t>
            </a:r>
          </a:p>
        </p:txBody>
      </p:sp>
      <p:sp>
        <p:nvSpPr>
          <p:cNvPr id="3" name="Slide Number Placeholder 2">
            <a:extLst>
              <a:ext uri="{FF2B5EF4-FFF2-40B4-BE49-F238E27FC236}">
                <a16:creationId xmlns:a16="http://schemas.microsoft.com/office/drawing/2014/main" id="{55A94736-D345-49DB-44C4-59CAFDF60546}"/>
              </a:ext>
            </a:extLst>
          </p:cNvPr>
          <p:cNvSpPr>
            <a:spLocks noGrp="1"/>
          </p:cNvSpPr>
          <p:nvPr>
            <p:ph type="sldNum" sz="quarter" idx="12"/>
          </p:nvPr>
        </p:nvSpPr>
        <p:spPr/>
        <p:txBody>
          <a:bodyPr/>
          <a:lstStyle/>
          <a:p>
            <a:fld id="{A2D2CA8A-49B1-44D0-B863-6C6BFD9BB9EC}" type="slidenum">
              <a:rPr lang="en-US" smtClean="0"/>
              <a:pPr/>
              <a:t>38</a:t>
            </a:fld>
            <a:endParaRPr lang="en-US"/>
          </a:p>
        </p:txBody>
      </p:sp>
      <p:pic>
        <p:nvPicPr>
          <p:cNvPr id="4" name="Picture 3">
            <a:extLst>
              <a:ext uri="{FF2B5EF4-FFF2-40B4-BE49-F238E27FC236}">
                <a16:creationId xmlns:a16="http://schemas.microsoft.com/office/drawing/2014/main" id="{07E737D0-AAE4-070E-A6E1-EB408D6EF1D7}"/>
              </a:ext>
            </a:extLst>
          </p:cNvPr>
          <p:cNvPicPr>
            <a:picLocks noChangeAspect="1"/>
          </p:cNvPicPr>
          <p:nvPr/>
        </p:nvPicPr>
        <p:blipFill>
          <a:blip r:embed="rId2"/>
          <a:stretch>
            <a:fillRect/>
          </a:stretch>
        </p:blipFill>
        <p:spPr>
          <a:xfrm>
            <a:off x="2286000" y="987552"/>
            <a:ext cx="7680960" cy="5749053"/>
          </a:xfrm>
          <a:prstGeom prst="rect">
            <a:avLst/>
          </a:prstGeom>
          <a:ln w="50800">
            <a:solidFill>
              <a:srgbClr val="FFC000"/>
            </a:solidFill>
          </a:ln>
        </p:spPr>
      </p:pic>
    </p:spTree>
    <p:extLst>
      <p:ext uri="{BB962C8B-B14F-4D97-AF65-F5344CB8AC3E}">
        <p14:creationId xmlns:p14="http://schemas.microsoft.com/office/powerpoint/2010/main" val="4000937723"/>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86DF0-E6E2-DC1A-3ECC-AE6B92919A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D85E0-D72C-9850-903D-DB5FAAC70259}"/>
              </a:ext>
            </a:extLst>
          </p:cNvPr>
          <p:cNvSpPr>
            <a:spLocks noGrp="1"/>
          </p:cNvSpPr>
          <p:nvPr>
            <p:ph type="title"/>
          </p:nvPr>
        </p:nvSpPr>
        <p:spPr/>
        <p:txBody>
          <a:bodyPr/>
          <a:lstStyle/>
          <a:p>
            <a:r>
              <a:rPr lang="en-US" i="1" dirty="0"/>
              <a:t>Wrong !!</a:t>
            </a:r>
          </a:p>
        </p:txBody>
      </p:sp>
      <p:sp>
        <p:nvSpPr>
          <p:cNvPr id="3" name="Slide Number Placeholder 2">
            <a:extLst>
              <a:ext uri="{FF2B5EF4-FFF2-40B4-BE49-F238E27FC236}">
                <a16:creationId xmlns:a16="http://schemas.microsoft.com/office/drawing/2014/main" id="{88E9F276-43A5-28C6-FD1B-C8962123ABEC}"/>
              </a:ext>
            </a:extLst>
          </p:cNvPr>
          <p:cNvSpPr>
            <a:spLocks noGrp="1"/>
          </p:cNvSpPr>
          <p:nvPr>
            <p:ph type="sldNum" sz="quarter" idx="12"/>
          </p:nvPr>
        </p:nvSpPr>
        <p:spPr/>
        <p:txBody>
          <a:bodyPr/>
          <a:lstStyle/>
          <a:p>
            <a:fld id="{A2D2CA8A-49B1-44D0-B863-6C6BFD9BB9EC}" type="slidenum">
              <a:rPr lang="en-US" smtClean="0"/>
              <a:pPr/>
              <a:t>39</a:t>
            </a:fld>
            <a:endParaRPr lang="en-US"/>
          </a:p>
        </p:txBody>
      </p:sp>
      <p:pic>
        <p:nvPicPr>
          <p:cNvPr id="4" name="Picture 3">
            <a:extLst>
              <a:ext uri="{FF2B5EF4-FFF2-40B4-BE49-F238E27FC236}">
                <a16:creationId xmlns:a16="http://schemas.microsoft.com/office/drawing/2014/main" id="{B92DC9D4-E027-89B7-771E-9ED77EB10B5B}"/>
              </a:ext>
            </a:extLst>
          </p:cNvPr>
          <p:cNvPicPr>
            <a:picLocks noChangeAspect="1"/>
          </p:cNvPicPr>
          <p:nvPr/>
        </p:nvPicPr>
        <p:blipFill>
          <a:blip r:embed="rId2"/>
          <a:stretch>
            <a:fillRect/>
          </a:stretch>
        </p:blipFill>
        <p:spPr>
          <a:xfrm>
            <a:off x="2286000" y="987552"/>
            <a:ext cx="7680960" cy="5749053"/>
          </a:xfrm>
          <a:prstGeom prst="rect">
            <a:avLst/>
          </a:prstGeom>
          <a:ln w="50800">
            <a:solidFill>
              <a:srgbClr val="FFC000"/>
            </a:solidFill>
          </a:ln>
        </p:spPr>
      </p:pic>
      <p:graphicFrame>
        <p:nvGraphicFramePr>
          <p:cNvPr id="5" name="Chart 4">
            <a:extLst>
              <a:ext uri="{FF2B5EF4-FFF2-40B4-BE49-F238E27FC236}">
                <a16:creationId xmlns:a16="http://schemas.microsoft.com/office/drawing/2014/main" id="{4A46CB8E-AD80-61CC-DDA8-251CBBD5C988}"/>
              </a:ext>
            </a:extLst>
          </p:cNvPr>
          <p:cNvGraphicFramePr>
            <a:graphicFrameLocks/>
          </p:cNvGraphicFramePr>
          <p:nvPr>
            <p:extLst>
              <p:ext uri="{D42A27DB-BD31-4B8C-83A1-F6EECF244321}">
                <p14:modId xmlns:p14="http://schemas.microsoft.com/office/powerpoint/2010/main" val="60538799"/>
              </p:ext>
            </p:extLst>
          </p:nvPr>
        </p:nvGraphicFramePr>
        <p:xfrm>
          <a:off x="2286000" y="987552"/>
          <a:ext cx="7680960" cy="5749053"/>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3">
            <a:extLst>
              <a:ext uri="{FF2B5EF4-FFF2-40B4-BE49-F238E27FC236}">
                <a16:creationId xmlns:a16="http://schemas.microsoft.com/office/drawing/2014/main" id="{E48FE4D1-BC61-FE9B-8590-F514213EA3A0}"/>
              </a:ext>
            </a:extLst>
          </p:cNvPr>
          <p:cNvSpPr txBox="1">
            <a:spLocks noChangeArrowheads="1"/>
          </p:cNvSpPr>
          <p:nvPr/>
        </p:nvSpPr>
        <p:spPr>
          <a:xfrm>
            <a:off x="0" y="796338"/>
            <a:ext cx="2286000" cy="6061662"/>
          </a:xfrm>
          <a:prstGeom prst="rect">
            <a:avLst/>
          </a:prstGeom>
        </p:spPr>
        <p:txBody>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pPr marL="0" indent="0">
              <a:buNone/>
            </a:pPr>
            <a:r>
              <a:rPr kumimoji="0" lang="en-US" altLang="en-US" i="0" kern="0" dirty="0"/>
              <a:t>Well – we were indeed hard-pressed. </a:t>
            </a:r>
          </a:p>
        </p:txBody>
      </p:sp>
      <p:sp>
        <p:nvSpPr>
          <p:cNvPr id="8" name="Rectangle 3">
            <a:extLst>
              <a:ext uri="{FF2B5EF4-FFF2-40B4-BE49-F238E27FC236}">
                <a16:creationId xmlns:a16="http://schemas.microsoft.com/office/drawing/2014/main" id="{CDDCD68C-068C-1387-E8B6-75EBE5739BC2}"/>
              </a:ext>
            </a:extLst>
          </p:cNvPr>
          <p:cNvSpPr txBox="1">
            <a:spLocks noChangeArrowheads="1"/>
          </p:cNvSpPr>
          <p:nvPr/>
        </p:nvSpPr>
        <p:spPr>
          <a:xfrm>
            <a:off x="9966960" y="764704"/>
            <a:ext cx="2286000" cy="6061662"/>
          </a:xfrm>
          <a:prstGeom prst="rect">
            <a:avLst/>
          </a:prstGeom>
        </p:spPr>
        <p:txBody>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pPr marL="0" indent="0">
              <a:buNone/>
            </a:pPr>
            <a:r>
              <a:rPr kumimoji="0" lang="en-US" altLang="en-US" i="0" kern="0" dirty="0">
                <a:solidFill>
                  <a:srgbClr val="FF0000"/>
                </a:solidFill>
              </a:rPr>
              <a:t>But we pressed hard!</a:t>
            </a:r>
          </a:p>
        </p:txBody>
      </p:sp>
    </p:spTree>
    <p:extLst>
      <p:ext uri="{BB962C8B-B14F-4D97-AF65-F5344CB8AC3E}">
        <p14:creationId xmlns:p14="http://schemas.microsoft.com/office/powerpoint/2010/main" val="98948856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F6C6C-F382-FBF4-D81C-9238915F666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0A8E9E-D903-11ED-12D7-BFBBB853E952}"/>
              </a:ext>
            </a:extLst>
          </p:cNvPr>
          <p:cNvSpPr>
            <a:spLocks noGrp="1"/>
          </p:cNvSpPr>
          <p:nvPr>
            <p:ph type="title"/>
          </p:nvPr>
        </p:nvSpPr>
        <p:spPr>
          <a:xfrm>
            <a:off x="0" y="-27384"/>
            <a:ext cx="12192677" cy="914400"/>
          </a:xfrm>
        </p:spPr>
        <p:txBody>
          <a:bodyPr/>
          <a:lstStyle/>
          <a:p>
            <a:r>
              <a:rPr lang="en-US" dirty="0"/>
              <a:t>Fermi (1952) </a:t>
            </a:r>
            <a:r>
              <a:rPr lang="en-US" i="1" dirty="0"/>
              <a:t>Notes on Thermodynamics and Statistics </a:t>
            </a:r>
          </a:p>
        </p:txBody>
      </p:sp>
      <p:sp>
        <p:nvSpPr>
          <p:cNvPr id="4" name="Slide Number Placeholder 3">
            <a:extLst>
              <a:ext uri="{FF2B5EF4-FFF2-40B4-BE49-F238E27FC236}">
                <a16:creationId xmlns:a16="http://schemas.microsoft.com/office/drawing/2014/main" id="{7EAD7AEF-6468-DC71-7252-22EF9E13E185}"/>
              </a:ext>
            </a:extLst>
          </p:cNvPr>
          <p:cNvSpPr>
            <a:spLocks noGrp="1"/>
          </p:cNvSpPr>
          <p:nvPr>
            <p:ph type="sldNum" sz="quarter" idx="12"/>
          </p:nvPr>
        </p:nvSpPr>
        <p:spPr/>
        <p:txBody>
          <a:bodyPr/>
          <a:lstStyle/>
          <a:p>
            <a:fld id="{A2D2CA8A-49B1-44D0-B863-6C6BFD9BB9EC}" type="slidenum">
              <a:rPr lang="en-US" smtClean="0"/>
              <a:pPr/>
              <a:t>4</a:t>
            </a:fld>
            <a:endParaRPr lang="en-US"/>
          </a:p>
        </p:txBody>
      </p:sp>
      <p:pic>
        <p:nvPicPr>
          <p:cNvPr id="5" name="Picture 4">
            <a:extLst>
              <a:ext uri="{FF2B5EF4-FFF2-40B4-BE49-F238E27FC236}">
                <a16:creationId xmlns:a16="http://schemas.microsoft.com/office/drawing/2014/main" id="{0DB3CABB-EF64-DA71-8DE7-67EA71867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444" y="898866"/>
            <a:ext cx="9496943" cy="5777941"/>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958B7C42-7A9A-F95D-B6F1-87DFAE46E899}"/>
              </a:ext>
            </a:extLst>
          </p:cNvPr>
          <p:cNvSpPr/>
          <p:nvPr/>
        </p:nvSpPr>
        <p:spPr>
          <a:xfrm>
            <a:off x="9236001" y="1556792"/>
            <a:ext cx="929364" cy="684076"/>
          </a:xfrm>
          <a:prstGeom prst="cloud">
            <a:avLst/>
          </a:prstGeom>
          <a:solidFill>
            <a:srgbClr val="FFC000">
              <a:alpha val="34000"/>
            </a:srgbClr>
          </a:solidFill>
          <a:ln w="25400">
            <a:solidFill>
              <a:srgbClr val="FFC000">
                <a:alpha val="75000"/>
              </a:srgb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None/>
              <a:tabLst/>
            </a:pPr>
            <a:r>
              <a:rPr kumimoji="1" lang="en-US" sz="1800" b="0" i="0" u="none" strike="noStrike" cap="none" normalizeH="0" baseline="0" dirty="0">
                <a:ln>
                  <a:noFill/>
                </a:ln>
                <a:solidFill>
                  <a:srgbClr val="0000FF"/>
                </a:solidFill>
                <a:effectLst/>
                <a:latin typeface="Tahoma" pitchFamily="34" charset="0"/>
              </a:rPr>
              <a:t>RHIC</a:t>
            </a:r>
          </a:p>
        </p:txBody>
      </p:sp>
    </p:spTree>
    <p:extLst>
      <p:ext uri="{BB962C8B-B14F-4D97-AF65-F5344CB8AC3E}">
        <p14:creationId xmlns:p14="http://schemas.microsoft.com/office/powerpoint/2010/main" val="2470985884"/>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8370" name="Rectangle 2"/>
          <p:cNvSpPr>
            <a:spLocks noGrp="1" noChangeArrowheads="1"/>
          </p:cNvSpPr>
          <p:nvPr>
            <p:ph type="title"/>
          </p:nvPr>
        </p:nvSpPr>
        <p:spPr/>
        <p:txBody>
          <a:bodyPr/>
          <a:lstStyle/>
          <a:p>
            <a:r>
              <a:rPr lang="en-US" sz="4000" dirty="0"/>
              <a:t>RHIC’s First Two Major Discoveries</a:t>
            </a:r>
          </a:p>
        </p:txBody>
      </p:sp>
      <p:sp>
        <p:nvSpPr>
          <p:cNvPr id="1338371" name="Rectangle 3"/>
          <p:cNvSpPr>
            <a:spLocks noGrp="1" noChangeArrowheads="1"/>
          </p:cNvSpPr>
          <p:nvPr>
            <p:ph type="body" idx="1"/>
          </p:nvPr>
        </p:nvSpPr>
        <p:spPr>
          <a:xfrm>
            <a:off x="1530350" y="914400"/>
            <a:ext cx="5784850" cy="6096000"/>
          </a:xfrm>
        </p:spPr>
        <p:txBody>
          <a:bodyPr/>
          <a:lstStyle/>
          <a:p>
            <a:pPr>
              <a:lnSpc>
                <a:spcPct val="90000"/>
              </a:lnSpc>
            </a:pPr>
            <a:r>
              <a:rPr lang="en-US" dirty="0"/>
              <a:t>Discovery of </a:t>
            </a:r>
            <a:br>
              <a:rPr lang="en-US" dirty="0"/>
            </a:br>
            <a:r>
              <a:rPr lang="en-US" dirty="0"/>
              <a:t>strong “elliptic” flow:</a:t>
            </a:r>
          </a:p>
          <a:p>
            <a:pPr lvl="1">
              <a:lnSpc>
                <a:spcPct val="90000"/>
              </a:lnSpc>
            </a:pPr>
            <a:r>
              <a:rPr lang="en-US" sz="2100" dirty="0"/>
              <a:t>Elliptic flow in </a:t>
            </a:r>
            <a:r>
              <a:rPr lang="en-US" sz="2100" dirty="0" err="1"/>
              <a:t>Au+Au</a:t>
            </a:r>
            <a:r>
              <a:rPr lang="en-US" sz="2100" dirty="0"/>
              <a:t> collisions</a:t>
            </a:r>
            <a:br>
              <a:rPr lang="en-US" sz="2100" dirty="0"/>
            </a:br>
            <a:r>
              <a:rPr lang="en-US" sz="2100" dirty="0"/>
              <a:t> at √</a:t>
            </a:r>
            <a:r>
              <a:rPr lang="en-US" sz="2100" dirty="0" err="1"/>
              <a:t>s</a:t>
            </a:r>
            <a:r>
              <a:rPr lang="en-US" sz="2100" baseline="-25000" dirty="0" err="1"/>
              <a:t>NN</a:t>
            </a:r>
            <a:r>
              <a:rPr lang="en-US" sz="2100" dirty="0"/>
              <a:t>= 130 GeV, </a:t>
            </a:r>
            <a:br>
              <a:rPr lang="en-US" sz="2100" dirty="0"/>
            </a:br>
            <a:r>
              <a:rPr lang="en-US" sz="2100" dirty="0"/>
              <a:t>STAR Collaboration, </a:t>
            </a:r>
            <a:br>
              <a:rPr lang="en-US" sz="2000" dirty="0"/>
            </a:br>
            <a:r>
              <a:rPr lang="en-US" sz="2000" dirty="0">
                <a:hlinkClick r:id="rId4"/>
              </a:rPr>
              <a:t>Phys.Rev.Lett.86:402-407,2001</a:t>
            </a:r>
            <a:r>
              <a:rPr lang="en-US" sz="2000" dirty="0"/>
              <a:t>  </a:t>
            </a:r>
          </a:p>
          <a:p>
            <a:pPr lvl="1">
              <a:lnSpc>
                <a:spcPct val="90000"/>
              </a:lnSpc>
            </a:pPr>
            <a:r>
              <a:rPr lang="en-US" sz="2000" i="1" dirty="0">
                <a:solidFill>
                  <a:srgbClr val="0000FF"/>
                </a:solidFill>
              </a:rPr>
              <a:t>882 citations</a:t>
            </a:r>
          </a:p>
          <a:p>
            <a:pPr lvl="2">
              <a:lnSpc>
                <a:spcPct val="90000"/>
              </a:lnSpc>
            </a:pPr>
            <a:endParaRPr lang="en-US" sz="1200" i="1" dirty="0"/>
          </a:p>
          <a:p>
            <a:pPr>
              <a:lnSpc>
                <a:spcPct val="90000"/>
              </a:lnSpc>
            </a:pPr>
            <a:r>
              <a:rPr lang="en-US" dirty="0"/>
              <a:t>Discovery of </a:t>
            </a:r>
            <a:br>
              <a:rPr lang="en-US" dirty="0"/>
            </a:br>
            <a:r>
              <a:rPr lang="en-US" dirty="0"/>
              <a:t>“jet quenching”</a:t>
            </a:r>
          </a:p>
          <a:p>
            <a:pPr lvl="1">
              <a:lnSpc>
                <a:spcPct val="90000"/>
              </a:lnSpc>
            </a:pPr>
            <a:r>
              <a:rPr lang="en-US" sz="2100" dirty="0"/>
              <a:t>Suppression of hadrons with large transverse momentum in central Au+Au collisions at √</a:t>
            </a:r>
            <a:r>
              <a:rPr lang="en-US" sz="2100" dirty="0" err="1"/>
              <a:t>s</a:t>
            </a:r>
            <a:r>
              <a:rPr lang="en-US" sz="2100" baseline="-25000" dirty="0" err="1"/>
              <a:t>NN</a:t>
            </a:r>
            <a:r>
              <a:rPr lang="en-US" sz="2100" dirty="0"/>
              <a:t> = 130 GeV, </a:t>
            </a:r>
            <a:br>
              <a:rPr lang="en-US" sz="2100" dirty="0"/>
            </a:br>
            <a:r>
              <a:rPr lang="en-US" sz="2100" dirty="0"/>
              <a:t>PHENIX Collaboration</a:t>
            </a:r>
            <a:r>
              <a:rPr lang="en-US" sz="2000" dirty="0"/>
              <a:t>, </a:t>
            </a:r>
            <a:r>
              <a:rPr lang="en-US" sz="2000" dirty="0">
                <a:hlinkClick r:id="rId5"/>
              </a:rPr>
              <a:t>Phys.Rev.Lett.88:022301,2002</a:t>
            </a:r>
            <a:r>
              <a:rPr lang="en-US" sz="2000" dirty="0"/>
              <a:t> </a:t>
            </a:r>
          </a:p>
          <a:p>
            <a:pPr lvl="1">
              <a:lnSpc>
                <a:spcPct val="90000"/>
              </a:lnSpc>
            </a:pPr>
            <a:r>
              <a:rPr lang="en-US" sz="2000" i="1" dirty="0">
                <a:solidFill>
                  <a:srgbClr val="0000FF"/>
                </a:solidFill>
              </a:rPr>
              <a:t>1265 citations</a:t>
            </a:r>
            <a:br>
              <a:rPr lang="en-US" dirty="0"/>
            </a:br>
            <a:endParaRPr lang="en-US" dirty="0"/>
          </a:p>
          <a:p>
            <a:pPr>
              <a:lnSpc>
                <a:spcPct val="90000"/>
              </a:lnSpc>
            </a:pPr>
            <a:endParaRPr lang="en-US" dirty="0"/>
          </a:p>
        </p:txBody>
      </p:sp>
      <p:pic>
        <p:nvPicPr>
          <p:cNvPr id="1338372" name="Picture 4"/>
          <p:cNvPicPr>
            <a:picLocks noChangeAspect="1" noChangeArrowheads="1"/>
          </p:cNvPicPr>
          <p:nvPr/>
        </p:nvPicPr>
        <p:blipFill>
          <a:blip r:embed="rId6" cstate="print"/>
          <a:srcRect l="24500" t="10342" r="14999" b="30855"/>
          <a:stretch>
            <a:fillRect/>
          </a:stretch>
        </p:blipFill>
        <p:spPr bwMode="auto">
          <a:xfrm>
            <a:off x="7010401" y="947738"/>
            <a:ext cx="3705225" cy="2633662"/>
          </a:xfrm>
          <a:prstGeom prst="rect">
            <a:avLst/>
          </a:prstGeom>
          <a:noFill/>
          <a:ln w="9525" algn="ctr">
            <a:noFill/>
            <a:miter lim="800000"/>
            <a:headEnd/>
            <a:tailEnd/>
          </a:ln>
          <a:effectLst/>
        </p:spPr>
      </p:pic>
      <p:pic>
        <p:nvPicPr>
          <p:cNvPr id="1338373" name="Picture 5"/>
          <p:cNvPicPr>
            <a:picLocks noChangeAspect="1" noChangeArrowheads="1"/>
          </p:cNvPicPr>
          <p:nvPr/>
        </p:nvPicPr>
        <p:blipFill>
          <a:blip r:embed="rId7" cstate="print"/>
          <a:srcRect l="25000" t="17180" r="17999" b="8974"/>
          <a:stretch>
            <a:fillRect/>
          </a:stretch>
        </p:blipFill>
        <p:spPr bwMode="auto">
          <a:xfrm>
            <a:off x="7239000" y="3610570"/>
            <a:ext cx="3429000" cy="3247430"/>
          </a:xfrm>
          <a:prstGeom prst="rect">
            <a:avLst/>
          </a:prstGeom>
          <a:noFill/>
          <a:ln w="9525" algn="ctr">
            <a:noFill/>
            <a:miter lim="800000"/>
            <a:headEnd/>
            <a:tailEnd/>
          </a:ln>
          <a:effectLst/>
        </p:spPr>
      </p:pic>
      <p:sp>
        <p:nvSpPr>
          <p:cNvPr id="8" name="Slide Number Placeholder 7"/>
          <p:cNvSpPr>
            <a:spLocks noGrp="1"/>
          </p:cNvSpPr>
          <p:nvPr>
            <p:ph type="sldNum" sz="quarter" idx="12"/>
          </p:nvPr>
        </p:nvSpPr>
        <p:spPr/>
        <p:txBody>
          <a:bodyPr/>
          <a:lstStyle/>
          <a:p>
            <a:fld id="{A2D2CA8A-49B1-44D0-B863-6C6BFD9BB9EC}" type="slidenum">
              <a:rPr lang="en-US" smtClean="0"/>
              <a:pPr/>
              <a:t>40</a:t>
            </a:fld>
            <a:endParaRPr lang="en-US"/>
          </a:p>
        </p:txBody>
      </p:sp>
    </p:spTree>
    <p:custDataLst>
      <p:tags r:id="rId1"/>
    </p:custDataLst>
    <p:extLst>
      <p:ext uri="{BB962C8B-B14F-4D97-AF65-F5344CB8AC3E}">
        <p14:creationId xmlns:p14="http://schemas.microsoft.com/office/powerpoint/2010/main" val="3431482985"/>
      </p:ext>
    </p:extLst>
  </p:cSld>
  <p:clrMapOvr>
    <a:masterClrMapping/>
  </p:clrMapOvr>
  <p:transition spd="med" advTm="23703">
    <p:strips dir="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801960"/>
            <a:ext cx="9144000" cy="5867400"/>
          </a:xfrm>
        </p:spPr>
        <p:txBody>
          <a:bodyPr/>
          <a:lstStyle/>
          <a:p>
            <a:r>
              <a:rPr lang="en-US" dirty="0"/>
              <a:t>Suppression effect not present at lower </a:t>
            </a:r>
            <a:r>
              <a:rPr lang="en-US" dirty="0">
                <a:sym typeface="Symbol"/>
              </a:rPr>
              <a:t></a:t>
            </a:r>
            <a:r>
              <a:rPr lang="en-US" dirty="0"/>
              <a:t>s ’s</a:t>
            </a:r>
          </a:p>
        </p:txBody>
      </p:sp>
      <p:sp>
        <p:nvSpPr>
          <p:cNvPr id="3" name="Title 2"/>
          <p:cNvSpPr>
            <a:spLocks noGrp="1"/>
          </p:cNvSpPr>
          <p:nvPr>
            <p:ph type="title"/>
          </p:nvPr>
        </p:nvSpPr>
        <p:spPr/>
        <p:txBody>
          <a:bodyPr/>
          <a:lstStyle/>
          <a:p>
            <a:r>
              <a:rPr lang="en-US" dirty="0"/>
              <a:t>How Fortunate !</a:t>
            </a:r>
          </a:p>
        </p:txBody>
      </p:sp>
      <p:sp>
        <p:nvSpPr>
          <p:cNvPr id="6" name="Slide Number Placeholder 5"/>
          <p:cNvSpPr>
            <a:spLocks noGrp="1"/>
          </p:cNvSpPr>
          <p:nvPr>
            <p:ph type="sldNum" sz="quarter" idx="12"/>
          </p:nvPr>
        </p:nvSpPr>
        <p:spPr/>
        <p:txBody>
          <a:bodyPr/>
          <a:lstStyle/>
          <a:p>
            <a:fld id="{A2D2CA8A-49B1-44D0-B863-6C6BFD9BB9EC}" type="slidenum">
              <a:rPr lang="en-US" smtClean="0"/>
              <a:pPr/>
              <a:t>41</a:t>
            </a:fld>
            <a:endParaRPr lang="en-US"/>
          </a:p>
        </p:txBody>
      </p:sp>
      <p:pic>
        <p:nvPicPr>
          <p:cNvPr id="1216514" name="Picture 2"/>
          <p:cNvPicPr>
            <a:picLocks noChangeAspect="1" noChangeArrowheads="1"/>
          </p:cNvPicPr>
          <p:nvPr/>
        </p:nvPicPr>
        <p:blipFill>
          <a:blip r:embed="rId3" cstate="print"/>
          <a:srcRect/>
          <a:stretch>
            <a:fillRect/>
          </a:stretch>
        </p:blipFill>
        <p:spPr bwMode="auto">
          <a:xfrm>
            <a:off x="2387588" y="1504950"/>
            <a:ext cx="7372350" cy="5353050"/>
          </a:xfrm>
          <a:prstGeom prst="rect">
            <a:avLst/>
          </a:prstGeom>
          <a:noFill/>
          <a:ln w="9525">
            <a:noFill/>
            <a:miter lim="800000"/>
            <a:headEnd/>
            <a:tailEnd/>
          </a:ln>
        </p:spPr>
      </p:pic>
      <p:sp>
        <p:nvSpPr>
          <p:cNvPr id="4" name="Cloud 3">
            <a:extLst>
              <a:ext uri="{FF2B5EF4-FFF2-40B4-BE49-F238E27FC236}">
                <a16:creationId xmlns:a16="http://schemas.microsoft.com/office/drawing/2014/main" id="{765B1D4A-CBA1-2E40-553E-F824D02CED08}"/>
              </a:ext>
            </a:extLst>
          </p:cNvPr>
          <p:cNvSpPr/>
          <p:nvPr/>
        </p:nvSpPr>
        <p:spPr>
          <a:xfrm>
            <a:off x="6888088" y="4005064"/>
            <a:ext cx="929364" cy="684076"/>
          </a:xfrm>
          <a:prstGeom prst="cloud">
            <a:avLst/>
          </a:prstGeom>
          <a:solidFill>
            <a:srgbClr val="FFC000">
              <a:alpha val="34000"/>
            </a:srgbClr>
          </a:solidFill>
          <a:ln w="25400">
            <a:solidFill>
              <a:srgbClr val="FFC000">
                <a:alpha val="75000"/>
              </a:srgb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None/>
              <a:tabLst/>
            </a:pPr>
            <a:r>
              <a:rPr lang="en-US" sz="1800" i="0" dirty="0">
                <a:solidFill>
                  <a:srgbClr val="0000FF"/>
                </a:solidFill>
              </a:rPr>
              <a:t>ISR</a:t>
            </a:r>
            <a:endParaRPr kumimoji="1" lang="en-US" sz="1800" b="0" i="0" u="none" strike="noStrike" cap="none" normalizeH="0" baseline="0" dirty="0">
              <a:ln>
                <a:noFill/>
              </a:ln>
              <a:solidFill>
                <a:srgbClr val="0000FF"/>
              </a:solidFill>
              <a:effectLst/>
              <a:latin typeface="Tahoma" pitchFamily="34" charset="0"/>
            </a:endParaRPr>
          </a:p>
        </p:txBody>
      </p:sp>
      <p:sp>
        <p:nvSpPr>
          <p:cNvPr id="5" name="Cloud 4">
            <a:extLst>
              <a:ext uri="{FF2B5EF4-FFF2-40B4-BE49-F238E27FC236}">
                <a16:creationId xmlns:a16="http://schemas.microsoft.com/office/drawing/2014/main" id="{D79A17FC-A336-53DC-3FB9-F6D4F18753B3}"/>
              </a:ext>
            </a:extLst>
          </p:cNvPr>
          <p:cNvSpPr/>
          <p:nvPr/>
        </p:nvSpPr>
        <p:spPr>
          <a:xfrm>
            <a:off x="7751676" y="4420362"/>
            <a:ext cx="929364" cy="684076"/>
          </a:xfrm>
          <a:prstGeom prst="cloud">
            <a:avLst/>
          </a:prstGeom>
          <a:solidFill>
            <a:srgbClr val="FFC000">
              <a:alpha val="34000"/>
            </a:srgbClr>
          </a:solidFill>
          <a:ln w="25400">
            <a:solidFill>
              <a:srgbClr val="FFC000">
                <a:alpha val="75000"/>
              </a:srgbClr>
            </a:solid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None/>
              <a:tabLst/>
            </a:pPr>
            <a:r>
              <a:rPr lang="en-US" sz="1800" i="0" dirty="0">
                <a:solidFill>
                  <a:srgbClr val="0000FF"/>
                </a:solidFill>
              </a:rPr>
              <a:t>VENUS</a:t>
            </a:r>
            <a:endParaRPr kumimoji="1" lang="en-US" sz="1800" b="0" i="0" u="none" strike="noStrike" cap="none" normalizeH="0" baseline="0" dirty="0">
              <a:ln>
                <a:noFill/>
              </a:ln>
              <a:solidFill>
                <a:srgbClr val="0000FF"/>
              </a:solidFill>
              <a:effectLst/>
              <a:latin typeface="Tahoma" pitchFamily="34" charset="0"/>
            </a:endParaRPr>
          </a:p>
        </p:txBody>
      </p:sp>
    </p:spTree>
    <p:extLst>
      <p:ext uri="{BB962C8B-B14F-4D97-AF65-F5344CB8AC3E}">
        <p14:creationId xmlns:p14="http://schemas.microsoft.com/office/powerpoint/2010/main" val="3357924869"/>
      </p:ext>
    </p:extLst>
  </p:cSld>
  <p:clrMapOvr>
    <a:masterClrMapping/>
  </p:clrMapOvr>
  <p:transition spd="med">
    <p:strips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16"/>
          <p:cNvGrpSpPr>
            <a:grpSpLocks/>
          </p:cNvGrpSpPr>
          <p:nvPr/>
        </p:nvGrpSpPr>
        <p:grpSpPr bwMode="auto">
          <a:xfrm>
            <a:off x="6564560" y="4101190"/>
            <a:ext cx="4211960" cy="2640179"/>
            <a:chOff x="832" y="443"/>
            <a:chExt cx="4032" cy="2781"/>
          </a:xfrm>
        </p:grpSpPr>
        <p:pic>
          <p:nvPicPr>
            <p:cNvPr id="9" name="Picture 17"/>
            <p:cNvPicPr>
              <a:picLocks noChangeAspect="1" noChangeArrowheads="1"/>
            </p:cNvPicPr>
            <p:nvPr/>
          </p:nvPicPr>
          <p:blipFill>
            <a:blip r:embed="rId4" cstate="print"/>
            <a:srcRect t="56250" r="10184"/>
            <a:stretch>
              <a:fillRect/>
            </a:stretch>
          </p:blipFill>
          <p:spPr bwMode="auto">
            <a:xfrm>
              <a:off x="832" y="443"/>
              <a:ext cx="4032" cy="2781"/>
            </a:xfrm>
            <a:prstGeom prst="rect">
              <a:avLst/>
            </a:prstGeom>
            <a:noFill/>
            <a:ln w="9525">
              <a:noFill/>
              <a:miter lim="800000"/>
              <a:headEnd/>
              <a:tailEnd/>
            </a:ln>
          </p:spPr>
        </p:pic>
        <p:sp>
          <p:nvSpPr>
            <p:cNvPr id="10" name="Text Box 18"/>
            <p:cNvSpPr txBox="1">
              <a:spLocks noChangeArrowheads="1"/>
            </p:cNvSpPr>
            <p:nvPr/>
          </p:nvSpPr>
          <p:spPr bwMode="auto">
            <a:xfrm>
              <a:off x="1655" y="2432"/>
              <a:ext cx="1801" cy="681"/>
            </a:xfrm>
            <a:prstGeom prst="rect">
              <a:avLst/>
            </a:prstGeom>
            <a:noFill/>
            <a:ln w="15875">
              <a:noFill/>
              <a:miter lim="800000"/>
              <a:headEnd/>
              <a:tailEnd/>
            </a:ln>
          </p:spPr>
          <p:txBody>
            <a:bodyPr>
              <a:spAutoFit/>
            </a:bodyPr>
            <a:lstStyle/>
            <a:p>
              <a:pPr algn="l" eaLnBrk="0" hangingPunct="0">
                <a:spcBef>
                  <a:spcPct val="0"/>
                </a:spcBef>
                <a:buClrTx/>
                <a:buSzTx/>
                <a:buFontTx/>
                <a:buNone/>
              </a:pPr>
              <a:r>
                <a:rPr lang="en-US" sz="1800">
                  <a:solidFill>
                    <a:schemeClr val="bg1"/>
                  </a:solidFill>
                  <a:latin typeface="Times New Roman" pitchFamily="16" charset="0"/>
                </a:rPr>
                <a:t>Pedestal&amp;flow subtracted</a:t>
              </a:r>
            </a:p>
          </p:txBody>
        </p:sp>
      </p:grpSp>
      <p:sp>
        <p:nvSpPr>
          <p:cNvPr id="1338371" name="Rectangle 3"/>
          <p:cNvSpPr>
            <a:spLocks noGrp="1" noChangeArrowheads="1"/>
          </p:cNvSpPr>
          <p:nvPr>
            <p:ph type="body" idx="1"/>
          </p:nvPr>
        </p:nvSpPr>
        <p:spPr>
          <a:xfrm>
            <a:off x="1530350" y="914400"/>
            <a:ext cx="5784850" cy="6096000"/>
          </a:xfrm>
        </p:spPr>
        <p:txBody>
          <a:bodyPr/>
          <a:lstStyle/>
          <a:p>
            <a:pPr>
              <a:lnSpc>
                <a:spcPct val="90000"/>
              </a:lnSpc>
            </a:pPr>
            <a:r>
              <a:rPr lang="en-US" dirty="0"/>
              <a:t>“Fine structure” </a:t>
            </a:r>
            <a:br>
              <a:rPr lang="en-US" dirty="0"/>
            </a:br>
            <a:r>
              <a:rPr lang="en-US" dirty="0"/>
              <a:t> in elliptic flow:</a:t>
            </a:r>
          </a:p>
          <a:p>
            <a:pPr lvl="1">
              <a:lnSpc>
                <a:spcPct val="90000"/>
              </a:lnSpc>
            </a:pPr>
            <a:r>
              <a:rPr lang="en-US" sz="2100" dirty="0"/>
              <a:t>Elliptic flow of identified hadrons</a:t>
            </a:r>
            <a:br>
              <a:rPr lang="en-US" sz="2100" dirty="0"/>
            </a:br>
            <a:r>
              <a:rPr lang="en-US" sz="2100" dirty="0"/>
              <a:t>in </a:t>
            </a:r>
            <a:r>
              <a:rPr lang="en-US" sz="2100" dirty="0" err="1"/>
              <a:t>Au+Au</a:t>
            </a:r>
            <a:r>
              <a:rPr lang="en-US" sz="2100" dirty="0"/>
              <a:t> collisions at √</a:t>
            </a:r>
            <a:r>
              <a:rPr lang="en-US" sz="2100" dirty="0" err="1"/>
              <a:t>s</a:t>
            </a:r>
            <a:r>
              <a:rPr lang="en-US" sz="2100" baseline="-25000" dirty="0" err="1"/>
              <a:t>NN</a:t>
            </a:r>
            <a:r>
              <a:rPr lang="en-US" sz="2100" dirty="0"/>
              <a:t>= 200 GeV, </a:t>
            </a:r>
            <a:br>
              <a:rPr lang="en-US" sz="2100" dirty="0"/>
            </a:br>
            <a:r>
              <a:rPr lang="en-US" sz="2100" dirty="0"/>
              <a:t>PHENIX Collaboration, </a:t>
            </a:r>
            <a:br>
              <a:rPr lang="en-US" sz="2000" dirty="0"/>
            </a:br>
            <a:r>
              <a:rPr lang="en-US" sz="2000" dirty="0">
                <a:hlinkClick r:id="rId5"/>
              </a:rPr>
              <a:t>Phys.Rev.Lett.91:182301,2003</a:t>
            </a:r>
            <a:r>
              <a:rPr lang="en-US" sz="2000" dirty="0"/>
              <a:t>  </a:t>
            </a:r>
          </a:p>
          <a:p>
            <a:pPr lvl="1">
              <a:lnSpc>
                <a:spcPct val="90000"/>
              </a:lnSpc>
            </a:pPr>
            <a:r>
              <a:rPr lang="en-US" sz="2000" i="1" dirty="0">
                <a:solidFill>
                  <a:srgbClr val="0000FF"/>
                </a:solidFill>
              </a:rPr>
              <a:t>908 citations</a:t>
            </a:r>
          </a:p>
          <a:p>
            <a:pPr lvl="2">
              <a:lnSpc>
                <a:spcPct val="90000"/>
              </a:lnSpc>
            </a:pPr>
            <a:endParaRPr lang="en-US" sz="1200" i="1" dirty="0"/>
          </a:p>
          <a:p>
            <a:pPr>
              <a:lnSpc>
                <a:spcPct val="90000"/>
              </a:lnSpc>
            </a:pPr>
            <a:r>
              <a:rPr lang="en-US" dirty="0"/>
              <a:t>Disappearance of </a:t>
            </a:r>
            <a:br>
              <a:rPr lang="en-US" dirty="0"/>
            </a:br>
            <a:r>
              <a:rPr lang="en-US" dirty="0"/>
              <a:t>away-side “jet”</a:t>
            </a:r>
          </a:p>
          <a:p>
            <a:pPr lvl="1">
              <a:lnSpc>
                <a:spcPct val="90000"/>
              </a:lnSpc>
            </a:pPr>
            <a:r>
              <a:rPr lang="en-US" sz="2100" dirty="0"/>
              <a:t>Disappearance of back-to-back</a:t>
            </a:r>
            <a:br>
              <a:rPr lang="en-US" sz="2100" dirty="0"/>
            </a:br>
            <a:r>
              <a:rPr lang="en-US" sz="2100" dirty="0"/>
              <a:t>high </a:t>
            </a:r>
            <a:r>
              <a:rPr lang="en-US" sz="2100" dirty="0" err="1"/>
              <a:t>p</a:t>
            </a:r>
            <a:r>
              <a:rPr lang="en-US" sz="2100" baseline="-25000" dirty="0" err="1"/>
              <a:t>T</a:t>
            </a:r>
            <a:r>
              <a:rPr lang="en-US" sz="2100" dirty="0"/>
              <a:t> correlations in central</a:t>
            </a:r>
            <a:br>
              <a:rPr lang="en-US" sz="2100" dirty="0"/>
            </a:br>
            <a:r>
              <a:rPr lang="en-US" sz="2100" dirty="0" err="1"/>
              <a:t>Au+Au</a:t>
            </a:r>
            <a:r>
              <a:rPr lang="en-US" sz="2100" dirty="0"/>
              <a:t> collisions at √</a:t>
            </a:r>
            <a:r>
              <a:rPr lang="en-US" sz="2100" dirty="0" err="1"/>
              <a:t>s</a:t>
            </a:r>
            <a:r>
              <a:rPr lang="en-US" sz="2100" baseline="-25000" dirty="0" err="1"/>
              <a:t>NN</a:t>
            </a:r>
            <a:r>
              <a:rPr lang="en-US" sz="2100" dirty="0"/>
              <a:t> = 200 GeV, </a:t>
            </a:r>
            <a:br>
              <a:rPr lang="en-US" sz="2100" dirty="0"/>
            </a:br>
            <a:r>
              <a:rPr lang="en-US" sz="2100" dirty="0"/>
              <a:t>STAR Collaboration</a:t>
            </a:r>
            <a:r>
              <a:rPr lang="en-US" sz="2000" dirty="0"/>
              <a:t>, </a:t>
            </a:r>
            <a:br>
              <a:rPr lang="en-US" sz="2000" dirty="0"/>
            </a:br>
            <a:r>
              <a:rPr lang="en-US" sz="2000" dirty="0">
                <a:hlinkClick r:id="rId6"/>
              </a:rPr>
              <a:t>Phys.Rev.Lett.90:082302,2003 </a:t>
            </a:r>
            <a:endParaRPr lang="en-US" sz="2000" dirty="0"/>
          </a:p>
          <a:p>
            <a:pPr lvl="1">
              <a:lnSpc>
                <a:spcPct val="90000"/>
              </a:lnSpc>
            </a:pPr>
            <a:r>
              <a:rPr lang="en-US" sz="2000" i="1" dirty="0">
                <a:solidFill>
                  <a:srgbClr val="0000FF"/>
                </a:solidFill>
              </a:rPr>
              <a:t>946 citations</a:t>
            </a:r>
            <a:br>
              <a:rPr lang="en-US" dirty="0"/>
            </a:br>
            <a:endParaRPr lang="en-US" dirty="0"/>
          </a:p>
          <a:p>
            <a:pPr>
              <a:lnSpc>
                <a:spcPct val="90000"/>
              </a:lnSpc>
            </a:pPr>
            <a:endParaRPr lang="en-US" dirty="0"/>
          </a:p>
        </p:txBody>
      </p:sp>
      <p:sp>
        <p:nvSpPr>
          <p:cNvPr id="1338370" name="Rectangle 2"/>
          <p:cNvSpPr>
            <a:spLocks noGrp="1" noChangeArrowheads="1"/>
          </p:cNvSpPr>
          <p:nvPr>
            <p:ph type="title"/>
          </p:nvPr>
        </p:nvSpPr>
        <p:spPr/>
        <p:txBody>
          <a:bodyPr/>
          <a:lstStyle/>
          <a:p>
            <a:r>
              <a:rPr lang="en-US" sz="4000" dirty="0"/>
              <a:t>Extending Those Major Discoveries</a:t>
            </a:r>
          </a:p>
        </p:txBody>
      </p:sp>
      <p:sp>
        <p:nvSpPr>
          <p:cNvPr id="8" name="Slide Number Placeholder 7"/>
          <p:cNvSpPr>
            <a:spLocks noGrp="1"/>
          </p:cNvSpPr>
          <p:nvPr>
            <p:ph type="sldNum" sz="quarter" idx="12"/>
          </p:nvPr>
        </p:nvSpPr>
        <p:spPr/>
        <p:txBody>
          <a:bodyPr/>
          <a:lstStyle/>
          <a:p>
            <a:fld id="{A2D2CA8A-49B1-44D0-B863-6C6BFD9BB9EC}" type="slidenum">
              <a:rPr lang="en-US" smtClean="0"/>
              <a:pPr/>
              <a:t>42</a:t>
            </a:fld>
            <a:endParaRPr lang="en-US"/>
          </a:p>
        </p:txBody>
      </p:sp>
      <p:grpSp>
        <p:nvGrpSpPr>
          <p:cNvPr id="11" name="Group 99"/>
          <p:cNvGrpSpPr>
            <a:grpSpLocks/>
          </p:cNvGrpSpPr>
          <p:nvPr/>
        </p:nvGrpSpPr>
        <p:grpSpPr bwMode="auto">
          <a:xfrm>
            <a:off x="7284132" y="970150"/>
            <a:ext cx="3047764" cy="3106923"/>
            <a:chOff x="22" y="1972"/>
            <a:chExt cx="2736" cy="2425"/>
          </a:xfrm>
        </p:grpSpPr>
        <p:pic>
          <p:nvPicPr>
            <p:cNvPr id="12" name="Picture 100" descr="phenix_v2_vs_hydro"/>
            <p:cNvPicPr>
              <a:picLocks noChangeAspect="1" noChangeArrowheads="1"/>
            </p:cNvPicPr>
            <p:nvPr/>
          </p:nvPicPr>
          <p:blipFill>
            <a:blip r:embed="rId7" cstate="print"/>
            <a:srcRect/>
            <a:stretch>
              <a:fillRect/>
            </a:stretch>
          </p:blipFill>
          <p:spPr bwMode="auto">
            <a:xfrm>
              <a:off x="22" y="1972"/>
              <a:ext cx="2736" cy="2425"/>
            </a:xfrm>
            <a:prstGeom prst="rect">
              <a:avLst/>
            </a:prstGeom>
            <a:noFill/>
            <a:ln w="9525">
              <a:noFill/>
              <a:miter lim="800000"/>
              <a:headEnd/>
              <a:tailEnd/>
            </a:ln>
          </p:spPr>
        </p:pic>
        <p:pic>
          <p:nvPicPr>
            <p:cNvPr id="13" name="Picture 101" descr="phenix"/>
            <p:cNvPicPr>
              <a:picLocks noChangeAspect="1" noChangeArrowheads="1"/>
            </p:cNvPicPr>
            <p:nvPr/>
          </p:nvPicPr>
          <p:blipFill>
            <a:blip r:embed="rId8" cstate="print"/>
            <a:srcRect/>
            <a:stretch>
              <a:fillRect/>
            </a:stretch>
          </p:blipFill>
          <p:spPr bwMode="auto">
            <a:xfrm>
              <a:off x="1746" y="2069"/>
              <a:ext cx="908" cy="260"/>
            </a:xfrm>
            <a:prstGeom prst="rect">
              <a:avLst/>
            </a:prstGeom>
            <a:noFill/>
            <a:ln w="9525">
              <a:noFill/>
              <a:miter lim="800000"/>
              <a:headEnd/>
              <a:tailEnd/>
            </a:ln>
          </p:spPr>
        </p:pic>
      </p:grpSp>
      <p:sp>
        <p:nvSpPr>
          <p:cNvPr id="3" name="TextBox 2"/>
          <p:cNvSpPr txBox="1"/>
          <p:nvPr/>
        </p:nvSpPr>
        <p:spPr>
          <a:xfrm>
            <a:off x="5447928" y="728701"/>
            <a:ext cx="6228692" cy="276999"/>
          </a:xfrm>
          <a:prstGeom prst="rect">
            <a:avLst/>
          </a:prstGeom>
          <a:noFill/>
        </p:spPr>
        <p:txBody>
          <a:bodyPr wrap="square" rtlCol="0">
            <a:spAutoFit/>
          </a:bodyPr>
          <a:lstStyle/>
          <a:p>
            <a:pPr>
              <a:buNone/>
            </a:pPr>
            <a:r>
              <a:rPr lang="en-US" sz="1200" i="0" dirty="0"/>
              <a:t>Hydro from P. </a:t>
            </a:r>
            <a:r>
              <a:rPr lang="en-US" sz="1200" i="0" dirty="0" err="1"/>
              <a:t>Huovinen</a:t>
            </a:r>
            <a:r>
              <a:rPr lang="en-US" sz="1200" i="0" dirty="0"/>
              <a:t> et al., Phys. </a:t>
            </a:r>
            <a:r>
              <a:rPr lang="en-US" sz="1200" i="0" dirty="0" err="1"/>
              <a:t>Lett</a:t>
            </a:r>
            <a:r>
              <a:rPr lang="en-US" sz="1200" b="1" i="0" dirty="0"/>
              <a:t>. B503</a:t>
            </a:r>
            <a:r>
              <a:rPr lang="en-US" sz="1200" i="0" dirty="0"/>
              <a:t>, 58 (2001)</a:t>
            </a:r>
          </a:p>
        </p:txBody>
      </p:sp>
    </p:spTree>
    <p:custDataLst>
      <p:tags r:id="rId1"/>
    </p:custDataLst>
    <p:extLst>
      <p:ext uri="{BB962C8B-B14F-4D97-AF65-F5344CB8AC3E}">
        <p14:creationId xmlns:p14="http://schemas.microsoft.com/office/powerpoint/2010/main" val="2792135625"/>
      </p:ext>
    </p:extLst>
  </p:cSld>
  <p:clrMapOvr>
    <a:masterClrMapping/>
  </p:clrMapOvr>
  <p:transition spd="med" advTm="23703">
    <p:strips dir="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875420" y="3286454"/>
            <a:ext cx="5076564" cy="3598931"/>
          </a:xfrm>
          <a:prstGeom prst="rect">
            <a:avLst/>
          </a:prstGeom>
        </p:spPr>
      </p:pic>
      <p:sp>
        <p:nvSpPr>
          <p:cNvPr id="2" name="Content Placeholder 1"/>
          <p:cNvSpPr>
            <a:spLocks noGrp="1"/>
          </p:cNvSpPr>
          <p:nvPr>
            <p:ph idx="1"/>
          </p:nvPr>
        </p:nvSpPr>
        <p:spPr>
          <a:xfrm>
            <a:off x="1524000" y="765956"/>
            <a:ext cx="9144000" cy="5867400"/>
          </a:xfrm>
        </p:spPr>
        <p:txBody>
          <a:bodyPr/>
          <a:lstStyle/>
          <a:p>
            <a:r>
              <a:rPr lang="en-US" sz="2400" dirty="0"/>
              <a:t>2000 – first collisions </a:t>
            </a:r>
          </a:p>
          <a:p>
            <a:r>
              <a:rPr lang="en-US" sz="2400" dirty="0"/>
              <a:t>2001 – major results</a:t>
            </a:r>
            <a:br>
              <a:rPr lang="en-US" sz="2400" dirty="0"/>
            </a:br>
            <a:r>
              <a:rPr lang="en-US" sz="2400" dirty="0"/>
              <a:t>from all 4 collaborations</a:t>
            </a:r>
          </a:p>
          <a:p>
            <a:r>
              <a:rPr lang="en-US" sz="2400" dirty="0"/>
              <a:t>2002 – first full-energy</a:t>
            </a:r>
            <a:br>
              <a:rPr lang="en-US" sz="2400" dirty="0"/>
            </a:br>
            <a:r>
              <a:rPr lang="en-US" sz="2400" dirty="0" err="1"/>
              <a:t>Au+Au</a:t>
            </a:r>
            <a:r>
              <a:rPr lang="en-US" sz="2400" dirty="0"/>
              <a:t> run</a:t>
            </a:r>
          </a:p>
          <a:p>
            <a:r>
              <a:rPr lang="en-US" sz="2400" dirty="0"/>
              <a:t>2003 – </a:t>
            </a:r>
            <a:r>
              <a:rPr lang="en-US" sz="2400" dirty="0" err="1"/>
              <a:t>d+Au</a:t>
            </a:r>
            <a:r>
              <a:rPr lang="en-US" sz="2400" dirty="0"/>
              <a:t> </a:t>
            </a:r>
            <a:br>
              <a:rPr lang="en-US" sz="2400" dirty="0"/>
            </a:br>
            <a:r>
              <a:rPr lang="en-US" sz="2400" dirty="0"/>
              <a:t>control run </a:t>
            </a:r>
          </a:p>
        </p:txBody>
      </p:sp>
      <p:sp>
        <p:nvSpPr>
          <p:cNvPr id="3" name="Title 2"/>
          <p:cNvSpPr>
            <a:spLocks noGrp="1"/>
          </p:cNvSpPr>
          <p:nvPr>
            <p:ph type="title"/>
          </p:nvPr>
        </p:nvSpPr>
        <p:spPr/>
        <p:txBody>
          <a:bodyPr/>
          <a:lstStyle/>
          <a:p>
            <a:r>
              <a:rPr lang="en-US" sz="3500" dirty="0"/>
              <a:t>Critical </a:t>
            </a:r>
            <a:r>
              <a:rPr lang="en-US" sz="3500" i="1" dirty="0"/>
              <a:t>in situ </a:t>
            </a:r>
            <a:r>
              <a:rPr lang="en-US" sz="3500" dirty="0"/>
              <a:t>Control Measurement</a:t>
            </a:r>
            <a:r>
              <a:rPr lang="en-US" dirty="0"/>
              <a:t>	</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43</a:t>
            </a:fld>
            <a:endParaRPr lang="en-US" dirty="0"/>
          </a:p>
        </p:txBody>
      </p:sp>
      <p:pic>
        <p:nvPicPr>
          <p:cNvPr id="5" name="Picture 4" descr="PRL_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984" y="764704"/>
            <a:ext cx="4732028" cy="6093296"/>
          </a:xfrm>
          <a:prstGeom prst="rect">
            <a:avLst/>
          </a:prstGeom>
        </p:spPr>
      </p:pic>
    </p:spTree>
    <p:extLst>
      <p:ext uri="{BB962C8B-B14F-4D97-AF65-F5344CB8AC3E}">
        <p14:creationId xmlns:p14="http://schemas.microsoft.com/office/powerpoint/2010/main" val="3710335411"/>
      </p:ext>
    </p:extLst>
  </p:cSld>
  <p:clrMapOvr>
    <a:masterClrMapping/>
  </p:clrMapOvr>
  <p:transition spd="med">
    <p:strips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stretch>
            <a:fillRect/>
          </a:stretch>
        </p:blipFill>
        <p:spPr>
          <a:xfrm>
            <a:off x="875420" y="3286454"/>
            <a:ext cx="5076564" cy="3598931"/>
          </a:xfrm>
          <a:prstGeom prst="rect">
            <a:avLst/>
          </a:prstGeom>
        </p:spPr>
      </p:pic>
      <p:sp>
        <p:nvSpPr>
          <p:cNvPr id="2" name="Content Placeholder 1"/>
          <p:cNvSpPr>
            <a:spLocks noGrp="1"/>
          </p:cNvSpPr>
          <p:nvPr>
            <p:ph idx="1"/>
          </p:nvPr>
        </p:nvSpPr>
        <p:spPr>
          <a:xfrm>
            <a:off x="1524000" y="765956"/>
            <a:ext cx="9144000" cy="5867400"/>
          </a:xfrm>
        </p:spPr>
        <p:txBody>
          <a:bodyPr/>
          <a:lstStyle/>
          <a:p>
            <a:r>
              <a:rPr lang="en-US" sz="2400" dirty="0"/>
              <a:t>2000 – first collisions </a:t>
            </a:r>
          </a:p>
          <a:p>
            <a:r>
              <a:rPr lang="en-US" sz="2400" dirty="0"/>
              <a:t>2001 – major results</a:t>
            </a:r>
            <a:br>
              <a:rPr lang="en-US" sz="2400" dirty="0"/>
            </a:br>
            <a:r>
              <a:rPr lang="en-US" sz="2400" dirty="0"/>
              <a:t>from all 4 collaborations</a:t>
            </a:r>
          </a:p>
          <a:p>
            <a:r>
              <a:rPr lang="en-US" sz="2400" dirty="0"/>
              <a:t>2002 – first full-energy</a:t>
            </a:r>
            <a:br>
              <a:rPr lang="en-US" sz="2400" dirty="0"/>
            </a:br>
            <a:r>
              <a:rPr lang="en-US" sz="2400" dirty="0" err="1"/>
              <a:t>Au+Au</a:t>
            </a:r>
            <a:r>
              <a:rPr lang="en-US" sz="2400" dirty="0"/>
              <a:t> run</a:t>
            </a:r>
          </a:p>
          <a:p>
            <a:r>
              <a:rPr lang="en-US" sz="2400" dirty="0"/>
              <a:t>2003 – </a:t>
            </a:r>
            <a:r>
              <a:rPr lang="en-US" sz="2400" dirty="0" err="1"/>
              <a:t>d+Au</a:t>
            </a:r>
            <a:r>
              <a:rPr lang="en-US" sz="2400" dirty="0"/>
              <a:t> </a:t>
            </a:r>
            <a:br>
              <a:rPr lang="en-US" sz="2400" dirty="0"/>
            </a:br>
            <a:r>
              <a:rPr lang="en-US" sz="2400" dirty="0"/>
              <a:t>control run </a:t>
            </a:r>
          </a:p>
        </p:txBody>
      </p:sp>
      <p:sp>
        <p:nvSpPr>
          <p:cNvPr id="3" name="Title 2"/>
          <p:cNvSpPr>
            <a:spLocks noGrp="1"/>
          </p:cNvSpPr>
          <p:nvPr>
            <p:ph type="title"/>
          </p:nvPr>
        </p:nvSpPr>
        <p:spPr/>
        <p:txBody>
          <a:bodyPr/>
          <a:lstStyle/>
          <a:p>
            <a:r>
              <a:rPr lang="en-US" sz="3500" dirty="0"/>
              <a:t>Critical </a:t>
            </a:r>
            <a:r>
              <a:rPr lang="en-US" sz="3500" i="1" dirty="0"/>
              <a:t>in situ </a:t>
            </a:r>
            <a:r>
              <a:rPr lang="en-US" sz="3500" dirty="0"/>
              <a:t>Control Measurement</a:t>
            </a:r>
            <a:r>
              <a:rPr lang="en-US" dirty="0"/>
              <a:t>	</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44</a:t>
            </a:fld>
            <a:endParaRPr lang="en-US" dirty="0"/>
          </a:p>
        </p:txBody>
      </p:sp>
      <p:pic>
        <p:nvPicPr>
          <p:cNvPr id="5" name="Picture 4" descr="PRL_c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984" y="764704"/>
            <a:ext cx="4732028" cy="6093296"/>
          </a:xfrm>
          <a:prstGeom prst="rect">
            <a:avLst/>
          </a:prstGeom>
        </p:spPr>
      </p:pic>
      <p:sp>
        <p:nvSpPr>
          <p:cNvPr id="7" name="Oval 6"/>
          <p:cNvSpPr/>
          <p:nvPr/>
        </p:nvSpPr>
        <p:spPr>
          <a:xfrm>
            <a:off x="1524000" y="4113076"/>
            <a:ext cx="3239852" cy="432048"/>
          </a:xfrm>
          <a:prstGeom prst="ellipse">
            <a:avLst/>
          </a:prstGeom>
          <a:ln w="25400">
            <a:solidFill>
              <a:srgbClr val="FF0000">
                <a:alpha val="75000"/>
              </a:srgbClr>
            </a:solidFill>
          </a:ln>
        </p:spPr>
        <p:txBody>
          <a:bodyPr vert="horz" wrap="none" lIns="91440" tIns="45720" rIns="91440" bIns="45720" numCol="1" rtlCol="0" anchor="ctr" anchorCtr="0" compatLnSpc="1">
            <a:prstTxWarp prst="textNoShape">
              <a:avLst/>
            </a:prstTxWarp>
          </a:bodyPr>
          <a:lstStyle/>
          <a:p>
            <a:endParaRPr lang="en-US"/>
          </a:p>
        </p:txBody>
      </p:sp>
    </p:spTree>
    <p:extLst>
      <p:ext uri="{BB962C8B-B14F-4D97-AF65-F5344CB8AC3E}">
        <p14:creationId xmlns:p14="http://schemas.microsoft.com/office/powerpoint/2010/main" val="1726332332"/>
      </p:ext>
    </p:extLst>
  </p:cSld>
  <p:clrMapOvr>
    <a:masterClrMapping/>
  </p:clrMapOvr>
  <p:transition spd="med">
    <p:strips dir="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119336" y="798311"/>
            <a:ext cx="5508612" cy="6059689"/>
          </a:xfrm>
        </p:spPr>
        <p:txBody>
          <a:bodyPr/>
          <a:lstStyle/>
          <a:p>
            <a:r>
              <a:rPr lang="en-US" sz="3000" dirty="0"/>
              <a:t>Jan-24: 97 RHIC publications</a:t>
            </a:r>
          </a:p>
          <a:p>
            <a:pPr marL="0" indent="0">
              <a:buNone/>
            </a:pPr>
            <a:r>
              <a:rPr lang="en-US" sz="3000" dirty="0"/>
              <a:t>    but . . . </a:t>
            </a:r>
          </a:p>
          <a:p>
            <a:r>
              <a:rPr lang="en-US" sz="3000" dirty="0"/>
              <a:t>New York Times article by </a:t>
            </a:r>
            <a:br>
              <a:rPr lang="en-US" sz="3000" dirty="0"/>
            </a:br>
            <a:r>
              <a:rPr lang="en-US" sz="3000" dirty="0"/>
              <a:t>Jim Glanz emphasized “reluctance” to announce QGP discovery.</a:t>
            </a:r>
          </a:p>
          <a:p>
            <a:endParaRPr lang="en-US" sz="3000" dirty="0"/>
          </a:p>
          <a:p>
            <a:r>
              <a:rPr lang="en-US" sz="3000" dirty="0"/>
              <a:t>This was enormously polarizing . . . </a:t>
            </a:r>
          </a:p>
        </p:txBody>
      </p:sp>
      <p:sp>
        <p:nvSpPr>
          <p:cNvPr id="14" name="Title 13"/>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A2D2CA8A-49B1-44D0-B863-6C6BFD9BB9EC}" type="slidenum">
              <a:rPr lang="en-US" smtClean="0"/>
              <a:pPr/>
              <a:t>45</a:t>
            </a:fld>
            <a:endParaRPr lang="en-US"/>
          </a:p>
        </p:txBody>
      </p:sp>
      <p:pic>
        <p:nvPicPr>
          <p:cNvPr id="11" name="Picture 10">
            <a:hlinkClick r:id="rId2"/>
          </p:cNvPr>
          <p:cNvPicPr>
            <a:picLocks noChangeAspect="1"/>
          </p:cNvPicPr>
          <p:nvPr/>
        </p:nvPicPr>
        <p:blipFill>
          <a:blip r:embed="rId3"/>
          <a:stretch>
            <a:fillRect/>
          </a:stretch>
        </p:blipFill>
        <p:spPr>
          <a:xfrm>
            <a:off x="5627948" y="798311"/>
            <a:ext cx="6444716" cy="6015618"/>
          </a:xfrm>
          <a:prstGeom prst="rect">
            <a:avLst/>
          </a:prstGeom>
          <a:ln w="50800">
            <a:solidFill>
              <a:srgbClr val="FFC000"/>
            </a:solidFill>
          </a:ln>
          <a:effectLst>
            <a:outerShdw blurRad="50800" dist="38100" dir="2700000" sx="101000" sy="101000" algn="tl" rotWithShape="0">
              <a:srgbClr val="000000">
                <a:alpha val="43000"/>
              </a:srgbClr>
            </a:outerShdw>
          </a:effectLst>
        </p:spPr>
      </p:pic>
      <p:pic>
        <p:nvPicPr>
          <p:cNvPr id="12" name="Picture 11"/>
          <p:cNvPicPr>
            <a:picLocks noChangeAspect="1"/>
          </p:cNvPicPr>
          <p:nvPr/>
        </p:nvPicPr>
        <p:blipFill>
          <a:blip r:embed="rId4"/>
          <a:stretch>
            <a:fillRect/>
          </a:stretch>
        </p:blipFill>
        <p:spPr>
          <a:xfrm>
            <a:off x="3359696" y="1419"/>
            <a:ext cx="5508612" cy="734481"/>
          </a:xfrm>
          <a:prstGeom prst="rect">
            <a:avLst/>
          </a:prstGeom>
        </p:spPr>
      </p:pic>
    </p:spTree>
    <p:extLst>
      <p:ext uri="{BB962C8B-B14F-4D97-AF65-F5344CB8AC3E}">
        <p14:creationId xmlns:p14="http://schemas.microsoft.com/office/powerpoint/2010/main" val="930828482"/>
      </p:ext>
    </p:extLst>
  </p:cSld>
  <p:clrMapOvr>
    <a:masterClrMapping/>
  </p:clrMapOvr>
  <p:transition spd="med">
    <p:strips dir="rd"/>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872716"/>
            <a:ext cx="12240683" cy="5985284"/>
          </a:xfrm>
        </p:spPr>
        <p:txBody>
          <a:bodyPr/>
          <a:lstStyle/>
          <a:p>
            <a:r>
              <a:rPr lang="en-US" dirty="0"/>
              <a:t>…the CERN announcement </a:t>
            </a:r>
            <a:br>
              <a:rPr lang="en-US" dirty="0">
                <a:solidFill>
                  <a:srgbClr val="000000"/>
                </a:solidFill>
              </a:rPr>
            </a:br>
            <a:r>
              <a:rPr lang="en-US" i="1" dirty="0">
                <a:solidFill>
                  <a:srgbClr val="363636"/>
                </a:solidFill>
                <a:latin typeface="nyt-imperial"/>
              </a:rPr>
              <a:t>''added more confusion than light to the story’’ </a:t>
            </a:r>
            <a:r>
              <a:rPr lang="en-US" sz="2400" dirty="0">
                <a:solidFill>
                  <a:srgbClr val="FF0000"/>
                </a:solidFill>
              </a:rPr>
              <a:t>(RHIC scientist)</a:t>
            </a:r>
          </a:p>
          <a:p>
            <a:r>
              <a:rPr lang="en-US" dirty="0"/>
              <a:t>Those words were like daggers . . . </a:t>
            </a:r>
          </a:p>
          <a:p>
            <a:r>
              <a:rPr lang="en-US" i="1" dirty="0">
                <a:solidFill>
                  <a:srgbClr val="363636"/>
                </a:solidFill>
                <a:latin typeface="nyt-imperial"/>
              </a:rPr>
              <a:t>“They (BNL) were just starting a half-billion-dollar operation and we (CERN) are saying: ‘Bye-bye. We have stolen your child’ ”</a:t>
            </a:r>
          </a:p>
          <a:p>
            <a:pPr marL="457200" lvl="1" indent="0">
              <a:buNone/>
            </a:pPr>
            <a:r>
              <a:rPr lang="en-US" sz="2400" dirty="0">
                <a:ea typeface="+mn-ea"/>
                <a:cs typeface="+mn-cs"/>
              </a:rPr>
              <a:t>(Senior CERN scientist)</a:t>
            </a:r>
          </a:p>
          <a:p>
            <a:r>
              <a:rPr lang="en-US" dirty="0"/>
              <a:t>To announce a discovery now, Dr. </a:t>
            </a:r>
            <a:r>
              <a:rPr lang="en-US" dirty="0" err="1"/>
              <a:t>Xyyyyyy</a:t>
            </a:r>
            <a:r>
              <a:rPr lang="en-US" dirty="0"/>
              <a:t> said</a:t>
            </a:r>
            <a:r>
              <a:rPr lang="en-US" b="0" i="0" dirty="0">
                <a:solidFill>
                  <a:srgbClr val="363636"/>
                </a:solidFill>
                <a:effectLst/>
                <a:latin typeface="nyt-imperial"/>
              </a:rPr>
              <a:t>, ‘</a:t>
            </a:r>
            <a:r>
              <a:rPr lang="en-US" b="0" i="1" dirty="0">
                <a:solidFill>
                  <a:srgbClr val="363636"/>
                </a:solidFill>
                <a:effectLst/>
                <a:latin typeface="nyt-imperial"/>
              </a:rPr>
              <a:t>'the very same people who were very critical have to eat their words</a:t>
            </a:r>
            <a:r>
              <a:rPr lang="en-US" b="0" i="0" dirty="0">
                <a:solidFill>
                  <a:srgbClr val="363636"/>
                </a:solidFill>
                <a:effectLst/>
                <a:latin typeface="nyt-imperial"/>
              </a:rPr>
              <a:t>.’’</a:t>
            </a:r>
          </a:p>
          <a:p>
            <a:r>
              <a:rPr lang="en-US" i="1" dirty="0">
                <a:solidFill>
                  <a:srgbClr val="000000"/>
                </a:solidFill>
              </a:rPr>
              <a:t>'</a:t>
            </a:r>
            <a:r>
              <a:rPr lang="en-US" i="1" dirty="0">
                <a:solidFill>
                  <a:srgbClr val="363636"/>
                </a:solidFill>
                <a:latin typeface="nyt-imperial"/>
              </a:rPr>
              <a:t>'It's no mystery to me why they haven't announced it,’’ </a:t>
            </a:r>
            <a:br>
              <a:rPr lang="en-US" i="1" dirty="0">
                <a:solidFill>
                  <a:srgbClr val="000000"/>
                </a:solidFill>
              </a:rPr>
            </a:br>
            <a:r>
              <a:rPr lang="en-US" dirty="0"/>
              <a:t>Dr. Mueller said. '</a:t>
            </a:r>
            <a:r>
              <a:rPr lang="en-US" i="1" dirty="0">
                <a:solidFill>
                  <a:srgbClr val="363636"/>
                </a:solidFill>
                <a:latin typeface="nyt-imperial"/>
              </a:rPr>
              <a:t>'I think the lab has been appropriately cautious.''</a:t>
            </a:r>
            <a:br>
              <a:rPr lang="en-US" i="1" dirty="0">
                <a:solidFill>
                  <a:srgbClr val="363636"/>
                </a:solidFill>
                <a:latin typeface="nyt-imperial"/>
              </a:rPr>
            </a:br>
            <a:endParaRPr lang="en-US" i="1" dirty="0">
              <a:solidFill>
                <a:srgbClr val="363636"/>
              </a:solidFill>
              <a:latin typeface="nyt-imperial"/>
            </a:endParaRPr>
          </a:p>
        </p:txBody>
      </p:sp>
      <p:sp>
        <p:nvSpPr>
          <p:cNvPr id="3" name="Title 2"/>
          <p:cNvSpPr>
            <a:spLocks noGrp="1"/>
          </p:cNvSpPr>
          <p:nvPr>
            <p:ph type="title"/>
          </p:nvPr>
        </p:nvSpPr>
        <p:spPr/>
        <p:txBody>
          <a:bodyPr/>
          <a:lstStyle/>
          <a:p>
            <a:r>
              <a:rPr lang="en-US" dirty="0"/>
              <a:t>From That Article</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46</a:t>
            </a:fld>
            <a:endParaRPr lang="en-US"/>
          </a:p>
        </p:txBody>
      </p:sp>
    </p:spTree>
    <p:extLst>
      <p:ext uri="{BB962C8B-B14F-4D97-AF65-F5344CB8AC3E}">
        <p14:creationId xmlns:p14="http://schemas.microsoft.com/office/powerpoint/2010/main" val="521372460"/>
      </p:ext>
    </p:extLst>
  </p:cSld>
  <p:clrMapOvr>
    <a:masterClrMapping/>
  </p:clrMapOvr>
  <p:transition spd="med">
    <p:strips dir="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Causality in the White Paper Process</a:t>
            </a:r>
          </a:p>
        </p:txBody>
      </p:sp>
      <p:sp>
        <p:nvSpPr>
          <p:cNvPr id="7" name="Content Placeholder 6"/>
          <p:cNvSpPr>
            <a:spLocks noGrp="1"/>
          </p:cNvSpPr>
          <p:nvPr>
            <p:ph idx="1"/>
          </p:nvPr>
        </p:nvSpPr>
        <p:spPr>
          <a:xfrm>
            <a:off x="191344" y="764704"/>
            <a:ext cx="11773308" cy="6093296"/>
          </a:xfrm>
        </p:spPr>
        <p:txBody>
          <a:bodyPr/>
          <a:lstStyle/>
          <a:p>
            <a:r>
              <a:rPr lang="en-US" sz="2000" dirty="0"/>
              <a:t>12-Feb-04: Discussion Sam Aronson, Tim Hallman, WZ “RHIC Science Retreat”</a:t>
            </a:r>
          </a:p>
          <a:p>
            <a:r>
              <a:rPr lang="en-US" sz="2000" dirty="0"/>
              <a:t>20-Feb-04: Tim Hallman, WZ discuss possible “white papers”</a:t>
            </a:r>
          </a:p>
          <a:p>
            <a:r>
              <a:rPr lang="en-US" sz="2000" dirty="0"/>
              <a:t>25-Feb-04: Spokesperson’s meeting, WZ charged to draft a process</a:t>
            </a:r>
          </a:p>
          <a:p>
            <a:r>
              <a:rPr lang="en-US" sz="2000" dirty="0"/>
              <a:t>27-Feb-04: Experiments invited to contribute ~15-page paper to  RBRC Series</a:t>
            </a:r>
          </a:p>
          <a:p>
            <a:r>
              <a:rPr lang="en-US" sz="2000" dirty="0"/>
              <a:t>29-Feb-04: Draft process for White </a:t>
            </a:r>
            <a:r>
              <a:rPr lang="en-US" sz="2000" dirty="0" err="1"/>
              <a:t>Papers’s</a:t>
            </a:r>
            <a:r>
              <a:rPr lang="en-US" sz="2000" dirty="0"/>
              <a:t> distributed to other spokespersons + Sam Aronson</a:t>
            </a:r>
          </a:p>
          <a:p>
            <a:r>
              <a:rPr lang="en-US" sz="2000" dirty="0"/>
              <a:t>02-Mar-04: Spokespersons discuss politely declining publication in RBRC Series</a:t>
            </a:r>
          </a:p>
          <a:p>
            <a:pPr lvl="1"/>
            <a:r>
              <a:rPr lang="en-US" sz="1600" dirty="0"/>
              <a:t>Unrealistic time scale (April 5)</a:t>
            </a:r>
          </a:p>
          <a:p>
            <a:pPr lvl="1"/>
            <a:r>
              <a:rPr lang="en-US" sz="1600" dirty="0"/>
              <a:t>Interference with </a:t>
            </a:r>
            <a:r>
              <a:rPr lang="en-US" sz="1600" u="sng" dirty="0"/>
              <a:t>existing</a:t>
            </a:r>
            <a:r>
              <a:rPr lang="en-US" sz="1600" dirty="0"/>
              <a:t> White Paper process</a:t>
            </a:r>
          </a:p>
          <a:p>
            <a:pPr lvl="1"/>
            <a:r>
              <a:rPr lang="en-US" sz="1600" dirty="0"/>
              <a:t>Would replicate rather than address CERN announcement</a:t>
            </a:r>
          </a:p>
          <a:p>
            <a:r>
              <a:rPr lang="en-US" sz="2000" dirty="0"/>
              <a:t>04-Mar-04: Draft response circulated (7 AM); revised draft (3 PM)</a:t>
            </a:r>
          </a:p>
          <a:p>
            <a:r>
              <a:rPr lang="en-US" sz="2000" dirty="0"/>
              <a:t> </a:t>
            </a:r>
          </a:p>
          <a:p>
            <a:r>
              <a:rPr lang="en-US" sz="2000" dirty="0"/>
              <a:t> (Extraordinary period of work, writing, negotiations)</a:t>
            </a:r>
          </a:p>
          <a:p>
            <a:r>
              <a:rPr lang="en-US" sz="2000" dirty="0"/>
              <a:t> </a:t>
            </a:r>
          </a:p>
          <a:p>
            <a:r>
              <a:rPr lang="en-US" sz="2000" dirty="0"/>
              <a:t> 04-Oct-04: PHENIX WP posted to archive, other experiments to follow</a:t>
            </a:r>
          </a:p>
          <a:p>
            <a:r>
              <a:rPr lang="en-US" sz="2000" dirty="0"/>
              <a:t> </a:t>
            </a:r>
          </a:p>
          <a:p>
            <a:r>
              <a:rPr lang="en-US" sz="2000" dirty="0"/>
              <a:t>( Another extraordinary period consolidating understanding strong coupling </a:t>
            </a:r>
            <a:r>
              <a:rPr lang="en-US" sz="2000" dirty="0">
                <a:sym typeface="Wingdings" pitchFamily="2" charset="2"/>
              </a:rPr>
              <a:t> </a:t>
            </a:r>
            <a:r>
              <a:rPr lang="en-US" sz="2000" dirty="0"/>
              <a:t> </a:t>
            </a:r>
            <a:r>
              <a:rPr lang="en-US" sz="2000" dirty="0">
                <a:latin typeface="Symbol" pitchFamily="2" charset="2"/>
              </a:rPr>
              <a:t>h</a:t>
            </a:r>
            <a:r>
              <a:rPr lang="en-US" sz="2000" dirty="0"/>
              <a:t> / s…)</a:t>
            </a:r>
            <a:endParaRPr lang="en-US" sz="1800" dirty="0"/>
          </a:p>
          <a:p>
            <a:r>
              <a:rPr lang="en-US" sz="1800" dirty="0"/>
              <a:t> 18-Apr-05: </a:t>
            </a:r>
            <a:r>
              <a:rPr lang="en-US" sz="2000" dirty="0">
                <a:solidFill>
                  <a:srgbClr val="FF0000"/>
                </a:solidFill>
              </a:rPr>
              <a:t>Perfect liquid announcement</a:t>
            </a:r>
            <a:endParaRPr lang="en-US" sz="1800" dirty="0">
              <a:solidFill>
                <a:srgbClr val="FF0000"/>
              </a:solidFill>
            </a:endParaRPr>
          </a:p>
          <a:p>
            <a:pPr marL="0" indent="0">
              <a:buNone/>
            </a:pPr>
            <a:endParaRPr lang="en-US" sz="1800" dirty="0"/>
          </a:p>
          <a:p>
            <a:endParaRPr lang="en-US" sz="1800" dirty="0"/>
          </a:p>
          <a:p>
            <a:endParaRPr lang="en-US" dirty="0"/>
          </a:p>
        </p:txBody>
      </p:sp>
      <p:sp>
        <p:nvSpPr>
          <p:cNvPr id="3" name="Slide Number Placeholder 2"/>
          <p:cNvSpPr>
            <a:spLocks noGrp="1"/>
          </p:cNvSpPr>
          <p:nvPr>
            <p:ph type="sldNum" sz="quarter" idx="12"/>
          </p:nvPr>
        </p:nvSpPr>
        <p:spPr/>
        <p:txBody>
          <a:bodyPr/>
          <a:lstStyle/>
          <a:p>
            <a:fld id="{8BD6E449-3554-473B-BE25-5F5374CC872B}" type="slidenum">
              <a:rPr lang="en-US" smtClean="0"/>
              <a:pPr/>
              <a:t>47</a:t>
            </a:fld>
            <a:endParaRPr lang="en-US"/>
          </a:p>
        </p:txBody>
      </p:sp>
    </p:spTree>
    <p:extLst>
      <p:ext uri="{BB962C8B-B14F-4D97-AF65-F5344CB8AC3E}">
        <p14:creationId xmlns:p14="http://schemas.microsoft.com/office/powerpoint/2010/main" val="1588842884"/>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5" end="15"/>
                                            </p:txEl>
                                          </p:spTgt>
                                        </p:tgtEl>
                                        <p:attrNameLst>
                                          <p:attrName>style.visibility</p:attrName>
                                        </p:attrNameLst>
                                      </p:cBhvr>
                                      <p:to>
                                        <p:strVal val="visible"/>
                                      </p:to>
                                    </p:set>
                                    <p:animEffect transition="in" filter="wipe(left)">
                                      <p:cBhvr>
                                        <p:cTn id="7" dur="2000"/>
                                        <p:tgtEl>
                                          <p:spTgt spid="7">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2"/>
          <p:cNvSpPr>
            <a:spLocks noGrp="1" noChangeArrowheads="1"/>
          </p:cNvSpPr>
          <p:nvPr>
            <p:ph type="title"/>
          </p:nvPr>
        </p:nvSpPr>
        <p:spPr/>
        <p:txBody>
          <a:bodyPr/>
          <a:lstStyle/>
          <a:p>
            <a:pPr eaLnBrk="1" hangingPunct="1"/>
            <a:r>
              <a:rPr lang="en-US" dirty="0">
                <a:effectLst/>
                <a:latin typeface="Arial" charset="0"/>
                <a:cs typeface="Arial" charset="0"/>
              </a:rPr>
              <a:t>RHIC Success !!</a:t>
            </a:r>
          </a:p>
        </p:txBody>
      </p:sp>
      <p:pic>
        <p:nvPicPr>
          <p:cNvPr id="82949" name="Picture 3"/>
          <p:cNvPicPr>
            <a:picLocks noChangeAspect="1" noChangeArrowheads="1"/>
          </p:cNvPicPr>
          <p:nvPr/>
        </p:nvPicPr>
        <p:blipFill>
          <a:blip r:embed="rId3" cstate="print"/>
          <a:srcRect l="5223" t="10625" r="3058"/>
          <a:stretch>
            <a:fillRect/>
          </a:stretch>
        </p:blipFill>
        <p:spPr bwMode="auto">
          <a:xfrm>
            <a:off x="6492044" y="800708"/>
            <a:ext cx="5107636" cy="5997926"/>
          </a:xfrm>
          <a:prstGeom prst="rect">
            <a:avLst/>
          </a:prstGeom>
          <a:noFill/>
          <a:ln w="50800">
            <a:solidFill>
              <a:srgbClr val="FFC000"/>
            </a:solidFill>
            <a:miter lim="800000"/>
            <a:headEnd/>
            <a:tailEnd/>
          </a:ln>
        </p:spPr>
      </p:pic>
      <p:pic>
        <p:nvPicPr>
          <p:cNvPr id="82950" name="Picture 4">
            <a:hlinkClick r:id="rId4"/>
          </p:cNvPr>
          <p:cNvPicPr>
            <a:picLocks noChangeAspect="1" noChangeArrowheads="1"/>
          </p:cNvPicPr>
          <p:nvPr/>
        </p:nvPicPr>
        <p:blipFill>
          <a:blip r:embed="rId5" cstate="print"/>
          <a:srcRect l="2225" r="9026"/>
          <a:stretch>
            <a:fillRect/>
          </a:stretch>
        </p:blipFill>
        <p:spPr bwMode="auto">
          <a:xfrm>
            <a:off x="839416" y="800708"/>
            <a:ext cx="5040560" cy="5996191"/>
          </a:xfrm>
          <a:prstGeom prst="rect">
            <a:avLst/>
          </a:prstGeom>
          <a:noFill/>
          <a:ln w="50800">
            <a:solidFill>
              <a:srgbClr val="FFC000"/>
            </a:solidFill>
            <a:miter lim="800000"/>
            <a:headEnd/>
            <a:tailEnd/>
          </a:ln>
        </p:spPr>
      </p:pic>
      <p:sp>
        <p:nvSpPr>
          <p:cNvPr id="82951" name="Rectangle 5"/>
          <p:cNvSpPr>
            <a:spLocks noGrp="1" noChangeArrowheads="1"/>
          </p:cNvSpPr>
          <p:nvPr>
            <p:ph type="body" idx="1"/>
          </p:nvPr>
        </p:nvSpPr>
        <p:spPr>
          <a:xfrm>
            <a:off x="2063750" y="5757864"/>
            <a:ext cx="7543800" cy="331787"/>
          </a:xfrm>
        </p:spPr>
        <p:txBody>
          <a:bodyPr/>
          <a:lstStyle/>
          <a:p>
            <a:pPr eaLnBrk="1" hangingPunct="1">
              <a:lnSpc>
                <a:spcPct val="90000"/>
              </a:lnSpc>
            </a:pPr>
            <a:endParaRPr lang="en-US" sz="2000">
              <a:latin typeface="Arial" charset="0"/>
              <a:cs typeface="Arial" charset="0"/>
            </a:endParaRPr>
          </a:p>
        </p:txBody>
      </p:sp>
    </p:spTree>
  </p:cSld>
  <p:clrMapOvr>
    <a:masterClrMapping/>
  </p:clrMapOvr>
  <p:transition spd="med">
    <p:strips dir="rd"/>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28" r="236"/>
          <a:stretch/>
        </p:blipFill>
        <p:spPr>
          <a:xfrm>
            <a:off x="83332" y="800708"/>
            <a:ext cx="12030191" cy="5976664"/>
          </a:xfrm>
          <a:ln w="50800">
            <a:solidFill>
              <a:srgbClr val="FFC000"/>
            </a:solidFill>
          </a:ln>
        </p:spPr>
      </p:pic>
      <p:sp>
        <p:nvSpPr>
          <p:cNvPr id="3" name="Title 2"/>
          <p:cNvSpPr>
            <a:spLocks noGrp="1"/>
          </p:cNvSpPr>
          <p:nvPr>
            <p:ph type="title"/>
          </p:nvPr>
        </p:nvSpPr>
        <p:spPr/>
        <p:txBody>
          <a:bodyPr/>
          <a:lstStyle/>
          <a:p>
            <a:r>
              <a:rPr lang="en-US" dirty="0"/>
              <a:t>RHIC Scientists Serve Up ‘Perfect’ Liquid </a:t>
            </a:r>
          </a:p>
        </p:txBody>
      </p:sp>
      <p:sp>
        <p:nvSpPr>
          <p:cNvPr id="4" name="Slide Number Placeholder 3"/>
          <p:cNvSpPr>
            <a:spLocks noGrp="1"/>
          </p:cNvSpPr>
          <p:nvPr>
            <p:ph type="sldNum" sz="quarter" idx="12"/>
          </p:nvPr>
        </p:nvSpPr>
        <p:spPr/>
        <p:txBody>
          <a:bodyPr/>
          <a:lstStyle/>
          <a:p>
            <a:fld id="{A2D2CA8A-49B1-44D0-B863-6C6BFD9BB9EC}" type="slidenum">
              <a:rPr lang="en-US" smtClean="0"/>
              <a:pPr/>
              <a:t>49</a:t>
            </a:fld>
            <a:endParaRPr lang="en-US"/>
          </a:p>
        </p:txBody>
      </p:sp>
    </p:spTree>
    <p:extLst>
      <p:ext uri="{BB962C8B-B14F-4D97-AF65-F5344CB8AC3E}">
        <p14:creationId xmlns:p14="http://schemas.microsoft.com/office/powerpoint/2010/main" val="2110621749"/>
      </p:ext>
    </p:extLst>
  </p:cSld>
  <p:clrMapOvr>
    <a:masterClrMapping/>
  </p:clrMapOvr>
  <p:transition spd="med">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BB7B-F666-EB7A-73D5-AF9C33A35DAD}"/>
            </a:ext>
          </a:extLst>
        </p:cNvPr>
        <p:cNvGrpSpPr/>
        <p:nvPr/>
      </p:nvGrpSpPr>
      <p:grpSpPr>
        <a:xfrm>
          <a:off x="0" y="0"/>
          <a:ext cx="0" cy="0"/>
          <a:chOff x="0" y="0"/>
          <a:chExt cx="0" cy="0"/>
        </a:xfrm>
      </p:grpSpPr>
      <p:sp>
        <p:nvSpPr>
          <p:cNvPr id="954370" name="Rectangle 2">
            <a:extLst>
              <a:ext uri="{FF2B5EF4-FFF2-40B4-BE49-F238E27FC236}">
                <a16:creationId xmlns:a16="http://schemas.microsoft.com/office/drawing/2014/main" id="{69EE110D-DB96-477E-C952-2218D5851639}"/>
              </a:ext>
            </a:extLst>
          </p:cNvPr>
          <p:cNvSpPr>
            <a:spLocks noGrp="1" noChangeArrowheads="1"/>
          </p:cNvSpPr>
          <p:nvPr>
            <p:ph type="title"/>
          </p:nvPr>
        </p:nvSpPr>
        <p:spPr/>
        <p:txBody>
          <a:bodyPr/>
          <a:lstStyle/>
          <a:p>
            <a:r>
              <a:rPr lang="en-US" altLang="en-US" sz="4000" dirty="0"/>
              <a:t>Landau (1955) Was Inspired by Fermi . . .</a:t>
            </a:r>
            <a:endParaRPr lang="en-US" altLang="en-US" sz="4000" dirty="0">
              <a:latin typeface="Times New Roman" panose="02020603050405020304" pitchFamily="18" charset="0"/>
            </a:endParaRPr>
          </a:p>
        </p:txBody>
      </p:sp>
      <p:sp>
        <p:nvSpPr>
          <p:cNvPr id="954371" name="Rectangle 3">
            <a:extLst>
              <a:ext uri="{FF2B5EF4-FFF2-40B4-BE49-F238E27FC236}">
                <a16:creationId xmlns:a16="http://schemas.microsoft.com/office/drawing/2014/main" id="{6EBB59E2-65C9-3DCB-A358-1AD70CA44B5B}"/>
              </a:ext>
            </a:extLst>
          </p:cNvPr>
          <p:cNvSpPr>
            <a:spLocks noGrp="1" noChangeArrowheads="1"/>
          </p:cNvSpPr>
          <p:nvPr>
            <p:ph type="body" idx="1"/>
          </p:nvPr>
        </p:nvSpPr>
        <p:spPr>
          <a:xfrm>
            <a:off x="5195900" y="845444"/>
            <a:ext cx="6660740" cy="5721350"/>
          </a:xfrm>
        </p:spPr>
        <p:txBody>
          <a:bodyPr/>
          <a:lstStyle/>
          <a:p>
            <a:r>
              <a:rPr lang="en-US" altLang="en-US" dirty="0"/>
              <a:t>Fermi </a:t>
            </a:r>
          </a:p>
          <a:p>
            <a:pPr lvl="1"/>
            <a:r>
              <a:rPr lang="en-US" altLang="en-US" dirty="0"/>
              <a:t>“High Energy Nuclear Events”, Prog. Theor. Phys. 5, 570 (1950) </a:t>
            </a:r>
          </a:p>
          <a:p>
            <a:pPr lvl="1"/>
            <a:r>
              <a:rPr lang="en-US" altLang="en-US" dirty="0"/>
              <a:t>Lays groundwork for statistical approach to particle production in strong interactions:</a:t>
            </a:r>
          </a:p>
          <a:p>
            <a:pPr lvl="2"/>
            <a:r>
              <a:rPr lang="en-US" altLang="en-US" sz="1800" dirty="0"/>
              <a:t>“Since the interactions of the pion field are  </a:t>
            </a:r>
            <a:r>
              <a:rPr lang="en-US" altLang="en-US" sz="1800" i="1" dirty="0">
                <a:solidFill>
                  <a:schemeClr val="hlink"/>
                </a:solidFill>
              </a:rPr>
              <a:t>strong</a:t>
            </a:r>
            <a:r>
              <a:rPr lang="en-US" altLang="en-US" sz="1800" dirty="0"/>
              <a:t>, we may expect that rapidly this energy will be distributed among the various degrees of freedom present in this volume according to statistical laws.”</a:t>
            </a:r>
            <a:br>
              <a:rPr lang="en-US" altLang="en-US" sz="1800" dirty="0"/>
            </a:br>
            <a:r>
              <a:rPr lang="en-US" altLang="en-US" sz="1800" dirty="0"/>
              <a:t>(emphasis added)</a:t>
            </a:r>
          </a:p>
          <a:p>
            <a:pPr lvl="2"/>
            <a:r>
              <a:rPr lang="en-US" altLang="en-US" sz="1400" dirty="0"/>
              <a:t>“It is realized that this description of the phenomenon is probably as extreme, although in the opposite direction, as is the perturbation theory approach. On the other hand, it might be helpful to explore a theory that deviates from the unknown truth in the opposite direction from that of the conventional theory. It may then be possible to bracket the correct state of fact in between the two theories.”</a:t>
            </a:r>
          </a:p>
          <a:p>
            <a:pPr lvl="2"/>
            <a:endParaRPr lang="en-US" altLang="en-US" sz="1400" dirty="0"/>
          </a:p>
          <a:p>
            <a:pPr lvl="2"/>
            <a:endParaRPr lang="en-US" altLang="en-US" dirty="0"/>
          </a:p>
        </p:txBody>
      </p:sp>
      <p:pic>
        <p:nvPicPr>
          <p:cNvPr id="954372" name="Picture 4">
            <a:extLst>
              <a:ext uri="{FF2B5EF4-FFF2-40B4-BE49-F238E27FC236}">
                <a16:creationId xmlns:a16="http://schemas.microsoft.com/office/drawing/2014/main" id="{4581C307-1D46-C0A5-2165-CAACC4B459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87"/>
          <a:stretch>
            <a:fillRect/>
          </a:stretch>
        </p:blipFill>
        <p:spPr bwMode="auto">
          <a:xfrm>
            <a:off x="1170386" y="784975"/>
            <a:ext cx="3737482" cy="6028401"/>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7543846"/>
      </p:ext>
    </p:extLst>
  </p:cSld>
  <p:clrMapOvr>
    <a:masterClrMapping/>
  </p:clrMapOvr>
  <p:transition spd="med">
    <p:strips dir="rd"/>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D8594-6B2A-CD92-21D3-9F834E12131A}"/>
            </a:ext>
          </a:extLst>
        </p:cNvPr>
        <p:cNvGrpSpPr/>
        <p:nvPr/>
      </p:nvGrpSpPr>
      <p:grpSpPr>
        <a:xfrm>
          <a:off x="0" y="0"/>
          <a:ext cx="0" cy="0"/>
          <a:chOff x="0" y="0"/>
          <a:chExt cx="0" cy="0"/>
        </a:xfrm>
      </p:grpSpPr>
      <p:sp>
        <p:nvSpPr>
          <p:cNvPr id="1496066" name="Rectangle 2">
            <a:extLst>
              <a:ext uri="{FF2B5EF4-FFF2-40B4-BE49-F238E27FC236}">
                <a16:creationId xmlns:a16="http://schemas.microsoft.com/office/drawing/2014/main" id="{8DB908C4-558F-FFBA-4832-F5E083E43356}"/>
              </a:ext>
            </a:extLst>
          </p:cNvPr>
          <p:cNvSpPr>
            <a:spLocks noGrp="1" noChangeArrowheads="1"/>
          </p:cNvSpPr>
          <p:nvPr>
            <p:ph type="title"/>
          </p:nvPr>
        </p:nvSpPr>
        <p:spPr/>
        <p:txBody>
          <a:bodyPr/>
          <a:lstStyle/>
          <a:p>
            <a:pPr eaLnBrk="1" hangingPunct="1">
              <a:defRPr/>
            </a:pPr>
            <a:r>
              <a:rPr lang="en-US" sz="4000" dirty="0"/>
              <a:t> An Unfortunate Affair - 2000 CERN Press Release</a:t>
            </a:r>
          </a:p>
        </p:txBody>
      </p:sp>
      <p:sp>
        <p:nvSpPr>
          <p:cNvPr id="117765" name="Rectangle 3">
            <a:extLst>
              <a:ext uri="{FF2B5EF4-FFF2-40B4-BE49-F238E27FC236}">
                <a16:creationId xmlns:a16="http://schemas.microsoft.com/office/drawing/2014/main" id="{22F4EB71-7F01-A0B0-C91B-289E9BF7E782}"/>
              </a:ext>
            </a:extLst>
          </p:cNvPr>
          <p:cNvSpPr>
            <a:spLocks noGrp="1" noChangeArrowheads="1"/>
          </p:cNvSpPr>
          <p:nvPr>
            <p:ph type="body" idx="1"/>
          </p:nvPr>
        </p:nvSpPr>
        <p:spPr>
          <a:xfrm>
            <a:off x="0" y="990600"/>
            <a:ext cx="7428148" cy="5867400"/>
          </a:xfrm>
        </p:spPr>
        <p:txBody>
          <a:bodyPr/>
          <a:lstStyle/>
          <a:p>
            <a:pPr eaLnBrk="1" hangingPunct="1"/>
            <a:r>
              <a:rPr lang="en-US" dirty="0">
                <a:latin typeface="Arial" charset="0"/>
                <a:cs typeface="Arial" charset="0"/>
              </a:rPr>
              <a:t>”Good” news </a:t>
            </a:r>
            <a:br>
              <a:rPr lang="en-US" dirty="0">
                <a:latin typeface="Arial" charset="0"/>
                <a:cs typeface="Arial" charset="0"/>
              </a:rPr>
            </a:br>
            <a:r>
              <a:rPr lang="en-US" dirty="0">
                <a:latin typeface="Arial" charset="0"/>
                <a:cs typeface="Arial" charset="0"/>
              </a:rPr>
              <a:t>(from the RHIC perspective):</a:t>
            </a:r>
            <a:br>
              <a:rPr lang="en-US" dirty="0">
                <a:latin typeface="Arial" charset="0"/>
                <a:cs typeface="Arial" charset="0"/>
              </a:rPr>
            </a:br>
            <a:r>
              <a:rPr lang="en-US" dirty="0">
                <a:latin typeface="Arial" charset="0"/>
                <a:cs typeface="Arial" charset="0"/>
              </a:rPr>
              <a:t>It did not directly claim discovery </a:t>
            </a:r>
            <a:br>
              <a:rPr lang="en-US" dirty="0">
                <a:latin typeface="Arial" charset="0"/>
                <a:cs typeface="Arial" charset="0"/>
              </a:rPr>
            </a:br>
            <a:r>
              <a:rPr lang="en-US" dirty="0">
                <a:latin typeface="Arial" charset="0"/>
                <a:cs typeface="Arial" charset="0"/>
              </a:rPr>
              <a:t>of the quark-gluon plasma.</a:t>
            </a:r>
          </a:p>
          <a:p>
            <a:pPr eaLnBrk="1" hangingPunct="1"/>
            <a:r>
              <a:rPr lang="en-US" dirty="0">
                <a:latin typeface="Arial" charset="0"/>
                <a:cs typeface="Arial" charset="0"/>
              </a:rPr>
              <a:t>Bad news:</a:t>
            </a:r>
          </a:p>
          <a:p>
            <a:pPr lvl="1" eaLnBrk="1" hangingPunct="1"/>
            <a:r>
              <a:rPr lang="en-US" dirty="0">
                <a:latin typeface="Arial" charset="0"/>
                <a:cs typeface="Arial" charset="0"/>
              </a:rPr>
              <a:t>Was not linked to publication of</a:t>
            </a:r>
            <a:br>
              <a:rPr lang="en-US" dirty="0">
                <a:latin typeface="Arial" charset="0"/>
                <a:cs typeface="Arial" charset="0"/>
              </a:rPr>
            </a:br>
            <a:r>
              <a:rPr lang="en-US" dirty="0">
                <a:latin typeface="Arial" charset="0"/>
                <a:cs typeface="Arial" charset="0"/>
              </a:rPr>
              <a:t> peer-reviewed findings. </a:t>
            </a:r>
          </a:p>
          <a:p>
            <a:pPr lvl="1" eaLnBrk="1" hangingPunct="1"/>
            <a:r>
              <a:rPr lang="en-US" dirty="0">
                <a:latin typeface="Arial" charset="0"/>
                <a:cs typeface="Arial" charset="0"/>
              </a:rPr>
              <a:t>Nonetheless stated</a:t>
            </a:r>
          </a:p>
          <a:p>
            <a:pPr lvl="2" eaLnBrk="1" hangingPunct="1"/>
            <a:r>
              <a:rPr lang="en-US" dirty="0">
                <a:latin typeface="Arial" charset="0"/>
                <a:cs typeface="Arial" charset="0"/>
              </a:rPr>
              <a:t>“</a:t>
            </a:r>
            <a:r>
              <a:rPr lang="en-US" b="0" i="0" dirty="0">
                <a:solidFill>
                  <a:srgbClr val="292929"/>
                </a:solidFill>
                <a:effectLst/>
                <a:latin typeface="sourcesans-regular"/>
              </a:rPr>
              <a:t>the experiments on CERN's Heavy Ion </a:t>
            </a:r>
            <a:r>
              <a:rPr lang="en-US" b="0" i="0" dirty="0" err="1">
                <a:solidFill>
                  <a:srgbClr val="292929"/>
                </a:solidFill>
                <a:effectLst/>
                <a:latin typeface="sourcesans-regular"/>
              </a:rPr>
              <a:t>programme</a:t>
            </a:r>
            <a:r>
              <a:rPr lang="en-US" b="0" i="0" dirty="0">
                <a:solidFill>
                  <a:srgbClr val="292929"/>
                </a:solidFill>
                <a:effectLst/>
                <a:latin typeface="sourcesans-regular"/>
              </a:rPr>
              <a:t> presented compelling evidence for the existence of a new state of matter in which quarks, instead of being bound up into more complex particles such as protons and neutrons, are liberated to roam freely.</a:t>
            </a:r>
            <a:r>
              <a:rPr lang="en-US" dirty="0">
                <a:latin typeface="Arial" charset="0"/>
                <a:cs typeface="Arial" charset="0"/>
              </a:rPr>
              <a:t>”</a:t>
            </a:r>
          </a:p>
          <a:p>
            <a:pPr eaLnBrk="1" hangingPunct="1"/>
            <a:endParaRPr lang="en-US" dirty="0">
              <a:latin typeface="Arial" charset="0"/>
              <a:cs typeface="Arial" charset="0"/>
            </a:endParaRPr>
          </a:p>
        </p:txBody>
      </p:sp>
      <p:sp>
        <p:nvSpPr>
          <p:cNvPr id="2" name="Slide Number Placeholder 1">
            <a:extLst>
              <a:ext uri="{FF2B5EF4-FFF2-40B4-BE49-F238E27FC236}">
                <a16:creationId xmlns:a16="http://schemas.microsoft.com/office/drawing/2014/main" id="{B3633613-4DB1-3489-50F8-3D0E51C735F1}"/>
              </a:ext>
            </a:extLst>
          </p:cNvPr>
          <p:cNvSpPr>
            <a:spLocks noGrp="1"/>
          </p:cNvSpPr>
          <p:nvPr>
            <p:ph type="sldNum" sz="quarter" idx="12"/>
          </p:nvPr>
        </p:nvSpPr>
        <p:spPr/>
        <p:txBody>
          <a:bodyPr/>
          <a:lstStyle/>
          <a:p>
            <a:fld id="{A2D2CA8A-49B1-44D0-B863-6C6BFD9BB9EC}" type="slidenum">
              <a:rPr lang="en-US" smtClean="0"/>
              <a:pPr/>
              <a:t>50</a:t>
            </a:fld>
            <a:endParaRPr lang="en-US" dirty="0"/>
          </a:p>
        </p:txBody>
      </p:sp>
      <p:pic>
        <p:nvPicPr>
          <p:cNvPr id="4" name="Picture 3">
            <a:hlinkClick r:id="rId3"/>
            <a:extLst>
              <a:ext uri="{FF2B5EF4-FFF2-40B4-BE49-F238E27FC236}">
                <a16:creationId xmlns:a16="http://schemas.microsoft.com/office/drawing/2014/main" id="{EC4749D4-A284-44FD-3F88-96665A1822EC}"/>
              </a:ext>
            </a:extLst>
          </p:cNvPr>
          <p:cNvPicPr>
            <a:picLocks noChangeAspect="1"/>
          </p:cNvPicPr>
          <p:nvPr/>
        </p:nvPicPr>
        <p:blipFill>
          <a:blip r:embed="rId4"/>
          <a:stretch>
            <a:fillRect/>
          </a:stretch>
        </p:blipFill>
        <p:spPr>
          <a:xfrm>
            <a:off x="7536160" y="811560"/>
            <a:ext cx="4515762" cy="6001816"/>
          </a:xfrm>
          <a:prstGeom prst="rect">
            <a:avLst/>
          </a:prstGeom>
          <a:ln w="50800">
            <a:solidFill>
              <a:srgbClr val="FFC000"/>
            </a:solidFill>
          </a:ln>
        </p:spPr>
      </p:pic>
    </p:spTree>
    <p:extLst>
      <p:ext uri="{BB962C8B-B14F-4D97-AF65-F5344CB8AC3E}">
        <p14:creationId xmlns:p14="http://schemas.microsoft.com/office/powerpoint/2010/main" val="1103115564"/>
      </p:ext>
    </p:extLst>
  </p:cSld>
  <p:clrMapOvr>
    <a:masterClrMapping/>
  </p:clrMapOvr>
  <p:transition spd="med">
    <p:strips dir="rd"/>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7BC17-784D-A0EE-C488-DBA45D6C2815}"/>
            </a:ext>
          </a:extLst>
        </p:cNvPr>
        <p:cNvGrpSpPr/>
        <p:nvPr/>
      </p:nvGrpSpPr>
      <p:grpSpPr>
        <a:xfrm>
          <a:off x="0" y="0"/>
          <a:ext cx="0" cy="0"/>
          <a:chOff x="0" y="0"/>
          <a:chExt cx="0" cy="0"/>
        </a:xfrm>
      </p:grpSpPr>
      <p:sp>
        <p:nvSpPr>
          <p:cNvPr id="1496066" name="Rectangle 2">
            <a:extLst>
              <a:ext uri="{FF2B5EF4-FFF2-40B4-BE49-F238E27FC236}">
                <a16:creationId xmlns:a16="http://schemas.microsoft.com/office/drawing/2014/main" id="{E9AA625C-1830-73FB-B388-B5DF25362FC5}"/>
              </a:ext>
            </a:extLst>
          </p:cNvPr>
          <p:cNvSpPr>
            <a:spLocks noGrp="1" noChangeArrowheads="1"/>
          </p:cNvSpPr>
          <p:nvPr>
            <p:ph type="title"/>
          </p:nvPr>
        </p:nvSpPr>
        <p:spPr/>
        <p:txBody>
          <a:bodyPr/>
          <a:lstStyle/>
          <a:p>
            <a:pPr eaLnBrk="1" hangingPunct="1">
              <a:defRPr/>
            </a:pPr>
            <a:r>
              <a:rPr lang="en-US" sz="4000" dirty="0"/>
              <a:t> Current Perspective - 2000 CERN Press Release</a:t>
            </a:r>
          </a:p>
        </p:txBody>
      </p:sp>
      <p:sp>
        <p:nvSpPr>
          <p:cNvPr id="117765" name="Rectangle 3">
            <a:extLst>
              <a:ext uri="{FF2B5EF4-FFF2-40B4-BE49-F238E27FC236}">
                <a16:creationId xmlns:a16="http://schemas.microsoft.com/office/drawing/2014/main" id="{C99416CC-1682-1E76-D912-DACB339A1288}"/>
              </a:ext>
            </a:extLst>
          </p:cNvPr>
          <p:cNvSpPr>
            <a:spLocks noGrp="1" noChangeArrowheads="1"/>
          </p:cNvSpPr>
          <p:nvPr>
            <p:ph type="body" idx="1"/>
          </p:nvPr>
        </p:nvSpPr>
        <p:spPr>
          <a:xfrm>
            <a:off x="0" y="990600"/>
            <a:ext cx="7428148" cy="5867400"/>
          </a:xfrm>
        </p:spPr>
        <p:txBody>
          <a:bodyPr/>
          <a:lstStyle/>
          <a:p>
            <a:pPr eaLnBrk="1" hangingPunct="1"/>
            <a:r>
              <a:rPr lang="en-US" dirty="0">
                <a:latin typeface="Arial" charset="0"/>
                <a:cs typeface="Arial" charset="0"/>
              </a:rPr>
              <a:t>”Good” news </a:t>
            </a:r>
            <a:br>
              <a:rPr lang="en-US" dirty="0">
                <a:latin typeface="Arial" charset="0"/>
                <a:cs typeface="Arial" charset="0"/>
              </a:rPr>
            </a:br>
            <a:r>
              <a:rPr lang="en-US" dirty="0">
                <a:latin typeface="Arial" charset="0"/>
                <a:cs typeface="Arial" charset="0"/>
              </a:rPr>
              <a:t>(from the RHIC perspective):</a:t>
            </a:r>
            <a:br>
              <a:rPr lang="en-US" dirty="0">
                <a:latin typeface="Arial" charset="0"/>
                <a:cs typeface="Arial" charset="0"/>
              </a:rPr>
            </a:br>
            <a:r>
              <a:rPr lang="en-US" dirty="0">
                <a:latin typeface="Arial" charset="0"/>
                <a:cs typeface="Arial" charset="0"/>
              </a:rPr>
              <a:t>It did not directly claim discovery </a:t>
            </a:r>
            <a:br>
              <a:rPr lang="en-US" dirty="0">
                <a:latin typeface="Arial" charset="0"/>
                <a:cs typeface="Arial" charset="0"/>
              </a:rPr>
            </a:br>
            <a:r>
              <a:rPr lang="en-US" dirty="0">
                <a:latin typeface="Arial" charset="0"/>
                <a:cs typeface="Arial" charset="0"/>
              </a:rPr>
              <a:t>of the quark-gluon plasma.</a:t>
            </a:r>
          </a:p>
          <a:p>
            <a:pPr eaLnBrk="1" hangingPunct="1"/>
            <a:r>
              <a:rPr lang="en-US" dirty="0">
                <a:latin typeface="Arial" charset="0"/>
                <a:cs typeface="Arial" charset="0"/>
              </a:rPr>
              <a:t>Bad news:</a:t>
            </a:r>
          </a:p>
          <a:p>
            <a:pPr lvl="1" eaLnBrk="1" hangingPunct="1"/>
            <a:r>
              <a:rPr lang="en-US" dirty="0">
                <a:latin typeface="Arial" charset="0"/>
                <a:cs typeface="Arial" charset="0"/>
              </a:rPr>
              <a:t>Was not linked to publication of</a:t>
            </a:r>
            <a:br>
              <a:rPr lang="en-US" dirty="0">
                <a:latin typeface="Arial" charset="0"/>
                <a:cs typeface="Arial" charset="0"/>
              </a:rPr>
            </a:br>
            <a:r>
              <a:rPr lang="en-US" dirty="0">
                <a:latin typeface="Arial" charset="0"/>
                <a:cs typeface="Arial" charset="0"/>
              </a:rPr>
              <a:t> peer-reviewed findings. </a:t>
            </a:r>
          </a:p>
          <a:p>
            <a:pPr lvl="1" eaLnBrk="1" hangingPunct="1"/>
            <a:r>
              <a:rPr lang="en-US" dirty="0">
                <a:latin typeface="Arial" charset="0"/>
                <a:cs typeface="Arial" charset="0"/>
              </a:rPr>
              <a:t>Nonetheless stated</a:t>
            </a:r>
          </a:p>
          <a:p>
            <a:pPr lvl="2" eaLnBrk="1" hangingPunct="1"/>
            <a:r>
              <a:rPr lang="en-US" dirty="0">
                <a:latin typeface="Arial" charset="0"/>
                <a:cs typeface="Arial" charset="0"/>
              </a:rPr>
              <a:t>“</a:t>
            </a:r>
            <a:r>
              <a:rPr lang="en-US" b="0" i="0" dirty="0">
                <a:solidFill>
                  <a:srgbClr val="292929"/>
                </a:solidFill>
                <a:effectLst/>
                <a:latin typeface="sourcesans-regular"/>
              </a:rPr>
              <a:t>the experiments on CERN's Heavy Ion </a:t>
            </a:r>
            <a:r>
              <a:rPr lang="en-US" b="0" i="0" dirty="0" err="1">
                <a:solidFill>
                  <a:srgbClr val="292929"/>
                </a:solidFill>
                <a:effectLst/>
                <a:latin typeface="sourcesans-regular"/>
              </a:rPr>
              <a:t>programme</a:t>
            </a:r>
            <a:r>
              <a:rPr lang="en-US" b="0" i="0" dirty="0">
                <a:solidFill>
                  <a:srgbClr val="292929"/>
                </a:solidFill>
                <a:effectLst/>
                <a:latin typeface="sourcesans-regular"/>
              </a:rPr>
              <a:t> presented compelling evidence for the existence of a new state of matter in which quarks, instead of being bound up into more complex particles such as protons and neutrons, are liberated to roam freely.</a:t>
            </a:r>
            <a:r>
              <a:rPr lang="en-US" dirty="0">
                <a:latin typeface="Arial" charset="0"/>
                <a:cs typeface="Arial" charset="0"/>
              </a:rPr>
              <a:t>”</a:t>
            </a:r>
          </a:p>
          <a:p>
            <a:pPr eaLnBrk="1" hangingPunct="1"/>
            <a:endParaRPr lang="en-US" dirty="0">
              <a:latin typeface="Arial" charset="0"/>
              <a:cs typeface="Arial" charset="0"/>
            </a:endParaRPr>
          </a:p>
        </p:txBody>
      </p:sp>
      <p:sp>
        <p:nvSpPr>
          <p:cNvPr id="2" name="Slide Number Placeholder 1">
            <a:extLst>
              <a:ext uri="{FF2B5EF4-FFF2-40B4-BE49-F238E27FC236}">
                <a16:creationId xmlns:a16="http://schemas.microsoft.com/office/drawing/2014/main" id="{5CD50ADA-4144-C777-7DB2-1B4B38F829D0}"/>
              </a:ext>
            </a:extLst>
          </p:cNvPr>
          <p:cNvSpPr>
            <a:spLocks noGrp="1"/>
          </p:cNvSpPr>
          <p:nvPr>
            <p:ph type="sldNum" sz="quarter" idx="12"/>
          </p:nvPr>
        </p:nvSpPr>
        <p:spPr/>
        <p:txBody>
          <a:bodyPr/>
          <a:lstStyle/>
          <a:p>
            <a:fld id="{A2D2CA8A-49B1-44D0-B863-6C6BFD9BB9EC}" type="slidenum">
              <a:rPr lang="en-US" smtClean="0"/>
              <a:pPr/>
              <a:t>51</a:t>
            </a:fld>
            <a:endParaRPr lang="en-US" dirty="0"/>
          </a:p>
        </p:txBody>
      </p:sp>
      <p:pic>
        <p:nvPicPr>
          <p:cNvPr id="4" name="Picture 3">
            <a:hlinkClick r:id="rId3"/>
            <a:extLst>
              <a:ext uri="{FF2B5EF4-FFF2-40B4-BE49-F238E27FC236}">
                <a16:creationId xmlns:a16="http://schemas.microsoft.com/office/drawing/2014/main" id="{CE2C9639-825C-4145-AA8C-A7208E1C62F6}"/>
              </a:ext>
            </a:extLst>
          </p:cNvPr>
          <p:cNvPicPr>
            <a:picLocks noChangeAspect="1"/>
          </p:cNvPicPr>
          <p:nvPr/>
        </p:nvPicPr>
        <p:blipFill>
          <a:blip r:embed="rId4"/>
          <a:stretch>
            <a:fillRect/>
          </a:stretch>
        </p:blipFill>
        <p:spPr>
          <a:xfrm>
            <a:off x="7536160" y="811560"/>
            <a:ext cx="4515762" cy="6001816"/>
          </a:xfrm>
          <a:prstGeom prst="rect">
            <a:avLst/>
          </a:prstGeom>
          <a:ln w="50800">
            <a:solidFill>
              <a:srgbClr val="FFC000"/>
            </a:solidFill>
          </a:ln>
        </p:spPr>
      </p:pic>
      <p:pic>
        <p:nvPicPr>
          <p:cNvPr id="3" name="Picture 2">
            <a:hlinkClick r:id="rId5"/>
            <a:extLst>
              <a:ext uri="{FF2B5EF4-FFF2-40B4-BE49-F238E27FC236}">
                <a16:creationId xmlns:a16="http://schemas.microsoft.com/office/drawing/2014/main" id="{40B6D85A-B72C-B3E4-B8FA-1CF1A8C8485B}"/>
              </a:ext>
            </a:extLst>
          </p:cNvPr>
          <p:cNvPicPr>
            <a:picLocks noChangeAspect="1"/>
          </p:cNvPicPr>
          <p:nvPr/>
        </p:nvPicPr>
        <p:blipFill>
          <a:blip r:embed="rId6"/>
          <a:stretch>
            <a:fillRect/>
          </a:stretch>
        </p:blipFill>
        <p:spPr>
          <a:xfrm>
            <a:off x="140078" y="797992"/>
            <a:ext cx="7288070" cy="4052352"/>
          </a:xfrm>
          <a:prstGeom prst="rect">
            <a:avLst/>
          </a:prstGeom>
          <a:ln w="50800">
            <a:solidFill>
              <a:srgbClr val="FFC000"/>
            </a:solidFill>
          </a:ln>
        </p:spPr>
      </p:pic>
      <p:sp>
        <p:nvSpPr>
          <p:cNvPr id="5" name="TextBox 4">
            <a:extLst>
              <a:ext uri="{FF2B5EF4-FFF2-40B4-BE49-F238E27FC236}">
                <a16:creationId xmlns:a16="http://schemas.microsoft.com/office/drawing/2014/main" id="{A3780B20-678F-8A23-0FEF-4A196C2C9327}"/>
              </a:ext>
            </a:extLst>
          </p:cNvPr>
          <p:cNvSpPr txBox="1"/>
          <p:nvPr/>
        </p:nvSpPr>
        <p:spPr>
          <a:xfrm>
            <a:off x="140078" y="5015351"/>
            <a:ext cx="7288070" cy="1762021"/>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algn="l">
              <a:buNone/>
            </a:pPr>
            <a:r>
              <a:rPr lang="en-US" sz="1550" i="0" dirty="0"/>
              <a:t>An assessment of the insights gained from the heavy-ion program at the CERN SPS during the 1980s and 1990s [48] concluded that compelling evidence for the creation of “a new form of matter” had been found but stopped short of claiming unambiguous discovery of the quark-gluon</a:t>
            </a:r>
            <a:r>
              <a:rPr lang="en-US" sz="1550" i="0" dirty="0">
                <a:latin typeface="Times New Roman" pitchFamily="18" charset="0"/>
              </a:rPr>
              <a:t> </a:t>
            </a:r>
            <a:r>
              <a:rPr lang="en-US" sz="1550" i="0" dirty="0"/>
              <a:t>plasma, nor did it comment on its perfectly liquid collective dynamical properties. The latter became only obvious after theory had progressed to a quantitative understanding of the bulk of the very comprehensive and precise experimental data collected at RHIC.</a:t>
            </a:r>
            <a:endParaRPr lang="en-US" sz="1550" i="0" dirty="0">
              <a:latin typeface="Times New Roman" pitchFamily="18" charset="0"/>
            </a:endParaRPr>
          </a:p>
        </p:txBody>
      </p:sp>
    </p:spTree>
    <p:extLst>
      <p:ext uri="{BB962C8B-B14F-4D97-AF65-F5344CB8AC3E}">
        <p14:creationId xmlns:p14="http://schemas.microsoft.com/office/powerpoint/2010/main" val="2121931036"/>
      </p:ext>
    </p:extLst>
  </p:cSld>
  <p:clrMapOvr>
    <a:masterClrMapping/>
  </p:clrMapOvr>
  <p:transition spd="med">
    <p:strips dir="rd"/>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183EC-2788-C3B8-CDD9-C0B3F65BCEF9}"/>
              </a:ext>
            </a:extLst>
          </p:cNvPr>
          <p:cNvSpPr>
            <a:spLocks noGrp="1"/>
          </p:cNvSpPr>
          <p:nvPr>
            <p:ph type="title"/>
          </p:nvPr>
        </p:nvSpPr>
        <p:spPr/>
        <p:txBody>
          <a:bodyPr/>
          <a:lstStyle/>
          <a:p>
            <a:r>
              <a:rPr lang="en-US" dirty="0"/>
              <a:t>Since That Time . . . </a:t>
            </a:r>
          </a:p>
        </p:txBody>
      </p:sp>
      <p:sp>
        <p:nvSpPr>
          <p:cNvPr id="3" name="Content Placeholder 2">
            <a:extLst>
              <a:ext uri="{FF2B5EF4-FFF2-40B4-BE49-F238E27FC236}">
                <a16:creationId xmlns:a16="http://schemas.microsoft.com/office/drawing/2014/main" id="{85F8C4D9-DBAF-EA4C-80D4-0F6106B818EB}"/>
              </a:ext>
            </a:extLst>
          </p:cNvPr>
          <p:cNvSpPr>
            <a:spLocks noGrp="1"/>
          </p:cNvSpPr>
          <p:nvPr>
            <p:ph idx="1"/>
          </p:nvPr>
        </p:nvSpPr>
        <p:spPr/>
        <p:txBody>
          <a:bodyPr/>
          <a:lstStyle/>
          <a:p>
            <a:r>
              <a:rPr lang="en-US" dirty="0"/>
              <a:t>The RHIC “perfect liquid” paradigm has prevailed.</a:t>
            </a:r>
          </a:p>
          <a:p>
            <a:endParaRPr lang="en-US" dirty="0"/>
          </a:p>
          <a:p>
            <a:r>
              <a:rPr lang="en-US" dirty="0"/>
              <a:t>The discoveries have continued to ``flow” from RHIC.</a:t>
            </a:r>
            <a:br>
              <a:rPr lang="en-US" dirty="0"/>
            </a:br>
            <a:endParaRPr lang="en-US" dirty="0"/>
          </a:p>
          <a:p>
            <a:r>
              <a:rPr lang="en-US" dirty="0"/>
              <a:t>Quantitative precision has increased enormously.</a:t>
            </a:r>
          </a:p>
          <a:p>
            <a:endParaRPr lang="en-US" dirty="0"/>
          </a:p>
          <a:p>
            <a:r>
              <a:rPr lang="en-US" dirty="0"/>
              <a:t>Can now confidently attest to uniqueness of QGP. </a:t>
            </a:r>
          </a:p>
        </p:txBody>
      </p:sp>
      <p:sp>
        <p:nvSpPr>
          <p:cNvPr id="4" name="Slide Number Placeholder 3">
            <a:extLst>
              <a:ext uri="{FF2B5EF4-FFF2-40B4-BE49-F238E27FC236}">
                <a16:creationId xmlns:a16="http://schemas.microsoft.com/office/drawing/2014/main" id="{2F8EBD65-EFB8-37E4-F076-8DE59B1BC118}"/>
              </a:ext>
            </a:extLst>
          </p:cNvPr>
          <p:cNvSpPr>
            <a:spLocks noGrp="1"/>
          </p:cNvSpPr>
          <p:nvPr>
            <p:ph type="sldNum" sz="quarter" idx="12"/>
          </p:nvPr>
        </p:nvSpPr>
        <p:spPr/>
        <p:txBody>
          <a:bodyPr/>
          <a:lstStyle/>
          <a:p>
            <a:fld id="{23505652-DACB-5F47-90E9-1C49CE3EDF9E}" type="slidenum">
              <a:rPr lang="en-US" altLang="en-US" smtClean="0"/>
              <a:pPr/>
              <a:t>52</a:t>
            </a:fld>
            <a:r>
              <a:rPr lang="en-US" altLang="en-US"/>
              <a:t> </a:t>
            </a:r>
            <a:endParaRPr lang="en-US" altLang="en-US" b="0"/>
          </a:p>
        </p:txBody>
      </p:sp>
    </p:spTree>
    <p:extLst>
      <p:ext uri="{BB962C8B-B14F-4D97-AF65-F5344CB8AC3E}">
        <p14:creationId xmlns:p14="http://schemas.microsoft.com/office/powerpoint/2010/main" val="2485594323"/>
      </p:ext>
    </p:extLst>
  </p:cSld>
  <p:clrMapOvr>
    <a:masterClrMapping/>
  </p:clrMapOvr>
  <p:transition spd="med">
    <p:strips dir="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0E9E-E48A-AC0A-B9E9-35818EC6D6C3}"/>
              </a:ext>
            </a:extLst>
          </p:cNvPr>
          <p:cNvSpPr>
            <a:spLocks noGrp="1"/>
          </p:cNvSpPr>
          <p:nvPr>
            <p:ph type="title"/>
          </p:nvPr>
        </p:nvSpPr>
        <p:spPr/>
        <p:txBody>
          <a:bodyPr/>
          <a:lstStyle/>
          <a:p>
            <a:r>
              <a:rPr lang="en-US" dirty="0"/>
              <a:t>It Is Only Appropriate . . . </a:t>
            </a:r>
          </a:p>
        </p:txBody>
      </p:sp>
      <p:sp>
        <p:nvSpPr>
          <p:cNvPr id="3" name="Content Placeholder 2">
            <a:extLst>
              <a:ext uri="{FF2B5EF4-FFF2-40B4-BE49-F238E27FC236}">
                <a16:creationId xmlns:a16="http://schemas.microsoft.com/office/drawing/2014/main" id="{2D796A0B-28C2-324B-B7B4-A6CE8C2E0CB8}"/>
              </a:ext>
            </a:extLst>
          </p:cNvPr>
          <p:cNvSpPr>
            <a:spLocks noGrp="1"/>
          </p:cNvSpPr>
          <p:nvPr>
            <p:ph idx="1"/>
          </p:nvPr>
        </p:nvSpPr>
        <p:spPr/>
        <p:txBody>
          <a:bodyPr/>
          <a:lstStyle/>
          <a:p>
            <a:r>
              <a:rPr lang="en-US" dirty="0"/>
              <a:t>To take a moment to offer our profound thanks to</a:t>
            </a:r>
          </a:p>
          <a:p>
            <a:pPr lvl="1"/>
            <a:r>
              <a:rPr lang="en-US" dirty="0"/>
              <a:t>The visionary leadership that made RHIC possible</a:t>
            </a:r>
            <a:br>
              <a:rPr lang="en-US" dirty="0"/>
            </a:br>
            <a:endParaRPr lang="en-US" dirty="0"/>
          </a:p>
          <a:p>
            <a:pPr lvl="1"/>
            <a:r>
              <a:rPr lang="en-US" dirty="0"/>
              <a:t>The incredible operation of RHIC by the Collider-Accelerator Dept. </a:t>
            </a:r>
            <a:br>
              <a:rPr lang="en-US" dirty="0"/>
            </a:br>
            <a:endParaRPr lang="en-US" dirty="0"/>
          </a:p>
          <a:p>
            <a:pPr lvl="1"/>
            <a:r>
              <a:rPr lang="en-US" dirty="0"/>
              <a:t>The superb skills of the BNL technical staff</a:t>
            </a:r>
            <a:br>
              <a:rPr lang="en-US" dirty="0"/>
            </a:br>
            <a:endParaRPr lang="en-US" dirty="0"/>
          </a:p>
          <a:p>
            <a:pPr lvl="1"/>
            <a:r>
              <a:rPr lang="en-US" dirty="0"/>
              <a:t>The humbling efforts of our graduate students and postdocs</a:t>
            </a:r>
            <a:br>
              <a:rPr lang="en-US" dirty="0"/>
            </a:br>
            <a:endParaRPr lang="en-US" dirty="0"/>
          </a:p>
          <a:p>
            <a:pPr lvl="1"/>
            <a:r>
              <a:rPr lang="en-US" dirty="0"/>
              <a:t>The theory community that has risen to the challenge from RHIC data</a:t>
            </a:r>
            <a:br>
              <a:rPr lang="en-US" dirty="0"/>
            </a:br>
            <a:endParaRPr lang="en-US" dirty="0"/>
          </a:p>
          <a:p>
            <a:pPr lvl="1"/>
            <a:r>
              <a:rPr lang="en-US" dirty="0"/>
              <a:t>The organizers of this meeting.</a:t>
            </a:r>
            <a:br>
              <a:rPr lang="en-US" dirty="0"/>
            </a:br>
            <a:endParaRPr lang="en-US" dirty="0"/>
          </a:p>
          <a:p>
            <a:pPr lvl="1"/>
            <a:endParaRPr lang="en-US" dirty="0"/>
          </a:p>
        </p:txBody>
      </p:sp>
      <p:sp>
        <p:nvSpPr>
          <p:cNvPr id="4" name="Slide Number Placeholder 3">
            <a:extLst>
              <a:ext uri="{FF2B5EF4-FFF2-40B4-BE49-F238E27FC236}">
                <a16:creationId xmlns:a16="http://schemas.microsoft.com/office/drawing/2014/main" id="{12BC8DDC-90AE-315C-3F87-E6A9327F1096}"/>
              </a:ext>
            </a:extLst>
          </p:cNvPr>
          <p:cNvSpPr>
            <a:spLocks noGrp="1"/>
          </p:cNvSpPr>
          <p:nvPr>
            <p:ph type="sldNum" sz="quarter" idx="12"/>
          </p:nvPr>
        </p:nvSpPr>
        <p:spPr/>
        <p:txBody>
          <a:bodyPr/>
          <a:lstStyle/>
          <a:p>
            <a:fld id="{23505652-DACB-5F47-90E9-1C49CE3EDF9E}" type="slidenum">
              <a:rPr lang="en-US" altLang="en-US" smtClean="0"/>
              <a:pPr/>
              <a:t>53</a:t>
            </a:fld>
            <a:r>
              <a:rPr lang="en-US" altLang="en-US"/>
              <a:t> </a:t>
            </a:r>
            <a:endParaRPr lang="en-US" altLang="en-US" b="0"/>
          </a:p>
        </p:txBody>
      </p:sp>
    </p:spTree>
    <p:extLst>
      <p:ext uri="{BB962C8B-B14F-4D97-AF65-F5344CB8AC3E}">
        <p14:creationId xmlns:p14="http://schemas.microsoft.com/office/powerpoint/2010/main" val="3511455926"/>
      </p:ext>
    </p:extLst>
  </p:cSld>
  <p:clrMapOvr>
    <a:masterClrMapping/>
  </p:clrMapOvr>
  <p:transition spd="med">
    <p:strips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524000" y="-149696"/>
            <a:ext cx="9144000" cy="914400"/>
          </a:xfrm>
        </p:spPr>
        <p:txBody>
          <a:bodyPr/>
          <a:lstStyle/>
          <a:p>
            <a:r>
              <a:rPr lang="en-US" dirty="0"/>
              <a:t>Boulder Workshop Mar-05</a:t>
            </a:r>
          </a:p>
        </p:txBody>
      </p:sp>
      <p:sp>
        <p:nvSpPr>
          <p:cNvPr id="8" name="Content Placeholder 7"/>
          <p:cNvSpPr>
            <a:spLocks noGrp="1"/>
          </p:cNvSpPr>
          <p:nvPr>
            <p:ph idx="1"/>
          </p:nvPr>
        </p:nvSpPr>
        <p:spPr/>
        <p:txBody>
          <a:bodyPr/>
          <a:lstStyle/>
          <a:p>
            <a:endParaRPr lang="en-US"/>
          </a:p>
        </p:txBody>
      </p:sp>
      <p:pic>
        <p:nvPicPr>
          <p:cNvPr id="352258" name="Picture 2"/>
          <p:cNvPicPr>
            <a:picLocks noChangeAspect="1" noChangeArrowheads="1"/>
          </p:cNvPicPr>
          <p:nvPr/>
        </p:nvPicPr>
        <p:blipFill>
          <a:blip r:embed="rId3" cstate="print"/>
          <a:srcRect/>
          <a:stretch>
            <a:fillRect/>
          </a:stretch>
        </p:blipFill>
        <p:spPr bwMode="auto">
          <a:xfrm>
            <a:off x="3755740" y="2647246"/>
            <a:ext cx="3744416" cy="2041894"/>
          </a:xfrm>
          <a:prstGeom prst="rect">
            <a:avLst/>
          </a:prstGeom>
          <a:noFill/>
          <a:ln w="22225">
            <a:solidFill>
              <a:srgbClr val="0000FF"/>
            </a:solidFill>
            <a:miter lim="800000"/>
            <a:headEnd/>
            <a:tailEnd/>
          </a:ln>
        </p:spPr>
      </p:pic>
      <p:pic>
        <p:nvPicPr>
          <p:cNvPr id="352259" name="Picture 3"/>
          <p:cNvPicPr>
            <a:picLocks noChangeAspect="1" noChangeArrowheads="1"/>
          </p:cNvPicPr>
          <p:nvPr/>
        </p:nvPicPr>
        <p:blipFill>
          <a:blip r:embed="rId4" cstate="print"/>
          <a:srcRect t="14480" r="23151"/>
          <a:stretch>
            <a:fillRect/>
          </a:stretch>
        </p:blipFill>
        <p:spPr bwMode="auto">
          <a:xfrm>
            <a:off x="7644172" y="4653136"/>
            <a:ext cx="2591780" cy="2162456"/>
          </a:xfrm>
          <a:prstGeom prst="rect">
            <a:avLst/>
          </a:prstGeom>
          <a:noFill/>
          <a:ln w="22225">
            <a:solidFill>
              <a:srgbClr val="0000FF"/>
            </a:solidFill>
            <a:miter lim="800000"/>
            <a:headEnd/>
            <a:tailEnd/>
          </a:ln>
        </p:spPr>
      </p:pic>
      <p:pic>
        <p:nvPicPr>
          <p:cNvPr id="352260" name="Picture 4"/>
          <p:cNvPicPr>
            <a:picLocks noChangeAspect="1" noChangeArrowheads="1"/>
          </p:cNvPicPr>
          <p:nvPr/>
        </p:nvPicPr>
        <p:blipFill>
          <a:blip r:embed="rId5" cstate="print"/>
          <a:srcRect/>
          <a:stretch>
            <a:fillRect/>
          </a:stretch>
        </p:blipFill>
        <p:spPr bwMode="auto">
          <a:xfrm>
            <a:off x="3219448" y="936016"/>
            <a:ext cx="2195736" cy="1642428"/>
          </a:xfrm>
          <a:prstGeom prst="rect">
            <a:avLst/>
          </a:prstGeom>
          <a:noFill/>
          <a:ln w="22225">
            <a:solidFill>
              <a:srgbClr val="0000FF"/>
            </a:solidFill>
            <a:miter lim="800000"/>
            <a:headEnd/>
            <a:tailEnd/>
          </a:ln>
        </p:spPr>
      </p:pic>
      <p:pic>
        <p:nvPicPr>
          <p:cNvPr id="352261" name="Picture 5"/>
          <p:cNvPicPr>
            <a:picLocks noChangeAspect="1" noChangeArrowheads="1"/>
          </p:cNvPicPr>
          <p:nvPr/>
        </p:nvPicPr>
        <p:blipFill>
          <a:blip r:embed="rId6" cstate="print"/>
          <a:srcRect r="33619"/>
          <a:stretch>
            <a:fillRect/>
          </a:stretch>
        </p:blipFill>
        <p:spPr bwMode="auto">
          <a:xfrm>
            <a:off x="1595500" y="936416"/>
            <a:ext cx="1476164" cy="1664493"/>
          </a:xfrm>
          <a:prstGeom prst="rect">
            <a:avLst/>
          </a:prstGeom>
          <a:noFill/>
          <a:ln w="22225">
            <a:solidFill>
              <a:srgbClr val="0000FF"/>
            </a:solidFill>
            <a:miter lim="800000"/>
            <a:headEnd/>
            <a:tailEnd/>
          </a:ln>
        </p:spPr>
      </p:pic>
      <p:pic>
        <p:nvPicPr>
          <p:cNvPr id="352262" name="Picture 6"/>
          <p:cNvPicPr>
            <a:picLocks noChangeAspect="1" noChangeArrowheads="1"/>
          </p:cNvPicPr>
          <p:nvPr/>
        </p:nvPicPr>
        <p:blipFill>
          <a:blip r:embed="rId7" cstate="print"/>
          <a:srcRect t="9628" r="33477"/>
          <a:stretch>
            <a:fillRect/>
          </a:stretch>
        </p:blipFill>
        <p:spPr bwMode="auto">
          <a:xfrm>
            <a:off x="1594682" y="2708920"/>
            <a:ext cx="1981039" cy="2016224"/>
          </a:xfrm>
          <a:prstGeom prst="rect">
            <a:avLst/>
          </a:prstGeom>
          <a:noFill/>
          <a:ln w="22225">
            <a:solidFill>
              <a:srgbClr val="0000FF"/>
            </a:solidFill>
            <a:miter lim="800000"/>
            <a:headEnd/>
            <a:tailEnd/>
          </a:ln>
        </p:spPr>
      </p:pic>
      <p:pic>
        <p:nvPicPr>
          <p:cNvPr id="352263" name="Picture 7"/>
          <p:cNvPicPr>
            <a:picLocks noChangeAspect="1" noChangeArrowheads="1"/>
          </p:cNvPicPr>
          <p:nvPr/>
        </p:nvPicPr>
        <p:blipFill>
          <a:blip r:embed="rId8" cstate="print"/>
          <a:srcRect r="11874"/>
          <a:stretch>
            <a:fillRect/>
          </a:stretch>
        </p:blipFill>
        <p:spPr bwMode="auto">
          <a:xfrm>
            <a:off x="1582360" y="4805860"/>
            <a:ext cx="2333678" cy="1996790"/>
          </a:xfrm>
          <a:prstGeom prst="rect">
            <a:avLst/>
          </a:prstGeom>
          <a:noFill/>
          <a:ln w="22225">
            <a:solidFill>
              <a:srgbClr val="0000FF"/>
            </a:solidFill>
            <a:miter lim="800000"/>
            <a:headEnd/>
            <a:tailEnd/>
          </a:ln>
        </p:spPr>
      </p:pic>
      <p:pic>
        <p:nvPicPr>
          <p:cNvPr id="352264" name="Picture 8"/>
          <p:cNvPicPr>
            <a:picLocks noChangeAspect="1" noChangeArrowheads="1"/>
          </p:cNvPicPr>
          <p:nvPr/>
        </p:nvPicPr>
        <p:blipFill>
          <a:blip r:embed="rId9" cstate="print"/>
          <a:srcRect/>
          <a:stretch>
            <a:fillRect/>
          </a:stretch>
        </p:blipFill>
        <p:spPr bwMode="auto">
          <a:xfrm>
            <a:off x="7644173" y="936016"/>
            <a:ext cx="2741707" cy="3633386"/>
          </a:xfrm>
          <a:prstGeom prst="rect">
            <a:avLst/>
          </a:prstGeom>
          <a:noFill/>
          <a:ln w="22225">
            <a:solidFill>
              <a:srgbClr val="0000FF"/>
            </a:solidFill>
            <a:miter lim="800000"/>
            <a:headEnd/>
            <a:tailEnd/>
          </a:ln>
        </p:spPr>
      </p:pic>
      <p:pic>
        <p:nvPicPr>
          <p:cNvPr id="352265" name="Picture 9"/>
          <p:cNvPicPr>
            <a:picLocks noChangeAspect="1" noChangeArrowheads="1"/>
          </p:cNvPicPr>
          <p:nvPr/>
        </p:nvPicPr>
        <p:blipFill>
          <a:blip r:embed="rId10" cstate="print"/>
          <a:srcRect/>
          <a:stretch>
            <a:fillRect/>
          </a:stretch>
        </p:blipFill>
        <p:spPr bwMode="auto">
          <a:xfrm>
            <a:off x="5507713" y="936018"/>
            <a:ext cx="2064268" cy="1628887"/>
          </a:xfrm>
          <a:prstGeom prst="rect">
            <a:avLst/>
          </a:prstGeom>
          <a:noFill/>
          <a:ln w="22225">
            <a:solidFill>
              <a:srgbClr val="0000FF"/>
            </a:solidFill>
            <a:miter lim="800000"/>
            <a:headEnd/>
            <a:tailEnd/>
          </a:ln>
        </p:spPr>
      </p:pic>
      <p:pic>
        <p:nvPicPr>
          <p:cNvPr id="352266" name="Picture 10"/>
          <p:cNvPicPr>
            <a:picLocks noChangeAspect="1" noChangeArrowheads="1"/>
          </p:cNvPicPr>
          <p:nvPr/>
        </p:nvPicPr>
        <p:blipFill>
          <a:blip r:embed="rId11" cstate="print"/>
          <a:srcRect b="15093"/>
          <a:stretch>
            <a:fillRect/>
          </a:stretch>
        </p:blipFill>
        <p:spPr bwMode="auto">
          <a:xfrm>
            <a:off x="4151784" y="4761149"/>
            <a:ext cx="3159866" cy="2016223"/>
          </a:xfrm>
          <a:prstGeom prst="rect">
            <a:avLst/>
          </a:prstGeom>
          <a:noFill/>
          <a:ln w="22225">
            <a:solidFill>
              <a:srgbClr val="0000FF"/>
            </a:solidFill>
            <a:miter lim="800000"/>
            <a:headEnd/>
            <a:tailEnd/>
          </a:ln>
        </p:spPr>
      </p:pic>
      <p:sp>
        <p:nvSpPr>
          <p:cNvPr id="2" name="Slide Number Placeholder 1"/>
          <p:cNvSpPr>
            <a:spLocks noGrp="1"/>
          </p:cNvSpPr>
          <p:nvPr>
            <p:ph type="sldNum" sz="quarter" idx="12"/>
          </p:nvPr>
        </p:nvSpPr>
        <p:spPr/>
        <p:txBody>
          <a:bodyPr/>
          <a:lstStyle/>
          <a:p>
            <a:fld id="{8BD6E449-3554-473B-BE25-5F5374CC872B}" type="slidenum">
              <a:rPr lang="en-US" smtClean="0"/>
              <a:pPr/>
              <a:t>54</a:t>
            </a:fld>
            <a:endParaRPr lang="en-US"/>
          </a:p>
        </p:txBody>
      </p:sp>
    </p:spTree>
    <p:extLst>
      <p:ext uri="{BB962C8B-B14F-4D97-AF65-F5344CB8AC3E}">
        <p14:creationId xmlns:p14="http://schemas.microsoft.com/office/powerpoint/2010/main" val="2055076540"/>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2263"/>
                                        </p:tgtEl>
                                        <p:attrNameLst>
                                          <p:attrName>style.visibility</p:attrName>
                                        </p:attrNameLst>
                                      </p:cBhvr>
                                      <p:to>
                                        <p:strVal val="visible"/>
                                      </p:to>
                                    </p:set>
                                    <p:animEffect transition="in" filter="fade">
                                      <p:cBhvr>
                                        <p:cTn id="7" dur="2000"/>
                                        <p:tgtEl>
                                          <p:spTgt spid="35226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352262"/>
                                        </p:tgtEl>
                                        <p:attrNameLst>
                                          <p:attrName>style.visibility</p:attrName>
                                        </p:attrNameLst>
                                      </p:cBhvr>
                                      <p:to>
                                        <p:strVal val="visible"/>
                                      </p:to>
                                    </p:set>
                                    <p:animEffect transition="in" filter="fade">
                                      <p:cBhvr>
                                        <p:cTn id="11" dur="2000"/>
                                        <p:tgtEl>
                                          <p:spTgt spid="352262"/>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352261"/>
                                        </p:tgtEl>
                                        <p:attrNameLst>
                                          <p:attrName>style.visibility</p:attrName>
                                        </p:attrNameLst>
                                      </p:cBhvr>
                                      <p:to>
                                        <p:strVal val="visible"/>
                                      </p:to>
                                    </p:set>
                                    <p:animEffect transition="in" filter="fade">
                                      <p:cBhvr>
                                        <p:cTn id="15" dur="2000"/>
                                        <p:tgtEl>
                                          <p:spTgt spid="35226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352260"/>
                                        </p:tgtEl>
                                        <p:attrNameLst>
                                          <p:attrName>style.visibility</p:attrName>
                                        </p:attrNameLst>
                                      </p:cBhvr>
                                      <p:to>
                                        <p:strVal val="visible"/>
                                      </p:to>
                                    </p:set>
                                    <p:animEffect transition="in" filter="fade">
                                      <p:cBhvr>
                                        <p:cTn id="19" dur="2000"/>
                                        <p:tgtEl>
                                          <p:spTgt spid="352260"/>
                                        </p:tgtEl>
                                      </p:cBhvr>
                                    </p:animEffect>
                                  </p:childTnLst>
                                </p:cTn>
                              </p:par>
                            </p:childTnLst>
                          </p:cTn>
                        </p:par>
                        <p:par>
                          <p:cTn id="20" fill="hold">
                            <p:stCondLst>
                              <p:cond delay="8000"/>
                            </p:stCondLst>
                            <p:childTnLst>
                              <p:par>
                                <p:cTn id="21" presetID="10" presetClass="entr" presetSubtype="0" fill="hold" nodeType="afterEffect">
                                  <p:stCondLst>
                                    <p:cond delay="0"/>
                                  </p:stCondLst>
                                  <p:childTnLst>
                                    <p:set>
                                      <p:cBhvr>
                                        <p:cTn id="22" dur="1" fill="hold">
                                          <p:stCondLst>
                                            <p:cond delay="0"/>
                                          </p:stCondLst>
                                        </p:cTn>
                                        <p:tgtEl>
                                          <p:spTgt spid="352265"/>
                                        </p:tgtEl>
                                        <p:attrNameLst>
                                          <p:attrName>style.visibility</p:attrName>
                                        </p:attrNameLst>
                                      </p:cBhvr>
                                      <p:to>
                                        <p:strVal val="visible"/>
                                      </p:to>
                                    </p:set>
                                    <p:animEffect transition="in" filter="fade">
                                      <p:cBhvr>
                                        <p:cTn id="23" dur="2000"/>
                                        <p:tgtEl>
                                          <p:spTgt spid="352265"/>
                                        </p:tgtEl>
                                      </p:cBhvr>
                                    </p:animEffect>
                                  </p:childTnLst>
                                </p:cTn>
                              </p:par>
                            </p:childTnLst>
                          </p:cTn>
                        </p:par>
                        <p:par>
                          <p:cTn id="24" fill="hold">
                            <p:stCondLst>
                              <p:cond delay="10000"/>
                            </p:stCondLst>
                            <p:childTnLst>
                              <p:par>
                                <p:cTn id="25" presetID="10" presetClass="entr" presetSubtype="0" fill="hold" nodeType="afterEffect">
                                  <p:stCondLst>
                                    <p:cond delay="0"/>
                                  </p:stCondLst>
                                  <p:childTnLst>
                                    <p:set>
                                      <p:cBhvr>
                                        <p:cTn id="26" dur="1" fill="hold">
                                          <p:stCondLst>
                                            <p:cond delay="0"/>
                                          </p:stCondLst>
                                        </p:cTn>
                                        <p:tgtEl>
                                          <p:spTgt spid="352264"/>
                                        </p:tgtEl>
                                        <p:attrNameLst>
                                          <p:attrName>style.visibility</p:attrName>
                                        </p:attrNameLst>
                                      </p:cBhvr>
                                      <p:to>
                                        <p:strVal val="visible"/>
                                      </p:to>
                                    </p:set>
                                    <p:animEffect transition="in" filter="fade">
                                      <p:cBhvr>
                                        <p:cTn id="27" dur="2000"/>
                                        <p:tgtEl>
                                          <p:spTgt spid="352264"/>
                                        </p:tgtEl>
                                      </p:cBhvr>
                                    </p:animEffect>
                                  </p:childTnLst>
                                </p:cTn>
                              </p:par>
                            </p:childTnLst>
                          </p:cTn>
                        </p:par>
                        <p:par>
                          <p:cTn id="28" fill="hold">
                            <p:stCondLst>
                              <p:cond delay="12000"/>
                            </p:stCondLst>
                            <p:childTnLst>
                              <p:par>
                                <p:cTn id="29" presetID="10" presetClass="entr" presetSubtype="0" fill="hold" nodeType="afterEffect">
                                  <p:stCondLst>
                                    <p:cond delay="0"/>
                                  </p:stCondLst>
                                  <p:childTnLst>
                                    <p:set>
                                      <p:cBhvr>
                                        <p:cTn id="30" dur="1" fill="hold">
                                          <p:stCondLst>
                                            <p:cond delay="0"/>
                                          </p:stCondLst>
                                        </p:cTn>
                                        <p:tgtEl>
                                          <p:spTgt spid="352259"/>
                                        </p:tgtEl>
                                        <p:attrNameLst>
                                          <p:attrName>style.visibility</p:attrName>
                                        </p:attrNameLst>
                                      </p:cBhvr>
                                      <p:to>
                                        <p:strVal val="visible"/>
                                      </p:to>
                                    </p:set>
                                    <p:animEffect transition="in" filter="fade">
                                      <p:cBhvr>
                                        <p:cTn id="31" dur="2000"/>
                                        <p:tgtEl>
                                          <p:spTgt spid="352259"/>
                                        </p:tgtEl>
                                      </p:cBhvr>
                                    </p:animEffect>
                                  </p:childTnLst>
                                </p:cTn>
                              </p:par>
                            </p:childTnLst>
                          </p:cTn>
                        </p:par>
                        <p:par>
                          <p:cTn id="32" fill="hold">
                            <p:stCondLst>
                              <p:cond delay="14000"/>
                            </p:stCondLst>
                            <p:childTnLst>
                              <p:par>
                                <p:cTn id="33" presetID="10" presetClass="entr" presetSubtype="0" fill="hold" nodeType="afterEffect">
                                  <p:stCondLst>
                                    <p:cond delay="0"/>
                                  </p:stCondLst>
                                  <p:childTnLst>
                                    <p:set>
                                      <p:cBhvr>
                                        <p:cTn id="34" dur="1" fill="hold">
                                          <p:stCondLst>
                                            <p:cond delay="0"/>
                                          </p:stCondLst>
                                        </p:cTn>
                                        <p:tgtEl>
                                          <p:spTgt spid="352266"/>
                                        </p:tgtEl>
                                        <p:attrNameLst>
                                          <p:attrName>style.visibility</p:attrName>
                                        </p:attrNameLst>
                                      </p:cBhvr>
                                      <p:to>
                                        <p:strVal val="visible"/>
                                      </p:to>
                                    </p:set>
                                    <p:animEffect transition="in" filter="fade">
                                      <p:cBhvr>
                                        <p:cTn id="35" dur="2000"/>
                                        <p:tgtEl>
                                          <p:spTgt spid="352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8B1BF-AD35-3814-7173-6314A12960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B0141-47DA-F555-7315-FED4C9D20DB0}"/>
              </a:ext>
            </a:extLst>
          </p:cNvPr>
          <p:cNvSpPr>
            <a:spLocks noGrp="1"/>
          </p:cNvSpPr>
          <p:nvPr>
            <p:ph type="title"/>
          </p:nvPr>
        </p:nvSpPr>
        <p:spPr/>
        <p:txBody>
          <a:bodyPr/>
          <a:lstStyle/>
          <a:p>
            <a:r>
              <a:rPr lang="en-US" dirty="0"/>
              <a:t>VENUS ??</a:t>
            </a:r>
          </a:p>
        </p:txBody>
      </p:sp>
      <p:sp>
        <p:nvSpPr>
          <p:cNvPr id="3" name="Slide Number Placeholder 2">
            <a:extLst>
              <a:ext uri="{FF2B5EF4-FFF2-40B4-BE49-F238E27FC236}">
                <a16:creationId xmlns:a16="http://schemas.microsoft.com/office/drawing/2014/main" id="{AE573E20-6241-E6F0-9C7C-C072E59D0F82}"/>
              </a:ext>
            </a:extLst>
          </p:cNvPr>
          <p:cNvSpPr>
            <a:spLocks noGrp="1"/>
          </p:cNvSpPr>
          <p:nvPr>
            <p:ph type="sldNum" sz="quarter" idx="12"/>
          </p:nvPr>
        </p:nvSpPr>
        <p:spPr/>
        <p:txBody>
          <a:bodyPr/>
          <a:lstStyle/>
          <a:p>
            <a:fld id="{A2D2CA8A-49B1-44D0-B863-6C6BFD9BB9EC}" type="slidenum">
              <a:rPr lang="en-US" smtClean="0"/>
              <a:pPr/>
              <a:t>55</a:t>
            </a:fld>
            <a:endParaRPr lang="en-US"/>
          </a:p>
        </p:txBody>
      </p:sp>
      <p:pic>
        <p:nvPicPr>
          <p:cNvPr id="10" name="Picture 9">
            <a:hlinkClick r:id="rId2"/>
            <a:extLst>
              <a:ext uri="{FF2B5EF4-FFF2-40B4-BE49-F238E27FC236}">
                <a16:creationId xmlns:a16="http://schemas.microsoft.com/office/drawing/2014/main" id="{629A019C-780D-4C76-AE6B-0F8908E51F09}"/>
              </a:ext>
            </a:extLst>
          </p:cNvPr>
          <p:cNvPicPr>
            <a:picLocks noChangeAspect="1"/>
          </p:cNvPicPr>
          <p:nvPr/>
        </p:nvPicPr>
        <p:blipFill>
          <a:blip r:embed="rId3"/>
          <a:stretch>
            <a:fillRect/>
          </a:stretch>
        </p:blipFill>
        <p:spPr>
          <a:xfrm>
            <a:off x="1206880" y="871877"/>
            <a:ext cx="4205044" cy="5943600"/>
          </a:xfrm>
          <a:prstGeom prst="rect">
            <a:avLst/>
          </a:prstGeom>
          <a:ln w="50800">
            <a:solidFill>
              <a:srgbClr val="FFC000"/>
            </a:solidFill>
          </a:ln>
        </p:spPr>
      </p:pic>
      <p:pic>
        <p:nvPicPr>
          <p:cNvPr id="11" name="Picture 10">
            <a:hlinkClick r:id="rId2"/>
            <a:extLst>
              <a:ext uri="{FF2B5EF4-FFF2-40B4-BE49-F238E27FC236}">
                <a16:creationId xmlns:a16="http://schemas.microsoft.com/office/drawing/2014/main" id="{8A0D980C-945F-567C-69A6-7E2D6B2D0EDE}"/>
              </a:ext>
            </a:extLst>
          </p:cNvPr>
          <p:cNvPicPr>
            <a:picLocks noChangeAspect="1"/>
          </p:cNvPicPr>
          <p:nvPr/>
        </p:nvPicPr>
        <p:blipFill>
          <a:blip r:embed="rId4"/>
          <a:stretch>
            <a:fillRect/>
          </a:stretch>
        </p:blipFill>
        <p:spPr>
          <a:xfrm>
            <a:off x="6744072" y="836712"/>
            <a:ext cx="4205044" cy="5943600"/>
          </a:xfrm>
          <a:prstGeom prst="rect">
            <a:avLst/>
          </a:prstGeom>
          <a:ln w="50800">
            <a:solidFill>
              <a:srgbClr val="FFC000"/>
            </a:solidFill>
          </a:ln>
        </p:spPr>
      </p:pic>
    </p:spTree>
    <p:extLst>
      <p:ext uri="{BB962C8B-B14F-4D97-AF65-F5344CB8AC3E}">
        <p14:creationId xmlns:p14="http://schemas.microsoft.com/office/powerpoint/2010/main" val="324757277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B9052-5A28-F8FC-5572-77CFF135F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6898F4-59C4-3742-F14C-51934E3317FC}"/>
              </a:ext>
            </a:extLst>
          </p:cNvPr>
          <p:cNvSpPr>
            <a:spLocks noGrp="1"/>
          </p:cNvSpPr>
          <p:nvPr>
            <p:ph type="title"/>
          </p:nvPr>
        </p:nvSpPr>
        <p:spPr/>
        <p:txBody>
          <a:bodyPr/>
          <a:lstStyle/>
          <a:p>
            <a:r>
              <a:rPr lang="en-US" dirty="0"/>
              <a:t>VENUS ??</a:t>
            </a:r>
          </a:p>
        </p:txBody>
      </p:sp>
      <p:sp>
        <p:nvSpPr>
          <p:cNvPr id="3" name="Slide Number Placeholder 2">
            <a:extLst>
              <a:ext uri="{FF2B5EF4-FFF2-40B4-BE49-F238E27FC236}">
                <a16:creationId xmlns:a16="http://schemas.microsoft.com/office/drawing/2014/main" id="{34545AF1-B3E2-8D6D-D7BA-8604C97CB21A}"/>
              </a:ext>
            </a:extLst>
          </p:cNvPr>
          <p:cNvSpPr>
            <a:spLocks noGrp="1"/>
          </p:cNvSpPr>
          <p:nvPr>
            <p:ph type="sldNum" sz="quarter" idx="12"/>
          </p:nvPr>
        </p:nvSpPr>
        <p:spPr/>
        <p:txBody>
          <a:bodyPr/>
          <a:lstStyle/>
          <a:p>
            <a:fld id="{A2D2CA8A-49B1-44D0-B863-6C6BFD9BB9EC}" type="slidenum">
              <a:rPr lang="en-US" smtClean="0"/>
              <a:pPr/>
              <a:t>56</a:t>
            </a:fld>
            <a:endParaRPr lang="en-US"/>
          </a:p>
        </p:txBody>
      </p:sp>
      <p:pic>
        <p:nvPicPr>
          <p:cNvPr id="10" name="Picture 9">
            <a:hlinkClick r:id="rId2"/>
            <a:extLst>
              <a:ext uri="{FF2B5EF4-FFF2-40B4-BE49-F238E27FC236}">
                <a16:creationId xmlns:a16="http://schemas.microsoft.com/office/drawing/2014/main" id="{7324796D-2505-422F-3F52-65E16EE8A0F9}"/>
              </a:ext>
            </a:extLst>
          </p:cNvPr>
          <p:cNvPicPr>
            <a:picLocks noChangeAspect="1"/>
          </p:cNvPicPr>
          <p:nvPr/>
        </p:nvPicPr>
        <p:blipFill>
          <a:blip r:embed="rId3"/>
          <a:stretch>
            <a:fillRect/>
          </a:stretch>
        </p:blipFill>
        <p:spPr>
          <a:xfrm>
            <a:off x="1206880" y="871877"/>
            <a:ext cx="4205044" cy="5943600"/>
          </a:xfrm>
          <a:prstGeom prst="rect">
            <a:avLst/>
          </a:prstGeom>
          <a:ln w="50800">
            <a:solidFill>
              <a:srgbClr val="FFC000"/>
            </a:solidFill>
          </a:ln>
        </p:spPr>
      </p:pic>
      <p:pic>
        <p:nvPicPr>
          <p:cNvPr id="11" name="Picture 10">
            <a:hlinkClick r:id="rId2"/>
            <a:extLst>
              <a:ext uri="{FF2B5EF4-FFF2-40B4-BE49-F238E27FC236}">
                <a16:creationId xmlns:a16="http://schemas.microsoft.com/office/drawing/2014/main" id="{74270183-6982-CA35-6CE4-92E34400A24C}"/>
              </a:ext>
            </a:extLst>
          </p:cNvPr>
          <p:cNvPicPr>
            <a:picLocks noChangeAspect="1"/>
          </p:cNvPicPr>
          <p:nvPr/>
        </p:nvPicPr>
        <p:blipFill>
          <a:blip r:embed="rId4"/>
          <a:stretch>
            <a:fillRect/>
          </a:stretch>
        </p:blipFill>
        <p:spPr>
          <a:xfrm>
            <a:off x="6744072" y="836712"/>
            <a:ext cx="4205044" cy="5943600"/>
          </a:xfrm>
          <a:prstGeom prst="rect">
            <a:avLst/>
          </a:prstGeom>
          <a:ln w="50800">
            <a:solidFill>
              <a:srgbClr val="FFC000"/>
            </a:solidFill>
          </a:ln>
        </p:spPr>
      </p:pic>
      <p:pic>
        <p:nvPicPr>
          <p:cNvPr id="29698" name="Picture 2">
            <a:hlinkClick r:id="rId5"/>
            <a:extLst>
              <a:ext uri="{FF2B5EF4-FFF2-40B4-BE49-F238E27FC236}">
                <a16:creationId xmlns:a16="http://schemas.microsoft.com/office/drawing/2014/main" id="{94839590-9C25-5618-E799-C3242FBB510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3805"/>
          <a:stretch/>
        </p:blipFill>
        <p:spPr bwMode="auto">
          <a:xfrm>
            <a:off x="1500422" y="2168860"/>
            <a:ext cx="247134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72018"/>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srcRect t="6920" b="-6060"/>
          <a:stretch/>
        </p:blipFill>
        <p:spPr>
          <a:xfrm>
            <a:off x="4572000" y="1015962"/>
            <a:ext cx="6019800" cy="5765838"/>
          </a:xfrm>
          <a:ln w="25400">
            <a:solidFill>
              <a:schemeClr val="accent2"/>
            </a:solidFill>
          </a:ln>
        </p:spPr>
      </p:pic>
      <p:sp>
        <p:nvSpPr>
          <p:cNvPr id="3" name="Title 2"/>
          <p:cNvSpPr>
            <a:spLocks noGrp="1"/>
          </p:cNvSpPr>
          <p:nvPr>
            <p:ph type="title"/>
          </p:nvPr>
        </p:nvSpPr>
        <p:spPr/>
        <p:txBody>
          <a:bodyPr/>
          <a:lstStyle/>
          <a:p>
            <a:r>
              <a:rPr lang="en-US" dirty="0"/>
              <a:t>Addressing the nature of QGP discovery</a:t>
            </a:r>
          </a:p>
        </p:txBody>
      </p:sp>
      <p:sp>
        <p:nvSpPr>
          <p:cNvPr id="6" name="Slide Number Placeholder 5"/>
          <p:cNvSpPr>
            <a:spLocks noGrp="1"/>
          </p:cNvSpPr>
          <p:nvPr>
            <p:ph type="sldNum" sz="quarter" idx="12"/>
          </p:nvPr>
        </p:nvSpPr>
        <p:spPr/>
        <p:txBody>
          <a:bodyPr/>
          <a:lstStyle/>
          <a:p>
            <a:fld id="{A2D2CA8A-49B1-44D0-B863-6C6BFD9BB9EC}" type="slidenum">
              <a:rPr lang="en-US" smtClean="0"/>
              <a:pPr/>
              <a:t>57</a:t>
            </a:fld>
            <a:endParaRPr lang="en-US"/>
          </a:p>
        </p:txBody>
      </p:sp>
      <p:sp>
        <p:nvSpPr>
          <p:cNvPr id="8" name="Content Placeholder 1"/>
          <p:cNvSpPr txBox="1">
            <a:spLocks/>
          </p:cNvSpPr>
          <p:nvPr/>
        </p:nvSpPr>
        <p:spPr bwMode="auto">
          <a:xfrm>
            <a:off x="1524000" y="990600"/>
            <a:ext cx="3200400" cy="5867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SzPct val="50000"/>
              <a:buFont typeface="Monotype Sorts" pitchFamily="2" charset="2"/>
              <a:buChar char="l"/>
              <a:defRPr sz="3200" b="0">
                <a:solidFill>
                  <a:srgbClr val="0000CC"/>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Marlett" pitchFamily="2" charset="2"/>
              <a:buChar char="4"/>
              <a:defRPr sz="2800" b="0">
                <a:solidFill>
                  <a:srgbClr val="FF0000"/>
                </a:solidFill>
                <a:latin typeface="+mn-lt"/>
              </a:defRPr>
            </a:lvl2pPr>
            <a:lvl3pPr marL="1143000" indent="-228600" algn="l" rtl="0" eaLnBrk="0" fontAlgn="base" hangingPunct="0">
              <a:spcBef>
                <a:spcPct val="20000"/>
              </a:spcBef>
              <a:spcAft>
                <a:spcPct val="0"/>
              </a:spcAft>
              <a:buSzPct val="75000"/>
              <a:buFont typeface="Monotype Sorts" pitchFamily="2" charset="2"/>
              <a:buChar char="o"/>
              <a:defRPr sz="2000" b="0">
                <a:solidFill>
                  <a:srgbClr val="333300"/>
                </a:solidFill>
                <a:latin typeface="+mn-lt"/>
              </a:defRPr>
            </a:lvl3pPr>
            <a:lvl4pPr marL="1600200" indent="-228600" algn="l" rtl="0" eaLnBrk="0" fontAlgn="base" hangingPunct="0">
              <a:spcBef>
                <a:spcPct val="20000"/>
              </a:spcBef>
              <a:spcAft>
                <a:spcPct val="0"/>
              </a:spcAft>
              <a:buFont typeface="CommonBullets" pitchFamily="34" charset="2"/>
              <a:buChar char="u"/>
              <a:defRPr sz="1600" b="0">
                <a:solidFill>
                  <a:srgbClr val="CC3300"/>
                </a:solidFill>
                <a:latin typeface="+mn-lt"/>
              </a:defRPr>
            </a:lvl4pPr>
            <a:lvl5pPr marL="2057400" indent="-228600" algn="l" rtl="0" eaLnBrk="0" fontAlgn="base" hangingPunct="0">
              <a:spcBef>
                <a:spcPct val="20000"/>
              </a:spcBef>
              <a:spcAft>
                <a:spcPct val="0"/>
              </a:spcAft>
              <a:buChar char="–"/>
              <a:defRPr sz="1100" b="0">
                <a:solidFill>
                  <a:srgbClr val="FF0066"/>
                </a:solidFill>
                <a:effectLst>
                  <a:outerShdw blurRad="38100" dist="38100" dir="2700000" algn="tl">
                    <a:srgbClr val="C0C0C0"/>
                  </a:outerShdw>
                </a:effectLst>
                <a:latin typeface="+mn-lt"/>
              </a:defRPr>
            </a:lvl5pPr>
            <a:lvl6pPr marL="25146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6pPr>
            <a:lvl7pPr marL="29718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7pPr>
            <a:lvl8pPr marL="34290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8pPr>
            <a:lvl9pPr marL="3886200" indent="-228600" algn="l" rtl="0" eaLnBrk="0" fontAlgn="base" hangingPunct="0">
              <a:spcBef>
                <a:spcPct val="20000"/>
              </a:spcBef>
              <a:spcAft>
                <a:spcPct val="0"/>
              </a:spcAft>
              <a:buChar char="–"/>
              <a:defRPr sz="1000" b="1">
                <a:solidFill>
                  <a:srgbClr val="FF0066"/>
                </a:solidFill>
                <a:effectLst>
                  <a:outerShdw blurRad="38100" dist="38100" dir="2700000" algn="tl">
                    <a:srgbClr val="C0C0C0"/>
                  </a:outerShdw>
                </a:effectLst>
                <a:latin typeface="+mn-lt"/>
              </a:defRPr>
            </a:lvl9pPr>
          </a:lstStyle>
          <a:p>
            <a:r>
              <a:rPr lang="en-US" i="0" dirty="0"/>
              <a:t>From the PHENIX “White Paper”</a:t>
            </a:r>
          </a:p>
          <a:p>
            <a:r>
              <a:rPr lang="en-US" sz="2400" i="0" dirty="0" err="1">
                <a:hlinkClick r:id="rId3"/>
              </a:rPr>
              <a:t>nucl</a:t>
            </a:r>
            <a:r>
              <a:rPr lang="en-US" sz="2400" i="0" dirty="0">
                <a:hlinkClick r:id="rId3"/>
              </a:rPr>
              <a:t>-ex/0410003</a:t>
            </a:r>
            <a:endParaRPr lang="en-US" sz="2400" i="0" dirty="0"/>
          </a:p>
          <a:p>
            <a:pPr marL="0" indent="0">
              <a:buNone/>
            </a:pPr>
            <a:endParaRPr lang="en-US" sz="2400" i="0" dirty="0"/>
          </a:p>
          <a:p>
            <a:r>
              <a:rPr lang="en-US" sz="2400" i="0" dirty="0"/>
              <a:t>(1958 citations)</a:t>
            </a:r>
          </a:p>
          <a:p>
            <a:endParaRPr lang="en-US" sz="2400" i="0" dirty="0"/>
          </a:p>
          <a:p>
            <a:pPr marL="0" indent="0">
              <a:buNone/>
            </a:pPr>
            <a:r>
              <a:rPr lang="en-US" sz="2400" i="0" dirty="0"/>
              <a:t>Q: What is the most </a:t>
            </a:r>
            <a:br>
              <a:rPr lang="en-US" sz="2400" i="0" dirty="0"/>
            </a:br>
            <a:r>
              <a:rPr lang="en-US" sz="2400" i="0" dirty="0"/>
              <a:t>     relevant </a:t>
            </a:r>
            <a:br>
              <a:rPr lang="en-US" sz="2400" i="0" dirty="0"/>
            </a:br>
            <a:r>
              <a:rPr lang="en-US" sz="2400" i="0" dirty="0"/>
              <a:t>    </a:t>
            </a:r>
            <a:r>
              <a:rPr lang="en-US" sz="2400" dirty="0"/>
              <a:t>“</a:t>
            </a:r>
            <a:r>
              <a:rPr lang="en-US" sz="2400" dirty="0">
                <a:effectLst>
                  <a:glow rad="228600">
                    <a:srgbClr val="FFFF00">
                      <a:alpha val="40000"/>
                    </a:srgbClr>
                  </a:glow>
                  <a:outerShdw blurRad="38100" dist="38100" dir="2700000" algn="tl">
                    <a:srgbClr val="C0C0C0"/>
                  </a:outerShdw>
                </a:effectLst>
              </a:rPr>
              <a:t>experimentally </a:t>
            </a:r>
            <a:br>
              <a:rPr lang="en-US" sz="2400" dirty="0">
                <a:effectLst>
                  <a:glow rad="228600">
                    <a:srgbClr val="FFFF00">
                      <a:alpha val="40000"/>
                    </a:srgbClr>
                  </a:glow>
                  <a:outerShdw blurRad="38100" dist="38100" dir="2700000" algn="tl">
                    <a:srgbClr val="C0C0C0"/>
                  </a:outerShdw>
                </a:effectLst>
              </a:rPr>
            </a:br>
            <a:r>
              <a:rPr lang="en-US" sz="2400" dirty="0">
                <a:effectLst>
                  <a:glow rad="228600">
                    <a:srgbClr val="FFFF00">
                      <a:alpha val="40000"/>
                    </a:srgbClr>
                  </a:glow>
                  <a:outerShdw blurRad="38100" dist="38100" dir="2700000" algn="tl">
                    <a:srgbClr val="C0C0C0"/>
                  </a:outerShdw>
                </a:effectLst>
              </a:rPr>
              <a:t>  observed property</a:t>
            </a:r>
            <a:r>
              <a:rPr lang="en-US" sz="2400" dirty="0"/>
              <a:t>”</a:t>
            </a:r>
            <a:r>
              <a:rPr lang="en-US" sz="2400" i="0" dirty="0"/>
              <a:t>?</a:t>
            </a:r>
          </a:p>
          <a:p>
            <a:pPr marL="0" indent="0">
              <a:buNone/>
            </a:pPr>
            <a:r>
              <a:rPr lang="en-US" sz="2400" i="0" dirty="0"/>
              <a:t>A. </a:t>
            </a:r>
            <a:r>
              <a:rPr lang="en-US" sz="2400" dirty="0">
                <a:solidFill>
                  <a:srgbClr val="FF0000"/>
                </a:solidFill>
              </a:rPr>
              <a:t>Viscosity</a:t>
            </a:r>
            <a:br>
              <a:rPr lang="en-US" sz="2400" dirty="0">
                <a:solidFill>
                  <a:srgbClr val="FF0000"/>
                </a:solidFill>
              </a:rPr>
            </a:br>
            <a:r>
              <a:rPr lang="en-US" sz="2400" i="0" dirty="0"/>
              <a:t>     </a:t>
            </a:r>
            <a:r>
              <a:rPr lang="en-US" sz="2000" i="0" dirty="0"/>
              <a:t>(suitably normalized)</a:t>
            </a:r>
          </a:p>
        </p:txBody>
      </p:sp>
    </p:spTree>
    <p:extLst>
      <p:ext uri="{BB962C8B-B14F-4D97-AF65-F5344CB8AC3E}">
        <p14:creationId xmlns:p14="http://schemas.microsoft.com/office/powerpoint/2010/main" val="2170390812"/>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animEffect transition="in" filter="wipe(up)">
                                      <p:cBhvr>
                                        <p:cTn id="7" dur="1000"/>
                                        <p:tgtEl>
                                          <p:spTgt spid="8">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6" end="6"/>
                                            </p:txEl>
                                          </p:spTgt>
                                        </p:tgtEl>
                                        <p:attrNameLst>
                                          <p:attrName>style.visibility</p:attrName>
                                        </p:attrNameLst>
                                      </p:cBhvr>
                                      <p:to>
                                        <p:strVal val="visible"/>
                                      </p:to>
                                    </p:set>
                                    <p:animEffect transition="in" filter="wipe(up)">
                                      <p:cBhvr>
                                        <p:cTn id="12" dur="10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D8890-3005-5C9C-3829-290628D3CB0A}"/>
            </a:ext>
          </a:extLst>
        </p:cNvPr>
        <p:cNvGrpSpPr/>
        <p:nvPr/>
      </p:nvGrpSpPr>
      <p:grpSpPr>
        <a:xfrm>
          <a:off x="0" y="0"/>
          <a:ext cx="0" cy="0"/>
          <a:chOff x="0" y="0"/>
          <a:chExt cx="0" cy="0"/>
        </a:xfrm>
      </p:grpSpPr>
      <p:sp>
        <p:nvSpPr>
          <p:cNvPr id="954370" name="Rectangle 2">
            <a:extLst>
              <a:ext uri="{FF2B5EF4-FFF2-40B4-BE49-F238E27FC236}">
                <a16:creationId xmlns:a16="http://schemas.microsoft.com/office/drawing/2014/main" id="{ACBC5210-2A58-8660-980B-D8D5D4234B0C}"/>
              </a:ext>
            </a:extLst>
          </p:cNvPr>
          <p:cNvSpPr>
            <a:spLocks noGrp="1" noChangeArrowheads="1"/>
          </p:cNvSpPr>
          <p:nvPr>
            <p:ph type="title"/>
          </p:nvPr>
        </p:nvSpPr>
        <p:spPr/>
        <p:txBody>
          <a:bodyPr/>
          <a:lstStyle/>
          <a:p>
            <a:r>
              <a:rPr lang="en-US" altLang="en-US" sz="4000" dirty="0"/>
              <a:t>Landau (1955) Was Inspired by Fermi . . .</a:t>
            </a:r>
            <a:endParaRPr lang="en-US" altLang="en-US" sz="4000" dirty="0">
              <a:latin typeface="Times New Roman" panose="02020603050405020304" pitchFamily="18" charset="0"/>
            </a:endParaRPr>
          </a:p>
        </p:txBody>
      </p:sp>
      <p:pic>
        <p:nvPicPr>
          <p:cNvPr id="954372" name="Picture 4">
            <a:extLst>
              <a:ext uri="{FF2B5EF4-FFF2-40B4-BE49-F238E27FC236}">
                <a16:creationId xmlns:a16="http://schemas.microsoft.com/office/drawing/2014/main" id="{1D94DB21-D0FE-D8C1-C517-A49E6BA68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87"/>
          <a:stretch>
            <a:fillRect/>
          </a:stretch>
        </p:blipFill>
        <p:spPr bwMode="auto">
          <a:xfrm>
            <a:off x="1170386" y="784975"/>
            <a:ext cx="3737482" cy="6028401"/>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AEFD047B-3D20-B8C3-E679-F1DBBAA55382}"/>
              </a:ext>
            </a:extLst>
          </p:cNvPr>
          <p:cNvSpPr>
            <a:spLocks noGrp="1"/>
          </p:cNvSpPr>
          <p:nvPr>
            <p:ph idx="1"/>
          </p:nvPr>
        </p:nvSpPr>
        <p:spPr/>
        <p:txBody>
          <a:bodyPr/>
          <a:lstStyle/>
          <a:p>
            <a:endParaRPr lang="en-US" dirty="0"/>
          </a:p>
        </p:txBody>
      </p:sp>
      <p:pic>
        <p:nvPicPr>
          <p:cNvPr id="4" name="Picture 4">
            <a:extLst>
              <a:ext uri="{FF2B5EF4-FFF2-40B4-BE49-F238E27FC236}">
                <a16:creationId xmlns:a16="http://schemas.microsoft.com/office/drawing/2014/main" id="{80BB7847-E950-383D-1ABB-FA4FC698D8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834" r="6511" b="6418"/>
          <a:stretch>
            <a:fillRect/>
          </a:stretch>
        </p:blipFill>
        <p:spPr bwMode="auto">
          <a:xfrm>
            <a:off x="5838827" y="784974"/>
            <a:ext cx="4793678" cy="6031657"/>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4440392"/>
      </p:ext>
    </p:extLst>
  </p:cSld>
  <p:clrMapOvr>
    <a:masterClrMapping/>
  </p:clrMapOvr>
  <p:transition spd="med">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606D-3A55-78CB-FD17-E46E9E727A11}"/>
            </a:ext>
          </a:extLst>
        </p:cNvPr>
        <p:cNvGrpSpPr/>
        <p:nvPr/>
      </p:nvGrpSpPr>
      <p:grpSpPr>
        <a:xfrm>
          <a:off x="0" y="0"/>
          <a:ext cx="0" cy="0"/>
          <a:chOff x="0" y="0"/>
          <a:chExt cx="0" cy="0"/>
        </a:xfrm>
      </p:grpSpPr>
      <p:sp>
        <p:nvSpPr>
          <p:cNvPr id="954370" name="Rectangle 2">
            <a:extLst>
              <a:ext uri="{FF2B5EF4-FFF2-40B4-BE49-F238E27FC236}">
                <a16:creationId xmlns:a16="http://schemas.microsoft.com/office/drawing/2014/main" id="{25249D55-CF4D-41A9-7001-94C5749122AC}"/>
              </a:ext>
            </a:extLst>
          </p:cNvPr>
          <p:cNvSpPr>
            <a:spLocks noGrp="1" noChangeArrowheads="1"/>
          </p:cNvSpPr>
          <p:nvPr>
            <p:ph type="title"/>
          </p:nvPr>
        </p:nvSpPr>
        <p:spPr/>
        <p:txBody>
          <a:bodyPr/>
          <a:lstStyle/>
          <a:p>
            <a:r>
              <a:rPr lang="en-US" altLang="en-US" sz="4000" dirty="0"/>
              <a:t>Landau (1955) Was Inspired by Fermi . . .</a:t>
            </a:r>
            <a:endParaRPr lang="en-US" altLang="en-US" sz="4000" dirty="0">
              <a:latin typeface="Times New Roman" panose="02020603050405020304" pitchFamily="18" charset="0"/>
            </a:endParaRPr>
          </a:p>
        </p:txBody>
      </p:sp>
      <p:pic>
        <p:nvPicPr>
          <p:cNvPr id="954372" name="Picture 4">
            <a:extLst>
              <a:ext uri="{FF2B5EF4-FFF2-40B4-BE49-F238E27FC236}">
                <a16:creationId xmlns:a16="http://schemas.microsoft.com/office/drawing/2014/main" id="{C2360E68-B73F-854F-4C65-1FB7CE8B5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987"/>
          <a:stretch>
            <a:fillRect/>
          </a:stretch>
        </p:blipFill>
        <p:spPr bwMode="auto">
          <a:xfrm>
            <a:off x="1170386" y="784975"/>
            <a:ext cx="3737482" cy="6028401"/>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a:extLst>
              <a:ext uri="{FF2B5EF4-FFF2-40B4-BE49-F238E27FC236}">
                <a16:creationId xmlns:a16="http://schemas.microsoft.com/office/drawing/2014/main" id="{26C45307-3FFE-F8EA-6483-796DB3D80B6D}"/>
              </a:ext>
            </a:extLst>
          </p:cNvPr>
          <p:cNvSpPr>
            <a:spLocks noGrp="1"/>
          </p:cNvSpPr>
          <p:nvPr>
            <p:ph idx="1"/>
          </p:nvPr>
        </p:nvSpPr>
        <p:spPr/>
        <p:txBody>
          <a:bodyPr/>
          <a:lstStyle/>
          <a:p>
            <a:endParaRPr lang="en-US" dirty="0"/>
          </a:p>
        </p:txBody>
      </p:sp>
      <p:pic>
        <p:nvPicPr>
          <p:cNvPr id="4" name="Picture 4">
            <a:extLst>
              <a:ext uri="{FF2B5EF4-FFF2-40B4-BE49-F238E27FC236}">
                <a16:creationId xmlns:a16="http://schemas.microsoft.com/office/drawing/2014/main" id="{AD0AA9AA-CBE3-AECA-6D34-4198EE9B29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834" r="6511" b="6418"/>
          <a:stretch>
            <a:fillRect/>
          </a:stretch>
        </p:blipFill>
        <p:spPr bwMode="auto">
          <a:xfrm>
            <a:off x="5838827" y="784974"/>
            <a:ext cx="4793678" cy="6031657"/>
          </a:xfrm>
          <a:prstGeom prst="rect">
            <a:avLst/>
          </a:prstGeom>
          <a:noFill/>
          <a:ln w="50800" algn="ctr">
            <a:solidFill>
              <a:srgbClr val="FFC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CFE71B48-EFD3-EC9B-5D24-1D48BFAED923}"/>
              </a:ext>
            </a:extLst>
          </p:cNvPr>
          <p:cNvSpPr txBox="1"/>
          <p:nvPr/>
        </p:nvSpPr>
        <p:spPr>
          <a:xfrm>
            <a:off x="1170386" y="930010"/>
            <a:ext cx="9390110" cy="3108543"/>
          </a:xfrm>
          <a:prstGeom prst="rect">
            <a:avLst/>
          </a:prstGeom>
          <a:solidFill>
            <a:srgbClr val="FFC000"/>
          </a:solidFill>
          <a:effectLst>
            <a:glow rad="228600">
              <a:schemeClr val="accent6">
                <a:satMod val="175000"/>
                <a:alpha val="40000"/>
              </a:schemeClr>
            </a:glow>
            <a:outerShdw blurRad="50800" dist="38100" algn="l" rotWithShape="0">
              <a:prstClr val="black">
                <a:alpha val="40000"/>
              </a:prstClr>
            </a:outerShdw>
            <a:softEdge rad="12700"/>
          </a:effectLst>
        </p:spPr>
        <p:txBody>
          <a:bodyPr wrap="square" rtlCol="0">
            <a:spAutoFit/>
          </a:bodyPr>
          <a:lstStyle/>
          <a:p>
            <a:pPr lvl="2" algn="l">
              <a:buNone/>
            </a:pPr>
            <a:r>
              <a:rPr lang="en-US" altLang="en-US" sz="2800" i="0" dirty="0">
                <a:solidFill>
                  <a:srgbClr val="0000FF"/>
                </a:solidFill>
              </a:rPr>
              <a:t>.. . . to make some rather harsh statements: </a:t>
            </a:r>
            <a:br>
              <a:rPr lang="en-US" altLang="en-US" sz="2800" i="0" dirty="0">
                <a:solidFill>
                  <a:srgbClr val="0000FF"/>
                </a:solidFill>
              </a:rPr>
            </a:br>
            <a:br>
              <a:rPr lang="en-US" altLang="en-US" sz="2800" i="0" dirty="0"/>
            </a:br>
            <a:r>
              <a:rPr lang="en-US" altLang="en-US" sz="2800" i="0" dirty="0"/>
              <a:t>“The defects of Fermi’s theory arise mainly because the expansion of the compound system is not correctly taken into account…(The) expansion of the system can be considered on the basis of </a:t>
            </a:r>
            <a:br>
              <a:rPr lang="en-US" altLang="en-US" sz="2800" i="0" dirty="0"/>
            </a:br>
            <a:r>
              <a:rPr lang="en-US" altLang="en-US" sz="2800" dirty="0">
                <a:solidFill>
                  <a:schemeClr val="hlink"/>
                </a:solidFill>
              </a:rPr>
              <a:t>relativistic</a:t>
            </a:r>
            <a:r>
              <a:rPr lang="en-US" altLang="en-US" sz="2800" dirty="0"/>
              <a:t> </a:t>
            </a:r>
            <a:r>
              <a:rPr lang="en-US" altLang="en-US" sz="2800" dirty="0">
                <a:solidFill>
                  <a:schemeClr val="hlink"/>
                </a:solidFill>
              </a:rPr>
              <a:t>hydrodynamics</a:t>
            </a:r>
            <a:r>
              <a:rPr lang="en-US" altLang="en-US" sz="2800" i="0" dirty="0"/>
              <a:t>.” (emphasis added)</a:t>
            </a:r>
          </a:p>
        </p:txBody>
      </p:sp>
    </p:spTree>
    <p:extLst>
      <p:ext uri="{BB962C8B-B14F-4D97-AF65-F5344CB8AC3E}">
        <p14:creationId xmlns:p14="http://schemas.microsoft.com/office/powerpoint/2010/main" val="3323040567"/>
      </p:ext>
    </p:extLst>
  </p:cSld>
  <p:clrMapOvr>
    <a:masterClrMapping/>
  </p:clrMapOvr>
  <p:transition spd="med">
    <p:strips dir="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A1A1-0AC0-18FC-78BA-29DF51787E4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A5207C-123F-AEF3-75EC-EBFCCEFFE947}"/>
              </a:ext>
            </a:extLst>
          </p:cNvPr>
          <p:cNvSpPr>
            <a:spLocks noGrp="1"/>
          </p:cNvSpPr>
          <p:nvPr>
            <p:ph idx="4294967295"/>
          </p:nvPr>
        </p:nvSpPr>
        <p:spPr>
          <a:xfrm>
            <a:off x="0" y="1053988"/>
            <a:ext cx="4475820" cy="5867400"/>
          </a:xfrm>
        </p:spPr>
        <p:txBody>
          <a:bodyPr/>
          <a:lstStyle/>
          <a:p>
            <a:r>
              <a:rPr lang="en-US" sz="2000" dirty="0"/>
              <a:t>Seminal Event: </a:t>
            </a:r>
            <a:br>
              <a:rPr lang="en-US" sz="2000" dirty="0"/>
            </a:br>
            <a:r>
              <a:rPr lang="en-US" sz="2000" dirty="0"/>
              <a:t>The Bear Mountain Workshop,</a:t>
            </a:r>
          </a:p>
          <a:p>
            <a:r>
              <a:rPr lang="en-US" sz="2000" dirty="0"/>
              <a:t>Nov. 29 to Dec. 1, 1974</a:t>
            </a:r>
          </a:p>
          <a:p>
            <a:endParaRPr lang="en-US" sz="2000" dirty="0"/>
          </a:p>
          <a:p>
            <a:r>
              <a:rPr lang="en-US" sz="2000" dirty="0"/>
              <a:t>“This Workshop addressed itself to the intriguing question of the possible existence of a nuclear world quite different from the one we have learned to accept as familiar and stable.”</a:t>
            </a:r>
            <a:br>
              <a:rPr lang="en-US" sz="2000" dirty="0"/>
            </a:br>
            <a:endParaRPr lang="en-US" sz="2000" dirty="0"/>
          </a:p>
          <a:p>
            <a:r>
              <a:rPr lang="en-US" sz="2000" dirty="0"/>
              <a:t>Prime Mover: </a:t>
            </a:r>
            <a:r>
              <a:rPr lang="en-US" sz="2000" i="1" dirty="0">
                <a:solidFill>
                  <a:srgbClr val="FF0000"/>
                </a:solidFill>
              </a:rPr>
              <a:t>T.D. Lee</a:t>
            </a:r>
            <a:br>
              <a:rPr lang="en-US" sz="2000" dirty="0"/>
            </a:br>
            <a:r>
              <a:rPr lang="en-US" sz="2000" dirty="0"/>
              <a:t>(together with Leon Lederman)</a:t>
            </a:r>
            <a:br>
              <a:rPr lang="en-US" sz="2000" dirty="0"/>
            </a:br>
            <a:endParaRPr lang="en-US" sz="2000" dirty="0"/>
          </a:p>
          <a:p>
            <a:endParaRPr lang="en-US" sz="2000" dirty="0"/>
          </a:p>
        </p:txBody>
      </p:sp>
      <p:sp>
        <p:nvSpPr>
          <p:cNvPr id="3" name="Title 2">
            <a:extLst>
              <a:ext uri="{FF2B5EF4-FFF2-40B4-BE49-F238E27FC236}">
                <a16:creationId xmlns:a16="http://schemas.microsoft.com/office/drawing/2014/main" id="{BF0D145F-F9A5-2033-0558-ECD4F5831FBA}"/>
              </a:ext>
            </a:extLst>
          </p:cNvPr>
          <p:cNvSpPr>
            <a:spLocks noGrp="1"/>
          </p:cNvSpPr>
          <p:nvPr>
            <p:ph type="title"/>
          </p:nvPr>
        </p:nvSpPr>
        <p:spPr>
          <a:xfrm>
            <a:off x="0" y="-27384"/>
            <a:ext cx="12192677" cy="914400"/>
          </a:xfrm>
        </p:spPr>
        <p:txBody>
          <a:bodyPr/>
          <a:lstStyle/>
          <a:p>
            <a:r>
              <a:rPr lang="en-US" sz="3200" dirty="0"/>
              <a:t>(One of) the Origins of the Study of Relativistic Nuclear Collisions  </a:t>
            </a:r>
          </a:p>
        </p:txBody>
      </p:sp>
      <p:sp>
        <p:nvSpPr>
          <p:cNvPr id="4" name="Slide Number Placeholder 3">
            <a:extLst>
              <a:ext uri="{FF2B5EF4-FFF2-40B4-BE49-F238E27FC236}">
                <a16:creationId xmlns:a16="http://schemas.microsoft.com/office/drawing/2014/main" id="{BD46656B-5146-F555-F76B-6586D0259189}"/>
              </a:ext>
            </a:extLst>
          </p:cNvPr>
          <p:cNvSpPr>
            <a:spLocks noGrp="1"/>
          </p:cNvSpPr>
          <p:nvPr>
            <p:ph type="sldNum" sz="quarter" idx="12"/>
          </p:nvPr>
        </p:nvSpPr>
        <p:spPr/>
        <p:txBody>
          <a:bodyPr/>
          <a:lstStyle/>
          <a:p>
            <a:fld id="{A2D2CA8A-49B1-44D0-B863-6C6BFD9BB9EC}" type="slidenum">
              <a:rPr lang="en-US" smtClean="0"/>
              <a:pPr/>
              <a:t>8</a:t>
            </a:fld>
            <a:endParaRPr lang="en-US"/>
          </a:p>
        </p:txBody>
      </p:sp>
      <p:pic>
        <p:nvPicPr>
          <p:cNvPr id="18" name="Picture 17">
            <a:extLst>
              <a:ext uri="{FF2B5EF4-FFF2-40B4-BE49-F238E27FC236}">
                <a16:creationId xmlns:a16="http://schemas.microsoft.com/office/drawing/2014/main" id="{5FA0D7FE-8821-DD4C-91C0-297E031C71BB}"/>
              </a:ext>
            </a:extLst>
          </p:cNvPr>
          <p:cNvPicPr>
            <a:picLocks noChangeAspect="1"/>
          </p:cNvPicPr>
          <p:nvPr/>
        </p:nvPicPr>
        <p:blipFill rotWithShape="1">
          <a:blip r:embed="rId3"/>
          <a:srcRect l="30297" b="19551"/>
          <a:stretch/>
        </p:blipFill>
        <p:spPr>
          <a:xfrm rot="10800000">
            <a:off x="8220992" y="897868"/>
            <a:ext cx="3959684" cy="5914372"/>
          </a:xfrm>
          <a:prstGeom prst="rect">
            <a:avLst/>
          </a:prstGeom>
        </p:spPr>
      </p:pic>
      <p:pic>
        <p:nvPicPr>
          <p:cNvPr id="10" name="Picture 9">
            <a:extLst>
              <a:ext uri="{FF2B5EF4-FFF2-40B4-BE49-F238E27FC236}">
                <a16:creationId xmlns:a16="http://schemas.microsoft.com/office/drawing/2014/main" id="{9B00201F-34EC-4A1C-2928-22189C4EBF34}"/>
              </a:ext>
            </a:extLst>
          </p:cNvPr>
          <p:cNvPicPr>
            <a:picLocks noChangeAspect="1"/>
          </p:cNvPicPr>
          <p:nvPr/>
        </p:nvPicPr>
        <p:blipFill rotWithShape="1">
          <a:blip r:embed="rId4"/>
          <a:srcRect l="32336" b="19551"/>
          <a:stretch/>
        </p:blipFill>
        <p:spPr>
          <a:xfrm rot="10800000">
            <a:off x="4520354" y="915615"/>
            <a:ext cx="3879901" cy="5969769"/>
          </a:xfrm>
          <a:prstGeom prst="rect">
            <a:avLst/>
          </a:prstGeom>
        </p:spPr>
      </p:pic>
      <p:sp>
        <p:nvSpPr>
          <p:cNvPr id="20" name="Rectangle 19">
            <a:extLst>
              <a:ext uri="{FF2B5EF4-FFF2-40B4-BE49-F238E27FC236}">
                <a16:creationId xmlns:a16="http://schemas.microsoft.com/office/drawing/2014/main" id="{3EC796C0-9F36-6D40-CAF6-F621EA244CDA}"/>
              </a:ext>
            </a:extLst>
          </p:cNvPr>
          <p:cNvSpPr/>
          <p:nvPr/>
        </p:nvSpPr>
        <p:spPr>
          <a:xfrm>
            <a:off x="8508268" y="1772817"/>
            <a:ext cx="3384376" cy="144016"/>
          </a:xfrm>
          <a:prstGeom prst="rect">
            <a:avLst/>
          </a:prstGeom>
          <a:solidFill>
            <a:srgbClr val="FFFF99">
              <a:alpha val="52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52778255"/>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FC0413-457A-8726-82B5-A01F635426ED}"/>
              </a:ext>
            </a:extLst>
          </p:cNvPr>
          <p:cNvSpPr>
            <a:spLocks noGrp="1"/>
          </p:cNvSpPr>
          <p:nvPr>
            <p:ph idx="4294967295"/>
          </p:nvPr>
        </p:nvSpPr>
        <p:spPr>
          <a:xfrm>
            <a:off x="0" y="1053988"/>
            <a:ext cx="4475820" cy="5867400"/>
          </a:xfrm>
        </p:spPr>
        <p:txBody>
          <a:bodyPr/>
          <a:lstStyle/>
          <a:p>
            <a:r>
              <a:rPr lang="en-US" sz="2000" dirty="0"/>
              <a:t>Seminal Event: </a:t>
            </a:r>
            <a:br>
              <a:rPr lang="en-US" sz="2000" dirty="0"/>
            </a:br>
            <a:r>
              <a:rPr lang="en-US" sz="2000" dirty="0"/>
              <a:t>The Bear Mountain Workshop,</a:t>
            </a:r>
          </a:p>
          <a:p>
            <a:r>
              <a:rPr lang="en-US" sz="2000" dirty="0"/>
              <a:t>Nov. 29 to Dec. 1, 1974</a:t>
            </a:r>
          </a:p>
          <a:p>
            <a:endParaRPr lang="en-US" sz="2000" dirty="0"/>
          </a:p>
          <a:p>
            <a:r>
              <a:rPr lang="en-US" sz="2000" dirty="0"/>
              <a:t>“This Workshop addressed itself to the intriguing question of the possible existence of a nuclear world quite different from the one we have learned to accept as familiar and stable.”</a:t>
            </a:r>
            <a:br>
              <a:rPr lang="en-US" sz="2000" dirty="0"/>
            </a:br>
            <a:endParaRPr lang="en-US" sz="2000" dirty="0"/>
          </a:p>
          <a:p>
            <a:r>
              <a:rPr lang="en-US" sz="2000" dirty="0"/>
              <a:t>Prime Mover: </a:t>
            </a:r>
            <a:r>
              <a:rPr lang="en-US" sz="2000" i="1" dirty="0">
                <a:solidFill>
                  <a:srgbClr val="FF0000"/>
                </a:solidFill>
              </a:rPr>
              <a:t>T.D. Lee</a:t>
            </a:r>
            <a:br>
              <a:rPr lang="en-US" sz="2000" dirty="0"/>
            </a:br>
            <a:r>
              <a:rPr lang="en-US" sz="2000" dirty="0"/>
              <a:t>(together with Leon Lederman)</a:t>
            </a:r>
            <a:br>
              <a:rPr lang="en-US" sz="2000" dirty="0"/>
            </a:br>
            <a:endParaRPr lang="en-US" sz="2000" dirty="0"/>
          </a:p>
          <a:p>
            <a:endParaRPr lang="en-US" sz="2000" dirty="0"/>
          </a:p>
        </p:txBody>
      </p:sp>
      <p:sp>
        <p:nvSpPr>
          <p:cNvPr id="3" name="Title 2">
            <a:extLst>
              <a:ext uri="{FF2B5EF4-FFF2-40B4-BE49-F238E27FC236}">
                <a16:creationId xmlns:a16="http://schemas.microsoft.com/office/drawing/2014/main" id="{09EC8606-75C2-79D3-AAD8-0DE8F74488DF}"/>
              </a:ext>
            </a:extLst>
          </p:cNvPr>
          <p:cNvSpPr>
            <a:spLocks noGrp="1"/>
          </p:cNvSpPr>
          <p:nvPr>
            <p:ph type="title"/>
          </p:nvPr>
        </p:nvSpPr>
        <p:spPr>
          <a:xfrm>
            <a:off x="0" y="-27384"/>
            <a:ext cx="12192677" cy="914400"/>
          </a:xfrm>
        </p:spPr>
        <p:txBody>
          <a:bodyPr/>
          <a:lstStyle/>
          <a:p>
            <a:r>
              <a:rPr lang="en-US" dirty="0"/>
              <a:t>T.D. and the Origin of Relativistic Heavy Ion Collisions </a:t>
            </a:r>
          </a:p>
        </p:txBody>
      </p:sp>
      <p:sp>
        <p:nvSpPr>
          <p:cNvPr id="4" name="Slide Number Placeholder 3">
            <a:extLst>
              <a:ext uri="{FF2B5EF4-FFF2-40B4-BE49-F238E27FC236}">
                <a16:creationId xmlns:a16="http://schemas.microsoft.com/office/drawing/2014/main" id="{6C1B5950-B811-B34B-0DDF-BBC391D7AB9F}"/>
              </a:ext>
            </a:extLst>
          </p:cNvPr>
          <p:cNvSpPr>
            <a:spLocks noGrp="1"/>
          </p:cNvSpPr>
          <p:nvPr>
            <p:ph type="sldNum" sz="quarter" idx="12"/>
          </p:nvPr>
        </p:nvSpPr>
        <p:spPr/>
        <p:txBody>
          <a:bodyPr/>
          <a:lstStyle/>
          <a:p>
            <a:fld id="{A2D2CA8A-49B1-44D0-B863-6C6BFD9BB9EC}" type="slidenum">
              <a:rPr lang="en-US" smtClean="0"/>
              <a:pPr/>
              <a:t>9</a:t>
            </a:fld>
            <a:endParaRPr lang="en-US"/>
          </a:p>
        </p:txBody>
      </p:sp>
      <p:sp>
        <p:nvSpPr>
          <p:cNvPr id="20" name="Rectangle 19">
            <a:extLst>
              <a:ext uri="{FF2B5EF4-FFF2-40B4-BE49-F238E27FC236}">
                <a16:creationId xmlns:a16="http://schemas.microsoft.com/office/drawing/2014/main" id="{9EBF48B6-8A18-03DF-0E14-EB3B25F490B4}"/>
              </a:ext>
            </a:extLst>
          </p:cNvPr>
          <p:cNvSpPr/>
          <p:nvPr/>
        </p:nvSpPr>
        <p:spPr>
          <a:xfrm>
            <a:off x="8508268" y="1772817"/>
            <a:ext cx="3384376" cy="144016"/>
          </a:xfrm>
          <a:prstGeom prst="rect">
            <a:avLst/>
          </a:prstGeom>
          <a:solidFill>
            <a:srgbClr val="FFFF99">
              <a:alpha val="26907"/>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pic>
        <p:nvPicPr>
          <p:cNvPr id="8" name="Picture 7">
            <a:extLst>
              <a:ext uri="{FF2B5EF4-FFF2-40B4-BE49-F238E27FC236}">
                <a16:creationId xmlns:a16="http://schemas.microsoft.com/office/drawing/2014/main" id="{3D061FBA-7C58-9452-F2D9-399E63929EFA}"/>
              </a:ext>
            </a:extLst>
          </p:cNvPr>
          <p:cNvPicPr>
            <a:picLocks noChangeAspect="1"/>
          </p:cNvPicPr>
          <p:nvPr/>
        </p:nvPicPr>
        <p:blipFill rotWithShape="1">
          <a:blip r:embed="rId3"/>
          <a:srcRect l="29618" r="3121" b="19551"/>
          <a:stretch/>
        </p:blipFill>
        <p:spPr>
          <a:xfrm rot="10800000">
            <a:off x="4436906" y="958319"/>
            <a:ext cx="3852428" cy="5963069"/>
          </a:xfrm>
          <a:prstGeom prst="rect">
            <a:avLst/>
          </a:prstGeom>
        </p:spPr>
      </p:pic>
      <p:pic>
        <p:nvPicPr>
          <p:cNvPr id="11" name="Picture 10">
            <a:extLst>
              <a:ext uri="{FF2B5EF4-FFF2-40B4-BE49-F238E27FC236}">
                <a16:creationId xmlns:a16="http://schemas.microsoft.com/office/drawing/2014/main" id="{C2FD905C-15A7-7D4B-EC59-6D6BCFBE4942}"/>
              </a:ext>
            </a:extLst>
          </p:cNvPr>
          <p:cNvPicPr>
            <a:picLocks noChangeAspect="1"/>
          </p:cNvPicPr>
          <p:nvPr/>
        </p:nvPicPr>
        <p:blipFill rotWithShape="1">
          <a:blip r:embed="rId4"/>
          <a:srcRect l="22824" r="9236" b="19551"/>
          <a:stretch/>
        </p:blipFill>
        <p:spPr>
          <a:xfrm>
            <a:off x="8289334" y="887016"/>
            <a:ext cx="3891342" cy="5963070"/>
          </a:xfrm>
          <a:prstGeom prst="rect">
            <a:avLst/>
          </a:prstGeom>
        </p:spPr>
      </p:pic>
      <p:sp>
        <p:nvSpPr>
          <p:cNvPr id="12" name="Rectangle 11">
            <a:extLst>
              <a:ext uri="{FF2B5EF4-FFF2-40B4-BE49-F238E27FC236}">
                <a16:creationId xmlns:a16="http://schemas.microsoft.com/office/drawing/2014/main" id="{5EDDF4CF-CC4C-350B-C4DA-46CB8DCBD5D4}"/>
              </a:ext>
            </a:extLst>
          </p:cNvPr>
          <p:cNvSpPr/>
          <p:nvPr/>
        </p:nvSpPr>
        <p:spPr>
          <a:xfrm>
            <a:off x="4459106" y="2276872"/>
            <a:ext cx="3473098" cy="288032"/>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
        <p:nvSpPr>
          <p:cNvPr id="13" name="Rectangle 12">
            <a:extLst>
              <a:ext uri="{FF2B5EF4-FFF2-40B4-BE49-F238E27FC236}">
                <a16:creationId xmlns:a16="http://schemas.microsoft.com/office/drawing/2014/main" id="{B4BFF8FC-7FF2-4F31-6CB4-40BAB3F7502A}"/>
              </a:ext>
            </a:extLst>
          </p:cNvPr>
          <p:cNvSpPr/>
          <p:nvPr/>
        </p:nvSpPr>
        <p:spPr>
          <a:xfrm>
            <a:off x="8707578" y="3882996"/>
            <a:ext cx="3473098" cy="662128"/>
          </a:xfrm>
          <a:prstGeom prst="rect">
            <a:avLst/>
          </a:prstGeom>
          <a:solidFill>
            <a:srgbClr val="FFFF99">
              <a:alpha val="50000"/>
            </a:srgbClr>
          </a:solidFill>
          <a:ln w="25400">
            <a:noFill/>
          </a:ln>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Tx/>
              <a:buSzTx/>
              <a:buFontTx/>
              <a:buChar char="•"/>
              <a:tabLst/>
            </a:pPr>
            <a:endParaRPr kumimoji="1" lang="en-US" sz="2200" b="0" i="1" u="none" strike="noStrike" cap="none" normalizeH="0" baseline="0">
              <a:ln>
                <a:noFill/>
              </a:ln>
              <a:solidFill>
                <a:schemeClr val="tx1"/>
              </a:solidFill>
              <a:effectLst/>
              <a:latin typeface="Tahoma" pitchFamily="34" charset="0"/>
            </a:endParaRPr>
          </a:p>
        </p:txBody>
      </p:sp>
    </p:spTree>
    <p:extLst>
      <p:ext uri="{BB962C8B-B14F-4D97-AF65-F5344CB8AC3E}">
        <p14:creationId xmlns:p14="http://schemas.microsoft.com/office/powerpoint/2010/main" val="228987089"/>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2.xml><?xml version="1.0" encoding="utf-8"?>
<p:tagLst xmlns:a="http://schemas.openxmlformats.org/drawingml/2006/main" xmlns:r="http://schemas.openxmlformats.org/officeDocument/2006/relationships" xmlns:p="http://schemas.openxmlformats.org/presentationml/2006/main">
  <p:tag name="TIMING" val="|3.7"/>
</p:tagLst>
</file>

<file path=ppt/theme/theme1.xml><?xml version="1.0" encoding="utf-8"?>
<a:theme xmlns:a="http://schemas.openxmlformats.org/drawingml/2006/main" name="NN9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7030A0"/>
      </a:hlink>
      <a:folHlink>
        <a:srgbClr val="B2B2B2"/>
      </a:folHlink>
    </a:clrScheme>
    <a:fontScheme name="NN9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25400">
          <a:solidFill>
            <a:srgbClr val="FF0000">
              <a:alpha val="75000"/>
            </a:srgbClr>
          </a:solidFill>
        </a:ln>
      </a:spPr>
      <a:bodyPr vert="horz" wrap="non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sz="2200" b="0" i="1"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rgbClr val="FFFFFF"/>
        </a:solid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Char char="•"/>
          <a:tabLst/>
          <a:defRPr kumimoji="1" lang="en-US" sz="2200" b="0" i="1"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buNone/>
          <a:defRPr sz="1200" i="0" dirty="0" smtClean="0"/>
        </a:defPPr>
      </a:lstStyle>
    </a:txDef>
  </a:objectDefaults>
  <a:extraClrSchemeLst>
    <a:extraClrScheme>
      <a:clrScheme name="NN97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N97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N97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N97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N97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N97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N97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1130002</TotalTime>
  <Words>3486</Words>
  <Application>Microsoft Macintosh PowerPoint</Application>
  <PresentationFormat>Widescreen</PresentationFormat>
  <Paragraphs>348</Paragraphs>
  <Slides>57</Slides>
  <Notes>34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CommonBullets</vt:lpstr>
      <vt:lpstr>Marlett</vt:lpstr>
      <vt:lpstr>Monotype Sorts</vt:lpstr>
      <vt:lpstr>nyt-imperial</vt:lpstr>
      <vt:lpstr>sourcesans-regular</vt:lpstr>
      <vt:lpstr>Symbol</vt:lpstr>
      <vt:lpstr>Tahoma</vt:lpstr>
      <vt:lpstr>Times New Roman</vt:lpstr>
      <vt:lpstr>Wingdings</vt:lpstr>
      <vt:lpstr>NN97</vt:lpstr>
      <vt:lpstr> The Birth of RHIC and Its First Discoveries  </vt:lpstr>
      <vt:lpstr>Fermi (1950)</vt:lpstr>
      <vt:lpstr>Fermi (1952) Notes on Thermodynamics and Statistics </vt:lpstr>
      <vt:lpstr>Fermi (1952) Notes on Thermodynamics and Statistics </vt:lpstr>
      <vt:lpstr>Landau (1955) Was Inspired by Fermi . . .</vt:lpstr>
      <vt:lpstr>Landau (1955) Was Inspired by Fermi . . .</vt:lpstr>
      <vt:lpstr>Landau (1955) Was Inspired by Fermi . . .</vt:lpstr>
      <vt:lpstr>(One of) the Origins of the Study of Relativistic Nuclear Collisions  </vt:lpstr>
      <vt:lpstr>T.D. and the Origin of Relativistic Heavy Ion Collisions </vt:lpstr>
      <vt:lpstr>T.D. and the Origin of Relativistic Heavy Ion Collisions </vt:lpstr>
      <vt:lpstr>T.D. and the Origin of Relativistic Heavy Ion Collisions </vt:lpstr>
      <vt:lpstr>Parallel, Independent Developments 1973-1974</vt:lpstr>
      <vt:lpstr>Parallel Paths that Nonetheless Converged</vt:lpstr>
      <vt:lpstr>Shuryak 1980</vt:lpstr>
      <vt:lpstr>An Important Prophet</vt:lpstr>
      <vt:lpstr>The CERN ISR</vt:lpstr>
      <vt:lpstr>The CERN ISR</vt:lpstr>
      <vt:lpstr>Circa 1979: VENUS ??</vt:lpstr>
      <vt:lpstr>Circa 1979: VENUS ??</vt:lpstr>
      <vt:lpstr>In the World of High Energy Physics . . . </vt:lpstr>
      <vt:lpstr>July 14, 1983</vt:lpstr>
      <vt:lpstr>The Origin of RHIC (1983) </vt:lpstr>
      <vt:lpstr>The Origin of RHIC (1983) </vt:lpstr>
      <vt:lpstr>1983 As the Fundamentun Anni </vt:lpstr>
      <vt:lpstr>1983 As the Fundamentun Anni </vt:lpstr>
      <vt:lpstr>RHIC</vt:lpstr>
      <vt:lpstr>RHIC </vt:lpstr>
      <vt:lpstr> An Unfortunate Affair - 2000 CERN Press Release</vt:lpstr>
      <vt:lpstr>RHIC’s First Phase Transition</vt:lpstr>
      <vt:lpstr>RHIC’s First Phase Transition</vt:lpstr>
      <vt:lpstr>Not Described Here . . . </vt:lpstr>
      <vt:lpstr>Quark Matter 2001</vt:lpstr>
      <vt:lpstr>Quark Matter 2001</vt:lpstr>
      <vt:lpstr>Quark Matter 2001</vt:lpstr>
      <vt:lpstr>Quark Matter 2001</vt:lpstr>
      <vt:lpstr>Quark Matter 2001</vt:lpstr>
      <vt:lpstr>Quark Matter 2001</vt:lpstr>
      <vt:lpstr>Prediction January, 2001</vt:lpstr>
      <vt:lpstr>Wrong !!</vt:lpstr>
      <vt:lpstr>RHIC’s First Two Major Discoveries</vt:lpstr>
      <vt:lpstr>How Fortunate !</vt:lpstr>
      <vt:lpstr>Extending Those Major Discoveries</vt:lpstr>
      <vt:lpstr>Critical in situ Control Measurement </vt:lpstr>
      <vt:lpstr>Critical in situ Control Measurement </vt:lpstr>
      <vt:lpstr>PowerPoint Presentation</vt:lpstr>
      <vt:lpstr>From That Article</vt:lpstr>
      <vt:lpstr>Causality in the White Paper Process</vt:lpstr>
      <vt:lpstr>RHIC Success !!</vt:lpstr>
      <vt:lpstr>RHIC Scientists Serve Up ‘Perfect’ Liquid </vt:lpstr>
      <vt:lpstr> An Unfortunate Affair - 2000 CERN Press Release</vt:lpstr>
      <vt:lpstr> Current Perspective - 2000 CERN Press Release</vt:lpstr>
      <vt:lpstr>Since That Time . . . </vt:lpstr>
      <vt:lpstr>It Is Only Appropriate . . . </vt:lpstr>
      <vt:lpstr>Boulder Workshop Mar-05</vt:lpstr>
      <vt:lpstr>VENUS ??</vt:lpstr>
      <vt:lpstr>VENUS ??</vt:lpstr>
      <vt:lpstr>Addressing the nature of QGP discovery</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Heavy Ion Physics Overview</dc:title>
  <dc:creator>William A. Zajc</dc:creator>
  <cp:lastModifiedBy> </cp:lastModifiedBy>
  <cp:revision>1661</cp:revision>
  <cp:lastPrinted>2025-05-24T20:42:13Z</cp:lastPrinted>
  <dcterms:created xsi:type="dcterms:W3CDTF">1997-05-17T19:11:26Z</dcterms:created>
  <dcterms:modified xsi:type="dcterms:W3CDTF">2025-05-24T20:44:06Z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zajc@columbia.edu</vt:lpwstr>
  </property>
  <property fmtid="{D5CDD505-2E9C-101B-9397-08002B2CF9AE}" pid="8" name="HomePage">
    <vt:lpwstr>http://www.nevis.columbia.edu/~zajc/</vt:lpwstr>
  </property>
  <property fmtid="{D5CDD505-2E9C-101B-9397-08002B2CF9AE}" pid="9" name="Other">
    <vt:lpwstr>Non-technical overview of heavy ion physics presented as thesis "opponent" at the Ph.D. defense of J. Schmidt-Sorensen of Lund University, May-99.</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C:\WEBSHARE\WWWROOT\mypublicphenix\presentations\Janus</vt:lpwstr>
  </property>
</Properties>
</file>