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9" r:id="rId1"/>
  </p:sldMasterIdLst>
  <p:notesMasterIdLst>
    <p:notesMasterId r:id="rId27"/>
  </p:notesMasterIdLst>
  <p:sldIdLst>
    <p:sldId id="256" r:id="rId2"/>
    <p:sldId id="257" r:id="rId3"/>
    <p:sldId id="300" r:id="rId4"/>
    <p:sldId id="273" r:id="rId5"/>
    <p:sldId id="302" r:id="rId6"/>
    <p:sldId id="303" r:id="rId7"/>
    <p:sldId id="274" r:id="rId8"/>
    <p:sldId id="290" r:id="rId9"/>
    <p:sldId id="267" r:id="rId10"/>
    <p:sldId id="270" r:id="rId11"/>
    <p:sldId id="258" r:id="rId12"/>
    <p:sldId id="259" r:id="rId13"/>
    <p:sldId id="261" r:id="rId14"/>
    <p:sldId id="262" r:id="rId15"/>
    <p:sldId id="263" r:id="rId16"/>
    <p:sldId id="264" r:id="rId17"/>
    <p:sldId id="307" r:id="rId18"/>
    <p:sldId id="298" r:id="rId19"/>
    <p:sldId id="299" r:id="rId20"/>
    <p:sldId id="301" r:id="rId21"/>
    <p:sldId id="266" r:id="rId22"/>
    <p:sldId id="283" r:id="rId23"/>
    <p:sldId id="297" r:id="rId24"/>
    <p:sldId id="296" r:id="rId25"/>
    <p:sldId id="3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687"/>
    <a:srgbClr val="4D694D"/>
    <a:srgbClr val="86BF4A"/>
    <a:srgbClr val="789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502"/>
    <p:restoredTop sz="95500"/>
  </p:normalViewPr>
  <p:slideViewPr>
    <p:cSldViewPr snapToGrid="0" snapToObjects="1">
      <p:cViewPr varScale="1">
        <p:scale>
          <a:sx n="84" d="100"/>
          <a:sy n="84" d="100"/>
        </p:scale>
        <p:origin x="192" y="6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0DD9A-09DB-B946-A0F4-7188717847BB}" type="datetimeFigureOut">
              <a:rPr lang="en-US" smtClean="0"/>
              <a:t>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EDE34-C6EA-3C48-9422-62E2A853D5B1}" type="slidenum">
              <a:rPr lang="en-US" smtClean="0"/>
              <a:t>‹#›</a:t>
            </a:fld>
            <a:endParaRPr lang="en-US"/>
          </a:p>
        </p:txBody>
      </p:sp>
    </p:spTree>
    <p:extLst>
      <p:ext uri="{BB962C8B-B14F-4D97-AF65-F5344CB8AC3E}">
        <p14:creationId xmlns:p14="http://schemas.microsoft.com/office/powerpoint/2010/main" val="428195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one, my name is Nanxi Yao and I am a 4</a:t>
            </a:r>
            <a:r>
              <a:rPr lang="en-US" baseline="30000" dirty="0"/>
              <a:t>th</a:t>
            </a:r>
            <a:r>
              <a:rPr lang="en-US" dirty="0"/>
              <a:t> year graduate student from UIUC, today I am going to talk about probing dense nuclear matter: connecting neutron stars and heavy-ion collisions</a:t>
            </a:r>
          </a:p>
        </p:txBody>
      </p:sp>
      <p:sp>
        <p:nvSpPr>
          <p:cNvPr id="4" name="Slide Number Placeholder 3"/>
          <p:cNvSpPr>
            <a:spLocks noGrp="1"/>
          </p:cNvSpPr>
          <p:nvPr>
            <p:ph type="sldNum" sz="quarter" idx="5"/>
          </p:nvPr>
        </p:nvSpPr>
        <p:spPr/>
        <p:txBody>
          <a:bodyPr/>
          <a:lstStyle/>
          <a:p>
            <a:fld id="{193EDE34-C6EA-3C48-9422-62E2A853D5B1}" type="slidenum">
              <a:rPr lang="en-US" smtClean="0"/>
              <a:t>1</a:t>
            </a:fld>
            <a:endParaRPr lang="en-US"/>
          </a:p>
        </p:txBody>
      </p:sp>
    </p:spTree>
    <p:extLst>
      <p:ext uri="{BB962C8B-B14F-4D97-AF65-F5344CB8AC3E}">
        <p14:creationId xmlns:p14="http://schemas.microsoft.com/office/powerpoint/2010/main" val="2412948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neutron star EOS, we have the charge fraction less then 0.2, which is defined as the ratio between protons and nucleons. For symmetric matter we would have </a:t>
            </a:r>
            <a:r>
              <a:rPr lang="en-US" dirty="0" err="1"/>
              <a:t>yq</a:t>
            </a:r>
            <a:r>
              <a:rPr lang="en-US" dirty="0"/>
              <a:t> = 0.5, but for HIC we would have </a:t>
            </a:r>
            <a:r>
              <a:rPr lang="en-US" dirty="0" err="1"/>
              <a:t>yq</a:t>
            </a:r>
            <a:r>
              <a:rPr lang="en-US" dirty="0"/>
              <a:t> around 0.39 on average, for example for gold gold collision we have </a:t>
            </a:r>
            <a:r>
              <a:rPr lang="en-US" dirty="0" err="1"/>
              <a:t>yq</a:t>
            </a:r>
            <a:r>
              <a:rPr lang="en-US" dirty="0"/>
              <a:t> roughly at 0.4. Here I can see that the scale of YQ for ns is below 0.2.  We are going to convert the NS </a:t>
            </a:r>
            <a:r>
              <a:rPr lang="en-US" dirty="0" err="1"/>
              <a:t>eos</a:t>
            </a:r>
            <a:r>
              <a:rPr lang="en-US" dirty="0"/>
              <a:t> to hic es using the charge fraction and symmetry energy expansion. </a:t>
            </a:r>
          </a:p>
        </p:txBody>
      </p:sp>
      <p:sp>
        <p:nvSpPr>
          <p:cNvPr id="4" name="Slide Number Placeholder 3"/>
          <p:cNvSpPr>
            <a:spLocks noGrp="1"/>
          </p:cNvSpPr>
          <p:nvPr>
            <p:ph type="sldNum" sz="quarter" idx="5"/>
          </p:nvPr>
        </p:nvSpPr>
        <p:spPr/>
        <p:txBody>
          <a:bodyPr/>
          <a:lstStyle/>
          <a:p>
            <a:fld id="{193EDE34-C6EA-3C48-9422-62E2A853D5B1}" type="slidenum">
              <a:rPr lang="en-US" smtClean="0"/>
              <a:t>10</a:t>
            </a:fld>
            <a:endParaRPr lang="en-US"/>
          </a:p>
        </p:txBody>
      </p:sp>
    </p:spTree>
    <p:extLst>
      <p:ext uri="{BB962C8B-B14F-4D97-AF65-F5344CB8AC3E}">
        <p14:creationId xmlns:p14="http://schemas.microsoft.com/office/powerpoint/2010/main" val="3352568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define the difference between the energy per nucleon of NS and of HIC by the symmetry energy and isospin asymmetry delta. Delta can be expressed by the charge fraction. The coefficient of the 2nd order term can be </a:t>
            </a:r>
            <a:r>
              <a:rPr lang="en-US" dirty="0" err="1"/>
              <a:t>taylor</a:t>
            </a:r>
            <a:r>
              <a:rPr lang="en-US" dirty="0"/>
              <a:t> expanded, which is the symmetry energy expansion. The </a:t>
            </a:r>
            <a:r>
              <a:rPr lang="en-US" dirty="0" err="1"/>
              <a:t>Esym</a:t>
            </a:r>
            <a:r>
              <a:rPr lang="en-US" dirty="0"/>
              <a:t> 0 is the magnitude of the symmetry energy at saturation density, and its 31.7 MeV plus minus 3.2 MeV. The slope is </a:t>
            </a:r>
            <a:r>
              <a:rPr lang="en-US" dirty="0" err="1"/>
              <a:t>Lsym</a:t>
            </a:r>
            <a:r>
              <a:rPr lang="en-US" dirty="0"/>
              <a:t> which takes value at 58.7 plus 28.6 MeV or according to PreX2 106 plus minus 37 MeV. The higher order coefficients are poorly known so we have a much larger range for the curvature K </a:t>
            </a:r>
            <a:r>
              <a:rPr lang="en-US" dirty="0" err="1"/>
              <a:t>sym</a:t>
            </a:r>
            <a:r>
              <a:rPr lang="en-US" dirty="0"/>
              <a:t> and skewness J sym. </a:t>
            </a:r>
          </a:p>
        </p:txBody>
      </p:sp>
      <p:sp>
        <p:nvSpPr>
          <p:cNvPr id="4" name="Slide Number Placeholder 3"/>
          <p:cNvSpPr>
            <a:spLocks noGrp="1"/>
          </p:cNvSpPr>
          <p:nvPr>
            <p:ph type="sldNum" sz="quarter" idx="5"/>
          </p:nvPr>
        </p:nvSpPr>
        <p:spPr/>
        <p:txBody>
          <a:bodyPr/>
          <a:lstStyle/>
          <a:p>
            <a:fld id="{193EDE34-C6EA-3C48-9422-62E2A853D5B1}" type="slidenum">
              <a:rPr lang="en-US" smtClean="0"/>
              <a:t>11</a:t>
            </a:fld>
            <a:endParaRPr lang="en-US"/>
          </a:p>
        </p:txBody>
      </p:sp>
    </p:spTree>
    <p:extLst>
      <p:ext uri="{BB962C8B-B14F-4D97-AF65-F5344CB8AC3E}">
        <p14:creationId xmlns:p14="http://schemas.microsoft.com/office/powerpoint/2010/main" val="79113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symmetry energy expansion we are going to do a double expansion , as we first expand from the NS to symmetry matter and then to HIC as we do not have perfectly symmetric nuclear matter. After some algebra we would have the conversion dependent on the symmetry energy expansion and on two charge fraction, for which the YQ is the density dependent charge fraction for NS and the YHIC is the charge fraction for HIC and we are also going to vary this term to see how the EOS varies. </a:t>
            </a:r>
          </a:p>
        </p:txBody>
      </p:sp>
      <p:sp>
        <p:nvSpPr>
          <p:cNvPr id="4" name="Slide Number Placeholder 3"/>
          <p:cNvSpPr>
            <a:spLocks noGrp="1"/>
          </p:cNvSpPr>
          <p:nvPr>
            <p:ph type="sldNum" sz="quarter" idx="5"/>
          </p:nvPr>
        </p:nvSpPr>
        <p:spPr/>
        <p:txBody>
          <a:bodyPr/>
          <a:lstStyle/>
          <a:p>
            <a:fld id="{193EDE34-C6EA-3C48-9422-62E2A853D5B1}" type="slidenum">
              <a:rPr lang="en-US" smtClean="0"/>
              <a:t>12</a:t>
            </a:fld>
            <a:endParaRPr lang="en-US"/>
          </a:p>
        </p:txBody>
      </p:sp>
    </p:spTree>
    <p:extLst>
      <p:ext uri="{BB962C8B-B14F-4D97-AF65-F5344CB8AC3E}">
        <p14:creationId xmlns:p14="http://schemas.microsoft.com/office/powerpoint/2010/main" val="2327886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am going to talk about the entire conversion process. Since in HIC we only care about the QCD degrees of freedom, we need to subtract the leptons from the energy density of NS because we assume there are electrons existing. We can approximate the lepton contributions can be described by a non-interacting quantum gas so we use with free fermi gas  to calculate the contribution. Then we have a range of symmetry energy coefficients to see how the final cs2 look like. </a:t>
            </a:r>
          </a:p>
          <a:p>
            <a:r>
              <a:rPr lang="en-US" dirty="0"/>
              <a:t>We just use thermodynamic relations to get the pressure and speed of sound. </a:t>
            </a:r>
          </a:p>
          <a:p>
            <a:r>
              <a:rPr lang="en-US" dirty="0"/>
              <a:t>talk about lepton contribution: we only care about QCD degrees of freedom when converting into HIC EOS, so subtract the lepton contributions. We did proof-of-principle in the paper</a:t>
            </a:r>
          </a:p>
          <a:p>
            <a:endParaRPr lang="en-US" dirty="0"/>
          </a:p>
        </p:txBody>
      </p:sp>
      <p:sp>
        <p:nvSpPr>
          <p:cNvPr id="4" name="Slide Number Placeholder 3"/>
          <p:cNvSpPr>
            <a:spLocks noGrp="1"/>
          </p:cNvSpPr>
          <p:nvPr>
            <p:ph type="sldNum" sz="quarter" idx="5"/>
          </p:nvPr>
        </p:nvSpPr>
        <p:spPr/>
        <p:txBody>
          <a:bodyPr/>
          <a:lstStyle/>
          <a:p>
            <a:fld id="{F4849258-3BF9-A944-8F04-68FA7F911601}" type="slidenum">
              <a:rPr lang="en-US" smtClean="0"/>
              <a:t>13</a:t>
            </a:fld>
            <a:endParaRPr lang="en-US"/>
          </a:p>
        </p:txBody>
      </p:sp>
    </p:spTree>
    <p:extLst>
      <p:ext uri="{BB962C8B-B14F-4D97-AF65-F5344CB8AC3E}">
        <p14:creationId xmlns:p14="http://schemas.microsoft.com/office/powerpoint/2010/main" val="162854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because we input a bunch of different symmetry energy coefficients, we get a band of converted cs2. </a:t>
            </a:r>
          </a:p>
          <a:p>
            <a:r>
              <a:rPr lang="en-US" dirty="0"/>
              <a:t>What I am showing here are EOSs that have passed my constraints. So I make sure the converted EOSs are causal so it’s larger than 0 and smaller than 1. Also, I check the saturation properties. The new saturation density where I defined to be where pressure becomes positive from negative has to be within the range of 0.14 and 0.18. Also, the binding energy has to be larger than -18 and smaller than -14.</a:t>
            </a:r>
          </a:p>
          <a:p>
            <a:r>
              <a:rPr lang="en-US" dirty="0"/>
              <a:t>We can see that we have the peak at the same location but we do see a shift in magnitude of the bump. We also see that following the bump, we get a wide range of different EOS as we are moving further from the expansion point which is the nuclear saturation density. </a:t>
            </a:r>
          </a:p>
          <a:p>
            <a:endParaRPr lang="en-US" dirty="0"/>
          </a:p>
          <a:p>
            <a:r>
              <a:rPr lang="en-US" altLang="zh-CN" dirty="0"/>
              <a:t>Show</a:t>
            </a:r>
            <a:r>
              <a:rPr lang="zh-CN" altLang="en-US" dirty="0"/>
              <a:t> </a:t>
            </a:r>
            <a:r>
              <a:rPr lang="en-US" altLang="zh-CN" dirty="0"/>
              <a:t>without</a:t>
            </a:r>
            <a:r>
              <a:rPr lang="zh-CN" altLang="en-US" dirty="0"/>
              <a:t> </a:t>
            </a:r>
            <a:r>
              <a:rPr lang="en-US" altLang="zh-CN" dirty="0"/>
              <a:t>constraints</a:t>
            </a:r>
          </a:p>
          <a:p>
            <a:r>
              <a:rPr lang="en-US" altLang="zh-CN" dirty="0"/>
              <a:t>Back-up</a:t>
            </a:r>
            <a:r>
              <a:rPr lang="zh-CN" altLang="en-US" dirty="0"/>
              <a:t> </a:t>
            </a:r>
            <a:r>
              <a:rPr lang="en-US" altLang="zh-CN" dirty="0"/>
              <a:t>slides</a:t>
            </a:r>
            <a:r>
              <a:rPr lang="zh-CN" altLang="en-US" dirty="0"/>
              <a:t> </a:t>
            </a:r>
            <a:r>
              <a:rPr lang="en-US" altLang="zh-CN" dirty="0"/>
              <a:t>for</a:t>
            </a:r>
            <a:r>
              <a:rPr lang="zh-CN" altLang="en-US" dirty="0"/>
              <a:t> </a:t>
            </a:r>
            <a:r>
              <a:rPr lang="en-US" altLang="zh-CN" dirty="0"/>
              <a:t>saturation</a:t>
            </a:r>
            <a:r>
              <a:rPr lang="zh-CN" altLang="en-US" dirty="0"/>
              <a:t> </a:t>
            </a:r>
            <a:r>
              <a:rPr lang="en-US" altLang="zh-CN" dirty="0"/>
              <a:t>properties</a:t>
            </a:r>
          </a:p>
          <a:p>
            <a:endParaRPr lang="en-US" dirty="0"/>
          </a:p>
        </p:txBody>
      </p:sp>
      <p:sp>
        <p:nvSpPr>
          <p:cNvPr id="4" name="Slide Number Placeholder 3"/>
          <p:cNvSpPr>
            <a:spLocks noGrp="1"/>
          </p:cNvSpPr>
          <p:nvPr>
            <p:ph type="sldNum" sz="quarter" idx="5"/>
          </p:nvPr>
        </p:nvSpPr>
        <p:spPr/>
        <p:txBody>
          <a:bodyPr/>
          <a:lstStyle/>
          <a:p>
            <a:fld id="{F4849258-3BF9-A944-8F04-68FA7F911601}" type="slidenum">
              <a:rPr lang="en-US" smtClean="0"/>
              <a:t>14</a:t>
            </a:fld>
            <a:endParaRPr lang="en-US"/>
          </a:p>
        </p:txBody>
      </p:sp>
    </p:spTree>
    <p:extLst>
      <p:ext uri="{BB962C8B-B14F-4D97-AF65-F5344CB8AC3E}">
        <p14:creationId xmlns:p14="http://schemas.microsoft.com/office/powerpoint/2010/main" val="86680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eliminating some of the EOSs that didn’t pass my </a:t>
            </a:r>
            <a:r>
              <a:rPr lang="en-US" dirty="0" err="1"/>
              <a:t>constarints</a:t>
            </a:r>
            <a:r>
              <a:rPr lang="en-US" dirty="0"/>
              <a:t>, we are able to constrain the symmetry energy as well. So we see that for </a:t>
            </a:r>
            <a:r>
              <a:rPr lang="en-US" dirty="0" err="1"/>
              <a:t>Esym</a:t>
            </a:r>
            <a:r>
              <a:rPr lang="en-US" dirty="0"/>
              <a:t>, there isn’t much difference between the proposed range and the posterior. But for </a:t>
            </a:r>
            <a:r>
              <a:rPr lang="en-US" dirty="0" err="1"/>
              <a:t>Lsym</a:t>
            </a:r>
            <a:r>
              <a:rPr lang="en-US" dirty="0"/>
              <a:t>, there is a strong preference for </a:t>
            </a:r>
            <a:r>
              <a:rPr lang="en-US" dirty="0" err="1"/>
              <a:t>Lsym</a:t>
            </a:r>
            <a:r>
              <a:rPr lang="en-US" dirty="0"/>
              <a:t> to be from 30 to 50, and </a:t>
            </a:r>
            <a:r>
              <a:rPr lang="en-US" dirty="0" err="1"/>
              <a:t>ksym</a:t>
            </a:r>
            <a:r>
              <a:rPr lang="en-US" dirty="0"/>
              <a:t> is preferred to be negative, and </a:t>
            </a:r>
            <a:r>
              <a:rPr lang="en-US" dirty="0" err="1"/>
              <a:t>Jsym</a:t>
            </a:r>
            <a:r>
              <a:rPr lang="en-US" dirty="0"/>
              <a:t> is preferred to have a larger value but it still has a large range of values. </a:t>
            </a:r>
          </a:p>
          <a:p>
            <a:r>
              <a:rPr lang="en-US" altLang="zh-CN" dirty="0"/>
              <a:t>Consider</a:t>
            </a:r>
            <a:r>
              <a:rPr lang="zh-CN" altLang="en-US" dirty="0"/>
              <a:t> </a:t>
            </a:r>
            <a:r>
              <a:rPr lang="en-US" altLang="zh-CN" dirty="0"/>
              <a:t>this</a:t>
            </a:r>
            <a:r>
              <a:rPr lang="zh-CN" altLang="en-US" dirty="0"/>
              <a:t> </a:t>
            </a:r>
            <a:r>
              <a:rPr lang="en-US" altLang="zh-CN" dirty="0"/>
              <a:t>as</a:t>
            </a:r>
            <a:r>
              <a:rPr lang="zh-CN" altLang="en-US" dirty="0"/>
              <a:t> </a:t>
            </a:r>
            <a:r>
              <a:rPr lang="en-US" altLang="zh-CN" dirty="0"/>
              <a:t>a</a:t>
            </a:r>
            <a:r>
              <a:rPr lang="zh-CN" altLang="en-US" dirty="0"/>
              <a:t> </a:t>
            </a:r>
            <a:r>
              <a:rPr lang="en-US" altLang="zh-CN" dirty="0"/>
              <a:t>back-up?</a:t>
            </a:r>
          </a:p>
          <a:p>
            <a:endParaRPr lang="en-US" dirty="0"/>
          </a:p>
        </p:txBody>
      </p:sp>
      <p:sp>
        <p:nvSpPr>
          <p:cNvPr id="4" name="Slide Number Placeholder 3"/>
          <p:cNvSpPr>
            <a:spLocks noGrp="1"/>
          </p:cNvSpPr>
          <p:nvPr>
            <p:ph type="sldNum" sz="quarter" idx="5"/>
          </p:nvPr>
        </p:nvSpPr>
        <p:spPr/>
        <p:txBody>
          <a:bodyPr/>
          <a:lstStyle/>
          <a:p>
            <a:fld id="{F4849258-3BF9-A944-8F04-68FA7F911601}" type="slidenum">
              <a:rPr lang="en-US" smtClean="0"/>
              <a:t>15</a:t>
            </a:fld>
            <a:endParaRPr lang="en-US"/>
          </a:p>
        </p:txBody>
      </p:sp>
    </p:spTree>
    <p:extLst>
      <p:ext uri="{BB962C8B-B14F-4D97-AF65-F5344CB8AC3E}">
        <p14:creationId xmlns:p14="http://schemas.microsoft.com/office/powerpoint/2010/main" val="92556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after I converted the EOS, I sent the converted EOS to my collaborator Agnieszka at INT who runs hadronic transport code SMASH. Before I send my EOS to her, I matched my EOS with an EOS from the VDF model to make sure that we have </a:t>
            </a:r>
            <a:r>
              <a:rPr lang="en-US" dirty="0" err="1"/>
              <a:t>reasonbe</a:t>
            </a:r>
            <a:r>
              <a:rPr lang="en-US" dirty="0"/>
              <a:t> low density behavior such that ….</a:t>
            </a:r>
          </a:p>
          <a:p>
            <a:r>
              <a:rPr lang="en-US" dirty="0"/>
              <a:t>Because the parametrized EOS which serves as the input to SMASH is </a:t>
            </a:r>
            <a:r>
              <a:rPr lang="en-US" dirty="0" err="1"/>
              <a:t>construted</a:t>
            </a:r>
            <a:r>
              <a:rPr lang="en-US" dirty="0"/>
              <a:t> from the low density and it’s very important to have the right behavior at low density and it’s not affecting what we have at higher density where the bump appears.</a:t>
            </a:r>
          </a:p>
          <a:p>
            <a:r>
              <a:rPr lang="en-US" dirty="0"/>
              <a:t>So she put the maximum and minimum of the bands we obtained as input to SMASH, and we obtain the flow data and we see that EOS2 where we have the bump at middle density is actually favored by the flow data. The eos2 minimum band matches with the experimental data points. So in conclusion, we do find the NS EOS with a large peat at 2n0 is compatible with the HIC data. </a:t>
            </a:r>
          </a:p>
          <a:p>
            <a:r>
              <a:rPr lang="en-US" dirty="0"/>
              <a:t>However, we have to note that the SMASH simulation does not implement momentum implemented  potentials so we might have a smaller elliptic 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the slope of the directed flow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Here, however, the used EOSs have been shown to not only describe heavy-ion measurements, but also satisfy all constraints from neutron star observations as well as support extremely heavy neutron stars. Thus our results show that NS EOS with large peaks in the speed of sound can be compatible with EOS extracted from heavy-ion data as long as the simulation framework used for that extraction allows for similarly nontrivial behavior of the EOS with density. </a:t>
            </a:r>
            <a:endParaRPr lang="en-US" dirty="0"/>
          </a:p>
          <a:p>
            <a:endParaRPr lang="en-US" dirty="0"/>
          </a:p>
          <a:p>
            <a:r>
              <a:rPr lang="en-US" altLang="zh-CN" dirty="0"/>
              <a:t>Talk</a:t>
            </a:r>
            <a:r>
              <a:rPr lang="zh-CN" altLang="en-US" dirty="0"/>
              <a:t> </a:t>
            </a:r>
            <a:r>
              <a:rPr lang="en-US" altLang="zh-CN" dirty="0"/>
              <a:t>about</a:t>
            </a:r>
            <a:r>
              <a:rPr lang="zh-CN" altLang="en-US" dirty="0"/>
              <a:t> </a:t>
            </a:r>
            <a:r>
              <a:rPr lang="en-US" altLang="zh-CN" dirty="0"/>
              <a:t>SMASH</a:t>
            </a:r>
          </a:p>
          <a:p>
            <a:r>
              <a:rPr lang="en-US" altLang="zh-CN" dirty="0"/>
              <a:t>Talk</a:t>
            </a:r>
            <a:r>
              <a:rPr lang="zh-CN" altLang="en-US" dirty="0"/>
              <a:t> </a:t>
            </a:r>
            <a:r>
              <a:rPr lang="en-US" altLang="zh-CN" dirty="0"/>
              <a:t>about</a:t>
            </a:r>
            <a:r>
              <a:rPr lang="zh-CN" altLang="en-US" dirty="0"/>
              <a:t> </a:t>
            </a:r>
            <a:r>
              <a:rPr lang="en-US" altLang="zh-CN" dirty="0"/>
              <a:t>flow</a:t>
            </a:r>
          </a:p>
          <a:p>
            <a:r>
              <a:rPr lang="en-US" altLang="zh-CN" dirty="0"/>
              <a:t>Fixed-target</a:t>
            </a:r>
            <a:endParaRPr lang="en-US" dirty="0"/>
          </a:p>
        </p:txBody>
      </p:sp>
      <p:sp>
        <p:nvSpPr>
          <p:cNvPr id="4" name="Slide Number Placeholder 3"/>
          <p:cNvSpPr>
            <a:spLocks noGrp="1"/>
          </p:cNvSpPr>
          <p:nvPr>
            <p:ph type="sldNum" sz="quarter" idx="5"/>
          </p:nvPr>
        </p:nvSpPr>
        <p:spPr/>
        <p:txBody>
          <a:bodyPr/>
          <a:lstStyle/>
          <a:p>
            <a:fld id="{F4849258-3BF9-A944-8F04-68FA7F911601}" type="slidenum">
              <a:rPr lang="en-US" smtClean="0"/>
              <a:t>16</a:t>
            </a:fld>
            <a:endParaRPr lang="en-US"/>
          </a:p>
        </p:txBody>
      </p:sp>
    </p:spTree>
    <p:extLst>
      <p:ext uri="{BB962C8B-B14F-4D97-AF65-F5344CB8AC3E}">
        <p14:creationId xmlns:p14="http://schemas.microsoft.com/office/powerpoint/2010/main" val="108324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doing the symmetry energy expansion, we are currently working on a 3D expansion where we extend in the temperature dimension. Our main tool is a power series expansion in the ratio T over </a:t>
            </a:r>
            <a:r>
              <a:rPr lang="en-US" dirty="0" err="1"/>
              <a:t>mu_B</a:t>
            </a:r>
            <a:r>
              <a:rPr lang="en-US" dirty="0"/>
              <a:t>, which behaves well near zero temperature and enables consistent thermodynamic extrapolation.</a:t>
            </a:r>
          </a:p>
          <a:p>
            <a:r>
              <a:rPr lang="en-US" dirty="0"/>
              <a:t>We found that just a single non-zero term in this expansion beyond the zero-temperature </a:t>
            </a:r>
            <a:r>
              <a:rPr lang="en-US" dirty="0" err="1"/>
              <a:t>EoS</a:t>
            </a:r>
            <a:r>
              <a:rPr lang="en-US" dirty="0"/>
              <a:t> can reproduce the pressure up to 100 MeV in temperature for high enough baryon chemical potentials. This makes the framework not only accurate but also computationally efficient.</a:t>
            </a:r>
          </a:p>
          <a:p>
            <a:r>
              <a:rPr lang="en-US" dirty="0"/>
              <a:t>This framework is model-independent but here we are using a relativistic mean field model to do a sanity check and we quantified the uncertainties involved.  We are planning to have an opensource code in the future, and this can provide us a </a:t>
            </a:r>
            <a:r>
              <a:rPr lang="en-US" dirty="0" err="1"/>
              <a:t>themodynamically</a:t>
            </a:r>
            <a:r>
              <a:rPr lang="en-US" dirty="0"/>
              <a:t> consistent and well-controlled 3D EOS of the nuclear matter where we can use for neutron star mergers in numerical relativity simulations and possibly make connections to HICs as well. </a:t>
            </a:r>
          </a:p>
        </p:txBody>
      </p:sp>
      <p:sp>
        <p:nvSpPr>
          <p:cNvPr id="4" name="Slide Number Placeholder 3"/>
          <p:cNvSpPr>
            <a:spLocks noGrp="1"/>
          </p:cNvSpPr>
          <p:nvPr>
            <p:ph type="sldNum" sz="quarter" idx="5"/>
          </p:nvPr>
        </p:nvSpPr>
        <p:spPr/>
        <p:txBody>
          <a:bodyPr/>
          <a:lstStyle/>
          <a:p>
            <a:fld id="{193EDE34-C6EA-3C48-9422-62E2A853D5B1}" type="slidenum">
              <a:rPr lang="en-US" smtClean="0"/>
              <a:t>17</a:t>
            </a:fld>
            <a:endParaRPr lang="en-US"/>
          </a:p>
        </p:txBody>
      </p:sp>
    </p:spTree>
    <p:extLst>
      <p:ext uri="{BB962C8B-B14F-4D97-AF65-F5344CB8AC3E}">
        <p14:creationId xmlns:p14="http://schemas.microsoft.com/office/powerpoint/2010/main" val="717867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project I am currently working on based on the symmetry energy expansion is that we are </a:t>
            </a:r>
            <a:r>
              <a:rPr lang="en-US" dirty="0" err="1"/>
              <a:t>gonna</a:t>
            </a:r>
            <a:r>
              <a:rPr lang="en-US" dirty="0"/>
              <a:t> take a bunch of NS EOS from modified Gaussian processes with prior constraints from the astrophysics, and we are going to do a Bayesian analysis to get a posterior on symmetry energy coefficients using the symmetry energy expansion we just talked about. So we will have a posterior that’s based on both astrophysics, saturation property and causality/stability constraints. </a:t>
            </a:r>
          </a:p>
        </p:txBody>
      </p:sp>
      <p:sp>
        <p:nvSpPr>
          <p:cNvPr id="4" name="Slide Number Placeholder 3"/>
          <p:cNvSpPr>
            <a:spLocks noGrp="1"/>
          </p:cNvSpPr>
          <p:nvPr>
            <p:ph type="sldNum" sz="quarter" idx="5"/>
          </p:nvPr>
        </p:nvSpPr>
        <p:spPr/>
        <p:txBody>
          <a:bodyPr/>
          <a:lstStyle/>
          <a:p>
            <a:fld id="{193EDE34-C6EA-3C48-9422-62E2A853D5B1}" type="slidenum">
              <a:rPr lang="en-US" smtClean="0"/>
              <a:t>18</a:t>
            </a:fld>
            <a:endParaRPr lang="en-US"/>
          </a:p>
        </p:txBody>
      </p:sp>
    </p:spTree>
    <p:extLst>
      <p:ext uri="{BB962C8B-B14F-4D97-AF65-F5344CB8AC3E}">
        <p14:creationId xmlns:p14="http://schemas.microsoft.com/office/powerpoint/2010/main" val="41827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lastly I will briefly talk about possible directions to probe dense nuclear matter using </a:t>
            </a:r>
            <a:r>
              <a:rPr lang="en-US" b="1" dirty="0" err="1"/>
              <a:t>pQCD</a:t>
            </a:r>
            <a:r>
              <a:rPr lang="en-US" b="1" dirty="0"/>
              <a:t>. So </a:t>
            </a:r>
            <a:r>
              <a:rPr lang="en-US" b="1" dirty="0" err="1"/>
              <a:t>pQCD</a:t>
            </a:r>
            <a:r>
              <a:rPr lang="en-US" b="1" dirty="0"/>
              <a:t> is theoretically valid</a:t>
            </a:r>
            <a:r>
              <a:rPr lang="en-US" dirty="0"/>
              <a:t> at very high temperatures and/or chemical potentials due to asymptotic freedom (small coupling). However, </a:t>
            </a:r>
            <a:r>
              <a:rPr lang="en-US" b="1" dirty="0"/>
              <a:t>most previous </a:t>
            </a:r>
            <a:r>
              <a:rPr lang="en-US" b="1" dirty="0" err="1"/>
              <a:t>pQCD</a:t>
            </a:r>
            <a:r>
              <a:rPr lang="en-US" b="1" dirty="0"/>
              <a:t> calculations neglect quark masses</a:t>
            </a:r>
            <a:r>
              <a:rPr lang="en-US" dirty="0"/>
              <a:t>, especially those of the lightest three quarks (up, down, strange), assuming they are negligible.</a:t>
            </a:r>
          </a:p>
          <a:p>
            <a:r>
              <a:rPr lang="en-US" dirty="0"/>
              <a:t>While that assumption works well at high energies, </a:t>
            </a:r>
            <a:r>
              <a:rPr lang="en-US" b="1" dirty="0"/>
              <a:t>in astrophysical contexts like neutron stars or their mergers</a:t>
            </a:r>
            <a:r>
              <a:rPr lang="en-US" dirty="0"/>
              <a:t>, where matter is cold but dense, the </a:t>
            </a:r>
            <a:r>
              <a:rPr lang="en-US" b="1" dirty="0"/>
              <a:t>strange quark mass becomes non-negligible</a:t>
            </a:r>
            <a:r>
              <a:rPr lang="en-US" dirty="0"/>
              <a:t>—especially when imposing </a:t>
            </a:r>
            <a:r>
              <a:rPr lang="el-GR" b="1" dirty="0"/>
              <a:t>β-</a:t>
            </a:r>
            <a:r>
              <a:rPr lang="en-US" b="1" dirty="0"/>
              <a:t>equilibrium</a:t>
            </a:r>
            <a:r>
              <a:rPr lang="en-US" dirty="0"/>
              <a:t> and </a:t>
            </a:r>
            <a:r>
              <a:rPr lang="en-US" b="1" dirty="0"/>
              <a:t>charge neutrality</a:t>
            </a:r>
            <a:r>
              <a:rPr lang="en-US" dirty="0"/>
              <a:t>.</a:t>
            </a:r>
          </a:p>
          <a:p>
            <a:r>
              <a:rPr lang="en-US" dirty="0"/>
              <a:t>The </a:t>
            </a:r>
            <a:r>
              <a:rPr lang="en-US" b="1" dirty="0"/>
              <a:t>problem</a:t>
            </a:r>
            <a:r>
              <a:rPr lang="en-US" dirty="0"/>
              <a:t> is that </a:t>
            </a:r>
            <a:r>
              <a:rPr lang="en-US" b="1" dirty="0"/>
              <a:t>including quark masses in full generality in </a:t>
            </a:r>
            <a:r>
              <a:rPr lang="en-US" b="1" dirty="0" err="1"/>
              <a:t>pQCD</a:t>
            </a:r>
            <a:r>
              <a:rPr lang="en-US" b="1" dirty="0"/>
              <a:t> is very complicated</a:t>
            </a:r>
            <a:r>
              <a:rPr lang="en-US" dirty="0"/>
              <a:t>: the resulting integrals are messy, numerically intensive, and hard to use . In the work by </a:t>
            </a:r>
            <a:r>
              <a:rPr lang="en-US" b="1" dirty="0"/>
              <a:t>Gorda and Sappi, they </a:t>
            </a:r>
            <a:r>
              <a:rPr lang="en-US" dirty="0"/>
              <a:t>introduce a </a:t>
            </a:r>
            <a:r>
              <a:rPr lang="en-US" b="1" dirty="0"/>
              <a:t>simplifying expansion scheme</a:t>
            </a:r>
            <a:r>
              <a:rPr lang="en-US" dirty="0"/>
              <a:t>, valid when the quark masses (especially </a:t>
            </a:r>
            <a:r>
              <a:rPr lang="en-US" dirty="0" err="1"/>
              <a:t>m_s</a:t>
            </a:r>
            <a:r>
              <a:rPr lang="en-US" dirty="0"/>
              <a:t>) are of the same order as g\mu or </a:t>
            </a:r>
            <a:r>
              <a:rPr lang="en-US" dirty="0" err="1"/>
              <a:t>gT.</a:t>
            </a:r>
            <a:r>
              <a:rPr lang="en-US" dirty="0"/>
              <a:t> This is true for most practical cases where </a:t>
            </a:r>
            <a:r>
              <a:rPr lang="en-US" dirty="0" err="1"/>
              <a:t>pQCD</a:t>
            </a:r>
            <a:r>
              <a:rPr lang="en-US" dirty="0"/>
              <a:t> is used.</a:t>
            </a:r>
          </a:p>
          <a:p>
            <a:r>
              <a:rPr lang="en-US" dirty="0"/>
              <a:t>Instead of performing full massive loop calculations, they </a:t>
            </a:r>
            <a:r>
              <a:rPr lang="en-US" b="1" dirty="0"/>
              <a:t>expand the pressure in powers of the quark masses</a:t>
            </a:r>
            <a:r>
              <a:rPr lang="en-US" dirty="0"/>
              <a:t>, treating mass terms as a perturbation around the massless case.</a:t>
            </a:r>
          </a:p>
          <a:p>
            <a:r>
              <a:rPr lang="en-US" dirty="0"/>
              <a:t>This gives </a:t>
            </a:r>
            <a:r>
              <a:rPr lang="en-US" b="1" dirty="0"/>
              <a:t>semi-analytic, closed-form expressions</a:t>
            </a:r>
            <a:r>
              <a:rPr lang="en-US" dirty="0"/>
              <a:t> up to order g^5, which are </a:t>
            </a:r>
            <a:r>
              <a:rPr lang="en-US" b="1" dirty="0"/>
              <a:t>much easier to implement, evaluate, and include in practical models</a:t>
            </a:r>
            <a:r>
              <a:rPr lang="en-US" dirty="0"/>
              <a:t> like neutron star merger simulations or high-temperature QCD studies.</a:t>
            </a:r>
          </a:p>
          <a:p>
            <a:endParaRPr lang="en-US" dirty="0"/>
          </a:p>
        </p:txBody>
      </p:sp>
      <p:sp>
        <p:nvSpPr>
          <p:cNvPr id="4" name="Slide Number Placeholder 3"/>
          <p:cNvSpPr>
            <a:spLocks noGrp="1"/>
          </p:cNvSpPr>
          <p:nvPr>
            <p:ph type="sldNum" sz="quarter" idx="5"/>
          </p:nvPr>
        </p:nvSpPr>
        <p:spPr/>
        <p:txBody>
          <a:bodyPr/>
          <a:lstStyle/>
          <a:p>
            <a:fld id="{193EDE34-C6EA-3C48-9422-62E2A853D5B1}" type="slidenum">
              <a:rPr lang="en-US" smtClean="0"/>
              <a:t>19</a:t>
            </a:fld>
            <a:endParaRPr lang="en-US"/>
          </a:p>
        </p:txBody>
      </p:sp>
    </p:spTree>
    <p:extLst>
      <p:ext uri="{BB962C8B-B14F-4D97-AF65-F5344CB8AC3E}">
        <p14:creationId xmlns:p14="http://schemas.microsoft.com/office/powerpoint/2010/main" val="317176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explain how my talk is organized as I plan to go over different perspectives on making connections between neutron stars and heavy ion collisions. I will first give a brief introduction about the nuclear equation of state. Then I will first talk about the isospin asymmetry expansion using chiral EFT. I will then spend most of the time talking about the symmetry energy expansion, which is my first </a:t>
            </a:r>
            <a:r>
              <a:rPr lang="en-US" dirty="0" err="1"/>
              <a:t>phD</a:t>
            </a:r>
            <a:r>
              <a:rPr lang="en-US" dirty="0"/>
              <a:t> project and I will explain in details how the conversion is done and how we can compare neutron star data directly with HIC observables. Lastly I will go over another way to make connections between neutron stars and HIC using </a:t>
            </a:r>
            <a:r>
              <a:rPr lang="en-US" dirty="0" err="1"/>
              <a:t>pQCD</a:t>
            </a:r>
            <a:r>
              <a:rPr lang="en-US" dirty="0"/>
              <a:t>. </a:t>
            </a:r>
          </a:p>
        </p:txBody>
      </p:sp>
      <p:sp>
        <p:nvSpPr>
          <p:cNvPr id="4" name="Slide Number Placeholder 3"/>
          <p:cNvSpPr>
            <a:spLocks noGrp="1"/>
          </p:cNvSpPr>
          <p:nvPr>
            <p:ph type="sldNum" sz="quarter" idx="5"/>
          </p:nvPr>
        </p:nvSpPr>
        <p:spPr/>
        <p:txBody>
          <a:bodyPr/>
          <a:lstStyle/>
          <a:p>
            <a:fld id="{193EDE34-C6EA-3C48-9422-62E2A853D5B1}" type="slidenum">
              <a:rPr lang="en-US" smtClean="0"/>
              <a:t>2</a:t>
            </a:fld>
            <a:endParaRPr lang="en-US"/>
          </a:p>
        </p:txBody>
      </p:sp>
    </p:spTree>
    <p:extLst>
      <p:ext uri="{BB962C8B-B14F-4D97-AF65-F5344CB8AC3E}">
        <p14:creationId xmlns:p14="http://schemas.microsoft.com/office/powerpoint/2010/main" val="153919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plots show that this approach agrees remarkably well with full numerical evaluations that has full quark-mass dependence. For both cold dense matter and hot quark-gluon plasma, the difference in pressure remains below 2–3% even at extreme values of chemical potential or temperature. the shaded regions show the renormalization-scale variation. This confirms that the soft-mass approximation is a controlled expansion and highly useful in practice. </a:t>
            </a:r>
          </a:p>
          <a:p>
            <a:r>
              <a:rPr lang="en-US" dirty="0"/>
              <a:t>Also, on the bottom right, you can see </a:t>
            </a:r>
            <a:r>
              <a:rPr lang="en-US" b="1" dirty="0"/>
              <a:t>strangeness fraction remains remarkably stable</a:t>
            </a:r>
            <a:r>
              <a:rPr lang="en-US" dirty="0"/>
              <a:t> across a range of densities and temperatures. That’s great news because it means we can realistically model matter that contains strange quarks—exactly the kind of conditions we expect in neutron star cores or even hypothetical strange quark stars.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these results are valid for an arbitrary vector of quark chemical, they can be used for symmetric nuclear matter as well as for beta-equilibrated matter.</a:t>
            </a:r>
            <a:r>
              <a:rPr lang="zh-CN" altLang="en-US" dirty="0"/>
              <a:t> </a:t>
            </a:r>
            <a:r>
              <a:rPr lang="en-US" altLang="zh-CN" dirty="0"/>
              <a:t>Therefore,</a:t>
            </a:r>
            <a:r>
              <a:rPr lang="zh-CN" altLang="en-US" dirty="0"/>
              <a:t> </a:t>
            </a:r>
            <a:r>
              <a:rPr lang="en-US" altLang="zh-CN" dirty="0"/>
              <a:t>the</a:t>
            </a:r>
            <a:r>
              <a:rPr lang="zh-CN" altLang="en-US" dirty="0"/>
              <a:t> </a:t>
            </a:r>
            <a:r>
              <a:rPr lang="en-US" altLang="zh-CN" dirty="0"/>
              <a:t>author</a:t>
            </a:r>
            <a:r>
              <a:rPr lang="zh-CN" altLang="en-US" dirty="0"/>
              <a:t> </a:t>
            </a:r>
            <a:r>
              <a:rPr lang="en-US" altLang="zh-CN" dirty="0"/>
              <a:t>provided</a:t>
            </a:r>
            <a:r>
              <a:rPr lang="zh-CN" altLang="en-US" dirty="0"/>
              <a:t> </a:t>
            </a:r>
            <a:r>
              <a:rPr lang="en-US" altLang="zh-CN" dirty="0"/>
              <a:t>a</a:t>
            </a:r>
            <a:r>
              <a:rPr lang="zh-CN" altLang="en-US" dirty="0"/>
              <a:t> </a:t>
            </a:r>
            <a:r>
              <a:rPr lang="en-US" altLang="zh-CN" dirty="0"/>
              <a:t>framework</a:t>
            </a:r>
            <a:r>
              <a:rPr lang="zh-CN" altLang="en-US" dirty="0"/>
              <a:t> </a:t>
            </a:r>
            <a:r>
              <a:rPr lang="en-US" altLang="zh-CN" dirty="0"/>
              <a:t>that</a:t>
            </a:r>
            <a:r>
              <a:rPr lang="zh-CN" altLang="en-US" dirty="0"/>
              <a:t> </a:t>
            </a:r>
            <a:r>
              <a:rPr lang="en-US" altLang="zh-CN" dirty="0"/>
              <a:t>s</a:t>
            </a:r>
            <a:r>
              <a:rPr lang="en-US" dirty="0"/>
              <a:t>upport</a:t>
            </a:r>
            <a:r>
              <a:rPr lang="en-US" altLang="zh-CN" dirty="0"/>
              <a:t>s</a:t>
            </a:r>
            <a:r>
              <a:rPr lang="en-US" dirty="0"/>
              <a:t> </a:t>
            </a:r>
            <a:r>
              <a:rPr lang="en-US" dirty="0" err="1"/>
              <a:t>EoS</a:t>
            </a:r>
            <a:r>
              <a:rPr lang="en-US" dirty="0"/>
              <a:t> interpolation across regimes relevant to both NS interiors and HICs</a:t>
            </a:r>
            <a:r>
              <a:rPr lang="en-US" altLang="zh-CN" dirty="0"/>
              <a:t>.</a:t>
            </a:r>
            <a:endParaRPr lang="en-US" dirty="0"/>
          </a:p>
          <a:p>
            <a:endParaRPr lang="en-US" dirty="0"/>
          </a:p>
        </p:txBody>
      </p:sp>
      <p:sp>
        <p:nvSpPr>
          <p:cNvPr id="4" name="Slide Number Placeholder 3"/>
          <p:cNvSpPr>
            <a:spLocks noGrp="1"/>
          </p:cNvSpPr>
          <p:nvPr>
            <p:ph type="sldNum" sz="quarter" idx="5"/>
          </p:nvPr>
        </p:nvSpPr>
        <p:spPr/>
        <p:txBody>
          <a:bodyPr/>
          <a:lstStyle/>
          <a:p>
            <a:fld id="{193EDE34-C6EA-3C48-9422-62E2A853D5B1}" type="slidenum">
              <a:rPr lang="en-US" smtClean="0"/>
              <a:t>20</a:t>
            </a:fld>
            <a:endParaRPr lang="en-US"/>
          </a:p>
        </p:txBody>
      </p:sp>
    </p:spTree>
    <p:extLst>
      <p:ext uri="{BB962C8B-B14F-4D97-AF65-F5344CB8AC3E}">
        <p14:creationId xmlns:p14="http://schemas.microsoft.com/office/powerpoint/2010/main" val="2533542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3EDE34-C6EA-3C48-9422-62E2A853D5B1}" type="slidenum">
              <a:rPr lang="en-US" smtClean="0"/>
              <a:t>21</a:t>
            </a:fld>
            <a:endParaRPr lang="en-US"/>
          </a:p>
        </p:txBody>
      </p:sp>
    </p:spTree>
    <p:extLst>
      <p:ext uri="{BB962C8B-B14F-4D97-AF65-F5344CB8AC3E}">
        <p14:creationId xmlns:p14="http://schemas.microsoft.com/office/powerpoint/2010/main" val="1294218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49258-3BF9-A944-8F04-68FA7F911601}" type="slidenum">
              <a:rPr lang="en-US" smtClean="0"/>
              <a:t>24</a:t>
            </a:fld>
            <a:endParaRPr lang="en-US"/>
          </a:p>
        </p:txBody>
      </p:sp>
    </p:spTree>
    <p:extLst>
      <p:ext uri="{BB962C8B-B14F-4D97-AF65-F5344CB8AC3E}">
        <p14:creationId xmlns:p14="http://schemas.microsoft.com/office/powerpoint/2010/main" val="271231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t>
            </a:r>
            <a:r>
              <a:rPr lang="en-US" b="1" dirty="0"/>
              <a:t>high temperatures and low baryon densities</a:t>
            </a:r>
            <a:r>
              <a:rPr lang="en-US" dirty="0"/>
              <a:t>, we usually use lattice QCD and they show that the transition from hadronic matter to quark-gluon plasma is a smooth crossover. This approach works well for temperatures above about </a:t>
            </a:r>
            <a:r>
              <a:rPr lang="en-US" b="1" dirty="0"/>
              <a:t>125 MeV</a:t>
            </a:r>
            <a:r>
              <a:rPr lang="en-US" dirty="0"/>
              <a:t>, but it breaks down at large baryon densities due to what’s called the </a:t>
            </a:r>
            <a:r>
              <a:rPr lang="en-US" b="1" dirty="0"/>
              <a:t>sign problem. </a:t>
            </a:r>
            <a:r>
              <a:rPr lang="en-US" dirty="0"/>
              <a:t>At very high densities or chemical potentials, the strong force becomes weaker, and we can use analytic techniques. </a:t>
            </a:r>
            <a:r>
              <a:rPr lang="en-US" dirty="0" err="1"/>
              <a:t>pQCD</a:t>
            </a:r>
            <a:r>
              <a:rPr lang="en-US" dirty="0"/>
              <a:t> works at </a:t>
            </a:r>
            <a:r>
              <a:rPr lang="en-US" b="1" dirty="0"/>
              <a:t>densities above ~40 times nuclear saturation density</a:t>
            </a:r>
            <a:r>
              <a:rPr lang="en-US" dirty="0"/>
              <a:t> at zero temperature, and at </a:t>
            </a:r>
            <a:r>
              <a:rPr lang="en-US" b="1" dirty="0"/>
              <a:t>temperatures above 300 MeV</a:t>
            </a:r>
            <a:r>
              <a:rPr lang="en-US" dirty="0"/>
              <a:t> when the chemical potential is small. </a:t>
            </a:r>
          </a:p>
          <a:p>
            <a:r>
              <a:rPr lang="en-US" dirty="0"/>
              <a:t>In the </a:t>
            </a:r>
            <a:r>
              <a:rPr lang="en-US" b="1" dirty="0"/>
              <a:t>low-density and low-temperature regime</a:t>
            </a:r>
            <a:r>
              <a:rPr lang="en-US" dirty="0"/>
              <a:t>, we rely on </a:t>
            </a:r>
            <a:r>
              <a:rPr lang="en-US" b="1" dirty="0"/>
              <a:t>chiral effective field theory (</a:t>
            </a:r>
            <a:r>
              <a:rPr lang="el-GR" b="1" dirty="0"/>
              <a:t>χ</a:t>
            </a:r>
            <a:r>
              <a:rPr lang="en-US" b="1" dirty="0"/>
              <a:t>EFT)</a:t>
            </a:r>
            <a:r>
              <a:rPr lang="en-US" dirty="0"/>
              <a:t>. This is a model-independent approach that systematically expands nuclear interactions based on QCD symmetries. It works well for </a:t>
            </a:r>
            <a:r>
              <a:rPr lang="en-US" b="1" dirty="0"/>
              <a:t>densities up to about 2 times saturation density</a:t>
            </a:r>
            <a:r>
              <a:rPr lang="en-US" dirty="0"/>
              <a:t> and </a:t>
            </a:r>
            <a:r>
              <a:rPr lang="en-US" b="1" dirty="0"/>
              <a:t>temperatures below ~20 MeV</a:t>
            </a:r>
            <a:r>
              <a:rPr lang="en-US" dirty="0"/>
              <a:t>. One of the advantages here is that we can estimate theoretical uncertainties from the order-by-order expansion.</a:t>
            </a:r>
          </a:p>
          <a:p>
            <a:r>
              <a:rPr lang="en-US" dirty="0"/>
              <a:t>Now, between these three regimes—lattice QCD, </a:t>
            </a:r>
            <a:r>
              <a:rPr lang="en-US" dirty="0" err="1"/>
              <a:t>pQCD</a:t>
            </a:r>
            <a:r>
              <a:rPr lang="en-US" dirty="0"/>
              <a:t>, and </a:t>
            </a:r>
            <a:r>
              <a:rPr lang="el-GR" dirty="0"/>
              <a:t>χ</a:t>
            </a:r>
            <a:r>
              <a:rPr lang="en-US" dirty="0"/>
              <a:t>EFT—there’s a big chunk of the QCD phase diagram that remains uncertain. This intermediate region is exactly where </a:t>
            </a:r>
            <a:r>
              <a:rPr lang="en-US" b="1" dirty="0"/>
              <a:t>neutron star interiors</a:t>
            </a:r>
            <a:r>
              <a:rPr lang="en-US" dirty="0"/>
              <a:t>, </a:t>
            </a:r>
            <a:r>
              <a:rPr lang="en-US" b="1" dirty="0"/>
              <a:t>mergers</a:t>
            </a:r>
            <a:r>
              <a:rPr lang="en-US" dirty="0"/>
              <a:t>, and </a:t>
            </a:r>
            <a:r>
              <a:rPr lang="en-US" b="1" dirty="0"/>
              <a:t>heavy-ion collisions at intermediate energies</a:t>
            </a:r>
            <a:r>
              <a:rPr lang="en-US" dirty="0"/>
              <a:t> lie. So, to constrain the equation of state in this gap, we rely heavily on </a:t>
            </a:r>
            <a:r>
              <a:rPr lang="en-US" b="1" dirty="0"/>
              <a:t>experimental data from HICs</a:t>
            </a:r>
            <a:r>
              <a:rPr lang="en-US" dirty="0"/>
              <a:t> and </a:t>
            </a:r>
            <a:r>
              <a:rPr lang="en-US" b="1" dirty="0"/>
              <a:t>astrophysical observations</a:t>
            </a:r>
            <a:r>
              <a:rPr lang="en-US" dirty="0"/>
              <a:t>, like neutron star masses, radii, and gravitational wave signals.</a:t>
            </a:r>
          </a:p>
          <a:p>
            <a:endParaRPr lang="en-US" dirty="0"/>
          </a:p>
        </p:txBody>
      </p:sp>
      <p:sp>
        <p:nvSpPr>
          <p:cNvPr id="4" name="Slide Number Placeholder 3"/>
          <p:cNvSpPr>
            <a:spLocks noGrp="1"/>
          </p:cNvSpPr>
          <p:nvPr>
            <p:ph type="sldNum" sz="quarter" idx="5"/>
          </p:nvPr>
        </p:nvSpPr>
        <p:spPr/>
        <p:txBody>
          <a:bodyPr/>
          <a:lstStyle/>
          <a:p>
            <a:fld id="{193EDE34-C6EA-3C48-9422-62E2A853D5B1}" type="slidenum">
              <a:rPr lang="en-US" smtClean="0"/>
              <a:t>3</a:t>
            </a:fld>
            <a:endParaRPr lang="en-US"/>
          </a:p>
        </p:txBody>
      </p:sp>
    </p:spTree>
    <p:extLst>
      <p:ext uri="{BB962C8B-B14F-4D97-AF65-F5344CB8AC3E}">
        <p14:creationId xmlns:p14="http://schemas.microsoft.com/office/powerpoint/2010/main" val="194539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equation of state—or </a:t>
            </a:r>
            <a:r>
              <a:rPr lang="en-US" dirty="0" err="1"/>
              <a:t>EoS</a:t>
            </a:r>
            <a:r>
              <a:rPr lang="en-US" dirty="0"/>
              <a:t>—describes how fundamental properties of nuclear matter, like energy density and pressure, are related. It has the information about the structure and interactions of matter under extreme conditions, such as those found in neutron stars and heavy-ion collisions. But we can’t calculate it from first principles in </a:t>
            </a:r>
            <a:r>
              <a:rPr lang="en-US" b="1" dirty="0"/>
              <a:t>intermediate-density regime. </a:t>
            </a:r>
            <a:r>
              <a:rPr lang="en-US" dirty="0"/>
              <a:t>And this is exactly where </a:t>
            </a:r>
            <a:r>
              <a:rPr lang="en-US" b="1" dirty="0"/>
              <a:t>astrophysical observations of neutron stars</a:t>
            </a:r>
            <a:r>
              <a:rPr lang="en-US" dirty="0"/>
              <a:t> become critical. Observables like </a:t>
            </a:r>
            <a:r>
              <a:rPr lang="en-US" b="1" dirty="0"/>
              <a:t>mass-radius relations</a:t>
            </a:r>
            <a:r>
              <a:rPr lang="en-US" dirty="0"/>
              <a:t> and </a:t>
            </a:r>
            <a:r>
              <a:rPr lang="en-US" b="1" dirty="0"/>
              <a:t>tidal </a:t>
            </a:r>
            <a:r>
              <a:rPr lang="en-US" b="1" dirty="0" err="1"/>
              <a:t>deformabilities</a:t>
            </a:r>
            <a:r>
              <a:rPr lang="en-US" dirty="0"/>
              <a:t> at T = 0 provide constraints on the </a:t>
            </a:r>
            <a:r>
              <a:rPr lang="en-US" dirty="0" err="1"/>
              <a:t>EoS</a:t>
            </a:r>
            <a:r>
              <a:rPr lang="en-US" dirty="0"/>
              <a:t> in this intermediate regime. On the right hand side I am showing a MR constraint from T=0 NS EOS.</a:t>
            </a:r>
            <a:r>
              <a:rPr lang="zh-CN" altLang="en-US" dirty="0"/>
              <a:t> </a:t>
            </a:r>
            <a:r>
              <a:rPr lang="en-US" altLang="zh-CN" dirty="0"/>
              <a:t>This is a Bayesian analysis from different observations such as LIGO and NICER. For example, we have the regions with numbers next to it from </a:t>
            </a:r>
            <a:r>
              <a:rPr lang="en-US" dirty="0"/>
              <a:t>NICER constraints. Shaded regions show the 68% and 95% confidence region.</a:t>
            </a:r>
          </a:p>
        </p:txBody>
      </p:sp>
      <p:sp>
        <p:nvSpPr>
          <p:cNvPr id="4" name="Slide Number Placeholder 3"/>
          <p:cNvSpPr>
            <a:spLocks noGrp="1"/>
          </p:cNvSpPr>
          <p:nvPr>
            <p:ph type="sldNum" sz="quarter" idx="5"/>
          </p:nvPr>
        </p:nvSpPr>
        <p:spPr/>
        <p:txBody>
          <a:bodyPr/>
          <a:lstStyle/>
          <a:p>
            <a:fld id="{F4849258-3BF9-A944-8F04-68FA7F911601}" type="slidenum">
              <a:rPr lang="en-US" smtClean="0"/>
              <a:t>4</a:t>
            </a:fld>
            <a:endParaRPr lang="en-US"/>
          </a:p>
        </p:txBody>
      </p:sp>
    </p:spTree>
    <p:extLst>
      <p:ext uri="{BB962C8B-B14F-4D97-AF65-F5344CB8AC3E}">
        <p14:creationId xmlns:p14="http://schemas.microsoft.com/office/powerpoint/2010/main" val="297165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I will start with the framework done by </a:t>
            </a:r>
            <a:r>
              <a:rPr lang="en-US" dirty="0" err="1"/>
              <a:t>Wellenhofer</a:t>
            </a:r>
            <a:r>
              <a:rPr lang="en-US" dirty="0"/>
              <a:t>, holt and Kaiser that is used to describe the EOS of nuclear matter with isospin asymmetry. We define the free energy per particle F(T, \rho, \delta), where \delta = (\</a:t>
            </a:r>
            <a:r>
              <a:rPr lang="en-US" dirty="0" err="1"/>
              <a:t>rho_n</a:t>
            </a:r>
            <a:r>
              <a:rPr lang="en-US" dirty="0"/>
              <a:t> - \</a:t>
            </a:r>
            <a:r>
              <a:rPr lang="en-US" dirty="0" err="1"/>
              <a:t>rho_p</a:t>
            </a:r>
            <a:r>
              <a:rPr lang="en-US" dirty="0"/>
              <a:t>)/\rho is the isospin asymmetry. Assuming charge symmetry, we expand F in even powers of \delta — which is the Maclaurin expansion. Each coefficient A_{2n}(T, \rho) is directly related how sensitive the </a:t>
            </a:r>
            <a:r>
              <a:rPr lang="en-US" dirty="0" err="1"/>
              <a:t>EoS</a:t>
            </a:r>
            <a:r>
              <a:rPr lang="en-US" dirty="0"/>
              <a:t> is to isospin asymmetry at a given order. These are extracted numerically using finite-difference methods. We use chiral EFT interactions at N3LO for 2-body and N2LO for 3-body forces, with two cutoff choices — 414 and 450 MeV to calculate the free energy and use the finite difference approximation to calculate the coefficients. </a:t>
            </a:r>
          </a:p>
        </p:txBody>
      </p:sp>
      <p:sp>
        <p:nvSpPr>
          <p:cNvPr id="4" name="Slide Number Placeholder 3"/>
          <p:cNvSpPr>
            <a:spLocks noGrp="1"/>
          </p:cNvSpPr>
          <p:nvPr>
            <p:ph type="sldNum" sz="quarter" idx="5"/>
          </p:nvPr>
        </p:nvSpPr>
        <p:spPr/>
        <p:txBody>
          <a:bodyPr/>
          <a:lstStyle/>
          <a:p>
            <a:fld id="{193EDE34-C6EA-3C48-9422-62E2A853D5B1}" type="slidenum">
              <a:rPr lang="en-US" smtClean="0"/>
              <a:t>5</a:t>
            </a:fld>
            <a:endParaRPr lang="en-US"/>
          </a:p>
        </p:txBody>
      </p:sp>
    </p:spTree>
    <p:extLst>
      <p:ext uri="{BB962C8B-B14F-4D97-AF65-F5344CB8AC3E}">
        <p14:creationId xmlns:p14="http://schemas.microsoft.com/office/powerpoint/2010/main" val="62363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take a closer look at how this expansion behaves across the phase diagram. At </a:t>
            </a:r>
            <a:r>
              <a:rPr lang="en-US" b="1" dirty="0"/>
              <a:t>high temperatures and low densities</a:t>
            </a:r>
            <a:r>
              <a:rPr lang="en-US" dirty="0"/>
              <a:t>, the Maclaurin expansion converges nicely. The coefficients are hierarchically ordered — A_2 &gt; A_4 &gt; A. But as we move into the </a:t>
            </a:r>
            <a:r>
              <a:rPr lang="en-US" b="1" dirty="0"/>
              <a:t>low-temperature, high-density regime</a:t>
            </a:r>
            <a:r>
              <a:rPr lang="en-US" dirty="0"/>
              <a:t>, relevant for neutron stars, the expansion </a:t>
            </a:r>
            <a:r>
              <a:rPr lang="en-US" b="1" dirty="0"/>
              <a:t>breaks down</a:t>
            </a:r>
            <a:r>
              <a:rPr lang="en-US" dirty="0"/>
              <a:t>. At T=0, in the </a:t>
            </a:r>
            <a:r>
              <a:rPr lang="en-US" b="1" dirty="0"/>
              <a:t>neutron-proton (np) channel</a:t>
            </a:r>
            <a:r>
              <a:rPr lang="en-US" dirty="0"/>
              <a:t>, higher-order coefficients like A_4 and A_6 diverge due to a </a:t>
            </a:r>
            <a:r>
              <a:rPr lang="en-US" b="1" dirty="0"/>
              <a:t>logarithmic singularity which is proportional to the delta^4 ln delta. The author also emphasizes that this term is intrinsic to the physics of the many body theory as they tried to test out the structure of divergences. </a:t>
            </a:r>
            <a:endParaRPr lang="en-US" dirty="0"/>
          </a:p>
          <a:p>
            <a:r>
              <a:rPr lang="en-US" dirty="0"/>
              <a:t>What does this mean for our modeling strategies? In </a:t>
            </a:r>
            <a:r>
              <a:rPr lang="en-US" b="1" dirty="0"/>
              <a:t>high-temperature environments</a:t>
            </a:r>
            <a:r>
              <a:rPr lang="en-US" dirty="0"/>
              <a:t>, such as supernovae or the early stages of heavy-ion collisions, it’s more accurate to </a:t>
            </a:r>
            <a:r>
              <a:rPr lang="en-US" b="1" dirty="0"/>
              <a:t>calculate the noninteracting contribution exactly</a:t>
            </a:r>
            <a:r>
              <a:rPr lang="en-US" dirty="0"/>
              <a:t>, and apply polynomial expansions only to the interacting terms. For neutron stars where we have low temperature and high density, even though we do not have a convergent expansion, we can include the nonanalytical term, the log delta </a:t>
            </a:r>
            <a:r>
              <a:rPr lang="en-US" dirty="0" err="1"/>
              <a:t>explicity</a:t>
            </a:r>
            <a:r>
              <a:rPr lang="en-US" dirty="0"/>
              <a:t> to improve the description of NS. So one possible way to connect NS to HIC, in my own understanding, is that, NS can provide constraints in the high density region to at least A_2 where it is directly related to the symmetry energy. And the coefficients are directly related to HIC observables. </a:t>
            </a:r>
          </a:p>
          <a:p>
            <a:r>
              <a:rPr lang="en-US" dirty="0"/>
              <a:t>And finally, there’s a promising direction being explored now — including in my current work — which is to </a:t>
            </a:r>
            <a:r>
              <a:rPr lang="en-US" b="1" dirty="0"/>
              <a:t>reparametrize the expansion in terms of the proton fraction</a:t>
            </a:r>
            <a:r>
              <a:rPr lang="en-US" dirty="0"/>
              <a:t>, </a:t>
            </a:r>
            <a:r>
              <a:rPr lang="en-US" dirty="0" err="1"/>
              <a:t>Y_p</a:t>
            </a:r>
            <a:r>
              <a:rPr lang="en-US" dirty="0"/>
              <a:t> = \frac{1 - \delta}{2}. This could offer improved convergence and greater physical transparency in neutron-rich systems.</a:t>
            </a:r>
          </a:p>
          <a:p>
            <a:endParaRPr lang="en-US" dirty="0"/>
          </a:p>
        </p:txBody>
      </p:sp>
      <p:sp>
        <p:nvSpPr>
          <p:cNvPr id="4" name="Slide Number Placeholder 3"/>
          <p:cNvSpPr>
            <a:spLocks noGrp="1"/>
          </p:cNvSpPr>
          <p:nvPr>
            <p:ph type="sldNum" sz="quarter" idx="5"/>
          </p:nvPr>
        </p:nvSpPr>
        <p:spPr/>
        <p:txBody>
          <a:bodyPr/>
          <a:lstStyle/>
          <a:p>
            <a:fld id="{193EDE34-C6EA-3C48-9422-62E2A853D5B1}" type="slidenum">
              <a:rPr lang="en-US" smtClean="0"/>
              <a:t>6</a:t>
            </a:fld>
            <a:endParaRPr lang="en-US"/>
          </a:p>
        </p:txBody>
      </p:sp>
    </p:spTree>
    <p:extLst>
      <p:ext uri="{BB962C8B-B14F-4D97-AF65-F5344CB8AC3E}">
        <p14:creationId xmlns:p14="http://schemas.microsoft.com/office/powerpoint/2010/main" val="266121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my first project is to figure out a </a:t>
            </a:r>
            <a:r>
              <a:rPr lang="en-US" dirty="0" err="1"/>
              <a:t>systemetic</a:t>
            </a:r>
            <a:r>
              <a:rPr lang="en-US" dirty="0"/>
              <a:t> method to directly compare NS with HIC. In order to do that, we first thought of the famous paper where they extract the flow of matter in nuclear col</a:t>
            </a:r>
            <a:r>
              <a:rPr lang="en-US" altLang="zh-CN" dirty="0"/>
              <a:t>l</a:t>
            </a:r>
            <a:r>
              <a:rPr lang="en-US" dirty="0"/>
              <a:t>isions to constrain the neutron star equation of state. So we want to do the opposite, where we can somehow use NS </a:t>
            </a:r>
            <a:r>
              <a:rPr lang="en-US" dirty="0" err="1"/>
              <a:t>eos</a:t>
            </a:r>
            <a:r>
              <a:rPr lang="en-US" dirty="0"/>
              <a:t> to constrain the HIC collisions because we nowadays have more data from gravitational wave detectors. Especially the observation of GW190814 shows a binary merger where one of them has mass of 2.6 times the solar mass and we don’t know if it’s a black hold or a neutron star. But if it were a neutron star, it would be the heaviest ever known. Here has been </a:t>
            </a:r>
            <a:r>
              <a:rPr lang="en-US" dirty="0" err="1"/>
              <a:t>a.previous</a:t>
            </a:r>
            <a:r>
              <a:rPr lang="en-US" dirty="0"/>
              <a:t> study on this and they concluded that neutron star with mass larger than 2.6 times the solar mass is actually not compatible with HIC data. However, the NS </a:t>
            </a:r>
            <a:r>
              <a:rPr lang="en-US" dirty="0" err="1"/>
              <a:t>eos</a:t>
            </a:r>
            <a:r>
              <a:rPr lang="en-US" dirty="0"/>
              <a:t> they were considering only has hadronic degrees of l . Recently there have been constraints from NS observations such that in order to have a heavy neutron star, we need a large rapid rise in the speed of sound. So in our case, we would like to investigate if a NS EOS with a large bump at the speed of sound is compatible with heavy-ion collision data. </a:t>
            </a:r>
          </a:p>
          <a:p>
            <a:endParaRPr lang="en-US" altLang="zh-CN" dirty="0"/>
          </a:p>
          <a:p>
            <a:endParaRPr lang="en-US" dirty="0"/>
          </a:p>
        </p:txBody>
      </p:sp>
      <p:sp>
        <p:nvSpPr>
          <p:cNvPr id="4" name="Slide Number Placeholder 3"/>
          <p:cNvSpPr>
            <a:spLocks noGrp="1"/>
          </p:cNvSpPr>
          <p:nvPr>
            <p:ph type="sldNum" sz="quarter" idx="5"/>
          </p:nvPr>
        </p:nvSpPr>
        <p:spPr/>
        <p:txBody>
          <a:bodyPr/>
          <a:lstStyle/>
          <a:p>
            <a:fld id="{F4849258-3BF9-A944-8F04-68FA7F911601}" type="slidenum">
              <a:rPr lang="en-US" smtClean="0"/>
              <a:t>7</a:t>
            </a:fld>
            <a:endParaRPr lang="en-US"/>
          </a:p>
        </p:txBody>
      </p:sp>
    </p:spTree>
    <p:extLst>
      <p:ext uri="{BB962C8B-B14F-4D97-AF65-F5344CB8AC3E}">
        <p14:creationId xmlns:p14="http://schemas.microsoft.com/office/powerpoint/2010/main" val="3908102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make the connection to an EOS with a large bump at the cs2 as we saw on the right, this is a </a:t>
            </a:r>
            <a:r>
              <a:rPr lang="en-US" dirty="0" err="1"/>
              <a:t>bayesian</a:t>
            </a:r>
            <a:r>
              <a:rPr lang="en-US" dirty="0"/>
              <a:t> analysis done by </a:t>
            </a:r>
            <a:r>
              <a:rPr lang="en-US" dirty="0" err="1"/>
              <a:t>olinchenko</a:t>
            </a:r>
            <a:r>
              <a:rPr lang="en-US" dirty="0"/>
              <a:t> and Sorensen, that recent flow data from the STAR experiment at the center-of-mass energies √ </a:t>
            </a:r>
            <a:r>
              <a:rPr lang="en-US" dirty="0" err="1"/>
              <a:t>sNN</a:t>
            </a:r>
            <a:r>
              <a:rPr lang="en-US" dirty="0"/>
              <a:t> = {3.0, 4.5} GeV indicates a hard equation of state at </a:t>
            </a:r>
            <a:r>
              <a:rPr lang="en-US" dirty="0" err="1"/>
              <a:t>nB</a:t>
            </a:r>
            <a:r>
              <a:rPr lang="en-US" dirty="0"/>
              <a:t> ∈ (2, 3)n0. also, a bump at the speed of sound might be from quarkyonic matter, as shown in the lower right. Also from the neutron star side we were able to construct this kind of EOS which passes all the MR and tidal </a:t>
            </a:r>
            <a:r>
              <a:rPr lang="en-US" dirty="0" err="1"/>
              <a:t>deformalbillity</a:t>
            </a:r>
            <a:r>
              <a:rPr lang="en-US" dirty="0"/>
              <a:t> constraints from neutron star and it </a:t>
            </a:r>
            <a:r>
              <a:rPr lang="en-US" dirty="0" err="1"/>
              <a:t>susbtain</a:t>
            </a:r>
            <a:r>
              <a:rPr lang="en-US" dirty="0"/>
              <a:t> a really heavy mass. </a:t>
            </a:r>
          </a:p>
        </p:txBody>
      </p:sp>
      <p:sp>
        <p:nvSpPr>
          <p:cNvPr id="4" name="Slide Number Placeholder 3"/>
          <p:cNvSpPr>
            <a:spLocks noGrp="1"/>
          </p:cNvSpPr>
          <p:nvPr>
            <p:ph type="sldNum" sz="quarter" idx="5"/>
          </p:nvPr>
        </p:nvSpPr>
        <p:spPr/>
        <p:txBody>
          <a:bodyPr/>
          <a:lstStyle/>
          <a:p>
            <a:fld id="{F4849258-3BF9-A944-8F04-68FA7F911601}" type="slidenum">
              <a:rPr lang="en-US" smtClean="0"/>
              <a:t>8</a:t>
            </a:fld>
            <a:endParaRPr lang="en-US"/>
          </a:p>
        </p:txBody>
      </p:sp>
    </p:spTree>
    <p:extLst>
      <p:ext uri="{BB962C8B-B14F-4D97-AF65-F5344CB8AC3E}">
        <p14:creationId xmlns:p14="http://schemas.microsoft.com/office/powerpoint/2010/main" val="88191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NS equation of state is artificially constructed, but it passes all the astrophysical constrains and we also have several nuclear physics motivations for such neutron star </a:t>
            </a:r>
            <a:r>
              <a:rPr lang="en-US" dirty="0" err="1"/>
              <a:t>eos</a:t>
            </a:r>
            <a:r>
              <a:rPr lang="en-US" dirty="0"/>
              <a:t>. A steep rise in the speed of </a:t>
            </a:r>
            <a:r>
              <a:rPr lang="en-US" dirty="0" err="1"/>
              <a:t>sond</a:t>
            </a:r>
            <a:r>
              <a:rPr lang="en-US" dirty="0"/>
              <a:t> can be associated with higher-order repulsive terms in the description of the strong force and it could be quarkyonic matter, </a:t>
            </a:r>
            <a:r>
              <a:rPr lang="en-US" dirty="0" err="1"/>
              <a:t>deconfinment</a:t>
            </a:r>
            <a:r>
              <a:rPr lang="en-US" dirty="0"/>
              <a:t> crossover phase transition, or new hadronic degrees of freedom. We are also able to generate really heavy neutron stars with this kind of EOS, by adjusting the position and width of the peak.  So We picked two EOS, the blue one has more extreme features as it indicates ultra-heavy NS, and it has a bump at lower density whereas the EOS2 is a more regular EOS passing most of the experimental data regions.</a:t>
            </a:r>
          </a:p>
          <a:p>
            <a:r>
              <a:rPr lang="en-US" dirty="0"/>
              <a:t>Choose purple – goes through all experimental data regions  blue – more extreme</a:t>
            </a:r>
          </a:p>
          <a:p>
            <a:r>
              <a:rPr lang="en-US" dirty="0"/>
              <a:t>Physics motivation for the bump – quarkyonic matter – read </a:t>
            </a:r>
            <a:r>
              <a:rPr lang="en-US" dirty="0" err="1"/>
              <a:t>nico</a:t>
            </a:r>
            <a:r>
              <a:rPr lang="en-US" dirty="0"/>
              <a:t> paper </a:t>
            </a:r>
          </a:p>
        </p:txBody>
      </p:sp>
      <p:sp>
        <p:nvSpPr>
          <p:cNvPr id="4" name="Slide Number Placeholder 3"/>
          <p:cNvSpPr>
            <a:spLocks noGrp="1"/>
          </p:cNvSpPr>
          <p:nvPr>
            <p:ph type="sldNum" sz="quarter" idx="5"/>
          </p:nvPr>
        </p:nvSpPr>
        <p:spPr/>
        <p:txBody>
          <a:bodyPr/>
          <a:lstStyle/>
          <a:p>
            <a:fld id="{193EDE34-C6EA-3C48-9422-62E2A853D5B1}" type="slidenum">
              <a:rPr lang="en-US" smtClean="0"/>
              <a:t>9</a:t>
            </a:fld>
            <a:endParaRPr lang="en-US"/>
          </a:p>
        </p:txBody>
      </p:sp>
    </p:spTree>
    <p:extLst>
      <p:ext uri="{BB962C8B-B14F-4D97-AF65-F5344CB8AC3E}">
        <p14:creationId xmlns:p14="http://schemas.microsoft.com/office/powerpoint/2010/main" val="168145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5ED0-1C19-B9B0-34A9-9D57D49CC9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78B0BD-8DBA-6D48-04C8-E32C280B7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F24725-EB66-E1FB-F3ED-E9860106FF06}"/>
              </a:ext>
            </a:extLst>
          </p:cNvPr>
          <p:cNvSpPr>
            <a:spLocks noGrp="1"/>
          </p:cNvSpPr>
          <p:nvPr>
            <p:ph type="dt" sz="half" idx="10"/>
          </p:nvPr>
        </p:nvSpPr>
        <p:spPr/>
        <p:txBody>
          <a:bodyPr/>
          <a:lstStyle/>
          <a:p>
            <a:fld id="{56DC9073-82EE-FA4F-88B2-6FA60E6C5EDC}" type="datetime1">
              <a:rPr lang="en-US" smtClean="0"/>
              <a:t>5/20/25</a:t>
            </a:fld>
            <a:endParaRPr lang="en-US"/>
          </a:p>
        </p:txBody>
      </p:sp>
      <p:sp>
        <p:nvSpPr>
          <p:cNvPr id="5" name="Footer Placeholder 4">
            <a:extLst>
              <a:ext uri="{FF2B5EF4-FFF2-40B4-BE49-F238E27FC236}">
                <a16:creationId xmlns:a16="http://schemas.microsoft.com/office/drawing/2014/main" id="{D06774B4-8D4E-A892-B103-9F58B873E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B7203-AAC4-8A30-3ED3-F18D57C432AC}"/>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1212084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B21E-12A0-7B4D-89F1-9B6A70D8BE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A090A9-DBB4-A396-5AE9-81CEA8DE5F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42390-5894-A1F1-47FB-955F24CF87F1}"/>
              </a:ext>
            </a:extLst>
          </p:cNvPr>
          <p:cNvSpPr>
            <a:spLocks noGrp="1"/>
          </p:cNvSpPr>
          <p:nvPr>
            <p:ph type="dt" sz="half" idx="10"/>
          </p:nvPr>
        </p:nvSpPr>
        <p:spPr/>
        <p:txBody>
          <a:bodyPr/>
          <a:lstStyle/>
          <a:p>
            <a:fld id="{529145B7-BE7B-3141-BADF-5FD6E1F39513}" type="datetime1">
              <a:rPr lang="en-US" smtClean="0"/>
              <a:t>5/20/25</a:t>
            </a:fld>
            <a:endParaRPr lang="en-US"/>
          </a:p>
        </p:txBody>
      </p:sp>
      <p:sp>
        <p:nvSpPr>
          <p:cNvPr id="5" name="Footer Placeholder 4">
            <a:extLst>
              <a:ext uri="{FF2B5EF4-FFF2-40B4-BE49-F238E27FC236}">
                <a16:creationId xmlns:a16="http://schemas.microsoft.com/office/drawing/2014/main" id="{11B1CA2A-0F5B-8397-9074-388200D2D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8FFBB-8101-C341-4452-318B70D8C717}"/>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429214935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30587-D5A3-2F96-C551-092250EA08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41E02-B9D6-ABC8-6285-81AB377E2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E0335-0820-D219-C8BB-E09FEB435AB7}"/>
              </a:ext>
            </a:extLst>
          </p:cNvPr>
          <p:cNvSpPr>
            <a:spLocks noGrp="1"/>
          </p:cNvSpPr>
          <p:nvPr>
            <p:ph type="dt" sz="half" idx="10"/>
          </p:nvPr>
        </p:nvSpPr>
        <p:spPr/>
        <p:txBody>
          <a:bodyPr/>
          <a:lstStyle/>
          <a:p>
            <a:fld id="{529145B7-BE7B-3141-BADF-5FD6E1F39513}" type="datetime1">
              <a:rPr lang="en-US" smtClean="0"/>
              <a:t>5/20/25</a:t>
            </a:fld>
            <a:endParaRPr lang="en-US"/>
          </a:p>
        </p:txBody>
      </p:sp>
      <p:sp>
        <p:nvSpPr>
          <p:cNvPr id="5" name="Footer Placeholder 4">
            <a:extLst>
              <a:ext uri="{FF2B5EF4-FFF2-40B4-BE49-F238E27FC236}">
                <a16:creationId xmlns:a16="http://schemas.microsoft.com/office/drawing/2014/main" id="{14188B20-B95D-438E-2DDB-EBB6CEFF1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DD47-CFF3-AA9D-1BC7-7C6AD9C4F755}"/>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100876770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E58D-98EC-34A7-5E41-6F8C865F6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E83DA-E0C9-81C0-8D13-24DDF71B7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303C02-E441-EFC8-FBB1-79236D0D2D42}"/>
              </a:ext>
            </a:extLst>
          </p:cNvPr>
          <p:cNvSpPr>
            <a:spLocks noGrp="1"/>
          </p:cNvSpPr>
          <p:nvPr>
            <p:ph type="dt" sz="half" idx="10"/>
          </p:nvPr>
        </p:nvSpPr>
        <p:spPr/>
        <p:txBody>
          <a:bodyPr/>
          <a:lstStyle/>
          <a:p>
            <a:fld id="{529145B7-BE7B-3141-BADF-5FD6E1F39513}" type="datetime1">
              <a:rPr lang="en-US" smtClean="0"/>
              <a:t>5/20/25</a:t>
            </a:fld>
            <a:endParaRPr lang="en-US"/>
          </a:p>
        </p:txBody>
      </p:sp>
      <p:sp>
        <p:nvSpPr>
          <p:cNvPr id="5" name="Footer Placeholder 4">
            <a:extLst>
              <a:ext uri="{FF2B5EF4-FFF2-40B4-BE49-F238E27FC236}">
                <a16:creationId xmlns:a16="http://schemas.microsoft.com/office/drawing/2014/main" id="{7CE81510-6F3A-DA90-0564-9E4128813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21A5C-52BF-EEE5-8D85-E00D50919991}"/>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164197029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F237-F2B5-EEA1-7FA6-DD47773147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630C98-D059-C8E2-EAE4-5CDC1666DE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C0E1F-75FC-983B-5451-671E2A1DAC12}"/>
              </a:ext>
            </a:extLst>
          </p:cNvPr>
          <p:cNvSpPr>
            <a:spLocks noGrp="1"/>
          </p:cNvSpPr>
          <p:nvPr>
            <p:ph type="dt" sz="half" idx="10"/>
          </p:nvPr>
        </p:nvSpPr>
        <p:spPr/>
        <p:txBody>
          <a:bodyPr/>
          <a:lstStyle/>
          <a:p>
            <a:fld id="{E3E9C530-194A-2D4A-A87D-D7D8BBE4AF43}" type="datetime1">
              <a:rPr lang="en-US" smtClean="0"/>
              <a:t>5/20/25</a:t>
            </a:fld>
            <a:endParaRPr lang="en-US"/>
          </a:p>
        </p:txBody>
      </p:sp>
      <p:sp>
        <p:nvSpPr>
          <p:cNvPr id="5" name="Footer Placeholder 4">
            <a:extLst>
              <a:ext uri="{FF2B5EF4-FFF2-40B4-BE49-F238E27FC236}">
                <a16:creationId xmlns:a16="http://schemas.microsoft.com/office/drawing/2014/main" id="{129F4439-E026-4780-CB14-7B52DAAAF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3305D-CA2B-6C6F-F63A-6AC1CFC834BC}"/>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185023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80AC-BB56-4A87-F11E-5244BBB10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C6CC85-A515-A3F0-26DD-284081F98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60DB9-6997-DCB5-74B1-0F4E6E215D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F2930-EED9-1878-AE99-BADD3D631073}"/>
              </a:ext>
            </a:extLst>
          </p:cNvPr>
          <p:cNvSpPr>
            <a:spLocks noGrp="1"/>
          </p:cNvSpPr>
          <p:nvPr>
            <p:ph type="dt" sz="half" idx="10"/>
          </p:nvPr>
        </p:nvSpPr>
        <p:spPr/>
        <p:txBody>
          <a:bodyPr/>
          <a:lstStyle/>
          <a:p>
            <a:fld id="{529145B7-BE7B-3141-BADF-5FD6E1F39513}" type="datetime1">
              <a:rPr lang="en-US" smtClean="0"/>
              <a:t>5/20/25</a:t>
            </a:fld>
            <a:endParaRPr lang="en-US"/>
          </a:p>
        </p:txBody>
      </p:sp>
      <p:sp>
        <p:nvSpPr>
          <p:cNvPr id="6" name="Footer Placeholder 5">
            <a:extLst>
              <a:ext uri="{FF2B5EF4-FFF2-40B4-BE49-F238E27FC236}">
                <a16:creationId xmlns:a16="http://schemas.microsoft.com/office/drawing/2014/main" id="{8ED143F3-80F8-CE6F-0562-B6A5AC5F6A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E0A6E-F538-4BC7-65E4-2DE8090B2152}"/>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23067699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856E7-BB11-A7F7-3B56-8AE31B4DC3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95F0A-225C-39E6-C616-6B64F468A0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4E7C7-396D-5709-9EAA-A2FD486AE9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002270-68D3-225D-06FA-BD1FC8AE6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3EC23-4CC9-B411-7EE6-CBB65E5DC8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86DFFB-3C85-750B-3A5C-760F77D2943A}"/>
              </a:ext>
            </a:extLst>
          </p:cNvPr>
          <p:cNvSpPr>
            <a:spLocks noGrp="1"/>
          </p:cNvSpPr>
          <p:nvPr>
            <p:ph type="dt" sz="half" idx="10"/>
          </p:nvPr>
        </p:nvSpPr>
        <p:spPr/>
        <p:txBody>
          <a:bodyPr/>
          <a:lstStyle/>
          <a:p>
            <a:fld id="{529145B7-BE7B-3141-BADF-5FD6E1F39513}" type="datetime1">
              <a:rPr lang="en-US" smtClean="0"/>
              <a:t>5/20/25</a:t>
            </a:fld>
            <a:endParaRPr lang="en-US"/>
          </a:p>
        </p:txBody>
      </p:sp>
      <p:sp>
        <p:nvSpPr>
          <p:cNvPr id="8" name="Footer Placeholder 7">
            <a:extLst>
              <a:ext uri="{FF2B5EF4-FFF2-40B4-BE49-F238E27FC236}">
                <a16:creationId xmlns:a16="http://schemas.microsoft.com/office/drawing/2014/main" id="{830E8F1E-9BEC-F705-2D79-7E16A4965C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865BE-C226-B3EA-FE94-A255BC017EC8}"/>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227528405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A3DC-2155-B95A-B043-4F1645113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FFB806-B07F-C39B-4079-4154ECB0F471}"/>
              </a:ext>
            </a:extLst>
          </p:cNvPr>
          <p:cNvSpPr>
            <a:spLocks noGrp="1"/>
          </p:cNvSpPr>
          <p:nvPr>
            <p:ph type="dt" sz="half" idx="10"/>
          </p:nvPr>
        </p:nvSpPr>
        <p:spPr/>
        <p:txBody>
          <a:bodyPr/>
          <a:lstStyle/>
          <a:p>
            <a:fld id="{9CA1D53D-DD37-314A-B358-17937CE85ABD}" type="datetime1">
              <a:rPr lang="en-US" smtClean="0"/>
              <a:t>5/20/25</a:t>
            </a:fld>
            <a:endParaRPr lang="en-US"/>
          </a:p>
        </p:txBody>
      </p:sp>
      <p:sp>
        <p:nvSpPr>
          <p:cNvPr id="4" name="Footer Placeholder 3">
            <a:extLst>
              <a:ext uri="{FF2B5EF4-FFF2-40B4-BE49-F238E27FC236}">
                <a16:creationId xmlns:a16="http://schemas.microsoft.com/office/drawing/2014/main" id="{6FC476AD-A924-99C9-E89F-74CBBB368B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0C944-6AB2-3FC5-39F1-17340DB2EF03}"/>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269259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5B22E3-8121-73CA-66EB-26E179D355DA}"/>
              </a:ext>
            </a:extLst>
          </p:cNvPr>
          <p:cNvSpPr>
            <a:spLocks noGrp="1"/>
          </p:cNvSpPr>
          <p:nvPr>
            <p:ph type="dt" sz="half" idx="10"/>
          </p:nvPr>
        </p:nvSpPr>
        <p:spPr/>
        <p:txBody>
          <a:bodyPr/>
          <a:lstStyle/>
          <a:p>
            <a:fld id="{0F3B860C-B97C-7F4D-9A03-272E2436FAB9}" type="datetime1">
              <a:rPr lang="en-US" smtClean="0"/>
              <a:t>5/20/25</a:t>
            </a:fld>
            <a:endParaRPr lang="en-US"/>
          </a:p>
        </p:txBody>
      </p:sp>
      <p:sp>
        <p:nvSpPr>
          <p:cNvPr id="3" name="Footer Placeholder 2">
            <a:extLst>
              <a:ext uri="{FF2B5EF4-FFF2-40B4-BE49-F238E27FC236}">
                <a16:creationId xmlns:a16="http://schemas.microsoft.com/office/drawing/2014/main" id="{85BF9289-B7D7-192F-FB32-D0D301BD0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F9C5D5-CEA9-20FE-AFCE-5F7DF794899C}"/>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78560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5482-C037-FF0E-DD6A-4B599D309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F8E60C-E2A2-6FBD-2876-A995AE6751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30157-BCFE-E001-962B-97334B8CF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7D5DA-FD8D-A8ED-497F-44832CFB911A}"/>
              </a:ext>
            </a:extLst>
          </p:cNvPr>
          <p:cNvSpPr>
            <a:spLocks noGrp="1"/>
          </p:cNvSpPr>
          <p:nvPr>
            <p:ph type="dt" sz="half" idx="10"/>
          </p:nvPr>
        </p:nvSpPr>
        <p:spPr/>
        <p:txBody>
          <a:bodyPr/>
          <a:lstStyle/>
          <a:p>
            <a:fld id="{529145B7-BE7B-3141-BADF-5FD6E1F39513}" type="datetime1">
              <a:rPr lang="en-US" smtClean="0"/>
              <a:t>5/20/25</a:t>
            </a:fld>
            <a:endParaRPr lang="en-US"/>
          </a:p>
        </p:txBody>
      </p:sp>
      <p:sp>
        <p:nvSpPr>
          <p:cNvPr id="6" name="Footer Placeholder 5">
            <a:extLst>
              <a:ext uri="{FF2B5EF4-FFF2-40B4-BE49-F238E27FC236}">
                <a16:creationId xmlns:a16="http://schemas.microsoft.com/office/drawing/2014/main" id="{A0931633-813F-4BA4-075A-4FE19728F7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18B743-1D71-4EC1-72F8-4BC42947547B}"/>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184673232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A2DD-822E-1CAB-990D-B7E77718D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8DE80A-58B6-CEC1-D0C8-2C72198180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8BC5E0-12C9-9C96-C6B9-C10A85850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3D753-2944-91F3-D257-EC426F4FC744}"/>
              </a:ext>
            </a:extLst>
          </p:cNvPr>
          <p:cNvSpPr>
            <a:spLocks noGrp="1"/>
          </p:cNvSpPr>
          <p:nvPr>
            <p:ph type="dt" sz="half" idx="10"/>
          </p:nvPr>
        </p:nvSpPr>
        <p:spPr/>
        <p:txBody>
          <a:bodyPr/>
          <a:lstStyle/>
          <a:p>
            <a:fld id="{935A7D89-CF90-854D-94EE-239E59C0F5F3}" type="datetime1">
              <a:rPr lang="en-US" smtClean="0"/>
              <a:t>5/20/25</a:t>
            </a:fld>
            <a:endParaRPr lang="en-US"/>
          </a:p>
        </p:txBody>
      </p:sp>
      <p:sp>
        <p:nvSpPr>
          <p:cNvPr id="6" name="Footer Placeholder 5">
            <a:extLst>
              <a:ext uri="{FF2B5EF4-FFF2-40B4-BE49-F238E27FC236}">
                <a16:creationId xmlns:a16="http://schemas.microsoft.com/office/drawing/2014/main" id="{36DCFB3B-4E80-418F-986E-577167F23B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755B61-251A-7347-EF8C-259CC00A5B14}"/>
              </a:ext>
            </a:extLst>
          </p:cNvPr>
          <p:cNvSpPr>
            <a:spLocks noGrp="1"/>
          </p:cNvSpPr>
          <p:nvPr>
            <p:ph type="sldNum" sz="quarter" idx="12"/>
          </p:nvPr>
        </p:nvSpPr>
        <p:spPr/>
        <p:txBody>
          <a:bodyPr/>
          <a:lstStyle/>
          <a:p>
            <a:fld id="{AD17B3E6-911D-4641-8161-0FA0AD61E3E2}" type="slidenum">
              <a:rPr lang="en-US" smtClean="0"/>
              <a:t>‹#›</a:t>
            </a:fld>
            <a:endParaRPr lang="en-US"/>
          </a:p>
        </p:txBody>
      </p:sp>
    </p:spTree>
    <p:extLst>
      <p:ext uri="{BB962C8B-B14F-4D97-AF65-F5344CB8AC3E}">
        <p14:creationId xmlns:p14="http://schemas.microsoft.com/office/powerpoint/2010/main" val="140169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B5F0C9-0D6E-44B9-7C4B-6EE8DA665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825498-DDF1-38DC-F799-2D07E37BB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D94C3-BA75-D021-8E1E-1694569B57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9145B7-BE7B-3141-BADF-5FD6E1F39513}" type="datetime1">
              <a:rPr lang="en-US" smtClean="0"/>
              <a:t>5/20/25</a:t>
            </a:fld>
            <a:endParaRPr lang="en-US"/>
          </a:p>
        </p:txBody>
      </p:sp>
      <p:sp>
        <p:nvSpPr>
          <p:cNvPr id="5" name="Footer Placeholder 4">
            <a:extLst>
              <a:ext uri="{FF2B5EF4-FFF2-40B4-BE49-F238E27FC236}">
                <a16:creationId xmlns:a16="http://schemas.microsoft.com/office/drawing/2014/main" id="{2B06642C-4029-70C0-720C-5DF2BFF54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C03C14-2FBB-E6C6-8AEC-9556B7488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17B3E6-911D-4641-8161-0FA0AD61E3E2}" type="slidenum">
              <a:rPr lang="en-US" smtClean="0"/>
              <a:t>‹#›</a:t>
            </a:fld>
            <a:endParaRPr lang="en-US"/>
          </a:p>
        </p:txBody>
      </p:sp>
    </p:spTree>
    <p:extLst>
      <p:ext uri="{BB962C8B-B14F-4D97-AF65-F5344CB8AC3E}">
        <p14:creationId xmlns:p14="http://schemas.microsoft.com/office/powerpoint/2010/main" val="328364333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0.png"/><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0.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50.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C081-252D-6641-ADE2-E5F81343AA84}"/>
              </a:ext>
            </a:extLst>
          </p:cNvPr>
          <p:cNvSpPr>
            <a:spLocks noGrp="1"/>
          </p:cNvSpPr>
          <p:nvPr>
            <p:ph type="ctrTitle"/>
          </p:nvPr>
        </p:nvSpPr>
        <p:spPr>
          <a:xfrm>
            <a:off x="702771" y="1919828"/>
            <a:ext cx="9995771" cy="2866514"/>
          </a:xfrm>
        </p:spPr>
        <p:txBody>
          <a:bodyPr>
            <a:noAutofit/>
          </a:bodyPr>
          <a:lstStyle/>
          <a:p>
            <a:r>
              <a:rPr lang="en-US" sz="5400" dirty="0"/>
              <a:t>Probing Dense Nuclear Matter: Connecting Neutron Stars and Heavy-Ion Collisions</a:t>
            </a:r>
          </a:p>
        </p:txBody>
      </p:sp>
      <p:sp>
        <p:nvSpPr>
          <p:cNvPr id="3" name="Subtitle 2">
            <a:extLst>
              <a:ext uri="{FF2B5EF4-FFF2-40B4-BE49-F238E27FC236}">
                <a16:creationId xmlns:a16="http://schemas.microsoft.com/office/drawing/2014/main" id="{F230B52E-902E-C04F-824D-DFBEBD86AF96}"/>
              </a:ext>
            </a:extLst>
          </p:cNvPr>
          <p:cNvSpPr>
            <a:spLocks noGrp="1"/>
          </p:cNvSpPr>
          <p:nvPr>
            <p:ph type="subTitle" idx="1"/>
          </p:nvPr>
        </p:nvSpPr>
        <p:spPr>
          <a:xfrm>
            <a:off x="1604441" y="5643061"/>
            <a:ext cx="8192429" cy="1090918"/>
          </a:xfrm>
        </p:spPr>
        <p:txBody>
          <a:bodyPr>
            <a:normAutofit/>
          </a:bodyPr>
          <a:lstStyle/>
          <a:p>
            <a:r>
              <a:rPr lang="en-US" altLang="zh-CN" dirty="0"/>
              <a:t>Nanxi</a:t>
            </a:r>
            <a:r>
              <a:rPr lang="zh-CN" altLang="en-US" dirty="0"/>
              <a:t> </a:t>
            </a:r>
            <a:r>
              <a:rPr lang="en-US" altLang="zh-CN" dirty="0"/>
              <a:t>Yao</a:t>
            </a:r>
          </a:p>
          <a:p>
            <a:r>
              <a:rPr lang="en-US" dirty="0"/>
              <a:t>Annual RHIC &amp; AGS Users' Meeting, May 20</a:t>
            </a:r>
            <a:r>
              <a:rPr lang="en-US" baseline="30000" dirty="0"/>
              <a:t>th</a:t>
            </a:r>
            <a:r>
              <a:rPr lang="en-US" dirty="0"/>
              <a:t>, 2025</a:t>
            </a:r>
          </a:p>
          <a:p>
            <a:endParaRPr lang="en-US" dirty="0"/>
          </a:p>
          <a:p>
            <a:endParaRPr lang="en-US" dirty="0"/>
          </a:p>
        </p:txBody>
      </p:sp>
      <p:sp>
        <p:nvSpPr>
          <p:cNvPr id="5" name="Slide Number Placeholder 4">
            <a:extLst>
              <a:ext uri="{FF2B5EF4-FFF2-40B4-BE49-F238E27FC236}">
                <a16:creationId xmlns:a16="http://schemas.microsoft.com/office/drawing/2014/main" id="{2F34F30C-FCB5-BE4C-BDD4-7E849C0CA01E}"/>
              </a:ext>
            </a:extLst>
          </p:cNvPr>
          <p:cNvSpPr>
            <a:spLocks noGrp="1"/>
          </p:cNvSpPr>
          <p:nvPr>
            <p:ph type="sldNum" sz="quarter" idx="12"/>
          </p:nvPr>
        </p:nvSpPr>
        <p:spPr/>
        <p:txBody>
          <a:bodyPr/>
          <a:lstStyle/>
          <a:p>
            <a:fld id="{AD17B3E6-911D-4641-8161-0FA0AD61E3E2}" type="slidenum">
              <a:rPr lang="en-US" smtClean="0"/>
              <a:t>1</a:t>
            </a:fld>
            <a:endParaRPr lang="en-US" dirty="0"/>
          </a:p>
        </p:txBody>
      </p:sp>
      <p:pic>
        <p:nvPicPr>
          <p:cNvPr id="6" name="Picture 5" descr="A picture containing text, clipart&#10;&#10;Description automatically generated">
            <a:extLst>
              <a:ext uri="{FF2B5EF4-FFF2-40B4-BE49-F238E27FC236}">
                <a16:creationId xmlns:a16="http://schemas.microsoft.com/office/drawing/2014/main" id="{76190F29-4E5E-A853-DCA1-1767616BF5C7}"/>
              </a:ext>
            </a:extLst>
          </p:cNvPr>
          <p:cNvPicPr>
            <a:picLocks noChangeAspect="1"/>
          </p:cNvPicPr>
          <p:nvPr/>
        </p:nvPicPr>
        <p:blipFill>
          <a:blip r:embed="rId3"/>
          <a:stretch>
            <a:fillRect/>
          </a:stretch>
        </p:blipFill>
        <p:spPr>
          <a:xfrm>
            <a:off x="7949300" y="136525"/>
            <a:ext cx="4025450" cy="1147526"/>
          </a:xfrm>
          <a:prstGeom prst="rect">
            <a:avLst/>
          </a:prstGeom>
        </p:spPr>
      </p:pic>
      <p:pic>
        <p:nvPicPr>
          <p:cNvPr id="7" name="Imagen 7">
            <a:extLst>
              <a:ext uri="{FF2B5EF4-FFF2-40B4-BE49-F238E27FC236}">
                <a16:creationId xmlns:a16="http://schemas.microsoft.com/office/drawing/2014/main" id="{D06E4EA9-6E9E-63C3-FC70-1A8BAE5765AA}"/>
              </a:ext>
            </a:extLst>
          </p:cNvPr>
          <p:cNvPicPr>
            <a:picLocks noChangeAspect="1"/>
          </p:cNvPicPr>
          <p:nvPr/>
        </p:nvPicPr>
        <p:blipFill>
          <a:blip r:embed="rId4"/>
          <a:stretch>
            <a:fillRect/>
          </a:stretch>
        </p:blipFill>
        <p:spPr>
          <a:xfrm>
            <a:off x="424500" y="111839"/>
            <a:ext cx="3537626" cy="916727"/>
          </a:xfrm>
          <a:prstGeom prst="rect">
            <a:avLst/>
          </a:prstGeom>
        </p:spPr>
      </p:pic>
      <p:pic>
        <p:nvPicPr>
          <p:cNvPr id="8" name="Imagen 29">
            <a:extLst>
              <a:ext uri="{FF2B5EF4-FFF2-40B4-BE49-F238E27FC236}">
                <a16:creationId xmlns:a16="http://schemas.microsoft.com/office/drawing/2014/main" id="{E25F1B93-C529-F7BD-5EB7-7A9F759F7FE3}"/>
              </a:ext>
            </a:extLst>
          </p:cNvPr>
          <p:cNvPicPr>
            <a:picLocks noChangeAspect="1"/>
          </p:cNvPicPr>
          <p:nvPr/>
        </p:nvPicPr>
        <p:blipFill rotWithShape="1">
          <a:blip r:embed="rId5">
            <a:clrChange>
              <a:clrFrom>
                <a:srgbClr val="FFFFFF"/>
              </a:clrFrom>
              <a:clrTo>
                <a:srgbClr val="FFFFFF">
                  <a:alpha val="0"/>
                </a:srgbClr>
              </a:clrTo>
            </a:clrChange>
          </a:blip>
          <a:srcRect l="11435"/>
          <a:stretch/>
        </p:blipFill>
        <p:spPr>
          <a:xfrm>
            <a:off x="196270" y="998562"/>
            <a:ext cx="3994086" cy="451721"/>
          </a:xfrm>
          <a:prstGeom prst="rect">
            <a:avLst/>
          </a:prstGeom>
        </p:spPr>
      </p:pic>
      <p:pic>
        <p:nvPicPr>
          <p:cNvPr id="1026" name="Picture 2" descr="United States Department of Energy - Wikipedia">
            <a:extLst>
              <a:ext uri="{FF2B5EF4-FFF2-40B4-BE49-F238E27FC236}">
                <a16:creationId xmlns:a16="http://schemas.microsoft.com/office/drawing/2014/main" id="{C1EF801B-C067-7C18-BDD4-3F70930572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3443" y="114759"/>
            <a:ext cx="1745114" cy="174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00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diagram&#10;&#10;Description automatically generated">
            <a:extLst>
              <a:ext uri="{FF2B5EF4-FFF2-40B4-BE49-F238E27FC236}">
                <a16:creationId xmlns:a16="http://schemas.microsoft.com/office/drawing/2014/main" id="{4AB95644-AF15-8C4E-89AB-F53205F2CD83}"/>
              </a:ext>
            </a:extLst>
          </p:cNvPr>
          <p:cNvPicPr>
            <a:picLocks noChangeAspect="1"/>
          </p:cNvPicPr>
          <p:nvPr/>
        </p:nvPicPr>
        <p:blipFill>
          <a:blip r:embed="rId3"/>
          <a:stretch>
            <a:fillRect/>
          </a:stretch>
        </p:blipFill>
        <p:spPr>
          <a:xfrm>
            <a:off x="5609639" y="3041166"/>
            <a:ext cx="4331244" cy="3625322"/>
          </a:xfrm>
          <a:prstGeom prst="rect">
            <a:avLst/>
          </a:prstGeom>
        </p:spPr>
      </p:pic>
      <p:sp>
        <p:nvSpPr>
          <p:cNvPr id="2" name="Title 1">
            <a:extLst>
              <a:ext uri="{FF2B5EF4-FFF2-40B4-BE49-F238E27FC236}">
                <a16:creationId xmlns:a16="http://schemas.microsoft.com/office/drawing/2014/main" id="{D8F2C89E-F636-1446-A18D-9BCF924E23CB}"/>
              </a:ext>
            </a:extLst>
          </p:cNvPr>
          <p:cNvSpPr>
            <a:spLocks noGrp="1"/>
          </p:cNvSpPr>
          <p:nvPr>
            <p:ph type="title"/>
          </p:nvPr>
        </p:nvSpPr>
        <p:spPr>
          <a:xfrm>
            <a:off x="1122972" y="136525"/>
            <a:ext cx="9601200" cy="1485900"/>
          </a:xfrm>
        </p:spPr>
        <p:txBody>
          <a:bodyPr/>
          <a:lstStyle/>
          <a:p>
            <a:r>
              <a:rPr lang="en-US" dirty="0"/>
              <a:t>HIC vs Neutron Star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238E7D-8ABD-CF40-B56D-8B8C355B7B21}"/>
                  </a:ext>
                </a:extLst>
              </p:cNvPr>
              <p:cNvSpPr>
                <a:spLocks noGrp="1"/>
              </p:cNvSpPr>
              <p:nvPr>
                <p:ph idx="1"/>
              </p:nvPr>
            </p:nvSpPr>
            <p:spPr>
              <a:xfrm>
                <a:off x="597678" y="1658288"/>
                <a:ext cx="5628023" cy="4051848"/>
              </a:xfrm>
            </p:spPr>
            <p:txBody>
              <a:bodyPr>
                <a:normAutofit fontScale="70000" lnSpcReduction="20000"/>
              </a:bodyPr>
              <a:lstStyle/>
              <a:p>
                <a:pPr>
                  <a:lnSpc>
                    <a:spcPct val="160000"/>
                  </a:lnSpc>
                </a:pPr>
                <a:r>
                  <a:rPr lang="en-US" sz="2900" dirty="0">
                    <a:latin typeface="Grandview Display" panose="020B0502040204020203" pitchFamily="34" charset="0"/>
                  </a:rPr>
                  <a:t>NS is asymmetric nuclear matter(ANM), and HIC is symmetric nuclear matter(SNM)</a:t>
                </a:r>
              </a:p>
              <a:p>
                <a:pPr lvl="1">
                  <a:lnSpc>
                    <a:spcPct val="160000"/>
                  </a:lnSpc>
                </a:pPr>
                <a14:m>
                  <m:oMath xmlns:m="http://schemas.openxmlformats.org/officeDocument/2006/math">
                    <m:sSub>
                      <m:sSubPr>
                        <m:ctrlPr>
                          <a:rPr lang="en-US" sz="2900" i="1" smtClean="0">
                            <a:latin typeface="Cambria Math" panose="02040503050406030204" pitchFamily="18" charset="0"/>
                          </a:rPr>
                        </m:ctrlPr>
                      </m:sSubPr>
                      <m:e>
                        <m:r>
                          <a:rPr lang="en-US" sz="2900" b="0" i="1" smtClean="0">
                            <a:latin typeface="Cambria Math" panose="02040503050406030204" pitchFamily="18" charset="0"/>
                          </a:rPr>
                          <m:t>𝑌</m:t>
                        </m:r>
                      </m:e>
                      <m:sub>
                        <m:r>
                          <a:rPr lang="en-US" sz="2900" b="0" i="1" smtClean="0">
                            <a:latin typeface="Cambria Math" panose="02040503050406030204" pitchFamily="18" charset="0"/>
                          </a:rPr>
                          <m:t>𝑄</m:t>
                        </m:r>
                        <m:r>
                          <a:rPr lang="en-US" sz="2900" b="0" i="1" smtClean="0">
                            <a:latin typeface="Cambria Math" panose="02040503050406030204" pitchFamily="18" charset="0"/>
                          </a:rPr>
                          <m:t>,</m:t>
                        </m:r>
                        <m:r>
                          <a:rPr lang="en-US" sz="2900" b="0" i="1" smtClean="0">
                            <a:latin typeface="Cambria Math" panose="02040503050406030204" pitchFamily="18" charset="0"/>
                          </a:rPr>
                          <m:t>𝑄𝐶𝐷</m:t>
                        </m:r>
                      </m:sub>
                    </m:sSub>
                    <m:r>
                      <a:rPr lang="en-US" sz="2900" i="1" smtClean="0">
                        <a:latin typeface="Cambria Math" panose="02040503050406030204" pitchFamily="18" charset="0"/>
                        <a:ea typeface="Cambria Math" panose="02040503050406030204" pitchFamily="18" charset="0"/>
                      </a:rPr>
                      <m:t>≡</m:t>
                    </m:r>
                    <m:sSub>
                      <m:sSubPr>
                        <m:ctrlPr>
                          <a:rPr lang="en-US" sz="2900" i="1" smtClean="0">
                            <a:latin typeface="Cambria Math" panose="02040503050406030204" pitchFamily="18" charset="0"/>
                            <a:ea typeface="Cambria Math" panose="02040503050406030204" pitchFamily="18" charset="0"/>
                          </a:rPr>
                        </m:ctrlPr>
                      </m:sSubPr>
                      <m:e>
                        <m:r>
                          <a:rPr lang="en-US" sz="2900" b="0" i="1" smtClean="0">
                            <a:latin typeface="Cambria Math" panose="02040503050406030204" pitchFamily="18" charset="0"/>
                            <a:ea typeface="Cambria Math" panose="02040503050406030204" pitchFamily="18" charset="0"/>
                          </a:rPr>
                          <m:t>𝑛</m:t>
                        </m:r>
                      </m:e>
                      <m:sub>
                        <m:r>
                          <a:rPr lang="en-US" sz="2900" b="0" i="1" smtClean="0">
                            <a:latin typeface="Cambria Math" panose="02040503050406030204" pitchFamily="18" charset="0"/>
                            <a:ea typeface="Cambria Math" panose="02040503050406030204" pitchFamily="18" charset="0"/>
                          </a:rPr>
                          <m:t>𝑄</m:t>
                        </m:r>
                        <m:r>
                          <a:rPr lang="en-US" sz="2900" b="0" i="1" smtClean="0">
                            <a:latin typeface="Cambria Math" panose="02040503050406030204" pitchFamily="18" charset="0"/>
                            <a:ea typeface="Cambria Math" panose="02040503050406030204" pitchFamily="18" charset="0"/>
                          </a:rPr>
                          <m:t>,</m:t>
                        </m:r>
                        <m:r>
                          <a:rPr lang="en-US" sz="2900" b="0" i="1" smtClean="0">
                            <a:latin typeface="Cambria Math" panose="02040503050406030204" pitchFamily="18" charset="0"/>
                            <a:ea typeface="Cambria Math" panose="02040503050406030204" pitchFamily="18" charset="0"/>
                          </a:rPr>
                          <m:t>𝑄𝐶𝐷</m:t>
                        </m:r>
                      </m:sub>
                    </m:sSub>
                    <m:r>
                      <a:rPr lang="en-US" sz="2900" b="0" i="1" smtClean="0">
                        <a:latin typeface="Cambria Math" panose="02040503050406030204" pitchFamily="18" charset="0"/>
                        <a:ea typeface="Cambria Math" panose="02040503050406030204" pitchFamily="18" charset="0"/>
                      </a:rPr>
                      <m:t>/</m:t>
                    </m:r>
                    <m:sSub>
                      <m:sSubPr>
                        <m:ctrlPr>
                          <a:rPr lang="en-US" sz="2900" b="0" i="1" smtClean="0">
                            <a:latin typeface="Cambria Math" panose="02040503050406030204" pitchFamily="18" charset="0"/>
                            <a:ea typeface="Cambria Math" panose="02040503050406030204" pitchFamily="18" charset="0"/>
                          </a:rPr>
                        </m:ctrlPr>
                      </m:sSubPr>
                      <m:e>
                        <m:r>
                          <a:rPr lang="en-US" sz="2900" b="0" i="1" smtClean="0">
                            <a:latin typeface="Cambria Math" panose="02040503050406030204" pitchFamily="18" charset="0"/>
                            <a:ea typeface="Cambria Math" panose="02040503050406030204" pitchFamily="18" charset="0"/>
                          </a:rPr>
                          <m:t>𝑛</m:t>
                        </m:r>
                      </m:e>
                      <m:sub>
                        <m:r>
                          <a:rPr lang="en-US" sz="2900" b="0" i="1" smtClean="0">
                            <a:latin typeface="Cambria Math" panose="02040503050406030204" pitchFamily="18" charset="0"/>
                            <a:ea typeface="Cambria Math" panose="02040503050406030204" pitchFamily="18" charset="0"/>
                          </a:rPr>
                          <m:t>𝐵</m:t>
                        </m:r>
                      </m:sub>
                    </m:sSub>
                  </m:oMath>
                </a14:m>
                <a:endParaRPr lang="en-US" sz="2900" dirty="0">
                  <a:latin typeface="Grandview Display" panose="020B0502040204020203" pitchFamily="34" charset="0"/>
                </a:endParaRPr>
              </a:p>
              <a:p>
                <a:pPr>
                  <a:lnSpc>
                    <a:spcPct val="160000"/>
                  </a:lnSpc>
                </a:pPr>
                <a:r>
                  <a:rPr lang="en-US" sz="2200" dirty="0">
                    <a:solidFill>
                      <a:schemeClr val="tx1"/>
                    </a:solidFill>
                    <a:latin typeface="Grandview Display" panose="020B0502040204020203" pitchFamily="34" charset="0"/>
                  </a:rPr>
                  <a:t>Cold NS are at T=0 and contain few positively charged particles</a:t>
                </a:r>
              </a:p>
              <a:p>
                <a:pPr lvl="1">
                  <a:lnSpc>
                    <a:spcPct val="160000"/>
                  </a:lnSpc>
                </a:pP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𝑄</m:t>
                        </m:r>
                        <m:r>
                          <a:rPr lang="en-US" sz="2400" b="0" i="1" smtClean="0">
                            <a:latin typeface="Cambria Math" panose="02040503050406030204" pitchFamily="18" charset="0"/>
                          </a:rPr>
                          <m:t>,</m:t>
                        </m:r>
                        <m:r>
                          <a:rPr lang="en-US" sz="2400" b="0" i="1" smtClean="0">
                            <a:latin typeface="Cambria Math" panose="02040503050406030204" pitchFamily="18" charset="0"/>
                          </a:rPr>
                          <m:t>𝑄𝐶𝐷</m:t>
                        </m:r>
                      </m:sub>
                    </m:sSub>
                  </m:oMath>
                </a14:m>
                <a:r>
                  <a:rPr lang="en-US" sz="2400" dirty="0">
                    <a:latin typeface="Grandview Display" panose="020B0502040204020203" pitchFamily="34" charset="0"/>
                  </a:rPr>
                  <a:t> is dependent on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𝑛</m:t>
                        </m:r>
                      </m:e>
                      <m:sub>
                        <m:r>
                          <a:rPr lang="en-US" sz="2400" i="1">
                            <a:latin typeface="Cambria Math" panose="02040503050406030204" pitchFamily="18" charset="0"/>
                            <a:ea typeface="Cambria Math" panose="02040503050406030204" pitchFamily="18" charset="0"/>
                          </a:rPr>
                          <m:t>𝐵</m:t>
                        </m:r>
                      </m:sub>
                    </m:sSub>
                  </m:oMath>
                </a14:m>
                <a:r>
                  <a:rPr lang="en-US" sz="2400" dirty="0">
                    <a:latin typeface="Grandview Display" panose="020B0502040204020203" pitchFamily="34" charset="0"/>
                  </a:rPr>
                  <a:t> and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0.1</m:t>
                    </m:r>
                  </m:oMath>
                </a14:m>
                <a:r>
                  <a:rPr lang="en-US" sz="2400" dirty="0">
                    <a:latin typeface="Grandview Display" panose="020B0502040204020203" pitchFamily="34" charset="0"/>
                  </a:rPr>
                  <a:t> for NS,</a:t>
                </a:r>
              </a:p>
              <a:p>
                <a:pPr>
                  <a:lnSpc>
                    <a:spcPct val="160000"/>
                  </a:lnSpc>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𝑄𝐶𝐷</m:t>
                        </m:r>
                      </m:sub>
                    </m:sSub>
                  </m:oMath>
                </a14:m>
                <a:r>
                  <a:rPr lang="en-US" dirty="0">
                    <a:latin typeface="Grandview Display" panose="020B0502040204020203" pitchFamily="34" charset="0"/>
                  </a:rPr>
                  <a:t> for HIC is 0.38~0.5</a:t>
                </a:r>
                <a:endParaRPr lang="en-US" sz="2200" dirty="0">
                  <a:latin typeface="Grandview Display" panose="020B0502040204020203" pitchFamily="34" charset="0"/>
                </a:endParaRPr>
              </a:p>
              <a:p>
                <a:pPr lvl="1">
                  <a:lnSpc>
                    <a:spcPct val="160000"/>
                  </a:lnSpc>
                </a:pPr>
                <a:r>
                  <a:rPr lang="en-US" sz="1800" dirty="0">
                    <a:solidFill>
                      <a:schemeClr val="tx1"/>
                    </a:solidFill>
                    <a:latin typeface="Grandview Display" panose="020B0502040204020203" pitchFamily="34" charset="0"/>
                  </a:rPr>
                  <a:t>Example: for Au,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a:solidFill>
                              <a:schemeClr val="tx1"/>
                            </a:solidFill>
                            <a:latin typeface="Cambria Math" panose="02040503050406030204" pitchFamily="18" charset="0"/>
                          </a:rPr>
                          <m:t>𝑌</m:t>
                        </m:r>
                      </m:e>
                      <m:sub>
                        <m:r>
                          <a:rPr lang="en-US" sz="1800">
                            <a:solidFill>
                              <a:schemeClr val="tx1"/>
                            </a:solidFill>
                            <a:latin typeface="Cambria Math" panose="02040503050406030204" pitchFamily="18" charset="0"/>
                          </a:rPr>
                          <m:t>𝑄</m:t>
                        </m:r>
                      </m:sub>
                    </m:sSub>
                  </m:oMath>
                </a14:m>
                <a:r>
                  <a:rPr lang="en-US" sz="1800" dirty="0">
                    <a:solidFill>
                      <a:schemeClr val="tx1"/>
                    </a:solidFill>
                    <a:latin typeface="Grandview Display" panose="020B0502040204020203" pitchFamily="34" charset="0"/>
                  </a:rPr>
                  <a:t>=79/197=0.4</a:t>
                </a:r>
              </a:p>
              <a:p>
                <a:pPr lvl="1"/>
                <a:endParaRPr lang="en-US" sz="2400" dirty="0">
                  <a:solidFill>
                    <a:schemeClr val="tx1"/>
                  </a:solidFill>
                </a:endParaRPr>
              </a:p>
            </p:txBody>
          </p:sp>
        </mc:Choice>
        <mc:Fallback xmlns="">
          <p:sp>
            <p:nvSpPr>
              <p:cNvPr id="3" name="Content Placeholder 2">
                <a:extLst>
                  <a:ext uri="{FF2B5EF4-FFF2-40B4-BE49-F238E27FC236}">
                    <a16:creationId xmlns:a16="http://schemas.microsoft.com/office/drawing/2014/main" id="{7F238E7D-8ABD-CF40-B56D-8B8C355B7B21}"/>
                  </a:ext>
                </a:extLst>
              </p:cNvPr>
              <p:cNvSpPr>
                <a:spLocks noGrp="1" noRot="1" noChangeAspect="1" noMove="1" noResize="1" noEditPoints="1" noAdjustHandles="1" noChangeArrowheads="1" noChangeShapeType="1" noTextEdit="1"/>
              </p:cNvSpPr>
              <p:nvPr>
                <p:ph idx="1"/>
              </p:nvPr>
            </p:nvSpPr>
            <p:spPr>
              <a:xfrm>
                <a:off x="597678" y="1658288"/>
                <a:ext cx="5628023" cy="4051848"/>
              </a:xfrm>
              <a:blipFill>
                <a:blip r:embed="rId4"/>
                <a:stretch>
                  <a:fillRect l="-90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194C84D-5647-2E41-8B72-5DF72788A8AF}"/>
              </a:ext>
            </a:extLst>
          </p:cNvPr>
          <p:cNvSpPr>
            <a:spLocks noGrp="1"/>
          </p:cNvSpPr>
          <p:nvPr>
            <p:ph type="sldNum" sz="quarter" idx="12"/>
          </p:nvPr>
        </p:nvSpPr>
        <p:spPr/>
        <p:txBody>
          <a:bodyPr/>
          <a:lstStyle/>
          <a:p>
            <a:fld id="{AD17B3E6-911D-4641-8161-0FA0AD61E3E2}" type="slidenum">
              <a:rPr lang="en-US" smtClean="0"/>
              <a:t>10</a:t>
            </a:fld>
            <a:endParaRPr lang="en-US"/>
          </a:p>
        </p:txBody>
      </p:sp>
      <p:sp>
        <p:nvSpPr>
          <p:cNvPr id="5" name="TextBox 4">
            <a:extLst>
              <a:ext uri="{FF2B5EF4-FFF2-40B4-BE49-F238E27FC236}">
                <a16:creationId xmlns:a16="http://schemas.microsoft.com/office/drawing/2014/main" id="{D74D7EA4-3A61-5B3A-3EFC-F2DBF7C9C355}"/>
              </a:ext>
            </a:extLst>
          </p:cNvPr>
          <p:cNvSpPr txBox="1"/>
          <p:nvPr/>
        </p:nvSpPr>
        <p:spPr>
          <a:xfrm>
            <a:off x="6709599" y="3057585"/>
            <a:ext cx="4009136" cy="307777"/>
          </a:xfrm>
          <a:prstGeom prst="rect">
            <a:avLst/>
          </a:prstGeom>
          <a:noFill/>
        </p:spPr>
        <p:txBody>
          <a:bodyPr wrap="square" rtlCol="0">
            <a:spAutoFit/>
          </a:bodyPr>
          <a:lstStyle/>
          <a:p>
            <a:r>
              <a:rPr lang="en-US" sz="1400" dirty="0"/>
              <a:t>J. Roark and V. </a:t>
            </a:r>
            <a:r>
              <a:rPr lang="en-US" sz="1400" dirty="0" err="1"/>
              <a:t>Dexheimer</a:t>
            </a:r>
            <a:r>
              <a:rPr lang="en-US" sz="1400" dirty="0"/>
              <a:t>. PRC 98 (2018).</a:t>
            </a:r>
          </a:p>
        </p:txBody>
      </p:sp>
      <p:grpSp>
        <p:nvGrpSpPr>
          <p:cNvPr id="13" name="Group 12">
            <a:extLst>
              <a:ext uri="{FF2B5EF4-FFF2-40B4-BE49-F238E27FC236}">
                <a16:creationId xmlns:a16="http://schemas.microsoft.com/office/drawing/2014/main" id="{6380E8E3-3799-9896-7D16-862C050E143C}"/>
              </a:ext>
            </a:extLst>
          </p:cNvPr>
          <p:cNvGrpSpPr/>
          <p:nvPr/>
        </p:nvGrpSpPr>
        <p:grpSpPr>
          <a:xfrm>
            <a:off x="8112082" y="445718"/>
            <a:ext cx="4176420" cy="2997475"/>
            <a:chOff x="8343899" y="1023670"/>
            <a:chExt cx="4176420" cy="2997475"/>
          </a:xfrm>
        </p:grpSpPr>
        <p:sp>
          <p:nvSpPr>
            <p:cNvPr id="14" name="Right Arrow 13">
              <a:extLst>
                <a:ext uri="{FF2B5EF4-FFF2-40B4-BE49-F238E27FC236}">
                  <a16:creationId xmlns:a16="http://schemas.microsoft.com/office/drawing/2014/main" id="{C60B04E4-D8A9-29DB-5035-FEED9B3F2024}"/>
                </a:ext>
              </a:extLst>
            </p:cNvPr>
            <p:cNvSpPr/>
            <p:nvPr/>
          </p:nvSpPr>
          <p:spPr>
            <a:xfrm>
              <a:off x="9042400" y="3277627"/>
              <a:ext cx="2730500" cy="203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4A6C8B-5ADC-F326-3D2D-6CB522D3B349}"/>
                    </a:ext>
                  </a:extLst>
                </p:cNvPr>
                <p:cNvSpPr txBox="1"/>
                <p:nvPr/>
              </p:nvSpPr>
              <p:spPr>
                <a:xfrm>
                  <a:off x="8343899" y="1023670"/>
                  <a:ext cx="1828801" cy="474745"/>
                </a:xfrm>
                <a:prstGeom prst="rect">
                  <a:avLst/>
                </a:prstGeom>
                <a:noFill/>
              </p:spPr>
              <p:txBody>
                <a:bodyPr wrap="square" rtlCol="0">
                  <a:spAutoFit/>
                </a:bodyPr>
                <a:lstStyle/>
                <a:p>
                  <a:r>
                    <a:rPr lang="en-US" altLang="zh-CN" sz="1200" dirty="0"/>
                    <a:t>Pure</a:t>
                  </a:r>
                  <a:r>
                    <a:rPr lang="zh-CN" altLang="en-US" sz="1200" dirty="0"/>
                    <a:t> </a:t>
                  </a:r>
                  <a:r>
                    <a:rPr lang="en-US" altLang="zh-CN" sz="1200" dirty="0"/>
                    <a:t>Neutron</a:t>
                  </a:r>
                  <a:r>
                    <a:rPr lang="zh-CN" altLang="en-US" sz="1200" dirty="0"/>
                    <a:t> </a:t>
                  </a:r>
                  <a:r>
                    <a:rPr lang="en-US" altLang="zh-CN" sz="1200" dirty="0"/>
                    <a:t>Matter</a:t>
                  </a:r>
                </a:p>
                <a:p>
                  <a:pPr algn="ct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𝑌</m:t>
                          </m:r>
                        </m:e>
                        <m:sub>
                          <m:r>
                            <a:rPr lang="en-US" sz="1200" b="0" i="1" smtClean="0">
                              <a:latin typeface="Cambria Math" panose="02040503050406030204" pitchFamily="18" charset="0"/>
                            </a:rPr>
                            <m:t>𝑄</m:t>
                          </m:r>
                        </m:sub>
                      </m:sSub>
                    </m:oMath>
                  </a14:m>
                  <a:r>
                    <a:rPr lang="en-US" altLang="zh-CN" sz="1200" dirty="0"/>
                    <a:t>=0</a:t>
                  </a:r>
                </a:p>
              </p:txBody>
            </p:sp>
          </mc:Choice>
          <mc:Fallback xmlns="">
            <p:sp>
              <p:nvSpPr>
                <p:cNvPr id="15" name="TextBox 14">
                  <a:extLst>
                    <a:ext uri="{FF2B5EF4-FFF2-40B4-BE49-F238E27FC236}">
                      <a16:creationId xmlns:a16="http://schemas.microsoft.com/office/drawing/2014/main" id="{9A4A6C8B-5ADC-F326-3D2D-6CB522D3B349}"/>
                    </a:ext>
                  </a:extLst>
                </p:cNvPr>
                <p:cNvSpPr txBox="1">
                  <a:spLocks noRot="1" noChangeAspect="1" noMove="1" noResize="1" noEditPoints="1" noAdjustHandles="1" noChangeArrowheads="1" noChangeShapeType="1" noTextEdit="1"/>
                </p:cNvSpPr>
                <p:nvPr/>
              </p:nvSpPr>
              <p:spPr>
                <a:xfrm>
                  <a:off x="8343899" y="1023670"/>
                  <a:ext cx="1828801" cy="474745"/>
                </a:xfrm>
                <a:prstGeom prst="rect">
                  <a:avLst/>
                </a:prstGeom>
                <a:blipFill>
                  <a:blip r:embed="rId5"/>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E4CF7A-345F-0C50-67BD-2365FE1C4032}"/>
                    </a:ext>
                  </a:extLst>
                </p:cNvPr>
                <p:cNvSpPr txBox="1"/>
                <p:nvPr/>
              </p:nvSpPr>
              <p:spPr>
                <a:xfrm rot="19947321">
                  <a:off x="10348618" y="3546400"/>
                  <a:ext cx="2171701" cy="474745"/>
                </a:xfrm>
                <a:prstGeom prst="rect">
                  <a:avLst/>
                </a:prstGeom>
                <a:noFill/>
              </p:spPr>
              <p:txBody>
                <a:bodyPr wrap="square" rtlCol="0">
                  <a:spAutoFit/>
                </a:bodyPr>
                <a:lstStyle/>
                <a:p>
                  <a:pPr algn="ctr"/>
                  <a:r>
                    <a:rPr lang="en-US" altLang="zh-CN" sz="1200" dirty="0"/>
                    <a:t>Symmetric</a:t>
                  </a:r>
                  <a:r>
                    <a:rPr lang="zh-CN" altLang="en-US" sz="1200" dirty="0"/>
                    <a:t> </a:t>
                  </a:r>
                  <a:r>
                    <a:rPr lang="en-US" altLang="zh-CN" sz="1200" dirty="0"/>
                    <a:t>Nuclear</a:t>
                  </a:r>
                  <a:r>
                    <a:rPr lang="zh-CN" altLang="en-US" sz="1200" dirty="0"/>
                    <a:t> </a:t>
                  </a:r>
                  <a:r>
                    <a:rPr lang="en-US" altLang="zh-CN" sz="1200" dirty="0"/>
                    <a:t>Matter</a:t>
                  </a:r>
                </a:p>
                <a:p>
                  <a:pPr algn="ctr"/>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𝑌</m:t>
                          </m:r>
                        </m:e>
                        <m:sub>
                          <m:r>
                            <a:rPr lang="en-US" sz="1200" b="0" i="1" smtClean="0">
                              <a:latin typeface="Cambria Math" panose="02040503050406030204" pitchFamily="18" charset="0"/>
                            </a:rPr>
                            <m:t>𝑄</m:t>
                          </m:r>
                        </m:sub>
                      </m:sSub>
                    </m:oMath>
                  </a14:m>
                  <a:r>
                    <a:rPr lang="en-US" altLang="zh-CN" sz="1200" dirty="0"/>
                    <a:t>=0.5</a:t>
                  </a:r>
                  <a:endParaRPr lang="en-US" sz="1200" dirty="0"/>
                </a:p>
              </p:txBody>
            </p:sp>
          </mc:Choice>
          <mc:Fallback xmlns="">
            <p:sp>
              <p:nvSpPr>
                <p:cNvPr id="16" name="TextBox 15">
                  <a:extLst>
                    <a:ext uri="{FF2B5EF4-FFF2-40B4-BE49-F238E27FC236}">
                      <a16:creationId xmlns:a16="http://schemas.microsoft.com/office/drawing/2014/main" id="{55E4CF7A-345F-0C50-67BD-2365FE1C4032}"/>
                    </a:ext>
                  </a:extLst>
                </p:cNvPr>
                <p:cNvSpPr txBox="1">
                  <a:spLocks noRot="1" noChangeAspect="1" noMove="1" noResize="1" noEditPoints="1" noAdjustHandles="1" noChangeArrowheads="1" noChangeShapeType="1" noTextEdit="1"/>
                </p:cNvSpPr>
                <p:nvPr/>
              </p:nvSpPr>
              <p:spPr>
                <a:xfrm rot="19947321">
                  <a:off x="10348618" y="3546400"/>
                  <a:ext cx="2171701" cy="474745"/>
                </a:xfrm>
                <a:prstGeom prst="rect">
                  <a:avLst/>
                </a:prstGeom>
                <a:blipFill>
                  <a:blip r:embed="rId6"/>
                  <a:stretch>
                    <a:fillRect/>
                  </a:stretch>
                </a:blipFill>
              </p:spPr>
              <p:txBody>
                <a:bodyPr/>
                <a:lstStyle/>
                <a:p>
                  <a:r>
                    <a:rPr lang="en-US">
                      <a:noFill/>
                    </a:rPr>
                    <a:t> </a:t>
                  </a:r>
                </a:p>
              </p:txBody>
            </p:sp>
          </mc:Fallback>
        </mc:AlternateContent>
        <p:cxnSp>
          <p:nvCxnSpPr>
            <p:cNvPr id="17" name="Curved Connector 16">
              <a:extLst>
                <a:ext uri="{FF2B5EF4-FFF2-40B4-BE49-F238E27FC236}">
                  <a16:creationId xmlns:a16="http://schemas.microsoft.com/office/drawing/2014/main" id="{242F4333-EE84-49E1-EF79-7387163D6137}"/>
                </a:ext>
              </a:extLst>
            </p:cNvPr>
            <p:cNvCxnSpPr/>
            <p:nvPr/>
          </p:nvCxnSpPr>
          <p:spPr>
            <a:xfrm rot="5400000" flipH="1" flipV="1">
              <a:off x="8701235" y="2220766"/>
              <a:ext cx="1469731" cy="4064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205F148-F49F-3DEA-7525-87D6CBC65700}"/>
                    </a:ext>
                  </a:extLst>
                </p:cNvPr>
                <p:cNvSpPr txBox="1"/>
                <p:nvPr/>
              </p:nvSpPr>
              <p:spPr>
                <a:xfrm rot="1464752">
                  <a:off x="9327093" y="2069743"/>
                  <a:ext cx="2130493" cy="442814"/>
                </a:xfrm>
                <a:prstGeom prst="rect">
                  <a:avLst/>
                </a:prstGeom>
                <a:noFill/>
              </p:spPr>
              <p:txBody>
                <a:bodyPr wrap="square" rtlCol="0">
                  <a:spAutoFit/>
                </a:bodyPr>
                <a:lstStyle/>
                <a:p>
                  <a:r>
                    <a:rPr lang="en-US" altLang="zh-CN" sz="1100" dirty="0"/>
                    <a:t>Asymmetric</a:t>
                  </a:r>
                  <a:r>
                    <a:rPr lang="zh-CN" altLang="en-US" sz="1100" dirty="0"/>
                    <a:t> </a:t>
                  </a:r>
                  <a:r>
                    <a:rPr lang="en-US" altLang="zh-CN" sz="1100" dirty="0"/>
                    <a:t>Nuclear</a:t>
                  </a:r>
                  <a:r>
                    <a:rPr lang="zh-CN" altLang="en-US" sz="1100" dirty="0"/>
                    <a:t> </a:t>
                  </a:r>
                  <a:r>
                    <a:rPr lang="en-US" altLang="zh-CN" sz="1100" dirty="0"/>
                    <a:t>Matter</a:t>
                  </a:r>
                </a:p>
                <a:p>
                  <a:pPr algn="ctr"/>
                  <a14:m>
                    <m:oMathPara xmlns:m="http://schemas.openxmlformats.org/officeDocument/2006/math">
                      <m:oMathParaPr>
                        <m:jc m:val="center"/>
                      </m:oMathParaPr>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𝑌</m:t>
                            </m:r>
                          </m:e>
                          <m:sub>
                            <m:r>
                              <a:rPr lang="en-US" sz="1100" i="1">
                                <a:latin typeface="Cambria Math" panose="02040503050406030204" pitchFamily="18" charset="0"/>
                              </a:rPr>
                              <m:t>𝑄</m:t>
                            </m:r>
                          </m:sub>
                        </m:sSub>
                        <m:r>
                          <a:rPr lang="en-US" sz="1100" i="1" smtClean="0">
                            <a:latin typeface="Cambria Math" panose="02040503050406030204" pitchFamily="18" charset="0"/>
                            <a:ea typeface="Cambria Math" panose="02040503050406030204" pitchFamily="18" charset="0"/>
                          </a:rPr>
                          <m:t>≤</m:t>
                        </m:r>
                        <m:r>
                          <a:rPr lang="en-US" sz="1100" b="0" i="1" smtClean="0">
                            <a:latin typeface="Cambria Math" panose="02040503050406030204" pitchFamily="18" charset="0"/>
                            <a:ea typeface="Cambria Math" panose="02040503050406030204" pitchFamily="18" charset="0"/>
                          </a:rPr>
                          <m:t>0.1</m:t>
                        </m:r>
                      </m:oMath>
                    </m:oMathPara>
                  </a14:m>
                  <a:endParaRPr lang="en-US" sz="1100" dirty="0"/>
                </a:p>
              </p:txBody>
            </p:sp>
          </mc:Choice>
          <mc:Fallback xmlns="">
            <p:sp>
              <p:nvSpPr>
                <p:cNvPr id="18" name="TextBox 17">
                  <a:extLst>
                    <a:ext uri="{FF2B5EF4-FFF2-40B4-BE49-F238E27FC236}">
                      <a16:creationId xmlns:a16="http://schemas.microsoft.com/office/drawing/2014/main" id="{1205F148-F49F-3DEA-7525-87D6CBC65700}"/>
                    </a:ext>
                  </a:extLst>
                </p:cNvPr>
                <p:cNvSpPr txBox="1">
                  <a:spLocks noRot="1" noChangeAspect="1" noMove="1" noResize="1" noEditPoints="1" noAdjustHandles="1" noChangeArrowheads="1" noChangeShapeType="1" noTextEdit="1"/>
                </p:cNvSpPr>
                <p:nvPr/>
              </p:nvSpPr>
              <p:spPr>
                <a:xfrm rot="1464752">
                  <a:off x="9327093" y="2069743"/>
                  <a:ext cx="2130493" cy="442814"/>
                </a:xfrm>
                <a:prstGeom prst="rect">
                  <a:avLst/>
                </a:prstGeom>
                <a:blipFill>
                  <a:blip r:embed="rId7"/>
                  <a:stretch>
                    <a:fillRect/>
                  </a:stretch>
                </a:blipFill>
              </p:spPr>
              <p:txBody>
                <a:bodyPr/>
                <a:lstStyle/>
                <a:p>
                  <a:r>
                    <a:rPr lang="en-US">
                      <a:noFill/>
                    </a:rPr>
                    <a:t> </a:t>
                  </a:r>
                </a:p>
              </p:txBody>
            </p:sp>
          </mc:Fallback>
        </mc:AlternateContent>
      </p:grpSp>
      <p:sp>
        <p:nvSpPr>
          <p:cNvPr id="19" name="Down Arrow 18">
            <a:extLst>
              <a:ext uri="{FF2B5EF4-FFF2-40B4-BE49-F238E27FC236}">
                <a16:creationId xmlns:a16="http://schemas.microsoft.com/office/drawing/2014/main" id="{38713255-A5ED-FC70-58BF-194529163BB7}"/>
              </a:ext>
            </a:extLst>
          </p:cNvPr>
          <p:cNvSpPr/>
          <p:nvPr/>
        </p:nvSpPr>
        <p:spPr>
          <a:xfrm rot="10800000">
            <a:off x="8661966" y="800187"/>
            <a:ext cx="228600" cy="20573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63F500-4F46-F0F4-B210-E55CD0FE3251}"/>
              </a:ext>
            </a:extLst>
          </p:cNvPr>
          <p:cNvSpPr/>
          <p:nvPr/>
        </p:nvSpPr>
        <p:spPr>
          <a:xfrm>
            <a:off x="6435748" y="6172770"/>
            <a:ext cx="2768535" cy="365125"/>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F84B95E2-353F-C278-B55A-B696736F7767}"/>
              </a:ext>
            </a:extLst>
          </p:cNvPr>
          <p:cNvSpPr/>
          <p:nvPr/>
        </p:nvSpPr>
        <p:spPr>
          <a:xfrm>
            <a:off x="5829300" y="6057900"/>
            <a:ext cx="4346533" cy="6085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74179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B342-3AB8-4C46-B786-29EAB1A0B0B1}"/>
              </a:ext>
            </a:extLst>
          </p:cNvPr>
          <p:cNvSpPr>
            <a:spLocks noGrp="1"/>
          </p:cNvSpPr>
          <p:nvPr>
            <p:ph type="title"/>
          </p:nvPr>
        </p:nvSpPr>
        <p:spPr>
          <a:xfrm>
            <a:off x="933450" y="136525"/>
            <a:ext cx="9601200" cy="1485900"/>
          </a:xfrm>
        </p:spPr>
        <p:txBody>
          <a:bodyPr>
            <a:normAutofit/>
          </a:bodyPr>
          <a:lstStyle/>
          <a:p>
            <a:r>
              <a:rPr lang="en-US" altLang="zh-CN" dirty="0"/>
              <a:t>Symmetry</a:t>
            </a:r>
            <a:r>
              <a:rPr lang="zh-CN" altLang="en-US" dirty="0"/>
              <a:t> </a:t>
            </a:r>
            <a:r>
              <a:rPr lang="en-US" altLang="zh-CN" dirty="0"/>
              <a:t>Energy</a:t>
            </a:r>
            <a:r>
              <a:rPr lang="zh-CN" altLang="en-US" dirty="0"/>
              <a:t> </a:t>
            </a:r>
            <a:r>
              <a:rPr lang="en-US" altLang="zh-CN" dirty="0"/>
              <a:t>Expansion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A261A47-23F5-A340-A270-7641D8403929}"/>
                  </a:ext>
                </a:extLst>
              </p:cNvPr>
              <p:cNvSpPr>
                <a:spLocks noGrp="1"/>
              </p:cNvSpPr>
              <p:nvPr>
                <p:ph idx="1"/>
              </p:nvPr>
            </p:nvSpPr>
            <p:spPr>
              <a:xfrm>
                <a:off x="933450" y="1412934"/>
                <a:ext cx="10477500" cy="4393112"/>
              </a:xfrm>
            </p:spPr>
            <p:txBody>
              <a:bodyPr>
                <a:normAutofit fontScale="55000" lnSpcReduction="20000"/>
              </a:bodyPr>
              <a:lstStyle/>
              <a:p>
                <a:r>
                  <a:rPr lang="en-US" sz="3800" dirty="0">
                    <a:latin typeface="Grandview Display" panose="020B0502040204020203" pitchFamily="34" charset="0"/>
                  </a:rPr>
                  <a:t>Energy per nucleon E(n</a:t>
                </a:r>
                <a14:m>
                  <m:oMath xmlns:m="http://schemas.openxmlformats.org/officeDocument/2006/math">
                    <m:r>
                      <a:rPr lang="en-US" sz="3800" b="0" i="1" smtClean="0">
                        <a:latin typeface="Cambria Math" panose="02040503050406030204" pitchFamily="18" charset="0"/>
                        <a:ea typeface="Cambria Math" panose="02040503050406030204" pitchFamily="18" charset="0"/>
                      </a:rPr>
                      <m:t>, </m:t>
                    </m:r>
                    <m:r>
                      <a:rPr lang="en-US" sz="3800" b="0" i="1" smtClean="0">
                        <a:latin typeface="Cambria Math" panose="02040503050406030204" pitchFamily="18" charset="0"/>
                        <a:ea typeface="Cambria Math" panose="02040503050406030204" pitchFamily="18" charset="0"/>
                      </a:rPr>
                      <m:t>𝛿</m:t>
                    </m:r>
                  </m:oMath>
                </a14:m>
                <a:r>
                  <a:rPr lang="en-US" sz="3800" dirty="0">
                    <a:latin typeface="Grandview Display" panose="020B0502040204020203" pitchFamily="34" charset="0"/>
                  </a:rPr>
                  <a:t>) is the most basic term used to obtain EOS of NS, regardless of model used</a:t>
                </a:r>
              </a:p>
              <a:p>
                <a:pPr lvl="1"/>
                <a:r>
                  <a:rPr lang="en-US" sz="3800" dirty="0">
                    <a:latin typeface="Grandview Display" panose="020B0502040204020203" pitchFamily="34" charset="0"/>
                  </a:rPr>
                  <a:t>n</a:t>
                </a:r>
                <a14:m>
                  <m:oMath xmlns:m="http://schemas.openxmlformats.org/officeDocument/2006/math">
                    <m:r>
                      <a:rPr lang="en-US" sz="3800" i="1" dirty="0" smtClean="0">
                        <a:latin typeface="Cambria Math" panose="02040503050406030204" pitchFamily="18" charset="0"/>
                        <a:ea typeface="Cambria Math" panose="02040503050406030204" pitchFamily="18" charset="0"/>
                      </a:rPr>
                      <m:t>≡</m:t>
                    </m:r>
                  </m:oMath>
                </a14:m>
                <a:r>
                  <a:rPr lang="en-US" sz="3800" dirty="0">
                    <a:latin typeface="Grandview Display" panose="020B0502040204020203" pitchFamily="34" charset="0"/>
                  </a:rPr>
                  <a:t> baryon number density, </a:t>
                </a:r>
                <a14:m>
                  <m:oMath xmlns:m="http://schemas.openxmlformats.org/officeDocument/2006/math">
                    <m:r>
                      <a:rPr lang="en-US" sz="3800">
                        <a:latin typeface="Cambria Math" panose="02040503050406030204" pitchFamily="18" charset="0"/>
                        <a:ea typeface="Cambria Math" panose="02040503050406030204" pitchFamily="18" charset="0"/>
                      </a:rPr>
                      <m:t>𝛿</m:t>
                    </m:r>
                    <m:r>
                      <a:rPr lang="en-US" sz="3800" i="1" smtClean="0">
                        <a:latin typeface="Cambria Math" panose="02040503050406030204" pitchFamily="18" charset="0"/>
                        <a:ea typeface="Cambria Math" panose="02040503050406030204" pitchFamily="18" charset="0"/>
                      </a:rPr>
                      <m:t>≡</m:t>
                    </m:r>
                  </m:oMath>
                </a14:m>
                <a:r>
                  <a:rPr lang="en-US" sz="3800" dirty="0">
                    <a:latin typeface="Grandview Display" panose="020B0502040204020203" pitchFamily="34" charset="0"/>
                  </a:rPr>
                  <a:t> isospin asymmetry</a:t>
                </a:r>
              </a:p>
              <a:p>
                <a:pPr lvl="1"/>
                <a14:m>
                  <m:oMath xmlns:m="http://schemas.openxmlformats.org/officeDocument/2006/math">
                    <m:r>
                      <a:rPr lang="en-US" sz="3800" smtClean="0">
                        <a:latin typeface="Cambria Math" panose="02040503050406030204" pitchFamily="18" charset="0"/>
                        <a:ea typeface="Cambria Math" panose="02040503050406030204" pitchFamily="18" charset="0"/>
                      </a:rPr>
                      <m:t>𝛿</m:t>
                    </m:r>
                  </m:oMath>
                </a14:m>
                <a:r>
                  <a:rPr lang="en-US" sz="3800" dirty="0">
                    <a:latin typeface="Grandview Display" panose="020B0502040204020203" pitchFamily="34" charset="0"/>
                  </a:rPr>
                  <a:t>=1-2</a:t>
                </a:r>
                <a:r>
                  <a:rPr lang="en-US" sz="4000" dirty="0">
                    <a:solidFill>
                      <a:schemeClr val="tx1"/>
                    </a:solidFill>
                    <a:latin typeface="Grandview Display" panose="020B0502040204020203" pitchFamily="34" charset="0"/>
                  </a:rPr>
                  <a:t> </a:t>
                </a:r>
                <a14:m>
                  <m:oMath xmlns:m="http://schemas.openxmlformats.org/officeDocument/2006/math">
                    <m:sSub>
                      <m:sSubPr>
                        <m:ctrlPr>
                          <a:rPr lang="en-US" sz="4000" i="1">
                            <a:solidFill>
                              <a:schemeClr val="tx1"/>
                            </a:solidFill>
                            <a:latin typeface="Cambria Math" panose="02040503050406030204" pitchFamily="18" charset="0"/>
                          </a:rPr>
                        </m:ctrlPr>
                      </m:sSubPr>
                      <m:e>
                        <m:r>
                          <a:rPr lang="en-US" sz="4000">
                            <a:solidFill>
                              <a:schemeClr val="tx1"/>
                            </a:solidFill>
                            <a:latin typeface="Cambria Math" panose="02040503050406030204" pitchFamily="18" charset="0"/>
                          </a:rPr>
                          <m:t>𝑌</m:t>
                        </m:r>
                      </m:e>
                      <m:sub>
                        <m:r>
                          <a:rPr lang="en-US" sz="4000">
                            <a:solidFill>
                              <a:schemeClr val="tx1"/>
                            </a:solidFill>
                            <a:latin typeface="Cambria Math" panose="02040503050406030204" pitchFamily="18" charset="0"/>
                          </a:rPr>
                          <m:t>𝑄</m:t>
                        </m:r>
                      </m:sub>
                    </m:sSub>
                  </m:oMath>
                </a14:m>
                <a:endParaRPr lang="en-US" sz="3800" dirty="0">
                  <a:latin typeface="Grandview Display" panose="020B0502040204020203" pitchFamily="34" charset="0"/>
                </a:endParaRPr>
              </a:p>
              <a:p>
                <a:r>
                  <a:rPr lang="en-US" sz="3800" dirty="0">
                    <a:latin typeface="Grandview Display" panose="020B0502040204020203" pitchFamily="34" charset="0"/>
                  </a:rPr>
                  <a:t>E(n</a:t>
                </a:r>
                <a14:m>
                  <m:oMath xmlns:m="http://schemas.openxmlformats.org/officeDocument/2006/math">
                    <m:r>
                      <a:rPr lang="en-US" sz="3800" i="1">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𝛿</m:t>
                    </m:r>
                  </m:oMath>
                </a14:m>
                <a:r>
                  <a:rPr lang="en-US" sz="3800" dirty="0">
                    <a:latin typeface="Grandview Display" panose="020B0502040204020203" pitchFamily="34" charset="0"/>
                  </a:rPr>
                  <a:t>) has a symmetry energy term </a:t>
                </a:r>
                <a14:m>
                  <m:oMath xmlns:m="http://schemas.openxmlformats.org/officeDocument/2006/math">
                    <m:sSub>
                      <m:sSubPr>
                        <m:ctrlPr>
                          <a:rPr lang="en-US" sz="3800" i="1" smtClean="0">
                            <a:latin typeface="Cambria Math" panose="02040503050406030204" pitchFamily="18" charset="0"/>
                          </a:rPr>
                        </m:ctrlPr>
                      </m:sSubPr>
                      <m:e>
                        <m:r>
                          <a:rPr lang="en-US" sz="3800" b="0" i="1" smtClean="0">
                            <a:latin typeface="Cambria Math" panose="02040503050406030204" pitchFamily="18" charset="0"/>
                          </a:rPr>
                          <m:t>𝐸</m:t>
                        </m:r>
                      </m:e>
                      <m:sub>
                        <m:r>
                          <a:rPr lang="en-US" sz="3800" b="0" i="1" smtClean="0">
                            <a:latin typeface="Cambria Math" panose="02040503050406030204" pitchFamily="18" charset="0"/>
                          </a:rPr>
                          <m:t>𝑠𝑦𝑚</m:t>
                        </m:r>
                      </m:sub>
                    </m:sSub>
                  </m:oMath>
                </a14:m>
                <a:r>
                  <a:rPr lang="en-US" sz="3800" dirty="0">
                    <a:latin typeface="Grandview Display" panose="020B0502040204020203" pitchFamily="34" charset="0"/>
                  </a:rPr>
                  <a:t> which quantifies the energy needed to make nuclear matter more neutron rich </a:t>
                </a:r>
              </a:p>
              <a:p>
                <a14:m>
                  <m:oMath xmlns:m="http://schemas.openxmlformats.org/officeDocument/2006/math">
                    <m:sSub>
                      <m:sSubPr>
                        <m:ctrlPr>
                          <a:rPr lang="en-US" sz="3800" i="1" smtClean="0">
                            <a:solidFill>
                              <a:schemeClr val="tx1"/>
                            </a:solidFill>
                            <a:latin typeface="Cambria Math" panose="02040503050406030204" pitchFamily="18" charset="0"/>
                          </a:rPr>
                        </m:ctrlPr>
                      </m:sSubPr>
                      <m:e>
                        <m:sSub>
                          <m:sSubPr>
                            <m:ctrlPr>
                              <a:rPr lang="en-US" sz="3800" i="1" smtClean="0">
                                <a:solidFill>
                                  <a:schemeClr val="tx1"/>
                                </a:solidFill>
                                <a:latin typeface="Cambria Math" panose="02040503050406030204" pitchFamily="18" charset="0"/>
                              </a:rPr>
                            </m:ctrlPr>
                          </m:sSubPr>
                          <m:e>
                            <m:r>
                              <a:rPr lang="en-US" sz="3800" b="0" i="1" smtClean="0">
                                <a:solidFill>
                                  <a:schemeClr val="tx1"/>
                                </a:solidFill>
                                <a:latin typeface="Cambria Math" panose="02040503050406030204" pitchFamily="18" charset="0"/>
                              </a:rPr>
                              <m:t>𝐸</m:t>
                            </m:r>
                          </m:e>
                          <m:sub>
                            <m:r>
                              <a:rPr lang="en-US" sz="3800" b="0" i="1" smtClean="0">
                                <a:solidFill>
                                  <a:schemeClr val="tx1"/>
                                </a:solidFill>
                                <a:latin typeface="Cambria Math" panose="02040503050406030204" pitchFamily="18" charset="0"/>
                              </a:rPr>
                              <m:t>𝑠𝑦𝑚</m:t>
                            </m:r>
                          </m:sub>
                        </m:sSub>
                        <m:r>
                          <m:rPr>
                            <m:nor/>
                          </m:rPr>
                          <a:rPr lang="en-US" sz="3800" dirty="0">
                            <a:latin typeface="Grandview Display" panose="020B0502040204020203" pitchFamily="34" charset="0"/>
                          </a:rPr>
                          <m:t>(</m:t>
                        </m:r>
                        <m:r>
                          <m:rPr>
                            <m:nor/>
                          </m:rPr>
                          <a:rPr lang="en-US" sz="3800" dirty="0">
                            <a:latin typeface="Grandview Display" panose="020B0502040204020203" pitchFamily="34" charset="0"/>
                          </a:rPr>
                          <m:t>n</m:t>
                        </m:r>
                        <m:r>
                          <a:rPr lang="en-US" sz="3800" i="1">
                            <a:latin typeface="Cambria Math" panose="02040503050406030204" pitchFamily="18" charset="0"/>
                            <a:ea typeface="Cambria Math" panose="02040503050406030204" pitchFamily="18" charset="0"/>
                          </a:rPr>
                          <m:t>, </m:t>
                        </m:r>
                        <m:r>
                          <a:rPr lang="en-US" sz="3800" i="1">
                            <a:latin typeface="Cambria Math" panose="02040503050406030204" pitchFamily="18" charset="0"/>
                            <a:ea typeface="Cambria Math" panose="02040503050406030204" pitchFamily="18" charset="0"/>
                          </a:rPr>
                          <m:t>𝛿</m:t>
                        </m:r>
                        <m:r>
                          <m:rPr>
                            <m:nor/>
                          </m:rPr>
                          <a:rPr lang="en-US" sz="3800" dirty="0">
                            <a:latin typeface="Grandview Display" panose="020B0502040204020203" pitchFamily="34" charset="0"/>
                          </a:rPr>
                          <m:t>)</m:t>
                        </m:r>
                        <m:r>
                          <a:rPr lang="en-US" sz="3800" b="0" i="1" dirty="0" smtClean="0">
                            <a:latin typeface="Cambria Math" panose="02040503050406030204" pitchFamily="18" charset="0"/>
                          </a:rPr>
                          <m:t>=</m:t>
                        </m:r>
                        <m:sSub>
                          <m:sSubPr>
                            <m:ctrlPr>
                              <a:rPr lang="en-US" sz="3800" i="1">
                                <a:solidFill>
                                  <a:schemeClr val="tx1"/>
                                </a:solidFill>
                                <a:latin typeface="Cambria Math" panose="02040503050406030204" pitchFamily="18" charset="0"/>
                              </a:rPr>
                            </m:ctrlPr>
                          </m:sSubPr>
                          <m:e>
                            <m:r>
                              <a:rPr lang="en-US" sz="3800" i="1">
                                <a:solidFill>
                                  <a:schemeClr val="tx1"/>
                                </a:solidFill>
                                <a:latin typeface="Cambria Math" panose="02040503050406030204" pitchFamily="18" charset="0"/>
                              </a:rPr>
                              <m:t>𝐸</m:t>
                            </m:r>
                          </m:e>
                          <m:sub>
                            <m:r>
                              <a:rPr lang="en-US" sz="3800" b="0" i="1" smtClean="0">
                                <a:solidFill>
                                  <a:schemeClr val="tx1"/>
                                </a:solidFill>
                                <a:latin typeface="Cambria Math" panose="02040503050406030204" pitchFamily="18" charset="0"/>
                              </a:rPr>
                              <m:t>𝑎𝑠𝑦𝑚</m:t>
                            </m:r>
                          </m:sub>
                        </m:sSub>
                        <m:r>
                          <a:rPr lang="en-US" sz="3800" b="0" i="1" smtClean="0">
                            <a:solidFill>
                              <a:schemeClr val="tx1"/>
                            </a:solidFill>
                            <a:latin typeface="Cambria Math" panose="02040503050406030204" pitchFamily="18" charset="0"/>
                          </a:rPr>
                          <m:t>−(</m:t>
                        </m:r>
                        <m:r>
                          <a:rPr lang="en-US" sz="3800" i="1" smtClean="0">
                            <a:solidFill>
                              <a:srgbClr val="FF0000"/>
                            </a:solidFill>
                            <a:latin typeface="Cambria Math" panose="02040503050406030204" pitchFamily="18" charset="0"/>
                          </a:rPr>
                          <m:t>𝐸</m:t>
                        </m:r>
                      </m:e>
                      <m:sub>
                        <m:r>
                          <a:rPr lang="en-US" sz="3800" i="1" smtClean="0">
                            <a:solidFill>
                              <a:srgbClr val="FF0000"/>
                            </a:solidFill>
                            <a:latin typeface="Cambria Math" panose="02040503050406030204" pitchFamily="18" charset="0"/>
                          </a:rPr>
                          <m:t>𝑠𝑦𝑚</m:t>
                        </m:r>
                        <m:r>
                          <a:rPr lang="en-US" sz="3800" i="1" smtClean="0">
                            <a:solidFill>
                              <a:srgbClr val="FF0000"/>
                            </a:solidFill>
                            <a:latin typeface="Cambria Math" panose="02040503050406030204" pitchFamily="18" charset="0"/>
                          </a:rPr>
                          <m:t>,0</m:t>
                        </m:r>
                      </m:sub>
                    </m:sSub>
                    <m:r>
                      <a:rPr lang="en-US" sz="3800" i="1">
                        <a:solidFill>
                          <a:schemeClr val="tx1"/>
                        </a:solidFill>
                        <a:latin typeface="Cambria Math" panose="02040503050406030204" pitchFamily="18" charset="0"/>
                      </a:rPr>
                      <m:t>+</m:t>
                    </m:r>
                    <m:f>
                      <m:fPr>
                        <m:ctrlPr>
                          <a:rPr lang="en-US" sz="3800" i="1">
                            <a:solidFill>
                              <a:schemeClr val="tx1"/>
                            </a:solidFill>
                            <a:latin typeface="Cambria Math" panose="02040503050406030204" pitchFamily="18" charset="0"/>
                          </a:rPr>
                        </m:ctrlPr>
                      </m:fPr>
                      <m:num>
                        <m:sSub>
                          <m:sSubPr>
                            <m:ctrlPr>
                              <a:rPr lang="en-US" sz="3800" i="1" smtClean="0">
                                <a:solidFill>
                                  <a:srgbClr val="0070C0"/>
                                </a:solidFill>
                                <a:latin typeface="Cambria Math" panose="02040503050406030204" pitchFamily="18" charset="0"/>
                              </a:rPr>
                            </m:ctrlPr>
                          </m:sSubPr>
                          <m:e>
                            <m:r>
                              <a:rPr lang="en-US" sz="3800" i="1">
                                <a:solidFill>
                                  <a:srgbClr val="0070C0"/>
                                </a:solidFill>
                                <a:latin typeface="Cambria Math" panose="02040503050406030204" pitchFamily="18" charset="0"/>
                              </a:rPr>
                              <m:t>𝐿</m:t>
                            </m:r>
                          </m:e>
                          <m:sub>
                            <m:r>
                              <a:rPr lang="en-US" sz="3800" i="1">
                                <a:solidFill>
                                  <a:srgbClr val="0070C0"/>
                                </a:solidFill>
                                <a:latin typeface="Cambria Math" panose="02040503050406030204" pitchFamily="18" charset="0"/>
                              </a:rPr>
                              <m:t>𝑠𝑦𝑚</m:t>
                            </m:r>
                          </m:sub>
                        </m:sSub>
                      </m:num>
                      <m:den>
                        <m:r>
                          <a:rPr lang="en-US" sz="3800" i="1">
                            <a:solidFill>
                              <a:schemeClr val="tx1"/>
                            </a:solidFill>
                            <a:latin typeface="Cambria Math" panose="02040503050406030204" pitchFamily="18" charset="0"/>
                          </a:rPr>
                          <m:t>3</m:t>
                        </m:r>
                      </m:den>
                    </m:f>
                    <m:d>
                      <m:dPr>
                        <m:ctrlPr>
                          <a:rPr lang="en-US" sz="3800" i="1">
                            <a:solidFill>
                              <a:schemeClr val="tx1"/>
                            </a:solidFill>
                            <a:latin typeface="Cambria Math" panose="02040503050406030204" pitchFamily="18" charset="0"/>
                          </a:rPr>
                        </m:ctrlPr>
                      </m:dPr>
                      <m:e>
                        <m:f>
                          <m:fPr>
                            <m:ctrlPr>
                              <a:rPr lang="en-US" sz="3800" i="1">
                                <a:solidFill>
                                  <a:schemeClr val="tx1"/>
                                </a:solidFill>
                                <a:latin typeface="Cambria Math" panose="02040503050406030204" pitchFamily="18" charset="0"/>
                              </a:rPr>
                            </m:ctrlPr>
                          </m:fPr>
                          <m:num>
                            <m:sSub>
                              <m:sSubPr>
                                <m:ctrlPr>
                                  <a:rPr lang="en-US" sz="3800" i="1">
                                    <a:solidFill>
                                      <a:schemeClr val="tx1"/>
                                    </a:solidFill>
                                    <a:latin typeface="Cambria Math" panose="02040503050406030204" pitchFamily="18" charset="0"/>
                                  </a:rPr>
                                </m:ctrlPr>
                              </m:sSubPr>
                              <m:e>
                                <m:r>
                                  <a:rPr lang="en-US" sz="3800" i="1">
                                    <a:solidFill>
                                      <a:schemeClr val="tx1"/>
                                    </a:solidFill>
                                    <a:latin typeface="Cambria Math" panose="02040503050406030204" pitchFamily="18" charset="0"/>
                                  </a:rPr>
                                  <m:t>𝑛</m:t>
                                </m:r>
                              </m:e>
                              <m:sub>
                                <m:r>
                                  <a:rPr lang="en-US" sz="3800" i="1">
                                    <a:solidFill>
                                      <a:schemeClr val="tx1"/>
                                    </a:solidFill>
                                    <a:latin typeface="Cambria Math" panose="02040503050406030204" pitchFamily="18" charset="0"/>
                                  </a:rPr>
                                  <m:t>𝐵</m:t>
                                </m:r>
                              </m:sub>
                            </m:sSub>
                          </m:num>
                          <m:den>
                            <m:sSub>
                              <m:sSubPr>
                                <m:ctrlPr>
                                  <a:rPr lang="en-US" sz="3800" i="1">
                                    <a:solidFill>
                                      <a:schemeClr val="tx1"/>
                                    </a:solidFill>
                                    <a:latin typeface="Cambria Math" panose="02040503050406030204" pitchFamily="18" charset="0"/>
                                  </a:rPr>
                                </m:ctrlPr>
                              </m:sSubPr>
                              <m:e>
                                <m:r>
                                  <a:rPr lang="en-US" sz="3800" i="1">
                                    <a:solidFill>
                                      <a:schemeClr val="tx1"/>
                                    </a:solidFill>
                                    <a:latin typeface="Cambria Math" panose="02040503050406030204" pitchFamily="18" charset="0"/>
                                  </a:rPr>
                                  <m:t>𝑛</m:t>
                                </m:r>
                              </m:e>
                              <m:sub>
                                <m:r>
                                  <a:rPr lang="en-US" sz="3800" i="1">
                                    <a:solidFill>
                                      <a:schemeClr val="tx1"/>
                                    </a:solidFill>
                                    <a:latin typeface="Cambria Math" panose="02040503050406030204" pitchFamily="18" charset="0"/>
                                  </a:rPr>
                                  <m:t>0</m:t>
                                </m:r>
                              </m:sub>
                            </m:sSub>
                          </m:den>
                        </m:f>
                        <m:r>
                          <a:rPr lang="en-US" sz="3800" i="1">
                            <a:solidFill>
                              <a:schemeClr val="tx1"/>
                            </a:solidFill>
                            <a:latin typeface="Cambria Math" panose="02040503050406030204" pitchFamily="18" charset="0"/>
                          </a:rPr>
                          <m:t>−1</m:t>
                        </m:r>
                      </m:e>
                    </m:d>
                    <m:r>
                      <a:rPr lang="en-US" sz="3800" i="1">
                        <a:solidFill>
                          <a:schemeClr val="tx1"/>
                        </a:solidFill>
                        <a:latin typeface="Cambria Math" panose="02040503050406030204" pitchFamily="18" charset="0"/>
                      </a:rPr>
                      <m:t>+</m:t>
                    </m:r>
                    <m:f>
                      <m:fPr>
                        <m:ctrlPr>
                          <a:rPr lang="en-US" sz="3800" i="1">
                            <a:solidFill>
                              <a:schemeClr val="tx1"/>
                            </a:solidFill>
                            <a:latin typeface="Cambria Math" panose="02040503050406030204" pitchFamily="18" charset="0"/>
                          </a:rPr>
                        </m:ctrlPr>
                      </m:fPr>
                      <m:num>
                        <m:sSub>
                          <m:sSubPr>
                            <m:ctrlPr>
                              <a:rPr lang="en-US" sz="3800" i="1" smtClean="0">
                                <a:solidFill>
                                  <a:srgbClr val="7030A0"/>
                                </a:solidFill>
                                <a:latin typeface="Cambria Math" panose="02040503050406030204" pitchFamily="18" charset="0"/>
                              </a:rPr>
                            </m:ctrlPr>
                          </m:sSubPr>
                          <m:e>
                            <m:r>
                              <a:rPr lang="en-US" sz="3800" b="0" i="1" smtClean="0">
                                <a:solidFill>
                                  <a:srgbClr val="7030A0"/>
                                </a:solidFill>
                                <a:latin typeface="Cambria Math" panose="02040503050406030204" pitchFamily="18" charset="0"/>
                              </a:rPr>
                              <m:t>𝑘</m:t>
                            </m:r>
                          </m:e>
                          <m:sub>
                            <m:r>
                              <a:rPr lang="en-US" sz="3800" i="1">
                                <a:solidFill>
                                  <a:srgbClr val="7030A0"/>
                                </a:solidFill>
                                <a:latin typeface="Cambria Math" panose="02040503050406030204" pitchFamily="18" charset="0"/>
                              </a:rPr>
                              <m:t>𝑠𝑦𝑚</m:t>
                            </m:r>
                          </m:sub>
                        </m:sSub>
                      </m:num>
                      <m:den>
                        <m:r>
                          <a:rPr lang="en-US" sz="3800" b="0" i="1" smtClean="0">
                            <a:solidFill>
                              <a:schemeClr val="tx1"/>
                            </a:solidFill>
                            <a:latin typeface="Cambria Math" panose="02040503050406030204" pitchFamily="18" charset="0"/>
                          </a:rPr>
                          <m:t>18</m:t>
                        </m:r>
                      </m:den>
                    </m:f>
                    <m:sSup>
                      <m:sSupPr>
                        <m:ctrlPr>
                          <a:rPr lang="en-US" sz="3800" i="1">
                            <a:solidFill>
                              <a:schemeClr val="tx1"/>
                            </a:solidFill>
                            <a:latin typeface="Cambria Math" panose="02040503050406030204" pitchFamily="18" charset="0"/>
                          </a:rPr>
                        </m:ctrlPr>
                      </m:sSupPr>
                      <m:e>
                        <m:d>
                          <m:dPr>
                            <m:ctrlPr>
                              <a:rPr lang="en-US" sz="3800" i="1">
                                <a:solidFill>
                                  <a:schemeClr val="tx1"/>
                                </a:solidFill>
                                <a:latin typeface="Cambria Math" panose="02040503050406030204" pitchFamily="18" charset="0"/>
                              </a:rPr>
                            </m:ctrlPr>
                          </m:dPr>
                          <m:e>
                            <m:f>
                              <m:fPr>
                                <m:ctrlPr>
                                  <a:rPr lang="en-US" sz="3800" i="1">
                                    <a:solidFill>
                                      <a:schemeClr val="tx1"/>
                                    </a:solidFill>
                                    <a:latin typeface="Cambria Math" panose="02040503050406030204" pitchFamily="18" charset="0"/>
                                  </a:rPr>
                                </m:ctrlPr>
                              </m:fPr>
                              <m:num>
                                <m:sSub>
                                  <m:sSubPr>
                                    <m:ctrlPr>
                                      <a:rPr lang="en-US" sz="3800" i="1">
                                        <a:solidFill>
                                          <a:schemeClr val="tx1"/>
                                        </a:solidFill>
                                        <a:latin typeface="Cambria Math" panose="02040503050406030204" pitchFamily="18" charset="0"/>
                                      </a:rPr>
                                    </m:ctrlPr>
                                  </m:sSubPr>
                                  <m:e>
                                    <m:r>
                                      <a:rPr lang="en-US" sz="3800" i="1">
                                        <a:solidFill>
                                          <a:schemeClr val="tx1"/>
                                        </a:solidFill>
                                        <a:latin typeface="Cambria Math" panose="02040503050406030204" pitchFamily="18" charset="0"/>
                                      </a:rPr>
                                      <m:t>𝑛</m:t>
                                    </m:r>
                                  </m:e>
                                  <m:sub>
                                    <m:r>
                                      <a:rPr lang="en-US" sz="3800" i="1">
                                        <a:solidFill>
                                          <a:schemeClr val="tx1"/>
                                        </a:solidFill>
                                        <a:latin typeface="Cambria Math" panose="02040503050406030204" pitchFamily="18" charset="0"/>
                                      </a:rPr>
                                      <m:t>𝐵</m:t>
                                    </m:r>
                                  </m:sub>
                                </m:sSub>
                              </m:num>
                              <m:den>
                                <m:sSub>
                                  <m:sSubPr>
                                    <m:ctrlPr>
                                      <a:rPr lang="en-US" sz="3800" i="1">
                                        <a:solidFill>
                                          <a:schemeClr val="tx1"/>
                                        </a:solidFill>
                                        <a:latin typeface="Cambria Math" panose="02040503050406030204" pitchFamily="18" charset="0"/>
                                      </a:rPr>
                                    </m:ctrlPr>
                                  </m:sSubPr>
                                  <m:e>
                                    <m:r>
                                      <a:rPr lang="en-US" sz="3800" i="1">
                                        <a:solidFill>
                                          <a:schemeClr val="tx1"/>
                                        </a:solidFill>
                                        <a:latin typeface="Cambria Math" panose="02040503050406030204" pitchFamily="18" charset="0"/>
                                      </a:rPr>
                                      <m:t>𝑛</m:t>
                                    </m:r>
                                  </m:e>
                                  <m:sub>
                                    <m:r>
                                      <a:rPr lang="en-US" sz="3800" i="1">
                                        <a:solidFill>
                                          <a:schemeClr val="tx1"/>
                                        </a:solidFill>
                                        <a:latin typeface="Cambria Math" panose="02040503050406030204" pitchFamily="18" charset="0"/>
                                      </a:rPr>
                                      <m:t>0</m:t>
                                    </m:r>
                                  </m:sub>
                                </m:sSub>
                              </m:den>
                            </m:f>
                            <m:r>
                              <a:rPr lang="en-US" sz="3800" i="1">
                                <a:solidFill>
                                  <a:schemeClr val="tx1"/>
                                </a:solidFill>
                                <a:latin typeface="Cambria Math" panose="02040503050406030204" pitchFamily="18" charset="0"/>
                              </a:rPr>
                              <m:t>−1</m:t>
                            </m:r>
                          </m:e>
                        </m:d>
                      </m:e>
                      <m:sup>
                        <m:r>
                          <a:rPr lang="en-US" sz="3800" i="1">
                            <a:solidFill>
                              <a:schemeClr val="tx1"/>
                            </a:solidFill>
                            <a:latin typeface="Cambria Math" panose="02040503050406030204" pitchFamily="18" charset="0"/>
                          </a:rPr>
                          <m:t>2</m:t>
                        </m:r>
                      </m:sup>
                    </m:sSup>
                    <m:r>
                      <a:rPr lang="en-US" sz="3800" i="1">
                        <a:solidFill>
                          <a:schemeClr val="tx1"/>
                        </a:solidFill>
                        <a:latin typeface="Cambria Math" panose="02040503050406030204" pitchFamily="18" charset="0"/>
                      </a:rPr>
                      <m:t>+</m:t>
                    </m:r>
                    <m:f>
                      <m:fPr>
                        <m:ctrlPr>
                          <a:rPr lang="en-US" sz="3800" i="1">
                            <a:solidFill>
                              <a:schemeClr val="tx1"/>
                            </a:solidFill>
                            <a:latin typeface="Cambria Math" panose="02040503050406030204" pitchFamily="18" charset="0"/>
                          </a:rPr>
                        </m:ctrlPr>
                      </m:fPr>
                      <m:num>
                        <m:sSub>
                          <m:sSubPr>
                            <m:ctrlPr>
                              <a:rPr lang="en-US" sz="3800" i="1" smtClean="0">
                                <a:solidFill>
                                  <a:srgbClr val="00B050"/>
                                </a:solidFill>
                                <a:latin typeface="Cambria Math" panose="02040503050406030204" pitchFamily="18" charset="0"/>
                              </a:rPr>
                            </m:ctrlPr>
                          </m:sSubPr>
                          <m:e>
                            <m:r>
                              <a:rPr lang="en-US" sz="3800" i="1">
                                <a:solidFill>
                                  <a:srgbClr val="00B050"/>
                                </a:solidFill>
                                <a:latin typeface="Cambria Math" panose="02040503050406030204" pitchFamily="18" charset="0"/>
                              </a:rPr>
                              <m:t>𝐽</m:t>
                            </m:r>
                          </m:e>
                          <m:sub>
                            <m:r>
                              <a:rPr lang="en-US" sz="3800" i="1">
                                <a:solidFill>
                                  <a:srgbClr val="00B050"/>
                                </a:solidFill>
                                <a:latin typeface="Cambria Math" panose="02040503050406030204" pitchFamily="18" charset="0"/>
                              </a:rPr>
                              <m:t>𝑠𝑦𝑚</m:t>
                            </m:r>
                          </m:sub>
                        </m:sSub>
                      </m:num>
                      <m:den>
                        <m:r>
                          <a:rPr lang="en-US" sz="3800" i="1">
                            <a:solidFill>
                              <a:schemeClr val="tx1"/>
                            </a:solidFill>
                            <a:latin typeface="Cambria Math" panose="02040503050406030204" pitchFamily="18" charset="0"/>
                          </a:rPr>
                          <m:t>162</m:t>
                        </m:r>
                      </m:den>
                    </m:f>
                    <m:sSup>
                      <m:sSupPr>
                        <m:ctrlPr>
                          <a:rPr lang="en-US" sz="3800" i="1">
                            <a:solidFill>
                              <a:schemeClr val="tx1"/>
                            </a:solidFill>
                            <a:latin typeface="Cambria Math" panose="02040503050406030204" pitchFamily="18" charset="0"/>
                          </a:rPr>
                        </m:ctrlPr>
                      </m:sSupPr>
                      <m:e>
                        <m:d>
                          <m:dPr>
                            <m:ctrlPr>
                              <a:rPr lang="en-US" sz="3800" i="1">
                                <a:solidFill>
                                  <a:schemeClr val="tx1"/>
                                </a:solidFill>
                                <a:latin typeface="Cambria Math" panose="02040503050406030204" pitchFamily="18" charset="0"/>
                              </a:rPr>
                            </m:ctrlPr>
                          </m:dPr>
                          <m:e>
                            <m:f>
                              <m:fPr>
                                <m:ctrlPr>
                                  <a:rPr lang="en-US" sz="3800" i="1">
                                    <a:solidFill>
                                      <a:schemeClr val="tx1"/>
                                    </a:solidFill>
                                    <a:latin typeface="Cambria Math" panose="02040503050406030204" pitchFamily="18" charset="0"/>
                                  </a:rPr>
                                </m:ctrlPr>
                              </m:fPr>
                              <m:num>
                                <m:sSub>
                                  <m:sSubPr>
                                    <m:ctrlPr>
                                      <a:rPr lang="en-US" sz="3800" i="1">
                                        <a:solidFill>
                                          <a:schemeClr val="tx1"/>
                                        </a:solidFill>
                                        <a:latin typeface="Cambria Math" panose="02040503050406030204" pitchFamily="18" charset="0"/>
                                      </a:rPr>
                                    </m:ctrlPr>
                                  </m:sSubPr>
                                  <m:e>
                                    <m:r>
                                      <a:rPr lang="en-US" sz="3800" i="1">
                                        <a:solidFill>
                                          <a:schemeClr val="tx1"/>
                                        </a:solidFill>
                                        <a:latin typeface="Cambria Math" panose="02040503050406030204" pitchFamily="18" charset="0"/>
                                      </a:rPr>
                                      <m:t>𝑛</m:t>
                                    </m:r>
                                  </m:e>
                                  <m:sub>
                                    <m:r>
                                      <a:rPr lang="en-US" sz="3800" i="1">
                                        <a:solidFill>
                                          <a:schemeClr val="tx1"/>
                                        </a:solidFill>
                                        <a:latin typeface="Cambria Math" panose="02040503050406030204" pitchFamily="18" charset="0"/>
                                      </a:rPr>
                                      <m:t>𝐵</m:t>
                                    </m:r>
                                  </m:sub>
                                </m:sSub>
                              </m:num>
                              <m:den>
                                <m:sSub>
                                  <m:sSubPr>
                                    <m:ctrlPr>
                                      <a:rPr lang="en-US" sz="3800" i="1">
                                        <a:solidFill>
                                          <a:schemeClr val="tx1"/>
                                        </a:solidFill>
                                        <a:latin typeface="Cambria Math" panose="02040503050406030204" pitchFamily="18" charset="0"/>
                                      </a:rPr>
                                    </m:ctrlPr>
                                  </m:sSubPr>
                                  <m:e>
                                    <m:r>
                                      <a:rPr lang="en-US" sz="3800" i="1">
                                        <a:solidFill>
                                          <a:schemeClr val="tx1"/>
                                        </a:solidFill>
                                        <a:latin typeface="Cambria Math" panose="02040503050406030204" pitchFamily="18" charset="0"/>
                                      </a:rPr>
                                      <m:t>𝑛</m:t>
                                    </m:r>
                                  </m:e>
                                  <m:sub>
                                    <m:r>
                                      <a:rPr lang="en-US" sz="3800" i="1">
                                        <a:solidFill>
                                          <a:schemeClr val="tx1"/>
                                        </a:solidFill>
                                        <a:latin typeface="Cambria Math" panose="02040503050406030204" pitchFamily="18" charset="0"/>
                                      </a:rPr>
                                      <m:t>0</m:t>
                                    </m:r>
                                  </m:sub>
                                </m:sSub>
                              </m:den>
                            </m:f>
                            <m:r>
                              <a:rPr lang="en-US" sz="3800" i="1">
                                <a:solidFill>
                                  <a:schemeClr val="tx1"/>
                                </a:solidFill>
                                <a:latin typeface="Cambria Math" panose="02040503050406030204" pitchFamily="18" charset="0"/>
                              </a:rPr>
                              <m:t>−1</m:t>
                            </m:r>
                          </m:e>
                        </m:d>
                      </m:e>
                      <m:sup>
                        <m:r>
                          <a:rPr lang="en-US" sz="3800" i="1">
                            <a:solidFill>
                              <a:schemeClr val="tx1"/>
                            </a:solidFill>
                            <a:latin typeface="Cambria Math" panose="02040503050406030204" pitchFamily="18" charset="0"/>
                          </a:rPr>
                          <m:t>3</m:t>
                        </m:r>
                      </m:sup>
                    </m:sSup>
                    <m:r>
                      <a:rPr lang="en-US" sz="3800" b="0" i="0" smtClean="0">
                        <a:solidFill>
                          <a:schemeClr val="tx1"/>
                        </a:solidFill>
                        <a:latin typeface="Cambria Math" panose="02040503050406030204" pitchFamily="18" charset="0"/>
                      </a:rPr>
                      <m:t>)</m:t>
                    </m:r>
                    <m:sSup>
                      <m:sSupPr>
                        <m:ctrlPr>
                          <a:rPr lang="en-US" sz="3800" b="0" i="1" smtClean="0">
                            <a:solidFill>
                              <a:schemeClr val="tx1"/>
                            </a:solidFill>
                            <a:latin typeface="Cambria Math" panose="02040503050406030204" pitchFamily="18" charset="0"/>
                          </a:rPr>
                        </m:ctrlPr>
                      </m:sSupPr>
                      <m:e>
                        <m:r>
                          <a:rPr lang="en-US" sz="3800" b="0" i="1" smtClean="0">
                            <a:solidFill>
                              <a:schemeClr val="tx1"/>
                            </a:solidFill>
                            <a:latin typeface="Cambria Math" panose="02040503050406030204" pitchFamily="18" charset="0"/>
                            <a:ea typeface="Cambria Math" panose="02040503050406030204" pitchFamily="18" charset="0"/>
                          </a:rPr>
                          <m:t>𝛿</m:t>
                        </m:r>
                      </m:e>
                      <m:sup>
                        <m:r>
                          <a:rPr lang="en-US" sz="3800" b="0" i="1" smtClean="0">
                            <a:solidFill>
                              <a:schemeClr val="tx1"/>
                            </a:solidFill>
                            <a:latin typeface="Cambria Math" panose="02040503050406030204" pitchFamily="18" charset="0"/>
                          </a:rPr>
                          <m:t>2</m:t>
                        </m:r>
                      </m:sup>
                    </m:sSup>
                  </m:oMath>
                </a14:m>
                <a:endParaRPr lang="en-US" sz="3800" dirty="0">
                  <a:solidFill>
                    <a:schemeClr val="tx1"/>
                  </a:solidFill>
                  <a:latin typeface="Grandview Display" panose="020B0502040204020203" pitchFamily="34" charset="0"/>
                </a:endParaRPr>
              </a:p>
              <a:p>
                <a:pPr lvl="1"/>
                <a:r>
                  <a:rPr lang="en-US" altLang="zh-CN" sz="3800" i="0" dirty="0">
                    <a:solidFill>
                      <a:schemeClr val="tx1"/>
                    </a:solidFill>
                    <a:latin typeface="Grandview Display" panose="020B0502040204020203" pitchFamily="34" charset="0"/>
                  </a:rPr>
                  <a:t>M</a:t>
                </a:r>
                <a:r>
                  <a:rPr lang="en-US" sz="3800" i="0" dirty="0">
                    <a:solidFill>
                      <a:schemeClr val="tx1"/>
                    </a:solidFill>
                    <a:latin typeface="Grandview Display" panose="020B0502040204020203" pitchFamily="34" charset="0"/>
                  </a:rPr>
                  <a:t>agnitude of the symmetry energy: </a:t>
                </a:r>
                <a14:m>
                  <m:oMath xmlns:m="http://schemas.openxmlformats.org/officeDocument/2006/math">
                    <m:sSub>
                      <m:sSubPr>
                        <m:ctrlPr>
                          <a:rPr lang="en-US" sz="3800" i="1" smtClean="0">
                            <a:solidFill>
                              <a:srgbClr val="FF0000"/>
                            </a:solidFill>
                            <a:latin typeface="Cambria Math" panose="02040503050406030204" pitchFamily="18" charset="0"/>
                          </a:rPr>
                        </m:ctrlPr>
                      </m:sSubPr>
                      <m:e>
                        <m:r>
                          <m:rPr>
                            <m:sty m:val="p"/>
                          </m:rPr>
                          <a:rPr lang="en-US" sz="3800" b="0" i="0">
                            <a:solidFill>
                              <a:srgbClr val="FF0000"/>
                            </a:solidFill>
                            <a:latin typeface="Cambria Math" panose="02040503050406030204" pitchFamily="18" charset="0"/>
                          </a:rPr>
                          <m:t>E</m:t>
                        </m:r>
                      </m:e>
                      <m:sub>
                        <m:r>
                          <m:rPr>
                            <m:sty m:val="p"/>
                          </m:rPr>
                          <a:rPr lang="en-US" sz="3800" b="0" i="0">
                            <a:solidFill>
                              <a:srgbClr val="FF0000"/>
                            </a:solidFill>
                            <a:latin typeface="Cambria Math" panose="02040503050406030204" pitchFamily="18" charset="0"/>
                          </a:rPr>
                          <m:t>sym</m:t>
                        </m:r>
                      </m:sub>
                    </m:sSub>
                  </m:oMath>
                </a14:m>
                <a:r>
                  <a:rPr lang="en-US" sz="3800" i="0" dirty="0">
                    <a:solidFill>
                      <a:schemeClr val="tx1"/>
                    </a:solidFill>
                    <a:latin typeface="Grandview Display" panose="020B0502040204020203" pitchFamily="34" charset="0"/>
                  </a:rPr>
                  <a:t>(</a:t>
                </a:r>
                <a14:m>
                  <m:oMath xmlns:m="http://schemas.openxmlformats.org/officeDocument/2006/math">
                    <m:sSub>
                      <m:sSubPr>
                        <m:ctrlPr>
                          <a:rPr lang="en-US" sz="3800" i="1" dirty="0">
                            <a:solidFill>
                              <a:schemeClr val="tx1"/>
                            </a:solidFill>
                            <a:latin typeface="Cambria Math" panose="02040503050406030204" pitchFamily="18" charset="0"/>
                            <a:ea typeface="Cambria Math" panose="02040503050406030204" pitchFamily="18" charset="0"/>
                          </a:rPr>
                        </m:ctrlPr>
                      </m:sSubPr>
                      <m:e>
                        <m:r>
                          <m:rPr>
                            <m:sty m:val="p"/>
                          </m:rPr>
                          <a:rPr lang="en-US" sz="3800" b="0" i="0" dirty="0">
                            <a:solidFill>
                              <a:schemeClr val="tx1"/>
                            </a:solidFill>
                            <a:latin typeface="Cambria Math" panose="02040503050406030204" pitchFamily="18" charset="0"/>
                            <a:ea typeface="Cambria Math" panose="02040503050406030204" pitchFamily="18" charset="0"/>
                          </a:rPr>
                          <m:t>n</m:t>
                        </m:r>
                        <m:r>
                          <a:rPr lang="en-US" sz="3800" b="0" i="0" dirty="0">
                            <a:solidFill>
                              <a:schemeClr val="tx1"/>
                            </a:solidFill>
                            <a:latin typeface="Cambria Math" panose="02040503050406030204" pitchFamily="18" charset="0"/>
                            <a:ea typeface="Cambria Math" panose="02040503050406030204" pitchFamily="18" charset="0"/>
                          </a:rPr>
                          <m:t>=</m:t>
                        </m:r>
                        <m:r>
                          <m:rPr>
                            <m:sty m:val="p"/>
                          </m:rPr>
                          <a:rPr lang="en-US" sz="3800" b="0" i="0" dirty="0">
                            <a:solidFill>
                              <a:schemeClr val="tx1"/>
                            </a:solidFill>
                            <a:latin typeface="Cambria Math" panose="02040503050406030204" pitchFamily="18" charset="0"/>
                            <a:ea typeface="Cambria Math" panose="02040503050406030204" pitchFamily="18" charset="0"/>
                          </a:rPr>
                          <m:t>n</m:t>
                        </m:r>
                      </m:e>
                      <m:sub>
                        <m:r>
                          <m:rPr>
                            <m:sty m:val="p"/>
                          </m:rPr>
                          <a:rPr lang="en-US" sz="3800" b="0" i="0" dirty="0">
                            <a:solidFill>
                              <a:schemeClr val="tx1"/>
                            </a:solidFill>
                            <a:latin typeface="Cambria Math" panose="02040503050406030204" pitchFamily="18" charset="0"/>
                            <a:ea typeface="Cambria Math" panose="02040503050406030204" pitchFamily="18" charset="0"/>
                          </a:rPr>
                          <m:t>sat</m:t>
                        </m:r>
                      </m:sub>
                    </m:sSub>
                  </m:oMath>
                </a14:m>
                <a:r>
                  <a:rPr lang="en-US" sz="3800" i="0" dirty="0">
                    <a:solidFill>
                      <a:schemeClr val="tx1"/>
                    </a:solidFill>
                    <a:latin typeface="Grandview Display" panose="020B0502040204020203" pitchFamily="34" charset="0"/>
                  </a:rPr>
                  <a:t>),</a:t>
                </a:r>
                <a:r>
                  <a:rPr lang="zh-CN" altLang="en-US" sz="3800" i="0" dirty="0">
                    <a:solidFill>
                      <a:schemeClr val="tx1"/>
                    </a:solidFill>
                    <a:latin typeface="Grandview Display" panose="020B0502040204020203" pitchFamily="34" charset="0"/>
                  </a:rPr>
                  <a:t> </a:t>
                </a:r>
                <a14:m>
                  <m:oMath xmlns:m="http://schemas.openxmlformats.org/officeDocument/2006/math">
                    <m:r>
                      <a:rPr lang="en-US" sz="3800" b="0" i="1" dirty="0" smtClean="0">
                        <a:latin typeface="Cambria Math" panose="02040503050406030204" pitchFamily="18" charset="0"/>
                      </a:rPr>
                      <m:t>31.7 </m:t>
                    </m:r>
                    <m:r>
                      <a:rPr lang="en-US" sz="3800" b="0" i="1" dirty="0" smtClean="0">
                        <a:latin typeface="Cambria Math" panose="02040503050406030204" pitchFamily="18" charset="0"/>
                        <a:ea typeface="Cambria Math" panose="02040503050406030204" pitchFamily="18" charset="0"/>
                      </a:rPr>
                      <m:t>±3.2</m:t>
                    </m:r>
                    <m:r>
                      <a:rPr lang="en-US" sz="3800" b="0" i="0" dirty="0" smtClean="0">
                        <a:latin typeface="Cambria Math" panose="02040503050406030204" pitchFamily="18" charset="0"/>
                        <a:ea typeface="Cambria Math" panose="02040503050406030204" pitchFamily="18" charset="0"/>
                      </a:rPr>
                      <m:t> </m:t>
                    </m:r>
                    <m:r>
                      <m:rPr>
                        <m:sty m:val="p"/>
                      </m:rPr>
                      <a:rPr lang="en-US" sz="3800" b="0" i="0" dirty="0" smtClean="0">
                        <a:latin typeface="Cambria Math" panose="02040503050406030204" pitchFamily="18" charset="0"/>
                        <a:ea typeface="Cambria Math" panose="02040503050406030204" pitchFamily="18" charset="0"/>
                      </a:rPr>
                      <m:t>MeV</m:t>
                    </m:r>
                  </m:oMath>
                </a14:m>
                <a:r>
                  <a:rPr lang="en-US" sz="3800" b="0" i="0" baseline="30000" dirty="0">
                    <a:latin typeface="Grandview Display" panose="020B0502040204020203" pitchFamily="34" charset="0"/>
                    <a:ea typeface="Cambria Math" panose="02040503050406030204" pitchFamily="18" charset="0"/>
                  </a:rPr>
                  <a:t>1</a:t>
                </a:r>
                <a:endParaRPr lang="en-US" sz="3800" b="0" i="0" dirty="0">
                  <a:latin typeface="Grandview Display" panose="020B0502040204020203" pitchFamily="34" charset="0"/>
                  <a:ea typeface="Cambria Math" panose="02040503050406030204" pitchFamily="18" charset="0"/>
                </a:endParaRPr>
              </a:p>
              <a:p>
                <a:pPr lvl="1"/>
                <a:r>
                  <a:rPr lang="en-US" sz="3800" i="0" dirty="0">
                    <a:solidFill>
                      <a:schemeClr val="tx1"/>
                    </a:solidFill>
                    <a:latin typeface="Grandview Display" panose="020B0502040204020203" pitchFamily="34" charset="0"/>
                  </a:rPr>
                  <a:t>Slop</a:t>
                </a:r>
                <a:r>
                  <a:rPr lang="en-US" altLang="zh-CN" sz="3800" i="0" dirty="0">
                    <a:solidFill>
                      <a:schemeClr val="tx1"/>
                    </a:solidFill>
                    <a:latin typeface="Grandview Display" panose="020B0502040204020203" pitchFamily="34" charset="0"/>
                  </a:rPr>
                  <a:t>e:</a:t>
                </a:r>
                <a:r>
                  <a:rPr lang="en-US" sz="3800" i="0" dirty="0">
                    <a:solidFill>
                      <a:schemeClr val="tx1"/>
                    </a:solidFill>
                    <a:latin typeface="Grandview Display" panose="020B0502040204020203" pitchFamily="34" charset="0"/>
                  </a:rPr>
                  <a:t> </a:t>
                </a:r>
                <a14:m>
                  <m:oMath xmlns:m="http://schemas.openxmlformats.org/officeDocument/2006/math">
                    <m:sSub>
                      <m:sSubPr>
                        <m:ctrlPr>
                          <a:rPr lang="en-US" sz="3800" i="1" smtClean="0">
                            <a:solidFill>
                              <a:srgbClr val="0070C0"/>
                            </a:solidFill>
                            <a:latin typeface="Cambria Math" panose="02040503050406030204" pitchFamily="18" charset="0"/>
                          </a:rPr>
                        </m:ctrlPr>
                      </m:sSubPr>
                      <m:e>
                        <m:r>
                          <m:rPr>
                            <m:sty m:val="p"/>
                          </m:rPr>
                          <a:rPr lang="en-US" sz="3800" b="0" i="0">
                            <a:solidFill>
                              <a:srgbClr val="0070C0"/>
                            </a:solidFill>
                            <a:latin typeface="Cambria Math" panose="02040503050406030204" pitchFamily="18" charset="0"/>
                          </a:rPr>
                          <m:t>L</m:t>
                        </m:r>
                      </m:e>
                      <m:sub>
                        <m:r>
                          <m:rPr>
                            <m:sty m:val="p"/>
                          </m:rPr>
                          <a:rPr lang="en-US" sz="3800" b="0" i="0">
                            <a:solidFill>
                              <a:srgbClr val="0070C0"/>
                            </a:solidFill>
                            <a:latin typeface="Cambria Math" panose="02040503050406030204" pitchFamily="18" charset="0"/>
                          </a:rPr>
                          <m:t>sym</m:t>
                        </m:r>
                      </m:sub>
                    </m:sSub>
                  </m:oMath>
                </a14:m>
                <a:r>
                  <a:rPr lang="en-US" sz="3800" i="0" dirty="0">
                    <a:solidFill>
                      <a:schemeClr val="tx1"/>
                    </a:solidFill>
                    <a:latin typeface="Grandview Display" panose="020B0502040204020203" pitchFamily="34" charset="0"/>
                  </a:rPr>
                  <a:t> </a:t>
                </a:r>
                <a14:m>
                  <m:oMath xmlns:m="http://schemas.openxmlformats.org/officeDocument/2006/math">
                    <m:r>
                      <a:rPr lang="en-US" sz="3800" b="0" i="0" dirty="0">
                        <a:solidFill>
                          <a:schemeClr val="tx1"/>
                        </a:solidFill>
                        <a:latin typeface="Cambria Math" panose="02040503050406030204" pitchFamily="18" charset="0"/>
                        <a:ea typeface="Cambria Math" panose="02040503050406030204" pitchFamily="18" charset="0"/>
                      </a:rPr>
                      <m:t>≡3</m:t>
                    </m:r>
                    <m:r>
                      <m:rPr>
                        <m:sty m:val="p"/>
                      </m:rPr>
                      <a:rPr lang="en-US" sz="3800" b="0" i="0" dirty="0">
                        <a:solidFill>
                          <a:schemeClr val="tx1"/>
                        </a:solidFill>
                        <a:latin typeface="Cambria Math" panose="02040503050406030204" pitchFamily="18" charset="0"/>
                        <a:ea typeface="Cambria Math" panose="02040503050406030204" pitchFamily="18" charset="0"/>
                      </a:rPr>
                      <m:t>n</m:t>
                    </m:r>
                    <m:f>
                      <m:fPr>
                        <m:ctrlPr>
                          <a:rPr lang="en-US" sz="3800" i="1" dirty="0">
                            <a:solidFill>
                              <a:schemeClr val="tx1"/>
                            </a:solidFill>
                            <a:latin typeface="Cambria Math" panose="02040503050406030204" pitchFamily="18" charset="0"/>
                            <a:ea typeface="Cambria Math" panose="02040503050406030204" pitchFamily="18" charset="0"/>
                          </a:rPr>
                        </m:ctrlPr>
                      </m:fPr>
                      <m:num>
                        <m:r>
                          <m:rPr>
                            <m:sty m:val="p"/>
                          </m:rPr>
                          <a:rPr lang="en-US" sz="3800" b="0" i="0" dirty="0">
                            <a:solidFill>
                              <a:schemeClr val="tx1"/>
                            </a:solidFill>
                            <a:latin typeface="Cambria Math" panose="02040503050406030204" pitchFamily="18" charset="0"/>
                            <a:ea typeface="Cambria Math" panose="02040503050406030204" pitchFamily="18" charset="0"/>
                          </a:rPr>
                          <m:t>d</m:t>
                        </m:r>
                        <m:sSub>
                          <m:sSubPr>
                            <m:ctrlPr>
                              <a:rPr lang="en-US" sz="3800" i="1">
                                <a:solidFill>
                                  <a:schemeClr val="tx1"/>
                                </a:solidFill>
                                <a:latin typeface="Cambria Math" panose="02040503050406030204" pitchFamily="18" charset="0"/>
                              </a:rPr>
                            </m:ctrlPr>
                          </m:sSubPr>
                          <m:e>
                            <m:r>
                              <m:rPr>
                                <m:sty m:val="p"/>
                              </m:rPr>
                              <a:rPr lang="en-US" sz="3800" b="0" i="0">
                                <a:solidFill>
                                  <a:schemeClr val="tx1"/>
                                </a:solidFill>
                                <a:latin typeface="Cambria Math" panose="02040503050406030204" pitchFamily="18" charset="0"/>
                              </a:rPr>
                              <m:t>E</m:t>
                            </m:r>
                          </m:e>
                          <m:sub>
                            <m:r>
                              <m:rPr>
                                <m:sty m:val="p"/>
                              </m:rPr>
                              <a:rPr lang="en-US" sz="3800" b="0" i="0">
                                <a:solidFill>
                                  <a:schemeClr val="tx1"/>
                                </a:solidFill>
                                <a:latin typeface="Cambria Math" panose="02040503050406030204" pitchFamily="18" charset="0"/>
                              </a:rPr>
                              <m:t>sym</m:t>
                            </m:r>
                          </m:sub>
                        </m:sSub>
                      </m:num>
                      <m:den>
                        <m:r>
                          <m:rPr>
                            <m:sty m:val="p"/>
                          </m:rPr>
                          <a:rPr lang="en-US" sz="3800" b="0" i="0" dirty="0">
                            <a:solidFill>
                              <a:schemeClr val="tx1"/>
                            </a:solidFill>
                            <a:latin typeface="Cambria Math" panose="02040503050406030204" pitchFamily="18" charset="0"/>
                            <a:ea typeface="Cambria Math" panose="02040503050406030204" pitchFamily="18" charset="0"/>
                          </a:rPr>
                          <m:t>dn</m:t>
                        </m:r>
                      </m:den>
                    </m:f>
                    <m:d>
                      <m:dPr>
                        <m:begChr m:val="|"/>
                        <m:endChr m:val=""/>
                        <m:ctrlPr>
                          <a:rPr lang="en-US" sz="3800" i="1" dirty="0">
                            <a:solidFill>
                              <a:schemeClr val="tx1"/>
                            </a:solidFill>
                            <a:latin typeface="Cambria Math" panose="02040503050406030204" pitchFamily="18" charset="0"/>
                            <a:ea typeface="Cambria Math" panose="02040503050406030204" pitchFamily="18" charset="0"/>
                          </a:rPr>
                        </m:ctrlPr>
                      </m:dPr>
                      <m:e>
                        <m:sSub>
                          <m:sSubPr>
                            <m:ctrlPr>
                              <a:rPr lang="en-US" sz="3800" i="1" dirty="0">
                                <a:solidFill>
                                  <a:schemeClr val="tx1"/>
                                </a:solidFill>
                                <a:latin typeface="Cambria Math" panose="02040503050406030204" pitchFamily="18" charset="0"/>
                                <a:ea typeface="Cambria Math" panose="02040503050406030204" pitchFamily="18" charset="0"/>
                              </a:rPr>
                            </m:ctrlPr>
                          </m:sSubPr>
                          <m:e>
                            <m:r>
                              <m:rPr>
                                <m:sty m:val="p"/>
                              </m:rPr>
                              <a:rPr lang="en-US" sz="3800" b="0" i="0" dirty="0">
                                <a:solidFill>
                                  <a:schemeClr val="tx1"/>
                                </a:solidFill>
                                <a:latin typeface="Cambria Math" panose="02040503050406030204" pitchFamily="18" charset="0"/>
                                <a:ea typeface="Cambria Math" panose="02040503050406030204" pitchFamily="18" charset="0"/>
                              </a:rPr>
                              <m:t>n</m:t>
                            </m:r>
                            <m:r>
                              <a:rPr lang="en-US" sz="3800" b="0" i="0" dirty="0">
                                <a:solidFill>
                                  <a:schemeClr val="tx1"/>
                                </a:solidFill>
                                <a:latin typeface="Cambria Math" panose="02040503050406030204" pitchFamily="18" charset="0"/>
                                <a:ea typeface="Cambria Math" panose="02040503050406030204" pitchFamily="18" charset="0"/>
                              </a:rPr>
                              <m:t>=</m:t>
                            </m:r>
                            <m:r>
                              <m:rPr>
                                <m:sty m:val="p"/>
                              </m:rPr>
                              <a:rPr lang="en-US" sz="3800" b="0" i="0" dirty="0">
                                <a:solidFill>
                                  <a:schemeClr val="tx1"/>
                                </a:solidFill>
                                <a:latin typeface="Cambria Math" panose="02040503050406030204" pitchFamily="18" charset="0"/>
                                <a:ea typeface="Cambria Math" panose="02040503050406030204" pitchFamily="18" charset="0"/>
                              </a:rPr>
                              <m:t>n</m:t>
                            </m:r>
                          </m:e>
                          <m:sub>
                            <m:r>
                              <m:rPr>
                                <m:sty m:val="p"/>
                              </m:rPr>
                              <a:rPr lang="en-US" sz="3800" b="0" i="0" dirty="0">
                                <a:solidFill>
                                  <a:schemeClr val="tx1"/>
                                </a:solidFill>
                                <a:latin typeface="Cambria Math" panose="02040503050406030204" pitchFamily="18" charset="0"/>
                                <a:ea typeface="Cambria Math" panose="02040503050406030204" pitchFamily="18" charset="0"/>
                              </a:rPr>
                              <m:t>sat</m:t>
                            </m:r>
                          </m:sub>
                        </m:sSub>
                      </m:e>
                    </m:d>
                  </m:oMath>
                </a14:m>
                <a:r>
                  <a:rPr lang="en-US" sz="3800" i="0" dirty="0">
                    <a:solidFill>
                      <a:schemeClr val="tx1"/>
                    </a:solidFill>
                    <a:latin typeface="Grandview Display" panose="020B0502040204020203" pitchFamily="34" charset="0"/>
                    <a:ea typeface="Cambria Math" panose="02040503050406030204" pitchFamily="18" charset="0"/>
                  </a:rPr>
                  <a:t>, </a:t>
                </a:r>
                <a14:m>
                  <m:oMath xmlns:m="http://schemas.openxmlformats.org/officeDocument/2006/math">
                    <m:r>
                      <a:rPr lang="en-US" sz="3800" dirty="0" smtClean="0">
                        <a:latin typeface="Cambria Math" panose="02040503050406030204" pitchFamily="18" charset="0"/>
                      </a:rPr>
                      <m:t>5</m:t>
                    </m:r>
                    <m:r>
                      <a:rPr lang="en-US" sz="3800" b="0" i="1" dirty="0" smtClean="0">
                        <a:latin typeface="Cambria Math" panose="02040503050406030204" pitchFamily="18" charset="0"/>
                      </a:rPr>
                      <m:t>8.7</m:t>
                    </m:r>
                    <m:r>
                      <a:rPr lang="en-US" sz="3800" dirty="0">
                        <a:latin typeface="Cambria Math" panose="02040503050406030204" pitchFamily="18" charset="0"/>
                      </a:rPr>
                      <m:t> </m:t>
                    </m:r>
                    <m:r>
                      <a:rPr lang="en-US" sz="3800" dirty="0">
                        <a:latin typeface="Cambria Math" panose="02040503050406030204" pitchFamily="18" charset="0"/>
                        <a:ea typeface="Cambria Math" panose="02040503050406030204" pitchFamily="18" charset="0"/>
                      </a:rPr>
                      <m:t>±</m:t>
                    </m:r>
                    <m:r>
                      <a:rPr lang="en-US" sz="3800" b="0" i="0" dirty="0" smtClean="0">
                        <a:latin typeface="Cambria Math" panose="02040503050406030204" pitchFamily="18" charset="0"/>
                        <a:ea typeface="Cambria Math" panose="02040503050406030204" pitchFamily="18" charset="0"/>
                      </a:rPr>
                      <m:t>28.1</m:t>
                    </m:r>
                    <m:r>
                      <a:rPr lang="en-US" sz="3800" i="0" dirty="0">
                        <a:latin typeface="Cambria Math" panose="02040503050406030204" pitchFamily="18" charset="0"/>
                        <a:ea typeface="Cambria Math" panose="02040503050406030204" pitchFamily="18" charset="0"/>
                      </a:rPr>
                      <m:t> </m:t>
                    </m:r>
                    <m:r>
                      <m:rPr>
                        <m:sty m:val="p"/>
                      </m:rPr>
                      <a:rPr lang="en-US" sz="3800" i="0" dirty="0">
                        <a:latin typeface="Cambria Math" panose="02040503050406030204" pitchFamily="18" charset="0"/>
                        <a:ea typeface="Cambria Math" panose="02040503050406030204" pitchFamily="18" charset="0"/>
                      </a:rPr>
                      <m:t>MeV</m:t>
                    </m:r>
                  </m:oMath>
                </a14:m>
                <a:r>
                  <a:rPr lang="en-US" sz="3800" i="0" baseline="30000" dirty="0">
                    <a:latin typeface="Grandview Display" panose="020B0502040204020203" pitchFamily="34" charset="0"/>
                    <a:ea typeface="Cambria Math" panose="02040503050406030204" pitchFamily="18" charset="0"/>
                  </a:rPr>
                  <a:t>1</a:t>
                </a:r>
                <a:r>
                  <a:rPr lang="en-US" sz="3800" i="0" dirty="0">
                    <a:latin typeface="Grandview Display" panose="020B0502040204020203" pitchFamily="34" charset="0"/>
                    <a:ea typeface="Cambria Math" panose="02040503050406030204" pitchFamily="18" charset="0"/>
                  </a:rPr>
                  <a:t> or 106 </a:t>
                </a:r>
                <a14:m>
                  <m:oMath xmlns:m="http://schemas.openxmlformats.org/officeDocument/2006/math">
                    <m:r>
                      <a:rPr lang="en-US" sz="3800" dirty="0">
                        <a:latin typeface="Cambria Math" panose="02040503050406030204" pitchFamily="18" charset="0"/>
                        <a:ea typeface="Cambria Math" panose="02040503050406030204" pitchFamily="18" charset="0"/>
                      </a:rPr>
                      <m:t>±</m:t>
                    </m:r>
                  </m:oMath>
                </a14:m>
                <a:r>
                  <a:rPr lang="en-US" sz="3800" i="0" dirty="0">
                    <a:latin typeface="Grandview Display" panose="020B0502040204020203" pitchFamily="34" charset="0"/>
                    <a:ea typeface="Cambria Math" panose="02040503050406030204" pitchFamily="18" charset="0"/>
                  </a:rPr>
                  <a:t> 37 MeV, PREXII</a:t>
                </a:r>
              </a:p>
              <a:p>
                <a:pPr lvl="1"/>
                <a:r>
                  <a:rPr lang="en-US" sz="3800" i="0" dirty="0">
                    <a:solidFill>
                      <a:schemeClr val="tx1"/>
                    </a:solidFill>
                    <a:latin typeface="Grandview Display" panose="020B0502040204020203" pitchFamily="34" charset="0"/>
                  </a:rPr>
                  <a:t>Curvature: </a:t>
                </a:r>
                <a14:m>
                  <m:oMath xmlns:m="http://schemas.openxmlformats.org/officeDocument/2006/math">
                    <m:sSub>
                      <m:sSubPr>
                        <m:ctrlPr>
                          <a:rPr lang="en-US" sz="3800" i="1" smtClean="0">
                            <a:solidFill>
                              <a:srgbClr val="7030A0"/>
                            </a:solidFill>
                            <a:latin typeface="Cambria Math" panose="02040503050406030204" pitchFamily="18" charset="0"/>
                          </a:rPr>
                        </m:ctrlPr>
                      </m:sSubPr>
                      <m:e>
                        <m:r>
                          <m:rPr>
                            <m:sty m:val="p"/>
                          </m:rPr>
                          <a:rPr lang="en-US" sz="3800" b="0" i="0">
                            <a:solidFill>
                              <a:srgbClr val="7030A0"/>
                            </a:solidFill>
                            <a:latin typeface="Cambria Math" panose="02040503050406030204" pitchFamily="18" charset="0"/>
                          </a:rPr>
                          <m:t>K</m:t>
                        </m:r>
                      </m:e>
                      <m:sub>
                        <m:r>
                          <m:rPr>
                            <m:sty m:val="p"/>
                          </m:rPr>
                          <a:rPr lang="en-US" sz="3800" b="0" i="0">
                            <a:solidFill>
                              <a:srgbClr val="7030A0"/>
                            </a:solidFill>
                            <a:latin typeface="Cambria Math" panose="02040503050406030204" pitchFamily="18" charset="0"/>
                          </a:rPr>
                          <m:t>sym</m:t>
                        </m:r>
                      </m:sub>
                    </m:sSub>
                  </m:oMath>
                </a14:m>
                <a:r>
                  <a:rPr lang="en-US" sz="3800" i="0" dirty="0">
                    <a:solidFill>
                      <a:srgbClr val="7030A0"/>
                    </a:solidFill>
                    <a:latin typeface="Grandview Display" panose="020B0502040204020203" pitchFamily="34" charset="0"/>
                  </a:rPr>
                  <a:t> </a:t>
                </a:r>
                <a14:m>
                  <m:oMath xmlns:m="http://schemas.openxmlformats.org/officeDocument/2006/math">
                    <m:r>
                      <a:rPr lang="en-US" sz="3800" b="0" i="0" dirty="0">
                        <a:solidFill>
                          <a:schemeClr val="tx1"/>
                        </a:solidFill>
                        <a:latin typeface="Cambria Math" panose="02040503050406030204" pitchFamily="18" charset="0"/>
                        <a:ea typeface="Cambria Math" panose="02040503050406030204" pitchFamily="18" charset="0"/>
                      </a:rPr>
                      <m:t>≡9</m:t>
                    </m:r>
                    <m:sSup>
                      <m:sSupPr>
                        <m:ctrlPr>
                          <a:rPr lang="en-US" sz="3800" i="1" dirty="0">
                            <a:solidFill>
                              <a:schemeClr val="tx1"/>
                            </a:solidFill>
                            <a:latin typeface="Cambria Math" panose="02040503050406030204" pitchFamily="18" charset="0"/>
                            <a:ea typeface="Cambria Math" panose="02040503050406030204" pitchFamily="18" charset="0"/>
                          </a:rPr>
                        </m:ctrlPr>
                      </m:sSupPr>
                      <m:e>
                        <m:r>
                          <m:rPr>
                            <m:sty m:val="p"/>
                          </m:rPr>
                          <a:rPr lang="en-US" sz="3800" b="0" i="0" dirty="0">
                            <a:solidFill>
                              <a:schemeClr val="tx1"/>
                            </a:solidFill>
                            <a:latin typeface="Cambria Math" panose="02040503050406030204" pitchFamily="18" charset="0"/>
                            <a:ea typeface="Cambria Math" panose="02040503050406030204" pitchFamily="18" charset="0"/>
                          </a:rPr>
                          <m:t>n</m:t>
                        </m:r>
                      </m:e>
                      <m:sup>
                        <m:r>
                          <a:rPr lang="en-US" sz="3800" b="0" i="0" dirty="0">
                            <a:solidFill>
                              <a:schemeClr val="tx1"/>
                            </a:solidFill>
                            <a:latin typeface="Cambria Math" panose="02040503050406030204" pitchFamily="18" charset="0"/>
                            <a:ea typeface="Cambria Math" panose="02040503050406030204" pitchFamily="18" charset="0"/>
                          </a:rPr>
                          <m:t>2</m:t>
                        </m:r>
                      </m:sup>
                    </m:sSup>
                    <m:f>
                      <m:fPr>
                        <m:ctrlPr>
                          <a:rPr lang="en-US" sz="3800" i="1" dirty="0">
                            <a:solidFill>
                              <a:schemeClr val="tx1"/>
                            </a:solidFill>
                            <a:latin typeface="Cambria Math" panose="02040503050406030204" pitchFamily="18" charset="0"/>
                            <a:ea typeface="Cambria Math" panose="02040503050406030204" pitchFamily="18" charset="0"/>
                          </a:rPr>
                        </m:ctrlPr>
                      </m:fPr>
                      <m:num>
                        <m:sSup>
                          <m:sSupPr>
                            <m:ctrlPr>
                              <a:rPr lang="en-US" sz="3800" i="1" dirty="0">
                                <a:solidFill>
                                  <a:schemeClr val="tx1"/>
                                </a:solidFill>
                                <a:latin typeface="Cambria Math" panose="02040503050406030204" pitchFamily="18" charset="0"/>
                                <a:ea typeface="Cambria Math" panose="02040503050406030204" pitchFamily="18" charset="0"/>
                              </a:rPr>
                            </m:ctrlPr>
                          </m:sSupPr>
                          <m:e>
                            <m:r>
                              <m:rPr>
                                <m:sty m:val="p"/>
                              </m:rPr>
                              <a:rPr lang="en-US" sz="3800" b="0" i="0" dirty="0">
                                <a:solidFill>
                                  <a:schemeClr val="tx1"/>
                                </a:solidFill>
                                <a:latin typeface="Cambria Math" panose="02040503050406030204" pitchFamily="18" charset="0"/>
                                <a:ea typeface="Cambria Math" panose="02040503050406030204" pitchFamily="18" charset="0"/>
                              </a:rPr>
                              <m:t>d</m:t>
                            </m:r>
                          </m:e>
                          <m:sup>
                            <m:r>
                              <a:rPr lang="en-US" sz="3800" b="0" i="0" dirty="0">
                                <a:solidFill>
                                  <a:schemeClr val="tx1"/>
                                </a:solidFill>
                                <a:latin typeface="Cambria Math" panose="02040503050406030204" pitchFamily="18" charset="0"/>
                                <a:ea typeface="Cambria Math" panose="02040503050406030204" pitchFamily="18" charset="0"/>
                              </a:rPr>
                              <m:t>2</m:t>
                            </m:r>
                          </m:sup>
                        </m:sSup>
                        <m:sSub>
                          <m:sSubPr>
                            <m:ctrlPr>
                              <a:rPr lang="en-US" sz="3800" i="1">
                                <a:solidFill>
                                  <a:schemeClr val="tx1"/>
                                </a:solidFill>
                                <a:latin typeface="Cambria Math" panose="02040503050406030204" pitchFamily="18" charset="0"/>
                              </a:rPr>
                            </m:ctrlPr>
                          </m:sSubPr>
                          <m:e>
                            <m:r>
                              <m:rPr>
                                <m:sty m:val="p"/>
                              </m:rPr>
                              <a:rPr lang="en-US" sz="3800" b="0" i="0">
                                <a:solidFill>
                                  <a:schemeClr val="tx1"/>
                                </a:solidFill>
                                <a:latin typeface="Cambria Math" panose="02040503050406030204" pitchFamily="18" charset="0"/>
                              </a:rPr>
                              <m:t>E</m:t>
                            </m:r>
                          </m:e>
                          <m:sub>
                            <m:r>
                              <m:rPr>
                                <m:sty m:val="p"/>
                              </m:rPr>
                              <a:rPr lang="en-US" sz="3800" b="0" i="0">
                                <a:solidFill>
                                  <a:schemeClr val="tx1"/>
                                </a:solidFill>
                                <a:latin typeface="Cambria Math" panose="02040503050406030204" pitchFamily="18" charset="0"/>
                              </a:rPr>
                              <m:t>sym</m:t>
                            </m:r>
                          </m:sub>
                        </m:sSub>
                      </m:num>
                      <m:den>
                        <m:r>
                          <m:rPr>
                            <m:sty m:val="p"/>
                          </m:rPr>
                          <a:rPr lang="en-US" sz="3800" b="0" i="0" dirty="0">
                            <a:solidFill>
                              <a:schemeClr val="tx1"/>
                            </a:solidFill>
                            <a:latin typeface="Cambria Math" panose="02040503050406030204" pitchFamily="18" charset="0"/>
                            <a:ea typeface="Cambria Math" panose="02040503050406030204" pitchFamily="18" charset="0"/>
                          </a:rPr>
                          <m:t>d</m:t>
                        </m:r>
                        <m:sSup>
                          <m:sSupPr>
                            <m:ctrlPr>
                              <a:rPr lang="en-US" sz="3800" i="1" dirty="0">
                                <a:solidFill>
                                  <a:schemeClr val="tx1"/>
                                </a:solidFill>
                                <a:latin typeface="Cambria Math" panose="02040503050406030204" pitchFamily="18" charset="0"/>
                                <a:ea typeface="Cambria Math" panose="02040503050406030204" pitchFamily="18" charset="0"/>
                              </a:rPr>
                            </m:ctrlPr>
                          </m:sSupPr>
                          <m:e>
                            <m:r>
                              <m:rPr>
                                <m:sty m:val="p"/>
                              </m:rPr>
                              <a:rPr lang="en-US" sz="3800" b="0" i="0" dirty="0">
                                <a:solidFill>
                                  <a:schemeClr val="tx1"/>
                                </a:solidFill>
                                <a:latin typeface="Cambria Math" panose="02040503050406030204" pitchFamily="18" charset="0"/>
                                <a:ea typeface="Cambria Math" panose="02040503050406030204" pitchFamily="18" charset="0"/>
                              </a:rPr>
                              <m:t>n</m:t>
                            </m:r>
                          </m:e>
                          <m:sup>
                            <m:r>
                              <a:rPr lang="en-US" sz="3800" b="0" i="0" dirty="0">
                                <a:solidFill>
                                  <a:schemeClr val="tx1"/>
                                </a:solidFill>
                                <a:latin typeface="Cambria Math" panose="02040503050406030204" pitchFamily="18" charset="0"/>
                                <a:ea typeface="Cambria Math" panose="02040503050406030204" pitchFamily="18" charset="0"/>
                              </a:rPr>
                              <m:t>2</m:t>
                            </m:r>
                          </m:sup>
                        </m:sSup>
                      </m:den>
                    </m:f>
                    <m:d>
                      <m:dPr>
                        <m:begChr m:val="|"/>
                        <m:endChr m:val=""/>
                        <m:ctrlPr>
                          <a:rPr lang="en-US" sz="3800" i="1" dirty="0">
                            <a:solidFill>
                              <a:schemeClr val="tx1"/>
                            </a:solidFill>
                            <a:latin typeface="Cambria Math" panose="02040503050406030204" pitchFamily="18" charset="0"/>
                            <a:ea typeface="Cambria Math" panose="02040503050406030204" pitchFamily="18" charset="0"/>
                          </a:rPr>
                        </m:ctrlPr>
                      </m:dPr>
                      <m:e>
                        <m:sSub>
                          <m:sSubPr>
                            <m:ctrlPr>
                              <a:rPr lang="en-US" sz="3800" i="1" dirty="0">
                                <a:solidFill>
                                  <a:schemeClr val="tx1"/>
                                </a:solidFill>
                                <a:latin typeface="Cambria Math" panose="02040503050406030204" pitchFamily="18" charset="0"/>
                                <a:ea typeface="Cambria Math" panose="02040503050406030204" pitchFamily="18" charset="0"/>
                              </a:rPr>
                            </m:ctrlPr>
                          </m:sSubPr>
                          <m:e>
                            <m:r>
                              <m:rPr>
                                <m:sty m:val="p"/>
                              </m:rPr>
                              <a:rPr lang="en-US" sz="3800" b="0" i="0" dirty="0">
                                <a:solidFill>
                                  <a:schemeClr val="tx1"/>
                                </a:solidFill>
                                <a:latin typeface="Cambria Math" panose="02040503050406030204" pitchFamily="18" charset="0"/>
                                <a:ea typeface="Cambria Math" panose="02040503050406030204" pitchFamily="18" charset="0"/>
                              </a:rPr>
                              <m:t>n</m:t>
                            </m:r>
                            <m:r>
                              <a:rPr lang="en-US" sz="3800" b="0" i="0" dirty="0">
                                <a:solidFill>
                                  <a:schemeClr val="tx1"/>
                                </a:solidFill>
                                <a:latin typeface="Cambria Math" panose="02040503050406030204" pitchFamily="18" charset="0"/>
                                <a:ea typeface="Cambria Math" panose="02040503050406030204" pitchFamily="18" charset="0"/>
                              </a:rPr>
                              <m:t>=</m:t>
                            </m:r>
                            <m:r>
                              <m:rPr>
                                <m:sty m:val="p"/>
                              </m:rPr>
                              <a:rPr lang="en-US" sz="3800" b="0" i="0" dirty="0">
                                <a:solidFill>
                                  <a:schemeClr val="tx1"/>
                                </a:solidFill>
                                <a:latin typeface="Cambria Math" panose="02040503050406030204" pitchFamily="18" charset="0"/>
                                <a:ea typeface="Cambria Math" panose="02040503050406030204" pitchFamily="18" charset="0"/>
                              </a:rPr>
                              <m:t>n</m:t>
                            </m:r>
                          </m:e>
                          <m:sub>
                            <m:r>
                              <m:rPr>
                                <m:sty m:val="p"/>
                              </m:rPr>
                              <a:rPr lang="en-US" sz="3800" b="0" i="0" dirty="0">
                                <a:solidFill>
                                  <a:schemeClr val="tx1"/>
                                </a:solidFill>
                                <a:latin typeface="Cambria Math" panose="02040503050406030204" pitchFamily="18" charset="0"/>
                                <a:ea typeface="Cambria Math" panose="02040503050406030204" pitchFamily="18" charset="0"/>
                              </a:rPr>
                              <m:t>sat</m:t>
                            </m:r>
                          </m:sub>
                        </m:sSub>
                      </m:e>
                    </m:d>
                  </m:oMath>
                </a14:m>
                <a:r>
                  <a:rPr lang="en-US" sz="3800" i="0" dirty="0">
                    <a:solidFill>
                      <a:schemeClr val="tx1"/>
                    </a:solidFill>
                    <a:latin typeface="Grandview Display" panose="020B0502040204020203" pitchFamily="34" charset="0"/>
                    <a:ea typeface="Cambria Math" panose="02040503050406030204" pitchFamily="18" charset="0"/>
                  </a:rPr>
                  <a:t>, </a:t>
                </a:r>
                <a14:m>
                  <m:oMath xmlns:m="http://schemas.openxmlformats.org/officeDocument/2006/math">
                    <m:sSubSup>
                      <m:sSubSupPr>
                        <m:ctrlPr>
                          <a:rPr lang="en-US" sz="3800" i="1" smtClean="0">
                            <a:solidFill>
                              <a:schemeClr val="tx1"/>
                            </a:solidFill>
                            <a:latin typeface="Cambria Math" panose="02040503050406030204" pitchFamily="18" charset="0"/>
                            <a:ea typeface="Cambria Math" panose="02040503050406030204" pitchFamily="18" charset="0"/>
                          </a:rPr>
                        </m:ctrlPr>
                      </m:sSubSupPr>
                      <m:e>
                        <m:r>
                          <a:rPr lang="en-US" sz="3800" b="0" i="1" smtClean="0">
                            <a:solidFill>
                              <a:schemeClr val="tx1"/>
                            </a:solidFill>
                            <a:latin typeface="Cambria Math" panose="02040503050406030204" pitchFamily="18" charset="0"/>
                            <a:ea typeface="Cambria Math" panose="02040503050406030204" pitchFamily="18" charset="0"/>
                          </a:rPr>
                          <m:t>−120</m:t>
                        </m:r>
                      </m:e>
                      <m:sub>
                        <m:r>
                          <a:rPr lang="en-US" sz="3800" b="0" i="1" smtClean="0">
                            <a:solidFill>
                              <a:schemeClr val="tx1"/>
                            </a:solidFill>
                            <a:latin typeface="Cambria Math" panose="02040503050406030204" pitchFamily="18" charset="0"/>
                            <a:ea typeface="Cambria Math" panose="02040503050406030204" pitchFamily="18" charset="0"/>
                          </a:rPr>
                          <m:t>−100</m:t>
                        </m:r>
                      </m:sub>
                      <m:sup>
                        <m:r>
                          <a:rPr lang="en-US" sz="3800" b="0" i="1" smtClean="0">
                            <a:solidFill>
                              <a:schemeClr val="tx1"/>
                            </a:solidFill>
                            <a:latin typeface="Cambria Math" panose="02040503050406030204" pitchFamily="18" charset="0"/>
                            <a:ea typeface="Cambria Math" panose="02040503050406030204" pitchFamily="18" charset="0"/>
                          </a:rPr>
                          <m:t>+80</m:t>
                        </m:r>
                      </m:sup>
                    </m:sSubSup>
                  </m:oMath>
                </a14:m>
                <a:r>
                  <a:rPr lang="en-US" sz="3800" dirty="0">
                    <a:latin typeface="Grandview Display" panose="020B0502040204020203" pitchFamily="34" charset="0"/>
                  </a:rPr>
                  <a:t> MeV</a:t>
                </a:r>
                <a:r>
                  <a:rPr lang="en-US" sz="3800" baseline="30000" dirty="0">
                    <a:latin typeface="Grandview Display" panose="020B0502040204020203" pitchFamily="34" charset="0"/>
                  </a:rPr>
                  <a:t>2</a:t>
                </a:r>
                <a:br>
                  <a:rPr lang="en-US" sz="3800" dirty="0">
                    <a:latin typeface="Grandview Display" panose="020B0502040204020203" pitchFamily="34" charset="0"/>
                  </a:rPr>
                </a:br>
                <a:endParaRPr lang="en-US" sz="3800" i="0" dirty="0">
                  <a:solidFill>
                    <a:schemeClr val="tx1"/>
                  </a:solidFill>
                  <a:latin typeface="Grandview Display" panose="020B0502040204020203" pitchFamily="34" charset="0"/>
                  <a:ea typeface="Cambria Math" panose="02040503050406030204" pitchFamily="18" charset="0"/>
                </a:endParaRPr>
              </a:p>
              <a:p>
                <a:pPr lvl="1"/>
                <a:r>
                  <a:rPr lang="en-US" sz="3800" i="0" dirty="0">
                    <a:solidFill>
                      <a:schemeClr val="tx1"/>
                    </a:solidFill>
                    <a:latin typeface="Grandview Display" panose="020B0502040204020203" pitchFamily="34" charset="0"/>
                  </a:rPr>
                  <a:t>Skewness: </a:t>
                </a:r>
                <a14:m>
                  <m:oMath xmlns:m="http://schemas.openxmlformats.org/officeDocument/2006/math">
                    <m:sSub>
                      <m:sSubPr>
                        <m:ctrlPr>
                          <a:rPr lang="en-US" sz="3800" i="1" smtClean="0">
                            <a:solidFill>
                              <a:srgbClr val="00B050"/>
                            </a:solidFill>
                            <a:latin typeface="Cambria Math" panose="02040503050406030204" pitchFamily="18" charset="0"/>
                          </a:rPr>
                        </m:ctrlPr>
                      </m:sSubPr>
                      <m:e>
                        <m:r>
                          <m:rPr>
                            <m:sty m:val="p"/>
                          </m:rPr>
                          <a:rPr lang="en-US" sz="3800" b="0" i="0">
                            <a:solidFill>
                              <a:srgbClr val="00B050"/>
                            </a:solidFill>
                            <a:latin typeface="Cambria Math" panose="02040503050406030204" pitchFamily="18" charset="0"/>
                          </a:rPr>
                          <m:t>J</m:t>
                        </m:r>
                      </m:e>
                      <m:sub>
                        <m:r>
                          <m:rPr>
                            <m:sty m:val="p"/>
                          </m:rPr>
                          <a:rPr lang="en-US" sz="3800" b="0" i="0">
                            <a:solidFill>
                              <a:srgbClr val="00B050"/>
                            </a:solidFill>
                            <a:latin typeface="Cambria Math" panose="02040503050406030204" pitchFamily="18" charset="0"/>
                          </a:rPr>
                          <m:t>sym</m:t>
                        </m:r>
                      </m:sub>
                    </m:sSub>
                  </m:oMath>
                </a14:m>
                <a:r>
                  <a:rPr lang="en-US" sz="3800" i="0" dirty="0">
                    <a:solidFill>
                      <a:srgbClr val="00B050"/>
                    </a:solidFill>
                    <a:latin typeface="Grandview Display" panose="020B0502040204020203" pitchFamily="34" charset="0"/>
                  </a:rPr>
                  <a:t> </a:t>
                </a:r>
                <a14:m>
                  <m:oMath xmlns:m="http://schemas.openxmlformats.org/officeDocument/2006/math">
                    <m:r>
                      <a:rPr lang="en-US" sz="3800" b="0" i="0" dirty="0">
                        <a:solidFill>
                          <a:schemeClr val="tx1"/>
                        </a:solidFill>
                        <a:latin typeface="Cambria Math" panose="02040503050406030204" pitchFamily="18" charset="0"/>
                        <a:ea typeface="Cambria Math" panose="02040503050406030204" pitchFamily="18" charset="0"/>
                      </a:rPr>
                      <m:t>≡27</m:t>
                    </m:r>
                    <m:sSup>
                      <m:sSupPr>
                        <m:ctrlPr>
                          <a:rPr lang="en-US" sz="3800" i="1" dirty="0">
                            <a:solidFill>
                              <a:schemeClr val="tx1"/>
                            </a:solidFill>
                            <a:latin typeface="Cambria Math" panose="02040503050406030204" pitchFamily="18" charset="0"/>
                            <a:ea typeface="Cambria Math" panose="02040503050406030204" pitchFamily="18" charset="0"/>
                          </a:rPr>
                        </m:ctrlPr>
                      </m:sSupPr>
                      <m:e>
                        <m:r>
                          <m:rPr>
                            <m:sty m:val="p"/>
                          </m:rPr>
                          <a:rPr lang="en-US" sz="3800" b="0" i="0" dirty="0">
                            <a:solidFill>
                              <a:schemeClr val="tx1"/>
                            </a:solidFill>
                            <a:latin typeface="Cambria Math" panose="02040503050406030204" pitchFamily="18" charset="0"/>
                            <a:ea typeface="Cambria Math" panose="02040503050406030204" pitchFamily="18" charset="0"/>
                          </a:rPr>
                          <m:t>n</m:t>
                        </m:r>
                      </m:e>
                      <m:sup>
                        <m:r>
                          <a:rPr lang="en-US" sz="3800" b="0" i="0" dirty="0">
                            <a:solidFill>
                              <a:schemeClr val="tx1"/>
                            </a:solidFill>
                            <a:latin typeface="Cambria Math" panose="02040503050406030204" pitchFamily="18" charset="0"/>
                            <a:ea typeface="Cambria Math" panose="02040503050406030204" pitchFamily="18" charset="0"/>
                          </a:rPr>
                          <m:t>3</m:t>
                        </m:r>
                      </m:sup>
                    </m:sSup>
                    <m:f>
                      <m:fPr>
                        <m:ctrlPr>
                          <a:rPr lang="en-US" sz="3800" i="1" dirty="0">
                            <a:solidFill>
                              <a:schemeClr val="tx1"/>
                            </a:solidFill>
                            <a:latin typeface="Cambria Math" panose="02040503050406030204" pitchFamily="18" charset="0"/>
                            <a:ea typeface="Cambria Math" panose="02040503050406030204" pitchFamily="18" charset="0"/>
                          </a:rPr>
                        </m:ctrlPr>
                      </m:fPr>
                      <m:num>
                        <m:sSup>
                          <m:sSupPr>
                            <m:ctrlPr>
                              <a:rPr lang="en-US" sz="3800" i="1" dirty="0">
                                <a:solidFill>
                                  <a:schemeClr val="tx1"/>
                                </a:solidFill>
                                <a:latin typeface="Cambria Math" panose="02040503050406030204" pitchFamily="18" charset="0"/>
                                <a:ea typeface="Cambria Math" panose="02040503050406030204" pitchFamily="18" charset="0"/>
                              </a:rPr>
                            </m:ctrlPr>
                          </m:sSupPr>
                          <m:e>
                            <m:r>
                              <m:rPr>
                                <m:sty m:val="p"/>
                              </m:rPr>
                              <a:rPr lang="en-US" sz="3800" b="0" i="0" dirty="0">
                                <a:solidFill>
                                  <a:schemeClr val="tx1"/>
                                </a:solidFill>
                                <a:latin typeface="Cambria Math" panose="02040503050406030204" pitchFamily="18" charset="0"/>
                                <a:ea typeface="Cambria Math" panose="02040503050406030204" pitchFamily="18" charset="0"/>
                              </a:rPr>
                              <m:t>d</m:t>
                            </m:r>
                          </m:e>
                          <m:sup>
                            <m:r>
                              <a:rPr lang="en-US" sz="3800" b="0" i="0" dirty="0">
                                <a:solidFill>
                                  <a:schemeClr val="tx1"/>
                                </a:solidFill>
                                <a:latin typeface="Cambria Math" panose="02040503050406030204" pitchFamily="18" charset="0"/>
                                <a:ea typeface="Cambria Math" panose="02040503050406030204" pitchFamily="18" charset="0"/>
                              </a:rPr>
                              <m:t>3</m:t>
                            </m:r>
                          </m:sup>
                        </m:sSup>
                        <m:sSub>
                          <m:sSubPr>
                            <m:ctrlPr>
                              <a:rPr lang="en-US" sz="3800" i="1">
                                <a:solidFill>
                                  <a:schemeClr val="tx1"/>
                                </a:solidFill>
                                <a:latin typeface="Cambria Math" panose="02040503050406030204" pitchFamily="18" charset="0"/>
                              </a:rPr>
                            </m:ctrlPr>
                          </m:sSubPr>
                          <m:e>
                            <m:r>
                              <m:rPr>
                                <m:sty m:val="p"/>
                              </m:rPr>
                              <a:rPr lang="en-US" sz="3800" b="0" i="0">
                                <a:solidFill>
                                  <a:schemeClr val="tx1"/>
                                </a:solidFill>
                                <a:latin typeface="Cambria Math" panose="02040503050406030204" pitchFamily="18" charset="0"/>
                              </a:rPr>
                              <m:t>E</m:t>
                            </m:r>
                          </m:e>
                          <m:sub>
                            <m:r>
                              <m:rPr>
                                <m:sty m:val="p"/>
                              </m:rPr>
                              <a:rPr lang="en-US" sz="3800" b="0" i="0">
                                <a:solidFill>
                                  <a:schemeClr val="tx1"/>
                                </a:solidFill>
                                <a:latin typeface="Cambria Math" panose="02040503050406030204" pitchFamily="18" charset="0"/>
                              </a:rPr>
                              <m:t>sym</m:t>
                            </m:r>
                          </m:sub>
                        </m:sSub>
                      </m:num>
                      <m:den>
                        <m:r>
                          <m:rPr>
                            <m:sty m:val="p"/>
                          </m:rPr>
                          <a:rPr lang="en-US" sz="3800" b="0" i="0" dirty="0">
                            <a:solidFill>
                              <a:schemeClr val="tx1"/>
                            </a:solidFill>
                            <a:latin typeface="Cambria Math" panose="02040503050406030204" pitchFamily="18" charset="0"/>
                            <a:ea typeface="Cambria Math" panose="02040503050406030204" pitchFamily="18" charset="0"/>
                          </a:rPr>
                          <m:t>d</m:t>
                        </m:r>
                        <m:sSup>
                          <m:sSupPr>
                            <m:ctrlPr>
                              <a:rPr lang="en-US" sz="3800" i="1" dirty="0">
                                <a:solidFill>
                                  <a:schemeClr val="tx1"/>
                                </a:solidFill>
                                <a:latin typeface="Cambria Math" panose="02040503050406030204" pitchFamily="18" charset="0"/>
                                <a:ea typeface="Cambria Math" panose="02040503050406030204" pitchFamily="18" charset="0"/>
                              </a:rPr>
                            </m:ctrlPr>
                          </m:sSupPr>
                          <m:e>
                            <m:r>
                              <m:rPr>
                                <m:sty m:val="p"/>
                              </m:rPr>
                              <a:rPr lang="en-US" sz="3800" b="0" i="0" dirty="0">
                                <a:solidFill>
                                  <a:schemeClr val="tx1"/>
                                </a:solidFill>
                                <a:latin typeface="Cambria Math" panose="02040503050406030204" pitchFamily="18" charset="0"/>
                                <a:ea typeface="Cambria Math" panose="02040503050406030204" pitchFamily="18" charset="0"/>
                              </a:rPr>
                              <m:t>n</m:t>
                            </m:r>
                          </m:e>
                          <m:sup>
                            <m:r>
                              <a:rPr lang="en-US" sz="3800" b="0" i="0" dirty="0">
                                <a:solidFill>
                                  <a:schemeClr val="tx1"/>
                                </a:solidFill>
                                <a:latin typeface="Cambria Math" panose="02040503050406030204" pitchFamily="18" charset="0"/>
                                <a:ea typeface="Cambria Math" panose="02040503050406030204" pitchFamily="18" charset="0"/>
                              </a:rPr>
                              <m:t>3</m:t>
                            </m:r>
                          </m:sup>
                        </m:sSup>
                      </m:den>
                    </m:f>
                    <m:d>
                      <m:dPr>
                        <m:begChr m:val="|"/>
                        <m:endChr m:val=""/>
                        <m:ctrlPr>
                          <a:rPr lang="en-US" sz="3800" i="1" dirty="0">
                            <a:solidFill>
                              <a:schemeClr val="tx1"/>
                            </a:solidFill>
                            <a:latin typeface="Cambria Math" panose="02040503050406030204" pitchFamily="18" charset="0"/>
                            <a:ea typeface="Cambria Math" panose="02040503050406030204" pitchFamily="18" charset="0"/>
                          </a:rPr>
                        </m:ctrlPr>
                      </m:dPr>
                      <m:e>
                        <m:sSub>
                          <m:sSubPr>
                            <m:ctrlPr>
                              <a:rPr lang="en-US" sz="3800" i="1" dirty="0">
                                <a:solidFill>
                                  <a:schemeClr val="tx1"/>
                                </a:solidFill>
                                <a:latin typeface="Cambria Math" panose="02040503050406030204" pitchFamily="18" charset="0"/>
                                <a:ea typeface="Cambria Math" panose="02040503050406030204" pitchFamily="18" charset="0"/>
                              </a:rPr>
                            </m:ctrlPr>
                          </m:sSubPr>
                          <m:e>
                            <m:r>
                              <m:rPr>
                                <m:sty m:val="p"/>
                              </m:rPr>
                              <a:rPr lang="en-US" sz="3800" b="0" i="0" dirty="0">
                                <a:solidFill>
                                  <a:schemeClr val="tx1"/>
                                </a:solidFill>
                                <a:latin typeface="Cambria Math" panose="02040503050406030204" pitchFamily="18" charset="0"/>
                                <a:ea typeface="Cambria Math" panose="02040503050406030204" pitchFamily="18" charset="0"/>
                              </a:rPr>
                              <m:t>n</m:t>
                            </m:r>
                            <m:r>
                              <a:rPr lang="en-US" sz="3800" b="0" i="0" dirty="0">
                                <a:solidFill>
                                  <a:schemeClr val="tx1"/>
                                </a:solidFill>
                                <a:latin typeface="Cambria Math" panose="02040503050406030204" pitchFamily="18" charset="0"/>
                                <a:ea typeface="Cambria Math" panose="02040503050406030204" pitchFamily="18" charset="0"/>
                              </a:rPr>
                              <m:t>=</m:t>
                            </m:r>
                            <m:r>
                              <m:rPr>
                                <m:sty m:val="p"/>
                              </m:rPr>
                              <a:rPr lang="en-US" sz="3800" b="0" i="0" dirty="0">
                                <a:solidFill>
                                  <a:schemeClr val="tx1"/>
                                </a:solidFill>
                                <a:latin typeface="Cambria Math" panose="02040503050406030204" pitchFamily="18" charset="0"/>
                                <a:ea typeface="Cambria Math" panose="02040503050406030204" pitchFamily="18" charset="0"/>
                              </a:rPr>
                              <m:t>n</m:t>
                            </m:r>
                          </m:e>
                          <m:sub>
                            <m:r>
                              <m:rPr>
                                <m:sty m:val="p"/>
                              </m:rPr>
                              <a:rPr lang="en-US" sz="3800" b="0" i="0" dirty="0">
                                <a:solidFill>
                                  <a:schemeClr val="tx1"/>
                                </a:solidFill>
                                <a:latin typeface="Cambria Math" panose="02040503050406030204" pitchFamily="18" charset="0"/>
                                <a:ea typeface="Cambria Math" panose="02040503050406030204" pitchFamily="18" charset="0"/>
                              </a:rPr>
                              <m:t>sat</m:t>
                            </m:r>
                          </m:sub>
                        </m:sSub>
                      </m:e>
                    </m:d>
                  </m:oMath>
                </a14:m>
                <a:r>
                  <a:rPr lang="en-US" sz="3800" i="0" dirty="0">
                    <a:solidFill>
                      <a:schemeClr val="tx1"/>
                    </a:solidFill>
                    <a:latin typeface="Grandview Display" panose="020B0502040204020203" pitchFamily="34" charset="0"/>
                  </a:rPr>
                  <a:t>, </a:t>
                </a:r>
                <a14:m>
                  <m:oMath xmlns:m="http://schemas.openxmlformats.org/officeDocument/2006/math">
                    <m:r>
                      <a:rPr lang="en-US" sz="3800" dirty="0">
                        <a:latin typeface="Cambria Math" panose="02040503050406030204" pitchFamily="18" charset="0"/>
                      </a:rPr>
                      <m:t>3</m:t>
                    </m:r>
                    <m:r>
                      <a:rPr lang="en-US" sz="3800" b="0" i="1" dirty="0" smtClean="0">
                        <a:latin typeface="Cambria Math" panose="02040503050406030204" pitchFamily="18" charset="0"/>
                      </a:rPr>
                      <m:t>00</m:t>
                    </m:r>
                    <m:r>
                      <a:rPr lang="en-US" sz="3800" dirty="0">
                        <a:latin typeface="Cambria Math" panose="02040503050406030204" pitchFamily="18" charset="0"/>
                      </a:rPr>
                      <m:t> </m:t>
                    </m:r>
                    <m:r>
                      <a:rPr lang="en-US" sz="3800" dirty="0">
                        <a:latin typeface="Cambria Math" panose="02040503050406030204" pitchFamily="18" charset="0"/>
                        <a:ea typeface="Cambria Math" panose="02040503050406030204" pitchFamily="18" charset="0"/>
                      </a:rPr>
                      <m:t>±</m:t>
                    </m:r>
                    <m:r>
                      <a:rPr lang="en-US" sz="3800" b="0" i="0" dirty="0" smtClean="0">
                        <a:latin typeface="Cambria Math" panose="02040503050406030204" pitchFamily="18" charset="0"/>
                        <a:ea typeface="Cambria Math" panose="02040503050406030204" pitchFamily="18" charset="0"/>
                      </a:rPr>
                      <m:t>500</m:t>
                    </m:r>
                    <m:r>
                      <a:rPr lang="en-US" sz="3800" i="0" dirty="0">
                        <a:latin typeface="Cambria Math" panose="02040503050406030204" pitchFamily="18" charset="0"/>
                        <a:ea typeface="Cambria Math" panose="02040503050406030204" pitchFamily="18" charset="0"/>
                      </a:rPr>
                      <m:t> </m:t>
                    </m:r>
                    <m:r>
                      <m:rPr>
                        <m:sty m:val="p"/>
                      </m:rPr>
                      <a:rPr lang="en-US" sz="3800" i="0" dirty="0">
                        <a:latin typeface="Cambria Math" panose="02040503050406030204" pitchFamily="18" charset="0"/>
                        <a:ea typeface="Cambria Math" panose="02040503050406030204" pitchFamily="18" charset="0"/>
                      </a:rPr>
                      <m:t>MeV</m:t>
                    </m:r>
                  </m:oMath>
                </a14:m>
                <a:r>
                  <a:rPr lang="en-US" sz="3800" i="0" baseline="30000" dirty="0">
                    <a:latin typeface="Grandview Display" panose="020B0502040204020203" pitchFamily="34" charset="0"/>
                    <a:ea typeface="Cambria Math" panose="02040503050406030204" pitchFamily="18" charset="0"/>
                  </a:rPr>
                  <a:t>3</a:t>
                </a:r>
                <a:endParaRPr lang="en-US" sz="3800" i="0" dirty="0">
                  <a:latin typeface="Grandview Display" panose="020B0502040204020203" pitchFamily="34" charset="0"/>
                  <a:ea typeface="Cambria Math" panose="02040503050406030204" pitchFamily="18" charset="0"/>
                </a:endParaRPr>
              </a:p>
              <a:p>
                <a:pPr lvl="1"/>
                <a:endParaRPr lang="en-US" sz="1900" i="0" dirty="0">
                  <a:solidFill>
                    <a:schemeClr val="tx1"/>
                  </a:solidFill>
                </a:endParaRPr>
              </a:p>
            </p:txBody>
          </p:sp>
        </mc:Choice>
        <mc:Fallback>
          <p:sp>
            <p:nvSpPr>
              <p:cNvPr id="3" name="Content Placeholder 2">
                <a:extLst>
                  <a:ext uri="{FF2B5EF4-FFF2-40B4-BE49-F238E27FC236}">
                    <a16:creationId xmlns:a16="http://schemas.microsoft.com/office/drawing/2014/main" id="{3A261A47-23F5-A340-A270-7641D8403929}"/>
                  </a:ext>
                </a:extLst>
              </p:cNvPr>
              <p:cNvSpPr>
                <a:spLocks noGrp="1" noRot="1" noChangeAspect="1" noMove="1" noResize="1" noEditPoints="1" noAdjustHandles="1" noChangeArrowheads="1" noChangeShapeType="1" noTextEdit="1"/>
              </p:cNvSpPr>
              <p:nvPr>
                <p:ph idx="1"/>
              </p:nvPr>
            </p:nvSpPr>
            <p:spPr>
              <a:xfrm>
                <a:off x="933450" y="1412934"/>
                <a:ext cx="10477500" cy="4393112"/>
              </a:xfrm>
              <a:blipFill>
                <a:blip r:embed="rId3"/>
                <a:stretch>
                  <a:fillRect l="-484" t="-2890" r="-242" b="-1907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719FE98-A097-4040-B541-B36F6D8AFDA0}"/>
              </a:ext>
            </a:extLst>
          </p:cNvPr>
          <p:cNvSpPr>
            <a:spLocks noGrp="1"/>
          </p:cNvSpPr>
          <p:nvPr>
            <p:ph type="sldNum" sz="quarter" idx="12"/>
          </p:nvPr>
        </p:nvSpPr>
        <p:spPr/>
        <p:txBody>
          <a:bodyPr/>
          <a:lstStyle/>
          <a:p>
            <a:fld id="{AD17B3E6-911D-4641-8161-0FA0AD61E3E2}" type="slidenum">
              <a:rPr lang="en-US" smtClean="0"/>
              <a:t>11</a:t>
            </a:fld>
            <a:endParaRPr lang="en-US"/>
          </a:p>
        </p:txBody>
      </p:sp>
      <p:sp>
        <p:nvSpPr>
          <p:cNvPr id="4" name="TextBox 3">
            <a:extLst>
              <a:ext uri="{FF2B5EF4-FFF2-40B4-BE49-F238E27FC236}">
                <a16:creationId xmlns:a16="http://schemas.microsoft.com/office/drawing/2014/main" id="{D5971E0C-00E7-DC4E-BE96-8FB1D26C6B50}"/>
              </a:ext>
            </a:extLst>
          </p:cNvPr>
          <p:cNvSpPr txBox="1"/>
          <p:nvPr/>
        </p:nvSpPr>
        <p:spPr>
          <a:xfrm>
            <a:off x="1371600" y="6172200"/>
            <a:ext cx="6757987" cy="1200329"/>
          </a:xfrm>
          <a:prstGeom prst="rect">
            <a:avLst/>
          </a:prstGeom>
          <a:noFill/>
        </p:spPr>
        <p:txBody>
          <a:bodyPr wrap="square" rtlCol="0">
            <a:spAutoFit/>
          </a:bodyPr>
          <a:lstStyle/>
          <a:p>
            <a:r>
              <a:rPr lang="en-US" sz="1200" baseline="30000" dirty="0"/>
              <a:t>1</a:t>
            </a:r>
            <a:r>
              <a:rPr lang="en-US" sz="1200" dirty="0"/>
              <a:t>M. </a:t>
            </a:r>
            <a:r>
              <a:rPr lang="en-US" sz="1200" dirty="0" err="1"/>
              <a:t>Oertel</a:t>
            </a:r>
            <a:r>
              <a:rPr lang="en-US" sz="1200" dirty="0"/>
              <a:t> et al. Rev. Mod. Phys. 89, 015007 (2017)</a:t>
            </a:r>
          </a:p>
          <a:p>
            <a:r>
              <a:rPr lang="en-US" sz="1200" baseline="30000" dirty="0"/>
              <a:t>2</a:t>
            </a:r>
            <a:r>
              <a:rPr lang="en-US" sz="1200" dirty="0"/>
              <a:t>W.-J. </a:t>
            </a:r>
            <a:r>
              <a:rPr lang="en-US" sz="1200" dirty="0" err="1"/>
              <a:t>Xie</a:t>
            </a:r>
            <a:r>
              <a:rPr lang="en-US" sz="1200" dirty="0"/>
              <a:t> et al, </a:t>
            </a:r>
            <a:r>
              <a:rPr lang="en-US" sz="1200" dirty="0" err="1"/>
              <a:t>Astrophys</a:t>
            </a:r>
            <a:r>
              <a:rPr lang="en-US" sz="1200" dirty="0"/>
              <a:t>. J. 899, 4 (2020)</a:t>
            </a:r>
          </a:p>
          <a:p>
            <a:r>
              <a:rPr lang="en-US" sz="1200" baseline="30000" dirty="0"/>
              <a:t>3</a:t>
            </a:r>
            <a:r>
              <a:rPr lang="en-US" sz="1200" dirty="0"/>
              <a:t>I, TEWS et al. </a:t>
            </a:r>
            <a:r>
              <a:rPr lang="en-US" sz="1200" dirty="0" err="1"/>
              <a:t>Astrophys</a:t>
            </a:r>
            <a:r>
              <a:rPr lang="en-US" sz="1200" dirty="0"/>
              <a:t>. J. 848, 105 (2017)</a:t>
            </a:r>
            <a:endParaRPr lang="en-US" sz="1200" baseline="30000" dirty="0"/>
          </a:p>
          <a:p>
            <a:br>
              <a:rPr lang="en-US" dirty="0"/>
            </a:br>
            <a:endParaRPr lang="en-US" dirty="0"/>
          </a:p>
        </p:txBody>
      </p:sp>
    </p:spTree>
    <p:extLst>
      <p:ext uri="{BB962C8B-B14F-4D97-AF65-F5344CB8AC3E}">
        <p14:creationId xmlns:p14="http://schemas.microsoft.com/office/powerpoint/2010/main" val="2395339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134C-ED93-F84F-BDA5-E983D65BBF6D}"/>
              </a:ext>
            </a:extLst>
          </p:cNvPr>
          <p:cNvSpPr>
            <a:spLocks noGrp="1"/>
          </p:cNvSpPr>
          <p:nvPr>
            <p:ph type="title"/>
          </p:nvPr>
        </p:nvSpPr>
        <p:spPr/>
        <p:txBody>
          <a:bodyPr/>
          <a:lstStyle/>
          <a:p>
            <a:r>
              <a:rPr lang="en-US" altLang="zh-CN" dirty="0"/>
              <a:t>Nuclear</a:t>
            </a:r>
            <a:r>
              <a:rPr lang="zh-CN" altLang="en-US" dirty="0"/>
              <a:t> </a:t>
            </a:r>
            <a:r>
              <a:rPr lang="en-US" altLang="zh-CN" dirty="0"/>
              <a:t>Symmetry</a:t>
            </a:r>
            <a:r>
              <a:rPr lang="zh-CN" altLang="en-US" dirty="0"/>
              <a:t> </a:t>
            </a:r>
            <a:r>
              <a:rPr lang="en-US" altLang="zh-CN" dirty="0"/>
              <a:t>Energy</a:t>
            </a:r>
            <a:r>
              <a:rPr lang="zh-CN" altLang="en-US" dirty="0"/>
              <a:t> </a:t>
            </a:r>
            <a:r>
              <a:rPr lang="en-US" altLang="zh-CN" dirty="0"/>
              <a:t>Expansion </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F23387-0418-E248-B51C-76ACC67FC0AB}"/>
                  </a:ext>
                </a:extLst>
              </p:cNvPr>
              <p:cNvSpPr>
                <a:spLocks noGrp="1"/>
              </p:cNvSpPr>
              <p:nvPr>
                <p:ph idx="1"/>
              </p:nvPr>
            </p:nvSpPr>
            <p:spPr>
              <a:xfrm>
                <a:off x="838200" y="2234726"/>
                <a:ext cx="9833212" cy="4121624"/>
              </a:xfrm>
            </p:spPr>
            <p:txBody>
              <a:bodyPr/>
              <a:lstStyle/>
              <a:p>
                <a:r>
                  <a:rPr lang="en-US" dirty="0">
                    <a:latin typeface="Grandview Display" panose="020B0502040204020203" pitchFamily="34" charset="0"/>
                  </a:rPr>
                  <a:t>For HIC, we do not have perfectly symmetry nuclear matter</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𝑄</m:t>
                        </m:r>
                        <m:r>
                          <a:rPr lang="en-US" b="0" i="1" smtClean="0">
                            <a:latin typeface="Cambria Math" panose="02040503050406030204" pitchFamily="18" charset="0"/>
                          </a:rPr>
                          <m:t>, </m:t>
                        </m:r>
                        <m:r>
                          <a:rPr lang="en-US" b="0" i="1" smtClean="0">
                            <a:latin typeface="Cambria Math" panose="02040503050406030204" pitchFamily="18" charset="0"/>
                          </a:rPr>
                          <m:t>𝐻𝐼𝐶</m:t>
                        </m:r>
                      </m:sub>
                    </m:sSub>
                    <m:r>
                      <a:rPr lang="en-US" b="0" i="1" smtClean="0">
                        <a:latin typeface="Cambria Math" panose="02040503050406030204" pitchFamily="18" charset="0"/>
                      </a:rPr>
                      <m:t>=0.39</m:t>
                    </m:r>
                  </m:oMath>
                </a14:m>
                <a:endParaRPr lang="en-US" dirty="0">
                  <a:latin typeface="Grandview Display" panose="020B0502040204020203" pitchFamily="34" charset="0"/>
                </a:endParaRPr>
              </a:p>
              <a:p>
                <a:r>
                  <a:rPr lang="en-US" dirty="0">
                    <a:latin typeface="Grandview Display" panose="020B0502040204020203" pitchFamily="34" charset="0"/>
                  </a:rPr>
                  <a:t>Thus, we obtain the asymmetric energy density for HIC from symmetric energy density through a double expansion:</a:t>
                </a:r>
              </a:p>
              <a:p>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32F23387-0418-E248-B51C-76ACC67FC0AB}"/>
                  </a:ext>
                </a:extLst>
              </p:cNvPr>
              <p:cNvSpPr>
                <a:spLocks noGrp="1" noRot="1" noChangeAspect="1" noMove="1" noResize="1" noEditPoints="1" noAdjustHandles="1" noChangeArrowheads="1" noChangeShapeType="1" noTextEdit="1"/>
              </p:cNvSpPr>
              <p:nvPr>
                <p:ph idx="1"/>
              </p:nvPr>
            </p:nvSpPr>
            <p:spPr>
              <a:xfrm>
                <a:off x="838200" y="2234726"/>
                <a:ext cx="9833212" cy="4121624"/>
              </a:xfrm>
              <a:blipFill>
                <a:blip r:embed="rId3"/>
                <a:stretch>
                  <a:fillRect l="-1161" t="-2769" r="-77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D03DDEA-2ADF-964E-AAEE-F3D3FE7D612E}"/>
              </a:ext>
            </a:extLst>
          </p:cNvPr>
          <p:cNvSpPr>
            <a:spLocks noGrp="1"/>
          </p:cNvSpPr>
          <p:nvPr>
            <p:ph type="sldNum" sz="quarter" idx="12"/>
          </p:nvPr>
        </p:nvSpPr>
        <p:spPr/>
        <p:txBody>
          <a:bodyPr/>
          <a:lstStyle/>
          <a:p>
            <a:fld id="{AD17B3E6-911D-4641-8161-0FA0AD61E3E2}" type="slidenum">
              <a:rPr lang="en-US" smtClean="0"/>
              <a:t>12</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460692-0091-77AD-7A58-1C26054311F2}"/>
                  </a:ext>
                </a:extLst>
              </p:cNvPr>
              <p:cNvSpPr txBox="1"/>
              <p:nvPr/>
            </p:nvSpPr>
            <p:spPr>
              <a:xfrm>
                <a:off x="486383" y="4372345"/>
                <a:ext cx="11550570" cy="14348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a:latin typeface="Cambria Math" panose="02040503050406030204" pitchFamily="18" charset="0"/>
                              <a:ea typeface="Cambria Math" panose="02040503050406030204" pitchFamily="18" charset="0"/>
                            </a:rPr>
                            <m:t>𝜖</m:t>
                          </m:r>
                        </m:e>
                        <m:sub>
                          <m:r>
                            <a:rPr lang="en-US" sz="1600">
                              <a:latin typeface="Cambria Math" panose="02040503050406030204" pitchFamily="18" charset="0"/>
                            </a:rPr>
                            <m:t>𝐻𝐼𝐶</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ea typeface="Cambria Math" panose="02040503050406030204" pitchFamily="18" charset="0"/>
                            </a:rPr>
                            <m:t>𝜖</m:t>
                          </m:r>
                        </m:e>
                        <m:sub>
                          <m:r>
                            <a:rPr lang="en-US" sz="1600">
                              <a:latin typeface="Cambria Math" panose="02040503050406030204" pitchFamily="18" charset="0"/>
                            </a:rPr>
                            <m:t>𝑁𝑆</m:t>
                          </m:r>
                        </m:sub>
                      </m:sSub>
                      <m:r>
                        <a:rPr lang="en-US" sz="1600">
                          <a:latin typeface="Cambria Math" panose="02040503050406030204" pitchFamily="18" charset="0"/>
                        </a:rPr>
                        <m:t>−4</m:t>
                      </m:r>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a:latin typeface="Cambria Math" panose="02040503050406030204" pitchFamily="18" charset="0"/>
                                </a:rPr>
                                <m:t>𝐸</m:t>
                              </m:r>
                            </m:e>
                            <m:sub>
                              <m:r>
                                <a:rPr lang="en-US" sz="1600">
                                  <a:latin typeface="Cambria Math" panose="02040503050406030204" pitchFamily="18" charset="0"/>
                                </a:rPr>
                                <m:t>𝑠𝑦𝑚</m:t>
                              </m:r>
                              <m:r>
                                <a:rPr lang="en-US" sz="1600">
                                  <a:latin typeface="Cambria Math" panose="02040503050406030204" pitchFamily="18" charset="0"/>
                                </a:rPr>
                                <m:t>,0</m:t>
                              </m:r>
                            </m:sub>
                          </m:sSub>
                          <m:r>
                            <a:rPr lang="en-US" sz="160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a:latin typeface="Cambria Math" panose="02040503050406030204" pitchFamily="18" charset="0"/>
                                    </a:rPr>
                                    <m:t>𝐿</m:t>
                                  </m:r>
                                </m:e>
                                <m:sub>
                                  <m:r>
                                    <a:rPr lang="en-US" sz="1600">
                                      <a:latin typeface="Cambria Math" panose="02040503050406030204" pitchFamily="18" charset="0"/>
                                    </a:rPr>
                                    <m:t>𝑠𝑦𝑚</m:t>
                                  </m:r>
                                </m:sub>
                              </m:sSub>
                            </m:num>
                            <m:den>
                              <m:r>
                                <a:rPr lang="en-US" sz="1600">
                                  <a:latin typeface="Cambria Math" panose="02040503050406030204" pitchFamily="18" charset="0"/>
                                </a:rPr>
                                <m:t>3</m:t>
                              </m:r>
                            </m:den>
                          </m:f>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a:latin typeface="Cambria Math" panose="02040503050406030204" pitchFamily="18" charset="0"/>
                                        </a:rPr>
                                        <m:t>𝑛</m:t>
                                      </m:r>
                                    </m:e>
                                    <m:sub>
                                      <m:r>
                                        <a:rPr lang="en-US" sz="1600">
                                          <a:latin typeface="Cambria Math" panose="02040503050406030204" pitchFamily="18" charset="0"/>
                                        </a:rPr>
                                        <m:t>𝐵</m:t>
                                      </m:r>
                                    </m:sub>
                                  </m:sSub>
                                </m:num>
                                <m:den>
                                  <m:sSub>
                                    <m:sSubPr>
                                      <m:ctrlPr>
                                        <a:rPr lang="en-US" sz="1600" i="1">
                                          <a:latin typeface="Cambria Math" panose="02040503050406030204" pitchFamily="18" charset="0"/>
                                        </a:rPr>
                                      </m:ctrlPr>
                                    </m:sSubPr>
                                    <m:e>
                                      <m:r>
                                        <a:rPr lang="en-US" sz="1600">
                                          <a:latin typeface="Cambria Math" panose="02040503050406030204" pitchFamily="18" charset="0"/>
                                        </a:rPr>
                                        <m:t>𝑛</m:t>
                                      </m:r>
                                    </m:e>
                                    <m:sub>
                                      <m:r>
                                        <a:rPr lang="en-US" sz="1600">
                                          <a:latin typeface="Cambria Math" panose="02040503050406030204" pitchFamily="18" charset="0"/>
                                        </a:rPr>
                                        <m:t>0</m:t>
                                      </m:r>
                                    </m:sub>
                                  </m:sSub>
                                </m:den>
                              </m:f>
                              <m:r>
                                <a:rPr lang="en-US" sz="1600">
                                  <a:latin typeface="Cambria Math" panose="02040503050406030204" pitchFamily="18" charset="0"/>
                                </a:rPr>
                                <m:t>−1</m:t>
                              </m:r>
                            </m:e>
                          </m:d>
                          <m:r>
                            <a:rPr lang="en-US" sz="160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𝐾</m:t>
                                  </m:r>
                                </m:e>
                                <m:sub>
                                  <m:r>
                                    <a:rPr lang="en-US" sz="1600">
                                      <a:latin typeface="Cambria Math" panose="02040503050406030204" pitchFamily="18" charset="0"/>
                                    </a:rPr>
                                    <m:t>𝑠𝑦𝑚</m:t>
                                  </m:r>
                                </m:sub>
                              </m:sSub>
                            </m:num>
                            <m:den>
                              <m:r>
                                <a:rPr lang="en-US" sz="1600">
                                  <a:latin typeface="Cambria Math" panose="02040503050406030204" pitchFamily="18" charset="0"/>
                                </a:rPr>
                                <m:t>18</m:t>
                              </m:r>
                            </m:den>
                          </m:f>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a:latin typeface="Cambria Math" panose="02040503050406030204" pitchFamily="18" charset="0"/>
                                            </a:rPr>
                                            <m:t>𝑛</m:t>
                                          </m:r>
                                        </m:e>
                                        <m:sub>
                                          <m:r>
                                            <a:rPr lang="en-US" sz="1600">
                                              <a:latin typeface="Cambria Math" panose="02040503050406030204" pitchFamily="18" charset="0"/>
                                            </a:rPr>
                                            <m:t>𝐵</m:t>
                                          </m:r>
                                        </m:sub>
                                      </m:sSub>
                                    </m:num>
                                    <m:den>
                                      <m:sSub>
                                        <m:sSubPr>
                                          <m:ctrlPr>
                                            <a:rPr lang="en-US" sz="1600" i="1">
                                              <a:latin typeface="Cambria Math" panose="02040503050406030204" pitchFamily="18" charset="0"/>
                                            </a:rPr>
                                          </m:ctrlPr>
                                        </m:sSubPr>
                                        <m:e>
                                          <m:r>
                                            <a:rPr lang="en-US" sz="1600">
                                              <a:latin typeface="Cambria Math" panose="02040503050406030204" pitchFamily="18" charset="0"/>
                                            </a:rPr>
                                            <m:t>𝑛</m:t>
                                          </m:r>
                                        </m:e>
                                        <m:sub>
                                          <m:r>
                                            <a:rPr lang="en-US" sz="1600">
                                              <a:latin typeface="Cambria Math" panose="02040503050406030204" pitchFamily="18" charset="0"/>
                                            </a:rPr>
                                            <m:t>0</m:t>
                                          </m:r>
                                        </m:sub>
                                      </m:sSub>
                                    </m:den>
                                  </m:f>
                                  <m:r>
                                    <a:rPr lang="en-US" sz="1600">
                                      <a:latin typeface="Cambria Math" panose="02040503050406030204" pitchFamily="18" charset="0"/>
                                    </a:rPr>
                                    <m:t>−1</m:t>
                                  </m:r>
                                </m:e>
                              </m:d>
                            </m:e>
                            <m:sup>
                              <m:r>
                                <a:rPr lang="en-US" sz="1600">
                                  <a:latin typeface="Cambria Math" panose="02040503050406030204" pitchFamily="18" charset="0"/>
                                </a:rPr>
                                <m:t>2</m:t>
                              </m:r>
                            </m:sup>
                          </m:sSup>
                          <m:r>
                            <a:rPr lang="en-US" sz="160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a:latin typeface="Cambria Math" panose="02040503050406030204" pitchFamily="18" charset="0"/>
                                    </a:rPr>
                                    <m:t>𝐽</m:t>
                                  </m:r>
                                </m:e>
                                <m:sub>
                                  <m:r>
                                    <a:rPr lang="en-US" sz="1600">
                                      <a:latin typeface="Cambria Math" panose="02040503050406030204" pitchFamily="18" charset="0"/>
                                    </a:rPr>
                                    <m:t>𝑠𝑦𝑚</m:t>
                                  </m:r>
                                </m:sub>
                              </m:sSub>
                            </m:num>
                            <m:den>
                              <m:r>
                                <a:rPr lang="en-US" sz="1600">
                                  <a:latin typeface="Cambria Math" panose="02040503050406030204" pitchFamily="18" charset="0"/>
                                </a:rPr>
                                <m:t>162</m:t>
                              </m:r>
                            </m:den>
                          </m:f>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a:latin typeface="Cambria Math" panose="02040503050406030204" pitchFamily="18" charset="0"/>
                                            </a:rPr>
                                            <m:t>𝑛</m:t>
                                          </m:r>
                                        </m:e>
                                        <m:sub>
                                          <m:r>
                                            <a:rPr lang="en-US" sz="1600">
                                              <a:latin typeface="Cambria Math" panose="02040503050406030204" pitchFamily="18" charset="0"/>
                                            </a:rPr>
                                            <m:t>𝐵</m:t>
                                          </m:r>
                                        </m:sub>
                                      </m:sSub>
                                    </m:num>
                                    <m:den>
                                      <m:sSub>
                                        <m:sSubPr>
                                          <m:ctrlPr>
                                            <a:rPr lang="en-US" sz="1600" i="1">
                                              <a:latin typeface="Cambria Math" panose="02040503050406030204" pitchFamily="18" charset="0"/>
                                            </a:rPr>
                                          </m:ctrlPr>
                                        </m:sSubPr>
                                        <m:e>
                                          <m:r>
                                            <a:rPr lang="en-US" sz="1600">
                                              <a:latin typeface="Cambria Math" panose="02040503050406030204" pitchFamily="18" charset="0"/>
                                            </a:rPr>
                                            <m:t>𝑛</m:t>
                                          </m:r>
                                        </m:e>
                                        <m:sub>
                                          <m:r>
                                            <a:rPr lang="en-US" sz="1600">
                                              <a:latin typeface="Cambria Math" panose="02040503050406030204" pitchFamily="18" charset="0"/>
                                            </a:rPr>
                                            <m:t>0</m:t>
                                          </m:r>
                                        </m:sub>
                                      </m:sSub>
                                    </m:den>
                                  </m:f>
                                  <m:r>
                                    <a:rPr lang="en-US" sz="1600">
                                      <a:latin typeface="Cambria Math" panose="02040503050406030204" pitchFamily="18" charset="0"/>
                                    </a:rPr>
                                    <m:t>−1</m:t>
                                  </m:r>
                                </m:e>
                              </m:d>
                            </m:e>
                            <m:sup>
                              <m:r>
                                <a:rPr lang="en-US" sz="1600">
                                  <a:latin typeface="Cambria Math" panose="02040503050406030204" pitchFamily="18" charset="0"/>
                                </a:rPr>
                                <m:t>3</m:t>
                              </m:r>
                            </m:sup>
                          </m:sSup>
                          <m:r>
                            <a:rPr lang="en-US" sz="1600" i="1">
                              <a:latin typeface="Cambria Math" panose="02040503050406030204" pitchFamily="18" charset="0"/>
                            </a:rPr>
                            <m:t>]</m:t>
                          </m:r>
                          <m:d>
                            <m:dPr>
                              <m:begChr m:val="["/>
                              <m:ctrlPr>
                                <a:rPr lang="en-US" sz="1600" b="1" i="1">
                                  <a:latin typeface="Cambria Math" panose="02040503050406030204" pitchFamily="18" charset="0"/>
                                </a:rPr>
                              </m:ctrlPr>
                            </m:dPr>
                            <m:e>
                              <m:r>
                                <a:rPr lang="en-US" altLang="zh-CN" sz="1600" b="1" i="1" smtClean="0">
                                  <a:latin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𝑌</m:t>
                                  </m:r>
                                </m:e>
                                <m:sub>
                                  <m:r>
                                    <a:rPr lang="en-US" sz="1600" i="1">
                                      <a:latin typeface="Cambria Math" panose="02040503050406030204" pitchFamily="18" charset="0"/>
                                      <a:ea typeface="Cambria Math" panose="02040503050406030204" pitchFamily="18" charset="0"/>
                                    </a:rPr>
                                    <m:t>𝑄</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𝑄𝐶𝐷</m:t>
                                  </m:r>
                                </m:sub>
                                <m:sup>
                                  <m:r>
                                    <a:rPr lang="en-US" sz="1600" i="1">
                                      <a:latin typeface="Cambria Math" panose="02040503050406030204" pitchFamily="18" charset="0"/>
                                      <a:ea typeface="Cambria Math" panose="02040503050406030204" pitchFamily="18" charset="0"/>
                                    </a:rPr>
                                    <m:t>𝑐𝑜𝑛𝑠𝑡</m:t>
                                  </m:r>
                                </m:sup>
                              </m:sSubSup>
                              <m:r>
                                <a:rPr lang="en-US" sz="1600" b="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𝒀</m:t>
                                  </m:r>
                                </m:e>
                                <m:sub>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𝑸𝑪𝑫</m:t>
                                  </m:r>
                                </m:sub>
                              </m:sSub>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𝒏</m:t>
                                      </m:r>
                                    </m:e>
                                    <m:sub>
                                      <m:r>
                                        <a:rPr lang="en-US" sz="1600" b="1" i="1">
                                          <a:latin typeface="Cambria Math" panose="02040503050406030204" pitchFamily="18" charset="0"/>
                                        </a:rPr>
                                        <m:t>𝑩</m:t>
                                      </m:r>
                                    </m:sub>
                                  </m:sSub>
                                </m:e>
                              </m:d>
                            </m:e>
                          </m:d>
                          <m:r>
                            <a:rPr lang="en-US" sz="1600" b="1">
                              <a:latin typeface="Cambria Math" panose="02040503050406030204" pitchFamily="18" charset="0"/>
                            </a:rPr>
                            <m:t>+</m:t>
                          </m:r>
                          <m:d>
                            <m:dPr>
                              <m:ctrlPr>
                                <a:rPr lang="en-US" sz="1600" b="1" i="1">
                                  <a:latin typeface="Cambria Math" panose="02040503050406030204" pitchFamily="18" charset="0"/>
                                </a:rPr>
                              </m:ctrlPr>
                            </m:dPr>
                            <m:e>
                              <m:sSubSup>
                                <m:sSubSupPr>
                                  <m:ctrlPr>
                                    <a:rPr lang="en-US" sz="1600" b="1" i="1">
                                      <a:latin typeface="Cambria Math" panose="02040503050406030204" pitchFamily="18" charset="0"/>
                                    </a:rPr>
                                  </m:ctrlPr>
                                </m:sSubSupPr>
                                <m:e>
                                  <m:r>
                                    <a:rPr lang="en-US" sz="1600" b="1" i="1">
                                      <a:latin typeface="Cambria Math" panose="02040503050406030204" pitchFamily="18" charset="0"/>
                                    </a:rPr>
                                    <m:t>𝒀</m:t>
                                  </m:r>
                                </m:e>
                                <m:sub>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𝑸𝑪𝑫</m:t>
                                  </m:r>
                                </m:sub>
                                <m:sup>
                                  <m:r>
                                    <a:rPr lang="en-US" sz="1600" b="1" i="1">
                                      <a:latin typeface="Cambria Math" panose="02040503050406030204" pitchFamily="18" charset="0"/>
                                    </a:rPr>
                                    <m:t>𝟐</m:t>
                                  </m:r>
                                </m:sup>
                              </m:sSubSup>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𝒏</m:t>
                                      </m:r>
                                    </m:e>
                                    <m:sub>
                                      <m:r>
                                        <a:rPr lang="en-US" sz="1600" b="1" i="1">
                                          <a:latin typeface="Cambria Math" panose="02040503050406030204" pitchFamily="18" charset="0"/>
                                        </a:rPr>
                                        <m:t>𝑩</m:t>
                                      </m:r>
                                    </m:sub>
                                  </m:sSub>
                                </m:e>
                              </m:d>
                              <m:r>
                                <a:rPr lang="en-US" sz="1600" b="1">
                                  <a:latin typeface="Cambria Math" panose="02040503050406030204" pitchFamily="18" charset="0"/>
                                </a:rPr>
                                <m:t>−</m:t>
                              </m:r>
                              <m:sSup>
                                <m:sSupPr>
                                  <m:ctrlPr>
                                    <a:rPr lang="en-US" sz="1600" b="1" i="1">
                                      <a:latin typeface="Cambria Math" panose="02040503050406030204" pitchFamily="18" charset="0"/>
                                    </a:rPr>
                                  </m:ctrlPr>
                                </m:sSupPr>
                                <m:e>
                                  <m:sSubSup>
                                    <m:sSubSupPr>
                                      <m:ctrlPr>
                                        <a:rPr lang="en-US" sz="1600" b="1" i="1">
                                          <a:latin typeface="Cambria Math" panose="02040503050406030204" pitchFamily="18" charset="0"/>
                                        </a:rPr>
                                      </m:ctrlPr>
                                    </m:sSubSupPr>
                                    <m:e>
                                      <m:r>
                                        <a:rPr lang="en-US" sz="1600" b="1" i="1">
                                          <a:latin typeface="Cambria Math" panose="02040503050406030204" pitchFamily="18" charset="0"/>
                                        </a:rPr>
                                        <m:t>𝒀</m:t>
                                      </m:r>
                                    </m:e>
                                    <m:sub>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𝑸𝑪𝑫</m:t>
                                      </m:r>
                                    </m:sub>
                                    <m:sup>
                                      <m:r>
                                        <a:rPr lang="en-US" sz="1600" b="1" i="1">
                                          <a:latin typeface="Cambria Math" panose="02040503050406030204" pitchFamily="18" charset="0"/>
                                        </a:rPr>
                                        <m:t>𝒄𝒐𝒏𝒔𝒕</m:t>
                                      </m:r>
                                    </m:sup>
                                  </m:sSubSup>
                                </m:e>
                                <m:sup>
                                  <m:r>
                                    <a:rPr lang="en-US" sz="1600" b="1" i="1">
                                      <a:latin typeface="Cambria Math" panose="02040503050406030204" pitchFamily="18" charset="0"/>
                                    </a:rPr>
                                    <m:t>𝟐</m:t>
                                  </m:r>
                                </m:sup>
                              </m:sSup>
                            </m:e>
                          </m:d>
                        </m:e>
                      </m:d>
                      <m:sSub>
                        <m:sSubPr>
                          <m:ctrlPr>
                            <a:rPr lang="en-US" sz="1600" i="1">
                              <a:latin typeface="Cambria Math" panose="02040503050406030204" pitchFamily="18" charset="0"/>
                            </a:rPr>
                          </m:ctrlPr>
                        </m:sSubPr>
                        <m:e>
                          <m:r>
                            <a:rPr lang="en-US" sz="1600">
                              <a:latin typeface="Cambria Math" panose="02040503050406030204" pitchFamily="18" charset="0"/>
                            </a:rPr>
                            <m:t>𝑛</m:t>
                          </m:r>
                        </m:e>
                        <m:sub>
                          <m:r>
                            <a:rPr lang="en-US" sz="1600">
                              <a:latin typeface="Cambria Math" panose="02040503050406030204" pitchFamily="18" charset="0"/>
                            </a:rPr>
                            <m:t>𝐵</m:t>
                          </m:r>
                        </m:sub>
                      </m:sSub>
                    </m:oMath>
                  </m:oMathPara>
                </a14:m>
                <a:endParaRPr lang="en-US" sz="1600" dirty="0"/>
              </a:p>
              <a:p>
                <a:endParaRPr lang="en-US" dirty="0"/>
              </a:p>
              <a:p>
                <a:endParaRPr lang="en-US" dirty="0"/>
              </a:p>
            </p:txBody>
          </p:sp>
        </mc:Choice>
        <mc:Fallback xmlns="">
          <p:sp>
            <p:nvSpPr>
              <p:cNvPr id="6" name="TextBox 5">
                <a:extLst>
                  <a:ext uri="{FF2B5EF4-FFF2-40B4-BE49-F238E27FC236}">
                    <a16:creationId xmlns:a16="http://schemas.microsoft.com/office/drawing/2014/main" id="{D1460692-0091-77AD-7A58-1C26054311F2}"/>
                  </a:ext>
                </a:extLst>
              </p:cNvPr>
              <p:cNvSpPr txBox="1">
                <a:spLocks noRot="1" noChangeAspect="1" noMove="1" noResize="1" noEditPoints="1" noAdjustHandles="1" noChangeArrowheads="1" noChangeShapeType="1" noTextEdit="1"/>
              </p:cNvSpPr>
              <p:nvPr/>
            </p:nvSpPr>
            <p:spPr>
              <a:xfrm>
                <a:off x="486383" y="4372345"/>
                <a:ext cx="11550570" cy="143488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693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C13B3F-DDEF-7538-B4CB-6904B7DE817C}"/>
              </a:ext>
            </a:extLst>
          </p:cNvPr>
          <p:cNvPicPr>
            <a:picLocks noChangeAspect="1"/>
          </p:cNvPicPr>
          <p:nvPr/>
        </p:nvPicPr>
        <p:blipFill>
          <a:blip r:embed="rId3"/>
          <a:stretch>
            <a:fillRect/>
          </a:stretch>
        </p:blipFill>
        <p:spPr>
          <a:xfrm rot="5400000">
            <a:off x="6444602" y="1215101"/>
            <a:ext cx="3783570" cy="5232400"/>
          </a:xfrm>
          <a:prstGeom prst="rect">
            <a:avLst/>
          </a:prstGeom>
        </p:spPr>
      </p:pic>
      <p:sp>
        <p:nvSpPr>
          <p:cNvPr id="2" name="Title 1">
            <a:extLst>
              <a:ext uri="{FF2B5EF4-FFF2-40B4-BE49-F238E27FC236}">
                <a16:creationId xmlns:a16="http://schemas.microsoft.com/office/drawing/2014/main" id="{6524920E-B81C-DBBF-5E22-C7DE45B2E650}"/>
              </a:ext>
            </a:extLst>
          </p:cNvPr>
          <p:cNvSpPr>
            <a:spLocks noGrp="1"/>
          </p:cNvSpPr>
          <p:nvPr>
            <p:ph type="title"/>
          </p:nvPr>
        </p:nvSpPr>
        <p:spPr/>
        <p:txBody>
          <a:bodyPr>
            <a:normAutofit/>
          </a:bodyPr>
          <a:lstStyle/>
          <a:p>
            <a:r>
              <a:rPr lang="en-US" dirty="0"/>
              <a:t>Conversion Process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DEB411-3F89-ECBD-992A-55CE50A04B18}"/>
                  </a:ext>
                </a:extLst>
              </p:cNvPr>
              <p:cNvSpPr>
                <a:spLocks noGrp="1"/>
              </p:cNvSpPr>
              <p:nvPr>
                <p:ph idx="1"/>
              </p:nvPr>
            </p:nvSpPr>
            <p:spPr>
              <a:xfrm>
                <a:off x="838200" y="1467866"/>
                <a:ext cx="4480775" cy="4726871"/>
              </a:xfrm>
            </p:spPr>
            <p:txBody>
              <a:bodyPr>
                <a:normAutofit fontScale="70000" lnSpcReduction="20000"/>
              </a:bodyPr>
              <a:lstStyle/>
              <a:p>
                <a:pPr>
                  <a:lnSpc>
                    <a:spcPct val="150000"/>
                  </a:lnSpc>
                </a:pPr>
                <a:r>
                  <a:rPr lang="en-US" altLang="zh-CN" sz="2300" dirty="0">
                    <a:latin typeface="Grandview Display" panose="020B0502040204020203" pitchFamily="34" charset="0"/>
                  </a:rPr>
                  <a:t>Input:</a:t>
                </a:r>
                <a:r>
                  <a:rPr lang="zh-CN" altLang="en-US" sz="2300" dirty="0">
                    <a:latin typeface="Grandview Display" panose="020B0502040204020203" pitchFamily="34" charset="0"/>
                  </a:rPr>
                  <a:t> </a:t>
                </a:r>
                <a:endParaRPr lang="en-US" altLang="zh-CN" sz="2300" dirty="0">
                  <a:latin typeface="Grandview Display" panose="020B0502040204020203" pitchFamily="34" charset="0"/>
                </a:endParaRPr>
              </a:p>
              <a:p>
                <a:pPr lvl="1">
                  <a:lnSpc>
                    <a:spcPct val="150000"/>
                  </a:lnSpc>
                </a:pPr>
                <a:r>
                  <a:rPr lang="en-US" altLang="zh-CN" sz="2300" dirty="0">
                    <a:latin typeface="Grandview Display" panose="020B0502040204020203" pitchFamily="34" charset="0"/>
                  </a:rPr>
                  <a:t>NS</a:t>
                </a:r>
                <a:r>
                  <a:rPr lang="zh-CN" altLang="en-US" sz="2300" dirty="0">
                    <a:latin typeface="Grandview Display" panose="020B0502040204020203" pitchFamily="34" charset="0"/>
                  </a:rPr>
                  <a:t> </a:t>
                </a:r>
                <a:r>
                  <a:rPr lang="en-US" altLang="zh-CN" sz="2300" dirty="0">
                    <a:latin typeface="Grandview Display" panose="020B0502040204020203" pitchFamily="34" charset="0"/>
                  </a:rPr>
                  <a:t>beta-equilibrated</a:t>
                </a:r>
                <a:r>
                  <a:rPr lang="zh-CN" altLang="en-US" sz="2300" dirty="0">
                    <a:latin typeface="Grandview Display" panose="020B0502040204020203" pitchFamily="34" charset="0"/>
                  </a:rPr>
                  <a:t> </a:t>
                </a:r>
                <a:r>
                  <a:rPr lang="en-US" altLang="zh-CN" sz="2300" dirty="0">
                    <a:latin typeface="Grandview Display" panose="020B0502040204020203" pitchFamily="34" charset="0"/>
                  </a:rPr>
                  <a:t>EOS</a:t>
                </a:r>
                <a:r>
                  <a:rPr lang="zh-CN" altLang="en-US" sz="2300" dirty="0">
                    <a:latin typeface="Grandview Display" panose="020B0502040204020203" pitchFamily="34" charset="0"/>
                  </a:rPr>
                  <a:t> </a:t>
                </a:r>
                <a:r>
                  <a:rPr lang="en-US" altLang="zh-CN" sz="2300" dirty="0">
                    <a:latin typeface="Grandview Display" panose="020B0502040204020203" pitchFamily="34" charset="0"/>
                  </a:rPr>
                  <a:t>at</a:t>
                </a:r>
                <a:r>
                  <a:rPr lang="zh-CN" altLang="en-US" sz="2300" dirty="0">
                    <a:latin typeface="Grandview Display" panose="020B0502040204020203" pitchFamily="34" charset="0"/>
                  </a:rPr>
                  <a:t> </a:t>
                </a:r>
                <a:r>
                  <a:rPr lang="en-US" altLang="zh-CN" sz="2300" dirty="0">
                    <a:latin typeface="Grandview Display" panose="020B0502040204020203" pitchFamily="34" charset="0"/>
                  </a:rPr>
                  <a:t>T=0</a:t>
                </a:r>
                <a:r>
                  <a:rPr lang="zh-CN" altLang="en-US" sz="2300" dirty="0">
                    <a:latin typeface="Grandview Display" panose="020B0502040204020203" pitchFamily="34" charset="0"/>
                  </a:rPr>
                  <a:t> </a:t>
                </a:r>
                <a:r>
                  <a:rPr lang="en-US" altLang="zh-CN" sz="2300" dirty="0">
                    <a:latin typeface="Grandview Display" panose="020B0502040204020203" pitchFamily="34" charset="0"/>
                  </a:rPr>
                  <a:t>with</a:t>
                </a:r>
                <a:r>
                  <a:rPr lang="zh-CN" altLang="en-US" sz="2300" dirty="0">
                    <a:latin typeface="Grandview Display" panose="020B0502040204020203" pitchFamily="34" charset="0"/>
                  </a:rPr>
                  <a:t> </a:t>
                </a:r>
                <a:r>
                  <a:rPr lang="en-US" altLang="zh-CN" sz="2300" dirty="0">
                    <a:latin typeface="Grandview Display" panose="020B0502040204020203" pitchFamily="34" charset="0"/>
                  </a:rPr>
                  <a:t>a</a:t>
                </a:r>
                <a:r>
                  <a:rPr lang="zh-CN" altLang="en-US" sz="2300" dirty="0">
                    <a:latin typeface="Grandview Display" panose="020B0502040204020203" pitchFamily="34" charset="0"/>
                  </a:rPr>
                  <a:t> </a:t>
                </a:r>
                <a:r>
                  <a:rPr lang="en-US" altLang="zh-CN" sz="2300" dirty="0">
                    <a:latin typeface="Grandview Display" panose="020B0502040204020203" pitchFamily="34" charset="0"/>
                  </a:rPr>
                  <a:t>bump</a:t>
                </a:r>
                <a:r>
                  <a:rPr lang="zh-CN" altLang="en-US" sz="2300" dirty="0">
                    <a:latin typeface="Grandview Display" panose="020B0502040204020203" pitchFamily="34" charset="0"/>
                  </a:rPr>
                  <a:t> </a:t>
                </a:r>
                <a:r>
                  <a:rPr lang="en-US" altLang="zh-CN" sz="2300" dirty="0">
                    <a:latin typeface="Grandview Display" panose="020B0502040204020203" pitchFamily="34" charset="0"/>
                  </a:rPr>
                  <a:t>at</a:t>
                </a:r>
                <a:r>
                  <a:rPr lang="zh-CN" altLang="en-US" sz="2300" dirty="0">
                    <a:latin typeface="Grandview Display" panose="020B0502040204020203" pitchFamily="34" charset="0"/>
                  </a:rPr>
                  <a:t> </a:t>
                </a:r>
                <a:r>
                  <a:rPr lang="en-US" altLang="zh-CN" sz="2300" dirty="0">
                    <a:latin typeface="Grandview Display" panose="020B0502040204020203" pitchFamily="34" charset="0"/>
                  </a:rPr>
                  <a:t>speed</a:t>
                </a:r>
                <a:r>
                  <a:rPr lang="zh-CN" altLang="en-US" sz="2300" dirty="0">
                    <a:latin typeface="Grandview Display" panose="020B0502040204020203" pitchFamily="34" charset="0"/>
                  </a:rPr>
                  <a:t> </a:t>
                </a:r>
                <a:r>
                  <a:rPr lang="en-US" altLang="zh-CN" sz="2300" dirty="0">
                    <a:latin typeface="Grandview Display" panose="020B0502040204020203" pitchFamily="34" charset="0"/>
                  </a:rPr>
                  <a:t>of</a:t>
                </a:r>
                <a:r>
                  <a:rPr lang="zh-CN" altLang="en-US" sz="2300" dirty="0">
                    <a:latin typeface="Grandview Display" panose="020B0502040204020203" pitchFamily="34" charset="0"/>
                  </a:rPr>
                  <a:t> </a:t>
                </a:r>
                <a:r>
                  <a:rPr lang="en-US" altLang="zh-CN" sz="2300" dirty="0">
                    <a:latin typeface="Grandview Display" panose="020B0502040204020203" pitchFamily="34" charset="0"/>
                  </a:rPr>
                  <a:t>sound</a:t>
                </a:r>
              </a:p>
              <a:p>
                <a:pPr lvl="1">
                  <a:lnSpc>
                    <a:spcPct val="150000"/>
                  </a:lnSpc>
                </a:pPr>
                <a:r>
                  <a:rPr lang="en-US" altLang="zh-CN" sz="2300" dirty="0">
                    <a:latin typeface="Grandview Display" panose="020B0502040204020203" pitchFamily="34" charset="0"/>
                  </a:rPr>
                  <a:t>A</a:t>
                </a:r>
                <a:r>
                  <a:rPr lang="zh-CN" altLang="en-US" sz="2300" dirty="0">
                    <a:latin typeface="Grandview Display" panose="020B0502040204020203" pitchFamily="34" charset="0"/>
                  </a:rPr>
                  <a:t> </a:t>
                </a:r>
                <a:r>
                  <a:rPr lang="en-US" altLang="zh-CN" sz="2300" dirty="0">
                    <a:latin typeface="Grandview Display" panose="020B0502040204020203" pitchFamily="34" charset="0"/>
                  </a:rPr>
                  <a:t>range</a:t>
                </a:r>
                <a:r>
                  <a:rPr lang="zh-CN" altLang="en-US" sz="2300" dirty="0">
                    <a:latin typeface="Grandview Display" panose="020B0502040204020203" pitchFamily="34" charset="0"/>
                  </a:rPr>
                  <a:t> </a:t>
                </a:r>
                <a:r>
                  <a:rPr lang="en-US" altLang="zh-CN" sz="2300" dirty="0">
                    <a:latin typeface="Grandview Display" panose="020B0502040204020203" pitchFamily="34" charset="0"/>
                  </a:rPr>
                  <a:t>of</a:t>
                </a:r>
                <a:r>
                  <a:rPr lang="zh-CN" altLang="en-US" sz="2300" dirty="0">
                    <a:latin typeface="Grandview Display" panose="020B0502040204020203" pitchFamily="34" charset="0"/>
                  </a:rPr>
                  <a:t> </a:t>
                </a:r>
                <a:r>
                  <a:rPr lang="en-US" altLang="zh-CN" sz="2300" dirty="0">
                    <a:latin typeface="Grandview Display" panose="020B0502040204020203" pitchFamily="34" charset="0"/>
                  </a:rPr>
                  <a:t>symmetry</a:t>
                </a:r>
                <a:r>
                  <a:rPr lang="zh-CN" altLang="en-US" sz="2300" dirty="0">
                    <a:latin typeface="Grandview Display" panose="020B0502040204020203" pitchFamily="34" charset="0"/>
                  </a:rPr>
                  <a:t> </a:t>
                </a:r>
                <a:r>
                  <a:rPr lang="en-US" altLang="zh-CN" sz="2300" dirty="0">
                    <a:latin typeface="Grandview Display" panose="020B0502040204020203" pitchFamily="34" charset="0"/>
                  </a:rPr>
                  <a:t>energy</a:t>
                </a:r>
                <a:r>
                  <a:rPr lang="zh-CN" altLang="en-US" sz="2300" dirty="0">
                    <a:latin typeface="Grandview Display" panose="020B0502040204020203" pitchFamily="34" charset="0"/>
                  </a:rPr>
                  <a:t> </a:t>
                </a:r>
                <a:r>
                  <a:rPr lang="en-US" altLang="zh-CN" sz="2300" dirty="0">
                    <a:latin typeface="Grandview Display" panose="020B0502040204020203" pitchFamily="34" charset="0"/>
                  </a:rPr>
                  <a:t>coefficients</a:t>
                </a:r>
              </a:p>
              <a:p>
                <a:pPr>
                  <a:lnSpc>
                    <a:spcPct val="150000"/>
                  </a:lnSpc>
                </a:pPr>
                <a:r>
                  <a:rPr lang="en-US" altLang="zh-CN" sz="2300" dirty="0">
                    <a:latin typeface="Grandview Display" panose="020B0502040204020203" pitchFamily="34" charset="0"/>
                  </a:rPr>
                  <a:t>Subtract</a:t>
                </a:r>
                <a:r>
                  <a:rPr lang="zh-CN" altLang="en-US" sz="2300" dirty="0">
                    <a:latin typeface="Grandview Display" panose="020B0502040204020203" pitchFamily="34" charset="0"/>
                  </a:rPr>
                  <a:t> </a:t>
                </a:r>
                <a:r>
                  <a:rPr lang="en-US" altLang="zh-CN" sz="2300" dirty="0">
                    <a:latin typeface="Grandview Display" panose="020B0502040204020203" pitchFamily="34" charset="0"/>
                  </a:rPr>
                  <a:t>lepton</a:t>
                </a:r>
                <a:r>
                  <a:rPr lang="zh-CN" altLang="en-US" sz="2300" dirty="0">
                    <a:latin typeface="Grandview Display" panose="020B0502040204020203" pitchFamily="34" charset="0"/>
                  </a:rPr>
                  <a:t> </a:t>
                </a:r>
                <a:r>
                  <a:rPr lang="en-US" altLang="zh-CN" sz="2300" dirty="0">
                    <a:latin typeface="Grandview Display" panose="020B0502040204020203" pitchFamily="34" charset="0"/>
                  </a:rPr>
                  <a:t>contribution:</a:t>
                </a:r>
                <a:r>
                  <a:rPr lang="zh-CN" altLang="en-US" sz="2300" dirty="0">
                    <a:latin typeface="Grandview Display" panose="020B0502040204020203" pitchFamily="34" charset="0"/>
                  </a:rPr>
                  <a:t> </a:t>
                </a:r>
                <a14:m>
                  <m:oMath xmlns:m="http://schemas.openxmlformats.org/officeDocument/2006/math">
                    <m:sSub>
                      <m:sSubPr>
                        <m:ctrlPr>
                          <a:rPr lang="en-US" sz="2300" i="1" smtClean="0">
                            <a:latin typeface="Cambria Math" panose="02040503050406030204" pitchFamily="18" charset="0"/>
                          </a:rPr>
                        </m:ctrlPr>
                      </m:sSubPr>
                      <m:e>
                        <m:r>
                          <a:rPr lang="en-US" sz="2300" i="1" smtClean="0">
                            <a:latin typeface="Cambria Math" panose="02040503050406030204" pitchFamily="18" charset="0"/>
                            <a:ea typeface="Cambria Math" panose="02040503050406030204" pitchFamily="18" charset="0"/>
                          </a:rPr>
                          <m:t>𝜀</m:t>
                        </m:r>
                      </m:e>
                      <m:sub>
                        <m:r>
                          <a:rPr lang="en-US" altLang="zh-CN" sz="2300" b="0" i="1" smtClean="0">
                            <a:latin typeface="Cambria Math" panose="02040503050406030204" pitchFamily="18" charset="0"/>
                          </a:rPr>
                          <m:t>𝑄𝐶𝐷</m:t>
                        </m:r>
                      </m:sub>
                    </m:sSub>
                    <m:r>
                      <a:rPr lang="en-US" altLang="zh-CN" sz="2300" b="0" i="1" smtClean="0">
                        <a:latin typeface="Cambria Math" panose="02040503050406030204" pitchFamily="18" charset="0"/>
                      </a:rPr>
                      <m:t>=</m:t>
                    </m:r>
                    <m:r>
                      <a:rPr lang="en-US" altLang="zh-CN" sz="2300" b="0" i="1" smtClean="0">
                        <a:latin typeface="Cambria Math" panose="02040503050406030204" pitchFamily="18" charset="0"/>
                        <a:ea typeface="Cambria Math" panose="02040503050406030204" pitchFamily="18" charset="0"/>
                      </a:rPr>
                      <m:t>𝜀</m:t>
                    </m:r>
                  </m:oMath>
                </a14:m>
                <a:r>
                  <a:rPr lang="en-US" altLang="zh-CN" sz="2300" dirty="0">
                    <a:latin typeface="Grandview Display" panose="020B0502040204020203" pitchFamily="34" charset="0"/>
                  </a:rPr>
                  <a:t>- </a:t>
                </a:r>
                <a14:m>
                  <m:oMath xmlns:m="http://schemas.openxmlformats.org/officeDocument/2006/math">
                    <m:sSub>
                      <m:sSubPr>
                        <m:ctrlPr>
                          <a:rPr lang="en-US" altLang="zh-CN" sz="2300" i="1">
                            <a:latin typeface="Cambria Math" panose="02040503050406030204" pitchFamily="18" charset="0"/>
                          </a:rPr>
                        </m:ctrlPr>
                      </m:sSubPr>
                      <m:e>
                        <m:r>
                          <a:rPr lang="en-US" altLang="zh-CN" sz="2300" i="1">
                            <a:latin typeface="Cambria Math" panose="02040503050406030204" pitchFamily="18" charset="0"/>
                            <a:ea typeface="Cambria Math" panose="02040503050406030204" pitchFamily="18" charset="0"/>
                          </a:rPr>
                          <m:t>𝜀</m:t>
                        </m:r>
                      </m:e>
                      <m:sub>
                        <m:r>
                          <a:rPr lang="en-US" altLang="zh-CN" sz="2300" i="1">
                            <a:latin typeface="Cambria Math" panose="02040503050406030204" pitchFamily="18" charset="0"/>
                          </a:rPr>
                          <m:t>𝑙𝑒𝑝</m:t>
                        </m:r>
                      </m:sub>
                    </m:sSub>
                  </m:oMath>
                </a14:m>
                <a:endParaRPr lang="en-US" altLang="zh-CN" sz="2300" dirty="0">
                  <a:latin typeface="Grandview Display" panose="020B0502040204020203" pitchFamily="34" charset="0"/>
                </a:endParaRPr>
              </a:p>
              <a:p>
                <a:pPr>
                  <a:lnSpc>
                    <a:spcPct val="150000"/>
                  </a:lnSpc>
                </a:pPr>
                <a:r>
                  <a:rPr lang="en-US" altLang="zh-CN" sz="2300" dirty="0">
                    <a:latin typeface="Grandview Display" panose="020B0502040204020203" pitchFamily="34" charset="0"/>
                  </a:rPr>
                  <a:t>Convert</a:t>
                </a:r>
                <a:r>
                  <a:rPr lang="zh-CN" altLang="en-US" sz="2300" dirty="0">
                    <a:latin typeface="Grandview Display" panose="020B0502040204020203" pitchFamily="34" charset="0"/>
                  </a:rPr>
                  <a:t> </a:t>
                </a:r>
                <a14:m>
                  <m:oMath xmlns:m="http://schemas.openxmlformats.org/officeDocument/2006/math">
                    <m:sSub>
                      <m:sSubPr>
                        <m:ctrlPr>
                          <a:rPr lang="en-US" sz="2300" i="1" smtClean="0">
                            <a:latin typeface="Cambria Math" panose="02040503050406030204" pitchFamily="18" charset="0"/>
                          </a:rPr>
                        </m:ctrlPr>
                      </m:sSubPr>
                      <m:e>
                        <m:r>
                          <a:rPr lang="en-US" sz="2300" i="1" smtClean="0">
                            <a:latin typeface="Cambria Math" panose="02040503050406030204" pitchFamily="18" charset="0"/>
                            <a:ea typeface="Cambria Math" panose="02040503050406030204" pitchFamily="18" charset="0"/>
                          </a:rPr>
                          <m:t>𝜀</m:t>
                        </m:r>
                      </m:e>
                      <m:sub>
                        <m:r>
                          <a:rPr lang="en-US" altLang="zh-CN" sz="2300" b="0" i="1" smtClean="0">
                            <a:latin typeface="Cambria Math" panose="02040503050406030204" pitchFamily="18" charset="0"/>
                          </a:rPr>
                          <m:t>𝑄𝐶𝐷</m:t>
                        </m:r>
                      </m:sub>
                    </m:sSub>
                  </m:oMath>
                </a14:m>
                <a:r>
                  <a:rPr lang="zh-CN" altLang="en-US" sz="2300" dirty="0">
                    <a:latin typeface="Grandview Display" panose="020B0502040204020203" pitchFamily="34" charset="0"/>
                  </a:rPr>
                  <a:t> </a:t>
                </a:r>
                <a:r>
                  <a:rPr lang="en-US" altLang="zh-CN" sz="2300" dirty="0">
                    <a:latin typeface="Grandview Display" panose="020B0502040204020203" pitchFamily="34" charset="0"/>
                  </a:rPr>
                  <a:t>with</a:t>
                </a:r>
                <a:r>
                  <a:rPr lang="zh-CN" altLang="en-US" sz="2300" dirty="0">
                    <a:latin typeface="Grandview Display" panose="020B0502040204020203" pitchFamily="34" charset="0"/>
                  </a:rPr>
                  <a:t> </a:t>
                </a:r>
                <a:r>
                  <a:rPr lang="en-US" altLang="zh-CN" sz="2300" dirty="0">
                    <a:latin typeface="Grandview Display" panose="020B0502040204020203" pitchFamily="34" charset="0"/>
                  </a:rPr>
                  <a:t>symmetry</a:t>
                </a:r>
                <a:r>
                  <a:rPr lang="zh-CN" altLang="en-US" sz="2300" dirty="0">
                    <a:latin typeface="Grandview Display" panose="020B0502040204020203" pitchFamily="34" charset="0"/>
                  </a:rPr>
                  <a:t> </a:t>
                </a:r>
                <a:r>
                  <a:rPr lang="en-US" altLang="zh-CN" sz="2300" dirty="0">
                    <a:latin typeface="Grandview Display" panose="020B0502040204020203" pitchFamily="34" charset="0"/>
                  </a:rPr>
                  <a:t>energy</a:t>
                </a:r>
                <a:r>
                  <a:rPr lang="zh-CN" altLang="en-US" sz="2300" dirty="0">
                    <a:latin typeface="Grandview Display" panose="020B0502040204020203" pitchFamily="34" charset="0"/>
                  </a:rPr>
                  <a:t> </a:t>
                </a:r>
                <a:r>
                  <a:rPr lang="en-US" altLang="zh-CN" sz="2300" dirty="0">
                    <a:latin typeface="Grandview Display" panose="020B0502040204020203" pitchFamily="34" charset="0"/>
                  </a:rPr>
                  <a:t>expansion</a:t>
                </a:r>
              </a:p>
              <a:p>
                <a:pPr>
                  <a:lnSpc>
                    <a:spcPct val="150000"/>
                  </a:lnSpc>
                </a:pPr>
                <a:r>
                  <a:rPr lang="en-US" altLang="zh-CN" sz="2300" dirty="0">
                    <a:latin typeface="Grandview Display" panose="020B0502040204020203" pitchFamily="34" charset="0"/>
                  </a:rPr>
                  <a:t>Calculate</a:t>
                </a:r>
                <a:r>
                  <a:rPr lang="zh-CN" altLang="en-US" sz="2300" dirty="0">
                    <a:latin typeface="Grandview Display" panose="020B0502040204020203" pitchFamily="34" charset="0"/>
                  </a:rPr>
                  <a:t> </a:t>
                </a:r>
                <a:r>
                  <a:rPr lang="en-US" altLang="zh-CN" sz="2300" dirty="0">
                    <a:latin typeface="Grandview Display" panose="020B0502040204020203" pitchFamily="34" charset="0"/>
                  </a:rPr>
                  <a:t>pressure</a:t>
                </a:r>
                <a:r>
                  <a:rPr lang="zh-CN" altLang="en-US" sz="2300" dirty="0">
                    <a:latin typeface="Grandview Display" panose="020B0502040204020203" pitchFamily="34" charset="0"/>
                  </a:rPr>
                  <a:t> </a:t>
                </a:r>
                <a:r>
                  <a:rPr lang="en-US" altLang="zh-CN" sz="2300" dirty="0">
                    <a:latin typeface="Grandview Display" panose="020B0502040204020203" pitchFamily="34" charset="0"/>
                  </a:rPr>
                  <a:t>via</a:t>
                </a:r>
                <a:r>
                  <a:rPr lang="zh-CN" altLang="en-US" sz="2300" dirty="0">
                    <a:latin typeface="Grandview Display" panose="020B0502040204020203" pitchFamily="34" charset="0"/>
                  </a:rPr>
                  <a:t> </a:t>
                </a:r>
                <a14:m>
                  <m:oMath xmlns:m="http://schemas.openxmlformats.org/officeDocument/2006/math">
                    <m:r>
                      <m:rPr>
                        <m:sty m:val="p"/>
                      </m:rPr>
                      <a:rPr lang="en-US" altLang="zh-CN" sz="2300" i="1" dirty="0" smtClean="0">
                        <a:latin typeface="Cambria Math" panose="02040503050406030204" pitchFamily="18" charset="0"/>
                      </a:rPr>
                      <m:t>p</m:t>
                    </m:r>
                    <m:r>
                      <a:rPr lang="en-US" altLang="zh-CN" sz="2300" b="0" i="1" dirty="0" smtClean="0">
                        <a:latin typeface="Cambria Math" panose="02040503050406030204" pitchFamily="18" charset="0"/>
                      </a:rPr>
                      <m:t>=</m:t>
                    </m:r>
                    <m:sSubSup>
                      <m:sSubSupPr>
                        <m:ctrlPr>
                          <a:rPr lang="en-US" altLang="zh-CN" sz="2300" b="0" i="1" dirty="0" smtClean="0">
                            <a:latin typeface="Cambria Math" panose="02040503050406030204" pitchFamily="18" charset="0"/>
                          </a:rPr>
                        </m:ctrlPr>
                      </m:sSubSupPr>
                      <m:e>
                        <m:r>
                          <a:rPr lang="en-US" altLang="zh-CN" sz="2300" b="0" i="1" dirty="0" smtClean="0">
                            <a:latin typeface="Cambria Math" panose="02040503050406030204" pitchFamily="18" charset="0"/>
                          </a:rPr>
                          <m:t>𝑛</m:t>
                        </m:r>
                      </m:e>
                      <m:sub>
                        <m:r>
                          <a:rPr lang="en-US" altLang="zh-CN" sz="2300" b="0" i="1" dirty="0" smtClean="0">
                            <a:latin typeface="Cambria Math" panose="02040503050406030204" pitchFamily="18" charset="0"/>
                          </a:rPr>
                          <m:t>𝐵</m:t>
                        </m:r>
                        <m:r>
                          <a:rPr lang="zh-CN" altLang="en-US" sz="2300" b="0" i="1" dirty="0" smtClean="0">
                            <a:latin typeface="Cambria Math" panose="02040503050406030204" pitchFamily="18" charset="0"/>
                          </a:rPr>
                          <m:t> </m:t>
                        </m:r>
                      </m:sub>
                      <m:sup>
                        <m:r>
                          <a:rPr lang="en-US" altLang="zh-CN" sz="2300" b="0" i="1" dirty="0" smtClean="0">
                            <a:latin typeface="Cambria Math" panose="02040503050406030204" pitchFamily="18" charset="0"/>
                          </a:rPr>
                          <m:t>2</m:t>
                        </m:r>
                      </m:sup>
                    </m:sSubSup>
                    <m:f>
                      <m:fPr>
                        <m:ctrlPr>
                          <a:rPr lang="en-US" altLang="zh-CN" sz="2300" b="0" i="1" dirty="0" smtClean="0">
                            <a:latin typeface="Cambria Math" panose="02040503050406030204" pitchFamily="18" charset="0"/>
                          </a:rPr>
                        </m:ctrlPr>
                      </m:fPr>
                      <m:num>
                        <m:r>
                          <a:rPr lang="en-US" altLang="zh-CN" sz="2300" b="0" i="1" dirty="0" smtClean="0">
                            <a:latin typeface="Cambria Math" panose="02040503050406030204" pitchFamily="18" charset="0"/>
                          </a:rPr>
                          <m:t>𝑑</m:t>
                        </m:r>
                        <m:r>
                          <a:rPr lang="en-US" altLang="zh-CN" sz="2300" b="0" i="1" dirty="0" smtClean="0">
                            <a:latin typeface="Cambria Math" panose="02040503050406030204" pitchFamily="18" charset="0"/>
                          </a:rPr>
                          <m:t>(</m:t>
                        </m:r>
                        <m:r>
                          <a:rPr lang="en-US" altLang="zh-CN" sz="2300" b="0" i="1" dirty="0" smtClean="0">
                            <a:latin typeface="Cambria Math" panose="02040503050406030204" pitchFamily="18" charset="0"/>
                            <a:ea typeface="Cambria Math" panose="02040503050406030204" pitchFamily="18" charset="0"/>
                          </a:rPr>
                          <m:t>𝜀</m:t>
                        </m:r>
                        <m:r>
                          <a:rPr lang="en-US" altLang="zh-CN" sz="2300" b="0" i="1" dirty="0" smtClean="0">
                            <a:latin typeface="Cambria Math" panose="02040503050406030204" pitchFamily="18" charset="0"/>
                            <a:ea typeface="Cambria Math" panose="02040503050406030204" pitchFamily="18" charset="0"/>
                          </a:rPr>
                          <m:t>/</m:t>
                        </m:r>
                        <m:sSub>
                          <m:sSubPr>
                            <m:ctrlPr>
                              <a:rPr lang="en-US" altLang="zh-CN" sz="2300" b="0" i="1" dirty="0" smtClean="0">
                                <a:latin typeface="Cambria Math" panose="02040503050406030204" pitchFamily="18" charset="0"/>
                                <a:ea typeface="Cambria Math" panose="02040503050406030204" pitchFamily="18" charset="0"/>
                              </a:rPr>
                            </m:ctrlPr>
                          </m:sSubPr>
                          <m:e>
                            <m:r>
                              <a:rPr lang="en-US" altLang="zh-CN" sz="2300" b="0" i="1" dirty="0" smtClean="0">
                                <a:latin typeface="Cambria Math" panose="02040503050406030204" pitchFamily="18" charset="0"/>
                                <a:ea typeface="Cambria Math" panose="02040503050406030204" pitchFamily="18" charset="0"/>
                              </a:rPr>
                              <m:t>𝑛</m:t>
                            </m:r>
                          </m:e>
                          <m:sub>
                            <m:r>
                              <a:rPr lang="en-US" altLang="zh-CN" sz="2300" b="0" i="1" dirty="0" smtClean="0">
                                <a:latin typeface="Cambria Math" panose="02040503050406030204" pitchFamily="18" charset="0"/>
                                <a:ea typeface="Cambria Math" panose="02040503050406030204" pitchFamily="18" charset="0"/>
                              </a:rPr>
                              <m:t>𝐵</m:t>
                            </m:r>
                          </m:sub>
                        </m:sSub>
                        <m:r>
                          <a:rPr lang="en-US" altLang="zh-CN" sz="2300" b="0" i="1" dirty="0" smtClean="0">
                            <a:latin typeface="Cambria Math" panose="02040503050406030204" pitchFamily="18" charset="0"/>
                          </a:rPr>
                          <m:t>)</m:t>
                        </m:r>
                      </m:num>
                      <m:den>
                        <m:r>
                          <a:rPr lang="en-US" altLang="zh-CN" sz="2300" b="0" i="1" dirty="0" smtClean="0">
                            <a:latin typeface="Cambria Math" panose="02040503050406030204" pitchFamily="18" charset="0"/>
                          </a:rPr>
                          <m:t>𝑑</m:t>
                        </m:r>
                        <m:sSub>
                          <m:sSubPr>
                            <m:ctrlPr>
                              <a:rPr lang="en-US" altLang="zh-CN" sz="2300" b="0" i="1" dirty="0" smtClean="0">
                                <a:latin typeface="Cambria Math" panose="02040503050406030204" pitchFamily="18" charset="0"/>
                              </a:rPr>
                            </m:ctrlPr>
                          </m:sSubPr>
                          <m:e>
                            <m:r>
                              <a:rPr lang="en-US" altLang="zh-CN" sz="2300" b="0" i="1" dirty="0" smtClean="0">
                                <a:latin typeface="Cambria Math" panose="02040503050406030204" pitchFamily="18" charset="0"/>
                              </a:rPr>
                              <m:t>𝑛</m:t>
                            </m:r>
                            <m:r>
                              <a:rPr lang="zh-CN" altLang="en-US" sz="2300" b="0" i="1" dirty="0" smtClean="0">
                                <a:latin typeface="Cambria Math" panose="02040503050406030204" pitchFamily="18" charset="0"/>
                              </a:rPr>
                              <m:t> </m:t>
                            </m:r>
                          </m:e>
                          <m:sub>
                            <m:r>
                              <a:rPr lang="en-US" altLang="zh-CN" sz="2300" b="0" i="1" dirty="0" smtClean="0">
                                <a:latin typeface="Cambria Math" panose="02040503050406030204" pitchFamily="18" charset="0"/>
                              </a:rPr>
                              <m:t>𝐵</m:t>
                            </m:r>
                          </m:sub>
                        </m:sSub>
                      </m:den>
                    </m:f>
                  </m:oMath>
                </a14:m>
                <a:endParaRPr lang="en-US" altLang="zh-CN" sz="2300" dirty="0">
                  <a:latin typeface="Grandview Display" panose="020B0502040204020203" pitchFamily="34" charset="0"/>
                </a:endParaRPr>
              </a:p>
              <a:p>
                <a:pPr>
                  <a:lnSpc>
                    <a:spcPct val="150000"/>
                  </a:lnSpc>
                </a:pPr>
                <a:r>
                  <a:rPr lang="en-US" altLang="zh-CN" sz="2300" dirty="0">
                    <a:latin typeface="Grandview Display" panose="020B0502040204020203" pitchFamily="34" charset="0"/>
                  </a:rPr>
                  <a:t>Calculate</a:t>
                </a:r>
                <a:r>
                  <a:rPr lang="zh-CN" altLang="en-US" sz="2300" dirty="0">
                    <a:latin typeface="Grandview Display" panose="020B0502040204020203" pitchFamily="34" charset="0"/>
                  </a:rPr>
                  <a:t> </a:t>
                </a:r>
                <a14:m>
                  <m:oMath xmlns:m="http://schemas.openxmlformats.org/officeDocument/2006/math">
                    <m:sSubSup>
                      <m:sSubSupPr>
                        <m:ctrlPr>
                          <a:rPr lang="en-US" sz="2300" i="1" smtClean="0">
                            <a:solidFill>
                              <a:schemeClr val="tx1"/>
                            </a:solidFill>
                            <a:latin typeface="Cambria Math" panose="02040503050406030204" pitchFamily="18" charset="0"/>
                          </a:rPr>
                        </m:ctrlPr>
                      </m:sSubSupPr>
                      <m:e>
                        <m:r>
                          <a:rPr lang="en-US" sz="2300" i="1">
                            <a:solidFill>
                              <a:schemeClr val="tx1"/>
                            </a:solidFill>
                            <a:latin typeface="Cambria Math" panose="02040503050406030204" pitchFamily="18" charset="0"/>
                          </a:rPr>
                          <m:t>𝑐</m:t>
                        </m:r>
                      </m:e>
                      <m:sub>
                        <m:r>
                          <a:rPr lang="en-US" sz="2300" i="1">
                            <a:solidFill>
                              <a:schemeClr val="tx1"/>
                            </a:solidFill>
                            <a:latin typeface="Cambria Math" panose="02040503050406030204" pitchFamily="18" charset="0"/>
                          </a:rPr>
                          <m:t>𝑠</m:t>
                        </m:r>
                      </m:sub>
                      <m:sup>
                        <m:r>
                          <a:rPr lang="en-US" sz="2300" i="1">
                            <a:solidFill>
                              <a:schemeClr val="tx1"/>
                            </a:solidFill>
                            <a:latin typeface="Cambria Math" panose="02040503050406030204" pitchFamily="18" charset="0"/>
                          </a:rPr>
                          <m:t>2</m:t>
                        </m:r>
                      </m:sup>
                    </m:sSubSup>
                  </m:oMath>
                </a14:m>
                <a:r>
                  <a:rPr lang="en-US" altLang="zh-CN" sz="2300" dirty="0">
                    <a:latin typeface="Grandview Display" panose="020B0502040204020203" pitchFamily="34" charset="0"/>
                  </a:rPr>
                  <a:t>=</a:t>
                </a:r>
                <a14:m>
                  <m:oMath xmlns:m="http://schemas.openxmlformats.org/officeDocument/2006/math">
                    <m:f>
                      <m:fPr>
                        <m:ctrlPr>
                          <a:rPr lang="en-US" altLang="zh-CN" sz="2300" i="1" smtClean="0">
                            <a:latin typeface="Cambria Math" panose="02040503050406030204" pitchFamily="18" charset="0"/>
                          </a:rPr>
                        </m:ctrlPr>
                      </m:fPr>
                      <m:num>
                        <m:r>
                          <m:rPr>
                            <m:sty m:val="p"/>
                          </m:rPr>
                          <a:rPr lang="en-US" altLang="zh-CN" sz="2300" i="1">
                            <a:latin typeface="Cambria Math" panose="02040503050406030204" pitchFamily="18" charset="0"/>
                          </a:rPr>
                          <m:t>d</m:t>
                        </m:r>
                        <m:r>
                          <a:rPr lang="en-US" altLang="zh-CN" sz="2300" b="0" i="1" smtClean="0">
                            <a:latin typeface="Cambria Math" panose="02040503050406030204" pitchFamily="18" charset="0"/>
                          </a:rPr>
                          <m:t>𝑝</m:t>
                        </m:r>
                      </m:num>
                      <m:den>
                        <m:r>
                          <a:rPr lang="en-US" altLang="zh-CN" sz="2300" b="0" i="1" smtClean="0">
                            <a:latin typeface="Cambria Math" panose="02040503050406030204" pitchFamily="18" charset="0"/>
                          </a:rPr>
                          <m:t>𝑑</m:t>
                        </m:r>
                        <m:r>
                          <a:rPr lang="en-US" altLang="zh-CN" sz="2300" b="0" i="1" smtClean="0">
                            <a:latin typeface="Cambria Math" panose="02040503050406030204" pitchFamily="18" charset="0"/>
                            <a:ea typeface="Cambria Math" panose="02040503050406030204" pitchFamily="18" charset="0"/>
                          </a:rPr>
                          <m:t>𝜀</m:t>
                        </m:r>
                      </m:den>
                    </m:f>
                  </m:oMath>
                </a14:m>
                <a:endParaRPr lang="en-US" altLang="zh-CN" sz="2300" dirty="0">
                  <a:latin typeface="Grandview Display" panose="020B0502040204020203" pitchFamily="34" charset="0"/>
                </a:endParaRPr>
              </a:p>
              <a:p>
                <a:endParaRPr lang="en-US" dirty="0"/>
              </a:p>
            </p:txBody>
          </p:sp>
        </mc:Choice>
        <mc:Fallback xmlns="">
          <p:sp>
            <p:nvSpPr>
              <p:cNvPr id="6" name="Content Placeholder 5">
                <a:extLst>
                  <a:ext uri="{FF2B5EF4-FFF2-40B4-BE49-F238E27FC236}">
                    <a16:creationId xmlns:a16="http://schemas.microsoft.com/office/drawing/2014/main" id="{28DEB411-3F89-ECBD-992A-55CE50A04B18}"/>
                  </a:ext>
                </a:extLst>
              </p:cNvPr>
              <p:cNvSpPr>
                <a:spLocks noGrp="1" noRot="1" noChangeAspect="1" noMove="1" noResize="1" noEditPoints="1" noAdjustHandles="1" noChangeArrowheads="1" noChangeShapeType="1" noTextEdit="1"/>
              </p:cNvSpPr>
              <p:nvPr>
                <p:ph idx="1"/>
              </p:nvPr>
            </p:nvSpPr>
            <p:spPr>
              <a:xfrm>
                <a:off x="838200" y="1467866"/>
                <a:ext cx="4480775" cy="4726871"/>
              </a:xfrm>
              <a:blipFill>
                <a:blip r:embed="rId4"/>
                <a:stretch>
                  <a:fillRect l="-84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672562EA-52F4-0695-3338-B0E0F6646997}"/>
              </a:ext>
            </a:extLst>
          </p:cNvPr>
          <p:cNvSpPr>
            <a:spLocks noGrp="1"/>
          </p:cNvSpPr>
          <p:nvPr>
            <p:ph type="sldNum" sz="quarter" idx="12"/>
          </p:nvPr>
        </p:nvSpPr>
        <p:spPr/>
        <p:txBody>
          <a:bodyPr/>
          <a:lstStyle/>
          <a:p>
            <a:fld id="{A4C0CD32-A6C8-4BA5-B3DF-D8325E32CAA4}" type="slidenum">
              <a:rPr lang="en-US" smtClean="0"/>
              <a:t>13</a:t>
            </a:fld>
            <a:endParaRPr lang="en-US"/>
          </a:p>
        </p:txBody>
      </p:sp>
      <p:sp>
        <p:nvSpPr>
          <p:cNvPr id="5" name="TextBox 4">
            <a:extLst>
              <a:ext uri="{FF2B5EF4-FFF2-40B4-BE49-F238E27FC236}">
                <a16:creationId xmlns:a16="http://schemas.microsoft.com/office/drawing/2014/main" id="{4470B470-B747-F754-EEAA-06603F84C07E}"/>
              </a:ext>
            </a:extLst>
          </p:cNvPr>
          <p:cNvSpPr txBox="1"/>
          <p:nvPr/>
        </p:nvSpPr>
        <p:spPr>
          <a:xfrm>
            <a:off x="8610600" y="56045"/>
            <a:ext cx="6100010" cy="369332"/>
          </a:xfrm>
          <a:prstGeom prst="rect">
            <a:avLst/>
          </a:prstGeom>
          <a:noFill/>
        </p:spPr>
        <p:txBody>
          <a:bodyPr wrap="square">
            <a:spAutoFit/>
          </a:bodyPr>
          <a:lstStyle/>
          <a:p>
            <a:r>
              <a:rPr lang="en-US" b="0" i="0" dirty="0">
                <a:solidFill>
                  <a:srgbClr val="000000"/>
                </a:solidFill>
                <a:effectLst/>
                <a:latin typeface="Noto Sans" panose="020B0502040504020204" pitchFamily="34" charset="0"/>
              </a:rPr>
              <a:t>Phys. Rev. C </a:t>
            </a:r>
            <a:r>
              <a:rPr lang="en-US" b="1" i="0" dirty="0">
                <a:solidFill>
                  <a:srgbClr val="000000"/>
                </a:solidFill>
                <a:effectLst/>
                <a:latin typeface="Noto Sans" panose="020B0502040504020204" pitchFamily="34" charset="0"/>
              </a:rPr>
              <a:t>109</a:t>
            </a:r>
            <a:r>
              <a:rPr lang="en-US" b="0" i="0" dirty="0">
                <a:solidFill>
                  <a:srgbClr val="000000"/>
                </a:solidFill>
                <a:effectLst/>
                <a:latin typeface="Noto Sans" panose="020B0502040504020204" pitchFamily="34" charset="0"/>
              </a:rPr>
              <a:t>, 065803</a:t>
            </a:r>
            <a:endParaRPr lang="en-US" dirty="0"/>
          </a:p>
        </p:txBody>
      </p:sp>
    </p:spTree>
    <p:extLst>
      <p:ext uri="{BB962C8B-B14F-4D97-AF65-F5344CB8AC3E}">
        <p14:creationId xmlns:p14="http://schemas.microsoft.com/office/powerpoint/2010/main" val="3327650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graph&#10;&#10;Description automatically generated">
            <a:extLst>
              <a:ext uri="{FF2B5EF4-FFF2-40B4-BE49-F238E27FC236}">
                <a16:creationId xmlns:a16="http://schemas.microsoft.com/office/drawing/2014/main" id="{4B2784A8-6B7D-AB0D-EE31-24A678CF7438}"/>
              </a:ext>
            </a:extLst>
          </p:cNvPr>
          <p:cNvPicPr>
            <a:picLocks noChangeAspect="1"/>
          </p:cNvPicPr>
          <p:nvPr/>
        </p:nvPicPr>
        <p:blipFill>
          <a:blip r:embed="rId3"/>
          <a:stretch>
            <a:fillRect/>
          </a:stretch>
        </p:blipFill>
        <p:spPr>
          <a:xfrm>
            <a:off x="6368900" y="2960051"/>
            <a:ext cx="4953411" cy="3578861"/>
          </a:xfrm>
          <a:prstGeom prst="rect">
            <a:avLst/>
          </a:prstGeom>
        </p:spPr>
      </p:pic>
      <p:sp>
        <p:nvSpPr>
          <p:cNvPr id="2" name="Title 1">
            <a:extLst>
              <a:ext uri="{FF2B5EF4-FFF2-40B4-BE49-F238E27FC236}">
                <a16:creationId xmlns:a16="http://schemas.microsoft.com/office/drawing/2014/main" id="{38B30939-39B9-38CC-EAC0-7351C01BF568}"/>
              </a:ext>
            </a:extLst>
          </p:cNvPr>
          <p:cNvSpPr>
            <a:spLocks noGrp="1"/>
          </p:cNvSpPr>
          <p:nvPr>
            <p:ph type="title"/>
          </p:nvPr>
        </p:nvSpPr>
        <p:spPr/>
        <p:txBody>
          <a:bodyPr/>
          <a:lstStyle/>
          <a:p>
            <a:r>
              <a:rPr lang="en-US" dirty="0"/>
              <a:t>Converted EOS Band</a:t>
            </a:r>
          </a:p>
        </p:txBody>
      </p:sp>
      <p:pic>
        <p:nvPicPr>
          <p:cNvPr id="5" name="Content Placeholder 4">
            <a:extLst>
              <a:ext uri="{FF2B5EF4-FFF2-40B4-BE49-F238E27FC236}">
                <a16:creationId xmlns:a16="http://schemas.microsoft.com/office/drawing/2014/main" id="{B451E9F3-A190-539B-85A1-A7D544B77D0F}"/>
              </a:ext>
            </a:extLst>
          </p:cNvPr>
          <p:cNvPicPr>
            <a:picLocks noGrp="1" noChangeAspect="1"/>
          </p:cNvPicPr>
          <p:nvPr>
            <p:ph idx="1"/>
          </p:nvPr>
        </p:nvPicPr>
        <p:blipFill>
          <a:blip r:embed="rId4"/>
          <a:stretch>
            <a:fillRect/>
          </a:stretch>
        </p:blipFill>
        <p:spPr>
          <a:xfrm rot="5400000">
            <a:off x="7026740" y="-888895"/>
            <a:ext cx="3578861" cy="4949303"/>
          </a:xfrm>
        </p:spPr>
      </p:pic>
      <p:sp>
        <p:nvSpPr>
          <p:cNvPr id="3" name="Slide Number Placeholder 2">
            <a:extLst>
              <a:ext uri="{FF2B5EF4-FFF2-40B4-BE49-F238E27FC236}">
                <a16:creationId xmlns:a16="http://schemas.microsoft.com/office/drawing/2014/main" id="{A0AD2B9A-4E67-D38F-1700-A2436E1D3C36}"/>
              </a:ext>
            </a:extLst>
          </p:cNvPr>
          <p:cNvSpPr>
            <a:spLocks noGrp="1"/>
          </p:cNvSpPr>
          <p:nvPr>
            <p:ph type="sldNum" sz="quarter" idx="12"/>
          </p:nvPr>
        </p:nvSpPr>
        <p:spPr/>
        <p:txBody>
          <a:bodyPr/>
          <a:lstStyle/>
          <a:p>
            <a:fld id="{A4C0CD32-A6C8-4BA5-B3DF-D8325E32CAA4}" type="slidenum">
              <a:rPr lang="en-US" smtClean="0"/>
              <a:t>14</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BF9C2F8-96F3-FE43-6498-1E9C99890CBB}"/>
                  </a:ext>
                </a:extLst>
              </p:cNvPr>
              <p:cNvSpPr txBox="1"/>
              <p:nvPr/>
            </p:nvSpPr>
            <p:spPr>
              <a:xfrm>
                <a:off x="838200" y="1690688"/>
                <a:ext cx="5503319" cy="336899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latin typeface="Grandview Display" panose="020B0502040204020203" pitchFamily="34" charset="0"/>
                  </a:rPr>
                  <a:t>Converted at </a:t>
                </a:r>
                <a14:m>
                  <m:oMath xmlns:m="http://schemas.openxmlformats.org/officeDocument/2006/math">
                    <m:sSubSup>
                      <m:sSubSupPr>
                        <m:ctrlPr>
                          <a:rPr lang="en-US" sz="1600" i="1" smtClean="0">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𝑌</m:t>
                        </m:r>
                      </m:e>
                      <m:sub>
                        <m:r>
                          <a:rPr lang="en-US" sz="1600" i="1">
                            <a:latin typeface="Cambria Math" panose="02040503050406030204" pitchFamily="18" charset="0"/>
                            <a:ea typeface="Cambria Math" panose="02040503050406030204" pitchFamily="18" charset="0"/>
                          </a:rPr>
                          <m:t>𝑄</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𝑄𝐶𝐷</m:t>
                        </m:r>
                      </m:sub>
                      <m:sup>
                        <m:r>
                          <a:rPr lang="en-US" sz="1600" i="1">
                            <a:latin typeface="Cambria Math" panose="02040503050406030204" pitchFamily="18" charset="0"/>
                            <a:ea typeface="Cambria Math" panose="02040503050406030204" pitchFamily="18" charset="0"/>
                          </a:rPr>
                          <m:t>𝑐𝑜𝑛𝑠𝑡</m:t>
                        </m:r>
                      </m:sup>
                    </m:sSubSup>
                  </m:oMath>
                </a14:m>
                <a:r>
                  <a:rPr lang="en-US" sz="1600" dirty="0">
                    <a:latin typeface="Grandview Display" panose="020B0502040204020203" pitchFamily="34" charset="0"/>
                  </a:rPr>
                  <a:t> = 0.5</a:t>
                </a:r>
              </a:p>
              <a:p>
                <a:pPr marL="285750" indent="-285750">
                  <a:lnSpc>
                    <a:spcPct val="150000"/>
                  </a:lnSpc>
                  <a:buFont typeface="Arial" panose="020B0604020202020204" pitchFamily="34" charset="0"/>
                  <a:buChar char="•"/>
                </a:pPr>
                <a:r>
                  <a:rPr lang="en-US" sz="1600" dirty="0">
                    <a:latin typeface="Grandview Display" panose="020B0502040204020203" pitchFamily="34" charset="0"/>
                  </a:rPr>
                  <a:t> Same location of the peak, shifted magnitude</a:t>
                </a:r>
              </a:p>
              <a:p>
                <a:pPr marL="285750" indent="-285750">
                  <a:lnSpc>
                    <a:spcPct val="150000"/>
                  </a:lnSpc>
                  <a:buFont typeface="Arial" panose="020B0604020202020204" pitchFamily="34" charset="0"/>
                  <a:buChar char="•"/>
                </a:pPr>
                <a:r>
                  <a:rPr lang="en-US" sz="1600" dirty="0">
                    <a:latin typeface="Grandview Display" panose="020B0502040204020203" pitchFamily="34" charset="0"/>
                  </a:rPr>
                  <a:t>Constraints on the converted EOS:</a:t>
                </a:r>
              </a:p>
              <a:p>
                <a:pPr marL="742950" lvl="1" indent="-285750">
                  <a:lnSpc>
                    <a:spcPct val="150000"/>
                  </a:lnSpc>
                  <a:buFont typeface="Arial" panose="020B0604020202020204" pitchFamily="34" charset="0"/>
                  <a:buChar char="•"/>
                </a:pPr>
                <a:r>
                  <a:rPr lang="en-US" sz="1600" dirty="0">
                    <a:latin typeface="Grandview Display" panose="020B0502040204020203" pitchFamily="34" charset="0"/>
                  </a:rPr>
                  <a:t>Stability and causality (</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𝑐</m:t>
                        </m:r>
                      </m:e>
                      <m:sub>
                        <m:r>
                          <a:rPr lang="en-US" sz="1600" b="0" i="1" smtClean="0">
                            <a:latin typeface="Cambria Math" panose="02040503050406030204" pitchFamily="18" charset="0"/>
                          </a:rPr>
                          <m:t>𝑠</m:t>
                        </m:r>
                      </m:sub>
                      <m:sup>
                        <m:r>
                          <a:rPr lang="en-US" sz="1600" b="0" i="1" smtClean="0">
                            <a:latin typeface="Cambria Math" panose="02040503050406030204" pitchFamily="18" charset="0"/>
                          </a:rPr>
                          <m:t>2</m:t>
                        </m:r>
                      </m:sup>
                    </m:sSubSup>
                    <m:r>
                      <a:rPr lang="en-US" sz="1600" b="0" i="1" smtClean="0">
                        <a:latin typeface="Cambria Math" panose="02040503050406030204" pitchFamily="18" charset="0"/>
                      </a:rPr>
                      <m:t>&gt;0 </m:t>
                    </m:r>
                  </m:oMath>
                </a14:m>
                <a:r>
                  <a:rPr lang="en-US" sz="1600" dirty="0">
                    <a:latin typeface="Grandview Display" panose="020B0502040204020203" pitchFamily="34" charset="0"/>
                  </a:rPr>
                  <a:t>for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𝐵</m:t>
                        </m:r>
                      </m:sub>
                    </m:sSub>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0.9</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𝑛</m:t>
                        </m:r>
                      </m:e>
                      <m:sub>
                        <m:r>
                          <a:rPr lang="en-US" sz="1600" b="0" i="1" smtClean="0">
                            <a:latin typeface="Cambria Math" panose="02040503050406030204" pitchFamily="18" charset="0"/>
                            <a:ea typeface="Cambria Math" panose="02040503050406030204" pitchFamily="18" charset="0"/>
                          </a:rPr>
                          <m:t>𝑠𝑎𝑡</m:t>
                        </m:r>
                      </m:sub>
                    </m:sSub>
                  </m:oMath>
                </a14:m>
                <a:r>
                  <a:rPr lang="en-US" sz="1600" dirty="0">
                    <a:latin typeface="Grandview Display" panose="020B0502040204020203" pitchFamily="34" charset="0"/>
                  </a:rPr>
                  <a:t> and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𝑐</m:t>
                        </m:r>
                      </m:e>
                      <m:sub>
                        <m:r>
                          <a:rPr lang="en-US" sz="1600" i="1">
                            <a:latin typeface="Cambria Math" panose="02040503050406030204" pitchFamily="18" charset="0"/>
                          </a:rPr>
                          <m:t>𝑠</m:t>
                        </m:r>
                      </m:sub>
                      <m:sup>
                        <m:r>
                          <a:rPr lang="en-US" sz="1600" i="1">
                            <a:latin typeface="Cambria Math" panose="02040503050406030204" pitchFamily="18" charset="0"/>
                          </a:rPr>
                          <m:t>2</m:t>
                        </m:r>
                      </m:sup>
                    </m:sSubSup>
                    <m:r>
                      <a:rPr lang="en-US" sz="1600" b="0" i="1" smtClean="0">
                        <a:latin typeface="Cambria Math" panose="02040503050406030204" pitchFamily="18" charset="0"/>
                      </a:rPr>
                      <m:t>&lt;1</m:t>
                    </m:r>
                  </m:oMath>
                </a14:m>
                <a:r>
                  <a:rPr lang="en-US" sz="1600" dirty="0">
                    <a:latin typeface="Grandview Display" panose="020B0502040204020203" pitchFamily="34" charset="0"/>
                  </a:rPr>
                  <a:t>)</a:t>
                </a:r>
              </a:p>
              <a:p>
                <a:pPr marL="742950" lvl="1" indent="-285750">
                  <a:lnSpc>
                    <a:spcPct val="150000"/>
                  </a:lnSpc>
                  <a:buFont typeface="Arial" panose="020B0604020202020204" pitchFamily="34" charset="0"/>
                  <a:buChar char="•"/>
                </a:pPr>
                <a:r>
                  <a:rPr lang="en-US" sz="1600" dirty="0">
                    <a:latin typeface="Grandview Display" panose="020B0502040204020203" pitchFamily="34" charset="0"/>
                  </a:rPr>
                  <a:t>Saturation properties</a:t>
                </a:r>
              </a:p>
              <a:p>
                <a:pPr marL="1200150" lvl="2" indent="-285750">
                  <a:lnSpc>
                    <a:spcPct val="150000"/>
                  </a:lnSpc>
                  <a:buFont typeface="Arial" panose="020B0604020202020204" pitchFamily="34" charset="0"/>
                  <a:buChar char="•"/>
                </a:pP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0.14 </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𝑓𝑚</m:t>
                            </m:r>
                          </m:e>
                          <m:sup>
                            <m:r>
                              <a:rPr lang="en-US" sz="1600" b="0" i="1" smtClean="0">
                                <a:latin typeface="Cambria Math" panose="02040503050406030204" pitchFamily="18" charset="0"/>
                                <a:ea typeface="Cambria Math" panose="02040503050406030204" pitchFamily="18" charset="0"/>
                              </a:rPr>
                              <m:t>−3</m:t>
                            </m:r>
                          </m:sup>
                        </m:sSup>
                        <m:r>
                          <a:rPr lang="en-US" sz="1600" b="0" i="1" smtClean="0">
                            <a:latin typeface="Cambria Math" panose="02040503050406030204" pitchFamily="18" charset="0"/>
                            <a:ea typeface="Cambria Math" panose="02040503050406030204" pitchFamily="18" charset="0"/>
                          </a:rPr>
                          <m:t>&lt;</m:t>
                        </m:r>
                        <m:r>
                          <a:rPr lang="en-US" sz="1600" b="0" i="1" smtClean="0">
                            <a:latin typeface="Cambria Math" panose="02040503050406030204" pitchFamily="18" charset="0"/>
                            <a:ea typeface="Cambria Math" panose="02040503050406030204" pitchFamily="18" charset="0"/>
                          </a:rPr>
                          <m:t>𝑛</m:t>
                        </m:r>
                      </m:e>
                      <m:sub>
                        <m:r>
                          <a:rPr lang="en-US" sz="1600" b="0" i="1" smtClean="0">
                            <a:latin typeface="Cambria Math" panose="02040503050406030204" pitchFamily="18" charset="0"/>
                            <a:ea typeface="Cambria Math" panose="02040503050406030204" pitchFamily="18" charset="0"/>
                          </a:rPr>
                          <m:t>𝑠𝑎𝑡</m:t>
                        </m:r>
                      </m:sub>
                    </m:sSub>
                    <m:r>
                      <a:rPr lang="en-US" sz="1600" b="0" i="1" smtClean="0">
                        <a:latin typeface="Cambria Math" panose="02040503050406030204" pitchFamily="18" charset="0"/>
                        <a:ea typeface="Cambria Math" panose="02040503050406030204" pitchFamily="18" charset="0"/>
                      </a:rPr>
                      <m:t>&lt;</m:t>
                    </m:r>
                  </m:oMath>
                </a14:m>
                <a:r>
                  <a:rPr lang="en-US" sz="1600" dirty="0">
                    <a:latin typeface="Grandview Display" panose="020B0502040204020203" pitchFamily="34" charset="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0.1</m:t>
                    </m:r>
                    <m:r>
                      <a:rPr lang="en-US" sz="1600" b="0" i="1" smtClean="0">
                        <a:latin typeface="Cambria Math" panose="02040503050406030204" pitchFamily="18" charset="0"/>
                        <a:ea typeface="Cambria Math" panose="02040503050406030204" pitchFamily="18" charset="0"/>
                      </a:rPr>
                      <m:t>8 </m:t>
                    </m:r>
                    <m:sSup>
                      <m:sSupPr>
                        <m:ctrlPr>
                          <a:rPr lang="en-US" sz="1600" i="1" smtClean="0">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𝑓𝑚</m:t>
                        </m:r>
                      </m:e>
                      <m:sup>
                        <m:r>
                          <a:rPr lang="en-US" sz="1600" i="1">
                            <a:latin typeface="Cambria Math" panose="02040503050406030204" pitchFamily="18" charset="0"/>
                            <a:ea typeface="Cambria Math" panose="02040503050406030204" pitchFamily="18" charset="0"/>
                          </a:rPr>
                          <m:t>−3</m:t>
                        </m:r>
                      </m:sup>
                    </m:sSup>
                  </m:oMath>
                </a14:m>
                <a:endParaRPr lang="en-US" sz="1600" dirty="0">
                  <a:latin typeface="Grandview Display" panose="020B0502040204020203" pitchFamily="34" charset="0"/>
                  <a:ea typeface="Cambria Math" panose="02040503050406030204" pitchFamily="18" charset="0"/>
                </a:endParaRPr>
              </a:p>
              <a:p>
                <a:pPr marL="1200150" lvl="2" indent="-285750">
                  <a:lnSpc>
                    <a:spcPct val="150000"/>
                  </a:lnSpc>
                  <a:buFont typeface="Arial" panose="020B0604020202020204" pitchFamily="34" charset="0"/>
                  <a:buChar char="•"/>
                </a:pPr>
                <a14:m>
                  <m:oMath xmlns:m="http://schemas.openxmlformats.org/officeDocument/2006/math">
                    <m:r>
                      <a:rPr lang="en-US" sz="1600" b="0" i="0" smtClean="0">
                        <a:latin typeface="Cambria Math" panose="02040503050406030204" pitchFamily="18" charset="0"/>
                        <a:ea typeface="Cambria Math" panose="02040503050406030204" pitchFamily="18" charset="0"/>
                      </a:rPr>
                      <m:t>−</m:t>
                    </m:r>
                    <m:r>
                      <a:rPr lang="en-US" sz="1600">
                        <a:latin typeface="Cambria Math" panose="02040503050406030204" pitchFamily="18" charset="0"/>
                        <a:ea typeface="Cambria Math" panose="02040503050406030204" pitchFamily="18" charset="0"/>
                      </a:rPr>
                      <m:t>1</m:t>
                    </m:r>
                    <m:r>
                      <a:rPr lang="en-US" sz="1600" b="0" i="0" smtClean="0">
                        <a:latin typeface="Cambria Math" panose="02040503050406030204" pitchFamily="18" charset="0"/>
                        <a:ea typeface="Cambria Math" panose="02040503050406030204" pitchFamily="18" charset="0"/>
                      </a:rPr>
                      <m:t>8 </m:t>
                    </m:r>
                    <m:r>
                      <m:rPr>
                        <m:sty m:val="p"/>
                      </m:rPr>
                      <a:rPr lang="en-US" sz="1600" b="0" i="0" smtClean="0">
                        <a:latin typeface="Cambria Math" panose="02040503050406030204" pitchFamily="18" charset="0"/>
                        <a:ea typeface="Cambria Math" panose="02040503050406030204" pitchFamily="18" charset="0"/>
                      </a:rPr>
                      <m:t>MeV</m:t>
                    </m:r>
                    <m:r>
                      <a:rPr lang="en-US" sz="1600" b="0" i="0" smtClean="0">
                        <a:latin typeface="Cambria Math" panose="02040503050406030204" pitchFamily="18" charset="0"/>
                        <a:ea typeface="Cambria Math" panose="02040503050406030204" pitchFamily="18" charset="0"/>
                      </a:rPr>
                      <m:t>&lt;</m:t>
                    </m:r>
                    <m:r>
                      <m:rPr>
                        <m:sty m:val="p"/>
                      </m:rPr>
                      <a:rPr lang="en-US" sz="1600" b="0" i="0" smtClean="0">
                        <a:latin typeface="Cambria Math" panose="02040503050406030204" pitchFamily="18" charset="0"/>
                        <a:ea typeface="Cambria Math" panose="02040503050406030204" pitchFamily="18" charset="0"/>
                      </a:rPr>
                      <m:t>B</m:t>
                    </m:r>
                    <m:r>
                      <a:rPr lang="en-US" sz="1600" b="0" i="1" smtClean="0">
                        <a:latin typeface="Cambria Math" panose="02040503050406030204" pitchFamily="18" charset="0"/>
                        <a:ea typeface="Cambria Math" panose="02040503050406030204" pitchFamily="18" charset="0"/>
                      </a:rPr>
                      <m:t>&lt;</m:t>
                    </m:r>
                  </m:oMath>
                </a14:m>
                <a:r>
                  <a:rPr lang="en-US" sz="1600" dirty="0">
                    <a:latin typeface="Grandview Display" panose="020B0502040204020203" pitchFamily="34" charset="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4 </m:t>
                    </m:r>
                    <m:r>
                      <a:rPr lang="en-US" sz="1600" b="0" i="1" smtClean="0">
                        <a:latin typeface="Cambria Math" panose="02040503050406030204" pitchFamily="18" charset="0"/>
                        <a:ea typeface="Cambria Math" panose="02040503050406030204" pitchFamily="18" charset="0"/>
                      </a:rPr>
                      <m:t>𝑀𝑒𝑉</m:t>
                    </m:r>
                  </m:oMath>
                </a14:m>
                <a:endParaRPr lang="en-US" sz="1600" dirty="0">
                  <a:latin typeface="Grandview Display" panose="020B0502040204020203" pitchFamily="34" charset="0"/>
                </a:endParaRPr>
              </a:p>
              <a:p>
                <a:pPr marL="742950" lvl="1"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BBF9C2F8-96F3-FE43-6498-1E9C99890CBB}"/>
                  </a:ext>
                </a:extLst>
              </p:cNvPr>
              <p:cNvSpPr txBox="1">
                <a:spLocks noRot="1" noChangeAspect="1" noMove="1" noResize="1" noEditPoints="1" noAdjustHandles="1" noChangeArrowheads="1" noChangeShapeType="1" noTextEdit="1"/>
              </p:cNvSpPr>
              <p:nvPr/>
            </p:nvSpPr>
            <p:spPr>
              <a:xfrm>
                <a:off x="838200" y="1690688"/>
                <a:ext cx="5503319" cy="3368999"/>
              </a:xfrm>
              <a:prstGeom prst="rect">
                <a:avLst/>
              </a:prstGeom>
              <a:blipFill>
                <a:blip r:embed="rId5"/>
                <a:stretch>
                  <a:fillRect l="-69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9F0C233-CD76-6809-91D7-F89AD51603DF}"/>
              </a:ext>
            </a:extLst>
          </p:cNvPr>
          <p:cNvSpPr txBox="1"/>
          <p:nvPr/>
        </p:nvSpPr>
        <p:spPr>
          <a:xfrm>
            <a:off x="9330490" y="-21112"/>
            <a:ext cx="6100010" cy="369332"/>
          </a:xfrm>
          <a:prstGeom prst="rect">
            <a:avLst/>
          </a:prstGeom>
          <a:noFill/>
        </p:spPr>
        <p:txBody>
          <a:bodyPr wrap="square">
            <a:spAutoFit/>
          </a:bodyPr>
          <a:lstStyle/>
          <a:p>
            <a:r>
              <a:rPr lang="en-US" b="0" i="0" dirty="0">
                <a:solidFill>
                  <a:srgbClr val="000000"/>
                </a:solidFill>
                <a:effectLst/>
                <a:latin typeface="Noto Sans" panose="020B0502040504020204" pitchFamily="34" charset="0"/>
              </a:rPr>
              <a:t>Phys. Rev. C </a:t>
            </a:r>
            <a:r>
              <a:rPr lang="en-US" b="1" i="0" dirty="0">
                <a:solidFill>
                  <a:srgbClr val="000000"/>
                </a:solidFill>
                <a:effectLst/>
                <a:latin typeface="Noto Sans" panose="020B0502040504020204" pitchFamily="34" charset="0"/>
              </a:rPr>
              <a:t>109</a:t>
            </a:r>
            <a:r>
              <a:rPr lang="en-US" b="0" i="0" dirty="0">
                <a:solidFill>
                  <a:srgbClr val="000000"/>
                </a:solidFill>
                <a:effectLst/>
                <a:latin typeface="Noto Sans" panose="020B0502040504020204" pitchFamily="34" charset="0"/>
              </a:rPr>
              <a:t>, 065803</a:t>
            </a:r>
            <a:endParaRPr lang="en-US" dirty="0"/>
          </a:p>
        </p:txBody>
      </p:sp>
    </p:spTree>
    <p:extLst>
      <p:ext uri="{BB962C8B-B14F-4D97-AF65-F5344CB8AC3E}">
        <p14:creationId xmlns:p14="http://schemas.microsoft.com/office/powerpoint/2010/main" val="16348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CD97-0960-FDCA-C967-34714E6130C1}"/>
              </a:ext>
            </a:extLst>
          </p:cNvPr>
          <p:cNvSpPr>
            <a:spLocks noGrp="1"/>
          </p:cNvSpPr>
          <p:nvPr>
            <p:ph type="title"/>
          </p:nvPr>
        </p:nvSpPr>
        <p:spPr>
          <a:xfrm>
            <a:off x="838200" y="136525"/>
            <a:ext cx="10515600" cy="1325563"/>
          </a:xfrm>
        </p:spPr>
        <p:txBody>
          <a:bodyPr/>
          <a:lstStyle/>
          <a:p>
            <a:r>
              <a:rPr lang="en-US" dirty="0"/>
              <a:t>Symmetry Energy Coefficients</a:t>
            </a:r>
          </a:p>
        </p:txBody>
      </p:sp>
      <p:pic>
        <p:nvPicPr>
          <p:cNvPr id="9" name="Content Placeholder 8" descr="A screenshot of a graph&#10;&#10;Description automatically generated">
            <a:extLst>
              <a:ext uri="{FF2B5EF4-FFF2-40B4-BE49-F238E27FC236}">
                <a16:creationId xmlns:a16="http://schemas.microsoft.com/office/drawing/2014/main" id="{B1445D25-B3ED-3E1D-D8C2-45E3538F87C8}"/>
              </a:ext>
            </a:extLst>
          </p:cNvPr>
          <p:cNvPicPr>
            <a:picLocks noGrp="1" noChangeAspect="1"/>
          </p:cNvPicPr>
          <p:nvPr>
            <p:ph idx="1"/>
          </p:nvPr>
        </p:nvPicPr>
        <p:blipFill>
          <a:blip r:embed="rId3"/>
          <a:stretch>
            <a:fillRect/>
          </a:stretch>
        </p:blipFill>
        <p:spPr>
          <a:xfrm>
            <a:off x="1208602" y="1453301"/>
            <a:ext cx="5024639" cy="4801323"/>
          </a:xfrm>
        </p:spPr>
      </p:pic>
      <p:sp>
        <p:nvSpPr>
          <p:cNvPr id="3" name="Slide Number Placeholder 2">
            <a:extLst>
              <a:ext uri="{FF2B5EF4-FFF2-40B4-BE49-F238E27FC236}">
                <a16:creationId xmlns:a16="http://schemas.microsoft.com/office/drawing/2014/main" id="{3FAF3D5A-B679-E323-58BE-BB9CF86CCED7}"/>
              </a:ext>
            </a:extLst>
          </p:cNvPr>
          <p:cNvSpPr>
            <a:spLocks noGrp="1"/>
          </p:cNvSpPr>
          <p:nvPr>
            <p:ph type="sldNum" sz="quarter" idx="12"/>
          </p:nvPr>
        </p:nvSpPr>
        <p:spPr/>
        <p:txBody>
          <a:bodyPr/>
          <a:lstStyle/>
          <a:p>
            <a:fld id="{A4C0CD32-A6C8-4BA5-B3DF-D8325E32CAA4}" type="slidenum">
              <a:rPr lang="en-US" smtClean="0"/>
              <a:t>15</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D0D121-6B2A-01B2-729C-AB7CA41B3C80}"/>
                  </a:ext>
                </a:extLst>
              </p:cNvPr>
              <p:cNvSpPr txBox="1"/>
              <p:nvPr/>
            </p:nvSpPr>
            <p:spPr>
              <a:xfrm>
                <a:off x="6603643" y="1453301"/>
                <a:ext cx="4057650" cy="974369"/>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b="0" i="1" smtClean="0">
                        <a:solidFill>
                          <a:schemeClr val="tx1"/>
                        </a:solidFill>
                        <a:latin typeface="Cambria Math" panose="02040503050406030204" pitchFamily="18" charset="0"/>
                      </a:rPr>
                      <m:t>30</m:t>
                    </m:r>
                    <m:sSub>
                      <m:sSubPr>
                        <m:ctrlPr>
                          <a:rPr lang="en-US" i="1" smtClean="0">
                            <a:solidFill>
                              <a:schemeClr val="tx1"/>
                            </a:solidFill>
                            <a:latin typeface="Cambria Math" panose="02040503050406030204" pitchFamily="18" charset="0"/>
                          </a:rPr>
                        </m:ctrlPr>
                      </m:sSubPr>
                      <m:e>
                        <m:r>
                          <a:rPr lang="en-US" b="0" i="0" smtClean="0">
                            <a:solidFill>
                              <a:schemeClr val="tx1"/>
                            </a:solidFill>
                            <a:latin typeface="Cambria Math" panose="02040503050406030204" pitchFamily="18" charset="0"/>
                          </a:rPr>
                          <m:t>&lt; </m:t>
                        </m:r>
                        <m:r>
                          <m:rPr>
                            <m:sty m:val="p"/>
                          </m:rPr>
                          <a:rPr lang="en-US" b="0" i="0" smtClean="0">
                            <a:solidFill>
                              <a:schemeClr val="tx1"/>
                            </a:solidFill>
                            <a:latin typeface="Cambria Math" panose="02040503050406030204" pitchFamily="18" charset="0"/>
                          </a:rPr>
                          <m:t>L</m:t>
                        </m:r>
                      </m:e>
                      <m:sub>
                        <m:r>
                          <m:rPr>
                            <m:sty m:val="p"/>
                          </m:rPr>
                          <a:rPr lang="en-US">
                            <a:solidFill>
                              <a:schemeClr val="tx1"/>
                            </a:solidFill>
                            <a:latin typeface="Cambria Math" panose="02040503050406030204" pitchFamily="18" charset="0"/>
                          </a:rPr>
                          <m:t>sym</m:t>
                        </m:r>
                      </m:sub>
                    </m:sSub>
                    <m:r>
                      <a:rPr lang="en-US" b="0" i="1" smtClean="0">
                        <a:solidFill>
                          <a:schemeClr val="tx1"/>
                        </a:solidFill>
                        <a:latin typeface="Cambria Math" panose="02040503050406030204" pitchFamily="18" charset="0"/>
                      </a:rPr>
                      <m:t>&lt;50 </m:t>
                    </m:r>
                    <m:r>
                      <a:rPr lang="en-US" b="0" i="1" smtClean="0">
                        <a:solidFill>
                          <a:schemeClr val="tx1"/>
                        </a:solidFill>
                        <a:latin typeface="Cambria Math" panose="02040503050406030204" pitchFamily="18" charset="0"/>
                      </a:rPr>
                      <m:t>𝑀𝑒𝑉</m:t>
                    </m:r>
                  </m:oMath>
                </a14:m>
                <a:endParaRPr lang="en-US" b="0" dirty="0">
                  <a:solidFill>
                    <a:schemeClr val="tx1"/>
                  </a:solidFill>
                </a:endParaRPr>
              </a:p>
              <a:p>
                <a:pPr marL="285750" indent="-285750">
                  <a:buFont typeface="Arial" panose="020B0604020202020204" pitchFamily="34" charset="0"/>
                  <a:buChar char="•"/>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𝐾</m:t>
                        </m:r>
                      </m:e>
                      <m:sub>
                        <m:r>
                          <m:rPr>
                            <m:sty m:val="p"/>
                          </m:rPr>
                          <a:rPr lang="en-US">
                            <a:solidFill>
                              <a:schemeClr val="tx1"/>
                            </a:solidFill>
                            <a:latin typeface="Cambria Math" panose="02040503050406030204" pitchFamily="18" charset="0"/>
                          </a:rPr>
                          <m:t>sym</m:t>
                        </m:r>
                      </m:sub>
                    </m:sSub>
                  </m:oMath>
                </a14:m>
                <a:r>
                  <a:rPr lang="en-US" dirty="0"/>
                  <a:t> &lt; 0</a:t>
                </a:r>
              </a:p>
              <a:p>
                <a:pPr marL="285750"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18D0D121-6B2A-01B2-729C-AB7CA41B3C80}"/>
                  </a:ext>
                </a:extLst>
              </p:cNvPr>
              <p:cNvSpPr txBox="1">
                <a:spLocks noRot="1" noChangeAspect="1" noMove="1" noResize="1" noEditPoints="1" noAdjustHandles="1" noChangeArrowheads="1" noChangeShapeType="1" noTextEdit="1"/>
              </p:cNvSpPr>
              <p:nvPr/>
            </p:nvSpPr>
            <p:spPr>
              <a:xfrm>
                <a:off x="6603643" y="1453301"/>
                <a:ext cx="4057650" cy="974369"/>
              </a:xfrm>
              <a:prstGeom prst="rect">
                <a:avLst/>
              </a:prstGeom>
              <a:blipFill>
                <a:blip r:embed="rId4"/>
                <a:stretch>
                  <a:fillRect l="-935" t="-1282"/>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276551A4-7A77-06BE-D253-088BF597CE0E}"/>
              </a:ext>
            </a:extLst>
          </p:cNvPr>
          <p:cNvPicPr>
            <a:picLocks noChangeAspect="1"/>
          </p:cNvPicPr>
          <p:nvPr/>
        </p:nvPicPr>
        <p:blipFill>
          <a:blip r:embed="rId5"/>
          <a:stretch>
            <a:fillRect/>
          </a:stretch>
        </p:blipFill>
        <p:spPr>
          <a:xfrm>
            <a:off x="6526370" y="2184232"/>
            <a:ext cx="4921339" cy="4101116"/>
          </a:xfrm>
          <a:prstGeom prst="rect">
            <a:avLst/>
          </a:prstGeom>
        </p:spPr>
      </p:pic>
      <p:sp>
        <p:nvSpPr>
          <p:cNvPr id="5" name="TextBox 4">
            <a:extLst>
              <a:ext uri="{FF2B5EF4-FFF2-40B4-BE49-F238E27FC236}">
                <a16:creationId xmlns:a16="http://schemas.microsoft.com/office/drawing/2014/main" id="{081463BD-9484-848D-FBF2-7835C4ED0570}"/>
              </a:ext>
            </a:extLst>
          </p:cNvPr>
          <p:cNvSpPr txBox="1"/>
          <p:nvPr/>
        </p:nvSpPr>
        <p:spPr>
          <a:xfrm>
            <a:off x="8987039" y="27992"/>
            <a:ext cx="6100010" cy="369332"/>
          </a:xfrm>
          <a:prstGeom prst="rect">
            <a:avLst/>
          </a:prstGeom>
          <a:noFill/>
        </p:spPr>
        <p:txBody>
          <a:bodyPr wrap="square">
            <a:spAutoFit/>
          </a:bodyPr>
          <a:lstStyle/>
          <a:p>
            <a:r>
              <a:rPr lang="en-US" b="0" i="0" dirty="0">
                <a:solidFill>
                  <a:srgbClr val="000000"/>
                </a:solidFill>
                <a:effectLst/>
                <a:latin typeface="Noto Sans" panose="020B0502040504020204" pitchFamily="34" charset="0"/>
              </a:rPr>
              <a:t>Phys. Rev. C </a:t>
            </a:r>
            <a:r>
              <a:rPr lang="en-US" b="1" i="0" dirty="0">
                <a:solidFill>
                  <a:srgbClr val="000000"/>
                </a:solidFill>
                <a:effectLst/>
                <a:latin typeface="Noto Sans" panose="020B0502040504020204" pitchFamily="34" charset="0"/>
              </a:rPr>
              <a:t>109</a:t>
            </a:r>
            <a:r>
              <a:rPr lang="en-US" b="0" i="0" dirty="0">
                <a:solidFill>
                  <a:srgbClr val="000000"/>
                </a:solidFill>
                <a:effectLst/>
                <a:latin typeface="Noto Sans" panose="020B0502040504020204" pitchFamily="34" charset="0"/>
              </a:rPr>
              <a:t>, 065803</a:t>
            </a:r>
            <a:endParaRPr lang="en-US" dirty="0"/>
          </a:p>
        </p:txBody>
      </p:sp>
    </p:spTree>
    <p:extLst>
      <p:ext uri="{BB962C8B-B14F-4D97-AF65-F5344CB8AC3E}">
        <p14:creationId xmlns:p14="http://schemas.microsoft.com/office/powerpoint/2010/main" val="2291326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E4F86B-35FB-91E3-2602-2F1F2FD87CE0}"/>
              </a:ext>
            </a:extLst>
          </p:cNvPr>
          <p:cNvPicPr>
            <a:picLocks noChangeAspect="1"/>
          </p:cNvPicPr>
          <p:nvPr/>
        </p:nvPicPr>
        <p:blipFill>
          <a:blip r:embed="rId3"/>
          <a:stretch>
            <a:fillRect/>
          </a:stretch>
        </p:blipFill>
        <p:spPr>
          <a:xfrm>
            <a:off x="1081148" y="3715006"/>
            <a:ext cx="3536167" cy="2946806"/>
          </a:xfrm>
          <a:prstGeom prst="rect">
            <a:avLst/>
          </a:prstGeom>
        </p:spPr>
      </p:pic>
      <p:sp>
        <p:nvSpPr>
          <p:cNvPr id="2" name="Title 1">
            <a:extLst>
              <a:ext uri="{FF2B5EF4-FFF2-40B4-BE49-F238E27FC236}">
                <a16:creationId xmlns:a16="http://schemas.microsoft.com/office/drawing/2014/main" id="{EB55C0BD-55DB-3196-B3AF-DEC6AAE15B52}"/>
              </a:ext>
            </a:extLst>
          </p:cNvPr>
          <p:cNvSpPr>
            <a:spLocks noGrp="1"/>
          </p:cNvSpPr>
          <p:nvPr>
            <p:ph type="title"/>
          </p:nvPr>
        </p:nvSpPr>
        <p:spPr>
          <a:xfrm>
            <a:off x="700392" y="196188"/>
            <a:ext cx="4909988" cy="1187570"/>
          </a:xfrm>
        </p:spPr>
        <p:txBody>
          <a:bodyPr>
            <a:normAutofit fontScale="90000"/>
          </a:bodyPr>
          <a:lstStyle/>
          <a:p>
            <a:r>
              <a:rPr lang="en-US" dirty="0"/>
              <a:t>Comparison with HIC experimental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E44028-0B51-6F61-4A09-023AB8603426}"/>
                  </a:ext>
                </a:extLst>
              </p:cNvPr>
              <p:cNvSpPr>
                <a:spLocks noGrp="1"/>
              </p:cNvSpPr>
              <p:nvPr>
                <p:ph idx="1"/>
              </p:nvPr>
            </p:nvSpPr>
            <p:spPr>
              <a:xfrm>
                <a:off x="700392" y="1383758"/>
                <a:ext cx="4297681" cy="3382658"/>
              </a:xfrm>
            </p:spPr>
            <p:txBody>
              <a:bodyPr>
                <a:normAutofit/>
              </a:bodyPr>
              <a:lstStyle/>
              <a:p>
                <a:r>
                  <a:rPr lang="en-US" sz="1800" dirty="0">
                    <a:effectLst/>
                    <a:latin typeface="Grandview Display" panose="020B0502040204020203" pitchFamily="34" charset="0"/>
                  </a:rPr>
                  <a:t>To ensure </a:t>
                </a:r>
                <a14:m>
                  <m:oMath xmlns:m="http://schemas.openxmlformats.org/officeDocument/2006/math">
                    <m:r>
                      <a:rPr lang="en-US" sz="1800" i="1" smtClean="0">
                        <a:effectLst/>
                        <a:latin typeface="Cambria Math" panose="02040503050406030204" pitchFamily="18" charset="0"/>
                        <a:ea typeface="Cambria Math" panose="02040503050406030204" pitchFamily="18" charset="0"/>
                      </a:rPr>
                      <m:t>𝜀</m:t>
                    </m:r>
                    <m:r>
                      <a:rPr lang="en-US" sz="1800" b="0" i="1" smtClean="0">
                        <a:effectLst/>
                        <a:latin typeface="Cambria Math" panose="02040503050406030204" pitchFamily="18" charset="0"/>
                        <a:ea typeface="Cambria Math" panose="02040503050406030204" pitchFamily="18" charset="0"/>
                      </a:rPr>
                      <m:t>/</m:t>
                    </m:r>
                    <m:sSub>
                      <m:sSubPr>
                        <m:ctrlPr>
                          <a:rPr lang="en-US" sz="1800" b="0" i="1" smtClean="0">
                            <a:effectLst/>
                            <a:latin typeface="Cambria Math" panose="02040503050406030204" pitchFamily="18" charset="0"/>
                            <a:ea typeface="Cambria Math" panose="02040503050406030204" pitchFamily="18" charset="0"/>
                          </a:rPr>
                        </m:ctrlPr>
                      </m:sSubPr>
                      <m:e>
                        <m:r>
                          <a:rPr lang="en-US" sz="1800" b="0" i="1" smtClean="0">
                            <a:effectLst/>
                            <a:latin typeface="Cambria Math" panose="02040503050406030204" pitchFamily="18" charset="0"/>
                            <a:ea typeface="Cambria Math" panose="02040503050406030204" pitchFamily="18" charset="0"/>
                          </a:rPr>
                          <m:t>𝑛</m:t>
                        </m:r>
                      </m:e>
                      <m:sub>
                        <m:r>
                          <a:rPr lang="en-US" sz="1800" b="0" i="1" smtClean="0">
                            <a:effectLst/>
                            <a:latin typeface="Cambria Math" panose="02040503050406030204" pitchFamily="18" charset="0"/>
                            <a:ea typeface="Cambria Math" panose="02040503050406030204" pitchFamily="18" charset="0"/>
                          </a:rPr>
                          <m:t>𝐵</m:t>
                        </m:r>
                      </m:sub>
                    </m:sSub>
                    <m:r>
                      <a:rPr lang="en-US" sz="1800" b="0" i="1" smtClean="0">
                        <a:effectLst/>
                        <a:latin typeface="Cambria Math" panose="02040503050406030204" pitchFamily="18" charset="0"/>
                        <a:ea typeface="Cambria Math" panose="02040503050406030204" pitchFamily="18" charset="0"/>
                      </a:rPr>
                      <m:t>→</m:t>
                    </m:r>
                    <m:sSub>
                      <m:sSubPr>
                        <m:ctrlPr>
                          <a:rPr lang="en-US" sz="1800" b="0" i="1" smtClean="0">
                            <a:effectLst/>
                            <a:latin typeface="Cambria Math" panose="02040503050406030204" pitchFamily="18" charset="0"/>
                            <a:ea typeface="Cambria Math" panose="02040503050406030204" pitchFamily="18" charset="0"/>
                          </a:rPr>
                        </m:ctrlPr>
                      </m:sSubPr>
                      <m:e>
                        <m:r>
                          <a:rPr lang="en-US" sz="1800" b="0" i="1" smtClean="0">
                            <a:effectLst/>
                            <a:latin typeface="Cambria Math" panose="02040503050406030204" pitchFamily="18" charset="0"/>
                            <a:ea typeface="Cambria Math" panose="02040503050406030204" pitchFamily="18" charset="0"/>
                          </a:rPr>
                          <m:t>𝑚</m:t>
                        </m:r>
                      </m:e>
                      <m:sub>
                        <m:r>
                          <a:rPr lang="en-US" sz="1800" b="0" i="1" smtClean="0">
                            <a:effectLst/>
                            <a:latin typeface="Cambria Math" panose="02040503050406030204" pitchFamily="18" charset="0"/>
                            <a:ea typeface="Cambria Math" panose="02040503050406030204" pitchFamily="18" charset="0"/>
                          </a:rPr>
                          <m:t>𝑁</m:t>
                        </m:r>
                      </m:sub>
                    </m:sSub>
                  </m:oMath>
                </a14:m>
                <a:r>
                  <a:rPr lang="en-US" sz="1800" dirty="0">
                    <a:effectLst/>
                    <a:latin typeface="Grandview Display" panose="020B0502040204020203" pitchFamily="34" charset="0"/>
                  </a:rPr>
                  <a:t> and </a:t>
                </a:r>
                <a14:m>
                  <m:oMath xmlns:m="http://schemas.openxmlformats.org/officeDocument/2006/math">
                    <m:sSubSup>
                      <m:sSubSupPr>
                        <m:ctrlPr>
                          <a:rPr lang="en-US" sz="1800" i="1" smtClean="0">
                            <a:effectLst/>
                            <a:latin typeface="Cambria Math" panose="02040503050406030204" pitchFamily="18" charset="0"/>
                          </a:rPr>
                        </m:ctrlPr>
                      </m:sSubSupPr>
                      <m:e>
                        <m:r>
                          <a:rPr lang="en-US" sz="1800" b="0" i="1" smtClean="0">
                            <a:effectLst/>
                            <a:latin typeface="Cambria Math" panose="02040503050406030204" pitchFamily="18" charset="0"/>
                          </a:rPr>
                          <m:t>𝑐</m:t>
                        </m:r>
                      </m:e>
                      <m:sub>
                        <m:r>
                          <a:rPr lang="en-US" sz="1800" b="0" i="1" smtClean="0">
                            <a:effectLst/>
                            <a:latin typeface="Cambria Math" panose="02040503050406030204" pitchFamily="18" charset="0"/>
                          </a:rPr>
                          <m:t>𝑠</m:t>
                        </m:r>
                      </m:sub>
                      <m:sup>
                        <m:r>
                          <a:rPr lang="en-US" sz="1800" b="0" i="1" smtClean="0">
                            <a:effectLst/>
                            <a:latin typeface="Cambria Math" panose="02040503050406030204" pitchFamily="18" charset="0"/>
                          </a:rPr>
                          <m:t>2</m:t>
                        </m:r>
                      </m:sup>
                    </m:sSubSup>
                  </m:oMath>
                </a14:m>
                <a:r>
                  <a:rPr lang="en-US" sz="1800" dirty="0">
                    <a:effectLst/>
                    <a:latin typeface="Grandview Display" panose="020B0502040204020203" pitchFamily="34" charset="0"/>
                  </a:rPr>
                  <a:t> → 0 as </a:t>
                </a:r>
                <a14:m>
                  <m:oMath xmlns:m="http://schemas.openxmlformats.org/officeDocument/2006/math">
                    <m:sSub>
                      <m:sSubPr>
                        <m:ctrlPr>
                          <a:rPr lang="en-US" sz="1800" i="1" smtClean="0">
                            <a:effectLst/>
                            <a:latin typeface="Cambria Math" panose="02040503050406030204" pitchFamily="18" charset="0"/>
                          </a:rPr>
                        </m:ctrlPr>
                      </m:sSubPr>
                      <m:e>
                        <m:r>
                          <a:rPr lang="en-US" sz="1800" b="0" i="1" smtClean="0">
                            <a:effectLst/>
                            <a:latin typeface="Cambria Math" panose="02040503050406030204" pitchFamily="18" charset="0"/>
                          </a:rPr>
                          <m:t>𝑛</m:t>
                        </m:r>
                      </m:e>
                      <m:sub>
                        <m:r>
                          <a:rPr lang="en-US" sz="1800" b="0" i="1" smtClean="0">
                            <a:effectLst/>
                            <a:latin typeface="Cambria Math" panose="02040503050406030204" pitchFamily="18" charset="0"/>
                          </a:rPr>
                          <m:t>𝐵</m:t>
                        </m:r>
                      </m:sub>
                    </m:sSub>
                  </m:oMath>
                </a14:m>
                <a:r>
                  <a:rPr lang="en-US" sz="1800" dirty="0">
                    <a:effectLst/>
                    <a:latin typeface="Grandview Display" panose="020B0502040204020203" pitchFamily="34" charset="0"/>
                  </a:rPr>
                  <a:t> → 0, match the converted EOS to an EOS obtained from the density functional (VDF) model. </a:t>
                </a:r>
              </a:p>
              <a:p>
                <a:r>
                  <a:rPr lang="en-US" b="1" dirty="0">
                    <a:solidFill>
                      <a:srgbClr val="C00000"/>
                    </a:solidFill>
                    <a:latin typeface="Grandview Display" panose="020B0502040204020203" pitchFamily="34" charset="0"/>
                  </a:rPr>
                  <a:t>EOS with sharp rise at 2</a:t>
                </a:r>
                <a14:m>
                  <m:oMath xmlns:m="http://schemas.openxmlformats.org/officeDocument/2006/math">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𝒏</m:t>
                        </m:r>
                      </m:e>
                      <m:sub>
                        <m:r>
                          <a:rPr lang="en-US" b="1" i="1" smtClean="0">
                            <a:solidFill>
                              <a:srgbClr val="C00000"/>
                            </a:solidFill>
                            <a:latin typeface="Cambria Math" panose="02040503050406030204" pitchFamily="18" charset="0"/>
                          </a:rPr>
                          <m:t>𝑩</m:t>
                        </m:r>
                      </m:sub>
                    </m:sSub>
                  </m:oMath>
                </a14:m>
                <a:r>
                  <a:rPr lang="en-US" b="1" dirty="0">
                    <a:solidFill>
                      <a:srgbClr val="C00000"/>
                    </a:solidFill>
                    <a:latin typeface="Grandview Display" panose="020B0502040204020203" pitchFamily="34" charset="0"/>
                  </a:rPr>
                  <a:t> is favored by the flow data</a:t>
                </a:r>
              </a:p>
              <a:p>
                <a:endParaRPr lang="en-US" dirty="0"/>
              </a:p>
            </p:txBody>
          </p:sp>
        </mc:Choice>
        <mc:Fallback xmlns="">
          <p:sp>
            <p:nvSpPr>
              <p:cNvPr id="3" name="Content Placeholder 2">
                <a:extLst>
                  <a:ext uri="{FF2B5EF4-FFF2-40B4-BE49-F238E27FC236}">
                    <a16:creationId xmlns:a16="http://schemas.microsoft.com/office/drawing/2014/main" id="{DDE44028-0B51-6F61-4A09-023AB8603426}"/>
                  </a:ext>
                </a:extLst>
              </p:cNvPr>
              <p:cNvSpPr>
                <a:spLocks noGrp="1" noRot="1" noChangeAspect="1" noMove="1" noResize="1" noEditPoints="1" noAdjustHandles="1" noChangeArrowheads="1" noChangeShapeType="1" noTextEdit="1"/>
              </p:cNvSpPr>
              <p:nvPr>
                <p:ph idx="1"/>
              </p:nvPr>
            </p:nvSpPr>
            <p:spPr>
              <a:xfrm>
                <a:off x="700392" y="1383758"/>
                <a:ext cx="4297681" cy="3382658"/>
              </a:xfrm>
              <a:blipFill>
                <a:blip r:embed="rId4"/>
                <a:stretch>
                  <a:fillRect l="-2655" t="-186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291CDA2-91FD-BC09-4D1C-41D7297ED7E1}"/>
              </a:ext>
            </a:extLst>
          </p:cNvPr>
          <p:cNvSpPr>
            <a:spLocks noGrp="1"/>
          </p:cNvSpPr>
          <p:nvPr>
            <p:ph type="sldNum" sz="quarter" idx="12"/>
          </p:nvPr>
        </p:nvSpPr>
        <p:spPr/>
        <p:txBody>
          <a:bodyPr/>
          <a:lstStyle/>
          <a:p>
            <a:fld id="{A4C0CD32-A6C8-4BA5-B3DF-D8325E32CAA4}" type="slidenum">
              <a:rPr lang="en-US" smtClean="0"/>
              <a:t>16</a:t>
            </a:fld>
            <a:endParaRPr lang="en-US"/>
          </a:p>
        </p:txBody>
      </p:sp>
      <p:pic>
        <p:nvPicPr>
          <p:cNvPr id="5" name="Picture 4">
            <a:extLst>
              <a:ext uri="{FF2B5EF4-FFF2-40B4-BE49-F238E27FC236}">
                <a16:creationId xmlns:a16="http://schemas.microsoft.com/office/drawing/2014/main" id="{F9713AD5-9EB0-92DA-0BED-C8C2F6271C5C}"/>
              </a:ext>
            </a:extLst>
          </p:cNvPr>
          <p:cNvPicPr>
            <a:picLocks noChangeAspect="1"/>
          </p:cNvPicPr>
          <p:nvPr/>
        </p:nvPicPr>
        <p:blipFill>
          <a:blip r:embed="rId5"/>
          <a:stretch>
            <a:fillRect/>
          </a:stretch>
        </p:blipFill>
        <p:spPr>
          <a:xfrm>
            <a:off x="5537276" y="601911"/>
            <a:ext cx="6146648" cy="5718047"/>
          </a:xfrm>
          <a:prstGeom prst="rect">
            <a:avLst/>
          </a:prstGeom>
        </p:spPr>
      </p:pic>
      <p:sp>
        <p:nvSpPr>
          <p:cNvPr id="9" name="TextBox 8">
            <a:extLst>
              <a:ext uri="{FF2B5EF4-FFF2-40B4-BE49-F238E27FC236}">
                <a16:creationId xmlns:a16="http://schemas.microsoft.com/office/drawing/2014/main" id="{5BB3F298-FA11-C91F-8337-2DD1CFD61A0E}"/>
              </a:ext>
            </a:extLst>
          </p:cNvPr>
          <p:cNvSpPr txBox="1"/>
          <p:nvPr/>
        </p:nvSpPr>
        <p:spPr>
          <a:xfrm>
            <a:off x="8921415" y="29718"/>
            <a:ext cx="6100010" cy="369332"/>
          </a:xfrm>
          <a:prstGeom prst="rect">
            <a:avLst/>
          </a:prstGeom>
          <a:noFill/>
        </p:spPr>
        <p:txBody>
          <a:bodyPr wrap="square">
            <a:spAutoFit/>
          </a:bodyPr>
          <a:lstStyle/>
          <a:p>
            <a:r>
              <a:rPr lang="en-US" b="0" i="0" dirty="0">
                <a:solidFill>
                  <a:srgbClr val="000000"/>
                </a:solidFill>
                <a:effectLst/>
                <a:latin typeface="Noto Sans" panose="020B0502040504020204" pitchFamily="34" charset="0"/>
              </a:rPr>
              <a:t>Phys. Rev. C </a:t>
            </a:r>
            <a:r>
              <a:rPr lang="en-US" b="1" i="0" dirty="0">
                <a:solidFill>
                  <a:srgbClr val="000000"/>
                </a:solidFill>
                <a:effectLst/>
                <a:latin typeface="Noto Sans" panose="020B0502040504020204" pitchFamily="34" charset="0"/>
              </a:rPr>
              <a:t>109</a:t>
            </a:r>
            <a:r>
              <a:rPr lang="en-US" b="0" i="0" dirty="0">
                <a:solidFill>
                  <a:srgbClr val="000000"/>
                </a:solidFill>
                <a:effectLst/>
                <a:latin typeface="Noto Sans" panose="020B0502040504020204" pitchFamily="34" charset="0"/>
              </a:rPr>
              <a:t>, 065803</a:t>
            </a:r>
            <a:endParaRPr lang="en-US" dirty="0"/>
          </a:p>
        </p:txBody>
      </p:sp>
    </p:spTree>
    <p:extLst>
      <p:ext uri="{BB962C8B-B14F-4D97-AF65-F5344CB8AC3E}">
        <p14:creationId xmlns:p14="http://schemas.microsoft.com/office/powerpoint/2010/main" val="201674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of a diagram of a structure&#10;&#10;Description automatically generated">
            <a:extLst>
              <a:ext uri="{FF2B5EF4-FFF2-40B4-BE49-F238E27FC236}">
                <a16:creationId xmlns:a16="http://schemas.microsoft.com/office/drawing/2014/main" id="{B5FD2800-F865-C35F-3E5B-8BD58A6F1DC0}"/>
              </a:ext>
            </a:extLst>
          </p:cNvPr>
          <p:cNvPicPr>
            <a:picLocks noChangeAspect="1"/>
          </p:cNvPicPr>
          <p:nvPr/>
        </p:nvPicPr>
        <p:blipFill>
          <a:blip r:embed="rId3"/>
          <a:stretch>
            <a:fillRect/>
          </a:stretch>
        </p:blipFill>
        <p:spPr>
          <a:xfrm>
            <a:off x="6458753" y="136525"/>
            <a:ext cx="5188899" cy="3371261"/>
          </a:xfrm>
          <a:prstGeom prst="rect">
            <a:avLst/>
          </a:prstGeom>
        </p:spPr>
      </p:pic>
      <p:sp>
        <p:nvSpPr>
          <p:cNvPr id="2" name="Title 1">
            <a:extLst>
              <a:ext uri="{FF2B5EF4-FFF2-40B4-BE49-F238E27FC236}">
                <a16:creationId xmlns:a16="http://schemas.microsoft.com/office/drawing/2014/main" id="{D7D06662-B1BA-AEF3-FDF9-7A41C08952EF}"/>
              </a:ext>
            </a:extLst>
          </p:cNvPr>
          <p:cNvSpPr>
            <a:spLocks noGrp="1"/>
          </p:cNvSpPr>
          <p:nvPr>
            <p:ph type="title"/>
          </p:nvPr>
        </p:nvSpPr>
        <p:spPr>
          <a:xfrm>
            <a:off x="838200" y="222354"/>
            <a:ext cx="10515600" cy="1325563"/>
          </a:xfrm>
        </p:spPr>
        <p:txBody>
          <a:bodyPr/>
          <a:lstStyle/>
          <a:p>
            <a:r>
              <a:rPr lang="en-US" altLang="zh-CN" dirty="0"/>
              <a:t>Temperature</a:t>
            </a:r>
            <a:r>
              <a:rPr lang="zh-CN" altLang="en-US" dirty="0"/>
              <a:t> </a:t>
            </a:r>
            <a:r>
              <a:rPr lang="en-US" altLang="zh-CN" dirty="0"/>
              <a:t>Expansion?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1304825-BA76-B646-5805-D3E3B3D99798}"/>
                  </a:ext>
                </a:extLst>
              </p:cNvPr>
              <p:cNvSpPr>
                <a:spLocks noGrp="1"/>
              </p:cNvSpPr>
              <p:nvPr>
                <p:ph idx="1"/>
              </p:nvPr>
            </p:nvSpPr>
            <p:spPr>
              <a:xfrm>
                <a:off x="3828977" y="3381376"/>
                <a:ext cx="7645400" cy="3024187"/>
              </a:xfrm>
            </p:spPr>
            <p:txBody>
              <a:bodyPr>
                <a:normAutofit fontScale="62500" lnSpcReduction="20000"/>
              </a:bodyPr>
              <a:lstStyle/>
              <a:p>
                <a:pPr>
                  <a:lnSpc>
                    <a:spcPct val="150000"/>
                  </a:lnSpc>
                </a:pPr>
                <a:r>
                  <a:rPr lang="en-US" i="1" dirty="0">
                    <a:solidFill>
                      <a:srgbClr val="000000"/>
                    </a:solidFill>
                    <a:effectLst/>
                    <a:highlight>
                      <a:srgbClr val="FFFFFF"/>
                    </a:highlight>
                    <a:latin typeface="Lucida Grande" panose="020B0600040502020204" pitchFamily="34" charset="0"/>
                  </a:rPr>
                  <a:t>"</a:t>
                </a:r>
                <a:r>
                  <a:rPr lang="en-US" i="1" dirty="0">
                    <a:solidFill>
                      <a:srgbClr val="000000"/>
                    </a:solidFill>
                    <a:effectLst/>
                    <a:highlight>
                      <a:srgbClr val="FFFFFF"/>
                    </a:highlight>
                    <a:latin typeface="Grandview Display" panose="020B0502040204020203" pitchFamily="34" charset="0"/>
                  </a:rPr>
                  <a:t>Finite-temperature expansion of the dense-matter equation of state</a:t>
                </a:r>
                <a:r>
                  <a:rPr lang="en-US" dirty="0">
                    <a:solidFill>
                      <a:srgbClr val="000000"/>
                    </a:solidFill>
                    <a:effectLst/>
                    <a:highlight>
                      <a:srgbClr val="FFFFFF"/>
                    </a:highlight>
                    <a:latin typeface="Grandview Display" panose="020B0502040204020203" pitchFamily="34" charset="0"/>
                  </a:rPr>
                  <a:t>.” </a:t>
                </a:r>
              </a:p>
              <a:p>
                <a:pPr lvl="1">
                  <a:lnSpc>
                    <a:spcPct val="150000"/>
                  </a:lnSpc>
                </a:pPr>
                <a:r>
                  <a:rPr lang="en-US" dirty="0">
                    <a:solidFill>
                      <a:srgbClr val="000000"/>
                    </a:solidFill>
                    <a:effectLst/>
                    <a:highlight>
                      <a:srgbClr val="FFFFFF"/>
                    </a:highlight>
                    <a:latin typeface="Grandview Display" panose="020B0502040204020203" pitchFamily="34" charset="0"/>
                  </a:rPr>
                  <a:t>Expansion of </a:t>
                </a:r>
                <a:r>
                  <a:rPr lang="en-US" dirty="0">
                    <a:solidFill>
                      <a:srgbClr val="000000"/>
                    </a:solidFill>
                    <a:highlight>
                      <a:srgbClr val="FFFFFF"/>
                    </a:highlight>
                    <a:latin typeface="Grandview Display" panose="020B0502040204020203" pitchFamily="34" charset="0"/>
                  </a:rPr>
                  <a:t>EOS of dense matter from pure neutron to isospin symmetric nuclear matter, from 0 to finite temperatures (up to T =100 MeV)</a:t>
                </a:r>
              </a:p>
              <a:p>
                <a:pPr lvl="1">
                  <a:lnSpc>
                    <a:spcPct val="150000"/>
                  </a:lnSpc>
                </a:pPr>
                <a:r>
                  <a:rPr lang="en-US" dirty="0">
                    <a:solidFill>
                      <a:srgbClr val="000000"/>
                    </a:solidFill>
                    <a:effectLst/>
                    <a:highlight>
                      <a:srgbClr val="FFFFFF"/>
                    </a:highlight>
                    <a:latin typeface="Grandview Display" panose="020B0502040204020203" pitchFamily="34" charset="0"/>
                  </a:rPr>
                  <a:t>Model independent</a:t>
                </a:r>
              </a:p>
              <a:p>
                <a:pPr lvl="1">
                  <a:lnSpc>
                    <a:spcPct val="150000"/>
                  </a:lnSpc>
                </a:pPr>
                <a:r>
                  <a:rPr lang="en-US" dirty="0">
                    <a:latin typeface="Grandview Display" panose="020B0502040204020203" pitchFamily="34" charset="0"/>
                  </a:rPr>
                  <a:t>Provides a thermodynamically consistent and uncertainty-quantified 3D EoS, enabling simulations of neutron star mergers and connections to HICs. </a:t>
                </a:r>
                <a:endParaRPr lang="en-US" b="0" i="1" dirty="0">
                  <a:solidFill>
                    <a:srgbClr val="000000"/>
                  </a:solidFill>
                  <a:effectLst/>
                  <a:highlight>
                    <a:srgbClr val="FFFFFF"/>
                  </a:highlight>
                  <a:latin typeface="Cambria Math" panose="02040503050406030204" pitchFamily="18" charset="0"/>
                </a:endParaRPr>
              </a:p>
              <a:p>
                <a:pPr lvl="1">
                  <a:lnSpc>
                    <a:spcPct val="150000"/>
                  </a:lnSpc>
                </a:pPr>
                <a14:m>
                  <m:oMath xmlns:m="http://schemas.openxmlformats.org/officeDocument/2006/math">
                    <m:r>
                      <a:rPr lang="en-US" b="0" i="1" smtClean="0">
                        <a:solidFill>
                          <a:srgbClr val="000000"/>
                        </a:solidFill>
                        <a:effectLst/>
                        <a:highlight>
                          <a:srgbClr val="FFFFFF"/>
                        </a:highlight>
                        <a:latin typeface="Cambria Math" panose="02040503050406030204" pitchFamily="18" charset="0"/>
                      </a:rPr>
                      <m:t>𝑝</m:t>
                    </m:r>
                    <m:d>
                      <m:dPr>
                        <m:ctrlPr>
                          <a:rPr lang="en-US" b="0" i="1" smtClean="0">
                            <a:solidFill>
                              <a:srgbClr val="000000"/>
                            </a:solidFill>
                            <a:effectLst/>
                            <a:highlight>
                              <a:srgbClr val="FFFFFF"/>
                            </a:highlight>
                            <a:latin typeface="Cambria Math" panose="02040503050406030204" pitchFamily="18" charset="0"/>
                          </a:rPr>
                        </m:ctrlPr>
                      </m:dPr>
                      <m:e>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m:t>
                        </m:r>
                        <m:acc>
                          <m:accPr>
                            <m:chr m:val="⃗"/>
                            <m:ctrlPr>
                              <a:rPr lang="en-US" b="0" i="1" smtClean="0">
                                <a:solidFill>
                                  <a:srgbClr val="000000"/>
                                </a:solidFill>
                                <a:effectLst/>
                                <a:highlight>
                                  <a:srgbClr val="FFFFFF"/>
                                </a:highlight>
                                <a:latin typeface="Cambria Math" panose="02040503050406030204" pitchFamily="18" charset="0"/>
                              </a:rPr>
                            </m:ctrlPr>
                          </m:accPr>
                          <m:e>
                            <m:r>
                              <a:rPr lang="en-US" b="0" i="1" smtClean="0">
                                <a:solidFill>
                                  <a:srgbClr val="000000"/>
                                </a:solidFill>
                                <a:effectLst/>
                                <a:highlight>
                                  <a:srgbClr val="FFFFFF"/>
                                </a:highlight>
                                <a:latin typeface="Cambria Math" panose="02040503050406030204" pitchFamily="18" charset="0"/>
                                <a:ea typeface="Cambria Math" panose="02040503050406030204" pitchFamily="18" charset="0"/>
                              </a:rPr>
                              <m:t>𝜇</m:t>
                            </m:r>
                          </m:e>
                        </m:acc>
                      </m:e>
                    </m:d>
                    <m:r>
                      <a:rPr lang="en-US" b="0" i="1" smtClean="0">
                        <a:solidFill>
                          <a:srgbClr val="000000"/>
                        </a:solidFill>
                        <a:effectLst/>
                        <a:highlight>
                          <a:srgbClr val="FFFFFF"/>
                        </a:highlight>
                        <a:latin typeface="Cambria Math" panose="02040503050406030204" pitchFamily="18" charset="0"/>
                      </a:rPr>
                      <m:t>=</m:t>
                    </m:r>
                    <m:sSub>
                      <m:sSubPr>
                        <m:ctrlPr>
                          <a:rPr lang="en-US" b="0" i="1" smtClean="0">
                            <a:solidFill>
                              <a:srgbClr val="000000"/>
                            </a:solidFill>
                            <a:effectLst/>
                            <a:highlight>
                              <a:srgbClr val="FFFFFF"/>
                            </a:highlight>
                            <a:latin typeface="Cambria Math" panose="02040503050406030204" pitchFamily="18" charset="0"/>
                          </a:rPr>
                        </m:ctrlPr>
                      </m:sSubPr>
                      <m:e>
                        <m:r>
                          <a:rPr lang="en-US" b="0" i="1" smtClean="0">
                            <a:solidFill>
                              <a:srgbClr val="000000"/>
                            </a:solidFill>
                            <a:effectLst/>
                            <a:highlight>
                              <a:srgbClr val="FFFFFF"/>
                            </a:highlight>
                            <a:latin typeface="Cambria Math" panose="02040503050406030204" pitchFamily="18" charset="0"/>
                          </a:rPr>
                          <m:t>𝑝</m:t>
                        </m:r>
                      </m:e>
                      <m:sub>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=0</m:t>
                        </m:r>
                      </m:sub>
                    </m:sSub>
                    <m:r>
                      <a:rPr lang="en-US" b="0" i="1" smtClean="0">
                        <a:solidFill>
                          <a:srgbClr val="000000"/>
                        </a:solidFill>
                        <a:effectLst/>
                        <a:highlight>
                          <a:srgbClr val="FFFFFF"/>
                        </a:highlight>
                        <a:latin typeface="Cambria Math" panose="02040503050406030204" pitchFamily="18" charset="0"/>
                      </a:rPr>
                      <m:t>+</m:t>
                    </m:r>
                    <m:sSub>
                      <m:sSubPr>
                        <m:ctrlPr>
                          <a:rPr lang="en-US" b="0" i="1" smtClean="0">
                            <a:solidFill>
                              <a:srgbClr val="000000"/>
                            </a:solidFill>
                            <a:effectLst/>
                            <a:highlight>
                              <a:srgbClr val="FFFFFF"/>
                            </a:highlight>
                            <a:latin typeface="Cambria Math" panose="02040503050406030204" pitchFamily="18" charset="0"/>
                          </a:rPr>
                        </m:ctrlPr>
                      </m:sSubPr>
                      <m:e>
                        <m:d>
                          <m:dPr>
                            <m:begChr m:val=""/>
                            <m:endChr m:val="|"/>
                            <m:ctrlPr>
                              <a:rPr lang="en-US" i="1">
                                <a:solidFill>
                                  <a:srgbClr val="000000"/>
                                </a:solidFill>
                                <a:highlight>
                                  <a:srgbClr val="FFFFFF"/>
                                </a:highlight>
                                <a:latin typeface="Cambria Math" panose="02040503050406030204" pitchFamily="18" charset="0"/>
                              </a:rPr>
                            </m:ctrlPr>
                          </m:dPr>
                          <m:e>
                            <m:f>
                              <m:fPr>
                                <m:ctrlPr>
                                  <a:rPr lang="en-US" i="1">
                                    <a:solidFill>
                                      <a:srgbClr val="000000"/>
                                    </a:solidFill>
                                    <a:highlight>
                                      <a:srgbClr val="FFFFFF"/>
                                    </a:highlight>
                                    <a:latin typeface="Cambria Math" panose="02040503050406030204" pitchFamily="18" charset="0"/>
                                  </a:rPr>
                                </m:ctrlPr>
                              </m:fPr>
                              <m:num>
                                <m:r>
                                  <a:rPr lang="en-US" i="1">
                                    <a:solidFill>
                                      <a:srgbClr val="000000"/>
                                    </a:solidFill>
                                    <a:highlight>
                                      <a:srgbClr val="FFFFFF"/>
                                    </a:highlight>
                                    <a:latin typeface="Cambria Math" panose="02040503050406030204" pitchFamily="18" charset="0"/>
                                    <a:ea typeface="Cambria Math" panose="02040503050406030204" pitchFamily="18" charset="0"/>
                                  </a:rPr>
                                  <m:t>𝜕</m:t>
                                </m:r>
                                <m:r>
                                  <a:rPr lang="en-US" i="1">
                                    <a:solidFill>
                                      <a:srgbClr val="000000"/>
                                    </a:solidFill>
                                    <a:highlight>
                                      <a:srgbClr val="FFFFFF"/>
                                    </a:highlight>
                                    <a:latin typeface="Cambria Math" panose="02040503050406030204" pitchFamily="18" charset="0"/>
                                    <a:ea typeface="Cambria Math" panose="02040503050406030204" pitchFamily="18" charset="0"/>
                                  </a:rPr>
                                  <m:t>𝑝</m:t>
                                </m:r>
                              </m:num>
                              <m:den>
                                <m:r>
                                  <a:rPr lang="en-US" i="1">
                                    <a:solidFill>
                                      <a:srgbClr val="000000"/>
                                    </a:solidFill>
                                    <a:highlight>
                                      <a:srgbClr val="FFFFFF"/>
                                    </a:highlight>
                                    <a:latin typeface="Cambria Math" panose="02040503050406030204" pitchFamily="18" charset="0"/>
                                    <a:ea typeface="Cambria Math" panose="02040503050406030204" pitchFamily="18" charset="0"/>
                                  </a:rPr>
                                  <m:t>𝜕</m:t>
                                </m:r>
                                <m:r>
                                  <a:rPr lang="en-US" i="1">
                                    <a:solidFill>
                                      <a:srgbClr val="000000"/>
                                    </a:solidFill>
                                    <a:highlight>
                                      <a:srgbClr val="FFFFFF"/>
                                    </a:highlight>
                                    <a:latin typeface="Cambria Math" panose="02040503050406030204" pitchFamily="18" charset="0"/>
                                    <a:ea typeface="Cambria Math" panose="02040503050406030204" pitchFamily="18" charset="0"/>
                                  </a:rPr>
                                  <m:t>𝑇</m:t>
                                </m:r>
                              </m:den>
                            </m:f>
                          </m:e>
                        </m:d>
                      </m:e>
                      <m:sub>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=0,</m:t>
                        </m:r>
                        <m:acc>
                          <m:accPr>
                            <m:chr m:val="⃗"/>
                            <m:ctrlPr>
                              <a:rPr lang="en-US" i="1">
                                <a:solidFill>
                                  <a:srgbClr val="000000"/>
                                </a:solidFill>
                                <a:highlight>
                                  <a:srgbClr val="FFFFFF"/>
                                </a:highlight>
                                <a:latin typeface="Cambria Math" panose="02040503050406030204" pitchFamily="18" charset="0"/>
                              </a:rPr>
                            </m:ctrlPr>
                          </m:accPr>
                          <m:e>
                            <m:r>
                              <a:rPr lang="en-US" b="0" i="1" smtClean="0">
                                <a:solidFill>
                                  <a:srgbClr val="000000"/>
                                </a:solidFill>
                                <a:highlight>
                                  <a:srgbClr val="FFFFFF"/>
                                </a:highlight>
                                <a:latin typeface="Cambria Math" panose="02040503050406030204" pitchFamily="18" charset="0"/>
                              </a:rPr>
                              <m:t> </m:t>
                            </m:r>
                            <m:r>
                              <a:rPr lang="en-US" i="1">
                                <a:solidFill>
                                  <a:srgbClr val="000000"/>
                                </a:solidFill>
                                <a:highlight>
                                  <a:srgbClr val="FFFFFF"/>
                                </a:highlight>
                                <a:latin typeface="Cambria Math" panose="02040503050406030204" pitchFamily="18" charset="0"/>
                                <a:ea typeface="Cambria Math" panose="02040503050406030204" pitchFamily="18" charset="0"/>
                              </a:rPr>
                              <m:t>𝜇</m:t>
                            </m:r>
                          </m:e>
                        </m:acc>
                      </m:sub>
                    </m:sSub>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m:t>
                    </m:r>
                    <m:f>
                      <m:fPr>
                        <m:ctrlPr>
                          <a:rPr lang="en-US" b="0" i="1" smtClean="0">
                            <a:solidFill>
                              <a:srgbClr val="000000"/>
                            </a:solidFill>
                            <a:effectLst/>
                            <a:highlight>
                              <a:srgbClr val="FFFFFF"/>
                            </a:highlight>
                            <a:latin typeface="Cambria Math" panose="02040503050406030204" pitchFamily="18" charset="0"/>
                          </a:rPr>
                        </m:ctrlPr>
                      </m:fPr>
                      <m:num>
                        <m:r>
                          <a:rPr lang="en-US" b="0" i="1" smtClean="0">
                            <a:solidFill>
                              <a:srgbClr val="000000"/>
                            </a:solidFill>
                            <a:effectLst/>
                            <a:highlight>
                              <a:srgbClr val="FFFFFF"/>
                            </a:highlight>
                            <a:latin typeface="Cambria Math" panose="02040503050406030204" pitchFamily="18" charset="0"/>
                          </a:rPr>
                          <m:t>1</m:t>
                        </m:r>
                      </m:num>
                      <m:den>
                        <m:r>
                          <a:rPr lang="en-US" b="0" i="1" smtClean="0">
                            <a:solidFill>
                              <a:srgbClr val="000000"/>
                            </a:solidFill>
                            <a:effectLst/>
                            <a:highlight>
                              <a:srgbClr val="FFFFFF"/>
                            </a:highlight>
                            <a:latin typeface="Cambria Math" panose="02040503050406030204" pitchFamily="18" charset="0"/>
                          </a:rPr>
                          <m:t>2</m:t>
                        </m:r>
                      </m:den>
                    </m:f>
                  </m:oMath>
                </a14:m>
                <a:r>
                  <a:rPr lang="en-US" dirty="0">
                    <a:solidFill>
                      <a:srgbClr val="000000"/>
                    </a:solidFill>
                    <a:highlight>
                      <a:srgbClr val="FFFFFF"/>
                    </a:highlight>
                  </a:rPr>
                  <a:t> </a:t>
                </a:r>
                <a14:m>
                  <m:oMath xmlns:m="http://schemas.openxmlformats.org/officeDocument/2006/math">
                    <m:sSub>
                      <m:sSubPr>
                        <m:ctrlPr>
                          <a:rPr lang="en-US" i="1">
                            <a:solidFill>
                              <a:srgbClr val="000000"/>
                            </a:solidFill>
                            <a:highlight>
                              <a:srgbClr val="FFFFFF"/>
                            </a:highlight>
                            <a:latin typeface="Cambria Math" panose="02040503050406030204" pitchFamily="18" charset="0"/>
                          </a:rPr>
                        </m:ctrlPr>
                      </m:sSubPr>
                      <m:e>
                        <m:d>
                          <m:dPr>
                            <m:begChr m:val=""/>
                            <m:endChr m:val="|"/>
                            <m:ctrlPr>
                              <a:rPr lang="en-US" i="1">
                                <a:solidFill>
                                  <a:srgbClr val="000000"/>
                                </a:solidFill>
                                <a:highlight>
                                  <a:srgbClr val="FFFFFF"/>
                                </a:highlight>
                                <a:latin typeface="Cambria Math" panose="02040503050406030204" pitchFamily="18" charset="0"/>
                              </a:rPr>
                            </m:ctrlPr>
                          </m:dPr>
                          <m:e>
                            <m:f>
                              <m:fPr>
                                <m:ctrlPr>
                                  <a:rPr lang="en-US" i="1">
                                    <a:solidFill>
                                      <a:srgbClr val="000000"/>
                                    </a:solidFill>
                                    <a:highlight>
                                      <a:srgbClr val="FFFFFF"/>
                                    </a:highlight>
                                    <a:latin typeface="Cambria Math" panose="02040503050406030204" pitchFamily="18" charset="0"/>
                                  </a:rPr>
                                </m:ctrlPr>
                              </m:fPr>
                              <m:num>
                                <m:sSup>
                                  <m:sSupPr>
                                    <m:ctrlPr>
                                      <a:rPr lang="en-US" i="1" smtClean="0">
                                        <a:solidFill>
                                          <a:srgbClr val="000000"/>
                                        </a:solidFill>
                                        <a:highlight>
                                          <a:srgbClr val="FFFFFF"/>
                                        </a:highlight>
                                        <a:latin typeface="Cambria Math" panose="02040503050406030204" pitchFamily="18" charset="0"/>
                                      </a:rPr>
                                    </m:ctrlPr>
                                  </m:sSupPr>
                                  <m:e>
                                    <m:r>
                                      <a:rPr lang="en-US" i="1" smtClean="0">
                                        <a:solidFill>
                                          <a:srgbClr val="000000"/>
                                        </a:solidFill>
                                        <a:highlight>
                                          <a:srgbClr val="FFFFFF"/>
                                        </a:highlight>
                                        <a:latin typeface="Cambria Math" panose="02040503050406030204" pitchFamily="18" charset="0"/>
                                        <a:ea typeface="Cambria Math" panose="02040503050406030204" pitchFamily="18" charset="0"/>
                                      </a:rPr>
                                      <m:t>𝜕</m:t>
                                    </m:r>
                                  </m:e>
                                  <m:sup>
                                    <m:r>
                                      <a:rPr lang="en-US" b="0" i="1" smtClean="0">
                                        <a:solidFill>
                                          <a:srgbClr val="000000"/>
                                        </a:solidFill>
                                        <a:highlight>
                                          <a:srgbClr val="FFFFFF"/>
                                        </a:highlight>
                                        <a:latin typeface="Cambria Math" panose="02040503050406030204" pitchFamily="18" charset="0"/>
                                      </a:rPr>
                                      <m:t>2</m:t>
                                    </m:r>
                                  </m:sup>
                                </m:sSup>
                                <m:r>
                                  <a:rPr lang="en-US" i="1">
                                    <a:solidFill>
                                      <a:srgbClr val="000000"/>
                                    </a:solidFill>
                                    <a:highlight>
                                      <a:srgbClr val="FFFFFF"/>
                                    </a:highlight>
                                    <a:latin typeface="Cambria Math" panose="02040503050406030204" pitchFamily="18" charset="0"/>
                                    <a:ea typeface="Cambria Math" panose="02040503050406030204" pitchFamily="18" charset="0"/>
                                  </a:rPr>
                                  <m:t>𝑝</m:t>
                                </m:r>
                              </m:num>
                              <m:den>
                                <m:r>
                                  <a:rPr lang="en-US" i="1">
                                    <a:solidFill>
                                      <a:srgbClr val="000000"/>
                                    </a:solidFill>
                                    <a:highlight>
                                      <a:srgbClr val="FFFFFF"/>
                                    </a:highlight>
                                    <a:latin typeface="Cambria Math" panose="02040503050406030204" pitchFamily="18" charset="0"/>
                                    <a:ea typeface="Cambria Math" panose="02040503050406030204" pitchFamily="18" charset="0"/>
                                  </a:rPr>
                                  <m:t>𝜕</m:t>
                                </m:r>
                                <m:sSup>
                                  <m:sSupPr>
                                    <m:ctrlPr>
                                      <a:rPr lang="en-US" i="1" smtClean="0">
                                        <a:solidFill>
                                          <a:srgbClr val="000000"/>
                                        </a:solidFill>
                                        <a:highlight>
                                          <a:srgbClr val="FFFFFF"/>
                                        </a:highlight>
                                        <a:latin typeface="Cambria Math" panose="02040503050406030204" pitchFamily="18" charset="0"/>
                                        <a:ea typeface="Cambria Math" panose="02040503050406030204" pitchFamily="18" charset="0"/>
                                      </a:rPr>
                                    </m:ctrlPr>
                                  </m:sSupPr>
                                  <m:e>
                                    <m:r>
                                      <a:rPr lang="en-US" b="0" i="1" smtClean="0">
                                        <a:solidFill>
                                          <a:srgbClr val="000000"/>
                                        </a:solidFill>
                                        <a:highlight>
                                          <a:srgbClr val="FFFFFF"/>
                                        </a:highlight>
                                        <a:latin typeface="Cambria Math" panose="02040503050406030204" pitchFamily="18" charset="0"/>
                                        <a:ea typeface="Cambria Math" panose="02040503050406030204" pitchFamily="18" charset="0"/>
                                      </a:rPr>
                                      <m:t>𝑇</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2</m:t>
                                    </m:r>
                                  </m:sup>
                                </m:sSup>
                              </m:den>
                            </m:f>
                          </m:e>
                        </m:d>
                      </m:e>
                      <m:sub>
                        <m:r>
                          <a:rPr lang="en-US" i="1">
                            <a:solidFill>
                              <a:srgbClr val="000000"/>
                            </a:solidFill>
                            <a:highlight>
                              <a:srgbClr val="FFFFFF"/>
                            </a:highlight>
                            <a:latin typeface="Cambria Math" panose="02040503050406030204" pitchFamily="18" charset="0"/>
                          </a:rPr>
                          <m:t>𝑇</m:t>
                        </m:r>
                        <m:r>
                          <a:rPr lang="en-US" i="1">
                            <a:solidFill>
                              <a:srgbClr val="000000"/>
                            </a:solidFill>
                            <a:highlight>
                              <a:srgbClr val="FFFFFF"/>
                            </a:highlight>
                            <a:latin typeface="Cambria Math" panose="02040503050406030204" pitchFamily="18" charset="0"/>
                          </a:rPr>
                          <m:t>=0,</m:t>
                        </m:r>
                        <m:acc>
                          <m:accPr>
                            <m:chr m:val="⃗"/>
                            <m:ctrlPr>
                              <a:rPr lang="en-US" i="1">
                                <a:solidFill>
                                  <a:srgbClr val="000000"/>
                                </a:solidFill>
                                <a:highlight>
                                  <a:srgbClr val="FFFFFF"/>
                                </a:highlight>
                                <a:latin typeface="Cambria Math" panose="02040503050406030204" pitchFamily="18" charset="0"/>
                              </a:rPr>
                            </m:ctrlPr>
                          </m:accPr>
                          <m:e>
                            <m:r>
                              <a:rPr lang="en-US" i="1">
                                <a:solidFill>
                                  <a:srgbClr val="000000"/>
                                </a:solidFill>
                                <a:highlight>
                                  <a:srgbClr val="FFFFFF"/>
                                </a:highlight>
                                <a:latin typeface="Cambria Math" panose="02040503050406030204" pitchFamily="18" charset="0"/>
                              </a:rPr>
                              <m:t> </m:t>
                            </m:r>
                            <m:r>
                              <a:rPr lang="en-US" i="1">
                                <a:solidFill>
                                  <a:srgbClr val="000000"/>
                                </a:solidFill>
                                <a:highlight>
                                  <a:srgbClr val="FFFFFF"/>
                                </a:highlight>
                                <a:latin typeface="Cambria Math" panose="02040503050406030204" pitchFamily="18" charset="0"/>
                                <a:ea typeface="Cambria Math" panose="02040503050406030204" pitchFamily="18" charset="0"/>
                              </a:rPr>
                              <m:t>𝜇</m:t>
                            </m:r>
                          </m:e>
                        </m:acc>
                      </m:sub>
                    </m:sSub>
                  </m:oMath>
                </a14:m>
                <a:r>
                  <a:rPr lang="en-US" dirty="0">
                    <a:solidFill>
                      <a:srgbClr val="000000"/>
                    </a:solidFill>
                    <a:highlight>
                      <a:srgbClr val="FFFFFF"/>
                    </a:highlight>
                  </a:rPr>
                  <a:t>+ </a:t>
                </a:r>
                <a14:m>
                  <m:oMath xmlns:m="http://schemas.openxmlformats.org/officeDocument/2006/math">
                    <m:f>
                      <m:fPr>
                        <m:ctrlPr>
                          <a:rPr lang="en-US" i="1">
                            <a:solidFill>
                              <a:srgbClr val="000000"/>
                            </a:solidFill>
                            <a:highlight>
                              <a:srgbClr val="FFFFFF"/>
                            </a:highlight>
                            <a:latin typeface="Cambria Math" panose="02040503050406030204" pitchFamily="18" charset="0"/>
                          </a:rPr>
                        </m:ctrlPr>
                      </m:fPr>
                      <m:num>
                        <m:r>
                          <a:rPr lang="en-US" i="1">
                            <a:solidFill>
                              <a:srgbClr val="000000"/>
                            </a:solidFill>
                            <a:highlight>
                              <a:srgbClr val="FFFFFF"/>
                            </a:highlight>
                            <a:latin typeface="Cambria Math" panose="02040503050406030204" pitchFamily="18" charset="0"/>
                          </a:rPr>
                          <m:t>1</m:t>
                        </m:r>
                      </m:num>
                      <m:den>
                        <m:r>
                          <a:rPr lang="en-US" b="0" i="1" smtClean="0">
                            <a:solidFill>
                              <a:srgbClr val="000000"/>
                            </a:solidFill>
                            <a:highlight>
                              <a:srgbClr val="FFFFFF"/>
                            </a:highlight>
                            <a:latin typeface="Cambria Math" panose="02040503050406030204" pitchFamily="18" charset="0"/>
                          </a:rPr>
                          <m:t>6</m:t>
                        </m:r>
                      </m:den>
                    </m:f>
                  </m:oMath>
                </a14:m>
                <a:r>
                  <a:rPr lang="en-US" dirty="0">
                    <a:solidFill>
                      <a:srgbClr val="000000"/>
                    </a:solidFill>
                    <a:highlight>
                      <a:srgbClr val="FFFFFF"/>
                    </a:highlight>
                  </a:rPr>
                  <a:t> </a:t>
                </a:r>
                <a14:m>
                  <m:oMath xmlns:m="http://schemas.openxmlformats.org/officeDocument/2006/math">
                    <m:sSub>
                      <m:sSubPr>
                        <m:ctrlPr>
                          <a:rPr lang="en-US" i="1">
                            <a:solidFill>
                              <a:srgbClr val="000000"/>
                            </a:solidFill>
                            <a:highlight>
                              <a:srgbClr val="FFFFFF"/>
                            </a:highlight>
                            <a:latin typeface="Cambria Math" panose="02040503050406030204" pitchFamily="18" charset="0"/>
                          </a:rPr>
                        </m:ctrlPr>
                      </m:sSubPr>
                      <m:e>
                        <m:d>
                          <m:dPr>
                            <m:begChr m:val=""/>
                            <m:endChr m:val="|"/>
                            <m:ctrlPr>
                              <a:rPr lang="en-US" i="1">
                                <a:solidFill>
                                  <a:srgbClr val="000000"/>
                                </a:solidFill>
                                <a:highlight>
                                  <a:srgbClr val="FFFFFF"/>
                                </a:highlight>
                                <a:latin typeface="Cambria Math" panose="02040503050406030204" pitchFamily="18" charset="0"/>
                              </a:rPr>
                            </m:ctrlPr>
                          </m:dPr>
                          <m:e>
                            <m:f>
                              <m:fPr>
                                <m:ctrlPr>
                                  <a:rPr lang="en-US" i="1">
                                    <a:solidFill>
                                      <a:srgbClr val="000000"/>
                                    </a:solidFill>
                                    <a:highlight>
                                      <a:srgbClr val="FFFFFF"/>
                                    </a:highlight>
                                    <a:latin typeface="Cambria Math" panose="02040503050406030204" pitchFamily="18" charset="0"/>
                                  </a:rPr>
                                </m:ctrlPr>
                              </m:fPr>
                              <m:num>
                                <m:sSup>
                                  <m:sSupPr>
                                    <m:ctrlPr>
                                      <a:rPr lang="en-US" i="1">
                                        <a:solidFill>
                                          <a:srgbClr val="000000"/>
                                        </a:solidFill>
                                        <a:highlight>
                                          <a:srgbClr val="FFFFFF"/>
                                        </a:highlight>
                                        <a:latin typeface="Cambria Math" panose="02040503050406030204" pitchFamily="18" charset="0"/>
                                      </a:rPr>
                                    </m:ctrlPr>
                                  </m:sSupPr>
                                  <m:e>
                                    <m:r>
                                      <a:rPr lang="en-US" i="1">
                                        <a:solidFill>
                                          <a:srgbClr val="000000"/>
                                        </a:solidFill>
                                        <a:highlight>
                                          <a:srgbClr val="FFFFFF"/>
                                        </a:highlight>
                                        <a:latin typeface="Cambria Math" panose="02040503050406030204" pitchFamily="18" charset="0"/>
                                        <a:ea typeface="Cambria Math" panose="02040503050406030204" pitchFamily="18" charset="0"/>
                                      </a:rPr>
                                      <m:t>𝜕</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3</m:t>
                                    </m:r>
                                  </m:sup>
                                </m:sSup>
                                <m:r>
                                  <a:rPr lang="en-US" i="1">
                                    <a:solidFill>
                                      <a:srgbClr val="000000"/>
                                    </a:solidFill>
                                    <a:highlight>
                                      <a:srgbClr val="FFFFFF"/>
                                    </a:highlight>
                                    <a:latin typeface="Cambria Math" panose="02040503050406030204" pitchFamily="18" charset="0"/>
                                    <a:ea typeface="Cambria Math" panose="02040503050406030204" pitchFamily="18" charset="0"/>
                                  </a:rPr>
                                  <m:t>𝑝</m:t>
                                </m:r>
                              </m:num>
                              <m:den>
                                <m:r>
                                  <a:rPr lang="en-US" i="1">
                                    <a:solidFill>
                                      <a:srgbClr val="000000"/>
                                    </a:solidFill>
                                    <a:highlight>
                                      <a:srgbClr val="FFFFFF"/>
                                    </a:highlight>
                                    <a:latin typeface="Cambria Math" panose="02040503050406030204" pitchFamily="18" charset="0"/>
                                    <a:ea typeface="Cambria Math" panose="02040503050406030204" pitchFamily="18" charset="0"/>
                                  </a:rPr>
                                  <m:t>𝜕</m:t>
                                </m:r>
                                <m:sSup>
                                  <m:sSupPr>
                                    <m:ctrlPr>
                                      <a:rPr lang="en-US" i="1">
                                        <a:solidFill>
                                          <a:srgbClr val="000000"/>
                                        </a:solidFill>
                                        <a:highlight>
                                          <a:srgbClr val="FFFFFF"/>
                                        </a:highlight>
                                        <a:latin typeface="Cambria Math" panose="02040503050406030204" pitchFamily="18" charset="0"/>
                                        <a:ea typeface="Cambria Math" panose="02040503050406030204" pitchFamily="18" charset="0"/>
                                      </a:rPr>
                                    </m:ctrlPr>
                                  </m:sSupPr>
                                  <m:e>
                                    <m:r>
                                      <a:rPr lang="en-US" i="1">
                                        <a:solidFill>
                                          <a:srgbClr val="000000"/>
                                        </a:solidFill>
                                        <a:highlight>
                                          <a:srgbClr val="FFFFFF"/>
                                        </a:highlight>
                                        <a:latin typeface="Cambria Math" panose="02040503050406030204" pitchFamily="18" charset="0"/>
                                        <a:ea typeface="Cambria Math" panose="02040503050406030204" pitchFamily="18" charset="0"/>
                                      </a:rPr>
                                      <m:t>𝑇</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3</m:t>
                                    </m:r>
                                  </m:sup>
                                </m:sSup>
                              </m:den>
                            </m:f>
                          </m:e>
                        </m:d>
                      </m:e>
                      <m:sub>
                        <m:r>
                          <a:rPr lang="en-US" i="1">
                            <a:solidFill>
                              <a:srgbClr val="000000"/>
                            </a:solidFill>
                            <a:highlight>
                              <a:srgbClr val="FFFFFF"/>
                            </a:highlight>
                            <a:latin typeface="Cambria Math" panose="02040503050406030204" pitchFamily="18" charset="0"/>
                          </a:rPr>
                          <m:t>𝑇</m:t>
                        </m:r>
                        <m:r>
                          <a:rPr lang="en-US" i="1">
                            <a:solidFill>
                              <a:srgbClr val="000000"/>
                            </a:solidFill>
                            <a:highlight>
                              <a:srgbClr val="FFFFFF"/>
                            </a:highlight>
                            <a:latin typeface="Cambria Math" panose="02040503050406030204" pitchFamily="18" charset="0"/>
                          </a:rPr>
                          <m:t>=0,</m:t>
                        </m:r>
                        <m:acc>
                          <m:accPr>
                            <m:chr m:val="⃗"/>
                            <m:ctrlPr>
                              <a:rPr lang="en-US" i="1">
                                <a:solidFill>
                                  <a:srgbClr val="000000"/>
                                </a:solidFill>
                                <a:highlight>
                                  <a:srgbClr val="FFFFFF"/>
                                </a:highlight>
                                <a:latin typeface="Cambria Math" panose="02040503050406030204" pitchFamily="18" charset="0"/>
                              </a:rPr>
                            </m:ctrlPr>
                          </m:accPr>
                          <m:e>
                            <m:r>
                              <a:rPr lang="en-US" i="1">
                                <a:solidFill>
                                  <a:srgbClr val="000000"/>
                                </a:solidFill>
                                <a:highlight>
                                  <a:srgbClr val="FFFFFF"/>
                                </a:highlight>
                                <a:latin typeface="Cambria Math" panose="02040503050406030204" pitchFamily="18" charset="0"/>
                              </a:rPr>
                              <m:t> </m:t>
                            </m:r>
                            <m:r>
                              <a:rPr lang="en-US" i="1">
                                <a:solidFill>
                                  <a:srgbClr val="000000"/>
                                </a:solidFill>
                                <a:highlight>
                                  <a:srgbClr val="FFFFFF"/>
                                </a:highlight>
                                <a:latin typeface="Cambria Math" panose="02040503050406030204" pitchFamily="18" charset="0"/>
                                <a:ea typeface="Cambria Math" panose="02040503050406030204" pitchFamily="18" charset="0"/>
                              </a:rPr>
                              <m:t>𝜇</m:t>
                            </m:r>
                          </m:e>
                        </m:acc>
                      </m:sub>
                    </m:sSub>
                    <m:r>
                      <a:rPr lang="en-US" b="0" i="1" smtClean="0">
                        <a:solidFill>
                          <a:srgbClr val="000000"/>
                        </a:solidFill>
                        <a:highlight>
                          <a:srgbClr val="FFFFFF"/>
                        </a:highlight>
                        <a:latin typeface="Cambria Math" panose="02040503050406030204" pitchFamily="18" charset="0"/>
                        <a:ea typeface="Cambria Math" panose="02040503050406030204" pitchFamily="18" charset="0"/>
                      </a:rPr>
                      <m:t>+</m:t>
                    </m:r>
                    <m:r>
                      <a:rPr lang="en-US" b="0" i="1" smtClean="0">
                        <a:solidFill>
                          <a:srgbClr val="000000"/>
                        </a:solidFill>
                        <a:highlight>
                          <a:srgbClr val="FFFFFF"/>
                        </a:highlight>
                        <a:latin typeface="Cambria Math" panose="02040503050406030204" pitchFamily="18" charset="0"/>
                        <a:ea typeface="Cambria Math" panose="02040503050406030204" pitchFamily="18" charset="0"/>
                      </a:rPr>
                      <m:t>𝒪</m:t>
                    </m:r>
                    <m:r>
                      <a:rPr lang="en-US" b="0" i="1" smtClean="0">
                        <a:solidFill>
                          <a:srgbClr val="000000"/>
                        </a:solidFill>
                        <a:highlight>
                          <a:srgbClr val="FFFFFF"/>
                        </a:highlight>
                        <a:latin typeface="Cambria Math" panose="02040503050406030204" pitchFamily="18" charset="0"/>
                        <a:ea typeface="Cambria Math" panose="02040503050406030204" pitchFamily="18" charset="0"/>
                      </a:rPr>
                      <m:t>(</m:t>
                    </m:r>
                    <m:sSup>
                      <m:sSupPr>
                        <m:ctrlPr>
                          <a:rPr lang="en-US" b="0" i="1" smtClean="0">
                            <a:solidFill>
                              <a:srgbClr val="000000"/>
                            </a:solidFill>
                            <a:highlight>
                              <a:srgbClr val="FFFFFF"/>
                            </a:highlight>
                            <a:latin typeface="Cambria Math" panose="02040503050406030204" pitchFamily="18" charset="0"/>
                            <a:ea typeface="Cambria Math" panose="02040503050406030204" pitchFamily="18" charset="0"/>
                          </a:rPr>
                        </m:ctrlPr>
                      </m:sSupPr>
                      <m:e>
                        <m:r>
                          <a:rPr lang="en-US" b="0" i="1" smtClean="0">
                            <a:solidFill>
                              <a:srgbClr val="000000"/>
                            </a:solidFill>
                            <a:highlight>
                              <a:srgbClr val="FFFFFF"/>
                            </a:highlight>
                            <a:latin typeface="Cambria Math" panose="02040503050406030204" pitchFamily="18" charset="0"/>
                            <a:ea typeface="Cambria Math" panose="02040503050406030204" pitchFamily="18" charset="0"/>
                          </a:rPr>
                          <m:t>𝑇</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4</m:t>
                        </m:r>
                      </m:sup>
                    </m:sSup>
                    <m:r>
                      <a:rPr lang="en-US" b="0" i="1" smtClean="0">
                        <a:solidFill>
                          <a:srgbClr val="000000"/>
                        </a:solidFill>
                        <a:highlight>
                          <a:srgbClr val="FFFFFF"/>
                        </a:highlight>
                        <a:latin typeface="Cambria Math" panose="02040503050406030204" pitchFamily="18" charset="0"/>
                        <a:ea typeface="Cambria Math" panose="02040503050406030204" pitchFamily="18" charset="0"/>
                      </a:rPr>
                      <m:t>)</m:t>
                    </m:r>
                  </m:oMath>
                </a14:m>
                <a:endParaRPr lang="en-US" dirty="0">
                  <a:solidFill>
                    <a:srgbClr val="000000"/>
                  </a:solidFill>
                  <a:effectLst/>
                  <a:highlight>
                    <a:srgbClr val="FFFFFF"/>
                  </a:highlight>
                  <a:latin typeface="Grandview Display" panose="020B0502040204020203" pitchFamily="34" charset="0"/>
                </a:endParaRPr>
              </a:p>
              <a:p>
                <a:pPr lvl="1"/>
                <a:endParaRPr lang="en-US" dirty="0">
                  <a:solidFill>
                    <a:srgbClr val="000000"/>
                  </a:solidFill>
                  <a:effectLst/>
                  <a:highlight>
                    <a:srgbClr val="FFFFFF"/>
                  </a:highlight>
                  <a:latin typeface="Lucida Grande" panose="020B0600040502020204" pitchFamily="34" charset="0"/>
                </a:endParaRPr>
              </a:p>
              <a:p>
                <a:endParaRPr lang="en-US" dirty="0"/>
              </a:p>
            </p:txBody>
          </p:sp>
        </mc:Choice>
        <mc:Fallback>
          <p:sp>
            <p:nvSpPr>
              <p:cNvPr id="3" name="Content Placeholder 2">
                <a:extLst>
                  <a:ext uri="{FF2B5EF4-FFF2-40B4-BE49-F238E27FC236}">
                    <a16:creationId xmlns:a16="http://schemas.microsoft.com/office/drawing/2014/main" id="{81304825-BA76-B646-5805-D3E3B3D99798}"/>
                  </a:ext>
                </a:extLst>
              </p:cNvPr>
              <p:cNvSpPr>
                <a:spLocks noGrp="1" noRot="1" noChangeAspect="1" noMove="1" noResize="1" noEditPoints="1" noAdjustHandles="1" noChangeArrowheads="1" noChangeShapeType="1" noTextEdit="1"/>
              </p:cNvSpPr>
              <p:nvPr>
                <p:ph idx="1"/>
              </p:nvPr>
            </p:nvSpPr>
            <p:spPr>
              <a:xfrm>
                <a:off x="3828977" y="3381376"/>
                <a:ext cx="7645400" cy="3024187"/>
              </a:xfrm>
              <a:blipFill>
                <a:blip r:embed="rId4"/>
                <a:stretch>
                  <a:fillRect l="-498" b="-2384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8D205F6-8BF1-7AD4-59E0-503059BB747C}"/>
              </a:ext>
            </a:extLst>
          </p:cNvPr>
          <p:cNvSpPr>
            <a:spLocks noGrp="1"/>
          </p:cNvSpPr>
          <p:nvPr>
            <p:ph type="sldNum" sz="quarter" idx="12"/>
          </p:nvPr>
        </p:nvSpPr>
        <p:spPr/>
        <p:txBody>
          <a:bodyPr/>
          <a:lstStyle/>
          <a:p>
            <a:fld id="{AD17B3E6-911D-4641-8161-0FA0AD61E3E2}" type="slidenum">
              <a:rPr lang="en-US" smtClean="0"/>
              <a:t>17</a:t>
            </a:fld>
            <a:endParaRPr lang="en-US"/>
          </a:p>
        </p:txBody>
      </p:sp>
      <p:pic>
        <p:nvPicPr>
          <p:cNvPr id="6" name="Picture 5" descr="A graph of a function&#10;&#10;Description automatically generated with medium confidence">
            <a:extLst>
              <a:ext uri="{FF2B5EF4-FFF2-40B4-BE49-F238E27FC236}">
                <a16:creationId xmlns:a16="http://schemas.microsoft.com/office/drawing/2014/main" id="{9A0DC612-9C9E-21D3-7DB8-8A81E5C9E27A}"/>
              </a:ext>
            </a:extLst>
          </p:cNvPr>
          <p:cNvPicPr>
            <a:picLocks noChangeAspect="1"/>
          </p:cNvPicPr>
          <p:nvPr/>
        </p:nvPicPr>
        <p:blipFill>
          <a:blip r:embed="rId5"/>
          <a:stretch>
            <a:fillRect/>
          </a:stretch>
        </p:blipFill>
        <p:spPr>
          <a:xfrm>
            <a:off x="501577" y="1189038"/>
            <a:ext cx="3283899" cy="5167312"/>
          </a:xfrm>
          <a:prstGeom prst="rect">
            <a:avLst/>
          </a:prstGeom>
        </p:spPr>
      </p:pic>
      <p:sp>
        <p:nvSpPr>
          <p:cNvPr id="11" name="TextBox 10">
            <a:extLst>
              <a:ext uri="{FF2B5EF4-FFF2-40B4-BE49-F238E27FC236}">
                <a16:creationId xmlns:a16="http://schemas.microsoft.com/office/drawing/2014/main" id="{C9880616-9A02-E305-7A7B-9B3C99BFD2BC}"/>
              </a:ext>
            </a:extLst>
          </p:cNvPr>
          <p:cNvSpPr txBox="1"/>
          <p:nvPr/>
        </p:nvSpPr>
        <p:spPr>
          <a:xfrm>
            <a:off x="8610600" y="115479"/>
            <a:ext cx="3771900" cy="646331"/>
          </a:xfrm>
          <a:prstGeom prst="rect">
            <a:avLst/>
          </a:prstGeom>
          <a:noFill/>
        </p:spPr>
        <p:txBody>
          <a:bodyPr wrap="square" rtlCol="0">
            <a:spAutoFit/>
          </a:bodyPr>
          <a:lstStyle/>
          <a:p>
            <a:r>
              <a:rPr lang="en-US" altLang="zh-CN" dirty="0" err="1">
                <a:solidFill>
                  <a:srgbClr val="000000"/>
                </a:solidFill>
                <a:effectLst/>
                <a:highlight>
                  <a:srgbClr val="FFFFFF"/>
                </a:highlight>
                <a:latin typeface="Grandview Display" panose="020B0502040204020203" pitchFamily="34" charset="0"/>
              </a:rPr>
              <a:t>Mroczek</a:t>
            </a:r>
            <a:r>
              <a:rPr lang="zh-CN" altLang="en-US" dirty="0">
                <a:solidFill>
                  <a:srgbClr val="000000"/>
                </a:solidFill>
                <a:highlight>
                  <a:srgbClr val="FFFFFF"/>
                </a:highlight>
                <a:latin typeface="Grandview Display" panose="020B0502040204020203" pitchFamily="34" charset="0"/>
              </a:rPr>
              <a:t> </a:t>
            </a:r>
            <a:r>
              <a:rPr lang="en-US" altLang="zh-CN" dirty="0">
                <a:solidFill>
                  <a:srgbClr val="000000"/>
                </a:solidFill>
                <a:highlight>
                  <a:srgbClr val="FFFFFF"/>
                </a:highlight>
                <a:latin typeface="Grandview Display" panose="020B0502040204020203" pitchFamily="34" charset="0"/>
              </a:rPr>
              <a:t>et</a:t>
            </a:r>
            <a:r>
              <a:rPr lang="zh-CN" altLang="en-US" dirty="0">
                <a:solidFill>
                  <a:srgbClr val="000000"/>
                </a:solidFill>
                <a:highlight>
                  <a:srgbClr val="FFFFFF"/>
                </a:highlight>
                <a:latin typeface="Grandview Display" panose="020B0502040204020203" pitchFamily="34" charset="0"/>
              </a:rPr>
              <a:t> </a:t>
            </a:r>
            <a:r>
              <a:rPr lang="en-US" altLang="zh-CN" dirty="0">
                <a:solidFill>
                  <a:srgbClr val="000000"/>
                </a:solidFill>
                <a:highlight>
                  <a:srgbClr val="FFFFFF"/>
                </a:highlight>
                <a:latin typeface="Grandview Display" panose="020B0502040204020203" pitchFamily="34" charset="0"/>
              </a:rPr>
              <a:t>al.</a:t>
            </a:r>
            <a:r>
              <a:rPr lang="en-US" dirty="0">
                <a:solidFill>
                  <a:srgbClr val="000000"/>
                </a:solidFill>
                <a:effectLst/>
                <a:highlight>
                  <a:srgbClr val="FFFFFF"/>
                </a:highlight>
                <a:latin typeface="Grandview Display" panose="020B0502040204020203" pitchFamily="34" charset="0"/>
              </a:rPr>
              <a:t>arXiv:2404.01658.</a:t>
            </a:r>
          </a:p>
          <a:p>
            <a:endParaRPr lang="en-US" dirty="0"/>
          </a:p>
        </p:txBody>
      </p:sp>
    </p:spTree>
    <p:extLst>
      <p:ext uri="{BB962C8B-B14F-4D97-AF65-F5344CB8AC3E}">
        <p14:creationId xmlns:p14="http://schemas.microsoft.com/office/powerpoint/2010/main" val="3415259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graph&#10;&#10;Description automatically generated">
            <a:extLst>
              <a:ext uri="{FF2B5EF4-FFF2-40B4-BE49-F238E27FC236}">
                <a16:creationId xmlns:a16="http://schemas.microsoft.com/office/drawing/2014/main" id="{93749650-C91D-8F4C-77FE-1144655FED9E}"/>
              </a:ext>
            </a:extLst>
          </p:cNvPr>
          <p:cNvPicPr>
            <a:picLocks noChangeAspect="1"/>
          </p:cNvPicPr>
          <p:nvPr/>
        </p:nvPicPr>
        <p:blipFill>
          <a:blip r:embed="rId3"/>
          <a:stretch>
            <a:fillRect/>
          </a:stretch>
        </p:blipFill>
        <p:spPr>
          <a:xfrm>
            <a:off x="7306846" y="1048531"/>
            <a:ext cx="4237454" cy="3951326"/>
          </a:xfrm>
          <a:prstGeom prst="rect">
            <a:avLst/>
          </a:prstGeom>
        </p:spPr>
      </p:pic>
      <p:sp>
        <p:nvSpPr>
          <p:cNvPr id="2" name="Title 1">
            <a:extLst>
              <a:ext uri="{FF2B5EF4-FFF2-40B4-BE49-F238E27FC236}">
                <a16:creationId xmlns:a16="http://schemas.microsoft.com/office/drawing/2014/main" id="{490339E0-55D3-6CF2-FA82-617FCC5859B3}"/>
              </a:ext>
            </a:extLst>
          </p:cNvPr>
          <p:cNvSpPr>
            <a:spLocks noGrp="1"/>
          </p:cNvSpPr>
          <p:nvPr>
            <p:ph type="title"/>
          </p:nvPr>
        </p:nvSpPr>
        <p:spPr>
          <a:xfrm>
            <a:off x="838200" y="103968"/>
            <a:ext cx="10515600" cy="1325563"/>
          </a:xfrm>
        </p:spPr>
        <p:txBody>
          <a:bodyPr/>
          <a:lstStyle/>
          <a:p>
            <a:r>
              <a:rPr lang="en-US" dirty="0"/>
              <a:t>Coupled with EOS from Modified Gaussian Process(In Progress)</a:t>
            </a:r>
          </a:p>
        </p:txBody>
      </p:sp>
      <p:sp>
        <p:nvSpPr>
          <p:cNvPr id="4" name="Slide Number Placeholder 3">
            <a:extLst>
              <a:ext uri="{FF2B5EF4-FFF2-40B4-BE49-F238E27FC236}">
                <a16:creationId xmlns:a16="http://schemas.microsoft.com/office/drawing/2014/main" id="{5BBACBEB-5EEA-BC05-E47A-8EAC4161EE0E}"/>
              </a:ext>
            </a:extLst>
          </p:cNvPr>
          <p:cNvSpPr>
            <a:spLocks noGrp="1"/>
          </p:cNvSpPr>
          <p:nvPr>
            <p:ph type="sldNum" sz="quarter" idx="12"/>
          </p:nvPr>
        </p:nvSpPr>
        <p:spPr/>
        <p:txBody>
          <a:bodyPr/>
          <a:lstStyle/>
          <a:p>
            <a:fld id="{AD17B3E6-911D-4641-8161-0FA0AD61E3E2}" type="slidenum">
              <a:rPr lang="en-US" smtClean="0"/>
              <a:t>18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00EF1C-7A68-2675-955A-C33EFE9AD925}"/>
                  </a:ext>
                </a:extLst>
              </p:cNvPr>
              <p:cNvSpPr txBox="1"/>
              <p:nvPr/>
            </p:nvSpPr>
            <p:spPr>
              <a:xfrm>
                <a:off x="1012723" y="1602658"/>
                <a:ext cx="4562577" cy="286815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randview Display" panose="020B0502040204020203" pitchFamily="34" charset="0"/>
                  </a:rPr>
                  <a:t>Takes 100,000 NS EOS generated with modified Gaussian process</a:t>
                </a:r>
              </a:p>
              <a:p>
                <a:pPr marL="742950" lvl="1" indent="-285750">
                  <a:buFont typeface="Arial" panose="020B0604020202020204" pitchFamily="34" charset="0"/>
                  <a:buChar char="•"/>
                </a:pPr>
                <a:r>
                  <a:rPr lang="en-US" dirty="0">
                    <a:latin typeface="Grandview Display" panose="020B0502040204020203" pitchFamily="34" charset="0"/>
                  </a:rPr>
                  <a:t>meet the requirements informed by GW190817 and PSR J0030+0451, mass cut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𝑀</m:t>
                        </m:r>
                      </m:e>
                      <m:sub>
                        <m:r>
                          <a:rPr lang="en-US" b="0" i="1" dirty="0" smtClean="0">
                            <a:latin typeface="Cambria Math" panose="02040503050406030204" pitchFamily="18" charset="0"/>
                          </a:rPr>
                          <m:t>𝑚𝑎𝑥</m:t>
                        </m:r>
                      </m:sub>
                    </m:sSub>
                  </m:oMath>
                </a14:m>
                <a:r>
                  <a:rPr lang="en-US" dirty="0">
                    <a:latin typeface="Grandview Display" panose="020B0502040204020203" pitchFamily="34" charset="0"/>
                  </a:rPr>
                  <a:t> ≥ 1.8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oMath>
                </a14:m>
                <a:r>
                  <a:rPr lang="en-US" dirty="0">
                    <a:latin typeface="Grandview Display" panose="020B0502040204020203" pitchFamily="34" charset="0"/>
                  </a:rPr>
                  <a:t> </a:t>
                </a:r>
              </a:p>
              <a:p>
                <a:pPr marL="742950" lvl="1" indent="-285750">
                  <a:buFont typeface="Arial" panose="020B0604020202020204" pitchFamily="34" charset="0"/>
                  <a:buChar char="•"/>
                </a:pPr>
                <a:r>
                  <a:rPr lang="en-US" dirty="0">
                    <a:latin typeface="Grandview Display" panose="020B0502040204020203" pitchFamily="34" charset="0"/>
                  </a:rPr>
                  <a:t>Apply symmetry energy expansion on these NS EOS with causality/stability constraints applied</a:t>
                </a:r>
              </a:p>
              <a:p>
                <a:pPr marL="742950" lvl="1" indent="-285750">
                  <a:buFont typeface="Arial" panose="020B0604020202020204" pitchFamily="34" charset="0"/>
                  <a:buChar char="•"/>
                </a:pPr>
                <a:endParaRPr lang="en-US" dirty="0"/>
              </a:p>
            </p:txBody>
          </p:sp>
        </mc:Choice>
        <mc:Fallback xmlns="">
          <p:sp>
            <p:nvSpPr>
              <p:cNvPr id="7" name="TextBox 6">
                <a:extLst>
                  <a:ext uri="{FF2B5EF4-FFF2-40B4-BE49-F238E27FC236}">
                    <a16:creationId xmlns:a16="http://schemas.microsoft.com/office/drawing/2014/main" id="{0500EF1C-7A68-2675-955A-C33EFE9AD925}"/>
                  </a:ext>
                </a:extLst>
              </p:cNvPr>
              <p:cNvSpPr txBox="1">
                <a:spLocks noRot="1" noChangeAspect="1" noMove="1" noResize="1" noEditPoints="1" noAdjustHandles="1" noChangeArrowheads="1" noChangeShapeType="1" noTextEdit="1"/>
              </p:cNvSpPr>
              <p:nvPr/>
            </p:nvSpPr>
            <p:spPr>
              <a:xfrm>
                <a:off x="1012723" y="1602658"/>
                <a:ext cx="4562577" cy="2868157"/>
              </a:xfrm>
              <a:prstGeom prst="rect">
                <a:avLst/>
              </a:prstGeom>
              <a:blipFill>
                <a:blip r:embed="rId4"/>
                <a:stretch>
                  <a:fillRect l="-831" t="-1327"/>
                </a:stretch>
              </a:blipFill>
            </p:spPr>
            <p:txBody>
              <a:bodyPr/>
              <a:lstStyle/>
              <a:p>
                <a:r>
                  <a:rPr lang="en-US">
                    <a:noFill/>
                  </a:rPr>
                  <a:t> </a:t>
                </a:r>
              </a:p>
            </p:txBody>
          </p:sp>
        </mc:Fallback>
      </mc:AlternateContent>
      <p:pic>
        <p:nvPicPr>
          <p:cNvPr id="9" name="Picture 8" descr="A graph of a graph&#10;&#10;Description automatically generated">
            <a:extLst>
              <a:ext uri="{FF2B5EF4-FFF2-40B4-BE49-F238E27FC236}">
                <a16:creationId xmlns:a16="http://schemas.microsoft.com/office/drawing/2014/main" id="{E977B405-0399-B38A-6F34-53C96E1328FD}"/>
              </a:ext>
            </a:extLst>
          </p:cNvPr>
          <p:cNvPicPr>
            <a:picLocks noChangeAspect="1"/>
          </p:cNvPicPr>
          <p:nvPr/>
        </p:nvPicPr>
        <p:blipFill rotWithShape="1">
          <a:blip r:embed="rId5"/>
          <a:srcRect l="6249" t="6944" r="9584" b="2778"/>
          <a:stretch/>
        </p:blipFill>
        <p:spPr>
          <a:xfrm>
            <a:off x="1448383" y="4202064"/>
            <a:ext cx="4126917" cy="2655936"/>
          </a:xfrm>
          <a:prstGeom prst="rect">
            <a:avLst/>
          </a:prstGeom>
        </p:spPr>
      </p:pic>
    </p:spTree>
    <p:extLst>
      <p:ext uri="{BB962C8B-B14F-4D97-AF65-F5344CB8AC3E}">
        <p14:creationId xmlns:p14="http://schemas.microsoft.com/office/powerpoint/2010/main" val="2033920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0B89-6C2E-3F14-A8BD-A75C23120FAB}"/>
              </a:ext>
            </a:extLst>
          </p:cNvPr>
          <p:cNvSpPr>
            <a:spLocks noGrp="1"/>
          </p:cNvSpPr>
          <p:nvPr>
            <p:ph type="title"/>
          </p:nvPr>
        </p:nvSpPr>
        <p:spPr/>
        <p:txBody>
          <a:bodyPr>
            <a:normAutofit/>
          </a:bodyPr>
          <a:lstStyle/>
          <a:p>
            <a:r>
              <a:rPr lang="en-US" dirty="0"/>
              <a:t>Probe Dense Nuclear Matter Using </a:t>
            </a:r>
            <a:r>
              <a:rPr lang="en-US" dirty="0" err="1"/>
              <a:t>pQCD</a:t>
            </a:r>
            <a:r>
              <a:rPr lang="en-US" dirty="0"/>
              <a:t> with Soft Quark Masses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1D27AF2-CD55-94A5-6546-46F14A66B990}"/>
                  </a:ext>
                </a:extLst>
              </p:cNvPr>
              <p:cNvSpPr>
                <a:spLocks noGrp="1"/>
              </p:cNvSpPr>
              <p:nvPr>
                <p:ph idx="1"/>
              </p:nvPr>
            </p:nvSpPr>
            <p:spPr/>
            <p:txBody>
              <a:bodyPr>
                <a:normAutofit/>
              </a:bodyPr>
              <a:lstStyle/>
              <a:p>
                <a:r>
                  <a:rPr lang="en-US" dirty="0"/>
                  <a:t>A simplified approximation method for thermal QCD calculations that includes finite quark masses,</a:t>
                </a:r>
              </a:p>
              <a:p>
                <a:pPr lvl="1"/>
                <a:r>
                  <a:rPr lang="en-US" dirty="0"/>
                  <a:t>valid when quark masses are small compared to the chemical potential or temperature, i.e.,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𝒪</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dirty="0"/>
                  <a:t> or </a:t>
                </a:r>
                <a14:m>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𝒪</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𝑇</m:t>
                        </m:r>
                      </m:e>
                    </m:d>
                    <m:r>
                      <a:rPr lang="en-US" b="0" i="1" smtClean="0">
                        <a:latin typeface="Cambria Math" panose="02040503050406030204" pitchFamily="18" charset="0"/>
                        <a:ea typeface="Cambria Math" panose="02040503050406030204" pitchFamily="18" charset="0"/>
                      </a:rPr>
                      <m:t>.</m:t>
                    </m:r>
                  </m:oMath>
                </a14:m>
                <a:endParaRPr lang="en-US" dirty="0">
                  <a:ea typeface="Cambria Math" panose="02040503050406030204" pitchFamily="18" charset="0"/>
                </a:endParaRPr>
              </a:p>
              <a:p>
                <a:pPr lvl="1"/>
                <a:r>
                  <a:rPr lang="en-US" dirty="0">
                    <a:ea typeface="Cambria Math" panose="02040503050406030204" pitchFamily="18" charset="0"/>
                  </a:rPr>
                  <a:t>Relevant to the regime of NS and NS merger as well as HIC.</a:t>
                </a:r>
              </a:p>
              <a:p>
                <a:r>
                  <a:rPr lang="en-US" dirty="0"/>
                  <a:t>The assumption of soft masses allows us to treat the quark-mass term in the Dirac </a:t>
                </a:r>
                <a:r>
                  <a:rPr lang="en-US" dirty="0" err="1"/>
                  <a:t>Lagrangian</a:t>
                </a:r>
                <a:r>
                  <a:rPr lang="en-US" dirty="0"/>
                  <a:t> as a perturbation and expand expressions about the massless limit</a:t>
                </a:r>
              </a:p>
              <a:p>
                <a:r>
                  <a:rPr lang="en-US" dirty="0"/>
                  <a:t>Expanding in the masses allows us to consider significantly simpler loop integrals</a:t>
                </a:r>
                <a:endParaRPr lang="en-US" dirty="0">
                  <a:ea typeface="Cambria Math" panose="02040503050406030204" pitchFamily="18" charset="0"/>
                </a:endParaRPr>
              </a:p>
            </p:txBody>
          </p:sp>
        </mc:Choice>
        <mc:Fallback>
          <p:sp>
            <p:nvSpPr>
              <p:cNvPr id="3" name="Content Placeholder 2">
                <a:extLst>
                  <a:ext uri="{FF2B5EF4-FFF2-40B4-BE49-F238E27FC236}">
                    <a16:creationId xmlns:a16="http://schemas.microsoft.com/office/drawing/2014/main" id="{31D27AF2-CD55-94A5-6546-46F14A66B990}"/>
                  </a:ext>
                </a:extLst>
              </p:cNvPr>
              <p:cNvSpPr>
                <a:spLocks noGrp="1" noRot="1" noChangeAspect="1" noMove="1" noResize="1" noEditPoints="1" noAdjustHandles="1" noChangeArrowheads="1" noChangeShapeType="1" noTextEdit="1"/>
              </p:cNvSpPr>
              <p:nvPr>
                <p:ph idx="1"/>
              </p:nvPr>
            </p:nvSpPr>
            <p:spPr>
              <a:blipFill>
                <a:blip r:embed="rId3"/>
                <a:stretch>
                  <a:fillRect l="-1086" t="-2326" r="-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02F823C-94EA-C7EF-FFF8-A71DDF8B8896}"/>
              </a:ext>
            </a:extLst>
          </p:cNvPr>
          <p:cNvSpPr>
            <a:spLocks noGrp="1"/>
          </p:cNvSpPr>
          <p:nvPr>
            <p:ph type="sldNum" sz="quarter" idx="12"/>
          </p:nvPr>
        </p:nvSpPr>
        <p:spPr/>
        <p:txBody>
          <a:bodyPr/>
          <a:lstStyle/>
          <a:p>
            <a:fld id="{AD17B3E6-911D-4641-8161-0FA0AD61E3E2}" type="slidenum">
              <a:rPr lang="en-US" smtClean="0"/>
              <a:t>19</a:t>
            </a:fld>
            <a:endParaRPr lang="en-US"/>
          </a:p>
        </p:txBody>
      </p:sp>
      <p:sp>
        <p:nvSpPr>
          <p:cNvPr id="5" name="TextBox 4">
            <a:extLst>
              <a:ext uri="{FF2B5EF4-FFF2-40B4-BE49-F238E27FC236}">
                <a16:creationId xmlns:a16="http://schemas.microsoft.com/office/drawing/2014/main" id="{685D388A-300C-6E4F-F9F9-E56039D52F7D}"/>
              </a:ext>
            </a:extLst>
          </p:cNvPr>
          <p:cNvSpPr txBox="1"/>
          <p:nvPr/>
        </p:nvSpPr>
        <p:spPr>
          <a:xfrm>
            <a:off x="6833047" y="-71675"/>
            <a:ext cx="6298306" cy="369332"/>
          </a:xfrm>
          <a:prstGeom prst="rect">
            <a:avLst/>
          </a:prstGeom>
          <a:noFill/>
        </p:spPr>
        <p:txBody>
          <a:bodyPr wrap="square" rtlCol="0">
            <a:spAutoFit/>
          </a:bodyPr>
          <a:lstStyle/>
          <a:p>
            <a:r>
              <a:rPr lang="en-US" dirty="0"/>
              <a:t>T. Gorda and S. </a:t>
            </a:r>
            <a:r>
              <a:rPr lang="en-US" dirty="0" err="1"/>
              <a:t>Säppi</a:t>
            </a:r>
            <a:r>
              <a:rPr lang="en-US" dirty="0"/>
              <a:t>. Phys. Rev. D 105, 114005</a:t>
            </a:r>
          </a:p>
        </p:txBody>
      </p:sp>
    </p:spTree>
    <p:extLst>
      <p:ext uri="{BB962C8B-B14F-4D97-AF65-F5344CB8AC3E}">
        <p14:creationId xmlns:p14="http://schemas.microsoft.com/office/powerpoint/2010/main" val="2951592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Outline of the Talk</a:t>
            </a:r>
          </a:p>
        </p:txBody>
      </p:sp>
      <p:sp>
        <p:nvSpPr>
          <p:cNvPr id="3" name="Content Placeholder 2"/>
          <p:cNvSpPr>
            <a:spLocks noGrp="1"/>
          </p:cNvSpPr>
          <p:nvPr>
            <p:ph idx="1"/>
          </p:nvPr>
        </p:nvSpPr>
        <p:spPr>
          <a:xfrm>
            <a:off x="838200" y="1266092"/>
            <a:ext cx="10515600" cy="4910871"/>
          </a:xfrm>
        </p:spPr>
        <p:txBody>
          <a:bodyPr>
            <a:noAutofit/>
          </a:bodyPr>
          <a:lstStyle/>
          <a:p>
            <a:endParaRPr sz="2400" dirty="0"/>
          </a:p>
          <a:p>
            <a:pPr>
              <a:lnSpc>
                <a:spcPct val="200000"/>
              </a:lnSpc>
              <a:defRPr sz="2000"/>
            </a:pPr>
            <a:r>
              <a:rPr lang="en-US" sz="2400" dirty="0"/>
              <a:t>Introduction of </a:t>
            </a:r>
            <a:r>
              <a:rPr sz="2400" dirty="0"/>
              <a:t>Nuclear Equation of State</a:t>
            </a:r>
            <a:r>
              <a:rPr lang="en-US" sz="2400" dirty="0"/>
              <a:t> (EOS)</a:t>
            </a:r>
          </a:p>
          <a:p>
            <a:pPr>
              <a:lnSpc>
                <a:spcPct val="200000"/>
              </a:lnSpc>
              <a:defRPr sz="2000"/>
            </a:pPr>
            <a:r>
              <a:rPr lang="en-US" sz="2400" dirty="0"/>
              <a:t>Isospin-asymmetry Expansion of the Nuclear EOS from Chiral Effective Field Theory(CEFT)</a:t>
            </a:r>
          </a:p>
          <a:p>
            <a:pPr>
              <a:lnSpc>
                <a:spcPct val="200000"/>
              </a:lnSpc>
              <a:defRPr sz="2000"/>
            </a:pPr>
            <a:r>
              <a:rPr lang="en-US" sz="2400" dirty="0"/>
              <a:t>Converting Neutron Star(NS) EOS to HIC using Symmetry Energy Expansion</a:t>
            </a:r>
          </a:p>
          <a:p>
            <a:pPr>
              <a:lnSpc>
                <a:spcPct val="200000"/>
              </a:lnSpc>
              <a:defRPr sz="2000"/>
            </a:pPr>
            <a:r>
              <a:rPr lang="en-US" sz="2400" dirty="0"/>
              <a:t>Probing Dense Matter </a:t>
            </a:r>
            <a:r>
              <a:rPr sz="2400" dirty="0"/>
              <a:t>from </a:t>
            </a:r>
            <a:r>
              <a:rPr sz="2400" dirty="0" err="1"/>
              <a:t>pQCD</a:t>
            </a:r>
            <a:endParaRPr sz="2400" dirty="0"/>
          </a:p>
          <a:p>
            <a:pPr marL="0" indent="0">
              <a:lnSpc>
                <a:spcPct val="200000"/>
              </a:lnSpc>
              <a:buNone/>
              <a:defRPr sz="2000"/>
            </a:pPr>
            <a:endParaRP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function&#10;&#10;AI-generated content may be incorrect.">
            <a:extLst>
              <a:ext uri="{FF2B5EF4-FFF2-40B4-BE49-F238E27FC236}">
                <a16:creationId xmlns:a16="http://schemas.microsoft.com/office/drawing/2014/main" id="{D6EF9C4A-A2E0-F4D5-652F-85D02B3BFF43}"/>
              </a:ext>
            </a:extLst>
          </p:cNvPr>
          <p:cNvPicPr>
            <a:picLocks noGrp="1" noChangeAspect="1"/>
          </p:cNvPicPr>
          <p:nvPr>
            <p:ph idx="1"/>
          </p:nvPr>
        </p:nvPicPr>
        <p:blipFill>
          <a:blip r:embed="rId3"/>
          <a:stretch>
            <a:fillRect/>
          </a:stretch>
        </p:blipFill>
        <p:spPr>
          <a:xfrm>
            <a:off x="662353" y="369332"/>
            <a:ext cx="10050587" cy="3454889"/>
          </a:xfrm>
        </p:spPr>
      </p:pic>
      <p:sp>
        <p:nvSpPr>
          <p:cNvPr id="4" name="Slide Number Placeholder 3">
            <a:extLst>
              <a:ext uri="{FF2B5EF4-FFF2-40B4-BE49-F238E27FC236}">
                <a16:creationId xmlns:a16="http://schemas.microsoft.com/office/drawing/2014/main" id="{744C66D1-2F7B-BEEB-1C67-4FD662652490}"/>
              </a:ext>
            </a:extLst>
          </p:cNvPr>
          <p:cNvSpPr>
            <a:spLocks noGrp="1"/>
          </p:cNvSpPr>
          <p:nvPr>
            <p:ph type="sldNum" sz="quarter" idx="12"/>
          </p:nvPr>
        </p:nvSpPr>
        <p:spPr/>
        <p:txBody>
          <a:bodyPr/>
          <a:lstStyle/>
          <a:p>
            <a:fld id="{AD17B3E6-911D-4641-8161-0FA0AD61E3E2}" type="slidenum">
              <a:rPr lang="en-US" smtClean="0"/>
              <a:t>20</a:t>
            </a:fld>
            <a:endParaRPr lang="en-US"/>
          </a:p>
        </p:txBody>
      </p:sp>
      <p:sp>
        <p:nvSpPr>
          <p:cNvPr id="7" name="TextBox 6">
            <a:extLst>
              <a:ext uri="{FF2B5EF4-FFF2-40B4-BE49-F238E27FC236}">
                <a16:creationId xmlns:a16="http://schemas.microsoft.com/office/drawing/2014/main" id="{1FCB0333-E701-5C80-9448-86B1A64B661F}"/>
              </a:ext>
            </a:extLst>
          </p:cNvPr>
          <p:cNvSpPr txBox="1"/>
          <p:nvPr/>
        </p:nvSpPr>
        <p:spPr>
          <a:xfrm>
            <a:off x="6708782" y="54547"/>
            <a:ext cx="6298306" cy="369332"/>
          </a:xfrm>
          <a:prstGeom prst="rect">
            <a:avLst/>
          </a:prstGeom>
          <a:noFill/>
        </p:spPr>
        <p:txBody>
          <a:bodyPr wrap="square" rtlCol="0">
            <a:spAutoFit/>
          </a:bodyPr>
          <a:lstStyle/>
          <a:p>
            <a:r>
              <a:rPr lang="en-US" dirty="0"/>
              <a:t>T. Gorda and S. </a:t>
            </a:r>
            <a:r>
              <a:rPr lang="en-US" dirty="0" err="1"/>
              <a:t>Säppi</a:t>
            </a:r>
            <a:r>
              <a:rPr lang="en-US" dirty="0"/>
              <a:t>. Phys. Rev. D 105, 114005</a:t>
            </a:r>
          </a:p>
        </p:txBody>
      </p:sp>
      <p:pic>
        <p:nvPicPr>
          <p:cNvPr id="9" name="Picture 8" descr="A graph of a function&#10;&#10;AI-generated content may be incorrect.">
            <a:extLst>
              <a:ext uri="{FF2B5EF4-FFF2-40B4-BE49-F238E27FC236}">
                <a16:creationId xmlns:a16="http://schemas.microsoft.com/office/drawing/2014/main" id="{B8504549-EA05-FBDC-ACD6-D6BF92A08BBA}"/>
              </a:ext>
            </a:extLst>
          </p:cNvPr>
          <p:cNvPicPr>
            <a:picLocks noChangeAspect="1"/>
          </p:cNvPicPr>
          <p:nvPr/>
        </p:nvPicPr>
        <p:blipFill>
          <a:blip r:embed="rId4"/>
          <a:stretch>
            <a:fillRect/>
          </a:stretch>
        </p:blipFill>
        <p:spPr>
          <a:xfrm>
            <a:off x="0" y="3824221"/>
            <a:ext cx="4128673" cy="3004197"/>
          </a:xfrm>
          <a:prstGeom prst="rect">
            <a:avLst/>
          </a:prstGeom>
        </p:spPr>
      </p:pic>
      <p:sp>
        <p:nvSpPr>
          <p:cNvPr id="10" name="TextBox 9">
            <a:extLst>
              <a:ext uri="{FF2B5EF4-FFF2-40B4-BE49-F238E27FC236}">
                <a16:creationId xmlns:a16="http://schemas.microsoft.com/office/drawing/2014/main" id="{FDADD6C4-C281-FABC-E582-7CB2733B9507}"/>
              </a:ext>
            </a:extLst>
          </p:cNvPr>
          <p:cNvSpPr txBox="1"/>
          <p:nvPr/>
        </p:nvSpPr>
        <p:spPr>
          <a:xfrm>
            <a:off x="646977" y="3824221"/>
            <a:ext cx="3206496" cy="369332"/>
          </a:xfrm>
          <a:prstGeom prst="rect">
            <a:avLst/>
          </a:prstGeom>
          <a:noFill/>
        </p:spPr>
        <p:txBody>
          <a:bodyPr wrap="square" rtlCol="0">
            <a:spAutoFit/>
          </a:bodyPr>
          <a:lstStyle/>
          <a:p>
            <a:r>
              <a:rPr lang="en-US" dirty="0"/>
              <a:t>For hot quark-gluon-plasma:</a:t>
            </a:r>
          </a:p>
        </p:txBody>
      </p:sp>
      <p:pic>
        <p:nvPicPr>
          <p:cNvPr id="2" name="Picture 1" descr="A graph of a red curve&#10;&#10;AI-generated content may be incorrect.">
            <a:extLst>
              <a:ext uri="{FF2B5EF4-FFF2-40B4-BE49-F238E27FC236}">
                <a16:creationId xmlns:a16="http://schemas.microsoft.com/office/drawing/2014/main" id="{983E2BF9-2BAF-9FAA-658A-7B83BAD180E9}"/>
              </a:ext>
            </a:extLst>
          </p:cNvPr>
          <p:cNvPicPr>
            <a:picLocks noChangeAspect="1"/>
          </p:cNvPicPr>
          <p:nvPr/>
        </p:nvPicPr>
        <p:blipFill>
          <a:blip r:embed="rId5"/>
          <a:stretch>
            <a:fillRect/>
          </a:stretch>
        </p:blipFill>
        <p:spPr>
          <a:xfrm>
            <a:off x="4365673" y="3824221"/>
            <a:ext cx="7772400" cy="2582469"/>
          </a:xfrm>
          <a:prstGeom prst="rect">
            <a:avLst/>
          </a:prstGeom>
        </p:spPr>
      </p:pic>
    </p:spTree>
    <p:extLst>
      <p:ext uri="{BB962C8B-B14F-4D97-AF65-F5344CB8AC3E}">
        <p14:creationId xmlns:p14="http://schemas.microsoft.com/office/powerpoint/2010/main" val="412726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3C59-AEF8-8046-9F4D-E44C32970987}"/>
              </a:ext>
            </a:extLst>
          </p:cNvPr>
          <p:cNvSpPr>
            <a:spLocks noGrp="1"/>
          </p:cNvSpPr>
          <p:nvPr>
            <p:ph type="title"/>
          </p:nvPr>
        </p:nvSpPr>
        <p:spPr>
          <a:xfrm>
            <a:off x="1032753" y="605418"/>
            <a:ext cx="10126494" cy="1027386"/>
          </a:xfrm>
        </p:spPr>
        <p:txBody>
          <a:bodyPr>
            <a:normAutofit fontScale="90000"/>
          </a:bodyPr>
          <a:lstStyle/>
          <a:p>
            <a:r>
              <a:rPr lang="en-US" altLang="zh-CN" sz="4900" dirty="0"/>
              <a:t>Conclusion &amp; Outlook</a:t>
            </a:r>
            <a:br>
              <a:rPr lang="en-US" dirty="0"/>
            </a:b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839536B-1B95-4740-986D-DC4AF172CB2D}"/>
                  </a:ext>
                </a:extLst>
              </p:cNvPr>
              <p:cNvSpPr>
                <a:spLocks noGrp="1"/>
              </p:cNvSpPr>
              <p:nvPr>
                <p:ph idx="1"/>
              </p:nvPr>
            </p:nvSpPr>
            <p:spPr>
              <a:xfrm>
                <a:off x="880353" y="1632804"/>
                <a:ext cx="10820400" cy="4906108"/>
              </a:xfrm>
            </p:spPr>
            <p:txBody>
              <a:bodyPr>
                <a:normAutofit/>
              </a:bodyPr>
              <a:lstStyle/>
              <a:p>
                <a:pPr lvl="1"/>
                <a:r>
                  <a:rPr lang="en-US" sz="2000" dirty="0"/>
                  <a:t>CEFT</a:t>
                </a:r>
              </a:p>
              <a:p>
                <a:pPr lvl="2"/>
                <a:r>
                  <a:rPr lang="en-US" sz="2200" dirty="0"/>
                  <a:t>Isospin expansion, works well for high temperature and low density</a:t>
                </a:r>
              </a:p>
              <a:p>
                <a:pPr lvl="2"/>
                <a:r>
                  <a:rPr lang="en-US" altLang="zh-CN" sz="2200" dirty="0"/>
                  <a:t>Extracted</a:t>
                </a:r>
                <a:r>
                  <a:rPr lang="zh-CN" altLang="en-US" sz="2200" dirty="0"/>
                  <a:t> </a:t>
                </a:r>
                <a:r>
                  <a:rPr lang="en-US" altLang="zh-CN" sz="2200" dirty="0"/>
                  <a:t>nonanalytic</a:t>
                </a:r>
                <a:r>
                  <a:rPr lang="zh-CN" altLang="en-US" sz="2200" dirty="0"/>
                  <a:t> </a:t>
                </a:r>
                <a:r>
                  <a:rPr lang="en-US" altLang="zh-CN" sz="2200" dirty="0"/>
                  <a:t>term,</a:t>
                </a:r>
                <a:r>
                  <a:rPr lang="zh-CN" altLang="en-US" sz="2200" dirty="0"/>
                  <a:t> </a:t>
                </a:r>
                <a:r>
                  <a:rPr lang="en-US" altLang="zh-CN" sz="2200" dirty="0"/>
                  <a:t>useful</a:t>
                </a:r>
                <a:r>
                  <a:rPr lang="zh-CN" altLang="en-US" sz="2200" dirty="0"/>
                  <a:t> </a:t>
                </a:r>
                <a:r>
                  <a:rPr lang="en-US" altLang="zh-CN" sz="2200" dirty="0"/>
                  <a:t>for</a:t>
                </a:r>
                <a:r>
                  <a:rPr lang="zh-CN" altLang="en-US" sz="2200" dirty="0"/>
                  <a:t> </a:t>
                </a:r>
                <a:r>
                  <a:rPr lang="en-US" altLang="zh-CN" sz="2200" dirty="0"/>
                  <a:t>modeling</a:t>
                </a:r>
                <a:r>
                  <a:rPr lang="zh-CN" altLang="en-US" sz="2200" dirty="0"/>
                  <a:t> </a:t>
                </a:r>
                <a:r>
                  <a:rPr lang="en-US" altLang="zh-CN" sz="2200" dirty="0"/>
                  <a:t>NS</a:t>
                </a:r>
              </a:p>
              <a:p>
                <a:pPr lvl="2"/>
                <a:r>
                  <a:rPr lang="en-US" altLang="zh-CN" sz="2200" dirty="0"/>
                  <a:t>NS</a:t>
                </a:r>
                <a:r>
                  <a:rPr lang="zh-CN" altLang="en-US" sz="2200" dirty="0"/>
                  <a:t> </a:t>
                </a:r>
                <a:r>
                  <a:rPr lang="en-US" altLang="zh-CN" sz="2200" dirty="0"/>
                  <a:t>could</a:t>
                </a:r>
                <a:r>
                  <a:rPr lang="zh-CN" altLang="en-US" sz="2200" dirty="0"/>
                  <a:t> </a:t>
                </a:r>
                <a:r>
                  <a:rPr lang="en-US" altLang="zh-CN" sz="2200" dirty="0"/>
                  <a:t>serve</a:t>
                </a:r>
                <a:r>
                  <a:rPr lang="zh-CN" altLang="en-US" sz="2200" dirty="0"/>
                  <a:t> </a:t>
                </a:r>
                <a:r>
                  <a:rPr lang="en-US" altLang="zh-CN" sz="2200" dirty="0"/>
                  <a:t>as</a:t>
                </a:r>
                <a:r>
                  <a:rPr lang="zh-CN" altLang="en-US" sz="2200" dirty="0"/>
                  <a:t> </a:t>
                </a:r>
                <a:r>
                  <a:rPr lang="en-US" altLang="zh-CN" sz="2200" dirty="0"/>
                  <a:t>high</a:t>
                </a:r>
                <a:r>
                  <a:rPr lang="zh-CN" altLang="en-US" sz="2200" dirty="0"/>
                  <a:t> </a:t>
                </a:r>
                <a:r>
                  <a:rPr lang="en-US" altLang="zh-CN" sz="2200" dirty="0"/>
                  <a:t>density</a:t>
                </a:r>
                <a:r>
                  <a:rPr lang="zh-CN" altLang="en-US" sz="2200" dirty="0"/>
                  <a:t> </a:t>
                </a:r>
                <a:r>
                  <a:rPr lang="en-US" altLang="zh-CN" sz="2200" dirty="0"/>
                  <a:t>boundary</a:t>
                </a:r>
                <a:r>
                  <a:rPr lang="zh-CN" altLang="en-US" sz="2200" dirty="0"/>
                  <a:t> </a:t>
                </a:r>
                <a:r>
                  <a:rPr lang="en-US" altLang="zh-CN" sz="2200" dirty="0"/>
                  <a:t>conditions</a:t>
                </a:r>
                <a:r>
                  <a:rPr lang="zh-CN" altLang="en-US" sz="2200" dirty="0"/>
                  <a:t> </a:t>
                </a:r>
                <a:r>
                  <a:rPr lang="en-US" altLang="zh-CN" sz="2200" dirty="0"/>
                  <a:t>to</a:t>
                </a:r>
                <a:r>
                  <a:rPr lang="zh-CN" altLang="en-US" sz="2200" dirty="0"/>
                  <a:t> </a:t>
                </a:r>
                <a:r>
                  <a:rPr lang="en-US" altLang="zh-CN" sz="2200" dirty="0"/>
                  <a:t>help</a:t>
                </a:r>
                <a:r>
                  <a:rPr lang="zh-CN" altLang="en-US" sz="2200" dirty="0"/>
                  <a:t> </a:t>
                </a:r>
                <a:r>
                  <a:rPr lang="en-US" altLang="zh-CN" sz="2200" dirty="0"/>
                  <a:t>constrain</a:t>
                </a:r>
                <a:r>
                  <a:rPr lang="zh-CN" altLang="en-US" sz="2200" dirty="0"/>
                  <a:t> </a:t>
                </a:r>
                <a14:m>
                  <m:oMath xmlns:m="http://schemas.openxmlformats.org/officeDocument/2006/math">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𝐴</m:t>
                        </m:r>
                      </m:e>
                      <m:sub>
                        <m:r>
                          <a:rPr lang="en-US" altLang="zh-CN" sz="2200" i="1">
                            <a:latin typeface="Cambria Math" panose="02040503050406030204" pitchFamily="18" charset="0"/>
                          </a:rPr>
                          <m:t>2</m:t>
                        </m:r>
                        <m:r>
                          <a:rPr lang="en-US" altLang="zh-CN" sz="2200" i="1">
                            <a:latin typeface="Cambria Math" panose="02040503050406030204" pitchFamily="18" charset="0"/>
                          </a:rPr>
                          <m:t>𝑛</m:t>
                        </m:r>
                      </m:sub>
                    </m:sSub>
                  </m:oMath>
                </a14:m>
                <a:r>
                  <a:rPr lang="en-US" altLang="zh-CN" sz="2200" dirty="0"/>
                  <a:t>,</a:t>
                </a:r>
                <a:r>
                  <a:rPr lang="zh-CN" altLang="en-US" sz="2200" dirty="0"/>
                  <a:t> </a:t>
                </a:r>
                <a:r>
                  <a:rPr lang="en-US" altLang="zh-CN" sz="2200" dirty="0"/>
                  <a:t>which</a:t>
                </a:r>
                <a:r>
                  <a:rPr lang="zh-CN" altLang="en-US" sz="2200" dirty="0"/>
                  <a:t> </a:t>
                </a:r>
                <a:r>
                  <a:rPr lang="en-US" altLang="zh-CN" sz="2200" dirty="0"/>
                  <a:t>in</a:t>
                </a:r>
                <a:r>
                  <a:rPr lang="zh-CN" altLang="en-US" sz="2200" dirty="0"/>
                  <a:t> </a:t>
                </a:r>
                <a:r>
                  <a:rPr lang="en-US" altLang="zh-CN" sz="2200" dirty="0"/>
                  <a:t>turn</a:t>
                </a:r>
                <a:r>
                  <a:rPr lang="zh-CN" altLang="en-US" sz="2200" dirty="0"/>
                  <a:t> </a:t>
                </a:r>
                <a:r>
                  <a:rPr lang="en-US" altLang="zh-CN" sz="2200" dirty="0"/>
                  <a:t>constraints</a:t>
                </a:r>
                <a:r>
                  <a:rPr lang="zh-CN" altLang="en-US" sz="2200" dirty="0"/>
                  <a:t> </a:t>
                </a:r>
                <a:r>
                  <a:rPr lang="en-US" altLang="zh-CN" sz="2200" dirty="0"/>
                  <a:t>HIC</a:t>
                </a:r>
                <a:endParaRPr lang="en-US" sz="2200" dirty="0"/>
              </a:p>
              <a:p>
                <a:pPr lvl="1"/>
                <a:r>
                  <a:rPr lang="en-US" sz="2000" dirty="0"/>
                  <a:t>Symmetry Energy Expansion</a:t>
                </a:r>
              </a:p>
              <a:p>
                <a:pPr lvl="2"/>
                <a:r>
                  <a:rPr lang="en-US" dirty="0"/>
                  <a:t>EOS with a bump at the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𝑐</m:t>
                        </m:r>
                      </m:e>
                      <m:sub>
                        <m:r>
                          <a:rPr lang="en-US" b="0" i="1" smtClean="0">
                            <a:latin typeface="Cambria Math" panose="02040503050406030204" pitchFamily="18" charset="0"/>
                          </a:rPr>
                          <m:t>𝑠</m:t>
                        </m:r>
                      </m:sub>
                      <m:sup>
                        <m:r>
                          <a:rPr lang="en-US" b="0" i="1" smtClean="0">
                            <a:latin typeface="Cambria Math" panose="02040503050406030204" pitchFamily="18" charset="0"/>
                          </a:rPr>
                          <m:t>2</m:t>
                        </m:r>
                      </m:sup>
                    </m:sSubSup>
                  </m:oMath>
                </a14:m>
                <a:r>
                  <a:rPr lang="en-US" dirty="0"/>
                  <a:t> compatible with HIC data</a:t>
                </a:r>
              </a:p>
              <a:p>
                <a:pPr lvl="2"/>
                <a:r>
                  <a:rPr lang="en-US" dirty="0"/>
                  <a:t>Further constrain symmetry energy coefficients</a:t>
                </a:r>
              </a:p>
              <a:p>
                <a:pPr lvl="2"/>
                <a:r>
                  <a:rPr lang="en-US" altLang="zh-CN" dirty="0"/>
                  <a:t>3D</a:t>
                </a:r>
                <a:r>
                  <a:rPr lang="zh-CN" altLang="en-US" dirty="0"/>
                  <a:t> </a:t>
                </a:r>
                <a:r>
                  <a:rPr lang="en-US" altLang="zh-CN" dirty="0"/>
                  <a:t>expansion</a:t>
                </a:r>
                <a:r>
                  <a:rPr lang="zh-CN" altLang="en-US" dirty="0"/>
                  <a:t> </a:t>
                </a:r>
                <a:r>
                  <a:rPr lang="en-US" altLang="zh-CN" dirty="0"/>
                  <a:t>in</a:t>
                </a:r>
                <a:r>
                  <a:rPr lang="zh-CN" altLang="en-US" dirty="0"/>
                  <a:t> </a:t>
                </a:r>
                <a:r>
                  <a:rPr lang="en-US" altLang="zh-CN" dirty="0"/>
                  <a:t>T</a:t>
                </a:r>
                <a:r>
                  <a:rPr lang="zh-CN" altLang="en-US" dirty="0"/>
                  <a:t> </a:t>
                </a:r>
                <a:endParaRPr lang="en-US" altLang="zh-CN" dirty="0"/>
              </a:p>
              <a:p>
                <a:pPr lvl="2"/>
                <a:r>
                  <a:rPr lang="en-US" altLang="zh-CN" dirty="0"/>
                  <a:t>Bayesian</a:t>
                </a:r>
                <a:r>
                  <a:rPr lang="zh-CN" altLang="en-US" dirty="0"/>
                  <a:t> </a:t>
                </a:r>
                <a:r>
                  <a:rPr lang="en-US" altLang="zh-CN" dirty="0"/>
                  <a:t>analysis</a:t>
                </a:r>
                <a:r>
                  <a:rPr lang="zh-CN" altLang="en-US" dirty="0"/>
                  <a:t> </a:t>
                </a:r>
                <a:r>
                  <a:rPr lang="en-US" altLang="zh-CN" dirty="0"/>
                  <a:t>with</a:t>
                </a:r>
                <a:r>
                  <a:rPr lang="zh-CN" altLang="en-US" dirty="0"/>
                  <a:t> </a:t>
                </a:r>
                <a:r>
                  <a:rPr lang="en-US" altLang="zh-CN" dirty="0"/>
                  <a:t>modified</a:t>
                </a:r>
                <a:r>
                  <a:rPr lang="zh-CN" altLang="en-US" dirty="0"/>
                  <a:t> </a:t>
                </a:r>
                <a:r>
                  <a:rPr lang="en-US" altLang="zh-CN" dirty="0"/>
                  <a:t>Gaussian</a:t>
                </a:r>
                <a:r>
                  <a:rPr lang="zh-CN" altLang="en-US" dirty="0"/>
                  <a:t> </a:t>
                </a:r>
                <a:r>
                  <a:rPr lang="en-US" altLang="zh-CN" dirty="0"/>
                  <a:t>processes</a:t>
                </a:r>
                <a:endParaRPr lang="en-US" dirty="0"/>
              </a:p>
              <a:p>
                <a:pPr lvl="1"/>
                <a:r>
                  <a:rPr lang="en-US" sz="2000" dirty="0" err="1"/>
                  <a:t>pQCD</a:t>
                </a:r>
                <a:r>
                  <a:rPr lang="en-US" sz="2000" dirty="0"/>
                  <a:t>:</a:t>
                </a:r>
              </a:p>
              <a:p>
                <a:pPr lvl="2"/>
                <a:r>
                  <a:rPr lang="en-US" sz="2200" dirty="0"/>
                  <a:t>Perturbative treatment of soft quark masses</a:t>
                </a:r>
              </a:p>
              <a:p>
                <a:pPr lvl="2"/>
                <a:r>
                  <a:rPr lang="en-US" altLang="zh-CN" sz="2000" dirty="0"/>
                  <a:t>R</a:t>
                </a:r>
                <a:r>
                  <a:rPr lang="en-US" sz="2000" dirty="0"/>
                  <a:t>ealistic modeling of dense nuclear matter</a:t>
                </a:r>
                <a:r>
                  <a:rPr lang="zh-CN" altLang="en-US" sz="2000" dirty="0"/>
                  <a:t> </a:t>
                </a:r>
                <a:r>
                  <a:rPr lang="en-US" altLang="zh-CN" sz="2000" dirty="0"/>
                  <a:t>with</a:t>
                </a:r>
                <a:r>
                  <a:rPr lang="zh-CN" altLang="en-US" sz="2000" dirty="0"/>
                  <a:t> </a:t>
                </a:r>
                <a:r>
                  <a:rPr lang="en-US" altLang="zh-CN" sz="2000" dirty="0"/>
                  <a:t>strangeness</a:t>
                </a:r>
                <a:r>
                  <a:rPr lang="zh-CN" altLang="en-US" sz="2000" dirty="0"/>
                  <a:t> </a:t>
                </a:r>
                <a:r>
                  <a:rPr lang="en-US" altLang="zh-CN" sz="2000" dirty="0"/>
                  <a:t>and</a:t>
                </a:r>
                <a:r>
                  <a:rPr lang="zh-CN" altLang="en-US" sz="2000" dirty="0"/>
                  <a:t> </a:t>
                </a:r>
                <a:r>
                  <a:rPr lang="en-US" altLang="zh-CN" sz="2000" dirty="0"/>
                  <a:t>leptons</a:t>
                </a:r>
                <a:endParaRPr lang="en-US" sz="2000" dirty="0"/>
              </a:p>
            </p:txBody>
          </p:sp>
        </mc:Choice>
        <mc:Fallback>
          <p:sp>
            <p:nvSpPr>
              <p:cNvPr id="3" name="Content Placeholder 2">
                <a:extLst>
                  <a:ext uri="{FF2B5EF4-FFF2-40B4-BE49-F238E27FC236}">
                    <a16:creationId xmlns:a16="http://schemas.microsoft.com/office/drawing/2014/main" id="{6839536B-1B95-4740-986D-DC4AF172CB2D}"/>
                  </a:ext>
                </a:extLst>
              </p:cNvPr>
              <p:cNvSpPr>
                <a:spLocks noGrp="1" noRot="1" noChangeAspect="1" noMove="1" noResize="1" noEditPoints="1" noAdjustHandles="1" noChangeArrowheads="1" noChangeShapeType="1" noTextEdit="1"/>
              </p:cNvSpPr>
              <p:nvPr>
                <p:ph idx="1"/>
              </p:nvPr>
            </p:nvSpPr>
            <p:spPr>
              <a:xfrm>
                <a:off x="880353" y="1632804"/>
                <a:ext cx="10820400" cy="4906108"/>
              </a:xfrm>
              <a:blipFill>
                <a:blip r:embed="rId3"/>
                <a:stretch>
                  <a:fillRect t="-12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A7E88AB-7F2A-2647-9880-630CA209771E}"/>
              </a:ext>
            </a:extLst>
          </p:cNvPr>
          <p:cNvSpPr>
            <a:spLocks noGrp="1"/>
          </p:cNvSpPr>
          <p:nvPr>
            <p:ph type="sldNum" sz="quarter" idx="12"/>
          </p:nvPr>
        </p:nvSpPr>
        <p:spPr/>
        <p:txBody>
          <a:bodyPr/>
          <a:lstStyle/>
          <a:p>
            <a:fld id="{AD17B3E6-911D-4641-8161-0FA0AD61E3E2}" type="slidenum">
              <a:rPr lang="en-US" smtClean="0"/>
              <a:t>21</a:t>
            </a:fld>
            <a:endParaRPr lang="en-US"/>
          </a:p>
        </p:txBody>
      </p:sp>
    </p:spTree>
    <p:extLst>
      <p:ext uri="{BB962C8B-B14F-4D97-AF65-F5344CB8AC3E}">
        <p14:creationId xmlns:p14="http://schemas.microsoft.com/office/powerpoint/2010/main" val="4077642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E5E8-DC89-3940-8737-F77FF5C1F7E4}"/>
              </a:ext>
            </a:extLst>
          </p:cNvPr>
          <p:cNvSpPr>
            <a:spLocks noGrp="1"/>
          </p:cNvSpPr>
          <p:nvPr>
            <p:ph type="title"/>
          </p:nvPr>
        </p:nvSpPr>
        <p:spPr/>
        <p:txBody>
          <a:bodyPr/>
          <a:lstStyle/>
          <a:p>
            <a:r>
              <a:rPr lang="en-US" altLang="zh-CN" dirty="0"/>
              <a:t>Back-up</a:t>
            </a:r>
            <a:r>
              <a:rPr lang="zh-CN" altLang="en-US" dirty="0"/>
              <a:t> </a:t>
            </a:r>
            <a:r>
              <a:rPr lang="en-US" altLang="zh-CN" dirty="0"/>
              <a:t>slides</a:t>
            </a:r>
            <a:endParaRPr lang="en-US" dirty="0"/>
          </a:p>
        </p:txBody>
      </p:sp>
      <p:pic>
        <p:nvPicPr>
          <p:cNvPr id="7" name="Content Placeholder 6" descr="A graph showing a number of lines&#10;&#10;Description automatically generated">
            <a:extLst>
              <a:ext uri="{FF2B5EF4-FFF2-40B4-BE49-F238E27FC236}">
                <a16:creationId xmlns:a16="http://schemas.microsoft.com/office/drawing/2014/main" id="{265C674C-C390-9B67-AE41-64403770760F}"/>
              </a:ext>
            </a:extLst>
          </p:cNvPr>
          <p:cNvPicPr>
            <a:picLocks noGrp="1" noChangeAspect="1"/>
          </p:cNvPicPr>
          <p:nvPr>
            <p:ph idx="1"/>
          </p:nvPr>
        </p:nvPicPr>
        <p:blipFill>
          <a:blip r:embed="rId2"/>
          <a:stretch>
            <a:fillRect/>
          </a:stretch>
        </p:blipFill>
        <p:spPr>
          <a:xfrm>
            <a:off x="3034947" y="1825625"/>
            <a:ext cx="6122105" cy="4351338"/>
          </a:xfrm>
        </p:spPr>
      </p:pic>
      <p:sp>
        <p:nvSpPr>
          <p:cNvPr id="3" name="Slide Number Placeholder 2">
            <a:extLst>
              <a:ext uri="{FF2B5EF4-FFF2-40B4-BE49-F238E27FC236}">
                <a16:creationId xmlns:a16="http://schemas.microsoft.com/office/drawing/2014/main" id="{8D15FF40-C6BB-4A08-DE54-70D16986A185}"/>
              </a:ext>
            </a:extLst>
          </p:cNvPr>
          <p:cNvSpPr>
            <a:spLocks noGrp="1"/>
          </p:cNvSpPr>
          <p:nvPr>
            <p:ph type="sldNum" sz="quarter" idx="12"/>
          </p:nvPr>
        </p:nvSpPr>
        <p:spPr/>
        <p:txBody>
          <a:bodyPr/>
          <a:lstStyle/>
          <a:p>
            <a:fld id="{A4C0CD32-A6C8-4BA5-B3DF-D8325E32CAA4}" type="slidenum">
              <a:rPr lang="en-US" smtClean="0"/>
              <a:t>22</a:t>
            </a:fld>
            <a:endParaRPr lang="en-US"/>
          </a:p>
        </p:txBody>
      </p:sp>
    </p:spTree>
    <p:extLst>
      <p:ext uri="{BB962C8B-B14F-4D97-AF65-F5344CB8AC3E}">
        <p14:creationId xmlns:p14="http://schemas.microsoft.com/office/powerpoint/2010/main" val="1299762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of a diagram of a structure&#10;&#10;Description automatically generated">
            <a:extLst>
              <a:ext uri="{FF2B5EF4-FFF2-40B4-BE49-F238E27FC236}">
                <a16:creationId xmlns:a16="http://schemas.microsoft.com/office/drawing/2014/main" id="{B5FD2800-F865-C35F-3E5B-8BD58A6F1DC0}"/>
              </a:ext>
            </a:extLst>
          </p:cNvPr>
          <p:cNvPicPr>
            <a:picLocks noChangeAspect="1"/>
          </p:cNvPicPr>
          <p:nvPr/>
        </p:nvPicPr>
        <p:blipFill>
          <a:blip r:embed="rId2"/>
          <a:stretch>
            <a:fillRect/>
          </a:stretch>
        </p:blipFill>
        <p:spPr>
          <a:xfrm>
            <a:off x="6458753" y="136525"/>
            <a:ext cx="5188899" cy="3371261"/>
          </a:xfrm>
          <a:prstGeom prst="rect">
            <a:avLst/>
          </a:prstGeom>
        </p:spPr>
      </p:pic>
      <p:sp>
        <p:nvSpPr>
          <p:cNvPr id="2" name="Title 1">
            <a:extLst>
              <a:ext uri="{FF2B5EF4-FFF2-40B4-BE49-F238E27FC236}">
                <a16:creationId xmlns:a16="http://schemas.microsoft.com/office/drawing/2014/main" id="{D7D06662-B1BA-AEF3-FDF9-7A41C08952EF}"/>
              </a:ext>
            </a:extLst>
          </p:cNvPr>
          <p:cNvSpPr>
            <a:spLocks noGrp="1"/>
          </p:cNvSpPr>
          <p:nvPr>
            <p:ph type="title"/>
          </p:nvPr>
        </p:nvSpPr>
        <p:spPr>
          <a:xfrm>
            <a:off x="838200" y="222354"/>
            <a:ext cx="10515600" cy="1325563"/>
          </a:xfrm>
        </p:spPr>
        <p:txBody>
          <a:bodyPr/>
          <a:lstStyle/>
          <a:p>
            <a:r>
              <a:rPr lang="en-US" altLang="zh-CN" dirty="0"/>
              <a:t>Temperature</a:t>
            </a:r>
            <a:r>
              <a:rPr lang="zh-CN" altLang="en-US" dirty="0"/>
              <a:t> </a:t>
            </a:r>
            <a:r>
              <a:rPr lang="en-US" altLang="zh-CN" dirty="0"/>
              <a:t>Expansion?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1304825-BA76-B646-5805-D3E3B3D99798}"/>
                  </a:ext>
                </a:extLst>
              </p:cNvPr>
              <p:cNvSpPr>
                <a:spLocks noGrp="1"/>
              </p:cNvSpPr>
              <p:nvPr>
                <p:ph idx="1"/>
              </p:nvPr>
            </p:nvSpPr>
            <p:spPr>
              <a:xfrm>
                <a:off x="3828977" y="3381376"/>
                <a:ext cx="7645400" cy="3024187"/>
              </a:xfrm>
            </p:spPr>
            <p:txBody>
              <a:bodyPr>
                <a:normAutofit fontScale="62500" lnSpcReduction="20000"/>
              </a:bodyPr>
              <a:lstStyle/>
              <a:p>
                <a:pPr>
                  <a:lnSpc>
                    <a:spcPct val="150000"/>
                  </a:lnSpc>
                </a:pPr>
                <a:r>
                  <a:rPr lang="en-US" i="1" dirty="0">
                    <a:solidFill>
                      <a:srgbClr val="000000"/>
                    </a:solidFill>
                    <a:effectLst/>
                    <a:highlight>
                      <a:srgbClr val="FFFFFF"/>
                    </a:highlight>
                    <a:latin typeface="Lucida Grande" panose="020B0600040502020204" pitchFamily="34" charset="0"/>
                  </a:rPr>
                  <a:t>"</a:t>
                </a:r>
                <a:r>
                  <a:rPr lang="en-US" i="1" dirty="0">
                    <a:solidFill>
                      <a:srgbClr val="000000"/>
                    </a:solidFill>
                    <a:effectLst/>
                    <a:highlight>
                      <a:srgbClr val="FFFFFF"/>
                    </a:highlight>
                    <a:latin typeface="Grandview Display" panose="020B0502040204020203" pitchFamily="34" charset="0"/>
                  </a:rPr>
                  <a:t>Finite-temperature expansion of the dense-matter equation of state</a:t>
                </a:r>
                <a:r>
                  <a:rPr lang="en-US" dirty="0">
                    <a:solidFill>
                      <a:srgbClr val="000000"/>
                    </a:solidFill>
                    <a:effectLst/>
                    <a:highlight>
                      <a:srgbClr val="FFFFFF"/>
                    </a:highlight>
                    <a:latin typeface="Grandview Display" panose="020B0502040204020203" pitchFamily="34" charset="0"/>
                  </a:rPr>
                  <a:t>.” </a:t>
                </a:r>
              </a:p>
              <a:p>
                <a:pPr lvl="1">
                  <a:lnSpc>
                    <a:spcPct val="150000"/>
                  </a:lnSpc>
                </a:pPr>
                <a:r>
                  <a:rPr lang="en-US" dirty="0">
                    <a:solidFill>
                      <a:srgbClr val="000000"/>
                    </a:solidFill>
                    <a:effectLst/>
                    <a:highlight>
                      <a:srgbClr val="FFFFFF"/>
                    </a:highlight>
                    <a:latin typeface="Grandview Display" panose="020B0502040204020203" pitchFamily="34" charset="0"/>
                  </a:rPr>
                  <a:t>Expansion of </a:t>
                </a:r>
                <a:r>
                  <a:rPr lang="en-US" dirty="0">
                    <a:solidFill>
                      <a:srgbClr val="000000"/>
                    </a:solidFill>
                    <a:highlight>
                      <a:srgbClr val="FFFFFF"/>
                    </a:highlight>
                    <a:latin typeface="Grandview Display" panose="020B0502040204020203" pitchFamily="34" charset="0"/>
                  </a:rPr>
                  <a:t>EOS of dense matter from pure neutron to isospin symmetric nuclear matter, from 0 to finite temperatures (up to T =100 MeV)</a:t>
                </a:r>
              </a:p>
              <a:p>
                <a:pPr lvl="1">
                  <a:lnSpc>
                    <a:spcPct val="150000"/>
                  </a:lnSpc>
                </a:pPr>
                <a:r>
                  <a:rPr lang="en-US" dirty="0">
                    <a:solidFill>
                      <a:srgbClr val="000000"/>
                    </a:solidFill>
                    <a:effectLst/>
                    <a:highlight>
                      <a:srgbClr val="FFFFFF"/>
                    </a:highlight>
                    <a:latin typeface="Grandview Display" panose="020B0502040204020203" pitchFamily="34" charset="0"/>
                  </a:rPr>
                  <a:t>Model independent</a:t>
                </a:r>
              </a:p>
              <a:p>
                <a:pPr lvl="1">
                  <a:lnSpc>
                    <a:spcPct val="150000"/>
                  </a:lnSpc>
                </a:pPr>
                <a:r>
                  <a:rPr lang="en-US" dirty="0">
                    <a:latin typeface="Grandview Display" panose="020B0502040204020203" pitchFamily="34" charset="0"/>
                  </a:rPr>
                  <a:t>can be used to describe neutron star mergers and core-collapse supernova explosions</a:t>
                </a:r>
              </a:p>
              <a:p>
                <a:pPr>
                  <a:lnSpc>
                    <a:spcPct val="150000"/>
                  </a:lnSpc>
                </a:pPr>
                <a14:m>
                  <m:oMath xmlns:m="http://schemas.openxmlformats.org/officeDocument/2006/math">
                    <m:r>
                      <a:rPr lang="en-US" b="0" i="1" smtClean="0">
                        <a:solidFill>
                          <a:srgbClr val="000000"/>
                        </a:solidFill>
                        <a:effectLst/>
                        <a:highlight>
                          <a:srgbClr val="FFFFFF"/>
                        </a:highlight>
                        <a:latin typeface="Cambria Math" panose="02040503050406030204" pitchFamily="18" charset="0"/>
                      </a:rPr>
                      <m:t>𝑝</m:t>
                    </m:r>
                    <m:d>
                      <m:dPr>
                        <m:ctrlPr>
                          <a:rPr lang="en-US" b="0" i="1" smtClean="0">
                            <a:solidFill>
                              <a:srgbClr val="000000"/>
                            </a:solidFill>
                            <a:effectLst/>
                            <a:highlight>
                              <a:srgbClr val="FFFFFF"/>
                            </a:highlight>
                            <a:latin typeface="Cambria Math" panose="02040503050406030204" pitchFamily="18" charset="0"/>
                          </a:rPr>
                        </m:ctrlPr>
                      </m:dPr>
                      <m:e>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m:t>
                        </m:r>
                        <m:acc>
                          <m:accPr>
                            <m:chr m:val="⃗"/>
                            <m:ctrlPr>
                              <a:rPr lang="en-US" b="0" i="1" smtClean="0">
                                <a:solidFill>
                                  <a:srgbClr val="000000"/>
                                </a:solidFill>
                                <a:effectLst/>
                                <a:highlight>
                                  <a:srgbClr val="FFFFFF"/>
                                </a:highlight>
                                <a:latin typeface="Cambria Math" panose="02040503050406030204" pitchFamily="18" charset="0"/>
                              </a:rPr>
                            </m:ctrlPr>
                          </m:accPr>
                          <m:e>
                            <m:r>
                              <a:rPr lang="en-US" b="0" i="1" smtClean="0">
                                <a:solidFill>
                                  <a:srgbClr val="000000"/>
                                </a:solidFill>
                                <a:effectLst/>
                                <a:highlight>
                                  <a:srgbClr val="FFFFFF"/>
                                </a:highlight>
                                <a:latin typeface="Cambria Math" panose="02040503050406030204" pitchFamily="18" charset="0"/>
                                <a:ea typeface="Cambria Math" panose="02040503050406030204" pitchFamily="18" charset="0"/>
                              </a:rPr>
                              <m:t>𝜇</m:t>
                            </m:r>
                          </m:e>
                        </m:acc>
                      </m:e>
                    </m:d>
                    <m:r>
                      <a:rPr lang="en-US" b="0" i="1" smtClean="0">
                        <a:solidFill>
                          <a:srgbClr val="000000"/>
                        </a:solidFill>
                        <a:effectLst/>
                        <a:highlight>
                          <a:srgbClr val="FFFFFF"/>
                        </a:highlight>
                        <a:latin typeface="Cambria Math" panose="02040503050406030204" pitchFamily="18" charset="0"/>
                      </a:rPr>
                      <m:t>=</m:t>
                    </m:r>
                    <m:sSub>
                      <m:sSubPr>
                        <m:ctrlPr>
                          <a:rPr lang="en-US" b="0" i="1" smtClean="0">
                            <a:solidFill>
                              <a:srgbClr val="000000"/>
                            </a:solidFill>
                            <a:effectLst/>
                            <a:highlight>
                              <a:srgbClr val="FFFFFF"/>
                            </a:highlight>
                            <a:latin typeface="Cambria Math" panose="02040503050406030204" pitchFamily="18" charset="0"/>
                          </a:rPr>
                        </m:ctrlPr>
                      </m:sSubPr>
                      <m:e>
                        <m:r>
                          <a:rPr lang="en-US" b="0" i="1" smtClean="0">
                            <a:solidFill>
                              <a:srgbClr val="000000"/>
                            </a:solidFill>
                            <a:effectLst/>
                            <a:highlight>
                              <a:srgbClr val="FFFFFF"/>
                            </a:highlight>
                            <a:latin typeface="Cambria Math" panose="02040503050406030204" pitchFamily="18" charset="0"/>
                          </a:rPr>
                          <m:t>𝑝</m:t>
                        </m:r>
                      </m:e>
                      <m:sub>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=0</m:t>
                        </m:r>
                      </m:sub>
                    </m:sSub>
                    <m:r>
                      <a:rPr lang="en-US" b="0" i="1" smtClean="0">
                        <a:solidFill>
                          <a:srgbClr val="000000"/>
                        </a:solidFill>
                        <a:effectLst/>
                        <a:highlight>
                          <a:srgbClr val="FFFFFF"/>
                        </a:highlight>
                        <a:latin typeface="Cambria Math" panose="02040503050406030204" pitchFamily="18" charset="0"/>
                      </a:rPr>
                      <m:t>+</m:t>
                    </m:r>
                    <m:sSub>
                      <m:sSubPr>
                        <m:ctrlPr>
                          <a:rPr lang="en-US" b="0" i="1" smtClean="0">
                            <a:solidFill>
                              <a:srgbClr val="000000"/>
                            </a:solidFill>
                            <a:effectLst/>
                            <a:highlight>
                              <a:srgbClr val="FFFFFF"/>
                            </a:highlight>
                            <a:latin typeface="Cambria Math" panose="02040503050406030204" pitchFamily="18" charset="0"/>
                          </a:rPr>
                        </m:ctrlPr>
                      </m:sSubPr>
                      <m:e>
                        <m:d>
                          <m:dPr>
                            <m:begChr m:val=""/>
                            <m:endChr m:val="|"/>
                            <m:ctrlPr>
                              <a:rPr lang="en-US" i="1">
                                <a:solidFill>
                                  <a:srgbClr val="000000"/>
                                </a:solidFill>
                                <a:highlight>
                                  <a:srgbClr val="FFFFFF"/>
                                </a:highlight>
                                <a:latin typeface="Cambria Math" panose="02040503050406030204" pitchFamily="18" charset="0"/>
                              </a:rPr>
                            </m:ctrlPr>
                          </m:dPr>
                          <m:e>
                            <m:f>
                              <m:fPr>
                                <m:ctrlPr>
                                  <a:rPr lang="en-US" i="1">
                                    <a:solidFill>
                                      <a:srgbClr val="000000"/>
                                    </a:solidFill>
                                    <a:highlight>
                                      <a:srgbClr val="FFFFFF"/>
                                    </a:highlight>
                                    <a:latin typeface="Cambria Math" panose="02040503050406030204" pitchFamily="18" charset="0"/>
                                  </a:rPr>
                                </m:ctrlPr>
                              </m:fPr>
                              <m:num>
                                <m:r>
                                  <a:rPr lang="en-US" i="1">
                                    <a:solidFill>
                                      <a:srgbClr val="000000"/>
                                    </a:solidFill>
                                    <a:highlight>
                                      <a:srgbClr val="FFFFFF"/>
                                    </a:highlight>
                                    <a:latin typeface="Cambria Math" panose="02040503050406030204" pitchFamily="18" charset="0"/>
                                    <a:ea typeface="Cambria Math" panose="02040503050406030204" pitchFamily="18" charset="0"/>
                                  </a:rPr>
                                  <m:t>𝜕</m:t>
                                </m:r>
                                <m:r>
                                  <a:rPr lang="en-US" i="1">
                                    <a:solidFill>
                                      <a:srgbClr val="000000"/>
                                    </a:solidFill>
                                    <a:highlight>
                                      <a:srgbClr val="FFFFFF"/>
                                    </a:highlight>
                                    <a:latin typeface="Cambria Math" panose="02040503050406030204" pitchFamily="18" charset="0"/>
                                    <a:ea typeface="Cambria Math" panose="02040503050406030204" pitchFamily="18" charset="0"/>
                                  </a:rPr>
                                  <m:t>𝑝</m:t>
                                </m:r>
                              </m:num>
                              <m:den>
                                <m:r>
                                  <a:rPr lang="en-US" i="1">
                                    <a:solidFill>
                                      <a:srgbClr val="000000"/>
                                    </a:solidFill>
                                    <a:highlight>
                                      <a:srgbClr val="FFFFFF"/>
                                    </a:highlight>
                                    <a:latin typeface="Cambria Math" panose="02040503050406030204" pitchFamily="18" charset="0"/>
                                    <a:ea typeface="Cambria Math" panose="02040503050406030204" pitchFamily="18" charset="0"/>
                                  </a:rPr>
                                  <m:t>𝜕</m:t>
                                </m:r>
                                <m:r>
                                  <a:rPr lang="en-US" i="1">
                                    <a:solidFill>
                                      <a:srgbClr val="000000"/>
                                    </a:solidFill>
                                    <a:highlight>
                                      <a:srgbClr val="FFFFFF"/>
                                    </a:highlight>
                                    <a:latin typeface="Cambria Math" panose="02040503050406030204" pitchFamily="18" charset="0"/>
                                    <a:ea typeface="Cambria Math" panose="02040503050406030204" pitchFamily="18" charset="0"/>
                                  </a:rPr>
                                  <m:t>𝑇</m:t>
                                </m:r>
                              </m:den>
                            </m:f>
                          </m:e>
                        </m:d>
                      </m:e>
                      <m:sub>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=0,</m:t>
                        </m:r>
                        <m:acc>
                          <m:accPr>
                            <m:chr m:val="⃗"/>
                            <m:ctrlPr>
                              <a:rPr lang="en-US" i="1">
                                <a:solidFill>
                                  <a:srgbClr val="000000"/>
                                </a:solidFill>
                                <a:highlight>
                                  <a:srgbClr val="FFFFFF"/>
                                </a:highlight>
                                <a:latin typeface="Cambria Math" panose="02040503050406030204" pitchFamily="18" charset="0"/>
                              </a:rPr>
                            </m:ctrlPr>
                          </m:accPr>
                          <m:e>
                            <m:r>
                              <a:rPr lang="en-US" b="0" i="1" smtClean="0">
                                <a:solidFill>
                                  <a:srgbClr val="000000"/>
                                </a:solidFill>
                                <a:highlight>
                                  <a:srgbClr val="FFFFFF"/>
                                </a:highlight>
                                <a:latin typeface="Cambria Math" panose="02040503050406030204" pitchFamily="18" charset="0"/>
                              </a:rPr>
                              <m:t> </m:t>
                            </m:r>
                            <m:r>
                              <a:rPr lang="en-US" i="1">
                                <a:solidFill>
                                  <a:srgbClr val="000000"/>
                                </a:solidFill>
                                <a:highlight>
                                  <a:srgbClr val="FFFFFF"/>
                                </a:highlight>
                                <a:latin typeface="Cambria Math" panose="02040503050406030204" pitchFamily="18" charset="0"/>
                                <a:ea typeface="Cambria Math" panose="02040503050406030204" pitchFamily="18" charset="0"/>
                              </a:rPr>
                              <m:t>𝜇</m:t>
                            </m:r>
                          </m:e>
                        </m:acc>
                      </m:sub>
                    </m:sSub>
                    <m:r>
                      <a:rPr lang="en-US" b="0" i="1" smtClean="0">
                        <a:solidFill>
                          <a:srgbClr val="000000"/>
                        </a:solidFill>
                        <a:effectLst/>
                        <a:highlight>
                          <a:srgbClr val="FFFFFF"/>
                        </a:highlight>
                        <a:latin typeface="Cambria Math" panose="02040503050406030204" pitchFamily="18" charset="0"/>
                      </a:rPr>
                      <m:t>𝑇</m:t>
                    </m:r>
                    <m:r>
                      <a:rPr lang="en-US" b="0" i="1" smtClean="0">
                        <a:solidFill>
                          <a:srgbClr val="000000"/>
                        </a:solidFill>
                        <a:effectLst/>
                        <a:highlight>
                          <a:srgbClr val="FFFFFF"/>
                        </a:highlight>
                        <a:latin typeface="Cambria Math" panose="02040503050406030204" pitchFamily="18" charset="0"/>
                      </a:rPr>
                      <m:t>+</m:t>
                    </m:r>
                    <m:f>
                      <m:fPr>
                        <m:ctrlPr>
                          <a:rPr lang="en-US" b="0" i="1" smtClean="0">
                            <a:solidFill>
                              <a:srgbClr val="000000"/>
                            </a:solidFill>
                            <a:effectLst/>
                            <a:highlight>
                              <a:srgbClr val="FFFFFF"/>
                            </a:highlight>
                            <a:latin typeface="Cambria Math" panose="02040503050406030204" pitchFamily="18" charset="0"/>
                          </a:rPr>
                        </m:ctrlPr>
                      </m:fPr>
                      <m:num>
                        <m:r>
                          <a:rPr lang="en-US" b="0" i="1" smtClean="0">
                            <a:solidFill>
                              <a:srgbClr val="000000"/>
                            </a:solidFill>
                            <a:effectLst/>
                            <a:highlight>
                              <a:srgbClr val="FFFFFF"/>
                            </a:highlight>
                            <a:latin typeface="Cambria Math" panose="02040503050406030204" pitchFamily="18" charset="0"/>
                          </a:rPr>
                          <m:t>1</m:t>
                        </m:r>
                      </m:num>
                      <m:den>
                        <m:r>
                          <a:rPr lang="en-US" b="0" i="1" smtClean="0">
                            <a:solidFill>
                              <a:srgbClr val="000000"/>
                            </a:solidFill>
                            <a:effectLst/>
                            <a:highlight>
                              <a:srgbClr val="FFFFFF"/>
                            </a:highlight>
                            <a:latin typeface="Cambria Math" panose="02040503050406030204" pitchFamily="18" charset="0"/>
                          </a:rPr>
                          <m:t>2</m:t>
                        </m:r>
                      </m:den>
                    </m:f>
                  </m:oMath>
                </a14:m>
                <a:r>
                  <a:rPr lang="en-US" dirty="0">
                    <a:solidFill>
                      <a:srgbClr val="000000"/>
                    </a:solidFill>
                    <a:highlight>
                      <a:srgbClr val="FFFFFF"/>
                    </a:highlight>
                  </a:rPr>
                  <a:t> </a:t>
                </a:r>
                <a14:m>
                  <m:oMath xmlns:m="http://schemas.openxmlformats.org/officeDocument/2006/math">
                    <m:sSub>
                      <m:sSubPr>
                        <m:ctrlPr>
                          <a:rPr lang="en-US" i="1">
                            <a:solidFill>
                              <a:srgbClr val="000000"/>
                            </a:solidFill>
                            <a:highlight>
                              <a:srgbClr val="FFFFFF"/>
                            </a:highlight>
                            <a:latin typeface="Cambria Math" panose="02040503050406030204" pitchFamily="18" charset="0"/>
                          </a:rPr>
                        </m:ctrlPr>
                      </m:sSubPr>
                      <m:e>
                        <m:d>
                          <m:dPr>
                            <m:begChr m:val=""/>
                            <m:endChr m:val="|"/>
                            <m:ctrlPr>
                              <a:rPr lang="en-US" i="1">
                                <a:solidFill>
                                  <a:srgbClr val="000000"/>
                                </a:solidFill>
                                <a:highlight>
                                  <a:srgbClr val="FFFFFF"/>
                                </a:highlight>
                                <a:latin typeface="Cambria Math" panose="02040503050406030204" pitchFamily="18" charset="0"/>
                              </a:rPr>
                            </m:ctrlPr>
                          </m:dPr>
                          <m:e>
                            <m:f>
                              <m:fPr>
                                <m:ctrlPr>
                                  <a:rPr lang="en-US" i="1">
                                    <a:solidFill>
                                      <a:srgbClr val="000000"/>
                                    </a:solidFill>
                                    <a:highlight>
                                      <a:srgbClr val="FFFFFF"/>
                                    </a:highlight>
                                    <a:latin typeface="Cambria Math" panose="02040503050406030204" pitchFamily="18" charset="0"/>
                                  </a:rPr>
                                </m:ctrlPr>
                              </m:fPr>
                              <m:num>
                                <m:sSup>
                                  <m:sSupPr>
                                    <m:ctrlPr>
                                      <a:rPr lang="en-US" i="1" smtClean="0">
                                        <a:solidFill>
                                          <a:srgbClr val="000000"/>
                                        </a:solidFill>
                                        <a:highlight>
                                          <a:srgbClr val="FFFFFF"/>
                                        </a:highlight>
                                        <a:latin typeface="Cambria Math" panose="02040503050406030204" pitchFamily="18" charset="0"/>
                                      </a:rPr>
                                    </m:ctrlPr>
                                  </m:sSupPr>
                                  <m:e>
                                    <m:r>
                                      <a:rPr lang="en-US" i="1" smtClean="0">
                                        <a:solidFill>
                                          <a:srgbClr val="000000"/>
                                        </a:solidFill>
                                        <a:highlight>
                                          <a:srgbClr val="FFFFFF"/>
                                        </a:highlight>
                                        <a:latin typeface="Cambria Math" panose="02040503050406030204" pitchFamily="18" charset="0"/>
                                        <a:ea typeface="Cambria Math" panose="02040503050406030204" pitchFamily="18" charset="0"/>
                                      </a:rPr>
                                      <m:t>𝜕</m:t>
                                    </m:r>
                                  </m:e>
                                  <m:sup>
                                    <m:r>
                                      <a:rPr lang="en-US" b="0" i="1" smtClean="0">
                                        <a:solidFill>
                                          <a:srgbClr val="000000"/>
                                        </a:solidFill>
                                        <a:highlight>
                                          <a:srgbClr val="FFFFFF"/>
                                        </a:highlight>
                                        <a:latin typeface="Cambria Math" panose="02040503050406030204" pitchFamily="18" charset="0"/>
                                      </a:rPr>
                                      <m:t>2</m:t>
                                    </m:r>
                                  </m:sup>
                                </m:sSup>
                                <m:r>
                                  <a:rPr lang="en-US" i="1">
                                    <a:solidFill>
                                      <a:srgbClr val="000000"/>
                                    </a:solidFill>
                                    <a:highlight>
                                      <a:srgbClr val="FFFFFF"/>
                                    </a:highlight>
                                    <a:latin typeface="Cambria Math" panose="02040503050406030204" pitchFamily="18" charset="0"/>
                                    <a:ea typeface="Cambria Math" panose="02040503050406030204" pitchFamily="18" charset="0"/>
                                  </a:rPr>
                                  <m:t>𝑝</m:t>
                                </m:r>
                              </m:num>
                              <m:den>
                                <m:r>
                                  <a:rPr lang="en-US" i="1">
                                    <a:solidFill>
                                      <a:srgbClr val="000000"/>
                                    </a:solidFill>
                                    <a:highlight>
                                      <a:srgbClr val="FFFFFF"/>
                                    </a:highlight>
                                    <a:latin typeface="Cambria Math" panose="02040503050406030204" pitchFamily="18" charset="0"/>
                                    <a:ea typeface="Cambria Math" panose="02040503050406030204" pitchFamily="18" charset="0"/>
                                  </a:rPr>
                                  <m:t>𝜕</m:t>
                                </m:r>
                                <m:sSup>
                                  <m:sSupPr>
                                    <m:ctrlPr>
                                      <a:rPr lang="en-US" i="1" smtClean="0">
                                        <a:solidFill>
                                          <a:srgbClr val="000000"/>
                                        </a:solidFill>
                                        <a:highlight>
                                          <a:srgbClr val="FFFFFF"/>
                                        </a:highlight>
                                        <a:latin typeface="Cambria Math" panose="02040503050406030204" pitchFamily="18" charset="0"/>
                                        <a:ea typeface="Cambria Math" panose="02040503050406030204" pitchFamily="18" charset="0"/>
                                      </a:rPr>
                                    </m:ctrlPr>
                                  </m:sSupPr>
                                  <m:e>
                                    <m:r>
                                      <a:rPr lang="en-US" b="0" i="1" smtClean="0">
                                        <a:solidFill>
                                          <a:srgbClr val="000000"/>
                                        </a:solidFill>
                                        <a:highlight>
                                          <a:srgbClr val="FFFFFF"/>
                                        </a:highlight>
                                        <a:latin typeface="Cambria Math" panose="02040503050406030204" pitchFamily="18" charset="0"/>
                                        <a:ea typeface="Cambria Math" panose="02040503050406030204" pitchFamily="18" charset="0"/>
                                      </a:rPr>
                                      <m:t>𝑇</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2</m:t>
                                    </m:r>
                                  </m:sup>
                                </m:sSup>
                              </m:den>
                            </m:f>
                          </m:e>
                        </m:d>
                      </m:e>
                      <m:sub>
                        <m:r>
                          <a:rPr lang="en-US" i="1">
                            <a:solidFill>
                              <a:srgbClr val="000000"/>
                            </a:solidFill>
                            <a:highlight>
                              <a:srgbClr val="FFFFFF"/>
                            </a:highlight>
                            <a:latin typeface="Cambria Math" panose="02040503050406030204" pitchFamily="18" charset="0"/>
                          </a:rPr>
                          <m:t>𝑇</m:t>
                        </m:r>
                        <m:r>
                          <a:rPr lang="en-US" i="1">
                            <a:solidFill>
                              <a:srgbClr val="000000"/>
                            </a:solidFill>
                            <a:highlight>
                              <a:srgbClr val="FFFFFF"/>
                            </a:highlight>
                            <a:latin typeface="Cambria Math" panose="02040503050406030204" pitchFamily="18" charset="0"/>
                          </a:rPr>
                          <m:t>=0,</m:t>
                        </m:r>
                        <m:acc>
                          <m:accPr>
                            <m:chr m:val="⃗"/>
                            <m:ctrlPr>
                              <a:rPr lang="en-US" i="1">
                                <a:solidFill>
                                  <a:srgbClr val="000000"/>
                                </a:solidFill>
                                <a:highlight>
                                  <a:srgbClr val="FFFFFF"/>
                                </a:highlight>
                                <a:latin typeface="Cambria Math" panose="02040503050406030204" pitchFamily="18" charset="0"/>
                              </a:rPr>
                            </m:ctrlPr>
                          </m:accPr>
                          <m:e>
                            <m:r>
                              <a:rPr lang="en-US" i="1">
                                <a:solidFill>
                                  <a:srgbClr val="000000"/>
                                </a:solidFill>
                                <a:highlight>
                                  <a:srgbClr val="FFFFFF"/>
                                </a:highlight>
                                <a:latin typeface="Cambria Math" panose="02040503050406030204" pitchFamily="18" charset="0"/>
                              </a:rPr>
                              <m:t> </m:t>
                            </m:r>
                            <m:r>
                              <a:rPr lang="en-US" i="1">
                                <a:solidFill>
                                  <a:srgbClr val="000000"/>
                                </a:solidFill>
                                <a:highlight>
                                  <a:srgbClr val="FFFFFF"/>
                                </a:highlight>
                                <a:latin typeface="Cambria Math" panose="02040503050406030204" pitchFamily="18" charset="0"/>
                                <a:ea typeface="Cambria Math" panose="02040503050406030204" pitchFamily="18" charset="0"/>
                              </a:rPr>
                              <m:t>𝜇</m:t>
                            </m:r>
                          </m:e>
                        </m:acc>
                      </m:sub>
                    </m:sSub>
                  </m:oMath>
                </a14:m>
                <a:r>
                  <a:rPr lang="en-US" dirty="0">
                    <a:solidFill>
                      <a:srgbClr val="000000"/>
                    </a:solidFill>
                    <a:highlight>
                      <a:srgbClr val="FFFFFF"/>
                    </a:highlight>
                  </a:rPr>
                  <a:t>+ </a:t>
                </a:r>
                <a14:m>
                  <m:oMath xmlns:m="http://schemas.openxmlformats.org/officeDocument/2006/math">
                    <m:f>
                      <m:fPr>
                        <m:ctrlPr>
                          <a:rPr lang="en-US" i="1">
                            <a:solidFill>
                              <a:srgbClr val="000000"/>
                            </a:solidFill>
                            <a:highlight>
                              <a:srgbClr val="FFFFFF"/>
                            </a:highlight>
                            <a:latin typeface="Cambria Math" panose="02040503050406030204" pitchFamily="18" charset="0"/>
                          </a:rPr>
                        </m:ctrlPr>
                      </m:fPr>
                      <m:num>
                        <m:r>
                          <a:rPr lang="en-US" i="1">
                            <a:solidFill>
                              <a:srgbClr val="000000"/>
                            </a:solidFill>
                            <a:highlight>
                              <a:srgbClr val="FFFFFF"/>
                            </a:highlight>
                            <a:latin typeface="Cambria Math" panose="02040503050406030204" pitchFamily="18" charset="0"/>
                          </a:rPr>
                          <m:t>1</m:t>
                        </m:r>
                      </m:num>
                      <m:den>
                        <m:r>
                          <a:rPr lang="en-US" b="0" i="1" smtClean="0">
                            <a:solidFill>
                              <a:srgbClr val="000000"/>
                            </a:solidFill>
                            <a:highlight>
                              <a:srgbClr val="FFFFFF"/>
                            </a:highlight>
                            <a:latin typeface="Cambria Math" panose="02040503050406030204" pitchFamily="18" charset="0"/>
                          </a:rPr>
                          <m:t>6</m:t>
                        </m:r>
                      </m:den>
                    </m:f>
                  </m:oMath>
                </a14:m>
                <a:r>
                  <a:rPr lang="en-US" dirty="0">
                    <a:solidFill>
                      <a:srgbClr val="000000"/>
                    </a:solidFill>
                    <a:highlight>
                      <a:srgbClr val="FFFFFF"/>
                    </a:highlight>
                  </a:rPr>
                  <a:t> </a:t>
                </a:r>
                <a14:m>
                  <m:oMath xmlns:m="http://schemas.openxmlformats.org/officeDocument/2006/math">
                    <m:sSub>
                      <m:sSubPr>
                        <m:ctrlPr>
                          <a:rPr lang="en-US" i="1">
                            <a:solidFill>
                              <a:srgbClr val="000000"/>
                            </a:solidFill>
                            <a:highlight>
                              <a:srgbClr val="FFFFFF"/>
                            </a:highlight>
                            <a:latin typeface="Cambria Math" panose="02040503050406030204" pitchFamily="18" charset="0"/>
                          </a:rPr>
                        </m:ctrlPr>
                      </m:sSubPr>
                      <m:e>
                        <m:d>
                          <m:dPr>
                            <m:begChr m:val=""/>
                            <m:endChr m:val="|"/>
                            <m:ctrlPr>
                              <a:rPr lang="en-US" i="1">
                                <a:solidFill>
                                  <a:srgbClr val="000000"/>
                                </a:solidFill>
                                <a:highlight>
                                  <a:srgbClr val="FFFFFF"/>
                                </a:highlight>
                                <a:latin typeface="Cambria Math" panose="02040503050406030204" pitchFamily="18" charset="0"/>
                              </a:rPr>
                            </m:ctrlPr>
                          </m:dPr>
                          <m:e>
                            <m:f>
                              <m:fPr>
                                <m:ctrlPr>
                                  <a:rPr lang="en-US" i="1">
                                    <a:solidFill>
                                      <a:srgbClr val="000000"/>
                                    </a:solidFill>
                                    <a:highlight>
                                      <a:srgbClr val="FFFFFF"/>
                                    </a:highlight>
                                    <a:latin typeface="Cambria Math" panose="02040503050406030204" pitchFamily="18" charset="0"/>
                                  </a:rPr>
                                </m:ctrlPr>
                              </m:fPr>
                              <m:num>
                                <m:sSup>
                                  <m:sSupPr>
                                    <m:ctrlPr>
                                      <a:rPr lang="en-US" i="1">
                                        <a:solidFill>
                                          <a:srgbClr val="000000"/>
                                        </a:solidFill>
                                        <a:highlight>
                                          <a:srgbClr val="FFFFFF"/>
                                        </a:highlight>
                                        <a:latin typeface="Cambria Math" panose="02040503050406030204" pitchFamily="18" charset="0"/>
                                      </a:rPr>
                                    </m:ctrlPr>
                                  </m:sSupPr>
                                  <m:e>
                                    <m:r>
                                      <a:rPr lang="en-US" i="1">
                                        <a:solidFill>
                                          <a:srgbClr val="000000"/>
                                        </a:solidFill>
                                        <a:highlight>
                                          <a:srgbClr val="FFFFFF"/>
                                        </a:highlight>
                                        <a:latin typeface="Cambria Math" panose="02040503050406030204" pitchFamily="18" charset="0"/>
                                        <a:ea typeface="Cambria Math" panose="02040503050406030204" pitchFamily="18" charset="0"/>
                                      </a:rPr>
                                      <m:t>𝜕</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3</m:t>
                                    </m:r>
                                  </m:sup>
                                </m:sSup>
                                <m:r>
                                  <a:rPr lang="en-US" i="1">
                                    <a:solidFill>
                                      <a:srgbClr val="000000"/>
                                    </a:solidFill>
                                    <a:highlight>
                                      <a:srgbClr val="FFFFFF"/>
                                    </a:highlight>
                                    <a:latin typeface="Cambria Math" panose="02040503050406030204" pitchFamily="18" charset="0"/>
                                    <a:ea typeface="Cambria Math" panose="02040503050406030204" pitchFamily="18" charset="0"/>
                                  </a:rPr>
                                  <m:t>𝑝</m:t>
                                </m:r>
                              </m:num>
                              <m:den>
                                <m:r>
                                  <a:rPr lang="en-US" i="1">
                                    <a:solidFill>
                                      <a:srgbClr val="000000"/>
                                    </a:solidFill>
                                    <a:highlight>
                                      <a:srgbClr val="FFFFFF"/>
                                    </a:highlight>
                                    <a:latin typeface="Cambria Math" panose="02040503050406030204" pitchFamily="18" charset="0"/>
                                    <a:ea typeface="Cambria Math" panose="02040503050406030204" pitchFamily="18" charset="0"/>
                                  </a:rPr>
                                  <m:t>𝜕</m:t>
                                </m:r>
                                <m:sSup>
                                  <m:sSupPr>
                                    <m:ctrlPr>
                                      <a:rPr lang="en-US" i="1">
                                        <a:solidFill>
                                          <a:srgbClr val="000000"/>
                                        </a:solidFill>
                                        <a:highlight>
                                          <a:srgbClr val="FFFFFF"/>
                                        </a:highlight>
                                        <a:latin typeface="Cambria Math" panose="02040503050406030204" pitchFamily="18" charset="0"/>
                                        <a:ea typeface="Cambria Math" panose="02040503050406030204" pitchFamily="18" charset="0"/>
                                      </a:rPr>
                                    </m:ctrlPr>
                                  </m:sSupPr>
                                  <m:e>
                                    <m:r>
                                      <a:rPr lang="en-US" i="1">
                                        <a:solidFill>
                                          <a:srgbClr val="000000"/>
                                        </a:solidFill>
                                        <a:highlight>
                                          <a:srgbClr val="FFFFFF"/>
                                        </a:highlight>
                                        <a:latin typeface="Cambria Math" panose="02040503050406030204" pitchFamily="18" charset="0"/>
                                        <a:ea typeface="Cambria Math" panose="02040503050406030204" pitchFamily="18" charset="0"/>
                                      </a:rPr>
                                      <m:t>𝑇</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3</m:t>
                                    </m:r>
                                  </m:sup>
                                </m:sSup>
                              </m:den>
                            </m:f>
                          </m:e>
                        </m:d>
                      </m:e>
                      <m:sub>
                        <m:r>
                          <a:rPr lang="en-US" i="1">
                            <a:solidFill>
                              <a:srgbClr val="000000"/>
                            </a:solidFill>
                            <a:highlight>
                              <a:srgbClr val="FFFFFF"/>
                            </a:highlight>
                            <a:latin typeface="Cambria Math" panose="02040503050406030204" pitchFamily="18" charset="0"/>
                          </a:rPr>
                          <m:t>𝑇</m:t>
                        </m:r>
                        <m:r>
                          <a:rPr lang="en-US" i="1">
                            <a:solidFill>
                              <a:srgbClr val="000000"/>
                            </a:solidFill>
                            <a:highlight>
                              <a:srgbClr val="FFFFFF"/>
                            </a:highlight>
                            <a:latin typeface="Cambria Math" panose="02040503050406030204" pitchFamily="18" charset="0"/>
                          </a:rPr>
                          <m:t>=0,</m:t>
                        </m:r>
                        <m:acc>
                          <m:accPr>
                            <m:chr m:val="⃗"/>
                            <m:ctrlPr>
                              <a:rPr lang="en-US" i="1">
                                <a:solidFill>
                                  <a:srgbClr val="000000"/>
                                </a:solidFill>
                                <a:highlight>
                                  <a:srgbClr val="FFFFFF"/>
                                </a:highlight>
                                <a:latin typeface="Cambria Math" panose="02040503050406030204" pitchFamily="18" charset="0"/>
                              </a:rPr>
                            </m:ctrlPr>
                          </m:accPr>
                          <m:e>
                            <m:r>
                              <a:rPr lang="en-US" i="1">
                                <a:solidFill>
                                  <a:srgbClr val="000000"/>
                                </a:solidFill>
                                <a:highlight>
                                  <a:srgbClr val="FFFFFF"/>
                                </a:highlight>
                                <a:latin typeface="Cambria Math" panose="02040503050406030204" pitchFamily="18" charset="0"/>
                              </a:rPr>
                              <m:t> </m:t>
                            </m:r>
                            <m:r>
                              <a:rPr lang="en-US" i="1">
                                <a:solidFill>
                                  <a:srgbClr val="000000"/>
                                </a:solidFill>
                                <a:highlight>
                                  <a:srgbClr val="FFFFFF"/>
                                </a:highlight>
                                <a:latin typeface="Cambria Math" panose="02040503050406030204" pitchFamily="18" charset="0"/>
                                <a:ea typeface="Cambria Math" panose="02040503050406030204" pitchFamily="18" charset="0"/>
                              </a:rPr>
                              <m:t>𝜇</m:t>
                            </m:r>
                          </m:e>
                        </m:acc>
                      </m:sub>
                    </m:sSub>
                    <m:r>
                      <a:rPr lang="en-US" b="0" i="1" smtClean="0">
                        <a:solidFill>
                          <a:srgbClr val="000000"/>
                        </a:solidFill>
                        <a:highlight>
                          <a:srgbClr val="FFFFFF"/>
                        </a:highlight>
                        <a:latin typeface="Cambria Math" panose="02040503050406030204" pitchFamily="18" charset="0"/>
                        <a:ea typeface="Cambria Math" panose="02040503050406030204" pitchFamily="18" charset="0"/>
                      </a:rPr>
                      <m:t>+</m:t>
                    </m:r>
                    <m:r>
                      <a:rPr lang="en-US" b="0" i="1" smtClean="0">
                        <a:solidFill>
                          <a:srgbClr val="000000"/>
                        </a:solidFill>
                        <a:highlight>
                          <a:srgbClr val="FFFFFF"/>
                        </a:highlight>
                        <a:latin typeface="Cambria Math" panose="02040503050406030204" pitchFamily="18" charset="0"/>
                        <a:ea typeface="Cambria Math" panose="02040503050406030204" pitchFamily="18" charset="0"/>
                      </a:rPr>
                      <m:t>𝒪</m:t>
                    </m:r>
                    <m:r>
                      <a:rPr lang="en-US" b="0" i="1" smtClean="0">
                        <a:solidFill>
                          <a:srgbClr val="000000"/>
                        </a:solidFill>
                        <a:highlight>
                          <a:srgbClr val="FFFFFF"/>
                        </a:highlight>
                        <a:latin typeface="Cambria Math" panose="02040503050406030204" pitchFamily="18" charset="0"/>
                        <a:ea typeface="Cambria Math" panose="02040503050406030204" pitchFamily="18" charset="0"/>
                      </a:rPr>
                      <m:t>(</m:t>
                    </m:r>
                    <m:sSup>
                      <m:sSupPr>
                        <m:ctrlPr>
                          <a:rPr lang="en-US" b="0" i="1" smtClean="0">
                            <a:solidFill>
                              <a:srgbClr val="000000"/>
                            </a:solidFill>
                            <a:highlight>
                              <a:srgbClr val="FFFFFF"/>
                            </a:highlight>
                            <a:latin typeface="Cambria Math" panose="02040503050406030204" pitchFamily="18" charset="0"/>
                            <a:ea typeface="Cambria Math" panose="02040503050406030204" pitchFamily="18" charset="0"/>
                          </a:rPr>
                        </m:ctrlPr>
                      </m:sSupPr>
                      <m:e>
                        <m:r>
                          <a:rPr lang="en-US" b="0" i="1" smtClean="0">
                            <a:solidFill>
                              <a:srgbClr val="000000"/>
                            </a:solidFill>
                            <a:highlight>
                              <a:srgbClr val="FFFFFF"/>
                            </a:highlight>
                            <a:latin typeface="Cambria Math" panose="02040503050406030204" pitchFamily="18" charset="0"/>
                            <a:ea typeface="Cambria Math" panose="02040503050406030204" pitchFamily="18" charset="0"/>
                          </a:rPr>
                          <m:t>𝑇</m:t>
                        </m:r>
                      </m:e>
                      <m:sup>
                        <m:r>
                          <a:rPr lang="en-US" b="0" i="1" smtClean="0">
                            <a:solidFill>
                              <a:srgbClr val="000000"/>
                            </a:solidFill>
                            <a:highlight>
                              <a:srgbClr val="FFFFFF"/>
                            </a:highlight>
                            <a:latin typeface="Cambria Math" panose="02040503050406030204" pitchFamily="18" charset="0"/>
                            <a:ea typeface="Cambria Math" panose="02040503050406030204" pitchFamily="18" charset="0"/>
                          </a:rPr>
                          <m:t>4</m:t>
                        </m:r>
                      </m:sup>
                    </m:sSup>
                    <m:r>
                      <a:rPr lang="en-US" b="0" i="1" smtClean="0">
                        <a:solidFill>
                          <a:srgbClr val="000000"/>
                        </a:solidFill>
                        <a:highlight>
                          <a:srgbClr val="FFFFFF"/>
                        </a:highlight>
                        <a:latin typeface="Cambria Math" panose="02040503050406030204" pitchFamily="18" charset="0"/>
                        <a:ea typeface="Cambria Math" panose="02040503050406030204" pitchFamily="18" charset="0"/>
                      </a:rPr>
                      <m:t>)</m:t>
                    </m:r>
                  </m:oMath>
                </a14:m>
                <a:endParaRPr lang="en-US" dirty="0">
                  <a:solidFill>
                    <a:srgbClr val="000000"/>
                  </a:solidFill>
                  <a:effectLst/>
                  <a:highlight>
                    <a:srgbClr val="FFFFFF"/>
                  </a:highlight>
                  <a:latin typeface="Grandview Display" panose="020B0502040204020203" pitchFamily="34" charset="0"/>
                </a:endParaRPr>
              </a:p>
              <a:p>
                <a:pPr lvl="1"/>
                <a:endParaRPr lang="en-US" dirty="0">
                  <a:solidFill>
                    <a:srgbClr val="000000"/>
                  </a:solidFill>
                  <a:effectLst/>
                  <a:highlight>
                    <a:srgbClr val="FFFFFF"/>
                  </a:highlight>
                  <a:latin typeface="Lucida Grande" panose="020B0600040502020204" pitchFamily="34" charset="0"/>
                </a:endParaRPr>
              </a:p>
              <a:p>
                <a:endParaRPr lang="en-US" dirty="0"/>
              </a:p>
            </p:txBody>
          </p:sp>
        </mc:Choice>
        <mc:Fallback>
          <p:sp>
            <p:nvSpPr>
              <p:cNvPr id="3" name="Content Placeholder 2">
                <a:extLst>
                  <a:ext uri="{FF2B5EF4-FFF2-40B4-BE49-F238E27FC236}">
                    <a16:creationId xmlns:a16="http://schemas.microsoft.com/office/drawing/2014/main" id="{81304825-BA76-B646-5805-D3E3B3D99798}"/>
                  </a:ext>
                </a:extLst>
              </p:cNvPr>
              <p:cNvSpPr>
                <a:spLocks noGrp="1" noRot="1" noChangeAspect="1" noMove="1" noResize="1" noEditPoints="1" noAdjustHandles="1" noChangeArrowheads="1" noChangeShapeType="1" noTextEdit="1"/>
              </p:cNvSpPr>
              <p:nvPr>
                <p:ph idx="1"/>
              </p:nvPr>
            </p:nvSpPr>
            <p:spPr>
              <a:xfrm>
                <a:off x="3828977" y="3381376"/>
                <a:ext cx="7645400" cy="3024187"/>
              </a:xfrm>
              <a:blipFill>
                <a:blip r:embed="rId3"/>
                <a:stretch>
                  <a:fillRect l="-498" b="-3598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8D205F6-8BF1-7AD4-59E0-503059BB747C}"/>
              </a:ext>
            </a:extLst>
          </p:cNvPr>
          <p:cNvSpPr>
            <a:spLocks noGrp="1"/>
          </p:cNvSpPr>
          <p:nvPr>
            <p:ph type="sldNum" sz="quarter" idx="12"/>
          </p:nvPr>
        </p:nvSpPr>
        <p:spPr/>
        <p:txBody>
          <a:bodyPr/>
          <a:lstStyle/>
          <a:p>
            <a:fld id="{AD17B3E6-911D-4641-8161-0FA0AD61E3E2}" type="slidenum">
              <a:rPr lang="en-US" smtClean="0"/>
              <a:t>23</a:t>
            </a:fld>
            <a:endParaRPr lang="en-US"/>
          </a:p>
        </p:txBody>
      </p:sp>
      <p:pic>
        <p:nvPicPr>
          <p:cNvPr id="6" name="Picture 5" descr="A graph of a function&#10;&#10;Description automatically generated with medium confidence">
            <a:extLst>
              <a:ext uri="{FF2B5EF4-FFF2-40B4-BE49-F238E27FC236}">
                <a16:creationId xmlns:a16="http://schemas.microsoft.com/office/drawing/2014/main" id="{9A0DC612-9C9E-21D3-7DB8-8A81E5C9E27A}"/>
              </a:ext>
            </a:extLst>
          </p:cNvPr>
          <p:cNvPicPr>
            <a:picLocks noChangeAspect="1"/>
          </p:cNvPicPr>
          <p:nvPr/>
        </p:nvPicPr>
        <p:blipFill>
          <a:blip r:embed="rId4"/>
          <a:stretch>
            <a:fillRect/>
          </a:stretch>
        </p:blipFill>
        <p:spPr>
          <a:xfrm>
            <a:off x="501577" y="1189038"/>
            <a:ext cx="3283899" cy="5167312"/>
          </a:xfrm>
          <a:prstGeom prst="rect">
            <a:avLst/>
          </a:prstGeom>
        </p:spPr>
      </p:pic>
      <p:sp>
        <p:nvSpPr>
          <p:cNvPr id="10" name="TextBox 9">
            <a:extLst>
              <a:ext uri="{FF2B5EF4-FFF2-40B4-BE49-F238E27FC236}">
                <a16:creationId xmlns:a16="http://schemas.microsoft.com/office/drawing/2014/main" id="{16865CF4-A3D2-13B0-D3F1-5B31BE268725}"/>
              </a:ext>
            </a:extLst>
          </p:cNvPr>
          <p:cNvSpPr txBox="1"/>
          <p:nvPr/>
        </p:nvSpPr>
        <p:spPr>
          <a:xfrm>
            <a:off x="1155700" y="6356350"/>
            <a:ext cx="3771900" cy="646331"/>
          </a:xfrm>
          <a:prstGeom prst="rect">
            <a:avLst/>
          </a:prstGeom>
          <a:noFill/>
        </p:spPr>
        <p:txBody>
          <a:bodyPr wrap="square" rtlCol="0">
            <a:spAutoFit/>
          </a:bodyPr>
          <a:lstStyle/>
          <a:p>
            <a:r>
              <a:rPr lang="en-US" altLang="zh-CN" dirty="0" err="1">
                <a:solidFill>
                  <a:srgbClr val="000000"/>
                </a:solidFill>
                <a:effectLst/>
                <a:highlight>
                  <a:srgbClr val="FFFFFF"/>
                </a:highlight>
                <a:latin typeface="Grandview Display" panose="020B0502040204020203" pitchFamily="34" charset="0"/>
              </a:rPr>
              <a:t>Mroczek</a:t>
            </a:r>
            <a:r>
              <a:rPr lang="zh-CN" altLang="en-US" dirty="0">
                <a:solidFill>
                  <a:srgbClr val="000000"/>
                </a:solidFill>
                <a:highlight>
                  <a:srgbClr val="FFFFFF"/>
                </a:highlight>
                <a:latin typeface="Grandview Display" panose="020B0502040204020203" pitchFamily="34" charset="0"/>
              </a:rPr>
              <a:t> </a:t>
            </a:r>
            <a:r>
              <a:rPr lang="en-US" altLang="zh-CN" dirty="0">
                <a:solidFill>
                  <a:srgbClr val="000000"/>
                </a:solidFill>
                <a:highlight>
                  <a:srgbClr val="FFFFFF"/>
                </a:highlight>
                <a:latin typeface="Grandview Display" panose="020B0502040204020203" pitchFamily="34" charset="0"/>
              </a:rPr>
              <a:t>et</a:t>
            </a:r>
            <a:r>
              <a:rPr lang="zh-CN" altLang="en-US" dirty="0">
                <a:solidFill>
                  <a:srgbClr val="000000"/>
                </a:solidFill>
                <a:highlight>
                  <a:srgbClr val="FFFFFF"/>
                </a:highlight>
                <a:latin typeface="Grandview Display" panose="020B0502040204020203" pitchFamily="34" charset="0"/>
              </a:rPr>
              <a:t> </a:t>
            </a:r>
            <a:r>
              <a:rPr lang="en-US" altLang="zh-CN" dirty="0">
                <a:solidFill>
                  <a:srgbClr val="000000"/>
                </a:solidFill>
                <a:highlight>
                  <a:srgbClr val="FFFFFF"/>
                </a:highlight>
                <a:latin typeface="Grandview Display" panose="020B0502040204020203" pitchFamily="34" charset="0"/>
              </a:rPr>
              <a:t>al.</a:t>
            </a:r>
            <a:r>
              <a:rPr lang="en-US" dirty="0">
                <a:solidFill>
                  <a:srgbClr val="000000"/>
                </a:solidFill>
                <a:effectLst/>
                <a:highlight>
                  <a:srgbClr val="FFFFFF"/>
                </a:highlight>
                <a:latin typeface="Grandview Display" panose="020B0502040204020203" pitchFamily="34" charset="0"/>
              </a:rPr>
              <a:t>arXiv:2404.01658.</a:t>
            </a:r>
          </a:p>
          <a:p>
            <a:endParaRPr lang="en-US" dirty="0"/>
          </a:p>
        </p:txBody>
      </p:sp>
      <p:sp>
        <p:nvSpPr>
          <p:cNvPr id="11" name="TextBox 10">
            <a:extLst>
              <a:ext uri="{FF2B5EF4-FFF2-40B4-BE49-F238E27FC236}">
                <a16:creationId xmlns:a16="http://schemas.microsoft.com/office/drawing/2014/main" id="{C9880616-9A02-E305-7A7B-9B3C99BFD2BC}"/>
              </a:ext>
            </a:extLst>
          </p:cNvPr>
          <p:cNvSpPr txBox="1"/>
          <p:nvPr/>
        </p:nvSpPr>
        <p:spPr>
          <a:xfrm>
            <a:off x="8610600" y="115479"/>
            <a:ext cx="3771900" cy="646331"/>
          </a:xfrm>
          <a:prstGeom prst="rect">
            <a:avLst/>
          </a:prstGeom>
          <a:noFill/>
        </p:spPr>
        <p:txBody>
          <a:bodyPr wrap="square" rtlCol="0">
            <a:spAutoFit/>
          </a:bodyPr>
          <a:lstStyle/>
          <a:p>
            <a:r>
              <a:rPr lang="en-US" altLang="zh-CN" dirty="0" err="1">
                <a:solidFill>
                  <a:srgbClr val="000000"/>
                </a:solidFill>
                <a:effectLst/>
                <a:highlight>
                  <a:srgbClr val="FFFFFF"/>
                </a:highlight>
                <a:latin typeface="Grandview Display" panose="020B0502040204020203" pitchFamily="34" charset="0"/>
              </a:rPr>
              <a:t>Mroczek</a:t>
            </a:r>
            <a:r>
              <a:rPr lang="zh-CN" altLang="en-US" dirty="0">
                <a:solidFill>
                  <a:srgbClr val="000000"/>
                </a:solidFill>
                <a:highlight>
                  <a:srgbClr val="FFFFFF"/>
                </a:highlight>
                <a:latin typeface="Grandview Display" panose="020B0502040204020203" pitchFamily="34" charset="0"/>
              </a:rPr>
              <a:t> </a:t>
            </a:r>
            <a:r>
              <a:rPr lang="en-US" altLang="zh-CN" dirty="0">
                <a:solidFill>
                  <a:srgbClr val="000000"/>
                </a:solidFill>
                <a:highlight>
                  <a:srgbClr val="FFFFFF"/>
                </a:highlight>
                <a:latin typeface="Grandview Display" panose="020B0502040204020203" pitchFamily="34" charset="0"/>
              </a:rPr>
              <a:t>et</a:t>
            </a:r>
            <a:r>
              <a:rPr lang="zh-CN" altLang="en-US" dirty="0">
                <a:solidFill>
                  <a:srgbClr val="000000"/>
                </a:solidFill>
                <a:highlight>
                  <a:srgbClr val="FFFFFF"/>
                </a:highlight>
                <a:latin typeface="Grandview Display" panose="020B0502040204020203" pitchFamily="34" charset="0"/>
              </a:rPr>
              <a:t> </a:t>
            </a:r>
            <a:r>
              <a:rPr lang="en-US" altLang="zh-CN" dirty="0">
                <a:solidFill>
                  <a:srgbClr val="000000"/>
                </a:solidFill>
                <a:highlight>
                  <a:srgbClr val="FFFFFF"/>
                </a:highlight>
                <a:latin typeface="Grandview Display" panose="020B0502040204020203" pitchFamily="34" charset="0"/>
              </a:rPr>
              <a:t>al.</a:t>
            </a:r>
            <a:r>
              <a:rPr lang="en-US" dirty="0">
                <a:solidFill>
                  <a:srgbClr val="000000"/>
                </a:solidFill>
                <a:effectLst/>
                <a:highlight>
                  <a:srgbClr val="FFFFFF"/>
                </a:highlight>
                <a:latin typeface="Grandview Display" panose="020B0502040204020203" pitchFamily="34" charset="0"/>
              </a:rPr>
              <a:t>arXiv:2404.01658.</a:t>
            </a:r>
          </a:p>
          <a:p>
            <a:endParaRPr lang="en-US" dirty="0"/>
          </a:p>
        </p:txBody>
      </p:sp>
    </p:spTree>
    <p:extLst>
      <p:ext uri="{BB962C8B-B14F-4D97-AF65-F5344CB8AC3E}">
        <p14:creationId xmlns:p14="http://schemas.microsoft.com/office/powerpoint/2010/main" val="162634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027CB-61D8-CF51-FD45-42A8C97CBCC4}"/>
              </a:ext>
            </a:extLst>
          </p:cNvPr>
          <p:cNvSpPr>
            <a:spLocks noGrp="1"/>
          </p:cNvSpPr>
          <p:nvPr>
            <p:ph type="title"/>
          </p:nvPr>
        </p:nvSpPr>
        <p:spPr/>
        <p:txBody>
          <a:bodyPr/>
          <a:lstStyle/>
          <a:p>
            <a:r>
              <a:rPr lang="en-US" altLang="zh-CN" dirty="0"/>
              <a:t>Comparison</a:t>
            </a:r>
            <a:r>
              <a:rPr lang="zh-CN" altLang="en-US" dirty="0"/>
              <a:t> </a:t>
            </a:r>
            <a:r>
              <a:rPr lang="en-US" altLang="zh-CN" dirty="0"/>
              <a:t>with</a:t>
            </a:r>
            <a:r>
              <a:rPr lang="zh-CN" altLang="en-US" dirty="0"/>
              <a:t> </a:t>
            </a:r>
            <a:r>
              <a:rPr lang="en-US" altLang="zh-CN" dirty="0"/>
              <a:t>HIC</a:t>
            </a:r>
            <a:r>
              <a:rPr lang="zh-CN" altLang="en-US" dirty="0"/>
              <a:t> </a:t>
            </a:r>
            <a:r>
              <a:rPr lang="en-US" altLang="zh-CN" dirty="0"/>
              <a:t>data</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E18BFE-AE78-2F23-ED5C-45AA4F2E3952}"/>
                  </a:ext>
                </a:extLst>
              </p:cNvPr>
              <p:cNvSpPr>
                <a:spLocks noGrp="1"/>
              </p:cNvSpPr>
              <p:nvPr>
                <p:ph idx="1"/>
              </p:nvPr>
            </p:nvSpPr>
            <p:spPr>
              <a:xfrm>
                <a:off x="838200" y="1705769"/>
                <a:ext cx="11051381" cy="4744528"/>
              </a:xfrm>
            </p:spPr>
            <p:txBody>
              <a:bodyPr>
                <a:normAutofit fontScale="40000" lnSpcReduction="20000"/>
              </a:bodyPr>
              <a:lstStyle/>
              <a:p>
                <a:pPr>
                  <a:lnSpc>
                    <a:spcPct val="170000"/>
                  </a:lnSpc>
                </a:pPr>
                <a:r>
                  <a:rPr lang="en-US" sz="5000" dirty="0">
                    <a:effectLst/>
                    <a:latin typeface="Grandview Display" panose="020B0502040204020203" pitchFamily="34" charset="0"/>
                  </a:rPr>
                  <a:t>At low</a:t>
                </a:r>
                <a:r>
                  <a:rPr lang="en-US" altLang="zh-CN" sz="5000" dirty="0">
                    <a:effectLst/>
                    <a:latin typeface="Grandview Display" panose="020B0502040204020203" pitchFamily="34" charset="0"/>
                  </a:rPr>
                  <a:t>er</a:t>
                </a:r>
                <a:r>
                  <a:rPr lang="en-US" sz="5000" dirty="0">
                    <a:effectLst/>
                    <a:latin typeface="Grandview Display" panose="020B0502040204020203" pitchFamily="34" charset="0"/>
                  </a:rPr>
                  <a:t> </a:t>
                </a:r>
                <a14:m>
                  <m:oMath xmlns:m="http://schemas.openxmlformats.org/officeDocument/2006/math">
                    <m:rad>
                      <m:radPr>
                        <m:degHide m:val="on"/>
                        <m:ctrlPr>
                          <a:rPr lang="en-US" sz="5000" i="1" smtClean="0">
                            <a:latin typeface="Cambria Math" panose="02040503050406030204" pitchFamily="18" charset="0"/>
                          </a:rPr>
                        </m:ctrlPr>
                      </m:radPr>
                      <m:deg/>
                      <m:e>
                        <m:sSub>
                          <m:sSubPr>
                            <m:ctrlPr>
                              <a:rPr lang="en-US" sz="5000" i="1" smtClean="0">
                                <a:latin typeface="Cambria Math" panose="02040503050406030204" pitchFamily="18" charset="0"/>
                              </a:rPr>
                            </m:ctrlPr>
                          </m:sSubPr>
                          <m:e>
                            <m:r>
                              <a:rPr lang="en-US" sz="5000" b="0" i="1" smtClean="0">
                                <a:latin typeface="Cambria Math" panose="02040503050406030204" pitchFamily="18" charset="0"/>
                              </a:rPr>
                              <m:t>𝑆</m:t>
                            </m:r>
                          </m:e>
                          <m:sub>
                            <m:r>
                              <a:rPr lang="en-US" sz="5000" b="0" i="1" smtClean="0">
                                <a:latin typeface="Cambria Math" panose="02040503050406030204" pitchFamily="18" charset="0"/>
                              </a:rPr>
                              <m:t>𝑁𝑁</m:t>
                            </m:r>
                          </m:sub>
                        </m:sSub>
                      </m:e>
                    </m:rad>
                  </m:oMath>
                </a14:m>
                <a:r>
                  <a:rPr lang="en-US" sz="5000" dirty="0">
                    <a:effectLst/>
                    <a:latin typeface="Grandview Display" panose="020B0502040204020203" pitchFamily="34" charset="0"/>
                  </a:rPr>
                  <a:t>, </a:t>
                </a:r>
                <a:r>
                  <a:rPr lang="en-US" altLang="zh-CN" sz="5000" dirty="0">
                    <a:effectLst/>
                    <a:latin typeface="Grandview Display" panose="020B0502040204020203" pitchFamily="34" charset="0"/>
                  </a:rPr>
                  <a:t>we</a:t>
                </a:r>
                <a:r>
                  <a:rPr lang="zh-CN" altLang="en-US" sz="5000" dirty="0">
                    <a:effectLst/>
                    <a:latin typeface="Grandview Display" panose="020B0502040204020203" pitchFamily="34" charset="0"/>
                  </a:rPr>
                  <a:t> </a:t>
                </a:r>
                <a:r>
                  <a:rPr lang="en-US" altLang="zh-CN" sz="5000" dirty="0">
                    <a:effectLst/>
                    <a:latin typeface="Grandview Display" panose="020B0502040204020203" pitchFamily="34" charset="0"/>
                  </a:rPr>
                  <a:t>have</a:t>
                </a:r>
                <a:r>
                  <a:rPr lang="zh-CN" altLang="en-US" sz="5000" dirty="0">
                    <a:effectLst/>
                    <a:latin typeface="Grandview Display" panose="020B0502040204020203" pitchFamily="34" charset="0"/>
                  </a:rPr>
                  <a:t> </a:t>
                </a:r>
                <a:r>
                  <a:rPr lang="en-US" altLang="zh-CN" sz="5000" dirty="0">
                    <a:effectLst/>
                    <a:latin typeface="Grandview Display" panose="020B0502040204020203" pitchFamily="34" charset="0"/>
                  </a:rPr>
                  <a:t>very</a:t>
                </a:r>
                <a:r>
                  <a:rPr lang="zh-CN" altLang="en-US" sz="5000" dirty="0">
                    <a:effectLst/>
                    <a:latin typeface="Grandview Display" panose="020B0502040204020203" pitchFamily="34" charset="0"/>
                  </a:rPr>
                  <a:t> </a:t>
                </a:r>
                <a:r>
                  <a:rPr lang="en-US" altLang="zh-CN" sz="5000" dirty="0">
                    <a:effectLst/>
                    <a:latin typeface="Grandview Display" panose="020B0502040204020203" pitchFamily="34" charset="0"/>
                  </a:rPr>
                  <a:t>high</a:t>
                </a:r>
                <a:r>
                  <a:rPr lang="zh-CN" altLang="en-US" sz="5000" dirty="0">
                    <a:effectLst/>
                    <a:latin typeface="Grandview Display" panose="020B0502040204020203" pitchFamily="34" charset="0"/>
                  </a:rPr>
                  <a:t> </a:t>
                </a:r>
                <a14:m>
                  <m:oMath xmlns:m="http://schemas.openxmlformats.org/officeDocument/2006/math">
                    <m:sSub>
                      <m:sSubPr>
                        <m:ctrlPr>
                          <a:rPr lang="en-US" altLang="zh-CN" sz="5000" i="1" smtClean="0">
                            <a:effectLst/>
                            <a:latin typeface="Cambria Math" panose="02040503050406030204" pitchFamily="18" charset="0"/>
                          </a:rPr>
                        </m:ctrlPr>
                      </m:sSubPr>
                      <m:e>
                        <m:r>
                          <a:rPr lang="en-US" altLang="zh-CN" sz="5000" b="0" i="1" smtClean="0">
                            <a:effectLst/>
                            <a:latin typeface="Cambria Math" panose="02040503050406030204" pitchFamily="18" charset="0"/>
                          </a:rPr>
                          <m:t>𝑛</m:t>
                        </m:r>
                      </m:e>
                      <m:sub>
                        <m:r>
                          <a:rPr lang="en-US" altLang="zh-CN" sz="5000" b="0" i="1" smtClean="0">
                            <a:effectLst/>
                            <a:latin typeface="Cambria Math" panose="02040503050406030204" pitchFamily="18" charset="0"/>
                          </a:rPr>
                          <m:t>𝐵</m:t>
                        </m:r>
                      </m:sub>
                    </m:sSub>
                  </m:oMath>
                </a14:m>
                <a:r>
                  <a:rPr lang="zh-CN" altLang="en-US" sz="5000" dirty="0">
                    <a:effectLst/>
                    <a:latin typeface="Grandview Display" panose="020B0502040204020203" pitchFamily="34" charset="0"/>
                  </a:rPr>
                  <a:t> </a:t>
                </a:r>
                <a:r>
                  <a:rPr lang="en-US" altLang="zh-CN" sz="5000" dirty="0">
                    <a:effectLst/>
                    <a:latin typeface="Grandview Display" panose="020B0502040204020203" pitchFamily="34" charset="0"/>
                  </a:rPr>
                  <a:t>and</a:t>
                </a:r>
                <a:r>
                  <a:rPr lang="zh-CN" altLang="en-US" sz="5000" dirty="0">
                    <a:effectLst/>
                    <a:latin typeface="Grandview Display" panose="020B0502040204020203" pitchFamily="34" charset="0"/>
                  </a:rPr>
                  <a:t> </a:t>
                </a:r>
                <a:r>
                  <a:rPr lang="en-US" altLang="zh-CN" sz="5000" dirty="0">
                    <a:effectLst/>
                    <a:latin typeface="Grandview Display" panose="020B0502040204020203" pitchFamily="34" charset="0"/>
                  </a:rPr>
                  <a:t>lower</a:t>
                </a:r>
                <a:r>
                  <a:rPr lang="zh-CN" altLang="en-US" sz="5000" dirty="0">
                    <a:effectLst/>
                    <a:latin typeface="Grandview Display" panose="020B0502040204020203" pitchFamily="34" charset="0"/>
                  </a:rPr>
                  <a:t> </a:t>
                </a:r>
                <a14:m>
                  <m:oMath xmlns:m="http://schemas.openxmlformats.org/officeDocument/2006/math">
                    <m:sSub>
                      <m:sSubPr>
                        <m:ctrlPr>
                          <a:rPr lang="en-US" altLang="zh-CN" sz="5000" i="1" smtClean="0">
                            <a:effectLst/>
                            <a:latin typeface="Cambria Math" panose="02040503050406030204" pitchFamily="18" charset="0"/>
                          </a:rPr>
                        </m:ctrlPr>
                      </m:sSubPr>
                      <m:e>
                        <m:r>
                          <a:rPr lang="en-US" altLang="zh-CN" sz="5000" b="0" i="1" smtClean="0">
                            <a:effectLst/>
                            <a:latin typeface="Cambria Math" panose="02040503050406030204" pitchFamily="18" charset="0"/>
                          </a:rPr>
                          <m:t>𝑇</m:t>
                        </m:r>
                      </m:e>
                      <m:sub>
                        <m:r>
                          <m:rPr>
                            <m:sty m:val="p"/>
                          </m:rPr>
                          <a:rPr lang="en-US" altLang="zh-CN" sz="5000" i="1">
                            <a:latin typeface="Cambria Math" panose="02040503050406030204" pitchFamily="18" charset="0"/>
                          </a:rPr>
                          <m:t>max</m:t>
                        </m:r>
                      </m:sub>
                    </m:sSub>
                  </m:oMath>
                </a14:m>
                <a:endParaRPr lang="en-US" altLang="zh-CN" sz="5000" dirty="0">
                  <a:effectLst/>
                  <a:latin typeface="Grandview Display" panose="020B0502040204020203" pitchFamily="34" charset="0"/>
                </a:endParaRPr>
              </a:p>
              <a:p>
                <a:pPr>
                  <a:lnSpc>
                    <a:spcPct val="170000"/>
                  </a:lnSpc>
                </a:pPr>
                <a:r>
                  <a:rPr lang="en-US" altLang="zh-CN" sz="5000" dirty="0">
                    <a:latin typeface="Grandview Display" panose="020B0502040204020203" pitchFamily="34" charset="0"/>
                  </a:rPr>
                  <a:t>I</a:t>
                </a:r>
                <a:r>
                  <a:rPr lang="en-US" sz="5000" dirty="0">
                    <a:effectLst/>
                    <a:latin typeface="Grandview Display" panose="020B0502040204020203" pitchFamily="34" charset="0"/>
                  </a:rPr>
                  <a:t>nterplay between the QGP phase and </a:t>
                </a:r>
                <a:r>
                  <a:rPr lang="en-US" sz="5000" dirty="0">
                    <a:latin typeface="Grandview Display" panose="020B0502040204020203" pitchFamily="34" charset="0"/>
                  </a:rPr>
                  <a:t>the hadr</a:t>
                </a:r>
                <a:r>
                  <a:rPr lang="en-US" altLang="zh-CN" sz="5000" dirty="0">
                    <a:latin typeface="Grandview Display" panose="020B0502040204020203" pitchFamily="34" charset="0"/>
                  </a:rPr>
                  <a:t>ons</a:t>
                </a:r>
                <a:r>
                  <a:rPr lang="en-US" sz="5000" dirty="0">
                    <a:latin typeface="Grandview Display" panose="020B0502040204020203" pitchFamily="34" charset="0"/>
                  </a:rPr>
                  <a:t> </a:t>
                </a:r>
              </a:p>
              <a:p>
                <a:pPr>
                  <a:lnSpc>
                    <a:spcPct val="170000"/>
                  </a:lnSpc>
                </a:pPr>
                <a:r>
                  <a:rPr lang="en-US" altLang="zh-CN" sz="5000" dirty="0">
                    <a:latin typeface="Grandview Display" panose="020B0502040204020203" pitchFamily="34" charset="0"/>
                  </a:rPr>
                  <a:t>B</a:t>
                </a:r>
                <a:r>
                  <a:rPr lang="en-US" sz="5000" dirty="0">
                    <a:effectLst/>
                    <a:latin typeface="Grandview Display" panose="020B0502040204020203" pitchFamily="34" charset="0"/>
                  </a:rPr>
                  <a:t>est described by hybrid models</a:t>
                </a:r>
                <a:r>
                  <a:rPr lang="zh-CN" altLang="en-US" sz="5000" dirty="0">
                    <a:latin typeface="Grandview Display" panose="020B0502040204020203" pitchFamily="34" charset="0"/>
                  </a:rPr>
                  <a:t> </a:t>
                </a:r>
                <a:r>
                  <a:rPr lang="en-US" altLang="zh-CN" sz="5000" dirty="0">
                    <a:latin typeface="Grandview Display" panose="020B0502040204020203" pitchFamily="34" charset="0"/>
                  </a:rPr>
                  <a:t>-</a:t>
                </a:r>
                <a:r>
                  <a:rPr lang="zh-CN" altLang="en-US" sz="5000" dirty="0">
                    <a:latin typeface="Grandview Display" panose="020B0502040204020203" pitchFamily="34" charset="0"/>
                  </a:rPr>
                  <a:t> </a:t>
                </a:r>
                <a:r>
                  <a:rPr lang="en-US" sz="5000" dirty="0">
                    <a:effectLst/>
                    <a:latin typeface="Grandview Display" panose="020B0502040204020203" pitchFamily="34" charset="0"/>
                  </a:rPr>
                  <a:t>relativistic hydrodynamics with a hadronic transport. </a:t>
                </a:r>
              </a:p>
              <a:p>
                <a:pPr>
                  <a:lnSpc>
                    <a:spcPct val="170000"/>
                  </a:lnSpc>
                </a:pPr>
                <a:r>
                  <a:rPr lang="en-US" sz="5000" dirty="0">
                    <a:effectLst/>
                    <a:latin typeface="Grandview Display" panose="020B0502040204020203" pitchFamily="34" charset="0"/>
                  </a:rPr>
                  <a:t>Current relativistic viscous hydrodynamic calculations coupled with the hadronic transport code SMASH provide a reasonable description of particle production down to </a:t>
                </a:r>
                <a14:m>
                  <m:oMath xmlns:m="http://schemas.openxmlformats.org/officeDocument/2006/math">
                    <m:rad>
                      <m:radPr>
                        <m:degHide m:val="on"/>
                        <m:ctrlPr>
                          <a:rPr lang="en-US" sz="5000" i="1" smtClean="0">
                            <a:latin typeface="Cambria Math" panose="02040503050406030204" pitchFamily="18" charset="0"/>
                          </a:rPr>
                        </m:ctrlPr>
                      </m:radPr>
                      <m:deg/>
                      <m:e>
                        <m:sSub>
                          <m:sSubPr>
                            <m:ctrlPr>
                              <a:rPr lang="en-US" sz="5000" i="1" smtClean="0">
                                <a:latin typeface="Cambria Math" panose="02040503050406030204" pitchFamily="18" charset="0"/>
                              </a:rPr>
                            </m:ctrlPr>
                          </m:sSubPr>
                          <m:e>
                            <m:r>
                              <a:rPr lang="en-US" sz="5000" b="0" i="1" smtClean="0">
                                <a:latin typeface="Cambria Math" panose="02040503050406030204" pitchFamily="18" charset="0"/>
                              </a:rPr>
                              <m:t>𝑆</m:t>
                            </m:r>
                          </m:e>
                          <m:sub>
                            <m:r>
                              <a:rPr lang="en-US" sz="5000" b="0" i="1" smtClean="0">
                                <a:latin typeface="Cambria Math" panose="02040503050406030204" pitchFamily="18" charset="0"/>
                              </a:rPr>
                              <m:t>𝑁𝑁</m:t>
                            </m:r>
                          </m:sub>
                        </m:sSub>
                      </m:e>
                    </m:rad>
                  </m:oMath>
                </a14:m>
                <a:r>
                  <a:rPr lang="en-US" sz="5000" dirty="0">
                    <a:effectLst/>
                    <a:latin typeface="Grandview Display" panose="020B0502040204020203" pitchFamily="34" charset="0"/>
                  </a:rPr>
                  <a:t>, = 4.3 GeV (</a:t>
                </a:r>
                <a14:m>
                  <m:oMath xmlns:m="http://schemas.openxmlformats.org/officeDocument/2006/math">
                    <m:sSub>
                      <m:sSubPr>
                        <m:ctrlPr>
                          <a:rPr lang="en-US" sz="5000" i="1" dirty="0" smtClean="0">
                            <a:effectLst/>
                            <a:latin typeface="Cambria Math" panose="02040503050406030204" pitchFamily="18" charset="0"/>
                          </a:rPr>
                        </m:ctrlPr>
                      </m:sSubPr>
                      <m:e>
                        <m:r>
                          <a:rPr lang="en-US" altLang="zh-CN" sz="5000" b="0" i="1" dirty="0" smtClean="0">
                            <a:effectLst/>
                            <a:latin typeface="Cambria Math" panose="02040503050406030204" pitchFamily="18" charset="0"/>
                          </a:rPr>
                          <m:t>𝐸</m:t>
                        </m:r>
                      </m:e>
                      <m:sub>
                        <m:r>
                          <a:rPr lang="en-US" altLang="zh-CN" sz="5000" b="0" i="1" dirty="0" smtClean="0">
                            <a:effectLst/>
                            <a:latin typeface="Cambria Math" panose="02040503050406030204" pitchFamily="18" charset="0"/>
                          </a:rPr>
                          <m:t>𝑘𝑖𝑛</m:t>
                        </m:r>
                      </m:sub>
                    </m:sSub>
                  </m:oMath>
                </a14:m>
                <a:r>
                  <a:rPr lang="en-US" sz="5000" dirty="0">
                    <a:effectLst/>
                    <a:latin typeface="Grandview Display" panose="020B0502040204020203" pitchFamily="34" charset="0"/>
                  </a:rPr>
                  <a:t> = 8 </a:t>
                </a:r>
                <a:r>
                  <a:rPr lang="en-US" sz="5000" dirty="0" err="1">
                    <a:effectLst/>
                    <a:latin typeface="Grandview Display" panose="020B0502040204020203" pitchFamily="34" charset="0"/>
                  </a:rPr>
                  <a:t>AGeV</a:t>
                </a:r>
                <a:r>
                  <a:rPr lang="en-US" sz="5000" dirty="0">
                    <a:effectLst/>
                    <a:latin typeface="Grandview Display" panose="020B0502040204020203" pitchFamily="34" charset="0"/>
                  </a:rPr>
                  <a:t>) </a:t>
                </a:r>
              </a:p>
              <a:p>
                <a:pPr lvl="1">
                  <a:lnSpc>
                    <a:spcPct val="170000"/>
                  </a:lnSpc>
                </a:pPr>
                <a:r>
                  <a:rPr lang="en-US" sz="5000" dirty="0">
                    <a:effectLst/>
                    <a:latin typeface="Grandview Display" panose="020B0502040204020203" pitchFamily="34" charset="0"/>
                  </a:rPr>
                  <a:t>use mean-field potentials dependent on vector baryon density</a:t>
                </a:r>
              </a:p>
              <a:p>
                <a:pPr lvl="1">
                  <a:lnSpc>
                    <a:spcPct val="170000"/>
                  </a:lnSpc>
                </a:pPr>
                <a:r>
                  <a:rPr lang="en-US" altLang="zh-CN" sz="5000" dirty="0">
                    <a:latin typeface="Grandview Display" panose="020B0502040204020203" pitchFamily="34" charset="0"/>
                  </a:rPr>
                  <a:t>No</a:t>
                </a:r>
                <a:r>
                  <a:rPr lang="zh-CN" altLang="en-US" sz="5000" dirty="0">
                    <a:latin typeface="Grandview Display" panose="020B0502040204020203" pitchFamily="34" charset="0"/>
                  </a:rPr>
                  <a:t> </a:t>
                </a:r>
                <a:r>
                  <a:rPr lang="en-US" sz="5000" dirty="0">
                    <a:effectLst/>
                    <a:latin typeface="Grandview Display" panose="020B0502040204020203" pitchFamily="34" charset="0"/>
                  </a:rPr>
                  <a:t>complex temperature</a:t>
                </a:r>
                <a:r>
                  <a:rPr lang="zh-CN" altLang="en-US" sz="5000" dirty="0">
                    <a:effectLst/>
                    <a:latin typeface="Grandview Display" panose="020B0502040204020203" pitchFamily="34" charset="0"/>
                  </a:rPr>
                  <a:t> </a:t>
                </a:r>
                <a:r>
                  <a:rPr lang="en-US" altLang="zh-CN" sz="5000" dirty="0">
                    <a:effectLst/>
                    <a:latin typeface="Grandview Display" panose="020B0502040204020203" pitchFamily="34" charset="0"/>
                  </a:rPr>
                  <a:t>dependence</a:t>
                </a:r>
                <a:endParaRPr lang="en-US" sz="5000" dirty="0">
                  <a:effectLst/>
                  <a:latin typeface="Grandview Display" panose="020B0502040204020203" pitchFamily="34" charset="0"/>
                </a:endParaRPr>
              </a:p>
              <a:p>
                <a:endParaRPr lang="en-US" sz="2800" dirty="0">
                  <a:effectLst/>
                </a:endParaRPr>
              </a:p>
              <a:p>
                <a:endParaRPr lang="en-US" sz="2800" dirty="0"/>
              </a:p>
              <a:p>
                <a:endParaRPr lang="en-US" dirty="0"/>
              </a:p>
            </p:txBody>
          </p:sp>
        </mc:Choice>
        <mc:Fallback xmlns="">
          <p:sp>
            <p:nvSpPr>
              <p:cNvPr id="3" name="Content Placeholder 2">
                <a:extLst>
                  <a:ext uri="{FF2B5EF4-FFF2-40B4-BE49-F238E27FC236}">
                    <a16:creationId xmlns:a16="http://schemas.microsoft.com/office/drawing/2014/main" id="{D6E18BFE-AE78-2F23-ED5C-45AA4F2E3952}"/>
                  </a:ext>
                </a:extLst>
              </p:cNvPr>
              <p:cNvSpPr>
                <a:spLocks noGrp="1" noRot="1" noChangeAspect="1" noMove="1" noResize="1" noEditPoints="1" noAdjustHandles="1" noChangeArrowheads="1" noChangeShapeType="1" noTextEdit="1"/>
              </p:cNvSpPr>
              <p:nvPr>
                <p:ph idx="1"/>
              </p:nvPr>
            </p:nvSpPr>
            <p:spPr>
              <a:xfrm>
                <a:off x="838200" y="1705769"/>
                <a:ext cx="11051381" cy="4744528"/>
              </a:xfrm>
              <a:blipFill>
                <a:blip r:embed="rId3"/>
                <a:stretch>
                  <a:fillRect l="-574" r="-6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BB097CC-93B7-2792-F82A-6AD75211C0F5}"/>
              </a:ext>
            </a:extLst>
          </p:cNvPr>
          <p:cNvSpPr>
            <a:spLocks noGrp="1"/>
          </p:cNvSpPr>
          <p:nvPr>
            <p:ph type="sldNum" sz="quarter" idx="12"/>
          </p:nvPr>
        </p:nvSpPr>
        <p:spPr/>
        <p:txBody>
          <a:bodyPr/>
          <a:lstStyle/>
          <a:p>
            <a:fld id="{A4C0CD32-A6C8-4BA5-B3DF-D8325E32CAA4}" type="slidenum">
              <a:rPr lang="en-US" smtClean="0"/>
              <a:t>24</a:t>
            </a:fld>
            <a:endParaRPr lang="en-US"/>
          </a:p>
        </p:txBody>
      </p:sp>
    </p:spTree>
    <p:extLst>
      <p:ext uri="{BB962C8B-B14F-4D97-AF65-F5344CB8AC3E}">
        <p14:creationId xmlns:p14="http://schemas.microsoft.com/office/powerpoint/2010/main" val="776999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E632-3FF9-46F4-9DDA-50CE2DDAE304}"/>
              </a:ext>
            </a:extLst>
          </p:cNvPr>
          <p:cNvSpPr>
            <a:spLocks noGrp="1"/>
          </p:cNvSpPr>
          <p:nvPr>
            <p:ph type="title"/>
          </p:nvPr>
        </p:nvSpPr>
        <p:spPr/>
        <p:txBody>
          <a:bodyPr/>
          <a:lstStyle/>
          <a:p>
            <a:endParaRPr lang="en-US"/>
          </a:p>
        </p:txBody>
      </p:sp>
      <p:pic>
        <p:nvPicPr>
          <p:cNvPr id="6" name="Content Placeholder 5" descr="A graph of different sizes and colors&#10;&#10;AI-generated content may be incorrect.">
            <a:extLst>
              <a:ext uri="{FF2B5EF4-FFF2-40B4-BE49-F238E27FC236}">
                <a16:creationId xmlns:a16="http://schemas.microsoft.com/office/drawing/2014/main" id="{8B1F59CD-17A5-1DE3-3848-3FF9DF04AD15}"/>
              </a:ext>
            </a:extLst>
          </p:cNvPr>
          <p:cNvPicPr>
            <a:picLocks noGrp="1" noChangeAspect="1"/>
          </p:cNvPicPr>
          <p:nvPr>
            <p:ph idx="1"/>
          </p:nvPr>
        </p:nvPicPr>
        <p:blipFill>
          <a:blip r:embed="rId2"/>
          <a:stretch>
            <a:fillRect/>
          </a:stretch>
        </p:blipFill>
        <p:spPr>
          <a:xfrm>
            <a:off x="3016373" y="1027906"/>
            <a:ext cx="6159254" cy="4351338"/>
          </a:xfrm>
        </p:spPr>
      </p:pic>
      <p:sp>
        <p:nvSpPr>
          <p:cNvPr id="4" name="Slide Number Placeholder 3">
            <a:extLst>
              <a:ext uri="{FF2B5EF4-FFF2-40B4-BE49-F238E27FC236}">
                <a16:creationId xmlns:a16="http://schemas.microsoft.com/office/drawing/2014/main" id="{D28378C1-CA5F-0684-BCFC-1227E92FE83D}"/>
              </a:ext>
            </a:extLst>
          </p:cNvPr>
          <p:cNvSpPr>
            <a:spLocks noGrp="1"/>
          </p:cNvSpPr>
          <p:nvPr>
            <p:ph type="sldNum" sz="quarter" idx="12"/>
          </p:nvPr>
        </p:nvSpPr>
        <p:spPr/>
        <p:txBody>
          <a:bodyPr/>
          <a:lstStyle/>
          <a:p>
            <a:fld id="{AD17B3E6-911D-4641-8161-0FA0AD61E3E2}" type="slidenum">
              <a:rPr lang="en-US" smtClean="0"/>
              <a:t>25</a:t>
            </a:fld>
            <a:endParaRPr lang="en-US"/>
          </a:p>
        </p:txBody>
      </p:sp>
    </p:spTree>
    <p:extLst>
      <p:ext uri="{BB962C8B-B14F-4D97-AF65-F5344CB8AC3E}">
        <p14:creationId xmlns:p14="http://schemas.microsoft.com/office/powerpoint/2010/main" val="297146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6F463-DBD9-99D8-EF23-BFB275CC321D}"/>
              </a:ext>
            </a:extLst>
          </p:cNvPr>
          <p:cNvSpPr>
            <a:spLocks noGrp="1"/>
          </p:cNvSpPr>
          <p:nvPr>
            <p:ph type="title"/>
          </p:nvPr>
        </p:nvSpPr>
        <p:spPr/>
        <p:txBody>
          <a:bodyPr/>
          <a:lstStyle/>
          <a:p>
            <a:r>
              <a:rPr lang="en-US" altLang="zh-CN" dirty="0"/>
              <a:t>Phase</a:t>
            </a:r>
            <a:r>
              <a:rPr lang="zh-CN" altLang="en-US" dirty="0"/>
              <a:t> </a:t>
            </a:r>
            <a:r>
              <a:rPr lang="en-US" altLang="zh-CN" dirty="0"/>
              <a:t>Diagram</a:t>
            </a:r>
            <a:r>
              <a:rPr lang="zh-CN" altLang="en-US" dirty="0"/>
              <a:t> </a:t>
            </a:r>
            <a:r>
              <a:rPr lang="en-US" altLang="zh-CN" dirty="0"/>
              <a:t>of Nuclear Matter</a:t>
            </a:r>
            <a:endParaRPr lang="en-US" dirty="0"/>
          </a:p>
        </p:txBody>
      </p:sp>
      <p:sp>
        <p:nvSpPr>
          <p:cNvPr id="4" name="Slide Number Placeholder 3">
            <a:extLst>
              <a:ext uri="{FF2B5EF4-FFF2-40B4-BE49-F238E27FC236}">
                <a16:creationId xmlns:a16="http://schemas.microsoft.com/office/drawing/2014/main" id="{F8D85E4A-150A-246E-445C-6A34EA4B0AE7}"/>
              </a:ext>
            </a:extLst>
          </p:cNvPr>
          <p:cNvSpPr>
            <a:spLocks noGrp="1"/>
          </p:cNvSpPr>
          <p:nvPr>
            <p:ph type="sldNum" sz="quarter" idx="12"/>
          </p:nvPr>
        </p:nvSpPr>
        <p:spPr/>
        <p:txBody>
          <a:bodyPr/>
          <a:lstStyle/>
          <a:p>
            <a:fld id="{AD17B3E6-911D-4641-8161-0FA0AD61E3E2}" type="slidenum">
              <a:rPr lang="en-US" smtClean="0"/>
              <a:t>3</a:t>
            </a:fld>
            <a:endParaRPr lang="en-US"/>
          </a:p>
        </p:txBody>
      </p:sp>
      <p:pic>
        <p:nvPicPr>
          <p:cNvPr id="8" name="Picture 7" descr="A diagram of a graph&#10;&#10;AI-generated content may be incorrect.">
            <a:extLst>
              <a:ext uri="{FF2B5EF4-FFF2-40B4-BE49-F238E27FC236}">
                <a16:creationId xmlns:a16="http://schemas.microsoft.com/office/drawing/2014/main" id="{FEE854F9-D0F6-2CC2-A881-CA9B9D826DF0}"/>
              </a:ext>
            </a:extLst>
          </p:cNvPr>
          <p:cNvPicPr>
            <a:picLocks noChangeAspect="1"/>
          </p:cNvPicPr>
          <p:nvPr/>
        </p:nvPicPr>
        <p:blipFill>
          <a:blip r:embed="rId3"/>
          <a:stretch>
            <a:fillRect/>
          </a:stretch>
        </p:blipFill>
        <p:spPr>
          <a:xfrm>
            <a:off x="5706762" y="1560384"/>
            <a:ext cx="6128951" cy="4740361"/>
          </a:xfrm>
          <a:prstGeom prst="rect">
            <a:avLst/>
          </a:prstGeom>
        </p:spPr>
      </p:pic>
      <p:pic>
        <p:nvPicPr>
          <p:cNvPr id="10" name="Picture 9" descr="A diagram of a solar system&#10;&#10;AI-generated content may be incorrect.">
            <a:extLst>
              <a:ext uri="{FF2B5EF4-FFF2-40B4-BE49-F238E27FC236}">
                <a16:creationId xmlns:a16="http://schemas.microsoft.com/office/drawing/2014/main" id="{2FED26E9-C6CE-5C1D-59DD-781C9652FE1A}"/>
              </a:ext>
            </a:extLst>
          </p:cNvPr>
          <p:cNvPicPr>
            <a:picLocks noChangeAspect="1"/>
          </p:cNvPicPr>
          <p:nvPr/>
        </p:nvPicPr>
        <p:blipFill>
          <a:blip r:embed="rId4"/>
          <a:stretch>
            <a:fillRect/>
          </a:stretch>
        </p:blipFill>
        <p:spPr>
          <a:xfrm>
            <a:off x="1130301" y="1535112"/>
            <a:ext cx="4902200" cy="5003800"/>
          </a:xfrm>
          <a:prstGeom prst="rect">
            <a:avLst/>
          </a:prstGeom>
        </p:spPr>
      </p:pic>
      <p:sp>
        <p:nvSpPr>
          <p:cNvPr id="13" name="TextBox 12">
            <a:extLst>
              <a:ext uri="{FF2B5EF4-FFF2-40B4-BE49-F238E27FC236}">
                <a16:creationId xmlns:a16="http://schemas.microsoft.com/office/drawing/2014/main" id="{216B3E59-24DC-37BA-8963-E45EEBBD46F0}"/>
              </a:ext>
            </a:extLst>
          </p:cNvPr>
          <p:cNvSpPr txBox="1"/>
          <p:nvPr/>
        </p:nvSpPr>
        <p:spPr>
          <a:xfrm>
            <a:off x="7095326" y="1531294"/>
            <a:ext cx="4740387" cy="369332"/>
          </a:xfrm>
          <a:prstGeom prst="rect">
            <a:avLst/>
          </a:prstGeom>
          <a:noFill/>
        </p:spPr>
        <p:txBody>
          <a:bodyPr wrap="square" rtlCol="0">
            <a:spAutoFit/>
          </a:bodyPr>
          <a:lstStyle/>
          <a:p>
            <a:r>
              <a:rPr lang="en-US" dirty="0"/>
              <a:t>	</a:t>
            </a:r>
            <a:r>
              <a:rPr lang="en-US" altLang="zh-CN" dirty="0"/>
              <a:t>Kumar</a:t>
            </a:r>
            <a:r>
              <a:rPr lang="zh-CN" altLang="en-US" dirty="0"/>
              <a:t> </a:t>
            </a:r>
            <a:r>
              <a:rPr lang="en-US" altLang="zh-CN" dirty="0"/>
              <a:t>et</a:t>
            </a:r>
            <a:r>
              <a:rPr lang="zh-CN" altLang="en-US" dirty="0"/>
              <a:t> </a:t>
            </a:r>
            <a:r>
              <a:rPr lang="en-US" altLang="zh-CN" dirty="0"/>
              <a:t>al.</a:t>
            </a:r>
            <a:r>
              <a:rPr lang="zh-CN" altLang="en-US" dirty="0"/>
              <a:t> </a:t>
            </a:r>
            <a:r>
              <a:rPr lang="en-US" altLang="zh-CN" dirty="0"/>
              <a:t>arXiv:2503.23413</a:t>
            </a:r>
            <a:endParaRPr lang="en-US" dirty="0"/>
          </a:p>
        </p:txBody>
      </p:sp>
    </p:spTree>
    <p:extLst>
      <p:ext uri="{BB962C8B-B14F-4D97-AF65-F5344CB8AC3E}">
        <p14:creationId xmlns:p14="http://schemas.microsoft.com/office/powerpoint/2010/main" val="818830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ed shapes&#10;&#10;Description automatically generated">
            <a:extLst>
              <a:ext uri="{FF2B5EF4-FFF2-40B4-BE49-F238E27FC236}">
                <a16:creationId xmlns:a16="http://schemas.microsoft.com/office/drawing/2014/main" id="{60AD61D2-7A00-A925-0C20-6DCFE904E5F2}"/>
              </a:ext>
            </a:extLst>
          </p:cNvPr>
          <p:cNvPicPr>
            <a:picLocks noChangeAspect="1"/>
          </p:cNvPicPr>
          <p:nvPr/>
        </p:nvPicPr>
        <p:blipFill>
          <a:blip r:embed="rId3"/>
          <a:stretch>
            <a:fillRect/>
          </a:stretch>
        </p:blipFill>
        <p:spPr>
          <a:xfrm>
            <a:off x="6096000" y="1303309"/>
            <a:ext cx="5525035" cy="4629839"/>
          </a:xfrm>
          <a:prstGeom prst="rect">
            <a:avLst/>
          </a:prstGeom>
        </p:spPr>
      </p:pic>
      <p:sp>
        <p:nvSpPr>
          <p:cNvPr id="4" name="Title 3">
            <a:extLst>
              <a:ext uri="{FF2B5EF4-FFF2-40B4-BE49-F238E27FC236}">
                <a16:creationId xmlns:a16="http://schemas.microsoft.com/office/drawing/2014/main" id="{D7EA3B13-AD6B-9E6E-3046-F8555C17C72F}"/>
              </a:ext>
            </a:extLst>
          </p:cNvPr>
          <p:cNvSpPr>
            <a:spLocks noGrp="1"/>
          </p:cNvSpPr>
          <p:nvPr>
            <p:ph type="title"/>
          </p:nvPr>
        </p:nvSpPr>
        <p:spPr>
          <a:xfrm>
            <a:off x="676275" y="-22254"/>
            <a:ext cx="6688352" cy="1325563"/>
          </a:xfrm>
        </p:spPr>
        <p:txBody>
          <a:bodyPr/>
          <a:lstStyle/>
          <a:p>
            <a:r>
              <a:rPr lang="en-US" altLang="zh-CN" dirty="0"/>
              <a:t>Nuclear</a:t>
            </a:r>
            <a:r>
              <a:rPr lang="zh-CN" altLang="en-US" dirty="0"/>
              <a:t> </a:t>
            </a:r>
            <a:r>
              <a:rPr lang="en-US" altLang="zh-CN" dirty="0"/>
              <a:t>Equation</a:t>
            </a:r>
            <a:r>
              <a:rPr lang="zh-CN" altLang="en-US" dirty="0"/>
              <a:t> </a:t>
            </a:r>
            <a:r>
              <a:rPr lang="en-US" altLang="zh-CN" dirty="0"/>
              <a:t>of</a:t>
            </a:r>
            <a:r>
              <a:rPr lang="zh-CN" altLang="en-US" dirty="0"/>
              <a:t> </a:t>
            </a:r>
            <a:r>
              <a:rPr lang="en-US" altLang="zh-CN" dirty="0"/>
              <a:t>State</a:t>
            </a:r>
            <a:r>
              <a:rPr lang="zh-CN" altLang="en-US" dirty="0"/>
              <a:t> </a:t>
            </a:r>
            <a:r>
              <a:rPr lang="en-US" altLang="zh-CN" dirty="0"/>
              <a:t>(EOS)</a:t>
            </a:r>
            <a:endParaRPr lang="en-US" dirty="0"/>
          </a:p>
        </p:txBody>
      </p:sp>
      <p:sp>
        <p:nvSpPr>
          <p:cNvPr id="10" name="Slide Number Placeholder 9">
            <a:extLst>
              <a:ext uri="{FF2B5EF4-FFF2-40B4-BE49-F238E27FC236}">
                <a16:creationId xmlns:a16="http://schemas.microsoft.com/office/drawing/2014/main" id="{BE0642FF-3B43-1143-4A47-98A832DEEF22}"/>
              </a:ext>
            </a:extLst>
          </p:cNvPr>
          <p:cNvSpPr>
            <a:spLocks noGrp="1"/>
          </p:cNvSpPr>
          <p:nvPr>
            <p:ph type="sldNum" sz="quarter" idx="12"/>
          </p:nvPr>
        </p:nvSpPr>
        <p:spPr/>
        <p:txBody>
          <a:bodyPr/>
          <a:lstStyle/>
          <a:p>
            <a:fld id="{A4C0CD32-A6C8-4BA5-B3DF-D8325E32CAA4}" type="slidenum">
              <a:rPr lang="en-US" smtClean="0"/>
              <a:t>4</a:t>
            </a:fld>
            <a:endParaRPr lang="en-US"/>
          </a:p>
        </p:txBody>
      </p:sp>
      <p:sp>
        <p:nvSpPr>
          <p:cNvPr id="7" name="TextBox 6">
            <a:extLst>
              <a:ext uri="{FF2B5EF4-FFF2-40B4-BE49-F238E27FC236}">
                <a16:creationId xmlns:a16="http://schemas.microsoft.com/office/drawing/2014/main" id="{11FDF9F7-FEB8-4E1D-FCD1-E994884B8E70}"/>
              </a:ext>
            </a:extLst>
          </p:cNvPr>
          <p:cNvSpPr txBox="1"/>
          <p:nvPr/>
        </p:nvSpPr>
        <p:spPr>
          <a:xfrm>
            <a:off x="676275" y="1139537"/>
            <a:ext cx="4908979" cy="646330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t>To</a:t>
            </a:r>
            <a:r>
              <a:rPr lang="zh-CN" altLang="en-US" dirty="0"/>
              <a:t> </a:t>
            </a:r>
            <a:r>
              <a:rPr lang="en-US" altLang="zh-CN" dirty="0"/>
              <a:t>describe</a:t>
            </a:r>
            <a:r>
              <a:rPr lang="zh-CN" altLang="en-US" dirty="0"/>
              <a:t> </a:t>
            </a:r>
            <a:r>
              <a:rPr lang="en-US" altLang="zh-CN" dirty="0"/>
              <a:t>the</a:t>
            </a:r>
            <a:r>
              <a:rPr lang="zh-CN" altLang="en-US" dirty="0"/>
              <a:t> </a:t>
            </a:r>
            <a:r>
              <a:rPr lang="en-US" altLang="zh-CN" dirty="0"/>
              <a:t>relationship</a:t>
            </a:r>
            <a:r>
              <a:rPr lang="zh-CN" altLang="en-US" dirty="0"/>
              <a:t> </a:t>
            </a:r>
            <a:r>
              <a:rPr lang="en-US" altLang="zh-CN" dirty="0"/>
              <a:t>between</a:t>
            </a:r>
            <a:r>
              <a:rPr lang="zh-CN" altLang="en-US" dirty="0"/>
              <a:t> </a:t>
            </a:r>
            <a:r>
              <a:rPr lang="en-US" altLang="zh-CN" dirty="0"/>
              <a:t>properties</a:t>
            </a:r>
            <a:r>
              <a:rPr lang="zh-CN" altLang="en-US" dirty="0"/>
              <a:t> </a:t>
            </a:r>
            <a:r>
              <a:rPr lang="en-US" altLang="zh-CN" dirty="0"/>
              <a:t>of</a:t>
            </a:r>
            <a:r>
              <a:rPr lang="zh-CN" altLang="en-US" dirty="0"/>
              <a:t> </a:t>
            </a:r>
            <a:r>
              <a:rPr lang="en-US" altLang="zh-CN" dirty="0"/>
              <a:t>nuclear</a:t>
            </a:r>
            <a:r>
              <a:rPr lang="zh-CN" altLang="en-US" dirty="0"/>
              <a:t> </a:t>
            </a:r>
            <a:r>
              <a:rPr lang="en-US" altLang="zh-CN" dirty="0"/>
              <a:t>matter</a:t>
            </a:r>
            <a:r>
              <a:rPr lang="zh-CN" altLang="en-US" dirty="0"/>
              <a:t> </a:t>
            </a:r>
            <a:r>
              <a:rPr lang="en-US" altLang="zh-CN" dirty="0"/>
              <a:t>(e.g.</a:t>
            </a:r>
            <a:r>
              <a:rPr lang="zh-CN" altLang="en-US" dirty="0"/>
              <a:t> </a:t>
            </a:r>
            <a:r>
              <a:rPr lang="en-US" altLang="zh-CN" dirty="0"/>
              <a:t>energy</a:t>
            </a:r>
            <a:r>
              <a:rPr lang="zh-CN" altLang="en-US" dirty="0"/>
              <a:t> </a:t>
            </a:r>
            <a:r>
              <a:rPr lang="en-US" altLang="zh-CN" dirty="0"/>
              <a:t>density,</a:t>
            </a:r>
            <a:r>
              <a:rPr lang="zh-CN" altLang="en-US" dirty="0"/>
              <a:t> </a:t>
            </a:r>
            <a:r>
              <a:rPr lang="en-US" altLang="zh-CN" dirty="0"/>
              <a:t>pressure)</a:t>
            </a:r>
            <a:r>
              <a:rPr lang="zh-CN" altLang="en-US" dirty="0"/>
              <a:t> </a:t>
            </a:r>
            <a:r>
              <a:rPr lang="en-US" altLang="zh-CN" dirty="0"/>
              <a:t>and</a:t>
            </a:r>
            <a:r>
              <a:rPr lang="zh-CN" altLang="en-US" dirty="0"/>
              <a:t> </a:t>
            </a:r>
            <a:r>
              <a:rPr lang="en-US" altLang="zh-CN" dirty="0"/>
              <a:t>quantifies</a:t>
            </a:r>
            <a:r>
              <a:rPr lang="zh-CN" altLang="en-US" dirty="0"/>
              <a:t> </a:t>
            </a:r>
            <a:r>
              <a:rPr lang="en-US" altLang="zh-CN" dirty="0"/>
              <a:t>the</a:t>
            </a:r>
            <a:r>
              <a:rPr lang="zh-CN" altLang="en-US" dirty="0"/>
              <a:t> </a:t>
            </a:r>
            <a:r>
              <a:rPr lang="en-US" altLang="zh-CN" dirty="0"/>
              <a:t>structure</a:t>
            </a:r>
            <a:r>
              <a:rPr lang="zh-CN" altLang="en-US" dirty="0"/>
              <a:t> </a:t>
            </a:r>
            <a:r>
              <a:rPr lang="en-US" altLang="zh-CN" dirty="0"/>
              <a:t>of</a:t>
            </a:r>
            <a:r>
              <a:rPr lang="zh-CN" altLang="en-US" dirty="0"/>
              <a:t> </a:t>
            </a:r>
            <a:r>
              <a:rPr lang="en-US" altLang="zh-CN" dirty="0"/>
              <a:t>different</a:t>
            </a:r>
            <a:r>
              <a:rPr lang="zh-CN" altLang="en-US" dirty="0"/>
              <a:t> </a:t>
            </a:r>
            <a:r>
              <a:rPr lang="en-US" altLang="zh-CN" dirty="0"/>
              <a:t>nuclear</a:t>
            </a:r>
            <a:r>
              <a:rPr lang="zh-CN" altLang="en-US" dirty="0"/>
              <a:t> </a:t>
            </a:r>
            <a:r>
              <a:rPr lang="en-US" altLang="zh-CN" dirty="0"/>
              <a:t>matter</a:t>
            </a:r>
            <a:r>
              <a:rPr lang="zh-CN" altLang="en-US" dirty="0"/>
              <a:t> </a:t>
            </a:r>
            <a:r>
              <a:rPr lang="en-US" altLang="zh-CN" dirty="0"/>
              <a:t>and</a:t>
            </a:r>
            <a:r>
              <a:rPr lang="zh-CN" altLang="en-US" dirty="0"/>
              <a:t> </a:t>
            </a:r>
            <a:r>
              <a:rPr lang="en-US" altLang="zh-CN" dirty="0"/>
              <a:t>the</a:t>
            </a:r>
            <a:r>
              <a:rPr lang="zh-CN" altLang="en-US" dirty="0"/>
              <a:t> </a:t>
            </a:r>
            <a:r>
              <a:rPr lang="en-US" altLang="zh-CN" dirty="0"/>
              <a:t>interactions</a:t>
            </a:r>
          </a:p>
          <a:p>
            <a:pPr marL="285750" indent="-285750">
              <a:lnSpc>
                <a:spcPct val="150000"/>
              </a:lnSpc>
              <a:buFont typeface="Arial" panose="020B0604020202020204" pitchFamily="34" charset="0"/>
              <a:buChar char="•"/>
            </a:pPr>
            <a:r>
              <a:rPr lang="en-US" dirty="0"/>
              <a:t>Constraining the </a:t>
            </a:r>
            <a:r>
              <a:rPr lang="en-US" dirty="0" err="1"/>
              <a:t>EoS</a:t>
            </a:r>
            <a:r>
              <a:rPr lang="en-US" dirty="0"/>
              <a:t>: Two regimes of reliability</a:t>
            </a:r>
          </a:p>
          <a:p>
            <a:pPr marL="742950" lvl="1" indent="-285750">
              <a:lnSpc>
                <a:spcPct val="150000"/>
              </a:lnSpc>
              <a:buFont typeface="Arial" panose="020B0604020202020204" pitchFamily="34" charset="0"/>
              <a:buChar char="•"/>
            </a:pPr>
            <a:r>
              <a:rPr lang="en-US" dirty="0"/>
              <a:t>Low Density (~nₛ to 2nₛ): Chiral Effective Theory (CET)</a:t>
            </a:r>
          </a:p>
          <a:p>
            <a:pPr marL="742950" lvl="1" indent="-285750">
              <a:lnSpc>
                <a:spcPct val="150000"/>
              </a:lnSpc>
              <a:buFont typeface="Arial" panose="020B0604020202020204" pitchFamily="34" charset="0"/>
              <a:buChar char="•"/>
            </a:pPr>
            <a:r>
              <a:rPr lang="en-US" dirty="0"/>
              <a:t>High Density (≥ 40nₛ): Perturbative QCD (</a:t>
            </a:r>
            <a:r>
              <a:rPr lang="en-US" dirty="0" err="1"/>
              <a:t>pQCD</a:t>
            </a:r>
            <a:r>
              <a:rPr lang="en-US" dirty="0"/>
              <a:t>)</a:t>
            </a:r>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r>
              <a:rPr lang="en-US" altLang="zh-CN" dirty="0"/>
              <a:t>M-R</a:t>
            </a:r>
            <a:r>
              <a:rPr lang="zh-CN" altLang="en-US" dirty="0"/>
              <a:t> </a:t>
            </a:r>
            <a:r>
              <a:rPr lang="en-US" altLang="zh-CN" dirty="0"/>
              <a:t>constraints</a:t>
            </a:r>
            <a:r>
              <a:rPr lang="zh-CN" altLang="en-US" dirty="0"/>
              <a:t> </a:t>
            </a:r>
            <a:r>
              <a:rPr lang="en-US" altLang="zh-CN" dirty="0"/>
              <a:t>on</a:t>
            </a:r>
            <a:r>
              <a:rPr lang="zh-CN" altLang="en-US" dirty="0"/>
              <a:t> </a:t>
            </a:r>
            <a:r>
              <a:rPr lang="en-US" altLang="zh-CN" dirty="0"/>
              <a:t>the</a:t>
            </a:r>
            <a:r>
              <a:rPr lang="zh-CN" altLang="en-US" dirty="0"/>
              <a:t> </a:t>
            </a:r>
            <a:r>
              <a:rPr lang="en-US" altLang="zh-CN" dirty="0"/>
              <a:t>right</a:t>
            </a:r>
            <a:r>
              <a:rPr lang="zh-CN" altLang="en-US" dirty="0"/>
              <a:t> </a:t>
            </a:r>
            <a:r>
              <a:rPr lang="en-US" altLang="zh-CN" dirty="0"/>
              <a:t>from</a:t>
            </a:r>
            <a:r>
              <a:rPr lang="zh-CN" altLang="en-US" dirty="0"/>
              <a:t> </a:t>
            </a:r>
            <a:r>
              <a:rPr lang="en-US" altLang="zh-CN" dirty="0"/>
              <a:t>T=0</a:t>
            </a:r>
            <a:r>
              <a:rPr lang="zh-CN" altLang="en-US" dirty="0"/>
              <a:t> </a:t>
            </a:r>
            <a:r>
              <a:rPr lang="en-US" altLang="zh-CN" dirty="0"/>
              <a:t>NS</a:t>
            </a:r>
            <a:r>
              <a:rPr lang="zh-CN" altLang="en-US" dirty="0"/>
              <a:t> </a:t>
            </a:r>
            <a:r>
              <a:rPr lang="en-US" altLang="zh-CN" dirty="0"/>
              <a:t>EOS</a:t>
            </a:r>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endParaRPr lang="en-US" altLang="zh-CN" dirty="0"/>
          </a:p>
          <a:p>
            <a:pPr marL="285750" indent="-285750">
              <a:lnSpc>
                <a:spcPct val="150000"/>
              </a:lnSpc>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AC7C377F-F173-B192-A23D-3C376CE81D1E}"/>
              </a:ext>
            </a:extLst>
          </p:cNvPr>
          <p:cNvSpPr txBox="1"/>
          <p:nvPr/>
        </p:nvSpPr>
        <p:spPr>
          <a:xfrm>
            <a:off x="7008615" y="1053245"/>
            <a:ext cx="3699803" cy="461665"/>
          </a:xfrm>
          <a:prstGeom prst="rect">
            <a:avLst/>
          </a:prstGeom>
          <a:noFill/>
        </p:spPr>
        <p:txBody>
          <a:bodyPr wrap="square" rtlCol="0">
            <a:spAutoFit/>
          </a:bodyPr>
          <a:lstStyle/>
          <a:p>
            <a:pPr algn="l"/>
            <a:r>
              <a:rPr lang="en-US" sz="1200" i="0" strike="noStrike" dirty="0">
                <a:effectLst/>
                <a:latin typeface="-apple-system"/>
              </a:rPr>
              <a:t>MUSES Collaboration. Rajesh Kumar (Kent State U.) et al. 2303.17021.</a:t>
            </a:r>
          </a:p>
        </p:txBody>
      </p:sp>
    </p:spTree>
    <p:extLst>
      <p:ext uri="{BB962C8B-B14F-4D97-AF65-F5344CB8AC3E}">
        <p14:creationId xmlns:p14="http://schemas.microsoft.com/office/powerpoint/2010/main" val="300709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25E9A7C-9A81-DABD-677B-0EAB1D96A0B9}"/>
                  </a:ext>
                </a:extLst>
              </p:cNvPr>
              <p:cNvSpPr>
                <a:spLocks noGrp="1"/>
              </p:cNvSpPr>
              <p:nvPr>
                <p:ph type="title"/>
              </p:nvPr>
            </p:nvSpPr>
            <p:spPr/>
            <p:txBody>
              <a:bodyPr/>
              <a:lstStyle/>
              <a:p>
                <a:r>
                  <a:rPr lang="en-US" altLang="zh-CN" dirty="0"/>
                  <a:t>Isospin</a:t>
                </a:r>
                <a:r>
                  <a:rPr lang="zh-CN" altLang="en-US" dirty="0"/>
                  <a:t> </a:t>
                </a:r>
                <a:r>
                  <a:rPr lang="en-US" altLang="zh-CN" dirty="0"/>
                  <a:t>expansion</a:t>
                </a:r>
                <a:r>
                  <a:rPr lang="zh-CN" altLang="en-US" dirty="0"/>
                  <a:t> </a:t>
                </a:r>
                <a:r>
                  <a:rPr lang="en-US" altLang="zh-CN" dirty="0"/>
                  <a:t>of</a:t>
                </a:r>
                <a:r>
                  <a:rPr lang="zh-CN" altLang="en-US" dirty="0"/>
                  <a:t> </a:t>
                </a:r>
                <a:r>
                  <a:rPr lang="en-US" altLang="zh-CN" dirty="0"/>
                  <a:t>nuclear</a:t>
                </a:r>
                <a:r>
                  <a:rPr lang="zh-CN" altLang="en-US" dirty="0"/>
                  <a:t> </a:t>
                </a:r>
                <a:r>
                  <a:rPr lang="en-US" altLang="zh-CN" dirty="0"/>
                  <a:t>EOS</a:t>
                </a:r>
                <a:r>
                  <a:rPr lang="zh-CN" altLang="en-US" dirty="0"/>
                  <a:t> </a:t>
                </a:r>
                <a:r>
                  <a:rPr lang="en-US" altLang="zh-CN" dirty="0"/>
                  <a:t>with</a:t>
                </a:r>
                <a:r>
                  <a:rPr lang="zh-CN" altLang="en-US" dirty="0"/>
                  <a:t> </a:t>
                </a:r>
                <a14:m>
                  <m:oMath xmlns:m="http://schemas.openxmlformats.org/officeDocument/2006/math">
                    <m:r>
                      <m:rPr>
                        <m:sty m:val="p"/>
                      </m:rPr>
                      <a:rPr lang="el-GR" altLang="zh-CN" b="0" i="1" smtClean="0">
                        <a:latin typeface="Cambria Math" panose="02040503050406030204" pitchFamily="18" charset="0"/>
                        <a:ea typeface="Cambria Math" panose="02040503050406030204" pitchFamily="18" charset="0"/>
                      </a:rPr>
                      <m:t>χ</m:t>
                    </m:r>
                    <m:r>
                      <a:rPr lang="en-US" altLang="zh-CN" b="0" i="1" smtClean="0">
                        <a:latin typeface="Cambria Math" panose="02040503050406030204" pitchFamily="18" charset="0"/>
                      </a:rPr>
                      <m:t>𝐸𝐹𝑇</m:t>
                    </m:r>
                  </m:oMath>
                </a14:m>
                <a:endParaRPr lang="en-US" dirty="0"/>
              </a:p>
            </p:txBody>
          </p:sp>
        </mc:Choice>
        <mc:Fallback xmlns="">
          <p:sp>
            <p:nvSpPr>
              <p:cNvPr id="2" name="Title 1">
                <a:extLst>
                  <a:ext uri="{FF2B5EF4-FFF2-40B4-BE49-F238E27FC236}">
                    <a16:creationId xmlns:a16="http://schemas.microsoft.com/office/drawing/2014/main" id="{C25E9A7C-9A81-DABD-677B-0EAB1D96A0B9}"/>
                  </a:ext>
                </a:extLst>
              </p:cNvPr>
              <p:cNvSpPr>
                <a:spLocks noGrp="1" noRot="1" noChangeAspect="1" noMove="1" noResize="1" noEditPoints="1" noAdjustHandles="1" noChangeArrowheads="1" noChangeShapeType="1" noTextEdit="1"/>
              </p:cNvSpPr>
              <p:nvPr>
                <p:ph type="title"/>
              </p:nvPr>
            </p:nvSpPr>
            <p:spPr>
              <a:blipFill>
                <a:blip r:embed="rId3"/>
                <a:stretch>
                  <a:fillRect l="-24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B5B8E8-F0AC-C2F2-4042-13108B871071}"/>
                  </a:ext>
                </a:extLst>
              </p:cNvPr>
              <p:cNvSpPr>
                <a:spLocks noGrp="1"/>
              </p:cNvSpPr>
              <p:nvPr>
                <p:ph idx="1"/>
              </p:nvPr>
            </p:nvSpPr>
            <p:spPr>
              <a:xfrm>
                <a:off x="838200" y="1527226"/>
                <a:ext cx="10515600" cy="520010"/>
              </a:xfrm>
            </p:spPr>
            <p:txBody>
              <a:bodyPr/>
              <a:lstStyle/>
              <a:p>
                <a:r>
                  <a:rPr lang="en-US" dirty="0"/>
                  <a:t>Free energy per particle: F(T, </a:t>
                </a:r>
                <a:r>
                  <a:rPr lang="el-GR" dirty="0"/>
                  <a:t>ρ, δ)</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𝑛</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oMath>
                </a14:m>
                <a:endParaRPr lang="en-US" dirty="0"/>
              </a:p>
              <a:p>
                <a:endParaRPr lang="el-GR" dirty="0"/>
              </a:p>
            </p:txBody>
          </p:sp>
        </mc:Choice>
        <mc:Fallback xmlns="">
          <p:sp>
            <p:nvSpPr>
              <p:cNvPr id="3" name="Content Placeholder 2">
                <a:extLst>
                  <a:ext uri="{FF2B5EF4-FFF2-40B4-BE49-F238E27FC236}">
                    <a16:creationId xmlns:a16="http://schemas.microsoft.com/office/drawing/2014/main" id="{85B5B8E8-F0AC-C2F2-4042-13108B871071}"/>
                  </a:ext>
                </a:extLst>
              </p:cNvPr>
              <p:cNvSpPr>
                <a:spLocks noGrp="1" noRot="1" noChangeAspect="1" noMove="1" noResize="1" noEditPoints="1" noAdjustHandles="1" noChangeArrowheads="1" noChangeShapeType="1" noTextEdit="1"/>
              </p:cNvSpPr>
              <p:nvPr>
                <p:ph idx="1"/>
              </p:nvPr>
            </p:nvSpPr>
            <p:spPr>
              <a:xfrm>
                <a:off x="838200" y="1527226"/>
                <a:ext cx="10515600" cy="520010"/>
              </a:xfrm>
              <a:blipFill>
                <a:blip r:embed="rId4"/>
                <a:stretch>
                  <a:fillRect l="-1086" t="-16667" b="-2619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4D42982-82C7-F6EB-D903-A76E9954FAE4}"/>
              </a:ext>
            </a:extLst>
          </p:cNvPr>
          <p:cNvSpPr>
            <a:spLocks noGrp="1"/>
          </p:cNvSpPr>
          <p:nvPr>
            <p:ph type="sldNum" sz="quarter" idx="12"/>
          </p:nvPr>
        </p:nvSpPr>
        <p:spPr/>
        <p:txBody>
          <a:bodyPr/>
          <a:lstStyle/>
          <a:p>
            <a:fld id="{AD17B3E6-911D-4641-8161-0FA0AD61E3E2}" type="slidenum">
              <a:rPr lang="en-US" smtClean="0"/>
              <a:t>5</a:t>
            </a:fld>
            <a:endParaRPr lang="en-US"/>
          </a:p>
        </p:txBody>
      </p:sp>
      <p:pic>
        <p:nvPicPr>
          <p:cNvPr id="6" name="Picture 5" descr="A black background with a black square&#10;&#10;AI-generated content may be incorrect.">
            <a:extLst>
              <a:ext uri="{FF2B5EF4-FFF2-40B4-BE49-F238E27FC236}">
                <a16:creationId xmlns:a16="http://schemas.microsoft.com/office/drawing/2014/main" id="{36960C5F-3267-08EE-8BD2-DC8BBBCF2138}"/>
              </a:ext>
            </a:extLst>
          </p:cNvPr>
          <p:cNvPicPr>
            <a:picLocks noChangeAspect="1"/>
          </p:cNvPicPr>
          <p:nvPr/>
        </p:nvPicPr>
        <p:blipFill>
          <a:blip r:embed="rId5"/>
          <a:stretch>
            <a:fillRect/>
          </a:stretch>
        </p:blipFill>
        <p:spPr>
          <a:xfrm>
            <a:off x="1463855" y="3011600"/>
            <a:ext cx="7772400" cy="1144257"/>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E484FF27-52E8-C3D1-20B8-6849D776DCC2}"/>
              </a:ext>
            </a:extLst>
          </p:cNvPr>
          <p:cNvPicPr>
            <a:picLocks noChangeAspect="1"/>
          </p:cNvPicPr>
          <p:nvPr/>
        </p:nvPicPr>
        <p:blipFill>
          <a:blip r:embed="rId6"/>
          <a:stretch>
            <a:fillRect/>
          </a:stretch>
        </p:blipFill>
        <p:spPr>
          <a:xfrm>
            <a:off x="1463855" y="2023033"/>
            <a:ext cx="4962939" cy="99414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64D0A2A-A13F-2783-482F-B0A86D470308}"/>
                  </a:ext>
                </a:extLst>
              </p:cNvPr>
              <p:cNvSpPr txBox="1"/>
              <p:nvPr/>
            </p:nvSpPr>
            <p:spPr>
              <a:xfrm>
                <a:off x="798444" y="3996426"/>
                <a:ext cx="1055535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Use second-order many-body perturbation theory with </a:t>
                </a:r>
                <a14:m>
                  <m:oMath xmlns:m="http://schemas.openxmlformats.org/officeDocument/2006/math">
                    <m:r>
                      <m:rPr>
                        <m:sty m:val="p"/>
                      </m:rPr>
                      <a:rPr lang="el-GR" altLang="zh-CN" sz="2800" b="0" i="1" smtClean="0">
                        <a:latin typeface="Cambria Math" panose="02040503050406030204" pitchFamily="18" charset="0"/>
                        <a:ea typeface="Cambria Math" panose="02040503050406030204" pitchFamily="18" charset="0"/>
                      </a:rPr>
                      <m:t>χ</m:t>
                    </m:r>
                    <m:r>
                      <a:rPr lang="en-US" altLang="zh-CN" sz="2800" b="0" i="1" smtClean="0">
                        <a:latin typeface="Cambria Math" panose="02040503050406030204" pitchFamily="18" charset="0"/>
                      </a:rPr>
                      <m:t>𝐸𝐹𝑇</m:t>
                    </m:r>
                  </m:oMath>
                </a14:m>
                <a:r>
                  <a:rPr lang="en-US" sz="2800" dirty="0"/>
                  <a:t> interactions.</a:t>
                </a:r>
              </a:p>
              <a:p>
                <a:pPr marL="742950" lvl="1" indent="-285750">
                  <a:buFont typeface="Arial" panose="020B0604020202020204" pitchFamily="34" charset="0"/>
                  <a:buChar char="•"/>
                </a:pPr>
                <a:r>
                  <a:rPr lang="en-US" sz="2800" b="0" i="0" u="none" strike="noStrike" dirty="0">
                    <a:solidFill>
                      <a:srgbClr val="000000"/>
                    </a:solidFill>
                    <a:effectLst/>
                  </a:rPr>
                  <a:t>N3LO (2-body) and N2LO (3-body) interactions</a:t>
                </a:r>
              </a:p>
              <a:p>
                <a:pPr marL="742950" lvl="1" indent="-285750">
                  <a:buFont typeface="Arial" panose="020B0604020202020204" pitchFamily="34" charset="0"/>
                  <a:buChar char="•"/>
                </a:pPr>
                <a14:m>
                  <m:oMath xmlns:m="http://schemas.openxmlformats.org/officeDocument/2006/math">
                    <m:r>
                      <m:rPr>
                        <m:sty m:val="p"/>
                      </m:rPr>
                      <a:rPr lang="el-GR" sz="2800" b="0" i="1" u="none" strike="noStrike" smtClean="0">
                        <a:solidFill>
                          <a:srgbClr val="000000"/>
                        </a:solidFill>
                        <a:effectLst/>
                        <a:latin typeface="Cambria Math" panose="02040503050406030204" pitchFamily="18" charset="0"/>
                        <a:ea typeface="Cambria Math" panose="02040503050406030204" pitchFamily="18" charset="0"/>
                      </a:rPr>
                      <m:t>Λ</m:t>
                    </m:r>
                    <m:r>
                      <a:rPr lang="en-US" sz="2800" b="0" i="1" u="none" strike="noStrike" smtClean="0">
                        <a:solidFill>
                          <a:srgbClr val="000000"/>
                        </a:solidFill>
                        <a:effectLst/>
                        <a:latin typeface="Cambria Math" panose="02040503050406030204" pitchFamily="18" charset="0"/>
                        <a:ea typeface="Cambria Math" panose="02040503050406030204" pitchFamily="18" charset="0"/>
                      </a:rPr>
                      <m:t>=414 </m:t>
                    </m:r>
                    <m:r>
                      <a:rPr lang="en-US" sz="2800" b="0" i="1" u="none" strike="noStrike" smtClean="0">
                        <a:solidFill>
                          <a:srgbClr val="000000"/>
                        </a:solidFill>
                        <a:effectLst/>
                        <a:latin typeface="Cambria Math" panose="02040503050406030204" pitchFamily="18" charset="0"/>
                        <a:ea typeface="Cambria Math" panose="02040503050406030204" pitchFamily="18" charset="0"/>
                      </a:rPr>
                      <m:t>𝑜𝑟</m:t>
                    </m:r>
                    <m:r>
                      <a:rPr lang="en-US" sz="2800" b="0" i="1" u="none" strike="noStrike" smtClean="0">
                        <a:solidFill>
                          <a:srgbClr val="000000"/>
                        </a:solidFill>
                        <a:effectLst/>
                        <a:latin typeface="Cambria Math" panose="02040503050406030204" pitchFamily="18" charset="0"/>
                        <a:ea typeface="Cambria Math" panose="02040503050406030204" pitchFamily="18" charset="0"/>
                      </a:rPr>
                      <m:t> 450 </m:t>
                    </m:r>
                    <m:r>
                      <a:rPr lang="en-US" sz="2800" b="0" i="1" u="none" strike="noStrike" smtClean="0">
                        <a:solidFill>
                          <a:srgbClr val="000000"/>
                        </a:solidFill>
                        <a:effectLst/>
                        <a:latin typeface="Cambria Math" panose="02040503050406030204" pitchFamily="18" charset="0"/>
                        <a:ea typeface="Cambria Math" panose="02040503050406030204" pitchFamily="18" charset="0"/>
                      </a:rPr>
                      <m:t>𝑀𝑒𝑉</m:t>
                    </m:r>
                    <m:r>
                      <a:rPr lang="en-US" sz="2800" b="0" i="1" u="none" strike="noStrike" smtClean="0">
                        <a:solidFill>
                          <a:srgbClr val="000000"/>
                        </a:solidFill>
                        <a:effectLst/>
                        <a:latin typeface="Cambria Math" panose="02040503050406030204" pitchFamily="18" charset="0"/>
                        <a:ea typeface="Cambria Math" panose="02040503050406030204" pitchFamily="18" charset="0"/>
                      </a:rPr>
                      <m:t> </m:t>
                    </m:r>
                  </m:oMath>
                </a14:m>
                <a:r>
                  <a:rPr lang="en-US" sz="2800" b="0" i="0" u="none" strike="noStrike" dirty="0">
                    <a:solidFill>
                      <a:srgbClr val="000000"/>
                    </a:solidFill>
                    <a:effectLst/>
                  </a:rPr>
                  <a:t>Cutoffs  (n3lo414 and n3lo450 sets)</a:t>
                </a:r>
              </a:p>
              <a:p>
                <a:pPr marL="285750" indent="-285750">
                  <a:buFont typeface="Arial" panose="020B0604020202020204" pitchFamily="34" charset="0"/>
                  <a:buChar char="•"/>
                </a:pPr>
                <a:r>
                  <a:rPr lang="en-US" sz="2800" dirty="0"/>
                  <a:t>Extract coefficients numerically via finite-difference methods.</a:t>
                </a:r>
              </a:p>
              <a:p>
                <a:pPr marL="742950" lvl="1" indent="-285750">
                  <a:buFont typeface="Arial" panose="020B0604020202020204" pitchFamily="34" charset="0"/>
                  <a:buChar char="•"/>
                </a:pPr>
                <a:endParaRPr lang="en-US" sz="2800" dirty="0"/>
              </a:p>
            </p:txBody>
          </p:sp>
        </mc:Choice>
        <mc:Fallback xmlns="">
          <p:sp>
            <p:nvSpPr>
              <p:cNvPr id="9" name="TextBox 8">
                <a:extLst>
                  <a:ext uri="{FF2B5EF4-FFF2-40B4-BE49-F238E27FC236}">
                    <a16:creationId xmlns:a16="http://schemas.microsoft.com/office/drawing/2014/main" id="{364D0A2A-A13F-2783-482F-B0A86D470308}"/>
                  </a:ext>
                </a:extLst>
              </p:cNvPr>
              <p:cNvSpPr txBox="1">
                <a:spLocks noRot="1" noChangeAspect="1" noMove="1" noResize="1" noEditPoints="1" noAdjustHandles="1" noChangeArrowheads="1" noChangeShapeType="1" noTextEdit="1"/>
              </p:cNvSpPr>
              <p:nvPr/>
            </p:nvSpPr>
            <p:spPr>
              <a:xfrm>
                <a:off x="798444" y="3996426"/>
                <a:ext cx="10555356" cy="2677656"/>
              </a:xfrm>
              <a:prstGeom prst="rect">
                <a:avLst/>
              </a:prstGeom>
              <a:blipFill>
                <a:blip r:embed="rId7"/>
                <a:stretch>
                  <a:fillRect l="-960" t="-235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33208F8-B68F-0FC0-7474-AF6D053971EC}"/>
              </a:ext>
            </a:extLst>
          </p:cNvPr>
          <p:cNvSpPr txBox="1"/>
          <p:nvPr/>
        </p:nvSpPr>
        <p:spPr>
          <a:xfrm>
            <a:off x="6787661" y="90597"/>
            <a:ext cx="5205047" cy="923330"/>
          </a:xfrm>
          <a:prstGeom prst="rect">
            <a:avLst/>
          </a:prstGeom>
          <a:noFill/>
        </p:spPr>
        <p:txBody>
          <a:bodyPr wrap="square" rtlCol="0">
            <a:spAutoFit/>
          </a:bodyPr>
          <a:lstStyle/>
          <a:p>
            <a:r>
              <a:rPr lang="en-US" dirty="0"/>
              <a:t>C. </a:t>
            </a:r>
            <a:r>
              <a:rPr lang="en-US" dirty="0" err="1"/>
              <a:t>Wellenhofer</a:t>
            </a:r>
            <a:r>
              <a:rPr lang="en-US" dirty="0"/>
              <a:t>, J. W. Holt, N. Kaiser. Phys. Rev. C 93 (2016), 055802</a:t>
            </a:r>
          </a:p>
          <a:p>
            <a:endParaRPr lang="en-US" dirty="0"/>
          </a:p>
        </p:txBody>
      </p:sp>
      <p:pic>
        <p:nvPicPr>
          <p:cNvPr id="10" name="Picture 9" descr="A mathematical equation with numbers&#10;&#10;AI-generated content may be incorrect.">
            <a:extLst>
              <a:ext uri="{FF2B5EF4-FFF2-40B4-BE49-F238E27FC236}">
                <a16:creationId xmlns:a16="http://schemas.microsoft.com/office/drawing/2014/main" id="{944A4ACB-505E-C2F0-3F71-C2CF752B4F83}"/>
              </a:ext>
            </a:extLst>
          </p:cNvPr>
          <p:cNvPicPr>
            <a:picLocks noChangeAspect="1"/>
          </p:cNvPicPr>
          <p:nvPr/>
        </p:nvPicPr>
        <p:blipFill>
          <a:blip r:embed="rId8"/>
          <a:stretch>
            <a:fillRect/>
          </a:stretch>
        </p:blipFill>
        <p:spPr>
          <a:xfrm>
            <a:off x="6503882" y="1965216"/>
            <a:ext cx="5688118" cy="1144257"/>
          </a:xfrm>
          <a:prstGeom prst="rect">
            <a:avLst/>
          </a:prstGeom>
        </p:spPr>
      </p:pic>
    </p:spTree>
    <p:extLst>
      <p:ext uri="{BB962C8B-B14F-4D97-AF65-F5344CB8AC3E}">
        <p14:creationId xmlns:p14="http://schemas.microsoft.com/office/powerpoint/2010/main" val="224121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graph of divergent and divergent&#10;&#10;AI-generated content may be incorrect.">
            <a:extLst>
              <a:ext uri="{FF2B5EF4-FFF2-40B4-BE49-F238E27FC236}">
                <a16:creationId xmlns:a16="http://schemas.microsoft.com/office/drawing/2014/main" id="{7532FCE1-C6E2-37A7-B9B7-73CCF2137468}"/>
              </a:ext>
            </a:extLst>
          </p:cNvPr>
          <p:cNvPicPr>
            <a:picLocks noGrp="1" noChangeAspect="1"/>
          </p:cNvPicPr>
          <p:nvPr>
            <p:ph idx="1"/>
          </p:nvPr>
        </p:nvPicPr>
        <p:blipFill>
          <a:blip r:embed="rId3"/>
          <a:stretch>
            <a:fillRect/>
          </a:stretch>
        </p:blipFill>
        <p:spPr>
          <a:xfrm>
            <a:off x="86957" y="1"/>
            <a:ext cx="5330407" cy="3220278"/>
          </a:xfrm>
        </p:spPr>
      </p:pic>
      <p:sp>
        <p:nvSpPr>
          <p:cNvPr id="4" name="Slide Number Placeholder 3">
            <a:extLst>
              <a:ext uri="{FF2B5EF4-FFF2-40B4-BE49-F238E27FC236}">
                <a16:creationId xmlns:a16="http://schemas.microsoft.com/office/drawing/2014/main" id="{EB8201FB-389D-4BA1-CB3F-C9F8DFF5FF74}"/>
              </a:ext>
            </a:extLst>
          </p:cNvPr>
          <p:cNvSpPr>
            <a:spLocks noGrp="1"/>
          </p:cNvSpPr>
          <p:nvPr>
            <p:ph type="sldNum" sz="quarter" idx="12"/>
          </p:nvPr>
        </p:nvSpPr>
        <p:spPr/>
        <p:txBody>
          <a:bodyPr/>
          <a:lstStyle/>
          <a:p>
            <a:fld id="{AD17B3E6-911D-4641-8161-0FA0AD61E3E2}" type="slidenum">
              <a:rPr lang="en-US" smtClean="0"/>
              <a:t>6</a:t>
            </a:fld>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BA4C297-4C46-6576-E6FE-BDC5EEC2D98C}"/>
                  </a:ext>
                </a:extLst>
              </p:cNvPr>
              <p:cNvSpPr txBox="1"/>
              <p:nvPr/>
            </p:nvSpPr>
            <p:spPr>
              <a:xfrm>
                <a:off x="5486935" y="1028343"/>
                <a:ext cx="6247330" cy="6090065"/>
              </a:xfrm>
              <a:prstGeom prst="rect">
                <a:avLst/>
              </a:prstGeom>
              <a:noFill/>
            </p:spPr>
            <p:txBody>
              <a:bodyPr wrap="square" rtlCol="0">
                <a:spAutoFit/>
              </a:bodyPr>
              <a:lstStyle/>
              <a:p>
                <a:pPr>
                  <a:buFont typeface="Arial" panose="020B0604020202020204" pitchFamily="34" charset="0"/>
                  <a:buChar char="•"/>
                </a:pPr>
                <a:r>
                  <a:rPr lang="en-US" sz="2400" b="1" dirty="0"/>
                  <a:t>At high temperature and low density</a:t>
                </a:r>
                <a:r>
                  <a:rPr lang="en-US" sz="2400" dirty="0"/>
                  <a:t>:</a:t>
                </a:r>
              </a:p>
              <a:p>
                <a:pPr lvl="1">
                  <a:buFont typeface="Arial" panose="020B0604020202020204" pitchFamily="34" charset="0"/>
                  <a:buChar char="•"/>
                </a:pPr>
                <a:r>
                  <a:rPr lang="en-US" sz="2400" dirty="0"/>
                  <a:t>Coefficients follow </a:t>
                </a:r>
                <a14:m>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2</m:t>
                        </m:r>
                      </m:sub>
                    </m:sSub>
                    <m:r>
                      <a:rPr lang="en-US" sz="2400" i="1" dirty="0" smtClean="0">
                        <a:latin typeface="Cambria Math" panose="02040503050406030204" pitchFamily="18" charset="0"/>
                        <a:ea typeface="Cambria Math" panose="02040503050406030204" pitchFamily="18" charset="0"/>
                      </a:rPr>
                      <m:t>&gt;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𝐴</m:t>
                        </m:r>
                      </m:e>
                      <m:sub>
                        <m:r>
                          <a:rPr lang="en-US" sz="2400" b="0" i="1" dirty="0" smtClean="0">
                            <a:latin typeface="Cambria Math" panose="02040503050406030204" pitchFamily="18" charset="0"/>
                          </a:rPr>
                          <m:t>4</m:t>
                        </m:r>
                      </m:sub>
                    </m:sSub>
                    <m:r>
                      <a:rPr lang="en-US" sz="2400" i="1" dirty="0">
                        <a:latin typeface="Cambria Math" panose="02040503050406030204" pitchFamily="18" charset="0"/>
                        <a:ea typeface="Cambria Math" panose="02040503050406030204" pitchFamily="18" charset="0"/>
                      </a:rPr>
                      <m:t>&gt;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𝐴</m:t>
                        </m:r>
                      </m:e>
                      <m:sub>
                        <m:r>
                          <a:rPr lang="en-US" sz="2400" b="0" i="1" dirty="0" smtClean="0">
                            <a:latin typeface="Cambria Math" panose="02040503050406030204" pitchFamily="18" charset="0"/>
                          </a:rPr>
                          <m:t>6</m:t>
                        </m:r>
                      </m:sub>
                    </m:sSub>
                    <m:r>
                      <a:rPr lang="en-US" sz="2400" i="1" dirty="0">
                        <a:latin typeface="Cambria Math" panose="02040503050406030204" pitchFamily="18" charset="0"/>
                        <a:ea typeface="Cambria Math" panose="02040503050406030204" pitchFamily="18" charset="0"/>
                      </a:rPr>
                      <m:t>&gt;</m:t>
                    </m:r>
                    <m:r>
                      <a:rPr lang="en-US" sz="2400" b="0" i="1" dirty="0" smtClean="0">
                        <a:latin typeface="Cambria Math" panose="02040503050406030204" pitchFamily="18" charset="0"/>
                        <a:ea typeface="Cambria Math" panose="02040503050406030204" pitchFamily="18" charset="0"/>
                      </a:rPr>
                      <m:t>..</m:t>
                    </m:r>
                  </m:oMath>
                </a14:m>
                <a:r>
                  <a:rPr lang="en-US" sz="2400" dirty="0"/>
                  <a:t>, the expansion is </a:t>
                </a:r>
                <a:r>
                  <a:rPr lang="en-US" sz="2400" b="1" dirty="0"/>
                  <a:t>convergent</a:t>
                </a:r>
                <a:r>
                  <a:rPr lang="en-US" sz="2400" dirty="0"/>
                  <a:t>.</a:t>
                </a:r>
              </a:p>
              <a:p>
                <a:pPr>
                  <a:buFont typeface="Arial" panose="020B0604020202020204" pitchFamily="34" charset="0"/>
                  <a:buChar char="•"/>
                </a:pPr>
                <a:r>
                  <a:rPr lang="en-US" sz="2400" b="1" dirty="0"/>
                  <a:t>At low temperature and high density</a:t>
                </a:r>
                <a:r>
                  <a:rPr lang="en-US" sz="2400" dirty="0"/>
                  <a:t>:</a:t>
                </a:r>
              </a:p>
              <a:p>
                <a:pPr lvl="1">
                  <a:buFont typeface="Arial" panose="020B0604020202020204" pitchFamily="34" charset="0"/>
                  <a:buChar char="•"/>
                </a:pPr>
                <a:r>
                  <a:rPr lang="en-US" sz="2400" dirty="0"/>
                  <a:t>Coefficients become </a:t>
                </a:r>
                <a14:m>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2</m:t>
                        </m:r>
                      </m:sub>
                    </m:sSub>
                    <m:r>
                      <a:rPr lang="en-US" sz="2400" i="1" dirty="0">
                        <a:latin typeface="Cambria Math" panose="02040503050406030204" pitchFamily="18" charset="0"/>
                        <a:ea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𝐴</m:t>
                        </m:r>
                      </m:e>
                      <m:sub>
                        <m:r>
                          <a:rPr lang="en-US" sz="2400" b="0" i="1" dirty="0" smtClean="0">
                            <a:latin typeface="Cambria Math" panose="02040503050406030204" pitchFamily="18" charset="0"/>
                          </a:rPr>
                          <m:t>5</m:t>
                        </m:r>
                      </m:sub>
                    </m:sSub>
                    <m:r>
                      <a:rPr lang="en-US" sz="2400" i="1" dirty="0">
                        <a:latin typeface="Cambria Math" panose="02040503050406030204" pitchFamily="18" charset="0"/>
                        <a:ea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𝐴</m:t>
                        </m:r>
                      </m:e>
                      <m:sub>
                        <m:r>
                          <a:rPr lang="en-US" sz="2400" b="0" i="1" dirty="0" smtClean="0">
                            <a:latin typeface="Cambria Math" panose="02040503050406030204" pitchFamily="18" charset="0"/>
                          </a:rPr>
                          <m:t>6</m:t>
                        </m:r>
                      </m:sub>
                    </m:sSub>
                    <m:r>
                      <a:rPr lang="en-US" sz="2400" i="1" dirty="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m:t>
                    </m:r>
                  </m:oMath>
                </a14:m>
                <a:r>
                  <a:rPr lang="en-US" sz="2400" dirty="0"/>
                  <a:t>, ,indicating the expansion becomes </a:t>
                </a:r>
                <a:r>
                  <a:rPr lang="en-US" sz="2400" b="1" dirty="0"/>
                  <a:t>divergent</a:t>
                </a:r>
                <a:r>
                  <a:rPr lang="en-US" sz="2400" dirty="0"/>
                  <a:t>.</a:t>
                </a:r>
              </a:p>
              <a:p>
                <a:pPr lvl="1">
                  <a:buFont typeface="Arial" panose="020B0604020202020204" pitchFamily="34" charset="0"/>
                  <a:buChar char="•"/>
                </a:pPr>
                <a:r>
                  <a:rPr lang="en-US" sz="2400" dirty="0"/>
                  <a:t>The strongly divergent behavior of the higher-order Maclaurin coefficients arises solely from the second-order many-body contribution. Extracted a leading </a:t>
                </a:r>
                <a:r>
                  <a:rPr lang="en-US" sz="2400" dirty="0" err="1"/>
                  <a:t>nonanlytic</a:t>
                </a:r>
                <a:r>
                  <a:rPr lang="en-US" sz="2400" dirty="0"/>
                  <a:t> correction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𝛿</m:t>
                        </m:r>
                      </m:e>
                      <m:sup>
                        <m:r>
                          <a:rPr lang="en-US" sz="2400" b="0" i="1" smtClean="0">
                            <a:latin typeface="Cambria Math" panose="02040503050406030204" pitchFamily="18" charset="0"/>
                            <a:ea typeface="Cambria Math" panose="02040503050406030204" pitchFamily="18" charset="0"/>
                          </a:rPr>
                          <m:t>4</m:t>
                        </m:r>
                      </m:sup>
                    </m:sSup>
                    <m:r>
                      <m:rPr>
                        <m:sty m:val="p"/>
                      </m:rPr>
                      <a:rPr lang="en-US" sz="2400" b="0" i="0" smtClean="0">
                        <a:latin typeface="Cambria Math" panose="02040503050406030204" pitchFamily="18" charset="0"/>
                        <a:ea typeface="Cambria Math" panose="02040503050406030204" pitchFamily="18" charset="0"/>
                      </a:rPr>
                      <m:t>ln</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𝛿</m:t>
                    </m:r>
                    <m:r>
                      <a:rPr lang="en-US" sz="2400" b="0" i="1" smtClean="0">
                        <a:latin typeface="Cambria Math" panose="02040503050406030204" pitchFamily="18" charset="0"/>
                        <a:ea typeface="Cambria Math" panose="02040503050406030204" pitchFamily="18" charset="0"/>
                      </a:rPr>
                      <m:t>|</m:t>
                    </m:r>
                  </m:oMath>
                </a14:m>
                <a:r>
                  <a:rPr lang="en-US" sz="2400" dirty="0"/>
                  <a:t>.</a:t>
                </a:r>
              </a:p>
              <a:p>
                <a:pPr>
                  <a:buFont typeface="Arial" panose="020B0604020202020204" pitchFamily="34" charset="0"/>
                  <a:buChar char="•"/>
                </a:pPr>
                <a:r>
                  <a:rPr lang="en-US" sz="2400" dirty="0"/>
                  <a:t>Promising direction: reparametrize the expansion in terms of the proton fraction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𝑌</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𝛿</m:t>
                        </m:r>
                      </m:num>
                      <m:den>
                        <m:r>
                          <a:rPr lang="en-US" sz="2400" b="0" i="1" smtClean="0">
                            <a:latin typeface="Cambria Math" panose="02040503050406030204" pitchFamily="18" charset="0"/>
                          </a:rPr>
                          <m:t>2</m:t>
                        </m:r>
                      </m:den>
                    </m:f>
                  </m:oMath>
                </a14:m>
                <a:endParaRPr lang="en-US" sz="2400" dirty="0"/>
              </a:p>
              <a:p>
                <a:endParaRPr lang="en-US" dirty="0"/>
              </a:p>
            </p:txBody>
          </p:sp>
        </mc:Choice>
        <mc:Fallback>
          <p:sp>
            <p:nvSpPr>
              <p:cNvPr id="11" name="TextBox 10">
                <a:extLst>
                  <a:ext uri="{FF2B5EF4-FFF2-40B4-BE49-F238E27FC236}">
                    <a16:creationId xmlns:a16="http://schemas.microsoft.com/office/drawing/2014/main" id="{7BA4C297-4C46-6576-E6FE-BDC5EEC2D98C}"/>
                  </a:ext>
                </a:extLst>
              </p:cNvPr>
              <p:cNvSpPr txBox="1">
                <a:spLocks noRot="1" noChangeAspect="1" noMove="1" noResize="1" noEditPoints="1" noAdjustHandles="1" noChangeArrowheads="1" noChangeShapeType="1" noTextEdit="1"/>
              </p:cNvSpPr>
              <p:nvPr/>
            </p:nvSpPr>
            <p:spPr>
              <a:xfrm>
                <a:off x="5486935" y="1028343"/>
                <a:ext cx="6247330" cy="6090065"/>
              </a:xfrm>
              <a:prstGeom prst="rect">
                <a:avLst/>
              </a:prstGeom>
              <a:blipFill>
                <a:blip r:embed="rId4"/>
                <a:stretch>
                  <a:fillRect l="-1623" t="-833" r="-609"/>
                </a:stretch>
              </a:blipFill>
            </p:spPr>
            <p:txBody>
              <a:bodyPr/>
              <a:lstStyle/>
              <a:p>
                <a:r>
                  <a:rPr lang="en-US">
                    <a:noFill/>
                  </a:rPr>
                  <a:t> </a:t>
                </a:r>
              </a:p>
            </p:txBody>
          </p:sp>
        </mc:Fallback>
      </mc:AlternateContent>
      <p:pic>
        <p:nvPicPr>
          <p:cNvPr id="15" name="Picture 14" descr="A graph of a function&#10;&#10;AI-generated content may be incorrect.">
            <a:extLst>
              <a:ext uri="{FF2B5EF4-FFF2-40B4-BE49-F238E27FC236}">
                <a16:creationId xmlns:a16="http://schemas.microsoft.com/office/drawing/2014/main" id="{AB4AD271-62F0-817B-D535-4A08AFFF4E20}"/>
              </a:ext>
            </a:extLst>
          </p:cNvPr>
          <p:cNvPicPr>
            <a:picLocks noChangeAspect="1"/>
          </p:cNvPicPr>
          <p:nvPr/>
        </p:nvPicPr>
        <p:blipFill>
          <a:blip r:embed="rId5"/>
          <a:stretch>
            <a:fillRect/>
          </a:stretch>
        </p:blipFill>
        <p:spPr>
          <a:xfrm>
            <a:off x="963873" y="3217862"/>
            <a:ext cx="3917950" cy="3321050"/>
          </a:xfrm>
          <a:prstGeom prst="rect">
            <a:avLst/>
          </a:prstGeom>
        </p:spPr>
      </p:pic>
      <p:sp>
        <p:nvSpPr>
          <p:cNvPr id="2" name="TextBox 1">
            <a:extLst>
              <a:ext uri="{FF2B5EF4-FFF2-40B4-BE49-F238E27FC236}">
                <a16:creationId xmlns:a16="http://schemas.microsoft.com/office/drawing/2014/main" id="{308C18F0-71B6-2ED5-2CB1-36D78BAEAFF6}"/>
              </a:ext>
            </a:extLst>
          </p:cNvPr>
          <p:cNvSpPr txBox="1"/>
          <p:nvPr/>
        </p:nvSpPr>
        <p:spPr>
          <a:xfrm>
            <a:off x="7111246" y="20717"/>
            <a:ext cx="5205047" cy="923330"/>
          </a:xfrm>
          <a:prstGeom prst="rect">
            <a:avLst/>
          </a:prstGeom>
          <a:noFill/>
        </p:spPr>
        <p:txBody>
          <a:bodyPr wrap="square" rtlCol="0">
            <a:spAutoFit/>
          </a:bodyPr>
          <a:lstStyle/>
          <a:p>
            <a:r>
              <a:rPr lang="en-US" dirty="0"/>
              <a:t>C. </a:t>
            </a:r>
            <a:r>
              <a:rPr lang="en-US" dirty="0" err="1"/>
              <a:t>Wellenhofer</a:t>
            </a:r>
            <a:r>
              <a:rPr lang="en-US" dirty="0"/>
              <a:t>, J. W. Holt, N. Kaiser. Phys. Rev. C 93 (2016), 055802</a:t>
            </a:r>
          </a:p>
          <a:p>
            <a:endParaRPr lang="en-US" dirty="0"/>
          </a:p>
        </p:txBody>
      </p:sp>
    </p:spTree>
    <p:extLst>
      <p:ext uri="{BB962C8B-B14F-4D97-AF65-F5344CB8AC3E}">
        <p14:creationId xmlns:p14="http://schemas.microsoft.com/office/powerpoint/2010/main" val="38005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number of different colored lines&#10;&#10;Description automatically generated">
            <a:extLst>
              <a:ext uri="{FF2B5EF4-FFF2-40B4-BE49-F238E27FC236}">
                <a16:creationId xmlns:a16="http://schemas.microsoft.com/office/drawing/2014/main" id="{7C3A79EF-0136-9B71-7111-E26AE87B7B71}"/>
              </a:ext>
            </a:extLst>
          </p:cNvPr>
          <p:cNvPicPr>
            <a:picLocks noChangeAspect="1"/>
          </p:cNvPicPr>
          <p:nvPr/>
        </p:nvPicPr>
        <p:blipFill>
          <a:blip r:embed="rId3"/>
          <a:stretch>
            <a:fillRect/>
          </a:stretch>
        </p:blipFill>
        <p:spPr>
          <a:xfrm>
            <a:off x="7163095" y="3292475"/>
            <a:ext cx="4229100" cy="3429000"/>
          </a:xfrm>
          <a:prstGeom prst="rect">
            <a:avLst/>
          </a:prstGeom>
        </p:spPr>
      </p:pic>
      <p:pic>
        <p:nvPicPr>
          <p:cNvPr id="6" name="Picture 5" descr="A black hole with stars and a black hole&#10;&#10;Description automatically generated">
            <a:extLst>
              <a:ext uri="{FF2B5EF4-FFF2-40B4-BE49-F238E27FC236}">
                <a16:creationId xmlns:a16="http://schemas.microsoft.com/office/drawing/2014/main" id="{B8AD46E9-7598-B0BE-AACE-94B2F459C655}"/>
              </a:ext>
            </a:extLst>
          </p:cNvPr>
          <p:cNvPicPr>
            <a:picLocks noChangeAspect="1"/>
          </p:cNvPicPr>
          <p:nvPr/>
        </p:nvPicPr>
        <p:blipFill>
          <a:blip r:embed="rId4"/>
          <a:stretch>
            <a:fillRect/>
          </a:stretch>
        </p:blipFill>
        <p:spPr>
          <a:xfrm>
            <a:off x="6981708" y="136525"/>
            <a:ext cx="4827126" cy="2715259"/>
          </a:xfrm>
          <a:prstGeom prst="rect">
            <a:avLst/>
          </a:prstGeom>
        </p:spPr>
      </p:pic>
      <p:sp>
        <p:nvSpPr>
          <p:cNvPr id="2" name="Title 1">
            <a:extLst>
              <a:ext uri="{FF2B5EF4-FFF2-40B4-BE49-F238E27FC236}">
                <a16:creationId xmlns:a16="http://schemas.microsoft.com/office/drawing/2014/main" id="{D7FB7600-4C5F-9BF1-DBD3-ED399F7A2B85}"/>
              </a:ext>
            </a:extLst>
          </p:cNvPr>
          <p:cNvSpPr>
            <a:spLocks noGrp="1"/>
          </p:cNvSpPr>
          <p:nvPr>
            <p:ph type="title"/>
          </p:nvPr>
        </p:nvSpPr>
        <p:spPr>
          <a:xfrm>
            <a:off x="1117895" y="212545"/>
            <a:ext cx="10363200" cy="1187570"/>
          </a:xfrm>
        </p:spPr>
        <p:txBody>
          <a:bodyPr>
            <a:normAutofit/>
          </a:bodyPr>
          <a:lstStyle/>
          <a:p>
            <a:r>
              <a:rPr lang="en-US" altLang="zh-CN" dirty="0"/>
              <a:t>Is</a:t>
            </a:r>
            <a:r>
              <a:rPr lang="zh-CN" altLang="en-US" dirty="0"/>
              <a:t> </a:t>
            </a:r>
            <a:r>
              <a:rPr lang="en-US" altLang="zh-CN" dirty="0"/>
              <a:t>NS</a:t>
            </a:r>
            <a:r>
              <a:rPr lang="zh-CN" altLang="en-US" dirty="0"/>
              <a:t> </a:t>
            </a:r>
            <a:r>
              <a:rPr lang="en-US" altLang="zh-CN" dirty="0"/>
              <a:t>compatible</a:t>
            </a:r>
            <a:r>
              <a:rPr lang="zh-CN" altLang="en-US" dirty="0"/>
              <a:t> </a:t>
            </a:r>
            <a:r>
              <a:rPr lang="en-US" altLang="zh-CN" dirty="0"/>
              <a:t>with</a:t>
            </a:r>
            <a:r>
              <a:rPr lang="zh-CN" altLang="en-US" dirty="0"/>
              <a:t> </a:t>
            </a:r>
            <a:r>
              <a:rPr lang="en-US" altLang="zh-CN" dirty="0"/>
              <a:t>HIC</a:t>
            </a:r>
            <a:r>
              <a:rPr lang="zh-CN" altLang="en-US" dirty="0"/>
              <a:t> </a:t>
            </a:r>
            <a:r>
              <a:rPr lang="en-US" altLang="zh-CN" dirty="0">
                <a:solidFill>
                  <a:schemeClr val="bg1"/>
                </a:solidFill>
              </a:rPr>
              <a:t>data?</a:t>
            </a:r>
            <a:endParaRPr lang="en-US" dirty="0">
              <a:solidFill>
                <a:schemeClr val="bg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226E55-2435-C2FC-E995-45BEC20798C8}"/>
                  </a:ext>
                </a:extLst>
              </p:cNvPr>
              <p:cNvSpPr>
                <a:spLocks noGrp="1"/>
              </p:cNvSpPr>
              <p:nvPr>
                <p:ph idx="1"/>
              </p:nvPr>
            </p:nvSpPr>
            <p:spPr>
              <a:xfrm>
                <a:off x="599362" y="2094851"/>
                <a:ext cx="6550739" cy="4261499"/>
              </a:xfrm>
            </p:spPr>
            <p:txBody>
              <a:bodyPr>
                <a:normAutofit/>
              </a:bodyPr>
              <a:lstStyle/>
              <a:p>
                <a:r>
                  <a:rPr lang="en-US" dirty="0">
                    <a:effectLst/>
                    <a:latin typeface="Grandview Display" panose="020B0502040204020203" pitchFamily="34" charset="0"/>
                  </a:rPr>
                  <a:t>“Determination of the equation of state of dense matter.” </a:t>
                </a:r>
                <a:r>
                  <a:rPr lang="en-US" dirty="0" err="1">
                    <a:effectLst/>
                    <a:latin typeface="Grandview Display" panose="020B0502040204020203" pitchFamily="34" charset="0"/>
                  </a:rPr>
                  <a:t>Danielewicz</a:t>
                </a:r>
                <a:r>
                  <a:rPr lang="en-US" dirty="0">
                    <a:effectLst/>
                    <a:latin typeface="Grandview Display" panose="020B0502040204020203" pitchFamily="34" charset="0"/>
                  </a:rPr>
                  <a:t> et al. Science 298 (2002), pp. 1592–1596.</a:t>
                </a:r>
              </a:p>
              <a:p>
                <a:pPr lvl="1"/>
                <a:r>
                  <a:rPr lang="en-US" altLang="zh-CN" sz="1800" i="0" dirty="0">
                    <a:latin typeface="Grandview Display" panose="020B0502040204020203" pitchFamily="34" charset="0"/>
                  </a:rPr>
                  <a:t>Analyzes</a:t>
                </a:r>
                <a:r>
                  <a:rPr lang="zh-CN" altLang="en-US" sz="1800" i="0" dirty="0">
                    <a:latin typeface="Grandview Display" panose="020B0502040204020203" pitchFamily="34" charset="0"/>
                  </a:rPr>
                  <a:t> </a:t>
                </a:r>
                <a:r>
                  <a:rPr lang="en-US" altLang="zh-CN" sz="1800" i="0" dirty="0">
                    <a:latin typeface="Grandview Display" panose="020B0502040204020203" pitchFamily="34" charset="0"/>
                  </a:rPr>
                  <a:t>flow</a:t>
                </a:r>
                <a:r>
                  <a:rPr lang="zh-CN" altLang="en-US" sz="1800" i="0" dirty="0">
                    <a:latin typeface="Grandview Display" panose="020B0502040204020203" pitchFamily="34" charset="0"/>
                  </a:rPr>
                  <a:t> </a:t>
                </a:r>
                <a:r>
                  <a:rPr lang="en-US" altLang="zh-CN" sz="1800" i="0" dirty="0">
                    <a:latin typeface="Grandview Display" panose="020B0502040204020203" pitchFamily="34" charset="0"/>
                  </a:rPr>
                  <a:t>of</a:t>
                </a:r>
                <a:r>
                  <a:rPr lang="zh-CN" altLang="en-US" sz="1800" i="0" dirty="0">
                    <a:latin typeface="Grandview Display" panose="020B0502040204020203" pitchFamily="34" charset="0"/>
                  </a:rPr>
                  <a:t> </a:t>
                </a:r>
                <a:r>
                  <a:rPr lang="en-US" altLang="zh-CN" sz="1800" i="0" dirty="0">
                    <a:latin typeface="Grandview Display" panose="020B0502040204020203" pitchFamily="34" charset="0"/>
                  </a:rPr>
                  <a:t>matter</a:t>
                </a:r>
                <a:r>
                  <a:rPr lang="zh-CN" altLang="en-US" sz="1800" i="0" dirty="0">
                    <a:latin typeface="Grandview Display" panose="020B0502040204020203" pitchFamily="34" charset="0"/>
                  </a:rPr>
                  <a:t> </a:t>
                </a:r>
                <a:r>
                  <a:rPr lang="en-US" altLang="zh-CN" sz="1800" i="0" dirty="0">
                    <a:latin typeface="Grandview Display" panose="020B0502040204020203" pitchFamily="34" charset="0"/>
                  </a:rPr>
                  <a:t>in</a:t>
                </a:r>
                <a:r>
                  <a:rPr lang="zh-CN" altLang="en-US" sz="1800" i="0" dirty="0">
                    <a:latin typeface="Grandview Display" panose="020B0502040204020203" pitchFamily="34" charset="0"/>
                  </a:rPr>
                  <a:t> </a:t>
                </a:r>
                <a:r>
                  <a:rPr lang="en-US" altLang="zh-CN" sz="1800" i="0" dirty="0">
                    <a:latin typeface="Grandview Display" panose="020B0502040204020203" pitchFamily="34" charset="0"/>
                  </a:rPr>
                  <a:t>nuclear</a:t>
                </a:r>
                <a:r>
                  <a:rPr lang="zh-CN" altLang="en-US" sz="1800" i="0" dirty="0">
                    <a:latin typeface="Grandview Display" panose="020B0502040204020203" pitchFamily="34" charset="0"/>
                  </a:rPr>
                  <a:t> </a:t>
                </a:r>
                <a:r>
                  <a:rPr lang="en-US" altLang="zh-CN" sz="1800" i="0" dirty="0">
                    <a:latin typeface="Grandview Display" panose="020B0502040204020203" pitchFamily="34" charset="0"/>
                  </a:rPr>
                  <a:t>collision</a:t>
                </a:r>
                <a:r>
                  <a:rPr lang="zh-CN" altLang="en-US" sz="1800" i="0" dirty="0">
                    <a:latin typeface="Grandview Display" panose="020B0502040204020203" pitchFamily="34" charset="0"/>
                  </a:rPr>
                  <a:t> </a:t>
                </a:r>
                <a:endParaRPr lang="en-US" altLang="zh-CN" sz="1800" i="0" dirty="0">
                  <a:latin typeface="Grandview Display" panose="020B0502040204020203" pitchFamily="34" charset="0"/>
                </a:endParaRPr>
              </a:p>
              <a:p>
                <a:pPr lvl="1"/>
                <a:r>
                  <a:rPr lang="en-US" sz="1800" b="0" i="0" dirty="0">
                    <a:solidFill>
                      <a:schemeClr val="tx1"/>
                    </a:solidFill>
                    <a:latin typeface="Grandview Display" panose="020B0502040204020203" pitchFamily="34" charset="0"/>
                  </a:rPr>
                  <a:t>Obtain predictions for EOS of neutron </a:t>
                </a:r>
                <a:r>
                  <a:rPr lang="en-US" sz="1800" dirty="0">
                    <a:latin typeface="Grandview Display" panose="020B0502040204020203" pitchFamily="34" charset="0"/>
                  </a:rPr>
                  <a:t>matter</a:t>
                </a:r>
              </a:p>
              <a:p>
                <a:r>
                  <a:rPr lang="en-US" dirty="0">
                    <a:latin typeface="Grandview Display" panose="020B0502040204020203" pitchFamily="34" charset="0"/>
                  </a:rPr>
                  <a:t>Observations of GW190814</a:t>
                </a:r>
              </a:p>
              <a:p>
                <a:pPr lvl="1"/>
                <a:endParaRPr lang="en-US" sz="1800" b="0" i="0" dirty="0">
                  <a:solidFill>
                    <a:schemeClr val="tx1"/>
                  </a:solidFill>
                  <a:latin typeface="Grandview Display" panose="020B0502040204020203" pitchFamily="34" charset="0"/>
                </a:endParaRPr>
              </a:p>
              <a:p>
                <a:r>
                  <a:rPr lang="en-US" sz="2000" dirty="0">
                    <a:latin typeface="Grandview Display" panose="020B0502040204020203" pitchFamily="34" charset="0"/>
                  </a:rPr>
                  <a:t>Previous studies: EOS of NS with mass &gt;2.6</a:t>
                </a:r>
                <a:r>
                  <a:rPr lang="en-US" sz="2000" dirty="0">
                    <a:solidFill>
                      <a:schemeClr val="tx1"/>
                    </a:solidFill>
                    <a:latin typeface="Grandview Display" panose="020B0502040204020203" pitchFamily="34" charset="0"/>
                  </a:rPr>
                  <a:t> </a:t>
                </a:r>
                <a14:m>
                  <m:oMath xmlns:m="http://schemas.openxmlformats.org/officeDocument/2006/math">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𝑀</m:t>
                        </m:r>
                      </m:e>
                      <m:sub>
                        <m:r>
                          <a:rPr lang="en-US" sz="2000" i="1">
                            <a:solidFill>
                              <a:schemeClr val="tx1"/>
                            </a:solidFill>
                            <a:latin typeface="Cambria Math" panose="02040503050406030204" pitchFamily="18" charset="0"/>
                            <a:ea typeface="Cambria Math" panose="02040503050406030204" pitchFamily="18" charset="0"/>
                          </a:rPr>
                          <m:t>⨀</m:t>
                        </m:r>
                      </m:sub>
                    </m:sSub>
                  </m:oMath>
                </a14:m>
                <a:r>
                  <a:rPr lang="en-US" sz="2000" dirty="0">
                    <a:latin typeface="Grandview Display" panose="020B0502040204020203" pitchFamily="34" charset="0"/>
                  </a:rPr>
                  <a:t> not consistent with HIC data (F. J. </a:t>
                </a:r>
                <a:r>
                  <a:rPr lang="en-US" sz="2000" dirty="0" err="1">
                    <a:latin typeface="Grandview Display" panose="020B0502040204020203" pitchFamily="34" charset="0"/>
                  </a:rPr>
                  <a:t>Fattoyev</a:t>
                </a:r>
                <a:r>
                  <a:rPr lang="en-US" sz="2000" dirty="0">
                    <a:latin typeface="Grandview Display" panose="020B0502040204020203" pitchFamily="34" charset="0"/>
                  </a:rPr>
                  <a:t> et al. Phys. Rev. C </a:t>
                </a:r>
                <a:r>
                  <a:rPr lang="en-US" sz="2000" b="1" dirty="0">
                    <a:latin typeface="Grandview Display" panose="020B0502040204020203" pitchFamily="34" charset="0"/>
                  </a:rPr>
                  <a:t>102</a:t>
                </a:r>
                <a:r>
                  <a:rPr lang="en-US" sz="2000" dirty="0">
                    <a:latin typeface="Grandview Display" panose="020B0502040204020203" pitchFamily="34" charset="0"/>
                  </a:rPr>
                  <a:t>, 065805)</a:t>
                </a:r>
              </a:p>
              <a:p>
                <a:pPr lvl="1"/>
                <a:r>
                  <a:rPr lang="en-US" sz="1800" dirty="0">
                    <a:latin typeface="Grandview Display" panose="020B0502040204020203" pitchFamily="34" charset="0"/>
                  </a:rPr>
                  <a:t>Assumed hadronic degrees of freedom </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7F226E55-2435-C2FC-E995-45BEC20798C8}"/>
                  </a:ext>
                </a:extLst>
              </p:cNvPr>
              <p:cNvSpPr>
                <a:spLocks noGrp="1" noRot="1" noChangeAspect="1" noMove="1" noResize="1" noEditPoints="1" noAdjustHandles="1" noChangeArrowheads="1" noChangeShapeType="1" noTextEdit="1"/>
              </p:cNvSpPr>
              <p:nvPr>
                <p:ph idx="1"/>
              </p:nvPr>
            </p:nvSpPr>
            <p:spPr>
              <a:xfrm>
                <a:off x="599362" y="2094851"/>
                <a:ext cx="6550739" cy="4261499"/>
              </a:xfrm>
              <a:blipFill>
                <a:blip r:embed="rId5"/>
                <a:stretch>
                  <a:fillRect l="-1741" t="-2679" r="-11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4E3AFA6-3051-C6BA-294A-D53C88B9BF9B}"/>
              </a:ext>
            </a:extLst>
          </p:cNvPr>
          <p:cNvSpPr>
            <a:spLocks noGrp="1"/>
          </p:cNvSpPr>
          <p:nvPr>
            <p:ph type="sldNum" sz="quarter" idx="12"/>
          </p:nvPr>
        </p:nvSpPr>
        <p:spPr/>
        <p:txBody>
          <a:bodyPr/>
          <a:lstStyle/>
          <a:p>
            <a:fld id="{A4C0CD32-A6C8-4BA5-B3DF-D8325E32CAA4}" type="slidenum">
              <a:rPr lang="en-US" smtClean="0"/>
              <a:t>7</a:t>
            </a:fld>
            <a:endParaRPr lang="en-US"/>
          </a:p>
        </p:txBody>
      </p:sp>
    </p:spTree>
    <p:extLst>
      <p:ext uri="{BB962C8B-B14F-4D97-AF65-F5344CB8AC3E}">
        <p14:creationId xmlns:p14="http://schemas.microsoft.com/office/powerpoint/2010/main" val="2920113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nuclear matter&#10;&#10;Description automatically generated">
            <a:extLst>
              <a:ext uri="{FF2B5EF4-FFF2-40B4-BE49-F238E27FC236}">
                <a16:creationId xmlns:a16="http://schemas.microsoft.com/office/drawing/2014/main" id="{70C8A7C4-6053-464B-D970-4DC920C13EA1}"/>
              </a:ext>
            </a:extLst>
          </p:cNvPr>
          <p:cNvPicPr>
            <a:picLocks noChangeAspect="1"/>
          </p:cNvPicPr>
          <p:nvPr/>
        </p:nvPicPr>
        <p:blipFill>
          <a:blip r:embed="rId3"/>
          <a:stretch>
            <a:fillRect/>
          </a:stretch>
        </p:blipFill>
        <p:spPr>
          <a:xfrm>
            <a:off x="7886814" y="136525"/>
            <a:ext cx="4437466" cy="3382658"/>
          </a:xfrm>
          <a:prstGeom prst="rect">
            <a:avLst/>
          </a:prstGeom>
        </p:spPr>
      </p:pic>
      <p:pic>
        <p:nvPicPr>
          <p:cNvPr id="9" name="Picture 8" descr="A graph of a nuclear matter&#10;&#10;Description automatically generated">
            <a:extLst>
              <a:ext uri="{FF2B5EF4-FFF2-40B4-BE49-F238E27FC236}">
                <a16:creationId xmlns:a16="http://schemas.microsoft.com/office/drawing/2014/main" id="{1FFFCB64-4C4C-9825-045F-FB18EE776356}"/>
              </a:ext>
            </a:extLst>
          </p:cNvPr>
          <p:cNvPicPr>
            <a:picLocks noChangeAspect="1"/>
          </p:cNvPicPr>
          <p:nvPr/>
        </p:nvPicPr>
        <p:blipFill>
          <a:blip r:embed="rId3"/>
          <a:stretch>
            <a:fillRect/>
          </a:stretch>
        </p:blipFill>
        <p:spPr>
          <a:xfrm>
            <a:off x="8072761" y="288925"/>
            <a:ext cx="4119239" cy="3140075"/>
          </a:xfrm>
          <a:prstGeom prst="rect">
            <a:avLst/>
          </a:prstGeom>
        </p:spPr>
      </p:pic>
      <p:pic>
        <p:nvPicPr>
          <p:cNvPr id="8" name="Picture 7" descr="A graph of a nuclear matter&#10;&#10;Description automatically generated">
            <a:extLst>
              <a:ext uri="{FF2B5EF4-FFF2-40B4-BE49-F238E27FC236}">
                <a16:creationId xmlns:a16="http://schemas.microsoft.com/office/drawing/2014/main" id="{661A55B7-18AB-950A-A8E6-39C58BA9FB3C}"/>
              </a:ext>
            </a:extLst>
          </p:cNvPr>
          <p:cNvPicPr>
            <a:picLocks noChangeAspect="1"/>
          </p:cNvPicPr>
          <p:nvPr/>
        </p:nvPicPr>
        <p:blipFill>
          <a:blip r:embed="rId4"/>
          <a:stretch>
            <a:fillRect/>
          </a:stretch>
        </p:blipFill>
        <p:spPr>
          <a:xfrm>
            <a:off x="7764755" y="3357423"/>
            <a:ext cx="3589045" cy="3325975"/>
          </a:xfrm>
          <a:prstGeom prst="rect">
            <a:avLst/>
          </a:prstGeom>
        </p:spPr>
      </p:pic>
      <p:sp>
        <p:nvSpPr>
          <p:cNvPr id="2" name="Title 1">
            <a:extLst>
              <a:ext uri="{FF2B5EF4-FFF2-40B4-BE49-F238E27FC236}">
                <a16:creationId xmlns:a16="http://schemas.microsoft.com/office/drawing/2014/main" id="{34A1ECAB-BF0B-AF88-0BAC-AFCF990DA97E}"/>
              </a:ext>
            </a:extLst>
          </p:cNvPr>
          <p:cNvSpPr>
            <a:spLocks noGrp="1"/>
          </p:cNvSpPr>
          <p:nvPr>
            <p:ph type="title"/>
          </p:nvPr>
        </p:nvSpPr>
        <p:spPr>
          <a:xfrm>
            <a:off x="456106" y="842923"/>
            <a:ext cx="10363200" cy="1187570"/>
          </a:xfrm>
        </p:spPr>
        <p:txBody>
          <a:bodyPr/>
          <a:lstStyle/>
          <a:p>
            <a:r>
              <a:rPr lang="en-US" altLang="zh-CN" dirty="0"/>
              <a:t>Is</a:t>
            </a:r>
            <a:r>
              <a:rPr lang="zh-CN" altLang="en-US" dirty="0"/>
              <a:t> </a:t>
            </a:r>
            <a:r>
              <a:rPr lang="en-US" altLang="zh-CN" dirty="0"/>
              <a:t>NS</a:t>
            </a:r>
            <a:r>
              <a:rPr lang="zh-CN" altLang="en-US" dirty="0"/>
              <a:t> </a:t>
            </a:r>
            <a:r>
              <a:rPr lang="en-US" altLang="zh-CN" dirty="0"/>
              <a:t>compatible</a:t>
            </a:r>
            <a:r>
              <a:rPr lang="zh-CN" altLang="en-US" dirty="0"/>
              <a:t> </a:t>
            </a:r>
            <a:r>
              <a:rPr lang="en-US" altLang="zh-CN" dirty="0"/>
              <a:t>with</a:t>
            </a:r>
            <a:r>
              <a:rPr lang="zh-CN" altLang="en-US" dirty="0"/>
              <a:t> </a:t>
            </a:r>
            <a:r>
              <a:rPr lang="en-US" altLang="zh-CN" dirty="0"/>
              <a:t>HIC</a:t>
            </a:r>
            <a:r>
              <a:rPr lang="zh-CN" altLang="en-US" dirty="0"/>
              <a:t> </a:t>
            </a:r>
            <a:r>
              <a:rPr lang="en-US" altLang="zh-CN" dirty="0"/>
              <a:t>data?</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B90214-59B4-8558-8B0E-772044CB2A6F}"/>
                  </a:ext>
                </a:extLst>
              </p:cNvPr>
              <p:cNvSpPr>
                <a:spLocks noGrp="1"/>
              </p:cNvSpPr>
              <p:nvPr>
                <p:ph idx="1"/>
              </p:nvPr>
            </p:nvSpPr>
            <p:spPr>
              <a:xfrm>
                <a:off x="492304" y="2299908"/>
                <a:ext cx="7262230" cy="3974432"/>
              </a:xfrm>
            </p:spPr>
            <p:txBody>
              <a:bodyPr>
                <a:normAutofit fontScale="25000" lnSpcReduction="20000"/>
              </a:bodyPr>
              <a:lstStyle/>
              <a:p>
                <a:pPr>
                  <a:lnSpc>
                    <a:spcPct val="170000"/>
                  </a:lnSpc>
                </a:pPr>
                <a:r>
                  <a:rPr lang="en-US" sz="6400" dirty="0">
                    <a:solidFill>
                      <a:schemeClr val="tx1"/>
                    </a:solidFill>
                    <a:latin typeface="Grandview Display" panose="020B0502040204020203" pitchFamily="34" charset="0"/>
                  </a:rPr>
                  <a:t>Cold neutron stars (NS) equations of state (EOS) can sustain heavy</a:t>
                </a:r>
                <a:r>
                  <a:rPr lang="zh-CN" altLang="en-US" sz="6400" dirty="0">
                    <a:solidFill>
                      <a:schemeClr val="tx1"/>
                    </a:solidFill>
                    <a:latin typeface="Grandview Display" panose="020B0502040204020203" pitchFamily="34" charset="0"/>
                  </a:rPr>
                  <a:t> </a:t>
                </a:r>
                <a:r>
                  <a:rPr lang="en-US" sz="6400" dirty="0">
                    <a:solidFill>
                      <a:schemeClr val="tx1"/>
                    </a:solidFill>
                    <a:latin typeface="Grandview Display" panose="020B0502040204020203" pitchFamily="34" charset="0"/>
                  </a:rPr>
                  <a:t>neutron stars over 2 </a:t>
                </a:r>
                <a14:m>
                  <m:oMath xmlns:m="http://schemas.openxmlformats.org/officeDocument/2006/math">
                    <m:sSub>
                      <m:sSubPr>
                        <m:ctrlPr>
                          <a:rPr lang="en-US" sz="6400" i="1">
                            <a:solidFill>
                              <a:schemeClr val="tx1"/>
                            </a:solidFill>
                            <a:latin typeface="Cambria Math" panose="02040503050406030204" pitchFamily="18" charset="0"/>
                          </a:rPr>
                        </m:ctrlPr>
                      </m:sSubPr>
                      <m:e>
                        <m:r>
                          <a:rPr lang="en-US" sz="6400" i="1">
                            <a:solidFill>
                              <a:schemeClr val="tx1"/>
                            </a:solidFill>
                            <a:latin typeface="Cambria Math" panose="02040503050406030204" pitchFamily="18" charset="0"/>
                          </a:rPr>
                          <m:t>𝑀</m:t>
                        </m:r>
                      </m:e>
                      <m:sub>
                        <m:r>
                          <a:rPr lang="en-US" sz="6400" i="1">
                            <a:solidFill>
                              <a:schemeClr val="tx1"/>
                            </a:solidFill>
                            <a:latin typeface="Cambria Math" panose="02040503050406030204" pitchFamily="18" charset="0"/>
                            <a:ea typeface="Cambria Math" panose="02040503050406030204" pitchFamily="18" charset="0"/>
                          </a:rPr>
                          <m:t>⨀</m:t>
                        </m:r>
                      </m:sub>
                    </m:sSub>
                  </m:oMath>
                </a14:m>
                <a:r>
                  <a:rPr lang="en-US" sz="6400" dirty="0">
                    <a:solidFill>
                      <a:schemeClr val="tx1"/>
                    </a:solidFill>
                    <a:latin typeface="Grandview Display" panose="020B0502040204020203" pitchFamily="34" charset="0"/>
                  </a:rPr>
                  <a:t> </a:t>
                </a:r>
                <a:br>
                  <a:rPr lang="en-US" sz="6400" dirty="0">
                    <a:solidFill>
                      <a:schemeClr val="tx1"/>
                    </a:solidFill>
                    <a:latin typeface="Grandview Display" panose="020B0502040204020203" pitchFamily="34" charset="0"/>
                  </a:rPr>
                </a:br>
                <a:r>
                  <a:rPr lang="en-US" sz="6400" dirty="0">
                    <a:solidFill>
                      <a:schemeClr val="tx1"/>
                    </a:solidFill>
                    <a:latin typeface="Grandview Display" panose="020B0502040204020203" pitchFamily="34" charset="0"/>
                  </a:rPr>
                  <a:t>• Need large, rapid rise in the speed of sound (</a:t>
                </a:r>
                <a14:m>
                  <m:oMath xmlns:m="http://schemas.openxmlformats.org/officeDocument/2006/math">
                    <m:sSubSup>
                      <m:sSubSupPr>
                        <m:ctrlPr>
                          <a:rPr lang="en-US" sz="6400" i="1">
                            <a:solidFill>
                              <a:schemeClr val="tx1"/>
                            </a:solidFill>
                            <a:latin typeface="Cambria Math" panose="02040503050406030204" pitchFamily="18" charset="0"/>
                          </a:rPr>
                        </m:ctrlPr>
                      </m:sSubSupPr>
                      <m:e>
                        <m:r>
                          <a:rPr lang="en-US" sz="6400" i="1">
                            <a:solidFill>
                              <a:schemeClr val="tx1"/>
                            </a:solidFill>
                            <a:latin typeface="Cambria Math" panose="02040503050406030204" pitchFamily="18" charset="0"/>
                          </a:rPr>
                          <m:t>𝑐</m:t>
                        </m:r>
                      </m:e>
                      <m:sub>
                        <m:r>
                          <a:rPr lang="en-US" sz="6400" i="1">
                            <a:solidFill>
                              <a:schemeClr val="tx1"/>
                            </a:solidFill>
                            <a:latin typeface="Cambria Math" panose="02040503050406030204" pitchFamily="18" charset="0"/>
                          </a:rPr>
                          <m:t>𝑠</m:t>
                        </m:r>
                      </m:sub>
                      <m:sup>
                        <m:r>
                          <a:rPr lang="en-US" sz="6400" i="1">
                            <a:solidFill>
                              <a:schemeClr val="tx1"/>
                            </a:solidFill>
                            <a:latin typeface="Cambria Math" panose="02040503050406030204" pitchFamily="18" charset="0"/>
                          </a:rPr>
                          <m:t>2</m:t>
                        </m:r>
                      </m:sup>
                    </m:sSubSup>
                  </m:oMath>
                </a14:m>
                <a:r>
                  <a:rPr lang="en-US" sz="6400" dirty="0">
                    <a:solidFill>
                      <a:schemeClr val="tx1"/>
                    </a:solidFill>
                    <a:latin typeface="Grandview Display" panose="020B0502040204020203" pitchFamily="34" charset="0"/>
                  </a:rPr>
                  <a:t>)</a:t>
                </a:r>
              </a:p>
              <a:p>
                <a:pPr>
                  <a:lnSpc>
                    <a:spcPct val="170000"/>
                  </a:lnSpc>
                </a:pPr>
                <a:r>
                  <a:rPr lang="en-US" sz="6400" dirty="0">
                    <a:latin typeface="Grandview Display" panose="020B0502040204020203" pitchFamily="34" charset="0"/>
                  </a:rPr>
                  <a:t>We want to investigate this with NS EOS</a:t>
                </a:r>
                <a:r>
                  <a:rPr lang="zh-CN" altLang="en-US" sz="6400" dirty="0">
                    <a:latin typeface="Grandview Display" panose="020B0502040204020203" pitchFamily="34" charset="0"/>
                  </a:rPr>
                  <a:t> </a:t>
                </a:r>
                <a:r>
                  <a:rPr lang="en-US" altLang="zh-CN" sz="6400" dirty="0">
                    <a:latin typeface="Grandview Display" panose="020B0502040204020203" pitchFamily="34" charset="0"/>
                  </a:rPr>
                  <a:t>where</a:t>
                </a:r>
                <a:r>
                  <a:rPr lang="zh-CN" altLang="en-US" sz="6400" dirty="0">
                    <a:latin typeface="Grandview Display" panose="020B0502040204020203" pitchFamily="34" charset="0"/>
                  </a:rPr>
                  <a:t> </a:t>
                </a:r>
                <a:r>
                  <a:rPr lang="en-US" altLang="zh-CN" sz="6400" dirty="0">
                    <a:latin typeface="Grandview Display" panose="020B0502040204020203" pitchFamily="34" charset="0"/>
                  </a:rPr>
                  <a:t>we</a:t>
                </a:r>
                <a:r>
                  <a:rPr lang="zh-CN" altLang="en-US" sz="6400" dirty="0">
                    <a:latin typeface="Grandview Display" panose="020B0502040204020203" pitchFamily="34" charset="0"/>
                  </a:rPr>
                  <a:t> </a:t>
                </a:r>
                <a:r>
                  <a:rPr lang="en-US" altLang="zh-CN" sz="6400" dirty="0">
                    <a:latin typeface="Grandview Display" panose="020B0502040204020203" pitchFamily="34" charset="0"/>
                  </a:rPr>
                  <a:t>add</a:t>
                </a:r>
                <a:r>
                  <a:rPr lang="zh-CN" altLang="en-US" sz="6400" dirty="0">
                    <a:latin typeface="Grandview Display" panose="020B0502040204020203" pitchFamily="34" charset="0"/>
                  </a:rPr>
                  <a:t> </a:t>
                </a:r>
                <a:r>
                  <a:rPr lang="en-US" altLang="zh-CN" sz="6400" dirty="0">
                    <a:latin typeface="Grandview Display" panose="020B0502040204020203" pitchFamily="34" charset="0"/>
                  </a:rPr>
                  <a:t>a</a:t>
                </a:r>
                <a:r>
                  <a:rPr lang="zh-CN" altLang="en-US" sz="6400" dirty="0">
                    <a:latin typeface="Grandview Display" panose="020B0502040204020203" pitchFamily="34" charset="0"/>
                  </a:rPr>
                  <a:t> </a:t>
                </a:r>
                <a:r>
                  <a:rPr lang="en-US" altLang="zh-CN" sz="6400" dirty="0">
                    <a:latin typeface="Grandview Display" panose="020B0502040204020203" pitchFamily="34" charset="0"/>
                  </a:rPr>
                  <a:t>bump</a:t>
                </a:r>
                <a:r>
                  <a:rPr lang="zh-CN" altLang="en-US" sz="6400" dirty="0">
                    <a:latin typeface="Grandview Display" panose="020B0502040204020203" pitchFamily="34" charset="0"/>
                  </a:rPr>
                  <a:t> </a:t>
                </a:r>
                <a:r>
                  <a:rPr lang="en-US" altLang="zh-CN" sz="6400" dirty="0">
                    <a:latin typeface="Grandview Display" panose="020B0502040204020203" pitchFamily="34" charset="0"/>
                  </a:rPr>
                  <a:t>to</a:t>
                </a:r>
                <a:r>
                  <a:rPr lang="zh-CN" altLang="en-US" sz="6400" dirty="0">
                    <a:latin typeface="Grandview Display" panose="020B0502040204020203" pitchFamily="34" charset="0"/>
                  </a:rPr>
                  <a:t> </a:t>
                </a:r>
                <a14:m>
                  <m:oMath xmlns:m="http://schemas.openxmlformats.org/officeDocument/2006/math">
                    <m:sSubSup>
                      <m:sSubSupPr>
                        <m:ctrlPr>
                          <a:rPr lang="en-US" sz="6400" i="1" smtClean="0">
                            <a:solidFill>
                              <a:schemeClr val="tx1"/>
                            </a:solidFill>
                            <a:latin typeface="Cambria Math" panose="02040503050406030204" pitchFamily="18" charset="0"/>
                          </a:rPr>
                        </m:ctrlPr>
                      </m:sSubSupPr>
                      <m:e>
                        <m:r>
                          <a:rPr lang="en-US" sz="6400" i="1">
                            <a:solidFill>
                              <a:schemeClr val="tx1"/>
                            </a:solidFill>
                            <a:latin typeface="Cambria Math" panose="02040503050406030204" pitchFamily="18" charset="0"/>
                          </a:rPr>
                          <m:t>𝑐</m:t>
                        </m:r>
                      </m:e>
                      <m:sub>
                        <m:r>
                          <a:rPr lang="en-US" sz="6400" i="1">
                            <a:solidFill>
                              <a:schemeClr val="tx1"/>
                            </a:solidFill>
                            <a:latin typeface="Cambria Math" panose="02040503050406030204" pitchFamily="18" charset="0"/>
                          </a:rPr>
                          <m:t>𝑠</m:t>
                        </m:r>
                      </m:sub>
                      <m:sup>
                        <m:r>
                          <a:rPr lang="en-US" sz="6400" i="1">
                            <a:solidFill>
                              <a:schemeClr val="tx1"/>
                            </a:solidFill>
                            <a:latin typeface="Cambria Math" panose="02040503050406030204" pitchFamily="18" charset="0"/>
                          </a:rPr>
                          <m:t>2</m:t>
                        </m:r>
                      </m:sup>
                    </m:sSubSup>
                  </m:oMath>
                </a14:m>
                <a:endParaRPr lang="en-US" sz="6400" dirty="0">
                  <a:latin typeface="Grandview Display" panose="020B0502040204020203" pitchFamily="34" charset="0"/>
                </a:endParaRPr>
              </a:p>
              <a:p>
                <a:pPr marL="742950" lvl="1" indent="-285750">
                  <a:lnSpc>
                    <a:spcPct val="170000"/>
                  </a:lnSpc>
                  <a:buFont typeface="Arial" panose="020B0604020202020204" pitchFamily="34" charset="0"/>
                  <a:buChar char="•"/>
                </a:pPr>
                <a:r>
                  <a:rPr lang="en-US" sz="6400" dirty="0">
                    <a:latin typeface="Grandview Display" panose="020B0502040204020203" pitchFamily="34" charset="0"/>
                  </a:rPr>
                  <a:t>associated with higher-order repulsive terms in the description of the strong force among nucleons and hyperons</a:t>
                </a:r>
              </a:p>
              <a:p>
                <a:pPr marL="742950" lvl="1" indent="-285750">
                  <a:lnSpc>
                    <a:spcPct val="170000"/>
                  </a:lnSpc>
                  <a:buFont typeface="Arial" panose="020B0604020202020204" pitchFamily="34" charset="0"/>
                  <a:buChar char="•"/>
                </a:pPr>
                <a:r>
                  <a:rPr lang="en-US" sz="6400" dirty="0">
                    <a:latin typeface="Grandview Display" panose="020B0502040204020203" pitchFamily="34" charset="0"/>
                  </a:rPr>
                  <a:t>Quarkyonic matter, deconfinement crossover phase transition, new hadronic degrees of freedom</a:t>
                </a:r>
              </a:p>
              <a:p>
                <a:pPr>
                  <a:lnSpc>
                    <a:spcPct val="200000"/>
                  </a:lnSpc>
                </a:pPr>
                <a:endParaRPr lang="en-US" sz="2000" dirty="0"/>
              </a:p>
              <a:p>
                <a:endParaRPr lang="en-US" dirty="0"/>
              </a:p>
            </p:txBody>
          </p:sp>
        </mc:Choice>
        <mc:Fallback xmlns="">
          <p:sp>
            <p:nvSpPr>
              <p:cNvPr id="3" name="Content Placeholder 2">
                <a:extLst>
                  <a:ext uri="{FF2B5EF4-FFF2-40B4-BE49-F238E27FC236}">
                    <a16:creationId xmlns:a16="http://schemas.microsoft.com/office/drawing/2014/main" id="{ADB90214-59B4-8558-8B0E-772044CB2A6F}"/>
                  </a:ext>
                </a:extLst>
              </p:cNvPr>
              <p:cNvSpPr>
                <a:spLocks noGrp="1" noRot="1" noChangeAspect="1" noMove="1" noResize="1" noEditPoints="1" noAdjustHandles="1" noChangeArrowheads="1" noChangeShapeType="1" noTextEdit="1"/>
              </p:cNvSpPr>
              <p:nvPr>
                <p:ph idx="1"/>
              </p:nvPr>
            </p:nvSpPr>
            <p:spPr>
              <a:xfrm>
                <a:off x="492304" y="2299908"/>
                <a:ext cx="7262230" cy="3974432"/>
              </a:xfrm>
              <a:blipFill>
                <a:blip r:embed="rId5"/>
                <a:stretch>
                  <a:fillRect l="-34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54F189D-D803-FB3B-7B42-F2FC49139F8C}"/>
              </a:ext>
            </a:extLst>
          </p:cNvPr>
          <p:cNvSpPr>
            <a:spLocks noGrp="1"/>
          </p:cNvSpPr>
          <p:nvPr>
            <p:ph type="sldNum" sz="quarter" idx="12"/>
          </p:nvPr>
        </p:nvSpPr>
        <p:spPr/>
        <p:txBody>
          <a:bodyPr/>
          <a:lstStyle/>
          <a:p>
            <a:fld id="{A4C0CD32-A6C8-4BA5-B3DF-D8325E32CAA4}" type="slidenum">
              <a:rPr lang="en-US" smtClean="0"/>
              <a:t>8</a:t>
            </a:fld>
            <a:endParaRPr lang="en-US"/>
          </a:p>
        </p:txBody>
      </p:sp>
      <p:sp>
        <p:nvSpPr>
          <p:cNvPr id="10" name="TextBox 9">
            <a:extLst>
              <a:ext uri="{FF2B5EF4-FFF2-40B4-BE49-F238E27FC236}">
                <a16:creationId xmlns:a16="http://schemas.microsoft.com/office/drawing/2014/main" id="{F5F3DCB9-B09D-EC58-D1C7-A7F7F636D0C1}"/>
              </a:ext>
            </a:extLst>
          </p:cNvPr>
          <p:cNvSpPr txBox="1"/>
          <p:nvPr/>
        </p:nvSpPr>
        <p:spPr>
          <a:xfrm>
            <a:off x="8241206" y="6530748"/>
            <a:ext cx="5156200" cy="815608"/>
          </a:xfrm>
          <a:prstGeom prst="rect">
            <a:avLst/>
          </a:prstGeom>
          <a:noFill/>
        </p:spPr>
        <p:txBody>
          <a:bodyPr wrap="square" rtlCol="0">
            <a:spAutoFit/>
          </a:bodyPr>
          <a:lstStyle/>
          <a:p>
            <a:r>
              <a:rPr lang="en-US" sz="1100" dirty="0">
                <a:effectLst/>
                <a:latin typeface="CMR9"/>
              </a:rPr>
              <a:t>L. McLerran and S. Reddy, Phys. Rev. Lett. </a:t>
            </a:r>
            <a:r>
              <a:rPr lang="en-US" sz="1100" dirty="0">
                <a:effectLst/>
                <a:latin typeface="CMBX9"/>
              </a:rPr>
              <a:t>122</a:t>
            </a:r>
            <a:r>
              <a:rPr lang="en-US" sz="1100" dirty="0">
                <a:effectLst/>
                <a:latin typeface="CMR9"/>
              </a:rPr>
              <a:t>, 122701 (2019)</a:t>
            </a:r>
            <a:br>
              <a:rPr lang="en-US" sz="1800" dirty="0">
                <a:effectLst/>
                <a:latin typeface="CMR9"/>
              </a:rPr>
            </a:br>
            <a:endParaRPr lang="en-US" dirty="0"/>
          </a:p>
          <a:p>
            <a:endParaRPr lang="en-US" dirty="0"/>
          </a:p>
        </p:txBody>
      </p:sp>
      <p:sp>
        <p:nvSpPr>
          <p:cNvPr id="11" name="TextBox 10">
            <a:extLst>
              <a:ext uri="{FF2B5EF4-FFF2-40B4-BE49-F238E27FC236}">
                <a16:creationId xmlns:a16="http://schemas.microsoft.com/office/drawing/2014/main" id="{12D48AD0-0820-E944-75D0-621C0189C9BE}"/>
              </a:ext>
            </a:extLst>
          </p:cNvPr>
          <p:cNvSpPr txBox="1"/>
          <p:nvPr/>
        </p:nvSpPr>
        <p:spPr>
          <a:xfrm>
            <a:off x="6590683" y="174602"/>
            <a:ext cx="6019800" cy="553998"/>
          </a:xfrm>
          <a:prstGeom prst="rect">
            <a:avLst/>
          </a:prstGeom>
          <a:noFill/>
        </p:spPr>
        <p:txBody>
          <a:bodyPr wrap="square" rtlCol="0">
            <a:spAutoFit/>
          </a:bodyPr>
          <a:lstStyle/>
          <a:p>
            <a:r>
              <a:rPr lang="en-US" sz="1200" dirty="0">
                <a:effectLst/>
                <a:latin typeface="CMR9"/>
              </a:rPr>
              <a:t>D. </a:t>
            </a:r>
            <a:r>
              <a:rPr lang="en-US" sz="1200" dirty="0" err="1">
                <a:effectLst/>
                <a:latin typeface="CMR9"/>
              </a:rPr>
              <a:t>Oliinychenko</a:t>
            </a:r>
            <a:r>
              <a:rPr lang="en-US" sz="1200" dirty="0">
                <a:effectLst/>
                <a:latin typeface="CMR9"/>
              </a:rPr>
              <a:t>, A. Sorensen, V. Koch, and L. McLerran, Phys. Rev. C </a:t>
            </a:r>
            <a:r>
              <a:rPr lang="en-US" sz="1200" dirty="0">
                <a:effectLst/>
                <a:latin typeface="CMBX9"/>
              </a:rPr>
              <a:t>108</a:t>
            </a:r>
            <a:r>
              <a:rPr lang="en-US" sz="1200" dirty="0">
                <a:effectLst/>
                <a:latin typeface="CMR9"/>
              </a:rPr>
              <a:t>, 034908 (2023) </a:t>
            </a:r>
            <a:endParaRPr lang="en-US" sz="1200" dirty="0">
              <a:effectLst/>
            </a:endParaRPr>
          </a:p>
          <a:p>
            <a:endParaRPr lang="en-US" dirty="0"/>
          </a:p>
        </p:txBody>
      </p:sp>
    </p:spTree>
    <p:extLst>
      <p:ext uri="{BB962C8B-B14F-4D97-AF65-F5344CB8AC3E}">
        <p14:creationId xmlns:p14="http://schemas.microsoft.com/office/powerpoint/2010/main" val="3029496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C24B-B10F-3E4D-92E3-0B605F7898B5}"/>
              </a:ext>
            </a:extLst>
          </p:cNvPr>
          <p:cNvSpPr>
            <a:spLocks noGrp="1"/>
          </p:cNvSpPr>
          <p:nvPr>
            <p:ph type="title"/>
          </p:nvPr>
        </p:nvSpPr>
        <p:spPr>
          <a:xfrm>
            <a:off x="946015" y="-231103"/>
            <a:ext cx="9601200" cy="1485900"/>
          </a:xfrm>
        </p:spPr>
        <p:txBody>
          <a:bodyPr/>
          <a:lstStyle/>
          <a:p>
            <a:r>
              <a:rPr lang="en-US" dirty="0"/>
              <a:t>Neutron Star EOS of Interest</a:t>
            </a:r>
          </a:p>
        </p:txBody>
      </p:sp>
      <p:pic>
        <p:nvPicPr>
          <p:cNvPr id="10" name="Content Placeholder 9">
            <a:extLst>
              <a:ext uri="{FF2B5EF4-FFF2-40B4-BE49-F238E27FC236}">
                <a16:creationId xmlns:a16="http://schemas.microsoft.com/office/drawing/2014/main" id="{239BF7B8-C858-2154-2706-50430CC0DCF4}"/>
              </a:ext>
            </a:extLst>
          </p:cNvPr>
          <p:cNvPicPr>
            <a:picLocks noGrp="1" noChangeAspect="1"/>
          </p:cNvPicPr>
          <p:nvPr>
            <p:ph idx="1"/>
          </p:nvPr>
        </p:nvPicPr>
        <p:blipFill>
          <a:blip r:embed="rId3"/>
          <a:stretch>
            <a:fillRect/>
          </a:stretch>
        </p:blipFill>
        <p:spPr>
          <a:xfrm>
            <a:off x="3810000" y="1943894"/>
            <a:ext cx="4572000" cy="4114800"/>
          </a:xfrm>
        </p:spPr>
      </p:pic>
      <p:sp>
        <p:nvSpPr>
          <p:cNvPr id="3" name="Slide Number Placeholder 2">
            <a:extLst>
              <a:ext uri="{FF2B5EF4-FFF2-40B4-BE49-F238E27FC236}">
                <a16:creationId xmlns:a16="http://schemas.microsoft.com/office/drawing/2014/main" id="{7B6A6D3C-E9CC-534C-99AB-C9055F73217A}"/>
              </a:ext>
            </a:extLst>
          </p:cNvPr>
          <p:cNvSpPr>
            <a:spLocks noGrp="1"/>
          </p:cNvSpPr>
          <p:nvPr>
            <p:ph type="sldNum" sz="quarter" idx="12"/>
          </p:nvPr>
        </p:nvSpPr>
        <p:spPr/>
        <p:txBody>
          <a:bodyPr/>
          <a:lstStyle/>
          <a:p>
            <a:fld id="{AD17B3E6-911D-4641-8161-0FA0AD61E3E2}" type="slidenum">
              <a:rPr lang="en-US" smtClean="0"/>
              <a:t>9</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174F87-7706-274E-B6B4-AD9F3CBBE887}"/>
                  </a:ext>
                </a:extLst>
              </p:cNvPr>
              <p:cNvSpPr txBox="1"/>
              <p:nvPr/>
            </p:nvSpPr>
            <p:spPr>
              <a:xfrm>
                <a:off x="938674" y="840667"/>
                <a:ext cx="10820400" cy="17201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Easily create a family of </a:t>
                </a:r>
                <a:r>
                  <a:rPr lang="en-US" dirty="0" err="1"/>
                  <a:t>EoSs</a:t>
                </a:r>
                <a:r>
                  <a:rPr lang="en-US" dirty="0"/>
                  <a:t> that reach M ≥ 2.5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oMath>
                </a14:m>
                <a:r>
                  <a:rPr lang="en-US" dirty="0"/>
                  <a:t> , either by implementing a narrow peak at low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𝐵</m:t>
                        </m:r>
                      </m:sub>
                    </m:sSub>
                  </m:oMath>
                </a14:m>
                <a:r>
                  <a:rPr lang="en-US" dirty="0"/>
                  <a:t>or a wide peak at higher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𝐵</m:t>
                        </m:r>
                      </m:sub>
                    </m:sSub>
                  </m:oMath>
                </a14:m>
                <a:endParaRPr lang="en-US" dirty="0"/>
              </a:p>
              <a:p>
                <a:pPr marL="285750" indent="-285750">
                  <a:lnSpc>
                    <a:spcPct val="150000"/>
                  </a:lnSpc>
                  <a:buFont typeface="Arial" panose="020B0604020202020204" pitchFamily="34" charset="0"/>
                  <a:buChar char="•"/>
                </a:pPr>
                <a:r>
                  <a:rPr lang="en-US" dirty="0"/>
                  <a:t>EOS 1 – extreme heavy NS</a:t>
                </a:r>
              </a:p>
              <a:p>
                <a:pPr marL="285750" indent="-285750">
                  <a:lnSpc>
                    <a:spcPct val="150000"/>
                  </a:lnSpc>
                  <a:buFont typeface="Arial" panose="020B0604020202020204" pitchFamily="34" charset="0"/>
                  <a:buChar char="•"/>
                </a:pPr>
                <a:r>
                  <a:rPr lang="en-US" dirty="0"/>
                  <a:t>EOS 2&amp;3 –consistent with most of the experimental data</a:t>
                </a:r>
              </a:p>
            </p:txBody>
          </p:sp>
        </mc:Choice>
        <mc:Fallback xmlns="">
          <p:sp>
            <p:nvSpPr>
              <p:cNvPr id="8" name="TextBox 7">
                <a:extLst>
                  <a:ext uri="{FF2B5EF4-FFF2-40B4-BE49-F238E27FC236}">
                    <a16:creationId xmlns:a16="http://schemas.microsoft.com/office/drawing/2014/main" id="{8D174F87-7706-274E-B6B4-AD9F3CBBE887}"/>
                  </a:ext>
                </a:extLst>
              </p:cNvPr>
              <p:cNvSpPr txBox="1">
                <a:spLocks noRot="1" noChangeAspect="1" noMove="1" noResize="1" noEditPoints="1" noAdjustHandles="1" noChangeArrowheads="1" noChangeShapeType="1" noTextEdit="1"/>
              </p:cNvSpPr>
              <p:nvPr/>
            </p:nvSpPr>
            <p:spPr>
              <a:xfrm>
                <a:off x="938674" y="840667"/>
                <a:ext cx="10820400" cy="1720151"/>
              </a:xfrm>
              <a:prstGeom prst="rect">
                <a:avLst/>
              </a:prstGeom>
              <a:blipFill>
                <a:blip r:embed="rId4"/>
                <a:stretch>
                  <a:fillRect l="-234" r="-703" b="-441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41D8D2F-868A-F54D-8E82-2C0666BD02DB}"/>
              </a:ext>
            </a:extLst>
          </p:cNvPr>
          <p:cNvSpPr txBox="1"/>
          <p:nvPr/>
        </p:nvSpPr>
        <p:spPr>
          <a:xfrm>
            <a:off x="10574662" y="2862997"/>
            <a:ext cx="1790342" cy="769441"/>
          </a:xfrm>
          <a:prstGeom prst="rect">
            <a:avLst/>
          </a:prstGeom>
          <a:noFill/>
        </p:spPr>
        <p:txBody>
          <a:bodyPr wrap="square">
            <a:spAutoFit/>
          </a:bodyPr>
          <a:lstStyle/>
          <a:p>
            <a:r>
              <a:rPr lang="en-US" sz="1100" b="0" i="0" dirty="0">
                <a:effectLst/>
                <a:latin typeface="Arial" panose="020B0604020202020204" pitchFamily="34" charset="0"/>
              </a:rPr>
              <a:t>H. Tan, J. Noronha-Hostler, and N. </a:t>
            </a:r>
            <a:r>
              <a:rPr lang="en-US" sz="1100" b="0" i="0" dirty="0" err="1">
                <a:effectLst/>
                <a:latin typeface="Arial" panose="020B0604020202020204" pitchFamily="34" charset="0"/>
              </a:rPr>
              <a:t>Yunes</a:t>
            </a:r>
            <a:r>
              <a:rPr lang="en-US" sz="1100" b="0" i="0" dirty="0">
                <a:effectLst/>
                <a:latin typeface="Arial" panose="020B0604020202020204" pitchFamily="34" charset="0"/>
              </a:rPr>
              <a:t>, Phys. Rev. Lett. 125, 261104 (2020</a:t>
            </a:r>
            <a:r>
              <a:rPr lang="en-US" altLang="zh-CN" sz="1100" dirty="0">
                <a:latin typeface="Arial" panose="020B0604020202020204" pitchFamily="34" charset="0"/>
              </a:rPr>
              <a:t>)</a:t>
            </a:r>
            <a:endParaRPr lang="en-US" sz="1100" dirty="0"/>
          </a:p>
        </p:txBody>
      </p:sp>
      <p:pic>
        <p:nvPicPr>
          <p:cNvPr id="13" name="Picture 12">
            <a:extLst>
              <a:ext uri="{FF2B5EF4-FFF2-40B4-BE49-F238E27FC236}">
                <a16:creationId xmlns:a16="http://schemas.microsoft.com/office/drawing/2014/main" id="{51333DB6-39DE-7F92-B8B4-4076F0559F48}"/>
              </a:ext>
            </a:extLst>
          </p:cNvPr>
          <p:cNvPicPr>
            <a:picLocks noChangeAspect="1"/>
          </p:cNvPicPr>
          <p:nvPr/>
        </p:nvPicPr>
        <p:blipFill>
          <a:blip r:embed="rId5"/>
          <a:stretch>
            <a:fillRect/>
          </a:stretch>
        </p:blipFill>
        <p:spPr>
          <a:xfrm>
            <a:off x="946015" y="3160416"/>
            <a:ext cx="3979333" cy="3647722"/>
          </a:xfrm>
          <a:prstGeom prst="rect">
            <a:avLst/>
          </a:prstGeom>
        </p:spPr>
      </p:pic>
    </p:spTree>
    <p:extLst>
      <p:ext uri="{BB962C8B-B14F-4D97-AF65-F5344CB8AC3E}">
        <p14:creationId xmlns:p14="http://schemas.microsoft.com/office/powerpoint/2010/main" val="1550844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25097</TotalTime>
  <Words>5082</Words>
  <Application>Microsoft Macintosh PowerPoint</Application>
  <PresentationFormat>Widescreen</PresentationFormat>
  <Paragraphs>262</Paragraphs>
  <Slides>25</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-apple-system</vt:lpstr>
      <vt:lpstr>CMBX9</vt:lpstr>
      <vt:lpstr>CMR10</vt:lpstr>
      <vt:lpstr>CMR9</vt:lpstr>
      <vt:lpstr>Aptos</vt:lpstr>
      <vt:lpstr>Aptos Display</vt:lpstr>
      <vt:lpstr>Arial</vt:lpstr>
      <vt:lpstr>Calibri</vt:lpstr>
      <vt:lpstr>Cambria Math</vt:lpstr>
      <vt:lpstr>Grandview Display</vt:lpstr>
      <vt:lpstr>Lucida Grande</vt:lpstr>
      <vt:lpstr>Noto Sans</vt:lpstr>
      <vt:lpstr>Office Theme</vt:lpstr>
      <vt:lpstr>Probing Dense Nuclear Matter: Connecting Neutron Stars and Heavy-Ion Collisions</vt:lpstr>
      <vt:lpstr>Outline of the Talk</vt:lpstr>
      <vt:lpstr>Phase Diagram of Nuclear Matter</vt:lpstr>
      <vt:lpstr>Nuclear Equation of State (EOS)</vt:lpstr>
      <vt:lpstr>Isospin expansion of nuclear EOS with χEFT</vt:lpstr>
      <vt:lpstr>PowerPoint Presentation</vt:lpstr>
      <vt:lpstr>Is NS compatible with HIC data?</vt:lpstr>
      <vt:lpstr>Is NS compatible with HIC data?</vt:lpstr>
      <vt:lpstr>Neutron Star EOS of Interest</vt:lpstr>
      <vt:lpstr>HIC vs Neutron Star</vt:lpstr>
      <vt:lpstr>Symmetry Energy Expansion</vt:lpstr>
      <vt:lpstr>Nuclear Symmetry Energy Expansion </vt:lpstr>
      <vt:lpstr>Conversion Process</vt:lpstr>
      <vt:lpstr>Converted EOS Band</vt:lpstr>
      <vt:lpstr>Symmetry Energy Coefficients</vt:lpstr>
      <vt:lpstr>Comparison with HIC experimental data</vt:lpstr>
      <vt:lpstr>Temperature Expansion?</vt:lpstr>
      <vt:lpstr>Coupled with EOS from Modified Gaussian Process(In Progress)</vt:lpstr>
      <vt:lpstr>Probe Dense Nuclear Matter Using pQCD with Soft Quark Masses</vt:lpstr>
      <vt:lpstr>PowerPoint Presentation</vt:lpstr>
      <vt:lpstr>Conclusion &amp; Outlook </vt:lpstr>
      <vt:lpstr>Back-up slides</vt:lpstr>
      <vt:lpstr>Temperature Expansion?</vt:lpstr>
      <vt:lpstr>Comparison with HIC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Nuclear Symmetry Energy from Converting Neutron Star EoS into HI Collisions</dc:title>
  <dc:creator>Nanxi Yao</dc:creator>
  <cp:lastModifiedBy>Nanxi Yao</cp:lastModifiedBy>
  <cp:revision>88</cp:revision>
  <dcterms:created xsi:type="dcterms:W3CDTF">2022-06-14T02:47:54Z</dcterms:created>
  <dcterms:modified xsi:type="dcterms:W3CDTF">2025-05-20T22:48:29Z</dcterms:modified>
</cp:coreProperties>
</file>