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6"/>
  </p:notesMasterIdLst>
  <p:sldIdLst>
    <p:sldId id="256" r:id="rId2"/>
    <p:sldId id="262" r:id="rId3"/>
    <p:sldId id="264" r:id="rId4"/>
    <p:sldId id="26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20"/>
    <p:restoredTop sz="94694"/>
  </p:normalViewPr>
  <p:slideViewPr>
    <p:cSldViewPr snapToGrid="0" snapToObjects="1">
      <p:cViewPr varScale="1">
        <p:scale>
          <a:sx n="127" d="100"/>
          <a:sy n="127" d="100"/>
        </p:scale>
        <p:origin x="74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5/23/25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5773229"/>
            <a:ext cx="10334625" cy="746185"/>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8" name="Picture 7">
            <a:extLst>
              <a:ext uri="{FF2B5EF4-FFF2-40B4-BE49-F238E27FC236}">
                <a16:creationId xmlns:a16="http://schemas.microsoft.com/office/drawing/2014/main" id="{A1CCAF04-6C30-614D-8071-3CC683E97651}"/>
              </a:ext>
            </a:extLst>
          </p:cNvPr>
          <p:cNvPicPr>
            <a:picLocks noChangeAspect="1"/>
          </p:cNvPicPr>
          <p:nvPr userDrawn="1"/>
        </p:nvPicPr>
        <p:blipFill>
          <a:blip r:embed="rId3">
            <a:alphaModFix amt="60000"/>
          </a:blip>
          <a:srcRect/>
          <a:stretch/>
        </p:blipFill>
        <p:spPr>
          <a:xfrm>
            <a:off x="8418740" y="5755088"/>
            <a:ext cx="3173185"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guide id="9" orient="horz" pos="3888" userDrawn="1">
          <p15:clr>
            <a:srgbClr val="FBAE40"/>
          </p15:clr>
        </p15:guide>
        <p15:guide id="10" pos="360" userDrawn="1">
          <p15:clr>
            <a:srgbClr val="FBAE40"/>
          </p15:clr>
        </p15:guide>
        <p15:guide id="11" pos="732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4160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18119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2381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5773229"/>
            <a:ext cx="10334625" cy="746185"/>
          </a:xfrm>
        </p:spPr>
        <p:txBody>
          <a:bodyPr>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tx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7" name="Picture 6">
            <a:extLst>
              <a:ext uri="{FF2B5EF4-FFF2-40B4-BE49-F238E27FC236}">
                <a16:creationId xmlns:a16="http://schemas.microsoft.com/office/drawing/2014/main" id="{E64EB6B9-C6AF-7F40-9A3F-E71E87EB2DF9}"/>
              </a:ext>
            </a:extLst>
          </p:cNvPr>
          <p:cNvPicPr>
            <a:picLocks noChangeAspect="1"/>
          </p:cNvPicPr>
          <p:nvPr userDrawn="1"/>
        </p:nvPicPr>
        <p:blipFill>
          <a:blip r:embed="rId3"/>
          <a:srcRect/>
          <a:stretch/>
        </p:blipFill>
        <p:spPr>
          <a:xfrm>
            <a:off x="8418740" y="5742910"/>
            <a:ext cx="3173185" cy="419100"/>
          </a:xfrm>
          <a:prstGeom prst="rect">
            <a:avLst/>
          </a:prstGeom>
        </p:spPr>
      </p:pic>
    </p:spTree>
    <p:extLst>
      <p:ext uri="{BB962C8B-B14F-4D97-AF65-F5344CB8AC3E}">
        <p14:creationId xmlns:p14="http://schemas.microsoft.com/office/powerpoint/2010/main" val="3440654292"/>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guide id="9" orient="horz" pos="3888" userDrawn="1">
          <p15:clr>
            <a:srgbClr val="FBAE40"/>
          </p15:clr>
        </p15:guide>
        <p15:guide id="10" pos="360" userDrawn="1">
          <p15:clr>
            <a:srgbClr val="FBAE40"/>
          </p15:clr>
        </p15:guide>
        <p15:guide id="11" pos="732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tx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Tree>
    <p:extLst>
      <p:ext uri="{BB962C8B-B14F-4D97-AF65-F5344CB8AC3E}">
        <p14:creationId xmlns:p14="http://schemas.microsoft.com/office/powerpoint/2010/main" val="1724543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5715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60960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36306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5715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57150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57150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60960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60960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35739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41335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571500" y="365125"/>
            <a:ext cx="1104900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571500" y="1825625"/>
            <a:ext cx="1104900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3840" userDrawn="1">
          <p15:clr>
            <a:srgbClr val="F26B43"/>
          </p15:clr>
        </p15:guide>
        <p15:guide id="9" pos="360" userDrawn="1">
          <p15:clr>
            <a:srgbClr val="F26B43"/>
          </p15:clr>
        </p15:guide>
        <p15:guide id="10" orient="horz" pos="3888" userDrawn="1">
          <p15:clr>
            <a:srgbClr val="F26B43"/>
          </p15:clr>
        </p15:guide>
        <p15:guide id="11" pos="732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hyperlink" Target="https://sambamurti.phy.bnl.gov/lecturers/1998_Konaka.html" TargetMode="External"/><Relationship Id="rId13" Type="http://schemas.openxmlformats.org/officeDocument/2006/relationships/hyperlink" Target="https://sambamurti.phy.bnl.gov/lecturers/2003_Klein.html" TargetMode="External"/><Relationship Id="rId18" Type="http://schemas.openxmlformats.org/officeDocument/2006/relationships/hyperlink" Target="https://sambamurti.phy.bnl.gov/lecturers.php#aidala" TargetMode="External"/><Relationship Id="rId26" Type="http://schemas.openxmlformats.org/officeDocument/2006/relationships/hyperlink" Target="https://sambamurti.phy.bnl.gov/lecturers/2016_Ruan.html" TargetMode="External"/><Relationship Id="rId3" Type="http://schemas.openxmlformats.org/officeDocument/2006/relationships/hyperlink" Target="https://sambamurti.phy.bnl.gov/lecturers/1993_Ritchie.html" TargetMode="External"/><Relationship Id="rId21" Type="http://schemas.openxmlformats.org/officeDocument/2006/relationships/hyperlink" Target="https://sambamurti.phy.bnl.gov/lecturers.php#sorensen" TargetMode="External"/><Relationship Id="rId7" Type="http://schemas.openxmlformats.org/officeDocument/2006/relationships/hyperlink" Target="https://sambamurti.phy.bnl.gov/lecturers/1997_Landsberg.html" TargetMode="External"/><Relationship Id="rId12" Type="http://schemas.openxmlformats.org/officeDocument/2006/relationships/hyperlink" Target="https://sambamurti.phy.bnl.gov/lecturers/2002_Olsen.html" TargetMode="External"/><Relationship Id="rId17" Type="http://schemas.openxmlformats.org/officeDocument/2006/relationships/hyperlink" Target="https://sambamurti.phy.bnl.gov/lecturers.php#oneil" TargetMode="External"/><Relationship Id="rId25" Type="http://schemas.openxmlformats.org/officeDocument/2006/relationships/hyperlink" Target="https://sambamurti.phy.bnl.gov/lecturers/2015_Qian.html" TargetMode="External"/><Relationship Id="rId2" Type="http://schemas.openxmlformats.org/officeDocument/2006/relationships/hyperlink" Target="https://sambamurti.phy.bnl.gov/lecturers/1992_Haggerty.html" TargetMode="External"/><Relationship Id="rId16" Type="http://schemas.openxmlformats.org/officeDocument/2006/relationships/hyperlink" Target="https://sambamurti.phy.bnl.gov/lecturers/2006_Furic.html" TargetMode="External"/><Relationship Id="rId20" Type="http://schemas.openxmlformats.org/officeDocument/2006/relationships/hyperlink" Target="https://sambamurti.phy.bnl.gov/lecturers/2010_Zeller.html" TargetMode="External"/><Relationship Id="rId29" Type="http://schemas.openxmlformats.org/officeDocument/2006/relationships/hyperlink" Target="https://sambamurti.phy.bnl.gov/lecturers/2019_Langford.html" TargetMode="External"/><Relationship Id="rId1" Type="http://schemas.openxmlformats.org/officeDocument/2006/relationships/slideLayout" Target="../slideLayouts/slideLayout6.xml"/><Relationship Id="rId6" Type="http://schemas.openxmlformats.org/officeDocument/2006/relationships/hyperlink" Target="https://sambamurti.phy.bnl.gov/lecturers.php#chen" TargetMode="External"/><Relationship Id="rId11" Type="http://schemas.openxmlformats.org/officeDocument/2006/relationships/hyperlink" Target="https://sambamurti.phy.bnl.gov/lecturers/2001_Mitchell.html" TargetMode="External"/><Relationship Id="rId24" Type="http://schemas.openxmlformats.org/officeDocument/2006/relationships/hyperlink" Target="https://sambamurti.phy.bnl.gov/lecturers/2014_Sickles.html" TargetMode="External"/><Relationship Id="rId5" Type="http://schemas.openxmlformats.org/officeDocument/2006/relationships/hyperlink" Target="https://sambamurti.phy.bnl.gov/lecturers/1995_Winer.html" TargetMode="External"/><Relationship Id="rId15" Type="http://schemas.openxmlformats.org/officeDocument/2006/relationships/hyperlink" Target="https://sambamurti.phy.bnl.gov/lecturers.php#saskia" TargetMode="External"/><Relationship Id="rId23" Type="http://schemas.openxmlformats.org/officeDocument/2006/relationships/hyperlink" Target="https://sambamurti.phy.bnl.gov/lecturers/2013_Lipeles.html" TargetMode="External"/><Relationship Id="rId28" Type="http://schemas.openxmlformats.org/officeDocument/2006/relationships/hyperlink" Target="https://sambamurti.phy.bnl.gov/lecturers/2018_Huang.html" TargetMode="External"/><Relationship Id="rId10" Type="http://schemas.openxmlformats.org/officeDocument/2006/relationships/hyperlink" Target="https://sambamurti.phy.bnl.gov/lecturers/2000_Prigl.html" TargetMode="External"/><Relationship Id="rId19" Type="http://schemas.openxmlformats.org/officeDocument/2006/relationships/hyperlink" Target="https://sambamurti.phy.bnl.gov/lecturers/2009_Begel.html" TargetMode="External"/><Relationship Id="rId4" Type="http://schemas.openxmlformats.org/officeDocument/2006/relationships/hyperlink" Target="https://sambamurti.phy.bnl.gov/lecturers/1994_Roser.html" TargetMode="External"/><Relationship Id="rId9" Type="http://schemas.openxmlformats.org/officeDocument/2006/relationships/hyperlink" Target="https://sambamurti.phy.bnl.gov/lecturers/1999_Hughes.html" TargetMode="External"/><Relationship Id="rId14" Type="http://schemas.openxmlformats.org/officeDocument/2006/relationships/hyperlink" Target="https://sambamurti.phy.bnl.gov/lecturers/2004_Lisa.html" TargetMode="External"/><Relationship Id="rId22" Type="http://schemas.openxmlformats.org/officeDocument/2006/relationships/hyperlink" Target="https://sambamurti.phy.bnl.gov/lecturers/2012_Dwyer.html" TargetMode="External"/><Relationship Id="rId27" Type="http://schemas.openxmlformats.org/officeDocument/2006/relationships/hyperlink" Target="https://sambamurti.phy.bnl.gov/lecturers/2017_Hirschauer.html" TargetMode="External"/><Relationship Id="rId30" Type="http://schemas.openxmlformats.org/officeDocument/2006/relationships/hyperlink" Target="https://sambamurti.phy.bnl.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p:txBody>
          <a:bodyPr/>
          <a:lstStyle/>
          <a:p>
            <a:r>
              <a:rPr lang="en-US" dirty="0" err="1"/>
              <a:t>Sambamurti</a:t>
            </a:r>
            <a:r>
              <a:rPr lang="en-US" dirty="0"/>
              <a:t> Award</a:t>
            </a:r>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p:txBody>
          <a:bodyPr/>
          <a:lstStyle/>
          <a:p>
            <a:r>
              <a:rPr lang="en-US" dirty="0"/>
              <a:t>May 23, 2025</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p:txBody>
          <a:bodyPr/>
          <a:lstStyle/>
          <a:p>
            <a:r>
              <a:rPr lang="en-US" dirty="0"/>
              <a:t>John Haggerty</a:t>
            </a:r>
          </a:p>
        </p:txBody>
      </p:sp>
    </p:spTree>
    <p:extLst>
      <p:ext uri="{BB962C8B-B14F-4D97-AF65-F5344CB8AC3E}">
        <p14:creationId xmlns:p14="http://schemas.microsoft.com/office/powerpoint/2010/main" val="2246755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1E4A82C-58E2-90FF-F1B2-4266A65C3F6C}"/>
              </a:ext>
            </a:extLst>
          </p:cNvPr>
          <p:cNvSpPr>
            <a:spLocks noGrp="1"/>
          </p:cNvSpPr>
          <p:nvPr>
            <p:ph type="title"/>
          </p:nvPr>
        </p:nvSpPr>
        <p:spPr>
          <a:xfrm>
            <a:off x="571500" y="365125"/>
            <a:ext cx="11049000" cy="1325563"/>
          </a:xfrm>
        </p:spPr>
        <p:txBody>
          <a:bodyPr/>
          <a:lstStyle/>
          <a:p>
            <a:r>
              <a:rPr lang="en-US" dirty="0"/>
              <a:t>Aditya </a:t>
            </a:r>
            <a:r>
              <a:rPr lang="en-US" dirty="0" err="1"/>
              <a:t>Sambamurti</a:t>
            </a:r>
            <a:endParaRPr lang="en-US" dirty="0"/>
          </a:p>
        </p:txBody>
      </p:sp>
      <p:sp>
        <p:nvSpPr>
          <p:cNvPr id="3" name="Content Placeholder 2">
            <a:extLst>
              <a:ext uri="{FF2B5EF4-FFF2-40B4-BE49-F238E27FC236}">
                <a16:creationId xmlns:a16="http://schemas.microsoft.com/office/drawing/2014/main" id="{C41E64A7-B60E-DC6D-8A16-0F76BC76CCAB}"/>
              </a:ext>
            </a:extLst>
          </p:cNvPr>
          <p:cNvSpPr>
            <a:spLocks noGrp="1"/>
          </p:cNvSpPr>
          <p:nvPr>
            <p:ph sz="half" idx="1"/>
          </p:nvPr>
        </p:nvSpPr>
        <p:spPr>
          <a:xfrm>
            <a:off x="571500" y="1825625"/>
            <a:ext cx="5181600" cy="4351338"/>
          </a:xfrm>
        </p:spPr>
        <p:txBody>
          <a:bodyPr>
            <a:normAutofit/>
          </a:bodyPr>
          <a:lstStyle/>
          <a:p>
            <a:r>
              <a:rPr lang="en-US" altLang="en-US" sz="2000" dirty="0" err="1"/>
              <a:t>Adit</a:t>
            </a:r>
            <a:r>
              <a:rPr lang="en-US" altLang="en-US" sz="2000" dirty="0"/>
              <a:t> was an experimental physicist who was an Assistant Physicist in the Physics Department who worked on an AGS experiment searching for the extremely rare decay K</a:t>
            </a:r>
            <a:r>
              <a:rPr lang="en-US" altLang="en-US" sz="2000" baseline="30000" dirty="0"/>
              <a:t>+ </a:t>
            </a:r>
            <a:r>
              <a:rPr lang="en-US" altLang="en-US" sz="2000" dirty="0"/>
              <a:t>→π</a:t>
            </a:r>
            <a:r>
              <a:rPr lang="en-US" altLang="en-US" sz="2000" baseline="30000" dirty="0"/>
              <a:t>+</a:t>
            </a:r>
            <a:r>
              <a:rPr lang="en-US" altLang="en-US" sz="2000" dirty="0" err="1"/>
              <a:t>νν</a:t>
            </a:r>
            <a:r>
              <a:rPr lang="en-US" altLang="en-US" sz="2000" dirty="0"/>
              <a:t> when he died of cancer at 31 years old.</a:t>
            </a:r>
          </a:p>
          <a:p>
            <a:r>
              <a:rPr lang="en-US" altLang="en-US" sz="2000" dirty="0"/>
              <a:t>I worked with him on that experiment, which eventually won the Panofsky Prize for the spokespersons (Laurie </a:t>
            </a:r>
            <a:r>
              <a:rPr lang="en-US" altLang="en-US" sz="2000" dirty="0" err="1"/>
              <a:t>Littenberg</a:t>
            </a:r>
            <a:r>
              <a:rPr lang="en-US" altLang="en-US" sz="2000" dirty="0"/>
              <a:t>, Doug Bryman, and Stew Smith) in 2011, and came to know him as ever curious, ever willing to learn new things, ever thinking about what the most interesting experiments to do next will be.</a:t>
            </a:r>
          </a:p>
          <a:p>
            <a:endParaRPr lang="en-US" sz="2000" dirty="0"/>
          </a:p>
        </p:txBody>
      </p:sp>
      <p:pic>
        <p:nvPicPr>
          <p:cNvPr id="5" name="Picture 5" descr="adit.gif">
            <a:extLst>
              <a:ext uri="{FF2B5EF4-FFF2-40B4-BE49-F238E27FC236}">
                <a16:creationId xmlns:a16="http://schemas.microsoft.com/office/drawing/2014/main" id="{080F99E4-4F8F-A33A-79EE-DFA7025C6BB9}"/>
              </a:ext>
            </a:extLst>
          </p:cNvPr>
          <p:cNvPicPr>
            <a:picLocks noChangeAspect="1"/>
          </p:cNvPicPr>
          <p:nvPr/>
        </p:nvPicPr>
        <p:blipFill>
          <a:blip r:embed="rId2">
            <a:extLst>
              <a:ext uri="{28A0092B-C50C-407E-A947-70E740481C1C}">
                <a14:useLocalDpi xmlns:a14="http://schemas.microsoft.com/office/drawing/2010/main" val="0"/>
              </a:ext>
            </a:extLst>
          </a:blip>
          <a:srcRect r="1" b="37607"/>
          <a:stretch>
            <a:fillRect/>
          </a:stretch>
        </p:blipFill>
        <p:spPr bwMode="auto">
          <a:xfrm>
            <a:off x="6096000" y="1825625"/>
            <a:ext cx="5181600" cy="4351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D226AE58-AD09-8ABF-CFF8-E54D2FE01932}"/>
              </a:ext>
            </a:extLst>
          </p:cNvPr>
          <p:cNvSpPr>
            <a:spLocks noGrp="1"/>
          </p:cNvSpPr>
          <p:nvPr>
            <p:ph type="sldNum" sz="quarter" idx="4"/>
          </p:nvPr>
        </p:nvSpPr>
        <p:spPr>
          <a:xfrm>
            <a:off x="11188014" y="6316595"/>
            <a:ext cx="432486" cy="365125"/>
          </a:xfrm>
        </p:spPr>
        <p:txBody>
          <a:bodyPr anchor="ctr">
            <a:normAutofit/>
          </a:bodyPr>
          <a:lstStyle/>
          <a:p>
            <a:pPr>
              <a:spcAft>
                <a:spcPts val="600"/>
              </a:spcAft>
            </a:pPr>
            <a:fld id="{933A556B-7C63-244D-9B7C-B0EA8042B330}" type="slidenum">
              <a:rPr lang="en-US" smtClean="0"/>
              <a:pPr>
                <a:spcAft>
                  <a:spcPts val="600"/>
                </a:spcAft>
              </a:pPr>
              <a:t>2</a:t>
            </a:fld>
            <a:endParaRPr lang="en-US"/>
          </a:p>
        </p:txBody>
      </p:sp>
    </p:spTree>
    <p:extLst>
      <p:ext uri="{BB962C8B-B14F-4D97-AF65-F5344CB8AC3E}">
        <p14:creationId xmlns:p14="http://schemas.microsoft.com/office/powerpoint/2010/main" val="3837023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64656-AC0F-BAD9-3AE6-616F6098D1C4}"/>
              </a:ext>
            </a:extLst>
          </p:cNvPr>
          <p:cNvSpPr>
            <a:spLocks noGrp="1"/>
          </p:cNvSpPr>
          <p:nvPr>
            <p:ph type="title"/>
          </p:nvPr>
        </p:nvSpPr>
        <p:spPr/>
        <p:txBody>
          <a:bodyPr/>
          <a:lstStyle/>
          <a:p>
            <a:r>
              <a:rPr lang="en-US" dirty="0" err="1"/>
              <a:t>Sambamurti</a:t>
            </a:r>
            <a:r>
              <a:rPr lang="en-US" dirty="0"/>
              <a:t> Award</a:t>
            </a:r>
          </a:p>
        </p:txBody>
      </p:sp>
      <p:sp>
        <p:nvSpPr>
          <p:cNvPr id="4" name="Content Placeholder 3">
            <a:extLst>
              <a:ext uri="{FF2B5EF4-FFF2-40B4-BE49-F238E27FC236}">
                <a16:creationId xmlns:a16="http://schemas.microsoft.com/office/drawing/2014/main" id="{C5898D9F-5DCA-5F81-AE26-A80C24C373BF}"/>
              </a:ext>
            </a:extLst>
          </p:cNvPr>
          <p:cNvSpPr>
            <a:spLocks noGrp="1"/>
          </p:cNvSpPr>
          <p:nvPr>
            <p:ph sz="half" idx="2"/>
          </p:nvPr>
        </p:nvSpPr>
        <p:spPr>
          <a:xfrm>
            <a:off x="6538127" y="1835673"/>
            <a:ext cx="2535534" cy="4351338"/>
          </a:xfrm>
        </p:spPr>
        <p:txBody>
          <a:bodyPr>
            <a:normAutofit fontScale="32500" lnSpcReduction="20000"/>
          </a:bodyPr>
          <a:lstStyle/>
          <a:p>
            <a:pPr>
              <a:lnSpc>
                <a:spcPct val="120000"/>
              </a:lnSpc>
            </a:pPr>
            <a:r>
              <a:rPr lang="en-US" sz="3000" dirty="0"/>
              <a:t>1992 - </a:t>
            </a:r>
            <a:r>
              <a:rPr lang="en-US" sz="3000" dirty="0">
                <a:hlinkClick r:id="rId2"/>
              </a:rPr>
              <a:t>John Haggerty</a:t>
            </a:r>
            <a:r>
              <a:rPr lang="en-US" sz="3000" dirty="0"/>
              <a:t> (BNL)</a:t>
            </a:r>
          </a:p>
          <a:p>
            <a:pPr>
              <a:lnSpc>
                <a:spcPct val="120000"/>
              </a:lnSpc>
            </a:pPr>
            <a:r>
              <a:rPr lang="en-US" sz="3000" dirty="0"/>
              <a:t>1993 - </a:t>
            </a:r>
            <a:r>
              <a:rPr lang="en-US" sz="3000" dirty="0">
                <a:hlinkClick r:id="rId3"/>
              </a:rPr>
              <a:t>Jack Ritchie </a:t>
            </a:r>
            <a:r>
              <a:rPr lang="en-US" sz="3000" dirty="0"/>
              <a:t>(Texas)</a:t>
            </a:r>
          </a:p>
          <a:p>
            <a:pPr>
              <a:lnSpc>
                <a:spcPct val="120000"/>
              </a:lnSpc>
            </a:pPr>
            <a:r>
              <a:rPr lang="en-US" sz="3000" dirty="0"/>
              <a:t>1994 - </a:t>
            </a:r>
            <a:r>
              <a:rPr lang="en-US" sz="3000" dirty="0">
                <a:hlinkClick r:id="rId4"/>
              </a:rPr>
              <a:t>Thomas Roser</a:t>
            </a:r>
            <a:r>
              <a:rPr lang="en-US" sz="3000" dirty="0"/>
              <a:t> (BNL)</a:t>
            </a:r>
          </a:p>
          <a:p>
            <a:pPr>
              <a:lnSpc>
                <a:spcPct val="120000"/>
              </a:lnSpc>
            </a:pPr>
            <a:r>
              <a:rPr lang="en-US" sz="3000" dirty="0"/>
              <a:t>1995 - </a:t>
            </a:r>
            <a:r>
              <a:rPr lang="en-US" sz="3000" dirty="0">
                <a:hlinkClick r:id="rId5"/>
              </a:rPr>
              <a:t>Brian Winer</a:t>
            </a:r>
            <a:r>
              <a:rPr lang="en-US" sz="3000" dirty="0"/>
              <a:t> (Rochester)</a:t>
            </a:r>
          </a:p>
          <a:p>
            <a:pPr>
              <a:lnSpc>
                <a:spcPct val="120000"/>
              </a:lnSpc>
            </a:pPr>
            <a:r>
              <a:rPr lang="en-US" sz="3000" dirty="0"/>
              <a:t>1996 - </a:t>
            </a:r>
            <a:r>
              <a:rPr lang="en-US" sz="3000" dirty="0">
                <a:hlinkClick r:id="rId6"/>
              </a:rPr>
              <a:t>Ziping Chen</a:t>
            </a:r>
            <a:r>
              <a:rPr lang="en-US" sz="3000" dirty="0"/>
              <a:t> (BNL)</a:t>
            </a:r>
          </a:p>
          <a:p>
            <a:pPr>
              <a:lnSpc>
                <a:spcPct val="120000"/>
              </a:lnSpc>
            </a:pPr>
            <a:r>
              <a:rPr lang="en-US" sz="3000" dirty="0"/>
              <a:t>1997 - </a:t>
            </a:r>
            <a:r>
              <a:rPr lang="en-US" sz="3000" dirty="0">
                <a:hlinkClick r:id="rId7"/>
              </a:rPr>
              <a:t>Greg Landsberg</a:t>
            </a:r>
            <a:r>
              <a:rPr lang="en-US" sz="3000" dirty="0"/>
              <a:t> (FNAL)</a:t>
            </a:r>
          </a:p>
          <a:p>
            <a:pPr>
              <a:lnSpc>
                <a:spcPct val="120000"/>
              </a:lnSpc>
            </a:pPr>
            <a:r>
              <a:rPr lang="en-US" sz="3000" dirty="0"/>
              <a:t>1998 - </a:t>
            </a:r>
            <a:r>
              <a:rPr lang="en-US" sz="3000" dirty="0">
                <a:hlinkClick r:id="rId8"/>
              </a:rPr>
              <a:t>Akira Konaka</a:t>
            </a:r>
            <a:r>
              <a:rPr lang="en-US" sz="3000" dirty="0"/>
              <a:t> (TRIUMF)</a:t>
            </a:r>
          </a:p>
          <a:p>
            <a:pPr>
              <a:lnSpc>
                <a:spcPct val="120000"/>
              </a:lnSpc>
            </a:pPr>
            <a:r>
              <a:rPr lang="en-US" sz="3000" dirty="0"/>
              <a:t>1999 - </a:t>
            </a:r>
            <a:r>
              <a:rPr lang="en-US" sz="3000" dirty="0">
                <a:hlinkClick r:id="rId9"/>
              </a:rPr>
              <a:t>Emlyn Hughes</a:t>
            </a:r>
            <a:r>
              <a:rPr lang="en-US" sz="3000" dirty="0"/>
              <a:t> (Cal Tech)</a:t>
            </a:r>
          </a:p>
          <a:p>
            <a:pPr>
              <a:lnSpc>
                <a:spcPct val="120000"/>
              </a:lnSpc>
            </a:pPr>
            <a:r>
              <a:rPr lang="en-US" sz="3000" dirty="0"/>
              <a:t>2000 - </a:t>
            </a:r>
            <a:r>
              <a:rPr lang="en-US" sz="3000" dirty="0">
                <a:hlinkClick r:id="rId10"/>
              </a:rPr>
              <a:t>Ralf Prigl</a:t>
            </a:r>
            <a:r>
              <a:rPr lang="en-US" sz="3000" dirty="0"/>
              <a:t> (BNL)</a:t>
            </a:r>
          </a:p>
          <a:p>
            <a:pPr>
              <a:lnSpc>
                <a:spcPct val="120000"/>
              </a:lnSpc>
            </a:pPr>
            <a:r>
              <a:rPr lang="en-US" sz="3000" dirty="0"/>
              <a:t>2001 - </a:t>
            </a:r>
            <a:r>
              <a:rPr lang="en-US" sz="3000" dirty="0">
                <a:hlinkClick r:id="rId11"/>
              </a:rPr>
              <a:t>Jeffery Mitchell</a:t>
            </a:r>
            <a:r>
              <a:rPr lang="en-US" sz="3000" dirty="0"/>
              <a:t> (BNL)</a:t>
            </a:r>
          </a:p>
          <a:p>
            <a:pPr>
              <a:lnSpc>
                <a:spcPct val="120000"/>
              </a:lnSpc>
            </a:pPr>
            <a:r>
              <a:rPr lang="en-US" sz="3000" dirty="0"/>
              <a:t>2002 - </a:t>
            </a:r>
            <a:r>
              <a:rPr lang="en-US" sz="3000" dirty="0">
                <a:hlinkClick r:id="rId12"/>
              </a:rPr>
              <a:t>James Olsen</a:t>
            </a:r>
            <a:r>
              <a:rPr lang="en-US" sz="3000" dirty="0"/>
              <a:t> (Princeton)</a:t>
            </a:r>
          </a:p>
          <a:p>
            <a:pPr>
              <a:lnSpc>
                <a:spcPct val="120000"/>
              </a:lnSpc>
            </a:pPr>
            <a:r>
              <a:rPr lang="en-US" sz="3000" dirty="0"/>
              <a:t>2003 - </a:t>
            </a:r>
            <a:r>
              <a:rPr lang="en-US" sz="3000" dirty="0">
                <a:hlinkClick r:id="rId13"/>
              </a:rPr>
              <a:t>Joshua Klein</a:t>
            </a:r>
            <a:r>
              <a:rPr lang="en-US" sz="3000" dirty="0"/>
              <a:t> (Texas)</a:t>
            </a:r>
          </a:p>
          <a:p>
            <a:pPr>
              <a:lnSpc>
                <a:spcPct val="120000"/>
              </a:lnSpc>
            </a:pPr>
            <a:r>
              <a:rPr lang="en-US" sz="3000" dirty="0"/>
              <a:t>2004 - </a:t>
            </a:r>
            <a:r>
              <a:rPr lang="en-US" sz="3000" dirty="0">
                <a:hlinkClick r:id="rId14"/>
              </a:rPr>
              <a:t>Michael Lisa</a:t>
            </a:r>
            <a:r>
              <a:rPr lang="en-US" sz="3000" dirty="0"/>
              <a:t> (Ohio State)</a:t>
            </a:r>
          </a:p>
          <a:p>
            <a:pPr>
              <a:lnSpc>
                <a:spcPct val="120000"/>
              </a:lnSpc>
            </a:pPr>
            <a:r>
              <a:rPr lang="en-US" sz="3000" dirty="0"/>
              <a:t>2005 - </a:t>
            </a:r>
            <a:r>
              <a:rPr lang="en-US" sz="3000" dirty="0">
                <a:hlinkClick r:id="rId15"/>
              </a:rPr>
              <a:t>Saskia Mioduszewski</a:t>
            </a:r>
            <a:r>
              <a:rPr lang="en-US" sz="3000" dirty="0"/>
              <a:t> (BNL)</a:t>
            </a:r>
          </a:p>
          <a:p>
            <a:pPr>
              <a:lnSpc>
                <a:spcPct val="120000"/>
              </a:lnSpc>
            </a:pPr>
            <a:r>
              <a:rPr lang="en-US" sz="3000" dirty="0"/>
              <a:t>2006 - </a:t>
            </a:r>
            <a:r>
              <a:rPr lang="en-US" sz="3000" dirty="0">
                <a:hlinkClick r:id="rId16"/>
              </a:rPr>
              <a:t>Ivan Furic</a:t>
            </a:r>
            <a:r>
              <a:rPr lang="en-US" sz="3000" dirty="0"/>
              <a:t> (Chicago)</a:t>
            </a:r>
          </a:p>
          <a:p>
            <a:pPr marL="0" indent="0">
              <a:buNone/>
            </a:pPr>
            <a:endParaRPr lang="en-US" dirty="0"/>
          </a:p>
        </p:txBody>
      </p:sp>
      <p:sp>
        <p:nvSpPr>
          <p:cNvPr id="5" name="Slide Number Placeholder 4">
            <a:extLst>
              <a:ext uri="{FF2B5EF4-FFF2-40B4-BE49-F238E27FC236}">
                <a16:creationId xmlns:a16="http://schemas.microsoft.com/office/drawing/2014/main" id="{8F834B28-1FD8-25B3-73BF-AABE394B3E85}"/>
              </a:ext>
            </a:extLst>
          </p:cNvPr>
          <p:cNvSpPr>
            <a:spLocks noGrp="1"/>
          </p:cNvSpPr>
          <p:nvPr>
            <p:ph type="sldNum" sz="quarter" idx="4"/>
          </p:nvPr>
        </p:nvSpPr>
        <p:spPr/>
        <p:txBody>
          <a:bodyPr/>
          <a:lstStyle/>
          <a:p>
            <a:fld id="{933A556B-7C63-244D-9B7C-B0EA8042B330}" type="slidenum">
              <a:rPr lang="en-US" smtClean="0"/>
              <a:pPr/>
              <a:t>3</a:t>
            </a:fld>
            <a:endParaRPr lang="en-US" sz="1000" dirty="0"/>
          </a:p>
        </p:txBody>
      </p:sp>
      <p:sp>
        <p:nvSpPr>
          <p:cNvPr id="6" name="Content Placeholder 3">
            <a:extLst>
              <a:ext uri="{FF2B5EF4-FFF2-40B4-BE49-F238E27FC236}">
                <a16:creationId xmlns:a16="http://schemas.microsoft.com/office/drawing/2014/main" id="{B88E6016-F045-7237-484B-DAA8122F551B}"/>
              </a:ext>
            </a:extLst>
          </p:cNvPr>
          <p:cNvSpPr txBox="1">
            <a:spLocks/>
          </p:cNvSpPr>
          <p:nvPr/>
        </p:nvSpPr>
        <p:spPr>
          <a:xfrm>
            <a:off x="9283002" y="1807203"/>
            <a:ext cx="2535534" cy="4351338"/>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2500" dirty="0"/>
              <a:t>2007 - </a:t>
            </a:r>
            <a:r>
              <a:rPr lang="en-US" sz="2500" dirty="0">
                <a:hlinkClick r:id="rId17"/>
              </a:rPr>
              <a:t>Dugan O'Neil</a:t>
            </a:r>
            <a:r>
              <a:rPr lang="en-US" sz="2500" dirty="0"/>
              <a:t> (Simon Fraser University)</a:t>
            </a:r>
          </a:p>
          <a:p>
            <a:pPr>
              <a:lnSpc>
                <a:spcPct val="120000"/>
              </a:lnSpc>
            </a:pPr>
            <a:r>
              <a:rPr lang="en-US" sz="2500" dirty="0"/>
              <a:t>2008 - </a:t>
            </a:r>
            <a:r>
              <a:rPr lang="en-US" sz="2500" dirty="0">
                <a:hlinkClick r:id="rId18"/>
              </a:rPr>
              <a:t>Christine Aidala</a:t>
            </a:r>
            <a:r>
              <a:rPr lang="en-US" sz="2500" dirty="0"/>
              <a:t> (U. Mass Amherst)</a:t>
            </a:r>
          </a:p>
          <a:p>
            <a:pPr>
              <a:lnSpc>
                <a:spcPct val="120000"/>
              </a:lnSpc>
            </a:pPr>
            <a:r>
              <a:rPr lang="en-US" sz="2500" dirty="0"/>
              <a:t>2009 - </a:t>
            </a:r>
            <a:r>
              <a:rPr lang="en-US" sz="2500" dirty="0">
                <a:hlinkClick r:id="rId19"/>
              </a:rPr>
              <a:t>Michael Begel</a:t>
            </a:r>
            <a:r>
              <a:rPr lang="en-US" sz="2500" dirty="0"/>
              <a:t> (BNL)</a:t>
            </a:r>
          </a:p>
          <a:p>
            <a:pPr>
              <a:lnSpc>
                <a:spcPct val="120000"/>
              </a:lnSpc>
            </a:pPr>
            <a:r>
              <a:rPr lang="en-US" sz="2500" dirty="0"/>
              <a:t>2010 - </a:t>
            </a:r>
            <a:r>
              <a:rPr lang="en-US" sz="2500" dirty="0">
                <a:hlinkClick r:id="rId20"/>
              </a:rPr>
              <a:t>Geralyn Zeller</a:t>
            </a:r>
            <a:r>
              <a:rPr lang="en-US" sz="2500" dirty="0"/>
              <a:t> (FNAL)</a:t>
            </a:r>
          </a:p>
          <a:p>
            <a:pPr>
              <a:lnSpc>
                <a:spcPct val="120000"/>
              </a:lnSpc>
            </a:pPr>
            <a:r>
              <a:rPr lang="en-US" sz="2500" dirty="0"/>
              <a:t>2011 - </a:t>
            </a:r>
            <a:r>
              <a:rPr lang="en-US" sz="2500" dirty="0">
                <a:hlinkClick r:id="rId21"/>
              </a:rPr>
              <a:t>Paul Sorensen</a:t>
            </a:r>
            <a:r>
              <a:rPr lang="en-US" sz="2500" dirty="0"/>
              <a:t> (BNL)</a:t>
            </a:r>
          </a:p>
          <a:p>
            <a:pPr>
              <a:lnSpc>
                <a:spcPct val="120000"/>
              </a:lnSpc>
            </a:pPr>
            <a:r>
              <a:rPr lang="en-US" sz="2500" dirty="0"/>
              <a:t>2012 - </a:t>
            </a:r>
            <a:r>
              <a:rPr lang="en-US" sz="2500" dirty="0">
                <a:hlinkClick r:id="rId22"/>
              </a:rPr>
              <a:t>Dan Dwyer</a:t>
            </a:r>
            <a:r>
              <a:rPr lang="en-US" sz="2500" dirty="0"/>
              <a:t> (LBNL)</a:t>
            </a:r>
          </a:p>
          <a:p>
            <a:pPr>
              <a:lnSpc>
                <a:spcPct val="120000"/>
              </a:lnSpc>
            </a:pPr>
            <a:r>
              <a:rPr lang="en-US" sz="2500" dirty="0"/>
              <a:t>2013 - </a:t>
            </a:r>
            <a:r>
              <a:rPr lang="en-US" sz="2500" dirty="0">
                <a:hlinkClick r:id="rId23"/>
              </a:rPr>
              <a:t>Elliot Lipeles</a:t>
            </a:r>
            <a:r>
              <a:rPr lang="en-US" sz="2500" dirty="0"/>
              <a:t> (Pennsylvania)</a:t>
            </a:r>
          </a:p>
          <a:p>
            <a:pPr>
              <a:lnSpc>
                <a:spcPct val="120000"/>
              </a:lnSpc>
            </a:pPr>
            <a:r>
              <a:rPr lang="en-US" sz="2500" dirty="0"/>
              <a:t>2014 - </a:t>
            </a:r>
            <a:r>
              <a:rPr lang="en-US" sz="2500" dirty="0">
                <a:hlinkClick r:id="rId24"/>
              </a:rPr>
              <a:t>Anne Sickles</a:t>
            </a:r>
            <a:r>
              <a:rPr lang="en-US" sz="2500" dirty="0"/>
              <a:t> (UIUC)</a:t>
            </a:r>
          </a:p>
          <a:p>
            <a:pPr>
              <a:lnSpc>
                <a:spcPct val="120000"/>
              </a:lnSpc>
            </a:pPr>
            <a:r>
              <a:rPr lang="en-US" sz="2500" dirty="0"/>
              <a:t>2015 - </a:t>
            </a:r>
            <a:r>
              <a:rPr lang="en-US" sz="2500" dirty="0">
                <a:hlinkClick r:id="rId25"/>
              </a:rPr>
              <a:t>Xin Qian</a:t>
            </a:r>
            <a:r>
              <a:rPr lang="en-US" sz="2500" dirty="0"/>
              <a:t> (BNL)</a:t>
            </a:r>
          </a:p>
          <a:p>
            <a:pPr>
              <a:lnSpc>
                <a:spcPct val="120000"/>
              </a:lnSpc>
            </a:pPr>
            <a:r>
              <a:rPr lang="en-US" sz="2500" dirty="0"/>
              <a:t>2016 - </a:t>
            </a:r>
            <a:r>
              <a:rPr lang="en-US" sz="2500" dirty="0">
                <a:hlinkClick r:id="rId26"/>
              </a:rPr>
              <a:t>Lijuan Ruan</a:t>
            </a:r>
            <a:r>
              <a:rPr lang="en-US" sz="2500" dirty="0"/>
              <a:t> (BNL)</a:t>
            </a:r>
          </a:p>
          <a:p>
            <a:pPr>
              <a:lnSpc>
                <a:spcPct val="120000"/>
              </a:lnSpc>
            </a:pPr>
            <a:r>
              <a:rPr lang="en-US" sz="2500" dirty="0"/>
              <a:t>2017 - </a:t>
            </a:r>
            <a:r>
              <a:rPr lang="en-US" sz="2500" dirty="0">
                <a:hlinkClick r:id="rId27"/>
              </a:rPr>
              <a:t>James Hirschauer</a:t>
            </a:r>
            <a:r>
              <a:rPr lang="en-US" sz="2500" dirty="0"/>
              <a:t> (FNAL)</a:t>
            </a:r>
          </a:p>
          <a:p>
            <a:pPr>
              <a:lnSpc>
                <a:spcPct val="120000"/>
              </a:lnSpc>
            </a:pPr>
            <a:r>
              <a:rPr lang="en-US" sz="2500" dirty="0"/>
              <a:t>2018 - </a:t>
            </a:r>
            <a:r>
              <a:rPr lang="en-US" sz="2500" dirty="0">
                <a:hlinkClick r:id="rId28"/>
              </a:rPr>
              <a:t>Jin Huang</a:t>
            </a:r>
            <a:r>
              <a:rPr lang="en-US" sz="2500" dirty="0"/>
              <a:t> (BNL)</a:t>
            </a:r>
          </a:p>
          <a:p>
            <a:pPr>
              <a:lnSpc>
                <a:spcPct val="120000"/>
              </a:lnSpc>
            </a:pPr>
            <a:r>
              <a:rPr lang="en-US" sz="2500" dirty="0"/>
              <a:t>2019 - </a:t>
            </a:r>
            <a:r>
              <a:rPr lang="en-US" sz="2500" dirty="0">
                <a:hlinkClick r:id="rId29"/>
              </a:rPr>
              <a:t>Thomas Langford</a:t>
            </a:r>
            <a:r>
              <a:rPr lang="en-US" sz="2500" dirty="0"/>
              <a:t> (Yale University)</a:t>
            </a:r>
          </a:p>
          <a:p>
            <a:pPr marL="0" indent="0">
              <a:buFont typeface="Arial" panose="020B0604020202020204" pitchFamily="34" charset="0"/>
              <a:buNone/>
            </a:pPr>
            <a:endParaRPr lang="en-US" dirty="0"/>
          </a:p>
        </p:txBody>
      </p:sp>
      <p:sp>
        <p:nvSpPr>
          <p:cNvPr id="7" name="Content Placeholder 2">
            <a:extLst>
              <a:ext uri="{FF2B5EF4-FFF2-40B4-BE49-F238E27FC236}">
                <a16:creationId xmlns:a16="http://schemas.microsoft.com/office/drawing/2014/main" id="{D9B7F681-1641-D134-FE77-04B17E5A9451}"/>
              </a:ext>
            </a:extLst>
          </p:cNvPr>
          <p:cNvSpPr>
            <a:spLocks noGrp="1"/>
          </p:cNvSpPr>
          <p:nvPr>
            <p:ph idx="1"/>
          </p:nvPr>
        </p:nvSpPr>
        <p:spPr>
          <a:xfrm>
            <a:off x="571500" y="1825625"/>
            <a:ext cx="5367076" cy="4207185"/>
          </a:xfrm>
        </p:spPr>
        <p:txBody>
          <a:bodyPr>
            <a:noAutofit/>
          </a:bodyPr>
          <a:lstStyle/>
          <a:p>
            <a:r>
              <a:rPr lang="en-US" altLang="en-US" sz="2000" dirty="0" err="1"/>
              <a:t>Adit’s</a:t>
            </a:r>
            <a:r>
              <a:rPr lang="en-US" altLang="en-US" sz="2000" dirty="0"/>
              <a:t> family endowed a lectureship at BNL that would commemorate his unique personality, his curiosity, his willingness to explain the science that interested him</a:t>
            </a:r>
          </a:p>
          <a:p>
            <a:r>
              <a:rPr lang="en-US" altLang="en-US" sz="2000" dirty="0"/>
              <a:t>Starting in 2025, the award is made by a committee chosen by the chair of the RHIC/AGS Users Executive Committee</a:t>
            </a:r>
          </a:p>
          <a:p>
            <a:r>
              <a:rPr lang="en-US" sz="2000" dirty="0"/>
              <a:t>Raghav (Rithya) </a:t>
            </a:r>
            <a:r>
              <a:rPr lang="en-US" sz="2000" dirty="0" err="1"/>
              <a:t>Kunnawalkam</a:t>
            </a:r>
            <a:r>
              <a:rPr lang="en-US" sz="2000" dirty="0"/>
              <a:t> Elayavalli from Vanderbilt was the subcommittee chair</a:t>
            </a:r>
            <a:endParaRPr lang="en-US" altLang="en-US" sz="2000" dirty="0"/>
          </a:p>
          <a:p>
            <a:r>
              <a:rPr lang="en-US" altLang="en-US" sz="2000" dirty="0"/>
              <a:t>For more information see </a:t>
            </a:r>
            <a:r>
              <a:rPr lang="en-US" altLang="en-US" sz="2000" dirty="0">
                <a:hlinkClick r:id="rId30"/>
              </a:rPr>
              <a:t>https://sambamurti.phy.bnl.gov/</a:t>
            </a:r>
            <a:endParaRPr lang="en-US" altLang="en-US" sz="2000" dirty="0"/>
          </a:p>
        </p:txBody>
      </p:sp>
    </p:spTree>
    <p:extLst>
      <p:ext uri="{BB962C8B-B14F-4D97-AF65-F5344CB8AC3E}">
        <p14:creationId xmlns:p14="http://schemas.microsoft.com/office/powerpoint/2010/main" val="2147166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6AA51-C0FD-05CB-EDED-AE20F81AFE4F}"/>
              </a:ext>
            </a:extLst>
          </p:cNvPr>
          <p:cNvSpPr>
            <a:spLocks noGrp="1"/>
          </p:cNvSpPr>
          <p:nvPr>
            <p:ph type="title"/>
          </p:nvPr>
        </p:nvSpPr>
        <p:spPr/>
        <p:txBody>
          <a:bodyPr/>
          <a:lstStyle/>
          <a:p>
            <a:r>
              <a:rPr lang="en-US" dirty="0" err="1"/>
              <a:t>Sambamurti</a:t>
            </a:r>
            <a:r>
              <a:rPr lang="en-US" dirty="0"/>
              <a:t> Award 2025</a:t>
            </a:r>
          </a:p>
        </p:txBody>
      </p:sp>
      <p:sp>
        <p:nvSpPr>
          <p:cNvPr id="3" name="Content Placeholder 2">
            <a:extLst>
              <a:ext uri="{FF2B5EF4-FFF2-40B4-BE49-F238E27FC236}">
                <a16:creationId xmlns:a16="http://schemas.microsoft.com/office/drawing/2014/main" id="{C9BAE38A-462B-EF8C-51FA-F69D562BF203}"/>
              </a:ext>
            </a:extLst>
          </p:cNvPr>
          <p:cNvSpPr>
            <a:spLocks noGrp="1"/>
          </p:cNvSpPr>
          <p:nvPr>
            <p:ph idx="1"/>
          </p:nvPr>
        </p:nvSpPr>
        <p:spPr>
          <a:xfrm>
            <a:off x="571499" y="1825625"/>
            <a:ext cx="10964009" cy="4207185"/>
          </a:xfrm>
        </p:spPr>
        <p:txBody>
          <a:bodyPr/>
          <a:lstStyle/>
          <a:p>
            <a:r>
              <a:rPr lang="en-US" dirty="0"/>
              <a:t>This year’s award is to </a:t>
            </a:r>
            <a:r>
              <a:rPr lang="en-US" dirty="0" err="1"/>
              <a:t>JaeBeom</a:t>
            </a:r>
            <a:r>
              <a:rPr lang="en-US" dirty="0"/>
              <a:t> Park at the University of Colorado Boulder for his work on the </a:t>
            </a:r>
            <a:r>
              <a:rPr lang="en-US" dirty="0" err="1"/>
              <a:t>sPHENIX</a:t>
            </a:r>
            <a:r>
              <a:rPr lang="en-US" dirty="0"/>
              <a:t> experiment at RHIC.</a:t>
            </a:r>
          </a:p>
          <a:p>
            <a:endParaRPr lang="en-US" dirty="0"/>
          </a:p>
          <a:p>
            <a:pPr algn="ctr"/>
            <a:r>
              <a:rPr lang="en-US" b="1" dirty="0"/>
              <a:t>The </a:t>
            </a:r>
            <a:r>
              <a:rPr lang="en-US" b="1" dirty="0" err="1"/>
              <a:t>Sambamurti</a:t>
            </a:r>
            <a:r>
              <a:rPr lang="en-US" b="1" dirty="0"/>
              <a:t> Lecture will be Thursday, July 31 at 1:30pm in the Large Conference Room in the Physics building (510)</a:t>
            </a:r>
          </a:p>
          <a:p>
            <a:pPr algn="ctr"/>
            <a:r>
              <a:rPr lang="en-US" b="1" dirty="0"/>
              <a:t>The Final Mission of RHIC: Unveiling the Last Chapter of the Quark-Gluon Plasma with </a:t>
            </a:r>
            <a:r>
              <a:rPr lang="en-US" b="1" dirty="0" err="1"/>
              <a:t>sPHENIX</a:t>
            </a:r>
            <a:endParaRPr lang="en-US" b="1" dirty="0"/>
          </a:p>
          <a:p>
            <a:pPr algn="ctr"/>
            <a:r>
              <a:rPr lang="en-US" dirty="0"/>
              <a:t>Thanks to the BNL Physics Department for hosting!</a:t>
            </a:r>
          </a:p>
        </p:txBody>
      </p:sp>
      <p:sp>
        <p:nvSpPr>
          <p:cNvPr id="4" name="Slide Number Placeholder 3">
            <a:extLst>
              <a:ext uri="{FF2B5EF4-FFF2-40B4-BE49-F238E27FC236}">
                <a16:creationId xmlns:a16="http://schemas.microsoft.com/office/drawing/2014/main" id="{E88165B0-3FA4-8BFD-AF45-FBF064464542}"/>
              </a:ext>
            </a:extLst>
          </p:cNvPr>
          <p:cNvSpPr>
            <a:spLocks noGrp="1"/>
          </p:cNvSpPr>
          <p:nvPr>
            <p:ph type="sldNum" sz="quarter" idx="4"/>
          </p:nvPr>
        </p:nvSpPr>
        <p:spPr/>
        <p:txBody>
          <a:bodyPr/>
          <a:lstStyle/>
          <a:p>
            <a:fld id="{933A556B-7C63-244D-9B7C-B0EA8042B330}" type="slidenum">
              <a:rPr lang="en-US" smtClean="0"/>
              <a:pPr/>
              <a:t>4</a:t>
            </a:fld>
            <a:endParaRPr lang="en-US" sz="1000" dirty="0"/>
          </a:p>
        </p:txBody>
      </p:sp>
    </p:spTree>
    <p:extLst>
      <p:ext uri="{BB962C8B-B14F-4D97-AF65-F5344CB8AC3E}">
        <p14:creationId xmlns:p14="http://schemas.microsoft.com/office/powerpoint/2010/main" val="4131698969"/>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ppt-template-widescreen" id="{C6BB07F3-BA10-9F4D-9703-E6BFA98F28A3}" vid="{D28672FD-DBC2-4A4D-9DC4-24D3F29B94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BNL</Template>
  <TotalTime>41</TotalTime>
  <Words>471</Words>
  <Application>Microsoft Macintosh PowerPoint</Application>
  <PresentationFormat>Widescreen</PresentationFormat>
  <Paragraphs>48</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BNL</vt:lpstr>
      <vt:lpstr>Sambamurti Award</vt:lpstr>
      <vt:lpstr>Aditya Sambamurti</vt:lpstr>
      <vt:lpstr>Sambamurti Award</vt:lpstr>
      <vt:lpstr>Sambamurti Award 2025</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John Haggerty</dc:creator>
  <cp:keywords/>
  <dc:description/>
  <cp:lastModifiedBy>John Haggerty</cp:lastModifiedBy>
  <cp:revision>7</cp:revision>
  <dcterms:created xsi:type="dcterms:W3CDTF">2025-05-20T20:52:52Z</dcterms:created>
  <dcterms:modified xsi:type="dcterms:W3CDTF">2025-05-23T12:29:05Z</dcterms:modified>
  <cp:category/>
</cp:coreProperties>
</file>