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theme/theme23.xml" ContentType="application/vnd.openxmlformats-officedocument.theme+xml"/>
  <Override PartName="/ppt/slideLayouts/slideLayout24.xml" ContentType="application/vnd.openxmlformats-officedocument.presentationml.slideLayout+xml"/>
  <Override PartName="/ppt/theme/theme24.xml" ContentType="application/vnd.openxmlformats-officedocument.theme+xml"/>
  <Override PartName="/ppt/slideLayouts/slideLayout25.xml" ContentType="application/vnd.openxmlformats-officedocument.presentationml.slideLayout+xml"/>
  <Override PartName="/ppt/theme/theme25.xml" ContentType="application/vnd.openxmlformats-officedocument.theme+xml"/>
  <Override PartName="/ppt/slideLayouts/slideLayout26.xml" ContentType="application/vnd.openxmlformats-officedocument.presentationml.slideLayout+xml"/>
  <Override PartName="/ppt/theme/theme26.xml" ContentType="application/vnd.openxmlformats-officedocument.theme+xml"/>
  <Override PartName="/ppt/slideLayouts/slideLayout27.xml" ContentType="application/vnd.openxmlformats-officedocument.presentationml.slideLayout+xml"/>
  <Override PartName="/ppt/theme/theme27.xml" ContentType="application/vnd.openxmlformats-officedocument.theme+xml"/>
  <Override PartName="/ppt/slideLayouts/slideLayout28.xml" ContentType="application/vnd.openxmlformats-officedocument.presentationml.slideLayout+xml"/>
  <Override PartName="/ppt/theme/theme28.xml" ContentType="application/vnd.openxmlformats-officedocument.theme+xml"/>
  <Override PartName="/ppt/slideLayouts/slideLayout29.xml" ContentType="application/vnd.openxmlformats-officedocument.presentationml.slideLayout+xml"/>
  <Override PartName="/ppt/theme/theme29.xml" ContentType="application/vnd.openxmlformats-officedocument.theme+xml"/>
  <Override PartName="/ppt/slideLayouts/slideLayout30.xml" ContentType="application/vnd.openxmlformats-officedocument.presentationml.slideLayout+xml"/>
  <Override PartName="/ppt/theme/theme30.xml" ContentType="application/vnd.openxmlformats-officedocument.theme+xml"/>
  <Override PartName="/ppt/slideLayouts/slideLayout31.xml" ContentType="application/vnd.openxmlformats-officedocument.presentationml.slideLayout+xml"/>
  <Override PartName="/ppt/theme/theme31.xml" ContentType="application/vnd.openxmlformats-officedocument.theme+xml"/>
  <Override PartName="/ppt/slideLayouts/slideLayout32.xml" ContentType="application/vnd.openxmlformats-officedocument.presentationml.slideLayout+xml"/>
  <Override PartName="/ppt/theme/theme32.xml" ContentType="application/vnd.openxmlformats-officedocument.theme+xml"/>
  <Override PartName="/ppt/slideLayouts/slideLayout33.xml" ContentType="application/vnd.openxmlformats-officedocument.presentationml.slideLayout+xml"/>
  <Override PartName="/ppt/theme/theme33.xml" ContentType="application/vnd.openxmlformats-officedocument.theme+xml"/>
  <Override PartName="/ppt/slideLayouts/slideLayout34.xml" ContentType="application/vnd.openxmlformats-officedocument.presentationml.slideLayout+xml"/>
  <Override PartName="/ppt/theme/theme34.xml" ContentType="application/vnd.openxmlformats-officedocument.theme+xml"/>
  <Override PartName="/ppt/slideLayouts/slideLayout35.xml" ContentType="application/vnd.openxmlformats-officedocument.presentationml.slideLayout+xml"/>
  <Override PartName="/ppt/theme/theme35.xml" ContentType="application/vnd.openxmlformats-officedocument.theme+xml"/>
  <Override PartName="/ppt/slideLayouts/slideLayout36.xml" ContentType="application/vnd.openxmlformats-officedocument.presentationml.slideLayout+xml"/>
  <Override PartName="/ppt/theme/theme36.xml" ContentType="application/vnd.openxmlformats-officedocument.theme+xml"/>
  <Override PartName="/ppt/slideLayouts/slideLayout37.xml" ContentType="application/vnd.openxmlformats-officedocument.presentationml.slideLayout+xml"/>
  <Override PartName="/ppt/theme/theme37.xml" ContentType="application/vnd.openxmlformats-officedocument.theme+xml"/>
  <Override PartName="/ppt/slideLayouts/slideLayout38.xml" ContentType="application/vnd.openxmlformats-officedocument.presentationml.slideLayout+xml"/>
  <Override PartName="/ppt/theme/theme38.xml" ContentType="application/vnd.openxmlformats-officedocument.theme+xml"/>
  <Override PartName="/ppt/slideLayouts/slideLayout39.xml" ContentType="application/vnd.openxmlformats-officedocument.presentationml.slideLayout+xml"/>
  <Override PartName="/ppt/theme/theme39.xml" ContentType="application/vnd.openxmlformats-officedocument.theme+xml"/>
  <Override PartName="/ppt/slideLayouts/slideLayout40.xml" ContentType="application/vnd.openxmlformats-officedocument.presentationml.slideLayout+xml"/>
  <Override PartName="/ppt/theme/theme40.xml" ContentType="application/vnd.openxmlformats-officedocument.theme+xml"/>
  <Override PartName="/ppt/slideLayouts/slideLayout41.xml" ContentType="application/vnd.openxmlformats-officedocument.presentationml.slideLayout+xml"/>
  <Override PartName="/ppt/theme/theme41.xml" ContentType="application/vnd.openxmlformats-officedocument.theme+xml"/>
  <Override PartName="/ppt/slideLayouts/slideLayout42.xml" ContentType="application/vnd.openxmlformats-officedocument.presentationml.slideLayout+xml"/>
  <Override PartName="/ppt/theme/theme42.xml" ContentType="application/vnd.openxmlformats-officedocument.theme+xml"/>
  <Override PartName="/ppt/slideLayouts/slideLayout43.xml" ContentType="application/vnd.openxmlformats-officedocument.presentationml.slideLayout+xml"/>
  <Override PartName="/ppt/theme/theme43.xml" ContentType="application/vnd.openxmlformats-officedocument.theme+xml"/>
  <Override PartName="/ppt/slideLayouts/slideLayout44.xml" ContentType="application/vnd.openxmlformats-officedocument.presentationml.slideLayout+xml"/>
  <Override PartName="/ppt/theme/theme44.xml" ContentType="application/vnd.openxmlformats-officedocument.theme+xml"/>
  <Override PartName="/ppt/slideLayouts/slideLayout45.xml" ContentType="application/vnd.openxmlformats-officedocument.presentationml.slideLayout+xml"/>
  <Override PartName="/ppt/theme/theme45.xml" ContentType="application/vnd.openxmlformats-officedocument.theme+xml"/>
  <Override PartName="/ppt/slideLayouts/slideLayout46.xml" ContentType="application/vnd.openxmlformats-officedocument.presentationml.slideLayout+xml"/>
  <Override PartName="/ppt/theme/theme46.xml" ContentType="application/vnd.openxmlformats-officedocument.theme+xml"/>
  <Override PartName="/ppt/slideLayouts/slideLayout47.xml" ContentType="application/vnd.openxmlformats-officedocument.presentationml.slideLayout+xml"/>
  <Override PartName="/ppt/theme/theme47.xml" ContentType="application/vnd.openxmlformats-officedocument.theme+xml"/>
  <Override PartName="/ppt/slideLayouts/slideLayout48.xml" ContentType="application/vnd.openxmlformats-officedocument.presentationml.slideLayout+xml"/>
  <Override PartName="/ppt/theme/theme48.xml" ContentType="application/vnd.openxmlformats-officedocument.theme+xml"/>
  <Override PartName="/ppt/slideLayouts/slideLayout49.xml" ContentType="application/vnd.openxmlformats-officedocument.presentationml.slideLayout+xml"/>
  <Override PartName="/ppt/theme/theme49.xml" ContentType="application/vnd.openxmlformats-officedocument.theme+xml"/>
  <Override PartName="/ppt/slideLayouts/slideLayout50.xml" ContentType="application/vnd.openxmlformats-officedocument.presentationml.slideLayout+xml"/>
  <Override PartName="/ppt/theme/theme50.xml" ContentType="application/vnd.openxmlformats-officedocument.theme+xml"/>
  <Override PartName="/ppt/slideLayouts/slideLayout51.xml" ContentType="application/vnd.openxmlformats-officedocument.presentationml.slideLayout+xml"/>
  <Override PartName="/ppt/theme/theme51.xml" ContentType="application/vnd.openxmlformats-officedocument.theme+xml"/>
  <Override PartName="/ppt/slideLayouts/slideLayout52.xml" ContentType="application/vnd.openxmlformats-officedocument.presentationml.slideLayout+xml"/>
  <Override PartName="/ppt/theme/theme52.xml" ContentType="application/vnd.openxmlformats-officedocument.theme+xml"/>
  <Override PartName="/ppt/slideLayouts/slideLayout53.xml" ContentType="application/vnd.openxmlformats-officedocument.presentationml.slideLayout+xml"/>
  <Override PartName="/ppt/theme/theme53.xml" ContentType="application/vnd.openxmlformats-officedocument.theme+xml"/>
  <Override PartName="/ppt/slideLayouts/slideLayout54.xml" ContentType="application/vnd.openxmlformats-officedocument.presentationml.slideLayout+xml"/>
  <Override PartName="/ppt/theme/theme54.xml" ContentType="application/vnd.openxmlformats-officedocument.theme+xml"/>
  <Override PartName="/ppt/slideLayouts/slideLayout55.xml" ContentType="application/vnd.openxmlformats-officedocument.presentationml.slideLayout+xml"/>
  <Override PartName="/ppt/theme/theme55.xml" ContentType="application/vnd.openxmlformats-officedocument.theme+xml"/>
  <Override PartName="/ppt/slideLayouts/slideLayout56.xml" ContentType="application/vnd.openxmlformats-officedocument.presentationml.slideLayout+xml"/>
  <Override PartName="/ppt/theme/theme56.xml" ContentType="application/vnd.openxmlformats-officedocument.theme+xml"/>
  <Override PartName="/ppt/slideLayouts/slideLayout57.xml" ContentType="application/vnd.openxmlformats-officedocument.presentationml.slideLayout+xml"/>
  <Override PartName="/ppt/theme/theme57.xml" ContentType="application/vnd.openxmlformats-officedocument.theme+xml"/>
  <Override PartName="/ppt/slideLayouts/slideLayout58.xml" ContentType="application/vnd.openxmlformats-officedocument.presentationml.slideLayout+xml"/>
  <Override PartName="/ppt/theme/theme58.xml" ContentType="application/vnd.openxmlformats-officedocument.theme+xml"/>
  <Override PartName="/ppt/slideLayouts/slideLayout59.xml" ContentType="application/vnd.openxmlformats-officedocument.presentationml.slideLayout+xml"/>
  <Override PartName="/ppt/theme/theme59.xml" ContentType="application/vnd.openxmlformats-officedocument.theme+xml"/>
  <Override PartName="/ppt/slideLayouts/slideLayout60.xml" ContentType="application/vnd.openxmlformats-officedocument.presentationml.slideLayout+xml"/>
  <Override PartName="/ppt/theme/theme60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1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2.xml" ContentType="application/vnd.openxmlformats-officedocument.theme+xml"/>
  <Override PartName="/ppt/theme/theme6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74" r:id="rId14"/>
    <p:sldMasterId id="2147483676" r:id="rId15"/>
    <p:sldMasterId id="2147483678" r:id="rId16"/>
    <p:sldMasterId id="2147483680" r:id="rId17"/>
    <p:sldMasterId id="2147483682" r:id="rId18"/>
    <p:sldMasterId id="2147483684" r:id="rId19"/>
    <p:sldMasterId id="2147483686" r:id="rId20"/>
    <p:sldMasterId id="2147483688" r:id="rId21"/>
    <p:sldMasterId id="2147483690" r:id="rId22"/>
    <p:sldMasterId id="2147483692" r:id="rId23"/>
    <p:sldMasterId id="2147483694" r:id="rId24"/>
    <p:sldMasterId id="2147483696" r:id="rId25"/>
    <p:sldMasterId id="2147483698" r:id="rId26"/>
    <p:sldMasterId id="2147483700" r:id="rId27"/>
    <p:sldMasterId id="2147483702" r:id="rId28"/>
    <p:sldMasterId id="2147483704" r:id="rId29"/>
    <p:sldMasterId id="2147483706" r:id="rId30"/>
    <p:sldMasterId id="2147483708" r:id="rId31"/>
    <p:sldMasterId id="2147483710" r:id="rId32"/>
    <p:sldMasterId id="2147483712" r:id="rId33"/>
    <p:sldMasterId id="2147483714" r:id="rId34"/>
    <p:sldMasterId id="2147483716" r:id="rId35"/>
    <p:sldMasterId id="2147483718" r:id="rId36"/>
    <p:sldMasterId id="2147483720" r:id="rId37"/>
    <p:sldMasterId id="2147483722" r:id="rId38"/>
    <p:sldMasterId id="2147483724" r:id="rId39"/>
    <p:sldMasterId id="2147483726" r:id="rId40"/>
    <p:sldMasterId id="2147483728" r:id="rId41"/>
    <p:sldMasterId id="2147483730" r:id="rId42"/>
    <p:sldMasterId id="2147483732" r:id="rId43"/>
    <p:sldMasterId id="2147483734" r:id="rId44"/>
    <p:sldMasterId id="2147483736" r:id="rId45"/>
    <p:sldMasterId id="2147483738" r:id="rId46"/>
    <p:sldMasterId id="2147483740" r:id="rId47"/>
    <p:sldMasterId id="2147483742" r:id="rId48"/>
    <p:sldMasterId id="2147483744" r:id="rId49"/>
    <p:sldMasterId id="2147483746" r:id="rId50"/>
    <p:sldMasterId id="2147483748" r:id="rId51"/>
    <p:sldMasterId id="2147483750" r:id="rId52"/>
    <p:sldMasterId id="2147483752" r:id="rId53"/>
    <p:sldMasterId id="2147483754" r:id="rId54"/>
    <p:sldMasterId id="2147483756" r:id="rId55"/>
    <p:sldMasterId id="2147483758" r:id="rId56"/>
    <p:sldMasterId id="2147483760" r:id="rId57"/>
    <p:sldMasterId id="2147483762" r:id="rId58"/>
    <p:sldMasterId id="2147483764" r:id="rId59"/>
    <p:sldMasterId id="2147483766" r:id="rId60"/>
    <p:sldMasterId id="2147483768" r:id="rId61"/>
    <p:sldMasterId id="2147483771" r:id="rId62"/>
  </p:sldMasterIdLst>
  <p:notesMasterIdLst>
    <p:notesMasterId r:id="rId89"/>
  </p:notesMasterIdLst>
  <p:sldIdLst>
    <p:sldId id="256" r:id="rId63"/>
    <p:sldId id="257" r:id="rId64"/>
    <p:sldId id="258" r:id="rId65"/>
    <p:sldId id="259" r:id="rId66"/>
    <p:sldId id="260" r:id="rId67"/>
    <p:sldId id="261" r:id="rId68"/>
    <p:sldId id="262" r:id="rId69"/>
    <p:sldId id="263" r:id="rId70"/>
    <p:sldId id="264" r:id="rId71"/>
    <p:sldId id="265" r:id="rId72"/>
    <p:sldId id="266" r:id="rId73"/>
    <p:sldId id="267" r:id="rId74"/>
    <p:sldId id="269" r:id="rId75"/>
    <p:sldId id="609" r:id="rId76"/>
    <p:sldId id="612" r:id="rId77"/>
    <p:sldId id="613" r:id="rId78"/>
    <p:sldId id="615" r:id="rId79"/>
    <p:sldId id="610" r:id="rId80"/>
    <p:sldId id="614" r:id="rId81"/>
    <p:sldId id="619" r:id="rId82"/>
    <p:sldId id="616" r:id="rId83"/>
    <p:sldId id="620" r:id="rId84"/>
    <p:sldId id="617" r:id="rId85"/>
    <p:sldId id="622" r:id="rId86"/>
    <p:sldId id="618" r:id="rId87"/>
    <p:sldId id="621" r:id="rId88"/>
  </p:sldIdLst>
  <p:sldSz cx="10077450" cy="5668963"/>
  <p:notesSz cx="7772400" cy="10058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61"/>
    <p:restoredTop sz="94689"/>
  </p:normalViewPr>
  <p:slideViewPr>
    <p:cSldViewPr snapToGrid="0">
      <p:cViewPr varScale="1">
        <p:scale>
          <a:sx n="236" d="100"/>
          <a:sy n="236" d="100"/>
        </p:scale>
        <p:origin x="7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.xml"/><Relationship Id="rId68" Type="http://schemas.openxmlformats.org/officeDocument/2006/relationships/slide" Target="slides/slide6.xml"/><Relationship Id="rId84" Type="http://schemas.openxmlformats.org/officeDocument/2006/relationships/slide" Target="slides/slide22.xml"/><Relationship Id="rId89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" Target="slides/slide12.xml"/><Relationship Id="rId79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2.xml"/><Relationship Id="rId69" Type="http://schemas.openxmlformats.org/officeDocument/2006/relationships/slide" Target="slides/slide7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0.xml"/><Relationship Id="rId80" Type="http://schemas.openxmlformats.org/officeDocument/2006/relationships/slide" Target="slides/slide18.xml"/><Relationship Id="rId85" Type="http://schemas.openxmlformats.org/officeDocument/2006/relationships/slide" Target="slides/slide23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" Target="slides/slide5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Master" Target="slideMasters/slideMaster62.xml"/><Relationship Id="rId70" Type="http://schemas.openxmlformats.org/officeDocument/2006/relationships/slide" Target="slides/slide8.xml"/><Relationship Id="rId75" Type="http://schemas.openxmlformats.org/officeDocument/2006/relationships/slide" Target="slides/slide13.xml"/><Relationship Id="rId83" Type="http://schemas.openxmlformats.org/officeDocument/2006/relationships/slide" Target="slides/slide21.xml"/><Relationship Id="rId88" Type="http://schemas.openxmlformats.org/officeDocument/2006/relationships/slide" Target="slides/slide26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" Target="slides/slide3.xml"/><Relationship Id="rId73" Type="http://schemas.openxmlformats.org/officeDocument/2006/relationships/slide" Target="slides/slide11.xml"/><Relationship Id="rId78" Type="http://schemas.openxmlformats.org/officeDocument/2006/relationships/slide" Target="slides/slide16.xml"/><Relationship Id="rId81" Type="http://schemas.openxmlformats.org/officeDocument/2006/relationships/slide" Target="slides/slide19.xml"/><Relationship Id="rId86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4.xml"/><Relationship Id="rId87" Type="http://schemas.openxmlformats.org/officeDocument/2006/relationships/slide" Target="slides/slide25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2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22C9F-5D08-2E4C-9A33-E6895BDBEDBA}" type="datetimeFigureOut">
              <a:rPr lang="fr-FR" smtClean="0"/>
              <a:t>15/04/2025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0CCA0-C620-8C4E-8439-9D66085991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48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0CCA0-C620-8C4E-8439-9D66085991B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0269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83559574-D13A-7B78-E8B4-AFC48977A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699cd5e75d_0_9:notes">
            <a:extLst>
              <a:ext uri="{FF2B5EF4-FFF2-40B4-BE49-F238E27FC236}">
                <a16:creationId xmlns:a16="http://schemas.microsoft.com/office/drawing/2014/main" id="{1D7D69F4-BE31-3E21-F0A9-23D11AF418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699cd5e75d_0_9:notes">
            <a:extLst>
              <a:ext uri="{FF2B5EF4-FFF2-40B4-BE49-F238E27FC236}">
                <a16:creationId xmlns:a16="http://schemas.microsoft.com/office/drawing/2014/main" id="{2EB6EA29-585C-4753-CE12-64545CFB67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g1699cd5e75d_0_9:notes">
            <a:extLst>
              <a:ext uri="{FF2B5EF4-FFF2-40B4-BE49-F238E27FC236}">
                <a16:creationId xmlns:a16="http://schemas.microsoft.com/office/drawing/2014/main" id="{31BB4C45-0ADA-DA99-A80A-9EB5AC40957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3621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89781E67-DCA3-7805-A1DA-4B19B01BB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699cd5e75d_0_9:notes">
            <a:extLst>
              <a:ext uri="{FF2B5EF4-FFF2-40B4-BE49-F238E27FC236}">
                <a16:creationId xmlns:a16="http://schemas.microsoft.com/office/drawing/2014/main" id="{1788E4AA-0631-5B0C-7CEF-101AF99B9E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699cd5e75d_0_9:notes">
            <a:extLst>
              <a:ext uri="{FF2B5EF4-FFF2-40B4-BE49-F238E27FC236}">
                <a16:creationId xmlns:a16="http://schemas.microsoft.com/office/drawing/2014/main" id="{BE2817CE-63F3-38D0-3F9D-BAFFAF28A2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g1699cd5e75d_0_9:notes">
            <a:extLst>
              <a:ext uri="{FF2B5EF4-FFF2-40B4-BE49-F238E27FC236}">
                <a16:creationId xmlns:a16="http://schemas.microsoft.com/office/drawing/2014/main" id="{79E1F8BD-2730-1EAF-26D9-007EBC1704B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4923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B75C8AD0-3237-A3ED-E7D7-78C2F87DE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699cd5e75d_0_9:notes">
            <a:extLst>
              <a:ext uri="{FF2B5EF4-FFF2-40B4-BE49-F238E27FC236}">
                <a16:creationId xmlns:a16="http://schemas.microsoft.com/office/drawing/2014/main" id="{7A4FAE21-21F5-03B4-FEF6-E69B662A88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699cd5e75d_0_9:notes">
            <a:extLst>
              <a:ext uri="{FF2B5EF4-FFF2-40B4-BE49-F238E27FC236}">
                <a16:creationId xmlns:a16="http://schemas.microsoft.com/office/drawing/2014/main" id="{5B6522F8-641A-F6D1-46D7-C23E88EC37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g1699cd5e75d_0_9:notes">
            <a:extLst>
              <a:ext uri="{FF2B5EF4-FFF2-40B4-BE49-F238E27FC236}">
                <a16:creationId xmlns:a16="http://schemas.microsoft.com/office/drawing/2014/main" id="{6046DE60-D168-7DE1-A9CD-2542CCD0210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0977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ourier New" panose="02070309020205020404" pitchFamily="49" charset="0"/>
              <a:buChar char="o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0CCA0-C620-8C4E-8439-9D66085991B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358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0CCA0-C620-8C4E-8439-9D66085991B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0368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0CCA0-C620-8C4E-8439-9D66085991B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559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699cd5e75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699cd5e75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g1699cd5e75d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9809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699cd5e75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699cd5e75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g1699cd5e75d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0805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5F138D60-9E9A-66FD-4D69-2BF364689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699cd5e75d_0_9:notes">
            <a:extLst>
              <a:ext uri="{FF2B5EF4-FFF2-40B4-BE49-F238E27FC236}">
                <a16:creationId xmlns:a16="http://schemas.microsoft.com/office/drawing/2014/main" id="{D5AA8904-F0D2-6BE5-8534-70BF01D4D4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699cd5e75d_0_9:notes">
            <a:extLst>
              <a:ext uri="{FF2B5EF4-FFF2-40B4-BE49-F238E27FC236}">
                <a16:creationId xmlns:a16="http://schemas.microsoft.com/office/drawing/2014/main" id="{262597F5-5808-E78A-212E-959671D570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g1699cd5e75d_0_9:notes">
            <a:extLst>
              <a:ext uri="{FF2B5EF4-FFF2-40B4-BE49-F238E27FC236}">
                <a16:creationId xmlns:a16="http://schemas.microsoft.com/office/drawing/2014/main" id="{A5D22491-2DCD-98F1-C4F6-90B513B241A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4064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9B5891DF-C050-CE6C-0E58-BBD2E4EC2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699cd5e75d_0_9:notes">
            <a:extLst>
              <a:ext uri="{FF2B5EF4-FFF2-40B4-BE49-F238E27FC236}">
                <a16:creationId xmlns:a16="http://schemas.microsoft.com/office/drawing/2014/main" id="{C62CBFF1-6870-3CCB-B82E-F77D402D8A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699cd5e75d_0_9:notes">
            <a:extLst>
              <a:ext uri="{FF2B5EF4-FFF2-40B4-BE49-F238E27FC236}">
                <a16:creationId xmlns:a16="http://schemas.microsoft.com/office/drawing/2014/main" id="{67F10418-3BAC-F457-922A-97898CA9A6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g1699cd5e75d_0_9:notes">
            <a:extLst>
              <a:ext uri="{FF2B5EF4-FFF2-40B4-BE49-F238E27FC236}">
                <a16:creationId xmlns:a16="http://schemas.microsoft.com/office/drawing/2014/main" id="{4B4D9352-56FD-9A6A-F300-2F465711A31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970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699cd5e75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699cd5e75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g1699cd5e75d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322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4"/>
          <p:cNvSpPr>
            <a:spLocks noGrp="1"/>
          </p:cNvSpPr>
          <p:nvPr>
            <p:ph/>
          </p:nvPr>
        </p:nvSpPr>
        <p:spPr>
          <a:xfrm>
            <a:off x="381600" y="3019320"/>
            <a:ext cx="952164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FA4B0F6-84D9-4D8D-8626-5AF34060298D}" type="slidenum">
              <a:t>‹N°›</a:t>
            </a:fld>
            <a:endParaRPr/>
          </a:p>
        </p:txBody>
      </p:sp>
      <p:sp>
        <p:nvSpPr>
          <p:cNvPr id="2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79BF10EF-BF2D-4693-969C-9DB9EC83167C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381600" y="301932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A3B20E87-9A72-4487-B63C-5DF0286C5046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5260680" y="301932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5"/>
          </p:nvPr>
        </p:nvSpPr>
        <p:spPr/>
        <p:txBody>
          <a:bodyPr/>
          <a:lstStyle/>
          <a:p>
            <a:fld id="{EBB006F9-DAB3-4526-9D4F-CE30B8FFCFD3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381600" y="3019320"/>
            <a:ext cx="952164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8"/>
          </p:nvPr>
        </p:nvSpPr>
        <p:spPr/>
        <p:txBody>
          <a:bodyPr/>
          <a:lstStyle/>
          <a:p>
            <a:fld id="{D56BAFEB-49E6-4CA7-9DCB-3F539702FE45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952164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381600" y="3019320"/>
            <a:ext cx="952164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1"/>
          </p:nvPr>
        </p:nvSpPr>
        <p:spPr/>
        <p:txBody>
          <a:bodyPr/>
          <a:lstStyle/>
          <a:p>
            <a:fld id="{AFF37225-41A4-49D5-9944-8BAC81FD3DA1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381600" y="301932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5260680" y="301932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4"/>
          </p:nvPr>
        </p:nvSpPr>
        <p:spPr/>
        <p:txBody>
          <a:bodyPr/>
          <a:lstStyle/>
          <a:p>
            <a:fld id="{0D678783-F580-4F66-8AFB-AA3A484FB39E}" type="slidenum">
              <a:t>‹N°›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7"/>
          </p:nvPr>
        </p:nvSpPr>
        <p:spPr/>
        <p:txBody>
          <a:bodyPr/>
          <a:lstStyle/>
          <a:p>
            <a:fld id="{7A83A34B-6595-4F54-B3A0-9233A721144A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lstStyle/>
          <a:p>
            <a:fld id="{348FEA0A-9CAF-4883-91E7-C0C5621208B4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952164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3"/>
          </p:nvPr>
        </p:nvSpPr>
        <p:spPr/>
        <p:txBody>
          <a:bodyPr/>
          <a:lstStyle/>
          <a:p>
            <a:fld id="{9F7396CD-8452-44E8-988B-DE9FF8002E0B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fau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952164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6"/>
          </p:nvPr>
        </p:nvSpPr>
        <p:spPr/>
        <p:txBody>
          <a:bodyPr/>
          <a:lstStyle/>
          <a:p>
            <a:fld id="{EF56C25C-86D4-445F-8C08-341358B9AACF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952164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381600" y="3019320"/>
            <a:ext cx="952164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69D7A9A-59C2-4513-8309-45419E8D8CCC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au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9"/>
          </p:nvPr>
        </p:nvSpPr>
        <p:spPr/>
        <p:txBody>
          <a:bodyPr/>
          <a:lstStyle/>
          <a:p>
            <a:fld id="{844F3950-96AF-4102-B6B5-A0F1CE912860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faul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2"/>
          </p:nvPr>
        </p:nvSpPr>
        <p:spPr/>
        <p:txBody>
          <a:bodyPr/>
          <a:lstStyle/>
          <a:p>
            <a:fld id="{B0009381-3044-41CC-8CE8-CF41D86E1986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Defau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5"/>
          </p:nvPr>
        </p:nvSpPr>
        <p:spPr/>
        <p:txBody>
          <a:bodyPr/>
          <a:lstStyle/>
          <a:p>
            <a:fld id="{0B2AFA0C-0D45-4E0A-B635-0061274DA963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Defau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/>
          </p:nvPr>
        </p:nvSpPr>
        <p:spPr>
          <a:xfrm>
            <a:off x="381600" y="301932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8"/>
          </p:nvPr>
        </p:nvSpPr>
        <p:spPr/>
        <p:txBody>
          <a:bodyPr/>
          <a:lstStyle/>
          <a:p>
            <a:fld id="{0C45D81E-0CE0-4FD1-A32F-2EC2A4B8A6F8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Defaul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/>
          </p:nvPr>
        </p:nvSpPr>
        <p:spPr>
          <a:xfrm>
            <a:off x="5260680" y="301932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1"/>
          </p:nvPr>
        </p:nvSpPr>
        <p:spPr/>
        <p:txBody>
          <a:bodyPr/>
          <a:lstStyle/>
          <a:p>
            <a:fld id="{6D3C9D55-3760-465D-93EB-382CAC923E72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faul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Defaul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Defaul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/>
          </p:nvPr>
        </p:nvSpPr>
        <p:spPr>
          <a:xfrm>
            <a:off x="381600" y="301932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Defaul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/>
          </p:nvPr>
        </p:nvSpPr>
        <p:spPr>
          <a:xfrm>
            <a:off x="5260680" y="301932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Defaul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/>
          </p:nvPr>
        </p:nvSpPr>
        <p:spPr>
          <a:xfrm>
            <a:off x="381600" y="3019320"/>
            <a:ext cx="952164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381600" y="301932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260680" y="301932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3494E8D8-D773-4E96-94F9-C1D5B2E88F8B}" type="slidenum">
              <a:t>‹N°›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Default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952164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/>
          </p:nvPr>
        </p:nvSpPr>
        <p:spPr>
          <a:xfrm>
            <a:off x="381600" y="3019320"/>
            <a:ext cx="952164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Default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/>
          </p:nvPr>
        </p:nvSpPr>
        <p:spPr>
          <a:xfrm>
            <a:off x="381600" y="301932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5"/>
          <p:cNvSpPr>
            <a:spLocks noGrp="1"/>
          </p:cNvSpPr>
          <p:nvPr>
            <p:ph/>
          </p:nvPr>
        </p:nvSpPr>
        <p:spPr>
          <a:xfrm>
            <a:off x="5260680" y="301932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952164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faul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952164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ault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Default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4"/>
          <p:cNvSpPr>
            <a:spLocks noGrp="1"/>
          </p:cNvSpPr>
          <p:nvPr>
            <p:ph/>
          </p:nvPr>
        </p:nvSpPr>
        <p:spPr>
          <a:xfrm>
            <a:off x="5260680" y="301932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Default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4"/>
          <p:cNvSpPr>
            <a:spLocks noGrp="1"/>
          </p:cNvSpPr>
          <p:nvPr>
            <p:ph/>
          </p:nvPr>
        </p:nvSpPr>
        <p:spPr>
          <a:xfrm>
            <a:off x="381600" y="3019320"/>
            <a:ext cx="952164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Default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952164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/>
          </p:nvPr>
        </p:nvSpPr>
        <p:spPr>
          <a:xfrm>
            <a:off x="381600" y="3019320"/>
            <a:ext cx="952164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91B92FA-1311-4BDB-B3C1-8E9EA0A23913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Default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PlaceHolder 4"/>
          <p:cNvSpPr>
            <a:spLocks noGrp="1"/>
          </p:cNvSpPr>
          <p:nvPr>
            <p:ph/>
          </p:nvPr>
        </p:nvSpPr>
        <p:spPr>
          <a:xfrm>
            <a:off x="381600" y="301932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PlaceHolder 5"/>
          <p:cNvSpPr>
            <a:spLocks noGrp="1"/>
          </p:cNvSpPr>
          <p:nvPr>
            <p:ph/>
          </p:nvPr>
        </p:nvSpPr>
        <p:spPr>
          <a:xfrm>
            <a:off x="5260680" y="301932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952164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fault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434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952164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ault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fault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Default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Default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PlaceHolder 4"/>
          <p:cNvSpPr>
            <a:spLocks noGrp="1"/>
          </p:cNvSpPr>
          <p:nvPr>
            <p:ph/>
          </p:nvPr>
        </p:nvSpPr>
        <p:spPr>
          <a:xfrm>
            <a:off x="381600" y="301932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Default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PlaceHolder 4"/>
          <p:cNvSpPr>
            <a:spLocks noGrp="1"/>
          </p:cNvSpPr>
          <p:nvPr>
            <p:ph/>
          </p:nvPr>
        </p:nvSpPr>
        <p:spPr>
          <a:xfrm>
            <a:off x="5260680" y="301932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56F8E496-B473-46C0-A519-55F9C862BB98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Default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PlaceHolder 4"/>
          <p:cNvSpPr>
            <a:spLocks noGrp="1"/>
          </p:cNvSpPr>
          <p:nvPr>
            <p:ph/>
          </p:nvPr>
        </p:nvSpPr>
        <p:spPr>
          <a:xfrm>
            <a:off x="381600" y="3019320"/>
            <a:ext cx="952164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Default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499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952164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PlaceHolder 3"/>
          <p:cNvSpPr>
            <a:spLocks noGrp="1"/>
          </p:cNvSpPr>
          <p:nvPr>
            <p:ph/>
          </p:nvPr>
        </p:nvSpPr>
        <p:spPr>
          <a:xfrm>
            <a:off x="381600" y="3019320"/>
            <a:ext cx="952164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Default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511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PlaceHolder 4"/>
          <p:cNvSpPr>
            <a:spLocks noGrp="1"/>
          </p:cNvSpPr>
          <p:nvPr>
            <p:ph/>
          </p:nvPr>
        </p:nvSpPr>
        <p:spPr>
          <a:xfrm>
            <a:off x="381600" y="301932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" name="PlaceHolder 5"/>
          <p:cNvSpPr>
            <a:spLocks noGrp="1"/>
          </p:cNvSpPr>
          <p:nvPr>
            <p:ph/>
          </p:nvPr>
        </p:nvSpPr>
        <p:spPr>
          <a:xfrm>
            <a:off x="5260680" y="301932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538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952164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fault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546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952164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ault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555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6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fault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Default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952164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F194553E-E809-4FA1-A445-18BD2D7134F6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Default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576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8" name="PlaceHolder 4"/>
          <p:cNvSpPr>
            <a:spLocks noGrp="1"/>
          </p:cNvSpPr>
          <p:nvPr>
            <p:ph/>
          </p:nvPr>
        </p:nvSpPr>
        <p:spPr>
          <a:xfrm>
            <a:off x="381600" y="3019320"/>
            <a:ext cx="4646520" cy="205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4116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ftr" idx="11"/>
          </p:nvPr>
        </p:nvSpPr>
        <p:spPr>
          <a:xfrm>
            <a:off x="3338156" y="5367144"/>
            <a:ext cx="3401139" cy="30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8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sldNum" idx="12"/>
          </p:nvPr>
        </p:nvSpPr>
        <p:spPr>
          <a:xfrm>
            <a:off x="9636562" y="2683572"/>
            <a:ext cx="440888" cy="35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Calibri"/>
              <a:buNone/>
              <a:defRPr sz="148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Calibri"/>
              <a:buNone/>
              <a:defRPr sz="148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Calibri"/>
              <a:buNone/>
              <a:defRPr sz="148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Calibri"/>
              <a:buNone/>
              <a:defRPr sz="148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Calibri"/>
              <a:buNone/>
              <a:defRPr sz="148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Calibri"/>
              <a:buNone/>
              <a:defRPr sz="148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Calibri"/>
              <a:buNone/>
              <a:defRPr sz="148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Calibri"/>
              <a:buNone/>
              <a:defRPr sz="148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chemeClr val="dk1"/>
              </a:buClr>
              <a:buSzPts val="1800"/>
              <a:buFont typeface="Calibri"/>
              <a:buNone/>
              <a:defRPr sz="148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520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A69752D-151F-491D-A3B8-ECAA496ED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9705" y="0"/>
            <a:ext cx="1007745" cy="75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844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699cd5e75d_1_66"/>
          <p:cNvSpPr txBox="1">
            <a:spLocks noGrp="1"/>
          </p:cNvSpPr>
          <p:nvPr>
            <p:ph type="ctrTitle"/>
          </p:nvPr>
        </p:nvSpPr>
        <p:spPr>
          <a:xfrm>
            <a:off x="343528" y="820642"/>
            <a:ext cx="9390329" cy="2262377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70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70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70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70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70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70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70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70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5704"/>
            </a:lvl9pPr>
          </a:lstStyle>
          <a:p>
            <a:endParaRPr/>
          </a:p>
        </p:txBody>
      </p:sp>
      <p:sp>
        <p:nvSpPr>
          <p:cNvPr id="40" name="Google Shape;40;g1699cd5e75d_1_66"/>
          <p:cNvSpPr txBox="1">
            <a:spLocks noGrp="1"/>
          </p:cNvSpPr>
          <p:nvPr>
            <p:ph type="subTitle" idx="1"/>
          </p:nvPr>
        </p:nvSpPr>
        <p:spPr>
          <a:xfrm>
            <a:off x="343519" y="3123661"/>
            <a:ext cx="9390329" cy="87365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SzPts val="3700"/>
              <a:buNone/>
              <a:defRPr sz="3058"/>
            </a:lvl1pPr>
            <a:lvl2pPr lvl="1" algn="ctr" rtl="0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SzPts val="3700"/>
              <a:buNone/>
              <a:defRPr sz="3058"/>
            </a:lvl2pPr>
            <a:lvl3pPr lvl="2" algn="ctr" rtl="0">
              <a:lnSpc>
                <a:spcPct val="100000"/>
              </a:lnSpc>
              <a:spcBef>
                <a:spcPts val="231"/>
              </a:spcBef>
              <a:spcAft>
                <a:spcPts val="0"/>
              </a:spcAft>
              <a:buSzPts val="3700"/>
              <a:buNone/>
              <a:defRPr sz="3058"/>
            </a:lvl3pPr>
            <a:lvl4pPr lvl="3" algn="ctr" rtl="0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SzPts val="3700"/>
              <a:buNone/>
              <a:defRPr sz="3058"/>
            </a:lvl4pPr>
            <a:lvl5pPr lvl="4" algn="ctr" rtl="0">
              <a:lnSpc>
                <a:spcPct val="100000"/>
              </a:lnSpc>
              <a:spcBef>
                <a:spcPts val="198"/>
              </a:spcBef>
              <a:spcAft>
                <a:spcPts val="0"/>
              </a:spcAft>
              <a:buSzPts val="3700"/>
              <a:buNone/>
              <a:defRPr sz="3058"/>
            </a:lvl5pPr>
            <a:lvl6pPr lvl="5" algn="ctr" rtl="0">
              <a:lnSpc>
                <a:spcPct val="100000"/>
              </a:lnSpc>
              <a:spcBef>
                <a:spcPts val="331"/>
              </a:spcBef>
              <a:spcAft>
                <a:spcPts val="0"/>
              </a:spcAft>
              <a:buSzPts val="3700"/>
              <a:buNone/>
              <a:defRPr sz="3058"/>
            </a:lvl6pPr>
            <a:lvl7pPr lvl="6" algn="ctr" rtl="0">
              <a:lnSpc>
                <a:spcPct val="100000"/>
              </a:lnSpc>
              <a:spcBef>
                <a:spcPts val="331"/>
              </a:spcBef>
              <a:spcAft>
                <a:spcPts val="0"/>
              </a:spcAft>
              <a:buSzPts val="3700"/>
              <a:buNone/>
              <a:defRPr sz="3058"/>
            </a:lvl7pPr>
            <a:lvl8pPr lvl="7" algn="ctr" rtl="0">
              <a:lnSpc>
                <a:spcPct val="100000"/>
              </a:lnSpc>
              <a:spcBef>
                <a:spcPts val="331"/>
              </a:spcBef>
              <a:spcAft>
                <a:spcPts val="0"/>
              </a:spcAft>
              <a:buSzPts val="3700"/>
              <a:buNone/>
              <a:defRPr sz="3058"/>
            </a:lvl8pPr>
            <a:lvl9pPr lvl="8" algn="ctr" rtl="0">
              <a:lnSpc>
                <a:spcPct val="100000"/>
              </a:lnSpc>
              <a:spcBef>
                <a:spcPts val="331"/>
              </a:spcBef>
              <a:spcAft>
                <a:spcPts val="0"/>
              </a:spcAft>
              <a:buSzPts val="3700"/>
              <a:buNone/>
              <a:defRPr sz="3058"/>
            </a:lvl9pPr>
          </a:lstStyle>
          <a:p>
            <a:endParaRPr/>
          </a:p>
        </p:txBody>
      </p:sp>
      <p:sp>
        <p:nvSpPr>
          <p:cNvPr id="41" name="Google Shape;41;g1699cd5e75d_1_66"/>
          <p:cNvSpPr txBox="1">
            <a:spLocks noGrp="1"/>
          </p:cNvSpPr>
          <p:nvPr>
            <p:ph type="sldNum" idx="12"/>
          </p:nvPr>
        </p:nvSpPr>
        <p:spPr>
          <a:xfrm>
            <a:off x="9337354" y="5139613"/>
            <a:ext cx="604796" cy="43372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734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1699cd5e75d_1_226"/>
          <p:cNvSpPr txBox="1">
            <a:spLocks noGrp="1"/>
          </p:cNvSpPr>
          <p:nvPr>
            <p:ph type="title"/>
          </p:nvPr>
        </p:nvSpPr>
        <p:spPr>
          <a:xfrm>
            <a:off x="692825" y="301820"/>
            <a:ext cx="8691801" cy="109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g1699cd5e75d_1_226"/>
          <p:cNvSpPr txBox="1">
            <a:spLocks noGrp="1"/>
          </p:cNvSpPr>
          <p:nvPr>
            <p:ph type="body" idx="1"/>
          </p:nvPr>
        </p:nvSpPr>
        <p:spPr>
          <a:xfrm>
            <a:off x="692825" y="1509099"/>
            <a:ext cx="8691801" cy="359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7922" lvl="0" indent="-288690" algn="l" rtl="0">
              <a:lnSpc>
                <a:spcPct val="90000"/>
              </a:lnSpc>
              <a:spcBef>
                <a:spcPts val="909"/>
              </a:spcBef>
              <a:spcAft>
                <a:spcPts val="0"/>
              </a:spcAft>
              <a:buClr>
                <a:schemeClr val="dk1"/>
              </a:buClr>
              <a:buSzPts val="1900"/>
              <a:buChar char="▪"/>
              <a:defRPr/>
            </a:lvl1pPr>
            <a:lvl2pPr marL="755843" lvl="1" indent="-28869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00"/>
              <a:buChar char="▪"/>
              <a:defRPr/>
            </a:lvl2pPr>
            <a:lvl3pPr marL="1133765" lvl="2" indent="-28869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00"/>
              <a:buChar char="✔"/>
              <a:defRPr/>
            </a:lvl3pPr>
            <a:lvl4pPr marL="1511686" lvl="3" indent="-28869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00"/>
              <a:buChar char="⮚"/>
              <a:defRPr/>
            </a:lvl4pPr>
            <a:lvl5pPr marL="1889608" lvl="4" indent="-28869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00"/>
              <a:buChar char="⮚"/>
              <a:defRPr/>
            </a:lvl5pPr>
            <a:lvl6pPr marL="2267529" lvl="5" indent="-28869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2645451" lvl="6" indent="-28869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023372" lvl="7" indent="-28869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3401294" lvl="8" indent="-288690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g1699cd5e75d_1_226"/>
          <p:cNvSpPr txBox="1">
            <a:spLocks noGrp="1"/>
          </p:cNvSpPr>
          <p:nvPr>
            <p:ph type="dt" idx="10"/>
          </p:nvPr>
        </p:nvSpPr>
        <p:spPr>
          <a:xfrm>
            <a:off x="692825" y="5254289"/>
            <a:ext cx="2267426" cy="30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24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24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24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24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24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24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24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24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240"/>
            </a:lvl9pPr>
          </a:lstStyle>
          <a:p>
            <a:endParaRPr/>
          </a:p>
        </p:txBody>
      </p:sp>
      <p:sp>
        <p:nvSpPr>
          <p:cNvPr id="46" name="Google Shape;46;g1699cd5e75d_1_226"/>
          <p:cNvSpPr txBox="1">
            <a:spLocks noGrp="1"/>
          </p:cNvSpPr>
          <p:nvPr>
            <p:ph type="ftr" idx="11"/>
          </p:nvPr>
        </p:nvSpPr>
        <p:spPr>
          <a:xfrm>
            <a:off x="3338156" y="5254289"/>
            <a:ext cx="3401139" cy="30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24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24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24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24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24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24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24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24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240"/>
            </a:lvl9pPr>
          </a:lstStyle>
          <a:p>
            <a:endParaRPr/>
          </a:p>
        </p:txBody>
      </p:sp>
      <p:sp>
        <p:nvSpPr>
          <p:cNvPr id="47" name="Google Shape;47;g1699cd5e75d_1_226"/>
          <p:cNvSpPr txBox="1">
            <a:spLocks noGrp="1"/>
          </p:cNvSpPr>
          <p:nvPr>
            <p:ph type="sldNum" idx="12"/>
          </p:nvPr>
        </p:nvSpPr>
        <p:spPr>
          <a:xfrm>
            <a:off x="7117199" y="5254289"/>
            <a:ext cx="2267426" cy="30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45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952164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0854A97F-A1B0-48F3-BEB1-4F1CAB8220B8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381600" y="768960"/>
            <a:ext cx="464652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5260680" y="768960"/>
            <a:ext cx="464652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96AE5278-D6F0-425F-8298-96496C192DF8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2800" b="0" strike="noStrike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9CB4B998-C2DF-48AC-8E2C-4387AF5C2A4A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37.xml"/></Relationships>
</file>

<file path=ppt/slideMasters/_rels/slideMaster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38.xml"/></Relationships>
</file>

<file path=ppt/slideMasters/_rels/slideMaster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40.xml"/></Relationships>
</file>

<file path=ppt/slideMasters/_rels/slideMaster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41.xml"/></Relationships>
</file>

<file path=ppt/slideMasters/_rels/slideMaster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42.xml"/></Relationships>
</file>

<file path=ppt/slideMasters/_rels/slideMaster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43.xml"/></Relationships>
</file>

<file path=ppt/slideMasters/_rels/slideMaster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44.xml"/></Relationships>
</file>

<file path=ppt/slideMasters/_rels/slideMaster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45.xml"/></Relationships>
</file>

<file path=ppt/slideMasters/_rels/slideMaster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46.xml"/></Relationships>
</file>

<file path=ppt/slideMasters/_rels/slideMaster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47.xml"/></Relationships>
</file>

<file path=ppt/slideMasters/_rels/slideMaster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48.xml"/></Relationships>
</file>

<file path=ppt/slideMasters/_rels/slideMaster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50.xml"/></Relationships>
</file>

<file path=ppt/slideMasters/_rels/slideMaster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51.xml"/></Relationships>
</file>

<file path=ppt/slideMasters/_rels/slideMaster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52.xml"/></Relationships>
</file>

<file path=ppt/slideMasters/_rels/slideMaster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53.xml"/></Relationships>
</file>

<file path=ppt/slideMasters/_rels/slideMaster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54.xml"/></Relationships>
</file>

<file path=ppt/slideMasters/_rels/slideMaster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55.xml"/></Relationships>
</file>

<file path=ppt/slideMasters/_rels/slideMaster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56.xml"/></Relationships>
</file>

<file path=ppt/slideMasters/_rels/slideMaster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7.xml"/><Relationship Id="rId1" Type="http://schemas.openxmlformats.org/officeDocument/2006/relationships/slideLayout" Target="../slideLayouts/slideLayout57.xml"/></Relationships>
</file>

<file path=ppt/slideMasters/_rels/slideMaster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8.xml"/><Relationship Id="rId1" Type="http://schemas.openxmlformats.org/officeDocument/2006/relationships/slideLayout" Target="../slideLayouts/slideLayout58.xml"/></Relationships>
</file>

<file path=ppt/slideMasters/_rels/slideMaster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9.xml"/><Relationship Id="rId1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0.xml"/><Relationship Id="rId1" Type="http://schemas.openxmlformats.org/officeDocument/2006/relationships/slideLayout" Target="../slideLayouts/slideLayout60.xml"/></Relationships>
</file>

<file path=ppt/slideMasters/_rels/slideMaster61.xml.rels><?xml version="1.0" encoding="UTF-8" standalone="yes"?>
<Relationships xmlns="http://schemas.openxmlformats.org/package/2006/relationships"><Relationship Id="rId3" Type="http://schemas.openxmlformats.org/officeDocument/2006/relationships/theme" Target="../theme/theme6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Masters/_rels/slideMaster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4" Type="http://schemas.openxmlformats.org/officeDocument/2006/relationships/theme" Target="../theme/theme62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cteur droit 7"/>
          <p:cNvSpPr/>
          <p:nvPr/>
        </p:nvSpPr>
        <p:spPr>
          <a:xfrm>
            <a:off x="182520" y="659160"/>
            <a:ext cx="9689400" cy="360"/>
          </a:xfrm>
          <a:prstGeom prst="line">
            <a:avLst/>
          </a:prstGeom>
          <a:ln w="12600">
            <a:solidFill>
              <a:srgbClr val="C9211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381600" y="3019320"/>
            <a:ext cx="952164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" name="PlaceHolder 5"/>
          <p:cNvSpPr>
            <a:spLocks noGrp="1"/>
          </p:cNvSpPr>
          <p:nvPr>
            <p:ph type="ftr" idx="1"/>
          </p:nvPr>
        </p:nvSpPr>
        <p:spPr>
          <a:xfrm>
            <a:off x="2376360" y="5394240"/>
            <a:ext cx="53013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defRPr lang="en-US" sz="1300" b="0" strike="noStrike" spc="-1">
                <a:solidFill>
                  <a:srgbClr val="808080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00" b="0" strike="noStrike" spc="-1">
                <a:solidFill>
                  <a:srgbClr val="808080"/>
                </a:solidFill>
                <a:latin typeface="Arial"/>
              </a:rPr>
              <a:t>&lt;footer&gt;</a:t>
            </a:r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6"/>
          <p:cNvSpPr>
            <a:spLocks noGrp="1"/>
          </p:cNvSpPr>
          <p:nvPr>
            <p:ph type="sldNum" idx="2"/>
          </p:nvPr>
        </p:nvSpPr>
        <p:spPr>
          <a:xfrm>
            <a:off x="7860960" y="5394240"/>
            <a:ext cx="171072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strike="noStrike" spc="-1">
                <a:solidFill>
                  <a:srgbClr val="C9211E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3E82847-9566-4EE6-874D-019C1975AC39}" type="slidenum">
              <a:rPr lang="en-US" sz="1300" b="0" strike="noStrike" spc="-1">
                <a:solidFill>
                  <a:srgbClr val="C9211E"/>
                </a:solidFill>
                <a:latin typeface="Arial"/>
              </a:rPr>
              <a:t>‹N°›</a:t>
            </a:fld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7"/>
          <p:cNvSpPr>
            <a:spLocks noGrp="1"/>
          </p:cNvSpPr>
          <p:nvPr>
            <p:ph type="dt" idx="3"/>
          </p:nvPr>
        </p:nvSpPr>
        <p:spPr>
          <a:xfrm>
            <a:off x="503640" y="5394240"/>
            <a:ext cx="15069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onnecteur droit 81"/>
          <p:cNvSpPr/>
          <p:nvPr/>
        </p:nvSpPr>
        <p:spPr>
          <a:xfrm>
            <a:off x="182520" y="659160"/>
            <a:ext cx="9689400" cy="360"/>
          </a:xfrm>
          <a:prstGeom prst="line">
            <a:avLst/>
          </a:prstGeom>
          <a:ln w="12600">
            <a:solidFill>
              <a:srgbClr val="C9211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1"/>
          <p:cNvSpPr>
            <a:spLocks noGrp="1"/>
          </p:cNvSpPr>
          <p:nvPr>
            <p:ph type="ftr" idx="28"/>
          </p:nvPr>
        </p:nvSpPr>
        <p:spPr>
          <a:xfrm>
            <a:off x="2376360" y="5394240"/>
            <a:ext cx="53013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defRPr lang="en-US" sz="1300" b="0" strike="noStrike" spc="-1">
                <a:solidFill>
                  <a:srgbClr val="808080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00" b="0" strike="noStrike" spc="-1">
                <a:solidFill>
                  <a:srgbClr val="808080"/>
                </a:solidFill>
                <a:latin typeface="Arial"/>
              </a:rPr>
              <a:t>&lt;footer&gt;</a:t>
            </a:r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ldNum" idx="29"/>
          </p:nvPr>
        </p:nvSpPr>
        <p:spPr>
          <a:xfrm>
            <a:off x="7860960" y="5394240"/>
            <a:ext cx="171072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strike="noStrike" spc="-1">
                <a:solidFill>
                  <a:srgbClr val="C9211E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A247E88-88B0-4090-92AA-5B84EE4AE6F6}" type="slidenum">
              <a:rPr lang="en-US" sz="1300" b="0" strike="noStrike" spc="-1">
                <a:solidFill>
                  <a:srgbClr val="C9211E"/>
                </a:solidFill>
                <a:latin typeface="Arial"/>
              </a:rPr>
              <a:t>‹N°›</a:t>
            </a:fld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dt" idx="30"/>
          </p:nvPr>
        </p:nvSpPr>
        <p:spPr>
          <a:xfrm>
            <a:off x="503640" y="5394240"/>
            <a:ext cx="15069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86" name="PlaceHolder 4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onnecteur droit 87"/>
          <p:cNvSpPr/>
          <p:nvPr/>
        </p:nvSpPr>
        <p:spPr>
          <a:xfrm>
            <a:off x="182520" y="659160"/>
            <a:ext cx="9689400" cy="360"/>
          </a:xfrm>
          <a:prstGeom prst="line">
            <a:avLst/>
          </a:prstGeom>
          <a:ln w="12600">
            <a:solidFill>
              <a:srgbClr val="C9211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381600" y="301932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93" name="PlaceHolder 5"/>
          <p:cNvSpPr>
            <a:spLocks noGrp="1"/>
          </p:cNvSpPr>
          <p:nvPr>
            <p:ph type="ftr" idx="31"/>
          </p:nvPr>
        </p:nvSpPr>
        <p:spPr>
          <a:xfrm>
            <a:off x="2376360" y="5394240"/>
            <a:ext cx="53013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defRPr lang="en-US" sz="1300" b="0" strike="noStrike" spc="-1">
                <a:solidFill>
                  <a:srgbClr val="808080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00" b="0" strike="noStrike" spc="-1">
                <a:solidFill>
                  <a:srgbClr val="808080"/>
                </a:solidFill>
                <a:latin typeface="Arial"/>
              </a:rPr>
              <a:t>&lt;footer&gt;</a:t>
            </a:r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4" name="PlaceHolder 6"/>
          <p:cNvSpPr>
            <a:spLocks noGrp="1"/>
          </p:cNvSpPr>
          <p:nvPr>
            <p:ph type="sldNum" idx="32"/>
          </p:nvPr>
        </p:nvSpPr>
        <p:spPr>
          <a:xfrm>
            <a:off x="7860960" y="5394240"/>
            <a:ext cx="171072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strike="noStrike" spc="-1">
                <a:solidFill>
                  <a:srgbClr val="C9211E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495A80B-D01F-428E-AE66-2E4BD1DE0C01}" type="slidenum">
              <a:rPr lang="en-US" sz="1300" b="0" strike="noStrike" spc="-1">
                <a:solidFill>
                  <a:srgbClr val="C9211E"/>
                </a:solidFill>
                <a:latin typeface="Arial"/>
              </a:rPr>
              <a:t>‹N°›</a:t>
            </a:fld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" name="PlaceHolder 7"/>
          <p:cNvSpPr>
            <a:spLocks noGrp="1"/>
          </p:cNvSpPr>
          <p:nvPr>
            <p:ph type="dt" idx="33"/>
          </p:nvPr>
        </p:nvSpPr>
        <p:spPr>
          <a:xfrm>
            <a:off x="503640" y="5394240"/>
            <a:ext cx="15069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onnecteur droit 99"/>
          <p:cNvSpPr/>
          <p:nvPr/>
        </p:nvSpPr>
        <p:spPr>
          <a:xfrm>
            <a:off x="182520" y="659160"/>
            <a:ext cx="9689400" cy="360"/>
          </a:xfrm>
          <a:prstGeom prst="line">
            <a:avLst/>
          </a:prstGeom>
          <a:ln w="12600">
            <a:solidFill>
              <a:srgbClr val="C9211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260680" y="301932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05" name="PlaceHolder 5"/>
          <p:cNvSpPr>
            <a:spLocks noGrp="1"/>
          </p:cNvSpPr>
          <p:nvPr>
            <p:ph type="ftr" idx="34"/>
          </p:nvPr>
        </p:nvSpPr>
        <p:spPr>
          <a:xfrm>
            <a:off x="2376360" y="5394240"/>
            <a:ext cx="53013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defRPr lang="en-US" sz="1300" b="0" strike="noStrike" spc="-1">
                <a:solidFill>
                  <a:srgbClr val="808080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00" b="0" strike="noStrike" spc="-1">
                <a:solidFill>
                  <a:srgbClr val="808080"/>
                </a:solidFill>
                <a:latin typeface="Arial"/>
              </a:rPr>
              <a:t>&lt;footer&gt;</a:t>
            </a:r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" name="PlaceHolder 6"/>
          <p:cNvSpPr>
            <a:spLocks noGrp="1"/>
          </p:cNvSpPr>
          <p:nvPr>
            <p:ph type="sldNum" idx="35"/>
          </p:nvPr>
        </p:nvSpPr>
        <p:spPr>
          <a:xfrm>
            <a:off x="7860960" y="5394240"/>
            <a:ext cx="171072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strike="noStrike" spc="-1">
                <a:solidFill>
                  <a:srgbClr val="C9211E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C0E9B31-3F00-4449-A720-4C7BEE37F18B}" type="slidenum">
              <a:rPr lang="en-US" sz="1300" b="0" strike="noStrike" spc="-1">
                <a:solidFill>
                  <a:srgbClr val="C9211E"/>
                </a:solidFill>
                <a:latin typeface="Arial"/>
              </a:rPr>
              <a:t>‹N°›</a:t>
            </a:fld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" name="PlaceHolder 7"/>
          <p:cNvSpPr>
            <a:spLocks noGrp="1"/>
          </p:cNvSpPr>
          <p:nvPr>
            <p:ph type="dt" idx="36"/>
          </p:nvPr>
        </p:nvSpPr>
        <p:spPr>
          <a:xfrm>
            <a:off x="503640" y="5394240"/>
            <a:ext cx="15069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381600" y="3019320"/>
            <a:ext cx="952164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16" name="PlaceHolder 5"/>
          <p:cNvSpPr>
            <a:spLocks noGrp="1"/>
          </p:cNvSpPr>
          <p:nvPr>
            <p:ph type="ftr" idx="37"/>
          </p:nvPr>
        </p:nvSpPr>
        <p:spPr>
          <a:xfrm>
            <a:off x="3445920" y="5164560"/>
            <a:ext cx="319356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17" name="PlaceHolder 6"/>
          <p:cNvSpPr>
            <a:spLocks noGrp="1"/>
          </p:cNvSpPr>
          <p:nvPr>
            <p:ph type="sldNum" idx="38"/>
          </p:nvPr>
        </p:nvSpPr>
        <p:spPr>
          <a:xfrm>
            <a:off x="72248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48E74F-FF17-4964-9763-BFED52741BD6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 type="dt" idx="39"/>
          </p:nvPr>
        </p:nvSpPr>
        <p:spPr>
          <a:xfrm>
            <a:off x="5036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952164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381600" y="3019320"/>
            <a:ext cx="952164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ftr" idx="40"/>
          </p:nvPr>
        </p:nvSpPr>
        <p:spPr>
          <a:xfrm>
            <a:off x="3445920" y="5164560"/>
            <a:ext cx="319356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sldNum" idx="41"/>
          </p:nvPr>
        </p:nvSpPr>
        <p:spPr>
          <a:xfrm>
            <a:off x="72248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0D562E2-FD77-4FBD-AA23-1EA8F9DC1A0B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dt" idx="42"/>
          </p:nvPr>
        </p:nvSpPr>
        <p:spPr>
          <a:xfrm>
            <a:off x="5036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381600" y="301932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36" name="PlaceHolder 5"/>
          <p:cNvSpPr>
            <a:spLocks noGrp="1"/>
          </p:cNvSpPr>
          <p:nvPr>
            <p:ph type="body"/>
          </p:nvPr>
        </p:nvSpPr>
        <p:spPr>
          <a:xfrm>
            <a:off x="5260680" y="301932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37" name="PlaceHolder 6"/>
          <p:cNvSpPr>
            <a:spLocks noGrp="1"/>
          </p:cNvSpPr>
          <p:nvPr>
            <p:ph type="ftr" idx="43"/>
          </p:nvPr>
        </p:nvSpPr>
        <p:spPr>
          <a:xfrm>
            <a:off x="3445920" y="5164560"/>
            <a:ext cx="319356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38" name="PlaceHolder 7"/>
          <p:cNvSpPr>
            <a:spLocks noGrp="1"/>
          </p:cNvSpPr>
          <p:nvPr>
            <p:ph type="sldNum" idx="44"/>
          </p:nvPr>
        </p:nvSpPr>
        <p:spPr>
          <a:xfrm>
            <a:off x="72248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F56B878-FA3F-40FC-A3D7-5B992EDDDF0C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9" name="PlaceHolder 8"/>
          <p:cNvSpPr>
            <a:spLocks noGrp="1"/>
          </p:cNvSpPr>
          <p:nvPr>
            <p:ph type="dt" idx="45"/>
          </p:nvPr>
        </p:nvSpPr>
        <p:spPr>
          <a:xfrm>
            <a:off x="5036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601080" y="76896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820560" y="76896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381600" y="301932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601080" y="301932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820560" y="301932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52" name="PlaceHolder 8"/>
          <p:cNvSpPr>
            <a:spLocks noGrp="1"/>
          </p:cNvSpPr>
          <p:nvPr>
            <p:ph type="ftr" idx="46"/>
          </p:nvPr>
        </p:nvSpPr>
        <p:spPr>
          <a:xfrm>
            <a:off x="3445920" y="5164560"/>
            <a:ext cx="319356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53" name="PlaceHolder 9"/>
          <p:cNvSpPr>
            <a:spLocks noGrp="1"/>
          </p:cNvSpPr>
          <p:nvPr>
            <p:ph type="sldNum" idx="47"/>
          </p:nvPr>
        </p:nvSpPr>
        <p:spPr>
          <a:xfrm>
            <a:off x="72248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2DF4E89-E744-47A8-8598-77951953A33A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4" name="PlaceHolder 10"/>
          <p:cNvSpPr>
            <a:spLocks noGrp="1"/>
          </p:cNvSpPr>
          <p:nvPr>
            <p:ph type="dt" idx="48"/>
          </p:nvPr>
        </p:nvSpPr>
        <p:spPr>
          <a:xfrm>
            <a:off x="5036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ftr" idx="49"/>
          </p:nvPr>
        </p:nvSpPr>
        <p:spPr>
          <a:xfrm>
            <a:off x="3445920" y="5164560"/>
            <a:ext cx="319356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56" name="PlaceHolder 2"/>
          <p:cNvSpPr>
            <a:spLocks noGrp="1"/>
          </p:cNvSpPr>
          <p:nvPr>
            <p:ph type="sldNum" idx="50"/>
          </p:nvPr>
        </p:nvSpPr>
        <p:spPr>
          <a:xfrm>
            <a:off x="72248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A8713FA-083A-409E-8E80-AAC7C09DC9FB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dt" idx="51"/>
          </p:nvPr>
        </p:nvSpPr>
        <p:spPr>
          <a:xfrm>
            <a:off x="5036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59" name="PlaceHolder 2"/>
          <p:cNvSpPr>
            <a:spLocks noGrp="1"/>
          </p:cNvSpPr>
          <p:nvPr>
            <p:ph type="ftr" idx="52"/>
          </p:nvPr>
        </p:nvSpPr>
        <p:spPr>
          <a:xfrm>
            <a:off x="3445920" y="5164560"/>
            <a:ext cx="319356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60" name="PlaceHolder 3"/>
          <p:cNvSpPr>
            <a:spLocks noGrp="1"/>
          </p:cNvSpPr>
          <p:nvPr>
            <p:ph type="sldNum" idx="53"/>
          </p:nvPr>
        </p:nvSpPr>
        <p:spPr>
          <a:xfrm>
            <a:off x="72248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383C3CA-694A-491D-9B9B-20BA2BCB4E0B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dt" idx="54"/>
          </p:nvPr>
        </p:nvSpPr>
        <p:spPr>
          <a:xfrm>
            <a:off x="5036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952164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67" name="PlaceHolder 3"/>
          <p:cNvSpPr>
            <a:spLocks noGrp="1"/>
          </p:cNvSpPr>
          <p:nvPr>
            <p:ph type="ftr" idx="55"/>
          </p:nvPr>
        </p:nvSpPr>
        <p:spPr>
          <a:xfrm>
            <a:off x="3445920" y="5164560"/>
            <a:ext cx="319356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68" name="PlaceHolder 4"/>
          <p:cNvSpPr>
            <a:spLocks noGrp="1"/>
          </p:cNvSpPr>
          <p:nvPr>
            <p:ph type="sldNum" idx="56"/>
          </p:nvPr>
        </p:nvSpPr>
        <p:spPr>
          <a:xfrm>
            <a:off x="72248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1068EA0-71B3-4680-A85B-F61931292BCE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dt" idx="57"/>
          </p:nvPr>
        </p:nvSpPr>
        <p:spPr>
          <a:xfrm>
            <a:off x="5036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necteur droit 11"/>
          <p:cNvSpPr/>
          <p:nvPr/>
        </p:nvSpPr>
        <p:spPr>
          <a:xfrm>
            <a:off x="182520" y="659160"/>
            <a:ext cx="9689400" cy="360"/>
          </a:xfrm>
          <a:prstGeom prst="line">
            <a:avLst/>
          </a:prstGeom>
          <a:ln w="12600">
            <a:solidFill>
              <a:srgbClr val="C9211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952164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381600" y="3019320"/>
            <a:ext cx="952164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6" name="PlaceHolder 4"/>
          <p:cNvSpPr>
            <a:spLocks noGrp="1"/>
          </p:cNvSpPr>
          <p:nvPr>
            <p:ph type="ftr" idx="4"/>
          </p:nvPr>
        </p:nvSpPr>
        <p:spPr>
          <a:xfrm>
            <a:off x="2376360" y="5394240"/>
            <a:ext cx="53013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defRPr lang="en-US" sz="1300" b="0" strike="noStrike" spc="-1">
                <a:solidFill>
                  <a:srgbClr val="808080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00" b="0" strike="noStrike" spc="-1">
                <a:solidFill>
                  <a:srgbClr val="808080"/>
                </a:solidFill>
                <a:latin typeface="Arial"/>
              </a:rPr>
              <a:t>&lt;footer&gt;</a:t>
            </a:r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5"/>
          <p:cNvSpPr>
            <a:spLocks noGrp="1"/>
          </p:cNvSpPr>
          <p:nvPr>
            <p:ph type="sldNum" idx="5"/>
          </p:nvPr>
        </p:nvSpPr>
        <p:spPr>
          <a:xfrm>
            <a:off x="7860960" y="5394240"/>
            <a:ext cx="171072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strike="noStrike" spc="-1">
                <a:solidFill>
                  <a:srgbClr val="C9211E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432F592-CB21-4BB1-B1A3-510EB561E568}" type="slidenum">
              <a:rPr lang="en-US" sz="1300" b="0" strike="noStrike" spc="-1">
                <a:solidFill>
                  <a:srgbClr val="C9211E"/>
                </a:solidFill>
                <a:latin typeface="Arial"/>
              </a:rPr>
              <a:t>‹N°›</a:t>
            </a:fld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PlaceHolder 6"/>
          <p:cNvSpPr>
            <a:spLocks noGrp="1"/>
          </p:cNvSpPr>
          <p:nvPr>
            <p:ph type="dt" idx="6"/>
          </p:nvPr>
        </p:nvSpPr>
        <p:spPr>
          <a:xfrm>
            <a:off x="503640" y="5394240"/>
            <a:ext cx="15069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75" name="PlaceHolder 4"/>
          <p:cNvSpPr>
            <a:spLocks noGrp="1"/>
          </p:cNvSpPr>
          <p:nvPr>
            <p:ph type="ftr" idx="58"/>
          </p:nvPr>
        </p:nvSpPr>
        <p:spPr>
          <a:xfrm>
            <a:off x="3445920" y="5164560"/>
            <a:ext cx="319356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76" name="PlaceHolder 5"/>
          <p:cNvSpPr>
            <a:spLocks noGrp="1"/>
          </p:cNvSpPr>
          <p:nvPr>
            <p:ph type="sldNum" idx="59"/>
          </p:nvPr>
        </p:nvSpPr>
        <p:spPr>
          <a:xfrm>
            <a:off x="72248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21AFF4B-C851-4D8A-BCCB-98EEF76EEBF8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7" name="PlaceHolder 6"/>
          <p:cNvSpPr>
            <a:spLocks noGrp="1"/>
          </p:cNvSpPr>
          <p:nvPr>
            <p:ph type="dt" idx="60"/>
          </p:nvPr>
        </p:nvSpPr>
        <p:spPr>
          <a:xfrm>
            <a:off x="5036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82" name="PlaceHolder 2"/>
          <p:cNvSpPr>
            <a:spLocks noGrp="1"/>
          </p:cNvSpPr>
          <p:nvPr>
            <p:ph type="ftr" idx="61"/>
          </p:nvPr>
        </p:nvSpPr>
        <p:spPr>
          <a:xfrm>
            <a:off x="3445920" y="5164560"/>
            <a:ext cx="319356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83" name="PlaceHolder 3"/>
          <p:cNvSpPr>
            <a:spLocks noGrp="1"/>
          </p:cNvSpPr>
          <p:nvPr>
            <p:ph type="sldNum" idx="62"/>
          </p:nvPr>
        </p:nvSpPr>
        <p:spPr>
          <a:xfrm>
            <a:off x="72248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3A6E855-810B-403D-8A6B-99461B96BAD8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 type="dt" idx="63"/>
          </p:nvPr>
        </p:nvSpPr>
        <p:spPr>
          <a:xfrm>
            <a:off x="5036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ftr" idx="64"/>
          </p:nvPr>
        </p:nvSpPr>
        <p:spPr>
          <a:xfrm>
            <a:off x="3445920" y="5164560"/>
            <a:ext cx="319356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87" name="PlaceHolder 2"/>
          <p:cNvSpPr>
            <a:spLocks noGrp="1"/>
          </p:cNvSpPr>
          <p:nvPr>
            <p:ph type="sldNum" idx="65"/>
          </p:nvPr>
        </p:nvSpPr>
        <p:spPr>
          <a:xfrm>
            <a:off x="72248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C99781D-506F-4B03-9405-2461897F89CD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dt" idx="66"/>
          </p:nvPr>
        </p:nvSpPr>
        <p:spPr>
          <a:xfrm>
            <a:off x="5036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92" name="PlaceHolder 4"/>
          <p:cNvSpPr>
            <a:spLocks noGrp="1"/>
          </p:cNvSpPr>
          <p:nvPr>
            <p:ph type="body"/>
          </p:nvPr>
        </p:nvSpPr>
        <p:spPr>
          <a:xfrm>
            <a:off x="381600" y="301932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93" name="PlaceHolder 5"/>
          <p:cNvSpPr>
            <a:spLocks noGrp="1"/>
          </p:cNvSpPr>
          <p:nvPr>
            <p:ph type="ftr" idx="67"/>
          </p:nvPr>
        </p:nvSpPr>
        <p:spPr>
          <a:xfrm>
            <a:off x="3445920" y="5164560"/>
            <a:ext cx="319356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94" name="PlaceHolder 6"/>
          <p:cNvSpPr>
            <a:spLocks noGrp="1"/>
          </p:cNvSpPr>
          <p:nvPr>
            <p:ph type="sldNum" idx="68"/>
          </p:nvPr>
        </p:nvSpPr>
        <p:spPr>
          <a:xfrm>
            <a:off x="72248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1C9E14C-C560-4725-A28A-79847216E572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5" name="PlaceHolder 7"/>
          <p:cNvSpPr>
            <a:spLocks noGrp="1"/>
          </p:cNvSpPr>
          <p:nvPr>
            <p:ph type="dt" idx="69"/>
          </p:nvPr>
        </p:nvSpPr>
        <p:spPr>
          <a:xfrm>
            <a:off x="5036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5260680" y="301932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04" name="PlaceHolder 5"/>
          <p:cNvSpPr>
            <a:spLocks noGrp="1"/>
          </p:cNvSpPr>
          <p:nvPr>
            <p:ph type="ftr" idx="70"/>
          </p:nvPr>
        </p:nvSpPr>
        <p:spPr>
          <a:xfrm>
            <a:off x="3445920" y="5164560"/>
            <a:ext cx="319356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05" name="PlaceHolder 6"/>
          <p:cNvSpPr>
            <a:spLocks noGrp="1"/>
          </p:cNvSpPr>
          <p:nvPr>
            <p:ph type="sldNum" idx="71"/>
          </p:nvPr>
        </p:nvSpPr>
        <p:spPr>
          <a:xfrm>
            <a:off x="72248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2992C81-0519-4DB7-8D5C-4D359574FB2A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6" name="PlaceHolder 7"/>
          <p:cNvSpPr>
            <a:spLocks noGrp="1"/>
          </p:cNvSpPr>
          <p:nvPr>
            <p:ph type="dt" idx="72"/>
          </p:nvPr>
        </p:nvSpPr>
        <p:spPr>
          <a:xfrm>
            <a:off x="503640" y="5164560"/>
            <a:ext cx="234720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TextBox 3" hidden="1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TextBox 5" hidden="1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2430FB7D-E6F0-40D1-89D0-29BA412AA6A5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5" name="Picture 5"/>
          <p:cNvPicPr/>
          <p:nvPr/>
        </p:nvPicPr>
        <p:blipFill>
          <a:blip r:embed="rId4"/>
          <a:stretch/>
        </p:blipFill>
        <p:spPr>
          <a:xfrm>
            <a:off x="8286480" y="390240"/>
            <a:ext cx="1348560" cy="37728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7"/>
          <p:cNvPicPr/>
          <p:nvPr/>
        </p:nvPicPr>
        <p:blipFill>
          <a:blip r:embed="rId5"/>
          <a:stretch/>
        </p:blipFill>
        <p:spPr>
          <a:xfrm>
            <a:off x="6253200" y="390240"/>
            <a:ext cx="1476720" cy="37728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9"/>
          <p:cNvPicPr/>
          <p:nvPr/>
        </p:nvPicPr>
        <p:blipFill>
          <a:blip r:embed="rId6"/>
          <a:stretch/>
        </p:blipFill>
        <p:spPr>
          <a:xfrm>
            <a:off x="4188240" y="390240"/>
            <a:ext cx="1508400" cy="377280"/>
          </a:xfrm>
          <a:prstGeom prst="rect">
            <a:avLst/>
          </a:prstGeom>
          <a:ln w="0">
            <a:noFill/>
          </a:ln>
        </p:spPr>
      </p:pic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TextBox 3" hidden="1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TextBox 5" hidden="1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7C461A5F-FA05-4FF4-8C8B-F81690282728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4" name="Picture 5"/>
          <p:cNvPicPr/>
          <p:nvPr/>
        </p:nvPicPr>
        <p:blipFill>
          <a:blip r:embed="rId4"/>
          <a:stretch/>
        </p:blipFill>
        <p:spPr>
          <a:xfrm>
            <a:off x="8286480" y="390240"/>
            <a:ext cx="1348560" cy="37728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7"/>
          <p:cNvPicPr/>
          <p:nvPr/>
        </p:nvPicPr>
        <p:blipFill>
          <a:blip r:embed="rId5"/>
          <a:stretch/>
        </p:blipFill>
        <p:spPr>
          <a:xfrm>
            <a:off x="6253200" y="390240"/>
            <a:ext cx="1476720" cy="37728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9"/>
          <p:cNvPicPr/>
          <p:nvPr/>
        </p:nvPicPr>
        <p:blipFill>
          <a:blip r:embed="rId6"/>
          <a:stretch/>
        </p:blipFill>
        <p:spPr>
          <a:xfrm>
            <a:off x="4188240" y="390240"/>
            <a:ext cx="1508400" cy="37728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TextBox 3" hidden="1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TextBox 5" hidden="1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04A6F3BF-1929-4310-B031-EEA03100ECC7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1" name="Picture 5"/>
          <p:cNvPicPr/>
          <p:nvPr/>
        </p:nvPicPr>
        <p:blipFill>
          <a:blip r:embed="rId4"/>
          <a:stretch/>
        </p:blipFill>
        <p:spPr>
          <a:xfrm>
            <a:off x="8286480" y="390240"/>
            <a:ext cx="1348560" cy="37728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7"/>
          <p:cNvPicPr/>
          <p:nvPr/>
        </p:nvPicPr>
        <p:blipFill>
          <a:blip r:embed="rId5"/>
          <a:stretch/>
        </p:blipFill>
        <p:spPr>
          <a:xfrm>
            <a:off x="6253200" y="390240"/>
            <a:ext cx="1476720" cy="37728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9"/>
          <p:cNvPicPr/>
          <p:nvPr/>
        </p:nvPicPr>
        <p:blipFill>
          <a:blip r:embed="rId6"/>
          <a:stretch/>
        </p:blipFill>
        <p:spPr>
          <a:xfrm>
            <a:off x="4188240" y="390240"/>
            <a:ext cx="1508400" cy="377280"/>
          </a:xfrm>
          <a:prstGeom prst="rect">
            <a:avLst/>
          </a:prstGeom>
          <a:ln w="0">
            <a:noFill/>
          </a:ln>
        </p:spPr>
      </p:pic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381600" y="301932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TextBox 3" hidden="1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TextBox 5" hidden="1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AAEBD67A-268A-40A1-BB72-DDB88CB85539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6" name="Picture 5"/>
          <p:cNvPicPr/>
          <p:nvPr/>
        </p:nvPicPr>
        <p:blipFill>
          <a:blip r:embed="rId4"/>
          <a:stretch/>
        </p:blipFill>
        <p:spPr>
          <a:xfrm>
            <a:off x="8286480" y="390240"/>
            <a:ext cx="1348560" cy="37728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7"/>
          <p:cNvPicPr/>
          <p:nvPr/>
        </p:nvPicPr>
        <p:blipFill>
          <a:blip r:embed="rId5"/>
          <a:stretch/>
        </p:blipFill>
        <p:spPr>
          <a:xfrm>
            <a:off x="6253200" y="390240"/>
            <a:ext cx="1476720" cy="37728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9"/>
          <p:cNvPicPr/>
          <p:nvPr/>
        </p:nvPicPr>
        <p:blipFill>
          <a:blip r:embed="rId6"/>
          <a:stretch/>
        </p:blipFill>
        <p:spPr>
          <a:xfrm>
            <a:off x="4188240" y="390240"/>
            <a:ext cx="1508400" cy="377280"/>
          </a:xfrm>
          <a:prstGeom prst="rect">
            <a:avLst/>
          </a:prstGeom>
          <a:ln w="0">
            <a:noFill/>
          </a:ln>
        </p:spPr>
      </p:pic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51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52" name="PlaceHolder 4"/>
          <p:cNvSpPr>
            <a:spLocks noGrp="1"/>
          </p:cNvSpPr>
          <p:nvPr>
            <p:ph type="body"/>
          </p:nvPr>
        </p:nvSpPr>
        <p:spPr>
          <a:xfrm>
            <a:off x="5260680" y="301932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TextBox 3" hidden="1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TextBox 5" hidden="1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20257C9E-4A8C-4977-BAF1-C3642CF2EE58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1" name="Picture 5"/>
          <p:cNvPicPr/>
          <p:nvPr/>
        </p:nvPicPr>
        <p:blipFill>
          <a:blip r:embed="rId4"/>
          <a:stretch/>
        </p:blipFill>
        <p:spPr>
          <a:xfrm>
            <a:off x="8286480" y="390240"/>
            <a:ext cx="1348560" cy="37728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7"/>
          <p:cNvPicPr/>
          <p:nvPr/>
        </p:nvPicPr>
        <p:blipFill>
          <a:blip r:embed="rId5"/>
          <a:stretch/>
        </p:blipFill>
        <p:spPr>
          <a:xfrm>
            <a:off x="6253200" y="390240"/>
            <a:ext cx="1476720" cy="37728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9"/>
          <p:cNvPicPr/>
          <p:nvPr/>
        </p:nvPicPr>
        <p:blipFill>
          <a:blip r:embed="rId6"/>
          <a:stretch/>
        </p:blipFill>
        <p:spPr>
          <a:xfrm>
            <a:off x="4188240" y="390240"/>
            <a:ext cx="1508400" cy="377280"/>
          </a:xfrm>
          <a:prstGeom prst="rect">
            <a:avLst/>
          </a:prstGeom>
          <a:ln w="0">
            <a:noFill/>
          </a:ln>
        </p:spPr>
      </p:pic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381600" y="3019320"/>
            <a:ext cx="952164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necteur droit 21"/>
          <p:cNvSpPr/>
          <p:nvPr/>
        </p:nvSpPr>
        <p:spPr>
          <a:xfrm>
            <a:off x="182520" y="659160"/>
            <a:ext cx="9689400" cy="360"/>
          </a:xfrm>
          <a:prstGeom prst="line">
            <a:avLst/>
          </a:prstGeom>
          <a:ln w="12600">
            <a:solidFill>
              <a:srgbClr val="C9211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381600" y="301932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7" name="PlaceHolder 5"/>
          <p:cNvSpPr>
            <a:spLocks noGrp="1"/>
          </p:cNvSpPr>
          <p:nvPr>
            <p:ph type="body"/>
          </p:nvPr>
        </p:nvSpPr>
        <p:spPr>
          <a:xfrm>
            <a:off x="5260680" y="301932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8" name="PlaceHolder 6"/>
          <p:cNvSpPr>
            <a:spLocks noGrp="1"/>
          </p:cNvSpPr>
          <p:nvPr>
            <p:ph type="ftr" idx="7"/>
          </p:nvPr>
        </p:nvSpPr>
        <p:spPr>
          <a:xfrm>
            <a:off x="2376360" y="5394240"/>
            <a:ext cx="53013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defRPr lang="en-US" sz="1300" b="0" strike="noStrike" spc="-1">
                <a:solidFill>
                  <a:srgbClr val="808080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00" b="0" strike="noStrike" spc="-1">
                <a:solidFill>
                  <a:srgbClr val="808080"/>
                </a:solidFill>
                <a:latin typeface="Arial"/>
              </a:rPr>
              <a:t>&lt;footer&gt;</a:t>
            </a:r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PlaceHolder 7"/>
          <p:cNvSpPr>
            <a:spLocks noGrp="1"/>
          </p:cNvSpPr>
          <p:nvPr>
            <p:ph type="sldNum" idx="8"/>
          </p:nvPr>
        </p:nvSpPr>
        <p:spPr>
          <a:xfrm>
            <a:off x="7860960" y="5394240"/>
            <a:ext cx="171072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strike="noStrike" spc="-1">
                <a:solidFill>
                  <a:srgbClr val="C9211E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D02D578-B0B8-4710-89C3-761490F41820}" type="slidenum">
              <a:rPr lang="en-US" sz="1300" b="0" strike="noStrike" spc="-1">
                <a:solidFill>
                  <a:srgbClr val="C9211E"/>
                </a:solidFill>
                <a:latin typeface="Arial"/>
              </a:rPr>
              <a:t>‹N°›</a:t>
            </a:fld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" name="PlaceHolder 8"/>
          <p:cNvSpPr>
            <a:spLocks noGrp="1"/>
          </p:cNvSpPr>
          <p:nvPr>
            <p:ph type="dt" idx="9"/>
          </p:nvPr>
        </p:nvSpPr>
        <p:spPr>
          <a:xfrm>
            <a:off x="503640" y="5394240"/>
            <a:ext cx="15069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TextBox 3" hidden="1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TextBox 5" hidden="1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C90BA5D7-F6F8-4EFD-B128-58E8110FE6B3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6" name="Picture 5"/>
          <p:cNvPicPr/>
          <p:nvPr/>
        </p:nvPicPr>
        <p:blipFill>
          <a:blip r:embed="rId4"/>
          <a:stretch/>
        </p:blipFill>
        <p:spPr>
          <a:xfrm>
            <a:off x="8286480" y="390240"/>
            <a:ext cx="1348560" cy="377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7"/>
          <p:cNvPicPr/>
          <p:nvPr/>
        </p:nvPicPr>
        <p:blipFill>
          <a:blip r:embed="rId5"/>
          <a:stretch/>
        </p:blipFill>
        <p:spPr>
          <a:xfrm>
            <a:off x="6253200" y="390240"/>
            <a:ext cx="1476720" cy="377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9"/>
          <p:cNvPicPr/>
          <p:nvPr/>
        </p:nvPicPr>
        <p:blipFill>
          <a:blip r:embed="rId6"/>
          <a:stretch/>
        </p:blipFill>
        <p:spPr>
          <a:xfrm>
            <a:off x="4188240" y="390240"/>
            <a:ext cx="1508400" cy="377280"/>
          </a:xfrm>
          <a:prstGeom prst="rect">
            <a:avLst/>
          </a:prstGeom>
          <a:ln w="0">
            <a:noFill/>
          </a:ln>
        </p:spPr>
      </p:pic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952164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381600" y="3019320"/>
            <a:ext cx="952164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TextBox 3" hidden="1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TextBox 5" hidden="1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379C5146-B05B-4F2E-A110-E80716CD60FF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9" name="Picture 5"/>
          <p:cNvPicPr/>
          <p:nvPr/>
        </p:nvPicPr>
        <p:blipFill>
          <a:blip r:embed="rId4"/>
          <a:stretch/>
        </p:blipFill>
        <p:spPr>
          <a:xfrm>
            <a:off x="8286480" y="390240"/>
            <a:ext cx="1348560" cy="37728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7"/>
          <p:cNvPicPr/>
          <p:nvPr/>
        </p:nvPicPr>
        <p:blipFill>
          <a:blip r:embed="rId5"/>
          <a:stretch/>
        </p:blipFill>
        <p:spPr>
          <a:xfrm>
            <a:off x="6253200" y="390240"/>
            <a:ext cx="1476720" cy="37728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9"/>
          <p:cNvPicPr/>
          <p:nvPr/>
        </p:nvPicPr>
        <p:blipFill>
          <a:blip r:embed="rId6"/>
          <a:stretch/>
        </p:blipFill>
        <p:spPr>
          <a:xfrm>
            <a:off x="4188240" y="390240"/>
            <a:ext cx="1508400" cy="377280"/>
          </a:xfrm>
          <a:prstGeom prst="rect">
            <a:avLst/>
          </a:prstGeom>
          <a:ln w="0">
            <a:noFill/>
          </a:ln>
        </p:spPr>
      </p:pic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381600" y="301932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96" name="PlaceHolder 5"/>
          <p:cNvSpPr>
            <a:spLocks noGrp="1"/>
          </p:cNvSpPr>
          <p:nvPr>
            <p:ph type="body"/>
          </p:nvPr>
        </p:nvSpPr>
        <p:spPr>
          <a:xfrm>
            <a:off x="5260680" y="301932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TextBox 3" hidden="1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TextBox 5" hidden="1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FBFC6491-99AE-4493-90B4-2CA16D694C7B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6" name="Picture 5"/>
          <p:cNvPicPr/>
          <p:nvPr/>
        </p:nvPicPr>
        <p:blipFill>
          <a:blip r:embed="rId4"/>
          <a:stretch/>
        </p:blipFill>
        <p:spPr>
          <a:xfrm>
            <a:off x="8286480" y="390240"/>
            <a:ext cx="1348560" cy="37728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7"/>
          <p:cNvPicPr/>
          <p:nvPr/>
        </p:nvPicPr>
        <p:blipFill>
          <a:blip r:embed="rId5"/>
          <a:stretch/>
        </p:blipFill>
        <p:spPr>
          <a:xfrm>
            <a:off x="6253200" y="390240"/>
            <a:ext cx="1476720" cy="37728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9"/>
          <p:cNvPicPr/>
          <p:nvPr/>
        </p:nvPicPr>
        <p:blipFill>
          <a:blip r:embed="rId6"/>
          <a:stretch/>
        </p:blipFill>
        <p:spPr>
          <a:xfrm>
            <a:off x="4188240" y="390240"/>
            <a:ext cx="1508400" cy="377280"/>
          </a:xfrm>
          <a:prstGeom prst="rect">
            <a:avLst/>
          </a:prstGeom>
          <a:ln w="0">
            <a:noFill/>
          </a:ln>
        </p:spPr>
      </p:pic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11" name="PlaceHolder 3"/>
          <p:cNvSpPr>
            <a:spLocks noGrp="1"/>
          </p:cNvSpPr>
          <p:nvPr>
            <p:ph type="body"/>
          </p:nvPr>
        </p:nvSpPr>
        <p:spPr>
          <a:xfrm>
            <a:off x="3601080" y="76896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12" name="PlaceHolder 4"/>
          <p:cNvSpPr>
            <a:spLocks noGrp="1"/>
          </p:cNvSpPr>
          <p:nvPr>
            <p:ph type="body"/>
          </p:nvPr>
        </p:nvSpPr>
        <p:spPr>
          <a:xfrm>
            <a:off x="6820560" y="76896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13" name="PlaceHolder 5"/>
          <p:cNvSpPr>
            <a:spLocks noGrp="1"/>
          </p:cNvSpPr>
          <p:nvPr>
            <p:ph type="body"/>
          </p:nvPr>
        </p:nvSpPr>
        <p:spPr>
          <a:xfrm>
            <a:off x="381600" y="301932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14" name="PlaceHolder 6"/>
          <p:cNvSpPr>
            <a:spLocks noGrp="1"/>
          </p:cNvSpPr>
          <p:nvPr>
            <p:ph type="body"/>
          </p:nvPr>
        </p:nvSpPr>
        <p:spPr>
          <a:xfrm>
            <a:off x="3601080" y="301932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15" name="PlaceHolder 7"/>
          <p:cNvSpPr>
            <a:spLocks noGrp="1"/>
          </p:cNvSpPr>
          <p:nvPr>
            <p:ph type="body"/>
          </p:nvPr>
        </p:nvSpPr>
        <p:spPr>
          <a:xfrm>
            <a:off x="6820560" y="301932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TextBox 3" hidden="1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TextBox 5" hidden="1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6A190325-A5D1-496A-B558-41924C65FCB5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0" name="Picture 5"/>
          <p:cNvPicPr/>
          <p:nvPr/>
        </p:nvPicPr>
        <p:blipFill>
          <a:blip r:embed="rId4"/>
          <a:stretch/>
        </p:blipFill>
        <p:spPr>
          <a:xfrm>
            <a:off x="8286480" y="390240"/>
            <a:ext cx="1348560" cy="37728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7"/>
          <p:cNvPicPr/>
          <p:nvPr/>
        </p:nvPicPr>
        <p:blipFill>
          <a:blip r:embed="rId5"/>
          <a:stretch/>
        </p:blipFill>
        <p:spPr>
          <a:xfrm>
            <a:off x="6253200" y="390240"/>
            <a:ext cx="1476720" cy="37728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9"/>
          <p:cNvPicPr/>
          <p:nvPr/>
        </p:nvPicPr>
        <p:blipFill>
          <a:blip r:embed="rId6"/>
          <a:stretch/>
        </p:blipFill>
        <p:spPr>
          <a:xfrm>
            <a:off x="4188240" y="390240"/>
            <a:ext cx="1508400" cy="37728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TextBox 3" hidden="1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TextBox 5" hidden="1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3B77CBAA-9C28-4C1A-B987-DE1996100EC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7" name="Picture 5"/>
          <p:cNvPicPr/>
          <p:nvPr/>
        </p:nvPicPr>
        <p:blipFill>
          <a:blip r:embed="rId4"/>
          <a:stretch/>
        </p:blipFill>
        <p:spPr>
          <a:xfrm>
            <a:off x="8286480" y="390240"/>
            <a:ext cx="1348560" cy="37728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7"/>
          <p:cNvPicPr/>
          <p:nvPr/>
        </p:nvPicPr>
        <p:blipFill>
          <a:blip r:embed="rId5"/>
          <a:stretch/>
        </p:blipFill>
        <p:spPr>
          <a:xfrm>
            <a:off x="6253200" y="390240"/>
            <a:ext cx="1476720" cy="37728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9"/>
          <p:cNvPicPr/>
          <p:nvPr/>
        </p:nvPicPr>
        <p:blipFill>
          <a:blip r:embed="rId6"/>
          <a:stretch/>
        </p:blipFill>
        <p:spPr>
          <a:xfrm>
            <a:off x="4188240" y="390240"/>
            <a:ext cx="1508400" cy="377280"/>
          </a:xfrm>
          <a:prstGeom prst="rect">
            <a:avLst/>
          </a:prstGeom>
          <a:ln w="0">
            <a:noFill/>
          </a:ln>
        </p:spPr>
      </p:pic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TextBox 3" hidden="1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TextBox 5" hidden="1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EC9FD440-9589-4D8F-BECD-FF9ADB33D8E1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7" name="Picture 5"/>
          <p:cNvPicPr/>
          <p:nvPr/>
        </p:nvPicPr>
        <p:blipFill>
          <a:blip r:embed="rId4"/>
          <a:stretch/>
        </p:blipFill>
        <p:spPr>
          <a:xfrm>
            <a:off x="8286480" y="390240"/>
            <a:ext cx="1348560" cy="37728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7"/>
          <p:cNvPicPr/>
          <p:nvPr/>
        </p:nvPicPr>
        <p:blipFill>
          <a:blip r:embed="rId5"/>
          <a:stretch/>
        </p:blipFill>
        <p:spPr>
          <a:xfrm>
            <a:off x="6253200" y="390240"/>
            <a:ext cx="1476720" cy="37728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9"/>
          <p:cNvPicPr/>
          <p:nvPr/>
        </p:nvPicPr>
        <p:blipFill>
          <a:blip r:embed="rId6"/>
          <a:stretch/>
        </p:blipFill>
        <p:spPr>
          <a:xfrm>
            <a:off x="4188240" y="390240"/>
            <a:ext cx="1508400" cy="377280"/>
          </a:xfrm>
          <a:prstGeom prst="rect">
            <a:avLst/>
          </a:prstGeom>
          <a:ln w="0">
            <a:noFill/>
          </a:ln>
        </p:spPr>
      </p:pic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952164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TextBox 3" hidden="1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TextBox 5" hidden="1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EF7B41A9-A308-4ECA-A513-4503F8FCC35E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8" name="Picture 5"/>
          <p:cNvPicPr/>
          <p:nvPr/>
        </p:nvPicPr>
        <p:blipFill>
          <a:blip r:embed="rId4"/>
          <a:stretch/>
        </p:blipFill>
        <p:spPr>
          <a:xfrm>
            <a:off x="8286480" y="390240"/>
            <a:ext cx="1348560" cy="37728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7"/>
          <p:cNvPicPr/>
          <p:nvPr/>
        </p:nvPicPr>
        <p:blipFill>
          <a:blip r:embed="rId5"/>
          <a:stretch/>
        </p:blipFill>
        <p:spPr>
          <a:xfrm>
            <a:off x="6253200" y="390240"/>
            <a:ext cx="1476720" cy="37728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9"/>
          <p:cNvPicPr/>
          <p:nvPr/>
        </p:nvPicPr>
        <p:blipFill>
          <a:blip r:embed="rId6"/>
          <a:stretch/>
        </p:blipFill>
        <p:spPr>
          <a:xfrm>
            <a:off x="4188240" y="390240"/>
            <a:ext cx="1508400" cy="377280"/>
          </a:xfrm>
          <a:prstGeom prst="rect">
            <a:avLst/>
          </a:prstGeom>
          <a:ln w="0">
            <a:noFill/>
          </a:ln>
        </p:spPr>
      </p:pic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53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TextBox 3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00A8CAC8-4E2B-4510-8971-6F24677C6C96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64" name="PlaceHolder 4"/>
          <p:cNvSpPr>
            <a:spLocks noGrp="1"/>
          </p:cNvSpPr>
          <p:nvPr>
            <p:ph type="body"/>
          </p:nvPr>
        </p:nvSpPr>
        <p:spPr>
          <a:xfrm>
            <a:off x="5260680" y="301932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TextBox 3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D5BE7804-6250-42C7-A76C-9267FE05FD17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75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76" name="PlaceHolder 4"/>
          <p:cNvSpPr>
            <a:spLocks noGrp="1"/>
          </p:cNvSpPr>
          <p:nvPr>
            <p:ph type="body"/>
          </p:nvPr>
        </p:nvSpPr>
        <p:spPr>
          <a:xfrm>
            <a:off x="381600" y="3019320"/>
            <a:ext cx="952164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TextBox 3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303952E4-06E6-42D0-A50E-0D54FEAD1B4B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952164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87" name="PlaceHolder 3"/>
          <p:cNvSpPr>
            <a:spLocks noGrp="1"/>
          </p:cNvSpPr>
          <p:nvPr>
            <p:ph type="body"/>
          </p:nvPr>
        </p:nvSpPr>
        <p:spPr>
          <a:xfrm>
            <a:off x="381600" y="3019320"/>
            <a:ext cx="952164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necteur droit 35"/>
          <p:cNvSpPr/>
          <p:nvPr/>
        </p:nvSpPr>
        <p:spPr>
          <a:xfrm>
            <a:off x="182520" y="659160"/>
            <a:ext cx="9689400" cy="360"/>
          </a:xfrm>
          <a:prstGeom prst="line">
            <a:avLst/>
          </a:prstGeom>
          <a:ln w="12600">
            <a:solidFill>
              <a:srgbClr val="C9211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3601080" y="76896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820560" y="76896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381600" y="301932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3601080" y="301932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6820560" y="301932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4" name="PlaceHolder 8"/>
          <p:cNvSpPr>
            <a:spLocks noGrp="1"/>
          </p:cNvSpPr>
          <p:nvPr>
            <p:ph type="ftr" idx="10"/>
          </p:nvPr>
        </p:nvSpPr>
        <p:spPr>
          <a:xfrm>
            <a:off x="2376360" y="5394240"/>
            <a:ext cx="53013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defRPr lang="en-US" sz="1300" b="0" strike="noStrike" spc="-1">
                <a:solidFill>
                  <a:srgbClr val="808080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00" b="0" strike="noStrike" spc="-1">
                <a:solidFill>
                  <a:srgbClr val="808080"/>
                </a:solidFill>
                <a:latin typeface="Arial"/>
              </a:rPr>
              <a:t>&lt;footer&gt;</a:t>
            </a:r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9"/>
          <p:cNvSpPr>
            <a:spLocks noGrp="1"/>
          </p:cNvSpPr>
          <p:nvPr>
            <p:ph type="sldNum" idx="11"/>
          </p:nvPr>
        </p:nvSpPr>
        <p:spPr>
          <a:xfrm>
            <a:off x="7860960" y="5394240"/>
            <a:ext cx="171072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strike="noStrike" spc="-1">
                <a:solidFill>
                  <a:srgbClr val="C9211E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CCFE0CA-746E-408F-8B72-922BC2EE9C48}" type="slidenum">
              <a:rPr lang="en-US" sz="1300" b="0" strike="noStrike" spc="-1">
                <a:solidFill>
                  <a:srgbClr val="C9211E"/>
                </a:solidFill>
                <a:latin typeface="Arial"/>
              </a:rPr>
              <a:t>‹N°›</a:t>
            </a:fld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10"/>
          <p:cNvSpPr>
            <a:spLocks noGrp="1"/>
          </p:cNvSpPr>
          <p:nvPr>
            <p:ph type="dt" idx="12"/>
          </p:nvPr>
        </p:nvSpPr>
        <p:spPr>
          <a:xfrm>
            <a:off x="503640" y="5394240"/>
            <a:ext cx="15069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TextBox 3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A8264CBA-D837-4F6C-A039-03B96B541285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98" name="PlaceHolder 4"/>
          <p:cNvSpPr>
            <a:spLocks noGrp="1"/>
          </p:cNvSpPr>
          <p:nvPr>
            <p:ph type="body"/>
          </p:nvPr>
        </p:nvSpPr>
        <p:spPr>
          <a:xfrm>
            <a:off x="381600" y="301932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99" name="PlaceHolder 5"/>
          <p:cNvSpPr>
            <a:spLocks noGrp="1"/>
          </p:cNvSpPr>
          <p:nvPr>
            <p:ph type="body"/>
          </p:nvPr>
        </p:nvSpPr>
        <p:spPr>
          <a:xfrm>
            <a:off x="5260680" y="301932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TextBox 3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92DD8B0B-4B27-431C-88A7-DF6665514690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11" name="PlaceHolder 3"/>
          <p:cNvSpPr>
            <a:spLocks noGrp="1"/>
          </p:cNvSpPr>
          <p:nvPr>
            <p:ph type="body"/>
          </p:nvPr>
        </p:nvSpPr>
        <p:spPr>
          <a:xfrm>
            <a:off x="3601080" y="76896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12" name="PlaceHolder 4"/>
          <p:cNvSpPr>
            <a:spLocks noGrp="1"/>
          </p:cNvSpPr>
          <p:nvPr>
            <p:ph type="body"/>
          </p:nvPr>
        </p:nvSpPr>
        <p:spPr>
          <a:xfrm>
            <a:off x="6820560" y="76896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13" name="PlaceHolder 5"/>
          <p:cNvSpPr>
            <a:spLocks noGrp="1"/>
          </p:cNvSpPr>
          <p:nvPr>
            <p:ph type="body"/>
          </p:nvPr>
        </p:nvSpPr>
        <p:spPr>
          <a:xfrm>
            <a:off x="381600" y="301932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14" name="PlaceHolder 6"/>
          <p:cNvSpPr>
            <a:spLocks noGrp="1"/>
          </p:cNvSpPr>
          <p:nvPr>
            <p:ph type="body"/>
          </p:nvPr>
        </p:nvSpPr>
        <p:spPr>
          <a:xfrm>
            <a:off x="3601080" y="301932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15" name="PlaceHolder 7"/>
          <p:cNvSpPr>
            <a:spLocks noGrp="1"/>
          </p:cNvSpPr>
          <p:nvPr>
            <p:ph type="body"/>
          </p:nvPr>
        </p:nvSpPr>
        <p:spPr>
          <a:xfrm>
            <a:off x="6820560" y="301932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TextBox 3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351A9DBF-D815-4731-865E-AFAE4E1EDB43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TextBox 3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5EC7892A-D14E-498F-A3A7-430CA1D8E825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TextBox 3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8525929D-D14B-44FC-8482-328D62A964A2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32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952164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TextBox 3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E0660244-ED3C-4437-8A53-4C0251D6DFC3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41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TextBox 3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8F644759-D78D-44F4-86CC-01406302735F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TextBox 3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3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BD30542F-03DE-47F3-924D-1015401F3824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traight Connector 4"/>
          <p:cNvSpPr/>
          <p:nvPr/>
        </p:nvSpPr>
        <p:spPr>
          <a:xfrm>
            <a:off x="38160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TextBox 3"/>
          <p:cNvSpPr/>
          <p:nvPr/>
        </p:nvSpPr>
        <p:spPr>
          <a:xfrm>
            <a:off x="30168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7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D047E862-2E01-405D-8295-92484ADE8745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Straight Connector 6"/>
          <p:cNvSpPr/>
          <p:nvPr/>
        </p:nvSpPr>
        <p:spPr>
          <a:xfrm>
            <a:off x="38124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61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62" name="PlaceHolder 4"/>
          <p:cNvSpPr>
            <a:spLocks noGrp="1"/>
          </p:cNvSpPr>
          <p:nvPr>
            <p:ph type="body"/>
          </p:nvPr>
        </p:nvSpPr>
        <p:spPr>
          <a:xfrm>
            <a:off x="381600" y="301932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traight Connector 4"/>
          <p:cNvSpPr/>
          <p:nvPr/>
        </p:nvSpPr>
        <p:spPr>
          <a:xfrm>
            <a:off x="38196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TextBox 3"/>
          <p:cNvSpPr/>
          <p:nvPr/>
        </p:nvSpPr>
        <p:spPr>
          <a:xfrm>
            <a:off x="30204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4EE4D9C1-5613-43FF-8817-84EE09E8A0A0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Straight Connector 6"/>
          <p:cNvSpPr/>
          <p:nvPr/>
        </p:nvSpPr>
        <p:spPr>
          <a:xfrm>
            <a:off x="38160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73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74" name="PlaceHolder 4"/>
          <p:cNvSpPr>
            <a:spLocks noGrp="1"/>
          </p:cNvSpPr>
          <p:nvPr>
            <p:ph type="body"/>
          </p:nvPr>
        </p:nvSpPr>
        <p:spPr>
          <a:xfrm>
            <a:off x="5260680" y="301932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onnecteur droit 46"/>
          <p:cNvSpPr/>
          <p:nvPr/>
        </p:nvSpPr>
        <p:spPr>
          <a:xfrm>
            <a:off x="182520" y="659160"/>
            <a:ext cx="9689400" cy="360"/>
          </a:xfrm>
          <a:prstGeom prst="line">
            <a:avLst/>
          </a:prstGeom>
          <a:ln w="12600">
            <a:solidFill>
              <a:srgbClr val="C9211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1"/>
          <p:cNvSpPr>
            <a:spLocks noGrp="1"/>
          </p:cNvSpPr>
          <p:nvPr>
            <p:ph type="ftr" idx="13"/>
          </p:nvPr>
        </p:nvSpPr>
        <p:spPr>
          <a:xfrm>
            <a:off x="2376360" y="5394240"/>
            <a:ext cx="53013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defRPr lang="en-US" sz="1300" b="0" strike="noStrike" spc="-1">
                <a:solidFill>
                  <a:srgbClr val="808080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00" b="0" strike="noStrike" spc="-1">
                <a:solidFill>
                  <a:srgbClr val="808080"/>
                </a:solidFill>
                <a:latin typeface="Arial"/>
              </a:rPr>
              <a:t>&lt;footer&gt;</a:t>
            </a:r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ldNum" idx="14"/>
          </p:nvPr>
        </p:nvSpPr>
        <p:spPr>
          <a:xfrm>
            <a:off x="7860960" y="5394240"/>
            <a:ext cx="171072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strike="noStrike" spc="-1">
                <a:solidFill>
                  <a:srgbClr val="C9211E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0ED23B8-72F5-49E8-928D-225084137D27}" type="slidenum">
              <a:rPr lang="en-US" sz="1300" b="0" strike="noStrike" spc="-1">
                <a:solidFill>
                  <a:srgbClr val="C9211E"/>
                </a:solidFill>
                <a:latin typeface="Arial"/>
              </a:rPr>
              <a:t>‹N°›</a:t>
            </a:fld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 idx="15"/>
          </p:nvPr>
        </p:nvSpPr>
        <p:spPr>
          <a:xfrm>
            <a:off x="503640" y="5394240"/>
            <a:ext cx="15069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traight Connector 4"/>
          <p:cNvSpPr/>
          <p:nvPr/>
        </p:nvSpPr>
        <p:spPr>
          <a:xfrm>
            <a:off x="38196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" name="TextBox 3"/>
          <p:cNvSpPr/>
          <p:nvPr/>
        </p:nvSpPr>
        <p:spPr>
          <a:xfrm>
            <a:off x="30204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0A648F1D-5AB6-4DEF-80E8-15592BD1303D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Straight Connector 6"/>
          <p:cNvSpPr/>
          <p:nvPr/>
        </p:nvSpPr>
        <p:spPr>
          <a:xfrm>
            <a:off x="38160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85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86" name="PlaceHolder 4"/>
          <p:cNvSpPr>
            <a:spLocks noGrp="1"/>
          </p:cNvSpPr>
          <p:nvPr>
            <p:ph type="body"/>
          </p:nvPr>
        </p:nvSpPr>
        <p:spPr>
          <a:xfrm>
            <a:off x="381600" y="3019320"/>
            <a:ext cx="952164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traight Connector 4"/>
          <p:cNvSpPr/>
          <p:nvPr/>
        </p:nvSpPr>
        <p:spPr>
          <a:xfrm>
            <a:off x="38196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TextBox 3"/>
          <p:cNvSpPr/>
          <p:nvPr/>
        </p:nvSpPr>
        <p:spPr>
          <a:xfrm>
            <a:off x="30204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EFBDC43F-FF19-49B2-AE80-0371561DE3A1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Straight Connector 6"/>
          <p:cNvSpPr/>
          <p:nvPr/>
        </p:nvSpPr>
        <p:spPr>
          <a:xfrm>
            <a:off x="38160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952164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97" name="PlaceHolder 3"/>
          <p:cNvSpPr>
            <a:spLocks noGrp="1"/>
          </p:cNvSpPr>
          <p:nvPr>
            <p:ph type="body"/>
          </p:nvPr>
        </p:nvSpPr>
        <p:spPr>
          <a:xfrm>
            <a:off x="381600" y="3019320"/>
            <a:ext cx="952164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traight Connector 4"/>
          <p:cNvSpPr/>
          <p:nvPr/>
        </p:nvSpPr>
        <p:spPr>
          <a:xfrm>
            <a:off x="38196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" name="TextBox 3"/>
          <p:cNvSpPr/>
          <p:nvPr/>
        </p:nvSpPr>
        <p:spPr>
          <a:xfrm>
            <a:off x="30204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39D89491-1986-4BBC-9E22-4A481DB7C9B9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" name="Straight Connector 6"/>
          <p:cNvSpPr/>
          <p:nvPr/>
        </p:nvSpPr>
        <p:spPr>
          <a:xfrm>
            <a:off x="38160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5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07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08" name="PlaceHolder 4"/>
          <p:cNvSpPr>
            <a:spLocks noGrp="1"/>
          </p:cNvSpPr>
          <p:nvPr>
            <p:ph type="body"/>
          </p:nvPr>
        </p:nvSpPr>
        <p:spPr>
          <a:xfrm>
            <a:off x="381600" y="301932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09" name="PlaceHolder 5"/>
          <p:cNvSpPr>
            <a:spLocks noGrp="1"/>
          </p:cNvSpPr>
          <p:nvPr>
            <p:ph type="body"/>
          </p:nvPr>
        </p:nvSpPr>
        <p:spPr>
          <a:xfrm>
            <a:off x="5260680" y="301932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traight Connector 4"/>
          <p:cNvSpPr/>
          <p:nvPr/>
        </p:nvSpPr>
        <p:spPr>
          <a:xfrm>
            <a:off x="38196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6" name="TextBox 3"/>
          <p:cNvSpPr/>
          <p:nvPr/>
        </p:nvSpPr>
        <p:spPr>
          <a:xfrm>
            <a:off x="30204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7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E6B40514-4BF2-44F7-98B0-9EDA3C417B4E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8" name="Straight Connector 6"/>
          <p:cNvSpPr/>
          <p:nvPr/>
        </p:nvSpPr>
        <p:spPr>
          <a:xfrm>
            <a:off x="38160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9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21" name="PlaceHolder 3"/>
          <p:cNvSpPr>
            <a:spLocks noGrp="1"/>
          </p:cNvSpPr>
          <p:nvPr>
            <p:ph type="body"/>
          </p:nvPr>
        </p:nvSpPr>
        <p:spPr>
          <a:xfrm>
            <a:off x="3601080" y="76896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22" name="PlaceHolder 4"/>
          <p:cNvSpPr>
            <a:spLocks noGrp="1"/>
          </p:cNvSpPr>
          <p:nvPr>
            <p:ph type="body"/>
          </p:nvPr>
        </p:nvSpPr>
        <p:spPr>
          <a:xfrm>
            <a:off x="6820560" y="76896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23" name="PlaceHolder 5"/>
          <p:cNvSpPr>
            <a:spLocks noGrp="1"/>
          </p:cNvSpPr>
          <p:nvPr>
            <p:ph type="body"/>
          </p:nvPr>
        </p:nvSpPr>
        <p:spPr>
          <a:xfrm>
            <a:off x="381600" y="301932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24" name="PlaceHolder 6"/>
          <p:cNvSpPr>
            <a:spLocks noGrp="1"/>
          </p:cNvSpPr>
          <p:nvPr>
            <p:ph type="body"/>
          </p:nvPr>
        </p:nvSpPr>
        <p:spPr>
          <a:xfrm>
            <a:off x="3601080" y="301932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25" name="PlaceHolder 7"/>
          <p:cNvSpPr>
            <a:spLocks noGrp="1"/>
          </p:cNvSpPr>
          <p:nvPr>
            <p:ph type="body"/>
          </p:nvPr>
        </p:nvSpPr>
        <p:spPr>
          <a:xfrm>
            <a:off x="6820560" y="3019320"/>
            <a:ext cx="306540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traight Connector 4"/>
          <p:cNvSpPr/>
          <p:nvPr/>
        </p:nvSpPr>
        <p:spPr>
          <a:xfrm>
            <a:off x="38196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7" name="TextBox 3"/>
          <p:cNvSpPr/>
          <p:nvPr/>
        </p:nvSpPr>
        <p:spPr>
          <a:xfrm>
            <a:off x="30204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8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1CDA1E3C-0F4F-410D-A706-298608B61AEE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9" name="Straight Connector 6"/>
          <p:cNvSpPr/>
          <p:nvPr/>
        </p:nvSpPr>
        <p:spPr>
          <a:xfrm>
            <a:off x="38160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9120" cy="94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31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912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traight Connector 4"/>
          <p:cNvSpPr/>
          <p:nvPr/>
        </p:nvSpPr>
        <p:spPr>
          <a:xfrm>
            <a:off x="38196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3" name="TextBox 3"/>
          <p:cNvSpPr/>
          <p:nvPr/>
        </p:nvSpPr>
        <p:spPr>
          <a:xfrm>
            <a:off x="30204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4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2D40BFC0-C30A-414B-AA35-023C8485EB8B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5" name="Straight Connector 6"/>
          <p:cNvSpPr/>
          <p:nvPr/>
        </p:nvSpPr>
        <p:spPr>
          <a:xfrm>
            <a:off x="38160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6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traight Connector 4"/>
          <p:cNvSpPr/>
          <p:nvPr/>
        </p:nvSpPr>
        <p:spPr>
          <a:xfrm>
            <a:off x="38196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0" name="TextBox 3"/>
          <p:cNvSpPr/>
          <p:nvPr/>
        </p:nvSpPr>
        <p:spPr>
          <a:xfrm>
            <a:off x="30204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CF37BE57-4EE1-4F79-BF3E-623E29707AD1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" name="Straight Connector 6"/>
          <p:cNvSpPr/>
          <p:nvPr/>
        </p:nvSpPr>
        <p:spPr>
          <a:xfrm>
            <a:off x="38160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3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44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952164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traight Connector 4"/>
          <p:cNvSpPr/>
          <p:nvPr/>
        </p:nvSpPr>
        <p:spPr>
          <a:xfrm>
            <a:off x="38196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8" name="TextBox 3"/>
          <p:cNvSpPr/>
          <p:nvPr/>
        </p:nvSpPr>
        <p:spPr>
          <a:xfrm>
            <a:off x="30204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A8763092-29EC-4395-85AD-70B3F93911BA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0" name="Straight Connector 6"/>
          <p:cNvSpPr/>
          <p:nvPr/>
        </p:nvSpPr>
        <p:spPr>
          <a:xfrm>
            <a:off x="38160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52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53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traight Connector 4"/>
          <p:cNvSpPr/>
          <p:nvPr/>
        </p:nvSpPr>
        <p:spPr>
          <a:xfrm>
            <a:off x="38196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8" name="TextBox 3"/>
          <p:cNvSpPr/>
          <p:nvPr/>
        </p:nvSpPr>
        <p:spPr>
          <a:xfrm>
            <a:off x="30204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9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5C8116B3-5FA8-4BA3-91BD-FFE555C79241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0" name="Straight Connector 6"/>
          <p:cNvSpPr/>
          <p:nvPr/>
        </p:nvSpPr>
        <p:spPr>
          <a:xfrm>
            <a:off x="38160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traight Connector 4"/>
          <p:cNvSpPr/>
          <p:nvPr/>
        </p:nvSpPr>
        <p:spPr>
          <a:xfrm>
            <a:off x="38196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4" name="TextBox 3"/>
          <p:cNvSpPr/>
          <p:nvPr/>
        </p:nvSpPr>
        <p:spPr>
          <a:xfrm>
            <a:off x="30204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5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F33F0082-6356-4F0A-A0EA-9DDA328C0B2C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6" name="Straight Connector 6"/>
          <p:cNvSpPr/>
          <p:nvPr/>
        </p:nvSpPr>
        <p:spPr>
          <a:xfrm>
            <a:off x="38160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onnecteur droit 50"/>
          <p:cNvSpPr/>
          <p:nvPr/>
        </p:nvSpPr>
        <p:spPr>
          <a:xfrm>
            <a:off x="182520" y="659160"/>
            <a:ext cx="9689400" cy="360"/>
          </a:xfrm>
          <a:prstGeom prst="line">
            <a:avLst/>
          </a:prstGeom>
          <a:ln w="12600">
            <a:solidFill>
              <a:srgbClr val="C9211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3" name="PlaceHolder 2"/>
          <p:cNvSpPr>
            <a:spLocks noGrp="1"/>
          </p:cNvSpPr>
          <p:nvPr>
            <p:ph type="ftr" idx="16"/>
          </p:nvPr>
        </p:nvSpPr>
        <p:spPr>
          <a:xfrm>
            <a:off x="2376360" y="5394240"/>
            <a:ext cx="53013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defRPr lang="en-US" sz="1300" b="0" strike="noStrike" spc="-1">
                <a:solidFill>
                  <a:srgbClr val="808080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00" b="0" strike="noStrike" spc="-1">
                <a:solidFill>
                  <a:srgbClr val="808080"/>
                </a:solidFill>
                <a:latin typeface="Arial"/>
              </a:rPr>
              <a:t>&lt;footer&gt;</a:t>
            </a:r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sldNum" idx="17"/>
          </p:nvPr>
        </p:nvSpPr>
        <p:spPr>
          <a:xfrm>
            <a:off x="7860960" y="5394240"/>
            <a:ext cx="171072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strike="noStrike" spc="-1">
                <a:solidFill>
                  <a:srgbClr val="C9211E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7C749B4-6A40-4953-BFF5-03F82FBF583B}" type="slidenum">
              <a:rPr lang="en-US" sz="1300" b="0" strike="noStrike" spc="-1">
                <a:solidFill>
                  <a:srgbClr val="C9211E"/>
                </a:solidFill>
                <a:latin typeface="Arial"/>
              </a:rPr>
              <a:t>‹N°›</a:t>
            </a:fld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dt" idx="18"/>
          </p:nvPr>
        </p:nvSpPr>
        <p:spPr>
          <a:xfrm>
            <a:off x="503640" y="5394240"/>
            <a:ext cx="15069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traight Connector 4"/>
          <p:cNvSpPr/>
          <p:nvPr/>
        </p:nvSpPr>
        <p:spPr>
          <a:xfrm>
            <a:off x="381960" y="681840"/>
            <a:ext cx="9504720" cy="360"/>
          </a:xfrm>
          <a:prstGeom prst="line">
            <a:avLst/>
          </a:prstGeom>
          <a:ln w="25560">
            <a:solidFill>
              <a:srgbClr val="00ACD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8" name="TextBox 3"/>
          <p:cNvSpPr/>
          <p:nvPr/>
        </p:nvSpPr>
        <p:spPr>
          <a:xfrm>
            <a:off x="302040" y="5365080"/>
            <a:ext cx="912636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DAC Project R&amp;D Meeting - August 28, 2024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9" name="TextBox 5"/>
          <p:cNvSpPr/>
          <p:nvPr/>
        </p:nvSpPr>
        <p:spPr>
          <a:xfrm>
            <a:off x="9538920" y="5340240"/>
            <a:ext cx="423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r">
              <a:lnSpc>
                <a:spcPct val="100000"/>
              </a:lnSpc>
            </a:pPr>
            <a:fld id="{18C1DC17-06FA-48DB-B67F-4335A0F9AFBC}" type="slidenum"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‹N°›</a:t>
            </a:fld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0" name="Straight Connector 6"/>
          <p:cNvSpPr/>
          <p:nvPr/>
        </p:nvSpPr>
        <p:spPr>
          <a:xfrm>
            <a:off x="381600" y="5175000"/>
            <a:ext cx="9504000" cy="3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1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72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73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74" name="PlaceHolder 4"/>
          <p:cNvSpPr>
            <a:spLocks noGrp="1"/>
          </p:cNvSpPr>
          <p:nvPr>
            <p:ph type="body"/>
          </p:nvPr>
        </p:nvSpPr>
        <p:spPr>
          <a:xfrm>
            <a:off x="381600" y="3019320"/>
            <a:ext cx="4646160" cy="205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1679576" y="0"/>
            <a:ext cx="6659515" cy="755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1"/>
              <a:buFont typeface="Arial"/>
              <a:buNone/>
              <a:defRPr sz="300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15"/>
          <p:cNvPicPr preferRelativeResize="0"/>
          <p:nvPr/>
        </p:nvPicPr>
        <p:blipFill rotWithShape="1">
          <a:blip r:embed="rId4">
            <a:alphaModFix/>
          </a:blip>
          <a:srcRect b="25617"/>
          <a:stretch/>
        </p:blipFill>
        <p:spPr>
          <a:xfrm>
            <a:off x="8562658" y="0"/>
            <a:ext cx="1514792" cy="529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5" descr="Icon&#10;&#10;Description automatically generated with low confidence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91032"/>
            <a:ext cx="1511618" cy="377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5" descr="Logo, company nam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511618" cy="49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F57939-60EC-EAD9-40E7-E861F5309FD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65832" y="5151795"/>
            <a:ext cx="1511618" cy="51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67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7"/>
          <p:cNvSpPr txBox="1">
            <a:spLocks noGrp="1"/>
          </p:cNvSpPr>
          <p:nvPr>
            <p:ph type="title"/>
          </p:nvPr>
        </p:nvSpPr>
        <p:spPr>
          <a:xfrm>
            <a:off x="1679575" y="0"/>
            <a:ext cx="6928013" cy="755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1"/>
              <a:buFont typeface="Arial"/>
              <a:buNone/>
              <a:defRPr sz="300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body" idx="1"/>
          </p:nvPr>
        </p:nvSpPr>
        <p:spPr>
          <a:xfrm>
            <a:off x="0" y="1266330"/>
            <a:ext cx="10077450" cy="3779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63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Noto Sans Symbols"/>
              <a:buChar char="▪"/>
              <a:defRPr sz="180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63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1"/>
              <a:buFont typeface="Noto Sans Symbols"/>
              <a:buChar char="✔"/>
              <a:defRPr sz="140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ftr" idx="11"/>
          </p:nvPr>
        </p:nvSpPr>
        <p:spPr>
          <a:xfrm>
            <a:off x="3443129" y="5367156"/>
            <a:ext cx="3191193" cy="30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sldNum" idx="12"/>
          </p:nvPr>
        </p:nvSpPr>
        <p:spPr>
          <a:xfrm>
            <a:off x="7726045" y="5367156"/>
            <a:ext cx="2351405" cy="301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92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894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onnecteur droit 57"/>
          <p:cNvSpPr/>
          <p:nvPr/>
        </p:nvSpPr>
        <p:spPr>
          <a:xfrm>
            <a:off x="182520" y="659160"/>
            <a:ext cx="9689400" cy="360"/>
          </a:xfrm>
          <a:prstGeom prst="line">
            <a:avLst/>
          </a:prstGeom>
          <a:ln w="12600">
            <a:solidFill>
              <a:srgbClr val="C9211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81600" y="20232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C9211E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952164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61" name="PlaceHolder 3"/>
          <p:cNvSpPr>
            <a:spLocks noGrp="1"/>
          </p:cNvSpPr>
          <p:nvPr>
            <p:ph type="ftr" idx="19"/>
          </p:nvPr>
        </p:nvSpPr>
        <p:spPr>
          <a:xfrm>
            <a:off x="2376360" y="5394240"/>
            <a:ext cx="53013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defRPr lang="en-US" sz="1300" b="0" strike="noStrike" spc="-1">
                <a:solidFill>
                  <a:srgbClr val="808080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00" b="0" strike="noStrike" spc="-1">
                <a:solidFill>
                  <a:srgbClr val="808080"/>
                </a:solidFill>
                <a:latin typeface="Arial"/>
              </a:rPr>
              <a:t>&lt;footer&gt;</a:t>
            </a:r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sldNum" idx="20"/>
          </p:nvPr>
        </p:nvSpPr>
        <p:spPr>
          <a:xfrm>
            <a:off x="7860960" y="5394240"/>
            <a:ext cx="171072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strike="noStrike" spc="-1">
                <a:solidFill>
                  <a:srgbClr val="C9211E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FEC7B08-11FF-46A7-A867-1F4846D09DF9}" type="slidenum">
              <a:rPr lang="en-US" sz="1300" b="0" strike="noStrike" spc="-1">
                <a:solidFill>
                  <a:srgbClr val="C9211E"/>
                </a:solidFill>
                <a:latin typeface="Arial"/>
              </a:rPr>
              <a:t>‹N°›</a:t>
            </a:fld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dt" idx="21"/>
          </p:nvPr>
        </p:nvSpPr>
        <p:spPr>
          <a:xfrm>
            <a:off x="503640" y="5394240"/>
            <a:ext cx="15069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onnecteur droit 65"/>
          <p:cNvSpPr/>
          <p:nvPr/>
        </p:nvSpPr>
        <p:spPr>
          <a:xfrm>
            <a:off x="182520" y="659160"/>
            <a:ext cx="9689400" cy="360"/>
          </a:xfrm>
          <a:prstGeom prst="line">
            <a:avLst/>
          </a:prstGeom>
          <a:ln w="12600">
            <a:solidFill>
              <a:srgbClr val="C9211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81600" y="768960"/>
            <a:ext cx="464616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260680" y="768960"/>
            <a:ext cx="4646160" cy="430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70" name="PlaceHolder 4"/>
          <p:cNvSpPr>
            <a:spLocks noGrp="1"/>
          </p:cNvSpPr>
          <p:nvPr>
            <p:ph type="ftr" idx="22"/>
          </p:nvPr>
        </p:nvSpPr>
        <p:spPr>
          <a:xfrm>
            <a:off x="2376360" y="5394240"/>
            <a:ext cx="53013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defRPr lang="en-US" sz="1300" b="0" strike="noStrike" spc="-1">
                <a:solidFill>
                  <a:srgbClr val="808080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00" b="0" strike="noStrike" spc="-1">
                <a:solidFill>
                  <a:srgbClr val="808080"/>
                </a:solidFill>
                <a:latin typeface="Arial"/>
              </a:rPr>
              <a:t>&lt;footer&gt;</a:t>
            </a:r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sldNum" idx="23"/>
          </p:nvPr>
        </p:nvSpPr>
        <p:spPr>
          <a:xfrm>
            <a:off x="7860960" y="5394240"/>
            <a:ext cx="171072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strike="noStrike" spc="-1">
                <a:solidFill>
                  <a:srgbClr val="C9211E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3CAD811-B024-4258-98D1-0313E4BAEB7C}" type="slidenum">
              <a:rPr lang="en-US" sz="1300" b="0" strike="noStrike" spc="-1">
                <a:solidFill>
                  <a:srgbClr val="C9211E"/>
                </a:solidFill>
                <a:latin typeface="Arial"/>
              </a:rPr>
              <a:t>‹N°›</a:t>
            </a:fld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" name="PlaceHolder 6"/>
          <p:cNvSpPr>
            <a:spLocks noGrp="1"/>
          </p:cNvSpPr>
          <p:nvPr>
            <p:ph type="dt" idx="24"/>
          </p:nvPr>
        </p:nvSpPr>
        <p:spPr>
          <a:xfrm>
            <a:off x="503640" y="5394240"/>
            <a:ext cx="15069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onnecteur droit 75"/>
          <p:cNvSpPr/>
          <p:nvPr/>
        </p:nvSpPr>
        <p:spPr>
          <a:xfrm>
            <a:off x="182520" y="659160"/>
            <a:ext cx="9689400" cy="360"/>
          </a:xfrm>
          <a:prstGeom prst="line">
            <a:avLst/>
          </a:prstGeom>
          <a:ln w="12600">
            <a:solidFill>
              <a:srgbClr val="C9211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381600" y="-13680"/>
            <a:ext cx="9503280" cy="33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ftr" idx="25"/>
          </p:nvPr>
        </p:nvSpPr>
        <p:spPr>
          <a:xfrm>
            <a:off x="2376360" y="5394240"/>
            <a:ext cx="53013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defRPr lang="en-US" sz="1300" b="0" strike="noStrike" spc="-1">
                <a:solidFill>
                  <a:srgbClr val="808080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300" b="0" strike="noStrike" spc="-1">
                <a:solidFill>
                  <a:srgbClr val="808080"/>
                </a:solidFill>
                <a:latin typeface="Arial"/>
              </a:rPr>
              <a:t>&lt;footer&gt;</a:t>
            </a:r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sldNum" idx="26"/>
          </p:nvPr>
        </p:nvSpPr>
        <p:spPr>
          <a:xfrm>
            <a:off x="7860960" y="5394240"/>
            <a:ext cx="171072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US" sz="1300" b="0" strike="noStrike" spc="-1">
                <a:solidFill>
                  <a:srgbClr val="C9211E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D9A6C3E-EA13-441D-8002-6FC6F1F80E32}" type="slidenum">
              <a:rPr lang="en-US" sz="1300" b="0" strike="noStrike" spc="-1">
                <a:solidFill>
                  <a:srgbClr val="C9211E"/>
                </a:solidFill>
                <a:latin typeface="Arial"/>
              </a:rPr>
              <a:t>‹N°›</a:t>
            </a:fld>
            <a:endParaRPr lang="en-US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dt" idx="27"/>
          </p:nvPr>
        </p:nvSpPr>
        <p:spPr>
          <a:xfrm>
            <a:off x="503640" y="5394240"/>
            <a:ext cx="1506960" cy="16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2.xml"/><Relationship Id="rId4" Type="http://schemas.openxmlformats.org/officeDocument/2006/relationships/hyperlink" Target="https://wiki.bnl.gov/eic/upload/ERD_tgMPGD_FY22_endOfYearReport_final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os.sissa.it/465/011/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PlaceHolder 1"/>
          <p:cNvSpPr>
            <a:spLocks noGrp="1"/>
          </p:cNvSpPr>
          <p:nvPr>
            <p:ph type="title"/>
          </p:nvPr>
        </p:nvSpPr>
        <p:spPr>
          <a:xfrm>
            <a:off x="503640" y="971280"/>
            <a:ext cx="9068400" cy="118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50000"/>
              </a:lnSpc>
              <a:buNone/>
            </a:pPr>
            <a:r>
              <a:rPr lang="en-US" sz="2800" b="0" strike="noStrike" spc="-1">
                <a:solidFill>
                  <a:srgbClr val="E50019"/>
                </a:solidFill>
                <a:latin typeface="Arial"/>
              </a:rPr>
              <a:t>eRD108: MPGD for ePIC</a:t>
            </a:r>
            <a:br>
              <a:rPr sz="2800"/>
            </a:br>
            <a:r>
              <a:rPr lang="en-US" sz="2800" b="0" strike="noStrike" spc="-1">
                <a:solidFill>
                  <a:srgbClr val="3E4A83"/>
                </a:solidFill>
                <a:latin typeface="Arial"/>
              </a:rPr>
              <a:t>Progress Report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0" name="PlaceHolder 2"/>
          <p:cNvSpPr>
            <a:spLocks noGrp="1"/>
          </p:cNvSpPr>
          <p:nvPr>
            <p:ph type="subTitle"/>
          </p:nvPr>
        </p:nvSpPr>
        <p:spPr>
          <a:xfrm>
            <a:off x="503640" y="2273040"/>
            <a:ext cx="9068400" cy="187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50000"/>
              </a:lnSpc>
              <a:buNone/>
            </a:pPr>
            <a:r>
              <a:rPr lang="en-US" sz="2200" b="0" strike="noStrike" spc="-1">
                <a:solidFill>
                  <a:srgbClr val="8B3F3B"/>
                </a:solidFill>
                <a:latin typeface="Arial"/>
              </a:rPr>
              <a:t>ePIC  EIC Project R&amp;D Day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en-US" sz="2200" b="0" strike="noStrike" spc="-1">
                <a:solidFill>
                  <a:srgbClr val="8B3F3B"/>
                </a:solidFill>
                <a:latin typeface="Arial"/>
              </a:rPr>
              <a:t>Apr 16</a:t>
            </a:r>
            <a:r>
              <a:rPr lang="en-US" sz="2200" b="0" strike="noStrike" spc="-1" baseline="33000">
                <a:solidFill>
                  <a:srgbClr val="8B3F3B"/>
                </a:solidFill>
                <a:latin typeface="Arial"/>
              </a:rPr>
              <a:t>th</a:t>
            </a:r>
            <a:r>
              <a:rPr lang="en-US" sz="2200" b="0" strike="noStrike" spc="-1">
                <a:solidFill>
                  <a:srgbClr val="8B3F3B"/>
                </a:solidFill>
                <a:latin typeface="Arial"/>
              </a:rPr>
              <a:t> 2025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en-US" sz="2200" b="0" strike="noStrike" spc="-1">
                <a:solidFill>
                  <a:srgbClr val="3E4A83"/>
                </a:solidFill>
                <a:latin typeface="Arial"/>
              </a:rPr>
              <a:t>F. Jeanneau on behalf of 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en-US" sz="2200" b="0" strike="noStrike" spc="-1">
                <a:solidFill>
                  <a:srgbClr val="3E4A83"/>
                </a:solidFill>
                <a:latin typeface="Arial"/>
              </a:rPr>
              <a:t>eRD108 consortium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1" name="Connecteur droit 580"/>
          <p:cNvSpPr/>
          <p:nvPr/>
        </p:nvSpPr>
        <p:spPr>
          <a:xfrm>
            <a:off x="548280" y="2282760"/>
            <a:ext cx="8958240" cy="360"/>
          </a:xfrm>
          <a:prstGeom prst="line">
            <a:avLst/>
          </a:prstGeom>
          <a:ln w="19080">
            <a:solidFill>
              <a:srgbClr val="E500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2" name="Image 581"/>
          <p:cNvPicPr/>
          <p:nvPr/>
        </p:nvPicPr>
        <p:blipFill>
          <a:blip r:embed="rId2"/>
          <a:stretch/>
        </p:blipFill>
        <p:spPr>
          <a:xfrm>
            <a:off x="156240" y="3695760"/>
            <a:ext cx="2494080" cy="894600"/>
          </a:xfrm>
          <a:prstGeom prst="rect">
            <a:avLst/>
          </a:prstGeom>
          <a:ln w="0">
            <a:noFill/>
          </a:ln>
        </p:spPr>
      </p:pic>
      <p:pic>
        <p:nvPicPr>
          <p:cNvPr id="583" name="Image 582"/>
          <p:cNvPicPr/>
          <p:nvPr/>
        </p:nvPicPr>
        <p:blipFill>
          <a:blip r:embed="rId3"/>
          <a:stretch/>
        </p:blipFill>
        <p:spPr>
          <a:xfrm>
            <a:off x="7603560" y="3620880"/>
            <a:ext cx="2370240" cy="913680"/>
          </a:xfrm>
          <a:prstGeom prst="rect">
            <a:avLst/>
          </a:prstGeom>
          <a:ln w="0">
            <a:noFill/>
          </a:ln>
        </p:spPr>
      </p:pic>
      <p:pic>
        <p:nvPicPr>
          <p:cNvPr id="584" name="Image 583"/>
          <p:cNvPicPr/>
          <p:nvPr/>
        </p:nvPicPr>
        <p:blipFill>
          <a:blip r:embed="rId4"/>
          <a:stretch/>
        </p:blipFill>
        <p:spPr>
          <a:xfrm>
            <a:off x="731160" y="4754160"/>
            <a:ext cx="2560680" cy="822600"/>
          </a:xfrm>
          <a:prstGeom prst="rect">
            <a:avLst/>
          </a:prstGeom>
          <a:ln w="0">
            <a:noFill/>
          </a:ln>
        </p:spPr>
      </p:pic>
      <p:pic>
        <p:nvPicPr>
          <p:cNvPr id="585" name="Image 584"/>
          <p:cNvPicPr/>
          <p:nvPr/>
        </p:nvPicPr>
        <p:blipFill>
          <a:blip r:embed="rId5"/>
          <a:stretch/>
        </p:blipFill>
        <p:spPr>
          <a:xfrm>
            <a:off x="3961440" y="4834440"/>
            <a:ext cx="2436840" cy="742320"/>
          </a:xfrm>
          <a:prstGeom prst="rect">
            <a:avLst/>
          </a:prstGeom>
          <a:ln w="0">
            <a:noFill/>
          </a:ln>
        </p:spPr>
      </p:pic>
      <p:pic>
        <p:nvPicPr>
          <p:cNvPr id="586" name="Image 585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564320" y="4662720"/>
            <a:ext cx="2075400" cy="98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PlaceHolder 1"/>
          <p:cNvSpPr>
            <a:spLocks noGrp="1"/>
          </p:cNvSpPr>
          <p:nvPr>
            <p:ph type="title"/>
          </p:nvPr>
        </p:nvSpPr>
        <p:spPr>
          <a:xfrm>
            <a:off x="489600" y="55800"/>
            <a:ext cx="9503280" cy="6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2800" b="0" strike="noStrike" spc="-1">
                <a:solidFill>
                  <a:srgbClr val="C9211E"/>
                </a:solidFill>
                <a:latin typeface="Arial"/>
              </a:rPr>
              <a:t>CyMBaL – Tests in Saclay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eRD108 Report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C6E196ED-E8A4-4B5A-9CE8-254C57045604}" type="slidenum">
              <a:rPr/>
              <a:t>10</a:t>
            </a:fld>
            <a:endParaRPr/>
          </a:p>
        </p:txBody>
      </p:sp>
      <p:pic>
        <p:nvPicPr>
          <p:cNvPr id="2" name="Google Shape;94;p18">
            <a:extLst>
              <a:ext uri="{FF2B5EF4-FFF2-40B4-BE49-F238E27FC236}">
                <a16:creationId xmlns:a16="http://schemas.microsoft.com/office/drawing/2014/main" id="{3265BBB6-71F9-E799-3C00-235BF85716D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83394" y="1705292"/>
            <a:ext cx="4946321" cy="323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5;p18">
            <a:extLst>
              <a:ext uri="{FF2B5EF4-FFF2-40B4-BE49-F238E27FC236}">
                <a16:creationId xmlns:a16="http://schemas.microsoft.com/office/drawing/2014/main" id="{68529BA7-2A8E-AE51-1DE1-6CAC8B48C96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6699" y="2290774"/>
            <a:ext cx="2286000" cy="28750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6;p18">
            <a:extLst>
              <a:ext uri="{FF2B5EF4-FFF2-40B4-BE49-F238E27FC236}">
                <a16:creationId xmlns:a16="http://schemas.microsoft.com/office/drawing/2014/main" id="{E668B383-2318-847B-013C-F1EF13DAABDC}"/>
              </a:ext>
            </a:extLst>
          </p:cNvPr>
          <p:cNvSpPr txBox="1"/>
          <p:nvPr/>
        </p:nvSpPr>
        <p:spPr>
          <a:xfrm>
            <a:off x="3695475" y="763802"/>
            <a:ext cx="5240484" cy="886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>
                <a:latin typeface="Average"/>
                <a:ea typeface="Average"/>
                <a:cs typeface="Average"/>
                <a:sym typeface="Average"/>
              </a:rPr>
              <a:t>In order to improve the bulk process feasibility we glue our readout </a:t>
            </a:r>
            <a:r>
              <a:rPr lang="fr-FR" sz="1400" dirty="0">
                <a:latin typeface="Average"/>
                <a:ea typeface="Average"/>
                <a:cs typeface="Average"/>
                <a:sym typeface="Average"/>
              </a:rPr>
              <a:t>K</a:t>
            </a:r>
            <a:r>
              <a:rPr lang="en" sz="1400" dirty="0" err="1">
                <a:latin typeface="Average"/>
                <a:ea typeface="Average"/>
                <a:cs typeface="Average"/>
                <a:sym typeface="Average"/>
              </a:rPr>
              <a:t>apton</a:t>
            </a:r>
            <a:r>
              <a:rPr lang="en" sz="1400" dirty="0">
                <a:latin typeface="Average"/>
                <a:ea typeface="Average"/>
                <a:cs typeface="Average"/>
                <a:sym typeface="Average"/>
              </a:rPr>
              <a:t> on FR4 substrate and we can see the gluing defects !</a:t>
            </a:r>
            <a:endParaRPr sz="1400" dirty="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7" name="Google Shape;97;p18">
            <a:extLst>
              <a:ext uri="{FF2B5EF4-FFF2-40B4-BE49-F238E27FC236}">
                <a16:creationId xmlns:a16="http://schemas.microsoft.com/office/drawing/2014/main" id="{CC4364CC-BAD6-C868-DE39-70B0153AB66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5" y="1266602"/>
            <a:ext cx="2966894" cy="19972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315EDA-E7C2-767D-4D72-FAE9048C0800}"/>
              </a:ext>
            </a:extLst>
          </p:cNvPr>
          <p:cNvSpPr/>
          <p:nvPr/>
        </p:nvSpPr>
        <p:spPr>
          <a:xfrm>
            <a:off x="456840" y="4881600"/>
            <a:ext cx="1690560" cy="30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500" b="0" i="1" strike="noStrike" spc="-1" dirty="0">
                <a:solidFill>
                  <a:srgbClr val="000000"/>
                </a:solidFill>
                <a:latin typeface="Arial"/>
              </a:rPr>
              <a:t>Credit: Dylan Neff</a:t>
            </a:r>
            <a:endParaRPr lang="en-US" sz="15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title"/>
          </p:nvPr>
        </p:nvSpPr>
        <p:spPr>
          <a:xfrm>
            <a:off x="503640" y="117720"/>
            <a:ext cx="9068400" cy="505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en-US" sz="2800" b="0" strike="noStrike" spc="-1" dirty="0" err="1">
                <a:solidFill>
                  <a:srgbClr val="C9211E"/>
                </a:solidFill>
                <a:latin typeface="Arial"/>
              </a:rPr>
              <a:t>CyMBaL</a:t>
            </a:r>
            <a:r>
              <a:rPr lang="en-US" sz="2800" b="0" strike="noStrike" spc="-1" dirty="0">
                <a:solidFill>
                  <a:srgbClr val="C9211E"/>
                </a:solidFill>
                <a:latin typeface="Arial"/>
              </a:rPr>
              <a:t> – new prototypes RD5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eRD108 Report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6802BD94-4DCA-4350-BA59-0240F0730B25}" type="slidenum">
              <a:rPr/>
              <a:t>11</a:t>
            </a:fld>
            <a:endParaRPr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C292BB-C06D-FBFA-819B-7AD1EF4227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800"/>
            <a:ext cx="2647380" cy="244862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F1C4D59-7E86-7A2A-2DEC-690AF98400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380" y="774461"/>
            <a:ext cx="2086601" cy="131445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6461E10-B4D5-ADBB-5462-6F952B5F2C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898" y="886852"/>
            <a:ext cx="5510347" cy="21845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F0AB17B-41CC-7EFA-5B33-A320F863D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682" y="3076374"/>
            <a:ext cx="5908431" cy="23237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668EC9-9B3D-7A91-D5B7-ECE6D5911834}"/>
              </a:ext>
            </a:extLst>
          </p:cNvPr>
          <p:cNvSpPr/>
          <p:nvPr/>
        </p:nvSpPr>
        <p:spPr>
          <a:xfrm>
            <a:off x="1720682" y="3322140"/>
            <a:ext cx="5794712" cy="9414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FAA48B-48FA-9521-BCD2-C5F07EC05D8F}"/>
              </a:ext>
            </a:extLst>
          </p:cNvPr>
          <p:cNvSpPr/>
          <p:nvPr/>
        </p:nvSpPr>
        <p:spPr>
          <a:xfrm>
            <a:off x="1720682" y="4263593"/>
            <a:ext cx="5794712" cy="975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PlaceHolder 1"/>
          <p:cNvSpPr>
            <a:spLocks noGrp="1"/>
          </p:cNvSpPr>
          <p:nvPr>
            <p:ph type="title"/>
          </p:nvPr>
        </p:nvSpPr>
        <p:spPr>
          <a:xfrm>
            <a:off x="503640" y="117720"/>
            <a:ext cx="9068400" cy="505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C9211E"/>
                </a:solidFill>
                <a:latin typeface="Arial"/>
              </a:rPr>
              <a:t>CyMBaL – Toward a scale 1:1 prototype</a:t>
            </a:r>
          </a:p>
        </p:txBody>
      </p:sp>
      <p:sp>
        <p:nvSpPr>
          <p:cNvPr id="676" name="PlaceHolder 2"/>
          <p:cNvSpPr>
            <a:spLocks noGrp="1"/>
          </p:cNvSpPr>
          <p:nvPr>
            <p:ph/>
          </p:nvPr>
        </p:nvSpPr>
        <p:spPr>
          <a:xfrm>
            <a:off x="320718" y="868680"/>
            <a:ext cx="3433701" cy="59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indent="0">
              <a:lnSpc>
                <a:spcPct val="100000"/>
              </a:lnSpc>
              <a:buNone/>
            </a:pPr>
            <a:r>
              <a:rPr lang="en-US" sz="2400" b="0" i="1" strike="noStrike" spc="-1" dirty="0">
                <a:solidFill>
                  <a:srgbClr val="000000"/>
                </a:solidFill>
                <a:latin typeface="Arial"/>
              </a:rPr>
              <a:t>Based on CLAS12 construction process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131"/>
              </a:spcBef>
              <a:buNone/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0" name="Rectangle 679"/>
          <p:cNvSpPr/>
          <p:nvPr/>
        </p:nvSpPr>
        <p:spPr>
          <a:xfrm>
            <a:off x="399600" y="4105080"/>
            <a:ext cx="3146400" cy="1105200"/>
          </a:xfrm>
          <a:prstGeom prst="rect">
            <a:avLst/>
          </a:prstGeom>
          <a:noFill/>
          <a:ln w="0" cap="rnd">
            <a:solidFill>
              <a:srgbClr val="C9211E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Bulk of a metallic and a resistive CLAS12 PCB</a:t>
            </a:r>
          </a:p>
          <a:p>
            <a:pPr marL="216000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Bent in shape</a:t>
            </a:r>
          </a:p>
        </p:txBody>
      </p:sp>
      <p:sp>
        <p:nvSpPr>
          <p:cNvPr id="681" name="Connecteur droit 680"/>
          <p:cNvSpPr/>
          <p:nvPr/>
        </p:nvSpPr>
        <p:spPr>
          <a:xfrm>
            <a:off x="3657240" y="1600200"/>
            <a:ext cx="360" cy="365724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2" name="Rectangle 681"/>
          <p:cNvSpPr/>
          <p:nvPr/>
        </p:nvSpPr>
        <p:spPr>
          <a:xfrm>
            <a:off x="3865659" y="873360"/>
            <a:ext cx="5715000" cy="445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lnSpcReduction="10000"/>
          </a:bodyPr>
          <a:lstStyle/>
          <a:p>
            <a:pPr>
              <a:lnSpc>
                <a:spcPct val="115000"/>
              </a:lnSpc>
              <a:spcBef>
                <a:spcPts val="289"/>
              </a:spcBef>
            </a:pPr>
            <a:r>
              <a:rPr lang="en-US" sz="1600" i="1" spc="-1" dirty="0">
                <a:solidFill>
                  <a:srgbClr val="000000"/>
                </a:solidFill>
                <a:latin typeface="Arial"/>
              </a:rPr>
              <a:t>Small mechanical prototype 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Connector KEL validation</a:t>
            </a:r>
          </a:p>
          <a:p>
            <a:pPr marL="216000" indent="-216000">
              <a:lnSpc>
                <a:spcPct val="115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Different connectors orientations</a:t>
            </a:r>
          </a:p>
          <a:p>
            <a:pPr marL="216000" indent="-216000">
              <a:lnSpc>
                <a:spcPct val="115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Robustness of soldering </a:t>
            </a:r>
          </a:p>
          <a:p>
            <a:pPr marL="216000" indent="-216000">
              <a:lnSpc>
                <a:spcPct val="115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spc="-1" dirty="0">
                <a:solidFill>
                  <a:srgbClr val="000000"/>
                </a:solidFill>
                <a:latin typeface="Arial"/>
              </a:rPr>
              <a:t>Connection feasibility</a:t>
            </a:r>
          </a:p>
          <a:p>
            <a:pPr marL="216000" indent="-216000">
              <a:lnSpc>
                <a:spcPct val="115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spc="-1" dirty="0">
                <a:solidFill>
                  <a:srgbClr val="000000"/>
                </a:solidFill>
                <a:latin typeface="Arial"/>
              </a:rPr>
              <a:t>Holders needed?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>
              <a:lnSpc>
                <a:spcPct val="115000"/>
              </a:lnSpc>
              <a:spcBef>
                <a:spcPts val="289"/>
              </a:spcBef>
            </a:pPr>
            <a:endParaRPr lang="en-US" sz="1600" b="0" i="1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289"/>
              </a:spcBef>
            </a:pPr>
            <a:r>
              <a:rPr lang="en-US" sz="1600" b="0" i="1" strike="noStrike" spc="-1" dirty="0">
                <a:solidFill>
                  <a:srgbClr val="000000"/>
                </a:solidFill>
                <a:latin typeface="Arial"/>
              </a:rPr>
              <a:t>Size 1 prototype:</a:t>
            </a:r>
          </a:p>
          <a:p>
            <a:pPr marL="216000" indent="-216000">
              <a:lnSpc>
                <a:spcPct val="115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Working prototype</a:t>
            </a:r>
          </a:p>
          <a:p>
            <a:pPr marL="742950" lvl="1" indent="-285750">
              <a:lnSpc>
                <a:spcPct val="115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Courier New" panose="02070309020205020404" pitchFamily="49" charset="0"/>
              <a:buChar char="o"/>
            </a:pPr>
            <a:r>
              <a:rPr lang="en-US" sz="1600" spc="-1" dirty="0">
                <a:solidFill>
                  <a:srgbClr val="000000"/>
                </a:solidFill>
                <a:latin typeface="Arial"/>
              </a:rPr>
              <a:t>Readout plane validation</a:t>
            </a:r>
          </a:p>
          <a:p>
            <a:pPr marL="742950" lvl="1" indent="-285750">
              <a:lnSpc>
                <a:spcPct val="115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Courier New" panose="02070309020205020404" pitchFamily="49" charset="0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HV segmentation</a:t>
            </a:r>
          </a:p>
          <a:p>
            <a:pPr marL="742950" lvl="1" indent="-285750">
              <a:lnSpc>
                <a:spcPct val="115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Courier New" panose="02070309020205020404" pitchFamily="49" charset="0"/>
              <a:buChar char="o"/>
            </a:pPr>
            <a:r>
              <a:rPr lang="en-US" sz="1600" spc="-1" dirty="0">
                <a:solidFill>
                  <a:srgbClr val="000000"/>
                </a:solidFill>
                <a:latin typeface="Arial"/>
              </a:rPr>
              <a:t>Drift design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15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spc="-1" dirty="0">
                <a:solidFill>
                  <a:srgbClr val="000000"/>
                </a:solidFill>
                <a:latin typeface="Arial"/>
              </a:rPr>
              <a:t>Mechanical prototype</a:t>
            </a:r>
          </a:p>
          <a:p>
            <a:pPr marL="742950" lvl="1" indent="-285750">
              <a:lnSpc>
                <a:spcPct val="115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Courier New" panose="02070309020205020404" pitchFamily="49" charset="0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Curving tooling and procedure</a:t>
            </a:r>
          </a:p>
          <a:p>
            <a:pPr marL="742950" lvl="1" indent="-285750">
              <a:lnSpc>
                <a:spcPct val="115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Courier New" panose="02070309020205020404" pitchFamily="49" charset="0"/>
              <a:buChar char="o"/>
            </a:pPr>
            <a:r>
              <a:rPr lang="en-US" sz="1600" spc="-1" dirty="0">
                <a:solidFill>
                  <a:srgbClr val="000000"/>
                </a:solidFill>
                <a:latin typeface="Arial"/>
              </a:rPr>
              <a:t>Interfaces design (fixation, cooling, gas,…)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eRD108 Report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F7BFEF48-B92F-43E8-B310-9346BEDD0178}" type="slidenum">
              <a:rPr/>
              <a:t>12</a:t>
            </a:fld>
            <a:endParaRPr/>
          </a:p>
        </p:txBody>
      </p:sp>
      <p:pic>
        <p:nvPicPr>
          <p:cNvPr id="2" name="Picture 6" descr="C:\Users\ball\dell\CLAS12\PIX\Sept 2012\Dummy Metal\2012-08-10_DM2_collage_derive\CollageDerive (10).JPG">
            <a:extLst>
              <a:ext uri="{FF2B5EF4-FFF2-40B4-BE49-F238E27FC236}">
                <a16:creationId xmlns:a16="http://schemas.microsoft.com/office/drawing/2014/main" id="{FD0669D9-757D-BCF7-0178-FABF505F8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356" y="1563882"/>
            <a:ext cx="3200157" cy="2400311"/>
          </a:xfrm>
          <a:prstGeom prst="rect">
            <a:avLst/>
          </a:prstGeom>
          <a:noFill/>
          <a:ln w="12700" cmpd="sng">
            <a:solidFill>
              <a:srgbClr val="AAD233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E88114D-EE59-033C-0B2F-2AE111FC00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12693" y="1072905"/>
            <a:ext cx="1435601" cy="290033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9AE7F83-03AA-27BF-8A1B-B78916469A63}"/>
              </a:ext>
            </a:extLst>
          </p:cNvPr>
          <p:cNvSpPr txBox="1"/>
          <p:nvPr/>
        </p:nvSpPr>
        <p:spPr>
          <a:xfrm>
            <a:off x="6680328" y="1825619"/>
            <a:ext cx="79720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rgbClr val="FFA000"/>
                </a:solidFill>
              </a:rPr>
              <a:t>Top / Top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3FAC477-591A-DBF9-9145-EB30C33C5D5D}"/>
              </a:ext>
            </a:extLst>
          </p:cNvPr>
          <p:cNvSpPr txBox="1"/>
          <p:nvPr/>
        </p:nvSpPr>
        <p:spPr>
          <a:xfrm>
            <a:off x="6680328" y="3040816"/>
            <a:ext cx="79720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rgbClr val="FFA000"/>
                </a:solidFill>
              </a:rPr>
              <a:t>Top / Bottom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EF1F7F2-C23E-9497-B8C3-6513F40E112E}"/>
              </a:ext>
            </a:extLst>
          </p:cNvPr>
          <p:cNvSpPr txBox="1"/>
          <p:nvPr/>
        </p:nvSpPr>
        <p:spPr>
          <a:xfrm>
            <a:off x="6730877" y="2588992"/>
            <a:ext cx="79720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rgbClr val="FFA000"/>
                </a:solidFill>
              </a:rPr>
              <a:t>Face to face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6FDA49-06AD-52DD-A4B7-2B5CAD74BFA4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77720" y="759600"/>
            <a:ext cx="1292336" cy="950758"/>
          </a:xfrm>
          <a:prstGeom prst="rect">
            <a:avLst/>
          </a:prstGeom>
          <a:ln w="0"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F225A22-6F00-AAB6-F51E-EC670E38C3A6}"/>
              </a:ext>
            </a:extLst>
          </p:cNvPr>
          <p:cNvSpPr txBox="1"/>
          <p:nvPr/>
        </p:nvSpPr>
        <p:spPr>
          <a:xfrm>
            <a:off x="9474519" y="2423042"/>
            <a:ext cx="4347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>
                <a:solidFill>
                  <a:srgbClr val="FFA000"/>
                </a:solidFill>
              </a:rPr>
              <a:t>MEC8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959A25B-07CF-A5D3-0B0D-4E4795B380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8872" y="3428820"/>
            <a:ext cx="1460012" cy="168768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8CBB18B-C386-FA34-58FF-2A5F0583BD24}"/>
              </a:ext>
            </a:extLst>
          </p:cNvPr>
          <p:cNvSpPr txBox="1"/>
          <p:nvPr/>
        </p:nvSpPr>
        <p:spPr>
          <a:xfrm>
            <a:off x="8070763" y="4018892"/>
            <a:ext cx="797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 err="1">
                <a:solidFill>
                  <a:srgbClr val="FFA000"/>
                </a:solidFill>
              </a:rPr>
              <a:t>Segmented</a:t>
            </a:r>
            <a:r>
              <a:rPr lang="fr-FR" sz="700" dirty="0">
                <a:solidFill>
                  <a:srgbClr val="FFA000"/>
                </a:solidFill>
              </a:rPr>
              <a:t> </a:t>
            </a:r>
            <a:r>
              <a:rPr lang="fr-FR" sz="700" dirty="0" err="1">
                <a:solidFill>
                  <a:srgbClr val="FFA000"/>
                </a:solidFill>
              </a:rPr>
              <a:t>resistif</a:t>
            </a:r>
            <a:endParaRPr lang="fr-FR" sz="700" dirty="0">
              <a:solidFill>
                <a:srgbClr val="FFA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PlaceHolder 1"/>
          <p:cNvSpPr>
            <a:spLocks noGrp="1"/>
          </p:cNvSpPr>
          <p:nvPr>
            <p:ph type="title"/>
          </p:nvPr>
        </p:nvSpPr>
        <p:spPr>
          <a:xfrm>
            <a:off x="503640" y="117720"/>
            <a:ext cx="9068400" cy="505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en-US" sz="2800" b="0" strike="noStrike" spc="-1" dirty="0" err="1">
                <a:solidFill>
                  <a:srgbClr val="C9211E"/>
                </a:solidFill>
                <a:latin typeface="Arial"/>
              </a:rPr>
              <a:t>CyMBaL</a:t>
            </a:r>
            <a:r>
              <a:rPr lang="en-US" sz="2800" b="0" strike="noStrike" spc="-1" dirty="0">
                <a:solidFill>
                  <a:srgbClr val="C9211E"/>
                </a:solidFill>
                <a:latin typeface="Arial"/>
              </a:rPr>
              <a:t> – Milestones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eRD108 Report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DDB57CD0-9548-40C8-9F72-6AD140233DC7}" type="slidenum">
              <a:rPr/>
              <a:t>13</a:t>
            </a:fld>
            <a:endParaRPr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ED04526-C10D-D1CD-EEA9-A528EA40C31B}"/>
              </a:ext>
            </a:extLst>
          </p:cNvPr>
          <p:cNvSpPr txBox="1"/>
          <p:nvPr/>
        </p:nvSpPr>
        <p:spPr>
          <a:xfrm>
            <a:off x="361964" y="1073046"/>
            <a:ext cx="94494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dirty="0"/>
              <a:t>T2/25: Small </a:t>
            </a:r>
            <a:r>
              <a:rPr lang="fr-FR" dirty="0" err="1"/>
              <a:t>mechanical</a:t>
            </a:r>
            <a:r>
              <a:rPr lang="fr-FR" dirty="0"/>
              <a:t> proto to test </a:t>
            </a:r>
            <a:r>
              <a:rPr lang="fr-FR" dirty="0" err="1"/>
              <a:t>connectors</a:t>
            </a:r>
            <a:r>
              <a:rPr lang="fr-FR" dirty="0"/>
              <a:t> vs </a:t>
            </a:r>
            <a:r>
              <a:rPr lang="fr-FR" dirty="0" err="1"/>
              <a:t>geometry</a:t>
            </a:r>
            <a:r>
              <a:rPr lang="fr-FR" dirty="0"/>
              <a:t> vs </a:t>
            </a:r>
            <a:r>
              <a:rPr lang="fr-FR" dirty="0" err="1"/>
              <a:t>bending</a:t>
            </a:r>
            <a:endParaRPr lang="fr-FR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dirty="0"/>
              <a:t>T3/25: </a:t>
            </a:r>
            <a:r>
              <a:rPr lang="fr-FR" dirty="0" err="1"/>
              <a:t>re-manufacturing</a:t>
            </a:r>
            <a:r>
              <a:rPr lang="fr-FR" dirty="0"/>
              <a:t> of RD4 PCB to tune bulk process and </a:t>
            </a:r>
            <a:r>
              <a:rPr lang="fr-FR" dirty="0" err="1"/>
              <a:t>prepare</a:t>
            </a:r>
            <a:r>
              <a:rPr lang="fr-FR" dirty="0"/>
              <a:t> test </a:t>
            </a:r>
            <a:r>
              <a:rPr lang="fr-FR" dirty="0" err="1"/>
              <a:t>beam</a:t>
            </a:r>
            <a:endParaRPr lang="fr-FR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dirty="0"/>
              <a:t>T3/25: new protos design and </a:t>
            </a:r>
            <a:r>
              <a:rPr lang="fr-FR" dirty="0" err="1"/>
              <a:t>manufacturing</a:t>
            </a:r>
            <a:r>
              <a:rPr lang="fr-FR" dirty="0"/>
              <a:t> in </a:t>
            </a:r>
            <a:r>
              <a:rPr lang="fr-FR" dirty="0" err="1"/>
              <a:t>preparation</a:t>
            </a:r>
            <a:r>
              <a:rPr lang="fr-FR" dirty="0"/>
              <a:t> of </a:t>
            </a:r>
            <a:r>
              <a:rPr lang="fr-FR" dirty="0" err="1"/>
              <a:t>november</a:t>
            </a:r>
            <a:r>
              <a:rPr lang="fr-FR" dirty="0"/>
              <a:t> test </a:t>
            </a:r>
            <a:r>
              <a:rPr lang="fr-FR" dirty="0" err="1"/>
              <a:t>beam</a:t>
            </a:r>
            <a:endParaRPr lang="fr-FR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dirty="0"/>
              <a:t>T4/25: test </a:t>
            </a:r>
            <a:r>
              <a:rPr lang="fr-FR" dirty="0" err="1"/>
              <a:t>beam</a:t>
            </a:r>
            <a:endParaRPr lang="fr-FR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dirty="0"/>
              <a:t>T4/25: Finalisation design size 1 prototype 0 (GEIC0)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dirty="0"/>
              <a:t>T1/26: production and test of GEIC0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dirty="0"/>
              <a:t>T3/26: </a:t>
            </a:r>
            <a:r>
              <a:rPr lang="fr-FR" dirty="0" err="1"/>
              <a:t>developement</a:t>
            </a:r>
            <a:r>
              <a:rPr lang="fr-FR" dirty="0"/>
              <a:t> and production of size 1 prototype 1 (GEIC1), </a:t>
            </a:r>
            <a:r>
              <a:rPr lang="fr-FR" dirty="0" err="1"/>
              <a:t>including</a:t>
            </a:r>
            <a:r>
              <a:rPr lang="fr-FR" dirty="0"/>
              <a:t> feedback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RDx</a:t>
            </a:r>
            <a:r>
              <a:rPr lang="fr-FR" dirty="0"/>
              <a:t> test </a:t>
            </a:r>
            <a:r>
              <a:rPr lang="fr-FR" dirty="0" err="1"/>
              <a:t>beam</a:t>
            </a:r>
            <a:r>
              <a:rPr lang="fr-FR" dirty="0"/>
              <a:t> and GEIC0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9;p4">
            <a:extLst>
              <a:ext uri="{FF2B5EF4-FFF2-40B4-BE49-F238E27FC236}">
                <a16:creationId xmlns:a16="http://schemas.microsoft.com/office/drawing/2014/main" id="{59352EF2-3E91-4E70-8969-6959975DE949}"/>
              </a:ext>
            </a:extLst>
          </p:cNvPr>
          <p:cNvSpPr txBox="1"/>
          <p:nvPr/>
        </p:nvSpPr>
        <p:spPr>
          <a:xfrm>
            <a:off x="0" y="199"/>
            <a:ext cx="10077450" cy="5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 lnSpcReduction="10000"/>
          </a:bodyPr>
          <a:lstStyle/>
          <a:p>
            <a:pPr algn="ctr" defTabSz="755843">
              <a:lnSpc>
                <a:spcPct val="150000"/>
              </a:lnSpc>
              <a:buClr>
                <a:srgbClr val="C00000"/>
              </a:buClr>
              <a:buSzPts val="2400"/>
            </a:pPr>
            <a:r>
              <a:rPr lang="en-US" sz="2314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eRD108: </a:t>
            </a:r>
            <a:r>
              <a:rPr lang="en-US" sz="2314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R&amp;D on Cylindrical µRWELL Prototypes</a:t>
            </a:r>
            <a:endParaRPr sz="1323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8889E6B1-78B9-405B-B46E-5E12D3354338}"/>
              </a:ext>
            </a:extLst>
          </p:cNvPr>
          <p:cNvGrpSpPr>
            <a:grpSpLocks noChangeAspect="1"/>
          </p:cNvGrpSpPr>
          <p:nvPr/>
        </p:nvGrpSpPr>
        <p:grpSpPr>
          <a:xfrm>
            <a:off x="6408188" y="786002"/>
            <a:ext cx="3574198" cy="4535774"/>
            <a:chOff x="75519" y="1184444"/>
            <a:chExt cx="3998878" cy="5074708"/>
          </a:xfrm>
        </p:grpSpPr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6A69122B-5E51-41AB-9200-E24BCEC7C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938" t="3446" r="4068" b="3743"/>
            <a:stretch/>
          </p:blipFill>
          <p:spPr>
            <a:xfrm>
              <a:off x="75521" y="1185474"/>
              <a:ext cx="3998876" cy="5073678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DD9DD5C-EAE4-40D3-9E0D-9077D44CD568}"/>
                </a:ext>
              </a:extLst>
            </p:cNvPr>
            <p:cNvGrpSpPr/>
            <p:nvPr/>
          </p:nvGrpSpPr>
          <p:grpSpPr>
            <a:xfrm>
              <a:off x="75519" y="1184444"/>
              <a:ext cx="3748870" cy="5016570"/>
              <a:chOff x="4867261" y="949477"/>
              <a:chExt cx="3748870" cy="501657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371F0F95-65C3-4F6E-B47E-3CAF58F8BCF3}"/>
                  </a:ext>
                </a:extLst>
              </p:cNvPr>
              <p:cNvGrpSpPr/>
              <p:nvPr/>
            </p:nvGrpSpPr>
            <p:grpSpPr>
              <a:xfrm>
                <a:off x="4867261" y="949477"/>
                <a:ext cx="3748870" cy="5016570"/>
                <a:chOff x="8702223" y="857716"/>
                <a:chExt cx="4068289" cy="5443983"/>
              </a:xfrm>
            </p:grpSpPr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F3F18D8-5F13-4132-97A8-454F82992A25}"/>
                    </a:ext>
                  </a:extLst>
                </p:cNvPr>
                <p:cNvSpPr txBox="1"/>
                <p:nvPr/>
              </p:nvSpPr>
              <p:spPr>
                <a:xfrm rot="20726545">
                  <a:off x="10911201" y="4141621"/>
                  <a:ext cx="1290003" cy="359283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ctr" anchorCtr="0">
                  <a:spAutoFit/>
                </a:bodyPr>
                <a:lstStyle/>
                <a:p>
                  <a:pPr algn="r" defTabSz="755843">
                    <a:buClr>
                      <a:srgbClr val="000000"/>
                    </a:buClr>
                  </a:pPr>
                  <a:r>
                    <a:rPr lang="en-US" sz="1323" kern="0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µRWELL-R/O</a:t>
                  </a:r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F9A43E0-3CC0-45BE-8136-8C85396E8A7C}"/>
                    </a:ext>
                  </a:extLst>
                </p:cNvPr>
                <p:cNvSpPr txBox="1"/>
                <p:nvPr/>
              </p:nvSpPr>
              <p:spPr>
                <a:xfrm rot="20807308">
                  <a:off x="10775051" y="2287515"/>
                  <a:ext cx="1995461" cy="359283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ctr" anchorCtr="0">
                  <a:spAutoFit/>
                </a:bodyPr>
                <a:lstStyle/>
                <a:p>
                  <a:pPr algn="ctr" defTabSz="755843">
                    <a:buClr>
                      <a:srgbClr val="000000"/>
                    </a:buClr>
                  </a:pPr>
                  <a:r>
                    <a:rPr lang="en-US" sz="1323" kern="0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Cathode foil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35F74E1-FDF7-4999-8839-DBAF6DA192F3}"/>
                    </a:ext>
                  </a:extLst>
                </p:cNvPr>
                <p:cNvSpPr txBox="1"/>
                <p:nvPr/>
              </p:nvSpPr>
              <p:spPr>
                <a:xfrm>
                  <a:off x="10689498" y="5932624"/>
                  <a:ext cx="1170627" cy="359283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ctr" anchorCtr="0">
                  <a:spAutoFit/>
                </a:bodyPr>
                <a:lstStyle/>
                <a:p>
                  <a:pPr algn="ctr" defTabSz="755843">
                    <a:buClr>
                      <a:srgbClr val="000000"/>
                    </a:buClr>
                  </a:pPr>
                  <a:r>
                    <a:rPr lang="en-US" sz="1323" kern="0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Inner clamp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3B696FF-7058-4075-BD4B-9CFA8F133A93}"/>
                    </a:ext>
                  </a:extLst>
                </p:cNvPr>
                <p:cNvSpPr txBox="1"/>
                <p:nvPr/>
              </p:nvSpPr>
              <p:spPr>
                <a:xfrm>
                  <a:off x="8702223" y="857716"/>
                  <a:ext cx="1290005" cy="359283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ctr" anchorCtr="0">
                  <a:spAutoFit/>
                </a:bodyPr>
                <a:lstStyle/>
                <a:p>
                  <a:pPr algn="ctr" defTabSz="755843">
                    <a:buClr>
                      <a:srgbClr val="000000"/>
                    </a:buClr>
                  </a:pPr>
                  <a:r>
                    <a:rPr lang="en-US" sz="1323" kern="0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Outer clamp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22274C8-A5F6-4229-9977-FF06C60E8346}"/>
                    </a:ext>
                  </a:extLst>
                </p:cNvPr>
                <p:cNvSpPr txBox="1"/>
                <p:nvPr/>
              </p:nvSpPr>
              <p:spPr>
                <a:xfrm>
                  <a:off x="8754046" y="5942416"/>
                  <a:ext cx="1278277" cy="359283"/>
                </a:xfrm>
                <a:prstGeom prst="rect">
                  <a:avLst/>
                </a:prstGeom>
                <a:noFill/>
              </p:spPr>
              <p:txBody>
                <a:bodyPr wrap="square" lIns="0" rIns="0" rtlCol="0" anchor="ctr" anchorCtr="0">
                  <a:spAutoFit/>
                </a:bodyPr>
                <a:lstStyle/>
                <a:p>
                  <a:pPr algn="ctr" defTabSz="755843">
                    <a:buClr>
                      <a:srgbClr val="000000"/>
                    </a:buClr>
                  </a:pPr>
                  <a:r>
                    <a:rPr lang="en-US" sz="1323" kern="0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Main frame</a:t>
                  </a:r>
                </a:p>
              </p:txBody>
            </p: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52EC32F7-F6F5-4286-AF85-38AA043FD259}"/>
                    </a:ext>
                  </a:extLst>
                </p:cNvPr>
                <p:cNvCxnSpPr>
                  <a:cxnSpLocks/>
                  <a:stCxn id="22" idx="0"/>
                </p:cNvCxnSpPr>
                <p:nvPr/>
              </p:nvCxnSpPr>
              <p:spPr>
                <a:xfrm flipV="1">
                  <a:off x="9393185" y="5428811"/>
                  <a:ext cx="151738" cy="513605"/>
                </a:xfrm>
                <a:prstGeom prst="straightConnector1">
                  <a:avLst/>
                </a:prstGeom>
                <a:ln w="12700">
                  <a:solidFill>
                    <a:schemeClr val="bg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BD4D3DBF-B807-48CA-8614-C1DDFB612764}"/>
                    </a:ext>
                  </a:extLst>
                </p:cNvPr>
                <p:cNvCxnSpPr>
                  <a:cxnSpLocks/>
                  <a:stCxn id="8" idx="1"/>
                </p:cNvCxnSpPr>
                <p:nvPr/>
              </p:nvCxnSpPr>
              <p:spPr>
                <a:xfrm flipH="1" flipV="1">
                  <a:off x="9858961" y="4911194"/>
                  <a:ext cx="830538" cy="1201072"/>
                </a:xfrm>
                <a:prstGeom prst="straightConnector1">
                  <a:avLst/>
                </a:prstGeom>
                <a:ln w="12700">
                  <a:solidFill>
                    <a:schemeClr val="bg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CED85EF3-C09F-48FC-83AE-C01581F93DB0}"/>
                    </a:ext>
                  </a:extLst>
                </p:cNvPr>
                <p:cNvCxnSpPr>
                  <a:cxnSpLocks/>
                  <a:stCxn id="21" idx="2"/>
                </p:cNvCxnSpPr>
                <p:nvPr/>
              </p:nvCxnSpPr>
              <p:spPr>
                <a:xfrm>
                  <a:off x="9347226" y="1216999"/>
                  <a:ext cx="356733" cy="251420"/>
                </a:xfrm>
                <a:prstGeom prst="straightConnector1">
                  <a:avLst/>
                </a:prstGeom>
                <a:ln w="12700">
                  <a:solidFill>
                    <a:schemeClr val="bg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77F9EBC-3E6A-4E07-BB5F-8BD924E81CC2}"/>
                  </a:ext>
                </a:extLst>
              </p:cNvPr>
              <p:cNvSpPr txBox="1"/>
              <p:nvPr/>
            </p:nvSpPr>
            <p:spPr>
              <a:xfrm rot="20730327">
                <a:off x="6309436" y="1280346"/>
                <a:ext cx="805719" cy="331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55843">
                  <a:buClr>
                    <a:srgbClr val="000000"/>
                  </a:buClr>
                </a:pPr>
                <a:r>
                  <a:rPr lang="en-US" sz="1323" kern="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40 cm</a:t>
                </a:r>
              </a:p>
            </p:txBody>
          </p: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884845A2-E5BB-4D09-A9E6-6DE952A7D8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5976" y="1342731"/>
                <a:ext cx="1844046" cy="495349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55DE691-5113-475C-A514-C547A5CE1421}"/>
                  </a:ext>
                </a:extLst>
              </p:cNvPr>
              <p:cNvSpPr txBox="1"/>
              <p:nvPr/>
            </p:nvSpPr>
            <p:spPr>
              <a:xfrm rot="1435284">
                <a:off x="5434525" y="3579089"/>
                <a:ext cx="674703" cy="331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55843">
                  <a:buClr>
                    <a:srgbClr val="000000"/>
                  </a:buClr>
                </a:pPr>
                <a:r>
                  <a:rPr lang="en-US" sz="1323" kern="0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26 cm</a:t>
                </a:r>
              </a:p>
            </p:txBody>
          </p: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837F2E31-CA30-4B03-8217-6F92CEC40D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4213" y="3573248"/>
                <a:ext cx="1078718" cy="526874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C3DB6188-49DC-4C52-817D-D6952211826F}"/>
              </a:ext>
            </a:extLst>
          </p:cNvPr>
          <p:cNvSpPr/>
          <p:nvPr/>
        </p:nvSpPr>
        <p:spPr>
          <a:xfrm>
            <a:off x="0" y="570932"/>
            <a:ext cx="6329203" cy="247215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302337" indent="-302337" algn="just" defTabSz="755843">
              <a:lnSpc>
                <a:spcPct val="200000"/>
              </a:lnSpc>
              <a:buClr>
                <a:srgbClr val="000000"/>
              </a:buClr>
            </a:pPr>
            <a:r>
              <a:rPr lang="en-US" sz="1323" b="1" u="sng" kern="0" dirty="0">
                <a:solidFill>
                  <a:srgbClr val="C00000"/>
                </a:solidFill>
                <a:latin typeface="Arial"/>
                <a:cs typeface="Times New Roman" panose="02020603050405020304" pitchFamily="18" charset="0"/>
                <a:sym typeface="Arial"/>
              </a:rPr>
              <a:t>Design features &amp; Goal</a:t>
            </a:r>
          </a:p>
          <a:p>
            <a:pPr marL="302337" indent="-302337" algn="just" defTabSz="755843">
              <a:lnSpc>
                <a:spcPct val="20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323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Arial"/>
              </a:rPr>
              <a:t>Prototype consists of 2 half-cylinder chambers with two different capacitive-sharing readout structures</a:t>
            </a:r>
          </a:p>
          <a:p>
            <a:pPr marL="302337" lvl="6" indent="-302337" algn="just" defTabSz="755843">
              <a:lnSpc>
                <a:spcPct val="20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323" b="1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Arial"/>
              </a:rPr>
              <a:t>2D </a:t>
            </a:r>
            <a:r>
              <a:rPr lang="en-US" sz="1323" b="1" kern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Arial"/>
              </a:rPr>
              <a:t>capaSh</a:t>
            </a:r>
            <a:r>
              <a:rPr lang="en-US" sz="1323" b="1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Arial"/>
              </a:rPr>
              <a:t> proto: </a:t>
            </a:r>
            <a:r>
              <a:rPr lang="en-US" sz="1323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Arial"/>
              </a:rPr>
              <a:t>µRWELL/readout foil with straight U-V strips</a:t>
            </a:r>
          </a:p>
          <a:p>
            <a:pPr marL="302337" indent="-302337" algn="just" defTabSz="755843">
              <a:lnSpc>
                <a:spcPct val="20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323" b="1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Arial"/>
              </a:rPr>
              <a:t>2D zigzag proto: </a:t>
            </a:r>
            <a:r>
              <a:rPr lang="en-US" sz="1323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Arial"/>
              </a:rPr>
              <a:t>µRWELL/readout foil with zigzag U-V strips</a:t>
            </a:r>
          </a:p>
          <a:p>
            <a:pPr marL="302337" indent="-302337" algn="just" defTabSz="755843">
              <a:lnSpc>
                <a:spcPct val="20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323" kern="0" dirty="0">
                <a:solidFill>
                  <a:srgbClr val="C00000"/>
                </a:solidFill>
                <a:latin typeface="Arial"/>
                <a:cs typeface="Times New Roman" panose="02020603050405020304" pitchFamily="18" charset="0"/>
                <a:sym typeface="Arial"/>
              </a:rPr>
              <a:t>Goal is to study performance of two readout options for cylindrical µRWELL</a:t>
            </a:r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29689EC6-A78C-4BD2-81AC-89A4F7BC5D3F}"/>
              </a:ext>
            </a:extLst>
          </p:cNvPr>
          <p:cNvGrpSpPr/>
          <p:nvPr/>
        </p:nvGrpSpPr>
        <p:grpSpPr>
          <a:xfrm>
            <a:off x="144783" y="3093077"/>
            <a:ext cx="6018369" cy="2273501"/>
            <a:chOff x="84146" y="3523546"/>
            <a:chExt cx="7281203" cy="2750550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8748C5B-8571-4B86-BFA4-29971DEEAAB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146" y="3533274"/>
              <a:ext cx="3474720" cy="2516845"/>
              <a:chOff x="8342725" y="675740"/>
              <a:chExt cx="3683280" cy="2667914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FCCC915B-BFD8-47D1-9B16-CE57A2C3E86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342887" y="1028799"/>
                <a:ext cx="3683118" cy="2314855"/>
                <a:chOff x="499475" y="1143660"/>
                <a:chExt cx="4787926" cy="3009230"/>
              </a:xfrm>
            </p:grpSpPr>
            <p:pic>
              <p:nvPicPr>
                <p:cNvPr id="81" name="Picture 80" descr="Background pattern&#10;&#10;Description automatically generated">
                  <a:extLst>
                    <a:ext uri="{FF2B5EF4-FFF2-40B4-BE49-F238E27FC236}">
                      <a16:creationId xmlns:a16="http://schemas.microsoft.com/office/drawing/2014/main" id="{8EC6BCDF-69B7-4A71-A0C3-3A2EF91CF2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9475" y="1143660"/>
                  <a:ext cx="4754334" cy="3009230"/>
                </a:xfrm>
                <a:prstGeom prst="rect">
                  <a:avLst/>
                </a:prstGeom>
              </p:spPr>
            </p:pic>
            <p:sp>
              <p:nvSpPr>
                <p:cNvPr id="82" name="Freeform 14">
                  <a:extLst>
                    <a:ext uri="{FF2B5EF4-FFF2-40B4-BE49-F238E27FC236}">
                      <a16:creationId xmlns:a16="http://schemas.microsoft.com/office/drawing/2014/main" id="{B2323846-28B2-4DFE-AA57-D5D1C119E57D}"/>
                    </a:ext>
                  </a:extLst>
                </p:cNvPr>
                <p:cNvSpPr/>
                <p:nvPr/>
              </p:nvSpPr>
              <p:spPr>
                <a:xfrm>
                  <a:off x="3048697" y="3769542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2534C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5843">
                    <a:buClr>
                      <a:srgbClr val="000000"/>
                    </a:buClr>
                  </a:pPr>
                  <a:endParaRPr lang="en-US" sz="992" kern="0" dirty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83" name="Freeform 16">
                  <a:extLst>
                    <a:ext uri="{FF2B5EF4-FFF2-40B4-BE49-F238E27FC236}">
                      <a16:creationId xmlns:a16="http://schemas.microsoft.com/office/drawing/2014/main" id="{26FA1F11-D485-4ADB-947D-3E07E062C254}"/>
                    </a:ext>
                  </a:extLst>
                </p:cNvPr>
                <p:cNvSpPr/>
                <p:nvPr/>
              </p:nvSpPr>
              <p:spPr>
                <a:xfrm>
                  <a:off x="2774670" y="3453112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2534C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5843">
                    <a:buClr>
                      <a:srgbClr val="000000"/>
                    </a:buClr>
                  </a:pPr>
                  <a:endParaRPr lang="en-US" sz="992" kern="0" dirty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84" name="Freeform 17">
                  <a:extLst>
                    <a:ext uri="{FF2B5EF4-FFF2-40B4-BE49-F238E27FC236}">
                      <a16:creationId xmlns:a16="http://schemas.microsoft.com/office/drawing/2014/main" id="{645B03DC-7397-42EC-8E52-0C235813CE4D}"/>
                    </a:ext>
                  </a:extLst>
                </p:cNvPr>
                <p:cNvSpPr/>
                <p:nvPr/>
              </p:nvSpPr>
              <p:spPr>
                <a:xfrm>
                  <a:off x="2534609" y="3135203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2534C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5843">
                    <a:buClr>
                      <a:srgbClr val="000000"/>
                    </a:buClr>
                  </a:pPr>
                  <a:endParaRPr lang="en-US" sz="992" kern="0" dirty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85" name="Freeform 18">
                  <a:extLst>
                    <a:ext uri="{FF2B5EF4-FFF2-40B4-BE49-F238E27FC236}">
                      <a16:creationId xmlns:a16="http://schemas.microsoft.com/office/drawing/2014/main" id="{53858F14-EF9C-41F7-A30B-E187D1453CA2}"/>
                    </a:ext>
                  </a:extLst>
                </p:cNvPr>
                <p:cNvSpPr/>
                <p:nvPr/>
              </p:nvSpPr>
              <p:spPr>
                <a:xfrm>
                  <a:off x="2089810" y="2837714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2534C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5843">
                    <a:buClr>
                      <a:srgbClr val="000000"/>
                    </a:buClr>
                  </a:pPr>
                  <a:endParaRPr lang="en-US" sz="992" kern="0" dirty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86" name="Freeform 19">
                  <a:extLst>
                    <a:ext uri="{FF2B5EF4-FFF2-40B4-BE49-F238E27FC236}">
                      <a16:creationId xmlns:a16="http://schemas.microsoft.com/office/drawing/2014/main" id="{DA3C81FB-8B22-43B5-A931-17A3A0554F51}"/>
                    </a:ext>
                  </a:extLst>
                </p:cNvPr>
                <p:cNvSpPr/>
                <p:nvPr/>
              </p:nvSpPr>
              <p:spPr>
                <a:xfrm>
                  <a:off x="1879628" y="2522197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2534C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5843">
                    <a:buClr>
                      <a:srgbClr val="000000"/>
                    </a:buClr>
                  </a:pPr>
                  <a:endParaRPr lang="en-US" sz="992" kern="0" dirty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87" name="Freeform 20">
                  <a:extLst>
                    <a:ext uri="{FF2B5EF4-FFF2-40B4-BE49-F238E27FC236}">
                      <a16:creationId xmlns:a16="http://schemas.microsoft.com/office/drawing/2014/main" id="{57434B65-141C-4221-A5DA-11D767AE7DD4}"/>
                    </a:ext>
                  </a:extLst>
                </p:cNvPr>
                <p:cNvSpPr/>
                <p:nvPr/>
              </p:nvSpPr>
              <p:spPr>
                <a:xfrm>
                  <a:off x="1461061" y="2221003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2534C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5843">
                    <a:buClr>
                      <a:srgbClr val="000000"/>
                    </a:buClr>
                  </a:pPr>
                  <a:endParaRPr lang="en-US" sz="992" kern="0" dirty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88" name="Freeform 21">
                  <a:extLst>
                    <a:ext uri="{FF2B5EF4-FFF2-40B4-BE49-F238E27FC236}">
                      <a16:creationId xmlns:a16="http://schemas.microsoft.com/office/drawing/2014/main" id="{4DDF509A-CB2C-4040-B6AF-0E46487447FB}"/>
                    </a:ext>
                  </a:extLst>
                </p:cNvPr>
                <p:cNvSpPr/>
                <p:nvPr/>
              </p:nvSpPr>
              <p:spPr>
                <a:xfrm>
                  <a:off x="1284791" y="1892995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2534C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5843">
                    <a:buClr>
                      <a:srgbClr val="000000"/>
                    </a:buClr>
                  </a:pPr>
                  <a:endParaRPr lang="en-US" sz="992" kern="0" dirty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89" name="Freeform 22">
                  <a:extLst>
                    <a:ext uri="{FF2B5EF4-FFF2-40B4-BE49-F238E27FC236}">
                      <a16:creationId xmlns:a16="http://schemas.microsoft.com/office/drawing/2014/main" id="{1FEA62D3-C11D-4D06-A6C0-3FA983D4E1FE}"/>
                    </a:ext>
                  </a:extLst>
                </p:cNvPr>
                <p:cNvSpPr/>
                <p:nvPr/>
              </p:nvSpPr>
              <p:spPr>
                <a:xfrm>
                  <a:off x="809993" y="1591076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2534C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5843">
                    <a:buClr>
                      <a:srgbClr val="000000"/>
                    </a:buClr>
                  </a:pPr>
                  <a:endParaRPr lang="en-US" sz="992" kern="0" dirty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90" name="Freeform 23">
                  <a:extLst>
                    <a:ext uri="{FF2B5EF4-FFF2-40B4-BE49-F238E27FC236}">
                      <a16:creationId xmlns:a16="http://schemas.microsoft.com/office/drawing/2014/main" id="{FE680114-2994-4BAD-9768-38644E84CEF5}"/>
                    </a:ext>
                  </a:extLst>
                </p:cNvPr>
                <p:cNvSpPr/>
                <p:nvPr/>
              </p:nvSpPr>
              <p:spPr>
                <a:xfrm>
                  <a:off x="538044" y="1294939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2534C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5843">
                    <a:buClr>
                      <a:srgbClr val="000000"/>
                    </a:buClr>
                  </a:pPr>
                  <a:endParaRPr lang="en-US" sz="992" kern="0" dirty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91" name="Freeform 24">
                  <a:extLst>
                    <a:ext uri="{FF2B5EF4-FFF2-40B4-BE49-F238E27FC236}">
                      <a16:creationId xmlns:a16="http://schemas.microsoft.com/office/drawing/2014/main" id="{AD5A39CC-3FF2-4552-AC04-35C1A3A78231}"/>
                    </a:ext>
                  </a:extLst>
                </p:cNvPr>
                <p:cNvSpPr/>
                <p:nvPr/>
              </p:nvSpPr>
              <p:spPr>
                <a:xfrm>
                  <a:off x="2427202" y="2091068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5843">
                    <a:buClr>
                      <a:srgbClr val="000000"/>
                    </a:buClr>
                  </a:pPr>
                  <a:endParaRPr lang="en-US" sz="992" kern="0" dirty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92" name="Freeform 25">
                  <a:extLst>
                    <a:ext uri="{FF2B5EF4-FFF2-40B4-BE49-F238E27FC236}">
                      <a16:creationId xmlns:a16="http://schemas.microsoft.com/office/drawing/2014/main" id="{912E2638-5481-4395-8D8C-D567FB2C1EF5}"/>
                    </a:ext>
                  </a:extLst>
                </p:cNvPr>
                <p:cNvSpPr/>
                <p:nvPr/>
              </p:nvSpPr>
              <p:spPr>
                <a:xfrm>
                  <a:off x="2631916" y="1771880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5843">
                    <a:buClr>
                      <a:srgbClr val="000000"/>
                    </a:buClr>
                  </a:pPr>
                  <a:endParaRPr lang="en-US" sz="992" kern="0" dirty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93" name="Freeform 26">
                  <a:extLst>
                    <a:ext uri="{FF2B5EF4-FFF2-40B4-BE49-F238E27FC236}">
                      <a16:creationId xmlns:a16="http://schemas.microsoft.com/office/drawing/2014/main" id="{1B02E652-C9AD-4FF3-BB36-D4627FEFFC35}"/>
                    </a:ext>
                  </a:extLst>
                </p:cNvPr>
                <p:cNvSpPr/>
                <p:nvPr/>
              </p:nvSpPr>
              <p:spPr>
                <a:xfrm>
                  <a:off x="2998980" y="1467314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5843">
                    <a:buClr>
                      <a:srgbClr val="000000"/>
                    </a:buClr>
                  </a:pPr>
                  <a:endParaRPr lang="en-US" sz="992" kern="0" dirty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94" name="Freeform 27">
                  <a:extLst>
                    <a:ext uri="{FF2B5EF4-FFF2-40B4-BE49-F238E27FC236}">
                      <a16:creationId xmlns:a16="http://schemas.microsoft.com/office/drawing/2014/main" id="{D6545089-3A78-47AA-99B2-46E050FFFBA7}"/>
                    </a:ext>
                  </a:extLst>
                </p:cNvPr>
                <p:cNvSpPr/>
                <p:nvPr/>
              </p:nvSpPr>
              <p:spPr>
                <a:xfrm>
                  <a:off x="2023941" y="2375859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5843">
                    <a:buClr>
                      <a:srgbClr val="000000"/>
                    </a:buClr>
                  </a:pPr>
                  <a:endParaRPr lang="en-US" sz="992" kern="0" dirty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95" name="Freeform 28">
                  <a:extLst>
                    <a:ext uri="{FF2B5EF4-FFF2-40B4-BE49-F238E27FC236}">
                      <a16:creationId xmlns:a16="http://schemas.microsoft.com/office/drawing/2014/main" id="{D3A60DA8-AB05-4D13-AC8E-208CDEF1FBCB}"/>
                    </a:ext>
                  </a:extLst>
                </p:cNvPr>
                <p:cNvSpPr/>
                <p:nvPr/>
              </p:nvSpPr>
              <p:spPr>
                <a:xfrm>
                  <a:off x="1798781" y="2701162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5843">
                    <a:buClr>
                      <a:srgbClr val="000000"/>
                    </a:buClr>
                  </a:pPr>
                  <a:endParaRPr lang="en-US" sz="992" kern="0" dirty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96" name="Freeform 29">
                  <a:extLst>
                    <a:ext uri="{FF2B5EF4-FFF2-40B4-BE49-F238E27FC236}">
                      <a16:creationId xmlns:a16="http://schemas.microsoft.com/office/drawing/2014/main" id="{8B1748CB-F9E4-4C99-84DD-A2821BD3A399}"/>
                    </a:ext>
                  </a:extLst>
                </p:cNvPr>
                <p:cNvSpPr/>
                <p:nvPr/>
              </p:nvSpPr>
              <p:spPr>
                <a:xfrm>
                  <a:off x="1284790" y="3322703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5843">
                    <a:buClr>
                      <a:srgbClr val="000000"/>
                    </a:buClr>
                  </a:pPr>
                  <a:endParaRPr lang="en-US" sz="992" kern="0" dirty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97" name="Freeform 30">
                  <a:extLst>
                    <a:ext uri="{FF2B5EF4-FFF2-40B4-BE49-F238E27FC236}">
                      <a16:creationId xmlns:a16="http://schemas.microsoft.com/office/drawing/2014/main" id="{48BB2001-362D-4472-B5DD-8860E25EE0D4}"/>
                    </a:ext>
                  </a:extLst>
                </p:cNvPr>
                <p:cNvSpPr/>
                <p:nvPr/>
              </p:nvSpPr>
              <p:spPr>
                <a:xfrm>
                  <a:off x="1308736" y="2995369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5843">
                    <a:buClr>
                      <a:srgbClr val="000000"/>
                    </a:buClr>
                  </a:pPr>
                  <a:endParaRPr lang="en-US" sz="992" kern="0" dirty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98" name="Freeform 31">
                  <a:extLst>
                    <a:ext uri="{FF2B5EF4-FFF2-40B4-BE49-F238E27FC236}">
                      <a16:creationId xmlns:a16="http://schemas.microsoft.com/office/drawing/2014/main" id="{6EA5DA31-43F8-4394-A30C-E0E83F1853F4}"/>
                    </a:ext>
                  </a:extLst>
                </p:cNvPr>
                <p:cNvSpPr/>
                <p:nvPr/>
              </p:nvSpPr>
              <p:spPr>
                <a:xfrm>
                  <a:off x="788852" y="3628325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5843">
                    <a:buClr>
                      <a:srgbClr val="000000"/>
                    </a:buClr>
                  </a:pPr>
                  <a:endParaRPr lang="en-US" sz="992" kern="0" dirty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99" name="Freeform 32">
                  <a:extLst>
                    <a:ext uri="{FF2B5EF4-FFF2-40B4-BE49-F238E27FC236}">
                      <a16:creationId xmlns:a16="http://schemas.microsoft.com/office/drawing/2014/main" id="{1E68C40A-CB26-4333-B0C8-8D3CE23BFD03}"/>
                    </a:ext>
                  </a:extLst>
                </p:cNvPr>
                <p:cNvSpPr/>
                <p:nvPr/>
              </p:nvSpPr>
              <p:spPr>
                <a:xfrm>
                  <a:off x="557048" y="3953501"/>
                  <a:ext cx="2238704" cy="157655"/>
                </a:xfrm>
                <a:custGeom>
                  <a:avLst/>
                  <a:gdLst>
                    <a:gd name="connsiteX0" fmla="*/ 1008993 w 2238704"/>
                    <a:gd name="connsiteY0" fmla="*/ 0 h 157655"/>
                    <a:gd name="connsiteX1" fmla="*/ 2238704 w 2238704"/>
                    <a:gd name="connsiteY1" fmla="*/ 10510 h 157655"/>
                    <a:gd name="connsiteX2" fmla="*/ 1177159 w 2238704"/>
                    <a:gd name="connsiteY2" fmla="*/ 157655 h 157655"/>
                    <a:gd name="connsiteX3" fmla="*/ 0 w 2238704"/>
                    <a:gd name="connsiteY3" fmla="*/ 157655 h 157655"/>
                    <a:gd name="connsiteX4" fmla="*/ 1008993 w 2238704"/>
                    <a:gd name="connsiteY4" fmla="*/ 0 h 15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8704" h="157655">
                      <a:moveTo>
                        <a:pt x="1008993" y="0"/>
                      </a:moveTo>
                      <a:lnTo>
                        <a:pt x="2238704" y="10510"/>
                      </a:lnTo>
                      <a:lnTo>
                        <a:pt x="1177159" y="157655"/>
                      </a:lnTo>
                      <a:lnTo>
                        <a:pt x="0" y="157655"/>
                      </a:lnTo>
                      <a:lnTo>
                        <a:pt x="1008993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scene3d>
                  <a:camera prst="orthographicFront">
                    <a:rot lat="1080000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55843">
                    <a:buClr>
                      <a:srgbClr val="000000"/>
                    </a:buClr>
                  </a:pPr>
                  <a:endParaRPr lang="en-US" sz="992" kern="0" dirty="0">
                    <a:solidFill>
                      <a:srgbClr val="FFFF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23A3FE8E-9214-4768-A283-35F8026F9C45}"/>
                    </a:ext>
                  </a:extLst>
                </p:cNvPr>
                <p:cNvSpPr txBox="1"/>
                <p:nvPr/>
              </p:nvSpPr>
              <p:spPr>
                <a:xfrm rot="2547535">
                  <a:off x="2944367" y="2288040"/>
                  <a:ext cx="1184420" cy="747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755843">
                    <a:buClr>
                      <a:srgbClr val="000000"/>
                    </a:buClr>
                  </a:pPr>
                  <a:r>
                    <a:rPr lang="en-US" sz="1157" kern="0" dirty="0">
                      <a:solidFill>
                        <a:srgbClr val="FFFFFF">
                          <a:lumMod val="95000"/>
                        </a:srgb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1.35 mm</a:t>
                  </a:r>
                </a:p>
                <a:p>
                  <a:pPr algn="ctr" defTabSz="755843">
                    <a:buClr>
                      <a:srgbClr val="000000"/>
                    </a:buClr>
                  </a:pPr>
                  <a:r>
                    <a:rPr lang="en-US" sz="1157" kern="0" dirty="0">
                      <a:solidFill>
                        <a:srgbClr val="FFFFFF">
                          <a:lumMod val="95000"/>
                        </a:srgb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pitch</a:t>
                  </a:r>
                </a:p>
              </p:txBody>
            </p: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F9E7F811-B1FB-4337-A976-999011F3F060}"/>
                    </a:ext>
                  </a:extLst>
                </p:cNvPr>
                <p:cNvSpPr txBox="1"/>
                <p:nvPr/>
              </p:nvSpPr>
              <p:spPr>
                <a:xfrm rot="18542404">
                  <a:off x="4095920" y="2184869"/>
                  <a:ext cx="1184421" cy="7476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755843">
                    <a:buClr>
                      <a:srgbClr val="000000"/>
                    </a:buClr>
                  </a:pPr>
                  <a:r>
                    <a:rPr lang="en-US" sz="1157" kern="0" dirty="0">
                      <a:solidFill>
                        <a:srgbClr val="FFFFFF">
                          <a:lumMod val="95000"/>
                        </a:srgb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1.35 mm</a:t>
                  </a:r>
                </a:p>
                <a:p>
                  <a:pPr algn="ctr" defTabSz="755843">
                    <a:buClr>
                      <a:srgbClr val="000000"/>
                    </a:buClr>
                  </a:pPr>
                  <a:r>
                    <a:rPr lang="en-US" sz="1157" kern="0" dirty="0">
                      <a:solidFill>
                        <a:srgbClr val="FFFFFF">
                          <a:lumMod val="95000"/>
                        </a:srgb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pitch</a:t>
                  </a:r>
                </a:p>
              </p:txBody>
            </p: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F7F5D910-E35A-4024-8F79-0F2F3C2617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8572" y="2128084"/>
                  <a:ext cx="565378" cy="495326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prstDash val="solid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Arrow Connector 102">
                  <a:extLst>
                    <a:ext uri="{FF2B5EF4-FFF2-40B4-BE49-F238E27FC236}">
                      <a16:creationId xmlns:a16="http://schemas.microsoft.com/office/drawing/2014/main" id="{0CD1702F-F6D5-4561-9B7B-AB3B1B29B2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24270" y="1928767"/>
                  <a:ext cx="565378" cy="664084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prstDash val="solid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C3CA589-4660-4359-BCC7-E266CB6595B7}"/>
                    </a:ext>
                  </a:extLst>
                </p:cNvPr>
                <p:cNvSpPr txBox="1"/>
                <p:nvPr/>
              </p:nvSpPr>
              <p:spPr>
                <a:xfrm>
                  <a:off x="546016" y="1785230"/>
                  <a:ext cx="796382" cy="3393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755843">
                    <a:buClr>
                      <a:srgbClr val="000000"/>
                    </a:buClr>
                  </a:pPr>
                  <a:r>
                    <a:rPr lang="en-US" sz="1323" kern="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U-strip</a:t>
                  </a:r>
                </a:p>
              </p:txBody>
            </p: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AB92C8AD-B261-44C8-9852-F3B225DCF334}"/>
                    </a:ext>
                  </a:extLst>
                </p:cNvPr>
                <p:cNvSpPr txBox="1"/>
                <p:nvPr/>
              </p:nvSpPr>
              <p:spPr>
                <a:xfrm>
                  <a:off x="546016" y="3320770"/>
                  <a:ext cx="796382" cy="3393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755843">
                    <a:buClr>
                      <a:srgbClr val="000000"/>
                    </a:buClr>
                  </a:pPr>
                  <a:r>
                    <a:rPr lang="en-US" sz="1323" kern="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V-strip</a:t>
                  </a:r>
                </a:p>
              </p:txBody>
            </p:sp>
          </p:grp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32E2198-E47C-427D-9247-7E94D699B99F}"/>
                  </a:ext>
                </a:extLst>
              </p:cNvPr>
              <p:cNvSpPr txBox="1"/>
              <p:nvPr/>
            </p:nvSpPr>
            <p:spPr>
              <a:xfrm>
                <a:off x="8342725" y="675740"/>
                <a:ext cx="3657600" cy="346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55843">
                  <a:buClr>
                    <a:srgbClr val="000000"/>
                  </a:buClr>
                </a:pPr>
                <a:r>
                  <a:rPr lang="en-US" sz="1157" b="1" kern="0" dirty="0">
                    <a:solidFill>
                      <a:srgbClr val="4F81B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U-V zigzag readout concept (BNL)</a:t>
                </a: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5FC92DDB-063F-431C-A806-4CD5D6FC02E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64949" y="3523546"/>
              <a:ext cx="3200400" cy="2750550"/>
              <a:chOff x="8217132" y="3617876"/>
              <a:chExt cx="3690905" cy="3172109"/>
            </a:xfrm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CF1ADD94-8CB9-49CF-A559-F821B98865E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217132" y="3984179"/>
                <a:ext cx="3690905" cy="2805806"/>
                <a:chOff x="8226515" y="847925"/>
                <a:chExt cx="3708787" cy="2819400"/>
              </a:xfrm>
            </p:grpSpPr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id="{B2667C0A-F4E1-43E7-A349-9110DF44F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226515" y="847925"/>
                  <a:ext cx="3657601" cy="1297459"/>
                </a:xfrm>
                <a:prstGeom prst="rect">
                  <a:avLst/>
                </a:prstGeom>
              </p:spPr>
            </p:pic>
            <p:pic>
              <p:nvPicPr>
                <p:cNvPr id="110" name="Picture 109">
                  <a:extLst>
                    <a:ext uri="{FF2B5EF4-FFF2-40B4-BE49-F238E27FC236}">
                      <a16:creationId xmlns:a16="http://schemas.microsoft.com/office/drawing/2014/main" id="{95B20B5F-DF8C-43F2-AA22-1428D71765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277702" y="2339820"/>
                  <a:ext cx="3657600" cy="1327505"/>
                </a:xfrm>
                <a:prstGeom prst="rect">
                  <a:avLst/>
                </a:prstGeom>
              </p:spPr>
            </p:pic>
          </p:grp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176AD74-AF33-4E71-BCCB-FC3926E969A4}"/>
                  </a:ext>
                </a:extLst>
              </p:cNvPr>
              <p:cNvSpPr txBox="1"/>
              <p:nvPr/>
            </p:nvSpPr>
            <p:spPr>
              <a:xfrm>
                <a:off x="8221100" y="3617876"/>
                <a:ext cx="3632030" cy="625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55843">
                  <a:buClr>
                    <a:srgbClr val="000000"/>
                  </a:buClr>
                </a:pPr>
                <a:r>
                  <a:rPr lang="en-US" sz="1157" b="1" kern="0" dirty="0">
                    <a:solidFill>
                      <a:srgbClr val="4F81B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U-V capacitive-sharing readout (JLab)</a:t>
                </a:r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B42BC2E-3B78-404C-B76A-6E9467C0BF50}"/>
              </a:ext>
            </a:extLst>
          </p:cNvPr>
          <p:cNvSpPr txBox="1"/>
          <p:nvPr/>
        </p:nvSpPr>
        <p:spPr>
          <a:xfrm>
            <a:off x="6679166" y="563952"/>
            <a:ext cx="2852049" cy="270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5843">
              <a:buClr>
                <a:srgbClr val="000000"/>
              </a:buClr>
            </a:pPr>
            <a:r>
              <a:rPr lang="en-US" sz="1157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Exploded 3D view of detector design </a:t>
            </a:r>
          </a:p>
        </p:txBody>
      </p:sp>
    </p:spTree>
    <p:extLst>
      <p:ext uri="{BB962C8B-B14F-4D97-AF65-F5344CB8AC3E}">
        <p14:creationId xmlns:p14="http://schemas.microsoft.com/office/powerpoint/2010/main" val="1996084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9;p4">
            <a:extLst>
              <a:ext uri="{FF2B5EF4-FFF2-40B4-BE49-F238E27FC236}">
                <a16:creationId xmlns:a16="http://schemas.microsoft.com/office/drawing/2014/main" id="{59352EF2-3E91-4E70-8969-6959975DE949}"/>
              </a:ext>
            </a:extLst>
          </p:cNvPr>
          <p:cNvSpPr txBox="1"/>
          <p:nvPr/>
        </p:nvSpPr>
        <p:spPr>
          <a:xfrm>
            <a:off x="0" y="199"/>
            <a:ext cx="10077450" cy="5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 lnSpcReduction="10000"/>
          </a:bodyPr>
          <a:lstStyle/>
          <a:p>
            <a:pPr algn="ctr" defTabSz="755843">
              <a:lnSpc>
                <a:spcPct val="150000"/>
              </a:lnSpc>
              <a:buClr>
                <a:srgbClr val="C00000"/>
              </a:buClr>
              <a:buSzPts val="2400"/>
            </a:pPr>
            <a:r>
              <a:rPr lang="en-US" sz="2314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Earlier Work on Cylindrical µRWELL prototypes</a:t>
            </a:r>
            <a:endParaRPr sz="1323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951B66-3A9E-4334-B6EE-F91CD267C3E5}"/>
              </a:ext>
            </a:extLst>
          </p:cNvPr>
          <p:cNvGrpSpPr>
            <a:grpSpLocks noChangeAspect="1"/>
          </p:cNvGrpSpPr>
          <p:nvPr/>
        </p:nvGrpSpPr>
        <p:grpSpPr>
          <a:xfrm>
            <a:off x="82230" y="536120"/>
            <a:ext cx="5104957" cy="3417393"/>
            <a:chOff x="5391123" y="875411"/>
            <a:chExt cx="6400800" cy="428486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2030FC8-9C2C-4946-B412-8EB689C99021}"/>
                </a:ext>
              </a:extLst>
            </p:cNvPr>
            <p:cNvGrpSpPr/>
            <p:nvPr/>
          </p:nvGrpSpPr>
          <p:grpSpPr>
            <a:xfrm>
              <a:off x="5391123" y="875411"/>
              <a:ext cx="6400800" cy="4284865"/>
              <a:chOff x="5581112" y="1561684"/>
              <a:chExt cx="6400800" cy="428486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F512F49-FB85-42B3-87A5-87079331AD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81112" y="1906410"/>
                <a:ext cx="6400800" cy="3940139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B9A8A6A-B486-43FE-94CD-BDA2E169F976}"/>
                  </a:ext>
                </a:extLst>
              </p:cNvPr>
              <p:cNvSpPr/>
              <p:nvPr/>
            </p:nvSpPr>
            <p:spPr>
              <a:xfrm>
                <a:off x="5581112" y="1561684"/>
                <a:ext cx="6400800" cy="3390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 marL="302337" indent="-302337" algn="ctr" defTabSz="755843">
                  <a:buClr>
                    <a:srgbClr val="000000"/>
                  </a:buClr>
                </a:pPr>
                <a:r>
                  <a:rPr lang="en-US" sz="1157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Cyl. µRWELL prototype at Fermilab test beam setup, June 2023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78A71A7-13EA-444A-BB34-BC9BB0A9712F}"/>
                </a:ext>
              </a:extLst>
            </p:cNvPr>
            <p:cNvSpPr/>
            <p:nvPr/>
          </p:nvSpPr>
          <p:spPr>
            <a:xfrm>
              <a:off x="10262681" y="3859919"/>
              <a:ext cx="1393055" cy="562292"/>
            </a:xfrm>
            <a:prstGeom prst="rect">
              <a:avLst/>
            </a:prstGeom>
            <a:solidFill>
              <a:schemeClr val="lt1"/>
            </a:solidFill>
            <a:ln w="12700">
              <a:noFill/>
            </a:ln>
          </p:spPr>
          <p:txBody>
            <a:bodyPr wrap="square">
              <a:spAutoFit/>
            </a:bodyPr>
            <a:lstStyle/>
            <a:p>
              <a:pPr marL="302337" indent="-302337" algn="ctr" defTabSz="755843">
                <a:buClr>
                  <a:srgbClr val="000000"/>
                </a:buClr>
              </a:pPr>
              <a:r>
                <a:rPr lang="en-US" sz="1157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Downstream </a:t>
              </a:r>
            </a:p>
            <a:p>
              <a:pPr marL="302337" indent="-302337" algn="ctr" defTabSz="755843">
                <a:buClr>
                  <a:srgbClr val="000000"/>
                </a:buClr>
              </a:pPr>
              <a:r>
                <a:rPr lang="en-US" sz="1157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GEM Trackers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1AEBF7-D1D7-482A-963B-9E366B1B0880}"/>
                </a:ext>
              </a:extLst>
            </p:cNvPr>
            <p:cNvSpPr/>
            <p:nvPr/>
          </p:nvSpPr>
          <p:spPr>
            <a:xfrm rot="491589">
              <a:off x="6570373" y="3721333"/>
              <a:ext cx="1326728" cy="785554"/>
            </a:xfrm>
            <a:prstGeom prst="rect">
              <a:avLst/>
            </a:prstGeom>
            <a:solidFill>
              <a:schemeClr val="lt1"/>
            </a:solidFill>
            <a:ln w="12700">
              <a:noFill/>
            </a:ln>
          </p:spPr>
          <p:txBody>
            <a:bodyPr wrap="square">
              <a:spAutoFit/>
            </a:bodyPr>
            <a:lstStyle/>
            <a:p>
              <a:pPr marL="302337" indent="-302337" algn="ctr" defTabSz="755843">
                <a:buClr>
                  <a:srgbClr val="000000"/>
                </a:buClr>
              </a:pPr>
              <a:r>
                <a:rPr lang="en-US" sz="1157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Cyl. µRWELL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42E428D-6072-4898-BB54-909DA7F10286}"/>
              </a:ext>
            </a:extLst>
          </p:cNvPr>
          <p:cNvSpPr txBox="1"/>
          <p:nvPr/>
        </p:nvSpPr>
        <p:spPr>
          <a:xfrm>
            <a:off x="82230" y="3972652"/>
            <a:ext cx="5224016" cy="127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5843">
              <a:lnSpc>
                <a:spcPct val="150000"/>
              </a:lnSpc>
              <a:buClr>
                <a:srgbClr val="000000"/>
              </a:buClr>
            </a:pPr>
            <a:r>
              <a:rPr lang="en-US" sz="1323" b="1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Arial"/>
              </a:rPr>
              <a:t>Unable to operate and take data at the Fermilab 2023 test beam</a:t>
            </a:r>
          </a:p>
          <a:p>
            <a:pPr marL="302337" lvl="3" indent="-302337" algn="just" defTabSz="755843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323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Arial"/>
              </a:rPr>
              <a:t>Fermilab shut down that week for safety concerns at the lab</a:t>
            </a:r>
          </a:p>
          <a:p>
            <a:pPr marL="302337" lvl="3" indent="-302337" algn="just" defTabSz="755843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323" kern="0" dirty="0">
                <a:solidFill>
                  <a:srgbClr val="FF0000"/>
                </a:solidFill>
                <a:latin typeface="Arial"/>
                <a:cs typeface="Times New Roman" panose="02020603050405020304" pitchFamily="18" charset="0"/>
                <a:sym typeface="Arial"/>
              </a:rPr>
              <a:t>HV instabilities caused by dents on the Al cathode during operation</a:t>
            </a:r>
            <a:endParaRPr lang="en-US" sz="1323" kern="0" dirty="0">
              <a:solidFill>
                <a:srgbClr val="FF0000"/>
              </a:solidFill>
              <a:latin typeface="Arial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FB65928-0A93-65C5-4BED-6E640B2DD07B}"/>
              </a:ext>
            </a:extLst>
          </p:cNvPr>
          <p:cNvGrpSpPr/>
          <p:nvPr/>
        </p:nvGrpSpPr>
        <p:grpSpPr>
          <a:xfrm>
            <a:off x="5800130" y="536120"/>
            <a:ext cx="3818084" cy="2950157"/>
            <a:chOff x="86300" y="763771"/>
            <a:chExt cx="4619232" cy="3569188"/>
          </a:xfrm>
        </p:grpSpPr>
        <p:sp>
          <p:nvSpPr>
            <p:cNvPr id="19" name="Google Shape;54;p13">
              <a:extLst>
                <a:ext uri="{FF2B5EF4-FFF2-40B4-BE49-F238E27FC236}">
                  <a16:creationId xmlns:a16="http://schemas.microsoft.com/office/drawing/2014/main" id="{E3931B27-1208-E3A1-8CD3-026788A1F74C}"/>
                </a:ext>
              </a:extLst>
            </p:cNvPr>
            <p:cNvSpPr txBox="1"/>
            <p:nvPr/>
          </p:nvSpPr>
          <p:spPr>
            <a:xfrm>
              <a:off x="123631" y="763771"/>
              <a:ext cx="4544572" cy="4000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68" tIns="75568" rIns="75568" bIns="75568" anchor="t" anchorCtr="0">
              <a:spAutoFit/>
            </a:bodyPr>
            <a:lstStyle/>
            <a:p>
              <a:pPr marL="20996" algn="ctr" defTabSz="755843">
                <a:buClr>
                  <a:srgbClr val="000000"/>
                </a:buClr>
                <a:buSzPts val="1400"/>
              </a:pPr>
              <a:r>
                <a:rPr lang="en-US" sz="115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Initial prototype with </a:t>
              </a:r>
              <a:r>
                <a:rPr lang="en" sz="115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Al-mylar </a:t>
              </a:r>
              <a:r>
                <a:rPr lang="en-US" sz="115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foil drift cathode </a:t>
              </a:r>
              <a:endParaRPr sz="115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6FBEDEC-14F0-A139-E25E-D1BD512026CF}"/>
                </a:ext>
              </a:extLst>
            </p:cNvPr>
            <p:cNvGrpSpPr/>
            <p:nvPr/>
          </p:nvGrpSpPr>
          <p:grpSpPr>
            <a:xfrm>
              <a:off x="86300" y="1087164"/>
              <a:ext cx="4619232" cy="3245795"/>
              <a:chOff x="66707" y="1370008"/>
              <a:chExt cx="4619232" cy="3245795"/>
            </a:xfrm>
          </p:grpSpPr>
          <p:pic>
            <p:nvPicPr>
              <p:cNvPr id="26" name="Google Shape;64;p13">
                <a:extLst>
                  <a:ext uri="{FF2B5EF4-FFF2-40B4-BE49-F238E27FC236}">
                    <a16:creationId xmlns:a16="http://schemas.microsoft.com/office/drawing/2014/main" id="{556836EA-A222-9C22-4730-06AEA11CDCC5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8282" t="20351" b="28910"/>
              <a:stretch/>
            </p:blipFill>
            <p:spPr>
              <a:xfrm>
                <a:off x="66707" y="1370008"/>
                <a:ext cx="4619232" cy="32457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" name="Google Shape;62;p13">
                <a:extLst>
                  <a:ext uri="{FF2B5EF4-FFF2-40B4-BE49-F238E27FC236}">
                    <a16:creationId xmlns:a16="http://schemas.microsoft.com/office/drawing/2014/main" id="{1D3DCEA3-24DD-EB00-7CA6-39DAAACDD19D}"/>
                  </a:ext>
                </a:extLst>
              </p:cNvPr>
              <p:cNvSpPr txBox="1"/>
              <p:nvPr/>
            </p:nvSpPr>
            <p:spPr>
              <a:xfrm>
                <a:off x="922741" y="3165598"/>
                <a:ext cx="1073022" cy="6154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75568" tIns="75568" rIns="75568" bIns="75568" anchor="t" anchorCtr="0">
                <a:spAutoFit/>
              </a:bodyPr>
              <a:lstStyle/>
              <a:p>
                <a:pPr defTabSz="755843">
                  <a:buClr>
                    <a:srgbClr val="000000"/>
                  </a:buClr>
                </a:pPr>
                <a:r>
                  <a:rPr lang="en-US" sz="1157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</a:t>
                </a:r>
                <a:r>
                  <a:rPr lang="en" sz="1157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ents on cath</a:t>
                </a:r>
                <a:r>
                  <a:rPr lang="en-US" sz="1157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o</a:t>
                </a:r>
                <a:r>
                  <a:rPr lang="en" sz="1157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de foil</a:t>
                </a:r>
                <a:endParaRPr sz="1157" kern="0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cxnSp>
        <p:nvCxnSpPr>
          <p:cNvPr id="28" name="Google Shape;63;p13">
            <a:extLst>
              <a:ext uri="{FF2B5EF4-FFF2-40B4-BE49-F238E27FC236}">
                <a16:creationId xmlns:a16="http://schemas.microsoft.com/office/drawing/2014/main" id="{6BB72619-BD85-5683-288E-9D96468EF9A5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6951156" y="2016527"/>
            <a:ext cx="147915" cy="271065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8524BEA-F51B-46C3-F0D3-D8851F557902}"/>
              </a:ext>
            </a:extLst>
          </p:cNvPr>
          <p:cNvSpPr txBox="1"/>
          <p:nvPr/>
        </p:nvSpPr>
        <p:spPr>
          <a:xfrm>
            <a:off x="5423123" y="3491987"/>
            <a:ext cx="4572097" cy="2192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5843">
              <a:lnSpc>
                <a:spcPct val="150000"/>
              </a:lnSpc>
              <a:buClr>
                <a:srgbClr val="000000"/>
              </a:buClr>
            </a:pPr>
            <a:r>
              <a:rPr lang="en-US" sz="1323" b="1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Arial"/>
              </a:rPr>
              <a:t>Consequently, detector rebuilt &amp; refurbished in 2024/25</a:t>
            </a:r>
          </a:p>
          <a:p>
            <a:pPr marL="302337" lvl="3" indent="-302337" algn="just" defTabSz="755843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323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Arial"/>
              </a:rPr>
              <a:t>Honeycomb support to consolidate to Al/Mylar cathode foil </a:t>
            </a:r>
            <a:r>
              <a:rPr lang="en-US" sz="1323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Wingdings" panose="05000000000000000000" pitchFamily="2" charset="2"/>
              </a:rPr>
              <a:t> completed August 2024</a:t>
            </a:r>
          </a:p>
          <a:p>
            <a:pPr marL="302337" lvl="3" indent="-302337" algn="just" defTabSz="755843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323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Wingdings" panose="05000000000000000000" pitchFamily="2" charset="2"/>
              </a:rPr>
              <a:t>Gas tightness &amp; </a:t>
            </a:r>
            <a:r>
              <a:rPr lang="en-US" sz="1323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Arial"/>
              </a:rPr>
              <a:t>HV test </a:t>
            </a:r>
            <a:r>
              <a:rPr lang="en-US" sz="1323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1323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Arial"/>
              </a:rPr>
              <a:t> completed Dec 2024</a:t>
            </a:r>
          </a:p>
          <a:p>
            <a:pPr marL="755843" lvl="4" indent="-302337" algn="just" defTabSz="755843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323" kern="0" dirty="0">
                <a:solidFill>
                  <a:srgbClr val="FF0000"/>
                </a:solidFill>
                <a:latin typeface="Arial"/>
                <a:cs typeface="Times New Roman" panose="02020603050405020304" pitchFamily="18" charset="0"/>
                <a:sym typeface="Arial"/>
              </a:rPr>
              <a:t>Observe larger leakage currents (tens of µA) than expected for both prototypes </a:t>
            </a:r>
          </a:p>
        </p:txBody>
      </p:sp>
    </p:spTree>
    <p:extLst>
      <p:ext uri="{BB962C8B-B14F-4D97-AF65-F5344CB8AC3E}">
        <p14:creationId xmlns:p14="http://schemas.microsoft.com/office/powerpoint/2010/main" val="4168440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>
          <a:extLst>
            <a:ext uri="{FF2B5EF4-FFF2-40B4-BE49-F238E27FC236}">
              <a16:creationId xmlns:a16="http://schemas.microsoft.com/office/drawing/2014/main" id="{5CA4E650-763F-9F32-AF70-D650878E8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9;p4">
            <a:extLst>
              <a:ext uri="{FF2B5EF4-FFF2-40B4-BE49-F238E27FC236}">
                <a16:creationId xmlns:a16="http://schemas.microsoft.com/office/drawing/2014/main" id="{55070059-4D06-0579-3146-9D8ACA0918A4}"/>
              </a:ext>
            </a:extLst>
          </p:cNvPr>
          <p:cNvSpPr txBox="1"/>
          <p:nvPr/>
        </p:nvSpPr>
        <p:spPr>
          <a:xfrm>
            <a:off x="0" y="199"/>
            <a:ext cx="10077450" cy="5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 lnSpcReduction="10000"/>
          </a:bodyPr>
          <a:lstStyle/>
          <a:p>
            <a:pPr algn="ctr" defTabSz="755843">
              <a:lnSpc>
                <a:spcPct val="150000"/>
              </a:lnSpc>
              <a:buClr>
                <a:srgbClr val="C00000"/>
              </a:buClr>
              <a:buSzPts val="2400"/>
            </a:pPr>
            <a:r>
              <a:rPr lang="en-US" sz="2314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New Material Budget for Reinforced Cathode Drift Foil  </a:t>
            </a:r>
            <a:endParaRPr sz="1323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EB477E-84AA-93EC-A0D4-BE87A045E1D2}"/>
              </a:ext>
            </a:extLst>
          </p:cNvPr>
          <p:cNvGrpSpPr>
            <a:grpSpLocks noChangeAspect="1"/>
          </p:cNvGrpSpPr>
          <p:nvPr/>
        </p:nvGrpSpPr>
        <p:grpSpPr>
          <a:xfrm>
            <a:off x="545956" y="683536"/>
            <a:ext cx="9086069" cy="4542829"/>
            <a:chOff x="672144" y="1318715"/>
            <a:chExt cx="8493171" cy="4246394"/>
          </a:xfrm>
        </p:grpSpPr>
        <p:sp>
          <p:nvSpPr>
            <p:cNvPr id="2" name="Google Shape;69;p15">
              <a:extLst>
                <a:ext uri="{FF2B5EF4-FFF2-40B4-BE49-F238E27FC236}">
                  <a16:creationId xmlns:a16="http://schemas.microsoft.com/office/drawing/2014/main" id="{0D3728E1-EFC9-AF7F-7198-D7428137AE1D}"/>
                </a:ext>
              </a:extLst>
            </p:cNvPr>
            <p:cNvSpPr txBox="1"/>
            <p:nvPr/>
          </p:nvSpPr>
          <p:spPr>
            <a:xfrm>
              <a:off x="1141120" y="4043045"/>
              <a:ext cx="3357000" cy="1105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568" tIns="75568" rIns="75568" bIns="75568" anchor="t" anchorCtr="0">
              <a:spAutoFit/>
            </a:bodyPr>
            <a:lstStyle/>
            <a:p>
              <a:pPr marL="377922" indent="-262446" defTabSz="755843">
                <a:lnSpc>
                  <a:spcPct val="150000"/>
                </a:lnSpc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488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Area = 36.7 cm × 36.7 cm </a:t>
              </a:r>
              <a:endParaRPr sz="1488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377922" indent="-262446" defTabSz="755843">
                <a:lnSpc>
                  <a:spcPct val="150000"/>
                </a:lnSpc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488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Height =  5mm </a:t>
              </a:r>
              <a:endParaRPr sz="1488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377922" indent="-262446" defTabSz="755843">
                <a:lnSpc>
                  <a:spcPct val="150000"/>
                </a:lnSpc>
                <a:buClr>
                  <a:srgbClr val="000000"/>
                </a:buClr>
                <a:buSzPts val="1400"/>
                <a:buFont typeface="Arial"/>
                <a:buChar char="●"/>
              </a:pPr>
              <a:r>
                <a:rPr lang="en" sz="1488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Wall thickness = 0.11mm </a:t>
              </a:r>
              <a:endParaRPr sz="1488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Google Shape;70;p15">
              <a:extLst>
                <a:ext uri="{FF2B5EF4-FFF2-40B4-BE49-F238E27FC236}">
                  <a16:creationId xmlns:a16="http://schemas.microsoft.com/office/drawing/2014/main" id="{1E604AF9-AB51-D00D-4D3B-DC4661D74D02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01856" y="3458634"/>
              <a:ext cx="2490425" cy="2106475"/>
            </a:xfrm>
            <a:prstGeom prst="rect">
              <a:avLst/>
            </a:prstGeom>
            <a:noFill/>
            <a:ln>
              <a:noFill/>
            </a:ln>
          </p:spPr>
        </p:pic>
        <p:graphicFrame>
          <p:nvGraphicFramePr>
            <p:cNvPr id="5" name="Google Shape;71;p15">
              <a:extLst>
                <a:ext uri="{FF2B5EF4-FFF2-40B4-BE49-F238E27FC236}">
                  <a16:creationId xmlns:a16="http://schemas.microsoft.com/office/drawing/2014/main" id="{5AF2CC13-FB93-D4F9-5AE9-D086463B6985}"/>
                </a:ext>
              </a:extLst>
            </p:cNvPr>
            <p:cNvGraphicFramePr/>
            <p:nvPr/>
          </p:nvGraphicFramePr>
          <p:xfrm>
            <a:off x="672144" y="1318715"/>
            <a:ext cx="8493171" cy="2305339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3132941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64185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669344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232902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2409025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</a:tblGrid>
                <a:tr h="545366"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 b="1"/>
                          <a:t>Component</a:t>
                        </a:r>
                        <a:endParaRPr sz="1600" b="1"/>
                      </a:p>
                    </a:txBody>
                    <a:tcPr marL="0" marR="0" marT="0" marB="0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 b="1"/>
                          <a:t>Mass (g)</a:t>
                        </a:r>
                        <a:endParaRPr sz="1600" b="1"/>
                      </a:p>
                    </a:txBody>
                    <a:tcPr marL="0" marR="0" marT="0" marB="0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 b="1"/>
                          <a:t>Thickness (cm)</a:t>
                        </a:r>
                        <a:endParaRPr sz="1600" b="1"/>
                      </a:p>
                    </a:txBody>
                    <a:tcPr marL="0" marR="0" marT="0" marB="0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 b="1"/>
                          <a:t>X₀ (g/cm²)</a:t>
                        </a:r>
                        <a:endParaRPr sz="1600" b="1"/>
                      </a:p>
                    </a:txBody>
                    <a:tcPr marL="0" marR="0" marT="0" marB="0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 b="1"/>
                          <a:t>Material Budget (X/X₀)</a:t>
                        </a:r>
                        <a:endParaRPr sz="1600" b="1"/>
                      </a:p>
                    </a:txBody>
                    <a:tcPr marL="0" marR="0" marT="0" marB="0" anchor="ctr"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830174"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/>
                          <a:t>Nomex honeycomb</a:t>
                        </a:r>
                        <a:endParaRPr sz="1600"/>
                      </a:p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/>
                          <a:t>(Drift Cathode Support Structure) </a:t>
                        </a:r>
                        <a:endParaRPr sz="1600"/>
                      </a:p>
                    </a:txBody>
                    <a:tcPr marL="0" marR="0" marT="0" marB="0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/>
                          <a:t>10</a:t>
                        </a:r>
                        <a:endParaRPr sz="1600"/>
                      </a:p>
                    </a:txBody>
                    <a:tcPr marL="0" marR="0" marT="0" marB="0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/>
                          <a:t>   0.5</a:t>
                        </a:r>
                        <a:endParaRPr sz="1600"/>
                      </a:p>
                    </a:txBody>
                    <a:tcPr marL="0" marR="0" marT="0" marB="0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/>
                          <a:t>29.6</a:t>
                        </a:r>
                        <a:endParaRPr sz="1600"/>
                      </a:p>
                    </a:txBody>
                    <a:tcPr marL="0" marR="0" marT="0" marB="0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 dirty="0">
                            <a:highlight>
                              <a:srgbClr val="FFFF00"/>
                            </a:highlight>
                          </a:rPr>
                          <a:t>0.025%</a:t>
                        </a:r>
                        <a:endParaRPr sz="1600" dirty="0">
                          <a:highlight>
                            <a:srgbClr val="FFFF00"/>
                          </a:highlight>
                        </a:endParaRPr>
                      </a:p>
                    </a:txBody>
                    <a:tcPr marL="0" marR="0" marT="0" marB="0" anchor="ctr"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545366"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/>
                          <a:t>Al/mylar + epoxy</a:t>
                        </a:r>
                        <a:endParaRPr sz="1600"/>
                      </a:p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/>
                          <a:t>(Original Drift Cathode)</a:t>
                        </a:r>
                        <a:endParaRPr sz="1600"/>
                      </a:p>
                    </a:txBody>
                    <a:tcPr marL="0" marR="0" marT="0" marB="0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/>
                          <a:t>70</a:t>
                        </a:r>
                        <a:endParaRPr sz="1600"/>
                      </a:p>
                    </a:txBody>
                    <a:tcPr marL="0" marR="0" marT="0" marB="0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/>
                          <a:t>   0.03</a:t>
                        </a:r>
                        <a:endParaRPr sz="1600"/>
                      </a:p>
                    </a:txBody>
                    <a:tcPr marL="0" marR="0" marT="0" marB="0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/>
                          <a:t>~30</a:t>
                        </a:r>
                        <a:endParaRPr sz="1600"/>
                      </a:p>
                    </a:txBody>
                    <a:tcPr marL="0" marR="0" marT="0" marB="0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/>
                          <a:t>0.168%</a:t>
                        </a:r>
                        <a:endParaRPr sz="1600"/>
                      </a:p>
                    </a:txBody>
                    <a:tcPr marL="0" marR="0" marT="0" marB="0" anchor="ctr"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545366"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 b="1"/>
                          <a:t>Total Reinforced Cath. Drift Foil   </a:t>
                        </a:r>
                        <a:endParaRPr sz="1600" b="1"/>
                      </a:p>
                    </a:txBody>
                    <a:tcPr marL="0" marR="0" marT="0" marB="0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 dirty="0"/>
                          <a:t>80</a:t>
                        </a:r>
                        <a:endParaRPr sz="1600" dirty="0"/>
                      </a:p>
                    </a:txBody>
                    <a:tcPr marL="0" marR="0" marT="0" marB="0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/>
                          <a:t>~0.53 cm</a:t>
                        </a:r>
                        <a:endParaRPr sz="1600"/>
                      </a:p>
                    </a:txBody>
                    <a:tcPr marL="0" marR="0" marT="0" marB="0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/>
                          <a:t>—</a:t>
                        </a:r>
                        <a:endParaRPr sz="1600"/>
                      </a:p>
                    </a:txBody>
                    <a:tcPr marL="0" marR="0" marT="0" marB="0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1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" sz="1600" b="1" dirty="0">
                            <a:highlight>
                              <a:schemeClr val="accent6"/>
                            </a:highlight>
                          </a:rPr>
                          <a:t>≈ 0.193% X₀</a:t>
                        </a:r>
                        <a:endParaRPr sz="1600" b="1" dirty="0">
                          <a:highlight>
                            <a:schemeClr val="accent6"/>
                          </a:highlight>
                        </a:endParaRPr>
                      </a:p>
                    </a:txBody>
                    <a:tcPr marL="0" marR="0" marT="0" marB="0" anchor="ctr"/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92428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>
          <a:extLst>
            <a:ext uri="{FF2B5EF4-FFF2-40B4-BE49-F238E27FC236}">
              <a16:creationId xmlns:a16="http://schemas.microsoft.com/office/drawing/2014/main" id="{533CC5F6-0D73-FEC3-C08D-7561A7E11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9;p4">
            <a:extLst>
              <a:ext uri="{FF2B5EF4-FFF2-40B4-BE49-F238E27FC236}">
                <a16:creationId xmlns:a16="http://schemas.microsoft.com/office/drawing/2014/main" id="{1BD86B29-C4D4-C983-17D9-EF03F2784E0D}"/>
              </a:ext>
            </a:extLst>
          </p:cNvPr>
          <p:cNvSpPr txBox="1"/>
          <p:nvPr/>
        </p:nvSpPr>
        <p:spPr>
          <a:xfrm>
            <a:off x="0" y="199"/>
            <a:ext cx="10077450" cy="5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 lnSpcReduction="10000"/>
          </a:bodyPr>
          <a:lstStyle/>
          <a:p>
            <a:pPr algn="ctr" defTabSz="755843">
              <a:lnSpc>
                <a:spcPct val="150000"/>
              </a:lnSpc>
              <a:buClr>
                <a:srgbClr val="C00000"/>
              </a:buClr>
              <a:buSzPts val="2400"/>
            </a:pPr>
            <a:r>
              <a:rPr lang="en-US" sz="2314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Commissioning of the Prototypes @ UVa</a:t>
            </a:r>
            <a:endParaRPr sz="1323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397FB9-EEB7-3255-2BAE-B32710A06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329" y="600001"/>
            <a:ext cx="4534853" cy="4585381"/>
          </a:xfrm>
          <a:prstGeom prst="rect">
            <a:avLst/>
          </a:prstGeom>
        </p:spPr>
      </p:pic>
      <p:sp>
        <p:nvSpPr>
          <p:cNvPr id="6" name="Google Shape;79;p16">
            <a:extLst>
              <a:ext uri="{FF2B5EF4-FFF2-40B4-BE49-F238E27FC236}">
                <a16:creationId xmlns:a16="http://schemas.microsoft.com/office/drawing/2014/main" id="{357B81E2-52E6-1545-21EB-80AFA85E70FB}"/>
              </a:ext>
            </a:extLst>
          </p:cNvPr>
          <p:cNvSpPr txBox="1"/>
          <p:nvPr/>
        </p:nvSpPr>
        <p:spPr>
          <a:xfrm>
            <a:off x="7445755" y="483754"/>
            <a:ext cx="2582933" cy="4701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noAutofit/>
          </a:bodyPr>
          <a:lstStyle/>
          <a:p>
            <a:pPr marL="377922" defTabSz="755843">
              <a:lnSpc>
                <a:spcPct val="150000"/>
              </a:lnSpc>
              <a:buClr>
                <a:srgbClr val="000000"/>
              </a:buClr>
            </a:pPr>
            <a:endParaRPr sz="1323" u="sng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77922" indent="-262446" defTabSz="755843">
              <a:lnSpc>
                <a:spcPct val="150000"/>
              </a:lnSpc>
              <a:buClr>
                <a:srgbClr val="1F497D"/>
              </a:buClr>
              <a:buSzPts val="1400"/>
              <a:buFont typeface="Arial"/>
              <a:buChar char="●"/>
            </a:pPr>
            <a:r>
              <a:rPr lang="en" sz="132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Straight-Strip U-V Prototype </a:t>
            </a:r>
            <a:endParaRPr sz="1323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77922" defTabSz="755843">
              <a:lnSpc>
                <a:spcPct val="150000"/>
              </a:lnSpc>
              <a:buClr>
                <a:srgbClr val="000000"/>
              </a:buClr>
            </a:pPr>
            <a:r>
              <a:rPr lang="en" sz="132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Orange Detector Frame</a:t>
            </a:r>
            <a:endParaRPr sz="1323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77922" defTabSz="755843">
              <a:lnSpc>
                <a:spcPct val="150000"/>
              </a:lnSpc>
              <a:buClr>
                <a:srgbClr val="000000"/>
              </a:buClr>
            </a:pPr>
            <a:endParaRPr sz="1323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77922" indent="-262446" defTabSz="755843">
              <a:lnSpc>
                <a:spcPct val="150000"/>
              </a:lnSpc>
              <a:buClr>
                <a:srgbClr val="1F497D"/>
              </a:buClr>
              <a:buSzPts val="1400"/>
              <a:buFont typeface="Arial"/>
              <a:buChar char="●"/>
            </a:pPr>
            <a:r>
              <a:rPr lang="en" sz="132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ZigZag U-V Prototype </a:t>
            </a:r>
            <a:r>
              <a:rPr lang="en" sz="132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endParaRPr sz="1323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77922" defTabSz="755843">
              <a:lnSpc>
                <a:spcPct val="150000"/>
              </a:lnSpc>
              <a:buClr>
                <a:srgbClr val="000000"/>
              </a:buClr>
            </a:pPr>
            <a:r>
              <a:rPr lang="en" sz="132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Black Detector Frame </a:t>
            </a:r>
            <a:endParaRPr sz="1323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77922" defTabSz="755843">
              <a:lnSpc>
                <a:spcPct val="150000"/>
              </a:lnSpc>
              <a:buClr>
                <a:srgbClr val="000000"/>
              </a:buClr>
            </a:pPr>
            <a:endParaRPr sz="1323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77922" indent="-262446" defTabSz="755843">
              <a:lnSpc>
                <a:spcPct val="150000"/>
              </a:lnSpc>
              <a:buClr>
                <a:srgbClr val="1F497D"/>
              </a:buClr>
              <a:buSzPts val="1400"/>
              <a:buFont typeface="Arial"/>
              <a:buChar char="●"/>
            </a:pPr>
            <a:r>
              <a:rPr lang="en" sz="1323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Two Scintillators</a:t>
            </a:r>
            <a:endParaRPr sz="1323" u="sng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77922" defTabSz="755843">
              <a:lnSpc>
                <a:spcPct val="150000"/>
              </a:lnSpc>
              <a:buClr>
                <a:srgbClr val="000000"/>
              </a:buClr>
            </a:pPr>
            <a:r>
              <a:rPr lang="en" sz="132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Trigger Rate: ~ 10 Hz</a:t>
            </a:r>
            <a:endParaRPr sz="1323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77922" defTabSz="755843">
              <a:lnSpc>
                <a:spcPct val="150000"/>
              </a:lnSpc>
              <a:buClr>
                <a:srgbClr val="000000"/>
              </a:buClr>
            </a:pPr>
            <a:endParaRPr sz="1323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77922" indent="-262446" defTabSz="755843">
              <a:lnSpc>
                <a:spcPct val="150000"/>
              </a:lnSpc>
              <a:buClr>
                <a:srgbClr val="1F497D"/>
              </a:buClr>
              <a:buSzPts val="1400"/>
              <a:buFont typeface="Arial"/>
              <a:buChar char="●"/>
            </a:pPr>
            <a:r>
              <a:rPr lang="en" sz="132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CODA-based SRS DAQ with APV25 readout</a:t>
            </a:r>
            <a:endParaRPr sz="1323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755843">
              <a:lnSpc>
                <a:spcPct val="150000"/>
              </a:lnSpc>
              <a:buClr>
                <a:srgbClr val="000000"/>
              </a:buClr>
            </a:pPr>
            <a:endParaRPr sz="1653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FE3594-82CC-2515-80F7-F3168DBD9C46}"/>
              </a:ext>
            </a:extLst>
          </p:cNvPr>
          <p:cNvSpPr txBox="1"/>
          <p:nvPr/>
        </p:nvSpPr>
        <p:spPr>
          <a:xfrm>
            <a:off x="0" y="625060"/>
            <a:ext cx="2934074" cy="4331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5843">
              <a:lnSpc>
                <a:spcPct val="150000"/>
              </a:lnSpc>
              <a:buClr>
                <a:srgbClr val="000000"/>
              </a:buClr>
            </a:pPr>
            <a:r>
              <a:rPr lang="en-US" sz="1323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March 21</a:t>
            </a:r>
            <a:r>
              <a:rPr lang="en-US" sz="1323" b="1" u="sng" kern="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st</a:t>
            </a:r>
            <a:r>
              <a:rPr lang="en-US" sz="1323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2025</a:t>
            </a:r>
          </a:p>
          <a:p>
            <a:pPr defTabSz="755843">
              <a:lnSpc>
                <a:spcPct val="150000"/>
              </a:lnSpc>
              <a:buClr>
                <a:srgbClr val="000000"/>
              </a:buClr>
            </a:pPr>
            <a:r>
              <a:rPr lang="en-US" sz="132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Both prototypes moved to UVa for preliminary HV test and hunt for signal in the chambers in preparation for Hall D beam test at </a:t>
            </a:r>
            <a:r>
              <a:rPr lang="en-US" sz="132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JLab</a:t>
            </a:r>
            <a:endParaRPr lang="en-US" sz="1323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02337" lvl="3" indent="-302337" defTabSz="755843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32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Repeat HV test in N</a:t>
            </a:r>
            <a:r>
              <a:rPr lang="en-US" sz="1323" kern="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en-US" sz="132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132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April 2027</a:t>
            </a:r>
            <a:r>
              <a:rPr lang="en-US" sz="132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  <a:p>
            <a:pPr marL="302337" lvl="3" indent="-302337" defTabSz="755843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32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Check pedestal data with APV25-SRS electronics </a:t>
            </a:r>
          </a:p>
          <a:p>
            <a:pPr marL="302337" lvl="3" indent="-302337" defTabSz="755843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32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HV conditioning with Ar-CO</a:t>
            </a:r>
            <a:r>
              <a:rPr lang="en-US" sz="1323" kern="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</a:p>
          <a:p>
            <a:pPr marL="453506" lvl="6" defTabSz="755843">
              <a:lnSpc>
                <a:spcPct val="150000"/>
              </a:lnSpc>
              <a:buClr>
                <a:srgbClr val="000000"/>
              </a:buClr>
            </a:pPr>
            <a:r>
              <a:rPr lang="en-US" sz="1323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Some HV instabilities observed</a:t>
            </a:r>
          </a:p>
          <a:p>
            <a:pPr marL="0" lvl="1" defTabSz="755843">
              <a:lnSpc>
                <a:spcPct val="150000"/>
              </a:lnSpc>
              <a:buClr>
                <a:srgbClr val="000000"/>
              </a:buClr>
            </a:pPr>
            <a:r>
              <a:rPr lang="en-US" sz="132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Prototypes will be sent to </a:t>
            </a:r>
            <a:r>
              <a:rPr lang="en-US" sz="1323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JLab</a:t>
            </a:r>
            <a:r>
              <a:rPr lang="en-US" sz="132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on April 21</a:t>
            </a:r>
            <a:r>
              <a:rPr lang="en-US" sz="1323" b="1" kern="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st</a:t>
            </a:r>
            <a:r>
              <a:rPr lang="en-US" sz="1323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for installation in the      Hall D Pair Spectrometer for two-week beam test </a:t>
            </a:r>
          </a:p>
        </p:txBody>
      </p:sp>
    </p:spTree>
    <p:extLst>
      <p:ext uri="{BB962C8B-B14F-4D97-AF65-F5344CB8AC3E}">
        <p14:creationId xmlns:p14="http://schemas.microsoft.com/office/powerpoint/2010/main" val="329936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9;p4">
            <a:extLst>
              <a:ext uri="{FF2B5EF4-FFF2-40B4-BE49-F238E27FC236}">
                <a16:creationId xmlns:a16="http://schemas.microsoft.com/office/drawing/2014/main" id="{59352EF2-3E91-4E70-8969-6959975DE949}"/>
              </a:ext>
            </a:extLst>
          </p:cNvPr>
          <p:cNvSpPr txBox="1"/>
          <p:nvPr/>
        </p:nvSpPr>
        <p:spPr>
          <a:xfrm>
            <a:off x="0" y="199"/>
            <a:ext cx="10077450" cy="5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 lnSpcReduction="10000"/>
          </a:bodyPr>
          <a:lstStyle/>
          <a:p>
            <a:pPr algn="ctr" defTabSz="755843">
              <a:lnSpc>
                <a:spcPct val="150000"/>
              </a:lnSpc>
              <a:buClr>
                <a:srgbClr val="C00000"/>
              </a:buClr>
              <a:buSzPts val="2400"/>
            </a:pPr>
            <a:r>
              <a:rPr lang="en-US" sz="2314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Measured Leakage Currents</a:t>
            </a:r>
            <a:endParaRPr sz="1323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Google Shape;133;g34b60604617_0_14" title="uRWELLI_IV.jpg">
            <a:extLst>
              <a:ext uri="{FF2B5EF4-FFF2-40B4-BE49-F238E27FC236}">
                <a16:creationId xmlns:a16="http://schemas.microsoft.com/office/drawing/2014/main" id="{1CD52AF1-9D4E-7AA0-292B-9CD33F1A634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r="6261"/>
          <a:stretch/>
        </p:blipFill>
        <p:spPr>
          <a:xfrm>
            <a:off x="4685822" y="575620"/>
            <a:ext cx="5290661" cy="45348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31;g34b60604617_0_14">
            <a:extLst>
              <a:ext uri="{FF2B5EF4-FFF2-40B4-BE49-F238E27FC236}">
                <a16:creationId xmlns:a16="http://schemas.microsoft.com/office/drawing/2014/main" id="{9E4C3F09-5225-F170-7DBD-AB7B559C3212}"/>
              </a:ext>
            </a:extLst>
          </p:cNvPr>
          <p:cNvSpPr txBox="1"/>
          <p:nvPr/>
        </p:nvSpPr>
        <p:spPr>
          <a:xfrm>
            <a:off x="774059" y="2048617"/>
            <a:ext cx="3401387" cy="2294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spAutoFit/>
          </a:bodyPr>
          <a:lstStyle/>
          <a:p>
            <a:pPr marL="377922" indent="-293939" defTabSz="755843">
              <a:spcBef>
                <a:spcPts val="827"/>
              </a:spcBef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GB" sz="165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N2 Gas flowing rate</a:t>
            </a:r>
            <a:endParaRPr sz="1653" kern="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755843" lvl="1" indent="-293939" defTabSz="755843">
              <a:spcBef>
                <a:spcPts val="827"/>
              </a:spcBef>
              <a:buClr>
                <a:srgbClr val="000000"/>
              </a:buClr>
              <a:buSzPts val="2000"/>
              <a:buFont typeface="Calibri"/>
              <a:buChar char="○"/>
            </a:pPr>
            <a:r>
              <a:rPr lang="en-GB" sz="165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140 units</a:t>
            </a:r>
            <a:endParaRPr sz="1653" kern="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77922" indent="-293939" defTabSz="755843">
              <a:spcBef>
                <a:spcPts val="827"/>
              </a:spcBef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GB" sz="165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Dew Point:  -48.7</a:t>
            </a:r>
            <a:endParaRPr sz="1653" kern="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377922" indent="-293939" defTabSz="755843">
              <a:spcBef>
                <a:spcPts val="827"/>
              </a:spcBef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GB" sz="1653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I_drift</a:t>
            </a:r>
            <a:r>
              <a:rPr lang="en-GB" sz="165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: </a:t>
            </a:r>
            <a:endParaRPr sz="1653" kern="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755843" lvl="1" indent="-293939" defTabSz="755843">
              <a:spcBef>
                <a:spcPts val="827"/>
              </a:spcBef>
              <a:buClr>
                <a:srgbClr val="000000"/>
              </a:buClr>
              <a:buSzPts val="2000"/>
              <a:buFont typeface="Calibri"/>
              <a:buChar char="○"/>
            </a:pPr>
            <a:r>
              <a:rPr lang="en-GB" sz="165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Zigzag-Strip:  &lt;0.02 µA</a:t>
            </a:r>
            <a:endParaRPr sz="1653" kern="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755843" lvl="1" indent="-293939" defTabSz="755843">
              <a:spcBef>
                <a:spcPts val="827"/>
              </a:spcBef>
              <a:buClr>
                <a:srgbClr val="000000"/>
              </a:buClr>
              <a:buSzPts val="2000"/>
              <a:buFont typeface="Calibri"/>
              <a:buChar char="○"/>
            </a:pPr>
            <a:r>
              <a:rPr lang="en-GB" sz="165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Straight-Strip:   &lt;0.3 µA</a:t>
            </a:r>
            <a:endParaRPr sz="1653" kern="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Google Shape;132;g34b60604617_0_14">
            <a:extLst>
              <a:ext uri="{FF2B5EF4-FFF2-40B4-BE49-F238E27FC236}">
                <a16:creationId xmlns:a16="http://schemas.microsoft.com/office/drawing/2014/main" id="{EA869745-41EB-2DBB-9C4B-D4BF74409D28}"/>
              </a:ext>
            </a:extLst>
          </p:cNvPr>
          <p:cNvSpPr/>
          <p:nvPr/>
        </p:nvSpPr>
        <p:spPr>
          <a:xfrm>
            <a:off x="177354" y="1255383"/>
            <a:ext cx="3162833" cy="5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t" anchorCtr="0">
            <a:noAutofit/>
          </a:bodyPr>
          <a:lstStyle/>
          <a:p>
            <a:pPr defTabSz="755843">
              <a:buClr>
                <a:srgbClr val="0070C0"/>
              </a:buClr>
              <a:buSzPts val="4000"/>
            </a:pPr>
            <a:r>
              <a:rPr lang="en-GB" sz="1984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HV scans in N2 Gas</a:t>
            </a:r>
            <a:endParaRPr sz="1984" kern="0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defTabSz="755843">
              <a:buClr>
                <a:srgbClr val="0070C0"/>
              </a:buClr>
              <a:buSzPts val="4000"/>
            </a:pPr>
            <a:endParaRPr sz="1984" kern="0" dirty="0"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defTabSz="755843">
              <a:buClr>
                <a:srgbClr val="1CADE4"/>
              </a:buClr>
              <a:buSzPts val="2000"/>
            </a:pPr>
            <a:endParaRPr sz="1488" b="1" kern="0" dirty="0">
              <a:solidFill>
                <a:srgbClr val="1CADE4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595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>
          <a:extLst>
            <a:ext uri="{FF2B5EF4-FFF2-40B4-BE49-F238E27FC236}">
              <a16:creationId xmlns:a16="http://schemas.microsoft.com/office/drawing/2014/main" id="{E8B6FC39-A0DE-1ED2-4DE2-1CA868F93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9;p4">
            <a:extLst>
              <a:ext uri="{FF2B5EF4-FFF2-40B4-BE49-F238E27FC236}">
                <a16:creationId xmlns:a16="http://schemas.microsoft.com/office/drawing/2014/main" id="{DFB909A5-2C2C-1034-7408-93734F939098}"/>
              </a:ext>
            </a:extLst>
          </p:cNvPr>
          <p:cNvSpPr txBox="1"/>
          <p:nvPr/>
        </p:nvSpPr>
        <p:spPr>
          <a:xfrm>
            <a:off x="0" y="199"/>
            <a:ext cx="10077450" cy="5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 lnSpcReduction="10000"/>
          </a:bodyPr>
          <a:lstStyle/>
          <a:p>
            <a:pPr algn="ctr" defTabSz="755843">
              <a:lnSpc>
                <a:spcPct val="150000"/>
              </a:lnSpc>
              <a:buClr>
                <a:srgbClr val="C00000"/>
              </a:buClr>
              <a:buSzPts val="2400"/>
            </a:pPr>
            <a:r>
              <a:rPr lang="en-US" sz="2314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Pedestal Data Taken with One of the Prototypes</a:t>
            </a:r>
            <a:endParaRPr sz="1323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8" name="Google Shape;63;p13">
            <a:extLst>
              <a:ext uri="{FF2B5EF4-FFF2-40B4-BE49-F238E27FC236}">
                <a16:creationId xmlns:a16="http://schemas.microsoft.com/office/drawing/2014/main" id="{D3031A52-168E-4203-DBC2-A32F5A342DDC}"/>
              </a:ext>
            </a:extLst>
          </p:cNvPr>
          <p:cNvCxnSpPr>
            <a:cxnSpLocks/>
          </p:cNvCxnSpPr>
          <p:nvPr/>
        </p:nvCxnSpPr>
        <p:spPr>
          <a:xfrm flipV="1">
            <a:off x="1291002" y="2022516"/>
            <a:ext cx="140438" cy="360459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" name="Google Shape;99;p18">
            <a:extLst>
              <a:ext uri="{FF2B5EF4-FFF2-40B4-BE49-F238E27FC236}">
                <a16:creationId xmlns:a16="http://schemas.microsoft.com/office/drawing/2014/main" id="{733D2F60-6475-AC5D-047C-728456DAAFCD}"/>
              </a:ext>
            </a:extLst>
          </p:cNvPr>
          <p:cNvSpPr txBox="1"/>
          <p:nvPr/>
        </p:nvSpPr>
        <p:spPr>
          <a:xfrm>
            <a:off x="12597" y="598937"/>
            <a:ext cx="10052256" cy="1043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noAutofit/>
          </a:bodyPr>
          <a:lstStyle/>
          <a:p>
            <a:pPr marL="377922" indent="-262446" defTabSz="755843">
              <a:lnSpc>
                <a:spcPct val="150000"/>
              </a:lnSpc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88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Six (6) APVs for each detector</a:t>
            </a:r>
            <a:endParaRPr sz="1488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77922" indent="-262446" defTabSz="755843">
              <a:lnSpc>
                <a:spcPct val="150000"/>
              </a:lnSpc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88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Pedestal data were taken in N</a:t>
            </a:r>
            <a:r>
              <a:rPr lang="en" sz="1488" kern="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en" sz="1488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gas with V</a:t>
            </a:r>
            <a:r>
              <a:rPr lang="en" sz="1488" kern="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uRWELL</a:t>
            </a:r>
            <a:r>
              <a:rPr lang="en" sz="1488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 250V, V</a:t>
            </a:r>
            <a:r>
              <a:rPr lang="en-US" sz="1488" kern="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</a:t>
            </a:r>
            <a:r>
              <a:rPr lang="en" sz="1488" kern="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rift </a:t>
            </a:r>
            <a:r>
              <a:rPr lang="en" sz="1488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 600V</a:t>
            </a:r>
            <a:endParaRPr sz="1488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77922" indent="-262446" defTabSz="755843">
              <a:lnSpc>
                <a:spcPct val="150000"/>
              </a:lnSpc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88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DAQ working</a:t>
            </a:r>
            <a:endParaRPr sz="1488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4C47EB-C7C2-C8BB-9F62-17D24B5BE73A}"/>
              </a:ext>
            </a:extLst>
          </p:cNvPr>
          <p:cNvSpPr txBox="1"/>
          <p:nvPr/>
        </p:nvSpPr>
        <p:spPr>
          <a:xfrm>
            <a:off x="2518713" y="2709231"/>
            <a:ext cx="5037426" cy="270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55843">
              <a:buClr>
                <a:srgbClr val="000000"/>
              </a:buClr>
            </a:pPr>
            <a:r>
              <a:rPr lang="en-US" sz="115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CF2DDF-2043-E223-1317-DFEE4159F3BE}"/>
              </a:ext>
            </a:extLst>
          </p:cNvPr>
          <p:cNvSpPr txBox="1"/>
          <p:nvPr/>
        </p:nvSpPr>
        <p:spPr>
          <a:xfrm>
            <a:off x="2518713" y="2709231"/>
            <a:ext cx="5037426" cy="270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55843">
              <a:buClr>
                <a:srgbClr val="000000"/>
              </a:buClr>
            </a:pPr>
            <a:r>
              <a:rPr lang="en-US" sz="115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 </a:t>
            </a:r>
          </a:p>
        </p:txBody>
      </p:sp>
      <p:pic>
        <p:nvPicPr>
          <p:cNvPr id="3" name="Google Shape;161;g33a6481d0e5_0_3" title="Screenshot from 2025-04-12 00-55-55.png">
            <a:extLst>
              <a:ext uri="{FF2B5EF4-FFF2-40B4-BE49-F238E27FC236}">
                <a16:creationId xmlns:a16="http://schemas.microsoft.com/office/drawing/2014/main" id="{910CBB2E-3E41-18D5-1AEB-00B3C170C0E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5853" t="26051" r="47229" b="47110"/>
          <a:stretch/>
        </p:blipFill>
        <p:spPr>
          <a:xfrm>
            <a:off x="201549" y="1695247"/>
            <a:ext cx="9674352" cy="3458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826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title"/>
          </p:nvPr>
        </p:nvSpPr>
        <p:spPr>
          <a:xfrm>
            <a:off x="503640" y="117720"/>
            <a:ext cx="9068400" cy="505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C9211E"/>
                </a:solidFill>
                <a:latin typeface="Arial"/>
              </a:rPr>
              <a:t>eRD108 Consortium and ePIC MPGD-DCS</a:t>
            </a:r>
          </a:p>
        </p:txBody>
      </p:sp>
      <p:pic>
        <p:nvPicPr>
          <p:cNvPr id="588" name="Image 587"/>
          <p:cNvPicPr/>
          <p:nvPr/>
        </p:nvPicPr>
        <p:blipFill>
          <a:blip r:embed="rId2"/>
          <a:stretch/>
        </p:blipFill>
        <p:spPr>
          <a:xfrm>
            <a:off x="4949640" y="916920"/>
            <a:ext cx="2148480" cy="754920"/>
          </a:xfrm>
          <a:prstGeom prst="rect">
            <a:avLst/>
          </a:prstGeom>
          <a:ln w="0">
            <a:noFill/>
          </a:ln>
        </p:spPr>
      </p:pic>
      <p:pic>
        <p:nvPicPr>
          <p:cNvPr id="589" name="Image 588"/>
          <p:cNvPicPr/>
          <p:nvPr/>
        </p:nvPicPr>
        <p:blipFill>
          <a:blip r:embed="rId3"/>
          <a:stretch/>
        </p:blipFill>
        <p:spPr>
          <a:xfrm>
            <a:off x="7098480" y="917280"/>
            <a:ext cx="2041920" cy="770760"/>
          </a:xfrm>
          <a:prstGeom prst="rect">
            <a:avLst/>
          </a:prstGeom>
          <a:ln w="0">
            <a:noFill/>
          </a:ln>
        </p:spPr>
      </p:pic>
      <p:pic>
        <p:nvPicPr>
          <p:cNvPr id="590" name="Image 589"/>
          <p:cNvPicPr/>
          <p:nvPr/>
        </p:nvPicPr>
        <p:blipFill>
          <a:blip r:embed="rId4"/>
          <a:stretch/>
        </p:blipFill>
        <p:spPr>
          <a:xfrm>
            <a:off x="4886280" y="1704960"/>
            <a:ext cx="2206080" cy="694080"/>
          </a:xfrm>
          <a:prstGeom prst="rect">
            <a:avLst/>
          </a:prstGeom>
          <a:ln w="0">
            <a:noFill/>
          </a:ln>
        </p:spPr>
      </p:pic>
      <p:pic>
        <p:nvPicPr>
          <p:cNvPr id="591" name="Image 590"/>
          <p:cNvPicPr/>
          <p:nvPr/>
        </p:nvPicPr>
        <p:blipFill>
          <a:blip r:embed="rId5"/>
          <a:stretch/>
        </p:blipFill>
        <p:spPr>
          <a:xfrm>
            <a:off x="6978960" y="1756080"/>
            <a:ext cx="2099520" cy="626400"/>
          </a:xfrm>
          <a:prstGeom prst="rect">
            <a:avLst/>
          </a:prstGeom>
          <a:ln w="0">
            <a:noFill/>
          </a:ln>
        </p:spPr>
      </p:pic>
      <p:pic>
        <p:nvPicPr>
          <p:cNvPr id="592" name="Image 591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027040" y="2509920"/>
            <a:ext cx="1875600" cy="875520"/>
          </a:xfrm>
          <a:prstGeom prst="rect">
            <a:avLst/>
          </a:prstGeom>
          <a:ln w="0">
            <a:noFill/>
          </a:ln>
        </p:spPr>
      </p:pic>
      <p:sp>
        <p:nvSpPr>
          <p:cNvPr id="593" name="Rectangle 592"/>
          <p:cNvSpPr/>
          <p:nvPr/>
        </p:nvSpPr>
        <p:spPr>
          <a:xfrm>
            <a:off x="365400" y="822600"/>
            <a:ext cx="9049320" cy="3291120"/>
          </a:xfrm>
          <a:prstGeom prst="rect">
            <a:avLst/>
          </a:prstGeom>
          <a:noFill/>
          <a:ln w="25560">
            <a:solidFill>
              <a:srgbClr val="C9211E"/>
            </a:solidFill>
            <a:prstDash val="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" name="Rectangle 593"/>
          <p:cNvSpPr/>
          <p:nvPr/>
        </p:nvSpPr>
        <p:spPr>
          <a:xfrm>
            <a:off x="185400" y="714600"/>
            <a:ext cx="9777600" cy="4587480"/>
          </a:xfrm>
          <a:prstGeom prst="rect">
            <a:avLst/>
          </a:prstGeom>
          <a:noFill/>
          <a:ln w="2556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5" name="Rectangle 594"/>
          <p:cNvSpPr/>
          <p:nvPr/>
        </p:nvSpPr>
        <p:spPr>
          <a:xfrm>
            <a:off x="391680" y="4308120"/>
            <a:ext cx="1134000" cy="574560"/>
          </a:xfrm>
          <a:prstGeom prst="rect">
            <a:avLst/>
          </a:prstGeom>
          <a:blipFill rotWithShape="0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 	</a:t>
            </a:r>
          </a:p>
        </p:txBody>
      </p:sp>
      <p:pic>
        <p:nvPicPr>
          <p:cNvPr id="596" name="Image 595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496400" y="4366800"/>
            <a:ext cx="1968120" cy="558720"/>
          </a:xfrm>
          <a:prstGeom prst="rect">
            <a:avLst/>
          </a:prstGeom>
          <a:ln w="0">
            <a:noFill/>
          </a:ln>
        </p:spPr>
      </p:pic>
      <p:pic>
        <p:nvPicPr>
          <p:cNvPr id="597" name="Image 596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781640" y="4244400"/>
            <a:ext cx="1211760" cy="713160"/>
          </a:xfrm>
          <a:prstGeom prst="rect">
            <a:avLst/>
          </a:prstGeom>
          <a:ln w="0">
            <a:noFill/>
          </a:ln>
        </p:spPr>
      </p:pic>
      <p:pic>
        <p:nvPicPr>
          <p:cNvPr id="598" name="Image 597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144240" y="4325400"/>
            <a:ext cx="1191600" cy="514800"/>
          </a:xfrm>
          <a:prstGeom prst="rect">
            <a:avLst/>
          </a:prstGeom>
          <a:ln w="0">
            <a:noFill/>
          </a:ln>
        </p:spPr>
      </p:pic>
      <p:sp>
        <p:nvSpPr>
          <p:cNvPr id="599" name="Ellipse 598"/>
          <p:cNvSpPr/>
          <p:nvPr/>
        </p:nvSpPr>
        <p:spPr>
          <a:xfrm>
            <a:off x="6720480" y="4670280"/>
            <a:ext cx="84960" cy="849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15480" rIns="90000" bIns="1548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0" name="Ellipse 599"/>
          <p:cNvSpPr/>
          <p:nvPr/>
        </p:nvSpPr>
        <p:spPr>
          <a:xfrm>
            <a:off x="6855120" y="4670640"/>
            <a:ext cx="84600" cy="849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15480" rIns="90000" bIns="1548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1" name="Ellipse 600"/>
          <p:cNvSpPr/>
          <p:nvPr/>
        </p:nvSpPr>
        <p:spPr>
          <a:xfrm>
            <a:off x="6989040" y="4670640"/>
            <a:ext cx="84960" cy="8496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15480" rIns="90000" bIns="1548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2" name="Rectangle 601"/>
          <p:cNvSpPr/>
          <p:nvPr/>
        </p:nvSpPr>
        <p:spPr>
          <a:xfrm>
            <a:off x="7495560" y="3656880"/>
            <a:ext cx="173628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C9211E"/>
                </a:solidFill>
                <a:latin typeface="Arial"/>
              </a:rPr>
              <a:t>eRD108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3" name="Rectangle 602"/>
          <p:cNvSpPr/>
          <p:nvPr/>
        </p:nvSpPr>
        <p:spPr>
          <a:xfrm>
            <a:off x="5013000" y="4952880"/>
            <a:ext cx="5176800" cy="49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369A3"/>
                </a:solidFill>
                <a:latin typeface="Arial"/>
              </a:rPr>
              <a:t>ePIC MPGD Detector Subsystem Collaboration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4" name="Image 603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7200" y="916920"/>
            <a:ext cx="4114800" cy="31068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eRD108 Report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5185D95B-5E26-4BA2-8570-809B22C688F9}" type="slidenum">
              <a:rPr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>
          <a:extLst>
            <a:ext uri="{FF2B5EF4-FFF2-40B4-BE49-F238E27FC236}">
              <a16:creationId xmlns:a16="http://schemas.microsoft.com/office/drawing/2014/main" id="{AA5A206D-975A-BEF0-72EC-4F41D8253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9;p4">
            <a:extLst>
              <a:ext uri="{FF2B5EF4-FFF2-40B4-BE49-F238E27FC236}">
                <a16:creationId xmlns:a16="http://schemas.microsoft.com/office/drawing/2014/main" id="{793834CF-D408-8DF6-EE78-2A49D0EC213D}"/>
              </a:ext>
            </a:extLst>
          </p:cNvPr>
          <p:cNvSpPr txBox="1"/>
          <p:nvPr/>
        </p:nvSpPr>
        <p:spPr>
          <a:xfrm>
            <a:off x="0" y="199"/>
            <a:ext cx="10077450" cy="5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 lnSpcReduction="10000"/>
          </a:bodyPr>
          <a:lstStyle/>
          <a:p>
            <a:pPr algn="ctr" defTabSz="755843">
              <a:lnSpc>
                <a:spcPct val="150000"/>
              </a:lnSpc>
              <a:buClr>
                <a:srgbClr val="C00000"/>
              </a:buClr>
              <a:buSzPts val="2400"/>
            </a:pPr>
            <a:r>
              <a:rPr lang="en-US" sz="2314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First hits from Cosmic</a:t>
            </a:r>
            <a:endParaRPr sz="1323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8" name="Google Shape;63;p13">
            <a:extLst>
              <a:ext uri="{FF2B5EF4-FFF2-40B4-BE49-F238E27FC236}">
                <a16:creationId xmlns:a16="http://schemas.microsoft.com/office/drawing/2014/main" id="{99C156E8-FDAA-898B-453C-6A7E97A074DD}"/>
              </a:ext>
            </a:extLst>
          </p:cNvPr>
          <p:cNvCxnSpPr>
            <a:cxnSpLocks/>
          </p:cNvCxnSpPr>
          <p:nvPr/>
        </p:nvCxnSpPr>
        <p:spPr>
          <a:xfrm flipV="1">
            <a:off x="1291002" y="2022516"/>
            <a:ext cx="140438" cy="360459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19FD8E6-DCCA-7745-3417-C2005E45D7B3}"/>
              </a:ext>
            </a:extLst>
          </p:cNvPr>
          <p:cNvSpPr txBox="1"/>
          <p:nvPr/>
        </p:nvSpPr>
        <p:spPr>
          <a:xfrm>
            <a:off x="2518713" y="2709231"/>
            <a:ext cx="5037426" cy="270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55843">
              <a:buClr>
                <a:srgbClr val="000000"/>
              </a:buClr>
            </a:pPr>
            <a:r>
              <a:rPr lang="en-US" sz="115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B2AD31-505F-7307-AAA9-BE9620D86540}"/>
              </a:ext>
            </a:extLst>
          </p:cNvPr>
          <p:cNvSpPr txBox="1"/>
          <p:nvPr/>
        </p:nvSpPr>
        <p:spPr>
          <a:xfrm>
            <a:off x="2518713" y="2709231"/>
            <a:ext cx="5037426" cy="270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55843">
              <a:buClr>
                <a:srgbClr val="000000"/>
              </a:buClr>
            </a:pPr>
            <a:r>
              <a:rPr lang="en-US" sz="115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 </a:t>
            </a:r>
          </a:p>
        </p:txBody>
      </p:sp>
      <p:sp>
        <p:nvSpPr>
          <p:cNvPr id="5" name="Google Shape;207;g34cc1bb41f6_0_1">
            <a:extLst>
              <a:ext uri="{FF2B5EF4-FFF2-40B4-BE49-F238E27FC236}">
                <a16:creationId xmlns:a16="http://schemas.microsoft.com/office/drawing/2014/main" id="{0007FB30-7AC4-992B-CA83-C028AFC3CC17}"/>
              </a:ext>
            </a:extLst>
          </p:cNvPr>
          <p:cNvSpPr txBox="1"/>
          <p:nvPr/>
        </p:nvSpPr>
        <p:spPr>
          <a:xfrm>
            <a:off x="2" y="489371"/>
            <a:ext cx="9186994" cy="137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75568" rIns="75568" bIns="75568" anchor="t" anchorCtr="0">
            <a:spAutoFit/>
          </a:bodyPr>
          <a:lstStyle/>
          <a:p>
            <a:pPr marL="377922" indent="-293939" defTabSz="755843">
              <a:spcBef>
                <a:spcPts val="827"/>
              </a:spcBef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GB" sz="132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Cosmic data for Straight-Strip Detector</a:t>
            </a:r>
            <a:endParaRPr sz="1323" kern="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755843" lvl="1" indent="-293939" defTabSz="755843">
              <a:spcBef>
                <a:spcPts val="827"/>
              </a:spcBef>
              <a:buClr>
                <a:srgbClr val="000000"/>
              </a:buClr>
              <a:buSzPts val="2000"/>
              <a:buFont typeface="Calibri"/>
              <a:buChar char="○"/>
            </a:pPr>
            <a:r>
              <a:rPr lang="en-GB" sz="132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ArCO2 (80/20) Gas flowing rate: 140 units; Dew Point:  -49.9</a:t>
            </a:r>
            <a:endParaRPr sz="1323" kern="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755843" lvl="1" indent="-293939" defTabSz="755843">
              <a:spcBef>
                <a:spcPts val="827"/>
              </a:spcBef>
              <a:buClr>
                <a:srgbClr val="000000"/>
              </a:buClr>
              <a:buSzPts val="2000"/>
              <a:buFont typeface="Calibri"/>
              <a:buChar char="○"/>
            </a:pPr>
            <a:r>
              <a:rPr lang="en-GB" sz="132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μRWELL =540 V; Drift =1240 V</a:t>
            </a:r>
            <a:endParaRPr sz="1323" kern="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755843" lvl="1" indent="-293939" defTabSz="755843">
              <a:spcBef>
                <a:spcPts val="827"/>
              </a:spcBef>
              <a:buClr>
                <a:srgbClr val="000000"/>
              </a:buClr>
              <a:buSzPts val="2000"/>
              <a:buFont typeface="Calibri"/>
              <a:buChar char="○"/>
            </a:pPr>
            <a:r>
              <a:rPr lang="en-GB" sz="1323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μRWELL current fluctuated at the first 10 mins, then stabilized at the expected value (64.8 µA)  </a:t>
            </a:r>
            <a:endParaRPr sz="1323" kern="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E89243-5F9A-E12F-A9EE-CD5A59EAB4B6}"/>
              </a:ext>
            </a:extLst>
          </p:cNvPr>
          <p:cNvGrpSpPr>
            <a:grpSpLocks noChangeAspect="1"/>
          </p:cNvGrpSpPr>
          <p:nvPr/>
        </p:nvGrpSpPr>
        <p:grpSpPr>
          <a:xfrm>
            <a:off x="201549" y="1845158"/>
            <a:ext cx="9674352" cy="3416180"/>
            <a:chOff x="252287" y="2310746"/>
            <a:chExt cx="11379276" cy="4018218"/>
          </a:xfrm>
        </p:grpSpPr>
        <p:pic>
          <p:nvPicPr>
            <p:cNvPr id="2" name="Google Shape;209;g34cc1bb41f6_0_1" title="Screenshot from 2025-04-15 19-33-17.png">
              <a:extLst>
                <a:ext uri="{FF2B5EF4-FFF2-40B4-BE49-F238E27FC236}">
                  <a16:creationId xmlns:a16="http://schemas.microsoft.com/office/drawing/2014/main" id="{0FDD7C58-4195-8F04-758E-B158A5958931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5695" t="25831" r="47154" b="47782"/>
            <a:stretch/>
          </p:blipFill>
          <p:spPr>
            <a:xfrm>
              <a:off x="252287" y="2310746"/>
              <a:ext cx="11338560" cy="39657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A7B47F-9BBF-7EC7-6239-D661C892D0CB}"/>
                </a:ext>
              </a:extLst>
            </p:cNvPr>
            <p:cNvSpPr/>
            <p:nvPr/>
          </p:nvSpPr>
          <p:spPr>
            <a:xfrm>
              <a:off x="8766639" y="2441726"/>
              <a:ext cx="2864924" cy="196312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843">
                <a:buClr>
                  <a:srgbClr val="000000"/>
                </a:buClr>
              </a:pPr>
              <a:endParaRPr lang="en-US" sz="115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025504B-FF1D-EDF0-22EA-844C89A81F88}"/>
                </a:ext>
              </a:extLst>
            </p:cNvPr>
            <p:cNvSpPr/>
            <p:nvPr/>
          </p:nvSpPr>
          <p:spPr>
            <a:xfrm>
              <a:off x="3056643" y="4365838"/>
              <a:ext cx="2864924" cy="196312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843">
                <a:buClr>
                  <a:srgbClr val="000000"/>
                </a:buClr>
              </a:pPr>
              <a:endParaRPr lang="en-US" sz="115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822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9;p4">
            <a:extLst>
              <a:ext uri="{FF2B5EF4-FFF2-40B4-BE49-F238E27FC236}">
                <a16:creationId xmlns:a16="http://schemas.microsoft.com/office/drawing/2014/main" id="{651D240A-7E87-B1E0-D67F-33BE70C1E6D4}"/>
              </a:ext>
            </a:extLst>
          </p:cNvPr>
          <p:cNvSpPr txBox="1"/>
          <p:nvPr/>
        </p:nvSpPr>
        <p:spPr>
          <a:xfrm>
            <a:off x="0" y="199"/>
            <a:ext cx="10077450" cy="5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 lnSpcReduction="10000"/>
          </a:bodyPr>
          <a:lstStyle/>
          <a:p>
            <a:pPr algn="ctr" defTabSz="755843">
              <a:lnSpc>
                <a:spcPct val="150000"/>
              </a:lnSpc>
              <a:buClr>
                <a:srgbClr val="C00000"/>
              </a:buClr>
              <a:buSzPts val="2400"/>
            </a:pPr>
            <a:r>
              <a:rPr lang="en-US" sz="2314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Timeline for closure</a:t>
            </a:r>
            <a:endParaRPr sz="2314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1227E6-D216-424C-9996-4FAB37BBDFEE}"/>
              </a:ext>
            </a:extLst>
          </p:cNvPr>
          <p:cNvSpPr txBox="1"/>
          <p:nvPr/>
        </p:nvSpPr>
        <p:spPr>
          <a:xfrm>
            <a:off x="200940" y="657052"/>
            <a:ext cx="9781845" cy="4557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6201" indent="-236201" defTabSz="755843" fontAlgn="base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53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Detector rebuild and refurbishment 						August 2024             </a:t>
            </a:r>
          </a:p>
          <a:p>
            <a:pPr marL="236201" indent="-236201" defTabSz="755843" fontAlgn="base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53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Gas tightness test 								December 2024</a:t>
            </a:r>
          </a:p>
          <a:p>
            <a:pPr marL="236201" indent="-236201" defTabSz="755843" fontAlgn="base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53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HV tests 									January 2025 </a:t>
            </a:r>
          </a:p>
          <a:p>
            <a:pPr marL="236201" indent="-236201" defTabSz="755843" fontAlgn="base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53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Transport detector to UVA  							March 21</a:t>
            </a:r>
          </a:p>
          <a:p>
            <a:pPr marL="236201" indent="-236201" defTabSz="755843" fontAlgn="base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53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Repeat HV Test 								April 7</a:t>
            </a:r>
          </a:p>
          <a:p>
            <a:pPr marL="236201" indent="-236201" defTabSz="755843" fontAlgn="base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53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Taking cosmics data at UVA                                                   			April 18 -20</a:t>
            </a:r>
          </a:p>
          <a:p>
            <a:pPr marL="236201" indent="-236201" defTabSz="755843" fontAlgn="base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653" kern="0" dirty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  <a:p>
            <a:pPr marL="236201" indent="-236201" defTabSz="755843" fontAlgn="base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53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Transport detectors from UVA and mount setup at </a:t>
            </a:r>
            <a:r>
              <a:rPr lang="en-US" sz="1653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JLab</a:t>
            </a:r>
            <a:r>
              <a:rPr lang="en-US" sz="1653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and flush gas               April 21 </a:t>
            </a:r>
          </a:p>
          <a:p>
            <a:pPr marL="236201" indent="-236201" defTabSz="755843" fontAlgn="base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53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Data taking at </a:t>
            </a:r>
            <a:r>
              <a:rPr lang="en-US" sz="1653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JLab</a:t>
            </a:r>
            <a:r>
              <a:rPr lang="en-US" sz="1653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in beam test               					April 23 - May 7</a:t>
            </a:r>
          </a:p>
          <a:p>
            <a:pPr marL="236201" indent="-236201" defTabSz="755843" fontAlgn="base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53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Data analysis                                                                                                         May – Aug</a:t>
            </a:r>
          </a:p>
          <a:p>
            <a:pPr marL="236201" indent="-236201" defTabSz="755843" fontAlgn="base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53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Prepare publication								Sep – Dec</a:t>
            </a:r>
          </a:p>
          <a:p>
            <a:pPr defTabSz="755843">
              <a:lnSpc>
                <a:spcPct val="150000"/>
              </a:lnSpc>
              <a:buClr>
                <a:srgbClr val="000000"/>
              </a:buClr>
            </a:pPr>
            <a:endParaRPr lang="en-US" sz="132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88E19A-9159-C7E0-1622-84375D0E7D5C}"/>
              </a:ext>
            </a:extLst>
          </p:cNvPr>
          <p:cNvCxnSpPr/>
          <p:nvPr/>
        </p:nvCxnSpPr>
        <p:spPr>
          <a:xfrm>
            <a:off x="200940" y="3132520"/>
            <a:ext cx="9674352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883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>
          <a:extLst>
            <a:ext uri="{FF2B5EF4-FFF2-40B4-BE49-F238E27FC236}">
              <a16:creationId xmlns:a16="http://schemas.microsoft.com/office/drawing/2014/main" id="{1E7595D9-73EA-F65E-3F33-C6DD42994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9;p4">
            <a:extLst>
              <a:ext uri="{FF2B5EF4-FFF2-40B4-BE49-F238E27FC236}">
                <a16:creationId xmlns:a16="http://schemas.microsoft.com/office/drawing/2014/main" id="{9F053861-B78C-58B2-74F8-716B7AD456BF}"/>
              </a:ext>
            </a:extLst>
          </p:cNvPr>
          <p:cNvSpPr txBox="1"/>
          <p:nvPr/>
        </p:nvSpPr>
        <p:spPr>
          <a:xfrm>
            <a:off x="0" y="2546771"/>
            <a:ext cx="10077450" cy="5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 lnSpcReduction="10000"/>
          </a:bodyPr>
          <a:lstStyle/>
          <a:p>
            <a:pPr algn="ctr" defTabSz="755843">
              <a:lnSpc>
                <a:spcPct val="150000"/>
              </a:lnSpc>
              <a:buClr>
                <a:srgbClr val="C00000"/>
              </a:buClr>
              <a:buSzPts val="2400"/>
            </a:pPr>
            <a:r>
              <a:rPr lang="en-US" sz="2314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ePIC MPGD Outer Tracker: </a:t>
            </a:r>
            <a:r>
              <a:rPr lang="en-US" sz="2314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Update on the Engineering Test Article</a:t>
            </a:r>
            <a:endParaRPr sz="1323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102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7DAEF-D30D-D2BC-37FB-A6F088C0A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9;p4">
            <a:extLst>
              <a:ext uri="{FF2B5EF4-FFF2-40B4-BE49-F238E27FC236}">
                <a16:creationId xmlns:a16="http://schemas.microsoft.com/office/drawing/2014/main" id="{B96938C2-8A61-574D-3871-DD70316FD8EC}"/>
              </a:ext>
            </a:extLst>
          </p:cNvPr>
          <p:cNvSpPr txBox="1"/>
          <p:nvPr/>
        </p:nvSpPr>
        <p:spPr>
          <a:xfrm>
            <a:off x="0" y="199"/>
            <a:ext cx="10077450" cy="5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 lnSpcReduction="10000"/>
          </a:bodyPr>
          <a:lstStyle/>
          <a:p>
            <a:pPr algn="ctr" defTabSz="755843">
              <a:lnSpc>
                <a:spcPct val="150000"/>
              </a:lnSpc>
              <a:buClr>
                <a:srgbClr val="C00000"/>
              </a:buClr>
              <a:buSzPts val="2400"/>
            </a:pPr>
            <a:r>
              <a:rPr lang="en-US" sz="2314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ePIC Barrel Outer Tracker: </a:t>
            </a:r>
            <a:r>
              <a:rPr lang="en-US" sz="2314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PED Test Article</a:t>
            </a:r>
            <a:endParaRPr sz="2314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BEDA4A-1ABA-8450-69EF-F5D5802B04FF}"/>
              </a:ext>
            </a:extLst>
          </p:cNvPr>
          <p:cNvGrpSpPr>
            <a:grpSpLocks/>
          </p:cNvGrpSpPr>
          <p:nvPr/>
        </p:nvGrpSpPr>
        <p:grpSpPr>
          <a:xfrm>
            <a:off x="565849" y="539372"/>
            <a:ext cx="3272247" cy="2116265"/>
            <a:chOff x="7597302" y="3770210"/>
            <a:chExt cx="3819146" cy="2469962"/>
          </a:xfrm>
        </p:grpSpPr>
        <p:pic>
          <p:nvPicPr>
            <p:cNvPr id="4" name="Picture 3" descr="A yellow and silver metal object&#10;&#10;Description automatically generated with medium confidence">
              <a:extLst>
                <a:ext uri="{FF2B5EF4-FFF2-40B4-BE49-F238E27FC236}">
                  <a16:creationId xmlns:a16="http://schemas.microsoft.com/office/drawing/2014/main" id="{AD24B6C5-29C2-2FE8-FB20-C1A7A9DC1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77" t="6471" r="2777" b="4776"/>
            <a:stretch/>
          </p:blipFill>
          <p:spPr>
            <a:xfrm flipH="1">
              <a:off x="7597302" y="3770210"/>
              <a:ext cx="3819146" cy="2469962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1809A84-377E-4F52-18D7-1FD1712811C1}"/>
                </a:ext>
              </a:extLst>
            </p:cNvPr>
            <p:cNvGrpSpPr/>
            <p:nvPr/>
          </p:nvGrpSpPr>
          <p:grpSpPr>
            <a:xfrm>
              <a:off x="8812583" y="4040505"/>
              <a:ext cx="694292" cy="1190625"/>
              <a:chOff x="8812583" y="4040505"/>
              <a:chExt cx="694292" cy="1190625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29987FDB-1B02-A873-A207-C0DFC517E4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31580" y="4440555"/>
                <a:ext cx="114300" cy="36004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3AF2812-80C1-C102-4722-55223DE0B3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12583" y="4866126"/>
                <a:ext cx="1" cy="36500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9587968-4BB5-8094-2482-E3BA0139BC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83981" y="4149090"/>
                <a:ext cx="236219" cy="24574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34B15DA-E058-C18F-E843-6E75E4D6BF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62111" y="4040505"/>
                <a:ext cx="244764" cy="879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9C2E033-C862-45BE-6893-4911968C81E3}"/>
              </a:ext>
            </a:extLst>
          </p:cNvPr>
          <p:cNvSpPr txBox="1"/>
          <p:nvPr/>
        </p:nvSpPr>
        <p:spPr>
          <a:xfrm>
            <a:off x="33991" y="2542899"/>
            <a:ext cx="5166388" cy="256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5843">
              <a:lnSpc>
                <a:spcPct val="150000"/>
              </a:lnSpc>
              <a:buClr>
                <a:srgbClr val="000000"/>
              </a:buClr>
            </a:pPr>
            <a:r>
              <a:rPr lang="en-US" sz="1323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µRWELL-BOT module</a:t>
            </a:r>
          </a:p>
          <a:p>
            <a:pPr marL="236201" indent="-236201" defTabSz="755843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32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Thin-gap (1-mm drift) hybrid amplification GEM-µRWELL detector</a:t>
            </a:r>
          </a:p>
          <a:p>
            <a:pPr marL="236201" indent="-236201" defTabSz="755843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32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On-detector Front End Boards (FEBs) based on SALSA chips</a:t>
            </a:r>
          </a:p>
          <a:p>
            <a:pPr defTabSz="755843">
              <a:lnSpc>
                <a:spcPct val="150000"/>
              </a:lnSpc>
              <a:spcBef>
                <a:spcPts val="496"/>
              </a:spcBef>
              <a:buClr>
                <a:srgbClr val="000000"/>
              </a:buClr>
            </a:pPr>
            <a:r>
              <a:rPr lang="en-US" sz="1323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Requirements:</a:t>
            </a:r>
          </a:p>
          <a:p>
            <a:pPr marL="236201" indent="-236201" defTabSz="755843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32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Spatial resolution: </a:t>
            </a:r>
          </a:p>
          <a:p>
            <a:pPr marL="614122" lvl="1" indent="-236201" defTabSz="755843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sz="132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100 µm (normal tracks), &lt; 150 µm @ 45</a:t>
            </a:r>
            <a:r>
              <a:rPr lang="en-US" sz="1323" kern="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</a:t>
            </a:r>
          </a:p>
          <a:p>
            <a:pPr marL="236201" indent="-236201" defTabSz="755843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32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Time resolution: 10 ns</a:t>
            </a:r>
          </a:p>
          <a:p>
            <a:pPr marL="236201" indent="-236201" defTabSz="755843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32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Efficiency ~97% 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01FB78F0-2FC9-0D1A-DB8B-C10E67ED2FFE}"/>
              </a:ext>
            </a:extLst>
          </p:cNvPr>
          <p:cNvCxnSpPr>
            <a:cxnSpLocks/>
            <a:stCxn id="4" idx="1"/>
            <a:endCxn id="14" idx="1"/>
          </p:cNvCxnSpPr>
          <p:nvPr/>
        </p:nvCxnSpPr>
        <p:spPr bwMode="auto">
          <a:xfrm>
            <a:off x="3838096" y="1597505"/>
            <a:ext cx="1092924" cy="23196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0096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A3B22-DB29-DB09-B59D-D0EE87A8D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020" y="695756"/>
            <a:ext cx="5182689" cy="226742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EEC2D16-A524-9144-5395-EE9729B1F7E6}"/>
              </a:ext>
            </a:extLst>
          </p:cNvPr>
          <p:cNvGrpSpPr>
            <a:grpSpLocks noChangeAspect="1"/>
          </p:cNvGrpSpPr>
          <p:nvPr/>
        </p:nvGrpSpPr>
        <p:grpSpPr>
          <a:xfrm>
            <a:off x="5652284" y="3512793"/>
            <a:ext cx="4104075" cy="1799147"/>
            <a:chOff x="218855" y="4011002"/>
            <a:chExt cx="5933904" cy="260130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84C9E55-BB70-3EBF-5A2D-BD8A9AEEC273}"/>
                </a:ext>
              </a:extLst>
            </p:cNvPr>
            <p:cNvGrpSpPr/>
            <p:nvPr/>
          </p:nvGrpSpPr>
          <p:grpSpPr>
            <a:xfrm>
              <a:off x="218855" y="4011002"/>
              <a:ext cx="5933904" cy="2548997"/>
              <a:chOff x="6252657" y="1142456"/>
              <a:chExt cx="5933904" cy="254899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BCD2C51-A434-2178-75A9-EA571BF3D080}"/>
                  </a:ext>
                </a:extLst>
              </p:cNvPr>
              <p:cNvGrpSpPr/>
              <p:nvPr/>
            </p:nvGrpSpPr>
            <p:grpSpPr>
              <a:xfrm>
                <a:off x="6252657" y="1142456"/>
                <a:ext cx="5933904" cy="2548997"/>
                <a:chOff x="6210403" y="980791"/>
                <a:chExt cx="5933904" cy="2548997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5D100D0B-BBB6-05E8-D233-A338806B460B}"/>
                    </a:ext>
                  </a:extLst>
                </p:cNvPr>
                <p:cNvGrpSpPr/>
                <p:nvPr/>
              </p:nvGrpSpPr>
              <p:grpSpPr>
                <a:xfrm flipV="1">
                  <a:off x="6210403" y="1572365"/>
                  <a:ext cx="5723613" cy="1162850"/>
                  <a:chOff x="6210403" y="1599235"/>
                  <a:chExt cx="5723613" cy="1162850"/>
                </a:xfrm>
              </p:grpSpPr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95ABFC2B-257E-3C08-75DE-CE758A0E202D}"/>
                      </a:ext>
                    </a:extLst>
                  </p:cNvPr>
                  <p:cNvGrpSpPr/>
                  <p:nvPr/>
                </p:nvGrpSpPr>
                <p:grpSpPr>
                  <a:xfrm>
                    <a:off x="6248338" y="1684674"/>
                    <a:ext cx="5607554" cy="52135"/>
                    <a:chOff x="7461369" y="4267739"/>
                    <a:chExt cx="4121504" cy="38318"/>
                  </a:xfrm>
                </p:grpSpPr>
                <p:sp>
                  <p:nvSpPr>
                    <p:cNvPr id="57" name="Rectangle 56">
                      <a:extLst>
                        <a:ext uri="{FF2B5EF4-FFF2-40B4-BE49-F238E27FC236}">
                          <a16:creationId xmlns:a16="http://schemas.microsoft.com/office/drawing/2014/main" id="{3445CF61-32BD-684E-237C-A41CCD735E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1369" y="4272454"/>
                      <a:ext cx="111583" cy="33603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175" cap="flat" cmpd="sng" algn="ctr">
                      <a:solidFill>
                        <a:srgbClr val="70AD47">
                          <a:lumMod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755843">
                        <a:defRPr/>
                      </a:pPr>
                      <a:endParaRPr lang="fr-FR" sz="1157" kern="0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p:txBody>
                </p:sp>
                <p:sp>
                  <p:nvSpPr>
                    <p:cNvPr id="58" name="Rectangle 57">
                      <a:extLst>
                        <a:ext uri="{FF2B5EF4-FFF2-40B4-BE49-F238E27FC236}">
                          <a16:creationId xmlns:a16="http://schemas.microsoft.com/office/drawing/2014/main" id="{0244852C-B0CC-9A56-276F-2A47E251E4B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1494109" y="4267739"/>
                      <a:ext cx="88764" cy="3831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175" cap="flat" cmpd="sng" algn="ctr">
                      <a:solidFill>
                        <a:srgbClr val="70AD47">
                          <a:lumMod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755843">
                        <a:defRPr/>
                      </a:pPr>
                      <a:endParaRPr lang="fr-FR" sz="1157" ker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933D865D-41BA-1F00-8548-69F2ED427ACF}"/>
                      </a:ext>
                    </a:extLst>
                  </p:cNvPr>
                  <p:cNvGrpSpPr/>
                  <p:nvPr/>
                </p:nvGrpSpPr>
                <p:grpSpPr>
                  <a:xfrm>
                    <a:off x="6210403" y="1599235"/>
                    <a:ext cx="5723613" cy="1162850"/>
                    <a:chOff x="6210403" y="1599235"/>
                    <a:chExt cx="5723613" cy="1162850"/>
                  </a:xfrm>
                </p:grpSpPr>
                <p:grpSp>
                  <p:nvGrpSpPr>
                    <p:cNvPr id="44" name="Group 43">
                      <a:extLst>
                        <a:ext uri="{FF2B5EF4-FFF2-40B4-BE49-F238E27FC236}">
                          <a16:creationId xmlns:a16="http://schemas.microsoft.com/office/drawing/2014/main" id="{8861DF95-F705-CD64-436F-65E70A6EEE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10403" y="1741639"/>
                      <a:ext cx="5722841" cy="1020446"/>
                      <a:chOff x="6817996" y="2826298"/>
                      <a:chExt cx="4206240" cy="750022"/>
                    </a:xfrm>
                  </p:grpSpPr>
                  <p:sp>
                    <p:nvSpPr>
                      <p:cNvPr id="48" name="Rectangle 47">
                        <a:extLst>
                          <a:ext uri="{FF2B5EF4-FFF2-40B4-BE49-F238E27FC236}">
                            <a16:creationId xmlns:a16="http://schemas.microsoft.com/office/drawing/2014/main" id="{752427DF-9A5D-AAF1-4121-800DFEC02EE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>
                      <a:xfrm flipV="1">
                        <a:off x="6817996" y="2826298"/>
                        <a:ext cx="4206240" cy="182880"/>
                      </a:xfrm>
                      <a:prstGeom prst="rect">
                        <a:avLst/>
                      </a:prstGeom>
                      <a:solidFill>
                        <a:srgbClr val="CF5F13"/>
                      </a:solidFill>
                      <a:ln w="12700" cap="flat" cmpd="sng" algn="ctr">
                        <a:solidFill>
                          <a:srgbClr val="ED7D31">
                            <a:lumMod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755843">
                          <a:defRPr/>
                        </a:pPr>
                        <a:endParaRPr lang="fr-FR" sz="1157" kern="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endParaRPr>
                      </a:p>
                    </p:txBody>
                  </p:sp>
                  <p:grpSp>
                    <p:nvGrpSpPr>
                      <p:cNvPr id="49" name="Group 48">
                        <a:extLst>
                          <a:ext uri="{FF2B5EF4-FFF2-40B4-BE49-F238E27FC236}">
                            <a16:creationId xmlns:a16="http://schemas.microsoft.com/office/drawing/2014/main" id="{2D2433A7-5345-93C5-1CC9-51164602C9E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17996" y="3004820"/>
                        <a:ext cx="4206240" cy="289560"/>
                        <a:chOff x="6817996" y="3004820"/>
                        <a:chExt cx="4206240" cy="289560"/>
                      </a:xfrm>
                    </p:grpSpPr>
                    <p:sp>
                      <p:nvSpPr>
                        <p:cNvPr id="55" name="Rectangle 54">
                          <a:extLst>
                            <a:ext uri="{FF2B5EF4-FFF2-40B4-BE49-F238E27FC236}">
                              <a16:creationId xmlns:a16="http://schemas.microsoft.com/office/drawing/2014/main" id="{683B6595-3C5A-3920-59DB-EBB6E41171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6817996" y="3004820"/>
                          <a:ext cx="233680" cy="289560"/>
                        </a:xfrm>
                        <a:prstGeom prst="rect">
                          <a:avLst/>
                        </a:prstGeom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ln w="12700" cap="flat" cmpd="sng" algn="ctr">
                          <a:solidFill>
                            <a:srgbClr val="70AD47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 defTabSz="755843">
                            <a:defRPr/>
                          </a:pPr>
                          <a:endParaRPr lang="fr-FR" sz="1157" kern="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56" name="Rectangle 55">
                          <a:extLst>
                            <a:ext uri="{FF2B5EF4-FFF2-40B4-BE49-F238E27FC236}">
                              <a16:creationId xmlns:a16="http://schemas.microsoft.com/office/drawing/2014/main" id="{B0D7F937-B82B-3BB6-49CE-63699AD40C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10790556" y="3004820"/>
                          <a:ext cx="233680" cy="289560"/>
                        </a:xfrm>
                        <a:prstGeom prst="rect">
                          <a:avLst/>
                        </a:prstGeom>
                        <a:solidFill>
                          <a:sysClr val="windowText" lastClr="000000">
                            <a:lumMod val="50000"/>
                            <a:lumOff val="50000"/>
                          </a:sysClr>
                        </a:solidFill>
                        <a:ln w="12700" cap="flat" cmpd="sng" algn="ctr">
                          <a:solidFill>
                            <a:srgbClr val="70AD47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 defTabSz="755843">
                            <a:defRPr/>
                          </a:pPr>
                          <a:endParaRPr lang="fr-FR" sz="1157" kern="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50" name="Group 49">
                        <a:extLst>
                          <a:ext uri="{FF2B5EF4-FFF2-40B4-BE49-F238E27FC236}">
                            <a16:creationId xmlns:a16="http://schemas.microsoft.com/office/drawing/2014/main" id="{418C90A7-D313-D723-5BA4-D7A85A9D2C0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17996" y="3302000"/>
                        <a:ext cx="4206240" cy="274320"/>
                        <a:chOff x="6817996" y="3302000"/>
                        <a:chExt cx="4206240" cy="274320"/>
                      </a:xfrm>
                    </p:grpSpPr>
                    <p:sp>
                      <p:nvSpPr>
                        <p:cNvPr id="52" name="Rectangle 51">
                          <a:extLst>
                            <a:ext uri="{FF2B5EF4-FFF2-40B4-BE49-F238E27FC236}">
                              <a16:creationId xmlns:a16="http://schemas.microsoft.com/office/drawing/2014/main" id="{06DA704C-0E2B-9B7B-A546-497D6FF0186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10790556" y="3302000"/>
                          <a:ext cx="233680" cy="274320"/>
                        </a:xfrm>
                        <a:prstGeom prst="rect">
                          <a:avLst/>
                        </a:prstGeom>
                        <a:solidFill>
                          <a:srgbClr val="C00000"/>
                        </a:solidFill>
                        <a:ln w="12700" cap="flat" cmpd="sng" algn="ctr">
                          <a:solidFill>
                            <a:srgbClr val="70AD47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 defTabSz="755843">
                            <a:defRPr/>
                          </a:pPr>
                          <a:endParaRPr lang="fr-FR" sz="1157" kern="0" dirty="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53" name="Rectangle 52">
                          <a:extLst>
                            <a:ext uri="{FF2B5EF4-FFF2-40B4-BE49-F238E27FC236}">
                              <a16:creationId xmlns:a16="http://schemas.microsoft.com/office/drawing/2014/main" id="{EBBD1ABD-768A-041D-BE13-B2C228F183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6817996" y="3302000"/>
                          <a:ext cx="233680" cy="274320"/>
                        </a:xfrm>
                        <a:prstGeom prst="rect">
                          <a:avLst/>
                        </a:prstGeom>
                        <a:solidFill>
                          <a:srgbClr val="C00000"/>
                        </a:solidFill>
                        <a:ln w="12700" cap="flat" cmpd="sng" algn="ctr">
                          <a:solidFill>
                            <a:srgbClr val="70AD47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 defTabSz="755843">
                            <a:defRPr/>
                          </a:pPr>
                          <a:endParaRPr lang="fr-FR" sz="1157" kern="0" dirty="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54" name="Rectangle 53">
                          <a:extLst>
                            <a:ext uri="{FF2B5EF4-FFF2-40B4-BE49-F238E27FC236}">
                              <a16:creationId xmlns:a16="http://schemas.microsoft.com/office/drawing/2014/main" id="{490275FE-7CAF-5AFC-C16E-543FA03581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7057729" y="3302000"/>
                          <a:ext cx="3732826" cy="274320"/>
                        </a:xfrm>
                        <a:prstGeom prst="rect">
                          <a:avLst/>
                        </a:prstGeom>
                        <a:pattFill prst="lgCheck">
                          <a:fgClr>
                            <a:srgbClr val="ED7D31">
                              <a:lumMod val="60000"/>
                              <a:lumOff val="40000"/>
                            </a:srgbClr>
                          </a:fgClr>
                          <a:bgClr>
                            <a:sysClr val="window" lastClr="FFFFFF"/>
                          </a:bgClr>
                        </a:pattFill>
                        <a:ln w="12700" cap="flat" cmpd="sng" algn="ctr">
                          <a:solidFill>
                            <a:srgbClr val="70AD47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 defTabSz="755843">
                            <a:defRPr/>
                          </a:pPr>
                          <a:endParaRPr lang="fr-FR" sz="1157" kern="0" dirty="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endParaRPr>
                        </a:p>
                      </p:txBody>
                    </p:sp>
                  </p:grpSp>
                  <p:cxnSp>
                    <p:nvCxnSpPr>
                      <p:cNvPr id="51" name="Straight Connector 50">
                        <a:extLst>
                          <a:ext uri="{FF2B5EF4-FFF2-40B4-BE49-F238E27FC236}">
                            <a16:creationId xmlns:a16="http://schemas.microsoft.com/office/drawing/2014/main" id="{2A41ED74-40A5-07F6-3B7D-E915D8A4C2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051676" y="3191606"/>
                        <a:ext cx="3738880" cy="0"/>
                      </a:xfrm>
                      <a:prstGeom prst="line">
                        <a:avLst/>
                      </a:prstGeom>
                      <a:noFill/>
                      <a:ln w="38100" cap="flat" cmpd="sng" algn="ctr">
                        <a:solidFill>
                          <a:srgbClr val="C00000"/>
                        </a:solidFill>
                        <a:prstDash val="sysDot"/>
                        <a:miter lim="800000"/>
                      </a:ln>
                      <a:effectLst/>
                    </p:spPr>
                  </p:cxnSp>
                </p:grpSp>
                <p:grpSp>
                  <p:nvGrpSpPr>
                    <p:cNvPr id="45" name="Group 44">
                      <a:extLst>
                        <a:ext uri="{FF2B5EF4-FFF2-40B4-BE49-F238E27FC236}">
                          <a16:creationId xmlns:a16="http://schemas.microsoft.com/office/drawing/2014/main" id="{40D32F3F-AD13-8FAF-E825-9CA11E7A0F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11982" y="1599235"/>
                      <a:ext cx="5722034" cy="91441"/>
                      <a:chOff x="7434647" y="4725964"/>
                      <a:chExt cx="4205645" cy="67208"/>
                    </a:xfrm>
                  </p:grpSpPr>
                  <p:sp>
                    <p:nvSpPr>
                      <p:cNvPr id="46" name="Rectangle 45">
                        <a:extLst>
                          <a:ext uri="{FF2B5EF4-FFF2-40B4-BE49-F238E27FC236}">
                            <a16:creationId xmlns:a16="http://schemas.microsoft.com/office/drawing/2014/main" id="{77CF364D-75EF-0DDC-D23A-6F41B99341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34647" y="4725964"/>
                        <a:ext cx="403246" cy="67208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 cap="flat" cmpd="sng" algn="ctr">
                        <a:solidFill>
                          <a:srgbClr val="70AD47">
                            <a:lumMod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755843">
                          <a:defRPr/>
                        </a:pPr>
                        <a:endParaRPr lang="fr-FR" sz="1157" kern="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endParaRPr>
                      </a:p>
                    </p:txBody>
                  </p:sp>
                  <p:sp>
                    <p:nvSpPr>
                      <p:cNvPr id="47" name="Rectangle 46">
                        <a:extLst>
                          <a:ext uri="{FF2B5EF4-FFF2-40B4-BE49-F238E27FC236}">
                            <a16:creationId xmlns:a16="http://schemas.microsoft.com/office/drawing/2014/main" id="{55E17167-05B5-E9F0-8A03-BE54CD3BE6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37046" y="4725965"/>
                        <a:ext cx="403246" cy="67207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 cap="flat" cmpd="sng" algn="ctr">
                        <a:solidFill>
                          <a:srgbClr val="70AD47">
                            <a:lumMod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755843">
                          <a:defRPr/>
                        </a:pPr>
                        <a:endParaRPr lang="fr-FR" sz="1157" kern="0" dirty="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endParaRPr>
                      </a:p>
                    </p:txBody>
                  </p:sp>
                </p:grpSp>
              </p:grp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B8425A37-6596-EDDE-14EA-341F8B4D3B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539871" y="2015248"/>
                    <a:ext cx="5068802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dash"/>
                    <a:miter lim="800000"/>
                  </a:ln>
                  <a:effectLst/>
                </p:spPr>
              </p:cxnSp>
            </p:grp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8AEB870A-ECFE-F000-7105-C08426593E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37528" y="1503356"/>
                  <a:ext cx="5051863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A88ABDD-920E-F2B5-7766-397E371C099F}"/>
                    </a:ext>
                  </a:extLst>
                </p:cNvPr>
                <p:cNvSpPr txBox="1"/>
                <p:nvPr/>
              </p:nvSpPr>
              <p:spPr>
                <a:xfrm>
                  <a:off x="8230320" y="1231087"/>
                  <a:ext cx="1686680" cy="3542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755843">
                    <a:defRPr/>
                  </a:pPr>
                  <a:r>
                    <a:rPr lang="en-US" sz="992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Active area 34 cm</a:t>
                  </a:r>
                  <a:endParaRPr lang="fr-FR" sz="992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1874637D-C4C0-76A3-808A-0537496B07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8410" y="1252780"/>
                  <a:ext cx="5679323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DBDC21B-28FB-5FE0-9F90-8A73939DEC33}"/>
                    </a:ext>
                  </a:extLst>
                </p:cNvPr>
                <p:cNvSpPr txBox="1"/>
                <p:nvPr/>
              </p:nvSpPr>
              <p:spPr>
                <a:xfrm>
                  <a:off x="8230320" y="980791"/>
                  <a:ext cx="1686680" cy="3542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755843">
                    <a:defRPr/>
                  </a:pPr>
                  <a:r>
                    <a:rPr lang="en-US" sz="992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Active area 36 cm</a:t>
                  </a:r>
                  <a:endParaRPr lang="fr-FR" sz="992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AA12D833-8490-C4D5-273F-2336AB18C0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540837" y="1376921"/>
                  <a:ext cx="0" cy="36576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ysClr val="windowText" lastClr="000000"/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1A9A2FA-4C31-E289-A322-1A825C08A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07072" y="1376921"/>
                  <a:ext cx="0" cy="36576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ysClr val="windowText" lastClr="000000"/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AD21F163-9D48-6351-BEF0-05FCED9010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11135" y="1136749"/>
                  <a:ext cx="0" cy="82296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ysClr val="windowText" lastClr="000000"/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8CC0A39B-4639-3DB5-FB71-33296437DC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933244" y="1136749"/>
                  <a:ext cx="0" cy="822960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ysClr val="windowText" lastClr="000000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83109C1-A6DA-7471-9CFE-4650DBAA0755}"/>
                    </a:ext>
                  </a:extLst>
                </p:cNvPr>
                <p:cNvSpPr txBox="1"/>
                <p:nvPr/>
              </p:nvSpPr>
              <p:spPr>
                <a:xfrm>
                  <a:off x="7371190" y="1589702"/>
                  <a:ext cx="2450339" cy="390952"/>
                </a:xfrm>
                <a:prstGeom prst="rect">
                  <a:avLst/>
                </a:prstGeom>
                <a:solidFill>
                  <a:srgbClr val="ED7D31">
                    <a:lumMod val="40000"/>
                    <a:lumOff val="60000"/>
                    <a:alpha val="50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defTabSz="755843">
                    <a:defRPr/>
                  </a:pPr>
                  <a:r>
                    <a:rPr lang="en-US" sz="1157" b="1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3 mm honeycomb </a:t>
                  </a:r>
                  <a:endParaRPr lang="fr-FR" sz="1157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A7783D8D-E9FD-F0D6-6AE7-0B09189DB867}"/>
                    </a:ext>
                  </a:extLst>
                </p:cNvPr>
                <p:cNvCxnSpPr>
                  <a:cxnSpLocks/>
                  <a:stCxn id="33" idx="0"/>
                </p:cNvCxnSpPr>
                <p:nvPr/>
              </p:nvCxnSpPr>
              <p:spPr>
                <a:xfrm flipV="1">
                  <a:off x="6883336" y="2565545"/>
                  <a:ext cx="227036" cy="315841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w="med" len="lg"/>
                  <a:tailEnd type="triangle" w="lg" len="lg"/>
                </a:ln>
                <a:effectLst/>
              </p:spPr>
            </p:cxn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8C5BC2C-A737-7ECA-D11A-E6D424FDDCBC}"/>
                    </a:ext>
                  </a:extLst>
                </p:cNvPr>
                <p:cNvSpPr txBox="1"/>
                <p:nvPr/>
              </p:nvSpPr>
              <p:spPr>
                <a:xfrm>
                  <a:off x="6210404" y="2881386"/>
                  <a:ext cx="1345863" cy="6484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755843">
                    <a:defRPr/>
                  </a:pPr>
                  <a:r>
                    <a:rPr lang="en-US" sz="1157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readout PCB </a:t>
                  </a:r>
                  <a:endParaRPr lang="fr-FR" sz="1157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5976E4A-67E4-E138-BE66-635BD6FE1640}"/>
                    </a:ext>
                  </a:extLst>
                </p:cNvPr>
                <p:cNvSpPr txBox="1"/>
                <p:nvPr/>
              </p:nvSpPr>
              <p:spPr>
                <a:xfrm>
                  <a:off x="11289969" y="2927304"/>
                  <a:ext cx="669275" cy="3909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755843">
                    <a:defRPr/>
                  </a:pPr>
                  <a:r>
                    <a:rPr lang="en-US" sz="1157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FEB</a:t>
                  </a:r>
                  <a:endParaRPr lang="fr-FR" sz="1157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0BFC95DB-A8B4-EF7F-12E1-9045DB367EAF}"/>
                    </a:ext>
                  </a:extLst>
                </p:cNvPr>
                <p:cNvCxnSpPr>
                  <a:cxnSpLocks/>
                  <a:stCxn id="34" idx="0"/>
                  <a:endCxn id="47" idx="0"/>
                </p:cNvCxnSpPr>
                <p:nvPr/>
              </p:nvCxnSpPr>
              <p:spPr>
                <a:xfrm flipV="1">
                  <a:off x="11624607" y="2735213"/>
                  <a:ext cx="35089" cy="19209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w="med" len="lg"/>
                  <a:tailEnd type="triangle" w="lg" len="lg"/>
                </a:ln>
                <a:effectLst/>
              </p:spPr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F34EAC2C-41E2-9A59-018D-93A8680757D3}"/>
                    </a:ext>
                  </a:extLst>
                </p:cNvPr>
                <p:cNvSpPr txBox="1"/>
                <p:nvPr/>
              </p:nvSpPr>
              <p:spPr>
                <a:xfrm rot="5400000">
                  <a:off x="11223768" y="1716747"/>
                  <a:ext cx="1118877" cy="7222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755843">
                    <a:defRPr/>
                  </a:pPr>
                  <a:r>
                    <a:rPr lang="en-US" sz="1323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G10 frames</a:t>
                  </a:r>
                  <a:endParaRPr lang="fr-FR" sz="1323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EFF8172-02C3-9215-E35A-C6ABC527DA76}"/>
                    </a:ext>
                  </a:extLst>
                </p:cNvPr>
                <p:cNvSpPr txBox="1"/>
                <p:nvPr/>
              </p:nvSpPr>
              <p:spPr>
                <a:xfrm>
                  <a:off x="8831288" y="2718292"/>
                  <a:ext cx="814260" cy="3909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755843">
                    <a:defRPr/>
                  </a:pPr>
                  <a:r>
                    <a:rPr lang="en-US" sz="1157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GEM</a:t>
                  </a:r>
                  <a:endParaRPr lang="fr-FR" sz="1157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F4F01DDF-2864-052C-040D-1E30F9965D81}"/>
                    </a:ext>
                  </a:extLst>
                </p:cNvPr>
                <p:cNvSpPr txBox="1"/>
                <p:nvPr/>
              </p:nvSpPr>
              <p:spPr>
                <a:xfrm>
                  <a:off x="7717026" y="2704039"/>
                  <a:ext cx="1118876" cy="6484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755843">
                    <a:defRPr/>
                  </a:pPr>
                  <a:r>
                    <a:rPr lang="en-US" sz="1157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µRWELL</a:t>
                  </a:r>
                  <a:endParaRPr lang="fr-FR" sz="1157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158033EB-0256-4B73-71DC-FBDE13A43325}"/>
                    </a:ext>
                  </a:extLst>
                </p:cNvPr>
                <p:cNvCxnSpPr>
                  <a:cxnSpLocks/>
                  <a:stCxn id="37" idx="0"/>
                </p:cNvCxnSpPr>
                <p:nvPr/>
              </p:nvCxnSpPr>
              <p:spPr>
                <a:xfrm flipV="1">
                  <a:off x="9238419" y="2078295"/>
                  <a:ext cx="362699" cy="63999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w="med" len="lg"/>
                  <a:tailEnd type="triangle" w="lg" len="lg"/>
                </a:ln>
                <a:effectLst/>
              </p:spPr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FB42A49B-ACC1-1BCA-3AAF-12F8A94142C3}"/>
                    </a:ext>
                  </a:extLst>
                </p:cNvPr>
                <p:cNvCxnSpPr>
                  <a:cxnSpLocks/>
                  <a:stCxn id="38" idx="0"/>
                </p:cNvCxnSpPr>
                <p:nvPr/>
              </p:nvCxnSpPr>
              <p:spPr>
                <a:xfrm flipV="1">
                  <a:off x="8276464" y="2329155"/>
                  <a:ext cx="181540" cy="374884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w="med" len="lg"/>
                  <a:tailEnd type="triangle" w="lg" len="lg"/>
                </a:ln>
                <a:effectLst/>
              </p:spPr>
            </p:cxnSp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62C414F-6793-43EE-473B-FBF0537BD8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63075" y="2118917"/>
                <a:ext cx="5068802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FF"/>
                </a:solidFill>
                <a:prstDash val="solid"/>
                <a:miter lim="800000"/>
              </a:ln>
              <a:effectLst/>
            </p:spPr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64C96A-A9CC-1B54-463B-A9BF294F0BAB}"/>
                  </a:ext>
                </a:extLst>
              </p:cNvPr>
              <p:cNvSpPr txBox="1"/>
              <p:nvPr/>
            </p:nvSpPr>
            <p:spPr>
              <a:xfrm>
                <a:off x="9645977" y="2907119"/>
                <a:ext cx="1067324" cy="390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55843">
                  <a:defRPr/>
                </a:pPr>
                <a:r>
                  <a:rPr lang="en-US" sz="1157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cathode</a:t>
                </a:r>
                <a:endParaRPr lang="fr-FR" sz="1157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88B77A0A-9970-D70E-890E-52F7D5D2E334}"/>
                  </a:ext>
                </a:extLst>
              </p:cNvPr>
              <p:cNvCxnSpPr>
                <a:cxnSpLocks/>
                <a:stCxn id="20" idx="0"/>
              </p:cNvCxnSpPr>
              <p:nvPr/>
            </p:nvCxnSpPr>
            <p:spPr>
              <a:xfrm flipV="1">
                <a:off x="10179640" y="2104400"/>
                <a:ext cx="435110" cy="802719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headEnd w="med" len="lg"/>
                <a:tailEnd type="triangle" w="lg" len="lg"/>
              </a:ln>
              <a:effectLst/>
            </p:spPr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B84C6B-6625-4A4B-C34E-24269746B699}"/>
                </a:ext>
              </a:extLst>
            </p:cNvPr>
            <p:cNvSpPr txBox="1"/>
            <p:nvPr/>
          </p:nvSpPr>
          <p:spPr>
            <a:xfrm>
              <a:off x="293658" y="6221354"/>
              <a:ext cx="5573234" cy="390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55843">
                <a:buClr>
                  <a:srgbClr val="000000"/>
                </a:buClr>
              </a:pPr>
              <a:r>
                <a:rPr lang="en-US" sz="115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cross-section view of  thin-gap GEM-µRWELL detector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C283493C-C869-51B1-BB8E-DDE7F3AD620B}"/>
              </a:ext>
            </a:extLst>
          </p:cNvPr>
          <p:cNvSpPr/>
          <p:nvPr/>
        </p:nvSpPr>
        <p:spPr>
          <a:xfrm>
            <a:off x="4964460" y="3022714"/>
            <a:ext cx="5115811" cy="270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55843">
              <a:buClr>
                <a:srgbClr val="000000"/>
              </a:buClr>
            </a:pPr>
            <a:r>
              <a:rPr lang="en-US" sz="115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hlinkClick r:id="rId4"/>
              </a:rPr>
              <a:t>https://wiki.bnl.gov/eic/upload/ERD_tgMPGD_FY22_endOfYearReport_final.pdf</a:t>
            </a:r>
            <a:r>
              <a:rPr lang="en-US" sz="115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5179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1977C-4C48-B06C-E117-DA361A7F6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9;p4">
            <a:extLst>
              <a:ext uri="{FF2B5EF4-FFF2-40B4-BE49-F238E27FC236}">
                <a16:creationId xmlns:a16="http://schemas.microsoft.com/office/drawing/2014/main" id="{61EF2CDD-C5E4-DB64-10C7-2CD0EFF29B4C}"/>
              </a:ext>
            </a:extLst>
          </p:cNvPr>
          <p:cNvSpPr txBox="1"/>
          <p:nvPr/>
        </p:nvSpPr>
        <p:spPr>
          <a:xfrm>
            <a:off x="0" y="199"/>
            <a:ext cx="10077450" cy="5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 lnSpcReduction="10000"/>
          </a:bodyPr>
          <a:lstStyle/>
          <a:p>
            <a:pPr algn="ctr" defTabSz="755843">
              <a:lnSpc>
                <a:spcPct val="150000"/>
              </a:lnSpc>
              <a:buClr>
                <a:srgbClr val="C00000"/>
              </a:buClr>
              <a:buSzPts val="2400"/>
            </a:pPr>
            <a:r>
              <a:rPr lang="en-US" sz="2314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ePIC Barrel Outer Tracker: </a:t>
            </a:r>
            <a:r>
              <a:rPr lang="en-US" sz="2314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PED Test Article</a:t>
            </a:r>
            <a:endParaRPr sz="2314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1C2E15-24F6-9606-FE2D-22305069D41A}"/>
              </a:ext>
            </a:extLst>
          </p:cNvPr>
          <p:cNvGrpSpPr>
            <a:grpSpLocks noChangeAspect="1"/>
          </p:cNvGrpSpPr>
          <p:nvPr/>
        </p:nvGrpSpPr>
        <p:grpSpPr>
          <a:xfrm>
            <a:off x="5247654" y="555652"/>
            <a:ext cx="4735892" cy="2269796"/>
            <a:chOff x="6387177" y="936940"/>
            <a:chExt cx="5590809" cy="26795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7AF90DD-5210-726D-DA96-58CED9EFC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87177" y="969641"/>
              <a:ext cx="5590809" cy="2646833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96F8F50-2942-9D5D-8C5D-5DA737CD2555}"/>
                </a:ext>
              </a:extLst>
            </p:cNvPr>
            <p:cNvSpPr txBox="1"/>
            <p:nvPr/>
          </p:nvSpPr>
          <p:spPr>
            <a:xfrm>
              <a:off x="8104738" y="936940"/>
              <a:ext cx="1606043" cy="28923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755843">
                <a:buClr>
                  <a:srgbClr val="000000"/>
                </a:buClr>
              </a:pPr>
              <a:r>
                <a:rPr lang="el-GR" sz="992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μ</a:t>
              </a:r>
              <a:r>
                <a:rPr lang="en-US" sz="992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RWELL foil Design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3F99A20-C3A3-F7B9-92C1-CF152808D778}"/>
              </a:ext>
            </a:extLst>
          </p:cNvPr>
          <p:cNvGrpSpPr>
            <a:grpSpLocks noChangeAspect="1"/>
          </p:cNvGrpSpPr>
          <p:nvPr/>
        </p:nvGrpSpPr>
        <p:grpSpPr>
          <a:xfrm>
            <a:off x="32861" y="552809"/>
            <a:ext cx="5063919" cy="2313005"/>
            <a:chOff x="39756" y="793597"/>
            <a:chExt cx="6202678" cy="2833148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EDDE214-CBB1-98F4-D7EA-2A4DBE00892E}"/>
                </a:ext>
              </a:extLst>
            </p:cNvPr>
            <p:cNvSpPr txBox="1"/>
            <p:nvPr/>
          </p:nvSpPr>
          <p:spPr>
            <a:xfrm>
              <a:off x="693835" y="793597"/>
              <a:ext cx="5548599" cy="30009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755843">
                <a:buClr>
                  <a:srgbClr val="000000"/>
                </a:buClr>
              </a:pPr>
              <a:r>
                <a:rPr lang="en-US" sz="992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CAD design of thin-gap GEM-µRWELL engineering test article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9037784-796B-48BB-A431-2A52F6DEA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56" y="1066425"/>
              <a:ext cx="6202678" cy="256032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2386602-1919-E879-973F-96677CB2EB7C}"/>
              </a:ext>
            </a:extLst>
          </p:cNvPr>
          <p:cNvGrpSpPr>
            <a:grpSpLocks noChangeAspect="1"/>
          </p:cNvGrpSpPr>
          <p:nvPr/>
        </p:nvGrpSpPr>
        <p:grpSpPr>
          <a:xfrm>
            <a:off x="89926" y="2925500"/>
            <a:ext cx="4872520" cy="2469445"/>
            <a:chOff x="187506" y="3783321"/>
            <a:chExt cx="5590809" cy="2833485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165D29C-E703-8D0D-45D4-9B895FF2A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506" y="3938165"/>
              <a:ext cx="5590809" cy="2678641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2CC7795-CCAD-5720-BE50-BE0FF1DF8A08}"/>
                </a:ext>
              </a:extLst>
            </p:cNvPr>
            <p:cNvSpPr txBox="1"/>
            <p:nvPr/>
          </p:nvSpPr>
          <p:spPr>
            <a:xfrm>
              <a:off x="1809390" y="3783321"/>
              <a:ext cx="1214118" cy="4562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755843">
                <a:buClr>
                  <a:srgbClr val="000000"/>
                </a:buClr>
              </a:pPr>
              <a:r>
                <a:rPr lang="en-US" sz="992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GEM foil Design 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3CAA335-5E7F-9E7B-65B0-5FA178697547}"/>
              </a:ext>
            </a:extLst>
          </p:cNvPr>
          <p:cNvGrpSpPr>
            <a:grpSpLocks noChangeAspect="1"/>
          </p:cNvGrpSpPr>
          <p:nvPr/>
        </p:nvGrpSpPr>
        <p:grpSpPr>
          <a:xfrm>
            <a:off x="5265710" y="2852689"/>
            <a:ext cx="4793699" cy="2475903"/>
            <a:chOff x="6357360" y="3729202"/>
            <a:chExt cx="5590809" cy="2887604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CBE9EFBD-8054-A011-2764-A367F670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7360" y="3974440"/>
              <a:ext cx="5590809" cy="2642366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6835E88-90C0-0F45-7AB3-765987BAF938}"/>
                </a:ext>
              </a:extLst>
            </p:cNvPr>
            <p:cNvSpPr txBox="1"/>
            <p:nvPr/>
          </p:nvSpPr>
          <p:spPr>
            <a:xfrm>
              <a:off x="7460048" y="3729202"/>
              <a:ext cx="3402313" cy="28574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755843">
                <a:buClr>
                  <a:srgbClr val="000000"/>
                </a:buClr>
              </a:pPr>
              <a:r>
                <a:rPr lang="en-US" sz="992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Capacitive-sharing U/V strip readout plane Design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5524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FFF73-737C-EF9C-BA21-962912021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9;p4">
            <a:extLst>
              <a:ext uri="{FF2B5EF4-FFF2-40B4-BE49-F238E27FC236}">
                <a16:creationId xmlns:a16="http://schemas.microsoft.com/office/drawing/2014/main" id="{569D6BCF-D0B0-5D67-FD5B-A00B6B9CF766}"/>
              </a:ext>
            </a:extLst>
          </p:cNvPr>
          <p:cNvSpPr txBox="1"/>
          <p:nvPr/>
        </p:nvSpPr>
        <p:spPr>
          <a:xfrm>
            <a:off x="0" y="199"/>
            <a:ext cx="10077450" cy="5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 lnSpcReduction="10000"/>
          </a:bodyPr>
          <a:lstStyle/>
          <a:p>
            <a:pPr algn="ctr" defTabSz="755843">
              <a:lnSpc>
                <a:spcPct val="150000"/>
              </a:lnSpc>
              <a:buClr>
                <a:srgbClr val="C00000"/>
              </a:buClr>
              <a:buSzPts val="2400"/>
            </a:pPr>
            <a:r>
              <a:rPr lang="en-US" sz="2314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PED Test Article: </a:t>
            </a:r>
            <a:r>
              <a:rPr lang="en-US" sz="2314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Assembly clean room @ </a:t>
            </a:r>
            <a:r>
              <a:rPr lang="en-US" sz="2314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JLab</a:t>
            </a:r>
            <a:endParaRPr sz="2314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1964A0F1-C877-86BD-67EC-C377A3AFB7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24"/>
          <a:stretch/>
        </p:blipFill>
        <p:spPr>
          <a:xfrm>
            <a:off x="19836" y="637352"/>
            <a:ext cx="10041359" cy="445927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1D64907-FA8C-85C9-BD32-1736FD896E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57" t="5290"/>
          <a:stretch/>
        </p:blipFill>
        <p:spPr>
          <a:xfrm>
            <a:off x="6765437" y="2480518"/>
            <a:ext cx="3295758" cy="2645331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913574FD-C5C3-FEBC-D2F5-379A571E5CEE}"/>
              </a:ext>
            </a:extLst>
          </p:cNvPr>
          <p:cNvSpPr txBox="1"/>
          <p:nvPr/>
        </p:nvSpPr>
        <p:spPr>
          <a:xfrm>
            <a:off x="7509324" y="2226122"/>
            <a:ext cx="1882422" cy="270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55843">
              <a:buClr>
                <a:srgbClr val="000000"/>
              </a:buClr>
            </a:pPr>
            <a:r>
              <a:rPr lang="en-US" sz="1157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Clean room floor plan</a:t>
            </a:r>
            <a:endParaRPr lang="en-US" sz="115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2893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358BA-8865-0AC8-EC3D-5DF9CE4FC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9;p4">
            <a:extLst>
              <a:ext uri="{FF2B5EF4-FFF2-40B4-BE49-F238E27FC236}">
                <a16:creationId xmlns:a16="http://schemas.microsoft.com/office/drawing/2014/main" id="{4A23111E-B731-982C-DBA9-02D10BC84479}"/>
              </a:ext>
            </a:extLst>
          </p:cNvPr>
          <p:cNvSpPr txBox="1"/>
          <p:nvPr/>
        </p:nvSpPr>
        <p:spPr>
          <a:xfrm>
            <a:off x="0" y="199"/>
            <a:ext cx="10077450" cy="57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68" tIns="37774" rIns="75568" bIns="37774" anchor="ctr" anchorCtr="0">
            <a:normAutofit lnSpcReduction="10000"/>
          </a:bodyPr>
          <a:lstStyle/>
          <a:p>
            <a:pPr algn="ctr" defTabSz="755843">
              <a:lnSpc>
                <a:spcPct val="150000"/>
              </a:lnSpc>
              <a:buClr>
                <a:srgbClr val="C00000"/>
              </a:buClr>
              <a:buSzPts val="2400"/>
            </a:pPr>
            <a:r>
              <a:rPr lang="en-US" sz="2314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PED Test Article: </a:t>
            </a:r>
            <a:r>
              <a:rPr lang="en-US" sz="2314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Timeline &amp; Milestones</a:t>
            </a:r>
            <a:endParaRPr sz="2314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7B9776-E55B-F3B9-E32F-9F19011B623E}"/>
              </a:ext>
            </a:extLst>
          </p:cNvPr>
          <p:cNvSpPr txBox="1"/>
          <p:nvPr/>
        </p:nvSpPr>
        <p:spPr>
          <a:xfrm>
            <a:off x="1260" y="842131"/>
            <a:ext cx="10074931" cy="400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201" indent="-236201" defTabSz="755843">
              <a:lnSpc>
                <a:spcPct val="2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88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GEM foil and </a:t>
            </a:r>
            <a:r>
              <a:rPr lang="el-GR" sz="1488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μ</a:t>
            </a:r>
            <a:r>
              <a:rPr lang="en-US" sz="1488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RWELL PCB at the CERN workshop</a:t>
            </a:r>
            <a:r>
              <a:rPr lang="en-US" sz="1488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Delivery expected June 2025 (instead of January)</a:t>
            </a:r>
          </a:p>
          <a:p>
            <a:pPr marL="236201" indent="-236201" defTabSz="755843">
              <a:lnSpc>
                <a:spcPct val="2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88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Support frames for the detector parts (RESARM (Belgium): </a:t>
            </a:r>
            <a:r>
              <a:rPr lang="en-US" sz="1488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Delivered early March 2025 </a:t>
            </a:r>
          </a:p>
          <a:p>
            <a:pPr marL="236201" indent="-236201" defTabSz="755843">
              <a:lnSpc>
                <a:spcPct val="2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88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Clean room space allocated and equipment for the assembly of the test article at </a:t>
            </a:r>
            <a:r>
              <a:rPr lang="en-US" sz="1488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JLab</a:t>
            </a:r>
            <a:endParaRPr lang="en-US" sz="1488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614122" lvl="1" indent="-236201" defTabSz="755843">
              <a:lnSpc>
                <a:spcPct val="2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88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Design of mechanical stretcher completed: </a:t>
            </a:r>
            <a:r>
              <a:rPr lang="en-US" sz="1488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Procurement of parts ongoing</a:t>
            </a:r>
          </a:p>
          <a:p>
            <a:pPr marL="614122" lvl="1" indent="-236201" defTabSz="755843">
              <a:lnSpc>
                <a:spcPct val="2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88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Design of HV test box for GEM foil and μRWELL completed: </a:t>
            </a:r>
            <a:r>
              <a:rPr lang="en-US" sz="1488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Procurement of parts ongoing</a:t>
            </a:r>
          </a:p>
          <a:p>
            <a:pPr marL="236201" indent="-236201" defTabSz="755843">
              <a:lnSpc>
                <a:spcPct val="2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88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If GEM and </a:t>
            </a:r>
            <a:r>
              <a:rPr lang="el-GR" sz="1488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μ</a:t>
            </a:r>
            <a:r>
              <a:rPr lang="en-US" sz="1488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RWELL are delivered “in time”  by May 2025  assembly will be completed by August / September 2025</a:t>
            </a:r>
          </a:p>
          <a:p>
            <a:pPr marL="614122" lvl="1" indent="-236201" defTabSz="755843">
              <a:lnSpc>
                <a:spcPct val="250000"/>
              </a:lnSpc>
              <a:buClr>
                <a:srgbClr val="000000"/>
              </a:buClr>
              <a:buFont typeface="Wingdings" panose="05000000000000000000" pitchFamily="2" charset="2"/>
              <a:buChar char="v"/>
            </a:pPr>
            <a:r>
              <a:rPr lang="en-US" sz="1488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 time for test in beam at CERN in Fall 2025   </a:t>
            </a:r>
          </a:p>
        </p:txBody>
      </p:sp>
    </p:spTree>
    <p:extLst>
      <p:ext uri="{BB962C8B-B14F-4D97-AF65-F5344CB8AC3E}">
        <p14:creationId xmlns:p14="http://schemas.microsoft.com/office/powerpoint/2010/main" val="51280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title"/>
          </p:nvPr>
        </p:nvSpPr>
        <p:spPr>
          <a:xfrm>
            <a:off x="503640" y="117720"/>
            <a:ext cx="9068400" cy="505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C9211E"/>
                </a:solidFill>
                <a:latin typeface="Arial"/>
              </a:rPr>
              <a:t>MPGD in ePIC tracking system</a:t>
            </a:r>
          </a:p>
        </p:txBody>
      </p:sp>
      <p:pic>
        <p:nvPicPr>
          <p:cNvPr id="606" name="Image 605"/>
          <p:cNvPicPr/>
          <p:nvPr/>
        </p:nvPicPr>
        <p:blipFill>
          <a:blip r:embed="rId2"/>
          <a:stretch/>
        </p:blipFill>
        <p:spPr>
          <a:xfrm>
            <a:off x="91080" y="1005480"/>
            <a:ext cx="5821200" cy="2833920"/>
          </a:xfrm>
          <a:prstGeom prst="rect">
            <a:avLst/>
          </a:prstGeom>
          <a:ln w="0">
            <a:noFill/>
          </a:ln>
        </p:spPr>
      </p:pic>
      <p:sp>
        <p:nvSpPr>
          <p:cNvPr id="607" name="Connecteur droit 606"/>
          <p:cNvSpPr/>
          <p:nvPr/>
        </p:nvSpPr>
        <p:spPr>
          <a:xfrm>
            <a:off x="6032880" y="1005480"/>
            <a:ext cx="360" cy="283428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8" name="Rectangle 607"/>
          <p:cNvSpPr/>
          <p:nvPr/>
        </p:nvSpPr>
        <p:spPr>
          <a:xfrm>
            <a:off x="6215760" y="772560"/>
            <a:ext cx="3747600" cy="294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MPGDs complement the silicon tracker:</a:t>
            </a:r>
          </a:p>
          <a:p>
            <a:pPr>
              <a:lnSpc>
                <a:spcPct val="115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- redundancy hit points</a:t>
            </a:r>
          </a:p>
          <a:p>
            <a:pPr>
              <a:lnSpc>
                <a:spcPct val="115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- faster hits for track finding</a:t>
            </a:r>
          </a:p>
          <a:p>
            <a:pPr>
              <a:lnSpc>
                <a:spcPct val="115000"/>
              </a:lnSpc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Three systems:</a:t>
            </a:r>
          </a:p>
          <a:p>
            <a:pPr>
              <a:lnSpc>
                <a:spcPct val="115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-</a:t>
            </a:r>
            <a:r>
              <a:rPr lang="en-US" sz="1600" b="1" strike="noStrike" spc="-1">
                <a:solidFill>
                  <a:srgbClr val="000000"/>
                </a:solidFill>
                <a:latin typeface="Arial"/>
              </a:rPr>
              <a:t> CyMBaL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: Cylindrical Micromegas Barrel Layer at R=55cm</a:t>
            </a:r>
          </a:p>
          <a:p>
            <a:pPr>
              <a:lnSpc>
                <a:spcPct val="115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- </a:t>
            </a:r>
            <a:r>
              <a:rPr lang="en-US" sz="1600" b="1" strike="noStrike" spc="-1">
                <a:solidFill>
                  <a:srgbClr val="000000"/>
                </a:solidFill>
                <a:latin typeface="Arial"/>
              </a:rPr>
              <a:t>µRWELL Barrel Outer Tracker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: planar detectors at the DIRC surface</a:t>
            </a:r>
          </a:p>
          <a:p>
            <a:pPr>
              <a:lnSpc>
                <a:spcPct val="115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- </a:t>
            </a:r>
            <a:r>
              <a:rPr lang="en-US" sz="1600" b="1" strike="noStrike" spc="-1">
                <a:solidFill>
                  <a:srgbClr val="000000"/>
                </a:solidFill>
                <a:latin typeface="Arial"/>
              </a:rPr>
              <a:t>µRWELL End Cap Tracker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: disks in the forward and backward regions</a:t>
            </a:r>
          </a:p>
        </p:txBody>
      </p:sp>
      <p:sp>
        <p:nvSpPr>
          <p:cNvPr id="609" name="Connecteur droit 608"/>
          <p:cNvSpPr/>
          <p:nvPr/>
        </p:nvSpPr>
        <p:spPr>
          <a:xfrm>
            <a:off x="731160" y="3931200"/>
            <a:ext cx="895824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0" name="Rectangle 609"/>
          <p:cNvSpPr/>
          <p:nvPr/>
        </p:nvSpPr>
        <p:spPr>
          <a:xfrm>
            <a:off x="273960" y="4114080"/>
            <a:ext cx="9415080" cy="105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15000"/>
              </a:lnSpc>
              <a:spcBef>
                <a:spcPts val="720"/>
              </a:spcBef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eRD108 program about Cylindrical MPGD detectors with 2D readout:</a:t>
            </a:r>
          </a:p>
          <a:p>
            <a:pPr marL="216000" indent="-216000">
              <a:lnSpc>
                <a:spcPct val="115000"/>
              </a:lnSpc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Development of 2D cylindrical Micromegas detectors: funded in FY24 </a:t>
            </a:r>
          </a:p>
          <a:p>
            <a:pPr marL="216000" indent="-216000">
              <a:lnSpc>
                <a:spcPct val="115000"/>
              </a:lnSpc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Development of a cylindrical μRWELL prototype: completing the FY23 program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eRD108 Report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DEC3F3C3-256B-4D13-A840-FE2F6168027B}" type="slidenum">
              <a:rPr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laceHolder 1"/>
          <p:cNvSpPr>
            <a:spLocks noGrp="1"/>
          </p:cNvSpPr>
          <p:nvPr>
            <p:ph type="title"/>
          </p:nvPr>
        </p:nvSpPr>
        <p:spPr>
          <a:xfrm>
            <a:off x="498240" y="117720"/>
            <a:ext cx="9068400" cy="505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C9211E"/>
                </a:solidFill>
                <a:latin typeface="Arial"/>
              </a:rPr>
              <a:t>Cylindrical Micromegas R&amp;D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2" name="Google Shape;54;p 1"/>
          <p:cNvSpPr/>
          <p:nvPr/>
        </p:nvSpPr>
        <p:spPr>
          <a:xfrm>
            <a:off x="395640" y="994320"/>
            <a:ext cx="8516880" cy="79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 algn="ctr">
              <a:lnSpc>
                <a:spcPct val="80000"/>
              </a:lnSpc>
              <a:tabLst>
                <a:tab pos="0" algn="l"/>
              </a:tabLst>
            </a:pPr>
            <a:r>
              <a:rPr lang="en-US" sz="3780" b="0" strike="noStrike" spc="-1">
                <a:solidFill>
                  <a:srgbClr val="595959"/>
                </a:solidFill>
                <a:latin typeface="Arial"/>
                <a:ea typeface="Arial"/>
              </a:rPr>
              <a:t>Update on 2D readout R&amp;D</a:t>
            </a:r>
            <a:endParaRPr lang="en-US" sz="378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r>
              <a:rPr lang="en-US" sz="3780" b="0" strike="noStrike" spc="-1">
                <a:solidFill>
                  <a:srgbClr val="595959"/>
                </a:solidFill>
                <a:latin typeface="Arial"/>
                <a:ea typeface="Arial"/>
              </a:rPr>
              <a:t>and scale 1:1 prototype</a:t>
            </a:r>
            <a:endParaRPr lang="en-US" sz="378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r>
              <a:rPr lang="en-US" sz="3780" b="0" strike="noStrike" spc="-1">
                <a:solidFill>
                  <a:srgbClr val="595959"/>
                </a:solidFill>
                <a:latin typeface="Arial"/>
                <a:ea typeface="Arial"/>
              </a:rPr>
              <a:t>  </a:t>
            </a:r>
            <a:r>
              <a:rPr lang="en-US" sz="2880" b="0" strike="noStrike" spc="-1">
                <a:solidFill>
                  <a:srgbClr val="595959"/>
                </a:solidFill>
                <a:latin typeface="Arial"/>
                <a:ea typeface="Arial"/>
              </a:rPr>
              <a:t> </a:t>
            </a:r>
            <a:endParaRPr lang="en-US" sz="288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Rectangle 612"/>
          <p:cNvSpPr/>
          <p:nvPr/>
        </p:nvSpPr>
        <p:spPr>
          <a:xfrm>
            <a:off x="521640" y="2468520"/>
            <a:ext cx="8264880" cy="96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500" b="0" strike="noStrike" spc="-1">
                <a:solidFill>
                  <a:srgbClr val="000000"/>
                </a:solidFill>
                <a:latin typeface="Calibri"/>
                <a:ea typeface="Calibri"/>
              </a:rPr>
              <a:t>CEA Saclay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eRD108 Report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22D0E1FD-212C-4793-B02C-F6AE179BC1F4}" type="slidenum">
              <a:rPr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/>
          </p:cNvSpPr>
          <p:nvPr>
            <p:ph type="title"/>
          </p:nvPr>
        </p:nvSpPr>
        <p:spPr>
          <a:xfrm>
            <a:off x="503640" y="117720"/>
            <a:ext cx="9068400" cy="505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C9211E"/>
                </a:solidFill>
                <a:latin typeface="Arial"/>
              </a:rPr>
              <a:t>CyMBaL</a:t>
            </a:r>
          </a:p>
        </p:txBody>
      </p:sp>
      <p:pic>
        <p:nvPicPr>
          <p:cNvPr id="615" name="Image 61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17840" y="1117800"/>
            <a:ext cx="3625560" cy="2311200"/>
          </a:xfrm>
          <a:prstGeom prst="rect">
            <a:avLst/>
          </a:prstGeom>
          <a:ln w="0">
            <a:noFill/>
          </a:ln>
        </p:spPr>
      </p:pic>
      <p:sp>
        <p:nvSpPr>
          <p:cNvPr id="616" name="Rectangle 615"/>
          <p:cNvSpPr/>
          <p:nvPr/>
        </p:nvSpPr>
        <p:spPr>
          <a:xfrm>
            <a:off x="204840" y="731160"/>
            <a:ext cx="493596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CyMBaL: Cylindrical Micromegas Barrel Layer</a:t>
            </a:r>
          </a:p>
        </p:txBody>
      </p:sp>
      <p:sp>
        <p:nvSpPr>
          <p:cNvPr id="617" name="Rectangle 616"/>
          <p:cNvSpPr/>
          <p:nvPr/>
        </p:nvSpPr>
        <p:spPr>
          <a:xfrm>
            <a:off x="228600" y="3711240"/>
            <a:ext cx="3747600" cy="1546560"/>
          </a:xfrm>
          <a:prstGeom prst="rect">
            <a:avLst/>
          </a:prstGeom>
          <a:noFill/>
          <a:ln w="0">
            <a:solidFill>
              <a:srgbClr val="E50019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32 module: 8 modules in </a:t>
            </a: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ϕ</a:t>
            </a: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 times 4 modules in z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Overlaps in </a:t>
            </a: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ϕ and in z for hermeticity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1024 readout channels/module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32K readout channels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18" name="Groupe 617"/>
          <p:cNvGrpSpPr/>
          <p:nvPr/>
        </p:nvGrpSpPr>
        <p:grpSpPr>
          <a:xfrm>
            <a:off x="5576040" y="1087920"/>
            <a:ext cx="3839040" cy="2441160"/>
            <a:chOff x="5576040" y="1087920"/>
            <a:chExt cx="3839040" cy="2441160"/>
          </a:xfrm>
        </p:grpSpPr>
        <p:pic>
          <p:nvPicPr>
            <p:cNvPr id="619" name="Image 61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5576040" y="1087920"/>
              <a:ext cx="3839040" cy="2439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20" name="Rectangle 619"/>
            <p:cNvSpPr/>
            <p:nvPr/>
          </p:nvSpPr>
          <p:spPr>
            <a:xfrm>
              <a:off x="6161040" y="2814840"/>
              <a:ext cx="2674080" cy="4680"/>
            </a:xfrm>
            <a:prstGeom prst="rect">
              <a:avLst/>
            </a:prstGeom>
            <a:solidFill>
              <a:srgbClr val="D76F72">
                <a:alpha val="51000"/>
              </a:srgbClr>
            </a:solidFill>
            <a:ln w="0">
              <a:solidFill>
                <a:srgbClr val="D76F7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39960" rIns="90000" bIns="-3996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21" name="Rectangle 620"/>
            <p:cNvSpPr/>
            <p:nvPr/>
          </p:nvSpPr>
          <p:spPr>
            <a:xfrm>
              <a:off x="6161040" y="2747520"/>
              <a:ext cx="2538000" cy="4680"/>
            </a:xfrm>
            <a:prstGeom prst="rect">
              <a:avLst/>
            </a:prstGeom>
            <a:solidFill>
              <a:srgbClr val="D76F72">
                <a:alpha val="51000"/>
              </a:srgbClr>
            </a:solidFill>
            <a:ln w="0">
              <a:solidFill>
                <a:srgbClr val="D76F7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39960" rIns="90000" bIns="-3996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22" name="Rectangle 621"/>
            <p:cNvSpPr/>
            <p:nvPr/>
          </p:nvSpPr>
          <p:spPr>
            <a:xfrm>
              <a:off x="6161040" y="2679840"/>
              <a:ext cx="2359440" cy="5040"/>
            </a:xfrm>
            <a:prstGeom prst="rect">
              <a:avLst/>
            </a:prstGeom>
            <a:solidFill>
              <a:srgbClr val="D76F72">
                <a:alpha val="51000"/>
              </a:srgbClr>
            </a:solidFill>
            <a:ln w="0">
              <a:solidFill>
                <a:srgbClr val="D76F7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39600" rIns="90000" bIns="-396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23" name="Rectangle 622"/>
            <p:cNvSpPr/>
            <p:nvPr/>
          </p:nvSpPr>
          <p:spPr>
            <a:xfrm>
              <a:off x="6161040" y="2612520"/>
              <a:ext cx="2181240" cy="5040"/>
            </a:xfrm>
            <a:prstGeom prst="rect">
              <a:avLst/>
            </a:prstGeom>
            <a:solidFill>
              <a:srgbClr val="D76F72">
                <a:alpha val="51000"/>
              </a:srgbClr>
            </a:solidFill>
            <a:ln w="0">
              <a:solidFill>
                <a:srgbClr val="D76F7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39600" rIns="90000" bIns="-396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24" name="Rectangle 623"/>
            <p:cNvSpPr/>
            <p:nvPr/>
          </p:nvSpPr>
          <p:spPr>
            <a:xfrm rot="16200000">
              <a:off x="7307280" y="2269080"/>
              <a:ext cx="2092320" cy="39240"/>
            </a:xfrm>
            <a:prstGeom prst="rect">
              <a:avLst/>
            </a:prstGeom>
            <a:solidFill>
              <a:srgbClr val="FFCD31">
                <a:alpha val="51000"/>
              </a:srgbClr>
            </a:solidFill>
            <a:ln w="0">
              <a:solidFill>
                <a:srgbClr val="FFCD3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5400" rIns="90000" bIns="-54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5" name="Rectangle 624"/>
            <p:cNvSpPr/>
            <p:nvPr/>
          </p:nvSpPr>
          <p:spPr>
            <a:xfrm rot="16200000">
              <a:off x="7475400" y="2269080"/>
              <a:ext cx="2092320" cy="39240"/>
            </a:xfrm>
            <a:prstGeom prst="rect">
              <a:avLst/>
            </a:prstGeom>
            <a:solidFill>
              <a:srgbClr val="FFCD31">
                <a:alpha val="51000"/>
              </a:srgbClr>
            </a:solidFill>
            <a:ln w="0">
              <a:solidFill>
                <a:srgbClr val="FFCD3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5400" rIns="90000" bIns="-54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6" name="Rectangle 625"/>
            <p:cNvSpPr/>
            <p:nvPr/>
          </p:nvSpPr>
          <p:spPr>
            <a:xfrm rot="16200000">
              <a:off x="7643880" y="2269080"/>
              <a:ext cx="2092320" cy="39240"/>
            </a:xfrm>
            <a:prstGeom prst="rect">
              <a:avLst/>
            </a:prstGeom>
            <a:solidFill>
              <a:srgbClr val="FFCD31">
                <a:alpha val="51000"/>
              </a:srgbClr>
            </a:solidFill>
            <a:ln w="0">
              <a:solidFill>
                <a:srgbClr val="FFCD3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5400" rIns="90000" bIns="-54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7" name="Rectangle 626"/>
            <p:cNvSpPr/>
            <p:nvPr/>
          </p:nvSpPr>
          <p:spPr>
            <a:xfrm rot="16200000">
              <a:off x="7812360" y="2269080"/>
              <a:ext cx="2092320" cy="39240"/>
            </a:xfrm>
            <a:prstGeom prst="rect">
              <a:avLst/>
            </a:prstGeom>
            <a:solidFill>
              <a:srgbClr val="FFCD31">
                <a:alpha val="51000"/>
              </a:srgbClr>
            </a:solidFill>
            <a:ln w="0">
              <a:solidFill>
                <a:srgbClr val="FFCD3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5400" rIns="90000" bIns="-54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6161040" y="1624320"/>
              <a:ext cx="2939040" cy="38880"/>
            </a:xfrm>
            <a:prstGeom prst="rect">
              <a:avLst/>
            </a:prstGeom>
            <a:solidFill>
              <a:srgbClr val="729FCF">
                <a:alpha val="51000"/>
              </a:srgbClr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5760" rIns="90000" bIns="-576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9" name="Rectangle 628"/>
            <p:cNvSpPr/>
            <p:nvPr/>
          </p:nvSpPr>
          <p:spPr>
            <a:xfrm>
              <a:off x="6161040" y="1540080"/>
              <a:ext cx="2939040" cy="39240"/>
            </a:xfrm>
            <a:prstGeom prst="rect">
              <a:avLst/>
            </a:prstGeom>
            <a:solidFill>
              <a:srgbClr val="729FCF">
                <a:alpha val="51000"/>
              </a:srgbClr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5400" rIns="90000" bIns="-54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30" name="Rectangle 629"/>
            <p:cNvSpPr/>
            <p:nvPr/>
          </p:nvSpPr>
          <p:spPr>
            <a:xfrm>
              <a:off x="6161040" y="1456200"/>
              <a:ext cx="2939040" cy="38520"/>
            </a:xfrm>
            <a:prstGeom prst="rect">
              <a:avLst/>
            </a:prstGeom>
            <a:solidFill>
              <a:srgbClr val="729FCF">
                <a:alpha val="51000"/>
              </a:srgbClr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6120" rIns="90000" bIns="-612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31" name="Rectangle 630"/>
            <p:cNvSpPr/>
            <p:nvPr/>
          </p:nvSpPr>
          <p:spPr>
            <a:xfrm>
              <a:off x="6161040" y="1371960"/>
              <a:ext cx="2939040" cy="38880"/>
            </a:xfrm>
            <a:prstGeom prst="rect">
              <a:avLst/>
            </a:prstGeom>
            <a:solidFill>
              <a:srgbClr val="729FCF">
                <a:alpha val="51000"/>
              </a:srgbClr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5760" rIns="90000" bIns="-576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32" name="Connecteur droit 631"/>
            <p:cNvSpPr/>
            <p:nvPr/>
          </p:nvSpPr>
          <p:spPr>
            <a:xfrm>
              <a:off x="6003000" y="3338280"/>
              <a:ext cx="3066480" cy="360"/>
            </a:xfrm>
            <a:prstGeom prst="line">
              <a:avLst/>
            </a:prstGeom>
            <a:ln w="38160">
              <a:solidFill>
                <a:srgbClr val="43C330"/>
              </a:solidFill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33" name="Connecteur droit 632"/>
            <p:cNvSpPr/>
            <p:nvPr/>
          </p:nvSpPr>
          <p:spPr>
            <a:xfrm>
              <a:off x="6249960" y="3221640"/>
              <a:ext cx="2819160" cy="360"/>
            </a:xfrm>
            <a:prstGeom prst="line">
              <a:avLst/>
            </a:prstGeom>
            <a:ln w="38160">
              <a:solidFill>
                <a:srgbClr val="43C330"/>
              </a:solidFill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34" name="Rectangle 633"/>
            <p:cNvSpPr/>
            <p:nvPr/>
          </p:nvSpPr>
          <p:spPr>
            <a:xfrm>
              <a:off x="7536240" y="3342240"/>
              <a:ext cx="642600" cy="18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3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67 cm </a:t>
              </a:r>
              <a:endParaRPr lang="en-US" sz="13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35" name="Rectangle 634"/>
            <p:cNvSpPr/>
            <p:nvPr/>
          </p:nvSpPr>
          <p:spPr>
            <a:xfrm>
              <a:off x="7536240" y="2998080"/>
              <a:ext cx="642600" cy="18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3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59 cm </a:t>
              </a:r>
              <a:endParaRPr lang="en-US" sz="13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36" name="Forme libre 635"/>
            <p:cNvSpPr/>
            <p:nvPr/>
          </p:nvSpPr>
          <p:spPr>
            <a:xfrm>
              <a:off x="8013960" y="1260720"/>
              <a:ext cx="153360" cy="2077200"/>
            </a:xfrm>
            <a:custGeom>
              <a:avLst/>
              <a:gdLst>
                <a:gd name="textAreaLeft" fmla="*/ 0 w 153360"/>
                <a:gd name="textAreaRight" fmla="*/ 153720 w 153360"/>
                <a:gd name="textAreaTop" fmla="*/ 0 h 2077200"/>
                <a:gd name="textAreaBottom" fmla="*/ 2077560 h 2077200"/>
              </a:gdLst>
              <a:ahLst/>
              <a:cxnLst/>
              <a:rect l="textAreaLeft" t="textAreaTop" r="textAreaRight" b="textAreaBottom"/>
              <a:pathLst>
                <a:path w="427" h="5771" fill="none">
                  <a:moveTo>
                    <a:pt x="0" y="0"/>
                  </a:moveTo>
                  <a:cubicBezTo>
                    <a:pt x="961" y="2882"/>
                    <a:pt x="0" y="5771"/>
                    <a:pt x="0" y="5771"/>
                  </a:cubicBezTo>
                </a:path>
              </a:pathLst>
            </a:custGeom>
            <a:noFill/>
            <a:ln w="12600" cap="sq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37" name="Rectangle 636"/>
            <p:cNvSpPr/>
            <p:nvPr/>
          </p:nvSpPr>
          <p:spPr>
            <a:xfrm rot="5331600">
              <a:off x="7808400" y="2090520"/>
              <a:ext cx="642600" cy="18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3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46 cm </a:t>
              </a:r>
              <a:endParaRPr lang="en-US" sz="13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38" name="Rectangle 637"/>
          <p:cNvSpPr/>
          <p:nvPr/>
        </p:nvSpPr>
        <p:spPr>
          <a:xfrm>
            <a:off x="5484600" y="731160"/>
            <a:ext cx="433476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Design of a module</a:t>
            </a:r>
          </a:p>
        </p:txBody>
      </p:sp>
      <p:sp>
        <p:nvSpPr>
          <p:cNvPr id="639" name="Rectangle 638"/>
          <p:cNvSpPr/>
          <p:nvPr/>
        </p:nvSpPr>
        <p:spPr>
          <a:xfrm>
            <a:off x="4140000" y="3704760"/>
            <a:ext cx="2260800" cy="1553040"/>
          </a:xfrm>
          <a:prstGeom prst="rect">
            <a:avLst/>
          </a:prstGeom>
          <a:noFill/>
          <a:ln w="10080">
            <a:solidFill>
              <a:srgbClr val="E50019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40" tIns="50040" rIns="95040" bIns="50040" anchor="t">
            <a:noAutofit/>
          </a:bodyPr>
          <a:lstStyle/>
          <a:p>
            <a:pPr>
              <a:lnSpc>
                <a:spcPct val="100000"/>
              </a:lnSpc>
              <a:spcAft>
                <a:spcPts val="289"/>
              </a:spcAft>
            </a:pPr>
            <a:r>
              <a:rPr lang="en-US" sz="1200" b="1" strike="noStrike" spc="-1">
                <a:solidFill>
                  <a:srgbClr val="000000"/>
                </a:solidFill>
                <a:latin typeface="Arial"/>
                <a:ea typeface="DejaVu Sans"/>
              </a:rPr>
              <a:t>Requirements: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28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Spatial resolution ~150µm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28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Time resolution ~20ns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28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Light, less than 1% X0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28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Hermetic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28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Tight space: ~5cm in R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28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Magnetic field: ~2T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0" name="Rectangle 639"/>
          <p:cNvSpPr/>
          <p:nvPr/>
        </p:nvSpPr>
        <p:spPr>
          <a:xfrm>
            <a:off x="6629400" y="3657600"/>
            <a:ext cx="3305710" cy="1777680"/>
          </a:xfrm>
          <a:prstGeom prst="rect">
            <a:avLst/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en-US" sz="1200" b="1" strike="noStrike" spc="-1" dirty="0">
                <a:solidFill>
                  <a:srgbClr val="000000"/>
                </a:solidFill>
                <a:latin typeface="Arial"/>
              </a:rPr>
              <a:t>Ongoing:</a:t>
            </a:r>
            <a:endParaRPr lang="en-US" sz="1200" b="0" strike="noStrike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1200" b="0" strike="noStrike" spc="-1" dirty="0">
                <a:solidFill>
                  <a:srgbClr val="000000"/>
                </a:solidFill>
                <a:latin typeface="Arial"/>
              </a:rPr>
              <a:t>Rethinking and validating requirement assumptions.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solidFill>
                  <a:srgbClr val="000000"/>
                </a:solidFill>
                <a:latin typeface="Arial"/>
              </a:rPr>
              <a:t>Do we need the same resolution in both directions?</a:t>
            </a:r>
          </a:p>
          <a:p>
            <a:pPr marL="6732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spc="-1" dirty="0">
                <a:solidFill>
                  <a:srgbClr val="000000"/>
                </a:solidFill>
                <a:latin typeface="Arial"/>
              </a:rPr>
              <a:t>R*Phi </a:t>
            </a:r>
            <a:r>
              <a:rPr lang="el-GR" sz="1200" spc="-1" dirty="0">
                <a:solidFill>
                  <a:srgbClr val="000000"/>
                </a:solidFill>
                <a:latin typeface="Arial"/>
              </a:rPr>
              <a:t>≤ 500 μ</a:t>
            </a:r>
            <a:r>
              <a:rPr lang="en-US" sz="1200" spc="-1" dirty="0">
                <a:solidFill>
                  <a:srgbClr val="000000"/>
                </a:solidFill>
                <a:latin typeface="Arial"/>
              </a:rPr>
              <a:t>m </a:t>
            </a:r>
          </a:p>
          <a:p>
            <a:pPr marL="673200" lvl="1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solidFill>
                  <a:srgbClr val="000000"/>
                </a:solidFill>
                <a:latin typeface="Arial"/>
              </a:rPr>
              <a:t>Z </a:t>
            </a:r>
            <a:r>
              <a:rPr lang="el-GR" sz="1200" b="0" strike="noStrike" spc="-1" dirty="0">
                <a:solidFill>
                  <a:srgbClr val="000000"/>
                </a:solidFill>
                <a:latin typeface="Arial"/>
              </a:rPr>
              <a:t>≤ </a:t>
            </a:r>
            <a:r>
              <a:rPr lang="fr-FR" sz="1200" b="0" strike="noStrike" spc="-1" dirty="0">
                <a:solidFill>
                  <a:srgbClr val="000000"/>
                </a:solidFill>
                <a:latin typeface="Arial"/>
              </a:rPr>
              <a:t>3</a:t>
            </a:r>
            <a:r>
              <a:rPr lang="el-GR" sz="1200" b="0" strike="noStrike" spc="-1" dirty="0">
                <a:solidFill>
                  <a:srgbClr val="000000"/>
                </a:solidFill>
                <a:latin typeface="Arial"/>
              </a:rPr>
              <a:t>00 μ</a:t>
            </a:r>
            <a:r>
              <a:rPr lang="en-US" sz="1200" b="0" strike="noStrike" spc="-1" dirty="0">
                <a:solidFill>
                  <a:srgbClr val="000000"/>
                </a:solidFill>
                <a:latin typeface="Arial"/>
              </a:rPr>
              <a:t>m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solidFill>
                  <a:srgbClr val="000000"/>
                </a:solidFill>
                <a:latin typeface="Arial"/>
              </a:rPr>
              <a:t>Time resolution better than 20ns needed?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eRD108 Report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5540EEFE-7A0C-4F82-B6D9-DBE75A54AE82}" type="slidenum">
              <a:rPr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PlaceHolder 1"/>
          <p:cNvSpPr>
            <a:spLocks noGrp="1"/>
          </p:cNvSpPr>
          <p:nvPr>
            <p:ph type="title"/>
          </p:nvPr>
        </p:nvSpPr>
        <p:spPr>
          <a:xfrm>
            <a:off x="503640" y="117720"/>
            <a:ext cx="9068400" cy="505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C9211E"/>
                </a:solidFill>
                <a:latin typeface="Arial"/>
              </a:rPr>
              <a:t>CyMBaL – Technology and planned R&amp;D</a:t>
            </a:r>
          </a:p>
        </p:txBody>
      </p:sp>
      <p:sp>
        <p:nvSpPr>
          <p:cNvPr id="642" name="Rectangle 641"/>
          <p:cNvSpPr/>
          <p:nvPr/>
        </p:nvSpPr>
        <p:spPr>
          <a:xfrm>
            <a:off x="91080" y="747360"/>
            <a:ext cx="4753080" cy="201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</a:rPr>
              <a:t>CLAS12 resistive Micromegas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432000" lvl="1" indent="-216000">
              <a:lnSpc>
                <a:spcPct val="115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Material budget ~0.4%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432000" lvl="1" indent="-216000">
              <a:lnSpc>
                <a:spcPct val="115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Working in high radiation environment and in B=5T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432000" lvl="1" indent="-216000">
              <a:lnSpc>
                <a:spcPct val="115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Taking data since 2017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432000" lvl="1" indent="-216000">
              <a:lnSpc>
                <a:spcPct val="115000"/>
              </a:lnSpc>
              <a:spcBef>
                <a:spcPts val="28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Fit in tight spaces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289"/>
              </a:spcBef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Upgrade for ePIC:  2D readout 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3" name="Image 64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122960" y="728640"/>
            <a:ext cx="2748960" cy="1830600"/>
          </a:xfrm>
          <a:prstGeom prst="rect">
            <a:avLst/>
          </a:prstGeom>
          <a:ln w="0">
            <a:noFill/>
          </a:ln>
        </p:spPr>
      </p:pic>
      <p:pic>
        <p:nvPicPr>
          <p:cNvPr id="644" name="Image 643"/>
          <p:cNvPicPr/>
          <p:nvPr/>
        </p:nvPicPr>
        <p:blipFill>
          <a:blip r:embed="rId4"/>
          <a:stretch/>
        </p:blipFill>
        <p:spPr>
          <a:xfrm>
            <a:off x="4753080" y="731160"/>
            <a:ext cx="2284920" cy="1932840"/>
          </a:xfrm>
          <a:prstGeom prst="rect">
            <a:avLst/>
          </a:prstGeom>
          <a:ln w="0">
            <a:noFill/>
          </a:ln>
        </p:spPr>
      </p:pic>
      <p:sp>
        <p:nvSpPr>
          <p:cNvPr id="645" name="Rectangle 644"/>
          <p:cNvSpPr/>
          <p:nvPr/>
        </p:nvSpPr>
        <p:spPr>
          <a:xfrm>
            <a:off x="365400" y="2882377"/>
            <a:ext cx="9506520" cy="241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lnSpcReduction="10000"/>
          </a:bodyPr>
          <a:lstStyle/>
          <a:p>
            <a:pPr>
              <a:lnSpc>
                <a:spcPct val="115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Arial"/>
              </a:rPr>
              <a:t>R&amp;D ongoing activities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Analysis of the 2023 test beam data: too much multiple scattering to draw firm conclusions</a:t>
            </a: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spc="-1" dirty="0">
                <a:solidFill>
                  <a:srgbClr val="FF0000"/>
                </a:solidFill>
                <a:latin typeface="Arial"/>
              </a:rPr>
              <a:t>Standard photoresist material no more produced </a:t>
            </a:r>
            <a:r>
              <a:rPr lang="en-US" sz="1600" spc="-1" dirty="0">
                <a:solidFill>
                  <a:srgbClr val="000000"/>
                </a:solidFill>
                <a:latin typeface="Arial"/>
                <a:sym typeface="Wingdings" pitchFamily="2" charset="2"/>
              </a:rPr>
              <a:t> R&amp;D to adapt process to new material (</a:t>
            </a:r>
            <a:r>
              <a:rPr lang="en-US" sz="1600" spc="-1" dirty="0" err="1">
                <a:solidFill>
                  <a:srgbClr val="000000"/>
                </a:solidFill>
                <a:latin typeface="Arial"/>
                <a:sym typeface="Wingdings" pitchFamily="2" charset="2"/>
              </a:rPr>
              <a:t>Dynamask</a:t>
            </a:r>
            <a:r>
              <a:rPr lang="en-US" sz="1600" spc="-1" dirty="0">
                <a:solidFill>
                  <a:srgbClr val="000000"/>
                </a:solidFill>
                <a:latin typeface="Arial"/>
                <a:sym typeface="Wingdings" pitchFamily="2" charset="2"/>
              </a:rPr>
              <a:t>) resulting in delays 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New prototypes production to </a:t>
            </a:r>
            <a:r>
              <a:rPr lang="en-US" sz="1600" spc="-1" dirty="0">
                <a:solidFill>
                  <a:srgbClr val="000000"/>
                </a:solidFill>
                <a:latin typeface="Arial"/>
              </a:rPr>
              <a:t>c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omplete the previous tests (November 2025 test beam):</a:t>
            </a:r>
          </a:p>
          <a:p>
            <a:pPr marL="673200" lvl="1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resistive patterns</a:t>
            </a:r>
          </a:p>
          <a:p>
            <a:pPr marL="673200" lvl="1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2D readout </a:t>
            </a:r>
            <a:endParaRPr lang="en-US" sz="1600" spc="-1" dirty="0">
              <a:solidFill>
                <a:srgbClr val="000000"/>
              </a:solidFill>
              <a:latin typeface="Arial"/>
            </a:endParaRPr>
          </a:p>
          <a:p>
            <a:pPr marL="673200" lvl="1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inclined tracks</a:t>
            </a:r>
            <a:r>
              <a:rPr lang="en-US" sz="1600" spc="-1" dirty="0">
                <a:solidFill>
                  <a:srgbClr val="000000"/>
                </a:solidFill>
                <a:latin typeface="Arial"/>
              </a:rPr>
              <a:t> (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1 mm drift) </a:t>
            </a:r>
            <a:r>
              <a:rPr lang="en-US" sz="1600" spc="-1" dirty="0">
                <a:solidFill>
                  <a:srgbClr val="000000"/>
                </a:solidFill>
                <a:latin typeface="Arial"/>
              </a:rPr>
              <a:t>vs 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clustering with time information</a:t>
            </a: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Design of a scale 1 prototype (2D readout)</a:t>
            </a:r>
          </a:p>
        </p:txBody>
      </p:sp>
      <p:sp>
        <p:nvSpPr>
          <p:cNvPr id="646" name="Connecteur droit 645"/>
          <p:cNvSpPr/>
          <p:nvPr/>
        </p:nvSpPr>
        <p:spPr>
          <a:xfrm>
            <a:off x="273960" y="2853360"/>
            <a:ext cx="941544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eRD108 Report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276EA5F4-3CE7-47D9-BD35-3834A1F21A86}" type="slidenum">
              <a:rPr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PlaceHolder 1"/>
          <p:cNvSpPr>
            <a:spLocks noGrp="1"/>
          </p:cNvSpPr>
          <p:nvPr>
            <p:ph type="title"/>
          </p:nvPr>
        </p:nvSpPr>
        <p:spPr>
          <a:xfrm>
            <a:off x="503640" y="117720"/>
            <a:ext cx="9068400" cy="505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C9211E"/>
                </a:solidFill>
                <a:latin typeface="Arial"/>
              </a:rPr>
              <a:t>CyMBaL – 2023 Test Beam analysis -- recap</a:t>
            </a:r>
          </a:p>
        </p:txBody>
      </p:sp>
      <p:pic>
        <p:nvPicPr>
          <p:cNvPr id="648" name="Image 647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16200000">
            <a:off x="-184680" y="1489680"/>
            <a:ext cx="3136680" cy="2351880"/>
          </a:xfrm>
          <a:prstGeom prst="rect">
            <a:avLst/>
          </a:prstGeom>
          <a:ln w="0">
            <a:noFill/>
          </a:ln>
        </p:spPr>
      </p:pic>
      <p:sp>
        <p:nvSpPr>
          <p:cNvPr id="649" name="Rectangle 648"/>
          <p:cNvSpPr/>
          <p:nvPr/>
        </p:nvSpPr>
        <p:spPr>
          <a:xfrm>
            <a:off x="2650680" y="822600"/>
            <a:ext cx="4664520" cy="162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Data taken in June 2023 at MAMI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880 MeV electron beam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ALPIDE-based reference telescope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Tested several prototypes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</a:rPr>
              <a:t>Important multiple scattering effect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Geant4 simulations to cross check</a:t>
            </a:r>
          </a:p>
        </p:txBody>
      </p:sp>
      <p:pic>
        <p:nvPicPr>
          <p:cNvPr id="650" name="Image 64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00400" y="2796840"/>
            <a:ext cx="2877840" cy="2231280"/>
          </a:xfrm>
          <a:prstGeom prst="rect">
            <a:avLst/>
          </a:prstGeom>
          <a:ln w="0">
            <a:noFill/>
          </a:ln>
        </p:spPr>
      </p:pic>
      <p:pic>
        <p:nvPicPr>
          <p:cNvPr id="651" name="Image 650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647760" y="2757960"/>
            <a:ext cx="2953440" cy="2289600"/>
          </a:xfrm>
          <a:prstGeom prst="rect">
            <a:avLst/>
          </a:prstGeom>
          <a:ln w="0">
            <a:noFill/>
          </a:ln>
        </p:spPr>
      </p:pic>
      <p:sp>
        <p:nvSpPr>
          <p:cNvPr id="652" name="Rectangle 651"/>
          <p:cNvSpPr/>
          <p:nvPr/>
        </p:nvSpPr>
        <p:spPr>
          <a:xfrm>
            <a:off x="3381840" y="4937040"/>
            <a:ext cx="248616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~30cm from ref tracker</a:t>
            </a:r>
          </a:p>
        </p:txBody>
      </p:sp>
      <p:sp>
        <p:nvSpPr>
          <p:cNvPr id="653" name="Rectangle 652"/>
          <p:cNvSpPr/>
          <p:nvPr/>
        </p:nvSpPr>
        <p:spPr>
          <a:xfrm>
            <a:off x="7017120" y="4937040"/>
            <a:ext cx="248616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~78cm from ref tracker</a:t>
            </a:r>
          </a:p>
        </p:txBody>
      </p:sp>
      <p:sp>
        <p:nvSpPr>
          <p:cNvPr id="654" name="Connecteur droit 653"/>
          <p:cNvSpPr/>
          <p:nvPr/>
        </p:nvSpPr>
        <p:spPr>
          <a:xfrm>
            <a:off x="7656120" y="1914120"/>
            <a:ext cx="639720" cy="360"/>
          </a:xfrm>
          <a:prstGeom prst="line">
            <a:avLst/>
          </a:prstGeom>
          <a:ln w="1008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" name="Connecteur droit 654"/>
          <p:cNvSpPr/>
          <p:nvPr/>
        </p:nvSpPr>
        <p:spPr>
          <a:xfrm>
            <a:off x="7656120" y="2202120"/>
            <a:ext cx="639720" cy="360"/>
          </a:xfrm>
          <a:prstGeom prst="line">
            <a:avLst/>
          </a:prstGeom>
          <a:ln w="10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6" name="Rectangle 655"/>
          <p:cNvSpPr/>
          <p:nvPr/>
        </p:nvSpPr>
        <p:spPr>
          <a:xfrm>
            <a:off x="8387279" y="1769040"/>
            <a:ext cx="819541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Data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MC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eRD108 Report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0B4BB7CB-A88E-41D9-9BF6-26F65C04948F}" type="slidenum">
              <a:rPr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PlaceHolder 1"/>
          <p:cNvSpPr>
            <a:spLocks noGrp="1"/>
          </p:cNvSpPr>
          <p:nvPr>
            <p:ph type="title"/>
          </p:nvPr>
        </p:nvSpPr>
        <p:spPr>
          <a:xfrm>
            <a:off x="503640" y="117720"/>
            <a:ext cx="9068400" cy="505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C9211E"/>
                </a:solidFill>
                <a:latin typeface="Arial"/>
              </a:rPr>
              <a:t>CyMBaL – Test 2D prototypes</a:t>
            </a:r>
          </a:p>
        </p:txBody>
      </p:sp>
      <p:sp>
        <p:nvSpPr>
          <p:cNvPr id="658" name="Rectangle 657"/>
          <p:cNvSpPr/>
          <p:nvPr/>
        </p:nvSpPr>
        <p:spPr>
          <a:xfrm>
            <a:off x="182520" y="734040"/>
            <a:ext cx="6032880" cy="127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</a:rPr>
              <a:t>12x12 cm2 prototypes to test: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2D readout patterns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Resistive layer motifs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very-low material budget (0.2% X0)</a:t>
            </a:r>
          </a:p>
        </p:txBody>
      </p:sp>
      <p:pic>
        <p:nvPicPr>
          <p:cNvPr id="659" name="Image 658"/>
          <p:cNvPicPr/>
          <p:nvPr/>
        </p:nvPicPr>
        <p:blipFill>
          <a:blip r:embed="rId2"/>
          <a:stretch/>
        </p:blipFill>
        <p:spPr>
          <a:xfrm>
            <a:off x="182880" y="2541960"/>
            <a:ext cx="2376360" cy="1272960"/>
          </a:xfrm>
          <a:prstGeom prst="rect">
            <a:avLst/>
          </a:prstGeom>
          <a:ln w="0">
            <a:noFill/>
          </a:ln>
        </p:spPr>
      </p:pic>
      <p:pic>
        <p:nvPicPr>
          <p:cNvPr id="660" name="Image 659"/>
          <p:cNvPicPr/>
          <p:nvPr/>
        </p:nvPicPr>
        <p:blipFill>
          <a:blip r:embed="rId3"/>
          <a:stretch/>
        </p:blipFill>
        <p:spPr>
          <a:xfrm>
            <a:off x="229320" y="3840120"/>
            <a:ext cx="2376360" cy="1285560"/>
          </a:xfrm>
          <a:prstGeom prst="rect">
            <a:avLst/>
          </a:prstGeom>
          <a:ln w="0">
            <a:noFill/>
          </a:ln>
        </p:spPr>
      </p:pic>
      <p:sp>
        <p:nvSpPr>
          <p:cNvPr id="661" name="Rectangle 660"/>
          <p:cNvSpPr/>
          <p:nvPr/>
        </p:nvSpPr>
        <p:spPr>
          <a:xfrm>
            <a:off x="2703240" y="3200400"/>
            <a:ext cx="2179800" cy="182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00000"/>
              </a:lnSpc>
              <a:spcBef>
                <a:spcPts val="201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00" b="0" strike="noStrike" spc="-1">
                <a:solidFill>
                  <a:srgbClr val="000000"/>
                </a:solidFill>
                <a:latin typeface="Arial"/>
              </a:rPr>
              <a:t>Pitch and interstrip variations</a:t>
            </a:r>
          </a:p>
          <a:p>
            <a:pPr marL="216000" indent="-216000">
              <a:lnSpc>
                <a:spcPct val="100000"/>
              </a:lnSpc>
              <a:spcBef>
                <a:spcPts val="201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00" b="0" strike="noStrike" spc="-1">
                <a:solidFill>
                  <a:srgbClr val="000000"/>
                </a:solidFill>
                <a:latin typeface="Arial"/>
              </a:rPr>
              <a:t>ASACUSA like motifs</a:t>
            </a:r>
          </a:p>
          <a:p>
            <a:pPr marL="216000" indent="-216000">
              <a:lnSpc>
                <a:spcPct val="100000"/>
              </a:lnSpc>
              <a:spcBef>
                <a:spcPts val="201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00" b="0" strike="noStrike" spc="-1">
                <a:solidFill>
                  <a:srgbClr val="000000"/>
                </a:solidFill>
                <a:latin typeface="Arial"/>
              </a:rPr>
              <a:t>Variation of resistive layer (full, strips, grid)</a:t>
            </a:r>
          </a:p>
        </p:txBody>
      </p:sp>
      <p:sp>
        <p:nvSpPr>
          <p:cNvPr id="662" name="Rectangle 661"/>
          <p:cNvSpPr/>
          <p:nvPr/>
        </p:nvSpPr>
        <p:spPr>
          <a:xfrm>
            <a:off x="548280" y="2102760"/>
            <a:ext cx="351936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latin typeface="Arial"/>
              </a:rPr>
              <a:t>R/O Patterns and resistive motifs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3" name="Image 662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973040" y="914400"/>
            <a:ext cx="2570760" cy="2057400"/>
          </a:xfrm>
          <a:prstGeom prst="rect">
            <a:avLst/>
          </a:prstGeom>
          <a:ln w="0">
            <a:noFill/>
          </a:ln>
        </p:spPr>
      </p:pic>
      <p:pic>
        <p:nvPicPr>
          <p:cNvPr id="664" name="Image 663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029200" y="3175200"/>
            <a:ext cx="2603160" cy="2082600"/>
          </a:xfrm>
          <a:prstGeom prst="rect">
            <a:avLst/>
          </a:prstGeom>
          <a:ln w="0">
            <a:noFill/>
          </a:ln>
        </p:spPr>
      </p:pic>
      <p:sp>
        <p:nvSpPr>
          <p:cNvPr id="665" name="Rectangle 664"/>
          <p:cNvSpPr/>
          <p:nvPr/>
        </p:nvSpPr>
        <p:spPr>
          <a:xfrm>
            <a:off x="5943600" y="685800"/>
            <a:ext cx="4133880" cy="28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i="1" strike="noStrike" spc="-1">
                <a:solidFill>
                  <a:srgbClr val="000000"/>
                </a:solidFill>
                <a:latin typeface="Arial"/>
                <a:ea typeface="Noto Sans CJK SC"/>
              </a:rPr>
              <a:t>More info: S. Rafael Plocher </a:t>
            </a:r>
            <a:r>
              <a:rPr lang="en-US" sz="1400" b="0" i="1" u="sng" strike="noStrike" spc="-1">
                <a:solidFill>
                  <a:srgbClr val="000000"/>
                </a:solidFill>
                <a:uFillTx/>
                <a:latin typeface="Arial"/>
                <a:hlinkClick r:id="rId6"/>
              </a:rPr>
              <a:t>QNP proceedings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6" name="Rectangle 665"/>
          <p:cNvSpPr/>
          <p:nvPr/>
        </p:nvSpPr>
        <p:spPr>
          <a:xfrm>
            <a:off x="7632360" y="1468800"/>
            <a:ext cx="2467800" cy="356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500" b="1" i="1" strike="noStrike" spc="-1">
                <a:solidFill>
                  <a:srgbClr val="000000"/>
                </a:solidFill>
                <a:latin typeface="Arial"/>
              </a:rPr>
              <a:t>Amplitude fraction,</a:t>
            </a:r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 25%  low, 50% too high: the sharing of the signal is not uniform, interstrip with values round 30% should work better</a:t>
            </a:r>
          </a:p>
          <a:p>
            <a:pPr>
              <a:lnSpc>
                <a:spcPct val="100000"/>
              </a:lnSpc>
            </a:pPr>
            <a:endParaRPr lang="en-US" sz="15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5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 </a:t>
            </a:r>
          </a:p>
          <a:p>
            <a:pPr>
              <a:lnSpc>
                <a:spcPct val="100000"/>
              </a:lnSpc>
            </a:pPr>
            <a:endParaRPr lang="en-US" sz="15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500" b="1" i="1" strike="noStrike" spc="-1">
                <a:solidFill>
                  <a:srgbClr val="000000"/>
                </a:solidFill>
                <a:latin typeface="Arial"/>
              </a:rPr>
              <a:t>Residues </a:t>
            </a:r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(uncorrected): </a:t>
            </a:r>
          </a:p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D1 (closest to beam exit) provides less than 200µm with 1mm pitch, with high resistiviy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eRD108 Report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54C487DB-91FC-4240-8AE3-66F7ABC5F6A7}" type="slidenum">
              <a:rPr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PlaceHolder 1"/>
          <p:cNvSpPr>
            <a:spLocks noGrp="1"/>
          </p:cNvSpPr>
          <p:nvPr>
            <p:ph type="title"/>
          </p:nvPr>
        </p:nvSpPr>
        <p:spPr>
          <a:xfrm>
            <a:off x="503640" y="117720"/>
            <a:ext cx="9068400" cy="505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C9211E"/>
                </a:solidFill>
                <a:latin typeface="Arial"/>
              </a:rPr>
              <a:t>CyMBaL – Tests in Saclay</a:t>
            </a:r>
          </a:p>
        </p:txBody>
      </p:sp>
      <p:pic>
        <p:nvPicPr>
          <p:cNvPr id="668" name="Image 667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384960" y="914040"/>
            <a:ext cx="3212640" cy="4286160"/>
          </a:xfrm>
          <a:prstGeom prst="rect">
            <a:avLst/>
          </a:prstGeom>
          <a:ln w="0">
            <a:noFill/>
          </a:ln>
        </p:spPr>
      </p:pic>
      <p:sp>
        <p:nvSpPr>
          <p:cNvPr id="669" name="Rectangle 668"/>
          <p:cNvSpPr/>
          <p:nvPr/>
        </p:nvSpPr>
        <p:spPr>
          <a:xfrm>
            <a:off x="456840" y="873000"/>
            <a:ext cx="5209920" cy="392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15000"/>
              </a:lnSpc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Cosmic rays test bench refurbished</a:t>
            </a:r>
          </a:p>
          <a:p>
            <a:pPr marL="216000" indent="-216000">
              <a:lnSpc>
                <a:spcPct val="115000"/>
              </a:lnSpc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Silicon telescope (same as in beam test) added to the system</a:t>
            </a:r>
          </a:p>
          <a:p>
            <a:pPr marL="216000" indent="-216000">
              <a:lnSpc>
                <a:spcPct val="115000"/>
              </a:lnSpc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Mechanical structure to hold up to six prototypes</a:t>
            </a:r>
          </a:p>
          <a:p>
            <a:pPr marL="216000" indent="-216000">
              <a:lnSpc>
                <a:spcPct val="115000"/>
              </a:lnSpc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Synchronization of MM and ALPIDE DAQs</a:t>
            </a:r>
          </a:p>
          <a:p>
            <a:pPr marL="216000" indent="-216000">
              <a:lnSpc>
                <a:spcPct val="115000"/>
              </a:lnSpc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Development of software tool for the data taking and analysis optimization</a:t>
            </a:r>
          </a:p>
          <a:p>
            <a:pPr marL="216000" indent="-216000">
              <a:lnSpc>
                <a:spcPct val="115000"/>
              </a:lnSpc>
              <a:spcBef>
                <a:spcPts val="4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The DAQ system is now adapted to be portable to a next beam test 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eRD108 Report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5E156456-D9DC-43B1-B091-6FD24ADCE0C0}" type="slidenum">
              <a:rPr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1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2.xml><?xml version="1.0" encoding="utf-8"?>
<a:theme xmlns:a="http://schemas.openxmlformats.org/drawingml/2006/main" name="1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2469</TotalTime>
  <Words>1809</Words>
  <Application>Microsoft Macintosh PowerPoint</Application>
  <PresentationFormat>Personnalisé</PresentationFormat>
  <Paragraphs>327</Paragraphs>
  <Slides>26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62</vt:i4>
      </vt:variant>
      <vt:variant>
        <vt:lpstr>Titres des diapositives</vt:lpstr>
      </vt:variant>
      <vt:variant>
        <vt:i4>26</vt:i4>
      </vt:variant>
    </vt:vector>
  </HeadingPairs>
  <TitlesOfParts>
    <vt:vector size="96" baseType="lpstr">
      <vt:lpstr>Arial</vt:lpstr>
      <vt:lpstr>Average</vt:lpstr>
      <vt:lpstr>Calibri</vt:lpstr>
      <vt:lpstr>Courier New</vt:lpstr>
      <vt:lpstr>Noto Sans Symbols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6_Office Theme</vt:lpstr>
      <vt:lpstr>13_Office Theme</vt:lpstr>
      <vt:lpstr>eRD108: MPGD for ePIC Progress Report</vt:lpstr>
      <vt:lpstr>eRD108 Consortium and ePIC MPGD-DCS</vt:lpstr>
      <vt:lpstr>MPGD in ePIC tracking system</vt:lpstr>
      <vt:lpstr>Cylindrical Micromegas R&amp;D</vt:lpstr>
      <vt:lpstr>CyMBaL</vt:lpstr>
      <vt:lpstr>CyMBaL – Technology and planned R&amp;D</vt:lpstr>
      <vt:lpstr>CyMBaL – 2023 Test Beam analysis -- recap</vt:lpstr>
      <vt:lpstr>CyMBaL – Test 2D prototypes</vt:lpstr>
      <vt:lpstr>CyMBaL – Tests in Saclay</vt:lpstr>
      <vt:lpstr>CyMBaL – Tests in Saclay</vt:lpstr>
      <vt:lpstr>CyMBaL – new prototypes RD5</vt:lpstr>
      <vt:lpstr>CyMBaL – Toward a scale 1:1 prototype</vt:lpstr>
      <vt:lpstr>CyMBaL – Milestones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>JEANNEAU Fabien</cp:lastModifiedBy>
  <cp:revision>87</cp:revision>
  <dcterms:modified xsi:type="dcterms:W3CDTF">2025-04-16T15:00:29Z</dcterms:modified>
  <dc:language>en-US</dc:language>
</cp:coreProperties>
</file>