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8" r:id="rId4"/>
  </p:sldMasterIdLst>
  <p:notesMasterIdLst>
    <p:notesMasterId r:id="rId28"/>
  </p:notesMasterIdLst>
  <p:handoutMasterIdLst>
    <p:handoutMasterId r:id="rId29"/>
  </p:handoutMasterIdLst>
  <p:sldIdLst>
    <p:sldId id="3943" r:id="rId5"/>
    <p:sldId id="4001" r:id="rId6"/>
    <p:sldId id="4013" r:id="rId7"/>
    <p:sldId id="3991" r:id="rId8"/>
    <p:sldId id="4041" r:id="rId9"/>
    <p:sldId id="3984" r:id="rId10"/>
    <p:sldId id="3981" r:id="rId11"/>
    <p:sldId id="4007" r:id="rId12"/>
    <p:sldId id="4042" r:id="rId13"/>
    <p:sldId id="3996" r:id="rId14"/>
    <p:sldId id="3997" r:id="rId15"/>
    <p:sldId id="3998" r:id="rId16"/>
    <p:sldId id="3999" r:id="rId17"/>
    <p:sldId id="4008" r:id="rId18"/>
    <p:sldId id="4017" r:id="rId19"/>
    <p:sldId id="4000" r:id="rId20"/>
    <p:sldId id="4043" r:id="rId21"/>
    <p:sldId id="4027" r:id="rId22"/>
    <p:sldId id="4028" r:id="rId23"/>
    <p:sldId id="4044" r:id="rId24"/>
    <p:sldId id="4045" r:id="rId25"/>
    <p:sldId id="4046" r:id="rId26"/>
    <p:sldId id="399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1" autoAdjust="0"/>
    <p:restoredTop sz="94118" autoAdjust="0"/>
  </p:normalViewPr>
  <p:slideViewPr>
    <p:cSldViewPr snapToGrid="0">
      <p:cViewPr varScale="1">
        <p:scale>
          <a:sx n="64" d="100"/>
          <a:sy n="64" d="100"/>
        </p:scale>
        <p:origin x="461" y="58"/>
      </p:cViewPr>
      <p:guideLst/>
    </p:cSldViewPr>
  </p:slideViewPr>
  <p:notesTextViewPr>
    <p:cViewPr>
      <p:scale>
        <a:sx n="1" d="1"/>
        <a:sy n="1" d="1"/>
      </p:scale>
      <p:origin x="0" y="0"/>
    </p:cViewPr>
  </p:notesTextViewPr>
  <p:notesViewPr>
    <p:cSldViewPr snapToGrid="0">
      <p:cViewPr varScale="1">
        <p:scale>
          <a:sx n="53" d="100"/>
          <a:sy n="53" d="100"/>
        </p:scale>
        <p:origin x="2741"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nando Barbosa" userId="26e508f0-5e45-4ff3-9cbc-2459c82fe5c2" providerId="ADAL" clId="{9CD381FD-3713-4DC6-8DA6-2CBE0D24EB84}"/>
    <pc:docChg chg="undo custSel delSld modSld sldOrd modMainMaster">
      <pc:chgData name="Fernando Barbosa" userId="26e508f0-5e45-4ff3-9cbc-2459c82fe5c2" providerId="ADAL" clId="{9CD381FD-3713-4DC6-8DA6-2CBE0D24EB84}" dt="2025-04-16T13:49:28.784" v="2808" actId="207"/>
      <pc:docMkLst>
        <pc:docMk/>
      </pc:docMkLst>
      <pc:sldChg chg="addSp delSp modSp">
        <pc:chgData name="Fernando Barbosa" userId="26e508f0-5e45-4ff3-9cbc-2459c82fe5c2" providerId="ADAL" clId="{9CD381FD-3713-4DC6-8DA6-2CBE0D24EB84}" dt="2025-04-15T13:42:17.959" v="157" actId="20577"/>
        <pc:sldMkLst>
          <pc:docMk/>
          <pc:sldMk cId="1599631039" sldId="3981"/>
        </pc:sldMkLst>
        <pc:spChg chg="add mod">
          <ac:chgData name="Fernando Barbosa" userId="26e508f0-5e45-4ff3-9cbc-2459c82fe5c2" providerId="ADAL" clId="{9CD381FD-3713-4DC6-8DA6-2CBE0D24EB84}" dt="2025-04-15T13:29:49.637" v="33" actId="13822"/>
          <ac:spMkLst>
            <pc:docMk/>
            <pc:sldMk cId="1599631039" sldId="3981"/>
            <ac:spMk id="3" creationId="{907C55D3-A159-4662-9720-B220B89DE447}"/>
          </ac:spMkLst>
        </pc:spChg>
        <pc:spChg chg="add mod">
          <ac:chgData name="Fernando Barbosa" userId="26e508f0-5e45-4ff3-9cbc-2459c82fe5c2" providerId="ADAL" clId="{9CD381FD-3713-4DC6-8DA6-2CBE0D24EB84}" dt="2025-04-15T13:35:09.946" v="90" actId="14100"/>
          <ac:spMkLst>
            <pc:docMk/>
            <pc:sldMk cId="1599631039" sldId="3981"/>
            <ac:spMk id="6" creationId="{7C911B4F-702E-451C-83A9-55FF2F3714B1}"/>
          </ac:spMkLst>
        </pc:spChg>
        <pc:spChg chg="add mod">
          <ac:chgData name="Fernando Barbosa" userId="26e508f0-5e45-4ff3-9cbc-2459c82fe5c2" providerId="ADAL" clId="{9CD381FD-3713-4DC6-8DA6-2CBE0D24EB84}" dt="2025-04-15T13:31:55.032" v="58" actId="1076"/>
          <ac:spMkLst>
            <pc:docMk/>
            <pc:sldMk cId="1599631039" sldId="3981"/>
            <ac:spMk id="7" creationId="{FEF5543F-83F8-4D34-9AB6-BB7ECD9762CE}"/>
          </ac:spMkLst>
        </pc:spChg>
        <pc:spChg chg="add mod">
          <ac:chgData name="Fernando Barbosa" userId="26e508f0-5e45-4ff3-9cbc-2459c82fe5c2" providerId="ADAL" clId="{9CD381FD-3713-4DC6-8DA6-2CBE0D24EB84}" dt="2025-04-15T13:36:11.851" v="112" actId="20577"/>
          <ac:spMkLst>
            <pc:docMk/>
            <pc:sldMk cId="1599631039" sldId="3981"/>
            <ac:spMk id="8" creationId="{D1B6C250-0300-4D57-AB3E-A7821EEE9060}"/>
          </ac:spMkLst>
        </pc:spChg>
        <pc:spChg chg="mod">
          <ac:chgData name="Fernando Barbosa" userId="26e508f0-5e45-4ff3-9cbc-2459c82fe5c2" providerId="ADAL" clId="{9CD381FD-3713-4DC6-8DA6-2CBE0D24EB84}" dt="2025-04-15T13:42:17.959" v="157" actId="20577"/>
          <ac:spMkLst>
            <pc:docMk/>
            <pc:sldMk cId="1599631039" sldId="3981"/>
            <ac:spMk id="9" creationId="{D2983F27-5518-4307-AAD2-F10B6ED9B611}"/>
          </ac:spMkLst>
        </pc:spChg>
        <pc:spChg chg="add del mod">
          <ac:chgData name="Fernando Barbosa" userId="26e508f0-5e45-4ff3-9cbc-2459c82fe5c2" providerId="ADAL" clId="{9CD381FD-3713-4DC6-8DA6-2CBE0D24EB84}" dt="2025-04-15T13:41:40.223" v="150"/>
          <ac:spMkLst>
            <pc:docMk/>
            <pc:sldMk cId="1599631039" sldId="3981"/>
            <ac:spMk id="10" creationId="{9CF1219D-9475-407E-BEF6-CF139A6FB2ED}"/>
          </ac:spMkLst>
        </pc:spChg>
        <pc:spChg chg="add del mod">
          <ac:chgData name="Fernando Barbosa" userId="26e508f0-5e45-4ff3-9cbc-2459c82fe5c2" providerId="ADAL" clId="{9CD381FD-3713-4DC6-8DA6-2CBE0D24EB84}" dt="2025-04-15T13:41:35.274" v="149"/>
          <ac:spMkLst>
            <pc:docMk/>
            <pc:sldMk cId="1599631039" sldId="3981"/>
            <ac:spMk id="11" creationId="{284A025C-F5DE-4A5B-A05F-1D45EEBC0C84}"/>
          </ac:spMkLst>
        </pc:spChg>
      </pc:sldChg>
      <pc:sldChg chg="delSp modSp">
        <pc:chgData name="Fernando Barbosa" userId="26e508f0-5e45-4ff3-9cbc-2459c82fe5c2" providerId="ADAL" clId="{9CD381FD-3713-4DC6-8DA6-2CBE0D24EB84}" dt="2025-04-15T13:56:35.950" v="313"/>
        <pc:sldMkLst>
          <pc:docMk/>
          <pc:sldMk cId="1026226802" sldId="3984"/>
        </pc:sldMkLst>
        <pc:spChg chg="del">
          <ac:chgData name="Fernando Barbosa" userId="26e508f0-5e45-4ff3-9cbc-2459c82fe5c2" providerId="ADAL" clId="{9CD381FD-3713-4DC6-8DA6-2CBE0D24EB84}" dt="2025-04-15T13:56:35.950" v="313"/>
          <ac:spMkLst>
            <pc:docMk/>
            <pc:sldMk cId="1026226802" sldId="3984"/>
            <ac:spMk id="7" creationId="{7F7B130A-3509-4548-9111-70BE35EFB505}"/>
          </ac:spMkLst>
        </pc:spChg>
        <pc:graphicFrameChg chg="modGraphic">
          <ac:chgData name="Fernando Barbosa" userId="26e508f0-5e45-4ff3-9cbc-2459c82fe5c2" providerId="ADAL" clId="{9CD381FD-3713-4DC6-8DA6-2CBE0D24EB84}" dt="2025-04-15T13:52:09.085" v="291" actId="20577"/>
          <ac:graphicFrameMkLst>
            <pc:docMk/>
            <pc:sldMk cId="1026226802" sldId="3984"/>
            <ac:graphicFrameMk id="13" creationId="{9B78318F-F84A-46C8-9772-E65EDC906A6B}"/>
          </ac:graphicFrameMkLst>
        </pc:graphicFrameChg>
      </pc:sldChg>
      <pc:sldChg chg="delSp modSp">
        <pc:chgData name="Fernando Barbosa" userId="26e508f0-5e45-4ff3-9cbc-2459c82fe5c2" providerId="ADAL" clId="{9CD381FD-3713-4DC6-8DA6-2CBE0D24EB84}" dt="2025-04-15T13:56:24.418" v="311"/>
        <pc:sldMkLst>
          <pc:docMk/>
          <pc:sldMk cId="3666114861" sldId="3991"/>
        </pc:sldMkLst>
        <pc:spChg chg="mod">
          <ac:chgData name="Fernando Barbosa" userId="26e508f0-5e45-4ff3-9cbc-2459c82fe5c2" providerId="ADAL" clId="{9CD381FD-3713-4DC6-8DA6-2CBE0D24EB84}" dt="2025-04-15T13:49:39.176" v="258" actId="20577"/>
          <ac:spMkLst>
            <pc:docMk/>
            <pc:sldMk cId="3666114861" sldId="3991"/>
            <ac:spMk id="3" creationId="{EE569D14-C7F9-46E3-AAB5-1046D0C3179F}"/>
          </ac:spMkLst>
        </pc:spChg>
        <pc:spChg chg="del">
          <ac:chgData name="Fernando Barbosa" userId="26e508f0-5e45-4ff3-9cbc-2459c82fe5c2" providerId="ADAL" clId="{9CD381FD-3713-4DC6-8DA6-2CBE0D24EB84}" dt="2025-04-15T13:56:24.418" v="311"/>
          <ac:spMkLst>
            <pc:docMk/>
            <pc:sldMk cId="3666114861" sldId="3991"/>
            <ac:spMk id="7" creationId="{FB137474-0EB9-4D8C-879A-C2D0C90B395F}"/>
          </ac:spMkLst>
        </pc:spChg>
      </pc:sldChg>
      <pc:sldChg chg="modSp">
        <pc:chgData name="Fernando Barbosa" userId="26e508f0-5e45-4ff3-9cbc-2459c82fe5c2" providerId="ADAL" clId="{9CD381FD-3713-4DC6-8DA6-2CBE0D24EB84}" dt="2025-04-16T12:01:12.665" v="2779" actId="20577"/>
        <pc:sldMkLst>
          <pc:docMk/>
          <pc:sldMk cId="3235696104" sldId="3994"/>
        </pc:sldMkLst>
        <pc:spChg chg="mod">
          <ac:chgData name="Fernando Barbosa" userId="26e508f0-5e45-4ff3-9cbc-2459c82fe5c2" providerId="ADAL" clId="{9CD381FD-3713-4DC6-8DA6-2CBE0D24EB84}" dt="2025-04-16T11:44:36.425" v="2528" actId="20577"/>
          <ac:spMkLst>
            <pc:docMk/>
            <pc:sldMk cId="3235696104" sldId="3994"/>
            <ac:spMk id="2" creationId="{83D7F87F-4417-AE66-F0C1-881F752A1CE2}"/>
          </ac:spMkLst>
        </pc:spChg>
        <pc:spChg chg="mod">
          <ac:chgData name="Fernando Barbosa" userId="26e508f0-5e45-4ff3-9cbc-2459c82fe5c2" providerId="ADAL" clId="{9CD381FD-3713-4DC6-8DA6-2CBE0D24EB84}" dt="2025-04-16T12:01:12.665" v="2779" actId="20577"/>
          <ac:spMkLst>
            <pc:docMk/>
            <pc:sldMk cId="3235696104" sldId="3994"/>
            <ac:spMk id="97" creationId="{0E63DDA4-A177-4A64-A5D6-4BD1D2ED3FD4}"/>
          </ac:spMkLst>
        </pc:spChg>
      </pc:sldChg>
      <pc:sldChg chg="delSp modSp del ord">
        <pc:chgData name="Fernando Barbosa" userId="26e508f0-5e45-4ff3-9cbc-2459c82fe5c2" providerId="ADAL" clId="{9CD381FD-3713-4DC6-8DA6-2CBE0D24EB84}" dt="2025-04-15T14:47:34.717" v="740" actId="207"/>
        <pc:sldMkLst>
          <pc:docMk/>
          <pc:sldMk cId="1948564453" sldId="3996"/>
        </pc:sldMkLst>
        <pc:spChg chg="mod">
          <ac:chgData name="Fernando Barbosa" userId="26e508f0-5e45-4ff3-9cbc-2459c82fe5c2" providerId="ADAL" clId="{9CD381FD-3713-4DC6-8DA6-2CBE0D24EB84}" dt="2025-04-15T13:55:27.508" v="297" actId="20577"/>
          <ac:spMkLst>
            <pc:docMk/>
            <pc:sldMk cId="1948564453" sldId="3996"/>
            <ac:spMk id="4" creationId="{128DE6B1-BB85-41F9-9521-FC6651153F6B}"/>
          </ac:spMkLst>
        </pc:spChg>
        <pc:spChg chg="mod">
          <ac:chgData name="Fernando Barbosa" userId="26e508f0-5e45-4ff3-9cbc-2459c82fe5c2" providerId="ADAL" clId="{9CD381FD-3713-4DC6-8DA6-2CBE0D24EB84}" dt="2025-04-15T14:47:34.717" v="740" actId="207"/>
          <ac:spMkLst>
            <pc:docMk/>
            <pc:sldMk cId="1948564453" sldId="3996"/>
            <ac:spMk id="14" creationId="{69592CD0-A380-4AB8-A99B-17E99761DB7C}"/>
          </ac:spMkLst>
        </pc:spChg>
        <pc:spChg chg="mod">
          <ac:chgData name="Fernando Barbosa" userId="26e508f0-5e45-4ff3-9cbc-2459c82fe5c2" providerId="ADAL" clId="{9CD381FD-3713-4DC6-8DA6-2CBE0D24EB84}" dt="2025-04-15T14:34:18.364" v="571" actId="207"/>
          <ac:spMkLst>
            <pc:docMk/>
            <pc:sldMk cId="1948564453" sldId="3996"/>
            <ac:spMk id="16" creationId="{7CE1E0C4-7C61-43DC-B415-729680C247D4}"/>
          </ac:spMkLst>
        </pc:spChg>
        <pc:spChg chg="del">
          <ac:chgData name="Fernando Barbosa" userId="26e508f0-5e45-4ff3-9cbc-2459c82fe5c2" providerId="ADAL" clId="{9CD381FD-3713-4DC6-8DA6-2CBE0D24EB84}" dt="2025-04-15T13:56:53.798" v="316"/>
          <ac:spMkLst>
            <pc:docMk/>
            <pc:sldMk cId="1948564453" sldId="3996"/>
            <ac:spMk id="20" creationId="{D473CAFD-733F-493B-858A-F63ED254E643}"/>
          </ac:spMkLst>
        </pc:spChg>
      </pc:sldChg>
      <pc:sldChg chg="delSp modSp">
        <pc:chgData name="Fernando Barbosa" userId="26e508f0-5e45-4ff3-9cbc-2459c82fe5c2" providerId="ADAL" clId="{9CD381FD-3713-4DC6-8DA6-2CBE0D24EB84}" dt="2025-04-15T15:02:58.391" v="909" actId="14100"/>
        <pc:sldMkLst>
          <pc:docMk/>
          <pc:sldMk cId="3160692925" sldId="3997"/>
        </pc:sldMkLst>
        <pc:spChg chg="mod">
          <ac:chgData name="Fernando Barbosa" userId="26e508f0-5e45-4ff3-9cbc-2459c82fe5c2" providerId="ADAL" clId="{9CD381FD-3713-4DC6-8DA6-2CBE0D24EB84}" dt="2025-04-15T13:55:32.366" v="299" actId="20577"/>
          <ac:spMkLst>
            <pc:docMk/>
            <pc:sldMk cId="3160692925" sldId="3997"/>
            <ac:spMk id="4" creationId="{EB50BBBD-4619-4CE0-8895-4CD0214E9A29}"/>
          </ac:spMkLst>
        </pc:spChg>
        <pc:spChg chg="mod">
          <ac:chgData name="Fernando Barbosa" userId="26e508f0-5e45-4ff3-9cbc-2459c82fe5c2" providerId="ADAL" clId="{9CD381FD-3713-4DC6-8DA6-2CBE0D24EB84}" dt="2025-04-15T14:58:56.911" v="863" actId="1076"/>
          <ac:spMkLst>
            <pc:docMk/>
            <pc:sldMk cId="3160692925" sldId="3997"/>
            <ac:spMk id="8" creationId="{334C30FB-59F4-43D0-B7AD-BD84142BD83C}"/>
          </ac:spMkLst>
        </pc:spChg>
        <pc:spChg chg="del">
          <ac:chgData name="Fernando Barbosa" userId="26e508f0-5e45-4ff3-9cbc-2459c82fe5c2" providerId="ADAL" clId="{9CD381FD-3713-4DC6-8DA6-2CBE0D24EB84}" dt="2025-04-15T13:56:58.764" v="317"/>
          <ac:spMkLst>
            <pc:docMk/>
            <pc:sldMk cId="3160692925" sldId="3997"/>
            <ac:spMk id="11" creationId="{CDE14EF4-7AE8-4968-BA9F-E3CB4557E50A}"/>
          </ac:spMkLst>
        </pc:spChg>
        <pc:spChg chg="mod">
          <ac:chgData name="Fernando Barbosa" userId="26e508f0-5e45-4ff3-9cbc-2459c82fe5c2" providerId="ADAL" clId="{9CD381FD-3713-4DC6-8DA6-2CBE0D24EB84}" dt="2025-04-15T15:02:58.391" v="909" actId="14100"/>
          <ac:spMkLst>
            <pc:docMk/>
            <pc:sldMk cId="3160692925" sldId="3997"/>
            <ac:spMk id="13" creationId="{F3D09C28-DB4E-4DA3-BD9F-4A3B61110F20}"/>
          </ac:spMkLst>
        </pc:spChg>
        <pc:picChg chg="mod ord">
          <ac:chgData name="Fernando Barbosa" userId="26e508f0-5e45-4ff3-9cbc-2459c82fe5c2" providerId="ADAL" clId="{9CD381FD-3713-4DC6-8DA6-2CBE0D24EB84}" dt="2025-04-15T15:01:51.498" v="869" actId="167"/>
          <ac:picMkLst>
            <pc:docMk/>
            <pc:sldMk cId="3160692925" sldId="3997"/>
            <ac:picMk id="2" creationId="{D34A29CC-DAF3-4B61-BD6F-86398ED67F5E}"/>
          </ac:picMkLst>
        </pc:picChg>
      </pc:sldChg>
      <pc:sldChg chg="delSp modSp">
        <pc:chgData name="Fernando Barbosa" userId="26e508f0-5e45-4ff3-9cbc-2459c82fe5c2" providerId="ADAL" clId="{9CD381FD-3713-4DC6-8DA6-2CBE0D24EB84}" dt="2025-04-15T14:47:49.592" v="741" actId="207"/>
        <pc:sldMkLst>
          <pc:docMk/>
          <pc:sldMk cId="3424810040" sldId="3998"/>
        </pc:sldMkLst>
        <pc:spChg chg="mod">
          <ac:chgData name="Fernando Barbosa" userId="26e508f0-5e45-4ff3-9cbc-2459c82fe5c2" providerId="ADAL" clId="{9CD381FD-3713-4DC6-8DA6-2CBE0D24EB84}" dt="2025-04-15T13:55:36.923" v="301" actId="20577"/>
          <ac:spMkLst>
            <pc:docMk/>
            <pc:sldMk cId="3424810040" sldId="3998"/>
            <ac:spMk id="4" creationId="{E29BF63A-53FE-4E85-9388-3FA8DAB129ED}"/>
          </ac:spMkLst>
        </pc:spChg>
        <pc:spChg chg="mod">
          <ac:chgData name="Fernando Barbosa" userId="26e508f0-5e45-4ff3-9cbc-2459c82fe5c2" providerId="ADAL" clId="{9CD381FD-3713-4DC6-8DA6-2CBE0D24EB84}" dt="2025-04-15T14:47:49.592" v="741" actId="207"/>
          <ac:spMkLst>
            <pc:docMk/>
            <pc:sldMk cId="3424810040" sldId="3998"/>
            <ac:spMk id="26" creationId="{B22E2049-030A-43D3-9973-C74C81DDDD63}"/>
          </ac:spMkLst>
        </pc:spChg>
        <pc:spChg chg="mod">
          <ac:chgData name="Fernando Barbosa" userId="26e508f0-5e45-4ff3-9cbc-2459c82fe5c2" providerId="ADAL" clId="{9CD381FD-3713-4DC6-8DA6-2CBE0D24EB84}" dt="2025-04-15T14:46:06.709" v="739" actId="207"/>
          <ac:spMkLst>
            <pc:docMk/>
            <pc:sldMk cId="3424810040" sldId="3998"/>
            <ac:spMk id="28" creationId="{B98B1F53-436C-4C50-9FCF-CEDAF7337208}"/>
          </ac:spMkLst>
        </pc:spChg>
        <pc:spChg chg="del">
          <ac:chgData name="Fernando Barbosa" userId="26e508f0-5e45-4ff3-9cbc-2459c82fe5c2" providerId="ADAL" clId="{9CD381FD-3713-4DC6-8DA6-2CBE0D24EB84}" dt="2025-04-15T13:57:06.147" v="318"/>
          <ac:spMkLst>
            <pc:docMk/>
            <pc:sldMk cId="3424810040" sldId="3998"/>
            <ac:spMk id="31" creationId="{7DEF3652-A3CB-4B28-B8B8-13F3EB7068A6}"/>
          </ac:spMkLst>
        </pc:spChg>
      </pc:sldChg>
      <pc:sldChg chg="delSp modSp">
        <pc:chgData name="Fernando Barbosa" userId="26e508f0-5e45-4ff3-9cbc-2459c82fe5c2" providerId="ADAL" clId="{9CD381FD-3713-4DC6-8DA6-2CBE0D24EB84}" dt="2025-04-15T15:08:29.248" v="992" actId="20577"/>
        <pc:sldMkLst>
          <pc:docMk/>
          <pc:sldMk cId="2577365056" sldId="3999"/>
        </pc:sldMkLst>
        <pc:spChg chg="mod">
          <ac:chgData name="Fernando Barbosa" userId="26e508f0-5e45-4ff3-9cbc-2459c82fe5c2" providerId="ADAL" clId="{9CD381FD-3713-4DC6-8DA6-2CBE0D24EB84}" dt="2025-04-15T13:55:42.066" v="303" actId="20577"/>
          <ac:spMkLst>
            <pc:docMk/>
            <pc:sldMk cId="2577365056" sldId="3999"/>
            <ac:spMk id="4" creationId="{04C0DCB2-AA19-4B14-B820-265A69F2B3B6}"/>
          </ac:spMkLst>
        </pc:spChg>
        <pc:spChg chg="mod">
          <ac:chgData name="Fernando Barbosa" userId="26e508f0-5e45-4ff3-9cbc-2459c82fe5c2" providerId="ADAL" clId="{9CD381FD-3713-4DC6-8DA6-2CBE0D24EB84}" dt="2025-04-15T15:08:29.248" v="992" actId="20577"/>
          <ac:spMkLst>
            <pc:docMk/>
            <pc:sldMk cId="2577365056" sldId="3999"/>
            <ac:spMk id="11" creationId="{BBD5E3AA-D5B8-432A-9D78-2B064169C616}"/>
          </ac:spMkLst>
        </pc:spChg>
        <pc:spChg chg="mod">
          <ac:chgData name="Fernando Barbosa" userId="26e508f0-5e45-4ff3-9cbc-2459c82fe5c2" providerId="ADAL" clId="{9CD381FD-3713-4DC6-8DA6-2CBE0D24EB84}" dt="2025-04-15T15:05:29.141" v="935" actId="207"/>
          <ac:spMkLst>
            <pc:docMk/>
            <pc:sldMk cId="2577365056" sldId="3999"/>
            <ac:spMk id="12" creationId="{3A36AC2D-F0FE-4534-A740-A5D70A63C104}"/>
          </ac:spMkLst>
        </pc:spChg>
        <pc:spChg chg="del">
          <ac:chgData name="Fernando Barbosa" userId="26e508f0-5e45-4ff3-9cbc-2459c82fe5c2" providerId="ADAL" clId="{9CD381FD-3713-4DC6-8DA6-2CBE0D24EB84}" dt="2025-04-15T13:57:11.146" v="319"/>
          <ac:spMkLst>
            <pc:docMk/>
            <pc:sldMk cId="2577365056" sldId="3999"/>
            <ac:spMk id="14" creationId="{E3035FA8-3719-40DA-88A6-53F26F2369DC}"/>
          </ac:spMkLst>
        </pc:spChg>
        <pc:picChg chg="mod">
          <ac:chgData name="Fernando Barbosa" userId="26e508f0-5e45-4ff3-9cbc-2459c82fe5c2" providerId="ADAL" clId="{9CD381FD-3713-4DC6-8DA6-2CBE0D24EB84}" dt="2025-04-15T15:06:46.636" v="937" actId="14100"/>
          <ac:picMkLst>
            <pc:docMk/>
            <pc:sldMk cId="2577365056" sldId="3999"/>
            <ac:picMk id="2" creationId="{12F853F3-9572-4EA2-8B82-DD5A20B9ACD7}"/>
          </ac:picMkLst>
        </pc:picChg>
        <pc:picChg chg="mod">
          <ac:chgData name="Fernando Barbosa" userId="26e508f0-5e45-4ff3-9cbc-2459c82fe5c2" providerId="ADAL" clId="{9CD381FD-3713-4DC6-8DA6-2CBE0D24EB84}" dt="2025-04-15T15:06:42.619" v="936" actId="14100"/>
          <ac:picMkLst>
            <pc:docMk/>
            <pc:sldMk cId="2577365056" sldId="3999"/>
            <ac:picMk id="3" creationId="{9FE755D6-90B6-485E-98BA-D11723AD510A}"/>
          </ac:picMkLst>
        </pc:picChg>
      </pc:sldChg>
      <pc:sldChg chg="addSp delSp modSp">
        <pc:chgData name="Fernando Barbosa" userId="26e508f0-5e45-4ff3-9cbc-2459c82fe5c2" providerId="ADAL" clId="{9CD381FD-3713-4DC6-8DA6-2CBE0D24EB84}" dt="2025-04-15T15:17:15.753" v="1105" actId="20577"/>
        <pc:sldMkLst>
          <pc:docMk/>
          <pc:sldMk cId="275488994" sldId="4000"/>
        </pc:sldMkLst>
        <pc:spChg chg="mod">
          <ac:chgData name="Fernando Barbosa" userId="26e508f0-5e45-4ff3-9cbc-2459c82fe5c2" providerId="ADAL" clId="{9CD381FD-3713-4DC6-8DA6-2CBE0D24EB84}" dt="2025-04-15T13:55:57.671" v="309" actId="20577"/>
          <ac:spMkLst>
            <pc:docMk/>
            <pc:sldMk cId="275488994" sldId="4000"/>
            <ac:spMk id="4" creationId="{77C6CB47-1E7C-4588-87F8-1F416CD13FA1}"/>
          </ac:spMkLst>
        </pc:spChg>
        <pc:spChg chg="mod">
          <ac:chgData name="Fernando Barbosa" userId="26e508f0-5e45-4ff3-9cbc-2459c82fe5c2" providerId="ADAL" clId="{9CD381FD-3713-4DC6-8DA6-2CBE0D24EB84}" dt="2025-04-15T15:17:15.753" v="1105" actId="20577"/>
          <ac:spMkLst>
            <pc:docMk/>
            <pc:sldMk cId="275488994" sldId="4000"/>
            <ac:spMk id="9" creationId="{0276AB0D-787A-4017-B2AA-E3C01D512A99}"/>
          </ac:spMkLst>
        </pc:spChg>
        <pc:spChg chg="del">
          <ac:chgData name="Fernando Barbosa" userId="26e508f0-5e45-4ff3-9cbc-2459c82fe5c2" providerId="ADAL" clId="{9CD381FD-3713-4DC6-8DA6-2CBE0D24EB84}" dt="2025-04-15T15:10:59.355" v="997" actId="478"/>
          <ac:spMkLst>
            <pc:docMk/>
            <pc:sldMk cId="275488994" sldId="4000"/>
            <ac:spMk id="10" creationId="{A52A360B-1A44-4599-A9DB-D45FCC4B125E}"/>
          </ac:spMkLst>
        </pc:spChg>
        <pc:spChg chg="del">
          <ac:chgData name="Fernando Barbosa" userId="26e508f0-5e45-4ff3-9cbc-2459c82fe5c2" providerId="ADAL" clId="{9CD381FD-3713-4DC6-8DA6-2CBE0D24EB84}" dt="2025-04-15T15:10:59.355" v="997" actId="478"/>
          <ac:spMkLst>
            <pc:docMk/>
            <pc:sldMk cId="275488994" sldId="4000"/>
            <ac:spMk id="11" creationId="{3C68D2DF-16CB-41E3-B92B-0304323B9BD6}"/>
          </ac:spMkLst>
        </pc:spChg>
        <pc:spChg chg="del">
          <ac:chgData name="Fernando Barbosa" userId="26e508f0-5e45-4ff3-9cbc-2459c82fe5c2" providerId="ADAL" clId="{9CD381FD-3713-4DC6-8DA6-2CBE0D24EB84}" dt="2025-04-15T15:10:59.355" v="997" actId="478"/>
          <ac:spMkLst>
            <pc:docMk/>
            <pc:sldMk cId="275488994" sldId="4000"/>
            <ac:spMk id="16" creationId="{087AAC46-215C-4071-992A-0A15DE13D330}"/>
          </ac:spMkLst>
        </pc:spChg>
        <pc:spChg chg="del">
          <ac:chgData name="Fernando Barbosa" userId="26e508f0-5e45-4ff3-9cbc-2459c82fe5c2" providerId="ADAL" clId="{9CD381FD-3713-4DC6-8DA6-2CBE0D24EB84}" dt="2025-04-15T15:10:59.355" v="997" actId="478"/>
          <ac:spMkLst>
            <pc:docMk/>
            <pc:sldMk cId="275488994" sldId="4000"/>
            <ac:spMk id="17" creationId="{E53D177F-0BDE-47F9-93EE-FF460FCA5AB5}"/>
          </ac:spMkLst>
        </pc:spChg>
        <pc:spChg chg="del">
          <ac:chgData name="Fernando Barbosa" userId="26e508f0-5e45-4ff3-9cbc-2459c82fe5c2" providerId="ADAL" clId="{9CD381FD-3713-4DC6-8DA6-2CBE0D24EB84}" dt="2025-04-15T13:57:28.161" v="322"/>
          <ac:spMkLst>
            <pc:docMk/>
            <pc:sldMk cId="275488994" sldId="4000"/>
            <ac:spMk id="18" creationId="{CA0D5F2E-BE51-41CB-8374-539AF4584146}"/>
          </ac:spMkLst>
        </pc:spChg>
        <pc:picChg chg="add mod">
          <ac:chgData name="Fernando Barbosa" userId="26e508f0-5e45-4ff3-9cbc-2459c82fe5c2" providerId="ADAL" clId="{9CD381FD-3713-4DC6-8DA6-2CBE0D24EB84}" dt="2025-04-15T15:11:11.539" v="999" actId="14100"/>
          <ac:picMkLst>
            <pc:docMk/>
            <pc:sldMk cId="275488994" sldId="4000"/>
            <ac:picMk id="2" creationId="{B43D9551-0792-475A-B8AF-524AFEFBFA2C}"/>
          </ac:picMkLst>
        </pc:picChg>
        <pc:picChg chg="del">
          <ac:chgData name="Fernando Barbosa" userId="26e508f0-5e45-4ff3-9cbc-2459c82fe5c2" providerId="ADAL" clId="{9CD381FD-3713-4DC6-8DA6-2CBE0D24EB84}" dt="2025-04-15T15:10:53.933" v="996" actId="478"/>
          <ac:picMkLst>
            <pc:docMk/>
            <pc:sldMk cId="275488994" sldId="4000"/>
            <ac:picMk id="5" creationId="{41107671-50D3-45B6-AE6E-A7630C81D0D8}"/>
          </ac:picMkLst>
        </pc:picChg>
      </pc:sldChg>
      <pc:sldChg chg="modSp">
        <pc:chgData name="Fernando Barbosa" userId="26e508f0-5e45-4ff3-9cbc-2459c82fe5c2" providerId="ADAL" clId="{9CD381FD-3713-4DC6-8DA6-2CBE0D24EB84}" dt="2025-04-16T11:55:59.329" v="2678" actId="255"/>
        <pc:sldMkLst>
          <pc:docMk/>
          <pc:sldMk cId="3716809524" sldId="4001"/>
        </pc:sldMkLst>
        <pc:spChg chg="mod">
          <ac:chgData name="Fernando Barbosa" userId="26e508f0-5e45-4ff3-9cbc-2459c82fe5c2" providerId="ADAL" clId="{9CD381FD-3713-4DC6-8DA6-2CBE0D24EB84}" dt="2025-04-16T11:55:59.329" v="2678" actId="255"/>
          <ac:spMkLst>
            <pc:docMk/>
            <pc:sldMk cId="3716809524" sldId="4001"/>
            <ac:spMk id="4" creationId="{30FCB79F-9CDD-4B8F-AB65-80B063256F08}"/>
          </ac:spMkLst>
        </pc:spChg>
      </pc:sldChg>
      <pc:sldChg chg="addSp delSp modSp">
        <pc:chgData name="Fernando Barbosa" userId="26e508f0-5e45-4ff3-9cbc-2459c82fe5c2" providerId="ADAL" clId="{9CD381FD-3713-4DC6-8DA6-2CBE0D24EB84}" dt="2025-04-15T14:22:37.127" v="435" actId="207"/>
        <pc:sldMkLst>
          <pc:docMk/>
          <pc:sldMk cId="2617370072" sldId="4007"/>
        </pc:sldMkLst>
        <pc:spChg chg="mod">
          <ac:chgData name="Fernando Barbosa" userId="26e508f0-5e45-4ff3-9cbc-2459c82fe5c2" providerId="ADAL" clId="{9CD381FD-3713-4DC6-8DA6-2CBE0D24EB84}" dt="2025-04-15T13:55:17.375" v="293" actId="20577"/>
          <ac:spMkLst>
            <pc:docMk/>
            <pc:sldMk cId="2617370072" sldId="4007"/>
            <ac:spMk id="3" creationId="{CDD88E75-51DE-4451-8A60-95C0C10CFA3B}"/>
          </ac:spMkLst>
        </pc:spChg>
        <pc:spChg chg="mod">
          <ac:chgData name="Fernando Barbosa" userId="26e508f0-5e45-4ff3-9cbc-2459c82fe5c2" providerId="ADAL" clId="{9CD381FD-3713-4DC6-8DA6-2CBE0D24EB84}" dt="2025-04-15T14:18:24.462" v="422" actId="20577"/>
          <ac:spMkLst>
            <pc:docMk/>
            <pc:sldMk cId="2617370072" sldId="4007"/>
            <ac:spMk id="13" creationId="{27975410-CFAE-433D-9E91-32D08C596075}"/>
          </ac:spMkLst>
        </pc:spChg>
        <pc:spChg chg="mod">
          <ac:chgData name="Fernando Barbosa" userId="26e508f0-5e45-4ff3-9cbc-2459c82fe5c2" providerId="ADAL" clId="{9CD381FD-3713-4DC6-8DA6-2CBE0D24EB84}" dt="2025-04-15T14:22:37.127" v="435" actId="207"/>
          <ac:spMkLst>
            <pc:docMk/>
            <pc:sldMk cId="2617370072" sldId="4007"/>
            <ac:spMk id="15" creationId="{4A12D889-8718-466A-A997-6E65E016E414}"/>
          </ac:spMkLst>
        </pc:spChg>
        <pc:spChg chg="mod">
          <ac:chgData name="Fernando Barbosa" userId="26e508f0-5e45-4ff3-9cbc-2459c82fe5c2" providerId="ADAL" clId="{9CD381FD-3713-4DC6-8DA6-2CBE0D24EB84}" dt="2025-04-15T14:19:05.757" v="424" actId="1076"/>
          <ac:spMkLst>
            <pc:docMk/>
            <pc:sldMk cId="2617370072" sldId="4007"/>
            <ac:spMk id="18" creationId="{05BB97AB-9F6A-48F5-A0AB-9B53CEA8CA1F}"/>
          </ac:spMkLst>
        </pc:spChg>
        <pc:spChg chg="mod">
          <ac:chgData name="Fernando Barbosa" userId="26e508f0-5e45-4ff3-9cbc-2459c82fe5c2" providerId="ADAL" clId="{9CD381FD-3713-4DC6-8DA6-2CBE0D24EB84}" dt="2025-04-15T14:19:24.238" v="427" actId="1076"/>
          <ac:spMkLst>
            <pc:docMk/>
            <pc:sldMk cId="2617370072" sldId="4007"/>
            <ac:spMk id="19" creationId="{5443AA30-EEB0-4484-93FE-1A1F9343EE24}"/>
          </ac:spMkLst>
        </pc:spChg>
        <pc:spChg chg="del">
          <ac:chgData name="Fernando Barbosa" userId="26e508f0-5e45-4ff3-9cbc-2459c82fe5c2" providerId="ADAL" clId="{9CD381FD-3713-4DC6-8DA6-2CBE0D24EB84}" dt="2025-04-15T13:56:43.032" v="314"/>
          <ac:spMkLst>
            <pc:docMk/>
            <pc:sldMk cId="2617370072" sldId="4007"/>
            <ac:spMk id="20" creationId="{D6FB63AA-5DE3-4775-B233-D59FE7AFB50C}"/>
          </ac:spMkLst>
        </pc:spChg>
        <pc:picChg chg="add mod">
          <ac:chgData name="Fernando Barbosa" userId="26e508f0-5e45-4ff3-9cbc-2459c82fe5c2" providerId="ADAL" clId="{9CD381FD-3713-4DC6-8DA6-2CBE0D24EB84}" dt="2025-04-15T14:20:46.683" v="430" actId="1076"/>
          <ac:picMkLst>
            <pc:docMk/>
            <pc:sldMk cId="2617370072" sldId="4007"/>
            <ac:picMk id="4" creationId="{5BEE5B07-8517-41FA-987D-2461CF7D2E9F}"/>
          </ac:picMkLst>
        </pc:picChg>
        <pc:picChg chg="add mod">
          <ac:chgData name="Fernando Barbosa" userId="26e508f0-5e45-4ff3-9cbc-2459c82fe5c2" providerId="ADAL" clId="{9CD381FD-3713-4DC6-8DA6-2CBE0D24EB84}" dt="2025-04-15T14:21:38.298" v="434" actId="14100"/>
          <ac:picMkLst>
            <pc:docMk/>
            <pc:sldMk cId="2617370072" sldId="4007"/>
            <ac:picMk id="5" creationId="{C0C17193-A385-4599-BA38-DE1CA9383F17}"/>
          </ac:picMkLst>
        </pc:picChg>
        <pc:picChg chg="mod">
          <ac:chgData name="Fernando Barbosa" userId="26e508f0-5e45-4ff3-9cbc-2459c82fe5c2" providerId="ADAL" clId="{9CD381FD-3713-4DC6-8DA6-2CBE0D24EB84}" dt="2025-04-15T14:19:15.707" v="426" actId="1076"/>
          <ac:picMkLst>
            <pc:docMk/>
            <pc:sldMk cId="2617370072" sldId="4007"/>
            <ac:picMk id="14" creationId="{AB18683B-4D76-474A-8566-2EA14F4D640D}"/>
          </ac:picMkLst>
        </pc:picChg>
        <pc:picChg chg="mod">
          <ac:chgData name="Fernando Barbosa" userId="26e508f0-5e45-4ff3-9cbc-2459c82fe5c2" providerId="ADAL" clId="{9CD381FD-3713-4DC6-8DA6-2CBE0D24EB84}" dt="2025-04-15T14:19:05.757" v="424" actId="1076"/>
          <ac:picMkLst>
            <pc:docMk/>
            <pc:sldMk cId="2617370072" sldId="4007"/>
            <ac:picMk id="17" creationId="{0A4E2557-D7B6-4E4C-BA65-0DB9ACEC57A2}"/>
          </ac:picMkLst>
        </pc:picChg>
      </pc:sldChg>
      <pc:sldChg chg="delSp modSp">
        <pc:chgData name="Fernando Barbosa" userId="26e508f0-5e45-4ff3-9cbc-2459c82fe5c2" providerId="ADAL" clId="{9CD381FD-3713-4DC6-8DA6-2CBE0D24EB84}" dt="2025-04-15T13:57:17.295" v="320"/>
        <pc:sldMkLst>
          <pc:docMk/>
          <pc:sldMk cId="4261606696" sldId="4008"/>
        </pc:sldMkLst>
        <pc:spChg chg="mod">
          <ac:chgData name="Fernando Barbosa" userId="26e508f0-5e45-4ff3-9cbc-2459c82fe5c2" providerId="ADAL" clId="{9CD381FD-3713-4DC6-8DA6-2CBE0D24EB84}" dt="2025-04-15T13:55:48.205" v="305" actId="20577"/>
          <ac:spMkLst>
            <pc:docMk/>
            <pc:sldMk cId="4261606696" sldId="4008"/>
            <ac:spMk id="4" creationId="{04C0DCB2-AA19-4B14-B820-265A69F2B3B6}"/>
          </ac:spMkLst>
        </pc:spChg>
        <pc:spChg chg="del">
          <ac:chgData name="Fernando Barbosa" userId="26e508f0-5e45-4ff3-9cbc-2459c82fe5c2" providerId="ADAL" clId="{9CD381FD-3713-4DC6-8DA6-2CBE0D24EB84}" dt="2025-04-15T13:57:17.295" v="320"/>
          <ac:spMkLst>
            <pc:docMk/>
            <pc:sldMk cId="4261606696" sldId="4008"/>
            <ac:spMk id="11" creationId="{50C4BC76-0D71-4968-8111-7FCFBF7D2270}"/>
          </ac:spMkLst>
        </pc:spChg>
      </pc:sldChg>
      <pc:sldChg chg="del">
        <pc:chgData name="Fernando Barbosa" userId="26e508f0-5e45-4ff3-9cbc-2459c82fe5c2" providerId="ADAL" clId="{9CD381FD-3713-4DC6-8DA6-2CBE0D24EB84}" dt="2025-04-16T11:48:31.505" v="2648" actId="2696"/>
        <pc:sldMkLst>
          <pc:docMk/>
          <pc:sldMk cId="2319921339" sldId="4011"/>
        </pc:sldMkLst>
      </pc:sldChg>
      <pc:sldChg chg="delSp modSp">
        <pc:chgData name="Fernando Barbosa" userId="26e508f0-5e45-4ff3-9cbc-2459c82fe5c2" providerId="ADAL" clId="{9CD381FD-3713-4DC6-8DA6-2CBE0D24EB84}" dt="2025-04-15T13:56:19.118" v="310"/>
        <pc:sldMkLst>
          <pc:docMk/>
          <pc:sldMk cId="3021657079" sldId="4013"/>
        </pc:sldMkLst>
        <pc:spChg chg="mod">
          <ac:chgData name="Fernando Barbosa" userId="26e508f0-5e45-4ff3-9cbc-2459c82fe5c2" providerId="ADAL" clId="{9CD381FD-3713-4DC6-8DA6-2CBE0D24EB84}" dt="2025-04-15T13:09:11.620" v="0" actId="27636"/>
          <ac:spMkLst>
            <pc:docMk/>
            <pc:sldMk cId="3021657079" sldId="4013"/>
            <ac:spMk id="2" creationId="{83D7F87F-4417-AE66-F0C1-881F752A1CE2}"/>
          </ac:spMkLst>
        </pc:spChg>
        <pc:spChg chg="mod">
          <ac:chgData name="Fernando Barbosa" userId="26e508f0-5e45-4ff3-9cbc-2459c82fe5c2" providerId="ADAL" clId="{9CD381FD-3713-4DC6-8DA6-2CBE0D24EB84}" dt="2025-04-15T13:46:23.586" v="213" actId="20577"/>
          <ac:spMkLst>
            <pc:docMk/>
            <pc:sldMk cId="3021657079" sldId="4013"/>
            <ac:spMk id="20" creationId="{F8D94CFC-1A93-4315-8FD0-21A61A57DE0A}"/>
          </ac:spMkLst>
        </pc:spChg>
        <pc:spChg chg="del">
          <ac:chgData name="Fernando Barbosa" userId="26e508f0-5e45-4ff3-9cbc-2459c82fe5c2" providerId="ADAL" clId="{9CD381FD-3713-4DC6-8DA6-2CBE0D24EB84}" dt="2025-04-15T13:56:19.118" v="310"/>
          <ac:spMkLst>
            <pc:docMk/>
            <pc:sldMk cId="3021657079" sldId="4013"/>
            <ac:spMk id="22" creationId="{D866CEFB-4922-4718-B3CC-81674C7BFCF4}"/>
          </ac:spMkLst>
        </pc:spChg>
        <pc:graphicFrameChg chg="modGraphic">
          <ac:chgData name="Fernando Barbosa" userId="26e508f0-5e45-4ff3-9cbc-2459c82fe5c2" providerId="ADAL" clId="{9CD381FD-3713-4DC6-8DA6-2CBE0D24EB84}" dt="2025-04-15T13:45:34.364" v="205" actId="20577"/>
          <ac:graphicFrameMkLst>
            <pc:docMk/>
            <pc:sldMk cId="3021657079" sldId="4013"/>
            <ac:graphicFrameMk id="3" creationId="{A17E4B10-C5EF-4CDF-971B-1063833BB470}"/>
          </ac:graphicFrameMkLst>
        </pc:graphicFrameChg>
      </pc:sldChg>
      <pc:sldChg chg="delSp modSp">
        <pc:chgData name="Fernando Barbosa" userId="26e508f0-5e45-4ff3-9cbc-2459c82fe5c2" providerId="ADAL" clId="{9CD381FD-3713-4DC6-8DA6-2CBE0D24EB84}" dt="2025-04-15T13:57:22.411" v="321"/>
        <pc:sldMkLst>
          <pc:docMk/>
          <pc:sldMk cId="642439209" sldId="4017"/>
        </pc:sldMkLst>
        <pc:spChg chg="mod">
          <ac:chgData name="Fernando Barbosa" userId="26e508f0-5e45-4ff3-9cbc-2459c82fe5c2" providerId="ADAL" clId="{9CD381FD-3713-4DC6-8DA6-2CBE0D24EB84}" dt="2025-04-15T13:55:53.022" v="307" actId="20577"/>
          <ac:spMkLst>
            <pc:docMk/>
            <pc:sldMk cId="642439209" sldId="4017"/>
            <ac:spMk id="4" creationId="{04C0DCB2-AA19-4B14-B820-265A69F2B3B6}"/>
          </ac:spMkLst>
        </pc:spChg>
        <pc:spChg chg="del">
          <ac:chgData name="Fernando Barbosa" userId="26e508f0-5e45-4ff3-9cbc-2459c82fe5c2" providerId="ADAL" clId="{9CD381FD-3713-4DC6-8DA6-2CBE0D24EB84}" dt="2025-04-15T13:57:22.411" v="321"/>
          <ac:spMkLst>
            <pc:docMk/>
            <pc:sldMk cId="642439209" sldId="4017"/>
            <ac:spMk id="12" creationId="{2DF43483-8912-433E-A787-E8D1C695FCA6}"/>
          </ac:spMkLst>
        </pc:spChg>
      </pc:sldChg>
      <pc:sldChg chg="addSp delSp modSp">
        <pc:chgData name="Fernando Barbosa" userId="26e508f0-5e45-4ff3-9cbc-2459c82fe5c2" providerId="ADAL" clId="{9CD381FD-3713-4DC6-8DA6-2CBE0D24EB84}" dt="2025-04-15T19:15:45.658" v="1242" actId="207"/>
        <pc:sldMkLst>
          <pc:docMk/>
          <pc:sldMk cId="1914109893" sldId="4027"/>
        </pc:sldMkLst>
        <pc:spChg chg="add mod">
          <ac:chgData name="Fernando Barbosa" userId="26e508f0-5e45-4ff3-9cbc-2459c82fe5c2" providerId="ADAL" clId="{9CD381FD-3713-4DC6-8DA6-2CBE0D24EB84}" dt="2025-04-15T19:15:00.862" v="1240" actId="14100"/>
          <ac:spMkLst>
            <pc:docMk/>
            <pc:sldMk cId="1914109893" sldId="4027"/>
            <ac:spMk id="7" creationId="{C9174F0F-B83A-46E3-9466-7DEF81F435C7}"/>
          </ac:spMkLst>
        </pc:spChg>
        <pc:spChg chg="mod">
          <ac:chgData name="Fernando Barbosa" userId="26e508f0-5e45-4ff3-9cbc-2459c82fe5c2" providerId="ADAL" clId="{9CD381FD-3713-4DC6-8DA6-2CBE0D24EB84}" dt="2025-04-15T15:22:54.642" v="1106" actId="14100"/>
          <ac:spMkLst>
            <pc:docMk/>
            <pc:sldMk cId="1914109893" sldId="4027"/>
            <ac:spMk id="48" creationId="{86F8E383-3957-49B1-927F-AF34D0580DD8}"/>
          </ac:spMkLst>
        </pc:spChg>
        <pc:spChg chg="del">
          <ac:chgData name="Fernando Barbosa" userId="26e508f0-5e45-4ff3-9cbc-2459c82fe5c2" providerId="ADAL" clId="{9CD381FD-3713-4DC6-8DA6-2CBE0D24EB84}" dt="2025-04-15T13:57:34.560" v="323"/>
          <ac:spMkLst>
            <pc:docMk/>
            <pc:sldMk cId="1914109893" sldId="4027"/>
            <ac:spMk id="56" creationId="{8D114E58-0F2E-4E9C-BDB9-E0D652099AB9}"/>
          </ac:spMkLst>
        </pc:spChg>
        <pc:spChg chg="add mod">
          <ac:chgData name="Fernando Barbosa" userId="26e508f0-5e45-4ff3-9cbc-2459c82fe5c2" providerId="ADAL" clId="{9CD381FD-3713-4DC6-8DA6-2CBE0D24EB84}" dt="2025-04-15T19:15:45.658" v="1242" actId="207"/>
          <ac:spMkLst>
            <pc:docMk/>
            <pc:sldMk cId="1914109893" sldId="4027"/>
            <ac:spMk id="57" creationId="{0F232C99-CEBF-4D54-A221-2909970F2FC0}"/>
          </ac:spMkLst>
        </pc:spChg>
      </pc:sldChg>
      <pc:sldChg chg="delSp modSp">
        <pc:chgData name="Fernando Barbosa" userId="26e508f0-5e45-4ff3-9cbc-2459c82fe5c2" providerId="ADAL" clId="{9CD381FD-3713-4DC6-8DA6-2CBE0D24EB84}" dt="2025-04-15T13:57:40.326" v="324"/>
        <pc:sldMkLst>
          <pc:docMk/>
          <pc:sldMk cId="1598327902" sldId="4028"/>
        </pc:sldMkLst>
        <pc:spChg chg="mod">
          <ac:chgData name="Fernando Barbosa" userId="26e508f0-5e45-4ff3-9cbc-2459c82fe5c2" providerId="ADAL" clId="{9CD381FD-3713-4DC6-8DA6-2CBE0D24EB84}" dt="2025-04-15T13:14:02.925" v="1" actId="27636"/>
          <ac:spMkLst>
            <pc:docMk/>
            <pc:sldMk cId="1598327902" sldId="4028"/>
            <ac:spMk id="17" creationId="{CF2ED202-BBC1-4958-A761-0A8C9EA0D699}"/>
          </ac:spMkLst>
        </pc:spChg>
        <pc:spChg chg="del">
          <ac:chgData name="Fernando Barbosa" userId="26e508f0-5e45-4ff3-9cbc-2459c82fe5c2" providerId="ADAL" clId="{9CD381FD-3713-4DC6-8DA6-2CBE0D24EB84}" dt="2025-04-15T13:57:40.326" v="324"/>
          <ac:spMkLst>
            <pc:docMk/>
            <pc:sldMk cId="1598327902" sldId="4028"/>
            <ac:spMk id="25" creationId="{1C7E9E19-D3B3-43D3-8949-FF526D02DCE8}"/>
          </ac:spMkLst>
        </pc:spChg>
      </pc:sldChg>
      <pc:sldChg chg="delSp modSp">
        <pc:chgData name="Fernando Barbosa" userId="26e508f0-5e45-4ff3-9cbc-2459c82fe5c2" providerId="ADAL" clId="{9CD381FD-3713-4DC6-8DA6-2CBE0D24EB84}" dt="2025-04-16T13:49:28.784" v="2808" actId="207"/>
        <pc:sldMkLst>
          <pc:docMk/>
          <pc:sldMk cId="2153334617" sldId="4041"/>
        </pc:sldMkLst>
        <pc:spChg chg="del">
          <ac:chgData name="Fernando Barbosa" userId="26e508f0-5e45-4ff3-9cbc-2459c82fe5c2" providerId="ADAL" clId="{9CD381FD-3713-4DC6-8DA6-2CBE0D24EB84}" dt="2025-04-15T13:56:29.703" v="312"/>
          <ac:spMkLst>
            <pc:docMk/>
            <pc:sldMk cId="2153334617" sldId="4041"/>
            <ac:spMk id="7" creationId="{7F7B130A-3509-4548-9111-70BE35EFB505}"/>
          </ac:spMkLst>
        </pc:spChg>
        <pc:spChg chg="mod">
          <ac:chgData name="Fernando Barbosa" userId="26e508f0-5e45-4ff3-9cbc-2459c82fe5c2" providerId="ADAL" clId="{9CD381FD-3713-4DC6-8DA6-2CBE0D24EB84}" dt="2025-04-15T13:51:05.505" v="281" actId="20577"/>
          <ac:spMkLst>
            <pc:docMk/>
            <pc:sldMk cId="2153334617" sldId="4041"/>
            <ac:spMk id="14" creationId="{A6C336C5-6E1C-478C-98C2-A7DF803C132E}"/>
          </ac:spMkLst>
        </pc:spChg>
        <pc:graphicFrameChg chg="modGraphic">
          <ac:chgData name="Fernando Barbosa" userId="26e508f0-5e45-4ff3-9cbc-2459c82fe5c2" providerId="ADAL" clId="{9CD381FD-3713-4DC6-8DA6-2CBE0D24EB84}" dt="2025-04-16T13:49:28.784" v="2808" actId="207"/>
          <ac:graphicFrameMkLst>
            <pc:docMk/>
            <pc:sldMk cId="2153334617" sldId="4041"/>
            <ac:graphicFrameMk id="13" creationId="{9B78318F-F84A-46C8-9772-E65EDC906A6B}"/>
          </ac:graphicFrameMkLst>
        </pc:graphicFrameChg>
      </pc:sldChg>
      <pc:sldChg chg="delSp modSp">
        <pc:chgData name="Fernando Barbosa" userId="26e508f0-5e45-4ff3-9cbc-2459c82fe5c2" providerId="ADAL" clId="{9CD381FD-3713-4DC6-8DA6-2CBE0D24EB84}" dt="2025-04-15T14:27:49.123" v="512" actId="20577"/>
        <pc:sldMkLst>
          <pc:docMk/>
          <pc:sldMk cId="820817836" sldId="4042"/>
        </pc:sldMkLst>
        <pc:spChg chg="mod">
          <ac:chgData name="Fernando Barbosa" userId="26e508f0-5e45-4ff3-9cbc-2459c82fe5c2" providerId="ADAL" clId="{9CD381FD-3713-4DC6-8DA6-2CBE0D24EB84}" dt="2025-04-15T13:55:22.375" v="295" actId="20577"/>
          <ac:spMkLst>
            <pc:docMk/>
            <pc:sldMk cId="820817836" sldId="4042"/>
            <ac:spMk id="5" creationId="{A5A99B26-87FF-4F35-8FF4-F6E0582EE8E8}"/>
          </ac:spMkLst>
        </pc:spChg>
        <pc:spChg chg="mod">
          <ac:chgData name="Fernando Barbosa" userId="26e508f0-5e45-4ff3-9cbc-2459c82fe5c2" providerId="ADAL" clId="{9CD381FD-3713-4DC6-8DA6-2CBE0D24EB84}" dt="2025-04-15T14:27:49.123" v="512" actId="20577"/>
          <ac:spMkLst>
            <pc:docMk/>
            <pc:sldMk cId="820817836" sldId="4042"/>
            <ac:spMk id="17" creationId="{7E1ACDC3-E98E-4A09-BCD6-B01F04958603}"/>
          </ac:spMkLst>
        </pc:spChg>
        <pc:spChg chg="del">
          <ac:chgData name="Fernando Barbosa" userId="26e508f0-5e45-4ff3-9cbc-2459c82fe5c2" providerId="ADAL" clId="{9CD381FD-3713-4DC6-8DA6-2CBE0D24EB84}" dt="2025-04-15T13:56:48.632" v="315"/>
          <ac:spMkLst>
            <pc:docMk/>
            <pc:sldMk cId="820817836" sldId="4042"/>
            <ac:spMk id="19" creationId="{63EA23A5-9A28-413C-901A-CE53AFB3D89A}"/>
          </ac:spMkLst>
        </pc:spChg>
      </pc:sldChg>
      <pc:sldChg chg="addSp delSp modSp">
        <pc:chgData name="Fernando Barbosa" userId="26e508f0-5e45-4ff3-9cbc-2459c82fe5c2" providerId="ADAL" clId="{9CD381FD-3713-4DC6-8DA6-2CBE0D24EB84}" dt="2025-04-16T11:58:26.568" v="2753" actId="20577"/>
        <pc:sldMkLst>
          <pc:docMk/>
          <pc:sldMk cId="2730893277" sldId="4043"/>
        </pc:sldMkLst>
        <pc:spChg chg="mod">
          <ac:chgData name="Fernando Barbosa" userId="26e508f0-5e45-4ff3-9cbc-2459c82fe5c2" providerId="ADAL" clId="{9CD381FD-3713-4DC6-8DA6-2CBE0D24EB84}" dt="2025-04-15T19:17:44.570" v="1276" actId="20577"/>
          <ac:spMkLst>
            <pc:docMk/>
            <pc:sldMk cId="2730893277" sldId="4043"/>
            <ac:spMk id="4" creationId="{77C6CB47-1E7C-4588-87F8-1F416CD13FA1}"/>
          </ac:spMkLst>
        </pc:spChg>
        <pc:spChg chg="del">
          <ac:chgData name="Fernando Barbosa" userId="26e508f0-5e45-4ff3-9cbc-2459c82fe5c2" providerId="ADAL" clId="{9CD381FD-3713-4DC6-8DA6-2CBE0D24EB84}" dt="2025-04-15T19:18:00.315" v="1278"/>
          <ac:spMkLst>
            <pc:docMk/>
            <pc:sldMk cId="2730893277" sldId="4043"/>
            <ac:spMk id="9" creationId="{0276AB0D-787A-4017-B2AA-E3C01D512A99}"/>
          </ac:spMkLst>
        </pc:spChg>
        <pc:spChg chg="mod">
          <ac:chgData name="Fernando Barbosa" userId="26e508f0-5e45-4ff3-9cbc-2459c82fe5c2" providerId="ADAL" clId="{9CD381FD-3713-4DC6-8DA6-2CBE0D24EB84}" dt="2025-04-15T19:22:27.936" v="1354" actId="1076"/>
          <ac:spMkLst>
            <pc:docMk/>
            <pc:sldMk cId="2730893277" sldId="4043"/>
            <ac:spMk id="14" creationId="{BD165347-6105-42E6-AC01-CBDCD30FA2E5}"/>
          </ac:spMkLst>
        </pc:spChg>
        <pc:spChg chg="del">
          <ac:chgData name="Fernando Barbosa" userId="26e508f0-5e45-4ff3-9cbc-2459c82fe5c2" providerId="ADAL" clId="{9CD381FD-3713-4DC6-8DA6-2CBE0D24EB84}" dt="2025-04-15T19:17:55.243" v="1277"/>
          <ac:spMkLst>
            <pc:docMk/>
            <pc:sldMk cId="2730893277" sldId="4043"/>
            <ac:spMk id="15" creationId="{95CC70B5-CB50-4012-B298-ED366DE4ACAF}"/>
          </ac:spMkLst>
        </pc:spChg>
        <pc:spChg chg="add mod">
          <ac:chgData name="Fernando Barbosa" userId="26e508f0-5e45-4ff3-9cbc-2459c82fe5c2" providerId="ADAL" clId="{9CD381FD-3713-4DC6-8DA6-2CBE0D24EB84}" dt="2025-04-16T11:58:26.568" v="2753" actId="20577"/>
          <ac:spMkLst>
            <pc:docMk/>
            <pc:sldMk cId="2730893277" sldId="4043"/>
            <ac:spMk id="16" creationId="{4D7A27D6-0DBA-4E5A-ADD7-256CBA437CED}"/>
          </ac:spMkLst>
        </pc:spChg>
        <pc:picChg chg="del">
          <ac:chgData name="Fernando Barbosa" userId="26e508f0-5e45-4ff3-9cbc-2459c82fe5c2" providerId="ADAL" clId="{9CD381FD-3713-4DC6-8DA6-2CBE0D24EB84}" dt="2025-04-15T19:17:01.774" v="1243"/>
          <ac:picMkLst>
            <pc:docMk/>
            <pc:sldMk cId="2730893277" sldId="4043"/>
            <ac:picMk id="2" creationId="{B43D9551-0792-475A-B8AF-524AFEFBFA2C}"/>
          </ac:picMkLst>
        </pc:picChg>
        <pc:picChg chg="add del mod">
          <ac:chgData name="Fernando Barbosa" userId="26e508f0-5e45-4ff3-9cbc-2459c82fe5c2" providerId="ADAL" clId="{9CD381FD-3713-4DC6-8DA6-2CBE0D24EB84}" dt="2025-04-15T19:22:47.800" v="1356"/>
          <ac:picMkLst>
            <pc:docMk/>
            <pc:sldMk cId="2730893277" sldId="4043"/>
            <ac:picMk id="3" creationId="{F7E298EB-F47F-4D5F-B3DE-970FA455D868}"/>
          </ac:picMkLst>
        </pc:picChg>
        <pc:picChg chg="add mod">
          <ac:chgData name="Fernando Barbosa" userId="26e508f0-5e45-4ff3-9cbc-2459c82fe5c2" providerId="ADAL" clId="{9CD381FD-3713-4DC6-8DA6-2CBE0D24EB84}" dt="2025-04-15T19:39:23.897" v="1926" actId="1076"/>
          <ac:picMkLst>
            <pc:docMk/>
            <pc:sldMk cId="2730893277" sldId="4043"/>
            <ac:picMk id="5" creationId="{8A794A16-5D16-4D18-83C0-15A551BFFE58}"/>
          </ac:picMkLst>
        </pc:picChg>
        <pc:picChg chg="del">
          <ac:chgData name="Fernando Barbosa" userId="26e508f0-5e45-4ff3-9cbc-2459c82fe5c2" providerId="ADAL" clId="{9CD381FD-3713-4DC6-8DA6-2CBE0D24EB84}" dt="2025-04-15T19:17:04.754" v="1244"/>
          <ac:picMkLst>
            <pc:docMk/>
            <pc:sldMk cId="2730893277" sldId="4043"/>
            <ac:picMk id="12" creationId="{FE6C699F-0DF4-4612-A615-3E9420262067}"/>
          </ac:picMkLst>
        </pc:picChg>
        <pc:picChg chg="del">
          <ac:chgData name="Fernando Barbosa" userId="26e508f0-5e45-4ff3-9cbc-2459c82fe5c2" providerId="ADAL" clId="{9CD381FD-3713-4DC6-8DA6-2CBE0D24EB84}" dt="2025-04-15T19:17:06.887" v="1245"/>
          <ac:picMkLst>
            <pc:docMk/>
            <pc:sldMk cId="2730893277" sldId="4043"/>
            <ac:picMk id="13" creationId="{9A9EA1B0-A6DE-4127-B63D-837F4FAFC13E}"/>
          </ac:picMkLst>
        </pc:picChg>
      </pc:sldChg>
      <pc:sldMasterChg chg="modSp">
        <pc:chgData name="Fernando Barbosa" userId="26e508f0-5e45-4ff3-9cbc-2459c82fe5c2" providerId="ADAL" clId="{9CD381FD-3713-4DC6-8DA6-2CBE0D24EB84}" dt="2025-04-15T14:00:17.773" v="343" actId="20577"/>
        <pc:sldMasterMkLst>
          <pc:docMk/>
          <pc:sldMasterMk cId="1344200679" sldId="2147483668"/>
        </pc:sldMasterMkLst>
        <pc:spChg chg="mod">
          <ac:chgData name="Fernando Barbosa" userId="26e508f0-5e45-4ff3-9cbc-2459c82fe5c2" providerId="ADAL" clId="{9CD381FD-3713-4DC6-8DA6-2CBE0D24EB84}" dt="2025-04-15T14:00:17.773" v="343" actId="20577"/>
          <ac:spMkLst>
            <pc:docMk/>
            <pc:sldMasterMk cId="1344200679" sldId="2147483668"/>
            <ac:spMk id="4" creationId="{3BCFEFF2-44B8-687E-DAB3-7026DB467298}"/>
          </ac:spMkLst>
        </pc:spChg>
      </pc:sldMasterChg>
    </pc:docChg>
  </pc:docChgLst>
  <pc:docChgLst>
    <pc:chgData name="Fernando Barbosa" userId="26e508f0-5e45-4ff3-9cbc-2459c82fe5c2" providerId="ADAL" clId="{0C29E215-CAE5-4CA1-A720-8928885A6250}"/>
    <pc:docChg chg="undo custSel modSld sldOrd">
      <pc:chgData name="Fernando Barbosa" userId="26e508f0-5e45-4ff3-9cbc-2459c82fe5c2" providerId="ADAL" clId="{0C29E215-CAE5-4CA1-A720-8928885A6250}" dt="2025-04-17T13:45:02.887" v="2193" actId="20577"/>
      <pc:docMkLst>
        <pc:docMk/>
      </pc:docMkLst>
      <pc:sldChg chg="ord">
        <pc:chgData name="Fernando Barbosa" userId="26e508f0-5e45-4ff3-9cbc-2459c82fe5c2" providerId="ADAL" clId="{0C29E215-CAE5-4CA1-A720-8928885A6250}" dt="2025-04-17T13:32:28.045" v="2036"/>
        <pc:sldMkLst>
          <pc:docMk/>
          <pc:sldMk cId="3235696104" sldId="3994"/>
        </pc:sldMkLst>
      </pc:sldChg>
      <pc:sldChg chg="modSp">
        <pc:chgData name="Fernando Barbosa" userId="26e508f0-5e45-4ff3-9cbc-2459c82fe5c2" providerId="ADAL" clId="{0C29E215-CAE5-4CA1-A720-8928885A6250}" dt="2025-04-17T13:45:02.887" v="2193" actId="20577"/>
        <pc:sldMkLst>
          <pc:docMk/>
          <pc:sldMk cId="3716809524" sldId="4001"/>
        </pc:sldMkLst>
        <pc:spChg chg="mod">
          <ac:chgData name="Fernando Barbosa" userId="26e508f0-5e45-4ff3-9cbc-2459c82fe5c2" providerId="ADAL" clId="{0C29E215-CAE5-4CA1-A720-8928885A6250}" dt="2025-04-17T13:45:02.887" v="2193" actId="20577"/>
          <ac:spMkLst>
            <pc:docMk/>
            <pc:sldMk cId="3716809524" sldId="4001"/>
            <ac:spMk id="4" creationId="{30FCB79F-9CDD-4B8F-AB65-80B063256F08}"/>
          </ac:spMkLst>
        </pc:spChg>
      </pc:sldChg>
      <pc:sldChg chg="modSp">
        <pc:chgData name="Fernando Barbosa" userId="26e508f0-5e45-4ff3-9cbc-2459c82fe5c2" providerId="ADAL" clId="{0C29E215-CAE5-4CA1-A720-8928885A6250}" dt="2025-04-17T13:40:43.729" v="2162" actId="20577"/>
        <pc:sldMkLst>
          <pc:docMk/>
          <pc:sldMk cId="1914109893" sldId="4027"/>
        </pc:sldMkLst>
        <pc:spChg chg="mod">
          <ac:chgData name="Fernando Barbosa" userId="26e508f0-5e45-4ff3-9cbc-2459c82fe5c2" providerId="ADAL" clId="{0C29E215-CAE5-4CA1-A720-8928885A6250}" dt="2025-04-17T13:40:02.197" v="2160" actId="20577"/>
          <ac:spMkLst>
            <pc:docMk/>
            <pc:sldMk cId="1914109893" sldId="4027"/>
            <ac:spMk id="29" creationId="{9EBBB936-73AB-40C9-8711-A2F4A39E3FA2}"/>
          </ac:spMkLst>
        </pc:spChg>
        <pc:spChg chg="mod">
          <ac:chgData name="Fernando Barbosa" userId="26e508f0-5e45-4ff3-9cbc-2459c82fe5c2" providerId="ADAL" clId="{0C29E215-CAE5-4CA1-A720-8928885A6250}" dt="2025-04-17T13:37:44.099" v="2091" actId="20577"/>
          <ac:spMkLst>
            <pc:docMk/>
            <pc:sldMk cId="1914109893" sldId="4027"/>
            <ac:spMk id="32" creationId="{B6F4F27B-3C1A-4AF0-B72E-6CA4DF2FB1A3}"/>
          </ac:spMkLst>
        </pc:spChg>
        <pc:spChg chg="mod">
          <ac:chgData name="Fernando Barbosa" userId="26e508f0-5e45-4ff3-9cbc-2459c82fe5c2" providerId="ADAL" clId="{0C29E215-CAE5-4CA1-A720-8928885A6250}" dt="2025-04-17T13:40:43.729" v="2162" actId="20577"/>
          <ac:spMkLst>
            <pc:docMk/>
            <pc:sldMk cId="1914109893" sldId="4027"/>
            <ac:spMk id="49" creationId="{B3679875-C5F8-47DB-BC9A-56F5DE65E415}"/>
          </ac:spMkLst>
        </pc:spChg>
      </pc:sldChg>
      <pc:sldChg chg="modSp">
        <pc:chgData name="Fernando Barbosa" userId="26e508f0-5e45-4ff3-9cbc-2459c82fe5c2" providerId="ADAL" clId="{0C29E215-CAE5-4CA1-A720-8928885A6250}" dt="2025-04-17T13:36:46.467" v="2087" actId="20577"/>
        <pc:sldMkLst>
          <pc:docMk/>
          <pc:sldMk cId="1598327902" sldId="4028"/>
        </pc:sldMkLst>
        <pc:spChg chg="mod">
          <ac:chgData name="Fernando Barbosa" userId="26e508f0-5e45-4ff3-9cbc-2459c82fe5c2" providerId="ADAL" clId="{0C29E215-CAE5-4CA1-A720-8928885A6250}" dt="2025-04-17T13:36:02.869" v="2080" actId="20577"/>
          <ac:spMkLst>
            <pc:docMk/>
            <pc:sldMk cId="1598327902" sldId="4028"/>
            <ac:spMk id="17" creationId="{CF2ED202-BBC1-4958-A761-0A8C9EA0D699}"/>
          </ac:spMkLst>
        </pc:spChg>
        <pc:spChg chg="mod">
          <ac:chgData name="Fernando Barbosa" userId="26e508f0-5e45-4ff3-9cbc-2459c82fe5c2" providerId="ADAL" clId="{0C29E215-CAE5-4CA1-A720-8928885A6250}" dt="2025-04-17T13:36:46.467" v="2087" actId="20577"/>
          <ac:spMkLst>
            <pc:docMk/>
            <pc:sldMk cId="1598327902" sldId="4028"/>
            <ac:spMk id="48" creationId="{63658629-CF7E-4AF6-B9DF-E6200B2B62DA}"/>
          </ac:spMkLst>
        </pc:spChg>
        <pc:graphicFrameChg chg="modGraphic">
          <ac:chgData name="Fernando Barbosa" userId="26e508f0-5e45-4ff3-9cbc-2459c82fe5c2" providerId="ADAL" clId="{0C29E215-CAE5-4CA1-A720-8928885A6250}" dt="2025-04-17T13:35:57.154" v="2076" actId="20577"/>
          <ac:graphicFrameMkLst>
            <pc:docMk/>
            <pc:sldMk cId="1598327902" sldId="4028"/>
            <ac:graphicFrameMk id="3" creationId="{CF9384F7-4053-45E1-BDDC-8DD484933890}"/>
          </ac:graphicFrameMkLst>
        </pc:graphicFrameChg>
      </pc:sldChg>
      <pc:sldChg chg="addSp delSp modSp">
        <pc:chgData name="Fernando Barbosa" userId="26e508f0-5e45-4ff3-9cbc-2459c82fe5c2" providerId="ADAL" clId="{0C29E215-CAE5-4CA1-A720-8928885A6250}" dt="2025-04-17T13:32:52.233" v="2050" actId="20577"/>
        <pc:sldMkLst>
          <pc:docMk/>
          <pc:sldMk cId="1768782724" sldId="4044"/>
        </pc:sldMkLst>
        <pc:spChg chg="mod">
          <ac:chgData name="Fernando Barbosa" userId="26e508f0-5e45-4ff3-9cbc-2459c82fe5c2" providerId="ADAL" clId="{0C29E215-CAE5-4CA1-A720-8928885A6250}" dt="2025-04-17T13:32:52.233" v="2050" actId="20577"/>
          <ac:spMkLst>
            <pc:docMk/>
            <pc:sldMk cId="1768782724" sldId="4044"/>
            <ac:spMk id="2" creationId="{83D7F87F-4417-AE66-F0C1-881F752A1CE2}"/>
          </ac:spMkLst>
        </pc:spChg>
        <pc:spChg chg="add del mod">
          <ac:chgData name="Fernando Barbosa" userId="26e508f0-5e45-4ff3-9cbc-2459c82fe5c2" providerId="ADAL" clId="{0C29E215-CAE5-4CA1-A720-8928885A6250}" dt="2025-04-16T19:58:55.938" v="11"/>
          <ac:spMkLst>
            <pc:docMk/>
            <pc:sldMk cId="1768782724" sldId="4044"/>
            <ac:spMk id="3" creationId="{843974EA-C1AF-4DD8-920A-85D407F6FF18}"/>
          </ac:spMkLst>
        </pc:spChg>
        <pc:spChg chg="add mod">
          <ac:chgData name="Fernando Barbosa" userId="26e508f0-5e45-4ff3-9cbc-2459c82fe5c2" providerId="ADAL" clId="{0C29E215-CAE5-4CA1-A720-8928885A6250}" dt="2025-04-17T01:15:14.727" v="897" actId="20577"/>
          <ac:spMkLst>
            <pc:docMk/>
            <pc:sldMk cId="1768782724" sldId="4044"/>
            <ac:spMk id="4" creationId="{E30BCE09-1FDE-46A0-B832-0AF9FA101211}"/>
          </ac:spMkLst>
        </pc:spChg>
        <pc:spChg chg="del">
          <ac:chgData name="Fernando Barbosa" userId="26e508f0-5e45-4ff3-9cbc-2459c82fe5c2" providerId="ADAL" clId="{0C29E215-CAE5-4CA1-A720-8928885A6250}" dt="2025-04-16T19:58:51.310" v="10"/>
          <ac:spMkLst>
            <pc:docMk/>
            <pc:sldMk cId="1768782724" sldId="4044"/>
            <ac:spMk id="97" creationId="{0E63DDA4-A177-4A64-A5D6-4BD1D2ED3FD4}"/>
          </ac:spMkLst>
        </pc:spChg>
      </pc:sldChg>
      <pc:sldChg chg="addSp delSp modSp">
        <pc:chgData name="Fernando Barbosa" userId="26e508f0-5e45-4ff3-9cbc-2459c82fe5c2" providerId="ADAL" clId="{0C29E215-CAE5-4CA1-A720-8928885A6250}" dt="2025-04-17T13:33:49.909" v="2064" actId="20577"/>
        <pc:sldMkLst>
          <pc:docMk/>
          <pc:sldMk cId="2128882422" sldId="4045"/>
        </pc:sldMkLst>
        <pc:spChg chg="del">
          <ac:chgData name="Fernando Barbosa" userId="26e508f0-5e45-4ff3-9cbc-2459c82fe5c2" providerId="ADAL" clId="{0C29E215-CAE5-4CA1-A720-8928885A6250}" dt="2025-04-17T13:33:22.451" v="2053"/>
          <ac:spMkLst>
            <pc:docMk/>
            <pc:sldMk cId="2128882422" sldId="4045"/>
            <ac:spMk id="2" creationId="{83D7F87F-4417-AE66-F0C1-881F752A1CE2}"/>
          </ac:spMkLst>
        </pc:spChg>
        <pc:spChg chg="add del mod">
          <ac:chgData name="Fernando Barbosa" userId="26e508f0-5e45-4ff3-9cbc-2459c82fe5c2" providerId="ADAL" clId="{0C29E215-CAE5-4CA1-A720-8928885A6250}" dt="2025-04-17T13:33:37.942" v="2055"/>
          <ac:spMkLst>
            <pc:docMk/>
            <pc:sldMk cId="2128882422" sldId="4045"/>
            <ac:spMk id="3" creationId="{58621047-3A87-4CC9-A661-92434B056DE9}"/>
          </ac:spMkLst>
        </pc:spChg>
        <pc:spChg chg="mod">
          <ac:chgData name="Fernando Barbosa" userId="26e508f0-5e45-4ff3-9cbc-2459c82fe5c2" providerId="ADAL" clId="{0C29E215-CAE5-4CA1-A720-8928885A6250}" dt="2025-04-17T13:24:31.944" v="1855" actId="20577"/>
          <ac:spMkLst>
            <pc:docMk/>
            <pc:sldMk cId="2128882422" sldId="4045"/>
            <ac:spMk id="4" creationId="{E30BCE09-1FDE-46A0-B832-0AF9FA101211}"/>
          </ac:spMkLst>
        </pc:spChg>
        <pc:spChg chg="add del">
          <ac:chgData name="Fernando Barbosa" userId="26e508f0-5e45-4ff3-9cbc-2459c82fe5c2" providerId="ADAL" clId="{0C29E215-CAE5-4CA1-A720-8928885A6250}" dt="2025-04-17T13:33:18.471" v="2052"/>
          <ac:spMkLst>
            <pc:docMk/>
            <pc:sldMk cId="2128882422" sldId="4045"/>
            <ac:spMk id="5" creationId="{A0B9CF0B-E239-45C6-B479-99630CD3A1D9}"/>
          </ac:spMkLst>
        </pc:spChg>
        <pc:spChg chg="add mod">
          <ac:chgData name="Fernando Barbosa" userId="26e508f0-5e45-4ff3-9cbc-2459c82fe5c2" providerId="ADAL" clId="{0C29E215-CAE5-4CA1-A720-8928885A6250}" dt="2025-04-17T13:33:49.909" v="2064" actId="20577"/>
          <ac:spMkLst>
            <pc:docMk/>
            <pc:sldMk cId="2128882422" sldId="4045"/>
            <ac:spMk id="6" creationId="{0F498719-168B-46F0-AC43-0A5AEF52713D}"/>
          </ac:spMkLst>
        </pc:spChg>
      </pc:sldChg>
      <pc:sldChg chg="addSp delSp modSp">
        <pc:chgData name="Fernando Barbosa" userId="26e508f0-5e45-4ff3-9cbc-2459c82fe5c2" providerId="ADAL" clId="{0C29E215-CAE5-4CA1-A720-8928885A6250}" dt="2025-04-17T13:33:58.879" v="2072" actId="20577"/>
        <pc:sldMkLst>
          <pc:docMk/>
          <pc:sldMk cId="777106738" sldId="4046"/>
        </pc:sldMkLst>
        <pc:spChg chg="del">
          <ac:chgData name="Fernando Barbosa" userId="26e508f0-5e45-4ff3-9cbc-2459c82fe5c2" providerId="ADAL" clId="{0C29E215-CAE5-4CA1-A720-8928885A6250}" dt="2025-04-17T13:33:30.116" v="2054"/>
          <ac:spMkLst>
            <pc:docMk/>
            <pc:sldMk cId="777106738" sldId="4046"/>
            <ac:spMk id="2" creationId="{83D7F87F-4417-AE66-F0C1-881F752A1CE2}"/>
          </ac:spMkLst>
        </pc:spChg>
        <pc:spChg chg="add del mod">
          <ac:chgData name="Fernando Barbosa" userId="26e508f0-5e45-4ff3-9cbc-2459c82fe5c2" providerId="ADAL" clId="{0C29E215-CAE5-4CA1-A720-8928885A6250}" dt="2025-04-17T13:33:42.050" v="2056"/>
          <ac:spMkLst>
            <pc:docMk/>
            <pc:sldMk cId="777106738" sldId="4046"/>
            <ac:spMk id="3" creationId="{A8ADE2DD-3FEE-40EB-8C50-DF25F3277759}"/>
          </ac:spMkLst>
        </pc:spChg>
        <pc:spChg chg="mod">
          <ac:chgData name="Fernando Barbosa" userId="26e508f0-5e45-4ff3-9cbc-2459c82fe5c2" providerId="ADAL" clId="{0C29E215-CAE5-4CA1-A720-8928885A6250}" dt="2025-04-17T13:31:47.484" v="2034" actId="20577"/>
          <ac:spMkLst>
            <pc:docMk/>
            <pc:sldMk cId="777106738" sldId="4046"/>
            <ac:spMk id="4" creationId="{E30BCE09-1FDE-46A0-B832-0AF9FA101211}"/>
          </ac:spMkLst>
        </pc:spChg>
        <pc:spChg chg="add del">
          <ac:chgData name="Fernando Barbosa" userId="26e508f0-5e45-4ff3-9cbc-2459c82fe5c2" providerId="ADAL" clId="{0C29E215-CAE5-4CA1-A720-8928885A6250}" dt="2025-04-17T13:32:01.347" v="2035"/>
          <ac:spMkLst>
            <pc:docMk/>
            <pc:sldMk cId="777106738" sldId="4046"/>
            <ac:spMk id="5" creationId="{E8AAE319-5608-40EC-B403-EB3055E435D6}"/>
          </ac:spMkLst>
        </pc:spChg>
        <pc:spChg chg="add mod">
          <ac:chgData name="Fernando Barbosa" userId="26e508f0-5e45-4ff3-9cbc-2459c82fe5c2" providerId="ADAL" clId="{0C29E215-CAE5-4CA1-A720-8928885A6250}" dt="2025-04-17T13:33:58.879" v="2072" actId="20577"/>
          <ac:spMkLst>
            <pc:docMk/>
            <pc:sldMk cId="777106738" sldId="4046"/>
            <ac:spMk id="6" creationId="{34B9334F-C6DF-4722-A530-EEC55728DE9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A8AB1F-75F8-4564-971D-6396A0C21E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D60891D-0081-45AE-A9BD-D3BF43DEBB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ED4EE1-2436-4992-9B21-FE9A2BD55D7B}" type="datetimeFigureOut">
              <a:rPr lang="en-US" smtClean="0"/>
              <a:t>4/17/2025</a:t>
            </a:fld>
            <a:endParaRPr lang="en-US"/>
          </a:p>
        </p:txBody>
      </p:sp>
      <p:sp>
        <p:nvSpPr>
          <p:cNvPr id="4" name="Footer Placeholder 3">
            <a:extLst>
              <a:ext uri="{FF2B5EF4-FFF2-40B4-BE49-F238E27FC236}">
                <a16:creationId xmlns:a16="http://schemas.microsoft.com/office/drawing/2014/main" id="{5920ACC1-95EF-40B2-B6DA-6BF7AE443C6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F, Barbosa</a:t>
            </a:r>
          </a:p>
        </p:txBody>
      </p:sp>
      <p:sp>
        <p:nvSpPr>
          <p:cNvPr id="5" name="Slide Number Placeholder 4">
            <a:extLst>
              <a:ext uri="{FF2B5EF4-FFF2-40B4-BE49-F238E27FC236}">
                <a16:creationId xmlns:a16="http://schemas.microsoft.com/office/drawing/2014/main" id="{02EBC44F-47D3-43F1-97C0-2D7EE8171CE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11F007-0958-491B-AA08-795C998947EE}" type="slidenum">
              <a:rPr lang="en-US" smtClean="0"/>
              <a:t>‹#›</a:t>
            </a:fld>
            <a:endParaRPr lang="en-US"/>
          </a:p>
        </p:txBody>
      </p:sp>
    </p:spTree>
    <p:extLst>
      <p:ext uri="{BB962C8B-B14F-4D97-AF65-F5344CB8AC3E}">
        <p14:creationId xmlns:p14="http://schemas.microsoft.com/office/powerpoint/2010/main" val="24194057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4/17/2025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F, Barbosa</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5</a:t>
            </a:fld>
            <a:endParaRPr lang="en-US"/>
          </a:p>
        </p:txBody>
      </p:sp>
    </p:spTree>
    <p:extLst>
      <p:ext uri="{BB962C8B-B14F-4D97-AF65-F5344CB8AC3E}">
        <p14:creationId xmlns:p14="http://schemas.microsoft.com/office/powerpoint/2010/main" val="1783810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6</a:t>
            </a:fld>
            <a:endParaRPr lang="en-US"/>
          </a:p>
        </p:txBody>
      </p:sp>
    </p:spTree>
    <p:extLst>
      <p:ext uri="{BB962C8B-B14F-4D97-AF65-F5344CB8AC3E}">
        <p14:creationId xmlns:p14="http://schemas.microsoft.com/office/powerpoint/2010/main" val="5941700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4A5F0DF-C789-3B48-88B2-EEF178B1680D}"/>
              </a:ext>
            </a:extLst>
          </p:cNvPr>
          <p:cNvSpPr>
            <a:spLocks noGrp="1"/>
          </p:cNvSpPr>
          <p:nvPr>
            <p:ph type="subTitle" idx="1" hasCustomPrompt="1"/>
          </p:nvPr>
        </p:nvSpPr>
        <p:spPr>
          <a:xfrm>
            <a:off x="502920" y="5074920"/>
            <a:ext cx="4363736" cy="1019620"/>
          </a:xfrm>
          <a:prstGeom prst="rect">
            <a:avLst/>
          </a:prstGeom>
        </p:spPr>
        <p:txBody>
          <a:bodyPr>
            <a:noAutofit/>
          </a:bodyPr>
          <a:lstStyle>
            <a:lvl1pPr marL="0" indent="0" algn="l">
              <a:lnSpc>
                <a:spcPct val="100000"/>
              </a:lnSpc>
              <a:spcBef>
                <a:spcPts val="0"/>
              </a:spcBef>
              <a:spcAft>
                <a:spcPts val="20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SC-x Identifier</a:t>
            </a:r>
          </a:p>
          <a:p>
            <a:r>
              <a:rPr lang="en-US"/>
              <a:t>EIC CD-3A Review</a:t>
            </a:r>
          </a:p>
          <a:p>
            <a:r>
              <a:rPr lang="en-US"/>
              <a:t>November 14-16, 2023</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hasCustomPrompt="1"/>
          </p:nvPr>
        </p:nvSpPr>
        <p:spPr>
          <a:xfrm>
            <a:off x="502920" y="3288714"/>
            <a:ext cx="10962105" cy="448978"/>
          </a:xfrm>
          <a:prstGeom prst="rect">
            <a:avLst/>
          </a:prstGeom>
        </p:spPr>
        <p:txBody>
          <a:bodyPr>
            <a:noAutofit/>
          </a:bodyPr>
          <a:lstStyle>
            <a:lvl1pPr marL="0" indent="0">
              <a:lnSpc>
                <a:spcPct val="100000"/>
              </a:lnSpc>
              <a:spcBef>
                <a:spcPts val="0"/>
              </a:spcBef>
              <a:buFontTx/>
              <a:buNone/>
              <a:defRPr sz="2800" b="1">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Presenter Name</a:t>
            </a:r>
          </a:p>
        </p:txBody>
      </p:sp>
      <p:pic>
        <p:nvPicPr>
          <p:cNvPr id="6" name="Picture 5">
            <a:extLst>
              <a:ext uri="{FF2B5EF4-FFF2-40B4-BE49-F238E27FC236}">
                <a16:creationId xmlns:a16="http://schemas.microsoft.com/office/drawing/2014/main" id="{6D99D03B-F4BD-85C1-5955-B2BB7ACF4A45}"/>
              </a:ext>
            </a:extLst>
          </p:cNvPr>
          <p:cNvPicPr>
            <a:picLocks noChangeAspect="1"/>
          </p:cNvPicPr>
          <p:nvPr userDrawn="1"/>
        </p:nvPicPr>
        <p:blipFill>
          <a:blip r:embed="rId3"/>
          <a:stretch>
            <a:fillRect/>
          </a:stretch>
        </p:blipFill>
        <p:spPr>
          <a:xfrm>
            <a:off x="10026314" y="472833"/>
            <a:ext cx="1632203" cy="457200"/>
          </a:xfrm>
          <a:prstGeom prst="rect">
            <a:avLst/>
          </a:prstGeom>
        </p:spPr>
      </p:pic>
      <p:pic>
        <p:nvPicPr>
          <p:cNvPr id="8" name="Picture 7">
            <a:extLst>
              <a:ext uri="{FF2B5EF4-FFF2-40B4-BE49-F238E27FC236}">
                <a16:creationId xmlns:a16="http://schemas.microsoft.com/office/drawing/2014/main" id="{276D9F0E-4B80-0FD1-A24A-1C1B60A4BB47}"/>
              </a:ext>
            </a:extLst>
          </p:cNvPr>
          <p:cNvPicPr>
            <a:picLocks noChangeAspect="1"/>
          </p:cNvPicPr>
          <p:nvPr userDrawn="1"/>
        </p:nvPicPr>
        <p:blipFill>
          <a:blip r:embed="rId4"/>
          <a:srcRect/>
          <a:stretch/>
        </p:blipFill>
        <p:spPr>
          <a:xfrm>
            <a:off x="7566183" y="472833"/>
            <a:ext cx="1787236" cy="457200"/>
          </a:xfrm>
          <a:prstGeom prst="rect">
            <a:avLst/>
          </a:prstGeom>
        </p:spPr>
      </p:pic>
      <p:pic>
        <p:nvPicPr>
          <p:cNvPr id="10" name="Picture 9">
            <a:extLst>
              <a:ext uri="{FF2B5EF4-FFF2-40B4-BE49-F238E27FC236}">
                <a16:creationId xmlns:a16="http://schemas.microsoft.com/office/drawing/2014/main" id="{70496317-0189-6060-26F4-32FD05088972}"/>
              </a:ext>
            </a:extLst>
          </p:cNvPr>
          <p:cNvPicPr>
            <a:picLocks noChangeAspect="1"/>
          </p:cNvPicPr>
          <p:nvPr userDrawn="1"/>
        </p:nvPicPr>
        <p:blipFill>
          <a:blip r:embed="rId5"/>
          <a:stretch>
            <a:fillRect/>
          </a:stretch>
        </p:blipFill>
        <p:spPr>
          <a:xfrm>
            <a:off x="5067685" y="472833"/>
            <a:ext cx="1825604" cy="457200"/>
          </a:xfrm>
          <a:prstGeom prst="rect">
            <a:avLst/>
          </a:prstGeom>
        </p:spPr>
      </p:pic>
      <p:sp>
        <p:nvSpPr>
          <p:cNvPr id="7" name="Text Placeholder 6">
            <a:extLst>
              <a:ext uri="{FF2B5EF4-FFF2-40B4-BE49-F238E27FC236}">
                <a16:creationId xmlns:a16="http://schemas.microsoft.com/office/drawing/2014/main" id="{E12F870F-A3EC-0442-4A49-50365EE5DD73}"/>
              </a:ext>
            </a:extLst>
          </p:cNvPr>
          <p:cNvSpPr>
            <a:spLocks noGrp="1"/>
          </p:cNvSpPr>
          <p:nvPr>
            <p:ph type="body" sz="quarter" idx="11" hasCustomPrompt="1"/>
          </p:nvPr>
        </p:nvSpPr>
        <p:spPr>
          <a:xfrm>
            <a:off x="502920" y="2423582"/>
            <a:ext cx="10962105" cy="501650"/>
          </a:xfrm>
          <a:prstGeom prst="rect">
            <a:avLst/>
          </a:prstGeom>
        </p:spPr>
        <p:txBody>
          <a:bodyPr anchor="ctr"/>
          <a:lstStyle>
            <a:lvl1pPr marL="0" indent="0">
              <a:buFontTx/>
              <a:buNone/>
              <a:defRPr sz="2800">
                <a:solidFill>
                  <a:schemeClr val="bg1"/>
                </a:solidFill>
              </a:defRPr>
            </a:lvl1pPr>
            <a:lvl2pPr>
              <a:defRPr sz="2800">
                <a:solidFill>
                  <a:schemeClr val="bg1"/>
                </a:solidFill>
              </a:defRPr>
            </a:lvl2pPr>
            <a:lvl3pPr>
              <a:defRPr sz="2800">
                <a:solidFill>
                  <a:schemeClr val="bg1"/>
                </a:solidFill>
              </a:defRPr>
            </a:lvl3pPr>
            <a:lvl4pPr>
              <a:defRPr>
                <a:solidFill>
                  <a:schemeClr val="bg1"/>
                </a:solidFill>
              </a:defRPr>
            </a:lvl4pPr>
            <a:lvl5pPr>
              <a:defRPr>
                <a:solidFill>
                  <a:schemeClr val="bg1"/>
                </a:solidFill>
              </a:defRPr>
            </a:lvl5pPr>
          </a:lstStyle>
          <a:p>
            <a:pPr lvl="0"/>
            <a:r>
              <a:rPr lang="en-US" sz="2800"/>
              <a:t>Secondary title if needed</a:t>
            </a:r>
            <a:endParaRPr lang="en-US"/>
          </a:p>
        </p:txBody>
      </p:sp>
      <p:sp>
        <p:nvSpPr>
          <p:cNvPr id="12" name="Text Placeholder 11">
            <a:extLst>
              <a:ext uri="{FF2B5EF4-FFF2-40B4-BE49-F238E27FC236}">
                <a16:creationId xmlns:a16="http://schemas.microsoft.com/office/drawing/2014/main" id="{2FD74062-0C2E-090F-07DF-75D428DE15D2}"/>
              </a:ext>
            </a:extLst>
          </p:cNvPr>
          <p:cNvSpPr>
            <a:spLocks noGrp="1"/>
          </p:cNvSpPr>
          <p:nvPr>
            <p:ph type="body" sz="quarter" idx="12" hasCustomPrompt="1"/>
          </p:nvPr>
        </p:nvSpPr>
        <p:spPr>
          <a:xfrm>
            <a:off x="502920" y="4233687"/>
            <a:ext cx="10962105" cy="379542"/>
          </a:xfrm>
          <a:prstGeom prst="rect">
            <a:avLst/>
          </a:prstGeom>
        </p:spPr>
        <p:txBody>
          <a:bodyPr>
            <a:noAutofit/>
          </a:bodyPr>
          <a:lstStyle>
            <a:lvl1pPr marL="0" indent="0">
              <a:buFontTx/>
              <a:buNone/>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WBS 6.0x.xxx WBS Name (Exact from WBS)</a:t>
            </a:r>
          </a:p>
        </p:txBody>
      </p:sp>
      <p:sp>
        <p:nvSpPr>
          <p:cNvPr id="14" name="Text Placeholder 13">
            <a:extLst>
              <a:ext uri="{FF2B5EF4-FFF2-40B4-BE49-F238E27FC236}">
                <a16:creationId xmlns:a16="http://schemas.microsoft.com/office/drawing/2014/main" id="{1DFAD954-7DFC-3150-35B3-444AB26BD583}"/>
              </a:ext>
            </a:extLst>
          </p:cNvPr>
          <p:cNvSpPr>
            <a:spLocks noGrp="1"/>
          </p:cNvSpPr>
          <p:nvPr>
            <p:ph type="body" sz="quarter" idx="13" hasCustomPrompt="1"/>
          </p:nvPr>
        </p:nvSpPr>
        <p:spPr>
          <a:xfrm>
            <a:off x="502920" y="3738425"/>
            <a:ext cx="10962105" cy="477838"/>
          </a:xfrm>
          <a:prstGeom prst="rect">
            <a:avLst/>
          </a:prstGeom>
        </p:spPr>
        <p:txBody>
          <a:bodyPr>
            <a:normAutofit/>
          </a:bodyPr>
          <a:lstStyle>
            <a:lvl1pPr marL="0" indent="0">
              <a:buFontTx/>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Project Role or Organizational Role if not Project</a:t>
            </a:r>
          </a:p>
        </p:txBody>
      </p:sp>
      <p:sp>
        <p:nvSpPr>
          <p:cNvPr id="4" name="Footer Placeholder 3">
            <a:extLst>
              <a:ext uri="{FF2B5EF4-FFF2-40B4-BE49-F238E27FC236}">
                <a16:creationId xmlns:a16="http://schemas.microsoft.com/office/drawing/2014/main" id="{C654C037-5273-4D66-8FB5-3349DD991AD9}"/>
              </a:ext>
            </a:extLst>
          </p:cNvPr>
          <p:cNvSpPr>
            <a:spLocks noGrp="1"/>
          </p:cNvSpPr>
          <p:nvPr>
            <p:ph type="ftr" sz="quarter" idx="14"/>
          </p:nvPr>
        </p:nvSpPr>
        <p:spPr/>
        <p:txBody>
          <a:bodyPr/>
          <a:lstStyle/>
          <a:p>
            <a:endParaRPr lang="en-US" dirty="0"/>
          </a:p>
        </p:txBody>
      </p:sp>
      <p:sp>
        <p:nvSpPr>
          <p:cNvPr id="9" name="Title 8">
            <a:extLst>
              <a:ext uri="{FF2B5EF4-FFF2-40B4-BE49-F238E27FC236}">
                <a16:creationId xmlns:a16="http://schemas.microsoft.com/office/drawing/2014/main" id="{193FEE07-1C77-4EE6-9150-77BA97F5180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53995194"/>
      </p:ext>
    </p:extLst>
  </p:cSld>
  <p:clrMapOvr>
    <a:masterClrMapping/>
  </p:clrMapOvr>
  <p:extLst mod="1">
    <p:ext uri="{DCECCB84-F9BA-43D5-87BE-67443E8EF086}">
      <p15:sldGuideLst xmlns:p15="http://schemas.microsoft.com/office/powerpoint/2012/main">
        <p15:guide id="7" orient="horz" pos="2160">
          <p15:clr>
            <a:srgbClr val="FBAE40"/>
          </p15:clr>
        </p15:guide>
        <p15:guide id="8" pos="3840">
          <p15:clr>
            <a:srgbClr val="FBAE40"/>
          </p15:clr>
        </p15:guide>
        <p15:guide id="9" orient="horz" pos="3888">
          <p15:clr>
            <a:srgbClr val="FBAE40"/>
          </p15:clr>
        </p15:guide>
        <p15:guide id="10" pos="360">
          <p15:clr>
            <a:srgbClr val="FBAE40"/>
          </p15:clr>
        </p15:guide>
        <p15:guide id="11" pos="7320">
          <p15:clr>
            <a:srgbClr val="FBAE40"/>
          </p15:clr>
        </p15:guide>
        <p15:guide id="12" orient="horz" pos="398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2 Scope WB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a:xfrm>
            <a:off x="461961" y="0"/>
            <a:ext cx="8229600" cy="814866"/>
          </a:xfrm>
        </p:spPr>
        <p:txBody>
          <a:bodyPr/>
          <a:lstStyle>
            <a:lvl1pPr>
              <a:defRPr/>
            </a:lvl1pPr>
          </a:lstStyle>
          <a:p>
            <a:r>
              <a:rPr lang="en-US"/>
              <a:t>L2 Scope</a:t>
            </a:r>
          </a:p>
        </p:txBody>
      </p:sp>
      <p:sp>
        <p:nvSpPr>
          <p:cNvPr id="4" name="Text Placeholder 3">
            <a:extLst>
              <a:ext uri="{FF2B5EF4-FFF2-40B4-BE49-F238E27FC236}">
                <a16:creationId xmlns:a16="http://schemas.microsoft.com/office/drawing/2014/main" id="{26B8EACF-4276-290B-9B2F-314CC8D8D2B8}"/>
              </a:ext>
            </a:extLst>
          </p:cNvPr>
          <p:cNvSpPr>
            <a:spLocks noGrp="1"/>
          </p:cNvSpPr>
          <p:nvPr>
            <p:ph type="body" sz="quarter" idx="12" hasCustomPrompt="1"/>
          </p:nvPr>
        </p:nvSpPr>
        <p:spPr>
          <a:xfrm>
            <a:off x="4663035" y="5576840"/>
            <a:ext cx="7315200" cy="685800"/>
          </a:xfrm>
        </p:spPr>
        <p:txBody>
          <a:bodyPr anchor="b">
            <a:normAutofit/>
          </a:bodyPr>
          <a:lstStyle>
            <a:lvl1pPr>
              <a:defRPr sz="2000"/>
            </a:lvl1pPr>
          </a:lstStyle>
          <a:p>
            <a:pPr lvl="0"/>
            <a:r>
              <a:rPr lang="en-US" dirty="0"/>
              <a:t>Breakout Session Reference</a:t>
            </a:r>
          </a:p>
        </p:txBody>
      </p:sp>
      <p:sp>
        <p:nvSpPr>
          <p:cNvPr id="3" name="Text Placeholder 6">
            <a:extLst>
              <a:ext uri="{FF2B5EF4-FFF2-40B4-BE49-F238E27FC236}">
                <a16:creationId xmlns:a16="http://schemas.microsoft.com/office/drawing/2014/main" id="{471A22FE-65EE-6DE1-A7EA-6220FDF76772}"/>
              </a:ext>
            </a:extLst>
          </p:cNvPr>
          <p:cNvSpPr>
            <a:spLocks noGrp="1"/>
          </p:cNvSpPr>
          <p:nvPr>
            <p:ph type="body" sz="quarter" idx="11" hasCustomPrompt="1"/>
          </p:nvPr>
        </p:nvSpPr>
        <p:spPr>
          <a:xfrm>
            <a:off x="3535383" y="0"/>
            <a:ext cx="8412480" cy="814388"/>
          </a:xfrm>
        </p:spPr>
        <p:txBody>
          <a:bodyPr anchor="ctr">
            <a:normAutofit/>
          </a:bodyPr>
          <a:lstStyle>
            <a:lvl1pPr marL="0" indent="0" algn="r">
              <a:buFontTx/>
              <a:buNone/>
              <a:defRPr sz="1800" b="1"/>
            </a:lvl1pPr>
          </a:lstStyle>
          <a:p>
            <a:pPr lvl="0"/>
            <a:r>
              <a:rPr lang="en-US"/>
              <a:t>CD-3A WBS</a:t>
            </a:r>
          </a:p>
          <a:p>
            <a:pPr lvl="0"/>
            <a:r>
              <a:rPr lang="en-US"/>
              <a:t>CD-3A Scope Name</a:t>
            </a:r>
          </a:p>
        </p:txBody>
      </p:sp>
    </p:spTree>
    <p:extLst>
      <p:ext uri="{BB962C8B-B14F-4D97-AF65-F5344CB8AC3E}">
        <p14:creationId xmlns:p14="http://schemas.microsoft.com/office/powerpoint/2010/main" val="3881336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D-3A Scope WB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D33A2BC-A7DD-3DD2-AD60-11F9553DEED3}"/>
              </a:ext>
            </a:extLst>
          </p:cNvPr>
          <p:cNvSpPr>
            <a:spLocks noGrp="1"/>
          </p:cNvSpPr>
          <p:nvPr>
            <p:ph type="title" hasCustomPrompt="1"/>
          </p:nvPr>
        </p:nvSpPr>
        <p:spPr>
          <a:xfrm>
            <a:off x="461963" y="0"/>
            <a:ext cx="8229600" cy="814866"/>
          </a:xfrm>
        </p:spPr>
        <p:txBody>
          <a:bodyPr/>
          <a:lstStyle>
            <a:lvl1pPr>
              <a:defRPr/>
            </a:lvl1pPr>
          </a:lstStyle>
          <a:p>
            <a:r>
              <a:rPr lang="en-US"/>
              <a:t>CD-3A Scope</a:t>
            </a:r>
          </a:p>
        </p:txBody>
      </p:sp>
      <p:sp>
        <p:nvSpPr>
          <p:cNvPr id="4" name="Text Placeholder 6">
            <a:extLst>
              <a:ext uri="{FF2B5EF4-FFF2-40B4-BE49-F238E27FC236}">
                <a16:creationId xmlns:a16="http://schemas.microsoft.com/office/drawing/2014/main" id="{41D11F80-C2CC-4CC7-74E3-3DB87928BEB7}"/>
              </a:ext>
            </a:extLst>
          </p:cNvPr>
          <p:cNvSpPr>
            <a:spLocks noGrp="1"/>
          </p:cNvSpPr>
          <p:nvPr>
            <p:ph type="body" sz="quarter" idx="11" hasCustomPrompt="1"/>
          </p:nvPr>
        </p:nvSpPr>
        <p:spPr>
          <a:xfrm>
            <a:off x="3535383" y="0"/>
            <a:ext cx="8412480" cy="814388"/>
          </a:xfrm>
        </p:spPr>
        <p:txBody>
          <a:bodyPr anchor="ctr">
            <a:normAutofit/>
          </a:bodyPr>
          <a:lstStyle>
            <a:lvl1pPr marL="0" indent="0" algn="r">
              <a:buFontTx/>
              <a:buNone/>
              <a:defRPr sz="1800" b="1"/>
            </a:lvl1pPr>
          </a:lstStyle>
          <a:p>
            <a:pPr lvl="0"/>
            <a:r>
              <a:rPr lang="en-US"/>
              <a:t>CD-3A WBS</a:t>
            </a:r>
          </a:p>
          <a:p>
            <a:pPr lvl="0"/>
            <a:r>
              <a:rPr lang="en-US"/>
              <a:t>CD-3A Scope Name</a:t>
            </a:r>
          </a:p>
        </p:txBody>
      </p:sp>
    </p:spTree>
    <p:extLst>
      <p:ext uri="{BB962C8B-B14F-4D97-AF65-F5344CB8AC3E}">
        <p14:creationId xmlns:p14="http://schemas.microsoft.com/office/powerpoint/2010/main" val="2177843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D91B-7801-B3EC-7CA4-44C5BF1D9486}"/>
              </a:ext>
            </a:extLst>
          </p:cNvPr>
          <p:cNvSpPr>
            <a:spLocks noGrp="1"/>
          </p:cNvSpPr>
          <p:nvPr>
            <p:ph type="title" hasCustomPrompt="1"/>
          </p:nvPr>
        </p:nvSpPr>
        <p:spPr>
          <a:xfrm>
            <a:off x="461963" y="0"/>
            <a:ext cx="11499234" cy="814866"/>
          </a:xfrm>
        </p:spPr>
        <p:txBody>
          <a:bodyPr/>
          <a:lstStyle>
            <a:lvl1pPr>
              <a:defRPr/>
            </a:lvl1pPr>
          </a:lstStyle>
          <a:p>
            <a:r>
              <a:rPr lang="en-US"/>
              <a:t>Title Only</a:t>
            </a:r>
          </a:p>
        </p:txBody>
      </p:sp>
    </p:spTree>
    <p:extLst>
      <p:ext uri="{BB962C8B-B14F-4D97-AF65-F5344CB8AC3E}">
        <p14:creationId xmlns:p14="http://schemas.microsoft.com/office/powerpoint/2010/main" val="2359989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Separator">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5212080"/>
          </a:xfrm>
        </p:spPr>
        <p:txBody>
          <a:bodyPr anchor="ctr">
            <a:normAutofit/>
          </a:bodyPr>
          <a:lstStyle>
            <a:lvl1pPr marL="0" indent="0" algn="ctr">
              <a:buFontTx/>
              <a:buNone/>
              <a:defRPr sz="3600"/>
            </a:lvl1pPr>
            <a:lvl2pPr>
              <a:defRPr/>
            </a:lvl2pPr>
            <a:lvl3pPr>
              <a:defRPr/>
            </a:lvl3pPr>
            <a:lvl4pPr>
              <a:defRPr/>
            </a:lvl4pPr>
            <a:lvl5pPr>
              <a:defRPr/>
            </a:lvl5pPr>
          </a:lstStyle>
          <a:p>
            <a:pPr lvl="0"/>
            <a:r>
              <a:rPr lang="en-US"/>
              <a:t>Section Separator – Title Line 1</a:t>
            </a:r>
          </a:p>
          <a:p>
            <a:pPr lvl="0"/>
            <a:r>
              <a:rPr lang="en-US"/>
              <a:t>Section Separator – Title Line 2</a:t>
            </a:r>
          </a:p>
          <a:p>
            <a:pPr lvl="0"/>
            <a:r>
              <a:rPr lang="en-US"/>
              <a:t>Section Separator – Title Line 3</a:t>
            </a:r>
          </a:p>
        </p:txBody>
      </p:sp>
    </p:spTree>
    <p:extLst>
      <p:ext uri="{BB962C8B-B14F-4D97-AF65-F5344CB8AC3E}">
        <p14:creationId xmlns:p14="http://schemas.microsoft.com/office/powerpoint/2010/main" val="3915354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216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M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5212080"/>
          </a:xfrm>
        </p:spPr>
        <p:txBody>
          <a:bodyPr/>
          <a:lstStyle>
            <a:lvl1pPr>
              <a:defRPr sz="2000"/>
            </a:lvl1pPr>
            <a:lvl2pPr>
              <a:defRPr sz="1600"/>
            </a:lvl2pPr>
            <a:lvl3pPr>
              <a:defRPr sz="1600"/>
            </a:lvl3pPr>
            <a:lvl4pPr>
              <a:defRPr sz="1600"/>
            </a:lvl4pPr>
            <a:lvl5pPr>
              <a:defRPr sz="1600"/>
            </a:lvl5pPr>
          </a:lstStyle>
          <a:p>
            <a:pPr lvl="0"/>
            <a:r>
              <a:rPr lang="en-US" dirty="0"/>
              <a:t>Level 1 – Arial 20</a:t>
            </a:r>
          </a:p>
          <a:p>
            <a:pPr lvl="1"/>
            <a:r>
              <a:rPr lang="en-US" dirty="0"/>
              <a:t>Level 2 – Arial 16</a:t>
            </a:r>
          </a:p>
          <a:p>
            <a:pPr lvl="2"/>
            <a:r>
              <a:rPr lang="en-US" dirty="0"/>
              <a:t>Level 3 – Arial 16</a:t>
            </a:r>
          </a:p>
          <a:p>
            <a:pPr lvl="3"/>
            <a:r>
              <a:rPr lang="en-US" dirty="0"/>
              <a:t>Level 4 – Arial 16</a:t>
            </a:r>
          </a:p>
          <a:p>
            <a:pPr lvl="4"/>
            <a:r>
              <a:rPr lang="en-US" dirty="0"/>
              <a:t>Level 5 – Arial 16</a:t>
            </a:r>
          </a:p>
        </p:txBody>
      </p:sp>
      <p:sp>
        <p:nvSpPr>
          <p:cNvPr id="3" name="Footer Placeholder 2">
            <a:extLst>
              <a:ext uri="{FF2B5EF4-FFF2-40B4-BE49-F238E27FC236}">
                <a16:creationId xmlns:a16="http://schemas.microsoft.com/office/drawing/2014/main" id="{156883DA-08EC-4DC9-B727-E2506C875993}"/>
              </a:ext>
            </a:extLst>
          </p:cNvPr>
          <p:cNvSpPr>
            <a:spLocks noGrp="1"/>
          </p:cNvSpPr>
          <p:nvPr>
            <p:ph type="ftr" sz="quarter" idx="11"/>
          </p:nvPr>
        </p:nvSpPr>
        <p:spPr/>
        <p:txBody>
          <a:bodyPr/>
          <a:lstStyle/>
          <a:p>
            <a:endParaRPr lang="en-US" dirty="0"/>
          </a:p>
        </p:txBody>
      </p:sp>
      <p:sp>
        <p:nvSpPr>
          <p:cNvPr id="6" name="Title 5">
            <a:extLst>
              <a:ext uri="{FF2B5EF4-FFF2-40B4-BE49-F238E27FC236}">
                <a16:creationId xmlns:a16="http://schemas.microsoft.com/office/drawing/2014/main" id="{E737D2AC-E4B8-4C29-828B-EA2C5CF4ACF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1569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ge">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92B54326-9283-87C5-2211-07467D152889}"/>
              </a:ext>
            </a:extLst>
          </p:cNvPr>
          <p:cNvSpPr>
            <a:spLocks noGrp="1"/>
          </p:cNvSpPr>
          <p:nvPr>
            <p:ph type="body" sz="quarter" idx="10" hasCustomPrompt="1"/>
          </p:nvPr>
        </p:nvSpPr>
        <p:spPr>
          <a:xfrm>
            <a:off x="461963" y="930274"/>
            <a:ext cx="11521440" cy="5212080"/>
          </a:xfrm>
        </p:spPr>
        <p:txBody>
          <a:bodyPr>
            <a:normAutofit/>
          </a:bodyPr>
          <a:lstStyle>
            <a:lvl1pPr marL="346075" indent="-346075">
              <a:buFont typeface="+mj-lt"/>
              <a:buAutoNum type="arabicPeriod"/>
              <a:defRPr sz="2000"/>
            </a:lvl1pPr>
            <a:lvl2pPr marL="684212" indent="-457200">
              <a:buFont typeface="+mj-lt"/>
              <a:buAutoNum type="alphaUcPeriod"/>
              <a:defRPr/>
            </a:lvl2pPr>
            <a:lvl3pPr marL="803275" indent="-342900">
              <a:buFont typeface="+mj-lt"/>
              <a:buAutoNum type="romanLcPeriod"/>
              <a:defRPr/>
            </a:lvl3pPr>
            <a:lvl4pPr marL="1030287" indent="-342900">
              <a:buFont typeface="+mj-lt"/>
              <a:buAutoNum type="alphaLcPeriod"/>
              <a:defRPr/>
            </a:lvl4pPr>
            <a:lvl5pPr marL="1257300" indent="-342900">
              <a:buFont typeface="+mj-lt"/>
              <a:buAutoNum type="arabicPeriod"/>
              <a:defRPr/>
            </a:lvl5pPr>
          </a:lstStyle>
          <a:p>
            <a:pPr lvl="0"/>
            <a:r>
              <a:rPr lang="en-US"/>
              <a:t>Charges – Arial 20</a:t>
            </a:r>
          </a:p>
        </p:txBody>
      </p:sp>
      <p:sp>
        <p:nvSpPr>
          <p:cNvPr id="2" name="Footer Placeholder 1">
            <a:extLst>
              <a:ext uri="{FF2B5EF4-FFF2-40B4-BE49-F238E27FC236}">
                <a16:creationId xmlns:a16="http://schemas.microsoft.com/office/drawing/2014/main" id="{7D4223D2-5F87-4FC0-BD16-F45911014E6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26101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 Bullet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lstStyle>
            <a:lvl1pPr>
              <a:defRPr/>
            </a:lvl1pPr>
          </a:lstStyle>
          <a:p>
            <a:r>
              <a:rPr lang="en-US"/>
              <a:t>Slide Title [Layout: Content 1 – Bulleted]</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5212080"/>
          </a:xfrm>
        </p:spPr>
        <p:txBody>
          <a:bodyPr/>
          <a:lstStyle>
            <a:lvl1pPr>
              <a:defRPr/>
            </a:lvl1pPr>
            <a:lvl2pPr marL="515938" indent="-228600">
              <a:defRPr/>
            </a:lvl2pPr>
            <a:lvl3pPr marL="744538" indent="-169863">
              <a:defRPr/>
            </a:lvl3pPr>
            <a:lvl4pPr marL="973138" indent="-169863">
              <a:defRPr/>
            </a:lvl4pPr>
            <a:lvl5pPr marL="1201738" indent="-169863">
              <a:defRPr/>
            </a:lvl5pPr>
          </a:lstStyle>
          <a:p>
            <a:pPr lvl="0"/>
            <a:r>
              <a:rPr lang="en-US" dirty="0"/>
              <a:t>Level 1 – Arial 24</a:t>
            </a:r>
          </a:p>
          <a:p>
            <a:pPr lvl="1"/>
            <a:r>
              <a:rPr lang="en-US" dirty="0"/>
              <a:t>Level 2 – Arial 20</a:t>
            </a:r>
          </a:p>
          <a:p>
            <a:pPr lvl="2"/>
            <a:r>
              <a:rPr lang="en-US" dirty="0"/>
              <a:t>Level 3 – Arial 18</a:t>
            </a:r>
          </a:p>
          <a:p>
            <a:pPr lvl="3"/>
            <a:r>
              <a:rPr lang="en-US" dirty="0"/>
              <a:t>Level 4 – Arial 16</a:t>
            </a:r>
          </a:p>
          <a:p>
            <a:pPr lvl="4"/>
            <a:r>
              <a:rPr lang="en-US" dirty="0"/>
              <a:t>Level 5 – Arial 16</a:t>
            </a:r>
          </a:p>
        </p:txBody>
      </p:sp>
    </p:spTree>
    <p:extLst>
      <p:ext uri="{BB962C8B-B14F-4D97-AF65-F5344CB8AC3E}">
        <p14:creationId xmlns:p14="http://schemas.microsoft.com/office/powerpoint/2010/main" val="3752021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 Bullet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lstStyle>
            <a:lvl1pPr>
              <a:defRPr/>
            </a:lvl1pPr>
          </a:lstStyle>
          <a:p>
            <a:r>
              <a:rPr lang="en-US"/>
              <a:t>Slide Title [Layout: Content 2 – Bulleted]</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2560320"/>
          </a:xfrm>
        </p:spPr>
        <p:txBody>
          <a:bodyPr/>
          <a:lstStyle>
            <a:lvl1pPr>
              <a:defRPr/>
            </a:lvl1pPr>
            <a:lvl2pPr marL="515938" indent="-228600">
              <a:defRPr/>
            </a:lvl2pPr>
            <a:lvl3pPr marL="744538" indent="-169863">
              <a:defRPr/>
            </a:lvl3pPr>
            <a:lvl4pPr marL="973138" indent="-169863">
              <a:defRPr/>
            </a:lvl4pPr>
            <a:lvl5pPr marL="1201738" indent="-169863">
              <a:defRPr/>
            </a:lvl5pPr>
          </a:lstStyle>
          <a:p>
            <a:pPr lvl="0"/>
            <a:r>
              <a:rPr lang="en-US"/>
              <a:t>Level 1 – Arial 24</a:t>
            </a:r>
          </a:p>
          <a:p>
            <a:pPr lvl="1"/>
            <a:r>
              <a:rPr lang="en-US"/>
              <a:t>Level 2 – Arial 20</a:t>
            </a:r>
          </a:p>
          <a:p>
            <a:pPr lvl="2"/>
            <a:r>
              <a:rPr lang="en-US"/>
              <a:t>Level 3 – Arial 18</a:t>
            </a:r>
          </a:p>
          <a:p>
            <a:pPr lvl="3"/>
            <a:r>
              <a:rPr lang="en-US"/>
              <a:t>Level 4 – Arial 16</a:t>
            </a:r>
          </a:p>
          <a:p>
            <a:pPr lvl="4"/>
            <a:r>
              <a:rPr lang="en-US"/>
              <a:t>Level 5 – Arial 16</a:t>
            </a:r>
          </a:p>
        </p:txBody>
      </p:sp>
      <p:sp>
        <p:nvSpPr>
          <p:cNvPr id="3" name="Text Placeholder 4">
            <a:extLst>
              <a:ext uri="{FF2B5EF4-FFF2-40B4-BE49-F238E27FC236}">
                <a16:creationId xmlns:a16="http://schemas.microsoft.com/office/drawing/2014/main" id="{4ECC0389-6BCD-C4BC-4A17-EA2DACAE7E9B}"/>
              </a:ext>
            </a:extLst>
          </p:cNvPr>
          <p:cNvSpPr>
            <a:spLocks noGrp="1"/>
          </p:cNvSpPr>
          <p:nvPr>
            <p:ph type="body" sz="quarter" idx="11" hasCustomPrompt="1"/>
          </p:nvPr>
        </p:nvSpPr>
        <p:spPr>
          <a:xfrm>
            <a:off x="461963" y="3606002"/>
            <a:ext cx="11521440" cy="2560320"/>
          </a:xfrm>
        </p:spPr>
        <p:txBody>
          <a:bodyPr/>
          <a:lstStyle>
            <a:lvl1pPr>
              <a:defRPr/>
            </a:lvl1pPr>
            <a:lvl2pPr marL="515938" indent="-228600">
              <a:defRPr/>
            </a:lvl2pPr>
            <a:lvl3pPr marL="744538" indent="-169863">
              <a:defRPr/>
            </a:lvl3pPr>
            <a:lvl4pPr marL="973138" indent="-169863">
              <a:defRPr/>
            </a:lvl4pPr>
            <a:lvl5pPr marL="1201738" indent="-169863">
              <a:defRPr/>
            </a:lvl5pPr>
          </a:lstStyle>
          <a:p>
            <a:pPr lvl="0"/>
            <a:r>
              <a:rPr lang="en-US"/>
              <a:t>Level 1 – Arial 24</a:t>
            </a:r>
          </a:p>
          <a:p>
            <a:pPr lvl="1"/>
            <a:r>
              <a:rPr lang="en-US"/>
              <a:t>Level 2 – Arial 20</a:t>
            </a:r>
          </a:p>
          <a:p>
            <a:pPr lvl="2"/>
            <a:r>
              <a:rPr lang="en-US"/>
              <a:t>Level 3 – Arial 18</a:t>
            </a:r>
          </a:p>
          <a:p>
            <a:pPr lvl="3"/>
            <a:r>
              <a:rPr lang="en-US"/>
              <a:t>Level 4 – Arial 16</a:t>
            </a:r>
          </a:p>
          <a:p>
            <a:pPr lvl="4"/>
            <a:r>
              <a:rPr lang="en-US"/>
              <a:t>Level 5 – Arial 16</a:t>
            </a:r>
          </a:p>
        </p:txBody>
      </p:sp>
    </p:spTree>
    <p:extLst>
      <p:ext uri="{BB962C8B-B14F-4D97-AF65-F5344CB8AC3E}">
        <p14:creationId xmlns:p14="http://schemas.microsoft.com/office/powerpoint/2010/main" val="3512591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 Bullet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lstStyle>
            <a:lvl1pPr>
              <a:defRPr/>
            </a:lvl1pPr>
          </a:lstStyle>
          <a:p>
            <a:r>
              <a:rPr lang="en-US"/>
              <a:t>Slide Title [Layout: Content 3 – Bulleted] </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5669280" cy="5212080"/>
          </a:xfrm>
        </p:spPr>
        <p:txBody>
          <a:bodyPr/>
          <a:lstStyle>
            <a:lvl1pPr>
              <a:defRPr/>
            </a:lvl1pPr>
            <a:lvl2pPr marL="515938" indent="-228600">
              <a:defRPr/>
            </a:lvl2pPr>
            <a:lvl3pPr marL="744538" indent="-169863">
              <a:defRPr/>
            </a:lvl3pPr>
            <a:lvl4pPr marL="973138" indent="-169863">
              <a:defRPr/>
            </a:lvl4pPr>
            <a:lvl5pPr marL="1201738" indent="-169863">
              <a:defRPr/>
            </a:lvl5pPr>
          </a:lstStyle>
          <a:p>
            <a:pPr lvl="0"/>
            <a:r>
              <a:rPr lang="en-US"/>
              <a:t>Level 1 – Arial 24</a:t>
            </a:r>
          </a:p>
          <a:p>
            <a:pPr lvl="1"/>
            <a:r>
              <a:rPr lang="en-US"/>
              <a:t>Level 2 – Arial 20</a:t>
            </a:r>
          </a:p>
          <a:p>
            <a:pPr lvl="2"/>
            <a:r>
              <a:rPr lang="en-US"/>
              <a:t>Level 3 – Arial 18</a:t>
            </a:r>
          </a:p>
          <a:p>
            <a:pPr lvl="3"/>
            <a:r>
              <a:rPr lang="en-US"/>
              <a:t>Level 4 – Arial 16</a:t>
            </a:r>
          </a:p>
          <a:p>
            <a:pPr lvl="4"/>
            <a:r>
              <a:rPr lang="en-US"/>
              <a:t>Level 5 – Arial 16</a:t>
            </a:r>
          </a:p>
        </p:txBody>
      </p:sp>
      <p:sp>
        <p:nvSpPr>
          <p:cNvPr id="3" name="Text Placeholder 4">
            <a:extLst>
              <a:ext uri="{FF2B5EF4-FFF2-40B4-BE49-F238E27FC236}">
                <a16:creationId xmlns:a16="http://schemas.microsoft.com/office/drawing/2014/main" id="{1508D84F-3665-CC5D-F2A2-B3A6B09A700F}"/>
              </a:ext>
            </a:extLst>
          </p:cNvPr>
          <p:cNvSpPr>
            <a:spLocks noGrp="1"/>
          </p:cNvSpPr>
          <p:nvPr>
            <p:ph type="body" sz="quarter" idx="11" hasCustomPrompt="1"/>
          </p:nvPr>
        </p:nvSpPr>
        <p:spPr>
          <a:xfrm>
            <a:off x="6291917" y="930199"/>
            <a:ext cx="5669280" cy="5212080"/>
          </a:xfrm>
        </p:spPr>
        <p:txBody>
          <a:bodyPr/>
          <a:lstStyle>
            <a:lvl1pPr>
              <a:defRPr/>
            </a:lvl1pPr>
            <a:lvl2pPr marL="515938" indent="-228600">
              <a:defRPr/>
            </a:lvl2pPr>
            <a:lvl3pPr marL="744538" indent="-169863">
              <a:defRPr/>
            </a:lvl3pPr>
            <a:lvl4pPr marL="973138" indent="-169863">
              <a:defRPr/>
            </a:lvl4pPr>
            <a:lvl5pPr marL="1201738" indent="-169863">
              <a:defRPr/>
            </a:lvl5pPr>
          </a:lstStyle>
          <a:p>
            <a:pPr lvl="0"/>
            <a:r>
              <a:rPr lang="en-US"/>
              <a:t>Level 1 – Arial 24</a:t>
            </a:r>
          </a:p>
          <a:p>
            <a:pPr lvl="1"/>
            <a:r>
              <a:rPr lang="en-US"/>
              <a:t>Level 2 – Arial 20</a:t>
            </a:r>
          </a:p>
          <a:p>
            <a:pPr lvl="2"/>
            <a:r>
              <a:rPr lang="en-US"/>
              <a:t>Level 3 – Arial 18</a:t>
            </a:r>
          </a:p>
          <a:p>
            <a:pPr lvl="3"/>
            <a:r>
              <a:rPr lang="en-US"/>
              <a:t>Level 4 – Arial 16</a:t>
            </a:r>
          </a:p>
          <a:p>
            <a:pPr lvl="4"/>
            <a:r>
              <a:rPr lang="en-US"/>
              <a:t>Level 5 – Arial 16</a:t>
            </a:r>
          </a:p>
        </p:txBody>
      </p:sp>
    </p:spTree>
    <p:extLst>
      <p:ext uri="{BB962C8B-B14F-4D97-AF65-F5344CB8AC3E}">
        <p14:creationId xmlns:p14="http://schemas.microsoft.com/office/powerpoint/2010/main" val="815549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1 - Numb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lstStyle>
            <a:lvl1pPr>
              <a:defRPr/>
            </a:lvl1pPr>
          </a:lstStyle>
          <a:p>
            <a:r>
              <a:rPr lang="en-US"/>
              <a:t>Slide Title [Layout: Content 1 – Numbered]</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5212080"/>
          </a:xfrm>
        </p:spPr>
        <p:txBody>
          <a:bodyPr/>
          <a:lstStyle>
            <a:lvl1pPr marL="346075" indent="-346075">
              <a:buFont typeface="+mj-lt"/>
              <a:buAutoNum type="arabicPeriod"/>
              <a:defRPr/>
            </a:lvl1pPr>
            <a:lvl2pPr marL="574675" indent="-349250">
              <a:buFont typeface="+mj-lt"/>
              <a:buAutoNum type="alphaLcPeriod"/>
              <a:defRPr/>
            </a:lvl2pPr>
            <a:lvl3pPr marL="685800" indent="-225425">
              <a:buFont typeface="+mj-lt"/>
              <a:buAutoNum type="romanLcPeriod"/>
              <a:defRPr/>
            </a:lvl3pPr>
            <a:lvl4pPr marL="855663" indent="-280988">
              <a:buFont typeface="+mj-lt"/>
              <a:buAutoNum type="alphaLcPeriod"/>
              <a:defRPr/>
            </a:lvl4pPr>
            <a:lvl5pPr marL="1257300" indent="-342900">
              <a:buFont typeface="+mj-lt"/>
              <a:buAutoNum type="arabicPeriod"/>
              <a:defRPr/>
            </a:lvl5pPr>
          </a:lstStyle>
          <a:p>
            <a:pPr lvl="0"/>
            <a:r>
              <a:rPr lang="en-US"/>
              <a:t>Level 1 – Arial 24</a:t>
            </a:r>
          </a:p>
          <a:p>
            <a:pPr lvl="1"/>
            <a:r>
              <a:rPr lang="en-US"/>
              <a:t>Level 2 – Arial 20</a:t>
            </a:r>
          </a:p>
          <a:p>
            <a:pPr lvl="2"/>
            <a:r>
              <a:rPr lang="en-US"/>
              <a:t>Level 3 – Arial 18</a:t>
            </a:r>
          </a:p>
          <a:p>
            <a:pPr lvl="3"/>
            <a:r>
              <a:rPr lang="en-US"/>
              <a:t>Level 4 – Arial 16</a:t>
            </a:r>
          </a:p>
        </p:txBody>
      </p:sp>
    </p:spTree>
    <p:extLst>
      <p:ext uri="{BB962C8B-B14F-4D97-AF65-F5344CB8AC3E}">
        <p14:creationId xmlns:p14="http://schemas.microsoft.com/office/powerpoint/2010/main" val="1441806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 Numb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lstStyle>
            <a:lvl1pPr>
              <a:defRPr/>
            </a:lvl1pPr>
          </a:lstStyle>
          <a:p>
            <a:r>
              <a:rPr lang="en-US"/>
              <a:t>Slide Title [Layout: Content 2 – Numbered]</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2560320"/>
          </a:xfrm>
        </p:spPr>
        <p:txBody>
          <a:bodyPr/>
          <a:lstStyle>
            <a:lvl1pPr marL="346075" indent="-346075">
              <a:buFont typeface="+mj-lt"/>
              <a:buAutoNum type="arabicPeriod"/>
              <a:defRPr/>
            </a:lvl1pPr>
            <a:lvl2pPr marL="574675" indent="-349250">
              <a:buFont typeface="+mj-lt"/>
              <a:buAutoNum type="alphaLcPeriod"/>
              <a:defRPr/>
            </a:lvl2pPr>
            <a:lvl3pPr marL="685800" indent="-225425">
              <a:buFont typeface="+mj-lt"/>
              <a:buAutoNum type="romanLcPeriod"/>
              <a:defRPr/>
            </a:lvl3pPr>
            <a:lvl4pPr marL="855663" indent="-280988">
              <a:buFont typeface="+mj-lt"/>
              <a:buAutoNum type="alphaLcPeriod"/>
              <a:defRPr/>
            </a:lvl4pPr>
            <a:lvl5pPr marL="1257300" indent="-342900">
              <a:buFont typeface="+mj-lt"/>
              <a:buAutoNum type="arabicPeriod"/>
              <a:defRPr/>
            </a:lvl5pPr>
          </a:lstStyle>
          <a:p>
            <a:pPr lvl="0"/>
            <a:r>
              <a:rPr lang="en-US"/>
              <a:t>Level 1 – Arial 24</a:t>
            </a:r>
          </a:p>
          <a:p>
            <a:pPr lvl="1"/>
            <a:r>
              <a:rPr lang="en-US"/>
              <a:t>Level 2 – Arial 20</a:t>
            </a:r>
          </a:p>
          <a:p>
            <a:pPr lvl="2"/>
            <a:r>
              <a:rPr lang="en-US"/>
              <a:t>Level 3 – Arial 18</a:t>
            </a:r>
          </a:p>
          <a:p>
            <a:pPr lvl="3"/>
            <a:r>
              <a:rPr lang="en-US"/>
              <a:t>Level 4 – Arial 16</a:t>
            </a:r>
          </a:p>
        </p:txBody>
      </p:sp>
      <p:sp>
        <p:nvSpPr>
          <p:cNvPr id="3" name="Text Placeholder 4">
            <a:extLst>
              <a:ext uri="{FF2B5EF4-FFF2-40B4-BE49-F238E27FC236}">
                <a16:creationId xmlns:a16="http://schemas.microsoft.com/office/drawing/2014/main" id="{41A4CDE2-F4A5-3B66-CC2E-03CEF69ADB2E}"/>
              </a:ext>
            </a:extLst>
          </p:cNvPr>
          <p:cNvSpPr>
            <a:spLocks noGrp="1"/>
          </p:cNvSpPr>
          <p:nvPr>
            <p:ph type="body" sz="quarter" idx="11" hasCustomPrompt="1"/>
          </p:nvPr>
        </p:nvSpPr>
        <p:spPr>
          <a:xfrm>
            <a:off x="461963" y="3600611"/>
            <a:ext cx="11521440" cy="2560320"/>
          </a:xfrm>
        </p:spPr>
        <p:txBody>
          <a:bodyPr/>
          <a:lstStyle>
            <a:lvl1pPr marL="346075" indent="-346075">
              <a:buFont typeface="+mj-lt"/>
              <a:buAutoNum type="arabicPeriod"/>
              <a:defRPr/>
            </a:lvl1pPr>
            <a:lvl2pPr marL="574675" indent="-349250">
              <a:buFont typeface="+mj-lt"/>
              <a:buAutoNum type="alphaLcPeriod"/>
              <a:defRPr/>
            </a:lvl2pPr>
            <a:lvl3pPr marL="685800" indent="-225425">
              <a:buFont typeface="+mj-lt"/>
              <a:buAutoNum type="romanLcPeriod"/>
              <a:defRPr/>
            </a:lvl3pPr>
            <a:lvl4pPr marL="855663" indent="-280988">
              <a:buFont typeface="+mj-lt"/>
              <a:buAutoNum type="alphaLcPeriod"/>
              <a:defRPr/>
            </a:lvl4pPr>
            <a:lvl5pPr marL="1257300" indent="-342900">
              <a:buFont typeface="+mj-lt"/>
              <a:buAutoNum type="arabicPeriod"/>
              <a:defRPr/>
            </a:lvl5pPr>
          </a:lstStyle>
          <a:p>
            <a:pPr lvl="0"/>
            <a:r>
              <a:rPr lang="en-US"/>
              <a:t>Level 1 – Arial 24</a:t>
            </a:r>
          </a:p>
          <a:p>
            <a:pPr lvl="1"/>
            <a:r>
              <a:rPr lang="en-US"/>
              <a:t>Level 2 – Arial 20</a:t>
            </a:r>
          </a:p>
          <a:p>
            <a:pPr lvl="2"/>
            <a:r>
              <a:rPr lang="en-US"/>
              <a:t>Level 3 – Arial 18</a:t>
            </a:r>
          </a:p>
          <a:p>
            <a:pPr lvl="3"/>
            <a:r>
              <a:rPr lang="en-US"/>
              <a:t>Level 4 – Arial 16</a:t>
            </a:r>
          </a:p>
        </p:txBody>
      </p:sp>
    </p:spTree>
    <p:extLst>
      <p:ext uri="{BB962C8B-B14F-4D97-AF65-F5344CB8AC3E}">
        <p14:creationId xmlns:p14="http://schemas.microsoft.com/office/powerpoint/2010/main" val="3361769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 Numb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lstStyle>
            <a:lvl1pPr>
              <a:defRPr/>
            </a:lvl1pPr>
          </a:lstStyle>
          <a:p>
            <a:r>
              <a:rPr lang="en-US"/>
              <a:t>Slide Title [Layout: Content 3 – Numbered]</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5669280" cy="5212080"/>
          </a:xfrm>
        </p:spPr>
        <p:txBody>
          <a:bodyPr/>
          <a:lstStyle>
            <a:lvl1pPr marL="346075" indent="-346075">
              <a:buFont typeface="+mj-lt"/>
              <a:buAutoNum type="arabicPeriod"/>
              <a:defRPr/>
            </a:lvl1pPr>
            <a:lvl2pPr marL="574675" indent="-349250">
              <a:buFont typeface="+mj-lt"/>
              <a:buAutoNum type="alphaLcPeriod"/>
              <a:defRPr/>
            </a:lvl2pPr>
            <a:lvl3pPr marL="685800" indent="-225425">
              <a:buFont typeface="+mj-lt"/>
              <a:buAutoNum type="romanLcPeriod"/>
              <a:defRPr/>
            </a:lvl3pPr>
            <a:lvl4pPr marL="855663" indent="-280988">
              <a:buFont typeface="+mj-lt"/>
              <a:buAutoNum type="alphaLcPeriod"/>
              <a:defRPr/>
            </a:lvl4pPr>
            <a:lvl5pPr marL="1257300" indent="-342900">
              <a:buFont typeface="+mj-lt"/>
              <a:buAutoNum type="arabicPeriod"/>
              <a:defRPr/>
            </a:lvl5pPr>
          </a:lstStyle>
          <a:p>
            <a:pPr lvl="0"/>
            <a:r>
              <a:rPr lang="en-US"/>
              <a:t>Level 1 – Arial 24</a:t>
            </a:r>
          </a:p>
          <a:p>
            <a:pPr lvl="1"/>
            <a:r>
              <a:rPr lang="en-US"/>
              <a:t>Level 2 – Arial 20</a:t>
            </a:r>
          </a:p>
          <a:p>
            <a:pPr lvl="2"/>
            <a:r>
              <a:rPr lang="en-US"/>
              <a:t>Level 3 – Arial 18</a:t>
            </a:r>
          </a:p>
          <a:p>
            <a:pPr lvl="3"/>
            <a:r>
              <a:rPr lang="en-US"/>
              <a:t>Level 4 – Arial 16</a:t>
            </a:r>
          </a:p>
        </p:txBody>
      </p:sp>
      <p:sp>
        <p:nvSpPr>
          <p:cNvPr id="3" name="Text Placeholder 4">
            <a:extLst>
              <a:ext uri="{FF2B5EF4-FFF2-40B4-BE49-F238E27FC236}">
                <a16:creationId xmlns:a16="http://schemas.microsoft.com/office/drawing/2014/main" id="{6E5A896B-E227-B141-AB5C-4CC68DDA8338}"/>
              </a:ext>
            </a:extLst>
          </p:cNvPr>
          <p:cNvSpPr>
            <a:spLocks noGrp="1"/>
          </p:cNvSpPr>
          <p:nvPr>
            <p:ph type="body" sz="quarter" idx="11" hasCustomPrompt="1"/>
          </p:nvPr>
        </p:nvSpPr>
        <p:spPr>
          <a:xfrm>
            <a:off x="6291917" y="930274"/>
            <a:ext cx="5669280" cy="5212080"/>
          </a:xfrm>
        </p:spPr>
        <p:txBody>
          <a:bodyPr/>
          <a:lstStyle>
            <a:lvl1pPr marL="346075" indent="-346075">
              <a:buFont typeface="+mj-lt"/>
              <a:buAutoNum type="arabicPeriod"/>
              <a:defRPr/>
            </a:lvl1pPr>
            <a:lvl2pPr marL="574675" indent="-349250">
              <a:buFont typeface="+mj-lt"/>
              <a:buAutoNum type="alphaLcPeriod"/>
              <a:defRPr/>
            </a:lvl2pPr>
            <a:lvl3pPr marL="685800" indent="-225425">
              <a:buFont typeface="+mj-lt"/>
              <a:buAutoNum type="romanLcPeriod"/>
              <a:defRPr/>
            </a:lvl3pPr>
            <a:lvl4pPr marL="855663" indent="-280988">
              <a:buFont typeface="+mj-lt"/>
              <a:buAutoNum type="alphaLcPeriod"/>
              <a:defRPr/>
            </a:lvl4pPr>
            <a:lvl5pPr marL="1257300" indent="-342900">
              <a:buFont typeface="+mj-lt"/>
              <a:buAutoNum type="arabicPeriod"/>
              <a:defRPr/>
            </a:lvl5pPr>
          </a:lstStyle>
          <a:p>
            <a:pPr lvl="0"/>
            <a:r>
              <a:rPr lang="en-US"/>
              <a:t>Level 1 – Arial 24</a:t>
            </a:r>
          </a:p>
          <a:p>
            <a:pPr lvl="1"/>
            <a:r>
              <a:rPr lang="en-US"/>
              <a:t>Level 2 – Arial 20</a:t>
            </a:r>
          </a:p>
          <a:p>
            <a:pPr lvl="2"/>
            <a:r>
              <a:rPr lang="en-US"/>
              <a:t>Level 3 – Arial 18</a:t>
            </a:r>
          </a:p>
          <a:p>
            <a:pPr lvl="3"/>
            <a:r>
              <a:rPr lang="en-US"/>
              <a:t>Level 4 – Arial 16</a:t>
            </a:r>
          </a:p>
        </p:txBody>
      </p:sp>
    </p:spTree>
    <p:extLst>
      <p:ext uri="{BB962C8B-B14F-4D97-AF65-F5344CB8AC3E}">
        <p14:creationId xmlns:p14="http://schemas.microsoft.com/office/powerpoint/2010/main" val="3881336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AB150B5-704F-CF21-3183-8DB97C07706C}"/>
              </a:ext>
            </a:extLst>
          </p:cNvPr>
          <p:cNvCxnSpPr>
            <a:cxnSpLocks/>
          </p:cNvCxnSpPr>
          <p:nvPr userDrawn="1"/>
        </p:nvCxnSpPr>
        <p:spPr>
          <a:xfrm>
            <a:off x="462579" y="825178"/>
            <a:ext cx="11499925" cy="0"/>
          </a:xfrm>
          <a:prstGeom prst="line">
            <a:avLst/>
          </a:prstGeom>
          <a:ln w="25400">
            <a:gradFill>
              <a:gsLst>
                <a:gs pos="0">
                  <a:schemeClr val="bg2"/>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BCFEFF2-44B8-687E-DAB3-7026DB467298}"/>
              </a:ext>
            </a:extLst>
          </p:cNvPr>
          <p:cNvSpPr txBox="1"/>
          <p:nvPr userDrawn="1"/>
        </p:nvSpPr>
        <p:spPr>
          <a:xfrm>
            <a:off x="365760" y="6490194"/>
            <a:ext cx="11043138" cy="307777"/>
          </a:xfrm>
          <a:prstGeom prst="rect">
            <a:avLst/>
          </a:prstGeom>
          <a:noFill/>
        </p:spPr>
        <p:txBody>
          <a:bodyPr wrap="square">
            <a:spAutoFit/>
          </a:bodyPr>
          <a:lstStyle/>
          <a:p>
            <a:pPr algn="l"/>
            <a:r>
              <a:rPr lang="en-US" sz="1400" dirty="0" err="1"/>
              <a:t>ePIC</a:t>
            </a:r>
            <a:r>
              <a:rPr lang="en-US" sz="1400" dirty="0"/>
              <a:t>/EIC Project Detector R&amp;D Day, 16-17 April 2025</a:t>
            </a:r>
          </a:p>
        </p:txBody>
      </p:sp>
      <p:sp>
        <p:nvSpPr>
          <p:cNvPr id="6" name="TextBox 5">
            <a:extLst>
              <a:ext uri="{FF2B5EF4-FFF2-40B4-BE49-F238E27FC236}">
                <a16:creationId xmlns:a16="http://schemas.microsoft.com/office/drawing/2014/main" id="{B4AB3137-4B00-CEAB-DCD1-3B470E06EA17}"/>
              </a:ext>
            </a:extLst>
          </p:cNvPr>
          <p:cNvSpPr txBox="1"/>
          <p:nvPr userDrawn="1"/>
        </p:nvSpPr>
        <p:spPr>
          <a:xfrm>
            <a:off x="11541499" y="6490193"/>
            <a:ext cx="513209" cy="307777"/>
          </a:xfrm>
          <a:prstGeom prst="rect">
            <a:avLst/>
          </a:prstGeom>
          <a:noFill/>
        </p:spPr>
        <p:txBody>
          <a:bodyPr wrap="square" anchor="ctr">
            <a:spAutoFit/>
          </a:bodyPr>
          <a:lstStyle/>
          <a:p>
            <a:pPr algn="r"/>
            <a:fld id="{E5E7E6BA-9547-40BA-BC84-EED48D8D50C1}" type="slidenum">
              <a:rPr lang="en-US" sz="1400" b="0" smtClean="0">
                <a:solidFill>
                  <a:schemeClr val="tx1"/>
                </a:solidFill>
              </a:rPr>
              <a:pPr algn="r"/>
              <a:t>‹#›</a:t>
            </a:fld>
            <a:endParaRPr lang="en-US" sz="1400" b="0">
              <a:solidFill>
                <a:schemeClr val="tx1"/>
              </a:solidFill>
            </a:endParaRPr>
          </a:p>
        </p:txBody>
      </p:sp>
      <p:cxnSp>
        <p:nvCxnSpPr>
          <p:cNvPr id="7" name="Straight Connector 6">
            <a:extLst>
              <a:ext uri="{FF2B5EF4-FFF2-40B4-BE49-F238E27FC236}">
                <a16:creationId xmlns:a16="http://schemas.microsoft.com/office/drawing/2014/main" id="{7893395C-F7F6-5A6A-DA24-169AA14F65DF}"/>
              </a:ext>
            </a:extLst>
          </p:cNvPr>
          <p:cNvCxnSpPr/>
          <p:nvPr userDrawn="1"/>
        </p:nvCxnSpPr>
        <p:spPr>
          <a:xfrm>
            <a:off x="461963" y="6260638"/>
            <a:ext cx="114992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9">
            <a:extLst>
              <a:ext uri="{FF2B5EF4-FFF2-40B4-BE49-F238E27FC236}">
                <a16:creationId xmlns:a16="http://schemas.microsoft.com/office/drawing/2014/main" id="{E7866077-7D9B-4430-B0C0-7F253295F396}"/>
              </a:ext>
            </a:extLst>
          </p:cNvPr>
          <p:cNvSpPr>
            <a:spLocks noGrp="1"/>
          </p:cNvSpPr>
          <p:nvPr>
            <p:ph type="title"/>
          </p:nvPr>
        </p:nvSpPr>
        <p:spPr>
          <a:xfrm>
            <a:off x="461963" y="0"/>
            <a:ext cx="11499234" cy="814866"/>
          </a:xfrm>
          <a:prstGeom prst="rect">
            <a:avLst/>
          </a:prstGeom>
        </p:spPr>
        <p:txBody>
          <a:bodyPr vert="horz" lIns="91440" tIns="45720" rIns="91440" bIns="45720" rtlCol="0" anchor="ctr">
            <a:normAutofit/>
          </a:bodyPr>
          <a:lstStyle/>
          <a:p>
            <a:r>
              <a:rPr lang="en-US" dirty="0"/>
              <a:t>Click to edit Master title style</a:t>
            </a:r>
          </a:p>
        </p:txBody>
      </p:sp>
      <p:sp>
        <p:nvSpPr>
          <p:cNvPr id="12" name="Text Placeholder 11">
            <a:extLst>
              <a:ext uri="{FF2B5EF4-FFF2-40B4-BE49-F238E27FC236}">
                <a16:creationId xmlns:a16="http://schemas.microsoft.com/office/drawing/2014/main" id="{ECB0C19D-3CAB-5E13-FAF8-C95DA56F6F93}"/>
              </a:ext>
            </a:extLst>
          </p:cNvPr>
          <p:cNvSpPr>
            <a:spLocks noGrp="1"/>
          </p:cNvSpPr>
          <p:nvPr>
            <p:ph type="body" idx="1"/>
          </p:nvPr>
        </p:nvSpPr>
        <p:spPr>
          <a:xfrm>
            <a:off x="462577" y="908852"/>
            <a:ext cx="11498620" cy="5257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a:extLst>
              <a:ext uri="{FF2B5EF4-FFF2-40B4-BE49-F238E27FC236}">
                <a16:creationId xmlns:a16="http://schemas.microsoft.com/office/drawing/2014/main" id="{FC08E25F-84A1-8590-D67F-7B72802CACE8}"/>
              </a:ext>
            </a:extLst>
          </p:cNvPr>
          <p:cNvSpPr txBox="1"/>
          <p:nvPr userDrawn="1"/>
        </p:nvSpPr>
        <p:spPr>
          <a:xfrm>
            <a:off x="4333506" y="6490194"/>
            <a:ext cx="3756147" cy="307777"/>
          </a:xfrm>
          <a:prstGeom prst="rect">
            <a:avLst/>
          </a:prstGeom>
          <a:noFill/>
        </p:spPr>
        <p:txBody>
          <a:bodyPr wrap="square">
            <a:spAutoFit/>
          </a:bodyPr>
          <a:lstStyle/>
          <a:p>
            <a:pPr algn="ctr"/>
            <a:r>
              <a:rPr lang="en-US" sz="1400" dirty="0"/>
              <a:t>F, Barbosa</a:t>
            </a:r>
          </a:p>
        </p:txBody>
      </p:sp>
      <p:sp>
        <p:nvSpPr>
          <p:cNvPr id="8" name="Footer Placeholder 7">
            <a:extLst>
              <a:ext uri="{FF2B5EF4-FFF2-40B4-BE49-F238E27FC236}">
                <a16:creationId xmlns:a16="http://schemas.microsoft.com/office/drawing/2014/main" id="{1FB2FD43-68F9-4E57-8E5C-6D31D498DE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34420067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Lst>
  <p:hf sldNum="0" hdr="0" ftr="0" dt="0"/>
  <p:txStyles>
    <p:titleStyle>
      <a:lvl1pPr algn="l" defTabSz="914400" rtl="0" eaLnBrk="1" latinLnBrk="0" hangingPunct="1">
        <a:lnSpc>
          <a:spcPct val="90000"/>
        </a:lnSpc>
        <a:spcBef>
          <a:spcPct val="0"/>
        </a:spcBef>
        <a:buNone/>
        <a:defRPr sz="3600" b="1" u="none"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mn-lt"/>
          <a:ea typeface="+mn-ea"/>
          <a:cs typeface="+mn-cs"/>
        </a:defRPr>
      </a:lvl1pPr>
      <a:lvl2pPr marL="460375" indent="-233363" algn="l" defTabSz="914400" rtl="0" eaLnBrk="1" latinLnBrk="0" hangingPunct="1">
        <a:lnSpc>
          <a:spcPct val="100000"/>
        </a:lnSpc>
        <a:spcBef>
          <a:spcPts val="0"/>
        </a:spcBef>
        <a:spcAft>
          <a:spcPts val="400"/>
        </a:spcAft>
        <a:buFont typeface="Arial" panose="020B0604020202020204" pitchFamily="34" charset="0"/>
        <a:buChar char="•"/>
        <a:defRPr sz="2000" kern="1200">
          <a:solidFill>
            <a:schemeClr val="tx1"/>
          </a:solidFill>
          <a:latin typeface="+mn-lt"/>
          <a:ea typeface="+mn-ea"/>
          <a:cs typeface="+mn-cs"/>
        </a:defRPr>
      </a:lvl2pPr>
      <a:lvl3pPr marL="687388" indent="-227013" algn="l" defTabSz="914400" rtl="0" eaLnBrk="1" latinLnBrk="0" hangingPunct="1">
        <a:lnSpc>
          <a:spcPct val="100000"/>
        </a:lnSpc>
        <a:spcBef>
          <a:spcPts val="0"/>
        </a:spcBef>
        <a:spcAft>
          <a:spcPts val="400"/>
        </a:spcAft>
        <a:buFont typeface="Arial" panose="020B0604020202020204" pitchFamily="34" charset="0"/>
        <a:buChar char="•"/>
        <a:defRPr sz="1800" kern="1200">
          <a:solidFill>
            <a:schemeClr val="tx1"/>
          </a:solidFill>
          <a:latin typeface="+mn-lt"/>
          <a:ea typeface="+mn-ea"/>
          <a:cs typeface="+mn-cs"/>
        </a:defRPr>
      </a:lvl3pPr>
      <a:lvl4pPr marL="914400" indent="-227013"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4pPr>
      <a:lvl5pPr marL="1141413" indent="-227013"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orient="horz" pos="2160">
          <p15:clr>
            <a:srgbClr val="F26B43"/>
          </p15:clr>
        </p15:guide>
        <p15:guide id="8" pos="3840">
          <p15:clr>
            <a:srgbClr val="F26B43"/>
          </p15:clr>
        </p15:guide>
        <p15:guide id="9" pos="360">
          <p15:clr>
            <a:srgbClr val="F26B43"/>
          </p15:clr>
        </p15:guide>
        <p15:guide id="10" orient="horz" pos="3888">
          <p15:clr>
            <a:srgbClr val="F26B43"/>
          </p15:clr>
        </p15:guide>
        <p15:guide id="11" pos="7320">
          <p15:clr>
            <a:srgbClr val="F26B43"/>
          </p15:clr>
        </p15:guide>
        <p15:guide id="12" orient="horz" pos="412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1F5B5-4B25-C469-87BE-41A75A7120BC}"/>
              </a:ext>
            </a:extLst>
          </p:cNvPr>
          <p:cNvSpPr>
            <a:spLocks noGrp="1"/>
          </p:cNvSpPr>
          <p:nvPr>
            <p:ph type="ctrTitle"/>
          </p:nvPr>
        </p:nvSpPr>
        <p:spPr>
          <a:xfrm>
            <a:off x="502920" y="1174478"/>
            <a:ext cx="10962105" cy="1240412"/>
          </a:xfrm>
        </p:spPr>
        <p:txBody>
          <a:bodyPr anchor="b">
            <a:normAutofit/>
          </a:bodyPr>
          <a:lstStyle/>
          <a:p>
            <a:r>
              <a:rPr lang="en-US" dirty="0" err="1">
                <a:solidFill>
                  <a:schemeClr val="bg1"/>
                </a:solidFill>
              </a:rPr>
              <a:t>ePIC</a:t>
            </a:r>
            <a:r>
              <a:rPr lang="en-US" dirty="0">
                <a:solidFill>
                  <a:schemeClr val="bg1"/>
                </a:solidFill>
              </a:rPr>
              <a:t>/EIC Project Detector R&amp;D Day</a:t>
            </a:r>
          </a:p>
        </p:txBody>
      </p:sp>
      <p:sp>
        <p:nvSpPr>
          <p:cNvPr id="3" name="Subtitle 2">
            <a:extLst>
              <a:ext uri="{FF2B5EF4-FFF2-40B4-BE49-F238E27FC236}">
                <a16:creationId xmlns:a16="http://schemas.microsoft.com/office/drawing/2014/main" id="{7DD984CA-F83A-B1FD-C7E1-1E5A30ADD38F}"/>
              </a:ext>
            </a:extLst>
          </p:cNvPr>
          <p:cNvSpPr>
            <a:spLocks noGrp="1"/>
          </p:cNvSpPr>
          <p:nvPr>
            <p:ph type="subTitle" idx="1"/>
          </p:nvPr>
        </p:nvSpPr>
        <p:spPr>
          <a:xfrm>
            <a:off x="502919" y="5074920"/>
            <a:ext cx="4938875" cy="1019620"/>
          </a:xfrm>
        </p:spPr>
        <p:txBody>
          <a:bodyPr anchor="ctr">
            <a:noAutofit/>
          </a:bodyPr>
          <a:lstStyle/>
          <a:p>
            <a:r>
              <a:rPr lang="en-US" dirty="0"/>
              <a:t>16 - 17 April 2025</a:t>
            </a:r>
          </a:p>
        </p:txBody>
      </p:sp>
      <p:sp>
        <p:nvSpPr>
          <p:cNvPr id="4" name="Text Placeholder 3">
            <a:extLst>
              <a:ext uri="{FF2B5EF4-FFF2-40B4-BE49-F238E27FC236}">
                <a16:creationId xmlns:a16="http://schemas.microsoft.com/office/drawing/2014/main" id="{EE1A2A0F-F73E-004D-868A-1A4D79DBE132}"/>
              </a:ext>
            </a:extLst>
          </p:cNvPr>
          <p:cNvSpPr>
            <a:spLocks noGrp="1"/>
          </p:cNvSpPr>
          <p:nvPr>
            <p:ph type="body" sz="quarter" idx="10"/>
          </p:nvPr>
        </p:nvSpPr>
        <p:spPr>
          <a:xfrm>
            <a:off x="502920" y="3288714"/>
            <a:ext cx="10962105" cy="448978"/>
          </a:xfrm>
        </p:spPr>
        <p:txBody>
          <a:bodyPr anchor="ctr"/>
          <a:lstStyle/>
          <a:p>
            <a:r>
              <a:rPr lang="en-US" dirty="0"/>
              <a:t>Fernando Barbosa</a:t>
            </a:r>
          </a:p>
        </p:txBody>
      </p:sp>
      <p:sp>
        <p:nvSpPr>
          <p:cNvPr id="12" name="Text Placeholder 11">
            <a:extLst>
              <a:ext uri="{FF2B5EF4-FFF2-40B4-BE49-F238E27FC236}">
                <a16:creationId xmlns:a16="http://schemas.microsoft.com/office/drawing/2014/main" id="{127A49E0-6305-A6AD-B94E-6BE53F4155EB}"/>
              </a:ext>
            </a:extLst>
          </p:cNvPr>
          <p:cNvSpPr>
            <a:spLocks noGrp="1"/>
          </p:cNvSpPr>
          <p:nvPr>
            <p:ph type="body" sz="quarter" idx="12"/>
          </p:nvPr>
        </p:nvSpPr>
        <p:spPr>
          <a:xfrm>
            <a:off x="502920" y="4233687"/>
            <a:ext cx="10962105" cy="379542"/>
          </a:xfrm>
        </p:spPr>
        <p:txBody>
          <a:bodyPr anchor="ctr"/>
          <a:lstStyle/>
          <a:p>
            <a:r>
              <a:rPr lang="en-US" dirty="0"/>
              <a:t> </a:t>
            </a:r>
          </a:p>
        </p:txBody>
      </p:sp>
      <p:sp>
        <p:nvSpPr>
          <p:cNvPr id="13" name="Text Placeholder 12">
            <a:extLst>
              <a:ext uri="{FF2B5EF4-FFF2-40B4-BE49-F238E27FC236}">
                <a16:creationId xmlns:a16="http://schemas.microsoft.com/office/drawing/2014/main" id="{8D13EC63-917B-D26C-12EF-6465F0A65A44}"/>
              </a:ext>
            </a:extLst>
          </p:cNvPr>
          <p:cNvSpPr>
            <a:spLocks noGrp="1"/>
          </p:cNvSpPr>
          <p:nvPr>
            <p:ph type="body" sz="quarter" idx="13"/>
          </p:nvPr>
        </p:nvSpPr>
        <p:spPr>
          <a:xfrm>
            <a:off x="502920" y="3738425"/>
            <a:ext cx="10962105" cy="477838"/>
          </a:xfrm>
        </p:spPr>
        <p:txBody>
          <a:bodyPr anchor="ctr">
            <a:normAutofit lnSpcReduction="10000"/>
          </a:bodyPr>
          <a:lstStyle/>
          <a:p>
            <a:r>
              <a:rPr lang="en-US" dirty="0"/>
              <a:t> </a:t>
            </a:r>
          </a:p>
        </p:txBody>
      </p:sp>
      <p:sp>
        <p:nvSpPr>
          <p:cNvPr id="6" name="Text Placeholder 5">
            <a:extLst>
              <a:ext uri="{FF2B5EF4-FFF2-40B4-BE49-F238E27FC236}">
                <a16:creationId xmlns:a16="http://schemas.microsoft.com/office/drawing/2014/main" id="{D48549AE-6593-49B6-897C-B5C78E1B1109}"/>
              </a:ext>
            </a:extLst>
          </p:cNvPr>
          <p:cNvSpPr>
            <a:spLocks noGrp="1"/>
          </p:cNvSpPr>
          <p:nvPr>
            <p:ph type="body" sz="quarter" idx="11"/>
          </p:nvPr>
        </p:nvSpPr>
        <p:spPr/>
        <p:txBody>
          <a:bodyPr>
            <a:normAutofit lnSpcReduction="10000"/>
          </a:bodyPr>
          <a:lstStyle/>
          <a:p>
            <a:r>
              <a:rPr lang="en-US" dirty="0"/>
              <a:t>eRD109 (ASICs/FEEs) – Progress &amp; Outlook</a:t>
            </a:r>
          </a:p>
        </p:txBody>
      </p:sp>
    </p:spTree>
    <p:extLst>
      <p:ext uri="{BB962C8B-B14F-4D97-AF65-F5344CB8AC3E}">
        <p14:creationId xmlns:p14="http://schemas.microsoft.com/office/powerpoint/2010/main" val="188108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28DE6B1-BB85-41F9-9521-FC6651153F6B}"/>
              </a:ext>
            </a:extLst>
          </p:cNvPr>
          <p:cNvSpPr>
            <a:spLocks noGrp="1"/>
          </p:cNvSpPr>
          <p:nvPr>
            <p:ph type="title"/>
          </p:nvPr>
        </p:nvSpPr>
        <p:spPr>
          <a:xfrm>
            <a:off x="461963" y="0"/>
            <a:ext cx="11499234" cy="814866"/>
          </a:xfrm>
        </p:spPr>
        <p:txBody>
          <a:bodyPr>
            <a:normAutofit fontScale="90000"/>
          </a:bodyPr>
          <a:lstStyle/>
          <a:p>
            <a:pPr lvl="0">
              <a:lnSpc>
                <a:spcPct val="100000"/>
              </a:lnSpc>
              <a:spcBef>
                <a:spcPts val="0"/>
              </a:spcBef>
            </a:pPr>
            <a:r>
              <a:rPr lang="en-US" dirty="0"/>
              <a:t>FY25 Status &amp; Progress – cont.</a:t>
            </a:r>
            <a:br>
              <a:rPr lang="en-US" dirty="0"/>
            </a:br>
            <a:r>
              <a:rPr lang="en-US" sz="2000" b="0" dirty="0">
                <a:solidFill>
                  <a:srgbClr val="30519D"/>
                </a:solidFill>
                <a:latin typeface="Arial" charset="0"/>
                <a:cs typeface="Arial" charset="0"/>
              </a:rPr>
              <a:t>Calorimeters, </a:t>
            </a:r>
            <a:r>
              <a:rPr lang="en-US" sz="2000" b="0" dirty="0" err="1">
                <a:solidFill>
                  <a:srgbClr val="30519D"/>
                </a:solidFill>
                <a:latin typeface="Arial" charset="0"/>
                <a:cs typeface="Arial" charset="0"/>
              </a:rPr>
              <a:t>SiPMs</a:t>
            </a:r>
            <a:r>
              <a:rPr lang="en-US" sz="2000" b="0" dirty="0">
                <a:solidFill>
                  <a:srgbClr val="30519D"/>
                </a:solidFill>
                <a:latin typeface="Arial" charset="0"/>
                <a:cs typeface="Arial" charset="0"/>
              </a:rPr>
              <a:t> – CALOROC </a:t>
            </a:r>
            <a:r>
              <a:rPr lang="en-US" sz="1600" b="0" dirty="0">
                <a:solidFill>
                  <a:srgbClr val="30519D"/>
                </a:solidFill>
                <a:latin typeface="Arial" charset="0"/>
                <a:cs typeface="Arial" charset="0"/>
              </a:rPr>
              <a:t>(OMEGA/IN2P3/IJCL)</a:t>
            </a:r>
            <a:endParaRPr lang="en-US" sz="2000" dirty="0">
              <a:solidFill>
                <a:srgbClr val="0070C0"/>
              </a:solidFill>
            </a:endParaRPr>
          </a:p>
        </p:txBody>
      </p:sp>
      <p:grpSp>
        <p:nvGrpSpPr>
          <p:cNvPr id="5" name="Group 4">
            <a:extLst>
              <a:ext uri="{FF2B5EF4-FFF2-40B4-BE49-F238E27FC236}">
                <a16:creationId xmlns:a16="http://schemas.microsoft.com/office/drawing/2014/main" id="{118EDCAC-F10F-410B-9417-A447B78C890D}"/>
              </a:ext>
            </a:extLst>
          </p:cNvPr>
          <p:cNvGrpSpPr/>
          <p:nvPr/>
        </p:nvGrpSpPr>
        <p:grpSpPr>
          <a:xfrm>
            <a:off x="4009296" y="1028692"/>
            <a:ext cx="3363111" cy="2551403"/>
            <a:chOff x="232332" y="659709"/>
            <a:chExt cx="3363111" cy="2551403"/>
          </a:xfrm>
        </p:grpSpPr>
        <p:pic>
          <p:nvPicPr>
            <p:cNvPr id="6" name="Picture 5">
              <a:extLst>
                <a:ext uri="{FF2B5EF4-FFF2-40B4-BE49-F238E27FC236}">
                  <a16:creationId xmlns:a16="http://schemas.microsoft.com/office/drawing/2014/main" id="{4333C9D5-E6AC-429E-AD0B-5415F861F8D2}"/>
                </a:ext>
              </a:extLst>
            </p:cNvPr>
            <p:cNvPicPr>
              <a:picLocks noChangeAspect="1"/>
            </p:cNvPicPr>
            <p:nvPr/>
          </p:nvPicPr>
          <p:blipFill>
            <a:blip r:embed="rId2"/>
            <a:stretch>
              <a:fillRect/>
            </a:stretch>
          </p:blipFill>
          <p:spPr>
            <a:xfrm>
              <a:off x="232332" y="659709"/>
              <a:ext cx="3363111" cy="2017867"/>
            </a:xfrm>
            <a:prstGeom prst="rect">
              <a:avLst/>
            </a:prstGeom>
          </p:spPr>
        </p:pic>
        <p:sp>
          <p:nvSpPr>
            <p:cNvPr id="7" name="Left Brace 6">
              <a:extLst>
                <a:ext uri="{FF2B5EF4-FFF2-40B4-BE49-F238E27FC236}">
                  <a16:creationId xmlns:a16="http://schemas.microsoft.com/office/drawing/2014/main" id="{C55F4C11-B805-41ED-A4FB-0C5A2B0A7A8E}"/>
                </a:ext>
              </a:extLst>
            </p:cNvPr>
            <p:cNvSpPr/>
            <p:nvPr/>
          </p:nvSpPr>
          <p:spPr>
            <a:xfrm rot="16200000">
              <a:off x="836631" y="2371104"/>
              <a:ext cx="164970" cy="933248"/>
            </a:xfrm>
            <a:prstGeom prst="leftBrace">
              <a:avLst/>
            </a:prstGeom>
            <a:no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4F69ADF3-4B2F-41AA-9971-1E7137CFCB4D}"/>
                </a:ext>
              </a:extLst>
            </p:cNvPr>
            <p:cNvSpPr txBox="1"/>
            <p:nvPr/>
          </p:nvSpPr>
          <p:spPr>
            <a:xfrm>
              <a:off x="521080" y="2920213"/>
              <a:ext cx="864660"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4407B"/>
                  </a:solidFill>
                  <a:effectLst/>
                  <a:uLnTx/>
                  <a:uFillTx/>
                  <a:latin typeface="Calibri" panose="020F0502020204030204"/>
                </a:rPr>
                <a:t>No Change</a:t>
              </a:r>
            </a:p>
          </p:txBody>
        </p:sp>
        <p:sp>
          <p:nvSpPr>
            <p:cNvPr id="9" name="Left Brace 8">
              <a:extLst>
                <a:ext uri="{FF2B5EF4-FFF2-40B4-BE49-F238E27FC236}">
                  <a16:creationId xmlns:a16="http://schemas.microsoft.com/office/drawing/2014/main" id="{37B359D4-F97F-453B-86DF-3BD5E3A7C071}"/>
                </a:ext>
              </a:extLst>
            </p:cNvPr>
            <p:cNvSpPr/>
            <p:nvPr/>
          </p:nvSpPr>
          <p:spPr>
            <a:xfrm rot="16200000">
              <a:off x="2304374" y="1915779"/>
              <a:ext cx="154388" cy="1854480"/>
            </a:xfrm>
            <a:prstGeom prst="leftBrace">
              <a:avLst/>
            </a:prstGeom>
            <a:no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72DA878-065C-4B38-BE32-4E7F49F721B8}"/>
                </a:ext>
              </a:extLst>
            </p:cNvPr>
            <p:cNvSpPr txBox="1"/>
            <p:nvPr/>
          </p:nvSpPr>
          <p:spPr>
            <a:xfrm>
              <a:off x="1433808" y="2934113"/>
              <a:ext cx="1875000"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4407B"/>
                  </a:solidFill>
                  <a:effectLst/>
                  <a:uLnTx/>
                  <a:uFillTx/>
                  <a:latin typeface="Calibri" panose="020F0502020204030204"/>
                </a:rPr>
                <a:t>Modify trig, mem, CLK dist.</a:t>
              </a:r>
            </a:p>
          </p:txBody>
        </p:sp>
      </p:grpSp>
      <p:pic>
        <p:nvPicPr>
          <p:cNvPr id="12" name="Picture 11">
            <a:extLst>
              <a:ext uri="{FF2B5EF4-FFF2-40B4-BE49-F238E27FC236}">
                <a16:creationId xmlns:a16="http://schemas.microsoft.com/office/drawing/2014/main" id="{0466CC38-BBB2-4417-88B1-7CAE8F39B67B}"/>
              </a:ext>
            </a:extLst>
          </p:cNvPr>
          <p:cNvPicPr>
            <a:picLocks noChangeAspect="1"/>
          </p:cNvPicPr>
          <p:nvPr/>
        </p:nvPicPr>
        <p:blipFill>
          <a:blip r:embed="rId3"/>
          <a:stretch>
            <a:fillRect/>
          </a:stretch>
        </p:blipFill>
        <p:spPr>
          <a:xfrm>
            <a:off x="461964" y="927883"/>
            <a:ext cx="2553086" cy="2190352"/>
          </a:xfrm>
          <a:prstGeom prst="rect">
            <a:avLst/>
          </a:prstGeom>
          <a:blipFill dpi="0" rotWithShape="1">
            <a:blip r:embed="rId3"/>
            <a:srcRect/>
            <a:stretch>
              <a:fillRect/>
            </a:stretch>
          </a:blipFill>
        </p:spPr>
      </p:pic>
      <p:cxnSp>
        <p:nvCxnSpPr>
          <p:cNvPr id="13" name="Straight Arrow Connector 12">
            <a:extLst>
              <a:ext uri="{FF2B5EF4-FFF2-40B4-BE49-F238E27FC236}">
                <a16:creationId xmlns:a16="http://schemas.microsoft.com/office/drawing/2014/main" id="{213A8055-FACB-4EB3-8D44-B07879AFF5A2}"/>
              </a:ext>
            </a:extLst>
          </p:cNvPr>
          <p:cNvCxnSpPr>
            <a:cxnSpLocks/>
          </p:cNvCxnSpPr>
          <p:nvPr/>
        </p:nvCxnSpPr>
        <p:spPr>
          <a:xfrm>
            <a:off x="3305522" y="2037625"/>
            <a:ext cx="349034" cy="0"/>
          </a:xfrm>
          <a:prstGeom prst="straightConnector1">
            <a:avLst/>
          </a:prstGeom>
          <a:noFill/>
          <a:ln w="6350" cap="flat" cmpd="sng" algn="ctr">
            <a:solidFill>
              <a:srgbClr val="4472C4"/>
            </a:solidFill>
            <a:prstDash val="solid"/>
            <a:miter lim="800000"/>
            <a:tailEnd type="triangle"/>
          </a:ln>
          <a:effectLst/>
        </p:spPr>
      </p:cxnSp>
      <p:sp>
        <p:nvSpPr>
          <p:cNvPr id="14" name="Content Placeholder 2">
            <a:extLst>
              <a:ext uri="{FF2B5EF4-FFF2-40B4-BE49-F238E27FC236}">
                <a16:creationId xmlns:a16="http://schemas.microsoft.com/office/drawing/2014/main" id="{69592CD0-A380-4AB8-A99B-17E99761DB7C}"/>
              </a:ext>
            </a:extLst>
          </p:cNvPr>
          <p:cNvSpPr txBox="1">
            <a:spLocks/>
          </p:cNvSpPr>
          <p:nvPr/>
        </p:nvSpPr>
        <p:spPr>
          <a:xfrm>
            <a:off x="4361935" y="3961515"/>
            <a:ext cx="6796216" cy="18704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indent="-285750">
              <a:lnSpc>
                <a:spcPct val="107000"/>
              </a:lnSpc>
              <a:spcBef>
                <a:spcPts val="0"/>
              </a:spcBef>
              <a:buFont typeface="Wingdings" panose="05000000000000000000" pitchFamily="2" charset="2"/>
              <a:buChar char="q"/>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Progress Summary:</a:t>
            </a:r>
          </a:p>
          <a:p>
            <a:pPr marL="457200" lvl="1">
              <a:lnSpc>
                <a:spcPct val="107000"/>
              </a:lnSpc>
              <a:spcBef>
                <a:spcPts val="0"/>
              </a:spcBef>
            </a:pP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CALOROC1A and 1B – different FE (TOT or switched gain), same backend.</a:t>
            </a:r>
          </a:p>
          <a:p>
            <a:pPr marL="457200" lvl="1">
              <a:lnSpc>
                <a:spcPct val="107000"/>
              </a:lnSpc>
              <a:spcBef>
                <a:spcPts val="0"/>
              </a:spcBef>
            </a:pP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Ready for submission – February 2025 – Pending funding.</a:t>
            </a:r>
          </a:p>
          <a:p>
            <a:pPr marL="457200" lvl="1">
              <a:lnSpc>
                <a:spcPct val="107000"/>
              </a:lnSpc>
              <a:spcBef>
                <a:spcPts val="0"/>
              </a:spcBef>
            </a:pP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Available in June 2025, depending on funding.</a:t>
            </a:r>
          </a:p>
          <a:p>
            <a:pPr marL="457200" lvl="1">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Backend designed and under simulation:</a:t>
            </a:r>
          </a:p>
          <a:p>
            <a:pPr marL="971550" lvl="2" indent="-285750">
              <a:lnSpc>
                <a:spcPct val="107000"/>
              </a:lnSpc>
              <a:spcBef>
                <a:spcPts val="0"/>
              </a:spcBef>
              <a:buFont typeface="Courier New" panose="02070309020205020404" pitchFamily="49" charset="0"/>
              <a:buChar char="o"/>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Streaming Readout logic</a:t>
            </a:r>
          </a:p>
          <a:p>
            <a:pPr marL="971550" lvl="2" indent="-285750">
              <a:lnSpc>
                <a:spcPct val="107000"/>
              </a:lnSpc>
              <a:spcBef>
                <a:spcPts val="0"/>
              </a:spcBef>
              <a:buFont typeface="Courier New" panose="02070309020205020404" pitchFamily="49" charset="0"/>
              <a:buChar char="o"/>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Memory</a:t>
            </a:r>
          </a:p>
          <a:p>
            <a:pPr marL="971550" lvl="2" indent="-285750">
              <a:lnSpc>
                <a:spcPct val="107000"/>
              </a:lnSpc>
              <a:spcBef>
                <a:spcPts val="0"/>
              </a:spcBef>
              <a:buFont typeface="Courier New" panose="02070309020205020404" pitchFamily="49" charset="0"/>
              <a:buChar char="o"/>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Clock pre-scaling &amp; distribution.</a:t>
            </a:r>
          </a:p>
        </p:txBody>
      </p:sp>
      <p:sp>
        <p:nvSpPr>
          <p:cNvPr id="15" name="TextBox 14">
            <a:extLst>
              <a:ext uri="{FF2B5EF4-FFF2-40B4-BE49-F238E27FC236}">
                <a16:creationId xmlns:a16="http://schemas.microsoft.com/office/drawing/2014/main" id="{78F09D62-13BC-468B-8F4D-DB01B626FBDC}"/>
              </a:ext>
            </a:extLst>
          </p:cNvPr>
          <p:cNvSpPr txBox="1"/>
          <p:nvPr/>
        </p:nvSpPr>
        <p:spPr>
          <a:xfrm>
            <a:off x="461962" y="3366863"/>
            <a:ext cx="5430898" cy="2800767"/>
          </a:xfrm>
          <a:prstGeom prst="rect">
            <a:avLst/>
          </a:prstGeom>
          <a:noFill/>
        </p:spPr>
        <p:txBody>
          <a:bodyPr wrap="square" rtlCol="0">
            <a:spAutoFit/>
          </a:bodyPr>
          <a:lstStyle/>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1D, 64 </a:t>
            </a:r>
            <a:r>
              <a:rPr lang="en-US" sz="1600" kern="0" dirty="0" err="1">
                <a:solidFill>
                  <a:prstClr val="black"/>
                </a:solidFill>
                <a:latin typeface="Calibri" panose="020F0502020204030204"/>
              </a:rPr>
              <a:t>ch.</a:t>
            </a:r>
            <a:endParaRPr lang="en-US" sz="1600" kern="0" dirty="0">
              <a:solidFill>
                <a:prstClr val="black"/>
              </a:solidFill>
              <a:latin typeface="Calibri" panose="020F0502020204030204"/>
            </a:endParaRP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130 nm CMOS</a:t>
            </a: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Charge (ADC+TOT) + Time (TOA)</a:t>
            </a:r>
          </a:p>
          <a:p>
            <a:pPr marL="285750" indent="-285750" defTabSz="457200">
              <a:buFont typeface="Arial" panose="020B0604020202020204" pitchFamily="34" charset="0"/>
              <a:buChar char="•"/>
              <a:defRPr/>
            </a:pPr>
            <a:r>
              <a:rPr lang="en-US" sz="1600" kern="0" dirty="0" err="1">
                <a:solidFill>
                  <a:prstClr val="black"/>
                </a:solidFill>
                <a:latin typeface="Calibri" panose="020F0502020204030204"/>
              </a:rPr>
              <a:t>Cdin</a:t>
            </a:r>
            <a:r>
              <a:rPr lang="en-US" sz="1600" kern="0" dirty="0">
                <a:solidFill>
                  <a:prstClr val="black"/>
                </a:solidFill>
                <a:latin typeface="Calibri" panose="020F0502020204030204"/>
              </a:rPr>
              <a:t>: 500 pF-10 </a:t>
            </a:r>
            <a:r>
              <a:rPr lang="en-US" sz="1600" kern="0" dirty="0" err="1">
                <a:solidFill>
                  <a:prstClr val="black"/>
                </a:solidFill>
                <a:latin typeface="Calibri" panose="020F0502020204030204"/>
              </a:rPr>
              <a:t>nF</a:t>
            </a:r>
            <a:endParaRPr lang="en-US" sz="1600" kern="0" dirty="0">
              <a:solidFill>
                <a:prstClr val="black"/>
              </a:solidFill>
              <a:latin typeface="Calibri" panose="020F0502020204030204"/>
            </a:endParaRP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Dynamic Range: up to 12 </a:t>
            </a:r>
            <a:r>
              <a:rPr lang="en-US" sz="1600" kern="0" dirty="0" err="1">
                <a:solidFill>
                  <a:prstClr val="black"/>
                </a:solidFill>
                <a:latin typeface="Calibri" panose="020F0502020204030204"/>
              </a:rPr>
              <a:t>nC</a:t>
            </a:r>
            <a:endParaRPr lang="en-US" sz="1600" kern="0" dirty="0">
              <a:solidFill>
                <a:prstClr val="black"/>
              </a:solidFill>
              <a:latin typeface="Calibri" panose="020F0502020204030204"/>
            </a:endParaRP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Timing: &lt;500 </a:t>
            </a:r>
            <a:r>
              <a:rPr lang="en-US" sz="1600" kern="0" dirty="0" err="1">
                <a:solidFill>
                  <a:prstClr val="black"/>
                </a:solidFill>
                <a:latin typeface="Calibri" panose="020F0502020204030204"/>
              </a:rPr>
              <a:t>ps</a:t>
            </a:r>
            <a:r>
              <a:rPr lang="en-US" sz="1600" kern="0" dirty="0">
                <a:solidFill>
                  <a:prstClr val="black"/>
                </a:solidFill>
                <a:latin typeface="Calibri" panose="020F0502020204030204"/>
              </a:rPr>
              <a:t> (1 MIP)</a:t>
            </a: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ADC: 10b; TOT: 15b</a:t>
            </a: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39.4 MHz operation from BX 98.5 MHz</a:t>
            </a: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Links: 1260.8 Mbps @ 39.4 MHz, multiple</a:t>
            </a: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Power: 10 </a:t>
            </a:r>
            <a:r>
              <a:rPr lang="en-US" sz="1600" kern="0" dirty="0" err="1">
                <a:solidFill>
                  <a:prstClr val="black"/>
                </a:solidFill>
                <a:latin typeface="Calibri" panose="020F0502020204030204"/>
              </a:rPr>
              <a:t>mW</a:t>
            </a:r>
            <a:r>
              <a:rPr lang="en-US" sz="1600" kern="0" dirty="0">
                <a:solidFill>
                  <a:prstClr val="black"/>
                </a:solidFill>
                <a:latin typeface="Calibri" panose="020F0502020204030204"/>
              </a:rPr>
              <a:t>/</a:t>
            </a:r>
            <a:r>
              <a:rPr lang="en-US" sz="1600" kern="0" dirty="0" err="1">
                <a:solidFill>
                  <a:prstClr val="black"/>
                </a:solidFill>
                <a:latin typeface="Calibri" panose="020F0502020204030204"/>
              </a:rPr>
              <a:t>ch</a:t>
            </a:r>
            <a:endParaRPr lang="en-US" sz="1600" kern="0" dirty="0">
              <a:solidFill>
                <a:prstClr val="black"/>
              </a:solidFill>
              <a:latin typeface="Calibri" panose="020F0502020204030204"/>
            </a:endParaRP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Radiation tolerant.</a:t>
            </a:r>
          </a:p>
        </p:txBody>
      </p:sp>
      <p:sp>
        <p:nvSpPr>
          <p:cNvPr id="16" name="Content Placeholder 2">
            <a:extLst>
              <a:ext uri="{FF2B5EF4-FFF2-40B4-BE49-F238E27FC236}">
                <a16:creationId xmlns:a16="http://schemas.microsoft.com/office/drawing/2014/main" id="{7CE1E0C4-7C61-43DC-B415-729680C247D4}"/>
              </a:ext>
            </a:extLst>
          </p:cNvPr>
          <p:cNvSpPr txBox="1">
            <a:spLocks/>
          </p:cNvSpPr>
          <p:nvPr/>
        </p:nvSpPr>
        <p:spPr>
          <a:xfrm>
            <a:off x="8842802" y="4860589"/>
            <a:ext cx="2887236" cy="12037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defRPr/>
            </a:pP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Design Backend: FY23 - FY24</a:t>
            </a:r>
          </a:p>
          <a:p>
            <a:pPr marL="0">
              <a:lnSpc>
                <a:spcPct val="107000"/>
              </a:lnSpc>
              <a:spcBef>
                <a:spcPts val="0"/>
              </a:spcBef>
              <a:defRPr/>
            </a:pP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CALOROC1A/B: FY24 – FY25</a:t>
            </a:r>
          </a:p>
          <a:p>
            <a:pPr marL="0">
              <a:lnSpc>
                <a:spcPct val="107000"/>
              </a:lnSpc>
              <a:spcBef>
                <a:spcPts val="0"/>
              </a:spcBef>
              <a:defRPr/>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CALOROC2: FY25 – FY26</a:t>
            </a:r>
          </a:p>
          <a:p>
            <a:pPr marL="0">
              <a:lnSpc>
                <a:spcPct val="107000"/>
              </a:lnSpc>
              <a:spcBef>
                <a:spcPts val="0"/>
              </a:spcBef>
              <a:defRPr/>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CALOROC3: FY27 Production</a:t>
            </a:r>
            <a:endPar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EA66D557-D2CF-405F-ABF5-26A6579D5939}"/>
              </a:ext>
            </a:extLst>
          </p:cNvPr>
          <p:cNvPicPr>
            <a:picLocks noChangeAspect="1"/>
          </p:cNvPicPr>
          <p:nvPr/>
        </p:nvPicPr>
        <p:blipFill>
          <a:blip r:embed="rId4"/>
          <a:stretch>
            <a:fillRect/>
          </a:stretch>
        </p:blipFill>
        <p:spPr>
          <a:xfrm>
            <a:off x="7676222" y="1181490"/>
            <a:ext cx="4284975" cy="2362462"/>
          </a:xfrm>
          <a:prstGeom prst="rect">
            <a:avLst/>
          </a:prstGeom>
        </p:spPr>
      </p:pic>
      <p:sp>
        <p:nvSpPr>
          <p:cNvPr id="18" name="TextBox 17">
            <a:extLst>
              <a:ext uri="{FF2B5EF4-FFF2-40B4-BE49-F238E27FC236}">
                <a16:creationId xmlns:a16="http://schemas.microsoft.com/office/drawing/2014/main" id="{33F3782E-BA9E-4A9C-95B1-028C89A751B6}"/>
              </a:ext>
            </a:extLst>
          </p:cNvPr>
          <p:cNvSpPr txBox="1"/>
          <p:nvPr/>
        </p:nvSpPr>
        <p:spPr>
          <a:xfrm>
            <a:off x="1279514" y="3178501"/>
            <a:ext cx="954107"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4407B"/>
                </a:solidFill>
                <a:effectLst/>
                <a:uLnTx/>
                <a:uFillTx/>
                <a:latin typeface="Calibri" panose="020F0502020204030204"/>
              </a:rPr>
              <a:t>H2GCROCv3</a:t>
            </a:r>
          </a:p>
        </p:txBody>
      </p:sp>
      <p:sp>
        <p:nvSpPr>
          <p:cNvPr id="19" name="TextBox 18">
            <a:extLst>
              <a:ext uri="{FF2B5EF4-FFF2-40B4-BE49-F238E27FC236}">
                <a16:creationId xmlns:a16="http://schemas.microsoft.com/office/drawing/2014/main" id="{B93BDE66-D539-46B9-862E-37FA409BB461}"/>
              </a:ext>
            </a:extLst>
          </p:cNvPr>
          <p:cNvSpPr txBox="1"/>
          <p:nvPr/>
        </p:nvSpPr>
        <p:spPr>
          <a:xfrm>
            <a:off x="3224915" y="2947991"/>
            <a:ext cx="963725"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4407B"/>
                </a:solidFill>
                <a:effectLst/>
                <a:uLnTx/>
                <a:uFillTx/>
                <a:latin typeface="Calibri" panose="020F0502020204030204"/>
              </a:rPr>
              <a:t>CALOROV1A</a:t>
            </a:r>
          </a:p>
        </p:txBody>
      </p:sp>
      <p:sp>
        <p:nvSpPr>
          <p:cNvPr id="21" name="Slide Number Placeholder 1">
            <a:extLst>
              <a:ext uri="{FF2B5EF4-FFF2-40B4-BE49-F238E27FC236}">
                <a16:creationId xmlns:a16="http://schemas.microsoft.com/office/drawing/2014/main" id="{EB0E461A-1D9F-4468-9E93-82E18EBA2361}"/>
              </a:ext>
            </a:extLst>
          </p:cNvPr>
          <p:cNvSpPr txBox="1">
            <a:spLocks/>
          </p:cNvSpPr>
          <p:nvPr/>
        </p:nvSpPr>
        <p:spPr>
          <a:xfrm>
            <a:off x="11451649" y="6533724"/>
            <a:ext cx="432486" cy="2940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33A556B-7C63-244D-9B7C-B0EA8042B330}" type="slidenum">
              <a:rPr lang="en-US" sz="1000" smtClean="0"/>
              <a:pPr algn="ctr"/>
              <a:t>10</a:t>
            </a:fld>
            <a:endParaRPr lang="en-US" sz="1000" dirty="0"/>
          </a:p>
        </p:txBody>
      </p:sp>
    </p:spTree>
    <p:extLst>
      <p:ext uri="{BB962C8B-B14F-4D97-AF65-F5344CB8AC3E}">
        <p14:creationId xmlns:p14="http://schemas.microsoft.com/office/powerpoint/2010/main" val="1948564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29CC-DAF3-4B61-BD6F-86398ED67F5E}"/>
              </a:ext>
            </a:extLst>
          </p:cNvPr>
          <p:cNvPicPr>
            <a:picLocks noChangeAspect="1"/>
          </p:cNvPicPr>
          <p:nvPr/>
        </p:nvPicPr>
        <p:blipFill>
          <a:blip r:embed="rId2"/>
          <a:stretch>
            <a:fillRect/>
          </a:stretch>
        </p:blipFill>
        <p:spPr>
          <a:xfrm>
            <a:off x="6545151" y="4484494"/>
            <a:ext cx="1588132" cy="1747687"/>
          </a:xfrm>
          <a:prstGeom prst="rect">
            <a:avLst/>
          </a:prstGeom>
        </p:spPr>
      </p:pic>
      <p:sp>
        <p:nvSpPr>
          <p:cNvPr id="4" name="Title 2">
            <a:extLst>
              <a:ext uri="{FF2B5EF4-FFF2-40B4-BE49-F238E27FC236}">
                <a16:creationId xmlns:a16="http://schemas.microsoft.com/office/drawing/2014/main" id="{EB50BBBD-4619-4CE0-8895-4CD0214E9A29}"/>
              </a:ext>
            </a:extLst>
          </p:cNvPr>
          <p:cNvSpPr>
            <a:spLocks noGrp="1"/>
          </p:cNvSpPr>
          <p:nvPr>
            <p:ph type="title"/>
          </p:nvPr>
        </p:nvSpPr>
        <p:spPr>
          <a:xfrm>
            <a:off x="461963" y="0"/>
            <a:ext cx="11499234" cy="814866"/>
          </a:xfrm>
        </p:spPr>
        <p:txBody>
          <a:bodyPr>
            <a:normAutofit fontScale="90000"/>
          </a:bodyPr>
          <a:lstStyle/>
          <a:p>
            <a:pPr lvl="0">
              <a:lnSpc>
                <a:spcPct val="100000"/>
              </a:lnSpc>
              <a:spcBef>
                <a:spcPts val="0"/>
              </a:spcBef>
            </a:pPr>
            <a:r>
              <a:rPr lang="en-US" dirty="0"/>
              <a:t>FY25 Status &amp; Progress – cont.</a:t>
            </a:r>
            <a:br>
              <a:rPr lang="en-US" dirty="0"/>
            </a:br>
            <a:r>
              <a:rPr lang="en-US" sz="2000" b="0" dirty="0" err="1">
                <a:solidFill>
                  <a:srgbClr val="30519D"/>
                </a:solidFill>
                <a:latin typeface="Arial" charset="0"/>
                <a:cs typeface="Arial" charset="0"/>
              </a:rPr>
              <a:t>dRICH</a:t>
            </a:r>
            <a:r>
              <a:rPr lang="en-US" sz="2000" b="0" dirty="0">
                <a:solidFill>
                  <a:srgbClr val="30519D"/>
                </a:solidFill>
                <a:latin typeface="Arial" charset="0"/>
                <a:cs typeface="Arial" charset="0"/>
              </a:rPr>
              <a:t> – </a:t>
            </a:r>
            <a:r>
              <a:rPr lang="en-US" sz="2000" b="0" dirty="0" err="1">
                <a:solidFill>
                  <a:srgbClr val="30519D"/>
                </a:solidFill>
                <a:latin typeface="Arial" charset="0"/>
                <a:cs typeface="Arial" charset="0"/>
              </a:rPr>
              <a:t>SiPMs</a:t>
            </a:r>
            <a:r>
              <a:rPr lang="en-US" sz="2000" b="0" dirty="0">
                <a:solidFill>
                  <a:srgbClr val="30519D"/>
                </a:solidFill>
                <a:latin typeface="Arial" charset="0"/>
                <a:cs typeface="Arial" charset="0"/>
              </a:rPr>
              <a:t> – ALCOR </a:t>
            </a:r>
            <a:r>
              <a:rPr lang="en-US" sz="1600" b="0" dirty="0">
                <a:solidFill>
                  <a:srgbClr val="30519D"/>
                </a:solidFill>
                <a:latin typeface="Arial" charset="0"/>
                <a:cs typeface="Arial" charset="0"/>
              </a:rPr>
              <a:t>(INFN)</a:t>
            </a:r>
            <a:endParaRPr lang="en-US" sz="1600" dirty="0">
              <a:solidFill>
                <a:srgbClr val="0070C0"/>
              </a:solidFill>
            </a:endParaRPr>
          </a:p>
        </p:txBody>
      </p:sp>
      <p:sp>
        <p:nvSpPr>
          <p:cNvPr id="12" name="Content Placeholder 2">
            <a:extLst>
              <a:ext uri="{FF2B5EF4-FFF2-40B4-BE49-F238E27FC236}">
                <a16:creationId xmlns:a16="http://schemas.microsoft.com/office/drawing/2014/main" id="{52201F5D-81C7-4E95-925C-AB60B7B259F8}"/>
              </a:ext>
            </a:extLst>
          </p:cNvPr>
          <p:cNvSpPr txBox="1">
            <a:spLocks/>
          </p:cNvSpPr>
          <p:nvPr/>
        </p:nvSpPr>
        <p:spPr>
          <a:xfrm>
            <a:off x="7341344" y="1091277"/>
            <a:ext cx="1449983" cy="9751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Arial" charset="0"/>
                <a:cs typeface="Arial" charset="0"/>
              </a:rPr>
              <a:t>Originally developed by INFN for DARKSIDE.</a:t>
            </a:r>
          </a:p>
        </p:txBody>
      </p:sp>
      <p:sp>
        <p:nvSpPr>
          <p:cNvPr id="13" name="Content Placeholder 2">
            <a:extLst>
              <a:ext uri="{FF2B5EF4-FFF2-40B4-BE49-F238E27FC236}">
                <a16:creationId xmlns:a16="http://schemas.microsoft.com/office/drawing/2014/main" id="{F3D09C28-DB4E-4DA3-BD9F-4A3B61110F20}"/>
              </a:ext>
            </a:extLst>
          </p:cNvPr>
          <p:cNvSpPr txBox="1">
            <a:spLocks/>
          </p:cNvSpPr>
          <p:nvPr/>
        </p:nvSpPr>
        <p:spPr>
          <a:xfrm>
            <a:off x="7341344" y="1942879"/>
            <a:ext cx="4619853" cy="28487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indent="-285750">
              <a:lnSpc>
                <a:spcPct val="107000"/>
              </a:lnSpc>
              <a:spcBef>
                <a:spcPts val="0"/>
              </a:spcBef>
              <a:buFont typeface="Wingdings" panose="05000000000000000000" pitchFamily="2" charset="2"/>
              <a:buChar char="q"/>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Progress Summary:</a:t>
            </a:r>
          </a:p>
          <a:p>
            <a:pPr marL="457200" lvl="1">
              <a:lnSpc>
                <a:spcPct val="107000"/>
              </a:lnSpc>
              <a:spcBef>
                <a:spcPts val="0"/>
              </a:spcBef>
            </a:pP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ALCOR v2: 32-pixel, </a:t>
            </a:r>
          </a:p>
          <a:p>
            <a:pPr marL="457200" lvl="1">
              <a:lnSpc>
                <a:spcPct val="107000"/>
              </a:lnSpc>
              <a:spcBef>
                <a:spcPts val="0"/>
              </a:spcBef>
            </a:pP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ALCOR v2.1 delivered in Jan 2024 and currently in beam tests.</a:t>
            </a:r>
          </a:p>
          <a:p>
            <a:pPr marL="457200" lvl="1">
              <a:lnSpc>
                <a:spcPct val="107000"/>
              </a:lnSpc>
              <a:spcBef>
                <a:spcPts val="0"/>
              </a:spcBef>
            </a:pP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Two 32 </a:t>
            </a:r>
            <a:r>
              <a:rPr lang="en-US" sz="1600" dirty="0" err="1">
                <a:solidFill>
                  <a:srgbClr val="00B050"/>
                </a:solidFill>
                <a:latin typeface="Calibri" panose="020F0502020204030204" pitchFamily="34" charset="0"/>
                <a:ea typeface="Calibri" panose="020F0502020204030204" pitchFamily="34" charset="0"/>
                <a:cs typeface="Times New Roman" panose="02020603050405020304" pitchFamily="18" charset="0"/>
              </a:rPr>
              <a:t>ch</a:t>
            </a: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 ALCOR on PCB (FE-DUAL) for PDU tests.</a:t>
            </a:r>
          </a:p>
          <a:p>
            <a:pPr marL="457200" lvl="1">
              <a:lnSpc>
                <a:spcPct val="107000"/>
              </a:lnSpc>
              <a:spcBef>
                <a:spcPts val="0"/>
              </a:spcBef>
            </a:pP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ALCOR 64 </a:t>
            </a:r>
            <a:r>
              <a:rPr lang="en-US" sz="1600" dirty="0" err="1">
                <a:solidFill>
                  <a:srgbClr val="00B050"/>
                </a:solidFill>
                <a:latin typeface="Calibri" panose="020F0502020204030204" pitchFamily="34" charset="0"/>
                <a:ea typeface="Calibri" panose="020F0502020204030204" pitchFamily="34" charset="0"/>
                <a:cs typeface="Times New Roman" panose="02020603050405020304" pitchFamily="18" charset="0"/>
              </a:rPr>
              <a:t>ch</a:t>
            </a: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 fabricated.</a:t>
            </a:r>
          </a:p>
          <a:p>
            <a:pPr marL="457200" lvl="1">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ALCOR v3 characterization – September 2025</a:t>
            </a: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a:t>
            </a:r>
            <a:endPar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FEB v1 – May 2025.</a:t>
            </a:r>
          </a:p>
          <a:p>
            <a:pPr marL="457200" lvl="1">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RDO v1 – Simulations and layout on-going.</a:t>
            </a:r>
          </a:p>
          <a:p>
            <a:pPr marL="457200" lvl="1">
              <a:lnSpc>
                <a:spcPct val="107000"/>
              </a:lnSpc>
              <a:spcBef>
                <a:spcPts val="0"/>
              </a:spcBef>
            </a:pPr>
            <a:endPar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7000"/>
              </a:lnSpc>
              <a:spcBef>
                <a:spcPts val="0"/>
              </a:spcBef>
            </a:pPr>
            <a:endPar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34C30FB-59F4-43D0-B7AD-BD84142BD83C}"/>
              </a:ext>
            </a:extLst>
          </p:cNvPr>
          <p:cNvSpPr txBox="1">
            <a:spLocks/>
          </p:cNvSpPr>
          <p:nvPr/>
        </p:nvSpPr>
        <p:spPr>
          <a:xfrm>
            <a:off x="8513003" y="4904914"/>
            <a:ext cx="3154889" cy="10479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defRPr/>
            </a:pP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ALCOR v2.1 (32 pixel): FY24</a:t>
            </a:r>
          </a:p>
          <a:p>
            <a:pPr marL="0">
              <a:lnSpc>
                <a:spcPct val="107000"/>
              </a:lnSpc>
              <a:spcBef>
                <a:spcPts val="0"/>
              </a:spcBef>
              <a:defRPr/>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ALCOR v3: FY24 – FY26</a:t>
            </a:r>
          </a:p>
          <a:p>
            <a:pPr marL="0">
              <a:lnSpc>
                <a:spcPct val="107000"/>
              </a:lnSpc>
              <a:spcBef>
                <a:spcPts val="0"/>
              </a:spcBef>
              <a:defRPr/>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ALCOR: FY26 – FY27 Production</a:t>
            </a:r>
          </a:p>
        </p:txBody>
      </p:sp>
      <p:sp>
        <p:nvSpPr>
          <p:cNvPr id="14" name="Content Placeholder 2">
            <a:extLst>
              <a:ext uri="{FF2B5EF4-FFF2-40B4-BE49-F238E27FC236}">
                <a16:creationId xmlns:a16="http://schemas.microsoft.com/office/drawing/2014/main" id="{12A6DF54-2FD9-4355-80C6-358CC99E3A94}"/>
              </a:ext>
            </a:extLst>
          </p:cNvPr>
          <p:cNvSpPr txBox="1">
            <a:spLocks/>
          </p:cNvSpPr>
          <p:nvPr/>
        </p:nvSpPr>
        <p:spPr>
          <a:xfrm>
            <a:off x="461963" y="3429000"/>
            <a:ext cx="6129337" cy="28031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64" indent="-283464">
              <a:lnSpc>
                <a:spcPct val="100000"/>
              </a:lnSpc>
              <a:spcBef>
                <a:spcPts val="0"/>
              </a:spcBef>
              <a:defRPr/>
            </a:pPr>
            <a:r>
              <a:rPr lang="en-US" sz="1600" kern="100" dirty="0">
                <a:solidFill>
                  <a:prstClr val="black"/>
                </a:solidFill>
                <a:latin typeface="Calibri" panose="020F0502020204030204"/>
              </a:rPr>
              <a:t>2D 8x8 pixel readout</a:t>
            </a:r>
          </a:p>
          <a:p>
            <a:pPr marL="283464" indent="-283464">
              <a:lnSpc>
                <a:spcPct val="100000"/>
              </a:lnSpc>
              <a:spcBef>
                <a:spcPts val="0"/>
              </a:spcBef>
              <a:defRPr/>
            </a:pPr>
            <a:r>
              <a:rPr lang="en-US" sz="1600" kern="100" dirty="0">
                <a:solidFill>
                  <a:prstClr val="black"/>
                </a:solidFill>
                <a:latin typeface="Calibri" panose="020F0502020204030204"/>
              </a:rPr>
              <a:t>110 nm CMOS</a:t>
            </a:r>
          </a:p>
          <a:p>
            <a:pPr marL="283464" indent="-283464">
              <a:lnSpc>
                <a:spcPct val="100000"/>
              </a:lnSpc>
              <a:spcBef>
                <a:spcPts val="0"/>
              </a:spcBef>
              <a:defRPr/>
            </a:pPr>
            <a:r>
              <a:rPr lang="en-US" sz="1600" kern="100" dirty="0">
                <a:solidFill>
                  <a:prstClr val="black"/>
                </a:solidFill>
                <a:latin typeface="Calibri" panose="020F0502020204030204"/>
              </a:rPr>
              <a:t>Dual polarity, RCG Amplification, conditioning, inhibit , digitization.</a:t>
            </a:r>
          </a:p>
          <a:p>
            <a:pPr marL="283464" indent="-283464">
              <a:lnSpc>
                <a:spcPct val="100000"/>
              </a:lnSpc>
              <a:spcBef>
                <a:spcPts val="0"/>
              </a:spcBef>
              <a:defRPr/>
            </a:pPr>
            <a:r>
              <a:rPr lang="en-US" sz="1600" kern="100" dirty="0">
                <a:solidFill>
                  <a:prstClr val="black"/>
                </a:solidFill>
                <a:latin typeface="Calibri" panose="020F0502020204030204"/>
              </a:rPr>
              <a:t>Modes of operation: single-photon tagging or time and charge.</a:t>
            </a:r>
          </a:p>
          <a:p>
            <a:pPr marL="283464" indent="-283464">
              <a:lnSpc>
                <a:spcPct val="100000"/>
              </a:lnSpc>
              <a:spcBef>
                <a:spcPts val="0"/>
              </a:spcBef>
              <a:defRPr/>
            </a:pPr>
            <a:r>
              <a:rPr lang="en-US" sz="1600" kern="100" dirty="0" err="1">
                <a:solidFill>
                  <a:prstClr val="black"/>
                </a:solidFill>
                <a:latin typeface="Calibri" panose="020F0502020204030204"/>
              </a:rPr>
              <a:t>Triggerless</a:t>
            </a:r>
            <a:r>
              <a:rPr lang="en-US" sz="1600" kern="100" dirty="0">
                <a:solidFill>
                  <a:prstClr val="black"/>
                </a:solidFill>
                <a:latin typeface="Calibri" panose="020F0502020204030204"/>
              </a:rPr>
              <a:t> and triggered operation; Digital Shutter; Timing: &lt;150 </a:t>
            </a:r>
            <a:r>
              <a:rPr lang="en-US" sz="1600" kern="100" dirty="0" err="1">
                <a:solidFill>
                  <a:prstClr val="black"/>
                </a:solidFill>
                <a:latin typeface="Calibri" panose="020F0502020204030204"/>
              </a:rPr>
              <a:t>ps</a:t>
            </a:r>
            <a:endParaRPr lang="en-US" sz="1600" kern="100" dirty="0">
              <a:solidFill>
                <a:prstClr val="black"/>
              </a:solidFill>
              <a:latin typeface="Calibri" panose="020F0502020204030204"/>
            </a:endParaRPr>
          </a:p>
          <a:p>
            <a:pPr marL="283464" indent="-283464">
              <a:lnSpc>
                <a:spcPct val="100000"/>
              </a:lnSpc>
              <a:spcBef>
                <a:spcPts val="0"/>
              </a:spcBef>
              <a:defRPr/>
            </a:pPr>
            <a:r>
              <a:rPr lang="en-US" sz="1600" kern="100" dirty="0">
                <a:solidFill>
                  <a:prstClr val="black"/>
                </a:solidFill>
                <a:latin typeface="Calibri" panose="020F0502020204030204"/>
              </a:rPr>
              <a:t>20-40 </a:t>
            </a:r>
            <a:r>
              <a:rPr lang="en-US" sz="1600" kern="100" dirty="0" err="1">
                <a:solidFill>
                  <a:prstClr val="black"/>
                </a:solidFill>
                <a:latin typeface="Calibri" panose="020F0502020204030204"/>
              </a:rPr>
              <a:t>ps</a:t>
            </a:r>
            <a:r>
              <a:rPr lang="en-US" sz="1600" kern="100" dirty="0">
                <a:solidFill>
                  <a:prstClr val="black"/>
                </a:solidFill>
                <a:latin typeface="Calibri" panose="020F0502020204030204"/>
              </a:rPr>
              <a:t> TDCs, TOA+TOT</a:t>
            </a:r>
          </a:p>
          <a:p>
            <a:pPr marL="283464" indent="-283464">
              <a:lnSpc>
                <a:spcPct val="100000"/>
              </a:lnSpc>
              <a:spcBef>
                <a:spcPts val="0"/>
              </a:spcBef>
              <a:defRPr/>
            </a:pPr>
            <a:r>
              <a:rPr lang="en-US" sz="1600" kern="100" dirty="0">
                <a:solidFill>
                  <a:prstClr val="black"/>
                </a:solidFill>
                <a:latin typeface="Calibri" panose="020F0502020204030204"/>
              </a:rPr>
              <a:t>5 MHz input </a:t>
            </a:r>
          </a:p>
          <a:p>
            <a:pPr marL="283464" indent="-283464">
              <a:lnSpc>
                <a:spcPct val="100000"/>
              </a:lnSpc>
              <a:spcBef>
                <a:spcPts val="0"/>
              </a:spcBef>
              <a:defRPr/>
            </a:pPr>
            <a:r>
              <a:rPr lang="en-US" sz="1600" kern="100" dirty="0">
                <a:solidFill>
                  <a:prstClr val="black"/>
                </a:solidFill>
                <a:latin typeface="Calibri" panose="020F0502020204030204"/>
              </a:rPr>
              <a:t>788 Mbps LVDS links.</a:t>
            </a:r>
          </a:p>
          <a:p>
            <a:pPr marL="283464" indent="-283464">
              <a:lnSpc>
                <a:spcPct val="100000"/>
              </a:lnSpc>
              <a:spcBef>
                <a:spcPts val="0"/>
              </a:spcBef>
              <a:defRPr/>
            </a:pPr>
            <a:r>
              <a:rPr lang="en-US" sz="1600" kern="100" dirty="0">
                <a:solidFill>
                  <a:prstClr val="black"/>
                </a:solidFill>
                <a:latin typeface="Calibri" panose="020F0502020204030204"/>
              </a:rPr>
              <a:t>SPI Configuration.</a:t>
            </a:r>
          </a:p>
          <a:p>
            <a:pPr marL="283464" indent="-283464">
              <a:lnSpc>
                <a:spcPct val="100000"/>
              </a:lnSpc>
              <a:spcBef>
                <a:spcPts val="0"/>
              </a:spcBef>
              <a:defRPr/>
            </a:pPr>
            <a:r>
              <a:rPr lang="en-US" sz="1600" kern="100" dirty="0">
                <a:solidFill>
                  <a:prstClr val="black"/>
                </a:solidFill>
                <a:latin typeface="Calibri" panose="020F0502020204030204"/>
              </a:rPr>
              <a:t>Power: 12 </a:t>
            </a:r>
            <a:r>
              <a:rPr lang="en-US" sz="1600" kern="100" dirty="0" err="1">
                <a:solidFill>
                  <a:prstClr val="black"/>
                </a:solidFill>
                <a:latin typeface="Calibri" panose="020F0502020204030204"/>
              </a:rPr>
              <a:t>mW</a:t>
            </a:r>
            <a:r>
              <a:rPr lang="en-US" sz="1600" kern="100" dirty="0">
                <a:solidFill>
                  <a:prstClr val="black"/>
                </a:solidFill>
                <a:latin typeface="Calibri" panose="020F0502020204030204"/>
              </a:rPr>
              <a:t>/Ch</a:t>
            </a:r>
          </a:p>
          <a:p>
            <a:pPr marL="283464" indent="-283464">
              <a:lnSpc>
                <a:spcPct val="100000"/>
              </a:lnSpc>
              <a:spcBef>
                <a:spcPts val="0"/>
              </a:spcBef>
              <a:defRPr/>
            </a:pPr>
            <a:r>
              <a:rPr lang="en-US" sz="1600" kern="100" dirty="0">
                <a:solidFill>
                  <a:prstClr val="black"/>
                </a:solidFill>
                <a:latin typeface="Calibri" panose="020F0502020204030204"/>
              </a:rPr>
              <a:t>Radiation tolerant.</a:t>
            </a:r>
          </a:p>
          <a:p>
            <a:pPr>
              <a:defRPr/>
            </a:pPr>
            <a:endParaRPr lang="en-US" sz="1800" dirty="0">
              <a:solidFill>
                <a:prstClr val="black"/>
              </a:solidFill>
            </a:endParaRPr>
          </a:p>
        </p:txBody>
      </p:sp>
      <p:pic>
        <p:nvPicPr>
          <p:cNvPr id="3" name="Picture 2">
            <a:extLst>
              <a:ext uri="{FF2B5EF4-FFF2-40B4-BE49-F238E27FC236}">
                <a16:creationId xmlns:a16="http://schemas.microsoft.com/office/drawing/2014/main" id="{8BE80B52-8B9B-4D64-903B-4CE388B50DDA}"/>
              </a:ext>
            </a:extLst>
          </p:cNvPr>
          <p:cNvPicPr>
            <a:picLocks noChangeAspect="1"/>
          </p:cNvPicPr>
          <p:nvPr/>
        </p:nvPicPr>
        <p:blipFill>
          <a:blip r:embed="rId3"/>
          <a:stretch>
            <a:fillRect/>
          </a:stretch>
        </p:blipFill>
        <p:spPr>
          <a:xfrm>
            <a:off x="3661809" y="4734920"/>
            <a:ext cx="2549771" cy="1523959"/>
          </a:xfrm>
          <a:prstGeom prst="rect">
            <a:avLst/>
          </a:prstGeom>
        </p:spPr>
      </p:pic>
      <p:sp>
        <p:nvSpPr>
          <p:cNvPr id="16" name="Slide Number Placeholder 1">
            <a:extLst>
              <a:ext uri="{FF2B5EF4-FFF2-40B4-BE49-F238E27FC236}">
                <a16:creationId xmlns:a16="http://schemas.microsoft.com/office/drawing/2014/main" id="{CDEE1458-7D42-4E9A-B557-26BC97A31F32}"/>
              </a:ext>
            </a:extLst>
          </p:cNvPr>
          <p:cNvSpPr txBox="1">
            <a:spLocks/>
          </p:cNvSpPr>
          <p:nvPr/>
        </p:nvSpPr>
        <p:spPr>
          <a:xfrm>
            <a:off x="11451649" y="6533724"/>
            <a:ext cx="432486" cy="2940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33A556B-7C63-244D-9B7C-B0EA8042B330}" type="slidenum">
              <a:rPr lang="en-US" sz="1000" smtClean="0"/>
              <a:pPr algn="ctr"/>
              <a:t>11</a:t>
            </a:fld>
            <a:endParaRPr lang="en-US" sz="1000" dirty="0"/>
          </a:p>
        </p:txBody>
      </p:sp>
      <p:pic>
        <p:nvPicPr>
          <p:cNvPr id="6" name="Picture 5">
            <a:extLst>
              <a:ext uri="{FF2B5EF4-FFF2-40B4-BE49-F238E27FC236}">
                <a16:creationId xmlns:a16="http://schemas.microsoft.com/office/drawing/2014/main" id="{302554D2-9F89-4909-B549-5367AD1296AA}"/>
              </a:ext>
            </a:extLst>
          </p:cNvPr>
          <p:cNvPicPr>
            <a:picLocks noChangeAspect="1"/>
          </p:cNvPicPr>
          <p:nvPr/>
        </p:nvPicPr>
        <p:blipFill>
          <a:blip r:embed="rId4"/>
          <a:stretch>
            <a:fillRect/>
          </a:stretch>
        </p:blipFill>
        <p:spPr>
          <a:xfrm>
            <a:off x="746296" y="1008058"/>
            <a:ext cx="6091404" cy="2420942"/>
          </a:xfrm>
          <a:prstGeom prst="rect">
            <a:avLst/>
          </a:prstGeom>
        </p:spPr>
      </p:pic>
    </p:spTree>
    <p:extLst>
      <p:ext uri="{BB962C8B-B14F-4D97-AF65-F5344CB8AC3E}">
        <p14:creationId xmlns:p14="http://schemas.microsoft.com/office/powerpoint/2010/main" val="3160692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29BF63A-53FE-4E85-9388-3FA8DAB129ED}"/>
              </a:ext>
            </a:extLst>
          </p:cNvPr>
          <p:cNvSpPr>
            <a:spLocks noGrp="1"/>
          </p:cNvSpPr>
          <p:nvPr>
            <p:ph type="title"/>
          </p:nvPr>
        </p:nvSpPr>
        <p:spPr>
          <a:xfrm>
            <a:off x="461963" y="0"/>
            <a:ext cx="11499234" cy="814866"/>
          </a:xfrm>
        </p:spPr>
        <p:txBody>
          <a:bodyPr>
            <a:normAutofit fontScale="90000"/>
          </a:bodyPr>
          <a:lstStyle/>
          <a:p>
            <a:pPr lvl="0">
              <a:lnSpc>
                <a:spcPct val="100000"/>
              </a:lnSpc>
              <a:spcBef>
                <a:spcPts val="0"/>
              </a:spcBef>
            </a:pPr>
            <a:r>
              <a:rPr lang="en-US" dirty="0"/>
              <a:t>FY25 Status &amp; Progress – Cont.</a:t>
            </a:r>
            <a:br>
              <a:rPr lang="en-US" dirty="0"/>
            </a:br>
            <a:r>
              <a:rPr lang="en-US" sz="2000" b="0" dirty="0">
                <a:solidFill>
                  <a:srgbClr val="30519D"/>
                </a:solidFill>
                <a:latin typeface="Arial" charset="0"/>
                <a:cs typeface="Arial" charset="0"/>
              </a:rPr>
              <a:t>AC-LGAD pixel – EICROC </a:t>
            </a:r>
            <a:r>
              <a:rPr lang="en-US" sz="1400" b="0" dirty="0">
                <a:solidFill>
                  <a:srgbClr val="30519D"/>
                </a:solidFill>
                <a:latin typeface="Arial" charset="0"/>
                <a:cs typeface="Arial" charset="0"/>
              </a:rPr>
              <a:t>(OMEGA/IN2P3/</a:t>
            </a:r>
            <a:r>
              <a:rPr lang="en-US" sz="1400" b="0" dirty="0" err="1">
                <a:solidFill>
                  <a:srgbClr val="30519D"/>
                </a:solidFill>
                <a:latin typeface="Arial" charset="0"/>
                <a:cs typeface="Arial" charset="0"/>
              </a:rPr>
              <a:t>IJCLab</a:t>
            </a:r>
            <a:r>
              <a:rPr lang="en-US" sz="1400" b="0" dirty="0">
                <a:solidFill>
                  <a:srgbClr val="30519D"/>
                </a:solidFill>
                <a:latin typeface="Arial" charset="0"/>
                <a:cs typeface="Arial" charset="0"/>
              </a:rPr>
              <a:t>/CEA-IRFU/AGH)</a:t>
            </a:r>
            <a:endParaRPr lang="en-US" sz="1600" dirty="0">
              <a:solidFill>
                <a:srgbClr val="0070C0"/>
              </a:solidFill>
            </a:endParaRPr>
          </a:p>
        </p:txBody>
      </p:sp>
      <p:sp>
        <p:nvSpPr>
          <p:cNvPr id="10" name="Content Placeholder 2">
            <a:extLst>
              <a:ext uri="{FF2B5EF4-FFF2-40B4-BE49-F238E27FC236}">
                <a16:creationId xmlns:a16="http://schemas.microsoft.com/office/drawing/2014/main" id="{5EC6CAB9-9CE1-4F05-93A0-A5C4D5A9A705}"/>
              </a:ext>
            </a:extLst>
          </p:cNvPr>
          <p:cNvSpPr txBox="1">
            <a:spLocks/>
          </p:cNvSpPr>
          <p:nvPr/>
        </p:nvSpPr>
        <p:spPr>
          <a:xfrm>
            <a:off x="466385" y="5948290"/>
            <a:ext cx="1438040" cy="2195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1" u="none" strike="noStrike" kern="1200" cap="none" spc="0" normalizeH="0" baseline="0" noProof="0" dirty="0">
                <a:ln>
                  <a:noFill/>
                </a:ln>
                <a:solidFill>
                  <a:srgbClr val="0000FF"/>
                </a:solidFill>
                <a:effectLst/>
                <a:uLnTx/>
                <a:uFillTx/>
                <a:latin typeface="Arial" charset="0"/>
                <a:cs typeface="Arial" charset="0"/>
              </a:rPr>
              <a:t>4x4 500 um pixels</a:t>
            </a:r>
          </a:p>
        </p:txBody>
      </p:sp>
      <p:grpSp>
        <p:nvGrpSpPr>
          <p:cNvPr id="3" name="Group 2">
            <a:extLst>
              <a:ext uri="{FF2B5EF4-FFF2-40B4-BE49-F238E27FC236}">
                <a16:creationId xmlns:a16="http://schemas.microsoft.com/office/drawing/2014/main" id="{B758C195-4A03-4581-A143-6753FA804F2E}"/>
              </a:ext>
            </a:extLst>
          </p:cNvPr>
          <p:cNvGrpSpPr/>
          <p:nvPr/>
        </p:nvGrpSpPr>
        <p:grpSpPr>
          <a:xfrm>
            <a:off x="1348915" y="4843146"/>
            <a:ext cx="2551775" cy="1396543"/>
            <a:chOff x="2029362" y="4930785"/>
            <a:chExt cx="2551775" cy="1396543"/>
          </a:xfrm>
        </p:grpSpPr>
        <p:pic>
          <p:nvPicPr>
            <p:cNvPr id="9" name="Picture 8">
              <a:extLst>
                <a:ext uri="{FF2B5EF4-FFF2-40B4-BE49-F238E27FC236}">
                  <a16:creationId xmlns:a16="http://schemas.microsoft.com/office/drawing/2014/main" id="{2FEFE0B6-1671-4CBC-8B9B-9038C4695EDB}"/>
                </a:ext>
              </a:extLst>
            </p:cNvPr>
            <p:cNvPicPr>
              <a:picLocks noChangeAspect="1"/>
            </p:cNvPicPr>
            <p:nvPr/>
          </p:nvPicPr>
          <p:blipFill>
            <a:blip r:embed="rId2"/>
            <a:stretch>
              <a:fillRect/>
            </a:stretch>
          </p:blipFill>
          <p:spPr>
            <a:xfrm>
              <a:off x="2630343" y="4930785"/>
              <a:ext cx="1288055" cy="1339979"/>
            </a:xfrm>
            <a:prstGeom prst="rect">
              <a:avLst/>
            </a:prstGeom>
          </p:spPr>
        </p:pic>
        <p:sp>
          <p:nvSpPr>
            <p:cNvPr id="17" name="Rectangle: Rounded Corners 16">
              <a:extLst>
                <a:ext uri="{FF2B5EF4-FFF2-40B4-BE49-F238E27FC236}">
                  <a16:creationId xmlns:a16="http://schemas.microsoft.com/office/drawing/2014/main" id="{39A0085A-F489-4CA7-8F89-C76590683B95}"/>
                </a:ext>
              </a:extLst>
            </p:cNvPr>
            <p:cNvSpPr/>
            <p:nvPr/>
          </p:nvSpPr>
          <p:spPr>
            <a:xfrm>
              <a:off x="2584175" y="5331791"/>
              <a:ext cx="993913" cy="995537"/>
            </a:xfrm>
            <a:prstGeom prst="roundRect">
              <a:avLst/>
            </a:prstGeom>
            <a:noFill/>
            <a:ln w="12700" cap="flat" cmpd="sng" algn="ctr">
              <a:solidFill>
                <a:srgbClr val="FF0000"/>
              </a:solid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02249BBB-1140-4B1F-B646-41314707F9AA}"/>
                </a:ext>
              </a:extLst>
            </p:cNvPr>
            <p:cNvSpPr/>
            <p:nvPr/>
          </p:nvSpPr>
          <p:spPr>
            <a:xfrm>
              <a:off x="2584175" y="4987235"/>
              <a:ext cx="1179443" cy="206056"/>
            </a:xfrm>
            <a:prstGeom prst="roundRect">
              <a:avLst/>
            </a:prstGeom>
            <a:noFill/>
            <a:ln w="12700" cap="flat" cmpd="sng" algn="ctr">
              <a:solidFill>
                <a:srgbClr val="FF0000"/>
              </a:solid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65173B2E-079F-4671-AC03-8771CDC50E3E}"/>
                </a:ext>
              </a:extLst>
            </p:cNvPr>
            <p:cNvSpPr/>
            <p:nvPr/>
          </p:nvSpPr>
          <p:spPr>
            <a:xfrm rot="16200000">
              <a:off x="3256112" y="5601476"/>
              <a:ext cx="1179443" cy="206056"/>
            </a:xfrm>
            <a:prstGeom prst="roundRect">
              <a:avLst/>
            </a:prstGeom>
            <a:noFill/>
            <a:ln w="12700" cap="flat" cmpd="sng" algn="ctr">
              <a:solidFill>
                <a:srgbClr val="FF0000"/>
              </a:solid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8756FC7C-A48A-4FF9-AC03-BD265E5759AA}"/>
                </a:ext>
              </a:extLst>
            </p:cNvPr>
            <p:cNvSpPr txBox="1"/>
            <p:nvPr/>
          </p:nvSpPr>
          <p:spPr>
            <a:xfrm>
              <a:off x="2029362" y="5704505"/>
              <a:ext cx="570517" cy="276999"/>
            </a:xfrm>
            <a:prstGeom prst="rect">
              <a:avLst/>
            </a:prstGeom>
            <a:noFill/>
          </p:spPr>
          <p:txBody>
            <a:bodyPr wrap="square" rtlCol="0">
              <a:spAutoFit/>
            </a:bodyPr>
            <a:lstStyle/>
            <a:p>
              <a:pPr defTabSz="457200">
                <a:defRPr/>
              </a:pPr>
              <a:r>
                <a:rPr lang="en-US" sz="1200" kern="0" dirty="0">
                  <a:solidFill>
                    <a:srgbClr val="24407B"/>
                  </a:solidFill>
                  <a:latin typeface="Calibri" panose="020F0502020204030204"/>
                </a:rPr>
                <a:t>Bump</a:t>
              </a:r>
            </a:p>
          </p:txBody>
        </p:sp>
        <p:sp>
          <p:nvSpPr>
            <p:cNvPr id="21" name="TextBox 20">
              <a:extLst>
                <a:ext uri="{FF2B5EF4-FFF2-40B4-BE49-F238E27FC236}">
                  <a16:creationId xmlns:a16="http://schemas.microsoft.com/office/drawing/2014/main" id="{0DF37A2A-64C0-4680-A8B3-D2C6C8647C60}"/>
                </a:ext>
              </a:extLst>
            </p:cNvPr>
            <p:cNvSpPr txBox="1"/>
            <p:nvPr/>
          </p:nvSpPr>
          <p:spPr>
            <a:xfrm>
              <a:off x="4010620" y="5461892"/>
              <a:ext cx="570517" cy="276999"/>
            </a:xfrm>
            <a:prstGeom prst="rect">
              <a:avLst/>
            </a:prstGeom>
            <a:noFill/>
          </p:spPr>
          <p:txBody>
            <a:bodyPr wrap="square" rtlCol="0">
              <a:spAutoFit/>
            </a:bodyPr>
            <a:lstStyle/>
            <a:p>
              <a:pPr defTabSz="457200">
                <a:defRPr/>
              </a:pPr>
              <a:r>
                <a:rPr lang="en-US" sz="1200" kern="0" dirty="0">
                  <a:solidFill>
                    <a:srgbClr val="24407B"/>
                  </a:solidFill>
                  <a:latin typeface="Calibri" panose="020F0502020204030204"/>
                </a:rPr>
                <a:t>Wire</a:t>
              </a:r>
            </a:p>
          </p:txBody>
        </p:sp>
        <p:sp>
          <p:nvSpPr>
            <p:cNvPr id="22" name="TextBox 21">
              <a:extLst>
                <a:ext uri="{FF2B5EF4-FFF2-40B4-BE49-F238E27FC236}">
                  <a16:creationId xmlns:a16="http://schemas.microsoft.com/office/drawing/2014/main" id="{4848C40B-3048-41AF-B64D-28310B10310C}"/>
                </a:ext>
              </a:extLst>
            </p:cNvPr>
            <p:cNvSpPr txBox="1"/>
            <p:nvPr/>
          </p:nvSpPr>
          <p:spPr>
            <a:xfrm>
              <a:off x="2097814" y="4951764"/>
              <a:ext cx="570517" cy="276999"/>
            </a:xfrm>
            <a:prstGeom prst="rect">
              <a:avLst/>
            </a:prstGeom>
            <a:noFill/>
          </p:spPr>
          <p:txBody>
            <a:bodyPr wrap="square" rtlCol="0">
              <a:spAutoFit/>
            </a:bodyPr>
            <a:lstStyle/>
            <a:p>
              <a:pPr defTabSz="457200">
                <a:defRPr/>
              </a:pPr>
              <a:r>
                <a:rPr lang="en-US" sz="1200" kern="0" dirty="0">
                  <a:solidFill>
                    <a:srgbClr val="24407B"/>
                  </a:solidFill>
                  <a:latin typeface="Calibri" panose="020F0502020204030204"/>
                </a:rPr>
                <a:t>Wire</a:t>
              </a:r>
            </a:p>
          </p:txBody>
        </p:sp>
      </p:grpSp>
      <p:grpSp>
        <p:nvGrpSpPr>
          <p:cNvPr id="2" name="Group 1">
            <a:extLst>
              <a:ext uri="{FF2B5EF4-FFF2-40B4-BE49-F238E27FC236}">
                <a16:creationId xmlns:a16="http://schemas.microsoft.com/office/drawing/2014/main" id="{3893C785-9120-4E56-A741-BB9B984FBC24}"/>
              </a:ext>
            </a:extLst>
          </p:cNvPr>
          <p:cNvGrpSpPr/>
          <p:nvPr/>
        </p:nvGrpSpPr>
        <p:grpSpPr>
          <a:xfrm>
            <a:off x="656619" y="837676"/>
            <a:ext cx="4232322" cy="3872560"/>
            <a:chOff x="1894458" y="863161"/>
            <a:chExt cx="4232322" cy="3872560"/>
          </a:xfrm>
        </p:grpSpPr>
        <p:grpSp>
          <p:nvGrpSpPr>
            <p:cNvPr id="5" name="Group 4">
              <a:extLst>
                <a:ext uri="{FF2B5EF4-FFF2-40B4-BE49-F238E27FC236}">
                  <a16:creationId xmlns:a16="http://schemas.microsoft.com/office/drawing/2014/main" id="{FCA88D8C-3A5F-4FC4-BDC4-BD483774B446}"/>
                </a:ext>
              </a:extLst>
            </p:cNvPr>
            <p:cNvGrpSpPr/>
            <p:nvPr/>
          </p:nvGrpSpPr>
          <p:grpSpPr>
            <a:xfrm>
              <a:off x="1894458" y="863161"/>
              <a:ext cx="4232322" cy="1585235"/>
              <a:chOff x="370458" y="748658"/>
              <a:chExt cx="4232322" cy="1585235"/>
            </a:xfrm>
          </p:grpSpPr>
          <p:pic>
            <p:nvPicPr>
              <p:cNvPr id="6" name="Picture 5">
                <a:extLst>
                  <a:ext uri="{FF2B5EF4-FFF2-40B4-BE49-F238E27FC236}">
                    <a16:creationId xmlns:a16="http://schemas.microsoft.com/office/drawing/2014/main" id="{24FB64F4-F3CE-487C-AB75-DAFEAF137962}"/>
                  </a:ext>
                </a:extLst>
              </p:cNvPr>
              <p:cNvPicPr>
                <a:picLocks noChangeAspect="1"/>
              </p:cNvPicPr>
              <p:nvPr/>
            </p:nvPicPr>
            <p:blipFill>
              <a:blip r:embed="rId3"/>
              <a:stretch>
                <a:fillRect/>
              </a:stretch>
            </p:blipFill>
            <p:spPr>
              <a:xfrm>
                <a:off x="370458" y="913212"/>
                <a:ext cx="4232322" cy="1420681"/>
              </a:xfrm>
              <a:prstGeom prst="rect">
                <a:avLst/>
              </a:prstGeom>
            </p:spPr>
          </p:pic>
          <p:sp>
            <p:nvSpPr>
              <p:cNvPr id="7" name="Content Placeholder 2">
                <a:extLst>
                  <a:ext uri="{FF2B5EF4-FFF2-40B4-BE49-F238E27FC236}">
                    <a16:creationId xmlns:a16="http://schemas.microsoft.com/office/drawing/2014/main" id="{86284189-924C-4B27-88BC-E06985F27B85}"/>
                  </a:ext>
                </a:extLst>
              </p:cNvPr>
              <p:cNvSpPr txBox="1">
                <a:spLocks/>
              </p:cNvSpPr>
              <p:nvPr/>
            </p:nvSpPr>
            <p:spPr>
              <a:xfrm>
                <a:off x="1935196" y="748658"/>
                <a:ext cx="2026730" cy="3249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1" u="none" strike="noStrike" kern="1200" cap="none" spc="0" normalizeH="0" baseline="0" noProof="0" dirty="0">
                    <a:ln>
                      <a:noFill/>
                    </a:ln>
                    <a:solidFill>
                      <a:srgbClr val="0000FF"/>
                    </a:solidFill>
                    <a:effectLst/>
                    <a:uLnTx/>
                    <a:uFillTx/>
                    <a:latin typeface="Arial" charset="0"/>
                    <a:cs typeface="Arial" charset="0"/>
                  </a:rPr>
                  <a:t>One pixel – EICROC0</a:t>
                </a:r>
              </a:p>
            </p:txBody>
          </p:sp>
          <p:sp>
            <p:nvSpPr>
              <p:cNvPr id="8" name="Content Placeholder 2">
                <a:extLst>
                  <a:ext uri="{FF2B5EF4-FFF2-40B4-BE49-F238E27FC236}">
                    <a16:creationId xmlns:a16="http://schemas.microsoft.com/office/drawing/2014/main" id="{A0FFE057-CB9C-434E-8B5A-3AAA87B6AEC1}"/>
                  </a:ext>
                </a:extLst>
              </p:cNvPr>
              <p:cNvSpPr txBox="1">
                <a:spLocks/>
              </p:cNvSpPr>
              <p:nvPr/>
            </p:nvSpPr>
            <p:spPr>
              <a:xfrm>
                <a:off x="650936" y="933109"/>
                <a:ext cx="807277" cy="2696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1" u="none" strike="noStrike" kern="1200" cap="none" spc="0" normalizeH="0" baseline="0" noProof="0" dirty="0">
                    <a:ln>
                      <a:noFill/>
                    </a:ln>
                    <a:solidFill>
                      <a:srgbClr val="0000FF"/>
                    </a:solidFill>
                    <a:effectLst/>
                    <a:uLnTx/>
                    <a:uFillTx/>
                    <a:latin typeface="Arial" charset="0"/>
                    <a:cs typeface="Arial" charset="0"/>
                  </a:rPr>
                  <a:t>Sensor</a:t>
                </a:r>
              </a:p>
            </p:txBody>
          </p:sp>
        </p:grpSp>
        <p:grpSp>
          <p:nvGrpSpPr>
            <p:cNvPr id="12" name="Group 11">
              <a:extLst>
                <a:ext uri="{FF2B5EF4-FFF2-40B4-BE49-F238E27FC236}">
                  <a16:creationId xmlns:a16="http://schemas.microsoft.com/office/drawing/2014/main" id="{BC14A8C7-AC97-436D-B5DA-D74F07AA337A}"/>
                </a:ext>
              </a:extLst>
            </p:cNvPr>
            <p:cNvGrpSpPr/>
            <p:nvPr/>
          </p:nvGrpSpPr>
          <p:grpSpPr>
            <a:xfrm>
              <a:off x="1896815" y="2372335"/>
              <a:ext cx="3363111" cy="2363386"/>
              <a:chOff x="372814" y="2057108"/>
              <a:chExt cx="3363111" cy="2363386"/>
            </a:xfrm>
          </p:grpSpPr>
          <p:pic>
            <p:nvPicPr>
              <p:cNvPr id="13" name="Picture 12">
                <a:extLst>
                  <a:ext uri="{FF2B5EF4-FFF2-40B4-BE49-F238E27FC236}">
                    <a16:creationId xmlns:a16="http://schemas.microsoft.com/office/drawing/2014/main" id="{490F280D-C9B5-4768-8866-8964A0D69D9B}"/>
                  </a:ext>
                </a:extLst>
              </p:cNvPr>
              <p:cNvPicPr>
                <a:picLocks noChangeAspect="1"/>
              </p:cNvPicPr>
              <p:nvPr/>
            </p:nvPicPr>
            <p:blipFill>
              <a:blip r:embed="rId4"/>
              <a:stretch>
                <a:fillRect/>
              </a:stretch>
            </p:blipFill>
            <p:spPr>
              <a:xfrm>
                <a:off x="372814" y="2402627"/>
                <a:ext cx="3363111" cy="2017867"/>
              </a:xfrm>
              <a:prstGeom prst="rect">
                <a:avLst/>
              </a:prstGeom>
            </p:spPr>
          </p:pic>
          <p:sp>
            <p:nvSpPr>
              <p:cNvPr id="14" name="Left Brace 13">
                <a:extLst>
                  <a:ext uri="{FF2B5EF4-FFF2-40B4-BE49-F238E27FC236}">
                    <a16:creationId xmlns:a16="http://schemas.microsoft.com/office/drawing/2014/main" id="{A02CA33F-D2AA-402C-BFA1-652CC3F30402}"/>
                  </a:ext>
                </a:extLst>
              </p:cNvPr>
              <p:cNvSpPr/>
              <p:nvPr/>
            </p:nvSpPr>
            <p:spPr>
              <a:xfrm rot="5400000">
                <a:off x="2339288" y="1389227"/>
                <a:ext cx="154388" cy="1854480"/>
              </a:xfrm>
              <a:prstGeom prst="leftBrace">
                <a:avLst/>
              </a:prstGeom>
              <a:no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1E1B251B-B186-4210-A2E8-1097497EDA4C}"/>
                  </a:ext>
                </a:extLst>
              </p:cNvPr>
              <p:cNvSpPr txBox="1"/>
              <p:nvPr/>
            </p:nvSpPr>
            <p:spPr>
              <a:xfrm>
                <a:off x="1586767" y="2057108"/>
                <a:ext cx="1814920"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4407B"/>
                    </a:solidFill>
                    <a:effectLst/>
                    <a:uLnTx/>
                    <a:uFillTx/>
                    <a:latin typeface="Calibri" panose="020F0502020204030204"/>
                  </a:rPr>
                  <a:t>Plus backend </a:t>
                </a:r>
                <a:r>
                  <a:rPr lang="en-US" sz="1200" kern="0" dirty="0">
                    <a:solidFill>
                      <a:srgbClr val="24407B"/>
                    </a:solidFill>
                    <a:latin typeface="Calibri" panose="020F0502020204030204"/>
                  </a:rPr>
                  <a:t>as CALO</a:t>
                </a:r>
                <a:r>
                  <a:rPr kumimoji="0" lang="en-US" sz="1200" b="0" i="0" u="none" strike="noStrike" kern="0" cap="none" spc="0" normalizeH="0" baseline="0" noProof="0" dirty="0">
                    <a:ln>
                      <a:noFill/>
                    </a:ln>
                    <a:solidFill>
                      <a:srgbClr val="24407B"/>
                    </a:solidFill>
                    <a:effectLst/>
                    <a:uLnTx/>
                    <a:uFillTx/>
                    <a:latin typeface="Calibri" panose="020F0502020204030204"/>
                  </a:rPr>
                  <a:t>ROC</a:t>
                </a:r>
              </a:p>
            </p:txBody>
          </p:sp>
        </p:grpSp>
        <p:sp>
          <p:nvSpPr>
            <p:cNvPr id="23" name="Left Brace 22">
              <a:extLst>
                <a:ext uri="{FF2B5EF4-FFF2-40B4-BE49-F238E27FC236}">
                  <a16:creationId xmlns:a16="http://schemas.microsoft.com/office/drawing/2014/main" id="{4EC36E3E-5E3B-411F-B9DD-CF487EA5D327}"/>
                </a:ext>
              </a:extLst>
            </p:cNvPr>
            <p:cNvSpPr/>
            <p:nvPr/>
          </p:nvSpPr>
          <p:spPr>
            <a:xfrm rot="5400000">
              <a:off x="2398822" y="2130193"/>
              <a:ext cx="104956" cy="1016943"/>
            </a:xfrm>
            <a:prstGeom prst="leftBrace">
              <a:avLst/>
            </a:prstGeom>
            <a:no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24" name="Straight Arrow Connector 23">
              <a:extLst>
                <a:ext uri="{FF2B5EF4-FFF2-40B4-BE49-F238E27FC236}">
                  <a16:creationId xmlns:a16="http://schemas.microsoft.com/office/drawing/2014/main" id="{879AF7C6-720B-4147-8342-20B8D14FC580}"/>
                </a:ext>
              </a:extLst>
            </p:cNvPr>
            <p:cNvCxnSpPr>
              <a:cxnSpLocks/>
            </p:cNvCxnSpPr>
            <p:nvPr/>
          </p:nvCxnSpPr>
          <p:spPr>
            <a:xfrm flipH="1">
              <a:off x="2541902" y="2026511"/>
              <a:ext cx="880622" cy="460981"/>
            </a:xfrm>
            <a:prstGeom prst="straightConnector1">
              <a:avLst/>
            </a:prstGeom>
            <a:noFill/>
            <a:ln w="6350" cap="flat" cmpd="sng" algn="ctr">
              <a:solidFill>
                <a:srgbClr val="4472C4"/>
              </a:solidFill>
              <a:prstDash val="solid"/>
              <a:miter lim="800000"/>
              <a:tailEnd type="triangle"/>
            </a:ln>
            <a:effectLst/>
          </p:spPr>
        </p:cxnSp>
      </p:grpSp>
      <p:sp>
        <p:nvSpPr>
          <p:cNvPr id="26" name="Content Placeholder 2">
            <a:extLst>
              <a:ext uri="{FF2B5EF4-FFF2-40B4-BE49-F238E27FC236}">
                <a16:creationId xmlns:a16="http://schemas.microsoft.com/office/drawing/2014/main" id="{B22E2049-030A-43D3-9973-C74C81DDDD63}"/>
              </a:ext>
            </a:extLst>
          </p:cNvPr>
          <p:cNvSpPr txBox="1">
            <a:spLocks/>
          </p:cNvSpPr>
          <p:nvPr/>
        </p:nvSpPr>
        <p:spPr>
          <a:xfrm>
            <a:off x="5905211" y="3446951"/>
            <a:ext cx="5869926" cy="2357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indent="-285750">
              <a:lnSpc>
                <a:spcPct val="107000"/>
              </a:lnSpc>
              <a:spcBef>
                <a:spcPts val="0"/>
              </a:spcBef>
              <a:buFont typeface="Wingdings" panose="05000000000000000000" pitchFamily="2" charset="2"/>
              <a:buChar char="q"/>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Progress Summary:</a:t>
            </a:r>
          </a:p>
          <a:p>
            <a:pPr marL="457200" lvl="1">
              <a:lnSpc>
                <a:spcPct val="107000"/>
              </a:lnSpc>
              <a:spcBef>
                <a:spcPts val="0"/>
              </a:spcBef>
            </a:pP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EICROC0 (4x4) full characterization complete.</a:t>
            </a:r>
          </a:p>
          <a:p>
            <a:pPr marL="457200" lvl="1">
              <a:lnSpc>
                <a:spcPct val="107000"/>
              </a:lnSpc>
              <a:spcBef>
                <a:spcPts val="0"/>
              </a:spcBef>
            </a:pP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EICROC0,A,B – intermediate iteration for low power complete.</a:t>
            </a:r>
          </a:p>
          <a:p>
            <a:pPr marL="457200" lvl="1">
              <a:lnSpc>
                <a:spcPct val="107000"/>
              </a:lnSpc>
              <a:spcBef>
                <a:spcPts val="0"/>
              </a:spcBef>
            </a:pP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EICROC1A 8x32, EICROC1 32x32 - complete.</a:t>
            </a:r>
          </a:p>
          <a:p>
            <a:pPr marL="457200" lvl="1">
              <a:lnSpc>
                <a:spcPct val="107000"/>
              </a:lnSpc>
              <a:spcBef>
                <a:spcPts val="0"/>
              </a:spcBef>
            </a:pP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Ready for submission – February 2025 – Pending funding.</a:t>
            </a:r>
          </a:p>
          <a:p>
            <a:pPr marL="457200" lvl="1">
              <a:lnSpc>
                <a:spcPct val="107000"/>
              </a:lnSpc>
              <a:spcBef>
                <a:spcPts val="0"/>
              </a:spcBef>
            </a:pP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Available in June 2025, depending on funding.</a:t>
            </a:r>
          </a:p>
          <a:p>
            <a:pPr marL="457200" lvl="1">
              <a:lnSpc>
                <a:spcPct val="107000"/>
              </a:lnSpc>
              <a:spcBef>
                <a:spcPts val="0"/>
              </a:spcBef>
            </a:pPr>
            <a:endPar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7000"/>
              </a:lnSpc>
              <a:spcBef>
                <a:spcPts val="0"/>
              </a:spcBef>
            </a:pPr>
            <a:endPar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7000"/>
              </a:lnSpc>
              <a:spcBef>
                <a:spcPts val="0"/>
              </a:spcBef>
            </a:pPr>
            <a:endPar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AE867562-A38D-4CBD-AA75-5DA1B2EEE4AF}"/>
              </a:ext>
            </a:extLst>
          </p:cNvPr>
          <p:cNvSpPr txBox="1"/>
          <p:nvPr/>
        </p:nvSpPr>
        <p:spPr>
          <a:xfrm>
            <a:off x="5905211" y="917136"/>
            <a:ext cx="3963425" cy="2554545"/>
          </a:xfrm>
          <a:prstGeom prst="rect">
            <a:avLst/>
          </a:prstGeom>
          <a:noFill/>
        </p:spPr>
        <p:txBody>
          <a:bodyPr wrap="square" rtlCol="0">
            <a:spAutoFit/>
          </a:bodyPr>
          <a:lstStyle/>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2D, 32x32 pixel readout</a:t>
            </a: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130 nm CMOS</a:t>
            </a: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Preamp, Discriminator, TOA, ADC, TDC</a:t>
            </a:r>
          </a:p>
          <a:p>
            <a:pPr marL="285750" indent="-285750" defTabSz="457200">
              <a:buFont typeface="Arial" panose="020B0604020202020204" pitchFamily="34" charset="0"/>
              <a:buChar char="•"/>
              <a:defRPr/>
            </a:pPr>
            <a:r>
              <a:rPr lang="en-US" sz="1600" kern="0" dirty="0" err="1">
                <a:solidFill>
                  <a:prstClr val="black"/>
                </a:solidFill>
                <a:latin typeface="Calibri" panose="020F0502020204030204"/>
              </a:rPr>
              <a:t>Cdin</a:t>
            </a:r>
            <a:r>
              <a:rPr lang="en-US" sz="1600" kern="0" dirty="0">
                <a:solidFill>
                  <a:prstClr val="black"/>
                </a:solidFill>
                <a:latin typeface="Calibri" panose="020F0502020204030204"/>
              </a:rPr>
              <a:t>: 1-5 pF; Dynamic Range: 1-50 </a:t>
            </a:r>
            <a:r>
              <a:rPr lang="en-US" sz="1600" kern="0" dirty="0" err="1">
                <a:solidFill>
                  <a:prstClr val="black"/>
                </a:solidFill>
                <a:latin typeface="Calibri" panose="020F0502020204030204"/>
              </a:rPr>
              <a:t>fC</a:t>
            </a:r>
            <a:endParaRPr lang="en-US" sz="1600" kern="0" dirty="0">
              <a:solidFill>
                <a:prstClr val="black"/>
              </a:solidFill>
              <a:latin typeface="Calibri" panose="020F0502020204030204"/>
            </a:endParaRP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Timing: 30 </a:t>
            </a:r>
            <a:r>
              <a:rPr lang="en-US" sz="1600" kern="0" dirty="0" err="1">
                <a:solidFill>
                  <a:prstClr val="black"/>
                </a:solidFill>
                <a:latin typeface="Calibri" panose="020F0502020204030204"/>
              </a:rPr>
              <a:t>ps</a:t>
            </a:r>
            <a:r>
              <a:rPr lang="en-US" sz="1600" kern="0" dirty="0">
                <a:solidFill>
                  <a:prstClr val="black"/>
                </a:solidFill>
                <a:latin typeface="Calibri" panose="020F0502020204030204"/>
              </a:rPr>
              <a:t>; ADC: 8b; TDC: 10b</a:t>
            </a: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39.4 MHz operation from BX 98.5 MHz</a:t>
            </a: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Links: 1260.8 Mbps @ 39.4 MHz, multiple</a:t>
            </a: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Power: &lt;2 </a:t>
            </a:r>
            <a:r>
              <a:rPr lang="en-US" sz="1600" kern="0" dirty="0" err="1">
                <a:solidFill>
                  <a:prstClr val="black"/>
                </a:solidFill>
                <a:latin typeface="Calibri" panose="020F0502020204030204"/>
              </a:rPr>
              <a:t>mW</a:t>
            </a:r>
            <a:r>
              <a:rPr lang="en-US" sz="1600" kern="0" dirty="0">
                <a:solidFill>
                  <a:prstClr val="black"/>
                </a:solidFill>
                <a:latin typeface="Calibri" panose="020F0502020204030204"/>
              </a:rPr>
              <a:t>/</a:t>
            </a:r>
            <a:r>
              <a:rPr lang="en-US" sz="1600" kern="0" dirty="0" err="1">
                <a:solidFill>
                  <a:prstClr val="black"/>
                </a:solidFill>
                <a:latin typeface="Calibri" panose="020F0502020204030204"/>
              </a:rPr>
              <a:t>ch</a:t>
            </a:r>
            <a:endParaRPr lang="en-US" sz="1600" kern="0" dirty="0">
              <a:solidFill>
                <a:prstClr val="black"/>
              </a:solidFill>
              <a:latin typeface="Calibri" panose="020F0502020204030204"/>
            </a:endParaRP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Packaging: </a:t>
            </a:r>
            <a:r>
              <a:rPr lang="en-US" sz="1600" kern="0" dirty="0" err="1">
                <a:solidFill>
                  <a:prstClr val="black"/>
                </a:solidFill>
                <a:latin typeface="Calibri" panose="020F0502020204030204"/>
              </a:rPr>
              <a:t>Bump+Wire</a:t>
            </a:r>
            <a:r>
              <a:rPr lang="en-US" sz="1600" kern="0" dirty="0">
                <a:solidFill>
                  <a:prstClr val="black"/>
                </a:solidFill>
                <a:latin typeface="Calibri" panose="020F0502020204030204"/>
              </a:rPr>
              <a:t> bonds</a:t>
            </a: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Radiation tolerant.</a:t>
            </a:r>
          </a:p>
        </p:txBody>
      </p:sp>
      <p:sp>
        <p:nvSpPr>
          <p:cNvPr id="28" name="Content Placeholder 2">
            <a:extLst>
              <a:ext uri="{FF2B5EF4-FFF2-40B4-BE49-F238E27FC236}">
                <a16:creationId xmlns:a16="http://schemas.microsoft.com/office/drawing/2014/main" id="{B98B1F53-436C-4C50-9FCF-CEDAF7337208}"/>
              </a:ext>
            </a:extLst>
          </p:cNvPr>
          <p:cNvSpPr txBox="1">
            <a:spLocks/>
          </p:cNvSpPr>
          <p:nvPr/>
        </p:nvSpPr>
        <p:spPr>
          <a:xfrm>
            <a:off x="7622198" y="5078229"/>
            <a:ext cx="4329441" cy="11614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defRPr/>
            </a:pP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EICROC0 (4x4): FY23 – FY24</a:t>
            </a:r>
          </a:p>
          <a:p>
            <a:pPr marL="0">
              <a:lnSpc>
                <a:spcPct val="107000"/>
              </a:lnSpc>
              <a:spcBef>
                <a:spcPts val="0"/>
              </a:spcBef>
              <a:defRPr/>
            </a:pP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EICROC0A (4x4): FY24 – FY25</a:t>
            </a:r>
          </a:p>
          <a:p>
            <a:pPr marL="0">
              <a:lnSpc>
                <a:spcPct val="107000"/>
              </a:lnSpc>
              <a:spcBef>
                <a:spcPts val="0"/>
              </a:spcBef>
              <a:defRPr/>
            </a:pP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EICROC1A (8x32), EICROC1 (32x32): FY25</a:t>
            </a:r>
          </a:p>
          <a:p>
            <a:pPr marL="0">
              <a:lnSpc>
                <a:spcPct val="107000"/>
              </a:lnSpc>
              <a:spcBef>
                <a:spcPts val="0"/>
              </a:spcBef>
              <a:defRPr/>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EICROC2 (32x32): FY27 – FY28 Production</a:t>
            </a:r>
            <a:endPar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defRPr/>
            </a:pPr>
            <a:endParaRPr lang="en-US" sz="1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0" name="Picture 29">
            <a:extLst>
              <a:ext uri="{FF2B5EF4-FFF2-40B4-BE49-F238E27FC236}">
                <a16:creationId xmlns:a16="http://schemas.microsoft.com/office/drawing/2014/main" id="{1FFABA75-962F-4E95-AEFB-C471CC6685E7}"/>
              </a:ext>
            </a:extLst>
          </p:cNvPr>
          <p:cNvPicPr>
            <a:picLocks noChangeAspect="1"/>
          </p:cNvPicPr>
          <p:nvPr/>
        </p:nvPicPr>
        <p:blipFill>
          <a:blip r:embed="rId5"/>
          <a:stretch>
            <a:fillRect/>
          </a:stretch>
        </p:blipFill>
        <p:spPr>
          <a:xfrm>
            <a:off x="3962448" y="3659190"/>
            <a:ext cx="2145451" cy="2497549"/>
          </a:xfrm>
          <a:prstGeom prst="rect">
            <a:avLst/>
          </a:prstGeom>
        </p:spPr>
      </p:pic>
      <p:sp>
        <p:nvSpPr>
          <p:cNvPr id="32" name="Slide Number Placeholder 1">
            <a:extLst>
              <a:ext uri="{FF2B5EF4-FFF2-40B4-BE49-F238E27FC236}">
                <a16:creationId xmlns:a16="http://schemas.microsoft.com/office/drawing/2014/main" id="{EC031557-FF29-4237-B2CD-CD404DA07D07}"/>
              </a:ext>
            </a:extLst>
          </p:cNvPr>
          <p:cNvSpPr txBox="1">
            <a:spLocks/>
          </p:cNvSpPr>
          <p:nvPr/>
        </p:nvSpPr>
        <p:spPr>
          <a:xfrm>
            <a:off x="11451649" y="6533724"/>
            <a:ext cx="432486" cy="2940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33A556B-7C63-244D-9B7C-B0EA8042B330}" type="slidenum">
              <a:rPr lang="en-US" sz="1000" smtClean="0"/>
              <a:pPr algn="ctr"/>
              <a:t>12</a:t>
            </a:fld>
            <a:endParaRPr lang="en-US" sz="1000" dirty="0"/>
          </a:p>
        </p:txBody>
      </p:sp>
    </p:spTree>
    <p:extLst>
      <p:ext uri="{BB962C8B-B14F-4D97-AF65-F5344CB8AC3E}">
        <p14:creationId xmlns:p14="http://schemas.microsoft.com/office/powerpoint/2010/main" val="3424810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04C0DCB2-AA19-4B14-B820-265A69F2B3B6}"/>
              </a:ext>
            </a:extLst>
          </p:cNvPr>
          <p:cNvSpPr>
            <a:spLocks noGrp="1"/>
          </p:cNvSpPr>
          <p:nvPr>
            <p:ph type="title"/>
          </p:nvPr>
        </p:nvSpPr>
        <p:spPr>
          <a:xfrm>
            <a:off x="461963" y="0"/>
            <a:ext cx="11499234" cy="814866"/>
          </a:xfrm>
        </p:spPr>
        <p:txBody>
          <a:bodyPr>
            <a:normAutofit fontScale="90000"/>
          </a:bodyPr>
          <a:lstStyle/>
          <a:p>
            <a:pPr lvl="0">
              <a:lnSpc>
                <a:spcPct val="100000"/>
              </a:lnSpc>
              <a:spcBef>
                <a:spcPts val="0"/>
              </a:spcBef>
            </a:pPr>
            <a:r>
              <a:rPr lang="en-US" dirty="0"/>
              <a:t>FY25 Status &amp; Progress – Cont.</a:t>
            </a:r>
            <a:br>
              <a:rPr lang="en-US" dirty="0"/>
            </a:br>
            <a:r>
              <a:rPr lang="en-US" sz="2000" b="0" dirty="0">
                <a:solidFill>
                  <a:srgbClr val="30519D"/>
                </a:solidFill>
                <a:latin typeface="Arial" charset="0"/>
                <a:cs typeface="Arial" charset="0"/>
              </a:rPr>
              <a:t>AC-LGAD strip – FCFD </a:t>
            </a:r>
            <a:r>
              <a:rPr lang="en-US" sz="1400" b="0" dirty="0">
                <a:solidFill>
                  <a:srgbClr val="30519D"/>
                </a:solidFill>
                <a:latin typeface="Arial" charset="0"/>
                <a:cs typeface="Arial" charset="0"/>
              </a:rPr>
              <a:t>(FNAL)</a:t>
            </a:r>
            <a:endParaRPr lang="en-US" sz="1600" dirty="0">
              <a:solidFill>
                <a:srgbClr val="0070C0"/>
              </a:solidFill>
            </a:endParaRPr>
          </a:p>
        </p:txBody>
      </p:sp>
      <p:pic>
        <p:nvPicPr>
          <p:cNvPr id="5" name="Picture 4">
            <a:extLst>
              <a:ext uri="{FF2B5EF4-FFF2-40B4-BE49-F238E27FC236}">
                <a16:creationId xmlns:a16="http://schemas.microsoft.com/office/drawing/2014/main" id="{0286AFB3-1C08-43AB-BAC5-5301F0AC9C19}"/>
              </a:ext>
            </a:extLst>
          </p:cNvPr>
          <p:cNvPicPr>
            <a:picLocks noChangeAspect="1"/>
          </p:cNvPicPr>
          <p:nvPr/>
        </p:nvPicPr>
        <p:blipFill>
          <a:blip r:embed="rId2"/>
          <a:stretch>
            <a:fillRect/>
          </a:stretch>
        </p:blipFill>
        <p:spPr>
          <a:xfrm>
            <a:off x="7667434" y="918954"/>
            <a:ext cx="2312068" cy="2015579"/>
          </a:xfrm>
          <a:prstGeom prst="rect">
            <a:avLst/>
          </a:prstGeom>
        </p:spPr>
      </p:pic>
      <p:pic>
        <p:nvPicPr>
          <p:cNvPr id="6" name="Picture 5">
            <a:extLst>
              <a:ext uri="{FF2B5EF4-FFF2-40B4-BE49-F238E27FC236}">
                <a16:creationId xmlns:a16="http://schemas.microsoft.com/office/drawing/2014/main" id="{162726FA-5F2B-41BF-86A1-013A1FA729C0}"/>
              </a:ext>
            </a:extLst>
          </p:cNvPr>
          <p:cNvPicPr>
            <a:picLocks noChangeAspect="1"/>
          </p:cNvPicPr>
          <p:nvPr/>
        </p:nvPicPr>
        <p:blipFill>
          <a:blip r:embed="rId3"/>
          <a:stretch>
            <a:fillRect/>
          </a:stretch>
        </p:blipFill>
        <p:spPr>
          <a:xfrm>
            <a:off x="4519061" y="883000"/>
            <a:ext cx="1919109" cy="1329753"/>
          </a:xfrm>
          <a:prstGeom prst="rect">
            <a:avLst/>
          </a:prstGeom>
        </p:spPr>
      </p:pic>
      <p:pic>
        <p:nvPicPr>
          <p:cNvPr id="7" name="Picture 6">
            <a:extLst>
              <a:ext uri="{FF2B5EF4-FFF2-40B4-BE49-F238E27FC236}">
                <a16:creationId xmlns:a16="http://schemas.microsoft.com/office/drawing/2014/main" id="{7540D052-99D7-4F3A-8D36-D1616D97258D}"/>
              </a:ext>
            </a:extLst>
          </p:cNvPr>
          <p:cNvPicPr>
            <a:picLocks noChangeAspect="1"/>
          </p:cNvPicPr>
          <p:nvPr/>
        </p:nvPicPr>
        <p:blipFill>
          <a:blip r:embed="rId4"/>
          <a:stretch>
            <a:fillRect/>
          </a:stretch>
        </p:blipFill>
        <p:spPr>
          <a:xfrm>
            <a:off x="796932" y="918954"/>
            <a:ext cx="3189953" cy="1305878"/>
          </a:xfrm>
          <a:prstGeom prst="rect">
            <a:avLst/>
          </a:prstGeom>
        </p:spPr>
      </p:pic>
      <p:sp>
        <p:nvSpPr>
          <p:cNvPr id="9" name="TextBox 8">
            <a:extLst>
              <a:ext uri="{FF2B5EF4-FFF2-40B4-BE49-F238E27FC236}">
                <a16:creationId xmlns:a16="http://schemas.microsoft.com/office/drawing/2014/main" id="{237143F6-18BF-4680-8DA4-EFA427E8E8FF}"/>
              </a:ext>
            </a:extLst>
          </p:cNvPr>
          <p:cNvSpPr txBox="1"/>
          <p:nvPr/>
        </p:nvSpPr>
        <p:spPr>
          <a:xfrm>
            <a:off x="1084351" y="3931878"/>
            <a:ext cx="3963425" cy="2308324"/>
          </a:xfrm>
          <a:prstGeom prst="rect">
            <a:avLst/>
          </a:prstGeom>
          <a:noFill/>
        </p:spPr>
        <p:txBody>
          <a:bodyPr wrap="square" rtlCol="0">
            <a:spAutoFit/>
          </a:bodyPr>
          <a:lstStyle/>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128 </a:t>
            </a:r>
            <a:r>
              <a:rPr lang="en-US" sz="1600" kern="0" dirty="0" err="1">
                <a:solidFill>
                  <a:prstClr val="black"/>
                </a:solidFill>
                <a:latin typeface="Calibri" panose="020F0502020204030204"/>
              </a:rPr>
              <a:t>ch</a:t>
            </a:r>
            <a:r>
              <a:rPr lang="en-US" sz="1600" kern="0" dirty="0">
                <a:solidFill>
                  <a:prstClr val="black"/>
                </a:solidFill>
                <a:latin typeface="Calibri" panose="020F0502020204030204"/>
              </a:rPr>
              <a:t> strip readout</a:t>
            </a: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65 nm CMOS</a:t>
            </a: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Constant Fraction Discriminator</a:t>
            </a: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Plus TDC, ADC, interfaces</a:t>
            </a:r>
          </a:p>
          <a:p>
            <a:pPr marL="285750" indent="-285750" defTabSz="457200">
              <a:buFont typeface="Arial" panose="020B0604020202020204" pitchFamily="34" charset="0"/>
              <a:buChar char="•"/>
              <a:defRPr/>
            </a:pPr>
            <a:r>
              <a:rPr lang="en-US" sz="1600" kern="0" dirty="0" err="1">
                <a:solidFill>
                  <a:prstClr val="black"/>
                </a:solidFill>
                <a:latin typeface="Calibri" panose="020F0502020204030204"/>
              </a:rPr>
              <a:t>Cdin</a:t>
            </a:r>
            <a:r>
              <a:rPr lang="en-US" sz="1600" kern="0" dirty="0">
                <a:solidFill>
                  <a:prstClr val="black"/>
                </a:solidFill>
                <a:latin typeface="Calibri" panose="020F0502020204030204"/>
              </a:rPr>
              <a:t>:  &lt;15 pF</a:t>
            </a: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Dynamic Range: 5-40 </a:t>
            </a:r>
            <a:r>
              <a:rPr lang="en-US" sz="1600" kern="0" dirty="0" err="1">
                <a:solidFill>
                  <a:prstClr val="black"/>
                </a:solidFill>
                <a:latin typeface="Calibri" panose="020F0502020204030204"/>
              </a:rPr>
              <a:t>fC</a:t>
            </a:r>
            <a:endParaRPr lang="en-US" sz="1600" kern="0" dirty="0">
              <a:solidFill>
                <a:prstClr val="black"/>
              </a:solidFill>
              <a:latin typeface="Calibri" panose="020F0502020204030204"/>
            </a:endParaRP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Timing: 10-30 </a:t>
            </a:r>
            <a:r>
              <a:rPr lang="en-US" sz="1600" kern="0" dirty="0" err="1">
                <a:solidFill>
                  <a:prstClr val="black"/>
                </a:solidFill>
                <a:latin typeface="Calibri" panose="020F0502020204030204"/>
              </a:rPr>
              <a:t>ps</a:t>
            </a:r>
            <a:endParaRPr lang="en-US" sz="1600" kern="0" dirty="0">
              <a:solidFill>
                <a:prstClr val="black"/>
              </a:solidFill>
              <a:latin typeface="Calibri" panose="020F0502020204030204"/>
            </a:endParaRP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Links: ~Gbps, multiple</a:t>
            </a: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Radiation tolerant.</a:t>
            </a:r>
          </a:p>
        </p:txBody>
      </p:sp>
      <p:pic>
        <p:nvPicPr>
          <p:cNvPr id="10" name="Picture 9">
            <a:extLst>
              <a:ext uri="{FF2B5EF4-FFF2-40B4-BE49-F238E27FC236}">
                <a16:creationId xmlns:a16="http://schemas.microsoft.com/office/drawing/2014/main" id="{AD6D233E-9C42-4E82-9BAD-BABC9754FE54}"/>
              </a:ext>
            </a:extLst>
          </p:cNvPr>
          <p:cNvPicPr>
            <a:picLocks noChangeAspect="1"/>
          </p:cNvPicPr>
          <p:nvPr/>
        </p:nvPicPr>
        <p:blipFill>
          <a:blip r:embed="rId5"/>
          <a:stretch>
            <a:fillRect/>
          </a:stretch>
        </p:blipFill>
        <p:spPr>
          <a:xfrm>
            <a:off x="1631963" y="2156589"/>
            <a:ext cx="3415813" cy="1691816"/>
          </a:xfrm>
          <a:prstGeom prst="rect">
            <a:avLst/>
          </a:prstGeom>
        </p:spPr>
      </p:pic>
      <p:sp>
        <p:nvSpPr>
          <p:cNvPr id="11" name="Content Placeholder 2">
            <a:extLst>
              <a:ext uri="{FF2B5EF4-FFF2-40B4-BE49-F238E27FC236}">
                <a16:creationId xmlns:a16="http://schemas.microsoft.com/office/drawing/2014/main" id="{BBD5E3AA-D5B8-432A-9D78-2B064169C616}"/>
              </a:ext>
            </a:extLst>
          </p:cNvPr>
          <p:cNvSpPr txBox="1">
            <a:spLocks/>
          </p:cNvSpPr>
          <p:nvPr/>
        </p:nvSpPr>
        <p:spPr>
          <a:xfrm>
            <a:off x="5689675" y="2883877"/>
            <a:ext cx="6267586" cy="17329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indent="-285750">
              <a:lnSpc>
                <a:spcPct val="107000"/>
              </a:lnSpc>
              <a:spcBef>
                <a:spcPts val="0"/>
              </a:spcBef>
              <a:buFont typeface="Wingdings" panose="05000000000000000000" pitchFamily="2" charset="2"/>
              <a:buChar char="q"/>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Progress Summary:</a:t>
            </a:r>
          </a:p>
          <a:p>
            <a:pPr marL="457200" lvl="1">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FCFDv1 – 6 channel received Jan 2024.</a:t>
            </a:r>
          </a:p>
          <a:p>
            <a:pPr marL="457200" lvl="1">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Tested at FNAL in May &amp; June 2024, AC &amp; DC-LGAD (1 mm):</a:t>
            </a:r>
          </a:p>
          <a:p>
            <a:pPr marL="914400" lvl="2">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DC-LGAD @ 50 </a:t>
            </a:r>
            <a:r>
              <a:rPr lang="en-U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ps</a:t>
            </a: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AC-LGAD @ 52 </a:t>
            </a:r>
            <a:r>
              <a:rPr lang="en-U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ps</a:t>
            </a:r>
            <a:endPar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914400" lvl="2">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AC-LGAD should get ~35 </a:t>
            </a:r>
            <a:r>
              <a:rPr lang="en-U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ps</a:t>
            </a: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with improved comparator.</a:t>
            </a:r>
          </a:p>
          <a:p>
            <a:pPr marL="457200" lvl="1">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FCFDv1.1 – TSMC May 2025; DESY tests in July 2025.</a:t>
            </a:r>
          </a:p>
          <a:p>
            <a:pPr marL="457200" lvl="1">
              <a:lnSpc>
                <a:spcPct val="107000"/>
              </a:lnSpc>
              <a:spcBef>
                <a:spcPts val="0"/>
              </a:spcBef>
            </a:pPr>
            <a:endPar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Content Placeholder 2">
            <a:extLst>
              <a:ext uri="{FF2B5EF4-FFF2-40B4-BE49-F238E27FC236}">
                <a16:creationId xmlns:a16="http://schemas.microsoft.com/office/drawing/2014/main" id="{3A36AC2D-F0FE-4534-A740-A5D70A63C104}"/>
              </a:ext>
            </a:extLst>
          </p:cNvPr>
          <p:cNvSpPr txBox="1">
            <a:spLocks/>
          </p:cNvSpPr>
          <p:nvPr/>
        </p:nvSpPr>
        <p:spPr>
          <a:xfrm>
            <a:off x="9048347" y="4965034"/>
            <a:ext cx="2812727" cy="11701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pP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FCFDv1 (6 </a:t>
            </a:r>
            <a:r>
              <a:rPr lang="en-US" sz="1600" dirty="0" err="1">
                <a:solidFill>
                  <a:srgbClr val="00B050"/>
                </a:solidFill>
                <a:latin typeface="Calibri" panose="020F0502020204030204" pitchFamily="34" charset="0"/>
                <a:ea typeface="Calibri" panose="020F0502020204030204" pitchFamily="34" charset="0"/>
                <a:cs typeface="Times New Roman" panose="02020603050405020304" pitchFamily="18" charset="0"/>
              </a:rPr>
              <a:t>ch</a:t>
            </a: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 FY23 – FY24</a:t>
            </a:r>
          </a:p>
          <a:p>
            <a:pPr>
              <a:lnSpc>
                <a:spcPct val="107000"/>
              </a:lnSpc>
              <a:spcBef>
                <a:spcPts val="0"/>
              </a:spcBef>
            </a:pPr>
            <a:r>
              <a:rPr lang="en-US" sz="1600" dirty="0">
                <a:latin typeface="Calibri" panose="020F0502020204030204" pitchFamily="34" charset="0"/>
                <a:ea typeface="Calibri" panose="020F0502020204030204" pitchFamily="34" charset="0"/>
                <a:cs typeface="Times New Roman" panose="02020603050405020304" pitchFamily="18" charset="0"/>
              </a:rPr>
              <a:t>FCFDv1.1 (6ch): May 2025</a:t>
            </a:r>
          </a:p>
          <a:p>
            <a:pPr marL="0">
              <a:lnSpc>
                <a:spcPct val="107000"/>
              </a:lnSpc>
              <a:spcBef>
                <a:spcPts val="0"/>
              </a:spcBef>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FCFDv2: FY25 – FY26</a:t>
            </a:r>
          </a:p>
          <a:p>
            <a:pPr marL="0">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FCFDv3: FY27 Production</a:t>
            </a:r>
          </a:p>
        </p:txBody>
      </p:sp>
      <p:pic>
        <p:nvPicPr>
          <p:cNvPr id="2" name="Picture 1">
            <a:extLst>
              <a:ext uri="{FF2B5EF4-FFF2-40B4-BE49-F238E27FC236}">
                <a16:creationId xmlns:a16="http://schemas.microsoft.com/office/drawing/2014/main" id="{12F853F3-9572-4EA2-8B82-DD5A20B9ACD7}"/>
              </a:ext>
            </a:extLst>
          </p:cNvPr>
          <p:cNvPicPr>
            <a:picLocks noChangeAspect="1"/>
          </p:cNvPicPr>
          <p:nvPr/>
        </p:nvPicPr>
        <p:blipFill>
          <a:blip r:embed="rId6"/>
          <a:stretch>
            <a:fillRect/>
          </a:stretch>
        </p:blipFill>
        <p:spPr>
          <a:xfrm>
            <a:off x="4192135" y="4636685"/>
            <a:ext cx="2048267" cy="1520198"/>
          </a:xfrm>
          <a:prstGeom prst="rect">
            <a:avLst/>
          </a:prstGeom>
        </p:spPr>
      </p:pic>
      <p:pic>
        <p:nvPicPr>
          <p:cNvPr id="3" name="Picture 2">
            <a:extLst>
              <a:ext uri="{FF2B5EF4-FFF2-40B4-BE49-F238E27FC236}">
                <a16:creationId xmlns:a16="http://schemas.microsoft.com/office/drawing/2014/main" id="{9FE755D6-90B6-485E-98BA-D11723AD510A}"/>
              </a:ext>
            </a:extLst>
          </p:cNvPr>
          <p:cNvPicPr>
            <a:picLocks noChangeAspect="1"/>
          </p:cNvPicPr>
          <p:nvPr/>
        </p:nvPicPr>
        <p:blipFill>
          <a:blip r:embed="rId7"/>
          <a:stretch>
            <a:fillRect/>
          </a:stretch>
        </p:blipFill>
        <p:spPr>
          <a:xfrm>
            <a:off x="6524233" y="4877944"/>
            <a:ext cx="2048267" cy="1334960"/>
          </a:xfrm>
          <a:prstGeom prst="rect">
            <a:avLst/>
          </a:prstGeom>
        </p:spPr>
      </p:pic>
      <p:sp>
        <p:nvSpPr>
          <p:cNvPr id="15" name="Slide Number Placeholder 1">
            <a:extLst>
              <a:ext uri="{FF2B5EF4-FFF2-40B4-BE49-F238E27FC236}">
                <a16:creationId xmlns:a16="http://schemas.microsoft.com/office/drawing/2014/main" id="{55D1D7FB-D580-4C85-BBC9-9E818570D55E}"/>
              </a:ext>
            </a:extLst>
          </p:cNvPr>
          <p:cNvSpPr txBox="1">
            <a:spLocks/>
          </p:cNvSpPr>
          <p:nvPr/>
        </p:nvSpPr>
        <p:spPr>
          <a:xfrm>
            <a:off x="11451649" y="6533724"/>
            <a:ext cx="432486" cy="2940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33A556B-7C63-244D-9B7C-B0EA8042B330}" type="slidenum">
              <a:rPr lang="en-US" sz="1000" smtClean="0"/>
              <a:pPr algn="ctr"/>
              <a:t>13</a:t>
            </a:fld>
            <a:endParaRPr lang="en-US" sz="1000" dirty="0"/>
          </a:p>
        </p:txBody>
      </p:sp>
    </p:spTree>
    <p:extLst>
      <p:ext uri="{BB962C8B-B14F-4D97-AF65-F5344CB8AC3E}">
        <p14:creationId xmlns:p14="http://schemas.microsoft.com/office/powerpoint/2010/main" val="2577365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04C0DCB2-AA19-4B14-B820-265A69F2B3B6}"/>
              </a:ext>
            </a:extLst>
          </p:cNvPr>
          <p:cNvSpPr>
            <a:spLocks noGrp="1"/>
          </p:cNvSpPr>
          <p:nvPr>
            <p:ph type="title"/>
          </p:nvPr>
        </p:nvSpPr>
        <p:spPr>
          <a:xfrm>
            <a:off x="461963" y="0"/>
            <a:ext cx="11499234" cy="814866"/>
          </a:xfrm>
        </p:spPr>
        <p:txBody>
          <a:bodyPr>
            <a:normAutofit fontScale="90000"/>
          </a:bodyPr>
          <a:lstStyle/>
          <a:p>
            <a:pPr lvl="0">
              <a:lnSpc>
                <a:spcPct val="100000"/>
              </a:lnSpc>
              <a:spcBef>
                <a:spcPts val="0"/>
              </a:spcBef>
            </a:pPr>
            <a:r>
              <a:rPr lang="en-US" dirty="0"/>
              <a:t>FY25 Status &amp; Progress – Cont.</a:t>
            </a:r>
            <a:br>
              <a:rPr lang="en-US" dirty="0"/>
            </a:br>
            <a:r>
              <a:rPr lang="en-US" sz="2000" b="0" dirty="0">
                <a:solidFill>
                  <a:srgbClr val="30519D"/>
                </a:solidFill>
                <a:latin typeface="Arial" charset="0"/>
                <a:cs typeface="Arial" charset="0"/>
              </a:rPr>
              <a:t>AC-LGAD – Barrel Low-Mass Hybrid </a:t>
            </a:r>
            <a:r>
              <a:rPr lang="en-US" sz="1400" b="0" dirty="0">
                <a:solidFill>
                  <a:srgbClr val="30519D"/>
                </a:solidFill>
                <a:latin typeface="Arial" charset="0"/>
                <a:cs typeface="Arial" charset="0"/>
              </a:rPr>
              <a:t>(ORNL)</a:t>
            </a:r>
            <a:endParaRPr lang="en-US" sz="1600" dirty="0">
              <a:solidFill>
                <a:srgbClr val="0070C0"/>
              </a:solidFill>
            </a:endParaRPr>
          </a:p>
        </p:txBody>
      </p:sp>
      <p:pic>
        <p:nvPicPr>
          <p:cNvPr id="2" name="Picture 1">
            <a:extLst>
              <a:ext uri="{FF2B5EF4-FFF2-40B4-BE49-F238E27FC236}">
                <a16:creationId xmlns:a16="http://schemas.microsoft.com/office/drawing/2014/main" id="{C857570B-54E5-408B-AE6B-415D0DBC8B07}"/>
              </a:ext>
            </a:extLst>
          </p:cNvPr>
          <p:cNvPicPr>
            <a:picLocks noChangeAspect="1"/>
          </p:cNvPicPr>
          <p:nvPr/>
        </p:nvPicPr>
        <p:blipFill>
          <a:blip r:embed="rId2"/>
          <a:stretch>
            <a:fillRect/>
          </a:stretch>
        </p:blipFill>
        <p:spPr>
          <a:xfrm>
            <a:off x="1074737" y="2081622"/>
            <a:ext cx="5419725" cy="2171700"/>
          </a:xfrm>
          <a:prstGeom prst="rect">
            <a:avLst/>
          </a:prstGeom>
        </p:spPr>
      </p:pic>
      <p:sp>
        <p:nvSpPr>
          <p:cNvPr id="14" name="TextBox 13">
            <a:extLst>
              <a:ext uri="{FF2B5EF4-FFF2-40B4-BE49-F238E27FC236}">
                <a16:creationId xmlns:a16="http://schemas.microsoft.com/office/drawing/2014/main" id="{08555AA8-4CA3-4CB2-8D78-0D171D7040D6}"/>
              </a:ext>
            </a:extLst>
          </p:cNvPr>
          <p:cNvSpPr txBox="1"/>
          <p:nvPr/>
        </p:nvSpPr>
        <p:spPr>
          <a:xfrm>
            <a:off x="461963" y="986579"/>
            <a:ext cx="10404942" cy="923330"/>
          </a:xfrm>
          <a:prstGeom prst="rect">
            <a:avLst/>
          </a:prstGeom>
          <a:noFill/>
        </p:spPr>
        <p:txBody>
          <a:bodyPr wrap="square" rtlCol="0">
            <a:spAutoFit/>
          </a:bodyPr>
          <a:lstStyle/>
          <a:p>
            <a:pPr marL="285750" indent="-285750">
              <a:buFont typeface="Wingdings" panose="05000000000000000000" pitchFamily="2" charset="2"/>
              <a:buChar char="q"/>
            </a:pPr>
            <a:r>
              <a:rPr lang="en-US" dirty="0">
                <a:solidFill>
                  <a:prstClr val="black"/>
                </a:solidFill>
                <a:cs typeface="Arial" panose="020B0604020202020204" pitchFamily="34" charset="0"/>
              </a:rPr>
              <a:t>Flex with LV, HV, Temperature sensors</a:t>
            </a:r>
          </a:p>
          <a:p>
            <a:pPr marL="285750" indent="-285750">
              <a:buFont typeface="Wingdings" panose="05000000000000000000" pitchFamily="2" charset="2"/>
              <a:buChar char="q"/>
            </a:pPr>
            <a:r>
              <a:rPr lang="en-US" dirty="0">
                <a:solidFill>
                  <a:prstClr val="black"/>
                </a:solidFill>
                <a:cs typeface="Arial" panose="020B0604020202020204" pitchFamily="34" charset="0"/>
              </a:rPr>
              <a:t>2-layer and multi-layer Kapton with different stack-ups</a:t>
            </a:r>
          </a:p>
          <a:p>
            <a:pPr marL="285750" indent="-285750">
              <a:buFont typeface="Wingdings" panose="05000000000000000000" pitchFamily="2" charset="2"/>
              <a:buChar char="q"/>
            </a:pPr>
            <a:r>
              <a:rPr lang="en-US" dirty="0">
                <a:solidFill>
                  <a:prstClr val="black"/>
                </a:solidFill>
                <a:cs typeface="Arial" panose="020B0604020202020204" pitchFamily="34" charset="0"/>
              </a:rPr>
              <a:t>With peel-off Kapton to protect ENIG pads</a:t>
            </a:r>
          </a:p>
        </p:txBody>
      </p:sp>
      <p:pic>
        <p:nvPicPr>
          <p:cNvPr id="3" name="Picture 2">
            <a:extLst>
              <a:ext uri="{FF2B5EF4-FFF2-40B4-BE49-F238E27FC236}">
                <a16:creationId xmlns:a16="http://schemas.microsoft.com/office/drawing/2014/main" id="{587394D4-9A48-4A86-83AD-25B196928B82}"/>
              </a:ext>
            </a:extLst>
          </p:cNvPr>
          <p:cNvPicPr>
            <a:picLocks noChangeAspect="1"/>
          </p:cNvPicPr>
          <p:nvPr/>
        </p:nvPicPr>
        <p:blipFill>
          <a:blip r:embed="rId3"/>
          <a:stretch>
            <a:fillRect/>
          </a:stretch>
        </p:blipFill>
        <p:spPr>
          <a:xfrm>
            <a:off x="7312025" y="966088"/>
            <a:ext cx="1918864" cy="3287234"/>
          </a:xfrm>
          <a:prstGeom prst="rect">
            <a:avLst/>
          </a:prstGeom>
        </p:spPr>
      </p:pic>
      <p:pic>
        <p:nvPicPr>
          <p:cNvPr id="8" name="Picture 7">
            <a:extLst>
              <a:ext uri="{FF2B5EF4-FFF2-40B4-BE49-F238E27FC236}">
                <a16:creationId xmlns:a16="http://schemas.microsoft.com/office/drawing/2014/main" id="{0859D68C-8087-4E90-83B6-66AB4686D00E}"/>
              </a:ext>
            </a:extLst>
          </p:cNvPr>
          <p:cNvPicPr>
            <a:picLocks noChangeAspect="1"/>
          </p:cNvPicPr>
          <p:nvPr/>
        </p:nvPicPr>
        <p:blipFill>
          <a:blip r:embed="rId4"/>
          <a:stretch>
            <a:fillRect/>
          </a:stretch>
        </p:blipFill>
        <p:spPr>
          <a:xfrm>
            <a:off x="9522797" y="1081366"/>
            <a:ext cx="2438400" cy="3643034"/>
          </a:xfrm>
          <a:prstGeom prst="rect">
            <a:avLst/>
          </a:prstGeom>
        </p:spPr>
      </p:pic>
      <p:sp>
        <p:nvSpPr>
          <p:cNvPr id="15" name="TextBox 14">
            <a:extLst>
              <a:ext uri="{FF2B5EF4-FFF2-40B4-BE49-F238E27FC236}">
                <a16:creationId xmlns:a16="http://schemas.microsoft.com/office/drawing/2014/main" id="{171475B9-653C-4233-9756-25CB95C65E0C}"/>
              </a:ext>
            </a:extLst>
          </p:cNvPr>
          <p:cNvSpPr txBox="1"/>
          <p:nvPr/>
        </p:nvSpPr>
        <p:spPr>
          <a:xfrm>
            <a:off x="461964" y="4686364"/>
            <a:ext cx="11499233" cy="1477328"/>
          </a:xfrm>
          <a:prstGeom prst="rect">
            <a:avLst/>
          </a:prstGeom>
          <a:noFill/>
        </p:spPr>
        <p:txBody>
          <a:bodyPr wrap="square" rtlCol="0">
            <a:spAutoFit/>
          </a:bodyPr>
          <a:lstStyle/>
          <a:p>
            <a:pPr marL="285750" indent="-285750">
              <a:buFont typeface="Wingdings" panose="05000000000000000000" pitchFamily="2" charset="2"/>
              <a:buChar char="q"/>
            </a:pPr>
            <a:r>
              <a:rPr lang="en-US" dirty="0">
                <a:solidFill>
                  <a:srgbClr val="0000FF"/>
                </a:solidFill>
                <a:cs typeface="Arial" panose="020B0604020202020204" pitchFamily="34" charset="0"/>
              </a:rPr>
              <a:t>Progress Summary:</a:t>
            </a:r>
          </a:p>
          <a:p>
            <a:pPr marL="742950" lvl="1" indent="-285750">
              <a:buFont typeface="Arial" panose="020B0604020202020204" pitchFamily="34" charset="0"/>
              <a:buChar char="•"/>
            </a:pPr>
            <a:r>
              <a:rPr lang="en-US" dirty="0">
                <a:solidFill>
                  <a:srgbClr val="0000FF"/>
                </a:solidFill>
                <a:cs typeface="Arial" panose="020B0604020202020204" pitchFamily="34" charset="0"/>
              </a:rPr>
              <a:t>Pre-prototypes fabricated and successfully co-cured onto the TOF prototype staves at Purdue.</a:t>
            </a:r>
          </a:p>
          <a:p>
            <a:pPr marL="742950" lvl="1" indent="-285750">
              <a:buFont typeface="Arial" panose="020B0604020202020204" pitchFamily="34" charset="0"/>
              <a:buChar char="•"/>
            </a:pPr>
            <a:r>
              <a:rPr lang="en-US" dirty="0">
                <a:solidFill>
                  <a:srgbClr val="0000FF"/>
                </a:solidFill>
                <a:cs typeface="Arial" panose="020B0604020202020204" pitchFamily="34" charset="0"/>
              </a:rPr>
              <a:t>Full characterization under way.</a:t>
            </a:r>
          </a:p>
          <a:p>
            <a:pPr marL="742950" lvl="1" indent="-285750">
              <a:buFont typeface="Arial" panose="020B0604020202020204" pitchFamily="34" charset="0"/>
              <a:buChar char="•"/>
            </a:pPr>
            <a:r>
              <a:rPr lang="en-US" dirty="0">
                <a:solidFill>
                  <a:srgbClr val="0000FF"/>
                </a:solidFill>
                <a:cs typeface="Arial" panose="020B0604020202020204" pitchFamily="34" charset="0"/>
              </a:rPr>
              <a:t>Materials and equipment procured for flip-chip assembly (~$2M from ORNL).</a:t>
            </a:r>
          </a:p>
          <a:p>
            <a:pPr marL="742950" lvl="1" indent="-285750">
              <a:buFont typeface="Arial" panose="020B0604020202020204" pitchFamily="34" charset="0"/>
              <a:buChar char="•"/>
            </a:pPr>
            <a:r>
              <a:rPr lang="en-US" dirty="0">
                <a:solidFill>
                  <a:srgbClr val="0000FF"/>
                </a:solidFill>
                <a:cs typeface="Arial" panose="020B0604020202020204" pitchFamily="34" charset="0"/>
              </a:rPr>
              <a:t>Started making test assemblies with Flex-PCB pre-prototypes. </a:t>
            </a:r>
          </a:p>
        </p:txBody>
      </p:sp>
      <p:sp>
        <p:nvSpPr>
          <p:cNvPr id="16" name="Content Placeholder 2">
            <a:extLst>
              <a:ext uri="{FF2B5EF4-FFF2-40B4-BE49-F238E27FC236}">
                <a16:creationId xmlns:a16="http://schemas.microsoft.com/office/drawing/2014/main" id="{46082AC6-2AB7-47AA-AD8D-69D3959217EA}"/>
              </a:ext>
            </a:extLst>
          </p:cNvPr>
          <p:cNvSpPr txBox="1">
            <a:spLocks/>
          </p:cNvSpPr>
          <p:nvPr/>
        </p:nvSpPr>
        <p:spPr>
          <a:xfrm>
            <a:off x="7093794" y="4301301"/>
            <a:ext cx="2304206" cy="423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dirty="0">
                <a:solidFill>
                  <a:prstClr val="black"/>
                </a:solidFill>
              </a:rPr>
              <a:t>Barrel TOF Carbon Fiber Test Structures</a:t>
            </a:r>
            <a:endParaRPr kumimoji="0" lang="en-US" sz="1400" b="0" i="0" u="none" strike="noStrike" kern="1200" cap="none" spc="0" normalizeH="0" baseline="0" noProof="0" dirty="0">
              <a:ln>
                <a:noFill/>
              </a:ln>
              <a:solidFill>
                <a:prstClr val="black"/>
              </a:solidFill>
              <a:effectLst/>
              <a:uLnTx/>
              <a:uFillTx/>
              <a:latin typeface="Arial" charset="0"/>
              <a:cs typeface="Arial" charset="0"/>
            </a:endParaRPr>
          </a:p>
        </p:txBody>
      </p:sp>
      <p:sp>
        <p:nvSpPr>
          <p:cNvPr id="17" name="Content Placeholder 2">
            <a:extLst>
              <a:ext uri="{FF2B5EF4-FFF2-40B4-BE49-F238E27FC236}">
                <a16:creationId xmlns:a16="http://schemas.microsoft.com/office/drawing/2014/main" id="{55E0FE5B-3539-4CA7-BE30-0098B53CA679}"/>
              </a:ext>
            </a:extLst>
          </p:cNvPr>
          <p:cNvSpPr txBox="1">
            <a:spLocks/>
          </p:cNvSpPr>
          <p:nvPr/>
        </p:nvSpPr>
        <p:spPr>
          <a:xfrm>
            <a:off x="1480393" y="4330967"/>
            <a:ext cx="2304206" cy="423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Arial" charset="0"/>
                <a:cs typeface="Arial" charset="0"/>
              </a:rPr>
              <a:t>Flex-PCB</a:t>
            </a:r>
          </a:p>
        </p:txBody>
      </p:sp>
      <p:sp>
        <p:nvSpPr>
          <p:cNvPr id="12" name="Slide Number Placeholder 1">
            <a:extLst>
              <a:ext uri="{FF2B5EF4-FFF2-40B4-BE49-F238E27FC236}">
                <a16:creationId xmlns:a16="http://schemas.microsoft.com/office/drawing/2014/main" id="{863F4832-0F0B-4018-A371-75FDD822FFCE}"/>
              </a:ext>
            </a:extLst>
          </p:cNvPr>
          <p:cNvSpPr txBox="1">
            <a:spLocks/>
          </p:cNvSpPr>
          <p:nvPr/>
        </p:nvSpPr>
        <p:spPr>
          <a:xfrm>
            <a:off x="11451649" y="6533724"/>
            <a:ext cx="432486" cy="2940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33A556B-7C63-244D-9B7C-B0EA8042B330}" type="slidenum">
              <a:rPr lang="en-US" sz="1000" smtClean="0"/>
              <a:pPr algn="ctr"/>
              <a:t>14</a:t>
            </a:fld>
            <a:endParaRPr lang="en-US" sz="1000" dirty="0"/>
          </a:p>
        </p:txBody>
      </p:sp>
    </p:spTree>
    <p:extLst>
      <p:ext uri="{BB962C8B-B14F-4D97-AF65-F5344CB8AC3E}">
        <p14:creationId xmlns:p14="http://schemas.microsoft.com/office/powerpoint/2010/main" val="4261606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04C0DCB2-AA19-4B14-B820-265A69F2B3B6}"/>
              </a:ext>
            </a:extLst>
          </p:cNvPr>
          <p:cNvSpPr>
            <a:spLocks noGrp="1"/>
          </p:cNvSpPr>
          <p:nvPr>
            <p:ph type="title"/>
          </p:nvPr>
        </p:nvSpPr>
        <p:spPr>
          <a:xfrm>
            <a:off x="461963" y="0"/>
            <a:ext cx="11499234" cy="814866"/>
          </a:xfrm>
        </p:spPr>
        <p:txBody>
          <a:bodyPr>
            <a:normAutofit fontScale="90000"/>
          </a:bodyPr>
          <a:lstStyle/>
          <a:p>
            <a:pPr lvl="0">
              <a:lnSpc>
                <a:spcPct val="100000"/>
              </a:lnSpc>
              <a:spcBef>
                <a:spcPts val="0"/>
              </a:spcBef>
            </a:pPr>
            <a:r>
              <a:rPr lang="en-US" dirty="0"/>
              <a:t>FY25 Status &amp; Progress – Cont.</a:t>
            </a:r>
            <a:br>
              <a:rPr lang="en-US" dirty="0"/>
            </a:br>
            <a:r>
              <a:rPr lang="en-US" sz="2000" b="0" dirty="0">
                <a:solidFill>
                  <a:srgbClr val="30519D"/>
                </a:solidFill>
                <a:latin typeface="Arial" charset="0"/>
                <a:cs typeface="Arial" charset="0"/>
              </a:rPr>
              <a:t>AC-LGAD – High Precision Clock Distribution </a:t>
            </a:r>
            <a:r>
              <a:rPr lang="en-US" sz="1400" b="0" dirty="0">
                <a:solidFill>
                  <a:srgbClr val="30519D"/>
                </a:solidFill>
                <a:latin typeface="Arial" charset="0"/>
                <a:cs typeface="Arial" charset="0"/>
              </a:rPr>
              <a:t>(BNL/LBNL/RICE)</a:t>
            </a:r>
            <a:endParaRPr lang="en-US" sz="1600" dirty="0">
              <a:solidFill>
                <a:srgbClr val="0070C0"/>
              </a:solidFill>
            </a:endParaRPr>
          </a:p>
        </p:txBody>
      </p:sp>
      <p:pic>
        <p:nvPicPr>
          <p:cNvPr id="3" name="Picture 2">
            <a:extLst>
              <a:ext uri="{FF2B5EF4-FFF2-40B4-BE49-F238E27FC236}">
                <a16:creationId xmlns:a16="http://schemas.microsoft.com/office/drawing/2014/main" id="{0DC8F606-5BE5-4036-ADE0-2965BCBE8EF0}"/>
              </a:ext>
            </a:extLst>
          </p:cNvPr>
          <p:cNvPicPr>
            <a:picLocks noChangeAspect="1"/>
          </p:cNvPicPr>
          <p:nvPr/>
        </p:nvPicPr>
        <p:blipFill>
          <a:blip r:embed="rId2"/>
          <a:stretch>
            <a:fillRect/>
          </a:stretch>
        </p:blipFill>
        <p:spPr>
          <a:xfrm>
            <a:off x="8771010" y="905719"/>
            <a:ext cx="1920520" cy="1917700"/>
          </a:xfrm>
          <a:prstGeom prst="rect">
            <a:avLst/>
          </a:prstGeom>
        </p:spPr>
      </p:pic>
      <p:sp>
        <p:nvSpPr>
          <p:cNvPr id="6" name="TextBox 5">
            <a:extLst>
              <a:ext uri="{FF2B5EF4-FFF2-40B4-BE49-F238E27FC236}">
                <a16:creationId xmlns:a16="http://schemas.microsoft.com/office/drawing/2014/main" id="{933A3374-424B-4F3E-93AA-021F60C6FE8A}"/>
              </a:ext>
            </a:extLst>
          </p:cNvPr>
          <p:cNvSpPr txBox="1"/>
          <p:nvPr/>
        </p:nvSpPr>
        <p:spPr>
          <a:xfrm>
            <a:off x="461963" y="986579"/>
            <a:ext cx="7921627" cy="2308324"/>
          </a:xfrm>
          <a:prstGeom prst="rect">
            <a:avLst/>
          </a:prstGeom>
          <a:noFill/>
        </p:spPr>
        <p:txBody>
          <a:bodyPr wrap="square" rtlCol="0">
            <a:spAutoFit/>
          </a:bodyPr>
          <a:lstStyle/>
          <a:p>
            <a:pPr marL="285750" indent="-285750">
              <a:buFont typeface="Wingdings" panose="05000000000000000000" pitchFamily="2" charset="2"/>
              <a:buChar char="q"/>
            </a:pPr>
            <a:r>
              <a:rPr lang="en-US" dirty="0" err="1">
                <a:solidFill>
                  <a:prstClr val="black"/>
                </a:solidFill>
                <a:cs typeface="Arial" panose="020B0604020202020204" pitchFamily="34" charset="0"/>
              </a:rPr>
              <a:t>ppRDO</a:t>
            </a:r>
            <a:r>
              <a:rPr lang="en-US" dirty="0">
                <a:solidFill>
                  <a:prstClr val="black"/>
                </a:solidFill>
                <a:cs typeface="Arial" panose="020B0604020202020204" pitchFamily="34" charset="0"/>
              </a:rPr>
              <a:t> – pre-prototype Readout Board:</a:t>
            </a:r>
          </a:p>
          <a:p>
            <a:pPr marL="742950" lvl="1" indent="-285750">
              <a:buFont typeface="Arial" panose="020B0604020202020204" pitchFamily="34" charset="0"/>
              <a:buChar char="•"/>
            </a:pPr>
            <a:r>
              <a:rPr lang="en-US" dirty="0">
                <a:solidFill>
                  <a:prstClr val="black"/>
                </a:solidFill>
                <a:cs typeface="Arial" panose="020B0604020202020204" pitchFamily="34" charset="0"/>
              </a:rPr>
              <a:t>Generalized to allow readout from various ASICs – FMC connector</a:t>
            </a:r>
          </a:p>
          <a:p>
            <a:pPr marL="742950" lvl="1" indent="-285750">
              <a:buFont typeface="Arial" panose="020B0604020202020204" pitchFamily="34" charset="0"/>
              <a:buChar char="•"/>
            </a:pPr>
            <a:r>
              <a:rPr lang="en-US" dirty="0">
                <a:solidFill>
                  <a:prstClr val="black"/>
                </a:solidFill>
                <a:cs typeface="Arial" panose="020B0604020202020204" pitchFamily="34" charset="0"/>
              </a:rPr>
              <a:t>Xilinx </a:t>
            </a:r>
            <a:r>
              <a:rPr lang="en-US" dirty="0" err="1">
                <a:solidFill>
                  <a:prstClr val="black"/>
                </a:solidFill>
                <a:cs typeface="Arial" panose="020B0604020202020204" pitchFamily="34" charset="0"/>
              </a:rPr>
              <a:t>Artix</a:t>
            </a:r>
            <a:r>
              <a:rPr lang="en-US" dirty="0">
                <a:solidFill>
                  <a:prstClr val="black"/>
                </a:solidFill>
                <a:cs typeface="Arial" panose="020B0604020202020204" pitchFamily="34" charset="0"/>
              </a:rPr>
              <a:t>+ FPGA (low cost, CERN </a:t>
            </a:r>
            <a:r>
              <a:rPr lang="en-US" dirty="0" err="1">
                <a:solidFill>
                  <a:prstClr val="black"/>
                </a:solidFill>
                <a:cs typeface="Arial" panose="020B0604020202020204" pitchFamily="34" charset="0"/>
              </a:rPr>
              <a:t>TCLink</a:t>
            </a:r>
            <a:r>
              <a:rPr lang="en-US" dirty="0">
                <a:solidFill>
                  <a:prstClr val="black"/>
                </a:solidFill>
                <a:cs typeface="Arial" panose="020B0604020202020204" pitchFamily="34" charset="0"/>
              </a:rPr>
              <a:t> compatible</a:t>
            </a:r>
          </a:p>
          <a:p>
            <a:pPr marL="742950" lvl="1" indent="-285750">
              <a:buFont typeface="Arial" panose="020B0604020202020204" pitchFamily="34" charset="0"/>
              <a:buChar char="•"/>
            </a:pPr>
            <a:r>
              <a:rPr lang="en-US" dirty="0">
                <a:solidFill>
                  <a:prstClr val="black"/>
                </a:solidFill>
                <a:cs typeface="Arial" panose="020B0604020202020204" pitchFamily="34" charset="0"/>
              </a:rPr>
              <a:t>Clock Jitter cleaner – 5 </a:t>
            </a:r>
            <a:r>
              <a:rPr lang="en-US" dirty="0" err="1">
                <a:solidFill>
                  <a:prstClr val="black"/>
                </a:solidFill>
                <a:cs typeface="Arial" panose="020B0604020202020204" pitchFamily="34" charset="0"/>
              </a:rPr>
              <a:t>ps</a:t>
            </a:r>
            <a:endParaRPr lang="en-US" dirty="0">
              <a:solidFill>
                <a:prstClr val="black"/>
              </a:solidFill>
              <a:cs typeface="Arial" panose="020B0604020202020204" pitchFamily="34" charset="0"/>
            </a:endParaRPr>
          </a:p>
          <a:p>
            <a:pPr marL="742950" lvl="1" indent="-285750">
              <a:buFont typeface="Arial" panose="020B0604020202020204" pitchFamily="34" charset="0"/>
              <a:buChar char="•"/>
            </a:pPr>
            <a:r>
              <a:rPr lang="en-US" dirty="0">
                <a:solidFill>
                  <a:prstClr val="black"/>
                </a:solidFill>
                <a:cs typeface="Arial" panose="020B0604020202020204" pitchFamily="34" charset="0"/>
              </a:rPr>
              <a:t>Clock recovery on Rx of SFP or direct clock on dedicated fiber</a:t>
            </a:r>
          </a:p>
          <a:p>
            <a:pPr marL="742950" lvl="1" indent="-285750">
              <a:buFont typeface="Arial" panose="020B0604020202020204" pitchFamily="34" charset="0"/>
              <a:buChar char="•"/>
            </a:pPr>
            <a:r>
              <a:rPr lang="en-US" dirty="0">
                <a:solidFill>
                  <a:prstClr val="black"/>
                </a:solidFill>
                <a:cs typeface="Arial" panose="020B0604020202020204" pitchFamily="34" charset="0"/>
              </a:rPr>
              <a:t>Establish procedures to readout </a:t>
            </a:r>
            <a:r>
              <a:rPr lang="en-US" dirty="0" err="1">
                <a:solidFill>
                  <a:prstClr val="black"/>
                </a:solidFill>
                <a:cs typeface="Arial" panose="020B0604020202020204" pitchFamily="34" charset="0"/>
              </a:rPr>
              <a:t>ePIC’s</a:t>
            </a:r>
            <a:r>
              <a:rPr lang="en-US" dirty="0">
                <a:solidFill>
                  <a:prstClr val="black"/>
                </a:solidFill>
                <a:cs typeface="Arial" panose="020B0604020202020204" pitchFamily="34" charset="0"/>
              </a:rPr>
              <a:t> ASICs prototype PCBs</a:t>
            </a:r>
          </a:p>
          <a:p>
            <a:pPr marL="742950" lvl="1" indent="-285750">
              <a:buFont typeface="Arial" panose="020B0604020202020204" pitchFamily="34" charset="0"/>
              <a:buChar char="•"/>
            </a:pPr>
            <a:r>
              <a:rPr lang="en-US" dirty="0">
                <a:solidFill>
                  <a:prstClr val="black"/>
                </a:solidFill>
                <a:cs typeface="Arial" panose="020B0604020202020204" pitchFamily="34" charset="0"/>
              </a:rPr>
              <a:t>Develop common streaming readout scheme with DAQ’s protocols</a:t>
            </a:r>
          </a:p>
          <a:p>
            <a:pPr marL="742950" lvl="1" indent="-285750">
              <a:buFont typeface="Arial" panose="020B0604020202020204" pitchFamily="34" charset="0"/>
              <a:buChar char="•"/>
            </a:pPr>
            <a:r>
              <a:rPr lang="en-US" dirty="0">
                <a:solidFill>
                  <a:prstClr val="black"/>
                </a:solidFill>
                <a:cs typeface="Arial" panose="020B0604020202020204" pitchFamily="34" charset="0"/>
              </a:rPr>
              <a:t>Platform for radiation tests (SEU measurement and handling)</a:t>
            </a:r>
          </a:p>
        </p:txBody>
      </p:sp>
      <p:sp>
        <p:nvSpPr>
          <p:cNvPr id="7" name="TextBox 6">
            <a:extLst>
              <a:ext uri="{FF2B5EF4-FFF2-40B4-BE49-F238E27FC236}">
                <a16:creationId xmlns:a16="http://schemas.microsoft.com/office/drawing/2014/main" id="{32109A80-E40E-42C9-AD8E-C0AC9F4127F0}"/>
              </a:ext>
            </a:extLst>
          </p:cNvPr>
          <p:cNvSpPr txBox="1"/>
          <p:nvPr/>
        </p:nvSpPr>
        <p:spPr>
          <a:xfrm>
            <a:off x="461963" y="3616478"/>
            <a:ext cx="10404942" cy="2862322"/>
          </a:xfrm>
          <a:prstGeom prst="rect">
            <a:avLst/>
          </a:prstGeom>
          <a:noFill/>
        </p:spPr>
        <p:txBody>
          <a:bodyPr wrap="square" rtlCol="0">
            <a:spAutoFit/>
          </a:bodyPr>
          <a:lstStyle/>
          <a:p>
            <a:pPr marL="285750" indent="-285750">
              <a:buFont typeface="Wingdings" panose="05000000000000000000" pitchFamily="2" charset="2"/>
              <a:buChar char="q"/>
            </a:pPr>
            <a:r>
              <a:rPr lang="en-US" dirty="0">
                <a:solidFill>
                  <a:srgbClr val="0000FF"/>
                </a:solidFill>
                <a:cs typeface="Arial" panose="020B0604020202020204" pitchFamily="34" charset="0"/>
              </a:rPr>
              <a:t>Progress Summary:</a:t>
            </a:r>
          </a:p>
          <a:p>
            <a:pPr marL="742950" lvl="1" indent="-285750">
              <a:buFont typeface="Arial" panose="020B0604020202020204" pitchFamily="34" charset="0"/>
              <a:buChar char="•"/>
            </a:pPr>
            <a:r>
              <a:rPr lang="en-US" dirty="0">
                <a:solidFill>
                  <a:srgbClr val="0000FF"/>
                </a:solidFill>
                <a:cs typeface="Arial" panose="020B0604020202020204" pitchFamily="34" charset="0"/>
              </a:rPr>
              <a:t>Produced and tested 6 PCBs.</a:t>
            </a:r>
          </a:p>
          <a:p>
            <a:pPr marL="742950" lvl="1" indent="-285750">
              <a:buFont typeface="Arial" panose="020B0604020202020204" pitchFamily="34" charset="0"/>
              <a:buChar char="•"/>
            </a:pPr>
            <a:r>
              <a:rPr lang="en-US" dirty="0">
                <a:solidFill>
                  <a:srgbClr val="0000FF"/>
                </a:solidFill>
                <a:cs typeface="Arial" panose="020B0604020202020204" pitchFamily="34" charset="0"/>
              </a:rPr>
              <a:t>Jitter measured at 3 </a:t>
            </a:r>
            <a:r>
              <a:rPr lang="en-US" dirty="0" err="1">
                <a:solidFill>
                  <a:srgbClr val="0000FF"/>
                </a:solidFill>
                <a:cs typeface="Arial" panose="020B0604020202020204" pitchFamily="34" charset="0"/>
              </a:rPr>
              <a:t>ps</a:t>
            </a:r>
            <a:r>
              <a:rPr lang="en-US" dirty="0">
                <a:solidFill>
                  <a:srgbClr val="0000FF"/>
                </a:solidFill>
                <a:cs typeface="Arial" panose="020B0604020202020204" pitchFamily="34" charset="0"/>
              </a:rPr>
              <a:t> (Ref clock – FLX182 Tx serializer – </a:t>
            </a:r>
            <a:r>
              <a:rPr lang="en-US" dirty="0" err="1">
                <a:solidFill>
                  <a:srgbClr val="0000FF"/>
                </a:solidFill>
                <a:cs typeface="Arial" panose="020B0604020202020204" pitchFamily="34" charset="0"/>
              </a:rPr>
              <a:t>ppRDO</a:t>
            </a:r>
            <a:r>
              <a:rPr lang="en-US" dirty="0">
                <a:solidFill>
                  <a:srgbClr val="0000FF"/>
                </a:solidFill>
                <a:cs typeface="Arial" panose="020B0604020202020204" pitchFamily="34" charset="0"/>
              </a:rPr>
              <a:t>)</a:t>
            </a:r>
          </a:p>
          <a:p>
            <a:pPr marL="742950" lvl="1" indent="-285750">
              <a:buFont typeface="Arial" panose="020B0604020202020204" pitchFamily="34" charset="0"/>
              <a:buChar char="•"/>
            </a:pPr>
            <a:r>
              <a:rPr lang="en-US" dirty="0">
                <a:solidFill>
                  <a:srgbClr val="0000FF"/>
                </a:solidFill>
                <a:cs typeface="Arial" panose="020B0604020202020204" pitchFamily="34" charset="0"/>
              </a:rPr>
              <a:t>In Progress:</a:t>
            </a:r>
          </a:p>
          <a:p>
            <a:pPr marL="1200150" lvl="2" indent="-285750">
              <a:buFont typeface="Arial" panose="020B0604020202020204" pitchFamily="34" charset="0"/>
              <a:buChar char="•"/>
            </a:pPr>
            <a:r>
              <a:rPr lang="en-US" dirty="0">
                <a:solidFill>
                  <a:srgbClr val="0000FF"/>
                </a:solidFill>
                <a:cs typeface="Arial" panose="020B0604020202020204" pitchFamily="34" charset="0"/>
              </a:rPr>
              <a:t>General firmware</a:t>
            </a:r>
          </a:p>
          <a:p>
            <a:pPr marL="1200150" lvl="2" indent="-285750">
              <a:buFont typeface="Arial" panose="020B0604020202020204" pitchFamily="34" charset="0"/>
              <a:buChar char="•"/>
            </a:pPr>
            <a:r>
              <a:rPr lang="en-US" dirty="0">
                <a:solidFill>
                  <a:srgbClr val="0000FF"/>
                </a:solidFill>
                <a:cs typeface="Arial" panose="020B0604020202020204" pitchFamily="34" charset="0"/>
              </a:rPr>
              <a:t>Readout of CMS ETROC ASIC, as a test</a:t>
            </a:r>
          </a:p>
          <a:p>
            <a:pPr marL="1200150" lvl="2" indent="-285750">
              <a:buFont typeface="Arial" panose="020B0604020202020204" pitchFamily="34" charset="0"/>
              <a:buChar char="•"/>
            </a:pPr>
            <a:r>
              <a:rPr lang="en-US" dirty="0">
                <a:solidFill>
                  <a:srgbClr val="0000FF"/>
                </a:solidFill>
                <a:cs typeface="Arial" panose="020B0604020202020204" pitchFamily="34" charset="0"/>
              </a:rPr>
              <a:t>DAQ readout firmware</a:t>
            </a:r>
          </a:p>
          <a:p>
            <a:pPr marL="1200150" lvl="2" indent="-285750">
              <a:buFont typeface="Arial" panose="020B0604020202020204" pitchFamily="34" charset="0"/>
              <a:buChar char="•"/>
            </a:pPr>
            <a:r>
              <a:rPr lang="en-US" dirty="0">
                <a:solidFill>
                  <a:srgbClr val="0000FF"/>
                </a:solidFill>
                <a:cs typeface="Arial" panose="020B0604020202020204" pitchFamily="34" charset="0"/>
              </a:rPr>
              <a:t>Planning tests with VTRX+ transceiver.</a:t>
            </a:r>
          </a:p>
          <a:p>
            <a:pPr marL="285750" indent="-285750">
              <a:buFont typeface="Wingdings" panose="05000000000000000000" pitchFamily="2" charset="2"/>
              <a:buChar char="q"/>
            </a:pPr>
            <a:endParaRPr lang="en-US" dirty="0">
              <a:solidFill>
                <a:srgbClr val="0070C0"/>
              </a:solidFill>
              <a:cs typeface="Arial" panose="020B0604020202020204" pitchFamily="34" charset="0"/>
            </a:endParaRPr>
          </a:p>
          <a:p>
            <a:pPr marL="285750" indent="-285750">
              <a:buFont typeface="Wingdings" panose="05000000000000000000" pitchFamily="2" charset="2"/>
              <a:buChar char="q"/>
            </a:pPr>
            <a:endParaRPr lang="en-US" dirty="0">
              <a:solidFill>
                <a:srgbClr val="0070C0"/>
              </a:solidFill>
              <a:cs typeface="Arial" panose="020B0604020202020204" pitchFamily="34" charset="0"/>
            </a:endParaRPr>
          </a:p>
        </p:txBody>
      </p:sp>
      <p:pic>
        <p:nvPicPr>
          <p:cNvPr id="8" name="Picture 7">
            <a:extLst>
              <a:ext uri="{FF2B5EF4-FFF2-40B4-BE49-F238E27FC236}">
                <a16:creationId xmlns:a16="http://schemas.microsoft.com/office/drawing/2014/main" id="{2714332F-0A61-4E45-A60A-FB9A61E289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3590" y="2914272"/>
            <a:ext cx="2328790" cy="3247867"/>
          </a:xfrm>
          <a:prstGeom prst="rect">
            <a:avLst/>
          </a:prstGeom>
        </p:spPr>
      </p:pic>
      <p:sp>
        <p:nvSpPr>
          <p:cNvPr id="9" name="Rectangle 8">
            <a:extLst>
              <a:ext uri="{FF2B5EF4-FFF2-40B4-BE49-F238E27FC236}">
                <a16:creationId xmlns:a16="http://schemas.microsoft.com/office/drawing/2014/main" id="{438F1B2E-013E-40D3-98BA-D3CBB9CEE9AF}"/>
              </a:ext>
            </a:extLst>
          </p:cNvPr>
          <p:cNvSpPr/>
          <p:nvPr/>
        </p:nvSpPr>
        <p:spPr>
          <a:xfrm>
            <a:off x="10901963" y="3130946"/>
            <a:ext cx="1170513" cy="615553"/>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err="1">
                <a:solidFill>
                  <a:prstClr val="black"/>
                </a:solidFill>
                <a:latin typeface="Calibri" panose="020F0502020204030204"/>
              </a:rPr>
              <a:t>ppRDO</a:t>
            </a:r>
            <a:endParaRPr lang="en-US" b="1" dirty="0">
              <a:solidFill>
                <a:prstClr val="black"/>
              </a:solidFill>
              <a:latin typeface="Calibri" panose="020F0502020204030204"/>
            </a:endParaRPr>
          </a:p>
          <a:p>
            <a:r>
              <a:rPr lang="en-US" sz="1600" dirty="0">
                <a:solidFill>
                  <a:prstClr val="black"/>
                </a:solidFill>
                <a:latin typeface="Calibri" panose="020F0502020204030204"/>
              </a:rPr>
              <a:t>(ADCLK944)</a:t>
            </a:r>
          </a:p>
        </p:txBody>
      </p:sp>
      <p:sp>
        <p:nvSpPr>
          <p:cNvPr id="10" name="Rectangle 9">
            <a:extLst>
              <a:ext uri="{FF2B5EF4-FFF2-40B4-BE49-F238E27FC236}">
                <a16:creationId xmlns:a16="http://schemas.microsoft.com/office/drawing/2014/main" id="{552707C9-1DA0-4D6A-9E04-5CA89312AE88}"/>
              </a:ext>
            </a:extLst>
          </p:cNvPr>
          <p:cNvSpPr/>
          <p:nvPr/>
        </p:nvSpPr>
        <p:spPr>
          <a:xfrm>
            <a:off x="11022589" y="4823024"/>
            <a:ext cx="1032975" cy="615553"/>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prstClr val="black"/>
                </a:solidFill>
                <a:latin typeface="Calibri" panose="020F0502020204030204"/>
              </a:rPr>
              <a:t>Si5344H</a:t>
            </a:r>
          </a:p>
          <a:p>
            <a:r>
              <a:rPr lang="en-US" sz="1600" dirty="0">
                <a:solidFill>
                  <a:prstClr val="black"/>
                </a:solidFill>
                <a:latin typeface="Calibri" panose="020F0502020204030204"/>
              </a:rPr>
              <a:t>(ref Clock)</a:t>
            </a:r>
          </a:p>
        </p:txBody>
      </p:sp>
      <p:sp>
        <p:nvSpPr>
          <p:cNvPr id="11" name="Rectangle 10">
            <a:extLst>
              <a:ext uri="{FF2B5EF4-FFF2-40B4-BE49-F238E27FC236}">
                <a16:creationId xmlns:a16="http://schemas.microsoft.com/office/drawing/2014/main" id="{34392DBA-52D7-4E5E-9A3C-E07ADAF90286}"/>
              </a:ext>
            </a:extLst>
          </p:cNvPr>
          <p:cNvSpPr/>
          <p:nvPr/>
        </p:nvSpPr>
        <p:spPr>
          <a:xfrm>
            <a:off x="7229176" y="4823024"/>
            <a:ext cx="865943"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prstClr val="black"/>
                </a:solidFill>
                <a:latin typeface="Calibri" panose="020F0502020204030204"/>
              </a:rPr>
              <a:t>FLX182</a:t>
            </a:r>
            <a:endParaRPr lang="en-US" dirty="0">
              <a:solidFill>
                <a:prstClr val="black"/>
              </a:solidFill>
              <a:latin typeface="Calibri" panose="020F0502020204030204"/>
            </a:endParaRPr>
          </a:p>
        </p:txBody>
      </p:sp>
      <p:sp>
        <p:nvSpPr>
          <p:cNvPr id="14" name="Slide Number Placeholder 1">
            <a:extLst>
              <a:ext uri="{FF2B5EF4-FFF2-40B4-BE49-F238E27FC236}">
                <a16:creationId xmlns:a16="http://schemas.microsoft.com/office/drawing/2014/main" id="{FB542CCA-17F3-48FF-84E8-E2F9A0C8AD1F}"/>
              </a:ext>
            </a:extLst>
          </p:cNvPr>
          <p:cNvSpPr txBox="1">
            <a:spLocks/>
          </p:cNvSpPr>
          <p:nvPr/>
        </p:nvSpPr>
        <p:spPr>
          <a:xfrm>
            <a:off x="11451649" y="6533724"/>
            <a:ext cx="432486" cy="2940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33A556B-7C63-244D-9B7C-B0EA8042B330}" type="slidenum">
              <a:rPr lang="en-US" sz="1000" smtClean="0"/>
              <a:pPr algn="ctr"/>
              <a:t>15</a:t>
            </a:fld>
            <a:endParaRPr lang="en-US" sz="1000" dirty="0"/>
          </a:p>
        </p:txBody>
      </p:sp>
    </p:spTree>
    <p:extLst>
      <p:ext uri="{BB962C8B-B14F-4D97-AF65-F5344CB8AC3E}">
        <p14:creationId xmlns:p14="http://schemas.microsoft.com/office/powerpoint/2010/main" val="642439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7C6CB47-1E7C-4588-87F8-1F416CD13FA1}"/>
              </a:ext>
            </a:extLst>
          </p:cNvPr>
          <p:cNvSpPr>
            <a:spLocks noGrp="1"/>
          </p:cNvSpPr>
          <p:nvPr>
            <p:ph type="title"/>
          </p:nvPr>
        </p:nvSpPr>
        <p:spPr>
          <a:xfrm>
            <a:off x="461963" y="0"/>
            <a:ext cx="11499234" cy="814866"/>
          </a:xfrm>
        </p:spPr>
        <p:txBody>
          <a:bodyPr>
            <a:normAutofit fontScale="90000"/>
          </a:bodyPr>
          <a:lstStyle/>
          <a:p>
            <a:pPr lvl="0">
              <a:lnSpc>
                <a:spcPct val="100000"/>
              </a:lnSpc>
              <a:spcBef>
                <a:spcPts val="0"/>
              </a:spcBef>
            </a:pPr>
            <a:r>
              <a:rPr lang="en-US" dirty="0"/>
              <a:t>FY25 Status &amp; Progress – Cont.</a:t>
            </a:r>
            <a:br>
              <a:rPr lang="en-US" dirty="0"/>
            </a:br>
            <a:r>
              <a:rPr lang="en-US" sz="2000" b="0" dirty="0">
                <a:solidFill>
                  <a:srgbClr val="30519D"/>
                </a:solidFill>
                <a:latin typeface="Arial" charset="0"/>
                <a:cs typeface="Arial" charset="0"/>
              </a:rPr>
              <a:t>MPGD – SALSA </a:t>
            </a:r>
            <a:r>
              <a:rPr lang="en-US" sz="1400" b="0" dirty="0">
                <a:solidFill>
                  <a:srgbClr val="30519D"/>
                </a:solidFill>
                <a:latin typeface="Arial" charset="0"/>
                <a:cs typeface="Arial" charset="0"/>
              </a:rPr>
              <a:t>(CEA-</a:t>
            </a:r>
            <a:r>
              <a:rPr lang="en-US" sz="1400" b="0" dirty="0" err="1">
                <a:solidFill>
                  <a:srgbClr val="30519D"/>
                </a:solidFill>
                <a:latin typeface="Arial" charset="0"/>
                <a:cs typeface="Arial" charset="0"/>
              </a:rPr>
              <a:t>Saclay</a:t>
            </a:r>
            <a:r>
              <a:rPr lang="en-US" sz="1400" b="0" dirty="0">
                <a:solidFill>
                  <a:srgbClr val="30519D"/>
                </a:solidFill>
                <a:latin typeface="Arial" charset="0"/>
                <a:cs typeface="Arial" charset="0"/>
              </a:rPr>
              <a:t>, U. Sao Paulo)</a:t>
            </a:r>
            <a:endParaRPr lang="en-US" sz="1600" dirty="0">
              <a:solidFill>
                <a:srgbClr val="0070C0"/>
              </a:solidFill>
            </a:endParaRPr>
          </a:p>
        </p:txBody>
      </p:sp>
      <p:sp>
        <p:nvSpPr>
          <p:cNvPr id="9" name="Content Placeholder 2">
            <a:extLst>
              <a:ext uri="{FF2B5EF4-FFF2-40B4-BE49-F238E27FC236}">
                <a16:creationId xmlns:a16="http://schemas.microsoft.com/office/drawing/2014/main" id="{0276AB0D-787A-4017-B2AA-E3C01D512A99}"/>
              </a:ext>
            </a:extLst>
          </p:cNvPr>
          <p:cNvSpPr txBox="1">
            <a:spLocks/>
          </p:cNvSpPr>
          <p:nvPr/>
        </p:nvSpPr>
        <p:spPr>
          <a:xfrm>
            <a:off x="5695812" y="2406687"/>
            <a:ext cx="5902293" cy="29949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indent="-285750">
              <a:lnSpc>
                <a:spcPct val="107000"/>
              </a:lnSpc>
              <a:spcBef>
                <a:spcPts val="0"/>
              </a:spcBef>
              <a:buFont typeface="Wingdings" panose="05000000000000000000" pitchFamily="2" charset="2"/>
              <a:buChar char="q"/>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Progress Summary:</a:t>
            </a:r>
          </a:p>
          <a:p>
            <a:pPr marL="457200" lvl="1">
              <a:lnSpc>
                <a:spcPct val="107000"/>
              </a:lnSpc>
              <a:spcBef>
                <a:spcPts val="0"/>
              </a:spcBef>
            </a:pP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SALSA0_analog and SALSA0_digital blocks fully characterized.</a:t>
            </a:r>
          </a:p>
          <a:p>
            <a:pPr marL="457200" lvl="1">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PLL block + services prototyped under PRISME. PRISMEv1 – April 2025.</a:t>
            </a:r>
          </a:p>
          <a:p>
            <a:pPr marL="457200" lvl="1">
              <a:lnSpc>
                <a:spcPct val="107000"/>
              </a:lnSpc>
              <a:spcBef>
                <a:spcPts val="0"/>
              </a:spcBef>
            </a:pP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SALSA1 (full frontend and ADC chain) – under tests.</a:t>
            </a:r>
          </a:p>
          <a:p>
            <a:pPr marL="457200" lvl="1">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SALSA2 (32 </a:t>
            </a:r>
            <a:r>
              <a:rPr lang="en-U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ch</a:t>
            </a: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fully featured with DSP) design in progress for submission in October 2025.</a:t>
            </a:r>
          </a:p>
          <a:p>
            <a:pPr marL="457200" lvl="1">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Tests in 2026, available to users.</a:t>
            </a:r>
          </a:p>
          <a:p>
            <a:pPr marL="457200" lvl="1">
              <a:lnSpc>
                <a:spcPct val="107000"/>
              </a:lnSpc>
              <a:spcBef>
                <a:spcPts val="0"/>
              </a:spcBef>
            </a:pPr>
            <a:endPar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7000"/>
              </a:lnSpc>
              <a:spcBef>
                <a:spcPts val="0"/>
              </a:spcBef>
            </a:pPr>
            <a:endPar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7000"/>
              </a:lnSpc>
              <a:spcBef>
                <a:spcPts val="0"/>
              </a:spcBef>
            </a:pPr>
            <a:endPar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FE6C699F-0DF4-4612-A615-3E9420262067}"/>
              </a:ext>
            </a:extLst>
          </p:cNvPr>
          <p:cNvPicPr>
            <a:picLocks noChangeAspect="1"/>
          </p:cNvPicPr>
          <p:nvPr/>
        </p:nvPicPr>
        <p:blipFill rotWithShape="1">
          <a:blip r:embed="rId2"/>
          <a:srcRect t="57790" r="67104"/>
          <a:stretch/>
        </p:blipFill>
        <p:spPr>
          <a:xfrm>
            <a:off x="6297929" y="871481"/>
            <a:ext cx="1464149" cy="1535206"/>
          </a:xfrm>
          <a:prstGeom prst="rect">
            <a:avLst/>
          </a:prstGeom>
        </p:spPr>
      </p:pic>
      <p:pic>
        <p:nvPicPr>
          <p:cNvPr id="13" name="Picture 12">
            <a:extLst>
              <a:ext uri="{FF2B5EF4-FFF2-40B4-BE49-F238E27FC236}">
                <a16:creationId xmlns:a16="http://schemas.microsoft.com/office/drawing/2014/main" id="{9A9EA1B0-A6DE-4127-B63D-837F4FAFC13E}"/>
              </a:ext>
            </a:extLst>
          </p:cNvPr>
          <p:cNvPicPr>
            <a:picLocks noChangeAspect="1"/>
          </p:cNvPicPr>
          <p:nvPr/>
        </p:nvPicPr>
        <p:blipFill>
          <a:blip r:embed="rId3"/>
          <a:stretch>
            <a:fillRect/>
          </a:stretch>
        </p:blipFill>
        <p:spPr>
          <a:xfrm>
            <a:off x="8123227" y="921705"/>
            <a:ext cx="2344078" cy="1535206"/>
          </a:xfrm>
          <a:prstGeom prst="rect">
            <a:avLst/>
          </a:prstGeom>
        </p:spPr>
      </p:pic>
      <p:sp>
        <p:nvSpPr>
          <p:cNvPr id="14" name="Content Placeholder 2">
            <a:extLst>
              <a:ext uri="{FF2B5EF4-FFF2-40B4-BE49-F238E27FC236}">
                <a16:creationId xmlns:a16="http://schemas.microsoft.com/office/drawing/2014/main" id="{BD165347-6105-42E6-AC01-CBDCD30FA2E5}"/>
              </a:ext>
            </a:extLst>
          </p:cNvPr>
          <p:cNvSpPr txBox="1">
            <a:spLocks/>
          </p:cNvSpPr>
          <p:nvPr/>
        </p:nvSpPr>
        <p:spPr>
          <a:xfrm>
            <a:off x="7807414" y="4725533"/>
            <a:ext cx="3304282" cy="13718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defRPr/>
            </a:pP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SALSA0 (IP blocks): FY23</a:t>
            </a:r>
          </a:p>
          <a:p>
            <a:pPr>
              <a:lnSpc>
                <a:spcPct val="107000"/>
              </a:lnSpc>
              <a:spcBef>
                <a:spcPts val="0"/>
              </a:spcBef>
              <a:defRPr/>
            </a:pP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SALSA1: FY23 – FY24</a:t>
            </a:r>
          </a:p>
          <a:p>
            <a:pPr marL="0">
              <a:lnSpc>
                <a:spcPct val="107000"/>
              </a:lnSpc>
              <a:spcBef>
                <a:spcPts val="0"/>
              </a:spcBef>
              <a:defRPr/>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SALSA2: FY23 – FY25</a:t>
            </a:r>
          </a:p>
          <a:p>
            <a:pPr marL="0">
              <a:lnSpc>
                <a:spcPct val="107000"/>
              </a:lnSpc>
              <a:spcBef>
                <a:spcPts val="0"/>
              </a:spcBef>
              <a:defRPr/>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SALSA3: FY25 – FY26</a:t>
            </a:r>
          </a:p>
          <a:p>
            <a:pPr marL="0">
              <a:lnSpc>
                <a:spcPct val="107000"/>
              </a:lnSpc>
              <a:spcBef>
                <a:spcPts val="0"/>
              </a:spcBef>
              <a:defRPr/>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SALSA: FY27 – FY28 Production</a:t>
            </a:r>
            <a:endPar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defRPr/>
            </a:pPr>
            <a:endParaRPr lang="en-US" sz="1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Content Placeholder 2">
            <a:extLst>
              <a:ext uri="{FF2B5EF4-FFF2-40B4-BE49-F238E27FC236}">
                <a16:creationId xmlns:a16="http://schemas.microsoft.com/office/drawing/2014/main" id="{95CC70B5-CB50-4012-B298-ED366DE4ACAF}"/>
              </a:ext>
            </a:extLst>
          </p:cNvPr>
          <p:cNvSpPr txBox="1">
            <a:spLocks/>
          </p:cNvSpPr>
          <p:nvPr/>
        </p:nvSpPr>
        <p:spPr>
          <a:xfrm>
            <a:off x="641344" y="3241691"/>
            <a:ext cx="4856631" cy="2749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64" indent="-283464">
              <a:lnSpc>
                <a:spcPct val="100000"/>
              </a:lnSpc>
              <a:spcBef>
                <a:spcPts val="0"/>
              </a:spcBef>
              <a:defRPr/>
            </a:pPr>
            <a:r>
              <a:rPr lang="en-US" sz="1600" dirty="0">
                <a:solidFill>
                  <a:prstClr val="black"/>
                </a:solidFill>
                <a:latin typeface="Calibri" panose="020F0502020204030204"/>
              </a:rPr>
              <a:t>64 Ch</a:t>
            </a:r>
          </a:p>
          <a:p>
            <a:pPr marL="283464" indent="-283464">
              <a:lnSpc>
                <a:spcPct val="100000"/>
              </a:lnSpc>
              <a:spcBef>
                <a:spcPts val="0"/>
              </a:spcBef>
              <a:defRPr/>
            </a:pPr>
            <a:r>
              <a:rPr lang="en-US" sz="1600" dirty="0">
                <a:solidFill>
                  <a:prstClr val="black"/>
                </a:solidFill>
                <a:latin typeface="Calibri" panose="020F0502020204030204"/>
              </a:rPr>
              <a:t>65 nm CMOS</a:t>
            </a:r>
          </a:p>
          <a:p>
            <a:pPr marL="283464" indent="-283464">
              <a:lnSpc>
                <a:spcPct val="100000"/>
              </a:lnSpc>
              <a:spcBef>
                <a:spcPts val="0"/>
              </a:spcBef>
              <a:defRPr/>
            </a:pPr>
            <a:r>
              <a:rPr lang="en-US" sz="1600" dirty="0">
                <a:solidFill>
                  <a:prstClr val="black"/>
                </a:solidFill>
                <a:latin typeface="Calibri" panose="020F0502020204030204"/>
              </a:rPr>
              <a:t>Peaking time: 50 – 500 ns;</a:t>
            </a:r>
          </a:p>
          <a:p>
            <a:pPr marL="283464" indent="-283464">
              <a:lnSpc>
                <a:spcPct val="100000"/>
              </a:lnSpc>
              <a:spcBef>
                <a:spcPts val="0"/>
              </a:spcBef>
              <a:defRPr/>
            </a:pPr>
            <a:r>
              <a:rPr lang="en-US" sz="1600" dirty="0">
                <a:solidFill>
                  <a:prstClr val="black"/>
                </a:solidFill>
                <a:latin typeface="Calibri" panose="020F0502020204030204"/>
              </a:rPr>
              <a:t>Inputs: </a:t>
            </a:r>
            <a:r>
              <a:rPr lang="en-US" sz="1600" dirty="0" err="1">
                <a:solidFill>
                  <a:prstClr val="black"/>
                </a:solidFill>
                <a:latin typeface="Calibri" panose="020F0502020204030204"/>
              </a:rPr>
              <a:t>Cdin</a:t>
            </a:r>
            <a:r>
              <a:rPr lang="en-US" sz="1600" dirty="0">
                <a:solidFill>
                  <a:prstClr val="black"/>
                </a:solidFill>
                <a:latin typeface="Calibri" panose="020F0502020204030204"/>
              </a:rPr>
              <a:t>&lt;200 pF; Dual polarity; Q: 3 – 250 </a:t>
            </a:r>
            <a:r>
              <a:rPr lang="en-US" sz="1600" dirty="0" err="1">
                <a:solidFill>
                  <a:prstClr val="black"/>
                </a:solidFill>
                <a:latin typeface="Calibri" panose="020F0502020204030204"/>
              </a:rPr>
              <a:t>fC</a:t>
            </a:r>
            <a:endParaRPr lang="en-US" sz="1600" dirty="0">
              <a:solidFill>
                <a:prstClr val="black"/>
              </a:solidFill>
              <a:latin typeface="Calibri" panose="020F0502020204030204"/>
            </a:endParaRPr>
          </a:p>
          <a:p>
            <a:pPr marL="283464" indent="-283464">
              <a:lnSpc>
                <a:spcPct val="100000"/>
              </a:lnSpc>
              <a:spcBef>
                <a:spcPts val="0"/>
              </a:spcBef>
              <a:defRPr/>
            </a:pPr>
            <a:r>
              <a:rPr lang="en-US" sz="1600" dirty="0">
                <a:solidFill>
                  <a:prstClr val="black"/>
                </a:solidFill>
                <a:latin typeface="Calibri" panose="020F0502020204030204"/>
              </a:rPr>
              <a:t>ADC: 12 bits, 5 – 50 MSPS.</a:t>
            </a:r>
          </a:p>
          <a:p>
            <a:pPr marL="283464" indent="-283464">
              <a:lnSpc>
                <a:spcPct val="100000"/>
              </a:lnSpc>
              <a:spcBef>
                <a:spcPts val="0"/>
              </a:spcBef>
              <a:defRPr/>
            </a:pPr>
            <a:r>
              <a:rPr lang="en-US" sz="1600" dirty="0">
                <a:solidFill>
                  <a:prstClr val="black"/>
                </a:solidFill>
                <a:latin typeface="Calibri" panose="020F0502020204030204"/>
              </a:rPr>
              <a:t>Extensive data processing capabilities</a:t>
            </a:r>
          </a:p>
          <a:p>
            <a:pPr marL="283464" indent="-283464">
              <a:lnSpc>
                <a:spcPct val="100000"/>
              </a:lnSpc>
              <a:spcBef>
                <a:spcPts val="0"/>
              </a:spcBef>
              <a:defRPr/>
            </a:pPr>
            <a:r>
              <a:rPr lang="en-US" sz="1600" dirty="0">
                <a:solidFill>
                  <a:prstClr val="black"/>
                </a:solidFill>
                <a:latin typeface="Calibri" panose="020F0502020204030204"/>
              </a:rPr>
              <a:t>I2C configuration.</a:t>
            </a:r>
          </a:p>
          <a:p>
            <a:pPr marL="283464" indent="-283464">
              <a:lnSpc>
                <a:spcPct val="100000"/>
              </a:lnSpc>
              <a:spcBef>
                <a:spcPts val="0"/>
              </a:spcBef>
              <a:defRPr/>
            </a:pPr>
            <a:r>
              <a:rPr lang="en-US" sz="1600" dirty="0" err="1">
                <a:solidFill>
                  <a:prstClr val="black"/>
                </a:solidFill>
                <a:latin typeface="Calibri" panose="020F0502020204030204"/>
              </a:rPr>
              <a:t>Triggerless</a:t>
            </a:r>
            <a:r>
              <a:rPr lang="en-US" sz="1600" dirty="0">
                <a:solidFill>
                  <a:prstClr val="black"/>
                </a:solidFill>
                <a:latin typeface="Calibri" panose="020F0502020204030204"/>
              </a:rPr>
              <a:t> and triggered operation;</a:t>
            </a:r>
          </a:p>
          <a:p>
            <a:pPr marL="283464" indent="-283464">
              <a:lnSpc>
                <a:spcPct val="100000"/>
              </a:lnSpc>
              <a:spcBef>
                <a:spcPts val="0"/>
              </a:spcBef>
              <a:defRPr/>
            </a:pPr>
            <a:r>
              <a:rPr lang="en-US" sz="1600" dirty="0">
                <a:solidFill>
                  <a:prstClr val="black"/>
                </a:solidFill>
                <a:latin typeface="Calibri" panose="020F0502020204030204"/>
              </a:rPr>
              <a:t>Several 1 Gbps links.</a:t>
            </a:r>
          </a:p>
          <a:p>
            <a:pPr marL="283464" indent="-283464">
              <a:lnSpc>
                <a:spcPct val="100000"/>
              </a:lnSpc>
              <a:spcBef>
                <a:spcPts val="0"/>
              </a:spcBef>
              <a:defRPr/>
            </a:pPr>
            <a:r>
              <a:rPr lang="en-US" sz="1600" dirty="0">
                <a:solidFill>
                  <a:prstClr val="black"/>
                </a:solidFill>
                <a:latin typeface="Calibri" panose="020F0502020204030204"/>
              </a:rPr>
              <a:t>Power: 15 </a:t>
            </a:r>
            <a:r>
              <a:rPr lang="en-US" sz="1600" dirty="0" err="1">
                <a:solidFill>
                  <a:prstClr val="black"/>
                </a:solidFill>
                <a:latin typeface="Calibri" panose="020F0502020204030204"/>
              </a:rPr>
              <a:t>mW</a:t>
            </a:r>
            <a:r>
              <a:rPr lang="en-US" sz="1600" dirty="0">
                <a:solidFill>
                  <a:prstClr val="black"/>
                </a:solidFill>
                <a:latin typeface="Calibri" panose="020F0502020204030204"/>
              </a:rPr>
              <a:t>/Ch</a:t>
            </a:r>
          </a:p>
          <a:p>
            <a:pPr marL="283464" indent="-283464">
              <a:lnSpc>
                <a:spcPct val="100000"/>
              </a:lnSpc>
              <a:spcBef>
                <a:spcPts val="0"/>
              </a:spcBef>
              <a:defRPr/>
            </a:pPr>
            <a:r>
              <a:rPr lang="en-US" sz="1600" dirty="0">
                <a:solidFill>
                  <a:prstClr val="black"/>
                </a:solidFill>
                <a:latin typeface="Calibri" panose="020F0502020204030204"/>
              </a:rPr>
              <a:t>Radiation tolerant.</a:t>
            </a:r>
          </a:p>
        </p:txBody>
      </p:sp>
      <p:sp>
        <p:nvSpPr>
          <p:cNvPr id="19" name="Slide Number Placeholder 1">
            <a:extLst>
              <a:ext uri="{FF2B5EF4-FFF2-40B4-BE49-F238E27FC236}">
                <a16:creationId xmlns:a16="http://schemas.microsoft.com/office/drawing/2014/main" id="{A9A28EA0-846C-47FA-803D-FF3427FA734A}"/>
              </a:ext>
            </a:extLst>
          </p:cNvPr>
          <p:cNvSpPr txBox="1">
            <a:spLocks/>
          </p:cNvSpPr>
          <p:nvPr/>
        </p:nvSpPr>
        <p:spPr>
          <a:xfrm>
            <a:off x="11451649" y="6533724"/>
            <a:ext cx="432486" cy="2940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33A556B-7C63-244D-9B7C-B0EA8042B330}" type="slidenum">
              <a:rPr lang="en-US" sz="1000" smtClean="0"/>
              <a:pPr algn="ctr"/>
              <a:t>16</a:t>
            </a:fld>
            <a:endParaRPr lang="en-US" sz="1000" dirty="0"/>
          </a:p>
        </p:txBody>
      </p:sp>
      <p:pic>
        <p:nvPicPr>
          <p:cNvPr id="2" name="Picture 1">
            <a:extLst>
              <a:ext uri="{FF2B5EF4-FFF2-40B4-BE49-F238E27FC236}">
                <a16:creationId xmlns:a16="http://schemas.microsoft.com/office/drawing/2014/main" id="{B43D9551-0792-475A-B8AF-524AFEFBFA2C}"/>
              </a:ext>
            </a:extLst>
          </p:cNvPr>
          <p:cNvPicPr>
            <a:picLocks noChangeAspect="1"/>
          </p:cNvPicPr>
          <p:nvPr/>
        </p:nvPicPr>
        <p:blipFill>
          <a:blip r:embed="rId4"/>
          <a:stretch>
            <a:fillRect/>
          </a:stretch>
        </p:blipFill>
        <p:spPr>
          <a:xfrm>
            <a:off x="864621" y="921706"/>
            <a:ext cx="3700391" cy="2421638"/>
          </a:xfrm>
          <a:prstGeom prst="rect">
            <a:avLst/>
          </a:prstGeom>
        </p:spPr>
      </p:pic>
    </p:spTree>
    <p:extLst>
      <p:ext uri="{BB962C8B-B14F-4D97-AF65-F5344CB8AC3E}">
        <p14:creationId xmlns:p14="http://schemas.microsoft.com/office/powerpoint/2010/main" val="275488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7C6CB47-1E7C-4588-87F8-1F416CD13FA1}"/>
              </a:ext>
            </a:extLst>
          </p:cNvPr>
          <p:cNvSpPr>
            <a:spLocks noGrp="1"/>
          </p:cNvSpPr>
          <p:nvPr>
            <p:ph type="title"/>
          </p:nvPr>
        </p:nvSpPr>
        <p:spPr>
          <a:xfrm>
            <a:off x="461963" y="0"/>
            <a:ext cx="11499234" cy="814866"/>
          </a:xfrm>
        </p:spPr>
        <p:txBody>
          <a:bodyPr>
            <a:normAutofit fontScale="90000"/>
          </a:bodyPr>
          <a:lstStyle/>
          <a:p>
            <a:pPr lvl="0">
              <a:lnSpc>
                <a:spcPct val="100000"/>
              </a:lnSpc>
              <a:spcBef>
                <a:spcPts val="0"/>
              </a:spcBef>
            </a:pPr>
            <a:r>
              <a:rPr lang="en-US" dirty="0"/>
              <a:t>FY25 Status &amp; Progress – Cont.</a:t>
            </a:r>
            <a:br>
              <a:rPr lang="en-US" dirty="0"/>
            </a:br>
            <a:r>
              <a:rPr lang="en-US" sz="2000" b="0" dirty="0">
                <a:solidFill>
                  <a:srgbClr val="30519D"/>
                </a:solidFill>
                <a:latin typeface="Arial" charset="0"/>
                <a:cs typeface="Arial" charset="0"/>
              </a:rPr>
              <a:t>FCFD Variant for </a:t>
            </a:r>
            <a:r>
              <a:rPr lang="en-US" sz="2000" b="0" dirty="0" err="1">
                <a:solidFill>
                  <a:srgbClr val="30519D"/>
                </a:solidFill>
                <a:latin typeface="Arial" charset="0"/>
                <a:cs typeface="Arial" charset="0"/>
              </a:rPr>
              <a:t>pfRICH</a:t>
            </a:r>
            <a:r>
              <a:rPr lang="en-US" sz="2000" b="0" dirty="0">
                <a:solidFill>
                  <a:srgbClr val="30519D"/>
                </a:solidFill>
                <a:latin typeface="Arial" charset="0"/>
                <a:cs typeface="Arial" charset="0"/>
              </a:rPr>
              <a:t>, </a:t>
            </a:r>
            <a:r>
              <a:rPr lang="en-US" sz="2000" b="0" dirty="0" err="1">
                <a:solidFill>
                  <a:srgbClr val="30519D"/>
                </a:solidFill>
                <a:latin typeface="Arial" charset="0"/>
                <a:cs typeface="Arial" charset="0"/>
              </a:rPr>
              <a:t>hpDIRC</a:t>
            </a:r>
            <a:endParaRPr lang="en-US" sz="1600" dirty="0">
              <a:solidFill>
                <a:srgbClr val="0070C0"/>
              </a:solidFill>
            </a:endParaRPr>
          </a:p>
        </p:txBody>
      </p:sp>
      <p:sp>
        <p:nvSpPr>
          <p:cNvPr id="14" name="Content Placeholder 2">
            <a:extLst>
              <a:ext uri="{FF2B5EF4-FFF2-40B4-BE49-F238E27FC236}">
                <a16:creationId xmlns:a16="http://schemas.microsoft.com/office/drawing/2014/main" id="{BD165347-6105-42E6-AC01-CBDCD30FA2E5}"/>
              </a:ext>
            </a:extLst>
          </p:cNvPr>
          <p:cNvSpPr txBox="1">
            <a:spLocks/>
          </p:cNvSpPr>
          <p:nvPr/>
        </p:nvSpPr>
        <p:spPr>
          <a:xfrm>
            <a:off x="558799" y="814866"/>
            <a:ext cx="10833100" cy="4814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defRPr/>
            </a:pPr>
            <a:r>
              <a:rPr lang="en-US" sz="2000" dirty="0">
                <a:latin typeface="Calibri" panose="020F0502020204030204" pitchFamily="34" charset="0"/>
                <a:ea typeface="Calibri" panose="020F0502020204030204" pitchFamily="34" charset="0"/>
                <a:cs typeface="Times New Roman" panose="02020603050405020304" pitchFamily="18" charset="0"/>
              </a:rPr>
              <a:t>Specifications &amp; Requirements - Preliminary</a:t>
            </a:r>
          </a:p>
          <a:p>
            <a:pPr marL="0">
              <a:lnSpc>
                <a:spcPct val="107000"/>
              </a:lnSpc>
              <a:spcBef>
                <a:spcPts val="0"/>
              </a:spcBef>
              <a:defRPr/>
            </a:pPr>
            <a:endParaRPr lang="en-US" sz="1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Slide Number Placeholder 1">
            <a:extLst>
              <a:ext uri="{FF2B5EF4-FFF2-40B4-BE49-F238E27FC236}">
                <a16:creationId xmlns:a16="http://schemas.microsoft.com/office/drawing/2014/main" id="{A9A28EA0-846C-47FA-803D-FF3427FA734A}"/>
              </a:ext>
            </a:extLst>
          </p:cNvPr>
          <p:cNvSpPr txBox="1">
            <a:spLocks/>
          </p:cNvSpPr>
          <p:nvPr/>
        </p:nvSpPr>
        <p:spPr>
          <a:xfrm>
            <a:off x="11451649" y="6533724"/>
            <a:ext cx="432486" cy="2940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33A556B-7C63-244D-9B7C-B0EA8042B330}" type="slidenum">
              <a:rPr lang="en-US" sz="1000" smtClean="0"/>
              <a:pPr algn="ctr"/>
              <a:t>17</a:t>
            </a:fld>
            <a:endParaRPr lang="en-US" sz="1000" dirty="0"/>
          </a:p>
        </p:txBody>
      </p:sp>
      <p:pic>
        <p:nvPicPr>
          <p:cNvPr id="5" name="Picture 4">
            <a:extLst>
              <a:ext uri="{FF2B5EF4-FFF2-40B4-BE49-F238E27FC236}">
                <a16:creationId xmlns:a16="http://schemas.microsoft.com/office/drawing/2014/main" id="{8A794A16-5D16-4D18-83C0-15A551BFFE58}"/>
              </a:ext>
            </a:extLst>
          </p:cNvPr>
          <p:cNvPicPr>
            <a:picLocks noChangeAspect="1"/>
          </p:cNvPicPr>
          <p:nvPr/>
        </p:nvPicPr>
        <p:blipFill>
          <a:blip r:embed="rId2"/>
          <a:stretch>
            <a:fillRect/>
          </a:stretch>
        </p:blipFill>
        <p:spPr>
          <a:xfrm>
            <a:off x="679450" y="1240392"/>
            <a:ext cx="10833100" cy="2005276"/>
          </a:xfrm>
          <a:prstGeom prst="rect">
            <a:avLst/>
          </a:prstGeom>
        </p:spPr>
      </p:pic>
      <p:sp>
        <p:nvSpPr>
          <p:cNvPr id="16" name="Content Placeholder 2">
            <a:extLst>
              <a:ext uri="{FF2B5EF4-FFF2-40B4-BE49-F238E27FC236}">
                <a16:creationId xmlns:a16="http://schemas.microsoft.com/office/drawing/2014/main" id="{4D7A27D6-0DBA-4E5A-ADD7-256CBA437CED}"/>
              </a:ext>
            </a:extLst>
          </p:cNvPr>
          <p:cNvSpPr txBox="1">
            <a:spLocks/>
          </p:cNvSpPr>
          <p:nvPr/>
        </p:nvSpPr>
        <p:spPr>
          <a:xfrm>
            <a:off x="834792" y="3258760"/>
            <a:ext cx="10833100" cy="30150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defRPr/>
            </a:pPr>
            <a:r>
              <a:rPr lang="en-US" sz="2000" dirty="0">
                <a:latin typeface="Calibri" panose="020F0502020204030204" pitchFamily="34" charset="0"/>
                <a:ea typeface="Calibri" panose="020F0502020204030204" pitchFamily="34" charset="0"/>
                <a:cs typeface="Times New Roman" panose="02020603050405020304" pitchFamily="18" charset="0"/>
              </a:rPr>
              <a:t>FCFD Variant under consideration by FNAL group, covering:</a:t>
            </a:r>
          </a:p>
          <a:p>
            <a:pPr lvl="1">
              <a:lnSpc>
                <a:spcPct val="107000"/>
              </a:lnSpc>
              <a:spcBef>
                <a:spcPts val="0"/>
              </a:spcBef>
              <a:defRPr/>
            </a:pPr>
            <a:r>
              <a:rPr lang="en-US" sz="2000" dirty="0">
                <a:latin typeface="Calibri" panose="020F0502020204030204" pitchFamily="34" charset="0"/>
                <a:ea typeface="Calibri" panose="020F0502020204030204" pitchFamily="34" charset="0"/>
                <a:cs typeface="Times New Roman" panose="02020603050405020304" pitchFamily="18" charset="0"/>
              </a:rPr>
              <a:t>Detectors operational characteristics and needs</a:t>
            </a:r>
          </a:p>
          <a:p>
            <a:pPr lvl="1">
              <a:lnSpc>
                <a:spcPct val="107000"/>
              </a:lnSpc>
              <a:spcBef>
                <a:spcPts val="0"/>
              </a:spcBef>
              <a:defRPr/>
            </a:pPr>
            <a:r>
              <a:rPr lang="en-US" sz="2000" dirty="0">
                <a:latin typeface="Calibri" panose="020F0502020204030204" pitchFamily="34" charset="0"/>
                <a:ea typeface="Calibri" panose="020F0502020204030204" pitchFamily="34" charset="0"/>
                <a:cs typeface="Times New Roman" panose="02020603050405020304" pitchFamily="18" charset="0"/>
              </a:rPr>
              <a:t>ASIC preliminary specifications and requirements</a:t>
            </a:r>
          </a:p>
          <a:p>
            <a:pPr lvl="1">
              <a:lnSpc>
                <a:spcPct val="107000"/>
              </a:lnSpc>
              <a:spcBef>
                <a:spcPts val="0"/>
              </a:spcBef>
              <a:defRPr/>
            </a:pPr>
            <a:r>
              <a:rPr lang="en-US" sz="2000" dirty="0">
                <a:latin typeface="Calibri" panose="020F0502020204030204" pitchFamily="34" charset="0"/>
                <a:ea typeface="Calibri" panose="020F0502020204030204" pitchFamily="34" charset="0"/>
                <a:cs typeface="Times New Roman" panose="02020603050405020304" pitchFamily="18" charset="0"/>
              </a:rPr>
              <a:t>Packaging (64 </a:t>
            </a:r>
            <a:r>
              <a:rPr lang="en-US" sz="2000" dirty="0" err="1">
                <a:latin typeface="Calibri" panose="020F0502020204030204" pitchFamily="34" charset="0"/>
                <a:ea typeface="Calibri" panose="020F0502020204030204" pitchFamily="34" charset="0"/>
                <a:cs typeface="Times New Roman" panose="02020603050405020304" pitchFamily="18" charset="0"/>
              </a:rPr>
              <a:t>ch</a:t>
            </a:r>
            <a:r>
              <a:rPr lang="en-US" sz="2000" dirty="0">
                <a:latin typeface="Calibri" panose="020F0502020204030204" pitchFamily="34" charset="0"/>
                <a:ea typeface="Calibri" panose="020F0502020204030204" pitchFamily="34" charset="0"/>
                <a:cs typeface="Times New Roman" panose="02020603050405020304" pitchFamily="18" charset="0"/>
              </a:rPr>
              <a:t>?)</a:t>
            </a:r>
          </a:p>
          <a:p>
            <a:pPr lvl="1">
              <a:lnSpc>
                <a:spcPct val="107000"/>
              </a:lnSpc>
              <a:spcBef>
                <a:spcPts val="0"/>
              </a:spcBef>
              <a:defRPr/>
            </a:pPr>
            <a:r>
              <a:rPr lang="en-US" sz="2000" dirty="0">
                <a:latin typeface="Calibri" panose="020F0502020204030204" pitchFamily="34" charset="0"/>
                <a:ea typeface="Calibri" panose="020F0502020204030204" pitchFamily="34" charset="0"/>
                <a:cs typeface="Times New Roman" panose="02020603050405020304" pitchFamily="18" charset="0"/>
              </a:rPr>
              <a:t>Additional resources from FNAL.</a:t>
            </a:r>
          </a:p>
          <a:p>
            <a:pPr>
              <a:lnSpc>
                <a:spcPct val="107000"/>
              </a:lnSpc>
              <a:spcBef>
                <a:spcPts val="0"/>
              </a:spcBef>
              <a:defRPr/>
            </a:pPr>
            <a:r>
              <a:rPr lang="en-US" sz="2000" dirty="0">
                <a:latin typeface="Calibri" panose="020F0502020204030204" pitchFamily="34" charset="0"/>
                <a:ea typeface="Calibri" panose="020F0502020204030204" pitchFamily="34" charset="0"/>
                <a:cs typeface="Times New Roman" panose="02020603050405020304" pitchFamily="18" charset="0"/>
              </a:rPr>
              <a:t>Dynamic range requirements for </a:t>
            </a:r>
            <a:r>
              <a:rPr lang="en-US" sz="2000" dirty="0" err="1">
                <a:latin typeface="Calibri" panose="020F0502020204030204" pitchFamily="34" charset="0"/>
                <a:ea typeface="Calibri" panose="020F0502020204030204" pitchFamily="34" charset="0"/>
                <a:cs typeface="Times New Roman" panose="02020603050405020304" pitchFamily="18" charset="0"/>
              </a:rPr>
              <a:t>pfRICH</a:t>
            </a:r>
            <a:r>
              <a:rPr lang="en-US" sz="2000" dirty="0">
                <a:latin typeface="Calibri" panose="020F0502020204030204" pitchFamily="34" charset="0"/>
                <a:ea typeface="Calibri" panose="020F0502020204030204" pitchFamily="34" charset="0"/>
                <a:cs typeface="Times New Roman" panose="02020603050405020304" pitchFamily="18" charset="0"/>
              </a:rPr>
              <a:t> possibly narrower and agreeable with FCFD design for the </a:t>
            </a:r>
            <a:r>
              <a:rPr lang="en-US" sz="2000" dirty="0" err="1">
                <a:latin typeface="Calibri" panose="020F0502020204030204" pitchFamily="34" charset="0"/>
                <a:ea typeface="Calibri" panose="020F0502020204030204" pitchFamily="34" charset="0"/>
                <a:cs typeface="Times New Roman" panose="02020603050405020304" pitchFamily="18" charset="0"/>
              </a:rPr>
              <a:t>bTOF</a:t>
            </a:r>
            <a:r>
              <a:rPr lang="en-US" sz="2000" dirty="0">
                <a:latin typeface="Calibri" panose="020F0502020204030204" pitchFamily="34" charset="0"/>
                <a:ea typeface="Calibri" panose="020F0502020204030204" pitchFamily="34" charset="0"/>
                <a:cs typeface="Times New Roman" panose="02020603050405020304" pitchFamily="18" charset="0"/>
              </a:rPr>
              <a:t> AC-LGADs and </a:t>
            </a:r>
            <a:r>
              <a:rPr lang="en-US" sz="2000" dirty="0" err="1">
                <a:latin typeface="Calibri" panose="020F0502020204030204" pitchFamily="34" charset="0"/>
                <a:ea typeface="Calibri" panose="020F0502020204030204" pitchFamily="34" charset="0"/>
                <a:cs typeface="Times New Roman" panose="02020603050405020304" pitchFamily="18" charset="0"/>
              </a:rPr>
              <a:t>wrt</a:t>
            </a:r>
            <a:r>
              <a:rPr lang="en-US" sz="2000" dirty="0">
                <a:latin typeface="Calibri" panose="020F0502020204030204" pitchFamily="34" charset="0"/>
                <a:ea typeface="Calibri" panose="020F0502020204030204" pitchFamily="34" charset="0"/>
                <a:cs typeface="Times New Roman" panose="02020603050405020304" pitchFamily="18" charset="0"/>
              </a:rPr>
              <a:t> timing precision and signal charge envelope</a:t>
            </a:r>
          </a:p>
          <a:p>
            <a:pPr>
              <a:lnSpc>
                <a:spcPct val="107000"/>
              </a:lnSpc>
              <a:spcBef>
                <a:spcPts val="0"/>
              </a:spcBef>
              <a:defRPr/>
            </a:pPr>
            <a:r>
              <a:rPr lang="en-US"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FNAL will provide a project outline very soon</a:t>
            </a:r>
          </a:p>
          <a:p>
            <a:pPr>
              <a:lnSpc>
                <a:spcPct val="107000"/>
              </a:lnSpc>
              <a:spcBef>
                <a:spcPts val="0"/>
              </a:spcBef>
              <a:defRPr/>
            </a:pPr>
            <a:r>
              <a:rPr lang="en-US" sz="2000" dirty="0">
                <a:latin typeface="Calibri" panose="020F0502020204030204" pitchFamily="34" charset="0"/>
                <a:ea typeface="Calibri" panose="020F0502020204030204" pitchFamily="34" charset="0"/>
                <a:cs typeface="Times New Roman" panose="02020603050405020304" pitchFamily="18" charset="0"/>
              </a:rPr>
              <a:t>Establishing regular meetings.</a:t>
            </a:r>
          </a:p>
          <a:p>
            <a:pPr marL="0">
              <a:lnSpc>
                <a:spcPct val="107000"/>
              </a:lnSpc>
              <a:spcBef>
                <a:spcPts val="0"/>
              </a:spcBef>
              <a:defRPr/>
            </a:pPr>
            <a:endParaRPr lang="en-US" sz="1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0893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CF2ED202-BBC1-4958-A761-0A8C9EA0D699}"/>
              </a:ext>
            </a:extLst>
          </p:cNvPr>
          <p:cNvSpPr>
            <a:spLocks noGrp="1"/>
          </p:cNvSpPr>
          <p:nvPr>
            <p:ph type="body" sz="quarter" idx="10"/>
          </p:nvPr>
        </p:nvSpPr>
        <p:spPr>
          <a:xfrm>
            <a:off x="461963" y="930274"/>
            <a:ext cx="11521440" cy="814866"/>
          </a:xfrm>
        </p:spPr>
        <p:txBody>
          <a:bodyPr>
            <a:normAutofit/>
          </a:bodyPr>
          <a:lstStyle/>
          <a:p>
            <a:r>
              <a:rPr lang="en-US" sz="2400" dirty="0">
                <a:solidFill>
                  <a:prstClr val="black"/>
                </a:solidFill>
                <a:cs typeface="Arial" panose="020B0604020202020204" pitchFamily="34" charset="0"/>
              </a:rPr>
              <a:t>Example of development </a:t>
            </a:r>
            <a:r>
              <a:rPr lang="en-US" sz="1800" dirty="0">
                <a:solidFill>
                  <a:prstClr val="black"/>
                </a:solidFill>
                <a:cs typeface="Arial" panose="020B0604020202020204" pitchFamily="34" charset="0"/>
              </a:rPr>
              <a:t>(not to scale)</a:t>
            </a:r>
          </a:p>
          <a:p>
            <a:endParaRPr lang="en-US" dirty="0"/>
          </a:p>
        </p:txBody>
      </p:sp>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461963" y="0"/>
            <a:ext cx="11499234" cy="814866"/>
          </a:xfrm>
        </p:spPr>
        <p:txBody>
          <a:bodyPr>
            <a:normAutofit/>
          </a:bodyPr>
          <a:lstStyle/>
          <a:p>
            <a:r>
              <a:rPr lang="en-US" sz="3200" dirty="0"/>
              <a:t>Schedule: WBS 6.10.08 – Electronics </a:t>
            </a:r>
            <a:r>
              <a:rPr lang="en-US" sz="3600" dirty="0"/>
              <a:t>- </a:t>
            </a:r>
            <a:r>
              <a:rPr lang="en-US" sz="2800" dirty="0"/>
              <a:t>Development</a:t>
            </a:r>
          </a:p>
        </p:txBody>
      </p:sp>
      <p:grpSp>
        <p:nvGrpSpPr>
          <p:cNvPr id="4" name="Group 3">
            <a:extLst>
              <a:ext uri="{FF2B5EF4-FFF2-40B4-BE49-F238E27FC236}">
                <a16:creationId xmlns:a16="http://schemas.microsoft.com/office/drawing/2014/main" id="{538FFC2C-3061-4F2A-97FA-348BCFF34F5C}"/>
              </a:ext>
            </a:extLst>
          </p:cNvPr>
          <p:cNvGrpSpPr/>
          <p:nvPr/>
        </p:nvGrpSpPr>
        <p:grpSpPr>
          <a:xfrm>
            <a:off x="799736" y="1585037"/>
            <a:ext cx="2565764" cy="637463"/>
            <a:chOff x="799736" y="1585037"/>
            <a:chExt cx="2565764" cy="637463"/>
          </a:xfrm>
        </p:grpSpPr>
        <p:sp>
          <p:nvSpPr>
            <p:cNvPr id="29" name="Content Placeholder 2">
              <a:extLst>
                <a:ext uri="{FF2B5EF4-FFF2-40B4-BE49-F238E27FC236}">
                  <a16:creationId xmlns:a16="http://schemas.microsoft.com/office/drawing/2014/main" id="{9EBBB936-73AB-40C9-8711-A2F4A39E3FA2}"/>
                </a:ext>
              </a:extLst>
            </p:cNvPr>
            <p:cNvSpPr txBox="1">
              <a:spLocks/>
            </p:cNvSpPr>
            <p:nvPr/>
          </p:nvSpPr>
          <p:spPr>
            <a:xfrm>
              <a:off x="799737" y="1898609"/>
              <a:ext cx="2565763" cy="323891"/>
            </a:xfrm>
            <a:prstGeom prst="rect">
              <a:avLst/>
            </a:prstGeom>
            <a:solidFill>
              <a:srgbClr val="FFFF0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400" dirty="0">
                  <a:solidFill>
                    <a:srgbClr val="0070C0"/>
                  </a:solidFill>
                </a:rPr>
                <a:t>ASIC Development</a:t>
              </a:r>
            </a:p>
          </p:txBody>
        </p:sp>
        <p:sp>
          <p:nvSpPr>
            <p:cNvPr id="31" name="Content Placeholder 2">
              <a:extLst>
                <a:ext uri="{FF2B5EF4-FFF2-40B4-BE49-F238E27FC236}">
                  <a16:creationId xmlns:a16="http://schemas.microsoft.com/office/drawing/2014/main" id="{AD9FA707-379A-473D-AEE5-304FA44D675E}"/>
                </a:ext>
              </a:extLst>
            </p:cNvPr>
            <p:cNvSpPr txBox="1">
              <a:spLocks/>
            </p:cNvSpPr>
            <p:nvPr/>
          </p:nvSpPr>
          <p:spPr>
            <a:xfrm>
              <a:off x="799736" y="1585037"/>
              <a:ext cx="2565763" cy="2419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600" dirty="0">
                  <a:solidFill>
                    <a:prstClr val="black"/>
                  </a:solidFill>
                </a:rPr>
                <a:t>FY23 through FY26 </a:t>
              </a:r>
            </a:p>
          </p:txBody>
        </p:sp>
      </p:grpSp>
      <p:grpSp>
        <p:nvGrpSpPr>
          <p:cNvPr id="5" name="Group 4">
            <a:extLst>
              <a:ext uri="{FF2B5EF4-FFF2-40B4-BE49-F238E27FC236}">
                <a16:creationId xmlns:a16="http://schemas.microsoft.com/office/drawing/2014/main" id="{F28560AE-13D8-4A04-B607-ABF140CD95CA}"/>
              </a:ext>
            </a:extLst>
          </p:cNvPr>
          <p:cNvGrpSpPr/>
          <p:nvPr/>
        </p:nvGrpSpPr>
        <p:grpSpPr>
          <a:xfrm>
            <a:off x="3365499" y="2028948"/>
            <a:ext cx="3098800" cy="647782"/>
            <a:chOff x="3365499" y="2028948"/>
            <a:chExt cx="3098800" cy="647782"/>
          </a:xfrm>
        </p:grpSpPr>
        <p:sp>
          <p:nvSpPr>
            <p:cNvPr id="30" name="Content Placeholder 2">
              <a:extLst>
                <a:ext uri="{FF2B5EF4-FFF2-40B4-BE49-F238E27FC236}">
                  <a16:creationId xmlns:a16="http://schemas.microsoft.com/office/drawing/2014/main" id="{529800E0-3DF4-4D3C-88FA-76D69E179E81}"/>
                </a:ext>
              </a:extLst>
            </p:cNvPr>
            <p:cNvSpPr txBox="1">
              <a:spLocks/>
            </p:cNvSpPr>
            <p:nvPr/>
          </p:nvSpPr>
          <p:spPr>
            <a:xfrm>
              <a:off x="3365500" y="2352839"/>
              <a:ext cx="3098799" cy="323891"/>
            </a:xfrm>
            <a:prstGeom prst="rect">
              <a:avLst/>
            </a:prstGeom>
            <a:solidFill>
              <a:schemeClr val="bg2">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400" dirty="0">
                  <a:solidFill>
                    <a:srgbClr val="0070C0"/>
                  </a:solidFill>
                </a:rPr>
                <a:t>ASIC Fab Production &amp; Testing</a:t>
              </a:r>
            </a:p>
          </p:txBody>
        </p:sp>
        <p:sp>
          <p:nvSpPr>
            <p:cNvPr id="32" name="Content Placeholder 2">
              <a:extLst>
                <a:ext uri="{FF2B5EF4-FFF2-40B4-BE49-F238E27FC236}">
                  <a16:creationId xmlns:a16="http://schemas.microsoft.com/office/drawing/2014/main" id="{B6F4F27B-3C1A-4AF0-B72E-6CA4DF2FB1A3}"/>
                </a:ext>
              </a:extLst>
            </p:cNvPr>
            <p:cNvSpPr txBox="1">
              <a:spLocks/>
            </p:cNvSpPr>
            <p:nvPr/>
          </p:nvSpPr>
          <p:spPr>
            <a:xfrm>
              <a:off x="3365499" y="2028948"/>
              <a:ext cx="2565763" cy="2419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600" dirty="0">
                  <a:solidFill>
                    <a:prstClr val="black"/>
                  </a:solidFill>
                </a:rPr>
                <a:t>FY26 – FY28 – 1 Year</a:t>
              </a:r>
            </a:p>
          </p:txBody>
        </p:sp>
      </p:grpSp>
      <p:grpSp>
        <p:nvGrpSpPr>
          <p:cNvPr id="6" name="Group 5">
            <a:extLst>
              <a:ext uri="{FF2B5EF4-FFF2-40B4-BE49-F238E27FC236}">
                <a16:creationId xmlns:a16="http://schemas.microsoft.com/office/drawing/2014/main" id="{87CF70DF-45F0-4E86-8977-15F09AE34CAB}"/>
              </a:ext>
            </a:extLst>
          </p:cNvPr>
          <p:cNvGrpSpPr/>
          <p:nvPr/>
        </p:nvGrpSpPr>
        <p:grpSpPr>
          <a:xfrm>
            <a:off x="4914899" y="2725970"/>
            <a:ext cx="1549401" cy="574530"/>
            <a:chOff x="4914899" y="2878644"/>
            <a:chExt cx="1549401" cy="574530"/>
          </a:xfrm>
        </p:grpSpPr>
        <p:sp>
          <p:nvSpPr>
            <p:cNvPr id="33" name="Content Placeholder 2">
              <a:extLst>
                <a:ext uri="{FF2B5EF4-FFF2-40B4-BE49-F238E27FC236}">
                  <a16:creationId xmlns:a16="http://schemas.microsoft.com/office/drawing/2014/main" id="{9BD291A3-42CF-4470-9A44-41E54B3EB530}"/>
                </a:ext>
              </a:extLst>
            </p:cNvPr>
            <p:cNvSpPr txBox="1">
              <a:spLocks/>
            </p:cNvSpPr>
            <p:nvPr/>
          </p:nvSpPr>
          <p:spPr>
            <a:xfrm>
              <a:off x="4914899" y="3181433"/>
              <a:ext cx="1549400" cy="271741"/>
            </a:xfrm>
            <a:prstGeom prst="rect">
              <a:avLst/>
            </a:prstGeom>
            <a:solidFill>
              <a:schemeClr val="bg2">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400" dirty="0">
                  <a:solidFill>
                    <a:srgbClr val="0070C0"/>
                  </a:solidFill>
                </a:rPr>
                <a:t>ASIC Testing</a:t>
              </a:r>
            </a:p>
          </p:txBody>
        </p:sp>
        <p:sp>
          <p:nvSpPr>
            <p:cNvPr id="34" name="Content Placeholder 2">
              <a:extLst>
                <a:ext uri="{FF2B5EF4-FFF2-40B4-BE49-F238E27FC236}">
                  <a16:creationId xmlns:a16="http://schemas.microsoft.com/office/drawing/2014/main" id="{5984A67C-4D0D-4237-9756-9B7133204C84}"/>
                </a:ext>
              </a:extLst>
            </p:cNvPr>
            <p:cNvSpPr txBox="1">
              <a:spLocks/>
            </p:cNvSpPr>
            <p:nvPr/>
          </p:nvSpPr>
          <p:spPr>
            <a:xfrm>
              <a:off x="4914899" y="2878644"/>
              <a:ext cx="1549401" cy="2717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600" dirty="0">
                  <a:solidFill>
                    <a:prstClr val="black"/>
                  </a:solidFill>
                </a:rPr>
                <a:t>6 Months</a:t>
              </a:r>
            </a:p>
          </p:txBody>
        </p:sp>
      </p:grpSp>
      <p:grpSp>
        <p:nvGrpSpPr>
          <p:cNvPr id="8" name="Group 7">
            <a:extLst>
              <a:ext uri="{FF2B5EF4-FFF2-40B4-BE49-F238E27FC236}">
                <a16:creationId xmlns:a16="http://schemas.microsoft.com/office/drawing/2014/main" id="{021E873A-834A-4E05-9AD9-2318DF0045EA}"/>
              </a:ext>
            </a:extLst>
          </p:cNvPr>
          <p:cNvGrpSpPr/>
          <p:nvPr/>
        </p:nvGrpSpPr>
        <p:grpSpPr>
          <a:xfrm>
            <a:off x="2172980" y="3528283"/>
            <a:ext cx="4038600" cy="480528"/>
            <a:chOff x="2171700" y="3662434"/>
            <a:chExt cx="4038600" cy="480528"/>
          </a:xfrm>
        </p:grpSpPr>
        <p:sp>
          <p:nvSpPr>
            <p:cNvPr id="35" name="Content Placeholder 2">
              <a:extLst>
                <a:ext uri="{FF2B5EF4-FFF2-40B4-BE49-F238E27FC236}">
                  <a16:creationId xmlns:a16="http://schemas.microsoft.com/office/drawing/2014/main" id="{C60FCE72-ED5C-42A1-AEC9-A45AC1295454}"/>
                </a:ext>
              </a:extLst>
            </p:cNvPr>
            <p:cNvSpPr txBox="1">
              <a:spLocks/>
            </p:cNvSpPr>
            <p:nvPr/>
          </p:nvSpPr>
          <p:spPr>
            <a:xfrm>
              <a:off x="2171700" y="3663920"/>
              <a:ext cx="2743199" cy="323891"/>
            </a:xfrm>
            <a:prstGeom prst="rect">
              <a:avLst/>
            </a:prstGeom>
            <a:solidFill>
              <a:srgbClr val="FFC00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400" dirty="0">
                  <a:solidFill>
                    <a:srgbClr val="0070C0"/>
                  </a:solidFill>
                </a:rPr>
                <a:t>Eng. Article Development</a:t>
              </a:r>
            </a:p>
          </p:txBody>
        </p:sp>
        <p:sp>
          <p:nvSpPr>
            <p:cNvPr id="36" name="Content Placeholder 2">
              <a:extLst>
                <a:ext uri="{FF2B5EF4-FFF2-40B4-BE49-F238E27FC236}">
                  <a16:creationId xmlns:a16="http://schemas.microsoft.com/office/drawing/2014/main" id="{8C12B494-4B19-4E11-81E3-A7DE6D749C65}"/>
                </a:ext>
              </a:extLst>
            </p:cNvPr>
            <p:cNvSpPr txBox="1">
              <a:spLocks/>
            </p:cNvSpPr>
            <p:nvPr/>
          </p:nvSpPr>
          <p:spPr>
            <a:xfrm>
              <a:off x="5090067" y="3662434"/>
              <a:ext cx="1120233" cy="480528"/>
            </a:xfrm>
            <a:prstGeom prst="rect">
              <a:avLst/>
            </a:prstGeom>
            <a:solidFill>
              <a:srgbClr val="FFC00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400" dirty="0">
                  <a:solidFill>
                    <a:srgbClr val="0070C0"/>
                  </a:solidFill>
                </a:rPr>
                <a:t>Eng. Article Tests</a:t>
              </a:r>
            </a:p>
          </p:txBody>
        </p:sp>
      </p:grpSp>
      <p:grpSp>
        <p:nvGrpSpPr>
          <p:cNvPr id="9" name="Group 8">
            <a:extLst>
              <a:ext uri="{FF2B5EF4-FFF2-40B4-BE49-F238E27FC236}">
                <a16:creationId xmlns:a16="http://schemas.microsoft.com/office/drawing/2014/main" id="{F439D7DC-D1B2-4A14-930F-02E0329966D6}"/>
              </a:ext>
            </a:extLst>
          </p:cNvPr>
          <p:cNvGrpSpPr/>
          <p:nvPr/>
        </p:nvGrpSpPr>
        <p:grpSpPr>
          <a:xfrm>
            <a:off x="6464301" y="3761071"/>
            <a:ext cx="2292645" cy="603437"/>
            <a:chOff x="6450047" y="4004317"/>
            <a:chExt cx="2565763" cy="603437"/>
          </a:xfrm>
        </p:grpSpPr>
        <p:sp>
          <p:nvSpPr>
            <p:cNvPr id="37" name="Content Placeholder 2">
              <a:extLst>
                <a:ext uri="{FF2B5EF4-FFF2-40B4-BE49-F238E27FC236}">
                  <a16:creationId xmlns:a16="http://schemas.microsoft.com/office/drawing/2014/main" id="{425211A8-7AC4-4843-95DB-DE647B7E9EFA}"/>
                </a:ext>
              </a:extLst>
            </p:cNvPr>
            <p:cNvSpPr txBox="1">
              <a:spLocks/>
            </p:cNvSpPr>
            <p:nvPr/>
          </p:nvSpPr>
          <p:spPr>
            <a:xfrm>
              <a:off x="6464299" y="4279046"/>
              <a:ext cx="2188752" cy="328708"/>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400" dirty="0">
                  <a:solidFill>
                    <a:srgbClr val="0070C0"/>
                  </a:solidFill>
                </a:rPr>
                <a:t>PCB Production</a:t>
              </a:r>
            </a:p>
          </p:txBody>
        </p:sp>
        <p:sp>
          <p:nvSpPr>
            <p:cNvPr id="38" name="Content Placeholder 2">
              <a:extLst>
                <a:ext uri="{FF2B5EF4-FFF2-40B4-BE49-F238E27FC236}">
                  <a16:creationId xmlns:a16="http://schemas.microsoft.com/office/drawing/2014/main" id="{B34EDEB8-C379-4AAF-8066-EF33A2160A2B}"/>
                </a:ext>
              </a:extLst>
            </p:cNvPr>
            <p:cNvSpPr txBox="1">
              <a:spLocks/>
            </p:cNvSpPr>
            <p:nvPr/>
          </p:nvSpPr>
          <p:spPr>
            <a:xfrm>
              <a:off x="6450047" y="4004317"/>
              <a:ext cx="2565763" cy="2419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600" dirty="0">
                  <a:solidFill>
                    <a:prstClr val="black"/>
                  </a:solidFill>
                </a:rPr>
                <a:t> &lt;1 Year</a:t>
              </a:r>
            </a:p>
          </p:txBody>
        </p:sp>
      </p:grpSp>
      <p:grpSp>
        <p:nvGrpSpPr>
          <p:cNvPr id="10" name="Group 9">
            <a:extLst>
              <a:ext uri="{FF2B5EF4-FFF2-40B4-BE49-F238E27FC236}">
                <a16:creationId xmlns:a16="http://schemas.microsoft.com/office/drawing/2014/main" id="{F107EBAE-4C47-4CDB-9D0B-7E753C9CFC36}"/>
              </a:ext>
            </a:extLst>
          </p:cNvPr>
          <p:cNvGrpSpPr/>
          <p:nvPr/>
        </p:nvGrpSpPr>
        <p:grpSpPr>
          <a:xfrm>
            <a:off x="6727915" y="4397240"/>
            <a:ext cx="2565763" cy="636169"/>
            <a:chOff x="6689815" y="4612635"/>
            <a:chExt cx="2565763" cy="636169"/>
          </a:xfrm>
        </p:grpSpPr>
        <p:sp>
          <p:nvSpPr>
            <p:cNvPr id="39" name="Content Placeholder 2">
              <a:extLst>
                <a:ext uri="{FF2B5EF4-FFF2-40B4-BE49-F238E27FC236}">
                  <a16:creationId xmlns:a16="http://schemas.microsoft.com/office/drawing/2014/main" id="{90C6893B-F368-45D6-8D60-7564CA4301DB}"/>
                </a:ext>
              </a:extLst>
            </p:cNvPr>
            <p:cNvSpPr txBox="1">
              <a:spLocks/>
            </p:cNvSpPr>
            <p:nvPr/>
          </p:nvSpPr>
          <p:spPr>
            <a:xfrm>
              <a:off x="6704067" y="4887364"/>
              <a:ext cx="2014779" cy="361440"/>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400" dirty="0">
                  <a:solidFill>
                    <a:srgbClr val="0070C0"/>
                  </a:solidFill>
                </a:rPr>
                <a:t>Production Tests</a:t>
              </a:r>
            </a:p>
          </p:txBody>
        </p:sp>
        <p:sp>
          <p:nvSpPr>
            <p:cNvPr id="40" name="Content Placeholder 2">
              <a:extLst>
                <a:ext uri="{FF2B5EF4-FFF2-40B4-BE49-F238E27FC236}">
                  <a16:creationId xmlns:a16="http://schemas.microsoft.com/office/drawing/2014/main" id="{7DB554B5-1204-4377-A696-F75419FA2523}"/>
                </a:ext>
              </a:extLst>
            </p:cNvPr>
            <p:cNvSpPr txBox="1">
              <a:spLocks/>
            </p:cNvSpPr>
            <p:nvPr/>
          </p:nvSpPr>
          <p:spPr>
            <a:xfrm>
              <a:off x="6689815" y="4612635"/>
              <a:ext cx="2565763" cy="2419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600" dirty="0">
                  <a:solidFill>
                    <a:prstClr val="black"/>
                  </a:solidFill>
                </a:rPr>
                <a:t> &lt;1 Year</a:t>
              </a:r>
            </a:p>
          </p:txBody>
        </p:sp>
      </p:grpSp>
      <p:grpSp>
        <p:nvGrpSpPr>
          <p:cNvPr id="41" name="Group 40">
            <a:extLst>
              <a:ext uri="{FF2B5EF4-FFF2-40B4-BE49-F238E27FC236}">
                <a16:creationId xmlns:a16="http://schemas.microsoft.com/office/drawing/2014/main" id="{9CBCF304-303A-4B8C-A975-E10368924129}"/>
              </a:ext>
            </a:extLst>
          </p:cNvPr>
          <p:cNvGrpSpPr/>
          <p:nvPr/>
        </p:nvGrpSpPr>
        <p:grpSpPr>
          <a:xfrm>
            <a:off x="7743502" y="5011049"/>
            <a:ext cx="2565763" cy="613809"/>
            <a:chOff x="6689815" y="4612635"/>
            <a:chExt cx="2565763" cy="613809"/>
          </a:xfrm>
        </p:grpSpPr>
        <p:sp>
          <p:nvSpPr>
            <p:cNvPr id="42" name="Content Placeholder 2">
              <a:extLst>
                <a:ext uri="{FF2B5EF4-FFF2-40B4-BE49-F238E27FC236}">
                  <a16:creationId xmlns:a16="http://schemas.microsoft.com/office/drawing/2014/main" id="{1CA695FC-A326-49C0-973A-92D58B572AFF}"/>
                </a:ext>
              </a:extLst>
            </p:cNvPr>
            <p:cNvSpPr txBox="1">
              <a:spLocks/>
            </p:cNvSpPr>
            <p:nvPr/>
          </p:nvSpPr>
          <p:spPr>
            <a:xfrm>
              <a:off x="6704068" y="4887364"/>
              <a:ext cx="1535924" cy="339080"/>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400" dirty="0">
                  <a:solidFill>
                    <a:srgbClr val="0070C0"/>
                  </a:solidFill>
                </a:rPr>
                <a:t>Integration Tests</a:t>
              </a:r>
            </a:p>
          </p:txBody>
        </p:sp>
        <p:sp>
          <p:nvSpPr>
            <p:cNvPr id="43" name="Content Placeholder 2">
              <a:extLst>
                <a:ext uri="{FF2B5EF4-FFF2-40B4-BE49-F238E27FC236}">
                  <a16:creationId xmlns:a16="http://schemas.microsoft.com/office/drawing/2014/main" id="{CD4D0AE8-5981-4F4A-BC1E-B8C671E132B6}"/>
                </a:ext>
              </a:extLst>
            </p:cNvPr>
            <p:cNvSpPr txBox="1">
              <a:spLocks/>
            </p:cNvSpPr>
            <p:nvPr/>
          </p:nvSpPr>
          <p:spPr>
            <a:xfrm>
              <a:off x="6689815" y="4612635"/>
              <a:ext cx="2565763" cy="2419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600" dirty="0">
                  <a:solidFill>
                    <a:prstClr val="black"/>
                  </a:solidFill>
                </a:rPr>
                <a:t> &lt;3 Months</a:t>
              </a:r>
            </a:p>
          </p:txBody>
        </p:sp>
      </p:grpSp>
      <p:grpSp>
        <p:nvGrpSpPr>
          <p:cNvPr id="13" name="Group 12">
            <a:extLst>
              <a:ext uri="{FF2B5EF4-FFF2-40B4-BE49-F238E27FC236}">
                <a16:creationId xmlns:a16="http://schemas.microsoft.com/office/drawing/2014/main" id="{A5213E91-8893-458C-B48E-F283EBD0F3C8}"/>
              </a:ext>
            </a:extLst>
          </p:cNvPr>
          <p:cNvGrpSpPr/>
          <p:nvPr/>
        </p:nvGrpSpPr>
        <p:grpSpPr>
          <a:xfrm>
            <a:off x="9698854" y="5317953"/>
            <a:ext cx="1550177" cy="613809"/>
            <a:chOff x="9293503" y="5495794"/>
            <a:chExt cx="1550177" cy="613809"/>
          </a:xfrm>
        </p:grpSpPr>
        <p:sp>
          <p:nvSpPr>
            <p:cNvPr id="45" name="Content Placeholder 2">
              <a:extLst>
                <a:ext uri="{FF2B5EF4-FFF2-40B4-BE49-F238E27FC236}">
                  <a16:creationId xmlns:a16="http://schemas.microsoft.com/office/drawing/2014/main" id="{88892B7F-4F38-40CE-BFCD-9DE46F996EB5}"/>
                </a:ext>
              </a:extLst>
            </p:cNvPr>
            <p:cNvSpPr txBox="1">
              <a:spLocks/>
            </p:cNvSpPr>
            <p:nvPr/>
          </p:nvSpPr>
          <p:spPr>
            <a:xfrm>
              <a:off x="9307756" y="5770523"/>
              <a:ext cx="1535924" cy="339080"/>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400" dirty="0">
                  <a:solidFill>
                    <a:srgbClr val="0070C0"/>
                  </a:solidFill>
                </a:rPr>
                <a:t>System Tests</a:t>
              </a:r>
            </a:p>
          </p:txBody>
        </p:sp>
        <p:sp>
          <p:nvSpPr>
            <p:cNvPr id="46" name="Content Placeholder 2">
              <a:extLst>
                <a:ext uri="{FF2B5EF4-FFF2-40B4-BE49-F238E27FC236}">
                  <a16:creationId xmlns:a16="http://schemas.microsoft.com/office/drawing/2014/main" id="{2B97DEE0-2820-4636-9E8A-5F040DB296B3}"/>
                </a:ext>
              </a:extLst>
            </p:cNvPr>
            <p:cNvSpPr txBox="1">
              <a:spLocks/>
            </p:cNvSpPr>
            <p:nvPr/>
          </p:nvSpPr>
          <p:spPr>
            <a:xfrm>
              <a:off x="9293503" y="5495794"/>
              <a:ext cx="1550177" cy="2747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600" dirty="0">
                  <a:solidFill>
                    <a:prstClr val="black"/>
                  </a:solidFill>
                </a:rPr>
                <a:t> &lt;3 Months</a:t>
              </a:r>
            </a:p>
          </p:txBody>
        </p:sp>
      </p:grpSp>
      <p:cxnSp>
        <p:nvCxnSpPr>
          <p:cNvPr id="12" name="Straight Arrow Connector 11">
            <a:extLst>
              <a:ext uri="{FF2B5EF4-FFF2-40B4-BE49-F238E27FC236}">
                <a16:creationId xmlns:a16="http://schemas.microsoft.com/office/drawing/2014/main" id="{456B2F9C-CC9E-4F07-A5BD-9397662B7C67}"/>
              </a:ext>
            </a:extLst>
          </p:cNvPr>
          <p:cNvCxnSpPr>
            <a:cxnSpLocks/>
          </p:cNvCxnSpPr>
          <p:nvPr/>
        </p:nvCxnSpPr>
        <p:spPr>
          <a:xfrm>
            <a:off x="4914899" y="3429000"/>
            <a:ext cx="0" cy="9682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Content Placeholder 2">
            <a:extLst>
              <a:ext uri="{FF2B5EF4-FFF2-40B4-BE49-F238E27FC236}">
                <a16:creationId xmlns:a16="http://schemas.microsoft.com/office/drawing/2014/main" id="{53A7862B-2923-4409-B1A4-66BDB1E167D0}"/>
              </a:ext>
            </a:extLst>
          </p:cNvPr>
          <p:cNvSpPr txBox="1">
            <a:spLocks/>
          </p:cNvSpPr>
          <p:nvPr/>
        </p:nvSpPr>
        <p:spPr>
          <a:xfrm>
            <a:off x="8903759" y="3577632"/>
            <a:ext cx="1209822" cy="4805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600" dirty="0">
                <a:solidFill>
                  <a:prstClr val="black"/>
                </a:solidFill>
              </a:rPr>
              <a:t>Installation</a:t>
            </a:r>
          </a:p>
        </p:txBody>
      </p:sp>
      <p:cxnSp>
        <p:nvCxnSpPr>
          <p:cNvPr id="47" name="Straight Arrow Connector 46">
            <a:extLst>
              <a:ext uri="{FF2B5EF4-FFF2-40B4-BE49-F238E27FC236}">
                <a16:creationId xmlns:a16="http://schemas.microsoft.com/office/drawing/2014/main" id="{CC1FD4C6-2B59-4A98-8A59-283E1E93EAB2}"/>
              </a:ext>
            </a:extLst>
          </p:cNvPr>
          <p:cNvCxnSpPr>
            <a:cxnSpLocks/>
          </p:cNvCxnSpPr>
          <p:nvPr/>
        </p:nvCxnSpPr>
        <p:spPr>
          <a:xfrm flipV="1">
            <a:off x="9508670" y="4035801"/>
            <a:ext cx="0" cy="18959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F403ED61-79DF-49AF-BECA-E8EBF3E1A06A}"/>
              </a:ext>
            </a:extLst>
          </p:cNvPr>
          <p:cNvGrpSpPr/>
          <p:nvPr/>
        </p:nvGrpSpPr>
        <p:grpSpPr>
          <a:xfrm>
            <a:off x="565871" y="4471865"/>
            <a:ext cx="5101742" cy="1789358"/>
            <a:chOff x="582021" y="4584510"/>
            <a:chExt cx="5101742" cy="1789358"/>
          </a:xfrm>
        </p:grpSpPr>
        <p:sp>
          <p:nvSpPr>
            <p:cNvPr id="28" name="Content Placeholder 2">
              <a:extLst>
                <a:ext uri="{FF2B5EF4-FFF2-40B4-BE49-F238E27FC236}">
                  <a16:creationId xmlns:a16="http://schemas.microsoft.com/office/drawing/2014/main" id="{1B61D4BA-3DB5-4253-869F-D885CD9C3A25}"/>
                </a:ext>
              </a:extLst>
            </p:cNvPr>
            <p:cNvSpPr txBox="1">
              <a:spLocks/>
            </p:cNvSpPr>
            <p:nvPr/>
          </p:nvSpPr>
          <p:spPr>
            <a:xfrm>
              <a:off x="3381649" y="4584510"/>
              <a:ext cx="2302114" cy="4805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600" dirty="0">
                  <a:solidFill>
                    <a:prstClr val="black"/>
                  </a:solidFill>
                </a:rPr>
                <a:t>First Production ASICs</a:t>
              </a:r>
            </a:p>
          </p:txBody>
        </p:sp>
        <p:grpSp>
          <p:nvGrpSpPr>
            <p:cNvPr id="14" name="Group 13">
              <a:extLst>
                <a:ext uri="{FF2B5EF4-FFF2-40B4-BE49-F238E27FC236}">
                  <a16:creationId xmlns:a16="http://schemas.microsoft.com/office/drawing/2014/main" id="{8A8E3AFD-FA0B-463E-ABCD-D60B0BEA4FBF}"/>
                </a:ext>
              </a:extLst>
            </p:cNvPr>
            <p:cNvGrpSpPr/>
            <p:nvPr/>
          </p:nvGrpSpPr>
          <p:grpSpPr>
            <a:xfrm>
              <a:off x="582021" y="5016594"/>
              <a:ext cx="2743181" cy="1357274"/>
              <a:chOff x="631266" y="5384681"/>
              <a:chExt cx="2302114" cy="1357274"/>
            </a:xfrm>
          </p:grpSpPr>
          <p:sp>
            <p:nvSpPr>
              <p:cNvPr id="48" name="Left Brace 47">
                <a:extLst>
                  <a:ext uri="{FF2B5EF4-FFF2-40B4-BE49-F238E27FC236}">
                    <a16:creationId xmlns:a16="http://schemas.microsoft.com/office/drawing/2014/main" id="{86F8E383-3957-49B1-927F-AF34D0580DD8}"/>
                  </a:ext>
                </a:extLst>
              </p:cNvPr>
              <p:cNvSpPr/>
              <p:nvPr/>
            </p:nvSpPr>
            <p:spPr>
              <a:xfrm rot="16200000">
                <a:off x="1653851" y="4626700"/>
                <a:ext cx="416004" cy="1931966"/>
              </a:xfrm>
              <a:prstGeom prst="leftBrace">
                <a:avLst>
                  <a:gd name="adj1" fmla="val 8333"/>
                  <a:gd name="adj2" fmla="val 49322"/>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49" name="Content Placeholder 2">
                <a:extLst>
                  <a:ext uri="{FF2B5EF4-FFF2-40B4-BE49-F238E27FC236}">
                    <a16:creationId xmlns:a16="http://schemas.microsoft.com/office/drawing/2014/main" id="{B3679875-C5F8-47DB-BC9A-56F5DE65E415}"/>
                  </a:ext>
                </a:extLst>
              </p:cNvPr>
              <p:cNvSpPr txBox="1">
                <a:spLocks/>
              </p:cNvSpPr>
              <p:nvPr/>
            </p:nvSpPr>
            <p:spPr>
              <a:xfrm>
                <a:off x="631266" y="5974606"/>
                <a:ext cx="2302114" cy="7673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1600" dirty="0">
                    <a:solidFill>
                      <a:srgbClr val="0070C0"/>
                    </a:solidFill>
                  </a:rPr>
                  <a:t>R&amp;D FY23 - FY24</a:t>
                </a:r>
              </a:p>
              <a:p>
                <a:pPr marL="0" indent="0" algn="ctr">
                  <a:buNone/>
                  <a:defRPr/>
                </a:pPr>
                <a:r>
                  <a:rPr lang="en-US" sz="1600" dirty="0">
                    <a:solidFill>
                      <a:srgbClr val="0070C0"/>
                    </a:solidFill>
                  </a:rPr>
                  <a:t>PED FY25 - FY26</a:t>
                </a:r>
              </a:p>
            </p:txBody>
          </p:sp>
        </p:grpSp>
        <p:grpSp>
          <p:nvGrpSpPr>
            <p:cNvPr id="50" name="Group 49">
              <a:extLst>
                <a:ext uri="{FF2B5EF4-FFF2-40B4-BE49-F238E27FC236}">
                  <a16:creationId xmlns:a16="http://schemas.microsoft.com/office/drawing/2014/main" id="{AE261CB1-560F-48CC-9FFD-41938418F0AA}"/>
                </a:ext>
              </a:extLst>
            </p:cNvPr>
            <p:cNvGrpSpPr/>
            <p:nvPr/>
          </p:nvGrpSpPr>
          <p:grpSpPr>
            <a:xfrm>
              <a:off x="3009902" y="5398518"/>
              <a:ext cx="2553874" cy="877447"/>
              <a:chOff x="895868" y="5384680"/>
              <a:chExt cx="2302122" cy="877447"/>
            </a:xfrm>
          </p:grpSpPr>
          <p:sp>
            <p:nvSpPr>
              <p:cNvPr id="51" name="Left Brace 50">
                <a:extLst>
                  <a:ext uri="{FF2B5EF4-FFF2-40B4-BE49-F238E27FC236}">
                    <a16:creationId xmlns:a16="http://schemas.microsoft.com/office/drawing/2014/main" id="{978F43A9-005F-465A-88B6-31D33F815B72}"/>
                  </a:ext>
                </a:extLst>
              </p:cNvPr>
              <p:cNvSpPr/>
              <p:nvPr/>
            </p:nvSpPr>
            <p:spPr>
              <a:xfrm rot="16200000">
                <a:off x="1838927" y="4441621"/>
                <a:ext cx="416004" cy="2302122"/>
              </a:xfrm>
              <a:prstGeom prst="leftBrace">
                <a:avLst>
                  <a:gd name="adj1" fmla="val 8333"/>
                  <a:gd name="adj2" fmla="val 49322"/>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52" name="Content Placeholder 2">
                <a:extLst>
                  <a:ext uri="{FF2B5EF4-FFF2-40B4-BE49-F238E27FC236}">
                    <a16:creationId xmlns:a16="http://schemas.microsoft.com/office/drawing/2014/main" id="{FFCB0FA8-5F59-40A5-AF7A-CD532179715F}"/>
                  </a:ext>
                </a:extLst>
              </p:cNvPr>
              <p:cNvSpPr txBox="1">
                <a:spLocks/>
              </p:cNvSpPr>
              <p:nvPr/>
            </p:nvSpPr>
            <p:spPr>
              <a:xfrm>
                <a:off x="895868" y="5923047"/>
                <a:ext cx="2302114" cy="3390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1600" dirty="0">
                    <a:solidFill>
                      <a:srgbClr val="0070C0"/>
                    </a:solidFill>
                  </a:rPr>
                  <a:t>Design</a:t>
                </a:r>
              </a:p>
            </p:txBody>
          </p:sp>
        </p:grpSp>
      </p:grpSp>
      <p:grpSp>
        <p:nvGrpSpPr>
          <p:cNvPr id="15" name="Group 14">
            <a:extLst>
              <a:ext uri="{FF2B5EF4-FFF2-40B4-BE49-F238E27FC236}">
                <a16:creationId xmlns:a16="http://schemas.microsoft.com/office/drawing/2014/main" id="{2084AC0B-C6AC-47F4-B5B6-6D25383DF606}"/>
              </a:ext>
            </a:extLst>
          </p:cNvPr>
          <p:cNvGrpSpPr/>
          <p:nvPr/>
        </p:nvGrpSpPr>
        <p:grpSpPr>
          <a:xfrm>
            <a:off x="3378974" y="1174732"/>
            <a:ext cx="6129695" cy="798191"/>
            <a:chOff x="3378974" y="1174732"/>
            <a:chExt cx="6129695" cy="798191"/>
          </a:xfrm>
        </p:grpSpPr>
        <p:sp>
          <p:nvSpPr>
            <p:cNvPr id="53" name="Left Brace 52">
              <a:extLst>
                <a:ext uri="{FF2B5EF4-FFF2-40B4-BE49-F238E27FC236}">
                  <a16:creationId xmlns:a16="http://schemas.microsoft.com/office/drawing/2014/main" id="{43C023CE-6665-44BD-BB84-24F0DD88592E}"/>
                </a:ext>
              </a:extLst>
            </p:cNvPr>
            <p:cNvSpPr/>
            <p:nvPr/>
          </p:nvSpPr>
          <p:spPr>
            <a:xfrm rot="5400000">
              <a:off x="6219555" y="-1316192"/>
              <a:ext cx="448534" cy="6129695"/>
            </a:xfrm>
            <a:prstGeom prst="leftBrace">
              <a:avLst>
                <a:gd name="adj1" fmla="val 8333"/>
                <a:gd name="adj2" fmla="val 49322"/>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54" name="Content Placeholder 2">
              <a:extLst>
                <a:ext uri="{FF2B5EF4-FFF2-40B4-BE49-F238E27FC236}">
                  <a16:creationId xmlns:a16="http://schemas.microsoft.com/office/drawing/2014/main" id="{659D7BAF-2A87-4112-8FAC-99D348E2D376}"/>
                </a:ext>
              </a:extLst>
            </p:cNvPr>
            <p:cNvSpPr txBox="1">
              <a:spLocks/>
            </p:cNvSpPr>
            <p:nvPr/>
          </p:nvSpPr>
          <p:spPr>
            <a:xfrm>
              <a:off x="5203890" y="1174732"/>
              <a:ext cx="2553865" cy="3390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1600" dirty="0">
                  <a:solidFill>
                    <a:srgbClr val="0070C0"/>
                  </a:solidFill>
                </a:rPr>
                <a:t>Construction</a:t>
              </a:r>
            </a:p>
          </p:txBody>
        </p:sp>
      </p:grpSp>
      <p:sp>
        <p:nvSpPr>
          <p:cNvPr id="55" name="Slide Number Placeholder 1">
            <a:extLst>
              <a:ext uri="{FF2B5EF4-FFF2-40B4-BE49-F238E27FC236}">
                <a16:creationId xmlns:a16="http://schemas.microsoft.com/office/drawing/2014/main" id="{3698A091-48B4-4DF6-B0CA-A33AEBF4278D}"/>
              </a:ext>
            </a:extLst>
          </p:cNvPr>
          <p:cNvSpPr txBox="1">
            <a:spLocks/>
          </p:cNvSpPr>
          <p:nvPr/>
        </p:nvSpPr>
        <p:spPr>
          <a:xfrm>
            <a:off x="11451649" y="6533724"/>
            <a:ext cx="432486" cy="2940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33A556B-7C63-244D-9B7C-B0EA8042B330}" type="slidenum">
              <a:rPr lang="en-US" sz="1000" smtClean="0"/>
              <a:pPr algn="ctr"/>
              <a:t>18</a:t>
            </a:fld>
            <a:endParaRPr lang="en-US" sz="1000" dirty="0"/>
          </a:p>
        </p:txBody>
      </p:sp>
      <p:sp>
        <p:nvSpPr>
          <p:cNvPr id="57" name="Content Placeholder 2">
            <a:extLst>
              <a:ext uri="{FF2B5EF4-FFF2-40B4-BE49-F238E27FC236}">
                <a16:creationId xmlns:a16="http://schemas.microsoft.com/office/drawing/2014/main" id="{0F232C99-CEBF-4D54-A221-2909970F2FC0}"/>
              </a:ext>
            </a:extLst>
          </p:cNvPr>
          <p:cNvSpPr txBox="1">
            <a:spLocks/>
          </p:cNvSpPr>
          <p:nvPr/>
        </p:nvSpPr>
        <p:spPr>
          <a:xfrm>
            <a:off x="835021" y="2840706"/>
            <a:ext cx="3813359" cy="4805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600" i="1" dirty="0">
                <a:solidFill>
                  <a:srgbClr val="0070C0"/>
                </a:solidFill>
              </a:rPr>
              <a:t>NOTE: FEB designs are contingent upon final ASIC pinout/package design</a:t>
            </a:r>
            <a:r>
              <a:rPr lang="en-US" sz="1600" i="1" dirty="0">
                <a:solidFill>
                  <a:srgbClr val="00B0F0"/>
                </a:solidFill>
              </a:rPr>
              <a:t>.</a:t>
            </a:r>
          </a:p>
        </p:txBody>
      </p:sp>
      <p:sp>
        <p:nvSpPr>
          <p:cNvPr id="7" name="Oval 6">
            <a:extLst>
              <a:ext uri="{FF2B5EF4-FFF2-40B4-BE49-F238E27FC236}">
                <a16:creationId xmlns:a16="http://schemas.microsoft.com/office/drawing/2014/main" id="{C9174F0F-B83A-46E3-9466-7DEF81F435C7}"/>
              </a:ext>
            </a:extLst>
          </p:cNvPr>
          <p:cNvSpPr/>
          <p:nvPr/>
        </p:nvSpPr>
        <p:spPr>
          <a:xfrm>
            <a:off x="461963" y="2719574"/>
            <a:ext cx="4276487" cy="7673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4109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96FAEFA3-13FE-4BF2-B00B-90143D31E655}"/>
              </a:ext>
            </a:extLst>
          </p:cNvPr>
          <p:cNvPicPr>
            <a:picLocks noChangeAspect="1"/>
          </p:cNvPicPr>
          <p:nvPr/>
        </p:nvPicPr>
        <p:blipFill>
          <a:blip r:embed="rId2"/>
          <a:stretch>
            <a:fillRect/>
          </a:stretch>
        </p:blipFill>
        <p:spPr>
          <a:xfrm>
            <a:off x="6136379" y="2761037"/>
            <a:ext cx="5747755" cy="3297301"/>
          </a:xfrm>
          <a:prstGeom prst="rect">
            <a:avLst/>
          </a:prstGeom>
        </p:spPr>
      </p:pic>
      <p:sp>
        <p:nvSpPr>
          <p:cNvPr id="17" name="Text Placeholder 2">
            <a:extLst>
              <a:ext uri="{FF2B5EF4-FFF2-40B4-BE49-F238E27FC236}">
                <a16:creationId xmlns:a16="http://schemas.microsoft.com/office/drawing/2014/main" id="{CF2ED202-BBC1-4958-A761-0A8C9EA0D699}"/>
              </a:ext>
            </a:extLst>
          </p:cNvPr>
          <p:cNvSpPr>
            <a:spLocks noGrp="1"/>
          </p:cNvSpPr>
          <p:nvPr>
            <p:ph type="body" sz="quarter" idx="10"/>
          </p:nvPr>
        </p:nvSpPr>
        <p:spPr>
          <a:xfrm>
            <a:off x="474028" y="2984683"/>
            <a:ext cx="4615543" cy="1417500"/>
          </a:xfrm>
        </p:spPr>
        <p:txBody>
          <a:bodyPr>
            <a:normAutofit/>
          </a:bodyPr>
          <a:lstStyle/>
          <a:p>
            <a:r>
              <a:rPr lang="en-US" sz="1400" dirty="0">
                <a:solidFill>
                  <a:prstClr val="black"/>
                </a:solidFill>
                <a:cs typeface="Arial" panose="020B0604020202020204" pitchFamily="34" charset="0"/>
              </a:rPr>
              <a:t>WBS 6.10.02 – Electronics for detectors R&amp;D.</a:t>
            </a:r>
          </a:p>
          <a:p>
            <a:r>
              <a:rPr lang="en-US" sz="1400" dirty="0">
                <a:solidFill>
                  <a:prstClr val="black"/>
                </a:solidFill>
                <a:cs typeface="Arial" panose="020B0604020202020204" pitchFamily="34" charset="0"/>
              </a:rPr>
              <a:t>eRD109 – Readout R&amp;D.</a:t>
            </a:r>
          </a:p>
          <a:p>
            <a:r>
              <a:rPr lang="en-US" sz="1400" dirty="0">
                <a:solidFill>
                  <a:prstClr val="black"/>
                </a:solidFill>
                <a:cs typeface="Arial" panose="020B0604020202020204" pitchFamily="34" charset="0"/>
              </a:rPr>
              <a:t>Milestones – ASICs ready for production.</a:t>
            </a:r>
          </a:p>
          <a:p>
            <a:r>
              <a:rPr lang="en-US" sz="1400" dirty="0">
                <a:solidFill>
                  <a:prstClr val="black"/>
                </a:solidFill>
                <a:cs typeface="Arial" panose="020B0604020202020204" pitchFamily="34" charset="0"/>
              </a:rPr>
              <a:t>ASIC Production FY26 – FY28.</a:t>
            </a:r>
          </a:p>
          <a:p>
            <a:r>
              <a:rPr lang="en-US" sz="1400" dirty="0">
                <a:solidFill>
                  <a:prstClr val="black"/>
                </a:solidFill>
                <a:cs typeface="Arial" panose="020B0604020202020204" pitchFamily="34" charset="0"/>
              </a:rPr>
              <a:t>FEB QA/QC Complete – Ready for integration.</a:t>
            </a:r>
          </a:p>
          <a:p>
            <a:endParaRPr lang="en-US" sz="1400" dirty="0">
              <a:solidFill>
                <a:prstClr val="black"/>
              </a:solidFill>
              <a:cs typeface="Arial" panose="020B0604020202020204" pitchFamily="34" charset="0"/>
            </a:endParaRPr>
          </a:p>
          <a:p>
            <a:endParaRPr lang="en-US" dirty="0"/>
          </a:p>
        </p:txBody>
      </p:sp>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461963" y="0"/>
            <a:ext cx="11499234" cy="814866"/>
          </a:xfrm>
        </p:spPr>
        <p:txBody>
          <a:bodyPr/>
          <a:lstStyle/>
          <a:p>
            <a:r>
              <a:rPr lang="en-US" sz="3200" dirty="0"/>
              <a:t>Schedule: WBS 6.10.08 – Electronics </a:t>
            </a:r>
            <a:r>
              <a:rPr lang="en-US" dirty="0"/>
              <a:t>- </a:t>
            </a:r>
            <a:r>
              <a:rPr lang="en-US" sz="2800" dirty="0"/>
              <a:t>Installation</a:t>
            </a:r>
          </a:p>
        </p:txBody>
      </p:sp>
      <p:graphicFrame>
        <p:nvGraphicFramePr>
          <p:cNvPr id="3" name="Table 2">
            <a:extLst>
              <a:ext uri="{FF2B5EF4-FFF2-40B4-BE49-F238E27FC236}">
                <a16:creationId xmlns:a16="http://schemas.microsoft.com/office/drawing/2014/main" id="{CF9384F7-4053-45E1-BDDC-8DD484933890}"/>
              </a:ext>
            </a:extLst>
          </p:cNvPr>
          <p:cNvGraphicFramePr>
            <a:graphicFrameLocks noGrp="1"/>
          </p:cNvGraphicFramePr>
          <p:nvPr>
            <p:extLst>
              <p:ext uri="{D42A27DB-BD31-4B8C-83A1-F6EECF244321}">
                <p14:modId xmlns:p14="http://schemas.microsoft.com/office/powerpoint/2010/main" val="2319177253"/>
              </p:ext>
            </p:extLst>
          </p:nvPr>
        </p:nvGraphicFramePr>
        <p:xfrm>
          <a:off x="474028" y="896112"/>
          <a:ext cx="7063241" cy="2007325"/>
        </p:xfrm>
        <a:graphic>
          <a:graphicData uri="http://schemas.openxmlformats.org/drawingml/2006/table">
            <a:tbl>
              <a:tblPr firstRow="1" bandRow="1">
                <a:tableStyleId>{5C22544A-7EE6-4342-B048-85BDC9FD1C3A}</a:tableStyleId>
              </a:tblPr>
              <a:tblGrid>
                <a:gridCol w="1380898">
                  <a:extLst>
                    <a:ext uri="{9D8B030D-6E8A-4147-A177-3AD203B41FA5}">
                      <a16:colId xmlns:a16="http://schemas.microsoft.com/office/drawing/2014/main" val="2398646146"/>
                    </a:ext>
                  </a:extLst>
                </a:gridCol>
                <a:gridCol w="1436914">
                  <a:extLst>
                    <a:ext uri="{9D8B030D-6E8A-4147-A177-3AD203B41FA5}">
                      <a16:colId xmlns:a16="http://schemas.microsoft.com/office/drawing/2014/main" val="971945562"/>
                    </a:ext>
                  </a:extLst>
                </a:gridCol>
                <a:gridCol w="1645920">
                  <a:extLst>
                    <a:ext uri="{9D8B030D-6E8A-4147-A177-3AD203B41FA5}">
                      <a16:colId xmlns:a16="http://schemas.microsoft.com/office/drawing/2014/main" val="3306921431"/>
                    </a:ext>
                  </a:extLst>
                </a:gridCol>
                <a:gridCol w="2599509">
                  <a:extLst>
                    <a:ext uri="{9D8B030D-6E8A-4147-A177-3AD203B41FA5}">
                      <a16:colId xmlns:a16="http://schemas.microsoft.com/office/drawing/2014/main" val="287474333"/>
                    </a:ext>
                  </a:extLst>
                </a:gridCol>
              </a:tblGrid>
              <a:tr h="310025">
                <a:tc>
                  <a:txBody>
                    <a:bodyPr/>
                    <a:lstStyle/>
                    <a:p>
                      <a:r>
                        <a:rPr lang="en-US" sz="1200" dirty="0"/>
                        <a:t>WBS6.10.02</a:t>
                      </a:r>
                    </a:p>
                  </a:txBody>
                  <a:tcPr/>
                </a:tc>
                <a:tc>
                  <a:txBody>
                    <a:bodyPr/>
                    <a:lstStyle/>
                    <a:p>
                      <a:r>
                        <a:rPr lang="en-US" sz="1200" dirty="0"/>
                        <a:t>eRD109</a:t>
                      </a:r>
                    </a:p>
                  </a:txBody>
                  <a:tcPr/>
                </a:tc>
                <a:tc>
                  <a:txBody>
                    <a:bodyPr/>
                    <a:lstStyle/>
                    <a:p>
                      <a:r>
                        <a:rPr lang="en-US" sz="1200" dirty="0"/>
                        <a:t>Milestones</a:t>
                      </a:r>
                    </a:p>
                  </a:txBody>
                  <a:tcPr/>
                </a:tc>
                <a:tc>
                  <a:txBody>
                    <a:bodyPr/>
                    <a:lstStyle/>
                    <a:p>
                      <a:r>
                        <a:rPr lang="en-US" sz="1200" dirty="0"/>
                        <a:t>FEB QC Complete</a:t>
                      </a:r>
                    </a:p>
                  </a:txBody>
                  <a:tcPr/>
                </a:tc>
                <a:extLst>
                  <a:ext uri="{0D108BD9-81ED-4DB2-BD59-A6C34878D82A}">
                    <a16:rowId xmlns:a16="http://schemas.microsoft.com/office/drawing/2014/main" val="1018554653"/>
                  </a:ext>
                </a:extLst>
              </a:tr>
              <a:tr h="310025">
                <a:tc>
                  <a:txBody>
                    <a:bodyPr/>
                    <a:lstStyle/>
                    <a:p>
                      <a:r>
                        <a:rPr lang="en-US" sz="1200" dirty="0"/>
                        <a:t>Calorimeters</a:t>
                      </a:r>
                    </a:p>
                  </a:txBody>
                  <a:tcPr/>
                </a:tc>
                <a:tc>
                  <a:txBody>
                    <a:bodyPr/>
                    <a:lstStyle/>
                    <a:p>
                      <a:r>
                        <a:rPr lang="en-US" sz="1200" dirty="0"/>
                        <a:t>Discrete, CALOROC</a:t>
                      </a:r>
                    </a:p>
                  </a:txBody>
                  <a:tcPr/>
                </a:tc>
                <a:tc>
                  <a:txBody>
                    <a:bodyPr/>
                    <a:lstStyle/>
                    <a:p>
                      <a:r>
                        <a:rPr lang="en-US" sz="1200" dirty="0"/>
                        <a:t>30 September 2025</a:t>
                      </a:r>
                    </a:p>
                  </a:txBody>
                  <a:tcPr/>
                </a:tc>
                <a:tc>
                  <a:txBody>
                    <a:bodyPr/>
                    <a:lstStyle/>
                    <a:p>
                      <a:r>
                        <a:rPr lang="en-US" sz="1200" dirty="0"/>
                        <a:t>Mar 2028 – Jan 2030</a:t>
                      </a:r>
                    </a:p>
                  </a:txBody>
                  <a:tcPr/>
                </a:tc>
                <a:extLst>
                  <a:ext uri="{0D108BD9-81ED-4DB2-BD59-A6C34878D82A}">
                    <a16:rowId xmlns:a16="http://schemas.microsoft.com/office/drawing/2014/main" val="1762382157"/>
                  </a:ext>
                </a:extLst>
              </a:tr>
              <a:tr h="310025">
                <a:tc>
                  <a:txBody>
                    <a:bodyPr/>
                    <a:lstStyle/>
                    <a:p>
                      <a:r>
                        <a:rPr lang="en-US" sz="1200" dirty="0"/>
                        <a:t>AC-LGAD</a:t>
                      </a:r>
                    </a:p>
                  </a:txBody>
                  <a:tcPr/>
                </a:tc>
                <a:tc>
                  <a:txBody>
                    <a:bodyPr/>
                    <a:lstStyle/>
                    <a:p>
                      <a:r>
                        <a:rPr lang="en-US" sz="1200" dirty="0"/>
                        <a:t>EICROC, FCFD</a:t>
                      </a:r>
                    </a:p>
                  </a:txBody>
                  <a:tcPr/>
                </a:tc>
                <a:tc>
                  <a:txBody>
                    <a:bodyPr/>
                    <a:lstStyle/>
                    <a:p>
                      <a:r>
                        <a:rPr lang="en-US" sz="1200" dirty="0"/>
                        <a:t>30 September 2025</a:t>
                      </a:r>
                    </a:p>
                  </a:txBody>
                  <a:tcPr/>
                </a:tc>
                <a:tc>
                  <a:txBody>
                    <a:bodyPr/>
                    <a:lstStyle/>
                    <a:p>
                      <a:r>
                        <a:rPr lang="en-US" sz="1200" dirty="0"/>
                        <a:t>Nov 2027 – Jan 2029</a:t>
                      </a:r>
                    </a:p>
                  </a:txBody>
                  <a:tcPr/>
                </a:tc>
                <a:extLst>
                  <a:ext uri="{0D108BD9-81ED-4DB2-BD59-A6C34878D82A}">
                    <a16:rowId xmlns:a16="http://schemas.microsoft.com/office/drawing/2014/main" val="810935789"/>
                  </a:ext>
                </a:extLst>
              </a:tr>
              <a:tr h="310025">
                <a:tc>
                  <a:txBody>
                    <a:bodyPr/>
                    <a:lstStyle/>
                    <a:p>
                      <a:r>
                        <a:rPr lang="en-US" sz="1200" dirty="0" err="1"/>
                        <a:t>dRICH</a:t>
                      </a:r>
                      <a:endParaRPr lang="en-US" sz="1200" dirty="0"/>
                    </a:p>
                  </a:txBody>
                  <a:tcPr/>
                </a:tc>
                <a:tc>
                  <a:txBody>
                    <a:bodyPr/>
                    <a:lstStyle/>
                    <a:p>
                      <a:r>
                        <a:rPr lang="en-US" sz="1200" dirty="0"/>
                        <a:t>ALCOR</a:t>
                      </a:r>
                    </a:p>
                  </a:txBody>
                  <a:tcPr/>
                </a:tc>
                <a:tc>
                  <a:txBody>
                    <a:bodyPr/>
                    <a:lstStyle/>
                    <a:p>
                      <a:r>
                        <a:rPr lang="en-US" sz="1200" dirty="0"/>
                        <a:t>2 January 2026</a:t>
                      </a:r>
                    </a:p>
                  </a:txBody>
                  <a:tcPr/>
                </a:tc>
                <a:tc>
                  <a:txBody>
                    <a:bodyPr/>
                    <a:lstStyle/>
                    <a:p>
                      <a:r>
                        <a:rPr lang="en-US" sz="1200" dirty="0"/>
                        <a:t>Nov 2028</a:t>
                      </a:r>
                    </a:p>
                  </a:txBody>
                  <a:tcPr/>
                </a:tc>
                <a:extLst>
                  <a:ext uri="{0D108BD9-81ED-4DB2-BD59-A6C34878D82A}">
                    <a16:rowId xmlns:a16="http://schemas.microsoft.com/office/drawing/2014/main" val="2100384003"/>
                  </a:ext>
                </a:extLst>
              </a:tr>
              <a:tr h="310025">
                <a:tc>
                  <a:txBody>
                    <a:bodyPr/>
                    <a:lstStyle/>
                    <a:p>
                      <a:r>
                        <a:rPr lang="en-US" sz="1200" dirty="0"/>
                        <a:t>MPGD</a:t>
                      </a:r>
                    </a:p>
                  </a:txBody>
                  <a:tcPr/>
                </a:tc>
                <a:tc>
                  <a:txBody>
                    <a:bodyPr/>
                    <a:lstStyle/>
                    <a:p>
                      <a:r>
                        <a:rPr lang="en-US" sz="1200" dirty="0"/>
                        <a:t>SALSA</a:t>
                      </a:r>
                    </a:p>
                  </a:txBody>
                  <a:tcPr/>
                </a:tc>
                <a:tc>
                  <a:txBody>
                    <a:bodyPr/>
                    <a:lstStyle/>
                    <a:p>
                      <a:r>
                        <a:rPr lang="en-US" sz="1200" dirty="0"/>
                        <a:t>31 March 2026</a:t>
                      </a:r>
                    </a:p>
                  </a:txBody>
                  <a:tcPr/>
                </a:tc>
                <a:tc>
                  <a:txBody>
                    <a:bodyPr/>
                    <a:lstStyle/>
                    <a:p>
                      <a:r>
                        <a:rPr lang="en-US" sz="1200" dirty="0"/>
                        <a:t>Sep 2028 – Jun 2029</a:t>
                      </a:r>
                    </a:p>
                  </a:txBody>
                  <a:tcPr/>
                </a:tc>
                <a:extLst>
                  <a:ext uri="{0D108BD9-81ED-4DB2-BD59-A6C34878D82A}">
                    <a16:rowId xmlns:a16="http://schemas.microsoft.com/office/drawing/2014/main" val="3759235848"/>
                  </a:ext>
                </a:extLst>
              </a:tr>
              <a:tr h="310025">
                <a:tc>
                  <a:txBody>
                    <a:bodyPr/>
                    <a:lstStyle/>
                    <a:p>
                      <a:r>
                        <a:rPr lang="en-US" sz="1200" dirty="0"/>
                        <a:t>HRPPD/MCPMT</a:t>
                      </a:r>
                    </a:p>
                  </a:txBody>
                  <a:tcPr/>
                </a:tc>
                <a:tc>
                  <a:txBody>
                    <a:bodyPr/>
                    <a:lstStyle/>
                    <a:p>
                      <a:r>
                        <a:rPr lang="en-US" sz="1200" dirty="0"/>
                        <a:t>FCFD/</a:t>
                      </a:r>
                      <a:r>
                        <a:rPr lang="en-US" sz="1200" dirty="0" err="1"/>
                        <a:t>EICROCx</a:t>
                      </a:r>
                      <a:endParaRPr lang="en-US" sz="1200" dirty="0"/>
                    </a:p>
                  </a:txBody>
                  <a:tcPr/>
                </a:tc>
                <a:tc>
                  <a:txBody>
                    <a:bodyPr/>
                    <a:lstStyle/>
                    <a:p>
                      <a:r>
                        <a:rPr lang="en-US" sz="1200" dirty="0"/>
                        <a:t>23 December 2026</a:t>
                      </a:r>
                    </a:p>
                  </a:txBody>
                  <a:tcPr/>
                </a:tc>
                <a:tc>
                  <a:txBody>
                    <a:bodyPr/>
                    <a:lstStyle/>
                    <a:p>
                      <a:r>
                        <a:rPr lang="en-US" sz="1200" dirty="0"/>
                        <a:t>Sep 2028 – Jan 2029</a:t>
                      </a:r>
                    </a:p>
                  </a:txBody>
                  <a:tcPr/>
                </a:tc>
                <a:extLst>
                  <a:ext uri="{0D108BD9-81ED-4DB2-BD59-A6C34878D82A}">
                    <a16:rowId xmlns:a16="http://schemas.microsoft.com/office/drawing/2014/main" val="1544494971"/>
                  </a:ext>
                </a:extLst>
              </a:tr>
            </a:tbl>
          </a:graphicData>
        </a:graphic>
      </p:graphicFrame>
      <p:grpSp>
        <p:nvGrpSpPr>
          <p:cNvPr id="47" name="Group 46">
            <a:extLst>
              <a:ext uri="{FF2B5EF4-FFF2-40B4-BE49-F238E27FC236}">
                <a16:creationId xmlns:a16="http://schemas.microsoft.com/office/drawing/2014/main" id="{FDCB2315-562F-4FB6-8A17-398D76240B31}"/>
              </a:ext>
            </a:extLst>
          </p:cNvPr>
          <p:cNvGrpSpPr/>
          <p:nvPr/>
        </p:nvGrpSpPr>
        <p:grpSpPr>
          <a:xfrm>
            <a:off x="474029" y="4402183"/>
            <a:ext cx="1506044" cy="875210"/>
            <a:chOff x="799737" y="1585037"/>
            <a:chExt cx="1459275" cy="875210"/>
          </a:xfrm>
        </p:grpSpPr>
        <p:sp>
          <p:nvSpPr>
            <p:cNvPr id="48" name="Content Placeholder 2">
              <a:extLst>
                <a:ext uri="{FF2B5EF4-FFF2-40B4-BE49-F238E27FC236}">
                  <a16:creationId xmlns:a16="http://schemas.microsoft.com/office/drawing/2014/main" id="{63658629-CF7E-4AF6-B9DF-E6200B2B62DA}"/>
                </a:ext>
              </a:extLst>
            </p:cNvPr>
            <p:cNvSpPr txBox="1">
              <a:spLocks/>
            </p:cNvSpPr>
            <p:nvPr/>
          </p:nvSpPr>
          <p:spPr>
            <a:xfrm>
              <a:off x="799738" y="1898608"/>
              <a:ext cx="1122841" cy="561639"/>
            </a:xfrm>
            <a:prstGeom prst="rect">
              <a:avLst/>
            </a:prstGeom>
            <a:solidFill>
              <a:srgbClr val="FFFF0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400" dirty="0">
                  <a:solidFill>
                    <a:srgbClr val="0070C0"/>
                  </a:solidFill>
                </a:rPr>
                <a:t>R&amp;D, PED (eRD109)</a:t>
              </a:r>
            </a:p>
          </p:txBody>
        </p:sp>
        <p:sp>
          <p:nvSpPr>
            <p:cNvPr id="49" name="Content Placeholder 2">
              <a:extLst>
                <a:ext uri="{FF2B5EF4-FFF2-40B4-BE49-F238E27FC236}">
                  <a16:creationId xmlns:a16="http://schemas.microsoft.com/office/drawing/2014/main" id="{83587DBA-4B73-4EA5-B161-21E19C573543}"/>
                </a:ext>
              </a:extLst>
            </p:cNvPr>
            <p:cNvSpPr txBox="1">
              <a:spLocks/>
            </p:cNvSpPr>
            <p:nvPr/>
          </p:nvSpPr>
          <p:spPr>
            <a:xfrm>
              <a:off x="799737" y="1585037"/>
              <a:ext cx="1459275" cy="3135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400" dirty="0">
                  <a:solidFill>
                    <a:prstClr val="black"/>
                  </a:solidFill>
                </a:rPr>
                <a:t>FY23 – FY26</a:t>
              </a:r>
            </a:p>
          </p:txBody>
        </p:sp>
      </p:grpSp>
      <p:grpSp>
        <p:nvGrpSpPr>
          <p:cNvPr id="50" name="Group 49">
            <a:extLst>
              <a:ext uri="{FF2B5EF4-FFF2-40B4-BE49-F238E27FC236}">
                <a16:creationId xmlns:a16="http://schemas.microsoft.com/office/drawing/2014/main" id="{96F935B2-7418-4A6F-892A-03ED1801FB10}"/>
              </a:ext>
            </a:extLst>
          </p:cNvPr>
          <p:cNvGrpSpPr/>
          <p:nvPr/>
        </p:nvGrpSpPr>
        <p:grpSpPr>
          <a:xfrm>
            <a:off x="1718478" y="4402183"/>
            <a:ext cx="1506044" cy="875210"/>
            <a:chOff x="799737" y="1585037"/>
            <a:chExt cx="1459274" cy="875210"/>
          </a:xfrm>
        </p:grpSpPr>
        <p:sp>
          <p:nvSpPr>
            <p:cNvPr id="51" name="Content Placeholder 2">
              <a:extLst>
                <a:ext uri="{FF2B5EF4-FFF2-40B4-BE49-F238E27FC236}">
                  <a16:creationId xmlns:a16="http://schemas.microsoft.com/office/drawing/2014/main" id="{C86CDD58-261D-4C41-8F8B-71F054D73ABD}"/>
                </a:ext>
              </a:extLst>
            </p:cNvPr>
            <p:cNvSpPr txBox="1">
              <a:spLocks/>
            </p:cNvSpPr>
            <p:nvPr/>
          </p:nvSpPr>
          <p:spPr>
            <a:xfrm>
              <a:off x="799739" y="1898609"/>
              <a:ext cx="1181733" cy="561638"/>
            </a:xfrm>
            <a:prstGeom prst="rect">
              <a:avLst/>
            </a:prstGeom>
            <a:solidFill>
              <a:schemeClr val="accent1">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400" dirty="0">
                  <a:solidFill>
                    <a:srgbClr val="0070C0"/>
                  </a:solidFill>
                </a:rPr>
                <a:t>ASIC Production</a:t>
              </a:r>
            </a:p>
          </p:txBody>
        </p:sp>
        <p:sp>
          <p:nvSpPr>
            <p:cNvPr id="52" name="Content Placeholder 2">
              <a:extLst>
                <a:ext uri="{FF2B5EF4-FFF2-40B4-BE49-F238E27FC236}">
                  <a16:creationId xmlns:a16="http://schemas.microsoft.com/office/drawing/2014/main" id="{613909E9-7060-4BE4-80C8-7136B88D7720}"/>
                </a:ext>
              </a:extLst>
            </p:cNvPr>
            <p:cNvSpPr txBox="1">
              <a:spLocks/>
            </p:cNvSpPr>
            <p:nvPr/>
          </p:nvSpPr>
          <p:spPr>
            <a:xfrm>
              <a:off x="799737" y="1585037"/>
              <a:ext cx="1459274" cy="3135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400" dirty="0">
                  <a:solidFill>
                    <a:prstClr val="black"/>
                  </a:solidFill>
                </a:rPr>
                <a:t>FY26 – FY28</a:t>
              </a:r>
            </a:p>
          </p:txBody>
        </p:sp>
      </p:grpSp>
      <p:grpSp>
        <p:nvGrpSpPr>
          <p:cNvPr id="15" name="Group 14">
            <a:extLst>
              <a:ext uri="{FF2B5EF4-FFF2-40B4-BE49-F238E27FC236}">
                <a16:creationId xmlns:a16="http://schemas.microsoft.com/office/drawing/2014/main" id="{EA51E2C3-F68F-4AEA-AF81-105EB8279AEB}"/>
              </a:ext>
            </a:extLst>
          </p:cNvPr>
          <p:cNvGrpSpPr/>
          <p:nvPr/>
        </p:nvGrpSpPr>
        <p:grpSpPr>
          <a:xfrm>
            <a:off x="3681572" y="4918505"/>
            <a:ext cx="2233283" cy="1248945"/>
            <a:chOff x="3681572" y="4918505"/>
            <a:chExt cx="2233283" cy="1248945"/>
          </a:xfrm>
        </p:grpSpPr>
        <p:sp>
          <p:nvSpPr>
            <p:cNvPr id="56" name="Content Placeholder 2">
              <a:extLst>
                <a:ext uri="{FF2B5EF4-FFF2-40B4-BE49-F238E27FC236}">
                  <a16:creationId xmlns:a16="http://schemas.microsoft.com/office/drawing/2014/main" id="{12FCCF86-BCC4-4BE6-8AAA-36F68CFB2012}"/>
                </a:ext>
              </a:extLst>
            </p:cNvPr>
            <p:cNvSpPr txBox="1">
              <a:spLocks/>
            </p:cNvSpPr>
            <p:nvPr/>
          </p:nvSpPr>
          <p:spPr>
            <a:xfrm>
              <a:off x="3681572" y="5809293"/>
              <a:ext cx="1341993" cy="358157"/>
            </a:xfrm>
            <a:prstGeom prst="rect">
              <a:avLst/>
            </a:prstGeom>
            <a:solidFill>
              <a:srgbClr val="FFC00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400" dirty="0">
                  <a:solidFill>
                    <a:srgbClr val="0070C0"/>
                  </a:solidFill>
                </a:rPr>
                <a:t>QC Complete</a:t>
              </a:r>
            </a:p>
          </p:txBody>
        </p:sp>
        <p:sp>
          <p:nvSpPr>
            <p:cNvPr id="57" name="Left Brace 56">
              <a:extLst>
                <a:ext uri="{FF2B5EF4-FFF2-40B4-BE49-F238E27FC236}">
                  <a16:creationId xmlns:a16="http://schemas.microsoft.com/office/drawing/2014/main" id="{1258D1E7-F71E-40C0-A317-006CD8DB927D}"/>
                </a:ext>
              </a:extLst>
            </p:cNvPr>
            <p:cNvSpPr/>
            <p:nvPr/>
          </p:nvSpPr>
          <p:spPr>
            <a:xfrm rot="16200000">
              <a:off x="4672481" y="4510312"/>
              <a:ext cx="717773" cy="1534160"/>
            </a:xfrm>
            <a:prstGeom prst="leftBrace">
              <a:avLst>
                <a:gd name="adj1" fmla="val 8333"/>
                <a:gd name="adj2" fmla="val 49322"/>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8" name="Content Placeholder 2">
              <a:extLst>
                <a:ext uri="{FF2B5EF4-FFF2-40B4-BE49-F238E27FC236}">
                  <a16:creationId xmlns:a16="http://schemas.microsoft.com/office/drawing/2014/main" id="{A32C4650-1852-42D3-AABD-0F95CBE3F046}"/>
                </a:ext>
              </a:extLst>
            </p:cNvPr>
            <p:cNvSpPr txBox="1">
              <a:spLocks/>
            </p:cNvSpPr>
            <p:nvPr/>
          </p:nvSpPr>
          <p:spPr>
            <a:xfrm>
              <a:off x="4264286" y="4941829"/>
              <a:ext cx="1650569" cy="3521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400" dirty="0">
                  <a:solidFill>
                    <a:srgbClr val="0070C0"/>
                  </a:solidFill>
                </a:rPr>
                <a:t>11/2027 – 1/2030</a:t>
              </a:r>
            </a:p>
          </p:txBody>
        </p:sp>
      </p:grpSp>
      <p:grpSp>
        <p:nvGrpSpPr>
          <p:cNvPr id="14" name="Group 13">
            <a:extLst>
              <a:ext uri="{FF2B5EF4-FFF2-40B4-BE49-F238E27FC236}">
                <a16:creationId xmlns:a16="http://schemas.microsoft.com/office/drawing/2014/main" id="{ADF9797B-E595-4897-A095-FC8F2399EF22}"/>
              </a:ext>
            </a:extLst>
          </p:cNvPr>
          <p:cNvGrpSpPr/>
          <p:nvPr/>
        </p:nvGrpSpPr>
        <p:grpSpPr>
          <a:xfrm>
            <a:off x="2219994" y="5151537"/>
            <a:ext cx="2312126" cy="618506"/>
            <a:chOff x="2219994" y="5151537"/>
            <a:chExt cx="2312126" cy="618506"/>
          </a:xfrm>
        </p:grpSpPr>
        <p:sp>
          <p:nvSpPr>
            <p:cNvPr id="54" name="Content Placeholder 2">
              <a:extLst>
                <a:ext uri="{FF2B5EF4-FFF2-40B4-BE49-F238E27FC236}">
                  <a16:creationId xmlns:a16="http://schemas.microsoft.com/office/drawing/2014/main" id="{FABEDB82-C579-4288-8F0D-38AF1B638CD9}"/>
                </a:ext>
              </a:extLst>
            </p:cNvPr>
            <p:cNvSpPr txBox="1">
              <a:spLocks/>
            </p:cNvSpPr>
            <p:nvPr/>
          </p:nvSpPr>
          <p:spPr>
            <a:xfrm>
              <a:off x="2219994" y="5411886"/>
              <a:ext cx="2312126" cy="358157"/>
            </a:xfrm>
            <a:prstGeom prst="rect">
              <a:avLst/>
            </a:prstGeom>
            <a:solidFill>
              <a:schemeClr val="accent1">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400" dirty="0">
                  <a:solidFill>
                    <a:srgbClr val="0070C0"/>
                  </a:solidFill>
                </a:rPr>
                <a:t>Readout Production &amp; QC</a:t>
              </a:r>
            </a:p>
          </p:txBody>
        </p:sp>
        <p:sp>
          <p:nvSpPr>
            <p:cNvPr id="59" name="Content Placeholder 2">
              <a:extLst>
                <a:ext uri="{FF2B5EF4-FFF2-40B4-BE49-F238E27FC236}">
                  <a16:creationId xmlns:a16="http://schemas.microsoft.com/office/drawing/2014/main" id="{B16AA1C7-1D74-401C-86FF-71E199769D60}"/>
                </a:ext>
              </a:extLst>
            </p:cNvPr>
            <p:cNvSpPr txBox="1">
              <a:spLocks/>
            </p:cNvSpPr>
            <p:nvPr/>
          </p:nvSpPr>
          <p:spPr>
            <a:xfrm>
              <a:off x="2939030" y="5151537"/>
              <a:ext cx="1506044" cy="3135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400" dirty="0">
                  <a:solidFill>
                    <a:prstClr val="black"/>
                  </a:solidFill>
                </a:rPr>
                <a:t>FY26 – FY29</a:t>
              </a:r>
            </a:p>
          </p:txBody>
        </p:sp>
      </p:grpSp>
      <p:grpSp>
        <p:nvGrpSpPr>
          <p:cNvPr id="16" name="Group 15">
            <a:extLst>
              <a:ext uri="{FF2B5EF4-FFF2-40B4-BE49-F238E27FC236}">
                <a16:creationId xmlns:a16="http://schemas.microsoft.com/office/drawing/2014/main" id="{BA2F032E-C2AA-4180-8C26-1BB1CB3C0F52}"/>
              </a:ext>
            </a:extLst>
          </p:cNvPr>
          <p:cNvGrpSpPr/>
          <p:nvPr/>
        </p:nvGrpSpPr>
        <p:grpSpPr>
          <a:xfrm>
            <a:off x="8162896" y="1673002"/>
            <a:ext cx="2302114" cy="1088034"/>
            <a:chOff x="8026751" y="1673002"/>
            <a:chExt cx="2302114" cy="1088034"/>
          </a:xfrm>
        </p:grpSpPr>
        <p:sp>
          <p:nvSpPr>
            <p:cNvPr id="28" name="Content Placeholder 2">
              <a:extLst>
                <a:ext uri="{FF2B5EF4-FFF2-40B4-BE49-F238E27FC236}">
                  <a16:creationId xmlns:a16="http://schemas.microsoft.com/office/drawing/2014/main" id="{1B61D4BA-3DB5-4253-869F-D885CD9C3A25}"/>
                </a:ext>
              </a:extLst>
            </p:cNvPr>
            <p:cNvSpPr txBox="1">
              <a:spLocks/>
            </p:cNvSpPr>
            <p:nvPr/>
          </p:nvSpPr>
          <p:spPr>
            <a:xfrm>
              <a:off x="8026751" y="1996091"/>
              <a:ext cx="2302114" cy="4805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600" dirty="0">
                  <a:solidFill>
                    <a:srgbClr val="0070C0"/>
                  </a:solidFill>
                </a:rPr>
                <a:t>Apr 2030 – Jan 2032</a:t>
              </a:r>
            </a:p>
          </p:txBody>
        </p:sp>
        <p:sp>
          <p:nvSpPr>
            <p:cNvPr id="11" name="Left Brace 10">
              <a:extLst>
                <a:ext uri="{FF2B5EF4-FFF2-40B4-BE49-F238E27FC236}">
                  <a16:creationId xmlns:a16="http://schemas.microsoft.com/office/drawing/2014/main" id="{FECEB6F2-BC32-458C-8B6C-AA2AD863664E}"/>
                </a:ext>
              </a:extLst>
            </p:cNvPr>
            <p:cNvSpPr/>
            <p:nvPr/>
          </p:nvSpPr>
          <p:spPr>
            <a:xfrm rot="5400000">
              <a:off x="8841075" y="1669697"/>
              <a:ext cx="368455" cy="181422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0" name="Content Placeholder 2">
              <a:extLst>
                <a:ext uri="{FF2B5EF4-FFF2-40B4-BE49-F238E27FC236}">
                  <a16:creationId xmlns:a16="http://schemas.microsoft.com/office/drawing/2014/main" id="{02911C81-AE3D-4E48-A426-356FB94FAA47}"/>
                </a:ext>
              </a:extLst>
            </p:cNvPr>
            <p:cNvSpPr txBox="1">
              <a:spLocks/>
            </p:cNvSpPr>
            <p:nvPr/>
          </p:nvSpPr>
          <p:spPr>
            <a:xfrm>
              <a:off x="8530939" y="1673002"/>
              <a:ext cx="1187828" cy="3596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600" dirty="0">
                  <a:solidFill>
                    <a:srgbClr val="0070C0"/>
                  </a:solidFill>
                </a:rPr>
                <a:t>Installation</a:t>
              </a:r>
            </a:p>
          </p:txBody>
        </p:sp>
      </p:grpSp>
      <p:sp>
        <p:nvSpPr>
          <p:cNvPr id="24" name="Slide Number Placeholder 1">
            <a:extLst>
              <a:ext uri="{FF2B5EF4-FFF2-40B4-BE49-F238E27FC236}">
                <a16:creationId xmlns:a16="http://schemas.microsoft.com/office/drawing/2014/main" id="{75587464-70ED-4742-87BF-F598909EC963}"/>
              </a:ext>
            </a:extLst>
          </p:cNvPr>
          <p:cNvSpPr txBox="1">
            <a:spLocks/>
          </p:cNvSpPr>
          <p:nvPr/>
        </p:nvSpPr>
        <p:spPr>
          <a:xfrm>
            <a:off x="11451649" y="6533724"/>
            <a:ext cx="432486" cy="2940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33A556B-7C63-244D-9B7C-B0EA8042B330}" type="slidenum">
              <a:rPr lang="en-US" sz="1000" smtClean="0"/>
              <a:pPr algn="ctr"/>
              <a:t>19</a:t>
            </a:fld>
            <a:endParaRPr lang="en-US" sz="1000" dirty="0"/>
          </a:p>
        </p:txBody>
      </p:sp>
    </p:spTree>
    <p:extLst>
      <p:ext uri="{BB962C8B-B14F-4D97-AF65-F5344CB8AC3E}">
        <p14:creationId xmlns:p14="http://schemas.microsoft.com/office/powerpoint/2010/main" val="1598327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461963" y="0"/>
            <a:ext cx="11499234" cy="814866"/>
          </a:xfrm>
        </p:spPr>
        <p:txBody>
          <a:bodyPr/>
          <a:lstStyle/>
          <a:p>
            <a:r>
              <a:rPr lang="en-US" dirty="0"/>
              <a:t>Outline</a:t>
            </a:r>
          </a:p>
        </p:txBody>
      </p:sp>
      <p:sp>
        <p:nvSpPr>
          <p:cNvPr id="4" name="Text Placeholder 2">
            <a:extLst>
              <a:ext uri="{FF2B5EF4-FFF2-40B4-BE49-F238E27FC236}">
                <a16:creationId xmlns:a16="http://schemas.microsoft.com/office/drawing/2014/main" id="{30FCB79F-9CDD-4B8F-AB65-80B063256F08}"/>
              </a:ext>
            </a:extLst>
          </p:cNvPr>
          <p:cNvSpPr>
            <a:spLocks noGrp="1"/>
          </p:cNvSpPr>
          <p:nvPr>
            <p:ph type="body" sz="quarter" idx="10"/>
          </p:nvPr>
        </p:nvSpPr>
        <p:spPr>
          <a:xfrm>
            <a:off x="461963" y="930274"/>
            <a:ext cx="11521440" cy="5330826"/>
          </a:xfrm>
        </p:spPr>
        <p:txBody>
          <a:bodyPr>
            <a:normAutofit/>
          </a:bodyPr>
          <a:lstStyle/>
          <a:p>
            <a:r>
              <a:rPr lang="en-US" sz="2800" dirty="0">
                <a:cs typeface="Arial" panose="020B0604020202020204" pitchFamily="34" charset="0"/>
              </a:rPr>
              <a:t>Readout – Scale &amp; Technology summary</a:t>
            </a:r>
          </a:p>
          <a:p>
            <a:r>
              <a:rPr lang="en-US" sz="2800" dirty="0">
                <a:cs typeface="Arial" panose="020B0604020202020204" pitchFamily="34" charset="0"/>
              </a:rPr>
              <a:t>eRD109 - ASIC &amp; Electronics R&amp;D Initiatives</a:t>
            </a:r>
          </a:p>
          <a:p>
            <a:pPr lvl="2"/>
            <a:r>
              <a:rPr lang="en-US" sz="2800" dirty="0">
                <a:cs typeface="Arial" panose="020B0604020202020204" pitchFamily="34" charset="0"/>
              </a:rPr>
              <a:t>Status</a:t>
            </a:r>
          </a:p>
          <a:p>
            <a:pPr lvl="2"/>
            <a:r>
              <a:rPr lang="en-US" sz="2800" dirty="0">
                <a:cs typeface="Arial" panose="020B0604020202020204" pitchFamily="34" charset="0"/>
              </a:rPr>
              <a:t>Progress Reports</a:t>
            </a:r>
          </a:p>
          <a:p>
            <a:pPr lvl="2"/>
            <a:r>
              <a:rPr lang="en-US" sz="2800" dirty="0">
                <a:cs typeface="Arial" panose="020B0604020202020204" pitchFamily="34" charset="0"/>
              </a:rPr>
              <a:t>Schedules</a:t>
            </a:r>
            <a:endParaRPr lang="en-US" sz="2400" dirty="0">
              <a:cs typeface="Arial" panose="020B0604020202020204" pitchFamily="34" charset="0"/>
            </a:endParaRPr>
          </a:p>
          <a:p>
            <a:r>
              <a:rPr lang="en-US" sz="2800" dirty="0">
                <a:cs typeface="Arial" panose="020B0604020202020204" pitchFamily="34" charset="0"/>
              </a:rPr>
              <a:t>R&amp;D Milestones and PED Outlook</a:t>
            </a:r>
          </a:p>
          <a:p>
            <a:r>
              <a:rPr lang="en-US" sz="2800" dirty="0">
                <a:cs typeface="Arial" panose="020B0604020202020204" pitchFamily="34" charset="0"/>
              </a:rPr>
              <a:t>Summary</a:t>
            </a:r>
          </a:p>
        </p:txBody>
      </p:sp>
    </p:spTree>
    <p:extLst>
      <p:ext uri="{BB962C8B-B14F-4D97-AF65-F5344CB8AC3E}">
        <p14:creationId xmlns:p14="http://schemas.microsoft.com/office/powerpoint/2010/main" val="3716809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461963" y="0"/>
            <a:ext cx="11499234" cy="814866"/>
          </a:xfrm>
        </p:spPr>
        <p:txBody>
          <a:bodyPr/>
          <a:lstStyle/>
          <a:p>
            <a:r>
              <a:rPr lang="en-US" dirty="0"/>
              <a:t>R&amp;D Milestones &amp; PED Outlook</a:t>
            </a:r>
          </a:p>
        </p:txBody>
      </p:sp>
      <p:sp>
        <p:nvSpPr>
          <p:cNvPr id="4" name="Rectangle 3">
            <a:extLst>
              <a:ext uri="{FF2B5EF4-FFF2-40B4-BE49-F238E27FC236}">
                <a16:creationId xmlns:a16="http://schemas.microsoft.com/office/drawing/2014/main" id="{E30BCE09-1FDE-46A0-B832-0AF9FA101211}"/>
              </a:ext>
            </a:extLst>
          </p:cNvPr>
          <p:cNvSpPr/>
          <p:nvPr/>
        </p:nvSpPr>
        <p:spPr>
          <a:xfrm>
            <a:off x="461963" y="938243"/>
            <a:ext cx="11365079" cy="5078313"/>
          </a:xfrm>
          <a:prstGeom prst="rect">
            <a:avLst/>
          </a:prstGeom>
        </p:spPr>
        <p:txBody>
          <a:bodyPr wrap="square">
            <a:spAutoFit/>
          </a:bodyPr>
          <a:lstStyle/>
          <a:p>
            <a:pPr marL="285750" indent="-285750">
              <a:buFont typeface="Wingdings" panose="05000000000000000000" pitchFamily="2" charset="2"/>
              <a:buChar char="q"/>
            </a:pPr>
            <a:r>
              <a:rPr lang="en-US" dirty="0">
                <a:solidFill>
                  <a:srgbClr val="000000"/>
                </a:solidFill>
                <a:latin typeface="Helvetica Neue"/>
                <a:ea typeface="Arial Unicode MS"/>
                <a:cs typeface="Arial Unicode MS"/>
              </a:rPr>
              <a:t>Develop a streaming readout solution for the EIC calorimeters with </a:t>
            </a:r>
            <a:r>
              <a:rPr lang="en-US" dirty="0" err="1">
                <a:solidFill>
                  <a:srgbClr val="000000"/>
                </a:solidFill>
                <a:latin typeface="Helvetica Neue"/>
                <a:ea typeface="Arial Unicode MS"/>
                <a:cs typeface="Arial Unicode MS"/>
              </a:rPr>
              <a:t>SiPMs</a:t>
            </a:r>
            <a:r>
              <a:rPr lang="en-US" dirty="0">
                <a:solidFill>
                  <a:srgbClr val="000000"/>
                </a:solidFill>
                <a:latin typeface="Helvetica Neue"/>
                <a:ea typeface="Arial Unicode MS"/>
                <a:cs typeface="Arial Unicode MS"/>
              </a:rPr>
              <a:t> and the associated PCBs and cabling infrastructure. Decide between options using COTS devices or directly starting from existing ASICs. [September 2025]</a:t>
            </a:r>
          </a:p>
          <a:p>
            <a:pPr marL="742950" lvl="1" indent="-285750">
              <a:buFont typeface="Wingdings" panose="05000000000000000000" pitchFamily="2" charset="2"/>
              <a:buChar char="§"/>
            </a:pPr>
            <a:r>
              <a:rPr lang="en-US" dirty="0">
                <a:solidFill>
                  <a:srgbClr val="000000"/>
                </a:solidFill>
                <a:latin typeface="Helvetica Neue"/>
                <a:ea typeface="Arial Unicode MS"/>
                <a:cs typeface="Arial Unicode MS"/>
              </a:rPr>
              <a:t>Done. Discrete implementation with COTS devices was selected for forward and backward EM calorimeters with specifications completed in 2024, beam tests at DESY in 2025; engineering article planned as supported by PED in FY26 and production in FY27. The CALOROC ASIC is under development by OMEGA/IN2P3 group as in-kind, benefitting from evaluation with the H2GCROC ASIC, and selected for the LFHCAL. Tests were performed at CERN in May 2024. The CALOROC is compatible with streaming readout and development is supported by PED: CALOROC1A and 1B in FY24 – FY25, CALOROC2 (final version) in FY26 and production in FY27.</a:t>
            </a:r>
          </a:p>
          <a:p>
            <a:endParaRPr lang="en-US" dirty="0">
              <a:solidFill>
                <a:srgbClr val="000000"/>
              </a:solidFill>
              <a:latin typeface="Helvetica Neue"/>
              <a:ea typeface="Arial Unicode MS"/>
              <a:cs typeface="Arial Unicode MS"/>
            </a:endParaRPr>
          </a:p>
          <a:p>
            <a:pPr marL="285750" indent="-285750">
              <a:buFont typeface="Wingdings" panose="05000000000000000000" pitchFamily="2" charset="2"/>
              <a:buChar char="q"/>
            </a:pPr>
            <a:r>
              <a:rPr lang="en-US" dirty="0"/>
              <a:t>Develop a streaming readout solution specific to the Ring-Imaging Cherenkov (RICH) particle identification detectors with </a:t>
            </a:r>
            <a:r>
              <a:rPr lang="en-US" dirty="0" err="1"/>
              <a:t>SiPMs</a:t>
            </a:r>
            <a:r>
              <a:rPr lang="en-US" dirty="0"/>
              <a:t>. This may require a modification of an existing ASIC design. [December 2025]</a:t>
            </a:r>
          </a:p>
          <a:p>
            <a:pPr marL="742950" lvl="1" indent="-285750">
              <a:buFont typeface="Wingdings" panose="05000000000000000000" pitchFamily="2" charset="2"/>
              <a:buChar char="§"/>
            </a:pPr>
            <a:r>
              <a:rPr lang="en-US" dirty="0"/>
              <a:t>Done. The ALCOR ASIC was selected. The ALCOR development is done as in-kind by INFN. ALCORv2 32 pixel 8 x 4 was completed in FY24. Further development is supported by PED: ALCORv3 64 pixel 8 x 8 in FY25, ALCORv4 ready for production in FY26.</a:t>
            </a:r>
          </a:p>
          <a:p>
            <a:pPr marL="285750" indent="-285750">
              <a:buFont typeface="Wingdings" panose="05000000000000000000" pitchFamily="2" charset="2"/>
              <a:buChar char="q"/>
            </a:pPr>
            <a:endParaRPr lang="en-US" dirty="0">
              <a:solidFill>
                <a:srgbClr val="000000"/>
              </a:solidFill>
              <a:latin typeface="Helvetica Neue"/>
              <a:ea typeface="Arial Unicode MS"/>
              <a:cs typeface="Arial Unicode MS"/>
            </a:endParaRPr>
          </a:p>
          <a:p>
            <a:pPr marL="742950" indent="-285750">
              <a:buFont typeface="Wingdings" panose="05000000000000000000" pitchFamily="2" charset="2"/>
              <a:buChar char="§"/>
            </a:pPr>
            <a:endParaRPr lang="en-US" dirty="0">
              <a:solidFill>
                <a:srgbClr val="000000"/>
              </a:solidFill>
              <a:latin typeface="Helvetica Neue"/>
              <a:ea typeface="Arial Unicode MS"/>
              <a:cs typeface="Arial Unicode MS"/>
            </a:endParaRPr>
          </a:p>
        </p:txBody>
      </p:sp>
    </p:spTree>
    <p:extLst>
      <p:ext uri="{BB962C8B-B14F-4D97-AF65-F5344CB8AC3E}">
        <p14:creationId xmlns:p14="http://schemas.microsoft.com/office/powerpoint/2010/main" val="1768782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0BCE09-1FDE-46A0-B832-0AF9FA101211}"/>
              </a:ext>
            </a:extLst>
          </p:cNvPr>
          <p:cNvSpPr/>
          <p:nvPr/>
        </p:nvSpPr>
        <p:spPr>
          <a:xfrm>
            <a:off x="461963" y="938243"/>
            <a:ext cx="11365079" cy="5909310"/>
          </a:xfrm>
          <a:prstGeom prst="rect">
            <a:avLst/>
          </a:prstGeom>
        </p:spPr>
        <p:txBody>
          <a:bodyPr wrap="square">
            <a:spAutoFit/>
          </a:bodyPr>
          <a:lstStyle/>
          <a:p>
            <a:pPr marL="285750" indent="-285750">
              <a:buFont typeface="Wingdings" panose="05000000000000000000" pitchFamily="2" charset="2"/>
              <a:buChar char="q"/>
            </a:pPr>
            <a:r>
              <a:rPr lang="en-US" dirty="0"/>
              <a:t>Develop a streaming readout solution specific to particle identification detectors with LAPPDs and/or MCPMTs. This requires a novel ASIC in 130 nm CMOS technology that meets the requirements set by EIC providing a precise time measurement with a TDC combined with an Analog Digital Converter (ADC) for the amplitude measurement. [December 2026]</a:t>
            </a:r>
          </a:p>
          <a:p>
            <a:pPr marL="742950" lvl="1" indent="-285750">
              <a:buFont typeface="Wingdings" panose="05000000000000000000" pitchFamily="2" charset="2"/>
              <a:buChar char="§"/>
            </a:pPr>
            <a:r>
              <a:rPr lang="en-US" dirty="0"/>
              <a:t>Done. A variant of the FCFD ASIC was selected, benefitting from the development of the FCFD (65 nm) for the AC-LGAD strip readout. This work will be supported by PED in FY25 and FY26; production of the FCFD variant for the </a:t>
            </a:r>
            <a:r>
              <a:rPr lang="en-US" dirty="0" err="1"/>
              <a:t>pfRICH</a:t>
            </a:r>
            <a:r>
              <a:rPr lang="en-US" dirty="0"/>
              <a:t> and the </a:t>
            </a:r>
            <a:r>
              <a:rPr lang="en-US" dirty="0" err="1"/>
              <a:t>hpDIRC</a:t>
            </a:r>
            <a:r>
              <a:rPr lang="en-US" dirty="0"/>
              <a:t> is planned for FY27.</a:t>
            </a:r>
          </a:p>
          <a:p>
            <a:pPr marL="285750" indent="-285750">
              <a:buFont typeface="Wingdings" panose="05000000000000000000" pitchFamily="2" charset="2"/>
              <a:buChar char="q"/>
            </a:pPr>
            <a:endParaRPr lang="en-US" dirty="0">
              <a:solidFill>
                <a:srgbClr val="000000"/>
              </a:solidFill>
              <a:latin typeface="Helvetica Neue"/>
              <a:ea typeface="Arial Unicode MS"/>
              <a:cs typeface="Arial Unicode MS"/>
            </a:endParaRPr>
          </a:p>
          <a:p>
            <a:pPr marL="285750" indent="-285750">
              <a:buFont typeface="Wingdings" panose="05000000000000000000" pitchFamily="2" charset="2"/>
              <a:buChar char="q"/>
            </a:pPr>
            <a:r>
              <a:rPr lang="en-US" dirty="0"/>
              <a:t>Develop a low-mass streaming readout solution specific to the barrel-region AC-LGAD at an EIC Detector, including design of the power delivery and readout service system. This includes a decision between redesign of existing ASICs or use of third-party ASIC solutions [September 2025].</a:t>
            </a:r>
          </a:p>
          <a:p>
            <a:pPr marL="742950" lvl="1" indent="-285750">
              <a:buFont typeface="Wingdings" panose="05000000000000000000" pitchFamily="2" charset="2"/>
              <a:buChar char="§"/>
            </a:pPr>
            <a:r>
              <a:rPr lang="en-US" dirty="0"/>
              <a:t>Done. The EICROC ASIC has been selected for AC-LGAD pixel readout. The EICROC is based on the previously developed HGCROC ASIC and will conform to streaming readout requirements. The EICROC is done as in-kind by OMEGA/IN2P3. EICROC0 exist with 4 x 4 channels, power reduction is implemented in EICROC0A and 0B. Design of EICROC1A (8 x 32) and EICROC1 (32x32) are complete and ready for submission in FY25. The final version, EICROC2 (32 x 32) will be completed in FY26 with production in FY27. For barrel AC-LGAD strips the FCFDv1 has been completed in FY24 with added interfaces in FY24/FY25 (FCFDv1.1) and with synergies with FNAL/DUNE. FCFDv2, the final version under PED, will occur in Fy26 and is expected to be ready for production in FY27.</a:t>
            </a:r>
          </a:p>
          <a:p>
            <a:pPr marL="285750" indent="-285750">
              <a:buFont typeface="Wingdings" panose="05000000000000000000" pitchFamily="2" charset="2"/>
              <a:buChar char="q"/>
            </a:pPr>
            <a:endParaRPr lang="en-US" dirty="0">
              <a:solidFill>
                <a:srgbClr val="000000"/>
              </a:solidFill>
              <a:latin typeface="Helvetica Neue"/>
              <a:ea typeface="Arial Unicode MS"/>
              <a:cs typeface="Arial Unicode MS"/>
            </a:endParaRPr>
          </a:p>
          <a:p>
            <a:pPr marL="742950" indent="-285750">
              <a:buFont typeface="Wingdings" panose="05000000000000000000" pitchFamily="2" charset="2"/>
              <a:buChar char="§"/>
            </a:pPr>
            <a:endParaRPr lang="en-US" dirty="0">
              <a:solidFill>
                <a:srgbClr val="000000"/>
              </a:solidFill>
              <a:latin typeface="Helvetica Neue"/>
              <a:ea typeface="Arial Unicode MS"/>
              <a:cs typeface="Arial Unicode MS"/>
            </a:endParaRPr>
          </a:p>
        </p:txBody>
      </p:sp>
      <p:sp>
        <p:nvSpPr>
          <p:cNvPr id="6" name="Title 1">
            <a:extLst>
              <a:ext uri="{FF2B5EF4-FFF2-40B4-BE49-F238E27FC236}">
                <a16:creationId xmlns:a16="http://schemas.microsoft.com/office/drawing/2014/main" id="{0F498719-168B-46F0-AC43-0A5AEF52713D}"/>
              </a:ext>
            </a:extLst>
          </p:cNvPr>
          <p:cNvSpPr>
            <a:spLocks noGrp="1"/>
          </p:cNvSpPr>
          <p:nvPr>
            <p:ph type="title"/>
          </p:nvPr>
        </p:nvSpPr>
        <p:spPr>
          <a:xfrm>
            <a:off x="461963" y="0"/>
            <a:ext cx="11499850" cy="814388"/>
          </a:xfrm>
        </p:spPr>
        <p:txBody>
          <a:bodyPr/>
          <a:lstStyle/>
          <a:p>
            <a:r>
              <a:rPr lang="en-US" dirty="0"/>
              <a:t>R&amp;D Milestones &amp; PED Outlook (cont.)</a:t>
            </a:r>
          </a:p>
        </p:txBody>
      </p:sp>
    </p:spTree>
    <p:extLst>
      <p:ext uri="{BB962C8B-B14F-4D97-AF65-F5344CB8AC3E}">
        <p14:creationId xmlns:p14="http://schemas.microsoft.com/office/powerpoint/2010/main" val="2128882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0BCE09-1FDE-46A0-B832-0AF9FA101211}"/>
              </a:ext>
            </a:extLst>
          </p:cNvPr>
          <p:cNvSpPr/>
          <p:nvPr/>
        </p:nvSpPr>
        <p:spPr>
          <a:xfrm>
            <a:off x="461963" y="938243"/>
            <a:ext cx="11365079" cy="2308324"/>
          </a:xfrm>
          <a:prstGeom prst="rect">
            <a:avLst/>
          </a:prstGeom>
        </p:spPr>
        <p:txBody>
          <a:bodyPr wrap="square">
            <a:spAutoFit/>
          </a:bodyPr>
          <a:lstStyle/>
          <a:p>
            <a:pPr marL="285750" indent="-285750">
              <a:buFont typeface="Wingdings" panose="05000000000000000000" pitchFamily="2" charset="2"/>
              <a:buChar char="q"/>
            </a:pPr>
            <a:r>
              <a:rPr lang="en-US" dirty="0"/>
              <a:t>Develop a streaming readout solution specific to the MPGD-based tracking detectors. This requires a modification based on previous ASIC designs to include compatibility with streaming readout, a new CMOS technology, and 64-channels. [March 2026].</a:t>
            </a:r>
          </a:p>
          <a:p>
            <a:pPr marL="742950" lvl="1" indent="-285750">
              <a:buFont typeface="Wingdings" panose="05000000000000000000" pitchFamily="2" charset="2"/>
              <a:buChar char="§"/>
            </a:pPr>
            <a:r>
              <a:rPr lang="en-US" dirty="0"/>
              <a:t>Done. Much work has been done as in-kind by CEA/USP. 4-channel SALSA submitted April 2024. The SALSA2 and final SALSA3 implementations in 65 nm technology will be supported as PED in FY25 and FY26. Production is anticipated in FY27.</a:t>
            </a:r>
          </a:p>
          <a:p>
            <a:pPr marL="285750" indent="-285750">
              <a:buFont typeface="Wingdings" panose="05000000000000000000" pitchFamily="2" charset="2"/>
              <a:buChar char="q"/>
            </a:pPr>
            <a:endParaRPr lang="en-US" dirty="0">
              <a:solidFill>
                <a:srgbClr val="000000"/>
              </a:solidFill>
              <a:latin typeface="Helvetica Neue"/>
              <a:ea typeface="Arial Unicode MS"/>
              <a:cs typeface="Arial Unicode MS"/>
            </a:endParaRPr>
          </a:p>
          <a:p>
            <a:pPr marL="742950" indent="-285750">
              <a:buFont typeface="Wingdings" panose="05000000000000000000" pitchFamily="2" charset="2"/>
              <a:buChar char="§"/>
            </a:pPr>
            <a:endParaRPr lang="en-US" dirty="0">
              <a:solidFill>
                <a:srgbClr val="000000"/>
              </a:solidFill>
              <a:latin typeface="Helvetica Neue"/>
              <a:ea typeface="Arial Unicode MS"/>
              <a:cs typeface="Arial Unicode MS"/>
            </a:endParaRPr>
          </a:p>
        </p:txBody>
      </p:sp>
      <p:sp>
        <p:nvSpPr>
          <p:cNvPr id="6" name="Title 1">
            <a:extLst>
              <a:ext uri="{FF2B5EF4-FFF2-40B4-BE49-F238E27FC236}">
                <a16:creationId xmlns:a16="http://schemas.microsoft.com/office/drawing/2014/main" id="{34B9334F-C6DF-4722-A530-EEC55728DE99}"/>
              </a:ext>
            </a:extLst>
          </p:cNvPr>
          <p:cNvSpPr>
            <a:spLocks noGrp="1"/>
          </p:cNvSpPr>
          <p:nvPr>
            <p:ph type="title"/>
          </p:nvPr>
        </p:nvSpPr>
        <p:spPr>
          <a:xfrm>
            <a:off x="461963" y="0"/>
            <a:ext cx="11499850" cy="814388"/>
          </a:xfrm>
        </p:spPr>
        <p:txBody>
          <a:bodyPr/>
          <a:lstStyle/>
          <a:p>
            <a:r>
              <a:rPr lang="en-US" dirty="0"/>
              <a:t>R&amp;D Milestones &amp; PED Outlook (cont.)</a:t>
            </a:r>
          </a:p>
        </p:txBody>
      </p:sp>
    </p:spTree>
    <p:extLst>
      <p:ext uri="{BB962C8B-B14F-4D97-AF65-F5344CB8AC3E}">
        <p14:creationId xmlns:p14="http://schemas.microsoft.com/office/powerpoint/2010/main" val="777106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461963" y="0"/>
            <a:ext cx="11499234" cy="814866"/>
          </a:xfrm>
        </p:spPr>
        <p:txBody>
          <a:bodyPr/>
          <a:lstStyle/>
          <a:p>
            <a:r>
              <a:rPr lang="en-US" dirty="0"/>
              <a:t>Summary</a:t>
            </a:r>
          </a:p>
        </p:txBody>
      </p:sp>
      <p:sp>
        <p:nvSpPr>
          <p:cNvPr id="97" name="Text Placeholder 2">
            <a:extLst>
              <a:ext uri="{FF2B5EF4-FFF2-40B4-BE49-F238E27FC236}">
                <a16:creationId xmlns:a16="http://schemas.microsoft.com/office/drawing/2014/main" id="{0E63DDA4-A177-4A64-A5D6-4BD1D2ED3FD4}"/>
              </a:ext>
            </a:extLst>
          </p:cNvPr>
          <p:cNvSpPr>
            <a:spLocks noGrp="1"/>
          </p:cNvSpPr>
          <p:nvPr>
            <p:ph type="body" sz="quarter" idx="10"/>
          </p:nvPr>
        </p:nvSpPr>
        <p:spPr>
          <a:xfrm>
            <a:off x="461963" y="930274"/>
            <a:ext cx="11521440" cy="5212080"/>
          </a:xfrm>
        </p:spPr>
        <p:txBody>
          <a:bodyPr>
            <a:normAutofit lnSpcReduction="10000"/>
          </a:bodyPr>
          <a:lstStyle/>
          <a:p>
            <a:pPr marL="342900" indent="-342900">
              <a:buFont typeface="Wingdings" panose="05000000000000000000" pitchFamily="2" charset="2"/>
              <a:buChar char="q"/>
            </a:pPr>
            <a:r>
              <a:rPr lang="en-US" sz="2600" dirty="0">
                <a:solidFill>
                  <a:prstClr val="black"/>
                </a:solidFill>
                <a:cs typeface="Arial"/>
              </a:rPr>
              <a:t>Considerable progress:</a:t>
            </a:r>
          </a:p>
          <a:p>
            <a:pPr lvl="3">
              <a:buFont typeface="Courier New" panose="02070309020205020404" pitchFamily="49" charset="0"/>
              <a:buChar char="o"/>
            </a:pPr>
            <a:r>
              <a:rPr lang="en-US" sz="2200" dirty="0">
                <a:solidFill>
                  <a:prstClr val="black"/>
                </a:solidFill>
                <a:cs typeface="Arial"/>
              </a:rPr>
              <a:t>ASIC interfaces for FEB-RDO – iterative process with designers, on-going</a:t>
            </a:r>
          </a:p>
          <a:p>
            <a:pPr lvl="3">
              <a:buFont typeface="Courier New" panose="02070309020205020404" pitchFamily="49" charset="0"/>
              <a:buChar char="o"/>
            </a:pPr>
            <a:r>
              <a:rPr lang="en-US" sz="2200" dirty="0">
                <a:solidFill>
                  <a:prstClr val="black"/>
                </a:solidFill>
                <a:cs typeface="Arial"/>
              </a:rPr>
              <a:t>ASIC workshop with project 2-3 June 2025 @ </a:t>
            </a:r>
            <a:r>
              <a:rPr lang="en-US" sz="2200" dirty="0" err="1">
                <a:solidFill>
                  <a:prstClr val="black"/>
                </a:solidFill>
                <a:cs typeface="Arial"/>
              </a:rPr>
              <a:t>Saclay</a:t>
            </a:r>
            <a:r>
              <a:rPr lang="en-US" sz="2200" dirty="0">
                <a:solidFill>
                  <a:prstClr val="black"/>
                </a:solidFill>
                <a:cs typeface="Arial"/>
              </a:rPr>
              <a:t>.</a:t>
            </a:r>
          </a:p>
          <a:p>
            <a:pPr marL="342900" indent="-342900">
              <a:buFont typeface="Wingdings" panose="05000000000000000000" pitchFamily="2" charset="2"/>
              <a:buChar char="q"/>
            </a:pPr>
            <a:endParaRPr lang="en-US" sz="2600" dirty="0">
              <a:solidFill>
                <a:prstClr val="black"/>
              </a:solidFill>
              <a:cs typeface="Arial"/>
            </a:endParaRPr>
          </a:p>
          <a:p>
            <a:pPr marL="342900" indent="-342900">
              <a:buFont typeface="Wingdings" panose="05000000000000000000" pitchFamily="2" charset="2"/>
              <a:buChar char="q"/>
            </a:pPr>
            <a:r>
              <a:rPr lang="en-US" sz="2600" dirty="0">
                <a:solidFill>
                  <a:prstClr val="black"/>
                </a:solidFill>
                <a:cs typeface="Arial"/>
              </a:rPr>
              <a:t>Resources needed for the next 1-2 years:</a:t>
            </a:r>
          </a:p>
          <a:p>
            <a:pPr lvl="1">
              <a:buFont typeface="Courier New" panose="02070309020205020404" pitchFamily="49" charset="0"/>
              <a:buChar char="o"/>
            </a:pPr>
            <a:r>
              <a:rPr lang="en-US" sz="2200" dirty="0">
                <a:solidFill>
                  <a:prstClr val="black"/>
                </a:solidFill>
                <a:cs typeface="Arial"/>
              </a:rPr>
              <a:t>Expect a few prototype MPW runs per design ($)</a:t>
            </a:r>
          </a:p>
          <a:p>
            <a:pPr lvl="1">
              <a:buFont typeface="Courier New" panose="02070309020205020404" pitchFamily="49" charset="0"/>
              <a:buChar char="o"/>
            </a:pPr>
            <a:r>
              <a:rPr lang="en-US" sz="2200" dirty="0">
                <a:solidFill>
                  <a:prstClr val="black"/>
                </a:solidFill>
                <a:cs typeface="Arial"/>
              </a:rPr>
              <a:t>Pre-production run per design ($$$) (masks: $250k/130 nm, $750k/65 nm)</a:t>
            </a:r>
          </a:p>
          <a:p>
            <a:pPr lvl="1">
              <a:buFont typeface="Courier New" panose="02070309020205020404" pitchFamily="49" charset="0"/>
              <a:buChar char="o"/>
            </a:pPr>
            <a:r>
              <a:rPr lang="en-US" sz="2200" dirty="0">
                <a:solidFill>
                  <a:prstClr val="black"/>
                </a:solidFill>
                <a:cs typeface="Arial"/>
              </a:rPr>
              <a:t>Tests are resource intensive (EE, Tech, prototypes)</a:t>
            </a:r>
          </a:p>
          <a:p>
            <a:pPr lvl="1">
              <a:buFont typeface="Courier New" panose="02070309020205020404" pitchFamily="49" charset="0"/>
              <a:buChar char="o"/>
            </a:pPr>
            <a:r>
              <a:rPr lang="en-US" sz="2200" dirty="0" err="1">
                <a:solidFill>
                  <a:prstClr val="black"/>
                </a:solidFill>
                <a:cs typeface="Arial"/>
              </a:rPr>
              <a:t>pfRICH</a:t>
            </a:r>
            <a:r>
              <a:rPr lang="en-US" sz="2200" dirty="0">
                <a:solidFill>
                  <a:prstClr val="black"/>
                </a:solidFill>
                <a:cs typeface="Arial"/>
              </a:rPr>
              <a:t>, </a:t>
            </a:r>
            <a:r>
              <a:rPr lang="en-US" sz="2200" dirty="0" err="1">
                <a:solidFill>
                  <a:prstClr val="black"/>
                </a:solidFill>
                <a:cs typeface="Arial"/>
              </a:rPr>
              <a:t>hpDIRC</a:t>
            </a:r>
            <a:r>
              <a:rPr lang="en-US" sz="2200" dirty="0">
                <a:solidFill>
                  <a:prstClr val="black"/>
                </a:solidFill>
                <a:cs typeface="Arial"/>
              </a:rPr>
              <a:t> readout – FCFD Variant in progress.</a:t>
            </a:r>
          </a:p>
          <a:p>
            <a:pPr lvl="1">
              <a:buFont typeface="Courier New" panose="02070309020205020404" pitchFamily="49" charset="0"/>
              <a:buChar char="o"/>
            </a:pPr>
            <a:endParaRPr lang="en-US" sz="2600" dirty="0">
              <a:solidFill>
                <a:prstClr val="black"/>
              </a:solidFill>
              <a:cs typeface="Arial"/>
            </a:endParaRPr>
          </a:p>
          <a:p>
            <a:pPr marL="342900" indent="-342900">
              <a:buFont typeface="Wingdings" panose="05000000000000000000" pitchFamily="2" charset="2"/>
              <a:buChar char="q"/>
            </a:pPr>
            <a:r>
              <a:rPr lang="en-US" sz="2600" dirty="0">
                <a:solidFill>
                  <a:prstClr val="black"/>
                </a:solidFill>
                <a:cs typeface="Arial"/>
              </a:rPr>
              <a:t>Contracts</a:t>
            </a:r>
          </a:p>
          <a:p>
            <a:pPr marL="574675" lvl="1" indent="-342900">
              <a:buFont typeface="Wingdings" panose="05000000000000000000" pitchFamily="2" charset="2"/>
              <a:buChar char="q"/>
            </a:pPr>
            <a:r>
              <a:rPr lang="en-US" sz="2000" dirty="0">
                <a:solidFill>
                  <a:prstClr val="black"/>
                </a:solidFill>
                <a:cs typeface="Arial"/>
              </a:rPr>
              <a:t>FY23 – Completed</a:t>
            </a:r>
          </a:p>
          <a:p>
            <a:pPr marL="574675" lvl="1" indent="-342900">
              <a:buFont typeface="Wingdings" panose="05000000000000000000" pitchFamily="2" charset="2"/>
              <a:buChar char="q"/>
            </a:pPr>
            <a:r>
              <a:rPr lang="en-US" sz="2000" dirty="0">
                <a:solidFill>
                  <a:prstClr val="black"/>
                </a:solidFill>
                <a:cs typeface="Arial"/>
              </a:rPr>
              <a:t>FY24 - Some requested extensions, still underway in FY25</a:t>
            </a:r>
          </a:p>
          <a:p>
            <a:pPr marL="574675" lvl="1" indent="-342900">
              <a:buFont typeface="Wingdings" panose="05000000000000000000" pitchFamily="2" charset="2"/>
              <a:buChar char="q"/>
            </a:pPr>
            <a:r>
              <a:rPr lang="en-US" sz="2000" dirty="0">
                <a:solidFill>
                  <a:prstClr val="black"/>
                </a:solidFill>
                <a:cs typeface="Arial"/>
              </a:rPr>
              <a:t>FY25 – All PED (P6) onward, all submitted but funds are constrained.</a:t>
            </a:r>
          </a:p>
        </p:txBody>
      </p:sp>
    </p:spTree>
    <p:extLst>
      <p:ext uri="{BB962C8B-B14F-4D97-AF65-F5344CB8AC3E}">
        <p14:creationId xmlns:p14="http://schemas.microsoft.com/office/powerpoint/2010/main" val="3235696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461963" y="0"/>
            <a:ext cx="11499234" cy="814866"/>
          </a:xfrm>
        </p:spPr>
        <p:txBody>
          <a:bodyPr>
            <a:normAutofit/>
          </a:bodyPr>
          <a:lstStyle/>
          <a:p>
            <a:r>
              <a:rPr lang="en-US" dirty="0"/>
              <a:t>Streaming Readout - Channels – </a:t>
            </a:r>
            <a:r>
              <a:rPr lang="en-US" b="0" dirty="0"/>
              <a:t>Scale &amp; Technology</a:t>
            </a:r>
            <a:endParaRPr lang="en-US" dirty="0"/>
          </a:p>
        </p:txBody>
      </p:sp>
      <p:graphicFrame>
        <p:nvGraphicFramePr>
          <p:cNvPr id="3" name="Table 2">
            <a:extLst>
              <a:ext uri="{FF2B5EF4-FFF2-40B4-BE49-F238E27FC236}">
                <a16:creationId xmlns:a16="http://schemas.microsoft.com/office/drawing/2014/main" id="{A17E4B10-C5EF-4CDF-971B-1063833BB470}"/>
              </a:ext>
            </a:extLst>
          </p:cNvPr>
          <p:cNvGraphicFramePr>
            <a:graphicFrameLocks noGrp="1"/>
          </p:cNvGraphicFramePr>
          <p:nvPr>
            <p:extLst>
              <p:ext uri="{D42A27DB-BD31-4B8C-83A1-F6EECF244321}">
                <p14:modId xmlns:p14="http://schemas.microsoft.com/office/powerpoint/2010/main" val="177009573"/>
              </p:ext>
            </p:extLst>
          </p:nvPr>
        </p:nvGraphicFramePr>
        <p:xfrm>
          <a:off x="2636805" y="687224"/>
          <a:ext cx="4821737" cy="5523711"/>
        </p:xfrm>
        <a:graphic>
          <a:graphicData uri="http://schemas.openxmlformats.org/drawingml/2006/table">
            <a:tbl>
              <a:tblPr/>
              <a:tblGrid>
                <a:gridCol w="1014403">
                  <a:extLst>
                    <a:ext uri="{9D8B030D-6E8A-4147-A177-3AD203B41FA5}">
                      <a16:colId xmlns:a16="http://schemas.microsoft.com/office/drawing/2014/main" val="2929030193"/>
                    </a:ext>
                  </a:extLst>
                </a:gridCol>
                <a:gridCol w="1275801">
                  <a:extLst>
                    <a:ext uri="{9D8B030D-6E8A-4147-A177-3AD203B41FA5}">
                      <a16:colId xmlns:a16="http://schemas.microsoft.com/office/drawing/2014/main" val="4207006608"/>
                    </a:ext>
                  </a:extLst>
                </a:gridCol>
                <a:gridCol w="869724">
                  <a:extLst>
                    <a:ext uri="{9D8B030D-6E8A-4147-A177-3AD203B41FA5}">
                      <a16:colId xmlns:a16="http://schemas.microsoft.com/office/drawing/2014/main" val="2954344090"/>
                    </a:ext>
                  </a:extLst>
                </a:gridCol>
                <a:gridCol w="912824">
                  <a:extLst>
                    <a:ext uri="{9D8B030D-6E8A-4147-A177-3AD203B41FA5}">
                      <a16:colId xmlns:a16="http://schemas.microsoft.com/office/drawing/2014/main" val="3794942596"/>
                    </a:ext>
                  </a:extLst>
                </a:gridCol>
                <a:gridCol w="748985">
                  <a:extLst>
                    <a:ext uri="{9D8B030D-6E8A-4147-A177-3AD203B41FA5}">
                      <a16:colId xmlns:a16="http://schemas.microsoft.com/office/drawing/2014/main" val="79109167"/>
                    </a:ext>
                  </a:extLst>
                </a:gridCol>
              </a:tblGrid>
              <a:tr h="240447">
                <a:tc>
                  <a:txBody>
                    <a:bodyPr/>
                    <a:lstStyle/>
                    <a:p>
                      <a:pPr algn="l" fontAlgn="b"/>
                      <a:r>
                        <a:rPr lang="en-US" sz="600" b="0" i="0" u="none" strike="noStrike">
                          <a:solidFill>
                            <a:srgbClr val="000000"/>
                          </a:solidFill>
                          <a:effectLst/>
                          <a:latin typeface="Calibri" panose="020F0502020204030204" pitchFamily="34" charset="0"/>
                        </a:rPr>
                        <a:t>Detector System</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Channels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SensorTechnology</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Redout Technology</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944904885"/>
                  </a:ext>
                </a:extLst>
              </a:tr>
              <a:tr h="168617">
                <a:tc>
                  <a:txBody>
                    <a:bodyPr/>
                    <a:lstStyle/>
                    <a:p>
                      <a:pPr algn="l" fontAlgn="b"/>
                      <a:r>
                        <a:rPr lang="en-US" sz="600" b="0" i="0" u="none" strike="noStrike" dirty="0">
                          <a:solidFill>
                            <a:srgbClr val="000000"/>
                          </a:solidFill>
                          <a:effectLst/>
                          <a:latin typeface="Calibri" panose="020F0502020204030204" pitchFamily="34" charset="0"/>
                        </a:rPr>
                        <a:t>Si Tracking</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140446926"/>
                  </a:ext>
                </a:extLst>
              </a:tr>
              <a:tr h="125628">
                <a:tc>
                  <a:txBody>
                    <a:bodyPr/>
                    <a:lstStyle/>
                    <a:p>
                      <a:pPr algn="l" fontAlgn="b"/>
                      <a:r>
                        <a:rPr lang="en-US" sz="600" b="0" i="0" u="none" strike="noStrike" dirty="0">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3 vertex layers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7 m^2</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MAPS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err="1">
                          <a:solidFill>
                            <a:srgbClr val="000000"/>
                          </a:solidFill>
                          <a:effectLst/>
                          <a:latin typeface="Calibri" panose="020F0502020204030204" pitchFamily="34" charset="0"/>
                        </a:rPr>
                        <a:t>lpGBT</a:t>
                      </a:r>
                      <a:r>
                        <a:rPr lang="en-US" sz="600" b="0" i="0" u="none" strike="noStrike" dirty="0">
                          <a:solidFill>
                            <a:srgbClr val="000000"/>
                          </a:solidFill>
                          <a:effectLst/>
                          <a:latin typeface="Calibri" panose="020F0502020204030204" pitchFamily="34" charset="0"/>
                        </a:rPr>
                        <a:t>, VTRX+</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8049391"/>
                  </a:ext>
                </a:extLst>
              </a:tr>
              <a:tr h="120646">
                <a:tc>
                  <a:txBody>
                    <a:bodyPr/>
                    <a:lstStyle/>
                    <a:p>
                      <a:pPr algn="l" fontAlgn="b"/>
                      <a:r>
                        <a:rPr lang="en-US" sz="600" b="0" i="0" u="none" strike="noStrike" dirty="0">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2 sagitta layers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368 pixels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MAPS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err="1">
                          <a:solidFill>
                            <a:srgbClr val="000000"/>
                          </a:solidFill>
                          <a:effectLst/>
                          <a:latin typeface="Calibri" panose="020F0502020204030204" pitchFamily="34" charset="0"/>
                        </a:rPr>
                        <a:t>lpGBT</a:t>
                      </a:r>
                      <a:r>
                        <a:rPr lang="en-US" sz="600" b="0" i="0" u="none" strike="noStrike" dirty="0">
                          <a:solidFill>
                            <a:srgbClr val="000000"/>
                          </a:solidFill>
                          <a:effectLst/>
                          <a:latin typeface="Calibri" panose="020F0502020204030204" pitchFamily="34" charset="0"/>
                        </a:rPr>
                        <a:t>, VTRX+</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9370522"/>
                  </a:ext>
                </a:extLst>
              </a:tr>
              <a:tr h="127285">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5 backward disks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5,200 MAPS sensors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MAPS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err="1">
                          <a:solidFill>
                            <a:srgbClr val="000000"/>
                          </a:solidFill>
                          <a:effectLst/>
                          <a:latin typeface="Calibri" panose="020F0502020204030204" pitchFamily="34" charset="0"/>
                        </a:rPr>
                        <a:t>lpGBT</a:t>
                      </a:r>
                      <a:r>
                        <a:rPr lang="en-US" sz="600" b="0" i="0" u="none" strike="noStrike" dirty="0">
                          <a:solidFill>
                            <a:srgbClr val="000000"/>
                          </a:solidFill>
                          <a:effectLst/>
                          <a:latin typeface="Calibri" panose="020F0502020204030204" pitchFamily="34" charset="0"/>
                        </a:rPr>
                        <a:t>, VTRX+</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3969289"/>
                  </a:ext>
                </a:extLst>
              </a:tr>
              <a:tr h="120646">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5 forward disks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MAPS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err="1">
                          <a:solidFill>
                            <a:srgbClr val="000000"/>
                          </a:solidFill>
                          <a:effectLst/>
                          <a:latin typeface="Calibri" panose="020F0502020204030204" pitchFamily="34" charset="0"/>
                        </a:rPr>
                        <a:t>lpGBT</a:t>
                      </a:r>
                      <a:r>
                        <a:rPr lang="en-US" sz="600" b="0" i="0" u="none" strike="noStrike" dirty="0">
                          <a:solidFill>
                            <a:srgbClr val="000000"/>
                          </a:solidFill>
                          <a:effectLst/>
                          <a:latin typeface="Calibri" panose="020F0502020204030204" pitchFamily="34" charset="0"/>
                        </a:rPr>
                        <a:t>, VTRX+</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8165310"/>
                  </a:ext>
                </a:extLst>
              </a:tr>
              <a:tr h="145880">
                <a:tc>
                  <a:txBody>
                    <a:bodyPr/>
                    <a:lstStyle/>
                    <a:p>
                      <a:pPr algn="l" fontAlgn="b"/>
                      <a:r>
                        <a:rPr lang="en-US" sz="600" b="0" i="0" u="none" strike="noStrike">
                          <a:solidFill>
                            <a:srgbClr val="000000"/>
                          </a:solidFill>
                          <a:effectLst/>
                          <a:latin typeface="Calibri" panose="020F0502020204030204" pitchFamily="34" charset="0"/>
                        </a:rPr>
                        <a:t>MPGD Tracking</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358471510"/>
                  </a:ext>
                </a:extLst>
              </a:tr>
              <a:tr h="138211">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Barrel, e &amp; H Endcaps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202 k</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uRWELL, MicroMegas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SALSA</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4597492"/>
                  </a:ext>
                </a:extLst>
              </a:tr>
              <a:tr h="150833">
                <a:tc>
                  <a:txBody>
                    <a:bodyPr/>
                    <a:lstStyle/>
                    <a:p>
                      <a:pPr algn="l" fontAlgn="b"/>
                      <a:r>
                        <a:rPr lang="en-US" sz="600" b="0" i="0" u="none" strike="noStrike">
                          <a:solidFill>
                            <a:srgbClr val="000000"/>
                          </a:solidFill>
                          <a:effectLst/>
                          <a:latin typeface="Calibri" panose="020F0502020204030204" pitchFamily="34" charset="0"/>
                        </a:rPr>
                        <a:t>Forward Calorimeters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516713820"/>
                  </a:ext>
                </a:extLst>
              </a:tr>
              <a:tr h="128240">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LFHCAL</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63,280</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SiPM</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CALOROC</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8849863"/>
                  </a:ext>
                </a:extLst>
              </a:tr>
              <a:tr h="128240">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HCAL Insert</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8 k</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SiPM</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CALOROC</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7948639"/>
                  </a:ext>
                </a:extLst>
              </a:tr>
              <a:tr h="128240">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pECAL W/SciFi</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16,000</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SiPM</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Discrete</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460924"/>
                  </a:ext>
                </a:extLst>
              </a:tr>
              <a:tr h="147157">
                <a:tc>
                  <a:txBody>
                    <a:bodyPr/>
                    <a:lstStyle/>
                    <a:p>
                      <a:pPr algn="l" fontAlgn="b"/>
                      <a:r>
                        <a:rPr lang="en-US" sz="600" b="0" i="0" u="none" strike="noStrike">
                          <a:solidFill>
                            <a:srgbClr val="000000"/>
                          </a:solidFill>
                          <a:effectLst/>
                          <a:latin typeface="Calibri" panose="020F0502020204030204" pitchFamily="34" charset="0"/>
                        </a:rPr>
                        <a:t>Barrel Calorimeters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838323214"/>
                  </a:ext>
                </a:extLst>
              </a:tr>
              <a:tr h="128240">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HCAL</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7,680</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SiPM</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CALOROC</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995645"/>
                  </a:ext>
                </a:extLst>
              </a:tr>
              <a:tr h="128240">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ECAL SciFi/Pb</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5,760</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SiPM</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CALOROC</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994764"/>
                  </a:ext>
                </a:extLst>
              </a:tr>
              <a:tr h="128240">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ECAL Imaging Si ASTROPIX</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500 M pixels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Astropix</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r>
                        <a:rPr lang="en-US" sz="600" b="0" i="0" u="none" strike="noStrike" dirty="0" err="1">
                          <a:solidFill>
                            <a:srgbClr val="000000"/>
                          </a:solidFill>
                          <a:effectLst/>
                          <a:latin typeface="Calibri" panose="020F0502020204030204" pitchFamily="34" charset="0"/>
                        </a:rPr>
                        <a:t>Astropix</a:t>
                      </a:r>
                      <a:endParaRPr lang="en-US" sz="600" b="0" i="0" u="none" strike="noStrike" dirty="0">
                        <a:solidFill>
                          <a:srgbClr val="000000"/>
                        </a:solidFill>
                        <a:effectLst/>
                        <a:latin typeface="Calibri" panose="020F0502020204030204" pitchFamily="34" charset="0"/>
                      </a:endParaRP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0188471"/>
                  </a:ext>
                </a:extLst>
              </a:tr>
              <a:tr h="147133">
                <a:tc>
                  <a:txBody>
                    <a:bodyPr/>
                    <a:lstStyle/>
                    <a:p>
                      <a:pPr algn="l" fontAlgn="b"/>
                      <a:r>
                        <a:rPr lang="en-US" sz="600" b="0" i="0" u="none" strike="noStrike">
                          <a:solidFill>
                            <a:srgbClr val="000000"/>
                          </a:solidFill>
                          <a:effectLst/>
                          <a:latin typeface="Calibri" panose="020F0502020204030204" pitchFamily="34" charset="0"/>
                        </a:rPr>
                        <a:t>Backward Calorimeters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549872504"/>
                  </a:ext>
                </a:extLst>
              </a:tr>
              <a:tr h="128240">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nHCAL</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3,256</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SiPM</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CALOROC</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6976908"/>
                  </a:ext>
                </a:extLst>
              </a:tr>
              <a:tr h="128240">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ECAL (PWO)</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2,852</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SiPM</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Discrete</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6203474"/>
                  </a:ext>
                </a:extLst>
              </a:tr>
              <a:tr h="150231">
                <a:tc>
                  <a:txBody>
                    <a:bodyPr/>
                    <a:lstStyle/>
                    <a:p>
                      <a:pPr algn="l" fontAlgn="b"/>
                      <a:r>
                        <a:rPr lang="en-US" sz="600" b="0" i="0" u="none" strike="noStrike">
                          <a:solidFill>
                            <a:srgbClr val="000000"/>
                          </a:solidFill>
                          <a:effectLst/>
                          <a:latin typeface="Calibri" panose="020F0502020204030204" pitchFamily="34" charset="0"/>
                        </a:rPr>
                        <a:t>Far Forward</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319066525"/>
                  </a:ext>
                </a:extLst>
              </a:tr>
              <a:tr h="128240">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B0: 3 Crystal Calorimeter</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135</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SiPM/APD</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Discrete</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3089310"/>
                  </a:ext>
                </a:extLst>
              </a:tr>
              <a:tr h="128240">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B0: 4 AC-LGAD layers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688,128</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AC-LGAD Pixel</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EICROC</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713408"/>
                  </a:ext>
                </a:extLst>
              </a:tr>
              <a:tr h="128240">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2 Roman Pots (RP)</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524,288</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AC-LGAD Pixel</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EICROC</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3954383"/>
                  </a:ext>
                </a:extLst>
              </a:tr>
              <a:tr h="128240">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2 Off Momentum (OMD)</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294,912</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AC-LGAD Pixel</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EICROC</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2945142"/>
                  </a:ext>
                </a:extLst>
              </a:tr>
              <a:tr h="128240">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ZDC: Crystal Calorimeter</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900</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SiPM/APD</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Discrete</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7506011"/>
                  </a:ext>
                </a:extLst>
              </a:tr>
              <a:tr h="128240">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ZDC: HCAL</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9,216</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SiPM</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CALOROC</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2282466"/>
                  </a:ext>
                </a:extLst>
              </a:tr>
              <a:tr h="153481">
                <a:tc>
                  <a:txBody>
                    <a:bodyPr/>
                    <a:lstStyle/>
                    <a:p>
                      <a:pPr algn="l" fontAlgn="b"/>
                      <a:r>
                        <a:rPr lang="en-US" sz="600" b="0" i="0" u="none" strike="noStrike">
                          <a:solidFill>
                            <a:srgbClr val="000000"/>
                          </a:solidFill>
                          <a:effectLst/>
                          <a:latin typeface="Calibri" panose="020F0502020204030204" pitchFamily="34" charset="0"/>
                        </a:rPr>
                        <a:t>Far Backward</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904919975"/>
                  </a:ext>
                </a:extLst>
              </a:tr>
              <a:tr h="128240">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Low Q Tagger 1</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33,030,144</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Timepix4</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AEAAAA"/>
                          </a:solidFill>
                          <a:effectLst/>
                          <a:latin typeface="Calibri" panose="020F0502020204030204" pitchFamily="34" charset="0"/>
                        </a:rPr>
                        <a:t> </a:t>
                      </a:r>
                      <a:r>
                        <a:rPr lang="en-US" sz="600" b="0" i="0" u="none" strike="noStrike" dirty="0">
                          <a:solidFill>
                            <a:schemeClr val="tx1"/>
                          </a:solidFill>
                          <a:effectLst/>
                          <a:latin typeface="Calibri" panose="020F0502020204030204" pitchFamily="34" charset="0"/>
                        </a:rPr>
                        <a:t>Timepix4</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7251145"/>
                  </a:ext>
                </a:extLst>
              </a:tr>
              <a:tr h="128240">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Low Q Tagger 2</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33,030,144</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Timepix4</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AEAAAA"/>
                          </a:solidFill>
                          <a:effectLst/>
                          <a:latin typeface="Calibri" panose="020F0502020204030204" pitchFamily="34" charset="0"/>
                        </a:rPr>
                        <a:t> </a:t>
                      </a:r>
                      <a:r>
                        <a:rPr lang="en-US" sz="600" b="0" i="0" u="none" strike="noStrike" dirty="0">
                          <a:solidFill>
                            <a:schemeClr val="tx1"/>
                          </a:solidFill>
                          <a:effectLst/>
                          <a:latin typeface="Calibri" panose="020F0502020204030204" pitchFamily="34" charset="0"/>
                        </a:rPr>
                        <a:t>Timepix4</a:t>
                      </a:r>
                      <a:endParaRPr lang="en-US" sz="600" b="0" i="0" u="none" strike="noStrike" dirty="0">
                        <a:solidFill>
                          <a:srgbClr val="AEAAAA"/>
                        </a:solidFill>
                        <a:effectLst/>
                        <a:latin typeface="Calibri" panose="020F0502020204030204" pitchFamily="34" charset="0"/>
                      </a:endParaRP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0652351"/>
                  </a:ext>
                </a:extLst>
              </a:tr>
              <a:tr h="128240">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Low Q Tagger 1+2 Cal</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420 (2x210)</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SiPM</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CALOROC</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4108880"/>
                  </a:ext>
                </a:extLst>
              </a:tr>
              <a:tr h="128240">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2 Lumi PS Calorimeter</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3,360 (2x1680)</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SiPM</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Discrete</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1629961"/>
                  </a:ext>
                </a:extLst>
              </a:tr>
              <a:tr h="149601">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2 Lumi PS Tracker</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128,000 (2x64,000)</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AC-LGAD Strip</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FCFD</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1089665"/>
                  </a:ext>
                </a:extLst>
              </a:tr>
              <a:tr h="156425">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Lumi Direct Photon Calorimeter</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100</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SiPM</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Flash250</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5538053"/>
                  </a:ext>
                </a:extLst>
              </a:tr>
              <a:tr h="146169">
                <a:tc>
                  <a:txBody>
                    <a:bodyPr/>
                    <a:lstStyle/>
                    <a:p>
                      <a:pPr algn="l" fontAlgn="b"/>
                      <a:r>
                        <a:rPr lang="en-US" sz="600" b="0" i="0" u="none" strike="noStrike">
                          <a:solidFill>
                            <a:srgbClr val="000000"/>
                          </a:solidFill>
                          <a:effectLst/>
                          <a:latin typeface="Calibri" panose="020F0502020204030204" pitchFamily="34" charset="0"/>
                        </a:rPr>
                        <a:t>PID-TOF</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774114384"/>
                  </a:ext>
                </a:extLst>
              </a:tr>
              <a:tr h="151041">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Barrel bTOF</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2,359,296</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AC-LGAD Strip</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FCFD</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8264379"/>
                  </a:ext>
                </a:extLst>
              </a:tr>
              <a:tr h="128240">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Hadron Endcap fTOF</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3,719,168</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AC-LGAD Pixel</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EICROC</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9340011"/>
                  </a:ext>
                </a:extLst>
              </a:tr>
              <a:tr h="151049">
                <a:tc>
                  <a:txBody>
                    <a:bodyPr/>
                    <a:lstStyle/>
                    <a:p>
                      <a:pPr algn="l" fontAlgn="b"/>
                      <a:r>
                        <a:rPr lang="en-US" sz="600" b="0" i="0" u="none" strike="noStrike" dirty="0">
                          <a:solidFill>
                            <a:srgbClr val="000000"/>
                          </a:solidFill>
                          <a:effectLst/>
                          <a:latin typeface="Calibri" panose="020F0502020204030204" pitchFamily="34" charset="0"/>
                        </a:rPr>
                        <a:t>PID-Cherenkov</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174655299"/>
                  </a:ext>
                </a:extLst>
              </a:tr>
              <a:tr h="128240">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dRICH</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317,952</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SiPM</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ALCOR, VTRX+</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5617421"/>
                  </a:ext>
                </a:extLst>
              </a:tr>
              <a:tr h="147785">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err="1">
                          <a:solidFill>
                            <a:srgbClr val="000000"/>
                          </a:solidFill>
                          <a:effectLst/>
                          <a:latin typeface="Calibri" panose="020F0502020204030204" pitchFamily="34" charset="0"/>
                        </a:rPr>
                        <a:t>pfRICH</a:t>
                      </a:r>
                      <a:endParaRPr lang="en-US" sz="600" b="0" i="0" u="none" strike="noStrike" dirty="0">
                        <a:solidFill>
                          <a:srgbClr val="000000"/>
                        </a:solidFill>
                        <a:effectLst/>
                        <a:latin typeface="Calibri" panose="020F0502020204030204" pitchFamily="34" charset="0"/>
                      </a:endParaRP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69,632</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HRPPD</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FCFD Variant</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9637262"/>
                  </a:ext>
                </a:extLst>
              </a:tr>
              <a:tr h="120646">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hpDIRC</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73,728</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MCP-PMT or HRPPD</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FCFD Variant</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5433822"/>
                  </a:ext>
                </a:extLst>
              </a:tr>
            </a:tbl>
          </a:graphicData>
        </a:graphic>
      </p:graphicFrame>
      <p:sp>
        <p:nvSpPr>
          <p:cNvPr id="8" name="Rectangle: Rounded Corners 7">
            <a:extLst>
              <a:ext uri="{FF2B5EF4-FFF2-40B4-BE49-F238E27FC236}">
                <a16:creationId xmlns:a16="http://schemas.microsoft.com/office/drawing/2014/main" id="{66E9E3FF-97E1-4759-96F9-8BC30E116E08}"/>
              </a:ext>
            </a:extLst>
          </p:cNvPr>
          <p:cNvSpPr/>
          <p:nvPr/>
        </p:nvSpPr>
        <p:spPr>
          <a:xfrm>
            <a:off x="2548129" y="4681727"/>
            <a:ext cx="5053398" cy="393193"/>
          </a:xfrm>
          <a:prstGeom prst="roundRect">
            <a:avLst/>
          </a:prstGeom>
          <a:noFill/>
          <a:ln w="127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B3D170FF-474C-4932-A13D-28671864DA2B}"/>
              </a:ext>
            </a:extLst>
          </p:cNvPr>
          <p:cNvSpPr/>
          <p:nvPr/>
        </p:nvSpPr>
        <p:spPr>
          <a:xfrm>
            <a:off x="2548128" y="5331532"/>
            <a:ext cx="5053397" cy="920966"/>
          </a:xfrm>
          <a:prstGeom prst="roundRect">
            <a:avLst/>
          </a:prstGeom>
          <a:noFill/>
          <a:ln w="127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F50FB67-9352-470B-81B0-379450CDAB0D}"/>
              </a:ext>
            </a:extLst>
          </p:cNvPr>
          <p:cNvSpPr txBox="1"/>
          <p:nvPr/>
        </p:nvSpPr>
        <p:spPr>
          <a:xfrm>
            <a:off x="7768458" y="3577904"/>
            <a:ext cx="841897" cy="307777"/>
          </a:xfrm>
          <a:prstGeom prst="rect">
            <a:avLst/>
          </a:prstGeom>
          <a:noFill/>
        </p:spPr>
        <p:txBody>
          <a:bodyPr wrap="none" rtlCol="0">
            <a:spAutoFit/>
          </a:bodyPr>
          <a:lstStyle/>
          <a:p>
            <a:r>
              <a:rPr lang="en-US" sz="1400" dirty="0"/>
              <a:t>eRD109</a:t>
            </a:r>
          </a:p>
        </p:txBody>
      </p:sp>
      <p:sp>
        <p:nvSpPr>
          <p:cNvPr id="14" name="TextBox 13">
            <a:extLst>
              <a:ext uri="{FF2B5EF4-FFF2-40B4-BE49-F238E27FC236}">
                <a16:creationId xmlns:a16="http://schemas.microsoft.com/office/drawing/2014/main" id="{837CB586-400C-443D-9C99-7B3E35E1110C}"/>
              </a:ext>
            </a:extLst>
          </p:cNvPr>
          <p:cNvSpPr txBox="1"/>
          <p:nvPr/>
        </p:nvSpPr>
        <p:spPr>
          <a:xfrm>
            <a:off x="7768458" y="4705091"/>
            <a:ext cx="841897" cy="307777"/>
          </a:xfrm>
          <a:prstGeom prst="rect">
            <a:avLst/>
          </a:prstGeom>
          <a:noFill/>
        </p:spPr>
        <p:txBody>
          <a:bodyPr wrap="none" rtlCol="0">
            <a:spAutoFit/>
          </a:bodyPr>
          <a:lstStyle/>
          <a:p>
            <a:r>
              <a:rPr lang="en-US" sz="1400" dirty="0"/>
              <a:t>eRD109</a:t>
            </a:r>
          </a:p>
        </p:txBody>
      </p:sp>
      <p:sp>
        <p:nvSpPr>
          <p:cNvPr id="15" name="TextBox 14">
            <a:extLst>
              <a:ext uri="{FF2B5EF4-FFF2-40B4-BE49-F238E27FC236}">
                <a16:creationId xmlns:a16="http://schemas.microsoft.com/office/drawing/2014/main" id="{1EB03520-085F-4519-95D0-1745699B0C09}"/>
              </a:ext>
            </a:extLst>
          </p:cNvPr>
          <p:cNvSpPr txBox="1"/>
          <p:nvPr/>
        </p:nvSpPr>
        <p:spPr>
          <a:xfrm>
            <a:off x="7768458" y="5601990"/>
            <a:ext cx="841897" cy="307777"/>
          </a:xfrm>
          <a:prstGeom prst="rect">
            <a:avLst/>
          </a:prstGeom>
          <a:noFill/>
        </p:spPr>
        <p:txBody>
          <a:bodyPr wrap="none" rtlCol="0">
            <a:spAutoFit/>
          </a:bodyPr>
          <a:lstStyle/>
          <a:p>
            <a:r>
              <a:rPr lang="en-US" sz="1400" dirty="0"/>
              <a:t>eRD109</a:t>
            </a:r>
          </a:p>
        </p:txBody>
      </p:sp>
      <p:sp>
        <p:nvSpPr>
          <p:cNvPr id="16" name="Rectangle: Rounded Corners 15">
            <a:extLst>
              <a:ext uri="{FF2B5EF4-FFF2-40B4-BE49-F238E27FC236}">
                <a16:creationId xmlns:a16="http://schemas.microsoft.com/office/drawing/2014/main" id="{F5E7CDD9-6252-4CC6-906E-538FB40AD050}"/>
              </a:ext>
            </a:extLst>
          </p:cNvPr>
          <p:cNvSpPr/>
          <p:nvPr/>
        </p:nvSpPr>
        <p:spPr>
          <a:xfrm>
            <a:off x="2548127" y="3084756"/>
            <a:ext cx="5053398" cy="1187524"/>
          </a:xfrm>
          <a:prstGeom prst="roundRect">
            <a:avLst/>
          </a:prstGeom>
          <a:noFill/>
          <a:ln w="127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040D6CC7-9897-4D42-B5C3-14E60163C9DB}"/>
              </a:ext>
            </a:extLst>
          </p:cNvPr>
          <p:cNvSpPr/>
          <p:nvPr/>
        </p:nvSpPr>
        <p:spPr>
          <a:xfrm>
            <a:off x="2548129" y="1598151"/>
            <a:ext cx="5053398" cy="1229993"/>
          </a:xfrm>
          <a:prstGeom prst="roundRect">
            <a:avLst/>
          </a:prstGeom>
          <a:noFill/>
          <a:ln w="127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03AFCB-CA26-42F1-8BB9-25C66175D6C9}"/>
              </a:ext>
            </a:extLst>
          </p:cNvPr>
          <p:cNvSpPr txBox="1"/>
          <p:nvPr/>
        </p:nvSpPr>
        <p:spPr>
          <a:xfrm>
            <a:off x="7768458" y="2063505"/>
            <a:ext cx="841897" cy="307777"/>
          </a:xfrm>
          <a:prstGeom prst="rect">
            <a:avLst/>
          </a:prstGeom>
          <a:noFill/>
        </p:spPr>
        <p:txBody>
          <a:bodyPr wrap="none" rtlCol="0">
            <a:spAutoFit/>
          </a:bodyPr>
          <a:lstStyle/>
          <a:p>
            <a:r>
              <a:rPr lang="en-US" sz="1400" dirty="0"/>
              <a:t>eRD109</a:t>
            </a:r>
          </a:p>
        </p:txBody>
      </p:sp>
      <p:sp>
        <p:nvSpPr>
          <p:cNvPr id="19" name="Content Placeholder 2">
            <a:extLst>
              <a:ext uri="{FF2B5EF4-FFF2-40B4-BE49-F238E27FC236}">
                <a16:creationId xmlns:a16="http://schemas.microsoft.com/office/drawing/2014/main" id="{E14D34E2-90EB-4DA3-9B9B-FD267921DBE2}"/>
              </a:ext>
            </a:extLst>
          </p:cNvPr>
          <p:cNvSpPr txBox="1">
            <a:spLocks/>
          </p:cNvSpPr>
          <p:nvPr/>
        </p:nvSpPr>
        <p:spPr>
          <a:xfrm>
            <a:off x="9277651" y="3406325"/>
            <a:ext cx="2435982" cy="22467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strike="noStrike" kern="1200" cap="none" spc="0" normalizeH="0" baseline="0" noProof="0" dirty="0">
                <a:ln>
                  <a:noFill/>
                </a:ln>
                <a:effectLst/>
                <a:uLnTx/>
                <a:uFillTx/>
                <a:latin typeface="Arial" charset="0"/>
                <a:cs typeface="Arial" charset="0"/>
              </a:rPr>
              <a:t>eRD109 Initiatives: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70C0"/>
                </a:solidFill>
                <a:effectLst/>
                <a:uLnTx/>
                <a:uFillTx/>
                <a:latin typeface="Arial" charset="0"/>
                <a:cs typeface="Arial" charset="0"/>
              </a:rPr>
              <a:t>Discrete COTS</a:t>
            </a:r>
            <a:r>
              <a:rPr kumimoji="0" lang="en-US" sz="1200" b="0" i="0" u="none" strike="noStrike" kern="1200" cap="none" spc="0" normalizeH="0" baseline="0" noProof="0" dirty="0">
                <a:ln>
                  <a:noFill/>
                </a:ln>
                <a:solidFill>
                  <a:prstClr val="black"/>
                </a:solidFill>
                <a:effectLst/>
                <a:uLnTx/>
                <a:uFillTx/>
                <a:latin typeface="Arial" charset="0"/>
                <a:cs typeface="Arial" charset="0"/>
              </a:rPr>
              <a:t> – Si</a:t>
            </a:r>
            <a:r>
              <a:rPr lang="en-US" sz="1200" dirty="0">
                <a:solidFill>
                  <a:prstClr val="black"/>
                </a:solidFill>
              </a:rPr>
              <a:t>PM, 14-bit</a:t>
            </a:r>
            <a:endParaRPr kumimoji="0" lang="en-US" sz="1200" b="0" i="0" u="none" strike="noStrike" kern="1200" cap="none" spc="0" normalizeH="0" baseline="0" noProof="0" dirty="0">
              <a:ln>
                <a:noFill/>
              </a:ln>
              <a:solidFill>
                <a:prstClr val="black"/>
              </a:solidFill>
              <a:effectLst/>
              <a:uLnTx/>
              <a:uFillTx/>
              <a:latin typeface="Arial" charset="0"/>
              <a:cs typeface="Arial"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0070C0"/>
                </a:solidFill>
              </a:rPr>
              <a:t>CALO</a:t>
            </a:r>
            <a:r>
              <a:rPr kumimoji="0" lang="en-US" sz="1200" b="0" i="0" u="none" strike="noStrike" kern="1200" cap="none" spc="0" normalizeH="0" baseline="0" noProof="0" dirty="0">
                <a:ln>
                  <a:noFill/>
                </a:ln>
                <a:solidFill>
                  <a:srgbClr val="0070C0"/>
                </a:solidFill>
                <a:effectLst/>
                <a:uLnTx/>
                <a:uFillTx/>
                <a:latin typeface="Arial" charset="0"/>
                <a:cs typeface="Arial" charset="0"/>
              </a:rPr>
              <a:t>ROC</a:t>
            </a:r>
            <a:r>
              <a:rPr kumimoji="0" lang="en-US" sz="1200" b="0" i="0" u="none" strike="noStrike" kern="1200" cap="none" spc="0" normalizeH="0" baseline="0" noProof="0" dirty="0">
                <a:ln>
                  <a:noFill/>
                </a:ln>
                <a:solidFill>
                  <a:prstClr val="black"/>
                </a:solidFill>
                <a:effectLst/>
                <a:uLnTx/>
                <a:uFillTx/>
                <a:latin typeface="Arial" charset="0"/>
                <a:cs typeface="Arial" charset="0"/>
              </a:rPr>
              <a:t> – </a:t>
            </a:r>
            <a:r>
              <a:rPr kumimoji="0" lang="en-US" sz="1200" b="0" i="0" u="none" strike="noStrike" kern="1200" cap="none" spc="0" normalizeH="0" baseline="0" noProof="0" dirty="0" err="1">
                <a:ln>
                  <a:noFill/>
                </a:ln>
                <a:solidFill>
                  <a:prstClr val="black"/>
                </a:solidFill>
                <a:effectLst/>
                <a:uLnTx/>
                <a:uFillTx/>
                <a:latin typeface="Arial" charset="0"/>
                <a:cs typeface="Arial" charset="0"/>
              </a:rPr>
              <a:t>SiPM</a:t>
            </a:r>
            <a:r>
              <a:rPr kumimoji="0" lang="en-US" sz="1200" b="0" i="0" u="none" strike="noStrike" kern="1200" cap="none" spc="0" normalizeH="0" baseline="0" noProof="0" dirty="0">
                <a:ln>
                  <a:noFill/>
                </a:ln>
                <a:solidFill>
                  <a:prstClr val="black"/>
                </a:solidFill>
                <a:effectLst/>
                <a:uLnTx/>
                <a:uFillTx/>
                <a:latin typeface="Arial" charset="0"/>
                <a:cs typeface="Arial" charset="0"/>
              </a:rPr>
              <a:t>, 10-bit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0070C0"/>
                </a:solidFill>
              </a:rPr>
              <a:t>ALCOR</a:t>
            </a:r>
            <a:r>
              <a:rPr lang="en-US" sz="1200" dirty="0">
                <a:solidFill>
                  <a:prstClr val="black"/>
                </a:solidFill>
              </a:rPr>
              <a:t> – </a:t>
            </a:r>
            <a:r>
              <a:rPr lang="en-US" sz="1200" dirty="0" err="1">
                <a:solidFill>
                  <a:prstClr val="black"/>
                </a:solidFill>
              </a:rPr>
              <a:t>SiPM</a:t>
            </a:r>
            <a:r>
              <a:rPr lang="en-US" sz="1200" dirty="0">
                <a:solidFill>
                  <a:prstClr val="black"/>
                </a:solidFill>
              </a:rPr>
              <a:t>, 1 pe</a:t>
            </a:r>
            <a:endParaRPr kumimoji="0" lang="en-US" sz="1200" b="0" i="0" u="none" strike="noStrike" kern="1200" cap="none" spc="0" normalizeH="0" baseline="0" noProof="0" dirty="0">
              <a:ln>
                <a:noFill/>
              </a:ln>
              <a:solidFill>
                <a:prstClr val="black"/>
              </a:solidFill>
              <a:effectLst/>
              <a:uLnTx/>
              <a:uFillTx/>
              <a:latin typeface="Arial" charset="0"/>
              <a:cs typeface="Arial"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70C0"/>
                </a:solidFill>
                <a:effectLst/>
                <a:uLnTx/>
                <a:uFillTx/>
                <a:latin typeface="Arial" charset="0"/>
                <a:cs typeface="Arial" charset="0"/>
              </a:rPr>
              <a:t>EICROC</a:t>
            </a:r>
            <a:r>
              <a:rPr kumimoji="0" lang="en-US" sz="1200" b="0" i="0" u="none" strike="noStrike" kern="1200" cap="none" spc="0" normalizeH="0" baseline="0" noProof="0" dirty="0">
                <a:ln>
                  <a:noFill/>
                </a:ln>
                <a:solidFill>
                  <a:prstClr val="black"/>
                </a:solidFill>
                <a:effectLst/>
                <a:uLnTx/>
                <a:uFillTx/>
                <a:latin typeface="Arial" charset="0"/>
                <a:cs typeface="Arial" charset="0"/>
              </a:rPr>
              <a:t> – AC-LGAD, pixel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0070C0"/>
                </a:solidFill>
              </a:rPr>
              <a:t>FCFD</a:t>
            </a:r>
            <a:r>
              <a:rPr lang="en-US" sz="1200" dirty="0">
                <a:solidFill>
                  <a:prstClr val="black"/>
                </a:solidFill>
              </a:rPr>
              <a:t> – AC-LGAD, strip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70C0"/>
                </a:solidFill>
                <a:effectLst/>
                <a:uLnTx/>
                <a:uFillTx/>
                <a:latin typeface="Arial" charset="0"/>
                <a:cs typeface="Arial" charset="0"/>
              </a:rPr>
              <a:t>SALSA</a:t>
            </a:r>
            <a:r>
              <a:rPr kumimoji="0" lang="en-US" sz="1200" b="0" i="0" u="none" strike="noStrike" kern="1200" cap="none" spc="0" normalizeH="0" baseline="0" noProof="0" dirty="0">
                <a:ln>
                  <a:noFill/>
                </a:ln>
                <a:solidFill>
                  <a:prstClr val="black"/>
                </a:solidFill>
                <a:effectLst/>
                <a:uLnTx/>
                <a:uFillTx/>
                <a:latin typeface="Arial" charset="0"/>
                <a:cs typeface="Arial" charset="0"/>
              </a:rPr>
              <a:t> - MPGD</a:t>
            </a:r>
          </a:p>
        </p:txBody>
      </p:sp>
      <p:sp>
        <p:nvSpPr>
          <p:cNvPr id="6" name="Right Brace 5">
            <a:extLst>
              <a:ext uri="{FF2B5EF4-FFF2-40B4-BE49-F238E27FC236}">
                <a16:creationId xmlns:a16="http://schemas.microsoft.com/office/drawing/2014/main" id="{6F02E885-1E9D-4515-970E-2F84F3A69C72}"/>
              </a:ext>
            </a:extLst>
          </p:cNvPr>
          <p:cNvSpPr/>
          <p:nvPr/>
        </p:nvSpPr>
        <p:spPr>
          <a:xfrm>
            <a:off x="7768458" y="5909767"/>
            <a:ext cx="105542" cy="30116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F8D94CFC-1A93-4315-8FD0-21A61A57DE0A}"/>
              </a:ext>
            </a:extLst>
          </p:cNvPr>
          <p:cNvSpPr txBox="1"/>
          <p:nvPr/>
        </p:nvSpPr>
        <p:spPr>
          <a:xfrm>
            <a:off x="8013455" y="5883335"/>
            <a:ext cx="1298753" cy="307777"/>
          </a:xfrm>
          <a:prstGeom prst="rect">
            <a:avLst/>
          </a:prstGeom>
          <a:noFill/>
        </p:spPr>
        <p:txBody>
          <a:bodyPr wrap="none" rtlCol="0">
            <a:spAutoFit/>
          </a:bodyPr>
          <a:lstStyle/>
          <a:p>
            <a:r>
              <a:rPr lang="en-US" sz="1400" dirty="0"/>
              <a:t>FCFD variant</a:t>
            </a:r>
          </a:p>
        </p:txBody>
      </p:sp>
      <p:sp>
        <p:nvSpPr>
          <p:cNvPr id="23" name="Rectangle: Rounded Corners 22">
            <a:extLst>
              <a:ext uri="{FF2B5EF4-FFF2-40B4-BE49-F238E27FC236}">
                <a16:creationId xmlns:a16="http://schemas.microsoft.com/office/drawing/2014/main" id="{DC1B28F2-FE14-4ACB-B6EB-C5854E1BAAAD}"/>
              </a:ext>
            </a:extLst>
          </p:cNvPr>
          <p:cNvSpPr/>
          <p:nvPr/>
        </p:nvSpPr>
        <p:spPr>
          <a:xfrm>
            <a:off x="6659966" y="1046357"/>
            <a:ext cx="941561" cy="551794"/>
          </a:xfrm>
          <a:prstGeom prst="roundRect">
            <a:avLst/>
          </a:prstGeom>
          <a:noFill/>
          <a:ln w="127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BFF0E45-E8C3-43F2-BE9A-51DFA60A10E2}"/>
              </a:ext>
            </a:extLst>
          </p:cNvPr>
          <p:cNvSpPr txBox="1"/>
          <p:nvPr/>
        </p:nvSpPr>
        <p:spPr>
          <a:xfrm>
            <a:off x="7768458" y="1137588"/>
            <a:ext cx="694421" cy="307777"/>
          </a:xfrm>
          <a:prstGeom prst="rect">
            <a:avLst/>
          </a:prstGeom>
          <a:noFill/>
        </p:spPr>
        <p:txBody>
          <a:bodyPr wrap="none" rtlCol="0">
            <a:spAutoFit/>
          </a:bodyPr>
          <a:lstStyle/>
          <a:p>
            <a:r>
              <a:rPr lang="en-US" sz="1400" dirty="0"/>
              <a:t>CERN</a:t>
            </a:r>
          </a:p>
        </p:txBody>
      </p:sp>
      <p:sp>
        <p:nvSpPr>
          <p:cNvPr id="25" name="Rectangle: Rounded Corners 24">
            <a:extLst>
              <a:ext uri="{FF2B5EF4-FFF2-40B4-BE49-F238E27FC236}">
                <a16:creationId xmlns:a16="http://schemas.microsoft.com/office/drawing/2014/main" id="{49F302BC-77FE-49B2-85A4-7E742CC0ACF0}"/>
              </a:ext>
            </a:extLst>
          </p:cNvPr>
          <p:cNvSpPr/>
          <p:nvPr/>
        </p:nvSpPr>
        <p:spPr>
          <a:xfrm>
            <a:off x="6659965" y="5116483"/>
            <a:ext cx="941561" cy="143366"/>
          </a:xfrm>
          <a:prstGeom prst="roundRect">
            <a:avLst/>
          </a:prstGeom>
          <a:noFill/>
          <a:ln w="127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53CFC30-7903-4D5C-9514-24C72F5966A6}"/>
              </a:ext>
            </a:extLst>
          </p:cNvPr>
          <p:cNvSpPr txBox="1"/>
          <p:nvPr/>
        </p:nvSpPr>
        <p:spPr>
          <a:xfrm>
            <a:off x="7768457" y="5012868"/>
            <a:ext cx="572593" cy="307777"/>
          </a:xfrm>
          <a:prstGeom prst="rect">
            <a:avLst/>
          </a:prstGeom>
          <a:noFill/>
        </p:spPr>
        <p:txBody>
          <a:bodyPr wrap="none" rtlCol="0">
            <a:spAutoFit/>
          </a:bodyPr>
          <a:lstStyle/>
          <a:p>
            <a:r>
              <a:rPr lang="en-US" sz="1400" dirty="0" err="1"/>
              <a:t>JLab</a:t>
            </a:r>
            <a:endParaRPr lang="en-US" sz="1400" dirty="0"/>
          </a:p>
        </p:txBody>
      </p:sp>
      <p:sp>
        <p:nvSpPr>
          <p:cNvPr id="4" name="Rectangle 3">
            <a:extLst>
              <a:ext uri="{FF2B5EF4-FFF2-40B4-BE49-F238E27FC236}">
                <a16:creationId xmlns:a16="http://schemas.microsoft.com/office/drawing/2014/main" id="{D4649D1A-4F7E-4078-AC6E-E9C7999738C1}"/>
              </a:ext>
            </a:extLst>
          </p:cNvPr>
          <p:cNvSpPr/>
          <p:nvPr/>
        </p:nvSpPr>
        <p:spPr>
          <a:xfrm>
            <a:off x="7767125" y="2738800"/>
            <a:ext cx="1782347" cy="307777"/>
          </a:xfrm>
          <a:prstGeom prst="rect">
            <a:avLst/>
          </a:prstGeom>
        </p:spPr>
        <p:txBody>
          <a:bodyPr wrap="none">
            <a:spAutoFit/>
          </a:bodyPr>
          <a:lstStyle/>
          <a:p>
            <a:pPr fontAlgn="b"/>
            <a:r>
              <a:rPr lang="en-US" sz="1400" dirty="0">
                <a:solidFill>
                  <a:srgbClr val="000000"/>
                </a:solidFill>
                <a:latin typeface="Calibri" panose="020F0502020204030204" pitchFamily="34" charset="0"/>
              </a:rPr>
              <a:t>KIT, NASA (GSFC), ANL</a:t>
            </a:r>
          </a:p>
        </p:txBody>
      </p:sp>
      <p:sp>
        <p:nvSpPr>
          <p:cNvPr id="27" name="Rectangle: Rounded Corners 26">
            <a:extLst>
              <a:ext uri="{FF2B5EF4-FFF2-40B4-BE49-F238E27FC236}">
                <a16:creationId xmlns:a16="http://schemas.microsoft.com/office/drawing/2014/main" id="{6CC15B99-205C-4567-8E5C-F40F184B636A}"/>
              </a:ext>
            </a:extLst>
          </p:cNvPr>
          <p:cNvSpPr/>
          <p:nvPr/>
        </p:nvSpPr>
        <p:spPr>
          <a:xfrm>
            <a:off x="6697747" y="2817818"/>
            <a:ext cx="941561" cy="143366"/>
          </a:xfrm>
          <a:prstGeom prst="roundRect">
            <a:avLst/>
          </a:prstGeom>
          <a:noFill/>
          <a:ln w="127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A073E65-FEC9-4D6E-BD51-D24CD91DBC17}"/>
              </a:ext>
            </a:extLst>
          </p:cNvPr>
          <p:cNvSpPr/>
          <p:nvPr/>
        </p:nvSpPr>
        <p:spPr>
          <a:xfrm>
            <a:off x="6659966" y="4410055"/>
            <a:ext cx="941561" cy="271672"/>
          </a:xfrm>
          <a:prstGeom prst="roundRect">
            <a:avLst/>
          </a:prstGeom>
          <a:noFill/>
          <a:ln w="127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F9C6547-9B96-4EE1-A20D-5448648FBD2D}"/>
              </a:ext>
            </a:extLst>
          </p:cNvPr>
          <p:cNvSpPr/>
          <p:nvPr/>
        </p:nvSpPr>
        <p:spPr>
          <a:xfrm>
            <a:off x="7767125" y="4402145"/>
            <a:ext cx="1000338" cy="307777"/>
          </a:xfrm>
          <a:prstGeom prst="rect">
            <a:avLst/>
          </a:prstGeom>
        </p:spPr>
        <p:txBody>
          <a:bodyPr wrap="none">
            <a:spAutoFit/>
          </a:bodyPr>
          <a:lstStyle/>
          <a:p>
            <a:pPr lvl="0" fontAlgn="b">
              <a:defRPr/>
            </a:pPr>
            <a:r>
              <a:rPr lang="en-US" sz="1400" dirty="0">
                <a:latin typeface="Calibri" panose="020F0502020204030204" pitchFamily="34" charset="0"/>
              </a:rPr>
              <a:t>U. Glasgow</a:t>
            </a:r>
          </a:p>
        </p:txBody>
      </p:sp>
      <p:sp>
        <p:nvSpPr>
          <p:cNvPr id="29" name="Slide Number Placeholder 1">
            <a:extLst>
              <a:ext uri="{FF2B5EF4-FFF2-40B4-BE49-F238E27FC236}">
                <a16:creationId xmlns:a16="http://schemas.microsoft.com/office/drawing/2014/main" id="{67969E02-5782-4545-AECA-2F6B9B9CE481}"/>
              </a:ext>
            </a:extLst>
          </p:cNvPr>
          <p:cNvSpPr txBox="1">
            <a:spLocks/>
          </p:cNvSpPr>
          <p:nvPr/>
        </p:nvSpPr>
        <p:spPr>
          <a:xfrm>
            <a:off x="11451649" y="6533724"/>
            <a:ext cx="432486" cy="2940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33A556B-7C63-244D-9B7C-B0EA8042B330}" type="slidenum">
              <a:rPr lang="en-US" sz="1000" smtClean="0"/>
              <a:pPr algn="ctr"/>
              <a:t>3</a:t>
            </a:fld>
            <a:endParaRPr lang="en-US" sz="1000" dirty="0"/>
          </a:p>
        </p:txBody>
      </p:sp>
    </p:spTree>
    <p:extLst>
      <p:ext uri="{BB962C8B-B14F-4D97-AF65-F5344CB8AC3E}">
        <p14:creationId xmlns:p14="http://schemas.microsoft.com/office/powerpoint/2010/main" val="3021657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461963" y="0"/>
            <a:ext cx="11499234" cy="814866"/>
          </a:xfrm>
        </p:spPr>
        <p:txBody>
          <a:bodyPr/>
          <a:lstStyle/>
          <a:p>
            <a:r>
              <a:rPr lang="en-US" dirty="0"/>
              <a:t>eRD109 – ASIC &amp; Electronics R&amp;D Initiatives</a:t>
            </a:r>
          </a:p>
        </p:txBody>
      </p:sp>
      <p:sp>
        <p:nvSpPr>
          <p:cNvPr id="3" name="TextBox 2">
            <a:extLst>
              <a:ext uri="{FF2B5EF4-FFF2-40B4-BE49-F238E27FC236}">
                <a16:creationId xmlns:a16="http://schemas.microsoft.com/office/drawing/2014/main" id="{EE569D14-C7F9-46E3-AAB5-1046D0C3179F}"/>
              </a:ext>
            </a:extLst>
          </p:cNvPr>
          <p:cNvSpPr txBox="1"/>
          <p:nvPr/>
        </p:nvSpPr>
        <p:spPr>
          <a:xfrm>
            <a:off x="1614686" y="1004300"/>
            <a:ext cx="9523213" cy="4985980"/>
          </a:xfrm>
          <a:prstGeom prst="rect">
            <a:avLst/>
          </a:prstGeom>
          <a:noFill/>
        </p:spPr>
        <p:txBody>
          <a:bodyPr wrap="square" rtlCol="0">
            <a:spAutoFit/>
          </a:bodyPr>
          <a:lstStyle/>
          <a:p>
            <a:pPr marL="285750" indent="-285750">
              <a:buFont typeface="Wingdings" panose="05000000000000000000" pitchFamily="2" charset="2"/>
              <a:buChar char="q"/>
            </a:pPr>
            <a:r>
              <a:rPr lang="en-US" dirty="0">
                <a:solidFill>
                  <a:srgbClr val="0070C0"/>
                </a:solidFill>
                <a:cs typeface="Arial" panose="020B0604020202020204" pitchFamily="34" charset="0"/>
              </a:rPr>
              <a:t>FY23</a:t>
            </a:r>
            <a:r>
              <a:rPr lang="en-US" dirty="0">
                <a:solidFill>
                  <a:prstClr val="black"/>
                </a:solidFill>
                <a:cs typeface="Arial" panose="020B0604020202020204" pitchFamily="34" charset="0"/>
              </a:rPr>
              <a:t> Proposals submitted in October 2022 </a:t>
            </a:r>
            <a:r>
              <a:rPr lang="en-US" dirty="0">
                <a:solidFill>
                  <a:srgbClr val="0070C0"/>
                </a:solidFill>
                <a:cs typeface="Arial" panose="020B0604020202020204" pitchFamily="34" charset="0"/>
              </a:rPr>
              <a:t>(DAC R&amp;D Review August 2022)</a:t>
            </a:r>
            <a:endParaRPr lang="en-US" dirty="0">
              <a:solidFill>
                <a:prstClr val="black"/>
              </a:solidFill>
              <a:cs typeface="Arial" panose="020B0604020202020204" pitchFamily="34" charset="0"/>
            </a:endParaRPr>
          </a:p>
          <a:p>
            <a:pPr marL="742950" lvl="1" indent="-285750">
              <a:buFont typeface="Arial" panose="020B0604020202020204" pitchFamily="34" charset="0"/>
              <a:buChar char="•"/>
            </a:pPr>
            <a:r>
              <a:rPr lang="en-US" dirty="0">
                <a:solidFill>
                  <a:prstClr val="black"/>
                </a:solidFill>
                <a:cs typeface="Arial" panose="020B0604020202020204" pitchFamily="34" charset="0"/>
              </a:rPr>
              <a:t>Contract awards took longer than expected.</a:t>
            </a:r>
          </a:p>
          <a:p>
            <a:pPr marL="742950" lvl="1" indent="-285750">
              <a:buFont typeface="Arial" panose="020B0604020202020204" pitchFamily="34" charset="0"/>
              <a:buChar char="•"/>
            </a:pPr>
            <a:endParaRPr lang="en-US" sz="1000" dirty="0">
              <a:solidFill>
                <a:prstClr val="black"/>
              </a:solidFill>
              <a:cs typeface="Arial" panose="020B0604020202020204" pitchFamily="34" charset="0"/>
            </a:endParaRPr>
          </a:p>
          <a:p>
            <a:pPr marL="285750" indent="-285750">
              <a:buFont typeface="Wingdings" panose="05000000000000000000" pitchFamily="2" charset="2"/>
              <a:buChar char="q"/>
            </a:pPr>
            <a:r>
              <a:rPr lang="en-US" dirty="0">
                <a:solidFill>
                  <a:srgbClr val="0070C0"/>
                </a:solidFill>
                <a:cs typeface="Arial" panose="020B0604020202020204" pitchFamily="34" charset="0"/>
              </a:rPr>
              <a:t>FY24</a:t>
            </a:r>
            <a:r>
              <a:rPr lang="en-US" dirty="0">
                <a:solidFill>
                  <a:prstClr val="black"/>
                </a:solidFill>
                <a:cs typeface="Arial" panose="020B0604020202020204" pitchFamily="34" charset="0"/>
              </a:rPr>
              <a:t> Proposals submitted in July 2023 </a:t>
            </a:r>
            <a:r>
              <a:rPr lang="en-US" dirty="0">
                <a:solidFill>
                  <a:srgbClr val="0070C0"/>
                </a:solidFill>
                <a:cs typeface="Arial" panose="020B0604020202020204" pitchFamily="34" charset="0"/>
              </a:rPr>
              <a:t>(DAC R&amp;D Review August 2023)</a:t>
            </a:r>
            <a:endParaRPr lang="en-US" dirty="0">
              <a:solidFill>
                <a:prstClr val="black"/>
              </a:solidFill>
              <a:cs typeface="Arial" panose="020B0604020202020204" pitchFamily="34" charset="0"/>
            </a:endParaRPr>
          </a:p>
          <a:p>
            <a:pPr marL="742950" lvl="1" indent="-285750">
              <a:buFont typeface="Arial" panose="020B0604020202020204" pitchFamily="34" charset="0"/>
              <a:buChar char="•"/>
            </a:pPr>
            <a:r>
              <a:rPr lang="en-US" dirty="0">
                <a:solidFill>
                  <a:prstClr val="black"/>
                </a:solidFill>
                <a:cs typeface="Arial" panose="020B0604020202020204" pitchFamily="34" charset="0"/>
              </a:rPr>
              <a:t>Contract awards took longer than expected.</a:t>
            </a:r>
          </a:p>
          <a:p>
            <a:pPr marL="742950" lvl="1" indent="-285750">
              <a:buFont typeface="Arial" panose="020B0604020202020204" pitchFamily="34" charset="0"/>
              <a:buChar char="•"/>
            </a:pPr>
            <a:r>
              <a:rPr lang="en-US" dirty="0">
                <a:solidFill>
                  <a:prstClr val="black"/>
                </a:solidFill>
                <a:cs typeface="Arial" panose="020B0604020202020204" pitchFamily="34" charset="0"/>
              </a:rPr>
              <a:t>Continuation of previous work.</a:t>
            </a:r>
          </a:p>
          <a:p>
            <a:pPr marL="285750" indent="-285750">
              <a:buFont typeface="Arial" panose="020B0604020202020204" pitchFamily="34" charset="0"/>
              <a:buChar char="•"/>
            </a:pPr>
            <a:endParaRPr lang="en-US" sz="1000" dirty="0">
              <a:solidFill>
                <a:prstClr val="black"/>
              </a:solidFill>
              <a:cs typeface="Arial" panose="020B0604020202020204" pitchFamily="34" charset="0"/>
            </a:endParaRPr>
          </a:p>
          <a:p>
            <a:pPr marL="285750" indent="-285750">
              <a:buFont typeface="Wingdings" panose="05000000000000000000" pitchFamily="2" charset="2"/>
              <a:buChar char="q"/>
            </a:pPr>
            <a:r>
              <a:rPr lang="en-US" dirty="0">
                <a:solidFill>
                  <a:srgbClr val="0070C0"/>
                </a:solidFill>
                <a:cs typeface="Arial" panose="020B0604020202020204" pitchFamily="34" charset="0"/>
              </a:rPr>
              <a:t>FY25</a:t>
            </a:r>
            <a:r>
              <a:rPr lang="en-US" dirty="0">
                <a:solidFill>
                  <a:prstClr val="black"/>
                </a:solidFill>
                <a:cs typeface="Arial" panose="020B0604020202020204" pitchFamily="34" charset="0"/>
              </a:rPr>
              <a:t> Proposals submitted in July 2024 </a:t>
            </a:r>
            <a:r>
              <a:rPr lang="en-US" dirty="0">
                <a:solidFill>
                  <a:srgbClr val="0070C0"/>
                </a:solidFill>
                <a:cs typeface="Arial" panose="020B0604020202020204" pitchFamily="34" charset="0"/>
              </a:rPr>
              <a:t>(DAC R&amp;D Review August 2024)</a:t>
            </a:r>
            <a:endParaRPr lang="en-US" dirty="0">
              <a:solidFill>
                <a:prstClr val="black"/>
              </a:solidFill>
              <a:cs typeface="Arial" panose="020B0604020202020204" pitchFamily="34" charset="0"/>
            </a:endParaRPr>
          </a:p>
          <a:p>
            <a:pPr marL="742950" lvl="1" indent="-285750">
              <a:buFont typeface="Arial" panose="020B0604020202020204" pitchFamily="34" charset="0"/>
              <a:buChar char="•"/>
            </a:pPr>
            <a:r>
              <a:rPr lang="en-US" dirty="0">
                <a:solidFill>
                  <a:srgbClr val="00B050"/>
                </a:solidFill>
                <a:cs typeface="Arial" panose="020B0604020202020204" pitchFamily="34" charset="0"/>
              </a:rPr>
              <a:t>Continuation of previous work with PED (P6) onwards.</a:t>
            </a:r>
          </a:p>
          <a:p>
            <a:endParaRPr lang="en-US" sz="1000" dirty="0">
              <a:solidFill>
                <a:prstClr val="black"/>
              </a:solidFill>
              <a:cs typeface="Arial" panose="020B0604020202020204" pitchFamily="34" charset="0"/>
            </a:endParaRPr>
          </a:p>
          <a:p>
            <a:pPr marL="285750" indent="-285750">
              <a:buFont typeface="Wingdings" panose="05000000000000000000" pitchFamily="2" charset="2"/>
              <a:buChar char="q"/>
            </a:pPr>
            <a:r>
              <a:rPr lang="en-US" dirty="0">
                <a:solidFill>
                  <a:prstClr val="black"/>
                </a:solidFill>
                <a:cs typeface="Arial" panose="020B0604020202020204" pitchFamily="34" charset="0"/>
              </a:rPr>
              <a:t>ASIC &amp; Electronics:</a:t>
            </a:r>
          </a:p>
          <a:p>
            <a:pPr marL="742950" lvl="1" indent="-285750">
              <a:buFont typeface="Wingdings" panose="05000000000000000000" pitchFamily="2" charset="2"/>
              <a:buChar char="q"/>
            </a:pPr>
            <a:r>
              <a:rPr lang="en-US" dirty="0">
                <a:solidFill>
                  <a:srgbClr val="0070C0"/>
                </a:solidFill>
                <a:cs typeface="Arial" panose="020B0604020202020204" pitchFamily="34" charset="0"/>
              </a:rPr>
              <a:t>Discrete COTS </a:t>
            </a:r>
            <a:r>
              <a:rPr lang="en-US" dirty="0">
                <a:solidFill>
                  <a:prstClr val="black"/>
                </a:solidFill>
                <a:cs typeface="Arial" panose="020B0604020202020204" pitchFamily="34" charset="0"/>
              </a:rPr>
              <a:t>– Calorimeters, </a:t>
            </a:r>
            <a:r>
              <a:rPr lang="en-US" dirty="0" err="1">
                <a:solidFill>
                  <a:prstClr val="black"/>
                </a:solidFill>
                <a:cs typeface="Arial" panose="020B0604020202020204" pitchFamily="34" charset="0"/>
              </a:rPr>
              <a:t>SiPMs</a:t>
            </a:r>
            <a:r>
              <a:rPr lang="en-US" dirty="0">
                <a:solidFill>
                  <a:prstClr val="black"/>
                </a:solidFill>
                <a:cs typeface="Arial" panose="020B0604020202020204" pitchFamily="34" charset="0"/>
              </a:rPr>
              <a:t>, 14 bit </a:t>
            </a:r>
          </a:p>
          <a:p>
            <a:pPr marL="742950" lvl="1" indent="-285750">
              <a:buFont typeface="Wingdings" panose="05000000000000000000" pitchFamily="2" charset="2"/>
              <a:buChar char="q"/>
            </a:pPr>
            <a:r>
              <a:rPr lang="en-US" dirty="0">
                <a:solidFill>
                  <a:srgbClr val="0070C0"/>
                </a:solidFill>
                <a:cs typeface="Arial" panose="020B0604020202020204" pitchFamily="34" charset="0"/>
              </a:rPr>
              <a:t>CALOROC</a:t>
            </a:r>
            <a:r>
              <a:rPr lang="en-US" dirty="0">
                <a:solidFill>
                  <a:prstClr val="black"/>
                </a:solidFill>
                <a:cs typeface="Arial" panose="020B0604020202020204" pitchFamily="34" charset="0"/>
              </a:rPr>
              <a:t>/H2GCROCv3 – Calorimeters, </a:t>
            </a:r>
            <a:r>
              <a:rPr lang="en-US" dirty="0" err="1">
                <a:solidFill>
                  <a:prstClr val="black"/>
                </a:solidFill>
                <a:cs typeface="Arial" panose="020B0604020202020204" pitchFamily="34" charset="0"/>
              </a:rPr>
              <a:t>SiPMs</a:t>
            </a:r>
            <a:r>
              <a:rPr lang="en-US" dirty="0">
                <a:solidFill>
                  <a:prstClr val="black"/>
                </a:solidFill>
                <a:cs typeface="Arial" panose="020B0604020202020204" pitchFamily="34" charset="0"/>
              </a:rPr>
              <a:t>, 10 bit</a:t>
            </a:r>
          </a:p>
          <a:p>
            <a:pPr marL="742950" lvl="1" indent="-285750">
              <a:buFont typeface="Wingdings" panose="05000000000000000000" pitchFamily="2" charset="2"/>
              <a:buChar char="q"/>
            </a:pPr>
            <a:r>
              <a:rPr lang="en-US" dirty="0">
                <a:solidFill>
                  <a:srgbClr val="0070C0"/>
                </a:solidFill>
                <a:cs typeface="Arial" panose="020B0604020202020204" pitchFamily="34" charset="0"/>
              </a:rPr>
              <a:t>EICROC</a:t>
            </a:r>
            <a:r>
              <a:rPr lang="en-US" dirty="0">
                <a:solidFill>
                  <a:prstClr val="black"/>
                </a:solidFill>
                <a:cs typeface="Arial" panose="020B0604020202020204" pitchFamily="34" charset="0"/>
              </a:rPr>
              <a:t> - AC-LGAD, pixel</a:t>
            </a:r>
          </a:p>
          <a:p>
            <a:pPr marL="742950" lvl="1" indent="-285750">
              <a:buFont typeface="Wingdings" panose="05000000000000000000" pitchFamily="2" charset="2"/>
              <a:buChar char="q"/>
            </a:pPr>
            <a:r>
              <a:rPr lang="en-US" dirty="0">
                <a:solidFill>
                  <a:srgbClr val="0070C0"/>
                </a:solidFill>
                <a:cs typeface="Arial" panose="020B0604020202020204" pitchFamily="34" charset="0"/>
              </a:rPr>
              <a:t>FCFD</a:t>
            </a:r>
            <a:r>
              <a:rPr lang="en-US" dirty="0">
                <a:solidFill>
                  <a:prstClr val="black"/>
                </a:solidFill>
                <a:cs typeface="Arial" panose="020B0604020202020204" pitchFamily="34" charset="0"/>
              </a:rPr>
              <a:t> – AC-LGAD, strip</a:t>
            </a:r>
          </a:p>
          <a:p>
            <a:pPr marL="742950" lvl="1" indent="-285750">
              <a:buFont typeface="Wingdings" panose="05000000000000000000" pitchFamily="2" charset="2"/>
              <a:buChar char="q"/>
            </a:pPr>
            <a:r>
              <a:rPr lang="en-US" dirty="0">
                <a:solidFill>
                  <a:srgbClr val="0070C0"/>
                </a:solidFill>
                <a:latin typeface="Arial" charset="0"/>
                <a:cs typeface="Arial" charset="0"/>
              </a:rPr>
              <a:t>Low-Mass Hybrid </a:t>
            </a:r>
            <a:r>
              <a:rPr lang="en-US" dirty="0">
                <a:latin typeface="Arial" charset="0"/>
                <a:cs typeface="Arial" charset="0"/>
              </a:rPr>
              <a:t>– AC-LGAD Barrel TOF</a:t>
            </a:r>
            <a:endParaRPr lang="en-US" dirty="0">
              <a:solidFill>
                <a:prstClr val="black"/>
              </a:solidFill>
              <a:cs typeface="Arial" panose="020B0604020202020204" pitchFamily="34" charset="0"/>
            </a:endParaRPr>
          </a:p>
          <a:p>
            <a:pPr marL="742950" lvl="1" indent="-285750">
              <a:buFont typeface="Wingdings" panose="05000000000000000000" pitchFamily="2" charset="2"/>
              <a:buChar char="q"/>
            </a:pPr>
            <a:r>
              <a:rPr lang="en-US" dirty="0">
                <a:solidFill>
                  <a:srgbClr val="0070C0"/>
                </a:solidFill>
                <a:cs typeface="Arial" panose="020B0604020202020204" pitchFamily="34" charset="0"/>
              </a:rPr>
              <a:t>High Precision Clock Distribution </a:t>
            </a:r>
            <a:r>
              <a:rPr lang="en-US" dirty="0">
                <a:cs typeface="Arial" panose="020B0604020202020204" pitchFamily="34" charset="0"/>
              </a:rPr>
              <a:t>– AC-LGAD, all</a:t>
            </a:r>
          </a:p>
          <a:p>
            <a:pPr marL="742950" lvl="1" indent="-285750">
              <a:buFont typeface="Wingdings" panose="05000000000000000000" pitchFamily="2" charset="2"/>
              <a:buChar char="q"/>
            </a:pPr>
            <a:r>
              <a:rPr lang="en-US" dirty="0">
                <a:solidFill>
                  <a:srgbClr val="0070C0"/>
                </a:solidFill>
                <a:cs typeface="Arial" panose="020B0604020202020204" pitchFamily="34" charset="0"/>
              </a:rPr>
              <a:t>ALCOR</a:t>
            </a:r>
            <a:r>
              <a:rPr lang="en-US" dirty="0">
                <a:solidFill>
                  <a:prstClr val="black"/>
                </a:solidFill>
                <a:cs typeface="Arial" panose="020B0604020202020204" pitchFamily="34" charset="0"/>
              </a:rPr>
              <a:t> – </a:t>
            </a:r>
            <a:r>
              <a:rPr lang="en-US" dirty="0" err="1">
                <a:solidFill>
                  <a:prstClr val="black"/>
                </a:solidFill>
                <a:cs typeface="Arial" panose="020B0604020202020204" pitchFamily="34" charset="0"/>
              </a:rPr>
              <a:t>dRICH</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SiPM</a:t>
            </a:r>
            <a:r>
              <a:rPr lang="en-US" dirty="0">
                <a:solidFill>
                  <a:prstClr val="black"/>
                </a:solidFill>
                <a:cs typeface="Arial" panose="020B0604020202020204" pitchFamily="34" charset="0"/>
              </a:rPr>
              <a:t>, 1 </a:t>
            </a:r>
            <a:r>
              <a:rPr lang="en-US" dirty="0" err="1">
                <a:solidFill>
                  <a:prstClr val="black"/>
                </a:solidFill>
                <a:cs typeface="Arial" panose="020B0604020202020204" pitchFamily="34" charset="0"/>
              </a:rPr>
              <a:t>p.e.</a:t>
            </a:r>
            <a:endParaRPr lang="en-US" dirty="0">
              <a:solidFill>
                <a:prstClr val="black"/>
              </a:solidFill>
              <a:cs typeface="Arial" panose="020B0604020202020204" pitchFamily="34" charset="0"/>
            </a:endParaRPr>
          </a:p>
          <a:p>
            <a:pPr marL="742950" lvl="1" indent="-285750">
              <a:buFont typeface="Wingdings" panose="05000000000000000000" pitchFamily="2" charset="2"/>
              <a:buChar char="q"/>
            </a:pPr>
            <a:r>
              <a:rPr lang="en-US" dirty="0">
                <a:solidFill>
                  <a:srgbClr val="0070C0"/>
                </a:solidFill>
                <a:cs typeface="Arial" panose="020B0604020202020204" pitchFamily="34" charset="0"/>
              </a:rPr>
              <a:t>SALSA</a:t>
            </a:r>
            <a:r>
              <a:rPr lang="en-US" dirty="0">
                <a:solidFill>
                  <a:prstClr val="black"/>
                </a:solidFill>
                <a:cs typeface="Arial" panose="020B0604020202020204" pitchFamily="34" charset="0"/>
              </a:rPr>
              <a:t> – MPGD.</a:t>
            </a:r>
          </a:p>
        </p:txBody>
      </p:sp>
      <p:sp>
        <p:nvSpPr>
          <p:cNvPr id="8" name="Slide Number Placeholder 1">
            <a:extLst>
              <a:ext uri="{FF2B5EF4-FFF2-40B4-BE49-F238E27FC236}">
                <a16:creationId xmlns:a16="http://schemas.microsoft.com/office/drawing/2014/main" id="{79628CCB-D6F2-46B0-854C-DFC2A083ACB9}"/>
              </a:ext>
            </a:extLst>
          </p:cNvPr>
          <p:cNvSpPr txBox="1">
            <a:spLocks/>
          </p:cNvSpPr>
          <p:nvPr/>
        </p:nvSpPr>
        <p:spPr>
          <a:xfrm>
            <a:off x="11451649" y="6533724"/>
            <a:ext cx="432486" cy="2940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33A556B-7C63-244D-9B7C-B0EA8042B330}" type="slidenum">
              <a:rPr lang="en-US" sz="1000" smtClean="0"/>
              <a:pPr algn="ctr"/>
              <a:t>4</a:t>
            </a:fld>
            <a:endParaRPr lang="en-US" sz="1000" dirty="0"/>
          </a:p>
        </p:txBody>
      </p:sp>
      <p:sp>
        <p:nvSpPr>
          <p:cNvPr id="9" name="Right Brace 8">
            <a:extLst>
              <a:ext uri="{FF2B5EF4-FFF2-40B4-BE49-F238E27FC236}">
                <a16:creationId xmlns:a16="http://schemas.microsoft.com/office/drawing/2014/main" id="{46609B64-AA60-48EE-8FFA-97A01E19E00D}"/>
              </a:ext>
            </a:extLst>
          </p:cNvPr>
          <p:cNvSpPr/>
          <p:nvPr/>
        </p:nvSpPr>
        <p:spPr>
          <a:xfrm>
            <a:off x="8327571" y="3744686"/>
            <a:ext cx="76200" cy="2109014"/>
          </a:xfrm>
          <a:prstGeom prst="righ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4">
            <a:extLst>
              <a:ext uri="{FF2B5EF4-FFF2-40B4-BE49-F238E27FC236}">
                <a16:creationId xmlns:a16="http://schemas.microsoft.com/office/drawing/2014/main" id="{F0CAF6B4-94F6-40B2-B648-B12F1848CED2}"/>
              </a:ext>
            </a:extLst>
          </p:cNvPr>
          <p:cNvSpPr txBox="1"/>
          <p:nvPr/>
        </p:nvSpPr>
        <p:spPr>
          <a:xfrm>
            <a:off x="8617569" y="4476027"/>
            <a:ext cx="2834079" cy="646331"/>
          </a:xfrm>
          <a:prstGeom prst="rect">
            <a:avLst/>
          </a:prstGeom>
          <a:noFill/>
          <a:ln>
            <a:noFill/>
          </a:ln>
          <a:effectLst/>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333FF"/>
                </a:solidFill>
                <a:latin typeface="Calibri" panose="020F0502020204030204"/>
                <a:cs typeface="Arial"/>
              </a:rPr>
              <a:t>Readiness reviews prior to start of production phase.</a:t>
            </a:r>
            <a:endParaRPr kumimoji="0" lang="en-US" sz="1800" b="0" i="0" u="none" strike="noStrike" kern="1200" cap="none" spc="0" normalizeH="0" baseline="0" noProof="0" dirty="0">
              <a:ln>
                <a:noFill/>
              </a:ln>
              <a:solidFill>
                <a:srgbClr val="3333FF"/>
              </a:solidFill>
              <a:effectLst/>
              <a:uLnTx/>
              <a:uFillTx/>
              <a:latin typeface="Calibri" panose="020F0502020204030204"/>
              <a:cs typeface="Arial"/>
            </a:endParaRPr>
          </a:p>
        </p:txBody>
      </p:sp>
    </p:spTree>
    <p:extLst>
      <p:ext uri="{BB962C8B-B14F-4D97-AF65-F5344CB8AC3E}">
        <p14:creationId xmlns:p14="http://schemas.microsoft.com/office/powerpoint/2010/main" val="3666114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461963" y="0"/>
            <a:ext cx="11499234" cy="814866"/>
          </a:xfrm>
        </p:spPr>
        <p:txBody>
          <a:bodyPr>
            <a:normAutofit/>
          </a:bodyPr>
          <a:lstStyle/>
          <a:p>
            <a:r>
              <a:rPr lang="en-US" dirty="0"/>
              <a:t>ASICs &amp; Electronics – Component Status</a:t>
            </a:r>
          </a:p>
        </p:txBody>
      </p:sp>
      <p:graphicFrame>
        <p:nvGraphicFramePr>
          <p:cNvPr id="13" name="Table 12">
            <a:extLst>
              <a:ext uri="{FF2B5EF4-FFF2-40B4-BE49-F238E27FC236}">
                <a16:creationId xmlns:a16="http://schemas.microsoft.com/office/drawing/2014/main" id="{9B78318F-F84A-46C8-9772-E65EDC906A6B}"/>
              </a:ext>
            </a:extLst>
          </p:cNvPr>
          <p:cNvGraphicFramePr>
            <a:graphicFrameLocks noGrp="1"/>
          </p:cNvGraphicFramePr>
          <p:nvPr>
            <p:extLst>
              <p:ext uri="{D42A27DB-BD31-4B8C-83A1-F6EECF244321}">
                <p14:modId xmlns:p14="http://schemas.microsoft.com/office/powerpoint/2010/main" val="2263926860"/>
              </p:ext>
            </p:extLst>
          </p:nvPr>
        </p:nvGraphicFramePr>
        <p:xfrm>
          <a:off x="461963" y="814866"/>
          <a:ext cx="9765793" cy="5001855"/>
        </p:xfrm>
        <a:graphic>
          <a:graphicData uri="http://schemas.openxmlformats.org/drawingml/2006/table">
            <a:tbl>
              <a:tblPr firstRow="1" bandRow="1"/>
              <a:tblGrid>
                <a:gridCol w="1612392">
                  <a:extLst>
                    <a:ext uri="{9D8B030D-6E8A-4147-A177-3AD203B41FA5}">
                      <a16:colId xmlns:a16="http://schemas.microsoft.com/office/drawing/2014/main" val="1723603135"/>
                    </a:ext>
                  </a:extLst>
                </a:gridCol>
                <a:gridCol w="1121229">
                  <a:extLst>
                    <a:ext uri="{9D8B030D-6E8A-4147-A177-3AD203B41FA5}">
                      <a16:colId xmlns:a16="http://schemas.microsoft.com/office/drawing/2014/main" val="1649113492"/>
                    </a:ext>
                  </a:extLst>
                </a:gridCol>
                <a:gridCol w="4005942">
                  <a:extLst>
                    <a:ext uri="{9D8B030D-6E8A-4147-A177-3AD203B41FA5}">
                      <a16:colId xmlns:a16="http://schemas.microsoft.com/office/drawing/2014/main" val="543706014"/>
                    </a:ext>
                  </a:extLst>
                </a:gridCol>
                <a:gridCol w="1072947">
                  <a:extLst>
                    <a:ext uri="{9D8B030D-6E8A-4147-A177-3AD203B41FA5}">
                      <a16:colId xmlns:a16="http://schemas.microsoft.com/office/drawing/2014/main" val="3212647360"/>
                    </a:ext>
                  </a:extLst>
                </a:gridCol>
                <a:gridCol w="1953283">
                  <a:extLst>
                    <a:ext uri="{9D8B030D-6E8A-4147-A177-3AD203B41FA5}">
                      <a16:colId xmlns:a16="http://schemas.microsoft.com/office/drawing/2014/main" val="1472731062"/>
                    </a:ext>
                  </a:extLst>
                </a:gridCol>
              </a:tblGrid>
              <a:tr h="507832">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r>
                        <a:rPr lang="en-US" dirty="0"/>
                        <a:t>Readout Technology</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p>
                      <a:r>
                        <a:rPr lang="en-US" sz="1350" b="1" dirty="0">
                          <a:solidFill>
                            <a:schemeClr val="bg1"/>
                          </a:solidFill>
                          <a:latin typeface="Calibri" panose="020F0502020204030204" pitchFamily="34" charset="0"/>
                          <a:cs typeface="Calibri" panose="020F0502020204030204" pitchFamily="34" charset="0"/>
                        </a:rPr>
                        <a:t>Status &amp; Development Summary</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r>
                        <a:rPr lang="en-US" sz="1350" b="1" dirty="0">
                          <a:solidFill>
                            <a:schemeClr val="bg1"/>
                          </a:solidFill>
                          <a:latin typeface="Calibri" panose="020F0502020204030204" pitchFamily="34" charset="0"/>
                          <a:cs typeface="Calibri" panose="020F0502020204030204" pitchFamily="34" charset="0"/>
                        </a:rPr>
                        <a:t>Production</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r>
                        <a:rPr lang="en-US" dirty="0"/>
                        <a:t>Institution</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566291798"/>
                  </a:ext>
                </a:extLst>
              </a:tr>
              <a:tr h="562103">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Discrete/COTS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Calorimeters, </a:t>
                      </a:r>
                      <a:r>
                        <a:rPr lang="en-US" dirty="0" err="1"/>
                        <a:t>SiPM</a:t>
                      </a:r>
                      <a:r>
                        <a:rPr lang="en-US" dirty="0"/>
                        <a:t>, 14-bit</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c>
                  <a:txBody>
                    <a:bodyPr/>
                    <a:lstStyle/>
                    <a:p>
                      <a:r>
                        <a:rPr lang="en-US" sz="1350" dirty="0">
                          <a:solidFill>
                            <a:srgbClr val="00B050"/>
                          </a:solidFill>
                          <a:latin typeface="Calibri" panose="020F0502020204030204" pitchFamily="34" charset="0"/>
                          <a:cs typeface="Calibri" panose="020F0502020204030204" pitchFamily="34" charset="0"/>
                        </a:rPr>
                        <a:t>Devices selected, PCB design practically completed.</a:t>
                      </a:r>
                    </a:p>
                    <a:p>
                      <a:r>
                        <a:rPr lang="en-US" sz="1350" dirty="0">
                          <a:solidFill>
                            <a:srgbClr val="00B050"/>
                          </a:solidFill>
                          <a:latin typeface="Calibri" panose="020F0502020204030204" pitchFamily="34" charset="0"/>
                          <a:cs typeface="Calibri" panose="020F0502020204030204" pitchFamily="34" charset="0"/>
                        </a:rPr>
                        <a:t>Beam tests FY24-FY25</a:t>
                      </a:r>
                      <a:r>
                        <a:rPr lang="en-US" sz="1350" dirty="0">
                          <a:latin typeface="Calibri" panose="020F0502020204030204" pitchFamily="34" charset="0"/>
                          <a:cs typeface="Calibri" panose="020F0502020204030204" pitchFamily="34" charset="0"/>
                        </a:rPr>
                        <a:t>, Eng. Article FY26</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sz="1350" dirty="0">
                          <a:latin typeface="Calibri" panose="020F0502020204030204" pitchFamily="34" charset="0"/>
                          <a:cs typeface="Calibri" panose="020F0502020204030204" pitchFamily="34" charset="0"/>
                        </a:rPr>
                        <a:t>FY27</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Indiana University</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873038980"/>
                  </a:ext>
                </a:extLst>
              </a:tr>
              <a:tr h="374462">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CALOROC</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Calorimeters, </a:t>
                      </a:r>
                      <a:r>
                        <a:rPr lang="en-US" dirty="0" err="1"/>
                        <a:t>SiPM</a:t>
                      </a:r>
                      <a:r>
                        <a:rPr lang="en-US" dirty="0"/>
                        <a:t>, 10-bit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1350" dirty="0">
                          <a:solidFill>
                            <a:srgbClr val="00B050"/>
                          </a:solidFill>
                          <a:latin typeface="Calibri" panose="020F0502020204030204" pitchFamily="34" charset="0"/>
                          <a:cs typeface="Calibri" panose="020F0502020204030204" pitchFamily="34" charset="0"/>
                        </a:rPr>
                        <a:t>Interface design FY23- FY24</a:t>
                      </a:r>
                      <a:r>
                        <a:rPr lang="en-US" sz="1350" dirty="0">
                          <a:latin typeface="Calibri" panose="020F0502020204030204" pitchFamily="34" charset="0"/>
                          <a:cs typeface="Calibri" panose="020F0502020204030204" pitchFamily="34" charset="0"/>
                        </a:rPr>
                        <a:t>, </a:t>
                      </a:r>
                      <a:r>
                        <a:rPr lang="en-US" sz="1350" dirty="0">
                          <a:solidFill>
                            <a:srgbClr val="00B050"/>
                          </a:solidFill>
                          <a:latin typeface="Calibri" panose="020F0502020204030204" pitchFamily="34" charset="0"/>
                          <a:cs typeface="Calibri" panose="020F0502020204030204" pitchFamily="34" charset="0"/>
                        </a:rPr>
                        <a:t>CALOROC1A/B designed FY24-FY25</a:t>
                      </a:r>
                      <a:r>
                        <a:rPr lang="en-US" sz="1350" dirty="0">
                          <a:latin typeface="Calibri" panose="020F0502020204030204" pitchFamily="34" charset="0"/>
                          <a:cs typeface="Calibri" panose="020F0502020204030204" pitchFamily="34" charset="0"/>
                        </a:rPr>
                        <a:t>, CALOROC2 (64 </a:t>
                      </a:r>
                      <a:r>
                        <a:rPr lang="en-US" sz="1350" dirty="0" err="1">
                          <a:latin typeface="Calibri" panose="020F0502020204030204" pitchFamily="34" charset="0"/>
                          <a:cs typeface="Calibri" panose="020F0502020204030204" pitchFamily="34" charset="0"/>
                        </a:rPr>
                        <a:t>ch</a:t>
                      </a:r>
                      <a:r>
                        <a:rPr lang="en-US" sz="1350" dirty="0">
                          <a:latin typeface="Calibri" panose="020F0502020204030204" pitchFamily="34" charset="0"/>
                          <a:cs typeface="Calibri" panose="020F0502020204030204" pitchFamily="34" charset="0"/>
                        </a:rPr>
                        <a:t>) FY25-FY26</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1350" dirty="0">
                          <a:latin typeface="Calibri" panose="020F0502020204030204" pitchFamily="34" charset="0"/>
                          <a:cs typeface="Calibri" panose="020F0502020204030204" pitchFamily="34" charset="0"/>
                        </a:rPr>
                        <a:t>FY27</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OMEGA/IN2P3/IJCL, ORNL</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743105017"/>
                  </a:ext>
                </a:extLst>
              </a:tr>
              <a:tr h="324394">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EICROC (32x32)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AC-LGAD, pixel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p>
                      <a:r>
                        <a:rPr lang="en-US" sz="1350" dirty="0">
                          <a:solidFill>
                            <a:srgbClr val="00B050"/>
                          </a:solidFill>
                          <a:latin typeface="Calibri" panose="020F0502020204030204" pitchFamily="34" charset="0"/>
                          <a:cs typeface="Calibri" panose="020F0502020204030204" pitchFamily="34" charset="0"/>
                        </a:rPr>
                        <a:t>EICROC0A (4x4) designed FY24-FY25, EICROC1 (8x32) (32x32) FY25</a:t>
                      </a:r>
                      <a:r>
                        <a:rPr lang="en-US" sz="1350" dirty="0">
                          <a:latin typeface="Calibri" panose="020F0502020204030204" pitchFamily="34" charset="0"/>
                          <a:cs typeface="Calibri" panose="020F0502020204030204" pitchFamily="34" charset="0"/>
                        </a:rPr>
                        <a:t>, EICROC2 (32x32) FY26</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r>
                        <a:rPr lang="en-US" sz="1350" dirty="0">
                          <a:latin typeface="Calibri" panose="020F0502020204030204" pitchFamily="34" charset="0"/>
                          <a:cs typeface="Calibri" panose="020F0502020204030204" pitchFamily="34" charset="0"/>
                        </a:rPr>
                        <a:t>FY27</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OMEGA/IN2P3/IJCL/CEA-</a:t>
                      </a:r>
                      <a:r>
                        <a:rPr lang="en-US" dirty="0" err="1"/>
                        <a:t>Irfu</a:t>
                      </a:r>
                      <a:r>
                        <a:rPr lang="en-US" dirty="0"/>
                        <a:t>, AGH</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3083484"/>
                  </a:ext>
                </a:extLst>
              </a:tr>
              <a:tr h="304800">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FCFD (128)</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AC-LGAD, strip</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a:txBody>
                    <a:bodyPr/>
                    <a:lstStyle/>
                    <a:p>
                      <a:r>
                        <a:rPr lang="en-US" sz="1350" dirty="0">
                          <a:solidFill>
                            <a:srgbClr val="00B050"/>
                          </a:solidFill>
                          <a:latin typeface="Calibri" panose="020F0502020204030204" pitchFamily="34" charset="0"/>
                          <a:cs typeface="Calibri" panose="020F0502020204030204" pitchFamily="34" charset="0"/>
                        </a:rPr>
                        <a:t>Front end characterized, FCFDv1 (6 </a:t>
                      </a:r>
                      <a:r>
                        <a:rPr lang="en-US" sz="1350" dirty="0" err="1">
                          <a:solidFill>
                            <a:srgbClr val="00B050"/>
                          </a:solidFill>
                          <a:latin typeface="Calibri" panose="020F0502020204030204" pitchFamily="34" charset="0"/>
                          <a:cs typeface="Calibri" panose="020F0502020204030204" pitchFamily="34" charset="0"/>
                        </a:rPr>
                        <a:t>ch</a:t>
                      </a:r>
                      <a:r>
                        <a:rPr lang="en-US" sz="1350" dirty="0">
                          <a:solidFill>
                            <a:srgbClr val="00B050"/>
                          </a:solidFill>
                          <a:latin typeface="Calibri" panose="020F0502020204030204" pitchFamily="34" charset="0"/>
                          <a:cs typeface="Calibri" panose="020F0502020204030204" pitchFamily="34" charset="0"/>
                        </a:rPr>
                        <a:t>) FY23-FY24 characterized</a:t>
                      </a:r>
                      <a:r>
                        <a:rPr lang="en-US" sz="1350" dirty="0">
                          <a:latin typeface="Calibri" panose="020F0502020204030204" pitchFamily="34" charset="0"/>
                          <a:cs typeface="Calibri" panose="020F0502020204030204" pitchFamily="34" charset="0"/>
                        </a:rPr>
                        <a:t>, </a:t>
                      </a:r>
                      <a:r>
                        <a:rPr lang="en-US" sz="1350" dirty="0">
                          <a:solidFill>
                            <a:srgbClr val="00B050"/>
                          </a:solidFill>
                          <a:latin typeface="Calibri" panose="020F0502020204030204" pitchFamily="34" charset="0"/>
                          <a:cs typeface="Calibri" panose="020F0502020204030204" pitchFamily="34" charset="0"/>
                        </a:rPr>
                        <a:t>FCFDv1.1 FY25</a:t>
                      </a:r>
                      <a:r>
                        <a:rPr lang="en-US" sz="1350" dirty="0">
                          <a:latin typeface="Calibri" panose="020F0502020204030204" pitchFamily="34" charset="0"/>
                          <a:cs typeface="Calibri" panose="020F0502020204030204" pitchFamily="34" charset="0"/>
                        </a:rPr>
                        <a:t>, FCFDv2 FY25-FY26</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r>
                        <a:rPr lang="en-US" sz="1350" dirty="0">
                          <a:latin typeface="Calibri" panose="020F0502020204030204" pitchFamily="34" charset="0"/>
                          <a:cs typeface="Calibri" panose="020F0502020204030204" pitchFamily="34" charset="0"/>
                        </a:rPr>
                        <a:t>FY27</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FNAL</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2554448807"/>
                  </a:ext>
                </a:extLst>
              </a:tr>
              <a:tr h="374462">
                <a:tc>
                  <a:txBody>
                    <a:bodyPr/>
                    <a:lstStyle/>
                    <a:p>
                      <a:r>
                        <a:rPr lang="en-US" sz="1350" dirty="0">
                          <a:latin typeface="Calibri" panose="020F0502020204030204" pitchFamily="34" charset="0"/>
                          <a:cs typeface="Calibri" panose="020F0502020204030204" pitchFamily="34" charset="0"/>
                        </a:rPr>
                        <a:t>Low-Mass Hybrid</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sz="1350" dirty="0">
                          <a:latin typeface="Calibri" panose="020F0502020204030204" pitchFamily="34" charset="0"/>
                          <a:cs typeface="Calibri" panose="020F0502020204030204" pitchFamily="34" charset="0"/>
                        </a:rPr>
                        <a:t>AC-LGAD TOF</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sz="1350" dirty="0">
                          <a:solidFill>
                            <a:srgbClr val="00B050"/>
                          </a:solidFill>
                          <a:latin typeface="Calibri" panose="020F0502020204030204" pitchFamily="34" charset="0"/>
                          <a:cs typeface="Calibri" panose="020F0502020204030204" pitchFamily="34" charset="0"/>
                        </a:rPr>
                        <a:t>Pre-prototypes fabricated and co-cured onto Barrel TOF stave prototypes</a:t>
                      </a:r>
                      <a:r>
                        <a:rPr lang="en-US" sz="1350" dirty="0">
                          <a:latin typeface="Calibri" panose="020F0502020204030204" pitchFamily="34" charset="0"/>
                          <a:cs typeface="Calibri" panose="020F0502020204030204" pitchFamily="34" charset="0"/>
                        </a:rPr>
                        <a:t>. Develop low cost hybridization techniques FY25-FY26</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sz="1350" dirty="0">
                          <a:latin typeface="Calibri" panose="020F0502020204030204" pitchFamily="34" charset="0"/>
                          <a:cs typeface="Calibri" panose="020F0502020204030204" pitchFamily="34" charset="0"/>
                        </a:rPr>
                        <a:t>-</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sz="1350" dirty="0">
                          <a:latin typeface="Calibri" panose="020F0502020204030204" pitchFamily="34" charset="0"/>
                          <a:cs typeface="Calibri" panose="020F0502020204030204" pitchFamily="34" charset="0"/>
                        </a:rPr>
                        <a:t>ORNL</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643144675"/>
                  </a:ext>
                </a:extLst>
              </a:tr>
              <a:tr h="374462">
                <a:tc>
                  <a:txBody>
                    <a:bodyPr/>
                    <a:lstStyle/>
                    <a:p>
                      <a:r>
                        <a:rPr lang="en-US" sz="1350" dirty="0">
                          <a:latin typeface="Calibri" panose="020F0502020204030204" pitchFamily="34" charset="0"/>
                          <a:cs typeface="Calibri" panose="020F0502020204030204" pitchFamily="34" charset="0"/>
                        </a:rPr>
                        <a:t>High Precision Clock Distribution</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1350" dirty="0">
                          <a:latin typeface="Calibri" panose="020F0502020204030204" pitchFamily="34" charset="0"/>
                          <a:cs typeface="Calibri" panose="020F0502020204030204" pitchFamily="34" charset="0"/>
                        </a:rPr>
                        <a:t>AC-LGAD, all</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1350" dirty="0" err="1">
                          <a:solidFill>
                            <a:srgbClr val="00B050"/>
                          </a:solidFill>
                          <a:latin typeface="Calibri" panose="020F0502020204030204" pitchFamily="34" charset="0"/>
                          <a:cs typeface="Calibri" panose="020F0502020204030204" pitchFamily="34" charset="0"/>
                        </a:rPr>
                        <a:t>ppRDO</a:t>
                      </a:r>
                      <a:r>
                        <a:rPr lang="en-US" sz="1350" dirty="0">
                          <a:solidFill>
                            <a:srgbClr val="00B050"/>
                          </a:solidFill>
                          <a:latin typeface="Calibri" panose="020F0502020204030204" pitchFamily="34" charset="0"/>
                          <a:cs typeface="Calibri" panose="020F0502020204030204" pitchFamily="34" charset="0"/>
                        </a:rPr>
                        <a:t> PCB (6) complete, Jitter = 3 ps</a:t>
                      </a:r>
                      <a:r>
                        <a:rPr lang="en-US" sz="1350" dirty="0">
                          <a:solidFill>
                            <a:schemeClr val="tx1"/>
                          </a:solidFill>
                          <a:latin typeface="Calibri" panose="020F0502020204030204" pitchFamily="34" charset="0"/>
                          <a:cs typeface="Calibri" panose="020F0502020204030204" pitchFamily="34" charset="0"/>
                        </a:rPr>
                        <a:t>. Finalize development for TOFs, FF, FB detectors with use of EICROC and FCFD ASICs in FY25-FY26</a:t>
                      </a:r>
                      <a:endParaRPr lang="en-US" sz="1350" dirty="0">
                        <a:solidFill>
                          <a:srgbClr val="00B050"/>
                        </a:solidFill>
                        <a:latin typeface="Calibri" panose="020F0502020204030204" pitchFamily="34" charset="0"/>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1350" dirty="0">
                          <a:latin typeface="Calibri" panose="020F0502020204030204" pitchFamily="34" charset="0"/>
                          <a:cs typeface="Calibri" panose="020F0502020204030204" pitchFamily="34" charset="0"/>
                        </a:rPr>
                        <a:t>-</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1350" dirty="0">
                          <a:latin typeface="Calibri" panose="020F0502020204030204" pitchFamily="34" charset="0"/>
                          <a:cs typeface="Calibri" panose="020F0502020204030204" pitchFamily="34" charset="0"/>
                        </a:rPr>
                        <a:t>BNL/LBNL/RICE</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6052890"/>
                  </a:ext>
                </a:extLst>
              </a:tr>
              <a:tr h="374462">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ALCOR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err="1"/>
                        <a:t>dRICH</a:t>
                      </a:r>
                      <a:r>
                        <a:rPr lang="en-US" dirty="0"/>
                        <a:t>, </a:t>
                      </a:r>
                      <a:r>
                        <a:rPr lang="en-US" dirty="0" err="1"/>
                        <a:t>SiPM</a:t>
                      </a:r>
                      <a:r>
                        <a:rPr lang="en-US" dirty="0"/>
                        <a:t>, 1 </a:t>
                      </a:r>
                      <a:r>
                        <a:rPr lang="en-US" dirty="0" err="1"/>
                        <a:t>p.e.</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p>
                      <a:r>
                        <a:rPr lang="en-US" sz="1350" dirty="0">
                          <a:solidFill>
                            <a:srgbClr val="00B050"/>
                          </a:solidFill>
                          <a:latin typeface="Calibri" panose="020F0502020204030204" pitchFamily="34" charset="0"/>
                          <a:cs typeface="Calibri" panose="020F0502020204030204" pitchFamily="34" charset="0"/>
                        </a:rPr>
                        <a:t>ALCORv2.1 (32 </a:t>
                      </a:r>
                      <a:r>
                        <a:rPr lang="en-US" sz="1350" dirty="0" err="1">
                          <a:solidFill>
                            <a:srgbClr val="00B050"/>
                          </a:solidFill>
                          <a:latin typeface="Calibri" panose="020F0502020204030204" pitchFamily="34" charset="0"/>
                          <a:cs typeface="Calibri" panose="020F0502020204030204" pitchFamily="34" charset="0"/>
                        </a:rPr>
                        <a:t>ch</a:t>
                      </a:r>
                      <a:r>
                        <a:rPr lang="en-US" sz="1350" dirty="0">
                          <a:solidFill>
                            <a:srgbClr val="00B050"/>
                          </a:solidFill>
                          <a:latin typeface="Calibri" panose="020F0502020204030204" pitchFamily="34" charset="0"/>
                          <a:cs typeface="Calibri" panose="020F0502020204030204" pitchFamily="34" charset="0"/>
                        </a:rPr>
                        <a:t>) beam tests FY24</a:t>
                      </a:r>
                      <a:r>
                        <a:rPr lang="en-US" sz="1350" dirty="0">
                          <a:latin typeface="Calibri" panose="020F0502020204030204" pitchFamily="34" charset="0"/>
                          <a:cs typeface="Calibri" panose="020F0502020204030204" pitchFamily="34" charset="0"/>
                        </a:rPr>
                        <a:t>, </a:t>
                      </a:r>
                      <a:r>
                        <a:rPr lang="en-US" sz="1350" dirty="0">
                          <a:solidFill>
                            <a:srgbClr val="00B050"/>
                          </a:solidFill>
                          <a:latin typeface="Calibri" panose="020F0502020204030204" pitchFamily="34" charset="0"/>
                          <a:cs typeface="Calibri" panose="020F0502020204030204" pitchFamily="34" charset="0"/>
                        </a:rPr>
                        <a:t>ALCOR v3 (64 </a:t>
                      </a:r>
                      <a:r>
                        <a:rPr lang="en-US" sz="1350" dirty="0" err="1">
                          <a:solidFill>
                            <a:srgbClr val="00B050"/>
                          </a:solidFill>
                          <a:latin typeface="Calibri" panose="020F0502020204030204" pitchFamily="34" charset="0"/>
                          <a:cs typeface="Calibri" panose="020F0502020204030204" pitchFamily="34" charset="0"/>
                        </a:rPr>
                        <a:t>ch</a:t>
                      </a:r>
                      <a:r>
                        <a:rPr lang="en-US" sz="1350" dirty="0">
                          <a:solidFill>
                            <a:srgbClr val="00B050"/>
                          </a:solidFill>
                          <a:latin typeface="Calibri" panose="020F0502020204030204" pitchFamily="34" charset="0"/>
                          <a:cs typeface="Calibri" panose="020F0502020204030204" pitchFamily="34" charset="0"/>
                        </a:rPr>
                        <a:t>) </a:t>
                      </a:r>
                      <a:r>
                        <a:rPr lang="en-US" sz="1350" dirty="0">
                          <a:latin typeface="Calibri" panose="020F0502020204030204" pitchFamily="34" charset="0"/>
                          <a:cs typeface="Calibri" panose="020F0502020204030204" pitchFamily="34" charset="0"/>
                        </a:rPr>
                        <a:t>FY24-FY26</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r>
                        <a:rPr lang="en-US" sz="1350" dirty="0">
                          <a:latin typeface="Calibri" panose="020F0502020204030204" pitchFamily="34" charset="0"/>
                          <a:cs typeface="Calibri" panose="020F0502020204030204" pitchFamily="34" charset="0"/>
                        </a:rPr>
                        <a:t>FY26 – FY27</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INFN</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306493455"/>
                  </a:ext>
                </a:extLst>
              </a:tr>
              <a:tr h="374462">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SALSA</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MPGD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a:txBody>
                    <a:bodyPr/>
                    <a:lstStyle/>
                    <a:p>
                      <a:r>
                        <a:rPr lang="en-US" sz="1350" dirty="0">
                          <a:solidFill>
                            <a:srgbClr val="00B050"/>
                          </a:solidFill>
                          <a:latin typeface="Calibri" panose="020F0502020204030204" pitchFamily="34" charset="0"/>
                          <a:cs typeface="Calibri" panose="020F0502020204030204" pitchFamily="34" charset="0"/>
                        </a:rPr>
                        <a:t>SALSA0/1 FY24, SALSA2 (32 </a:t>
                      </a:r>
                      <a:r>
                        <a:rPr lang="en-US" sz="1350" dirty="0" err="1">
                          <a:solidFill>
                            <a:srgbClr val="00B050"/>
                          </a:solidFill>
                          <a:latin typeface="Calibri" panose="020F0502020204030204" pitchFamily="34" charset="0"/>
                          <a:cs typeface="Calibri" panose="020F0502020204030204" pitchFamily="34" charset="0"/>
                        </a:rPr>
                        <a:t>ch</a:t>
                      </a:r>
                      <a:r>
                        <a:rPr lang="en-US" sz="1350" dirty="0">
                          <a:solidFill>
                            <a:srgbClr val="00B050"/>
                          </a:solidFill>
                          <a:latin typeface="Calibri" panose="020F0502020204030204" pitchFamily="34" charset="0"/>
                          <a:cs typeface="Calibri" panose="020F0502020204030204" pitchFamily="34" charset="0"/>
                        </a:rPr>
                        <a:t>) designed FY23-FY25</a:t>
                      </a:r>
                      <a:r>
                        <a:rPr lang="en-US" sz="1350" dirty="0">
                          <a:latin typeface="Calibri" panose="020F0502020204030204" pitchFamily="34" charset="0"/>
                          <a:cs typeface="Calibri" panose="020F0502020204030204" pitchFamily="34" charset="0"/>
                        </a:rPr>
                        <a:t>, SALSA3 (64 </a:t>
                      </a:r>
                      <a:r>
                        <a:rPr lang="en-US" sz="1350" dirty="0" err="1">
                          <a:latin typeface="Calibri" panose="020F0502020204030204" pitchFamily="34" charset="0"/>
                          <a:cs typeface="Calibri" panose="020F0502020204030204" pitchFamily="34" charset="0"/>
                        </a:rPr>
                        <a:t>ch</a:t>
                      </a:r>
                      <a:r>
                        <a:rPr lang="en-US" sz="1350" dirty="0">
                          <a:latin typeface="Calibri" panose="020F0502020204030204" pitchFamily="34" charset="0"/>
                          <a:cs typeface="Calibri" panose="020F0502020204030204" pitchFamily="34" charset="0"/>
                        </a:rPr>
                        <a:t>) FY25-FY26</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a:txBody>
                    <a:bodyPr/>
                    <a:lstStyle/>
                    <a:p>
                      <a:r>
                        <a:rPr lang="en-US" sz="1350" dirty="0">
                          <a:latin typeface="Calibri" panose="020F0502020204030204" pitchFamily="34" charset="0"/>
                          <a:cs typeface="Calibri" panose="020F0502020204030204" pitchFamily="34" charset="0"/>
                        </a:rPr>
                        <a:t>FY27 – FY28</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CEA-</a:t>
                      </a:r>
                      <a:r>
                        <a:rPr lang="en-US" dirty="0" err="1"/>
                        <a:t>Saclay</a:t>
                      </a:r>
                      <a:r>
                        <a:rPr lang="en-US" dirty="0"/>
                        <a:t>, U Sao Paulo</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2062302102"/>
                  </a:ext>
                </a:extLst>
              </a:tr>
            </a:tbl>
          </a:graphicData>
        </a:graphic>
      </p:graphicFrame>
      <p:sp>
        <p:nvSpPr>
          <p:cNvPr id="9" name="Slide Number Placeholder 1">
            <a:extLst>
              <a:ext uri="{FF2B5EF4-FFF2-40B4-BE49-F238E27FC236}">
                <a16:creationId xmlns:a16="http://schemas.microsoft.com/office/drawing/2014/main" id="{4BB6C33C-687D-4B30-A393-C74BD743169B}"/>
              </a:ext>
            </a:extLst>
          </p:cNvPr>
          <p:cNvSpPr txBox="1">
            <a:spLocks/>
          </p:cNvSpPr>
          <p:nvPr/>
        </p:nvSpPr>
        <p:spPr>
          <a:xfrm>
            <a:off x="11451649" y="6533724"/>
            <a:ext cx="432486" cy="2940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33A556B-7C63-244D-9B7C-B0EA8042B330}" type="slidenum">
              <a:rPr lang="en-US" sz="1000" smtClean="0"/>
              <a:pPr algn="ctr"/>
              <a:t>5</a:t>
            </a:fld>
            <a:endParaRPr lang="en-US" sz="1000" dirty="0"/>
          </a:p>
        </p:txBody>
      </p:sp>
      <p:pic>
        <p:nvPicPr>
          <p:cNvPr id="10" name="Picture 9">
            <a:extLst>
              <a:ext uri="{FF2B5EF4-FFF2-40B4-BE49-F238E27FC236}">
                <a16:creationId xmlns:a16="http://schemas.microsoft.com/office/drawing/2014/main" id="{01DC95C6-3C57-4148-A80A-D533877C9550}"/>
              </a:ext>
            </a:extLst>
          </p:cNvPr>
          <p:cNvPicPr>
            <a:picLocks noChangeAspect="1"/>
          </p:cNvPicPr>
          <p:nvPr/>
        </p:nvPicPr>
        <p:blipFill>
          <a:blip r:embed="rId3"/>
          <a:stretch>
            <a:fillRect/>
          </a:stretch>
        </p:blipFill>
        <p:spPr>
          <a:xfrm>
            <a:off x="10414542" y="1345371"/>
            <a:ext cx="897279" cy="536525"/>
          </a:xfrm>
          <a:prstGeom prst="rect">
            <a:avLst/>
          </a:prstGeom>
        </p:spPr>
      </p:pic>
      <p:pic>
        <p:nvPicPr>
          <p:cNvPr id="11" name="Picture 10">
            <a:extLst>
              <a:ext uri="{FF2B5EF4-FFF2-40B4-BE49-F238E27FC236}">
                <a16:creationId xmlns:a16="http://schemas.microsoft.com/office/drawing/2014/main" id="{4F5F3C8C-BE9C-4E2A-9167-DCB1F10C4B87}"/>
              </a:ext>
            </a:extLst>
          </p:cNvPr>
          <p:cNvPicPr>
            <a:picLocks noChangeAspect="1"/>
          </p:cNvPicPr>
          <p:nvPr/>
        </p:nvPicPr>
        <p:blipFill>
          <a:blip r:embed="rId4"/>
          <a:stretch>
            <a:fillRect/>
          </a:stretch>
        </p:blipFill>
        <p:spPr>
          <a:xfrm>
            <a:off x="10414543" y="1917833"/>
            <a:ext cx="897278" cy="494702"/>
          </a:xfrm>
          <a:prstGeom prst="rect">
            <a:avLst/>
          </a:prstGeom>
        </p:spPr>
      </p:pic>
      <p:pic>
        <p:nvPicPr>
          <p:cNvPr id="15" name="Picture 14">
            <a:extLst>
              <a:ext uri="{FF2B5EF4-FFF2-40B4-BE49-F238E27FC236}">
                <a16:creationId xmlns:a16="http://schemas.microsoft.com/office/drawing/2014/main" id="{969218A0-7057-4081-8523-7E2A8E3678C3}"/>
              </a:ext>
            </a:extLst>
          </p:cNvPr>
          <p:cNvPicPr>
            <a:picLocks noChangeAspect="1"/>
          </p:cNvPicPr>
          <p:nvPr/>
        </p:nvPicPr>
        <p:blipFill>
          <a:blip r:embed="rId5"/>
          <a:stretch>
            <a:fillRect/>
          </a:stretch>
        </p:blipFill>
        <p:spPr>
          <a:xfrm>
            <a:off x="10414543" y="2412535"/>
            <a:ext cx="427343" cy="444570"/>
          </a:xfrm>
          <a:prstGeom prst="rect">
            <a:avLst/>
          </a:prstGeom>
        </p:spPr>
      </p:pic>
      <p:pic>
        <p:nvPicPr>
          <p:cNvPr id="23" name="Picture 22">
            <a:extLst>
              <a:ext uri="{FF2B5EF4-FFF2-40B4-BE49-F238E27FC236}">
                <a16:creationId xmlns:a16="http://schemas.microsoft.com/office/drawing/2014/main" id="{6265649C-457F-4B29-98D2-59946BCE0250}"/>
              </a:ext>
            </a:extLst>
          </p:cNvPr>
          <p:cNvPicPr>
            <a:picLocks noChangeAspect="1"/>
          </p:cNvPicPr>
          <p:nvPr/>
        </p:nvPicPr>
        <p:blipFill>
          <a:blip r:embed="rId6"/>
          <a:stretch>
            <a:fillRect/>
          </a:stretch>
        </p:blipFill>
        <p:spPr>
          <a:xfrm>
            <a:off x="10414543" y="2901410"/>
            <a:ext cx="648925" cy="481624"/>
          </a:xfrm>
          <a:prstGeom prst="rect">
            <a:avLst/>
          </a:prstGeom>
        </p:spPr>
      </p:pic>
      <p:pic>
        <p:nvPicPr>
          <p:cNvPr id="24" name="Picture 23">
            <a:extLst>
              <a:ext uri="{FF2B5EF4-FFF2-40B4-BE49-F238E27FC236}">
                <a16:creationId xmlns:a16="http://schemas.microsoft.com/office/drawing/2014/main" id="{6B93A4F4-38A8-4C75-843E-C321598381A6}"/>
              </a:ext>
            </a:extLst>
          </p:cNvPr>
          <p:cNvPicPr>
            <a:picLocks noChangeAspect="1"/>
          </p:cNvPicPr>
          <p:nvPr/>
        </p:nvPicPr>
        <p:blipFill>
          <a:blip r:embed="rId7"/>
          <a:stretch>
            <a:fillRect/>
          </a:stretch>
        </p:blipFill>
        <p:spPr>
          <a:xfrm>
            <a:off x="10414542" y="3427339"/>
            <a:ext cx="1628415" cy="652510"/>
          </a:xfrm>
          <a:prstGeom prst="rect">
            <a:avLst/>
          </a:prstGeom>
        </p:spPr>
      </p:pic>
      <p:pic>
        <p:nvPicPr>
          <p:cNvPr id="25" name="Picture 24">
            <a:extLst>
              <a:ext uri="{FF2B5EF4-FFF2-40B4-BE49-F238E27FC236}">
                <a16:creationId xmlns:a16="http://schemas.microsoft.com/office/drawing/2014/main" id="{243690DA-4851-4167-BC54-3F4D2E873A71}"/>
              </a:ext>
            </a:extLst>
          </p:cNvPr>
          <p:cNvPicPr>
            <a:picLocks noChangeAspect="1"/>
          </p:cNvPicPr>
          <p:nvPr/>
        </p:nvPicPr>
        <p:blipFill>
          <a:blip r:embed="rId8"/>
          <a:stretch>
            <a:fillRect/>
          </a:stretch>
        </p:blipFill>
        <p:spPr>
          <a:xfrm>
            <a:off x="10414543" y="4121613"/>
            <a:ext cx="653470" cy="652510"/>
          </a:xfrm>
          <a:prstGeom prst="rect">
            <a:avLst/>
          </a:prstGeom>
        </p:spPr>
      </p:pic>
      <p:pic>
        <p:nvPicPr>
          <p:cNvPr id="26" name="Picture 25">
            <a:extLst>
              <a:ext uri="{FF2B5EF4-FFF2-40B4-BE49-F238E27FC236}">
                <a16:creationId xmlns:a16="http://schemas.microsoft.com/office/drawing/2014/main" id="{94FFF691-E5A9-4D1E-B866-74213692E5ED}"/>
              </a:ext>
            </a:extLst>
          </p:cNvPr>
          <p:cNvPicPr>
            <a:picLocks noChangeAspect="1"/>
          </p:cNvPicPr>
          <p:nvPr/>
        </p:nvPicPr>
        <p:blipFill>
          <a:blip r:embed="rId9"/>
          <a:stretch>
            <a:fillRect/>
          </a:stretch>
        </p:blipFill>
        <p:spPr>
          <a:xfrm>
            <a:off x="10372290" y="4800599"/>
            <a:ext cx="827697" cy="494701"/>
          </a:xfrm>
          <a:prstGeom prst="rect">
            <a:avLst/>
          </a:prstGeom>
        </p:spPr>
      </p:pic>
      <p:pic>
        <p:nvPicPr>
          <p:cNvPr id="27" name="Picture 26">
            <a:extLst>
              <a:ext uri="{FF2B5EF4-FFF2-40B4-BE49-F238E27FC236}">
                <a16:creationId xmlns:a16="http://schemas.microsoft.com/office/drawing/2014/main" id="{61D6958B-A94A-4181-A27C-C12E84D1EC38}"/>
              </a:ext>
            </a:extLst>
          </p:cNvPr>
          <p:cNvPicPr>
            <a:picLocks noChangeAspect="1"/>
          </p:cNvPicPr>
          <p:nvPr/>
        </p:nvPicPr>
        <p:blipFill>
          <a:blip r:embed="rId10"/>
          <a:stretch>
            <a:fillRect/>
          </a:stretch>
        </p:blipFill>
        <p:spPr>
          <a:xfrm>
            <a:off x="10414542" y="5328086"/>
            <a:ext cx="736010" cy="482035"/>
          </a:xfrm>
          <a:prstGeom prst="rect">
            <a:avLst/>
          </a:prstGeom>
        </p:spPr>
      </p:pic>
      <p:sp>
        <p:nvSpPr>
          <p:cNvPr id="14" name="TextBox 13">
            <a:extLst>
              <a:ext uri="{FF2B5EF4-FFF2-40B4-BE49-F238E27FC236}">
                <a16:creationId xmlns:a16="http://schemas.microsoft.com/office/drawing/2014/main" id="{A6C336C5-6E1C-478C-98C2-A7DF803C132E}"/>
              </a:ext>
            </a:extLst>
          </p:cNvPr>
          <p:cNvSpPr txBox="1"/>
          <p:nvPr/>
        </p:nvSpPr>
        <p:spPr>
          <a:xfrm>
            <a:off x="461963" y="5827871"/>
            <a:ext cx="8935588" cy="307777"/>
          </a:xfrm>
          <a:prstGeom prst="rect">
            <a:avLst/>
          </a:prstGeom>
          <a:noFill/>
        </p:spPr>
        <p:txBody>
          <a:bodyPr wrap="none" rtlCol="0">
            <a:spAutoFit/>
          </a:bodyPr>
          <a:lstStyle/>
          <a:p>
            <a:pPr marL="285750" indent="-285750">
              <a:buFont typeface="Wingdings" panose="05000000000000000000" pitchFamily="2" charset="2"/>
              <a:buChar char="q"/>
            </a:pPr>
            <a:r>
              <a:rPr lang="en-US" sz="1400" dirty="0">
                <a:solidFill>
                  <a:srgbClr val="3333FF"/>
                </a:solidFill>
              </a:rPr>
              <a:t>ASIC production is ~1 Year: Fab, Packaging, Test. Additional information is included in the following slides. </a:t>
            </a:r>
          </a:p>
        </p:txBody>
      </p:sp>
      <p:sp>
        <p:nvSpPr>
          <p:cNvPr id="3" name="Rectangle 2">
            <a:extLst>
              <a:ext uri="{FF2B5EF4-FFF2-40B4-BE49-F238E27FC236}">
                <a16:creationId xmlns:a16="http://schemas.microsoft.com/office/drawing/2014/main" id="{E87EB0DE-3E88-495B-8860-D9A53C7FF914}"/>
              </a:ext>
            </a:extLst>
          </p:cNvPr>
          <p:cNvSpPr/>
          <p:nvPr/>
        </p:nvSpPr>
        <p:spPr>
          <a:xfrm>
            <a:off x="3307443" y="6259286"/>
            <a:ext cx="370114" cy="14151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94EDE99-D8C0-4704-84DE-0406EE449614}"/>
              </a:ext>
            </a:extLst>
          </p:cNvPr>
          <p:cNvSpPr txBox="1"/>
          <p:nvPr/>
        </p:nvSpPr>
        <p:spPr>
          <a:xfrm>
            <a:off x="3677557" y="6176154"/>
            <a:ext cx="1050288" cy="307777"/>
          </a:xfrm>
          <a:prstGeom prst="rect">
            <a:avLst/>
          </a:prstGeom>
          <a:noFill/>
        </p:spPr>
        <p:txBody>
          <a:bodyPr wrap="none" rtlCol="0">
            <a:spAutoFit/>
          </a:bodyPr>
          <a:lstStyle/>
          <a:p>
            <a:r>
              <a:rPr lang="en-US" sz="1400" dirty="0">
                <a:solidFill>
                  <a:srgbClr val="00B050"/>
                </a:solidFill>
              </a:rPr>
              <a:t>Complete</a:t>
            </a:r>
            <a:r>
              <a:rPr lang="en-US" sz="1400" dirty="0">
                <a:solidFill>
                  <a:srgbClr val="3333FF"/>
                </a:solidFill>
              </a:rPr>
              <a:t>. </a:t>
            </a:r>
          </a:p>
        </p:txBody>
      </p:sp>
      <p:sp>
        <p:nvSpPr>
          <p:cNvPr id="17" name="Rectangle 16">
            <a:extLst>
              <a:ext uri="{FF2B5EF4-FFF2-40B4-BE49-F238E27FC236}">
                <a16:creationId xmlns:a16="http://schemas.microsoft.com/office/drawing/2014/main" id="{86DFBCE3-A2CD-41E7-915F-C1972F968F41}"/>
              </a:ext>
            </a:extLst>
          </p:cNvPr>
          <p:cNvSpPr/>
          <p:nvPr/>
        </p:nvSpPr>
        <p:spPr>
          <a:xfrm>
            <a:off x="4952633" y="6255820"/>
            <a:ext cx="370114" cy="141514"/>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5171102-06C0-4C23-82B4-30157EEEF1B1}"/>
              </a:ext>
            </a:extLst>
          </p:cNvPr>
          <p:cNvSpPr txBox="1"/>
          <p:nvPr/>
        </p:nvSpPr>
        <p:spPr>
          <a:xfrm>
            <a:off x="5322747" y="6172688"/>
            <a:ext cx="2443298" cy="307777"/>
          </a:xfrm>
          <a:prstGeom prst="rect">
            <a:avLst/>
          </a:prstGeom>
          <a:noFill/>
        </p:spPr>
        <p:txBody>
          <a:bodyPr wrap="none" rtlCol="0">
            <a:spAutoFit/>
          </a:bodyPr>
          <a:lstStyle/>
          <a:p>
            <a:r>
              <a:rPr lang="en-US" sz="1400" dirty="0">
                <a:solidFill>
                  <a:srgbClr val="0000FF"/>
                </a:solidFill>
              </a:rPr>
              <a:t>Fab submission is imminent.</a:t>
            </a:r>
          </a:p>
        </p:txBody>
      </p:sp>
    </p:spTree>
    <p:extLst>
      <p:ext uri="{BB962C8B-B14F-4D97-AF65-F5344CB8AC3E}">
        <p14:creationId xmlns:p14="http://schemas.microsoft.com/office/powerpoint/2010/main" val="2153334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461963" y="0"/>
            <a:ext cx="11499234" cy="814866"/>
          </a:xfrm>
        </p:spPr>
        <p:txBody>
          <a:bodyPr/>
          <a:lstStyle/>
          <a:p>
            <a:r>
              <a:rPr lang="en-US" dirty="0"/>
              <a:t>ASICs &amp; Electronics - Scope of the Effort</a:t>
            </a:r>
          </a:p>
        </p:txBody>
      </p:sp>
      <p:sp>
        <p:nvSpPr>
          <p:cNvPr id="12" name="TextBox 11">
            <a:extLst>
              <a:ext uri="{FF2B5EF4-FFF2-40B4-BE49-F238E27FC236}">
                <a16:creationId xmlns:a16="http://schemas.microsoft.com/office/drawing/2014/main" id="{5A64ADB1-357F-40AA-8546-F13259A985B7}"/>
              </a:ext>
            </a:extLst>
          </p:cNvPr>
          <p:cNvSpPr txBox="1"/>
          <p:nvPr/>
        </p:nvSpPr>
        <p:spPr>
          <a:xfrm>
            <a:off x="461963" y="928963"/>
            <a:ext cx="7658100" cy="646331"/>
          </a:xfrm>
          <a:prstGeom prst="rect">
            <a:avLst/>
          </a:prstGeom>
          <a:noFill/>
        </p:spPr>
        <p:txBody>
          <a:bodyPr wrap="square" rtlCol="0">
            <a:spAutoFit/>
          </a:bodyPr>
          <a:lstStyle/>
          <a:p>
            <a:pPr marL="285750" indent="-285750" defTabSz="457200">
              <a:buFont typeface="Wingdings" panose="05000000000000000000" pitchFamily="2" charset="2"/>
              <a:buChar char="§"/>
              <a:defRPr/>
            </a:pPr>
            <a:r>
              <a:rPr lang="en-US" kern="0" dirty="0">
                <a:solidFill>
                  <a:prstClr val="black"/>
                </a:solidFill>
                <a:latin typeface="Calibri" panose="020F0502020204030204"/>
              </a:rPr>
              <a:t>Approximate quantities and costs.</a:t>
            </a:r>
          </a:p>
          <a:p>
            <a:pPr marL="285750" indent="-285750" defTabSz="457200">
              <a:buFont typeface="Wingdings" panose="05000000000000000000" pitchFamily="2" charset="2"/>
              <a:buChar char="§"/>
              <a:defRPr/>
            </a:pPr>
            <a:r>
              <a:rPr lang="en-US" kern="0" dirty="0">
                <a:solidFill>
                  <a:prstClr val="black"/>
                </a:solidFill>
                <a:latin typeface="Calibri" panose="020F0502020204030204"/>
              </a:rPr>
              <a:t>Costs include mask sets, fabrication and packaging, </a:t>
            </a:r>
            <a:r>
              <a:rPr lang="en-US" kern="0" dirty="0" err="1">
                <a:solidFill>
                  <a:prstClr val="black"/>
                </a:solidFill>
                <a:latin typeface="Calibri" panose="020F0502020204030204"/>
              </a:rPr>
              <a:t>wrt</a:t>
            </a:r>
            <a:r>
              <a:rPr lang="en-US" kern="0" dirty="0">
                <a:solidFill>
                  <a:prstClr val="black"/>
                </a:solidFill>
                <a:latin typeface="Calibri" panose="020F0502020204030204"/>
              </a:rPr>
              <a:t> quantities needed.</a:t>
            </a:r>
          </a:p>
        </p:txBody>
      </p:sp>
      <p:graphicFrame>
        <p:nvGraphicFramePr>
          <p:cNvPr id="13" name="Table 12">
            <a:extLst>
              <a:ext uri="{FF2B5EF4-FFF2-40B4-BE49-F238E27FC236}">
                <a16:creationId xmlns:a16="http://schemas.microsoft.com/office/drawing/2014/main" id="{9B78318F-F84A-46C8-9772-E65EDC906A6B}"/>
              </a:ext>
            </a:extLst>
          </p:cNvPr>
          <p:cNvGraphicFramePr>
            <a:graphicFrameLocks noGrp="1"/>
          </p:cNvGraphicFramePr>
          <p:nvPr>
            <p:extLst>
              <p:ext uri="{D42A27DB-BD31-4B8C-83A1-F6EECF244321}">
                <p14:modId xmlns:p14="http://schemas.microsoft.com/office/powerpoint/2010/main" val="1284427961"/>
              </p:ext>
            </p:extLst>
          </p:nvPr>
        </p:nvGraphicFramePr>
        <p:xfrm>
          <a:off x="1945230" y="1575294"/>
          <a:ext cx="9299713" cy="3362464"/>
        </p:xfrm>
        <a:graphic>
          <a:graphicData uri="http://schemas.openxmlformats.org/drawingml/2006/table">
            <a:tbl>
              <a:tblPr firstRow="1" bandRow="1"/>
              <a:tblGrid>
                <a:gridCol w="1189856">
                  <a:extLst>
                    <a:ext uri="{9D8B030D-6E8A-4147-A177-3AD203B41FA5}">
                      <a16:colId xmlns:a16="http://schemas.microsoft.com/office/drawing/2014/main" val="1723603135"/>
                    </a:ext>
                  </a:extLst>
                </a:gridCol>
                <a:gridCol w="599243">
                  <a:extLst>
                    <a:ext uri="{9D8B030D-6E8A-4147-A177-3AD203B41FA5}">
                      <a16:colId xmlns:a16="http://schemas.microsoft.com/office/drawing/2014/main" val="1649113492"/>
                    </a:ext>
                  </a:extLst>
                </a:gridCol>
                <a:gridCol w="870328">
                  <a:extLst>
                    <a:ext uri="{9D8B030D-6E8A-4147-A177-3AD203B41FA5}">
                      <a16:colId xmlns:a16="http://schemas.microsoft.com/office/drawing/2014/main" val="1721257193"/>
                    </a:ext>
                  </a:extLst>
                </a:gridCol>
                <a:gridCol w="729343">
                  <a:extLst>
                    <a:ext uri="{9D8B030D-6E8A-4147-A177-3AD203B41FA5}">
                      <a16:colId xmlns:a16="http://schemas.microsoft.com/office/drawing/2014/main" val="543706014"/>
                    </a:ext>
                  </a:extLst>
                </a:gridCol>
                <a:gridCol w="838200">
                  <a:extLst>
                    <a:ext uri="{9D8B030D-6E8A-4147-A177-3AD203B41FA5}">
                      <a16:colId xmlns:a16="http://schemas.microsoft.com/office/drawing/2014/main" val="795992135"/>
                    </a:ext>
                  </a:extLst>
                </a:gridCol>
                <a:gridCol w="598714">
                  <a:extLst>
                    <a:ext uri="{9D8B030D-6E8A-4147-A177-3AD203B41FA5}">
                      <a16:colId xmlns:a16="http://schemas.microsoft.com/office/drawing/2014/main" val="3798977521"/>
                    </a:ext>
                  </a:extLst>
                </a:gridCol>
                <a:gridCol w="947057">
                  <a:extLst>
                    <a:ext uri="{9D8B030D-6E8A-4147-A177-3AD203B41FA5}">
                      <a16:colId xmlns:a16="http://schemas.microsoft.com/office/drawing/2014/main" val="3212647360"/>
                    </a:ext>
                  </a:extLst>
                </a:gridCol>
                <a:gridCol w="805543">
                  <a:extLst>
                    <a:ext uri="{9D8B030D-6E8A-4147-A177-3AD203B41FA5}">
                      <a16:colId xmlns:a16="http://schemas.microsoft.com/office/drawing/2014/main" val="1472731062"/>
                    </a:ext>
                  </a:extLst>
                </a:gridCol>
                <a:gridCol w="2721429">
                  <a:extLst>
                    <a:ext uri="{9D8B030D-6E8A-4147-A177-3AD203B41FA5}">
                      <a16:colId xmlns:a16="http://schemas.microsoft.com/office/drawing/2014/main" val="608681812"/>
                    </a:ext>
                  </a:extLst>
                </a:gridCol>
              </a:tblGrid>
              <a:tr h="507832">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r>
                        <a:rPr lang="en-US" dirty="0"/>
                        <a:t>#Ch</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p>
                      <a:r>
                        <a:rPr lang="en-US" sz="1350" b="1" dirty="0">
                          <a:solidFill>
                            <a:schemeClr val="bg1"/>
                          </a:solidFill>
                          <a:latin typeface="Calibri" panose="020F0502020204030204" pitchFamily="34" charset="0"/>
                          <a:cs typeface="Calibri" panose="020F0502020204030204" pitchFamily="34" charset="0"/>
                        </a:rPr>
                        <a:t>#Ch/Unit</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r>
                        <a:rPr lang="en-US" sz="1350" b="1" dirty="0">
                          <a:solidFill>
                            <a:schemeClr val="bg1"/>
                          </a:solidFill>
                          <a:latin typeface="Calibri" panose="020F0502020204030204" pitchFamily="34" charset="0"/>
                          <a:cs typeface="Calibri" panose="020F0502020204030204" pitchFamily="34" charset="0"/>
                        </a:rPr>
                        <a:t>#ASICs/Wafer</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r>
                        <a:rPr lang="en-US" sz="1350" b="1" dirty="0">
                          <a:solidFill>
                            <a:schemeClr val="bg1"/>
                          </a:solidFill>
                          <a:latin typeface="Calibri" panose="020F0502020204030204" pitchFamily="34" charset="0"/>
                          <a:cs typeface="Calibri" panose="020F0502020204030204" pitchFamily="34" charset="0"/>
                        </a:rPr>
                        <a:t>#Wafers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r>
                        <a:rPr lang="en-US" dirty="0"/>
                        <a:t>Node (nm)</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p>
                      <a:r>
                        <a:rPr lang="en-US" sz="1350" b="1" dirty="0">
                          <a:solidFill>
                            <a:schemeClr val="bg1"/>
                          </a:solidFill>
                          <a:latin typeface="Calibri" panose="020F0502020204030204" pitchFamily="34" charset="0"/>
                          <a:cs typeface="Calibri" panose="020F0502020204030204" pitchFamily="34" charset="0"/>
                        </a:rPr>
                        <a:t>Packaging</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r>
                        <a:rPr lang="en-US" dirty="0"/>
                        <a:t>Cost/</a:t>
                      </a:r>
                      <a:r>
                        <a:rPr lang="en-US" dirty="0" err="1"/>
                        <a:t>ch</a:t>
                      </a:r>
                      <a:r>
                        <a:rPr lang="en-US" dirty="0"/>
                        <a:t> ($)</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b="1" dirty="0">
                          <a:solidFill>
                            <a:schemeClr val="bg1"/>
                          </a:solidFill>
                          <a:latin typeface="Calibri" panose="020F0502020204030204" pitchFamily="34" charset="0"/>
                          <a:cs typeface="Calibri" panose="020F0502020204030204" pitchFamily="34" charset="0"/>
                        </a:rPr>
                        <a:t>Institution</a:t>
                      </a:r>
                    </a:p>
                    <a:p>
                      <a:endParaRPr lang="en-US" sz="1350" dirty="0">
                        <a:latin typeface="Calibri" panose="020F0502020204030204" pitchFamily="34" charset="0"/>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566291798"/>
                  </a:ext>
                </a:extLst>
              </a:tr>
              <a:tr h="715582">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Discrete/COTS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24 k</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r>
                        <a:rPr lang="en-US" sz="1350" dirty="0">
                          <a:latin typeface="Calibri" panose="020F0502020204030204" pitchFamily="34" charset="0"/>
                          <a:cs typeface="Calibri" panose="020F0502020204030204" pitchFamily="34" charset="0"/>
                        </a:rPr>
                        <a:t>32</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r>
                        <a:rPr lang="en-US" sz="1350" dirty="0">
                          <a:latin typeface="Calibri" panose="020F0502020204030204" pitchFamily="34" charset="0"/>
                          <a:cs typeface="Calibri" panose="020F0502020204030204" pitchFamily="34" charset="0"/>
                        </a:rPr>
                        <a:t>NA</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r>
                        <a:rPr lang="en-US" sz="1350" dirty="0">
                          <a:latin typeface="Calibri" panose="020F0502020204030204" pitchFamily="34" charset="0"/>
                          <a:cs typeface="Calibri" panose="020F0502020204030204" pitchFamily="34" charset="0"/>
                        </a:rPr>
                        <a:t>740 Digitizers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COTS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r>
                        <a:rPr lang="en-US" sz="1350" dirty="0">
                          <a:latin typeface="Calibri" panose="020F0502020204030204" pitchFamily="34" charset="0"/>
                          <a:cs typeface="Calibri" panose="020F0502020204030204" pitchFamily="34" charset="0"/>
                        </a:rPr>
                        <a:t>NA</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91 </a:t>
                      </a:r>
                    </a:p>
                    <a:p>
                      <a:r>
                        <a:rPr lang="en-US" sz="1000" dirty="0"/>
                        <a:t>(Includes FE Adapter)</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a:latin typeface="Calibri" panose="020F0502020204030204" pitchFamily="34" charset="0"/>
                          <a:cs typeface="Calibri" panose="020F0502020204030204" pitchFamily="34" charset="0"/>
                        </a:rPr>
                        <a:t>Indiana University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50" dirty="0">
                        <a:latin typeface="Calibri" panose="020F0502020204030204" pitchFamily="34" charset="0"/>
                        <a:cs typeface="Calibri" panose="020F0502020204030204" pitchFamily="34" charset="0"/>
                      </a:endParaRPr>
                    </a:p>
                    <a:p>
                      <a:endParaRPr lang="en-US" sz="1350" dirty="0">
                        <a:solidFill>
                          <a:schemeClr val="bg1"/>
                        </a:solidFill>
                        <a:latin typeface="Calibri" panose="020F0502020204030204" pitchFamily="34" charset="0"/>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873038980"/>
                  </a:ext>
                </a:extLst>
              </a:tr>
              <a:tr h="374462">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CALOROC</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97 k</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r>
                        <a:rPr lang="en-US" sz="1350" dirty="0">
                          <a:latin typeface="Calibri" panose="020F0502020204030204" pitchFamily="34" charset="0"/>
                          <a:cs typeface="Calibri" panose="020F0502020204030204" pitchFamily="34" charset="0"/>
                        </a:rPr>
                        <a:t>64</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r>
                        <a:rPr lang="en-US" sz="1350" dirty="0">
                          <a:latin typeface="Calibri" panose="020F0502020204030204" pitchFamily="34" charset="0"/>
                          <a:cs typeface="Calibri" panose="020F0502020204030204" pitchFamily="34" charset="0"/>
                        </a:rPr>
                        <a:t>480</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r>
                        <a:rPr lang="en-US" sz="1350" dirty="0">
                          <a:latin typeface="Calibri" panose="020F0502020204030204" pitchFamily="34" charset="0"/>
                          <a:cs typeface="Calibri" panose="020F0502020204030204" pitchFamily="34" charset="0"/>
                        </a:rPr>
                        <a:t>5</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130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r>
                        <a:rPr lang="en-US" sz="1350" dirty="0">
                          <a:latin typeface="Calibri" panose="020F0502020204030204" pitchFamily="34" charset="0"/>
                          <a:cs typeface="Calibri" panose="020F0502020204030204" pitchFamily="34" charset="0"/>
                        </a:rPr>
                        <a:t>BGA</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3.2</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a:latin typeface="Calibri" panose="020F0502020204030204" pitchFamily="34" charset="0"/>
                          <a:cs typeface="Calibri" panose="020F0502020204030204" pitchFamily="34" charset="0"/>
                        </a:rPr>
                        <a:t>OMEGA/IN2P3/IJCL, ORNL</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743105017"/>
                  </a:ext>
                </a:extLst>
              </a:tr>
              <a:tr h="507832">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EICROC</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5.2 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r>
                        <a:rPr lang="en-US" sz="1350" dirty="0">
                          <a:latin typeface="Calibri" panose="020F0502020204030204" pitchFamily="34" charset="0"/>
                          <a:cs typeface="Calibri" panose="020F0502020204030204" pitchFamily="34" charset="0"/>
                        </a:rPr>
                        <a:t>1,024</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r>
                        <a:rPr lang="en-US" sz="1350" dirty="0">
                          <a:latin typeface="Calibri" panose="020F0502020204030204" pitchFamily="34" charset="0"/>
                          <a:cs typeface="Calibri" panose="020F0502020204030204" pitchFamily="34" charset="0"/>
                        </a:rPr>
                        <a:t>160</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r>
                        <a:rPr lang="en-US" sz="1350" dirty="0">
                          <a:latin typeface="Calibri" panose="020F0502020204030204" pitchFamily="34" charset="0"/>
                          <a:cs typeface="Calibri" panose="020F0502020204030204" pitchFamily="34" charset="0"/>
                        </a:rPr>
                        <a:t>42</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130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r>
                        <a:rPr lang="en-US" sz="1350" dirty="0">
                          <a:latin typeface="Calibri" panose="020F0502020204030204" pitchFamily="34" charset="0"/>
                          <a:cs typeface="Calibri" panose="020F0502020204030204" pitchFamily="34" charset="0"/>
                        </a:rPr>
                        <a:t>Wafer Bump</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0.1</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a:latin typeface="Calibri" panose="020F0502020204030204" pitchFamily="34" charset="0"/>
                          <a:cs typeface="Calibri" panose="020F0502020204030204" pitchFamily="34" charset="0"/>
                        </a:rPr>
                        <a:t>OMEGA/IN2P3/IJCL/CEA-</a:t>
                      </a:r>
                      <a:r>
                        <a:rPr lang="en-US" sz="1350" dirty="0" err="1">
                          <a:latin typeface="Calibri" panose="020F0502020204030204" pitchFamily="34" charset="0"/>
                          <a:cs typeface="Calibri" panose="020F0502020204030204" pitchFamily="34" charset="0"/>
                        </a:rPr>
                        <a:t>Irfu</a:t>
                      </a:r>
                      <a:r>
                        <a:rPr lang="en-US" sz="1350" dirty="0">
                          <a:latin typeface="Calibri" panose="020F0502020204030204" pitchFamily="34" charset="0"/>
                          <a:cs typeface="Calibri" panose="020F0502020204030204" pitchFamily="34" charset="0"/>
                        </a:rPr>
                        <a:t>, AGH</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43083484"/>
                  </a:ext>
                </a:extLst>
              </a:tr>
              <a:tr h="507832">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FCFD + Variant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2.6 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r>
                        <a:rPr lang="en-US" sz="1350" dirty="0">
                          <a:latin typeface="Calibri" panose="020F0502020204030204" pitchFamily="34" charset="0"/>
                          <a:cs typeface="Calibri" panose="020F0502020204030204" pitchFamily="34" charset="0"/>
                        </a:rPr>
                        <a:t>128</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r>
                        <a:rPr lang="en-US" sz="1350" dirty="0">
                          <a:latin typeface="Calibri" panose="020F0502020204030204" pitchFamily="34" charset="0"/>
                          <a:cs typeface="Calibri" panose="020F0502020204030204" pitchFamily="34" charset="0"/>
                        </a:rPr>
                        <a:t>180</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r>
                        <a:rPr lang="en-US" sz="1350" dirty="0">
                          <a:latin typeface="Calibri" panose="020F0502020204030204" pitchFamily="34" charset="0"/>
                          <a:cs typeface="Calibri" panose="020F0502020204030204" pitchFamily="34" charset="0"/>
                        </a:rPr>
                        <a:t>149</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65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r>
                        <a:rPr lang="en-US" sz="1350" dirty="0">
                          <a:latin typeface="Calibri" panose="020F0502020204030204" pitchFamily="34" charset="0"/>
                          <a:cs typeface="Calibri" panose="020F0502020204030204" pitchFamily="34" charset="0"/>
                        </a:rPr>
                        <a:t>Wire Bond</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0.5</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r>
                        <a:rPr lang="en-US" sz="1350" dirty="0">
                          <a:solidFill>
                            <a:schemeClr val="tx1"/>
                          </a:solidFill>
                          <a:latin typeface="Calibri" panose="020F0502020204030204" pitchFamily="34" charset="0"/>
                          <a:cs typeface="Calibri" panose="020F0502020204030204" pitchFamily="34" charset="0"/>
                        </a:rPr>
                        <a:t>FNAL</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554448807"/>
                  </a:ext>
                </a:extLst>
              </a:tr>
              <a:tr h="374462">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ALCOR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318 k</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r>
                        <a:rPr lang="en-US" sz="1350" dirty="0">
                          <a:latin typeface="Calibri" panose="020F0502020204030204" pitchFamily="34" charset="0"/>
                          <a:cs typeface="Calibri" panose="020F0502020204030204" pitchFamily="34" charset="0"/>
                        </a:rPr>
                        <a:t>64</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r>
                        <a:rPr lang="en-US" sz="1350" dirty="0">
                          <a:latin typeface="Calibri" panose="020F0502020204030204" pitchFamily="34" charset="0"/>
                          <a:cs typeface="Calibri" panose="020F0502020204030204" pitchFamily="34" charset="0"/>
                        </a:rPr>
                        <a:t>800</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r>
                        <a:rPr lang="en-US" sz="1350" dirty="0">
                          <a:latin typeface="Calibri" panose="020F0502020204030204" pitchFamily="34" charset="0"/>
                          <a:cs typeface="Calibri" panose="020F0502020204030204" pitchFamily="34" charset="0"/>
                        </a:rPr>
                        <a:t>8</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110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r>
                        <a:rPr lang="en-US" sz="1350" dirty="0">
                          <a:latin typeface="Calibri" panose="020F0502020204030204" pitchFamily="34" charset="0"/>
                          <a:cs typeface="Calibri" panose="020F0502020204030204" pitchFamily="34" charset="0"/>
                        </a:rPr>
                        <a:t>BGA</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0.9</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r>
                        <a:rPr lang="en-US" sz="1350" dirty="0">
                          <a:solidFill>
                            <a:schemeClr val="tx1"/>
                          </a:solidFill>
                          <a:latin typeface="Calibri" panose="020F0502020204030204" pitchFamily="34" charset="0"/>
                          <a:cs typeface="Calibri" panose="020F0502020204030204" pitchFamily="34" charset="0"/>
                        </a:rPr>
                        <a:t>INFN</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306493455"/>
                  </a:ext>
                </a:extLst>
              </a:tr>
              <a:tr h="374462">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SALSA</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202 k</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r>
                        <a:rPr lang="en-US" sz="1350" dirty="0">
                          <a:latin typeface="Calibri" panose="020F0502020204030204" pitchFamily="34" charset="0"/>
                          <a:cs typeface="Calibri" panose="020F0502020204030204" pitchFamily="34" charset="0"/>
                        </a:rPr>
                        <a:t>64</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r>
                        <a:rPr lang="en-US" sz="1350" dirty="0">
                          <a:latin typeface="Calibri" panose="020F0502020204030204" pitchFamily="34" charset="0"/>
                          <a:cs typeface="Calibri" panose="020F0502020204030204" pitchFamily="34" charset="0"/>
                        </a:rPr>
                        <a:t>500</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r>
                        <a:rPr lang="en-US" sz="1350" dirty="0">
                          <a:latin typeface="Calibri" panose="020F0502020204030204" pitchFamily="34" charset="0"/>
                          <a:cs typeface="Calibri" panose="020F0502020204030204" pitchFamily="34" charset="0"/>
                        </a:rPr>
                        <a:t>9</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65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r>
                        <a:rPr lang="en-US" sz="1350" dirty="0">
                          <a:latin typeface="Calibri" panose="020F0502020204030204" pitchFamily="34" charset="0"/>
                          <a:cs typeface="Calibri" panose="020F0502020204030204" pitchFamily="34" charset="0"/>
                        </a:rPr>
                        <a:t>BGA</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4.1</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a:latin typeface="Calibri" panose="020F0502020204030204" pitchFamily="34" charset="0"/>
                          <a:cs typeface="Calibri" panose="020F0502020204030204" pitchFamily="34" charset="0"/>
                        </a:rPr>
                        <a:t>CEA-</a:t>
                      </a:r>
                      <a:r>
                        <a:rPr lang="en-US" sz="1350" dirty="0" err="1">
                          <a:latin typeface="Calibri" panose="020F0502020204030204" pitchFamily="34" charset="0"/>
                          <a:cs typeface="Calibri" panose="020F0502020204030204" pitchFamily="34" charset="0"/>
                        </a:rPr>
                        <a:t>Saclay</a:t>
                      </a:r>
                      <a:r>
                        <a:rPr lang="en-US" sz="1350" dirty="0">
                          <a:latin typeface="Calibri" panose="020F0502020204030204" pitchFamily="34" charset="0"/>
                          <a:cs typeface="Calibri" panose="020F0502020204030204" pitchFamily="34" charset="0"/>
                        </a:rPr>
                        <a:t>, U Sao Paulo</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062302102"/>
                  </a:ext>
                </a:extLst>
              </a:tr>
            </a:tbl>
          </a:graphicData>
        </a:graphic>
      </p:graphicFrame>
      <p:sp>
        <p:nvSpPr>
          <p:cNvPr id="29" name="TextBox 28">
            <a:extLst>
              <a:ext uri="{FF2B5EF4-FFF2-40B4-BE49-F238E27FC236}">
                <a16:creationId xmlns:a16="http://schemas.microsoft.com/office/drawing/2014/main" id="{C08F2E41-AF5F-4BFF-A720-54918835946C}"/>
              </a:ext>
            </a:extLst>
          </p:cNvPr>
          <p:cNvSpPr txBox="1"/>
          <p:nvPr/>
        </p:nvSpPr>
        <p:spPr>
          <a:xfrm>
            <a:off x="461963" y="4953520"/>
            <a:ext cx="5914453" cy="1200329"/>
          </a:xfrm>
          <a:prstGeom prst="rect">
            <a:avLst/>
          </a:prstGeom>
          <a:noFill/>
        </p:spPr>
        <p:txBody>
          <a:bodyPr wrap="square" rtlCol="0">
            <a:spAutoFit/>
          </a:bodyPr>
          <a:lstStyle/>
          <a:p>
            <a:pPr marL="285750" indent="-285750" defTabSz="457200">
              <a:buFont typeface="Wingdings" panose="05000000000000000000" pitchFamily="2" charset="2"/>
              <a:buChar char="§"/>
              <a:defRPr/>
            </a:pPr>
            <a:r>
              <a:rPr lang="en-US" kern="0" dirty="0">
                <a:solidFill>
                  <a:prstClr val="black"/>
                </a:solidFill>
                <a:latin typeface="Calibri" panose="020F0502020204030204"/>
              </a:rPr>
              <a:t>Production</a:t>
            </a:r>
          </a:p>
          <a:p>
            <a:pPr marL="1657350" lvl="3" indent="-285750" defTabSz="457200">
              <a:buFont typeface="Wingdings" panose="05000000000000000000" pitchFamily="2" charset="2"/>
              <a:buChar char="§"/>
              <a:defRPr/>
            </a:pPr>
            <a:r>
              <a:rPr lang="en-US" kern="0" dirty="0">
                <a:solidFill>
                  <a:prstClr val="black"/>
                </a:solidFill>
                <a:latin typeface="Calibri" panose="020F0502020204030204"/>
              </a:rPr>
              <a:t>65 nm: $750 k masks + $3.5 k per wafer</a:t>
            </a:r>
          </a:p>
          <a:p>
            <a:pPr marL="1657350" lvl="3" indent="-285750" defTabSz="457200">
              <a:buFont typeface="Wingdings" panose="05000000000000000000" pitchFamily="2" charset="2"/>
              <a:buChar char="§"/>
              <a:defRPr/>
            </a:pPr>
            <a:r>
              <a:rPr lang="en-US" kern="0" dirty="0">
                <a:solidFill>
                  <a:prstClr val="black"/>
                </a:solidFill>
                <a:latin typeface="Calibri" panose="020F0502020204030204"/>
              </a:rPr>
              <a:t>110 nm: $190 k masks + $4 k per wafer</a:t>
            </a:r>
          </a:p>
          <a:p>
            <a:pPr marL="1657350" lvl="3" indent="-285750" defTabSz="457200">
              <a:buFont typeface="Wingdings" panose="05000000000000000000" pitchFamily="2" charset="2"/>
              <a:buChar char="§"/>
              <a:defRPr/>
            </a:pPr>
            <a:r>
              <a:rPr lang="en-US" kern="0" dirty="0">
                <a:solidFill>
                  <a:prstClr val="black"/>
                </a:solidFill>
                <a:latin typeface="Calibri" panose="020F0502020204030204"/>
              </a:rPr>
              <a:t>130 nm: $250 k masks + $4 k per wafer</a:t>
            </a:r>
          </a:p>
        </p:txBody>
      </p:sp>
      <p:sp>
        <p:nvSpPr>
          <p:cNvPr id="20" name="TextBox 19">
            <a:extLst>
              <a:ext uri="{FF2B5EF4-FFF2-40B4-BE49-F238E27FC236}">
                <a16:creationId xmlns:a16="http://schemas.microsoft.com/office/drawing/2014/main" id="{08CE1568-AFC2-46C7-87E9-E66322DA814C}"/>
              </a:ext>
            </a:extLst>
          </p:cNvPr>
          <p:cNvSpPr txBox="1"/>
          <p:nvPr/>
        </p:nvSpPr>
        <p:spPr>
          <a:xfrm>
            <a:off x="6376416" y="4953519"/>
            <a:ext cx="4939284" cy="1477328"/>
          </a:xfrm>
          <a:prstGeom prst="rect">
            <a:avLst/>
          </a:prstGeom>
          <a:noFill/>
        </p:spPr>
        <p:txBody>
          <a:bodyPr wrap="square" rtlCol="0">
            <a:spAutoFit/>
          </a:bodyPr>
          <a:lstStyle/>
          <a:p>
            <a:pPr marL="285750" indent="-285750" defTabSz="457200">
              <a:buFont typeface="Wingdings" panose="05000000000000000000" pitchFamily="2" charset="2"/>
              <a:buChar char="§"/>
              <a:defRPr/>
            </a:pPr>
            <a:r>
              <a:rPr lang="en-US" kern="0" dirty="0">
                <a:solidFill>
                  <a:prstClr val="black"/>
                </a:solidFill>
                <a:latin typeface="Calibri" panose="020F0502020204030204"/>
              </a:rPr>
              <a:t>Packaging BGA: $3-$7.5 per chip.</a:t>
            </a:r>
          </a:p>
          <a:p>
            <a:pPr marL="285750" indent="-285750" defTabSz="457200">
              <a:buFont typeface="Wingdings" panose="05000000000000000000" pitchFamily="2" charset="2"/>
              <a:buChar char="§"/>
              <a:defRPr/>
            </a:pPr>
            <a:endParaRPr lang="en-US" kern="0" dirty="0">
              <a:solidFill>
                <a:prstClr val="black"/>
              </a:solidFill>
              <a:latin typeface="Calibri" panose="020F0502020204030204"/>
            </a:endParaRPr>
          </a:p>
          <a:p>
            <a:pPr marL="285750" indent="-285750" defTabSz="457200">
              <a:buFont typeface="Wingdings" panose="05000000000000000000" pitchFamily="2" charset="2"/>
              <a:buChar char="§"/>
              <a:defRPr/>
            </a:pPr>
            <a:r>
              <a:rPr lang="en-US" kern="0" dirty="0">
                <a:solidFill>
                  <a:prstClr val="black"/>
                </a:solidFill>
                <a:latin typeface="Calibri" panose="020F0502020204030204"/>
              </a:rPr>
              <a:t>ASIC Costs Total: ~$3.3 M</a:t>
            </a:r>
          </a:p>
          <a:p>
            <a:pPr marL="742950" lvl="1" indent="-285750" defTabSz="457200">
              <a:buFont typeface="Wingdings" panose="05000000000000000000" pitchFamily="2" charset="2"/>
              <a:buChar char="§"/>
              <a:defRPr/>
            </a:pPr>
            <a:r>
              <a:rPr lang="en-US" kern="0" dirty="0">
                <a:solidFill>
                  <a:prstClr val="black"/>
                </a:solidFill>
                <a:latin typeface="Calibri" panose="020F0502020204030204"/>
              </a:rPr>
              <a:t>Masks: ~$2.2 M; Chips: ~$1.1 M</a:t>
            </a:r>
          </a:p>
          <a:p>
            <a:pPr marL="285750" indent="-285750" defTabSz="457200">
              <a:buFont typeface="Wingdings" panose="05000000000000000000" pitchFamily="2" charset="2"/>
              <a:buChar char="§"/>
              <a:defRPr/>
            </a:pPr>
            <a:endParaRPr lang="en-US" kern="0" dirty="0">
              <a:solidFill>
                <a:prstClr val="black"/>
              </a:solidFill>
              <a:latin typeface="Calibri" panose="020F0502020204030204"/>
            </a:endParaRPr>
          </a:p>
        </p:txBody>
      </p:sp>
      <p:sp>
        <p:nvSpPr>
          <p:cNvPr id="9" name="Slide Number Placeholder 1">
            <a:extLst>
              <a:ext uri="{FF2B5EF4-FFF2-40B4-BE49-F238E27FC236}">
                <a16:creationId xmlns:a16="http://schemas.microsoft.com/office/drawing/2014/main" id="{4BB6C33C-687D-4B30-A393-C74BD743169B}"/>
              </a:ext>
            </a:extLst>
          </p:cNvPr>
          <p:cNvSpPr txBox="1">
            <a:spLocks/>
          </p:cNvSpPr>
          <p:nvPr/>
        </p:nvSpPr>
        <p:spPr>
          <a:xfrm>
            <a:off x="11451649" y="6533724"/>
            <a:ext cx="432486" cy="2940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33A556B-7C63-244D-9B7C-B0EA8042B330}" type="slidenum">
              <a:rPr lang="en-US" sz="1000" smtClean="0"/>
              <a:pPr algn="ctr"/>
              <a:t>6</a:t>
            </a:fld>
            <a:endParaRPr lang="en-US" sz="1000" dirty="0"/>
          </a:p>
        </p:txBody>
      </p:sp>
      <p:pic>
        <p:nvPicPr>
          <p:cNvPr id="10" name="Content Placeholder 9">
            <a:extLst>
              <a:ext uri="{FF2B5EF4-FFF2-40B4-BE49-F238E27FC236}">
                <a16:creationId xmlns:a16="http://schemas.microsoft.com/office/drawing/2014/main" id="{80CAD1F2-FDE1-4079-BDE4-7108062EFA99}"/>
              </a:ext>
            </a:extLst>
          </p:cNvPr>
          <p:cNvPicPr>
            <a:picLocks noChangeAspect="1"/>
          </p:cNvPicPr>
          <p:nvPr/>
        </p:nvPicPr>
        <p:blipFill>
          <a:blip r:embed="rId3"/>
          <a:stretch>
            <a:fillRect/>
          </a:stretch>
        </p:blipFill>
        <p:spPr>
          <a:xfrm>
            <a:off x="923603" y="2280013"/>
            <a:ext cx="538089" cy="310896"/>
          </a:xfrm>
          <a:prstGeom prst="rect">
            <a:avLst/>
          </a:prstGeom>
        </p:spPr>
      </p:pic>
      <p:pic>
        <p:nvPicPr>
          <p:cNvPr id="11" name="Picture 10">
            <a:extLst>
              <a:ext uri="{FF2B5EF4-FFF2-40B4-BE49-F238E27FC236}">
                <a16:creationId xmlns:a16="http://schemas.microsoft.com/office/drawing/2014/main" id="{A235B802-158B-44A1-A77C-8D445E98B00F}"/>
              </a:ext>
            </a:extLst>
          </p:cNvPr>
          <p:cNvPicPr>
            <a:picLocks noChangeAspect="1"/>
          </p:cNvPicPr>
          <p:nvPr/>
        </p:nvPicPr>
        <p:blipFill>
          <a:blip r:embed="rId4"/>
          <a:stretch>
            <a:fillRect/>
          </a:stretch>
        </p:blipFill>
        <p:spPr>
          <a:xfrm>
            <a:off x="927179" y="2799092"/>
            <a:ext cx="485310" cy="360872"/>
          </a:xfrm>
          <a:prstGeom prst="rect">
            <a:avLst/>
          </a:prstGeom>
        </p:spPr>
      </p:pic>
      <p:pic>
        <p:nvPicPr>
          <p:cNvPr id="14" name="Picture 13">
            <a:extLst>
              <a:ext uri="{FF2B5EF4-FFF2-40B4-BE49-F238E27FC236}">
                <a16:creationId xmlns:a16="http://schemas.microsoft.com/office/drawing/2014/main" id="{767E19FA-8CAC-4F05-B725-1D97F53938D2}"/>
              </a:ext>
            </a:extLst>
          </p:cNvPr>
          <p:cNvPicPr>
            <a:picLocks noChangeAspect="1"/>
          </p:cNvPicPr>
          <p:nvPr/>
        </p:nvPicPr>
        <p:blipFill>
          <a:blip r:embed="rId5"/>
          <a:stretch>
            <a:fillRect/>
          </a:stretch>
        </p:blipFill>
        <p:spPr>
          <a:xfrm>
            <a:off x="1415776" y="4599430"/>
            <a:ext cx="461357" cy="338328"/>
          </a:xfrm>
          <a:prstGeom prst="rect">
            <a:avLst/>
          </a:prstGeom>
        </p:spPr>
      </p:pic>
      <p:pic>
        <p:nvPicPr>
          <p:cNvPr id="15" name="Picture 14">
            <a:extLst>
              <a:ext uri="{FF2B5EF4-FFF2-40B4-BE49-F238E27FC236}">
                <a16:creationId xmlns:a16="http://schemas.microsoft.com/office/drawing/2014/main" id="{E155679D-4BEB-4D15-8893-81777AE1778A}"/>
              </a:ext>
            </a:extLst>
          </p:cNvPr>
          <p:cNvPicPr>
            <a:picLocks noChangeAspect="1"/>
          </p:cNvPicPr>
          <p:nvPr/>
        </p:nvPicPr>
        <p:blipFill>
          <a:blip r:embed="rId6"/>
          <a:stretch>
            <a:fillRect/>
          </a:stretch>
        </p:blipFill>
        <p:spPr>
          <a:xfrm>
            <a:off x="923893" y="4225616"/>
            <a:ext cx="501451" cy="338328"/>
          </a:xfrm>
          <a:prstGeom prst="rect">
            <a:avLst/>
          </a:prstGeom>
        </p:spPr>
      </p:pic>
      <p:pic>
        <p:nvPicPr>
          <p:cNvPr id="16" name="Picture 15">
            <a:extLst>
              <a:ext uri="{FF2B5EF4-FFF2-40B4-BE49-F238E27FC236}">
                <a16:creationId xmlns:a16="http://schemas.microsoft.com/office/drawing/2014/main" id="{097F0979-89F6-49AF-BA9C-1E7554402647}"/>
              </a:ext>
            </a:extLst>
          </p:cNvPr>
          <p:cNvPicPr>
            <a:picLocks noChangeAspect="1"/>
          </p:cNvPicPr>
          <p:nvPr/>
        </p:nvPicPr>
        <p:blipFill>
          <a:blip r:embed="rId4"/>
          <a:stretch>
            <a:fillRect/>
          </a:stretch>
        </p:blipFill>
        <p:spPr>
          <a:xfrm>
            <a:off x="923892" y="3256526"/>
            <a:ext cx="491884" cy="365760"/>
          </a:xfrm>
          <a:prstGeom prst="rect">
            <a:avLst/>
          </a:prstGeom>
        </p:spPr>
      </p:pic>
      <p:pic>
        <p:nvPicPr>
          <p:cNvPr id="17" name="Content Placeholder 9">
            <a:extLst>
              <a:ext uri="{FF2B5EF4-FFF2-40B4-BE49-F238E27FC236}">
                <a16:creationId xmlns:a16="http://schemas.microsoft.com/office/drawing/2014/main" id="{555C2599-545F-42D2-B8B2-7E77AFA2BAE4}"/>
              </a:ext>
            </a:extLst>
          </p:cNvPr>
          <p:cNvPicPr>
            <a:picLocks noChangeAspect="1"/>
          </p:cNvPicPr>
          <p:nvPr/>
        </p:nvPicPr>
        <p:blipFill>
          <a:blip r:embed="rId3"/>
          <a:stretch>
            <a:fillRect/>
          </a:stretch>
        </p:blipFill>
        <p:spPr>
          <a:xfrm>
            <a:off x="923893" y="3764280"/>
            <a:ext cx="538090" cy="310896"/>
          </a:xfrm>
          <a:prstGeom prst="rect">
            <a:avLst/>
          </a:prstGeom>
        </p:spPr>
      </p:pic>
      <p:pic>
        <p:nvPicPr>
          <p:cNvPr id="19" name="Picture 18">
            <a:extLst>
              <a:ext uri="{FF2B5EF4-FFF2-40B4-BE49-F238E27FC236}">
                <a16:creationId xmlns:a16="http://schemas.microsoft.com/office/drawing/2014/main" id="{389F5206-2482-4795-911A-11A57E013D72}"/>
              </a:ext>
            </a:extLst>
          </p:cNvPr>
          <p:cNvPicPr>
            <a:picLocks noChangeAspect="1"/>
          </p:cNvPicPr>
          <p:nvPr/>
        </p:nvPicPr>
        <p:blipFill>
          <a:blip r:embed="rId4"/>
          <a:stretch>
            <a:fillRect/>
          </a:stretch>
        </p:blipFill>
        <p:spPr>
          <a:xfrm>
            <a:off x="923893" y="4586576"/>
            <a:ext cx="491883" cy="365760"/>
          </a:xfrm>
          <a:prstGeom prst="rect">
            <a:avLst/>
          </a:prstGeom>
        </p:spPr>
      </p:pic>
    </p:spTree>
    <p:extLst>
      <p:ext uri="{BB962C8B-B14F-4D97-AF65-F5344CB8AC3E}">
        <p14:creationId xmlns:p14="http://schemas.microsoft.com/office/powerpoint/2010/main" val="1026226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461963" y="0"/>
            <a:ext cx="11499234" cy="814866"/>
          </a:xfrm>
        </p:spPr>
        <p:txBody>
          <a:bodyPr/>
          <a:lstStyle/>
          <a:p>
            <a:r>
              <a:rPr lang="en-US" dirty="0"/>
              <a:t>eRD109 Progress</a:t>
            </a:r>
          </a:p>
        </p:txBody>
      </p:sp>
      <p:sp>
        <p:nvSpPr>
          <p:cNvPr id="9" name="Text Placeholder 2">
            <a:extLst>
              <a:ext uri="{FF2B5EF4-FFF2-40B4-BE49-F238E27FC236}">
                <a16:creationId xmlns:a16="http://schemas.microsoft.com/office/drawing/2014/main" id="{D2983F27-5518-4307-AAD2-F10B6ED9B611}"/>
              </a:ext>
            </a:extLst>
          </p:cNvPr>
          <p:cNvSpPr>
            <a:spLocks noGrp="1"/>
          </p:cNvSpPr>
          <p:nvPr>
            <p:ph type="body" sz="quarter" idx="10"/>
          </p:nvPr>
        </p:nvSpPr>
        <p:spPr>
          <a:xfrm>
            <a:off x="461963" y="930273"/>
            <a:ext cx="11521440" cy="5282957"/>
          </a:xfrm>
        </p:spPr>
        <p:txBody>
          <a:bodyPr>
            <a:normAutofit fontScale="25000" lnSpcReduction="20000"/>
          </a:bodyPr>
          <a:lstStyle/>
          <a:p>
            <a:pPr marL="285750" indent="-285750">
              <a:buFont typeface="Wingdings" panose="05000000000000000000" pitchFamily="2" charset="2"/>
              <a:buChar char="q"/>
            </a:pPr>
            <a:r>
              <a:rPr lang="en-US" sz="6400" dirty="0">
                <a:solidFill>
                  <a:prstClr val="black"/>
                </a:solidFill>
                <a:cs typeface="Arial" panose="020B0604020202020204" pitchFamily="34" charset="0"/>
              </a:rPr>
              <a:t>eRD109 Addresses EIC ASIC and Electronics R&amp;D needs.</a:t>
            </a:r>
          </a:p>
          <a:p>
            <a:pPr marL="0" indent="0">
              <a:buNone/>
            </a:pPr>
            <a:endParaRPr lang="en-US" sz="3200" dirty="0">
              <a:solidFill>
                <a:prstClr val="black"/>
              </a:solidFill>
              <a:cs typeface="Arial" panose="020B0604020202020204" pitchFamily="34" charset="0"/>
            </a:endParaRPr>
          </a:p>
          <a:p>
            <a:pPr>
              <a:buFont typeface="Wingdings" panose="05000000000000000000" pitchFamily="2" charset="2"/>
              <a:buChar char="q"/>
            </a:pPr>
            <a:r>
              <a:rPr lang="en-US" sz="6400" dirty="0">
                <a:solidFill>
                  <a:prstClr val="black"/>
                </a:solidFill>
                <a:cs typeface="Arial" panose="020B0604020202020204" pitchFamily="34" charset="0"/>
              </a:rPr>
              <a:t> FY23 Proposals - </a:t>
            </a:r>
            <a:r>
              <a:rPr lang="en-US" sz="6400" dirty="0">
                <a:solidFill>
                  <a:srgbClr val="0070C0"/>
                </a:solidFill>
                <a:cs typeface="Arial" panose="020B0604020202020204" pitchFamily="34" charset="0"/>
              </a:rPr>
              <a:t>DAC R&amp;D Review August 2022</a:t>
            </a:r>
          </a:p>
          <a:p>
            <a:pPr marL="0" indent="0">
              <a:buNone/>
            </a:pPr>
            <a:endParaRPr lang="en-US" sz="3200" dirty="0">
              <a:solidFill>
                <a:prstClr val="black"/>
              </a:solidFill>
              <a:cs typeface="Arial" panose="020B0604020202020204" pitchFamily="34" charset="0"/>
            </a:endParaRPr>
          </a:p>
          <a:p>
            <a:pPr>
              <a:buFont typeface="Wingdings" panose="05000000000000000000" pitchFamily="2" charset="2"/>
              <a:buChar char="q"/>
            </a:pPr>
            <a:r>
              <a:rPr lang="en-US" sz="6400" dirty="0">
                <a:solidFill>
                  <a:prstClr val="black"/>
                </a:solidFill>
                <a:cs typeface="Arial" panose="020B0604020202020204" pitchFamily="34" charset="0"/>
              </a:rPr>
              <a:t> FY24 Proposals - </a:t>
            </a:r>
            <a:r>
              <a:rPr lang="en-US" sz="6400" dirty="0">
                <a:solidFill>
                  <a:srgbClr val="0070C0"/>
                </a:solidFill>
                <a:cs typeface="Arial" panose="020B0604020202020204" pitchFamily="34" charset="0"/>
              </a:rPr>
              <a:t>DAC R&amp;D Review August 2023</a:t>
            </a:r>
          </a:p>
          <a:p>
            <a:pPr marL="0" indent="0">
              <a:buNone/>
            </a:pPr>
            <a:endParaRPr lang="en-US" sz="3200" dirty="0">
              <a:solidFill>
                <a:srgbClr val="0070C0"/>
              </a:solidFill>
              <a:cs typeface="Arial" panose="020B0604020202020204" pitchFamily="34" charset="0"/>
            </a:endParaRPr>
          </a:p>
          <a:p>
            <a:pPr>
              <a:buFont typeface="Wingdings" panose="05000000000000000000" pitchFamily="2" charset="2"/>
              <a:buChar char="q"/>
            </a:pPr>
            <a:r>
              <a:rPr lang="en-US" sz="6400" dirty="0">
                <a:solidFill>
                  <a:prstClr val="black"/>
                </a:solidFill>
                <a:cs typeface="Arial" panose="020B0604020202020204" pitchFamily="34" charset="0"/>
              </a:rPr>
              <a:t> FY25 Proposals - </a:t>
            </a:r>
            <a:r>
              <a:rPr lang="en-US" sz="6400" dirty="0">
                <a:solidFill>
                  <a:srgbClr val="0070C0"/>
                </a:solidFill>
                <a:cs typeface="Arial" panose="020B0604020202020204" pitchFamily="34" charset="0"/>
              </a:rPr>
              <a:t>DAC R&amp;D Review August 2024</a:t>
            </a:r>
          </a:p>
          <a:p>
            <a:pPr marL="0" indent="0">
              <a:buNone/>
            </a:pPr>
            <a:endParaRPr lang="en-US" sz="3200" dirty="0">
              <a:solidFill>
                <a:prstClr val="black"/>
              </a:solidFill>
              <a:cs typeface="Arial" panose="020B0604020202020204" pitchFamily="34" charset="0"/>
            </a:endParaRPr>
          </a:p>
          <a:p>
            <a:pPr lvl="1">
              <a:buFont typeface="Wingdings" panose="05000000000000000000" pitchFamily="2" charset="2"/>
              <a:buChar char="q"/>
            </a:pPr>
            <a:r>
              <a:rPr lang="en-US" sz="6400" dirty="0">
                <a:solidFill>
                  <a:prstClr val="black"/>
                </a:solidFill>
                <a:cs typeface="Arial" panose="020B0604020202020204" pitchFamily="34" charset="0"/>
              </a:rPr>
              <a:t>ASIC &amp; Discrete – Nominal Solutions: </a:t>
            </a:r>
            <a:r>
              <a:rPr lang="en-US" sz="6400" dirty="0">
                <a:solidFill>
                  <a:srgbClr val="0070C0"/>
                </a:solidFill>
                <a:cs typeface="Arial" panose="020B0604020202020204" pitchFamily="34" charset="0"/>
              </a:rPr>
              <a:t>(FY23, FY24, FY25)</a:t>
            </a:r>
            <a:endParaRPr lang="en-US" sz="6400" dirty="0">
              <a:solidFill>
                <a:prstClr val="black"/>
              </a:solidFill>
              <a:cs typeface="Arial" panose="020B0604020202020204" pitchFamily="34" charset="0"/>
            </a:endParaRPr>
          </a:p>
          <a:p>
            <a:pPr marL="969963" lvl="2" indent="-285750">
              <a:buFont typeface="Wingdings" panose="05000000000000000000" pitchFamily="2" charset="2"/>
              <a:buChar char="q"/>
            </a:pPr>
            <a:r>
              <a:rPr lang="en-US" sz="6400" dirty="0">
                <a:solidFill>
                  <a:prstClr val="black"/>
                </a:solidFill>
                <a:cs typeface="Arial" panose="020B0604020202020204" pitchFamily="34" charset="0"/>
              </a:rPr>
              <a:t>Discrete/COTS – Calorimeters, </a:t>
            </a:r>
            <a:r>
              <a:rPr lang="en-US" sz="6400" dirty="0" err="1">
                <a:solidFill>
                  <a:prstClr val="black"/>
                </a:solidFill>
                <a:cs typeface="Arial" panose="020B0604020202020204" pitchFamily="34" charset="0"/>
              </a:rPr>
              <a:t>SiPMs</a:t>
            </a:r>
            <a:r>
              <a:rPr lang="en-US" sz="6400" dirty="0">
                <a:solidFill>
                  <a:prstClr val="black"/>
                </a:solidFill>
                <a:cs typeface="Arial" panose="020B0604020202020204" pitchFamily="34" charset="0"/>
              </a:rPr>
              <a:t>, 12-14 bit </a:t>
            </a:r>
          </a:p>
          <a:p>
            <a:pPr marL="969963" lvl="2" indent="-285750">
              <a:buFont typeface="Wingdings" panose="05000000000000000000" pitchFamily="2" charset="2"/>
              <a:buChar char="q"/>
            </a:pPr>
            <a:r>
              <a:rPr lang="en-US" sz="6400" dirty="0">
                <a:solidFill>
                  <a:prstClr val="black"/>
                </a:solidFill>
                <a:cs typeface="Arial" panose="020B0604020202020204" pitchFamily="34" charset="0"/>
              </a:rPr>
              <a:t>CALOROC (H2GCROC revision for EIC) – Calorimeters, </a:t>
            </a:r>
            <a:r>
              <a:rPr lang="en-US" sz="6400" dirty="0" err="1">
                <a:solidFill>
                  <a:prstClr val="black"/>
                </a:solidFill>
                <a:cs typeface="Arial" panose="020B0604020202020204" pitchFamily="34" charset="0"/>
              </a:rPr>
              <a:t>SiPMs</a:t>
            </a:r>
            <a:r>
              <a:rPr lang="en-US" sz="6400" dirty="0">
                <a:solidFill>
                  <a:prstClr val="black"/>
                </a:solidFill>
                <a:cs typeface="Arial" panose="020B0604020202020204" pitchFamily="34" charset="0"/>
              </a:rPr>
              <a:t>, 10 bit </a:t>
            </a:r>
            <a:r>
              <a:rPr lang="en-US" sz="6400" dirty="0">
                <a:solidFill>
                  <a:srgbClr val="0070C0"/>
                </a:solidFill>
                <a:cs typeface="Arial" panose="020B0604020202020204" pitchFamily="34" charset="0"/>
              </a:rPr>
              <a:t>*</a:t>
            </a:r>
          </a:p>
          <a:p>
            <a:pPr marL="969963" lvl="2" indent="-285750">
              <a:buFont typeface="Wingdings" panose="05000000000000000000" pitchFamily="2" charset="2"/>
              <a:buChar char="q"/>
            </a:pPr>
            <a:r>
              <a:rPr lang="en-US" sz="6400" dirty="0">
                <a:solidFill>
                  <a:prstClr val="black"/>
                </a:solidFill>
                <a:cs typeface="Arial" panose="020B0604020202020204" pitchFamily="34" charset="0"/>
              </a:rPr>
              <a:t>EICROC - AC-LGAD, pixel </a:t>
            </a:r>
            <a:r>
              <a:rPr lang="en-US" sz="6400" dirty="0">
                <a:solidFill>
                  <a:srgbClr val="0070C0"/>
                </a:solidFill>
                <a:cs typeface="Arial" panose="020B0604020202020204" pitchFamily="34" charset="0"/>
              </a:rPr>
              <a:t>*</a:t>
            </a:r>
          </a:p>
          <a:p>
            <a:pPr marL="969963" lvl="2" indent="-285750">
              <a:buFont typeface="Wingdings" panose="05000000000000000000" pitchFamily="2" charset="2"/>
              <a:buChar char="q"/>
            </a:pPr>
            <a:r>
              <a:rPr lang="en-US" sz="6400" dirty="0">
                <a:solidFill>
                  <a:prstClr val="black"/>
                </a:solidFill>
                <a:cs typeface="Arial" panose="020B0604020202020204" pitchFamily="34" charset="0"/>
              </a:rPr>
              <a:t>FCFD – AC-LGAD, strip</a:t>
            </a:r>
            <a:r>
              <a:rPr lang="en-US" sz="6400" dirty="0">
                <a:solidFill>
                  <a:srgbClr val="0070C0"/>
                </a:solidFill>
                <a:cs typeface="Arial" panose="020B0604020202020204" pitchFamily="34" charset="0"/>
              </a:rPr>
              <a:t>**</a:t>
            </a:r>
          </a:p>
          <a:p>
            <a:pPr marL="969963" lvl="2" indent="-285750">
              <a:buFont typeface="Wingdings" panose="05000000000000000000" pitchFamily="2" charset="2"/>
              <a:buChar char="q"/>
            </a:pPr>
            <a:r>
              <a:rPr lang="en-US" sz="6400" dirty="0">
                <a:solidFill>
                  <a:prstClr val="black"/>
                </a:solidFill>
                <a:cs typeface="Arial" panose="020B0604020202020204" pitchFamily="34" charset="0"/>
              </a:rPr>
              <a:t>ALCOR – </a:t>
            </a:r>
            <a:r>
              <a:rPr lang="en-US" sz="6400" dirty="0" err="1">
                <a:solidFill>
                  <a:prstClr val="black"/>
                </a:solidFill>
                <a:cs typeface="Arial" panose="020B0604020202020204" pitchFamily="34" charset="0"/>
              </a:rPr>
              <a:t>dRICH</a:t>
            </a:r>
            <a:r>
              <a:rPr lang="en-US" sz="6400" dirty="0">
                <a:solidFill>
                  <a:prstClr val="black"/>
                </a:solidFill>
                <a:cs typeface="Arial" panose="020B0604020202020204" pitchFamily="34" charset="0"/>
              </a:rPr>
              <a:t>, </a:t>
            </a:r>
            <a:r>
              <a:rPr lang="en-US" sz="6400" dirty="0" err="1">
                <a:solidFill>
                  <a:prstClr val="black"/>
                </a:solidFill>
                <a:cs typeface="Arial" panose="020B0604020202020204" pitchFamily="34" charset="0"/>
              </a:rPr>
              <a:t>SiPM</a:t>
            </a:r>
            <a:r>
              <a:rPr lang="en-US" sz="6400" dirty="0">
                <a:solidFill>
                  <a:prstClr val="black"/>
                </a:solidFill>
                <a:cs typeface="Arial" panose="020B0604020202020204" pitchFamily="34" charset="0"/>
              </a:rPr>
              <a:t>, 1 </a:t>
            </a:r>
            <a:r>
              <a:rPr lang="en-US" sz="6400" dirty="0" err="1">
                <a:solidFill>
                  <a:prstClr val="black"/>
                </a:solidFill>
                <a:cs typeface="Arial" panose="020B0604020202020204" pitchFamily="34" charset="0"/>
              </a:rPr>
              <a:t>p.e.</a:t>
            </a:r>
            <a:endParaRPr lang="en-US" sz="6400" dirty="0">
              <a:solidFill>
                <a:prstClr val="black"/>
              </a:solidFill>
              <a:cs typeface="Arial" panose="020B0604020202020204" pitchFamily="34" charset="0"/>
            </a:endParaRPr>
          </a:p>
          <a:p>
            <a:pPr marL="969963" lvl="2" indent="-285750">
              <a:buFont typeface="Wingdings" panose="05000000000000000000" pitchFamily="2" charset="2"/>
              <a:buChar char="q"/>
            </a:pPr>
            <a:r>
              <a:rPr lang="en-US" sz="6400" dirty="0">
                <a:solidFill>
                  <a:prstClr val="black"/>
                </a:solidFill>
                <a:cs typeface="Arial" panose="020B0604020202020204" pitchFamily="34" charset="0"/>
              </a:rPr>
              <a:t>SALSA – MPGD.</a:t>
            </a:r>
          </a:p>
          <a:p>
            <a:pPr marL="0" indent="0">
              <a:buNone/>
            </a:pPr>
            <a:endParaRPr lang="en-US" sz="3200" dirty="0">
              <a:solidFill>
                <a:prstClr val="black"/>
              </a:solidFill>
              <a:cs typeface="Arial" panose="020B0604020202020204" pitchFamily="34" charset="0"/>
            </a:endParaRPr>
          </a:p>
          <a:p>
            <a:pPr lvl="1">
              <a:buFont typeface="Wingdings" panose="05000000000000000000" pitchFamily="2" charset="2"/>
              <a:buChar char="q"/>
            </a:pPr>
            <a:r>
              <a:rPr lang="en-US" sz="6400" dirty="0">
                <a:solidFill>
                  <a:prstClr val="black"/>
                </a:solidFill>
                <a:cs typeface="Arial" panose="020B0604020202020204" pitchFamily="34" charset="0"/>
              </a:rPr>
              <a:t>3</a:t>
            </a:r>
            <a:r>
              <a:rPr lang="en-US" sz="6400" baseline="30000" dirty="0">
                <a:solidFill>
                  <a:prstClr val="black"/>
                </a:solidFill>
                <a:cs typeface="Arial" panose="020B0604020202020204" pitchFamily="34" charset="0"/>
              </a:rPr>
              <a:t>rd</a:t>
            </a:r>
            <a:r>
              <a:rPr lang="en-US" sz="6400" dirty="0">
                <a:solidFill>
                  <a:prstClr val="black"/>
                </a:solidFill>
                <a:cs typeface="Arial" panose="020B0604020202020204" pitchFamily="34" charset="0"/>
              </a:rPr>
              <a:t> Party Evaluations: </a:t>
            </a:r>
            <a:r>
              <a:rPr lang="en-US" sz="6400" dirty="0">
                <a:solidFill>
                  <a:srgbClr val="0070C0"/>
                </a:solidFill>
                <a:cs typeface="Arial" panose="020B0604020202020204" pitchFamily="34" charset="0"/>
              </a:rPr>
              <a:t>(FY23)</a:t>
            </a:r>
            <a:endParaRPr lang="en-US" sz="6400" dirty="0">
              <a:solidFill>
                <a:prstClr val="black"/>
              </a:solidFill>
              <a:cs typeface="Arial" panose="020B0604020202020204" pitchFamily="34" charset="0"/>
            </a:endParaRPr>
          </a:p>
          <a:p>
            <a:pPr marL="969264" lvl="3" indent="-285750">
              <a:buFont typeface="Wingdings" panose="05000000000000000000" pitchFamily="2" charset="2"/>
              <a:buChar char="q"/>
            </a:pPr>
            <a:r>
              <a:rPr lang="en-US" sz="6400" dirty="0" err="1">
                <a:solidFill>
                  <a:prstClr val="black"/>
                </a:solidFill>
                <a:cs typeface="Arial" panose="020B0604020202020204" pitchFamily="34" charset="0"/>
              </a:rPr>
              <a:t>HPSoC</a:t>
            </a:r>
            <a:r>
              <a:rPr lang="en-US" sz="6400" dirty="0">
                <a:solidFill>
                  <a:prstClr val="black"/>
                </a:solidFill>
                <a:cs typeface="Arial" panose="020B0604020202020204" pitchFamily="34" charset="0"/>
              </a:rPr>
              <a:t>, </a:t>
            </a:r>
            <a:r>
              <a:rPr lang="en-US" sz="6400" dirty="0" err="1">
                <a:solidFill>
                  <a:prstClr val="black"/>
                </a:solidFill>
                <a:cs typeface="Arial" panose="020B0604020202020204" pitchFamily="34" charset="0"/>
              </a:rPr>
              <a:t>HDSoC</a:t>
            </a:r>
            <a:r>
              <a:rPr lang="en-US" sz="6400" dirty="0">
                <a:solidFill>
                  <a:prstClr val="black"/>
                </a:solidFill>
                <a:cs typeface="Arial" panose="020B0604020202020204" pitchFamily="34" charset="0"/>
              </a:rPr>
              <a:t> – NALU</a:t>
            </a:r>
          </a:p>
          <a:p>
            <a:pPr marL="969264" lvl="3" indent="-285750">
              <a:buFont typeface="Wingdings" panose="05000000000000000000" pitchFamily="2" charset="2"/>
              <a:buChar char="q"/>
            </a:pPr>
            <a:r>
              <a:rPr lang="en-US" sz="6400" dirty="0">
                <a:solidFill>
                  <a:prstClr val="black"/>
                </a:solidFill>
                <a:cs typeface="Arial" panose="020B0604020202020204" pitchFamily="34" charset="0"/>
              </a:rPr>
              <a:t>ASROC – </a:t>
            </a:r>
            <a:r>
              <a:rPr lang="en-US" sz="6400" dirty="0" err="1">
                <a:solidFill>
                  <a:prstClr val="black"/>
                </a:solidFill>
                <a:cs typeface="Arial" panose="020B0604020202020204" pitchFamily="34" charset="0"/>
              </a:rPr>
              <a:t>Anadyne</a:t>
            </a:r>
            <a:endParaRPr lang="en-US" sz="6400" dirty="0">
              <a:solidFill>
                <a:prstClr val="black"/>
              </a:solidFill>
              <a:cs typeface="Arial" panose="020B0604020202020204" pitchFamily="34" charset="0"/>
            </a:endParaRPr>
          </a:p>
          <a:p>
            <a:pPr marL="969264" lvl="3" indent="-285750">
              <a:buFont typeface="Wingdings" panose="05000000000000000000" pitchFamily="2" charset="2"/>
              <a:buChar char="q"/>
            </a:pPr>
            <a:r>
              <a:rPr lang="en-US" sz="6400" dirty="0">
                <a:solidFill>
                  <a:prstClr val="black"/>
                </a:solidFill>
                <a:cs typeface="Arial" panose="020B0604020202020204" pitchFamily="34" charset="0"/>
              </a:rPr>
              <a:t>FAST – INFN</a:t>
            </a:r>
          </a:p>
          <a:p>
            <a:pPr marL="0" indent="0">
              <a:buNone/>
            </a:pPr>
            <a:endParaRPr lang="en-US" sz="3200" dirty="0">
              <a:solidFill>
                <a:prstClr val="black"/>
              </a:solidFill>
              <a:cs typeface="Arial" panose="020B0604020202020204" pitchFamily="34" charset="0"/>
            </a:endParaRPr>
          </a:p>
          <a:p>
            <a:pPr lvl="1">
              <a:buFont typeface="Wingdings" panose="05000000000000000000" pitchFamily="2" charset="2"/>
              <a:buChar char="q"/>
            </a:pPr>
            <a:r>
              <a:rPr lang="en-US" sz="6400" dirty="0">
                <a:solidFill>
                  <a:prstClr val="black"/>
                </a:solidFill>
                <a:cs typeface="Arial" panose="020B0604020202020204" pitchFamily="34" charset="0"/>
              </a:rPr>
              <a:t>Services: Barrel TOF Low-Mass Service Hybrid, </a:t>
            </a:r>
            <a:r>
              <a:rPr lang="en-US" sz="6400" dirty="0">
                <a:solidFill>
                  <a:srgbClr val="0070C0"/>
                </a:solidFill>
                <a:cs typeface="Arial" panose="020B0604020202020204" pitchFamily="34" charset="0"/>
              </a:rPr>
              <a:t>(FY23, FY24)</a:t>
            </a:r>
            <a:endParaRPr lang="en-US" sz="6400" dirty="0">
              <a:solidFill>
                <a:prstClr val="black"/>
              </a:solidFill>
              <a:cs typeface="Arial" panose="020B0604020202020204" pitchFamily="34" charset="0"/>
            </a:endParaRPr>
          </a:p>
          <a:p>
            <a:pPr marL="0" indent="0">
              <a:buNone/>
            </a:pPr>
            <a:endParaRPr lang="en-US" sz="3200" dirty="0">
              <a:solidFill>
                <a:prstClr val="black"/>
              </a:solidFill>
              <a:cs typeface="Arial" panose="020B0604020202020204" pitchFamily="34" charset="0"/>
            </a:endParaRPr>
          </a:p>
          <a:p>
            <a:pPr lvl="1">
              <a:buFont typeface="Wingdings" panose="05000000000000000000" pitchFamily="2" charset="2"/>
              <a:buChar char="q"/>
            </a:pPr>
            <a:r>
              <a:rPr lang="en-US" sz="6400" dirty="0">
                <a:solidFill>
                  <a:prstClr val="black"/>
                </a:solidFill>
                <a:cs typeface="Arial" panose="020B0604020202020204" pitchFamily="34" charset="0"/>
              </a:rPr>
              <a:t>High Precision Timing, </a:t>
            </a:r>
            <a:r>
              <a:rPr lang="en-US" sz="6400" dirty="0">
                <a:solidFill>
                  <a:srgbClr val="0070C0"/>
                </a:solidFill>
                <a:cs typeface="Arial" panose="020B0604020202020204" pitchFamily="34" charset="0"/>
              </a:rPr>
              <a:t>(FY24)</a:t>
            </a:r>
            <a:r>
              <a:rPr lang="en-US" sz="6400" dirty="0">
                <a:cs typeface="Arial" panose="020B0604020202020204" pitchFamily="34" charset="0"/>
              </a:rPr>
              <a:t>; TOF Readout </a:t>
            </a:r>
            <a:r>
              <a:rPr lang="en-US" sz="6400" dirty="0">
                <a:solidFill>
                  <a:srgbClr val="0070C0"/>
                </a:solidFill>
                <a:cs typeface="Arial" panose="020B0604020202020204" pitchFamily="34" charset="0"/>
              </a:rPr>
              <a:t>(FY25, FY26)</a:t>
            </a:r>
            <a:endParaRPr lang="en-US" sz="6400" dirty="0">
              <a:solidFill>
                <a:prstClr val="black"/>
              </a:solidFill>
              <a:cs typeface="Arial" panose="020B0604020202020204" pitchFamily="34" charset="0"/>
            </a:endParaRPr>
          </a:p>
          <a:p>
            <a:pPr marL="0" indent="0">
              <a:buNone/>
            </a:pPr>
            <a:endParaRPr lang="en-US" sz="2500" dirty="0">
              <a:solidFill>
                <a:srgbClr val="0000FF"/>
              </a:solidFill>
              <a:cs typeface="Arial" panose="020B0604020202020204" pitchFamily="34" charset="0"/>
            </a:endParaRPr>
          </a:p>
        </p:txBody>
      </p:sp>
      <p:sp>
        <p:nvSpPr>
          <p:cNvPr id="5" name="Content Placeholder 2">
            <a:extLst>
              <a:ext uri="{FF2B5EF4-FFF2-40B4-BE49-F238E27FC236}">
                <a16:creationId xmlns:a16="http://schemas.microsoft.com/office/drawing/2014/main" id="{9C1026B9-810F-497D-83EB-9434FAE37827}"/>
              </a:ext>
            </a:extLst>
          </p:cNvPr>
          <p:cNvSpPr txBox="1">
            <a:spLocks/>
          </p:cNvSpPr>
          <p:nvPr/>
        </p:nvSpPr>
        <p:spPr>
          <a:xfrm>
            <a:off x="6978889" y="5624737"/>
            <a:ext cx="4982308" cy="7039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rgbClr val="0000FF"/>
                </a:solidFill>
                <a:cs typeface="Arial" panose="020B0604020202020204" pitchFamily="34" charset="0"/>
              </a:rPr>
              <a:t>* Considerable commitment of resources by OMEGA/IN2P3.</a:t>
            </a:r>
          </a:p>
          <a:p>
            <a:pPr marL="0" indent="0">
              <a:buNone/>
            </a:pPr>
            <a:r>
              <a:rPr lang="en-US" sz="1400" dirty="0">
                <a:solidFill>
                  <a:srgbClr val="0000FF"/>
                </a:solidFill>
                <a:cs typeface="Arial" panose="020B0604020202020204" pitchFamily="34" charset="0"/>
              </a:rPr>
              <a:t>** Considerable synergy with FNAL</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ight Brace 2">
            <a:extLst>
              <a:ext uri="{FF2B5EF4-FFF2-40B4-BE49-F238E27FC236}">
                <a16:creationId xmlns:a16="http://schemas.microsoft.com/office/drawing/2014/main" id="{907C55D3-A159-4662-9720-B220B89DE447}"/>
              </a:ext>
            </a:extLst>
          </p:cNvPr>
          <p:cNvSpPr/>
          <p:nvPr/>
        </p:nvSpPr>
        <p:spPr>
          <a:xfrm>
            <a:off x="5510463" y="1335505"/>
            <a:ext cx="60158" cy="589548"/>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7C911B4F-702E-451C-83A9-55FF2F3714B1}"/>
              </a:ext>
            </a:extLst>
          </p:cNvPr>
          <p:cNvSpPr txBox="1">
            <a:spLocks/>
          </p:cNvSpPr>
          <p:nvPr/>
        </p:nvSpPr>
        <p:spPr>
          <a:xfrm>
            <a:off x="5877358" y="1481864"/>
            <a:ext cx="1618316" cy="2988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0000FF"/>
                </a:solidFill>
                <a:cs typeface="Arial" panose="020B0604020202020204" pitchFamily="34" charset="0"/>
              </a:rPr>
              <a:t>R&amp;D Phase</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ight Brace 6">
            <a:extLst>
              <a:ext uri="{FF2B5EF4-FFF2-40B4-BE49-F238E27FC236}">
                <a16:creationId xmlns:a16="http://schemas.microsoft.com/office/drawing/2014/main" id="{FEF5543F-83F8-4D34-9AB6-BB7ECD9762CE}"/>
              </a:ext>
            </a:extLst>
          </p:cNvPr>
          <p:cNvSpPr/>
          <p:nvPr/>
        </p:nvSpPr>
        <p:spPr>
          <a:xfrm>
            <a:off x="5510463" y="2042152"/>
            <a:ext cx="60158" cy="333331"/>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D1B6C250-0300-4D57-AB3E-A7821EEE9060}"/>
              </a:ext>
            </a:extLst>
          </p:cNvPr>
          <p:cNvSpPr txBox="1">
            <a:spLocks/>
          </p:cNvSpPr>
          <p:nvPr/>
        </p:nvSpPr>
        <p:spPr>
          <a:xfrm>
            <a:off x="5877358" y="2076672"/>
            <a:ext cx="3254610" cy="333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0000FF"/>
                </a:solidFill>
                <a:latin typeface="+mn-lt"/>
                <a:ea typeface="Calibri" panose="020F0502020204030204" pitchFamily="34" charset="0"/>
                <a:cs typeface="Arial" panose="020B0604020202020204" pitchFamily="34" charset="0"/>
              </a:rPr>
              <a:t>PED Phase - P6 - onwards</a:t>
            </a:r>
            <a:endParaRPr lang="en-US" sz="1600"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9631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D88E75-51DE-4451-8A60-95C0C10CFA3B}"/>
              </a:ext>
            </a:extLst>
          </p:cNvPr>
          <p:cNvSpPr>
            <a:spLocks noGrp="1"/>
          </p:cNvSpPr>
          <p:nvPr>
            <p:ph type="title"/>
          </p:nvPr>
        </p:nvSpPr>
        <p:spPr/>
        <p:txBody>
          <a:bodyPr>
            <a:normAutofit fontScale="90000"/>
          </a:bodyPr>
          <a:lstStyle/>
          <a:p>
            <a:pPr lvl="0">
              <a:lnSpc>
                <a:spcPct val="100000"/>
              </a:lnSpc>
              <a:spcBef>
                <a:spcPts val="0"/>
              </a:spcBef>
            </a:pPr>
            <a:r>
              <a:rPr lang="en-US" dirty="0"/>
              <a:t>FY25 Status &amp; Progress </a:t>
            </a:r>
            <a:br>
              <a:rPr lang="en-US" dirty="0"/>
            </a:br>
            <a:r>
              <a:rPr lang="en-US" sz="2000" b="0" dirty="0">
                <a:solidFill>
                  <a:srgbClr val="0070C0"/>
                </a:solidFill>
                <a:latin typeface="Calibri" panose="020F0502020204030204"/>
                <a:ea typeface="+mn-ea"/>
                <a:cs typeface="+mn-cs"/>
              </a:rPr>
              <a:t>Calorimeters, </a:t>
            </a:r>
            <a:r>
              <a:rPr lang="en-US" sz="2000" b="0" dirty="0" err="1">
                <a:solidFill>
                  <a:srgbClr val="0070C0"/>
                </a:solidFill>
                <a:latin typeface="Calibri" panose="020F0502020204030204"/>
                <a:ea typeface="+mn-ea"/>
                <a:cs typeface="+mn-cs"/>
              </a:rPr>
              <a:t>SiPMs</a:t>
            </a:r>
            <a:r>
              <a:rPr lang="en-US" sz="2000" b="0" dirty="0">
                <a:solidFill>
                  <a:srgbClr val="0070C0"/>
                </a:solidFill>
                <a:latin typeface="Calibri" panose="020F0502020204030204"/>
                <a:ea typeface="+mn-ea"/>
                <a:cs typeface="+mn-cs"/>
              </a:rPr>
              <a:t> – Discrete/COTS/ASIC (IU)</a:t>
            </a:r>
            <a:r>
              <a:rPr lang="en-US" sz="2000" dirty="0">
                <a:solidFill>
                  <a:srgbClr val="0070C0"/>
                </a:solidFill>
              </a:rPr>
              <a:t> </a:t>
            </a:r>
          </a:p>
        </p:txBody>
      </p:sp>
      <p:sp>
        <p:nvSpPr>
          <p:cNvPr id="10" name="Content Placeholder 2">
            <a:extLst>
              <a:ext uri="{FF2B5EF4-FFF2-40B4-BE49-F238E27FC236}">
                <a16:creationId xmlns:a16="http://schemas.microsoft.com/office/drawing/2014/main" id="{14B86252-180C-4051-8203-481B6F386A7F}"/>
              </a:ext>
            </a:extLst>
          </p:cNvPr>
          <p:cNvSpPr txBox="1">
            <a:spLocks/>
          </p:cNvSpPr>
          <p:nvPr/>
        </p:nvSpPr>
        <p:spPr>
          <a:xfrm>
            <a:off x="1134336" y="3375930"/>
            <a:ext cx="5898266" cy="1454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nSpc>
                <a:spcPct val="107000"/>
              </a:lnSpc>
              <a:spcBef>
                <a:spcPts val="0"/>
              </a:spcBef>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32 </a:t>
            </a:r>
            <a:r>
              <a:rPr lang="en-US" sz="16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ch</a:t>
            </a: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Waveform Digitizer</a:t>
            </a:r>
          </a:p>
          <a:p>
            <a:pPr marL="0">
              <a:lnSpc>
                <a:spcPct val="107000"/>
              </a:lnSpc>
              <a:spcBef>
                <a:spcPts val="0"/>
              </a:spcBef>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12/</a:t>
            </a: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14-bit</a:t>
            </a: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TI ADC3422</a:t>
            </a:r>
          </a:p>
          <a:p>
            <a:pPr marL="0">
              <a:lnSpc>
                <a:spcPct val="107000"/>
              </a:lnSpc>
              <a:spcBef>
                <a:spcPts val="0"/>
              </a:spcBef>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Microsemi MPF100T-FCVG484E </a:t>
            </a:r>
            <a:r>
              <a:rPr lang="en-US" sz="16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Polarfire</a:t>
            </a: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(radiation hard FPGA)</a:t>
            </a:r>
          </a:p>
          <a:p>
            <a:pPr marL="0">
              <a:lnSpc>
                <a:spcPct val="107000"/>
              </a:lnSpc>
              <a:spcBef>
                <a:spcPts val="0"/>
              </a:spcBef>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CERN DC/DC converter bPOL12V/bPOL48V or LTC3601</a:t>
            </a:r>
          </a:p>
          <a:p>
            <a:pPr marL="0">
              <a:lnSpc>
                <a:spcPct val="107000"/>
              </a:lnSpc>
              <a:spcBef>
                <a:spcPts val="0"/>
              </a:spcBef>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Cabling (CAT6), Power (DC-DC), Cooling (liquid), Packaging (rack).</a:t>
            </a:r>
          </a:p>
        </p:txBody>
      </p:sp>
      <p:sp>
        <p:nvSpPr>
          <p:cNvPr id="13" name="Content Placeholder 2">
            <a:extLst>
              <a:ext uri="{FF2B5EF4-FFF2-40B4-BE49-F238E27FC236}">
                <a16:creationId xmlns:a16="http://schemas.microsoft.com/office/drawing/2014/main" id="{27975410-CFAE-433D-9E91-32D08C596075}"/>
              </a:ext>
            </a:extLst>
          </p:cNvPr>
          <p:cNvSpPr txBox="1">
            <a:spLocks/>
          </p:cNvSpPr>
          <p:nvPr/>
        </p:nvSpPr>
        <p:spPr>
          <a:xfrm>
            <a:off x="1134336" y="4744822"/>
            <a:ext cx="7304856" cy="1454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indent="-285750">
              <a:lnSpc>
                <a:spcPct val="107000"/>
              </a:lnSpc>
              <a:spcBef>
                <a:spcPts val="0"/>
              </a:spcBef>
              <a:buFont typeface="Wingdings" panose="05000000000000000000" pitchFamily="2" charset="2"/>
              <a:buChar char="q"/>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Progress Summary:</a:t>
            </a:r>
          </a:p>
          <a:p>
            <a:pPr marL="457200" lvl="1">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Developments on </a:t>
            </a:r>
            <a:r>
              <a:rPr lang="en-U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fwd</a:t>
            </a: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n-U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bwd</a:t>
            </a: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ECALs – DESY tests Feb 2025</a:t>
            </a:r>
          </a:p>
          <a:p>
            <a:pPr marL="457200" lvl="1">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COTS DC/DC converters radiation tested in May 2024.</a:t>
            </a:r>
          </a:p>
          <a:p>
            <a:pPr marL="457200" lvl="1">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Shaping (80 ns peaking time), 12 </a:t>
            </a:r>
            <a:r>
              <a:rPr lang="en-U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mW</a:t>
            </a: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a:t>
            </a:r>
            <a:r>
              <a:rPr lang="en-U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ch</a:t>
            </a: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PA</a:t>
            </a:r>
          </a:p>
          <a:p>
            <a:pPr marL="457200" lvl="1">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PCB design practically complete, Adapter PCB prototype under tests. </a:t>
            </a:r>
          </a:p>
        </p:txBody>
      </p:sp>
      <p:pic>
        <p:nvPicPr>
          <p:cNvPr id="14" name="Picture 13">
            <a:extLst>
              <a:ext uri="{FF2B5EF4-FFF2-40B4-BE49-F238E27FC236}">
                <a16:creationId xmlns:a16="http://schemas.microsoft.com/office/drawing/2014/main" id="{AB18683B-4D76-474A-8566-2EA14F4D640D}"/>
              </a:ext>
            </a:extLst>
          </p:cNvPr>
          <p:cNvPicPr>
            <a:picLocks noChangeAspect="1"/>
          </p:cNvPicPr>
          <p:nvPr/>
        </p:nvPicPr>
        <p:blipFill>
          <a:blip r:embed="rId2"/>
          <a:stretch>
            <a:fillRect/>
          </a:stretch>
        </p:blipFill>
        <p:spPr>
          <a:xfrm>
            <a:off x="9114110" y="835335"/>
            <a:ext cx="2615927" cy="1564184"/>
          </a:xfrm>
          <a:prstGeom prst="rect">
            <a:avLst/>
          </a:prstGeom>
        </p:spPr>
      </p:pic>
      <p:sp>
        <p:nvSpPr>
          <p:cNvPr id="15" name="Content Placeholder 2">
            <a:extLst>
              <a:ext uri="{FF2B5EF4-FFF2-40B4-BE49-F238E27FC236}">
                <a16:creationId xmlns:a16="http://schemas.microsoft.com/office/drawing/2014/main" id="{4A12D889-8718-466A-A997-6E65E016E414}"/>
              </a:ext>
            </a:extLst>
          </p:cNvPr>
          <p:cNvSpPr txBox="1">
            <a:spLocks/>
          </p:cNvSpPr>
          <p:nvPr/>
        </p:nvSpPr>
        <p:spPr>
          <a:xfrm>
            <a:off x="8613394" y="4931574"/>
            <a:ext cx="2753106" cy="11918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defRPr/>
            </a:pP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Design, Fab: FY23 –FY24</a:t>
            </a:r>
          </a:p>
          <a:p>
            <a:pPr marL="0">
              <a:lnSpc>
                <a:spcPct val="107000"/>
              </a:lnSpc>
              <a:spcBef>
                <a:spcPts val="0"/>
              </a:spcBef>
              <a:defRPr/>
            </a:pP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Tests + Beam: FY24 – FY25</a:t>
            </a:r>
          </a:p>
          <a:p>
            <a:pPr marL="0">
              <a:lnSpc>
                <a:spcPct val="107000"/>
              </a:lnSpc>
              <a:spcBef>
                <a:spcPts val="0"/>
              </a:spcBef>
              <a:defRPr/>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Engineering Article: FY26</a:t>
            </a:r>
          </a:p>
          <a:p>
            <a:pPr marL="0">
              <a:lnSpc>
                <a:spcPct val="107000"/>
              </a:lnSpc>
              <a:spcBef>
                <a:spcPts val="0"/>
              </a:spcBef>
              <a:defRPr/>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Production: FY27</a:t>
            </a:r>
          </a:p>
          <a:p>
            <a:pPr marL="0">
              <a:lnSpc>
                <a:spcPct val="107000"/>
              </a:lnSpc>
              <a:spcBef>
                <a:spcPts val="0"/>
              </a:spcBef>
              <a:defRPr/>
            </a:pPr>
            <a:endParaRPr lang="en-US" sz="1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DE112A64-7332-4482-AA13-23DB42C1D032}"/>
              </a:ext>
            </a:extLst>
          </p:cNvPr>
          <p:cNvPicPr>
            <a:picLocks noChangeAspect="1"/>
          </p:cNvPicPr>
          <p:nvPr/>
        </p:nvPicPr>
        <p:blipFill>
          <a:blip r:embed="rId3"/>
          <a:stretch>
            <a:fillRect/>
          </a:stretch>
        </p:blipFill>
        <p:spPr>
          <a:xfrm>
            <a:off x="1134337" y="871110"/>
            <a:ext cx="4450484" cy="2538285"/>
          </a:xfrm>
          <a:prstGeom prst="rect">
            <a:avLst/>
          </a:prstGeom>
        </p:spPr>
      </p:pic>
      <p:sp>
        <p:nvSpPr>
          <p:cNvPr id="9" name="TextBox 4">
            <a:extLst>
              <a:ext uri="{FF2B5EF4-FFF2-40B4-BE49-F238E27FC236}">
                <a16:creationId xmlns:a16="http://schemas.microsoft.com/office/drawing/2014/main" id="{8BE77767-4DEC-45FF-8539-7E35727851A7}"/>
              </a:ext>
            </a:extLst>
          </p:cNvPr>
          <p:cNvSpPr txBox="1"/>
          <p:nvPr/>
        </p:nvSpPr>
        <p:spPr>
          <a:xfrm>
            <a:off x="2191239" y="731052"/>
            <a:ext cx="1786801" cy="369332"/>
          </a:xfrm>
          <a:prstGeom prst="rect">
            <a:avLst/>
          </a:prstGeom>
          <a:noFill/>
          <a:ln>
            <a:noFill/>
          </a:ln>
          <a:effectLst/>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rPr>
              <a:t>Adapter PCBs</a:t>
            </a:r>
          </a:p>
        </p:txBody>
      </p:sp>
      <p:sp>
        <p:nvSpPr>
          <p:cNvPr id="8" name="Oval 7">
            <a:extLst>
              <a:ext uri="{FF2B5EF4-FFF2-40B4-BE49-F238E27FC236}">
                <a16:creationId xmlns:a16="http://schemas.microsoft.com/office/drawing/2014/main" id="{F5B826CA-F5C7-46BF-91E0-00B2DAABACCC}"/>
              </a:ext>
            </a:extLst>
          </p:cNvPr>
          <p:cNvSpPr/>
          <p:nvPr/>
        </p:nvSpPr>
        <p:spPr>
          <a:xfrm>
            <a:off x="1134336" y="1016569"/>
            <a:ext cx="2843704" cy="883793"/>
          </a:xfrm>
          <a:prstGeom prst="ellipse">
            <a:avLst/>
          </a:prstGeom>
          <a:noFill/>
          <a:ln w="12700" cap="flat" cmpd="sng" algn="ctr">
            <a:solidFill>
              <a:srgbClr val="4472C4">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TextBox 4">
            <a:extLst>
              <a:ext uri="{FF2B5EF4-FFF2-40B4-BE49-F238E27FC236}">
                <a16:creationId xmlns:a16="http://schemas.microsoft.com/office/drawing/2014/main" id="{D010502C-68D5-43F5-AB81-0A3446FBFD20}"/>
              </a:ext>
            </a:extLst>
          </p:cNvPr>
          <p:cNvSpPr txBox="1"/>
          <p:nvPr/>
        </p:nvSpPr>
        <p:spPr>
          <a:xfrm>
            <a:off x="5438818" y="1367039"/>
            <a:ext cx="1403272" cy="369332"/>
          </a:xfrm>
          <a:prstGeom prst="rect">
            <a:avLst/>
          </a:prstGeom>
          <a:noFill/>
          <a:ln>
            <a:noFill/>
          </a:ln>
          <a:effectLst/>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rPr>
              <a:t>FEB PCBs</a:t>
            </a:r>
          </a:p>
        </p:txBody>
      </p:sp>
      <p:pic>
        <p:nvPicPr>
          <p:cNvPr id="17" name="Picture 16">
            <a:extLst>
              <a:ext uri="{FF2B5EF4-FFF2-40B4-BE49-F238E27FC236}">
                <a16:creationId xmlns:a16="http://schemas.microsoft.com/office/drawing/2014/main" id="{0A4E2557-D7B6-4E4C-BA65-0DB9ACEC57A2}"/>
              </a:ext>
            </a:extLst>
          </p:cNvPr>
          <p:cNvPicPr>
            <a:picLocks noChangeAspect="1"/>
          </p:cNvPicPr>
          <p:nvPr/>
        </p:nvPicPr>
        <p:blipFill>
          <a:blip r:embed="rId4"/>
          <a:stretch>
            <a:fillRect/>
          </a:stretch>
        </p:blipFill>
        <p:spPr>
          <a:xfrm>
            <a:off x="6591549" y="835335"/>
            <a:ext cx="1136206" cy="1067093"/>
          </a:xfrm>
          <a:prstGeom prst="rect">
            <a:avLst/>
          </a:prstGeom>
        </p:spPr>
      </p:pic>
      <p:sp>
        <p:nvSpPr>
          <p:cNvPr id="18" name="TextBox 4">
            <a:extLst>
              <a:ext uri="{FF2B5EF4-FFF2-40B4-BE49-F238E27FC236}">
                <a16:creationId xmlns:a16="http://schemas.microsoft.com/office/drawing/2014/main" id="{05BB97AB-9F6A-48F5-A0AB-9B53CEA8CA1F}"/>
              </a:ext>
            </a:extLst>
          </p:cNvPr>
          <p:cNvSpPr txBox="1"/>
          <p:nvPr/>
        </p:nvSpPr>
        <p:spPr>
          <a:xfrm>
            <a:off x="7665316" y="1136839"/>
            <a:ext cx="1786801" cy="646331"/>
          </a:xfrm>
          <a:prstGeom prst="rect">
            <a:avLst/>
          </a:prstGeom>
          <a:noFill/>
          <a:ln>
            <a:noFill/>
          </a:ln>
          <a:effectLst/>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rPr>
              <a:t>Adapter PCB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Arial"/>
              </a:rPr>
              <a:t>Fwd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rPr>
              <a:t> ECAL)</a:t>
            </a:r>
          </a:p>
        </p:txBody>
      </p:sp>
      <p:sp>
        <p:nvSpPr>
          <p:cNvPr id="19" name="TextBox 4">
            <a:extLst>
              <a:ext uri="{FF2B5EF4-FFF2-40B4-BE49-F238E27FC236}">
                <a16:creationId xmlns:a16="http://schemas.microsoft.com/office/drawing/2014/main" id="{5443AA30-EEB0-4484-93FE-1A1F9343EE24}"/>
              </a:ext>
            </a:extLst>
          </p:cNvPr>
          <p:cNvSpPr txBox="1"/>
          <p:nvPr/>
        </p:nvSpPr>
        <p:spPr>
          <a:xfrm>
            <a:off x="8048845" y="2030187"/>
            <a:ext cx="1403272" cy="369332"/>
          </a:xfrm>
          <a:prstGeom prst="rect">
            <a:avLst/>
          </a:prstGeom>
          <a:noFill/>
          <a:ln>
            <a:noFill/>
          </a:ln>
          <a:effectLst/>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rPr>
              <a:t>FEB PCBs</a:t>
            </a:r>
          </a:p>
        </p:txBody>
      </p:sp>
      <p:sp>
        <p:nvSpPr>
          <p:cNvPr id="21" name="Slide Number Placeholder 1">
            <a:extLst>
              <a:ext uri="{FF2B5EF4-FFF2-40B4-BE49-F238E27FC236}">
                <a16:creationId xmlns:a16="http://schemas.microsoft.com/office/drawing/2014/main" id="{31BE1FD1-7D17-4C0D-AAF7-C50F9AF362A7}"/>
              </a:ext>
            </a:extLst>
          </p:cNvPr>
          <p:cNvSpPr txBox="1">
            <a:spLocks/>
          </p:cNvSpPr>
          <p:nvPr/>
        </p:nvSpPr>
        <p:spPr>
          <a:xfrm>
            <a:off x="11451649" y="6533724"/>
            <a:ext cx="432486" cy="2940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33A556B-7C63-244D-9B7C-B0EA8042B330}" type="slidenum">
              <a:rPr lang="en-US" sz="1000" smtClean="0"/>
              <a:pPr algn="ctr"/>
              <a:t>8</a:t>
            </a:fld>
            <a:endParaRPr lang="en-US" sz="1000" dirty="0"/>
          </a:p>
        </p:txBody>
      </p:sp>
      <p:pic>
        <p:nvPicPr>
          <p:cNvPr id="4" name="Picture 3">
            <a:extLst>
              <a:ext uri="{FF2B5EF4-FFF2-40B4-BE49-F238E27FC236}">
                <a16:creationId xmlns:a16="http://schemas.microsoft.com/office/drawing/2014/main" id="{5BEE5B07-8517-41FA-987D-2461CF7D2E9F}"/>
              </a:ext>
            </a:extLst>
          </p:cNvPr>
          <p:cNvPicPr>
            <a:picLocks noChangeAspect="1"/>
          </p:cNvPicPr>
          <p:nvPr/>
        </p:nvPicPr>
        <p:blipFill>
          <a:blip r:embed="rId5"/>
          <a:stretch>
            <a:fillRect/>
          </a:stretch>
        </p:blipFill>
        <p:spPr>
          <a:xfrm>
            <a:off x="6920303" y="2376561"/>
            <a:ext cx="1771899" cy="2433055"/>
          </a:xfrm>
          <a:prstGeom prst="rect">
            <a:avLst/>
          </a:prstGeom>
        </p:spPr>
      </p:pic>
      <p:pic>
        <p:nvPicPr>
          <p:cNvPr id="5" name="Picture 4">
            <a:extLst>
              <a:ext uri="{FF2B5EF4-FFF2-40B4-BE49-F238E27FC236}">
                <a16:creationId xmlns:a16="http://schemas.microsoft.com/office/drawing/2014/main" id="{C0C17193-A385-4599-BA38-DE1CA9383F17}"/>
              </a:ext>
            </a:extLst>
          </p:cNvPr>
          <p:cNvPicPr>
            <a:picLocks noChangeAspect="1"/>
          </p:cNvPicPr>
          <p:nvPr/>
        </p:nvPicPr>
        <p:blipFill>
          <a:blip r:embed="rId6"/>
          <a:stretch>
            <a:fillRect/>
          </a:stretch>
        </p:blipFill>
        <p:spPr>
          <a:xfrm>
            <a:off x="8829957" y="2715260"/>
            <a:ext cx="3113887" cy="2216314"/>
          </a:xfrm>
          <a:prstGeom prst="rect">
            <a:avLst/>
          </a:prstGeom>
        </p:spPr>
      </p:pic>
    </p:spTree>
    <p:extLst>
      <p:ext uri="{BB962C8B-B14F-4D97-AF65-F5344CB8AC3E}">
        <p14:creationId xmlns:p14="http://schemas.microsoft.com/office/powerpoint/2010/main" val="2617370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5A99B26-87FF-4F35-8FF4-F6E0582EE8E8}"/>
              </a:ext>
            </a:extLst>
          </p:cNvPr>
          <p:cNvSpPr>
            <a:spLocks noGrp="1"/>
          </p:cNvSpPr>
          <p:nvPr>
            <p:ph type="title"/>
          </p:nvPr>
        </p:nvSpPr>
        <p:spPr>
          <a:xfrm>
            <a:off x="461963" y="0"/>
            <a:ext cx="11499234" cy="814866"/>
          </a:xfrm>
        </p:spPr>
        <p:txBody>
          <a:bodyPr>
            <a:normAutofit fontScale="90000"/>
          </a:bodyPr>
          <a:lstStyle/>
          <a:p>
            <a:pPr lvl="0">
              <a:lnSpc>
                <a:spcPct val="100000"/>
              </a:lnSpc>
              <a:spcBef>
                <a:spcPts val="0"/>
              </a:spcBef>
            </a:pPr>
            <a:r>
              <a:rPr lang="en-US" dirty="0"/>
              <a:t>FY25 Status &amp; Progress – cont.</a:t>
            </a:r>
            <a:br>
              <a:rPr lang="en-US" dirty="0"/>
            </a:br>
            <a:r>
              <a:rPr lang="en-US" sz="2000" b="0" dirty="0">
                <a:solidFill>
                  <a:srgbClr val="30519D"/>
                </a:solidFill>
                <a:latin typeface="Arial" charset="0"/>
                <a:cs typeface="Arial" charset="0"/>
              </a:rPr>
              <a:t>Calorimeters, </a:t>
            </a:r>
            <a:r>
              <a:rPr lang="en-US" sz="2000" b="0" dirty="0" err="1">
                <a:solidFill>
                  <a:srgbClr val="30519D"/>
                </a:solidFill>
                <a:latin typeface="Arial" charset="0"/>
                <a:cs typeface="Arial" charset="0"/>
              </a:rPr>
              <a:t>SiPMs</a:t>
            </a:r>
            <a:r>
              <a:rPr lang="en-US" sz="2000" b="0" dirty="0">
                <a:solidFill>
                  <a:srgbClr val="30519D"/>
                </a:solidFill>
                <a:latin typeface="Arial" charset="0"/>
                <a:cs typeface="Arial" charset="0"/>
              </a:rPr>
              <a:t> – H2GCROCv3 </a:t>
            </a:r>
            <a:r>
              <a:rPr lang="en-US" sz="1600" b="0" dirty="0">
                <a:solidFill>
                  <a:srgbClr val="30519D"/>
                </a:solidFill>
                <a:latin typeface="Arial" charset="0"/>
                <a:cs typeface="Arial" charset="0"/>
              </a:rPr>
              <a:t>(ORNL)</a:t>
            </a:r>
            <a:endParaRPr lang="en-US" sz="2000" dirty="0">
              <a:solidFill>
                <a:srgbClr val="0070C0"/>
              </a:solidFill>
            </a:endParaRPr>
          </a:p>
        </p:txBody>
      </p:sp>
      <p:sp>
        <p:nvSpPr>
          <p:cNvPr id="6" name="TextBox 5">
            <a:extLst>
              <a:ext uri="{FF2B5EF4-FFF2-40B4-BE49-F238E27FC236}">
                <a16:creationId xmlns:a16="http://schemas.microsoft.com/office/drawing/2014/main" id="{C54EA9CD-CD5C-433C-8FD2-3862758C0809}"/>
              </a:ext>
            </a:extLst>
          </p:cNvPr>
          <p:cNvSpPr txBox="1"/>
          <p:nvPr/>
        </p:nvSpPr>
        <p:spPr>
          <a:xfrm>
            <a:off x="461963" y="812244"/>
            <a:ext cx="8364338" cy="1323439"/>
          </a:xfrm>
          <a:prstGeom prst="rect">
            <a:avLst/>
          </a:prstGeom>
          <a:noFill/>
        </p:spPr>
        <p:txBody>
          <a:bodyPr wrap="square" rtlCol="0">
            <a:spAutoFit/>
          </a:bodyPr>
          <a:lstStyle/>
          <a:p>
            <a:pPr marL="285750" indent="-285750">
              <a:buFont typeface="Wingdings" panose="05000000000000000000" pitchFamily="2" charset="2"/>
              <a:buChar char="q"/>
            </a:pPr>
            <a:r>
              <a:rPr lang="en-US" sz="1600" dirty="0">
                <a:solidFill>
                  <a:prstClr val="black"/>
                </a:solidFill>
                <a:cs typeface="Arial" panose="020B0604020202020204" pitchFamily="34" charset="0"/>
              </a:rPr>
              <a:t>Develop a readout solution for the calorimeters with </a:t>
            </a:r>
            <a:r>
              <a:rPr lang="en-US" sz="1600" dirty="0" err="1">
                <a:solidFill>
                  <a:prstClr val="black"/>
                </a:solidFill>
                <a:cs typeface="Arial" panose="020B0604020202020204" pitchFamily="34" charset="0"/>
              </a:rPr>
              <a:t>SiPMs</a:t>
            </a:r>
            <a:r>
              <a:rPr lang="en-US" sz="1600" dirty="0">
                <a:solidFill>
                  <a:prstClr val="black"/>
                </a:solidFill>
                <a:cs typeface="Arial" panose="020B0604020202020204" pitchFamily="34" charset="0"/>
              </a:rPr>
              <a:t> by:</a:t>
            </a:r>
          </a:p>
          <a:p>
            <a:pPr marL="800100" lvl="1" indent="-342900">
              <a:buFont typeface="+mj-lt"/>
              <a:buAutoNum type="arabicPeriod"/>
            </a:pPr>
            <a:r>
              <a:rPr lang="en-US" sz="1600" dirty="0">
                <a:solidFill>
                  <a:prstClr val="black"/>
                </a:solidFill>
                <a:cs typeface="Arial" panose="020B0604020202020204" pitchFamily="34" charset="0"/>
              </a:rPr>
              <a:t>Employing existing H2GCROCv3 ASIC</a:t>
            </a:r>
          </a:p>
          <a:p>
            <a:pPr marL="800100" lvl="1" indent="-342900">
              <a:buFont typeface="+mj-lt"/>
              <a:buAutoNum type="arabicPeriod"/>
            </a:pPr>
            <a:r>
              <a:rPr lang="en-US" sz="1600" dirty="0">
                <a:solidFill>
                  <a:prstClr val="black"/>
                </a:solidFill>
                <a:cs typeface="Arial" panose="020B0604020202020204" pitchFamily="34" charset="0"/>
              </a:rPr>
              <a:t>Developing PCBs for full readout chain</a:t>
            </a:r>
          </a:p>
          <a:p>
            <a:pPr marL="800100" lvl="1" indent="-342900">
              <a:buFont typeface="+mj-lt"/>
              <a:buAutoNum type="arabicPeriod"/>
            </a:pPr>
            <a:r>
              <a:rPr lang="en-US" sz="1600" dirty="0">
                <a:solidFill>
                  <a:prstClr val="black"/>
                </a:solidFill>
                <a:cs typeface="Arial" panose="020B0604020202020204" pitchFamily="34" charset="0"/>
              </a:rPr>
              <a:t>Developing cabling infrastructure</a:t>
            </a:r>
          </a:p>
          <a:p>
            <a:pPr marL="800100" lvl="1" indent="-342900">
              <a:buFont typeface="+mj-lt"/>
              <a:buAutoNum type="arabicPeriod"/>
            </a:pPr>
            <a:r>
              <a:rPr lang="en-US" sz="1600" dirty="0">
                <a:solidFill>
                  <a:srgbClr val="0000FF"/>
                </a:solidFill>
                <a:cs typeface="Arial" panose="020B0604020202020204" pitchFamily="34" charset="0"/>
              </a:rPr>
              <a:t>Input to CALOROC design</a:t>
            </a:r>
            <a:r>
              <a:rPr lang="en-US" sz="1600" dirty="0">
                <a:solidFill>
                  <a:prstClr val="black"/>
                </a:solidFill>
                <a:cs typeface="Arial" panose="020B0604020202020204" pitchFamily="34" charset="0"/>
              </a:rPr>
              <a:t>.</a:t>
            </a:r>
          </a:p>
        </p:txBody>
      </p:sp>
      <p:grpSp>
        <p:nvGrpSpPr>
          <p:cNvPr id="7" name="Group 6">
            <a:extLst>
              <a:ext uri="{FF2B5EF4-FFF2-40B4-BE49-F238E27FC236}">
                <a16:creationId xmlns:a16="http://schemas.microsoft.com/office/drawing/2014/main" id="{2C2DABAF-097D-40A4-9046-48DA24ECEE49}"/>
              </a:ext>
            </a:extLst>
          </p:cNvPr>
          <p:cNvGrpSpPr>
            <a:grpSpLocks noChangeAspect="1"/>
          </p:cNvGrpSpPr>
          <p:nvPr/>
        </p:nvGrpSpPr>
        <p:grpSpPr>
          <a:xfrm>
            <a:off x="6219071" y="1390035"/>
            <a:ext cx="4866068" cy="2953253"/>
            <a:chOff x="309233" y="1589129"/>
            <a:chExt cx="6936447" cy="4274253"/>
          </a:xfrm>
        </p:grpSpPr>
        <p:pic>
          <p:nvPicPr>
            <p:cNvPr id="8" name="Picture 7">
              <a:extLst>
                <a:ext uri="{FF2B5EF4-FFF2-40B4-BE49-F238E27FC236}">
                  <a16:creationId xmlns:a16="http://schemas.microsoft.com/office/drawing/2014/main" id="{A4029F87-7CB4-4438-9F6A-99341C925027}"/>
                </a:ext>
              </a:extLst>
            </p:cNvPr>
            <p:cNvPicPr>
              <a:picLocks noChangeAspect="1"/>
            </p:cNvPicPr>
            <p:nvPr/>
          </p:nvPicPr>
          <p:blipFill>
            <a:blip r:embed="rId2"/>
            <a:stretch>
              <a:fillRect/>
            </a:stretch>
          </p:blipFill>
          <p:spPr>
            <a:xfrm>
              <a:off x="309233" y="1855657"/>
              <a:ext cx="6936447" cy="4007725"/>
            </a:xfrm>
            <a:prstGeom prst="rect">
              <a:avLst/>
            </a:prstGeom>
          </p:spPr>
        </p:pic>
        <p:grpSp>
          <p:nvGrpSpPr>
            <p:cNvPr id="9" name="Group 8">
              <a:extLst>
                <a:ext uri="{FF2B5EF4-FFF2-40B4-BE49-F238E27FC236}">
                  <a16:creationId xmlns:a16="http://schemas.microsoft.com/office/drawing/2014/main" id="{B07C262F-B5EA-432E-BA37-05F3A0DCEB8E}"/>
                </a:ext>
              </a:extLst>
            </p:cNvPr>
            <p:cNvGrpSpPr/>
            <p:nvPr/>
          </p:nvGrpSpPr>
          <p:grpSpPr>
            <a:xfrm>
              <a:off x="309233" y="1589129"/>
              <a:ext cx="3743863" cy="1584271"/>
              <a:chOff x="309233" y="2029076"/>
              <a:chExt cx="3743863" cy="1584271"/>
            </a:xfrm>
          </p:grpSpPr>
          <p:sp>
            <p:nvSpPr>
              <p:cNvPr id="10" name="Oval 9">
                <a:extLst>
                  <a:ext uri="{FF2B5EF4-FFF2-40B4-BE49-F238E27FC236}">
                    <a16:creationId xmlns:a16="http://schemas.microsoft.com/office/drawing/2014/main" id="{4D4A9CB2-5139-4A61-9C3D-08F80EF1F904}"/>
                  </a:ext>
                </a:extLst>
              </p:cNvPr>
              <p:cNvSpPr/>
              <p:nvPr/>
            </p:nvSpPr>
            <p:spPr>
              <a:xfrm>
                <a:off x="309233" y="2440154"/>
                <a:ext cx="3743863" cy="1173193"/>
              </a:xfrm>
              <a:prstGeom prst="ellipse">
                <a:avLst/>
              </a:prstGeom>
              <a:noFill/>
              <a:ln w="12700" cap="flat" cmpd="sng" algn="ctr">
                <a:solidFill>
                  <a:srgbClr val="4472C4">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TextBox 4">
                <a:extLst>
                  <a:ext uri="{FF2B5EF4-FFF2-40B4-BE49-F238E27FC236}">
                    <a16:creationId xmlns:a16="http://schemas.microsoft.com/office/drawing/2014/main" id="{1A8C74FF-EFDF-48EF-AB70-030DAC084D76}"/>
                  </a:ext>
                </a:extLst>
              </p:cNvPr>
              <p:cNvSpPr txBox="1"/>
              <p:nvPr/>
            </p:nvSpPr>
            <p:spPr>
              <a:xfrm>
                <a:off x="309233" y="2029076"/>
                <a:ext cx="2272723" cy="428895"/>
              </a:xfrm>
              <a:prstGeom prst="rect">
                <a:avLst/>
              </a:prstGeom>
              <a:noFill/>
              <a:ln>
                <a:noFill/>
              </a:ln>
              <a:effectLst/>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Arial"/>
                  </a:rPr>
                  <a:t>Adapter PCBs</a:t>
                </a:r>
              </a:p>
            </p:txBody>
          </p:sp>
          <p:cxnSp>
            <p:nvCxnSpPr>
              <p:cNvPr id="12" name="Straight Arrow Connector 11">
                <a:extLst>
                  <a:ext uri="{FF2B5EF4-FFF2-40B4-BE49-F238E27FC236}">
                    <a16:creationId xmlns:a16="http://schemas.microsoft.com/office/drawing/2014/main" id="{09F0C03B-336C-4724-9BD0-6660FCE647D3}"/>
                  </a:ext>
                </a:extLst>
              </p:cNvPr>
              <p:cNvCxnSpPr>
                <a:cxnSpLocks/>
              </p:cNvCxnSpPr>
              <p:nvPr/>
            </p:nvCxnSpPr>
            <p:spPr>
              <a:xfrm>
                <a:off x="503163" y="2457970"/>
                <a:ext cx="0" cy="290563"/>
              </a:xfrm>
              <a:prstGeom prst="straightConnector1">
                <a:avLst/>
              </a:prstGeom>
              <a:noFill/>
              <a:ln w="6350" cap="flat" cmpd="sng" algn="ctr">
                <a:solidFill>
                  <a:srgbClr val="4472C4"/>
                </a:solidFill>
                <a:prstDash val="solid"/>
                <a:miter lim="800000"/>
                <a:tailEnd type="triangle"/>
              </a:ln>
              <a:effectLst/>
            </p:spPr>
          </p:cxnSp>
        </p:grpSp>
      </p:grpSp>
      <p:sp>
        <p:nvSpPr>
          <p:cNvPr id="13" name="TextBox 4">
            <a:extLst>
              <a:ext uri="{FF2B5EF4-FFF2-40B4-BE49-F238E27FC236}">
                <a16:creationId xmlns:a16="http://schemas.microsoft.com/office/drawing/2014/main" id="{76AAE416-2CD2-4C86-8A2C-A4E174E2124C}"/>
              </a:ext>
            </a:extLst>
          </p:cNvPr>
          <p:cNvSpPr txBox="1"/>
          <p:nvPr/>
        </p:nvSpPr>
        <p:spPr>
          <a:xfrm>
            <a:off x="10968664" y="2285668"/>
            <a:ext cx="949914" cy="338554"/>
          </a:xfrm>
          <a:prstGeom prst="rect">
            <a:avLst/>
          </a:prstGeom>
          <a:noFill/>
          <a:ln>
            <a:noFill/>
          </a:ln>
          <a:effectLst/>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Arial"/>
              </a:rPr>
              <a:t>FEB PCBs</a:t>
            </a:r>
          </a:p>
        </p:txBody>
      </p:sp>
      <p:sp>
        <p:nvSpPr>
          <p:cNvPr id="15" name="TextBox 4">
            <a:extLst>
              <a:ext uri="{FF2B5EF4-FFF2-40B4-BE49-F238E27FC236}">
                <a16:creationId xmlns:a16="http://schemas.microsoft.com/office/drawing/2014/main" id="{603023B9-59DA-4E53-A13C-8C9ABDB1DDA9}"/>
              </a:ext>
            </a:extLst>
          </p:cNvPr>
          <p:cNvSpPr txBox="1"/>
          <p:nvPr/>
        </p:nvSpPr>
        <p:spPr>
          <a:xfrm>
            <a:off x="10968664" y="3807429"/>
            <a:ext cx="1223336" cy="338554"/>
          </a:xfrm>
          <a:prstGeom prst="rect">
            <a:avLst/>
          </a:prstGeom>
          <a:noFill/>
          <a:ln>
            <a:noFill/>
          </a:ln>
          <a:effectLst/>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Arial"/>
              </a:rPr>
              <a:t>RDO PCBs</a:t>
            </a:r>
          </a:p>
        </p:txBody>
      </p:sp>
      <p:sp>
        <p:nvSpPr>
          <p:cNvPr id="17" name="Content Placeholder 2">
            <a:extLst>
              <a:ext uri="{FF2B5EF4-FFF2-40B4-BE49-F238E27FC236}">
                <a16:creationId xmlns:a16="http://schemas.microsoft.com/office/drawing/2014/main" id="{7E1ACDC3-E98E-4A09-BCD6-B01F04958603}"/>
              </a:ext>
            </a:extLst>
          </p:cNvPr>
          <p:cNvSpPr txBox="1">
            <a:spLocks/>
          </p:cNvSpPr>
          <p:nvPr/>
        </p:nvSpPr>
        <p:spPr>
          <a:xfrm>
            <a:off x="626808" y="4455096"/>
            <a:ext cx="11158792" cy="17695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indent="-285750">
              <a:lnSpc>
                <a:spcPct val="107000"/>
              </a:lnSpc>
              <a:spcBef>
                <a:spcPts val="0"/>
              </a:spcBef>
              <a:buFont typeface="Wingdings" panose="05000000000000000000" pitchFamily="2" charset="2"/>
              <a:buChar char="q"/>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Progress Summary:</a:t>
            </a:r>
          </a:p>
          <a:p>
            <a:pPr marL="457200" lvl="1">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H2GCROCv3 PCBs (6) from OMEGA with KCU105 FPGA eval kit – Beam tests validating streaming readout operation algorithms.</a:t>
            </a:r>
          </a:p>
          <a:p>
            <a:pPr marL="457200" lvl="1">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I2C and DAQ GUI interfaces done.</a:t>
            </a:r>
          </a:p>
          <a:p>
            <a:pPr marL="457200" lvl="1">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Cabling studies for interconnects from FEBs to RDOs are progressing (SAMTEC connectors).</a:t>
            </a:r>
          </a:p>
          <a:p>
            <a:pPr marL="457200" lvl="1">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LED tests using H2GCROC </a:t>
            </a:r>
            <a:r>
              <a:rPr lang="en-U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pulser</a:t>
            </a: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a:t>
            </a:r>
          </a:p>
          <a:p>
            <a:pPr marL="457200" lvl="1">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Testing </a:t>
            </a:r>
            <a:r>
              <a:rPr lang="en-U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SiPM</a:t>
            </a: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summing PCBs for full characterization with multiple sensors under way.</a:t>
            </a:r>
          </a:p>
        </p:txBody>
      </p:sp>
      <p:pic>
        <p:nvPicPr>
          <p:cNvPr id="2" name="Picture 1">
            <a:extLst>
              <a:ext uri="{FF2B5EF4-FFF2-40B4-BE49-F238E27FC236}">
                <a16:creationId xmlns:a16="http://schemas.microsoft.com/office/drawing/2014/main" id="{F67A73A8-17D7-4C3C-88B0-20289F8C87EB}"/>
              </a:ext>
            </a:extLst>
          </p:cNvPr>
          <p:cNvPicPr>
            <a:picLocks noChangeAspect="1"/>
          </p:cNvPicPr>
          <p:nvPr/>
        </p:nvPicPr>
        <p:blipFill>
          <a:blip r:embed="rId3"/>
          <a:stretch>
            <a:fillRect/>
          </a:stretch>
        </p:blipFill>
        <p:spPr>
          <a:xfrm>
            <a:off x="799368" y="2225759"/>
            <a:ext cx="2089910" cy="2122145"/>
          </a:xfrm>
          <a:prstGeom prst="rect">
            <a:avLst/>
          </a:prstGeom>
        </p:spPr>
      </p:pic>
      <p:pic>
        <p:nvPicPr>
          <p:cNvPr id="3" name="Picture 2">
            <a:extLst>
              <a:ext uri="{FF2B5EF4-FFF2-40B4-BE49-F238E27FC236}">
                <a16:creationId xmlns:a16="http://schemas.microsoft.com/office/drawing/2014/main" id="{51BA9EDD-14EB-47E4-87AE-4758DEE0DB3B}"/>
              </a:ext>
            </a:extLst>
          </p:cNvPr>
          <p:cNvPicPr>
            <a:picLocks noChangeAspect="1"/>
          </p:cNvPicPr>
          <p:nvPr/>
        </p:nvPicPr>
        <p:blipFill>
          <a:blip r:embed="rId4"/>
          <a:stretch>
            <a:fillRect/>
          </a:stretch>
        </p:blipFill>
        <p:spPr>
          <a:xfrm>
            <a:off x="2966891" y="2225759"/>
            <a:ext cx="3360025" cy="1613537"/>
          </a:xfrm>
          <a:prstGeom prst="rect">
            <a:avLst/>
          </a:prstGeom>
        </p:spPr>
      </p:pic>
      <p:sp>
        <p:nvSpPr>
          <p:cNvPr id="22" name="TextBox 4">
            <a:extLst>
              <a:ext uri="{FF2B5EF4-FFF2-40B4-BE49-F238E27FC236}">
                <a16:creationId xmlns:a16="http://schemas.microsoft.com/office/drawing/2014/main" id="{14E3CCB3-D100-4A2F-BDD0-B1EFD67790E4}"/>
              </a:ext>
            </a:extLst>
          </p:cNvPr>
          <p:cNvSpPr txBox="1"/>
          <p:nvPr/>
        </p:nvSpPr>
        <p:spPr>
          <a:xfrm>
            <a:off x="4122541" y="3850855"/>
            <a:ext cx="2232575" cy="338554"/>
          </a:xfrm>
          <a:prstGeom prst="rect">
            <a:avLst/>
          </a:prstGeom>
          <a:noFill/>
          <a:ln>
            <a:noFill/>
          </a:ln>
          <a:effectLst/>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Calibri" panose="020F0502020204030204"/>
                <a:cs typeface="Arial"/>
              </a:rPr>
              <a:t>Beam Tests, Waveforms</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Arial"/>
            </a:endParaRPr>
          </a:p>
        </p:txBody>
      </p:sp>
      <p:sp>
        <p:nvSpPr>
          <p:cNvPr id="23" name="TextBox 4">
            <a:extLst>
              <a:ext uri="{FF2B5EF4-FFF2-40B4-BE49-F238E27FC236}">
                <a16:creationId xmlns:a16="http://schemas.microsoft.com/office/drawing/2014/main" id="{B20A01F9-6F77-41FC-965F-0A7201325612}"/>
              </a:ext>
            </a:extLst>
          </p:cNvPr>
          <p:cNvSpPr txBox="1"/>
          <p:nvPr/>
        </p:nvSpPr>
        <p:spPr>
          <a:xfrm>
            <a:off x="3043580" y="4104984"/>
            <a:ext cx="2232575" cy="338554"/>
          </a:xfrm>
          <a:prstGeom prst="rect">
            <a:avLst/>
          </a:prstGeom>
          <a:noFill/>
          <a:ln>
            <a:noFill/>
          </a:ln>
          <a:effectLst/>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Calibri" panose="020F0502020204030204"/>
                <a:cs typeface="Arial"/>
              </a:rPr>
              <a:t>H2GCROCv3</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Arial"/>
            </a:endParaRPr>
          </a:p>
        </p:txBody>
      </p:sp>
      <p:cxnSp>
        <p:nvCxnSpPr>
          <p:cNvPr id="24" name="Straight Arrow Connector 23">
            <a:extLst>
              <a:ext uri="{FF2B5EF4-FFF2-40B4-BE49-F238E27FC236}">
                <a16:creationId xmlns:a16="http://schemas.microsoft.com/office/drawing/2014/main" id="{1B15A5E8-E69C-44EA-8B78-9CF5E14CB6D0}"/>
              </a:ext>
            </a:extLst>
          </p:cNvPr>
          <p:cNvCxnSpPr/>
          <p:nvPr/>
        </p:nvCxnSpPr>
        <p:spPr>
          <a:xfrm flipH="1" flipV="1">
            <a:off x="2323070" y="3747520"/>
            <a:ext cx="1050325" cy="44188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20" name="Slide Number Placeholder 1">
            <a:extLst>
              <a:ext uri="{FF2B5EF4-FFF2-40B4-BE49-F238E27FC236}">
                <a16:creationId xmlns:a16="http://schemas.microsoft.com/office/drawing/2014/main" id="{6EBC2236-AF6E-4D84-81A5-9B33CE0BA4E0}"/>
              </a:ext>
            </a:extLst>
          </p:cNvPr>
          <p:cNvSpPr txBox="1">
            <a:spLocks/>
          </p:cNvSpPr>
          <p:nvPr/>
        </p:nvSpPr>
        <p:spPr>
          <a:xfrm>
            <a:off x="11451649" y="6533724"/>
            <a:ext cx="432486" cy="2940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33A556B-7C63-244D-9B7C-B0EA8042B330}" type="slidenum">
              <a:rPr lang="en-US" sz="1000" smtClean="0"/>
              <a:pPr algn="ctr"/>
              <a:t>9</a:t>
            </a:fld>
            <a:endParaRPr lang="en-US" sz="1000" dirty="0"/>
          </a:p>
        </p:txBody>
      </p:sp>
    </p:spTree>
    <p:extLst>
      <p:ext uri="{BB962C8B-B14F-4D97-AF65-F5344CB8AC3E}">
        <p14:creationId xmlns:p14="http://schemas.microsoft.com/office/powerpoint/2010/main" val="820817836"/>
      </p:ext>
    </p:extLst>
  </p:cSld>
  <p:clrMapOvr>
    <a:masterClrMapping/>
  </p:clrMapOvr>
</p:sld>
</file>

<file path=ppt/theme/theme1.xml><?xml version="1.0" encoding="utf-8"?>
<a:theme xmlns:a="http://schemas.openxmlformats.org/drawingml/2006/main" name="1_BNL">
  <a:themeElements>
    <a:clrScheme name="BNL_NSLS-II">
      <a:dk1>
        <a:srgbClr val="000000"/>
      </a:dk1>
      <a:lt1>
        <a:srgbClr val="FFFFFF"/>
      </a:lt1>
      <a:dk2>
        <a:srgbClr val="105B78"/>
      </a:dk2>
      <a:lt2>
        <a:srgbClr val="00ACDB"/>
      </a:lt2>
      <a:accent1>
        <a:srgbClr val="B2D33A"/>
      </a:accent1>
      <a:accent2>
        <a:srgbClr val="F68A1F"/>
      </a:accent2>
      <a:accent3>
        <a:srgbClr val="B62466"/>
      </a:accent3>
      <a:accent4>
        <a:srgbClr val="FFCC33"/>
      </a:accent4>
      <a:accent5>
        <a:srgbClr val="DA3525"/>
      </a:accent5>
      <a:accent6>
        <a:srgbClr val="50489D"/>
      </a:accent6>
      <a:hlink>
        <a:srgbClr val="4881C3"/>
      </a:hlink>
      <a:folHlink>
        <a:srgbClr val="24B57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C_PPT_Template_Widescreen_0923" id="{B3C6C6E8-A343-9F46-9C14-8D262507CB52}" vid="{B0F72776-BFD3-D14D-97CB-9DB1BA4DAE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426b74de-0581-4e94-90c0-1abf6215444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1B1D514388CB41A0EEF7AB490ED85B" ma:contentTypeVersion="14" ma:contentTypeDescription="Create a new document." ma:contentTypeScope="" ma:versionID="a4c10893be17b8e7357174e5110620fb">
  <xsd:schema xmlns:xsd="http://www.w3.org/2001/XMLSchema" xmlns:xs="http://www.w3.org/2001/XMLSchema" xmlns:p="http://schemas.microsoft.com/office/2006/metadata/properties" xmlns:ns3="426b74de-0581-4e94-90c0-1abf6215444e" xmlns:ns4="dcff909e-542d-4672-8557-4ef8d9009dce" targetNamespace="http://schemas.microsoft.com/office/2006/metadata/properties" ma:root="true" ma:fieldsID="107dde507adb31dce467b3d5a5e429ab" ns3:_="" ns4:_="">
    <xsd:import namespace="426b74de-0581-4e94-90c0-1abf6215444e"/>
    <xsd:import namespace="dcff909e-542d-4672-8557-4ef8d9009dc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_activity" minOccurs="0"/>
                <xsd:element ref="ns4:SharedWithUsers" minOccurs="0"/>
                <xsd:element ref="ns4:SharedWithDetails" minOccurs="0"/>
                <xsd:element ref="ns4:SharingHintHash"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6b74de-0581-4e94-90c0-1abf621544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SystemTags" ma:index="21"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ff909e-542d-4672-8557-4ef8d9009dc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068F36-6E24-4F9B-99C4-12AA6B472657}">
  <ds:schemaRefs>
    <ds:schemaRef ds:uri="http://schemas.microsoft.com/sharepoint/v3/contenttype/forms"/>
  </ds:schemaRefs>
</ds:datastoreItem>
</file>

<file path=customXml/itemProps2.xml><?xml version="1.0" encoding="utf-8"?>
<ds:datastoreItem xmlns:ds="http://schemas.openxmlformats.org/officeDocument/2006/customXml" ds:itemID="{70356BF9-65BF-4FB8-AF85-AC97FE8FC05F}">
  <ds:schemaRefs>
    <ds:schemaRef ds:uri="http://purl.org/dc/dcmitype/"/>
    <ds:schemaRef ds:uri="http://purl.org/dc/elements/1.1/"/>
    <ds:schemaRef ds:uri="426b74de-0581-4e94-90c0-1abf6215444e"/>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purl.org/dc/terms/"/>
    <ds:schemaRef ds:uri="dcff909e-542d-4672-8557-4ef8d9009dce"/>
    <ds:schemaRef ds:uri="http://schemas.microsoft.com/office/2006/metadata/properties"/>
  </ds:schemaRefs>
</ds:datastoreItem>
</file>

<file path=customXml/itemProps3.xml><?xml version="1.0" encoding="utf-8"?>
<ds:datastoreItem xmlns:ds="http://schemas.openxmlformats.org/officeDocument/2006/customXml" ds:itemID="{7213B7D3-6CE7-4E48-AF4F-7CC3476D9D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6b74de-0581-4e94-90c0-1abf6215444e"/>
    <ds:schemaRef ds:uri="dcff909e-542d-4672-8557-4ef8d9009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EIC Long Lead Procurement Standard PPT Template</Template>
  <TotalTime>57207</TotalTime>
  <Words>3746</Words>
  <Application>Microsoft Office PowerPoint</Application>
  <PresentationFormat>Widescreen</PresentationFormat>
  <Paragraphs>721</Paragraphs>
  <Slides>23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 Unicode MS</vt:lpstr>
      <vt:lpstr>Calibri</vt:lpstr>
      <vt:lpstr>Courier New</vt:lpstr>
      <vt:lpstr>Helvetica Neue</vt:lpstr>
      <vt:lpstr>Times New Roman</vt:lpstr>
      <vt:lpstr>Wingdings</vt:lpstr>
      <vt:lpstr>1_BNL</vt:lpstr>
      <vt:lpstr>ePIC/EIC Project Detector R&amp;D Day</vt:lpstr>
      <vt:lpstr>Outline</vt:lpstr>
      <vt:lpstr>Streaming Readout - Channels – Scale &amp; Technology</vt:lpstr>
      <vt:lpstr>eRD109 – ASIC &amp; Electronics R&amp;D Initiatives</vt:lpstr>
      <vt:lpstr>ASICs &amp; Electronics – Component Status</vt:lpstr>
      <vt:lpstr>ASICs &amp; Electronics - Scope of the Effort</vt:lpstr>
      <vt:lpstr>eRD109 Progress</vt:lpstr>
      <vt:lpstr>FY25 Status &amp; Progress  Calorimeters, SiPMs – Discrete/COTS/ASIC (IU) </vt:lpstr>
      <vt:lpstr>FY25 Status &amp; Progress – cont. Calorimeters, SiPMs – H2GCROCv3 (ORNL)</vt:lpstr>
      <vt:lpstr>FY25 Status &amp; Progress – cont. Calorimeters, SiPMs – CALOROC (OMEGA/IN2P3/IJCL)</vt:lpstr>
      <vt:lpstr>FY25 Status &amp; Progress – cont. dRICH – SiPMs – ALCOR (INFN)</vt:lpstr>
      <vt:lpstr>FY25 Status &amp; Progress – Cont. AC-LGAD pixel – EICROC (OMEGA/IN2P3/IJCLab/CEA-IRFU/AGH)</vt:lpstr>
      <vt:lpstr>FY25 Status &amp; Progress – Cont. AC-LGAD strip – FCFD (FNAL)</vt:lpstr>
      <vt:lpstr>FY25 Status &amp; Progress – Cont. AC-LGAD – Barrel Low-Mass Hybrid (ORNL)</vt:lpstr>
      <vt:lpstr>FY25 Status &amp; Progress – Cont. AC-LGAD – High Precision Clock Distribution (BNL/LBNL/RICE)</vt:lpstr>
      <vt:lpstr>FY25 Status &amp; Progress – Cont. MPGD – SALSA (CEA-Saclay, U. Sao Paulo)</vt:lpstr>
      <vt:lpstr>FY25 Status &amp; Progress – Cont. FCFD Variant for pfRICH, hpDIRC</vt:lpstr>
      <vt:lpstr>Schedule: WBS 6.10.08 – Electronics - Development</vt:lpstr>
      <vt:lpstr>Schedule: WBS 6.10.08 – Electronics - Installation</vt:lpstr>
      <vt:lpstr>R&amp;D Milestones &amp; PED Outlook</vt:lpstr>
      <vt:lpstr>R&amp;D Milestones &amp; PED Outlook (cont.)</vt:lpstr>
      <vt:lpstr>R&amp;D Milestones &amp; PED Outlook (cont.)</vt:lpstr>
      <vt:lpstr>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&lt;LLP WBS – LLP Description&gt; CD-3A Director’s Review</dc:title>
  <dc:subject/>
  <dc:creator>Houston, Michelle</dc:creator>
  <cp:keywords/>
  <dc:description/>
  <cp:lastModifiedBy>Fernando Barbosa</cp:lastModifiedBy>
  <cp:revision>143</cp:revision>
  <dcterms:created xsi:type="dcterms:W3CDTF">2023-09-12T20:20:30Z</dcterms:created>
  <dcterms:modified xsi:type="dcterms:W3CDTF">2025-04-17T13:45:24Z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0x010100C41B1D514388CB41A0EEF7AB490ED85B</vt:lpwstr>
  </property>
</Properties>
</file>