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58" r:id="rId3"/>
    <p:sldId id="260" r:id="rId4"/>
    <p:sldId id="261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D808B-BE1A-4876-B4DA-943B1D552AC7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7E841-738B-4FB8-81B4-2FB36EB63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2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F3FA-FCFA-E804-DBD0-BDDD29EE0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40598-4DB7-4F49-E67F-C690AE54D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840E8-BD0D-E446-A664-66C3ABEE9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3FCB-A09B-195C-1FBE-682DEFC00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D22D6-4ECE-B5B7-F7EF-7E9732C4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3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170BF-485C-D89E-E353-433C8EF4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81020-6293-9F68-5B21-75E24EFD1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325BE-68A7-E4F3-6E2E-D1D9F6D2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A6841-9738-0F8E-50E6-157EDE12A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FB6A-BF3E-E7E4-6013-043B4214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576DC-188E-D452-B00A-6DF61CD4D8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D857A-CFFD-95A1-170A-834FB2468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A6790-4ABB-B9E3-B0E0-91CC7DE91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16D74-B80F-B193-1090-53532626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5A7CC-E77E-19EF-AF84-597CC9D6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93212-8AB8-E18C-A249-7D6C99D79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243FC-9818-6EB6-684E-5048B8E59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9077A-BD04-AF68-CF00-812314206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D34E6-488D-AC7A-5FE0-FD31CD4C1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068EE-30B9-E3B0-D08C-7D73908C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8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0C1C7-874C-FB8B-E5EC-F100B2EC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60412-64FB-DE4A-3803-F3FE40A90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F7EA5-A0FE-942B-1645-E7743703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BCD69-9098-2951-73F4-3EDB8D3E2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27984-0688-CA6C-5968-5D55DEF6A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1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0EA7-57FF-93C1-472E-343B7264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C6605-239E-6C60-A16C-C9C13B68A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1DC5C-7250-8112-3808-DD681C39D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95A56-0075-6931-A67C-4EA29F17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33CF0-0EA2-34DE-070E-252B7E905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15E7-C2D8-A805-ACE9-E9E0067E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7D4AE-07FC-253B-CC6F-9A270149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39C3E-746E-AEA7-6237-5D27757F2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C3B8A-B653-29F1-745F-10CDC3978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492550-2565-0547-DD54-8419BE2F2C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F837EB-D674-D225-9992-8770A3BEA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9BD012-92B7-CD7C-5D01-65BD4915D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89BD8B-2730-B2CA-2F3E-75335B5C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9471E2-1DDA-F1F1-8B27-F49D0DAC1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2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0C8B-F29D-DCDE-41ED-FB20496E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28756-1FB6-8FEC-D7B9-C6D23AA6F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2AB7F-A585-0541-71AA-822537C13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230A-2521-62BF-FC0B-678F23C5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7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60CBFF-C9DC-2C8D-79C9-85F2F1CCD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2CFA-2D39-485D-70DF-10546F69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CA76C-BF24-6FC6-3549-64E5D7F62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6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945E-39C5-9B2C-1A6C-CD6388F7B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79D67-82B2-7F68-FFDA-94F4D01A4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DC61F-51B9-800A-040A-4B78B9D68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8EE096-879F-129C-5C0C-1B43AE10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73FB8-DF8A-E448-4A0C-2A3C85171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1C30F-02B7-92A6-31A4-EA3840C2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9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5039-7E7D-6758-1D60-FE2A95490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17572C-0257-DA6F-CAB8-B4EA6C8C67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D7FB7-D9EE-EFA0-8AB2-4CBD73508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B78E5-AC72-466B-5285-9A0C3ACC6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1A26D-C66B-4E63-6929-9285F44D1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253EF-A007-C8DB-8295-56B289D87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8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FDD925-3C8D-7EC5-D53C-A5973F342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7DBD0-45E9-8A46-1BF7-560987C5F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DF8A6-62E9-E065-9257-A9B46D061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3/19/2025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7014E-4073-0DF2-5219-8E79F1FA5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S&amp;C Meeting - Jeff Landgraf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0A9C3-E819-B08A-5B94-A8C38117F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E0E97-9EB0-4A01-8BC2-887747806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3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2ADD3-B3E2-B892-0AB0-63D1A39F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5FFD47-C339-62B7-08A1-62575AD1B297}"/>
              </a:ext>
            </a:extLst>
          </p:cNvPr>
          <p:cNvSpPr txBox="1"/>
          <p:nvPr/>
        </p:nvSpPr>
        <p:spPr>
          <a:xfrm>
            <a:off x="491613" y="63988"/>
            <a:ext cx="10727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Electronics overview with respect to digitization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60890-E8E1-D3DE-9F3A-D87EAF612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403D0-7468-20CB-9CBF-5478FF42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DD895-701C-99D1-F541-26BCC9AA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5D8C50-81FA-CE98-CF9F-5A0769AE2930}"/>
              </a:ext>
            </a:extLst>
          </p:cNvPr>
          <p:cNvSpPr txBox="1"/>
          <p:nvPr/>
        </p:nvSpPr>
        <p:spPr>
          <a:xfrm>
            <a:off x="609600" y="665152"/>
            <a:ext cx="10176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define the goal of the digitization to specify the level of digitization needed: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D70E2AA-AFD6-DD57-FD57-4D03F43BD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81243"/>
              </p:ext>
            </p:extLst>
          </p:nvPr>
        </p:nvGraphicFramePr>
        <p:xfrm>
          <a:off x="421710" y="1052830"/>
          <a:ext cx="1134858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251">
                  <a:extLst>
                    <a:ext uri="{9D8B030D-6E8A-4147-A177-3AD203B41FA5}">
                      <a16:colId xmlns:a16="http://schemas.microsoft.com/office/drawing/2014/main" val="1958980136"/>
                    </a:ext>
                  </a:extLst>
                </a:gridCol>
                <a:gridCol w="8580329">
                  <a:extLst>
                    <a:ext uri="{9D8B030D-6E8A-4147-A177-3AD203B41FA5}">
                      <a16:colId xmlns:a16="http://schemas.microsoft.com/office/drawing/2014/main" val="1203565347"/>
                    </a:ext>
                  </a:extLst>
                </a:gridCol>
              </a:tblGrid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43319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 err="1"/>
                        <a:t>RAW_Hits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REC_Hits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floating point </a:t>
                      </a:r>
                      <a:r>
                        <a:rPr lang="en-US" sz="1200" dirty="0" err="1"/>
                        <a:t>X,Y,Z,T,Q,E,Errors</a:t>
                      </a:r>
                      <a:r>
                        <a:rPr lang="en-US" sz="1200" dirty="0"/>
                        <a:t>(</a:t>
                      </a:r>
                      <a:r>
                        <a:rPr lang="en-US" sz="1200" dirty="0" err="1"/>
                        <a:t>x,y,z,t,e</a:t>
                      </a:r>
                      <a:r>
                        <a:rPr lang="en-US" sz="1200" dirty="0"/>
                        <a:t>)   [</a:t>
                      </a:r>
                      <a:r>
                        <a:rPr lang="en-US" sz="1200" dirty="0" err="1"/>
                        <a:t>Cell_ID</a:t>
                      </a:r>
                      <a:r>
                        <a:rPr lang="en-US" sz="1200" dirty="0"/>
                        <a:t> contains local coordinates – last I looked (Dec 2023)  somewhat inconsistently handled and don’t go down to channel level]   ---   (Hits correspond to active volume, not readout)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07563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Remove Event ID / </a:t>
                      </a:r>
                      <a:r>
                        <a:rPr lang="en-US" sz="1200" dirty="0" err="1"/>
                        <a:t>AssembleTimeframes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Done in specific cases using the mixing software, but could be incorporated more generally in simulation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33587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Make Discrete / Apply Thresholds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ADCs/Times are integers.    Dynamic range / Discrete step size depend upon detector.     Thresholds are applied, but may not be valid when applied at hit level if they need to be applied by channel   (sum then cut != cut then sum)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38383"/>
                  </a:ext>
                </a:extLst>
              </a:tr>
              <a:tr h="684393">
                <a:tc>
                  <a:txBody>
                    <a:bodyPr/>
                    <a:lstStyle/>
                    <a:p>
                      <a:r>
                        <a:rPr lang="en-US" sz="1200" dirty="0"/>
                        <a:t>Go to local coordinates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(X,Y,Z) </a:t>
                      </a:r>
                      <a:r>
                        <a:rPr lang="en-US" sz="12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200" dirty="0"/>
                        <a:t>  (sector, module, sensor, </a:t>
                      </a:r>
                      <a:r>
                        <a:rPr lang="en-US" sz="1200" dirty="0" err="1"/>
                        <a:t>asic</a:t>
                      </a:r>
                      <a:r>
                        <a:rPr lang="en-US" sz="1200" dirty="0"/>
                        <a:t>, channel).   In some detectors this is a calculation, perhaps a complex calculation:   </a:t>
                      </a:r>
                    </a:p>
                    <a:p>
                      <a:r>
                        <a:rPr lang="en-US" sz="1200" dirty="0"/>
                        <a:t>             - Needs to go to channel level (which may not be available in </a:t>
                      </a:r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and mapping may not be defined yet)</a:t>
                      </a:r>
                    </a:p>
                    <a:p>
                      <a:r>
                        <a:rPr lang="en-US" sz="1200" dirty="0"/>
                        <a:t>             - RICH detectors (sense the photons @ the sensors, not the simulated particles)</a:t>
                      </a:r>
                    </a:p>
                    <a:p>
                      <a:r>
                        <a:rPr lang="en-US" sz="1200" dirty="0"/>
                        <a:t>             - Barrel ECAL (fiber drift time corresponds to z position)</a:t>
                      </a:r>
                    </a:p>
                    <a:p>
                      <a:r>
                        <a:rPr lang="en-US" sz="1200" dirty="0"/>
                        <a:t>             - Pair Spectrometer: sweeper magnet / photon conversion</a:t>
                      </a:r>
                    </a:p>
                    <a:p>
                      <a:r>
                        <a:rPr lang="en-US" sz="1200" dirty="0"/>
                        <a:t>             - Calibration parameterization for component level timing / alignment shifts</a:t>
                      </a:r>
                    </a:p>
                    <a:p>
                      <a:r>
                        <a:rPr lang="en-US" sz="1200" dirty="0"/>
                        <a:t>             - Find T0’s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441141"/>
                  </a:ext>
                </a:extLst>
              </a:tr>
              <a:tr h="559958">
                <a:tc>
                  <a:txBody>
                    <a:bodyPr/>
                    <a:lstStyle/>
                    <a:p>
                      <a:r>
                        <a:rPr lang="en-US" sz="1200" dirty="0"/>
                        <a:t>Extend hits to channels with charge sharing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Simulated hits can fire multiple channels</a:t>
                      </a:r>
                    </a:p>
                    <a:p>
                      <a:r>
                        <a:rPr lang="en-US" sz="1200" dirty="0"/>
                        <a:t>              - Calorimeters/TOF/MPGDs all have charge sharing</a:t>
                      </a:r>
                    </a:p>
                    <a:p>
                      <a:r>
                        <a:rPr lang="en-US" sz="1200" dirty="0"/>
                        <a:t>              - Calorimeters are summed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in some cases with many layers (angled tracks cross channel boundaries)</a:t>
                      </a:r>
                    </a:p>
                    <a:p>
                      <a:r>
                        <a:rPr lang="en-US" sz="1200" dirty="0"/>
                        <a:t>              - </a:t>
                      </a:r>
                      <a:r>
                        <a:rPr lang="en-US" sz="1200" dirty="0" err="1"/>
                        <a:t>pfRICH</a:t>
                      </a:r>
                      <a:r>
                        <a:rPr lang="en-US" sz="1200" dirty="0"/>
                        <a:t> electronics sees direct particles and Cherenkov photons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948274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ASIC Formats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 data in ASIC format (Requires a high-level bank structure to navigate to ASICs, then ASIC data).   Time series hit info, TOA, TOT values which need translation to Time/(charge or energy deposited)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36250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ASIC/FEB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Preamp / Shaping / Mapping ASIC parameters to hit features (e.g.  CALOROC ADC is a calculation from TOT/a series of potentially saturated sampled ADCs)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03981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FEB aggregation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Eg.</a:t>
                      </a:r>
                      <a:r>
                        <a:rPr lang="en-US" sz="1200" dirty="0"/>
                        <a:t>  Summing of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/ layers in FEB before they are read into ASICs / Digitization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93735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Sensor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don’t know how much this is already incorporated in the simulations…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8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31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45274-45E7-DB47-A892-39428E652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7111A1-113B-CA1E-2AF0-ABD7118CAF84}"/>
              </a:ext>
            </a:extLst>
          </p:cNvPr>
          <p:cNvSpPr txBox="1"/>
          <p:nvPr/>
        </p:nvSpPr>
        <p:spPr>
          <a:xfrm>
            <a:off x="491613" y="63988"/>
            <a:ext cx="10727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Electronics overview with respect to digitization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92A21-0A37-E60E-05F4-43E941F9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693C5-163E-00C2-4334-5A966541F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BC8B7-7140-CC33-745B-226C3F2F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28B68A-EC95-BC91-349D-69923D023E16}"/>
              </a:ext>
            </a:extLst>
          </p:cNvPr>
          <p:cNvSpPr txBox="1"/>
          <p:nvPr/>
        </p:nvSpPr>
        <p:spPr>
          <a:xfrm>
            <a:off x="609600" y="674677"/>
            <a:ext cx="10176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define the goal of the digitization to specify the level of digitization needed: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There are many levels of digitization we might care about, in increasing levels of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3D5DB53-1F38-2DED-5890-79B476DD4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005813"/>
              </p:ext>
            </p:extLst>
          </p:nvPr>
        </p:nvGraphicFramePr>
        <p:xfrm>
          <a:off x="421710" y="1274841"/>
          <a:ext cx="1134858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251">
                  <a:extLst>
                    <a:ext uri="{9D8B030D-6E8A-4147-A177-3AD203B41FA5}">
                      <a16:colId xmlns:a16="http://schemas.microsoft.com/office/drawing/2014/main" val="1958980136"/>
                    </a:ext>
                  </a:extLst>
                </a:gridCol>
                <a:gridCol w="8580329">
                  <a:extLst>
                    <a:ext uri="{9D8B030D-6E8A-4147-A177-3AD203B41FA5}">
                      <a16:colId xmlns:a16="http://schemas.microsoft.com/office/drawing/2014/main" val="1203565347"/>
                    </a:ext>
                  </a:extLst>
                </a:gridCol>
              </a:tblGrid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43319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 err="1"/>
                        <a:t>RAW_Hits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REC_Hits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floating point </a:t>
                      </a:r>
                      <a:r>
                        <a:rPr lang="en-US" sz="1200" dirty="0" err="1"/>
                        <a:t>X,Y,Z,T,Q,E,Errors</a:t>
                      </a:r>
                      <a:r>
                        <a:rPr lang="en-US" sz="1200" dirty="0"/>
                        <a:t>(</a:t>
                      </a:r>
                      <a:r>
                        <a:rPr lang="en-US" sz="1200" dirty="0" err="1"/>
                        <a:t>x,y,z,t,e</a:t>
                      </a:r>
                      <a:r>
                        <a:rPr lang="en-US" sz="1200" dirty="0"/>
                        <a:t>),   [</a:t>
                      </a:r>
                      <a:r>
                        <a:rPr lang="en-US" sz="1200" dirty="0" err="1"/>
                        <a:t>Cell_ID</a:t>
                      </a:r>
                      <a:r>
                        <a:rPr lang="en-US" sz="1200" dirty="0"/>
                        <a:t> contains local coordinates – last I looked (Dec 2023)  somewhat inconsistently handled and don’t go down to channel level]   ---   (Hits correspond to active volume, not readout)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07563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Remove Event ID / </a:t>
                      </a:r>
                      <a:r>
                        <a:rPr lang="en-US" sz="1200" dirty="0" err="1"/>
                        <a:t>AssembleTimeframes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Done in specific cases using the mixing software, but could be incorporated more generally in simulation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33587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Make Discrete / Apply Thresholds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ADCs/Times are integers.    Dynamic range / Discrete step size depend upon detector.     Thresholds are applied, but may not be valid when applied at hit level if they need to be applied by channel   (sum then cut != cut then sum)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38383"/>
                  </a:ext>
                </a:extLst>
              </a:tr>
              <a:tr h="684393">
                <a:tc>
                  <a:txBody>
                    <a:bodyPr/>
                    <a:lstStyle/>
                    <a:p>
                      <a:r>
                        <a:rPr lang="en-US" sz="1200" dirty="0"/>
                        <a:t>Go to local coordinates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(X,Y,Z) </a:t>
                      </a:r>
                      <a:r>
                        <a:rPr lang="en-US" sz="12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200" dirty="0"/>
                        <a:t>  (sector, module, sensor, </a:t>
                      </a:r>
                      <a:r>
                        <a:rPr lang="en-US" sz="1200" dirty="0" err="1"/>
                        <a:t>asic</a:t>
                      </a:r>
                      <a:r>
                        <a:rPr lang="en-US" sz="1200" dirty="0"/>
                        <a:t>, channel).   In some detectors this is a calculation, perhaps a complex calculation:   </a:t>
                      </a:r>
                    </a:p>
                    <a:p>
                      <a:r>
                        <a:rPr lang="en-US" sz="1200" dirty="0"/>
                        <a:t>             - Needs to go to channel level (which may not be available in </a:t>
                      </a:r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and mapping may not be defined yet)</a:t>
                      </a:r>
                    </a:p>
                    <a:p>
                      <a:r>
                        <a:rPr lang="en-US" sz="1200" dirty="0"/>
                        <a:t>             - RICH detectors (sense the photons @ the sensors, not the simulated particles)</a:t>
                      </a:r>
                    </a:p>
                    <a:p>
                      <a:r>
                        <a:rPr lang="en-US" sz="1200" dirty="0"/>
                        <a:t>             - Barrel ECAL (fiber drift time corresponds to z position</a:t>
                      </a:r>
                    </a:p>
                    <a:p>
                      <a:r>
                        <a:rPr lang="en-US" sz="1200" dirty="0"/>
                        <a:t>             - Pair Spectrometer: sweeper magnet / photon conversion</a:t>
                      </a:r>
                    </a:p>
                    <a:p>
                      <a:r>
                        <a:rPr lang="en-US" sz="1200" dirty="0"/>
                        <a:t>             - Calibration parameterization for component level timing / alignment shifts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441141"/>
                  </a:ext>
                </a:extLst>
              </a:tr>
              <a:tr h="559958">
                <a:tc>
                  <a:txBody>
                    <a:bodyPr/>
                    <a:lstStyle/>
                    <a:p>
                      <a:r>
                        <a:rPr lang="en-US" sz="1200" dirty="0"/>
                        <a:t>Extend hits to channels with charge sharing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Simulated hits can fire multiple channels</a:t>
                      </a:r>
                    </a:p>
                    <a:p>
                      <a:r>
                        <a:rPr lang="en-US" sz="1200" dirty="0"/>
                        <a:t>              - Calorimeters/TOF/MPGDs all have charge sharing</a:t>
                      </a:r>
                    </a:p>
                    <a:p>
                      <a:r>
                        <a:rPr lang="en-US" sz="1200" dirty="0"/>
                        <a:t>              - Calorimeters are summed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in some cases with many layers (angled tracks cross channel boundaries)</a:t>
                      </a:r>
                    </a:p>
                    <a:p>
                      <a:r>
                        <a:rPr lang="en-US" sz="1200" dirty="0"/>
                        <a:t>              - </a:t>
                      </a:r>
                      <a:r>
                        <a:rPr lang="en-US" sz="1200" dirty="0" err="1"/>
                        <a:t>pfRICH</a:t>
                      </a:r>
                      <a:r>
                        <a:rPr lang="en-US" sz="1200" dirty="0"/>
                        <a:t> electronics sees direct particles and Cherenkov photons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948274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ASIC Formats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 data in ASIC format (Requires a high-level bank structure to navigate to ASICs, then ASIC data).   Time series hit info, TOA, TOT values which need translation to Time/(charge or energy deposited)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36250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ASIC/FEB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Preamp / Shaping / Mapping ASIC parameters to hit features (e.g.  CALOROC charge deposited is a calculation from TOT/a series of potentially saturated sampled ADCs)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03981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FEB aggregation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Eg.</a:t>
                      </a:r>
                      <a:r>
                        <a:rPr lang="en-US" sz="1200" dirty="0"/>
                        <a:t>  Summing of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/ layers in FEB before they are read into ASICs / Digitization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93735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Sensor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don’t know how much this is already incorporated in the simulations…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891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6D061D6E-532C-14CC-A1A7-2B0596A276F4}"/>
              </a:ext>
            </a:extLst>
          </p:cNvPr>
          <p:cNvSpPr/>
          <p:nvPr/>
        </p:nvSpPr>
        <p:spPr>
          <a:xfrm>
            <a:off x="421710" y="1538545"/>
            <a:ext cx="11348580" cy="1396181"/>
          </a:xfrm>
          <a:prstGeom prst="rect">
            <a:avLst/>
          </a:prstGeom>
          <a:solidFill>
            <a:srgbClr val="FF0000">
              <a:alpha val="24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F86A9F9-EE75-8AD7-8245-7CE0B7FC77D6}"/>
              </a:ext>
            </a:extLst>
          </p:cNvPr>
          <p:cNvSpPr/>
          <p:nvPr/>
        </p:nvSpPr>
        <p:spPr>
          <a:xfrm>
            <a:off x="6882414" y="3151035"/>
            <a:ext cx="4592742" cy="298900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Needed to Verify Physics</a:t>
            </a:r>
          </a:p>
        </p:txBody>
      </p:sp>
    </p:spTree>
    <p:extLst>
      <p:ext uri="{BB962C8B-B14F-4D97-AF65-F5344CB8AC3E}">
        <p14:creationId xmlns:p14="http://schemas.microsoft.com/office/powerpoint/2010/main" val="737471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F072A-2A0B-3BF1-A245-61A0DAE7B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BED7F5-03A8-A2BD-A10B-3468F3E794AD}"/>
              </a:ext>
            </a:extLst>
          </p:cNvPr>
          <p:cNvSpPr txBox="1"/>
          <p:nvPr/>
        </p:nvSpPr>
        <p:spPr>
          <a:xfrm>
            <a:off x="491613" y="63988"/>
            <a:ext cx="10727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Electronics overview with respect to digitization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819C7-69D3-8D0E-4B13-93B577B1C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85DEF8-E53B-4559-914B-6C32BBD6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F25A4-3C9A-3439-7B32-A8EA655AB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C82D60-6A26-9D5F-027D-5BE78AFFA9D2}"/>
              </a:ext>
            </a:extLst>
          </p:cNvPr>
          <p:cNvSpPr txBox="1"/>
          <p:nvPr/>
        </p:nvSpPr>
        <p:spPr>
          <a:xfrm>
            <a:off x="609600" y="674677"/>
            <a:ext cx="10176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define the goal of the digitization to specify the level of digitization needed: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There are many levels of digitization we might care about, in increasing levels of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EBD3054-878F-6DE3-4331-0F6CB10E0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032245"/>
              </p:ext>
            </p:extLst>
          </p:nvPr>
        </p:nvGraphicFramePr>
        <p:xfrm>
          <a:off x="421710" y="1274841"/>
          <a:ext cx="1134858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251">
                  <a:extLst>
                    <a:ext uri="{9D8B030D-6E8A-4147-A177-3AD203B41FA5}">
                      <a16:colId xmlns:a16="http://schemas.microsoft.com/office/drawing/2014/main" val="1958980136"/>
                    </a:ext>
                  </a:extLst>
                </a:gridCol>
                <a:gridCol w="8580329">
                  <a:extLst>
                    <a:ext uri="{9D8B030D-6E8A-4147-A177-3AD203B41FA5}">
                      <a16:colId xmlns:a16="http://schemas.microsoft.com/office/drawing/2014/main" val="1203565347"/>
                    </a:ext>
                  </a:extLst>
                </a:gridCol>
              </a:tblGrid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43319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 err="1"/>
                        <a:t>RAW_Hits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REC_Hits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floating point </a:t>
                      </a:r>
                      <a:r>
                        <a:rPr lang="en-US" sz="1200" dirty="0" err="1"/>
                        <a:t>X,Y,Z,T,Q,E,Errors</a:t>
                      </a:r>
                      <a:r>
                        <a:rPr lang="en-US" sz="1200" dirty="0"/>
                        <a:t>(</a:t>
                      </a:r>
                      <a:r>
                        <a:rPr lang="en-US" sz="1200" dirty="0" err="1"/>
                        <a:t>x,y,z,t,e</a:t>
                      </a:r>
                      <a:r>
                        <a:rPr lang="en-US" sz="1200" dirty="0"/>
                        <a:t>)   [</a:t>
                      </a:r>
                      <a:r>
                        <a:rPr lang="en-US" sz="1200" dirty="0" err="1"/>
                        <a:t>Cell_ID</a:t>
                      </a:r>
                      <a:r>
                        <a:rPr lang="en-US" sz="1200" dirty="0"/>
                        <a:t> contains local coordinates – last I looked (Dec 2023)  somewhat inconsistently handled and don’t go down to channel level]   ---   (Hits correspond to active volume, not readout)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07563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Remove Event ID / </a:t>
                      </a:r>
                      <a:r>
                        <a:rPr lang="en-US" sz="1200" dirty="0" err="1"/>
                        <a:t>AssembleTimeframes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Done in specific cases using the mixing software, but could be incorporated more generally in simulation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33587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Make Discrete / Apply Thresholds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ADCs/Times are integers.    Dynamic range / Discrete step size depend upon detector.     Thresholds are applied, but may not be valid when applied at hit level if they need to be applied by channel   (sum then cut != cut then sum)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38383"/>
                  </a:ext>
                </a:extLst>
              </a:tr>
              <a:tr h="684393">
                <a:tc>
                  <a:txBody>
                    <a:bodyPr/>
                    <a:lstStyle/>
                    <a:p>
                      <a:r>
                        <a:rPr lang="en-US" sz="1200" dirty="0"/>
                        <a:t>Go to local coordinates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(X,Y,Z) </a:t>
                      </a:r>
                      <a:r>
                        <a:rPr lang="en-US" sz="12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200" dirty="0"/>
                        <a:t>  (sector, module, sensor, </a:t>
                      </a:r>
                      <a:r>
                        <a:rPr lang="en-US" sz="1200" dirty="0" err="1"/>
                        <a:t>asic</a:t>
                      </a:r>
                      <a:r>
                        <a:rPr lang="en-US" sz="1200" dirty="0"/>
                        <a:t>, channel).   In some detectors this is a calculation, perhaps a complex calculation:   </a:t>
                      </a:r>
                    </a:p>
                    <a:p>
                      <a:r>
                        <a:rPr lang="en-US" sz="1200" dirty="0"/>
                        <a:t>             - Needs to go to channel level (which may not be available in </a:t>
                      </a:r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and mapping may not be defined yet)</a:t>
                      </a:r>
                    </a:p>
                    <a:p>
                      <a:r>
                        <a:rPr lang="en-US" sz="1200" dirty="0"/>
                        <a:t>             - RICH detectors (sense the photons @ the sensors, not the simulated particles)</a:t>
                      </a:r>
                    </a:p>
                    <a:p>
                      <a:r>
                        <a:rPr lang="en-US" sz="1200" dirty="0"/>
                        <a:t>             - Barrel ECAL (fiber drift time corresponds to z position</a:t>
                      </a:r>
                    </a:p>
                    <a:p>
                      <a:r>
                        <a:rPr lang="en-US" sz="1200" dirty="0"/>
                        <a:t>             - Pair Spectrometer: sweeper magnet / photon conversion</a:t>
                      </a:r>
                    </a:p>
                    <a:p>
                      <a:r>
                        <a:rPr lang="en-US" sz="1200" dirty="0"/>
                        <a:t>             - Calibration parameterization for component level timing / alignment shifts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441141"/>
                  </a:ext>
                </a:extLst>
              </a:tr>
              <a:tr h="559958">
                <a:tc>
                  <a:txBody>
                    <a:bodyPr/>
                    <a:lstStyle/>
                    <a:p>
                      <a:r>
                        <a:rPr lang="en-US" sz="1200" dirty="0"/>
                        <a:t>Extend hits to channels with charge sharing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Simulated hits can fire multiple channels</a:t>
                      </a:r>
                    </a:p>
                    <a:p>
                      <a:r>
                        <a:rPr lang="en-US" sz="1200" dirty="0"/>
                        <a:t>              - Calorimeters/TOF/MPGDs all have charge sharing</a:t>
                      </a:r>
                    </a:p>
                    <a:p>
                      <a:r>
                        <a:rPr lang="en-US" sz="1200" dirty="0"/>
                        <a:t>              - Calorimeters are summed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in some cases with many layers (angled tracks cross channel boundaries)</a:t>
                      </a:r>
                    </a:p>
                    <a:p>
                      <a:r>
                        <a:rPr lang="en-US" sz="1200" dirty="0"/>
                        <a:t>              - </a:t>
                      </a:r>
                      <a:r>
                        <a:rPr lang="en-US" sz="1200" dirty="0" err="1"/>
                        <a:t>pfRICH</a:t>
                      </a:r>
                      <a:r>
                        <a:rPr lang="en-US" sz="1200" dirty="0"/>
                        <a:t> electronics sees direct particles and Cherenkov photons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948274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ASIC Formats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 data in ASIC format (Requires a high-level bank structure to navigate to ASICs, then ASIC data).   Time series hit info, TOA, TOT values which need translation to Time/(charge or energy deposited)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36250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ASIC/FEB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Preamp / Shaping / Mapping ASIC parameters to hit features (e.g.  CALOROC ADC is a calculation from TOT/a series of potentially saturated sampled ADCs)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03981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FEB aggregation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Eg.</a:t>
                      </a:r>
                      <a:r>
                        <a:rPr lang="en-US" sz="1200" dirty="0"/>
                        <a:t>  Summing of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/ layers in FEB before they are read into ASICs / Digitization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93735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Sensor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don’t know how much this is already incorporated in the simulations…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891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285199C-0D41-FC57-9B32-8A12706B38A2}"/>
              </a:ext>
            </a:extLst>
          </p:cNvPr>
          <p:cNvSpPr/>
          <p:nvPr/>
        </p:nvSpPr>
        <p:spPr>
          <a:xfrm>
            <a:off x="421710" y="2895595"/>
            <a:ext cx="11348580" cy="2482650"/>
          </a:xfrm>
          <a:prstGeom prst="rect">
            <a:avLst/>
          </a:prstGeom>
          <a:solidFill>
            <a:srgbClr val="FF0000">
              <a:alpha val="18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34729FA-90CB-1119-BA4A-C7AFD5AF4D94}"/>
              </a:ext>
            </a:extLst>
          </p:cNvPr>
          <p:cNvSpPr/>
          <p:nvPr/>
        </p:nvSpPr>
        <p:spPr>
          <a:xfrm>
            <a:off x="7365438" y="-14748"/>
            <a:ext cx="4592742" cy="298900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Needed to analyze data volumes, to demonstrate full reconstruction under operations-like conditions</a:t>
            </a:r>
          </a:p>
        </p:txBody>
      </p:sp>
    </p:spTree>
    <p:extLst>
      <p:ext uri="{BB962C8B-B14F-4D97-AF65-F5344CB8AC3E}">
        <p14:creationId xmlns:p14="http://schemas.microsoft.com/office/powerpoint/2010/main" val="1135679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9AD6C-EB0C-C753-46B9-DB401C319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644E2D-76FB-F5C8-95F0-9B43BB700519}"/>
              </a:ext>
            </a:extLst>
          </p:cNvPr>
          <p:cNvSpPr txBox="1"/>
          <p:nvPr/>
        </p:nvSpPr>
        <p:spPr>
          <a:xfrm>
            <a:off x="491613" y="63988"/>
            <a:ext cx="10727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Electronics overview with respect to digitization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07010-FFFA-39D8-F360-1D3B4697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3A848-D74E-7445-9D9E-296C58668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4B2A9-3A4A-8E00-9906-012143889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A99D4E-A058-8A97-54A9-701AD361443E}"/>
              </a:ext>
            </a:extLst>
          </p:cNvPr>
          <p:cNvSpPr txBox="1"/>
          <p:nvPr/>
        </p:nvSpPr>
        <p:spPr>
          <a:xfrm>
            <a:off x="609600" y="674677"/>
            <a:ext cx="10176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define the goal of the digitization to specify the level of digitization needed: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There are many levels of digitization we might care about, in increasing levels of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0F66792-A1A3-2BE9-DAF4-3CA87BD6F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227759"/>
              </p:ext>
            </p:extLst>
          </p:nvPr>
        </p:nvGraphicFramePr>
        <p:xfrm>
          <a:off x="421710" y="1274841"/>
          <a:ext cx="1134858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251">
                  <a:extLst>
                    <a:ext uri="{9D8B030D-6E8A-4147-A177-3AD203B41FA5}">
                      <a16:colId xmlns:a16="http://schemas.microsoft.com/office/drawing/2014/main" val="1958980136"/>
                    </a:ext>
                  </a:extLst>
                </a:gridCol>
                <a:gridCol w="8580329">
                  <a:extLst>
                    <a:ext uri="{9D8B030D-6E8A-4147-A177-3AD203B41FA5}">
                      <a16:colId xmlns:a16="http://schemas.microsoft.com/office/drawing/2014/main" val="1203565347"/>
                    </a:ext>
                  </a:extLst>
                </a:gridCol>
              </a:tblGrid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43319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 err="1"/>
                        <a:t>RAW_Hits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REC_Hits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floating point </a:t>
                      </a:r>
                      <a:r>
                        <a:rPr lang="en-US" sz="1200" dirty="0" err="1"/>
                        <a:t>X,Y,Z,T,Q,E,Errors</a:t>
                      </a:r>
                      <a:r>
                        <a:rPr lang="en-US" sz="1200" dirty="0"/>
                        <a:t>(</a:t>
                      </a:r>
                      <a:r>
                        <a:rPr lang="en-US" sz="1200" dirty="0" err="1"/>
                        <a:t>x,y,z,t,e</a:t>
                      </a:r>
                      <a:r>
                        <a:rPr lang="en-US" sz="1200" dirty="0"/>
                        <a:t>)   [</a:t>
                      </a:r>
                      <a:r>
                        <a:rPr lang="en-US" sz="1200" dirty="0" err="1"/>
                        <a:t>Cell_ID</a:t>
                      </a:r>
                      <a:r>
                        <a:rPr lang="en-US" sz="1200" dirty="0"/>
                        <a:t> contains local coordinates – last I looked (Dec 2023)  somewhat inconsistently handled and don’t go down to channel level]   ---   (Hits correspond to active volume, not readout)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07563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Remove Event ID / </a:t>
                      </a:r>
                      <a:r>
                        <a:rPr lang="en-US" sz="1200" dirty="0" err="1"/>
                        <a:t>AssembleTimeframes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Done in specific cases using the mixing software, but could be incorporated more generally in simulation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33587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Make Discrete / Apply Thresholds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ADCs/Times are integers.    Dynamic range / Discrete step size depend upon detector.     Thresholds are applied, but may not be valid when applied at hit level if they need to be applied by channel   (sum then cut != cut then sum)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38383"/>
                  </a:ext>
                </a:extLst>
              </a:tr>
              <a:tr h="684393">
                <a:tc>
                  <a:txBody>
                    <a:bodyPr/>
                    <a:lstStyle/>
                    <a:p>
                      <a:r>
                        <a:rPr lang="en-US" sz="1200" dirty="0"/>
                        <a:t>Go to local coordinates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(X,Y,Z) </a:t>
                      </a:r>
                      <a:r>
                        <a:rPr lang="en-US" sz="12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200" dirty="0"/>
                        <a:t>  (sector, module, sensor, </a:t>
                      </a:r>
                      <a:r>
                        <a:rPr lang="en-US" sz="1200" dirty="0" err="1"/>
                        <a:t>asic</a:t>
                      </a:r>
                      <a:r>
                        <a:rPr lang="en-US" sz="1200" dirty="0"/>
                        <a:t>, channel).   In some detectors this is a calculation, perhaps a complex calculation:   </a:t>
                      </a:r>
                    </a:p>
                    <a:p>
                      <a:r>
                        <a:rPr lang="en-US" sz="1200" dirty="0"/>
                        <a:t>             - Needs to go to channel level (which may not be available in </a:t>
                      </a:r>
                      <a:r>
                        <a:rPr lang="en-US" sz="1200" dirty="0" err="1"/>
                        <a:t>CellID</a:t>
                      </a:r>
                      <a:r>
                        <a:rPr lang="en-US" sz="1200" dirty="0"/>
                        <a:t>, and mapping may not be defined yet)</a:t>
                      </a:r>
                    </a:p>
                    <a:p>
                      <a:r>
                        <a:rPr lang="en-US" sz="1200" dirty="0"/>
                        <a:t>             - RICH detectors (sense the photons @ the sensors, not the simulated particles)</a:t>
                      </a:r>
                    </a:p>
                    <a:p>
                      <a:r>
                        <a:rPr lang="en-US" sz="1200" dirty="0"/>
                        <a:t>             - Barrel ECAL (fiber drift time corresponds to z position</a:t>
                      </a:r>
                    </a:p>
                    <a:p>
                      <a:r>
                        <a:rPr lang="en-US" sz="1200" dirty="0"/>
                        <a:t>             - Pair Spectrometer: sweeper magnet / photon conversion</a:t>
                      </a:r>
                    </a:p>
                    <a:p>
                      <a:r>
                        <a:rPr lang="en-US" sz="1200" dirty="0"/>
                        <a:t>             - Calibration parameterization for component level timing / alignment shifts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441141"/>
                  </a:ext>
                </a:extLst>
              </a:tr>
              <a:tr h="559958">
                <a:tc>
                  <a:txBody>
                    <a:bodyPr/>
                    <a:lstStyle/>
                    <a:p>
                      <a:r>
                        <a:rPr lang="en-US" sz="1200" dirty="0"/>
                        <a:t>Extend hits to channels with charge sharing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Simulated hits can fire multiple channels</a:t>
                      </a:r>
                    </a:p>
                    <a:p>
                      <a:r>
                        <a:rPr lang="en-US" sz="1200" dirty="0"/>
                        <a:t>              - Calorimeters/TOF/MPGDs all have charge sharing</a:t>
                      </a:r>
                    </a:p>
                    <a:p>
                      <a:r>
                        <a:rPr lang="en-US" sz="1200" dirty="0"/>
                        <a:t>              - Calorimeters are summed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in some cases with many layers (angled tracks cross channel boundaries)</a:t>
                      </a:r>
                    </a:p>
                    <a:p>
                      <a:r>
                        <a:rPr lang="en-US" sz="1200" dirty="0"/>
                        <a:t>              - </a:t>
                      </a:r>
                      <a:r>
                        <a:rPr lang="en-US" sz="1200" dirty="0" err="1"/>
                        <a:t>pfRICH</a:t>
                      </a:r>
                      <a:r>
                        <a:rPr lang="en-US" sz="1200" dirty="0"/>
                        <a:t> electronics sees direct particles and Cherenkov photons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948274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ASIC Formats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 data in ASIC format (Requires a high-level bank structure to navigate to ASICs, then ASIC data).   Time series hit info, TOA, TOT values which need translation to Time/(charge or energy deposited)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36250"/>
                  </a:ext>
                </a:extLst>
              </a:tr>
              <a:tr h="311088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ASIC/FEB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Preamp / Shaping / Mapping ASIC parameters to hit features (e.g.  CALOROC </a:t>
                      </a:r>
                      <a:r>
                        <a:rPr lang="en-US" sz="1200" dirty="0" err="1"/>
                        <a:t>adc</a:t>
                      </a:r>
                      <a:r>
                        <a:rPr lang="en-US" sz="1200" dirty="0"/>
                        <a:t> is a calculation from TOT/a series of potentially saturated sampled ADCs)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03981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Awareness of FEB aggregation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Eg.</a:t>
                      </a:r>
                      <a:r>
                        <a:rPr lang="en-US" sz="1200" dirty="0"/>
                        <a:t>  Summing of </a:t>
                      </a:r>
                      <a:r>
                        <a:rPr lang="en-US" sz="1200" dirty="0" err="1"/>
                        <a:t>SiPMs</a:t>
                      </a:r>
                      <a:r>
                        <a:rPr lang="en-US" sz="1200" dirty="0"/>
                        <a:t> / layers in FEB before they are read into ASICs / Digitization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93735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US" sz="1200" dirty="0"/>
                        <a:t>Sensor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don’t know how much this is already incorporated in the simulations…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891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237269F4-0ABE-D784-A0FC-5528AED9265B}"/>
              </a:ext>
            </a:extLst>
          </p:cNvPr>
          <p:cNvSpPr/>
          <p:nvPr/>
        </p:nvSpPr>
        <p:spPr>
          <a:xfrm>
            <a:off x="421710" y="5407535"/>
            <a:ext cx="11348580" cy="992660"/>
          </a:xfrm>
          <a:prstGeom prst="rect">
            <a:avLst/>
          </a:prstGeom>
          <a:solidFill>
            <a:srgbClr val="FF0000">
              <a:alpha val="18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5A75B9-3F52-C399-6603-AF1A28361E61}"/>
              </a:ext>
            </a:extLst>
          </p:cNvPr>
          <p:cNvSpPr/>
          <p:nvPr/>
        </p:nvSpPr>
        <p:spPr>
          <a:xfrm>
            <a:off x="7073344" y="1725403"/>
            <a:ext cx="4592742" cy="298900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Needed to study detector response and set up, calibrate, understand ASICs.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Likely best done in dedicated detector studies.</a:t>
            </a:r>
          </a:p>
        </p:txBody>
      </p:sp>
    </p:spTree>
    <p:extLst>
      <p:ext uri="{BB962C8B-B14F-4D97-AF65-F5344CB8AC3E}">
        <p14:creationId xmlns:p14="http://schemas.microsoft.com/office/powerpoint/2010/main" val="424795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305C9B-3FE1-58AE-60E3-83DB268A985C}"/>
              </a:ext>
            </a:extLst>
          </p:cNvPr>
          <p:cNvSpPr txBox="1"/>
          <p:nvPr/>
        </p:nvSpPr>
        <p:spPr>
          <a:xfrm>
            <a:off x="491613" y="63988"/>
            <a:ext cx="10727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Electronics overview with respect to digitization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80F08-E572-12BB-5362-7135BEF45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2469F-F4BD-B847-C195-BB392606C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S&amp;C Meeting - Jeff Landgraf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9C8B2-28EA-3C24-93E8-B7B14373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0E97-9EB0-4A01-8BC2-8877478062F8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3D1511-8AF6-EC9C-59D3-C54E8B7F4DF1}"/>
              </a:ext>
            </a:extLst>
          </p:cNvPr>
          <p:cNvSpPr txBox="1"/>
          <p:nvPr/>
        </p:nvSpPr>
        <p:spPr>
          <a:xfrm>
            <a:off x="658762" y="949981"/>
            <a:ext cx="10176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List of electronics models: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90520F-DE19-F65E-9124-1DFEDAADF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75849"/>
              </p:ext>
            </p:extLst>
          </p:nvPr>
        </p:nvGraphicFramePr>
        <p:xfrm>
          <a:off x="971754" y="1613392"/>
          <a:ext cx="10561484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371">
                  <a:extLst>
                    <a:ext uri="{9D8B030D-6E8A-4147-A177-3AD203B41FA5}">
                      <a16:colId xmlns:a16="http://schemas.microsoft.com/office/drawing/2014/main" val="4010036061"/>
                    </a:ext>
                  </a:extLst>
                </a:gridCol>
                <a:gridCol w="2640371">
                  <a:extLst>
                    <a:ext uri="{9D8B030D-6E8A-4147-A177-3AD203B41FA5}">
                      <a16:colId xmlns:a16="http://schemas.microsoft.com/office/drawing/2014/main" val="73852615"/>
                    </a:ext>
                  </a:extLst>
                </a:gridCol>
                <a:gridCol w="2350730">
                  <a:extLst>
                    <a:ext uri="{9D8B030D-6E8A-4147-A177-3AD203B41FA5}">
                      <a16:colId xmlns:a16="http://schemas.microsoft.com/office/drawing/2014/main" val="910239811"/>
                    </a:ext>
                  </a:extLst>
                </a:gridCol>
                <a:gridCol w="2930012">
                  <a:extLst>
                    <a:ext uri="{9D8B030D-6E8A-4147-A177-3AD203B41FA5}">
                      <a16:colId xmlns:a16="http://schemas.microsoft.com/office/drawing/2014/main" val="37486740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Detector(s)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Similarities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Differences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345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err="1"/>
                        <a:t>Encap</a:t>
                      </a:r>
                      <a:r>
                        <a:rPr lang="en-US" sz="1000" dirty="0"/>
                        <a:t> TOF, B0, RP, </a:t>
                      </a:r>
                      <a:r>
                        <a:rPr lang="en-US" sz="1000" dirty="0" err="1"/>
                        <a:t>OffM</a:t>
                      </a:r>
                      <a:r>
                        <a:rPr lang="en-US" sz="1000" dirty="0"/>
                        <a:t>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EICROC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Same Data Format / Digital Operation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Different Organization, but similar responses…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726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Hadronic Calorimeters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CALOROC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Different Organization, different detector responses…?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966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Barrel ECAL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CALOROC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Z position calculated from times &amp;/or </a:t>
                      </a:r>
                      <a:r>
                        <a:rPr lang="en-US" sz="1000" dirty="0" err="1"/>
                        <a:t>Astopix</a:t>
                      </a:r>
                      <a:r>
                        <a:rPr lang="en-US" sz="1000" dirty="0"/>
                        <a:t> matching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410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Barrel TOF, </a:t>
                      </a:r>
                      <a:r>
                        <a:rPr lang="en-US" sz="1000" dirty="0" err="1"/>
                        <a:t>pfRICH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hpDIRC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FCFD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Different Organization, Different spatial connection to physical hits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32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err="1"/>
                        <a:t>dRICH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165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Cymbal / Barrel / Endcaps MPGD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Similar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851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Backward / Forward </a:t>
                      </a:r>
                      <a:r>
                        <a:rPr lang="en-US" sz="1000" dirty="0" err="1"/>
                        <a:t>Ecal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Similar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87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Direct Photon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Discreet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Digitized data will be summarized by DAQ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14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SVT, B0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ITS3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332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Imaging Calorimeter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Astropix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754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LowQ2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Timepix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472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56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2069</Words>
  <Application>Microsoft Office PowerPoint</Application>
  <PresentationFormat>Widescreen</PresentationFormat>
  <Paragraphs>191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</cp:revision>
  <dcterms:created xsi:type="dcterms:W3CDTF">2025-03-18T14:31:28Z</dcterms:created>
  <dcterms:modified xsi:type="dcterms:W3CDTF">2025-03-18T20:13:51Z</dcterms:modified>
</cp:coreProperties>
</file>