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8" r:id="rId3"/>
    <p:sldId id="257" r:id="rId4"/>
    <p:sldId id="266" r:id="rId5"/>
    <p:sldId id="271" r:id="rId6"/>
    <p:sldId id="270" r:id="rId7"/>
    <p:sldId id="258" r:id="rId8"/>
    <p:sldId id="260" r:id="rId9"/>
    <p:sldId id="269" r:id="rId10"/>
    <p:sldId id="262" r:id="rId11"/>
    <p:sldId id="261" r:id="rId12"/>
    <p:sldId id="273" r:id="rId13"/>
    <p:sldId id="259" r:id="rId14"/>
    <p:sldId id="275" r:id="rId15"/>
    <p:sldId id="267" r:id="rId16"/>
    <p:sldId id="263" r:id="rId17"/>
    <p:sldId id="272" r:id="rId18"/>
    <p:sldId id="265" r:id="rId19"/>
    <p:sldId id="27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6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45"/>
    <p:restoredTop sz="94898"/>
  </p:normalViewPr>
  <p:slideViewPr>
    <p:cSldViewPr snapToGrid="0">
      <p:cViewPr>
        <p:scale>
          <a:sx n="122" d="100"/>
          <a:sy n="122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8ECD2B-0203-8747-9046-0D8C1EE11D3A}" type="datetimeFigureOut">
              <a:rPr lang="en-US" smtClean="0"/>
              <a:t>3/24/25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BB5F5C-3F47-0C4C-91C8-5D0193EC5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1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FCF1D-CA55-98FA-BCE7-657675AD65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838612-6D21-06B1-46F5-E5BFFB9478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0958FE-E324-138A-6C89-28D513272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460B3-9CD2-C546-8520-00BC8146B0E7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1896C-6ADC-3130-66D3-3B7A71FA2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56C19-F844-777D-AB00-4F41B94BD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7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C134C-9311-FBA9-A7E8-5FFD77713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EA4E3F-A3AE-8E8C-AC48-92D060E578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EED538-D05F-314A-3618-DCEB47EB2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BDA47-E1C2-024A-8291-75A11341E819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FBBC16-AD8D-49B8-2026-0CE7B651F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BD0F4-ECFF-32C5-DF10-37B486D5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2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81C983-4A72-62AB-2519-8E27B907CA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770468-D7A0-91C1-C63E-96CFBD8A1F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DF7C01-151A-6B28-8328-52286816A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D2164-9020-FA4D-BD15-8ADE9E4450FD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60D65-EBCE-5DB2-E085-7F4057C26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18ACA2-EA13-E952-941D-AACEDDCCA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14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8DD03-CDBA-06D5-444C-59955F99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28B95-AEB4-6EF9-9161-656353500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DC07F-434A-F3E2-20A2-C3358D176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E8412E-ED13-EE9F-4987-0566AA3D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5271E9-ABE2-BC16-4BE9-FCF2544E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993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2D1C-4F0D-0A1F-58F8-425693CC5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AA9877-AA37-2A9A-3B68-EB24E9A30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D3F82-18B8-7A3E-ED30-87E1C9158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BC5EF-B600-BB4D-B06A-9C77D620DAF8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6D9871-FA25-7817-7DB2-0880EAD0B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D2D1B-B11A-8DFC-8EA4-71B0DEF1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30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D720F-3E4C-48C2-42BA-7029B797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0F706-4D2B-F9D6-CD7D-A402956B83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4DCB13-1105-F6DD-1247-684474FD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AC13B7-08FB-CF08-C3FF-CDE43EBAD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F616B-4250-DA4F-AF98-15EFECE3FFD5}" type="datetime1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7CDD83-FA57-2C33-3480-4CA610FE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959CB8-9C59-B0A6-6CD4-C02DD2D3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26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DC891-B048-C645-A846-CE9FE0B1C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9167-E435-D994-3A22-3C6CDD92A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0F272-C823-3468-97D0-7B4A4D0A7B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E429A4-42AB-A644-149B-0D8473961B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8925C6-B55E-176E-D88E-ED3B10FFF5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0BACA9-B199-D750-47F0-04863989E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D3545-1B0D-DB47-A4C2-A4396F0889E8}" type="datetime1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39893-B7C7-736F-EE92-5A19CECE6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0C7ED2-3BFE-191E-D399-790E32C56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781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1EE03-B235-4517-2A9A-914458F8E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632BED-CCD9-EDDC-4B84-0F036E188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20943-F8AF-0D40-8D33-0036B9E97AC2}" type="datetime1">
              <a:rPr lang="en-US" smtClean="0"/>
              <a:t>3/24/25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02F0D-B35C-7C21-1F6F-E48405B0E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2EC8A7-A257-A6C1-5747-3D9E3B9B7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32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D41428-3F1B-17E4-C30E-B16376B80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03B3A-A660-AD41-A1FA-7F02FB99B21E}" type="datetime1">
              <a:rPr lang="en-US" smtClean="0"/>
              <a:t>3/24/25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8D461-3C46-7170-3B37-160DD9CD8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5C2FE-15F7-DA26-09C5-C280B2481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281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5905C-5D90-B37D-0498-1E1EE9154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B119-600D-BF90-8A93-90209A2FE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43DD3-23ED-8F77-1AE1-9B9DF3DC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D344-4497-B5F6-9D80-FBB3C9547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13673-65E6-6440-8989-358166FE92E2}" type="datetime1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279F30-18D2-14B0-6422-04B21D3A8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5BE83A-8B8C-4280-98C5-E12A778D5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2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85DF0-5FD8-FFC5-49C9-C91F1182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6BA1A0-B8AF-1DDF-68B9-7FAB12E2D1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5E701-5090-4D67-135F-29B325F23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48A8F-741F-A9A2-FDFC-22E3D8C6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4601-10FA-C54C-86A3-391E08D635B3}" type="datetime1">
              <a:rPr lang="en-US" smtClean="0"/>
              <a:t>3/24/25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9C4256-B976-5559-E4C5-570807985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64E62-0282-3C13-9953-47B7EF9F0C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437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0F7312F-04EF-FB4F-E3AA-B18AAE8850A8}"/>
              </a:ext>
            </a:extLst>
          </p:cNvPr>
          <p:cNvSpPr/>
          <p:nvPr userDrawn="1"/>
        </p:nvSpPr>
        <p:spPr>
          <a:xfrm>
            <a:off x="-127819" y="-255639"/>
            <a:ext cx="12595122" cy="943897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2C1274-B3DD-F0B9-F0DF-761247DCE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5984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ECFA6-9264-7E4B-7F8D-116F2AC61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6813" y="806245"/>
            <a:ext cx="11877367" cy="53707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77C72-ACDE-B715-A01D-9C0065517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CE9D1C-66DC-1E40-AFB5-2E638905C1FE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67AC-4389-EDBD-4638-427296E75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4943-2570-D9DE-B94B-FF2BEF1D8F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D194546-0A62-1E42-BA4F-2FF9DACD2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5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0E6D2-E17D-4AA3-B360-CFA610D3DE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5303" y="134387"/>
            <a:ext cx="11380669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Physics Motivation for the Backward Hadronic Calorimetry in </a:t>
            </a:r>
            <a:r>
              <a:rPr lang="en-US" dirty="0" err="1"/>
              <a:t>ePIC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A72E74-5B66-56CC-87C1-9100F9D36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5303" y="2680252"/>
            <a:ext cx="9144000" cy="3957906"/>
          </a:xfrm>
        </p:spPr>
        <p:txBody>
          <a:bodyPr/>
          <a:lstStyle/>
          <a:p>
            <a:pPr algn="l"/>
            <a:r>
              <a:rPr lang="en-US" dirty="0"/>
              <a:t>Daniel Brandenburg  (OSU)</a:t>
            </a:r>
          </a:p>
          <a:p>
            <a:pPr algn="l"/>
            <a:r>
              <a:rPr lang="en-US" dirty="0"/>
              <a:t>for the </a:t>
            </a:r>
            <a:r>
              <a:rPr lang="en-US" dirty="0" err="1"/>
              <a:t>ePIC</a:t>
            </a:r>
            <a:r>
              <a:rPr lang="en-US" dirty="0"/>
              <a:t> </a:t>
            </a:r>
            <a:r>
              <a:rPr lang="en-US" dirty="0" err="1"/>
              <a:t>nHCAL</a:t>
            </a:r>
            <a:r>
              <a:rPr lang="en-US" dirty="0"/>
              <a:t> Group</a:t>
            </a:r>
          </a:p>
          <a:p>
            <a:pPr algn="l"/>
            <a:endParaRPr lang="en-US" dirty="0"/>
          </a:p>
          <a:p>
            <a:pPr algn="l"/>
            <a:endParaRPr lang="en-US" dirty="0"/>
          </a:p>
          <a:p>
            <a:pPr algn="l"/>
            <a:r>
              <a:rPr lang="en-US" dirty="0"/>
              <a:t>March 25, 2025</a:t>
            </a:r>
          </a:p>
          <a:p>
            <a:pPr algn="l"/>
            <a:r>
              <a:rPr lang="en-US" dirty="0" err="1"/>
              <a:t>nHCAL</a:t>
            </a:r>
            <a:r>
              <a:rPr lang="en-US" dirty="0"/>
              <a:t> DSC Meeting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9FB5C1-55F6-037A-9E8D-0E11AA30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460" y="2491446"/>
            <a:ext cx="7956134" cy="43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BCDE01-1CB4-60B9-4D94-EE208E8F9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097D2C-45D4-E9AC-90BA-396CE63BBED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 err="1"/>
                  <a:t>nHCAL</a:t>
                </a:r>
                <a:r>
                  <a:rPr lang="en-US" dirty="0"/>
                  <a:t> Impact for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𝜇𝜇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E097D2C-45D4-E9AC-90BA-396CE63BBE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9" t="-179167" b="-2479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D009-AE67-3914-6C0F-B1DF3CC2361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4853" y="806116"/>
                <a:ext cx="11646568" cy="5370847"/>
              </a:xfrm>
            </p:spPr>
            <p:txBody>
              <a:bodyPr>
                <a:normAutofit/>
              </a:bodyPr>
              <a:lstStyle/>
              <a:p>
                <a:r>
                  <a:rPr lang="en-US" sz="2400" b="1" dirty="0"/>
                  <a:t>40% = </a:t>
                </a:r>
                <a:r>
                  <a:rPr lang="en-US" sz="2400" b="1" dirty="0" err="1"/>
                  <a:t>nHCAL</a:t>
                </a:r>
                <a:r>
                  <a:rPr lang="en-US" sz="2400" b="1" dirty="0"/>
                  <a:t> + any: </a:t>
                </a:r>
                <a:r>
                  <a:rPr lang="en-US" sz="2400" dirty="0"/>
                  <a:t>J/psi send one or both muons into backward HCAL acceptance </a:t>
                </a:r>
              </a:p>
              <a:p>
                <a:r>
                  <a:rPr lang="en-US" sz="2400" dirty="0"/>
                  <a:t>Virtually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  events require </a:t>
                </a:r>
                <a:r>
                  <a:rPr lang="en-US" sz="2400" dirty="0" err="1"/>
                  <a:t>nHCAL</a:t>
                </a:r>
                <a:r>
                  <a:rPr lang="en-US" sz="2400" dirty="0"/>
                  <a:t> acceptance</a:t>
                </a:r>
              </a:p>
              <a:p>
                <a:r>
                  <a:rPr lang="en-US" sz="2000" b="1" dirty="0"/>
                  <a:t>Bonus: muon channel compliments electron channel, reduced Bremsstrahlung + Sudakov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0ED009-AE67-3914-6C0F-B1DF3CC2361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4853" y="806116"/>
                <a:ext cx="11646568" cy="5370847"/>
              </a:xfrm>
              <a:blipFill>
                <a:blip r:embed="rId3"/>
                <a:stretch>
                  <a:fillRect l="-654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226ED6A4-330F-C307-905F-29D2021A2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53" y="2296544"/>
            <a:ext cx="4818711" cy="4477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547648-198D-5A66-03DC-3B6D9BDF5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2861" y="2280928"/>
            <a:ext cx="4912237" cy="4414521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FF8F5E52-8931-DBFB-3C2D-C635AE9A2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F47D-9820-DC4B-8482-FE294240907E}" type="datetime1">
              <a:rPr lang="en-US" smtClean="0"/>
              <a:t>3/24/25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7FE9746-72BF-49DA-B8C1-1C84285B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CBCB01A-AF25-5AEA-68FD-F7BD68E53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37971D-AE89-69E7-6BDC-DCF948AD8B18}"/>
              </a:ext>
            </a:extLst>
          </p:cNvPr>
          <p:cNvSpPr txBox="1"/>
          <p:nvPr/>
        </p:nvSpPr>
        <p:spPr>
          <a:xfrm>
            <a:off x="3581400" y="2914648"/>
            <a:ext cx="844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98.30%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D9C1B3-C85E-BFCF-8179-5874F9E19440}"/>
              </a:ext>
            </a:extLst>
          </p:cNvPr>
          <p:cNvSpPr txBox="1"/>
          <p:nvPr/>
        </p:nvSpPr>
        <p:spPr>
          <a:xfrm>
            <a:off x="6374397" y="2745372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UIUC </a:t>
            </a:r>
          </a:p>
          <a:p>
            <a:r>
              <a:rPr lang="en-US" dirty="0"/>
              <a:t>Study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F48B70-00B6-68B7-256B-B341745A4B4A}"/>
              </a:ext>
            </a:extLst>
          </p:cNvPr>
          <p:cNvSpPr txBox="1"/>
          <p:nvPr/>
        </p:nvSpPr>
        <p:spPr>
          <a:xfrm>
            <a:off x="6222128" y="4419374"/>
            <a:ext cx="11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nHCAL</a:t>
            </a:r>
            <a:endParaRPr lang="en-US" b="1" dirty="0"/>
          </a:p>
          <a:p>
            <a:r>
              <a:rPr lang="en-US" b="1" dirty="0"/>
              <a:t>Needed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404F1E-A6EF-7F1D-610A-9F61211FEB89}"/>
              </a:ext>
            </a:extLst>
          </p:cNvPr>
          <p:cNvSpPr/>
          <p:nvPr/>
        </p:nvSpPr>
        <p:spPr>
          <a:xfrm>
            <a:off x="6222128" y="3491539"/>
            <a:ext cx="1596851" cy="2541399"/>
          </a:xfrm>
          <a:prstGeom prst="rect">
            <a:avLst/>
          </a:prstGeom>
          <a:solidFill>
            <a:srgbClr val="FF064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744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198373-611C-FAE0-3FA7-E188A1243A1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nHCAL Impact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𝐾𝐾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8198373-611C-FAE0-3FA7-E188A1243A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769" t="-33333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C0CE3-E149-5A51-E8CA-10D3A0FDA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1" dirty="0"/>
                  <a:t>25% = </a:t>
                </a:r>
                <a:r>
                  <a:rPr lang="en-US" sz="2400" b="1" dirty="0" err="1"/>
                  <a:t>nHCAL</a:t>
                </a:r>
                <a:r>
                  <a:rPr lang="en-US" sz="2400" b="1" dirty="0"/>
                  <a:t> + any: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𝝓</m:t>
                    </m:r>
                  </m:oMath>
                </a14:m>
                <a:r>
                  <a:rPr lang="en-US" sz="2400" dirty="0"/>
                  <a:t> sends one or both Kaon into backward HCAL acceptance </a:t>
                </a:r>
              </a:p>
              <a:p>
                <a:r>
                  <a:rPr lang="en-US" sz="2400" dirty="0"/>
                  <a:t>Virtually all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~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  events require </a:t>
                </a:r>
                <a:r>
                  <a:rPr lang="en-US" sz="2400" dirty="0" err="1"/>
                  <a:t>nHCAL</a:t>
                </a:r>
                <a:r>
                  <a:rPr lang="en-US" sz="2400" dirty="0"/>
                  <a:t> acceptance</a:t>
                </a:r>
              </a:p>
              <a:p>
                <a:r>
                  <a:rPr lang="en-US" sz="2000" b="1" dirty="0"/>
                  <a:t>Bonus: muon channel compliments electron channel, reduced Bremsstrahlung + Sudakov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7C0CE3-E149-5A51-E8CA-10D3A0FDA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41" t="-1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9B34118-564D-0BB5-6B5A-5A36415F8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7737" y="2143397"/>
            <a:ext cx="4818712" cy="48187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650DBF-FCA3-1C74-BDEF-E14FF4BD1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5953" y="1977299"/>
            <a:ext cx="4818712" cy="4562851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E6A7E8A-E826-7AAD-281D-1F75C6978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1B6DC-4213-B34E-A651-F60BEF738222}" type="datetime1">
              <a:rPr lang="en-US" smtClean="0"/>
              <a:t>3/24/25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92949FC-0357-9466-3024-91D724FDB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98D8F5D-ABEA-9769-1D6F-F8D78A17A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11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7B323-E271-4CCC-C674-57F71AD0F24E}"/>
              </a:ext>
            </a:extLst>
          </p:cNvPr>
          <p:cNvSpPr txBox="1"/>
          <p:nvPr/>
        </p:nvSpPr>
        <p:spPr>
          <a:xfrm>
            <a:off x="3846448" y="2701637"/>
            <a:ext cx="10307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97.30%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047141-1AC3-333E-9220-425F79A07D66}"/>
              </a:ext>
            </a:extLst>
          </p:cNvPr>
          <p:cNvSpPr txBox="1"/>
          <p:nvPr/>
        </p:nvSpPr>
        <p:spPr>
          <a:xfrm>
            <a:off x="6553200" y="2547748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UIUC </a:t>
            </a:r>
          </a:p>
          <a:p>
            <a:r>
              <a:rPr lang="en-US" dirty="0"/>
              <a:t>Study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C457B3-C4AA-2F51-617A-612B862A3004}"/>
              </a:ext>
            </a:extLst>
          </p:cNvPr>
          <p:cNvSpPr txBox="1"/>
          <p:nvPr/>
        </p:nvSpPr>
        <p:spPr>
          <a:xfrm>
            <a:off x="6632031" y="5041443"/>
            <a:ext cx="1140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nHCAL</a:t>
            </a:r>
            <a:endParaRPr lang="en-US" b="1" dirty="0"/>
          </a:p>
          <a:p>
            <a:r>
              <a:rPr lang="en-US" b="1" dirty="0"/>
              <a:t>Needed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CCBDF31-1B6A-A686-B3CF-8BFE70BD9909}"/>
              </a:ext>
            </a:extLst>
          </p:cNvPr>
          <p:cNvSpPr/>
          <p:nvPr/>
        </p:nvSpPr>
        <p:spPr>
          <a:xfrm>
            <a:off x="6411310" y="3520966"/>
            <a:ext cx="1361090" cy="2618863"/>
          </a:xfrm>
          <a:prstGeom prst="rect">
            <a:avLst/>
          </a:prstGeom>
          <a:solidFill>
            <a:srgbClr val="FF064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80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27572-D73F-4323-E87F-B2611AF07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nHCAL</a:t>
            </a:r>
            <a:r>
              <a:rPr lang="en-US" dirty="0"/>
              <a:t> for Low-x VM 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3AACD-9664-23F2-7AD3-6091C8AD93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6813" y="806245"/>
                <a:ext cx="4814313" cy="5370718"/>
              </a:xfrm>
            </p:spPr>
            <p:txBody>
              <a:bodyPr/>
              <a:lstStyle/>
              <a:p>
                <a:r>
                  <a:rPr lang="en-US" dirty="0"/>
                  <a:t>Exact fraction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threshold depend on details of </a:t>
                </a:r>
                <a:r>
                  <a:rPr lang="en-US" dirty="0" err="1"/>
                  <a:t>nHCAL</a:t>
                </a:r>
                <a:r>
                  <a:rPr lang="en-US" dirty="0"/>
                  <a:t> design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US" dirty="0"/>
                  <a:t> coverage)</a:t>
                </a:r>
              </a:p>
              <a:p>
                <a:endParaRPr lang="en-US" dirty="0"/>
              </a:p>
              <a:p>
                <a:r>
                  <a:rPr lang="en-US" u="sng" dirty="0"/>
                  <a:t>Message is clear:</a:t>
                </a:r>
              </a:p>
              <a:p>
                <a:pPr lvl="1"/>
                <a:r>
                  <a:rPr lang="en-US" b="0" dirty="0" err="1"/>
                  <a:t>nHCAL</a:t>
                </a:r>
                <a:r>
                  <a:rPr lang="en-US" b="0" dirty="0"/>
                  <a:t> crucial for </a:t>
                </a:r>
                <a:r>
                  <a:rPr lang="en-US" b="1" dirty="0"/>
                  <a:t>low-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VM studies could be discovery measurements, but backgrounds are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6F3AACD-9664-23F2-7AD3-6091C8AD93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6813" y="806245"/>
                <a:ext cx="4814313" cy="5370718"/>
              </a:xfrm>
              <a:blipFill>
                <a:blip r:embed="rId2"/>
                <a:stretch>
                  <a:fillRect l="-2105" t="-1887" r="-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DD087-2949-206A-A381-09CA9CBA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E93DE-6856-93C3-754A-A399C40C3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8D8AFB-0691-A0EC-3743-6AC7AB39B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DFBE04-7CDB-8B66-2F79-AA518FEBC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780444" y="26927"/>
            <a:ext cx="5299364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FA6E34E-5C73-DCCB-8BC4-0C6E41FE50FC}"/>
              </a:ext>
            </a:extLst>
          </p:cNvPr>
          <p:cNvSpPr txBox="1"/>
          <p:nvPr/>
        </p:nvSpPr>
        <p:spPr>
          <a:xfrm>
            <a:off x="186813" y="6027974"/>
            <a:ext cx="63466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Phys. Rev. D </a:t>
            </a:r>
            <a:r>
              <a:rPr lang="en-US" b="1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104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, 114030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0B1488-0D16-B599-89A2-DE77E61E26A5}"/>
              </a:ext>
            </a:extLst>
          </p:cNvPr>
          <p:cNvSpPr txBox="1"/>
          <p:nvPr/>
        </p:nvSpPr>
        <p:spPr>
          <a:xfrm>
            <a:off x="6096000" y="13595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UIUC </a:t>
            </a:r>
          </a:p>
          <a:p>
            <a:r>
              <a:rPr lang="en-US" dirty="0"/>
              <a:t>Study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B46BF8-067D-C103-BFD0-060D9512E435}"/>
              </a:ext>
            </a:extLst>
          </p:cNvPr>
          <p:cNvSpPr/>
          <p:nvPr/>
        </p:nvSpPr>
        <p:spPr>
          <a:xfrm>
            <a:off x="4948575" y="2957032"/>
            <a:ext cx="626295" cy="2891555"/>
          </a:xfrm>
          <a:prstGeom prst="rect">
            <a:avLst/>
          </a:prstGeom>
          <a:solidFill>
            <a:srgbClr val="FF064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1E75B4-72EF-7D9A-AD47-516B83EE05A1}"/>
              </a:ext>
            </a:extLst>
          </p:cNvPr>
          <p:cNvSpPr/>
          <p:nvPr/>
        </p:nvSpPr>
        <p:spPr>
          <a:xfrm>
            <a:off x="4948574" y="4202508"/>
            <a:ext cx="626295" cy="1646079"/>
          </a:xfrm>
          <a:prstGeom prst="rect">
            <a:avLst/>
          </a:prstGeom>
          <a:solidFill>
            <a:srgbClr val="FF0640">
              <a:alpha val="25882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AD76C-0F5D-C5A8-6DE7-35FC5CBD87C5}"/>
              </a:ext>
            </a:extLst>
          </p:cNvPr>
          <p:cNvCxnSpPr/>
          <p:nvPr/>
        </p:nvCxnSpPr>
        <p:spPr>
          <a:xfrm flipH="1">
            <a:off x="4948574" y="4202508"/>
            <a:ext cx="26293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21E1100-8F52-B63B-7392-F9052A2910E9}"/>
              </a:ext>
            </a:extLst>
          </p:cNvPr>
          <p:cNvCxnSpPr/>
          <p:nvPr/>
        </p:nvCxnSpPr>
        <p:spPr>
          <a:xfrm flipH="1">
            <a:off x="4948574" y="2950147"/>
            <a:ext cx="2629385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474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770FD-1678-3479-6E72-4B99DE29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Difractive</a:t>
            </a:r>
            <a:r>
              <a:rPr lang="en-US" dirty="0"/>
              <a:t> </a:t>
            </a:r>
            <a:r>
              <a:rPr lang="en-US" dirty="0" err="1"/>
              <a:t>Dijets</a:t>
            </a:r>
            <a:r>
              <a:rPr lang="en-US" dirty="0"/>
              <a:t> – Another Crucial Component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072C7-B4DA-5665-9203-4307B31B9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" y="764111"/>
            <a:ext cx="10878456" cy="5425853"/>
          </a:xfrm>
        </p:spPr>
        <p:txBody>
          <a:bodyPr>
            <a:normAutofit/>
          </a:bodyPr>
          <a:lstStyle/>
          <a:p>
            <a:r>
              <a:rPr lang="en-US" sz="2000" dirty="0"/>
              <a:t>“Studies of (</a:t>
            </a:r>
            <a:r>
              <a:rPr lang="en-US" sz="2000" dirty="0" err="1"/>
              <a:t>dijet</a:t>
            </a:r>
            <a:r>
              <a:rPr lang="en-US" sz="2000" dirty="0"/>
              <a:t>) diffraction in high-energy electron-proton scattering is one of the highlights of the HERA heritage”</a:t>
            </a:r>
          </a:p>
          <a:p>
            <a:r>
              <a:rPr lang="en-US" sz="2000" dirty="0"/>
              <a:t>Low-x, high-y processes -&gt; Jets in negative eta</a:t>
            </a:r>
          </a:p>
          <a:p>
            <a:r>
              <a:rPr lang="en-US" sz="2000" dirty="0"/>
              <a:t>Hi inelasticity events = activity BOTH forward &amp; backward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CB03F8-A5A9-57E8-3CB0-ED5E08EDC951}"/>
              </a:ext>
            </a:extLst>
          </p:cNvPr>
          <p:cNvSpPr txBox="1"/>
          <p:nvPr/>
        </p:nvSpPr>
        <p:spPr>
          <a:xfrm>
            <a:off x="500742" y="607424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/pdf/1911.00657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1356ED-8315-59CF-A26D-D37FBAD9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2343150"/>
            <a:ext cx="4878992" cy="35961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7E6B2-CB4C-1987-84C6-877ADBE6A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0743" y="5025572"/>
            <a:ext cx="1422400" cy="355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106FA7-E6AD-D6E8-3942-51288EA408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194" y="2343150"/>
            <a:ext cx="4878991" cy="35654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672C3D-3C10-7229-E561-5969F28582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4489" y="4847772"/>
            <a:ext cx="1422400" cy="355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D87B270-E65D-C0C0-D94B-4FE654D88203}"/>
              </a:ext>
            </a:extLst>
          </p:cNvPr>
          <p:cNvSpPr txBox="1"/>
          <p:nvPr/>
        </p:nvSpPr>
        <p:spPr>
          <a:xfrm>
            <a:off x="1634836" y="3429000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CHARGED</a:t>
            </a:r>
            <a:r>
              <a:rPr lang="en-US" dirty="0"/>
              <a:t> Hadrons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BFE538-5AD4-DEE7-42D1-7D14D3EDEEFB}"/>
              </a:ext>
            </a:extLst>
          </p:cNvPr>
          <p:cNvSpPr txBox="1"/>
          <p:nvPr/>
        </p:nvSpPr>
        <p:spPr>
          <a:xfrm>
            <a:off x="6317672" y="3356558"/>
            <a:ext cx="253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Neutral</a:t>
            </a:r>
            <a:r>
              <a:rPr lang="en-US" dirty="0"/>
              <a:t> Hadrons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F44D348-818F-D5DA-C05D-141405075A1C}"/>
              </a:ext>
            </a:extLst>
          </p:cNvPr>
          <p:cNvSpPr txBox="1"/>
          <p:nvPr/>
        </p:nvSpPr>
        <p:spPr>
          <a:xfrm>
            <a:off x="5246194" y="5834996"/>
            <a:ext cx="5356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nHCAL</a:t>
            </a:r>
            <a:r>
              <a:rPr lang="en-US" dirty="0"/>
              <a:t> – improve Jet Energy Resolution + Jet energy scale for large range of low-x measurements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FD72852C-CB78-67AA-8761-78090548AC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42D7A-C8F8-F243-B0BD-E0F039474809}" type="datetime1">
              <a:rPr lang="en-US" smtClean="0"/>
              <a:t>3/24/25</a:t>
            </a:fld>
            <a:endParaRPr lang="en-US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EF2B6AD-8A9C-C6BE-DF6A-FBF2FDEA9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E4C39DE-ABBA-0789-9E8E-C50D29EE0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13</a:t>
            </a:fld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AA3659C-065B-5F57-D70D-3C26172BE441}"/>
              </a:ext>
            </a:extLst>
          </p:cNvPr>
          <p:cNvSpPr txBox="1"/>
          <p:nvPr/>
        </p:nvSpPr>
        <p:spPr>
          <a:xfrm>
            <a:off x="7050096" y="1089611"/>
            <a:ext cx="63518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“The importance of jet probes was reflected in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the EIC Yellow Report where they touched on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nearly every major physics topic (</a:t>
            </a:r>
            <a:r>
              <a:rPr lang="en-US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Nucl</a:t>
            </a:r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Phys.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A, Vol 1026, 122447)”</a:t>
            </a:r>
          </a:p>
        </p:txBody>
      </p:sp>
    </p:spTree>
    <p:extLst>
      <p:ext uri="{BB962C8B-B14F-4D97-AF65-F5344CB8AC3E}">
        <p14:creationId xmlns:p14="http://schemas.microsoft.com/office/powerpoint/2010/main" val="1404740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4150-1BE5-A6D9-B3C1-B499D70F4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Neutral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DC917-9AF0-0417-8EED-ED7EAF77D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6449D-F872-37F5-9590-C6CB94DA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19D87-90BF-5B0C-6B4F-703C26467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14</a:t>
            </a:fld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92F8337-8366-8762-6929-9F91F305BB3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86813" y="806245"/>
            <a:ext cx="11877367" cy="870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nHCAL</a:t>
            </a:r>
            <a:r>
              <a:rPr lang="en-US" dirty="0"/>
              <a:t> – improve Jet Energy Resolution (JER) + Jet Energy Scale (JES) for large range of low-x measurements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C3D5F96-740C-87EA-F4B0-BDBB363411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813" y="1676611"/>
            <a:ext cx="4248553" cy="413961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3EC208D-2453-3542-4F38-03D1FDDEE0C4}"/>
              </a:ext>
            </a:extLst>
          </p:cNvPr>
          <p:cNvSpPr txBox="1"/>
          <p:nvPr/>
        </p:nvSpPr>
        <p:spPr>
          <a:xfrm>
            <a:off x="462455" y="5728138"/>
            <a:ext cx="3426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EIC Yellow Report Fig. 8.57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BE07B2-8EF0-C9B2-882B-96BAB9C7CADE}"/>
              </a:ext>
            </a:extLst>
          </p:cNvPr>
          <p:cNvSpPr txBox="1"/>
          <p:nvPr/>
        </p:nvSpPr>
        <p:spPr>
          <a:xfrm>
            <a:off x="4435366" y="1901881"/>
            <a:ext cx="29744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Vetoing jets with neutral</a:t>
            </a: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hadrons using the </a:t>
            </a: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nHCal</a:t>
            </a:r>
            <a:endParaRPr lang="en-US" dirty="0">
              <a:solidFill>
                <a:srgbClr val="000000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could substantially</a:t>
            </a:r>
          </a:p>
          <a:p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improve resolution + scale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90D9B2-9D0F-82F5-77FC-5248D429B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960" y="4025461"/>
            <a:ext cx="1577041" cy="119611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03A705-30DC-061D-40DD-BACE5DF4A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3191" y="1348937"/>
            <a:ext cx="3882478" cy="34817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9A4CCB0-4F9B-ADE3-C88F-BCF1378CDF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0614" y="3273946"/>
            <a:ext cx="2974427" cy="230644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7D55ACC-DF98-64BF-1D2D-3553F256D0C7}"/>
              </a:ext>
            </a:extLst>
          </p:cNvPr>
          <p:cNvSpPr txBox="1"/>
          <p:nvPr/>
        </p:nvSpPr>
        <p:spPr>
          <a:xfrm>
            <a:off x="8789277" y="4990569"/>
            <a:ext cx="2974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 err="1">
                <a:solidFill>
                  <a:srgbClr val="000000"/>
                </a:solidFill>
                <a:effectLst/>
                <a:latin typeface="Helvetica" pitchFamily="2" charset="0"/>
              </a:rPr>
              <a:t>nHCAL</a:t>
            </a: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 can provide low energy neutron detection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448C418-8756-86A4-B6DC-04AC81E542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0981" y="5636900"/>
            <a:ext cx="3144345" cy="2657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39B857-BA67-BE0C-BC3C-F8A999E1D7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90614" y="5918895"/>
            <a:ext cx="3210771" cy="26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2136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9D86E2-A0DF-5EC5-12C8-A0850095B77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pPr algn="ctr"/>
                <a:r>
                  <a:rPr lang="en-US" b="1" dirty="0"/>
                  <a:t>ePIC </a:t>
                </a:r>
                <a:r>
                  <a:rPr lang="en-US" b="1" dirty="0" err="1"/>
                  <a:t>nHCAL</a:t>
                </a:r>
                <a:r>
                  <a:rPr lang="en-US" b="1" dirty="0"/>
                  <a:t>: Physics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1" dirty="0"/>
                  <a:t> Detector Requirements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19D86E2-A0DF-5EC5-12C8-A0850095B7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33333" b="-45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Content Placeholder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E2D8A93-E46C-156A-B605-3C0697D19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8871" t="42643" r="48069" b="30422"/>
          <a:stretch/>
        </p:blipFill>
        <p:spPr>
          <a:xfrm>
            <a:off x="10113579" y="6721475"/>
            <a:ext cx="5656311" cy="4231846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117C7-257E-AC39-C57A-43071A0FF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3/25/25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64C17-0D14-C201-B5CD-C5A8D04D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A609F-D886-10CC-B191-7E87D0B70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FF490C-6FD0-07F3-7C0B-2EED2F0A5622}"/>
              </a:ext>
            </a:extLst>
          </p:cNvPr>
          <p:cNvSpPr txBox="1"/>
          <p:nvPr/>
        </p:nvSpPr>
        <p:spPr>
          <a:xfrm>
            <a:off x="1366683" y="709489"/>
            <a:ext cx="4001729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We want to do this physics </a:t>
            </a:r>
            <a:r>
              <a:rPr lang="en-US" sz="2400" b="1" u="sng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+ crucial to EIC Mission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A2BED7-F6DC-D01F-E5BB-7C67248F7C3B}"/>
              </a:ext>
            </a:extLst>
          </p:cNvPr>
          <p:cNvSpPr txBox="1"/>
          <p:nvPr/>
        </p:nvSpPr>
        <p:spPr>
          <a:xfrm>
            <a:off x="6609735" y="709489"/>
            <a:ext cx="4001729" cy="83099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Detector Requirements</a:t>
            </a:r>
          </a:p>
          <a:p>
            <a:pPr algn="ctr"/>
            <a:endParaRPr lang="en-US" sz="2400" b="1" u="sng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715535-527B-FFBB-87D2-7E06832825BB}"/>
              </a:ext>
            </a:extLst>
          </p:cNvPr>
          <p:cNvSpPr txBox="1"/>
          <p:nvPr/>
        </p:nvSpPr>
        <p:spPr>
          <a:xfrm>
            <a:off x="5582266" y="401712"/>
            <a:ext cx="20549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/>
              <a:t>=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16F84C-6EAE-BAF1-7C16-3205E321978D}"/>
              </a:ext>
            </a:extLst>
          </p:cNvPr>
          <p:cNvSpPr txBox="1"/>
          <p:nvPr/>
        </p:nvSpPr>
        <p:spPr>
          <a:xfrm>
            <a:off x="586040" y="1651538"/>
            <a:ext cx="579728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/>
              <a:t>nHCAL</a:t>
            </a:r>
            <a:r>
              <a:rPr lang="en-US" sz="3200" b="1" dirty="0"/>
              <a:t> Crucial for:</a:t>
            </a:r>
          </a:p>
          <a:p>
            <a:r>
              <a:rPr lang="en-US" sz="3200" b="1" dirty="0"/>
              <a:t>	Low-x &amp; Q^2, high y</a:t>
            </a:r>
          </a:p>
          <a:p>
            <a:r>
              <a:rPr lang="en-US" sz="3200" b="1" dirty="0"/>
              <a:t>Diffraction </a:t>
            </a:r>
          </a:p>
          <a:p>
            <a:r>
              <a:rPr lang="en-US" sz="3200" b="1" dirty="0"/>
              <a:t>	Vector Mesons</a:t>
            </a:r>
          </a:p>
          <a:p>
            <a:r>
              <a:rPr lang="en-US" sz="3200" b="1" dirty="0"/>
              <a:t>	</a:t>
            </a:r>
            <a:r>
              <a:rPr lang="en-US" sz="3200" b="1" dirty="0" err="1"/>
              <a:t>Dijets</a:t>
            </a:r>
            <a:endParaRPr lang="en-US" sz="3200" b="1" dirty="0"/>
          </a:p>
          <a:p>
            <a:r>
              <a:rPr lang="en-US" sz="3200" b="1" dirty="0"/>
              <a:t>Charged Jet Measurements</a:t>
            </a:r>
          </a:p>
          <a:p>
            <a:r>
              <a:rPr lang="en-US" sz="3200" b="1" dirty="0"/>
              <a:t>Neutral Jet / Neutral VETO</a:t>
            </a:r>
          </a:p>
          <a:p>
            <a:r>
              <a:rPr lang="en-US" sz="3200" b="1" dirty="0"/>
              <a:t>Scattered Electron ID (h VETO)</a:t>
            </a:r>
          </a:p>
          <a:p>
            <a:r>
              <a:rPr lang="en-US" sz="3200" b="1" dirty="0"/>
              <a:t>Improved Hermiticity (benefit kinematic resolution in CC)	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1F280-DD1B-676E-4DFA-1DAA2267B0A8}"/>
                  </a:ext>
                </a:extLst>
              </p:cNvPr>
              <p:cNvSpPr txBox="1"/>
              <p:nvPr/>
            </p:nvSpPr>
            <p:spPr>
              <a:xfrm>
                <a:off x="6538926" y="1769378"/>
                <a:ext cx="5797287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Coverage in backward direction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Good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sz="28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/ </m:t>
                    </m:r>
                    <m:r>
                      <a:rPr lang="en-US" sz="2800" b="1" i="1" smtClean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𝝅</m:t>
                    </m:r>
                  </m:oMath>
                </a14:m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 separation via MIP signal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High efficiency low-energy neutron efficiency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Good spatial resolution to distinguish clusters (neutral vs. charge) 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rPr>
                  <a:t>Good timing resolution 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001F280-DD1B-676E-4DFA-1DAA2267B0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926" y="1769378"/>
                <a:ext cx="5797287" cy="3970318"/>
              </a:xfrm>
              <a:prstGeom prst="rect">
                <a:avLst/>
              </a:prstGeom>
              <a:blipFill>
                <a:blip r:embed="rId4"/>
                <a:stretch>
                  <a:fillRect l="-1969" t="-1592" r="-1751" b="-35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632C649-8872-31E4-DF23-FEE887BBA265}"/>
              </a:ext>
            </a:extLst>
          </p:cNvPr>
          <p:cNvCxnSpPr>
            <a:cxnSpLocks/>
          </p:cNvCxnSpPr>
          <p:nvPr/>
        </p:nvCxnSpPr>
        <p:spPr>
          <a:xfrm flipV="1">
            <a:off x="5368412" y="2077154"/>
            <a:ext cx="1037757" cy="392777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A5512AC-6361-0859-87B8-A08579151401}"/>
              </a:ext>
            </a:extLst>
          </p:cNvPr>
          <p:cNvCxnSpPr>
            <a:cxnSpLocks/>
          </p:cNvCxnSpPr>
          <p:nvPr/>
        </p:nvCxnSpPr>
        <p:spPr>
          <a:xfrm flipV="1">
            <a:off x="4567351" y="2580983"/>
            <a:ext cx="1838818" cy="822434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A0FA836-E6BE-AA53-8938-19FEB5CFD371}"/>
              </a:ext>
            </a:extLst>
          </p:cNvPr>
          <p:cNvCxnSpPr>
            <a:cxnSpLocks/>
          </p:cNvCxnSpPr>
          <p:nvPr/>
        </p:nvCxnSpPr>
        <p:spPr>
          <a:xfrm flipV="1">
            <a:off x="4578772" y="3318140"/>
            <a:ext cx="1827397" cy="595410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28AFC52-758C-5A19-1DCC-85A446CC523C}"/>
              </a:ext>
            </a:extLst>
          </p:cNvPr>
          <p:cNvCxnSpPr>
            <a:cxnSpLocks/>
          </p:cNvCxnSpPr>
          <p:nvPr/>
        </p:nvCxnSpPr>
        <p:spPr>
          <a:xfrm flipV="1">
            <a:off x="5646601" y="3893608"/>
            <a:ext cx="869483" cy="888655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719385BC-A4FB-F481-18AB-1AAC0CCF5D98}"/>
              </a:ext>
            </a:extLst>
          </p:cNvPr>
          <p:cNvCxnSpPr>
            <a:cxnSpLocks/>
          </p:cNvCxnSpPr>
          <p:nvPr/>
        </p:nvCxnSpPr>
        <p:spPr>
          <a:xfrm flipV="1">
            <a:off x="6381032" y="4782263"/>
            <a:ext cx="228703" cy="594253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E0C949-F465-082C-702A-9CF61F9AFC01}"/>
              </a:ext>
            </a:extLst>
          </p:cNvPr>
          <p:cNvCxnSpPr>
            <a:cxnSpLocks/>
          </p:cNvCxnSpPr>
          <p:nvPr/>
        </p:nvCxnSpPr>
        <p:spPr>
          <a:xfrm flipV="1">
            <a:off x="6151613" y="5448763"/>
            <a:ext cx="364471" cy="678695"/>
          </a:xfrm>
          <a:prstGeom prst="straightConnector1">
            <a:avLst/>
          </a:prstGeom>
          <a:ln w="76200">
            <a:solidFill>
              <a:srgbClr val="FF064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F2297A8F-FD3A-7E43-EE2C-F85450776B56}"/>
              </a:ext>
            </a:extLst>
          </p:cNvPr>
          <p:cNvSpPr txBox="1"/>
          <p:nvPr/>
        </p:nvSpPr>
        <p:spPr>
          <a:xfrm>
            <a:off x="6873765" y="5788110"/>
            <a:ext cx="5075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/>
              <a:t>nHCAL</a:t>
            </a:r>
            <a:r>
              <a:rPr lang="en-US" sz="2400" b="1" dirty="0"/>
              <a:t>: crucial for core aspects of </a:t>
            </a:r>
            <a:r>
              <a:rPr lang="en-US" sz="2400" b="1" u="sng" dirty="0"/>
              <a:t>EIC Physics Mission</a:t>
            </a:r>
          </a:p>
        </p:txBody>
      </p:sp>
    </p:spTree>
    <p:extLst>
      <p:ext uri="{BB962C8B-B14F-4D97-AF65-F5344CB8AC3E}">
        <p14:creationId xmlns:p14="http://schemas.microsoft.com/office/powerpoint/2010/main" val="2390462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8C493-EA0C-866D-2E65-172BC2B3A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</a:t>
            </a:r>
            <a:r>
              <a:rPr lang="en-US" dirty="0" err="1"/>
              <a:t>nHCAL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7208C-1E69-BFE1-400A-448E142D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CD7BA-DDA8-145E-1E66-47D23AAC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C52C3-7EC6-4EB1-16DD-FE56B81C0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230068-AD1C-8DF9-50B6-4216E5FBC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82" y="857384"/>
            <a:ext cx="5356332" cy="51432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5E536E2-5A65-62CA-F906-4F4ADFD66FF1}"/>
              </a:ext>
            </a:extLst>
          </p:cNvPr>
          <p:cNvSpPr txBox="1"/>
          <p:nvPr/>
        </p:nvSpPr>
        <p:spPr>
          <a:xfrm>
            <a:off x="3733800" y="3646714"/>
            <a:ext cx="127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Track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A94023-80A1-11AA-013A-9C00AF23F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1515" y="905777"/>
            <a:ext cx="5391447" cy="51432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34BF2A-E25F-54FF-0B48-551E88683ADC}"/>
              </a:ext>
            </a:extLst>
          </p:cNvPr>
          <p:cNvSpPr txBox="1"/>
          <p:nvPr/>
        </p:nvSpPr>
        <p:spPr>
          <a:xfrm>
            <a:off x="4217158" y="5718412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Tyler Kutz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796C22-989C-B4EA-EDB8-25F918F661FC}"/>
              </a:ext>
            </a:extLst>
          </p:cNvPr>
          <p:cNvSpPr txBox="1"/>
          <p:nvPr/>
        </p:nvSpPr>
        <p:spPr>
          <a:xfrm>
            <a:off x="9804400" y="3646713"/>
            <a:ext cx="127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Electron Cluster</a:t>
            </a:r>
          </a:p>
        </p:txBody>
      </p:sp>
    </p:spTree>
    <p:extLst>
      <p:ext uri="{BB962C8B-B14F-4D97-AF65-F5344CB8AC3E}">
        <p14:creationId xmlns:p14="http://schemas.microsoft.com/office/powerpoint/2010/main" val="1376726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F9584-62F6-711F-9CF5-FED0C639A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Kinematic Resolution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D678-87D6-8265-3626-04883B0CF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6A5AB7-966F-F80F-F592-FB27181C0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9EE5DF-36F6-6A79-B72A-A82939E48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ECF17A-0F63-8378-0F1E-732C1703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F2E3F-78FD-C809-2D90-46C974D0C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861" y="988804"/>
            <a:ext cx="9240078" cy="5291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FD026C-0243-2A0D-9546-8287A5118F54}"/>
              </a:ext>
            </a:extLst>
          </p:cNvPr>
          <p:cNvSpPr txBox="1"/>
          <p:nvPr/>
        </p:nvSpPr>
        <p:spPr>
          <a:xfrm>
            <a:off x="3178791" y="6200105"/>
            <a:ext cx="1719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Tyler Kutz</a:t>
            </a:r>
          </a:p>
        </p:txBody>
      </p:sp>
    </p:spTree>
    <p:extLst>
      <p:ext uri="{BB962C8B-B14F-4D97-AF65-F5344CB8AC3E}">
        <p14:creationId xmlns:p14="http://schemas.microsoft.com/office/powerpoint/2010/main" val="2511259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CDD21-4512-B78E-E50E-717154273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4BF25-132E-14AC-4F01-465464AE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 x physics:</a:t>
            </a:r>
          </a:p>
          <a:p>
            <a:pPr lvl="1"/>
            <a:r>
              <a:rPr lang="en-US" dirty="0"/>
              <a:t>Proton structure</a:t>
            </a:r>
          </a:p>
          <a:p>
            <a:pPr lvl="1"/>
            <a:r>
              <a:rPr lang="en-US" dirty="0"/>
              <a:t>Nuclear structure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24860-C361-5CB4-9884-41D11B39F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08CCA-D94B-0333-4AC1-242E76A66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1FEC8-CDE6-A363-BC45-0036029D5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18</a:t>
            </a:fld>
            <a:endParaRPr lang="en-US"/>
          </a:p>
        </p:txBody>
      </p:sp>
      <p:pic>
        <p:nvPicPr>
          <p:cNvPr id="8" name="Picture 7" descr="A black and white chart with white text&#10;&#10;AI-generated content may be incorrect.">
            <a:extLst>
              <a:ext uri="{FF2B5EF4-FFF2-40B4-BE49-F238E27FC236}">
                <a16:creationId xmlns:a16="http://schemas.microsoft.com/office/drawing/2014/main" id="{F02ECF03-1211-826A-4EEE-818F31E87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41" y="1495528"/>
            <a:ext cx="7772400" cy="45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7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6FB89-19A4-D0C9-402E-172E4DDF5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Neutral jets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83EAA-A106-F35D-BF50-63F6017BC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5B7D77-27AB-C2FF-CD56-EFE0255B6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11E248-17C2-B6BC-6A74-76C85532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4493D5-C5EB-3ACC-C0F0-656F22AB3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D7FB3-5B2E-D111-7880-6A1B76F92E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297" y="860043"/>
            <a:ext cx="7821667" cy="549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88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579D-1413-E645-6344-D36221245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Electron Ion Collider Mission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F37E7-82BC-0A7F-D561-9DE65F737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0CB8C-E549-D8BC-6D6B-A13E1749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C69419-18FB-256B-3EA1-B60371C7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67F60D-E83D-D03C-C79C-06177377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90" y="3289660"/>
            <a:ext cx="10157817" cy="2108654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ED8BC5E-1953-F790-0245-133711652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0990" y="772431"/>
            <a:ext cx="9538168" cy="28416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94CB877-140E-7150-CFF0-55C47E661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9158" y="867855"/>
            <a:ext cx="2411852" cy="19294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376CE8-A8FC-E27D-1B61-23BE3E0D48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6672" y="2921586"/>
            <a:ext cx="2294338" cy="18354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BB2E19D-66D0-5361-0775-0DE22DF7F346}"/>
              </a:ext>
            </a:extLst>
          </p:cNvPr>
          <p:cNvSpPr txBox="1"/>
          <p:nvPr/>
        </p:nvSpPr>
        <p:spPr>
          <a:xfrm>
            <a:off x="2364110" y="5131462"/>
            <a:ext cx="6442432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Low-x measurements are crucial to the EIC physics mission </a:t>
            </a:r>
          </a:p>
        </p:txBody>
      </p:sp>
    </p:spTree>
    <p:extLst>
      <p:ext uri="{BB962C8B-B14F-4D97-AF65-F5344CB8AC3E}">
        <p14:creationId xmlns:p14="http://schemas.microsoft.com/office/powerpoint/2010/main" val="94005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B51AA-AA9A-03A2-C393-4BBE7EE83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Physics central to EIC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0959D-2884-3EA4-9C27-AE8EE6C9B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04406"/>
            <a:ext cx="11027229" cy="5072558"/>
          </a:xfrm>
        </p:spPr>
        <p:txBody>
          <a:bodyPr>
            <a:normAutofit/>
          </a:bodyPr>
          <a:lstStyle/>
          <a:p>
            <a:r>
              <a:rPr lang="en-US" dirty="0"/>
              <a:t>Key question: Why put hadronic calorimetry in the electron going direction (backward)?</a:t>
            </a:r>
          </a:p>
          <a:p>
            <a:r>
              <a:rPr lang="en-US" dirty="0"/>
              <a:t>Answer: Low-x physics</a:t>
            </a:r>
          </a:p>
          <a:p>
            <a:pPr lvl="1"/>
            <a:endParaRPr lang="en-US" dirty="0"/>
          </a:p>
          <a:p>
            <a:r>
              <a:rPr lang="en-US" dirty="0"/>
              <a:t>Backward region = high gluon densities</a:t>
            </a:r>
          </a:p>
          <a:p>
            <a:pPr marL="0" indent="0">
              <a:buNone/>
            </a:pPr>
            <a:r>
              <a:rPr lang="en-US" dirty="0"/>
              <a:t>“the EIC will be the first experimental facility capable of exploring the internal 3-dimensional sea quark and gluon structure of a nucleus at low x” – EIC White paper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A371E4-D992-8DA9-E160-9BEEDE803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D93-11A1-854D-BFC1-C76C145009C3}" type="datetime1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80B06A-2BF6-BFF9-134B-AE3CE198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93F95C-0D6B-261D-D5F9-500DAA8FE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049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2C79B-32E3-1C24-482E-8470156D7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Backward (negative Eta) HCAL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6E3A41-8CCF-4EE2-067E-AA7155605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leading order processes event kinematics determine the final state</a:t>
            </a:r>
          </a:p>
          <a:p>
            <a:pPr marL="0" indent="0">
              <a:buNone/>
            </a:pPr>
            <a:r>
              <a:rPr lang="en-US" dirty="0" err="1"/>
              <a:t>nHCAL</a:t>
            </a:r>
            <a:r>
              <a:rPr lang="en-US" dirty="0"/>
              <a:t> = low-x, low-Q</a:t>
            </a:r>
            <a:r>
              <a:rPr lang="en-US" baseline="30000" dirty="0"/>
              <a:t>2</a:t>
            </a:r>
            <a:r>
              <a:rPr lang="en-US" dirty="0"/>
              <a:t>, ~mid to high-y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D161-E5D5-A85E-DC75-4CD0D11D6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3B688-76A9-1C9C-DB6A-D6395D6CA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47004A-74E2-7A56-3308-EB2EDD757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C31368-6D02-FD15-DC03-667413FB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415" y="1873455"/>
            <a:ext cx="5956300" cy="417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E5311DE-9F78-9925-C0F5-F2337007D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876" y="3532416"/>
            <a:ext cx="4831444" cy="283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74F514A-DFBB-C4EE-B052-57E91CC17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5496" y="1296118"/>
            <a:ext cx="3497943" cy="2029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974849-1DCC-3F9E-F34E-61002A483B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3439" y="1296118"/>
            <a:ext cx="3840424" cy="156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49A028D-3302-62EB-8FE9-C0322172838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7137" t="50017"/>
          <a:stretch/>
        </p:blipFill>
        <p:spPr>
          <a:xfrm>
            <a:off x="9623439" y="2996159"/>
            <a:ext cx="2198914" cy="7133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ADBA0C2-89DE-4E74-CBAF-6555862493FD}"/>
              </a:ext>
            </a:extLst>
          </p:cNvPr>
          <p:cNvSpPr/>
          <p:nvPr/>
        </p:nvSpPr>
        <p:spPr>
          <a:xfrm>
            <a:off x="10856837" y="2168865"/>
            <a:ext cx="2607026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724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4DC6-35A8-A4E5-2787-B53D527D7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AD0CF-3FD3-6C81-EFD2-D3CD2053F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Backward (negative Eta) HCAL Coverage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F0202-EE00-DC6E-B82A-11AF0FE38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leading order processes event kinematics determine the final state</a:t>
            </a:r>
          </a:p>
          <a:p>
            <a:pPr marL="0" indent="0">
              <a:buNone/>
            </a:pPr>
            <a:r>
              <a:rPr lang="en-US" dirty="0" err="1"/>
              <a:t>nHCAL</a:t>
            </a:r>
            <a:r>
              <a:rPr lang="en-US" dirty="0"/>
              <a:t> = low-x, low-Q</a:t>
            </a:r>
            <a:r>
              <a:rPr lang="en-US" baseline="30000" dirty="0"/>
              <a:t>2</a:t>
            </a:r>
            <a:r>
              <a:rPr lang="en-US" dirty="0"/>
              <a:t>, ~mid to high-y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0801E-BAC0-612F-2CFE-9638FD03A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F896A-449F-C23E-4EF8-8D3212475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6798-6E40-14AB-5599-8297CF83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0008BF-DD17-3F5C-06D1-EBB0BD083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876" y="3532416"/>
            <a:ext cx="4831444" cy="28307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25761F6-2031-C02E-220C-629F3A03A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5496" y="1296118"/>
            <a:ext cx="3497943" cy="20294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BF9B606-76D4-A0D5-1570-682622245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3439" y="1296118"/>
            <a:ext cx="3840424" cy="15668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823C134-3984-7724-B68B-733559C21DA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7137" t="50017"/>
          <a:stretch/>
        </p:blipFill>
        <p:spPr>
          <a:xfrm>
            <a:off x="9623439" y="2996159"/>
            <a:ext cx="2198914" cy="7133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4808AB5-4662-B3D5-66D8-BA06945FC89E}"/>
              </a:ext>
            </a:extLst>
          </p:cNvPr>
          <p:cNvSpPr/>
          <p:nvPr/>
        </p:nvSpPr>
        <p:spPr>
          <a:xfrm>
            <a:off x="10856837" y="2168865"/>
            <a:ext cx="2607026" cy="783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white chart with white text&#10;&#10;AI-generated content may be incorrect.">
            <a:extLst>
              <a:ext uri="{FF2B5EF4-FFF2-40B4-BE49-F238E27FC236}">
                <a16:creationId xmlns:a16="http://schemas.microsoft.com/office/drawing/2014/main" id="{FE28B824-0393-6471-2E6A-1489DC6717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270" y="2310851"/>
            <a:ext cx="5923769" cy="3504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1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D0E2E1-0C73-9328-FDDC-7BE4F20471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F2F4F-7268-295F-F5AF-C72CA0498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Physics central to EIC Mission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4E096-99EF-3AAF-8F6B-A52E188A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104406"/>
            <a:ext cx="11027229" cy="507255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Key question: Why put hadronic calorimetry in the electron going direction (backward)?</a:t>
            </a:r>
          </a:p>
          <a:p>
            <a:r>
              <a:rPr lang="en-US" dirty="0"/>
              <a:t>Answer: Low-x physics</a:t>
            </a:r>
          </a:p>
          <a:p>
            <a:endParaRPr lang="en-US" dirty="0"/>
          </a:p>
          <a:p>
            <a:r>
              <a:rPr lang="en-US" sz="3500" dirty="0"/>
              <a:t>Specifically, </a:t>
            </a:r>
            <a:r>
              <a:rPr lang="en-US" sz="3500" dirty="0" err="1"/>
              <a:t>nHCAL</a:t>
            </a:r>
            <a:r>
              <a:rPr lang="en-US" sz="3500" dirty="0"/>
              <a:t> improves/allows:</a:t>
            </a:r>
          </a:p>
          <a:p>
            <a:pPr lvl="1"/>
            <a:r>
              <a:rPr lang="en-US" sz="3000" dirty="0"/>
              <a:t>Hermiticity + Electron tagging in low-x</a:t>
            </a:r>
          </a:p>
          <a:p>
            <a:pPr lvl="1"/>
            <a:r>
              <a:rPr lang="en-US" sz="3000" dirty="0"/>
              <a:t>Diffractive Processes (Vector Mesons + </a:t>
            </a:r>
            <a:r>
              <a:rPr lang="en-US" sz="3000" dirty="0" err="1"/>
              <a:t>Dijets</a:t>
            </a:r>
            <a:r>
              <a:rPr lang="en-US" sz="3000" dirty="0"/>
              <a:t>)</a:t>
            </a:r>
          </a:p>
          <a:p>
            <a:pPr lvl="1"/>
            <a:r>
              <a:rPr lang="en-US" sz="3000" dirty="0"/>
              <a:t>Neutron detection and neutral veto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Backward region = high gluon densities</a:t>
            </a:r>
          </a:p>
          <a:p>
            <a:pPr marL="0" indent="0">
              <a:buNone/>
            </a:pPr>
            <a:r>
              <a:rPr lang="en-US" dirty="0"/>
              <a:t>“the EIC will be the first experimental facility capable of exploring the internal 3-dimensional sea quark and gluon structure of a nucleus at low x” – EIC White paper</a:t>
            </a:r>
          </a:p>
          <a:p>
            <a:pPr lvl="1"/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F4BAAD-250A-D568-FA93-1BA7293EE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0D93-11A1-854D-BFC1-C76C145009C3}" type="datetime1">
              <a:rPr lang="en-US" smtClean="0"/>
              <a:t>3/24/25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6D83B4-DBB8-B4ED-A749-024297A14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702D58-FD92-717C-6C37-4109515BC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6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EF1B43-620A-31D6-5BF0-D59F3779FEB5}"/>
              </a:ext>
            </a:extLst>
          </p:cNvPr>
          <p:cNvSpPr/>
          <p:nvPr/>
        </p:nvSpPr>
        <p:spPr>
          <a:xfrm>
            <a:off x="250371" y="2416629"/>
            <a:ext cx="8621486" cy="1850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42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D6446-06E8-78E3-D2F8-1EBCA28A7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from HERA : Hermiticity + Electron Tagging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A1F2A-E493-FEF5-9F91-641B34826ED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97708" y="831342"/>
                <a:ext cx="7084835" cy="5476816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H1 upgrade to include SPACAL (1995) in the backward region</a:t>
                </a:r>
              </a:p>
              <a:p>
                <a:pPr lvl="1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Purpose: Enhanced capability to study low Q² physics, improved trigger efficiency for low-energy electrons, and better background rejection, enabling precise measurements of structure functions and diffractive processes at low x.</a:t>
                </a: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Current understanding of low-x proton structure functions are based on HERA measurements</a:t>
                </a:r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b="0" i="0" u="none" strike="noStrike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Hermiticity improved with </a:t>
                </a:r>
                <a:r>
                  <a:rPr lang="en-US" sz="2000" b="0" i="0" u="none" strike="noStrike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</a:rPr>
                  <a:t>nHCAL</a:t>
                </a:r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endParaRPr lang="en-US" sz="2000" dirty="0"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  <a:p>
                <a:pPr lvl="1"/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e/pi separation and background rejection are </a:t>
                </a:r>
              </a:p>
              <a:p>
                <a:pPr marL="457200" lvl="1" indent="0">
                  <a:buNone/>
                </a:pPr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key challenges at low-x. </a:t>
                </a: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nHCAL</a:t>
                </a:r>
                <a:r>
                  <a:rPr lang="en-US" sz="1600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 allows hadronic veto in most challenging cases</a:t>
                </a:r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pPr lvl="1"/>
                <a:endParaRPr lang="en-US" sz="2000" b="0" i="0" u="none" strike="noStrike" dirty="0">
                  <a:solidFill>
                    <a:srgbClr val="000000"/>
                  </a:solidFill>
                  <a:effectLst/>
                  <a:latin typeface="Arial" panose="020B0604020202020204" pitchFamily="34" charset="0"/>
                </a:endParaRPr>
              </a:p>
              <a:p>
                <a:endParaRPr lang="en-US" sz="24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C9A1F2A-E493-FEF5-9F91-641B34826ED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7708" y="831342"/>
                <a:ext cx="7084835" cy="5476816"/>
              </a:xfrm>
              <a:blipFill>
                <a:blip r:embed="rId2"/>
                <a:stretch>
                  <a:fillRect l="-1252" t="-1620" r="-3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 close-up of black text&#10;&#10;AI-generated content may be incorrect.">
            <a:extLst>
              <a:ext uri="{FF2B5EF4-FFF2-40B4-BE49-F238E27FC236}">
                <a16:creationId xmlns:a16="http://schemas.microsoft.com/office/drawing/2014/main" id="{8BA51651-3F64-FDCC-6175-AB1AF434D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6604" y="708682"/>
            <a:ext cx="5700568" cy="114350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693C00-8784-7B9C-8CA1-A2A95A982D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53130"/>
          <a:stretch/>
        </p:blipFill>
        <p:spPr>
          <a:xfrm>
            <a:off x="870356" y="3971932"/>
            <a:ext cx="6527800" cy="595252"/>
          </a:xfrm>
          <a:prstGeom prst="rect">
            <a:avLst/>
          </a:prstGeom>
        </p:spPr>
      </p:pic>
      <p:pic>
        <p:nvPicPr>
          <p:cNvPr id="11" name="Picture 10" descr="A graph of a graph showing a number of electrons&#10;&#10;AI-generated content may be incorrect.">
            <a:extLst>
              <a:ext uri="{FF2B5EF4-FFF2-40B4-BE49-F238E27FC236}">
                <a16:creationId xmlns:a16="http://schemas.microsoft.com/office/drawing/2014/main" id="{157AC8F4-A6E2-ADC4-394F-2C3D7BFA4A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8903" y="1896247"/>
            <a:ext cx="3162300" cy="4546600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AD22E721-F993-F6CC-E16C-A240CABC0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E9A1B-F418-2C41-A509-49981F101F55}" type="datetime1">
              <a:rPr lang="en-US" smtClean="0"/>
              <a:t>3/24/25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EA0318DC-7C14-ACEB-7827-4AC8A2881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Daniel Brandenburg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999D05EC-0711-FDD1-6614-5B19B7A5F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668A03-B7B7-8B81-502F-0442A18731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2340" y="1896247"/>
            <a:ext cx="4694011" cy="268811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A294DBB-6E20-F480-8196-82B1B17295CB}"/>
              </a:ext>
            </a:extLst>
          </p:cNvPr>
          <p:cNvSpPr/>
          <p:nvPr/>
        </p:nvSpPr>
        <p:spPr>
          <a:xfrm>
            <a:off x="7468345" y="3429000"/>
            <a:ext cx="2664196" cy="1155357"/>
          </a:xfrm>
          <a:prstGeom prst="rect">
            <a:avLst/>
          </a:prstGeom>
          <a:noFill/>
          <a:ln w="57150">
            <a:solidFill>
              <a:srgbClr val="FF064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72FD2-5E2F-01CC-BEE4-C6D7D3850745}"/>
              </a:ext>
            </a:extLst>
          </p:cNvPr>
          <p:cNvSpPr txBox="1"/>
          <p:nvPr/>
        </p:nvSpPr>
        <p:spPr>
          <a:xfrm>
            <a:off x="7308294" y="4711602"/>
            <a:ext cx="3162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Potential benefit with </a:t>
            </a:r>
            <a:r>
              <a:rPr lang="en-US" dirty="0" err="1"/>
              <a:t>nHCAL</a:t>
            </a:r>
            <a:r>
              <a:rPr lang="en-US" dirty="0"/>
              <a:t> </a:t>
            </a:r>
          </a:p>
          <a:p>
            <a:pPr algn="ctr"/>
            <a:r>
              <a:rPr lang="en-US" u="sng" dirty="0"/>
              <a:t>Low-x and low-Q^2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04520-9FB8-C833-ED33-A39FDC76DC76}"/>
              </a:ext>
            </a:extLst>
          </p:cNvPr>
          <p:cNvSpPr txBox="1"/>
          <p:nvPr/>
        </p:nvSpPr>
        <p:spPr>
          <a:xfrm>
            <a:off x="11037164" y="1896247"/>
            <a:ext cx="10351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Tyler Kutz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262E1C-282B-24A0-71FF-4AADABDD52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44215" y="5199374"/>
            <a:ext cx="2294338" cy="183547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475B36F-C072-2EC1-7544-8F25A9F2D391}"/>
              </a:ext>
            </a:extLst>
          </p:cNvPr>
          <p:cNvSpPr txBox="1"/>
          <p:nvPr/>
        </p:nvSpPr>
        <p:spPr>
          <a:xfrm>
            <a:off x="838200" y="4473648"/>
            <a:ext cx="8014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0000"/>
                </a:solidFill>
                <a:effectLst/>
                <a:latin typeface="Helvetica" pitchFamily="2" charset="0"/>
              </a:rPr>
              <a:t>+ Precision event shape measurements</a:t>
            </a:r>
          </a:p>
        </p:txBody>
      </p:sp>
    </p:spTree>
    <p:extLst>
      <p:ext uri="{BB962C8B-B14F-4D97-AF65-F5344CB8AC3E}">
        <p14:creationId xmlns:p14="http://schemas.microsoft.com/office/powerpoint/2010/main" val="249332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5A4BD-30C7-10C3-4A7A-2E5CCC9FA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Diffractive Events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BBBC8-F703-7EA8-48FA-E7B6B3E02B9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93915" y="892628"/>
                <a:ext cx="6955971" cy="478359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At HERA, diffractive events made up a large fraction of the total </a:t>
                </a:r>
                <a:r>
                  <a:rPr lang="en-US" dirty="0" err="1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e+p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 cross-section (10–15%). Saturation models predict that at </a:t>
                </a:r>
                <a:r>
                  <a:rPr lang="en-US" b="1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the EIC, more than 20% of the cross section will be diffractive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latin typeface="Helvetica" pitchFamily="2" charset="0"/>
                  </a:rPr>
                  <a:t>Diffractive processes are directly proportional to square of gluon distribution – </a:t>
                </a:r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“very sensitive to the onset of non-linear dynamics in QCD”</a:t>
                </a:r>
              </a:p>
              <a:p>
                <a:pPr lvl="1"/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Exclusive diffractive production of the </a:t>
                </a:r>
                <a:r>
                  <a:rPr lang="el-GR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φ </a:t>
                </a:r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  <a:effectLst/>
                    <a:latin typeface="Helvetica" pitchFamily="2" charset="0"/>
                  </a:rPr>
                  <a:t> was featured in the EIC White Paper</a:t>
                </a:r>
              </a:p>
              <a:p>
                <a:pPr lvl="1"/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Consider as motivation only the impact of an </a:t>
                </a:r>
                <a:r>
                  <a:rPr lang="en-US" b="1" dirty="0" err="1">
                    <a:solidFill>
                      <a:srgbClr val="000000"/>
                    </a:solidFill>
                    <a:latin typeface="Helvetica" pitchFamily="2" charset="0"/>
                  </a:rPr>
                  <a:t>nHCAL</a:t>
                </a:r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 on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𝑱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𝝍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𝝁𝝁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𝝓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𝑲𝑲</m:t>
                    </m:r>
                  </m:oMath>
                </a14:m>
                <a:endParaRPr lang="en-US" b="1" dirty="0">
                  <a:solidFill>
                    <a:srgbClr val="000000"/>
                  </a:solidFill>
                  <a:latin typeface="Helvetica" pitchFamily="2" charset="0"/>
                </a:endParaRPr>
              </a:p>
              <a:p>
                <a:pPr lvl="1"/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But other cases for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𝝁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𝑲</m:t>
                    </m:r>
                  </m:oMath>
                </a14:m>
                <a:r>
                  <a:rPr lang="en-US" b="1" dirty="0">
                    <a:solidFill>
                      <a:srgbClr val="000000"/>
                    </a:solidFill>
                    <a:latin typeface="Helvetica" pitchFamily="2" charset="0"/>
                  </a:rPr>
                  <a:t> aceptance</a:t>
                </a:r>
              </a:p>
              <a:p>
                <a:pPr lvl="1"/>
                <a:endParaRPr lang="en-US" b="1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  <a:p>
                <a:pPr marL="0" indent="0">
                  <a:buNone/>
                </a:pPr>
                <a:endParaRPr lang="en-US" b="1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  <a:p>
                <a:pPr>
                  <a:buNone/>
                </a:pPr>
                <a:endParaRPr lang="en-US" dirty="0">
                  <a:solidFill>
                    <a:srgbClr val="000000"/>
                  </a:solidFill>
                  <a:effectLst/>
                  <a:latin typeface="Helvetica" pitchFamily="2" charset="0"/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EBBBC8-F703-7EA8-48FA-E7B6B3E02B9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3915" y="892628"/>
                <a:ext cx="6955971" cy="4783592"/>
              </a:xfrm>
              <a:blipFill>
                <a:blip r:embed="rId2"/>
                <a:stretch>
                  <a:fillRect l="-2007" t="-2918" r="-2555" b="-1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2BCE0A8-A1BA-4D08-7725-574789A919F5}"/>
              </a:ext>
            </a:extLst>
          </p:cNvPr>
          <p:cNvSpPr txBox="1"/>
          <p:nvPr/>
        </p:nvSpPr>
        <p:spPr>
          <a:xfrm>
            <a:off x="533400" y="582054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arxiv.org</a:t>
            </a:r>
            <a:r>
              <a:rPr lang="en-US" dirty="0"/>
              <a:t>/pdf/2103.05419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DCC830D-A326-B907-E2D6-4670A024A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E4DAE-9E37-EF4C-A5BA-956CBFDA48A0}" type="datetime1">
              <a:rPr lang="en-US" smtClean="0"/>
              <a:t>3/24/25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79A85A-1401-7DBD-0678-59CBB999E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BE6C85B-BCD4-D71C-C495-FA70D3486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758F44C-9EFF-869F-D35C-F3862A060D68}"/>
              </a:ext>
            </a:extLst>
          </p:cNvPr>
          <p:cNvSpPr txBox="1"/>
          <p:nvPr/>
        </p:nvSpPr>
        <p:spPr>
          <a:xfrm>
            <a:off x="536122" y="5491554"/>
            <a:ext cx="7494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H.Mantysaari,B.Schenke</a:t>
            </a:r>
            <a:r>
              <a:rPr lang="en-US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PRC 101 (2020) 015203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78386F-0856-5A13-1D05-8620F95C4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4629" y="3266677"/>
            <a:ext cx="3666496" cy="339040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4FB5105-9813-9C39-86BE-4CFFCB49F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04" y="-109493"/>
            <a:ext cx="3666496" cy="330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383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E8DDB-E34B-2F9E-3354-60832E21A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VM Kinematic Distributions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61C6C-15DB-FCCA-90CE-66970FD4E4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Sartre (275x18) simulation of Diffractive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den>
                    </m:f>
                  </m:oMath>
                </a14:m>
                <a:r>
                  <a:rPr lang="en-US" dirty="0"/>
                  <a:t> in ep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961C6C-15DB-FCCA-90CE-66970FD4E4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5" t="-13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904E2-8AEA-A191-55A2-F823E037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A5C0F-E3D5-E942-BA8D-7E1B307383C1}" type="datetime1">
              <a:rPr lang="en-US" smtClean="0"/>
              <a:t>3/24/25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7572A-2D24-C608-A527-B516C49C2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Daniel Brandenburg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880A73-DCC1-2DC0-8B8E-C09215B34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94546-0A62-1E42-BA4F-2FF9DACD2B4A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0D452F8-C831-7A29-4AD1-EC920ED3D1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3526" y="1271927"/>
            <a:ext cx="6554148" cy="33153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04D93B-A8B4-8DB3-0769-BD742BFA3622}"/>
              </a:ext>
            </a:extLst>
          </p:cNvPr>
          <p:cNvSpPr txBox="1"/>
          <p:nvPr/>
        </p:nvSpPr>
        <p:spPr>
          <a:xfrm>
            <a:off x="6464319" y="4466112"/>
            <a:ext cx="4889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Additional backward acceptance has a </a:t>
            </a:r>
            <a:r>
              <a:rPr lang="en-US" u="sng" dirty="0"/>
              <a:t>multiplication</a:t>
            </a:r>
            <a:r>
              <a:rPr lang="en-US" dirty="0"/>
              <a:t> effect. Access to various VM decay topologies: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nHCAL</a:t>
            </a:r>
            <a:r>
              <a:rPr lang="en-US" dirty="0"/>
              <a:t> x </a:t>
            </a:r>
            <a:r>
              <a:rPr lang="en-US" dirty="0" err="1"/>
              <a:t>nHCAL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nHCAL</a:t>
            </a:r>
            <a:r>
              <a:rPr lang="en-US" dirty="0"/>
              <a:t> x Barrel</a:t>
            </a:r>
          </a:p>
          <a:p>
            <a:pPr marL="285750" indent="-285750">
              <a:buFontTx/>
              <a:buChar char="-"/>
            </a:pPr>
            <a:r>
              <a:rPr lang="en-US" dirty="0" err="1"/>
              <a:t>nHCAL</a:t>
            </a:r>
            <a:r>
              <a:rPr lang="en-US" dirty="0"/>
              <a:t> x LFHCAL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BA9C2B-069F-1DD2-02BA-D21775F25F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45" y="1344523"/>
            <a:ext cx="4889481" cy="33776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7C5B15F-4A64-1463-AAA1-03CBB8081E29}"/>
              </a:ext>
            </a:extLst>
          </p:cNvPr>
          <p:cNvSpPr txBox="1"/>
          <p:nvPr/>
        </p:nvSpPr>
        <p:spPr>
          <a:xfrm>
            <a:off x="545910" y="4858603"/>
            <a:ext cx="45037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Backward acceptance is crucial for accessing fully available diffractive cross section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FB2AB-34B3-1654-5590-EB4AD5953FC1}"/>
              </a:ext>
            </a:extLst>
          </p:cNvPr>
          <p:cNvSpPr txBox="1"/>
          <p:nvPr/>
        </p:nvSpPr>
        <p:spPr>
          <a:xfrm>
            <a:off x="1438455" y="5992297"/>
            <a:ext cx="63447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-4.05 &lt; eta &lt; -1.2 </a:t>
            </a:r>
          </a:p>
        </p:txBody>
      </p:sp>
    </p:spTree>
    <p:extLst>
      <p:ext uri="{BB962C8B-B14F-4D97-AF65-F5344CB8AC3E}">
        <p14:creationId xmlns:p14="http://schemas.microsoft.com/office/powerpoint/2010/main" val="2492466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3017</TotalTime>
  <Words>1044</Words>
  <Application>Microsoft Macintosh PowerPoint</Application>
  <PresentationFormat>Widescreen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Cambria Math</vt:lpstr>
      <vt:lpstr>Helvetica</vt:lpstr>
      <vt:lpstr>Noto Sans</vt:lpstr>
      <vt:lpstr>Times New Roman</vt:lpstr>
      <vt:lpstr>Office Theme</vt:lpstr>
      <vt:lpstr>Physics Motivation for the Backward Hadronic Calorimetry in ePIC</vt:lpstr>
      <vt:lpstr>Electron Ion Collider Mission</vt:lpstr>
      <vt:lpstr>Physics central to EIC Mission</vt:lpstr>
      <vt:lpstr>Backward (negative Eta) HCAL Coverage</vt:lpstr>
      <vt:lpstr>Backward (negative Eta) HCAL Coverage</vt:lpstr>
      <vt:lpstr>Physics central to EIC Mission</vt:lpstr>
      <vt:lpstr>Lessons from HERA : Hermiticity + Electron Tagging</vt:lpstr>
      <vt:lpstr>Diffractive Events</vt:lpstr>
      <vt:lpstr>VM Kinematic Distributions</vt:lpstr>
      <vt:lpstr>nHCAL Impact for J∕〖ψ→μμ〗</vt:lpstr>
      <vt:lpstr>nHCAL Impact on ϕ→KK</vt:lpstr>
      <vt:lpstr>nHCAL for Low-x VM Production</vt:lpstr>
      <vt:lpstr>Difractive Dijets – Another Crucial Component </vt:lpstr>
      <vt:lpstr>Neutral </vt:lpstr>
      <vt:lpstr>ePIC nHCAL: Physics → Detector Requirements</vt:lpstr>
      <vt:lpstr>Summary nHCAL</vt:lpstr>
      <vt:lpstr>Kinematic Resolution </vt:lpstr>
      <vt:lpstr>PowerPoint Presentation</vt:lpstr>
      <vt:lpstr>Neutral jets impact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Brandenburg</dc:creator>
  <cp:lastModifiedBy>Daniel Brandenburg</cp:lastModifiedBy>
  <cp:revision>9</cp:revision>
  <dcterms:created xsi:type="dcterms:W3CDTF">2025-03-18T14:58:43Z</dcterms:created>
  <dcterms:modified xsi:type="dcterms:W3CDTF">2025-03-25T04:08:14Z</dcterms:modified>
</cp:coreProperties>
</file>