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65" r:id="rId5"/>
    <p:sldId id="260" r:id="rId6"/>
    <p:sldId id="262" r:id="rId7"/>
    <p:sldId id="258" r:id="rId8"/>
    <p:sldId id="259" r:id="rId9"/>
    <p:sldId id="263" r:id="rId10"/>
    <p:sldId id="264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FCD745-659F-4412-B4D8-4A3EE07ECE79}">
          <p14:sldIdLst>
            <p14:sldId id="256"/>
            <p14:sldId id="257"/>
            <p14:sldId id="266"/>
            <p14:sldId id="265"/>
            <p14:sldId id="260"/>
            <p14:sldId id="262"/>
            <p14:sldId id="258"/>
            <p14:sldId id="259"/>
            <p14:sldId id="263"/>
            <p14:sldId id="264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5B9BD5"/>
    <a:srgbClr val="DAE3F3"/>
    <a:srgbClr val="4472C4"/>
    <a:srgbClr val="EAEFF7"/>
    <a:srgbClr val="ABABAB"/>
    <a:srgbClr val="FF9933"/>
    <a:srgbClr val="FFFFFF"/>
    <a:srgbClr val="699B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B2F811-274E-40BA-A804-F9F3A7B670E0}" v="3" dt="2025-03-26T14:11:23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ddart, Adam (STFC,RAL,TECH)" userId="eb0f2ffd-b16d-48d7-b8d6-63a288e4ff8d" providerId="ADAL" clId="{B5B2F811-274E-40BA-A804-F9F3A7B670E0}"/>
    <pc:docChg chg="addSld modSld sldOrd modSection">
      <pc:chgData name="Huddart, Adam (STFC,RAL,TECH)" userId="eb0f2ffd-b16d-48d7-b8d6-63a288e4ff8d" providerId="ADAL" clId="{B5B2F811-274E-40BA-A804-F9F3A7B670E0}" dt="2025-04-03T07:21:53.952" v="29" actId="6549"/>
      <pc:docMkLst>
        <pc:docMk/>
      </pc:docMkLst>
      <pc:sldChg chg="modSp mod">
        <pc:chgData name="Huddart, Adam (STFC,RAL,TECH)" userId="eb0f2ffd-b16d-48d7-b8d6-63a288e4ff8d" providerId="ADAL" clId="{B5B2F811-274E-40BA-A804-F9F3A7B670E0}" dt="2025-04-03T07:21:53.952" v="29" actId="6549"/>
        <pc:sldMkLst>
          <pc:docMk/>
          <pc:sldMk cId="160873703" sldId="260"/>
        </pc:sldMkLst>
        <pc:spChg chg="mod">
          <ac:chgData name="Huddart, Adam (STFC,RAL,TECH)" userId="eb0f2ffd-b16d-48d7-b8d6-63a288e4ff8d" providerId="ADAL" clId="{B5B2F811-274E-40BA-A804-F9F3A7B670E0}" dt="2025-04-03T07:21:53.952" v="29" actId="6549"/>
          <ac:spMkLst>
            <pc:docMk/>
            <pc:sldMk cId="160873703" sldId="260"/>
            <ac:spMk id="3" creationId="{39B7A50F-8E26-DA97-B756-E1A426291B4C}"/>
          </ac:spMkLst>
        </pc:spChg>
      </pc:sldChg>
      <pc:sldChg chg="modSp mod">
        <pc:chgData name="Huddart, Adam (STFC,RAL,TECH)" userId="eb0f2ffd-b16d-48d7-b8d6-63a288e4ff8d" providerId="ADAL" clId="{B5B2F811-274E-40BA-A804-F9F3A7B670E0}" dt="2025-03-26T14:20:36.089" v="16" actId="20577"/>
        <pc:sldMkLst>
          <pc:docMk/>
          <pc:sldMk cId="3930051466" sldId="265"/>
        </pc:sldMkLst>
        <pc:spChg chg="mod">
          <ac:chgData name="Huddart, Adam (STFC,RAL,TECH)" userId="eb0f2ffd-b16d-48d7-b8d6-63a288e4ff8d" providerId="ADAL" clId="{B5B2F811-274E-40BA-A804-F9F3A7B670E0}" dt="2025-03-26T14:20:36.089" v="16" actId="20577"/>
          <ac:spMkLst>
            <pc:docMk/>
            <pc:sldMk cId="3930051466" sldId="265"/>
            <ac:spMk id="17" creationId="{E3444822-C2F0-9EEE-2CE5-176ADAB28381}"/>
          </ac:spMkLst>
        </pc:spChg>
      </pc:sldChg>
      <pc:sldChg chg="addSp delSp modSp new mod ord">
        <pc:chgData name="Huddart, Adam (STFC,RAL,TECH)" userId="eb0f2ffd-b16d-48d7-b8d6-63a288e4ff8d" providerId="ADAL" clId="{B5B2F811-274E-40BA-A804-F9F3A7B670E0}" dt="2025-03-26T14:11:27.802" v="14" actId="20577"/>
        <pc:sldMkLst>
          <pc:docMk/>
          <pc:sldMk cId="2839612391" sldId="266"/>
        </pc:sldMkLst>
        <pc:spChg chg="mod">
          <ac:chgData name="Huddart, Adam (STFC,RAL,TECH)" userId="eb0f2ffd-b16d-48d7-b8d6-63a288e4ff8d" providerId="ADAL" clId="{B5B2F811-274E-40BA-A804-F9F3A7B670E0}" dt="2025-03-26T14:11:27.802" v="14" actId="20577"/>
          <ac:spMkLst>
            <pc:docMk/>
            <pc:sldMk cId="2839612391" sldId="266"/>
            <ac:spMk id="2" creationId="{B43BFA7A-A89D-44DE-72F0-911FEE5C0FAC}"/>
          </ac:spMkLst>
        </pc:spChg>
        <pc:picChg chg="add mod">
          <ac:chgData name="Huddart, Adam (STFC,RAL,TECH)" userId="eb0f2ffd-b16d-48d7-b8d6-63a288e4ff8d" providerId="ADAL" clId="{B5B2F811-274E-40BA-A804-F9F3A7B670E0}" dt="2025-03-26T14:11:25.531" v="5" actId="27614"/>
          <ac:picMkLst>
            <pc:docMk/>
            <pc:sldMk cId="2839612391" sldId="266"/>
            <ac:picMk id="7" creationId="{CA8F9954-299C-0FAC-9E5E-2949CC04169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66074922452876"/>
          <c:y val="4.5063492281628127E-2"/>
          <c:w val="0.82298735385349564"/>
          <c:h val="0.75761522267920711"/>
        </c:manualLayout>
      </c:layout>
      <c:scatterChart>
        <c:scatterStyle val="lineMarker"/>
        <c:varyColors val="0"/>
        <c:ser>
          <c:idx val="0"/>
          <c:order val="0"/>
          <c:tx>
            <c:v>QSP2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4A-4A20-BDB4-CA7FD9181218}"/>
              </c:ext>
            </c:extLst>
          </c:dPt>
          <c:xVal>
            <c:numRef>
              <c:f>Sheet1!$A$7:$A$30</c:f>
              <c:numCache>
                <c:formatCode>General</c:formatCode>
                <c:ptCount val="24"/>
                <c:pt idx="0">
                  <c:v>61</c:v>
                </c:pt>
                <c:pt idx="1">
                  <c:v>53</c:v>
                </c:pt>
                <c:pt idx="2">
                  <c:v>37</c:v>
                </c:pt>
                <c:pt idx="3">
                  <c:v>26</c:v>
                </c:pt>
                <c:pt idx="4">
                  <c:v>19</c:v>
                </c:pt>
                <c:pt idx="5">
                  <c:v>7</c:v>
                </c:pt>
                <c:pt idx="6">
                  <c:v>0</c:v>
                </c:pt>
                <c:pt idx="7">
                  <c:v>14</c:v>
                </c:pt>
                <c:pt idx="8">
                  <c:v>33</c:v>
                </c:pt>
                <c:pt idx="9">
                  <c:v>43</c:v>
                </c:pt>
                <c:pt idx="10">
                  <c:v>46</c:v>
                </c:pt>
                <c:pt idx="11">
                  <c:v>50</c:v>
                </c:pt>
                <c:pt idx="12">
                  <c:v>58</c:v>
                </c:pt>
                <c:pt idx="13">
                  <c:v>69</c:v>
                </c:pt>
                <c:pt idx="14">
                  <c:v>65</c:v>
                </c:pt>
                <c:pt idx="15">
                  <c:v>75</c:v>
                </c:pt>
                <c:pt idx="16">
                  <c:v>79</c:v>
                </c:pt>
                <c:pt idx="17">
                  <c:v>84</c:v>
                </c:pt>
                <c:pt idx="18">
                  <c:v>88</c:v>
                </c:pt>
                <c:pt idx="19">
                  <c:v>92</c:v>
                </c:pt>
                <c:pt idx="20">
                  <c:v>95</c:v>
                </c:pt>
                <c:pt idx="21">
                  <c:v>98</c:v>
                </c:pt>
              </c:numCache>
            </c:numRef>
          </c:xVal>
          <c:yVal>
            <c:numRef>
              <c:f>Sheet1!$B$7:$B$30</c:f>
              <c:numCache>
                <c:formatCode>General</c:formatCode>
                <c:ptCount val="24"/>
                <c:pt idx="0">
                  <c:v>0.15</c:v>
                </c:pt>
                <c:pt idx="1">
                  <c:v>0.122</c:v>
                </c:pt>
                <c:pt idx="2">
                  <c:v>6.5000000000000002E-2</c:v>
                </c:pt>
                <c:pt idx="3">
                  <c:v>3.6999999999999998E-2</c:v>
                </c:pt>
                <c:pt idx="4">
                  <c:v>2.1999999999999999E-2</c:v>
                </c:pt>
                <c:pt idx="5">
                  <c:v>4.0000000000000001E-3</c:v>
                </c:pt>
                <c:pt idx="6">
                  <c:v>0</c:v>
                </c:pt>
                <c:pt idx="7">
                  <c:v>1.2999999999999999E-2</c:v>
                </c:pt>
                <c:pt idx="8">
                  <c:v>5.8999999999999997E-2</c:v>
                </c:pt>
                <c:pt idx="9">
                  <c:v>9.1999999999999998E-2</c:v>
                </c:pt>
                <c:pt idx="10">
                  <c:v>9.9000000000000005E-2</c:v>
                </c:pt>
                <c:pt idx="11">
                  <c:v>0.112</c:v>
                </c:pt>
                <c:pt idx="12">
                  <c:v>0.14299999999999999</c:v>
                </c:pt>
                <c:pt idx="13">
                  <c:v>0.186</c:v>
                </c:pt>
                <c:pt idx="14">
                  <c:v>0.16300000000000001</c:v>
                </c:pt>
                <c:pt idx="15">
                  <c:v>0.20200000000000001</c:v>
                </c:pt>
                <c:pt idx="16">
                  <c:v>0.219</c:v>
                </c:pt>
                <c:pt idx="17">
                  <c:v>0.22700000000000001</c:v>
                </c:pt>
                <c:pt idx="18">
                  <c:v>0.24199999999999999</c:v>
                </c:pt>
                <c:pt idx="19">
                  <c:v>0.26600000000000001</c:v>
                </c:pt>
                <c:pt idx="20">
                  <c:v>0.28199999999999997</c:v>
                </c:pt>
                <c:pt idx="21">
                  <c:v>0.29699999999999999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04A-4A20-BDB4-CA7FD9181218}"/>
            </c:ext>
          </c:extLst>
        </c:ser>
        <c:ser>
          <c:idx val="1"/>
          <c:order val="1"/>
          <c:tx>
            <c:v>QSP3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intercept val="0"/>
            <c:dispRSqr val="0"/>
            <c:dispEq val="1"/>
            <c:trendlineLbl>
              <c:layout>
                <c:manualLayout>
                  <c:x val="-0.22306218086375568"/>
                  <c:y val="0.17990816765810269"/>
                </c:manualLayout>
              </c:layout>
              <c:numFmt formatCode="0.0000E+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Sheet1!$F$1:$F$28</c:f>
              <c:numCache>
                <c:formatCode>General</c:formatCode>
                <c:ptCount val="28"/>
                <c:pt idx="0">
                  <c:v>36</c:v>
                </c:pt>
                <c:pt idx="1">
                  <c:v>37</c:v>
                </c:pt>
                <c:pt idx="2">
                  <c:v>46</c:v>
                </c:pt>
                <c:pt idx="3">
                  <c:v>57</c:v>
                </c:pt>
                <c:pt idx="4">
                  <c:v>59</c:v>
                </c:pt>
                <c:pt idx="5">
                  <c:v>68</c:v>
                </c:pt>
                <c:pt idx="6">
                  <c:v>29</c:v>
                </c:pt>
                <c:pt idx="7">
                  <c:v>27</c:v>
                </c:pt>
                <c:pt idx="8">
                  <c:v>20</c:v>
                </c:pt>
                <c:pt idx="9">
                  <c:v>16</c:v>
                </c:pt>
                <c:pt idx="10">
                  <c:v>0</c:v>
                </c:pt>
                <c:pt idx="11">
                  <c:v>41</c:v>
                </c:pt>
                <c:pt idx="12">
                  <c:v>65</c:v>
                </c:pt>
                <c:pt idx="13">
                  <c:v>82</c:v>
                </c:pt>
                <c:pt idx="14">
                  <c:v>93</c:v>
                </c:pt>
              </c:numCache>
            </c:numRef>
          </c:xVal>
          <c:yVal>
            <c:numRef>
              <c:f>Sheet1!$G$1:$G$28</c:f>
              <c:numCache>
                <c:formatCode>General</c:formatCode>
                <c:ptCount val="28"/>
                <c:pt idx="0">
                  <c:v>6.5000000000000002E-2</c:v>
                </c:pt>
                <c:pt idx="1">
                  <c:v>6.9000000000000006E-2</c:v>
                </c:pt>
                <c:pt idx="2">
                  <c:v>9.5000000000000001E-2</c:v>
                </c:pt>
                <c:pt idx="3">
                  <c:v>0.13900000000000001</c:v>
                </c:pt>
                <c:pt idx="4">
                  <c:v>0.14599999999999999</c:v>
                </c:pt>
                <c:pt idx="5">
                  <c:v>0.18</c:v>
                </c:pt>
                <c:pt idx="6">
                  <c:v>4.4999999999999998E-2</c:v>
                </c:pt>
                <c:pt idx="7">
                  <c:v>0.04</c:v>
                </c:pt>
                <c:pt idx="8">
                  <c:v>2.5000000000000001E-2</c:v>
                </c:pt>
                <c:pt idx="9">
                  <c:v>1.4999999999999999E-2</c:v>
                </c:pt>
                <c:pt idx="10">
                  <c:v>0</c:v>
                </c:pt>
                <c:pt idx="11">
                  <c:v>8.2000000000000003E-2</c:v>
                </c:pt>
                <c:pt idx="12">
                  <c:v>0.17100000000000001</c:v>
                </c:pt>
                <c:pt idx="13">
                  <c:v>0.252</c:v>
                </c:pt>
                <c:pt idx="14">
                  <c:v>0.33700000000000002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04A-4A20-BDB4-CA7FD9181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8842448"/>
        <c:axId val="1928847248"/>
      </c:scatterChart>
      <c:valAx>
        <c:axId val="192884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flow [l/min]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8847248"/>
        <c:crosses val="autoZero"/>
        <c:crossBetween val="midCat"/>
      </c:valAx>
      <c:valAx>
        <c:axId val="19288472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input</a:t>
                </a:r>
                <a:r>
                  <a:rPr lang="en-GB" sz="1200" baseline="0"/>
                  <a:t> </a:t>
                </a:r>
                <a:r>
                  <a:rPr lang="en-GB" sz="1200"/>
                  <a:t>pressure [bar]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88424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5235886423288"/>
          <c:y val="8.0668898929134022E-2"/>
          <c:w val="0.19930956812216652"/>
          <c:h val="0.2054808573958848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48294-1B3F-46C7-8501-273AD7D79B4F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F2F4C-E58C-4CCD-AFD6-611CFE2E2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7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556" y="1508257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556" y="398793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356C3-1559-4CEC-9ADF-910395CF29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438" y="5643694"/>
            <a:ext cx="1839581" cy="1440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F12490-59CD-452F-B02D-F2D79916400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56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561439" cy="743504"/>
          </a:xfrm>
        </p:spPr>
        <p:txBody>
          <a:bodyPr/>
          <a:lstStyle>
            <a:lvl1pPr algn="ctr">
              <a:defRPr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473651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3pPr>
            <a:lvl4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4pPr>
            <a:lvl5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21453" y="1237683"/>
            <a:ext cx="10754686" cy="0"/>
          </a:xfrm>
          <a:prstGeom prst="line">
            <a:avLst/>
          </a:prstGeom>
          <a:ln w="38100">
            <a:solidFill>
              <a:srgbClr val="280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21453" y="1313897"/>
            <a:ext cx="10754686" cy="0"/>
          </a:xfrm>
          <a:prstGeom prst="line">
            <a:avLst/>
          </a:prstGeom>
          <a:ln w="38100">
            <a:solidFill>
              <a:srgbClr val="AAE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636AF2B-5CDB-4DCA-B86E-19B1098628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5853" y="16878"/>
            <a:ext cx="183958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2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FFFFF"/>
            </a:gs>
            <a:gs pos="0">
              <a:schemeClr val="accent1">
                <a:lumMod val="20000"/>
                <a:lumOff val="80000"/>
              </a:schemeClr>
            </a:gs>
            <a:gs pos="81000">
              <a:srgbClr val="FFFF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6EEA-5A28-4A70-BCAC-0B68DA8D3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8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A8D28-4352-5ADB-47F9-F7C2EC7BC6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Air Flow Vibration Studies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78C972-1B75-4E3B-8C23-9F98B09736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14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0D2D-0DB8-07BA-45F5-A6967CEA0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Pressure drop vs flow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30B75-4478-DF65-A8AA-5CD9F6B59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09819"/>
            <a:ext cx="10515600" cy="943226"/>
          </a:xfrm>
        </p:spPr>
        <p:txBody>
          <a:bodyPr/>
          <a:lstStyle/>
          <a:p>
            <a:r>
              <a:rPr lang="en-GB" dirty="0"/>
              <a:t>Scale by 4 for full stave: nominal 0.668 bar, max 1.568 bar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D111-80A8-8810-EF45-14C8DAE6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10</a:t>
            </a:fld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288B4FB-1E10-D8BC-C422-9DD7FB6CD2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111078"/>
              </p:ext>
            </p:extLst>
          </p:nvPr>
        </p:nvGraphicFramePr>
        <p:xfrm>
          <a:off x="2383320" y="1437135"/>
          <a:ext cx="6830253" cy="424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36CC9B-588E-8E51-AAF6-2D3A4D8C8954}"/>
              </a:ext>
            </a:extLst>
          </p:cNvPr>
          <p:cNvCxnSpPr/>
          <p:nvPr/>
        </p:nvCxnSpPr>
        <p:spPr>
          <a:xfrm flipV="1">
            <a:off x="6583095" y="1634647"/>
            <a:ext cx="0" cy="321918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B9863D-02F4-E9D8-BEFE-BF29CE32FC29}"/>
              </a:ext>
            </a:extLst>
          </p:cNvPr>
          <p:cNvSpPr txBox="1"/>
          <p:nvPr/>
        </p:nvSpPr>
        <p:spPr>
          <a:xfrm>
            <a:off x="6579409" y="4035552"/>
            <a:ext cx="123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Nominal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F53170-D0C0-3E92-EF31-045C63A4624D}"/>
              </a:ext>
            </a:extLst>
          </p:cNvPr>
          <p:cNvCxnSpPr/>
          <p:nvPr/>
        </p:nvCxnSpPr>
        <p:spPr>
          <a:xfrm flipV="1">
            <a:off x="8526221" y="1614963"/>
            <a:ext cx="0" cy="321918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18AD6B0-3EB3-D0FE-9807-1CED2045E77B}"/>
              </a:ext>
            </a:extLst>
          </p:cNvPr>
          <p:cNvSpPr txBox="1"/>
          <p:nvPr/>
        </p:nvSpPr>
        <p:spPr>
          <a:xfrm>
            <a:off x="8498151" y="4015868"/>
            <a:ext cx="123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27401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921E9-3E14-D141-7F60-A6AC52FD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14006-9A5D-498B-86F7-9689FC43B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52126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Qualitative conclusions</a:t>
            </a:r>
          </a:p>
          <a:p>
            <a:pPr lvl="1"/>
            <a:r>
              <a:rPr lang="en-GB" dirty="0"/>
              <a:t>The pressure drops are much more than we expected</a:t>
            </a:r>
          </a:p>
          <a:p>
            <a:pPr lvl="1"/>
            <a:r>
              <a:rPr lang="en-US" dirty="0"/>
              <a:t>Containing this pressure will be challenging</a:t>
            </a:r>
            <a:endParaRPr lang="en-GB" dirty="0"/>
          </a:p>
          <a:p>
            <a:pPr lvl="1"/>
            <a:r>
              <a:rPr lang="en-GB" dirty="0"/>
              <a:t>Staves are vibrating, but not shaking violently</a:t>
            </a:r>
          </a:p>
          <a:p>
            <a:pPr lvl="1"/>
            <a:r>
              <a:rPr lang="en-GB" dirty="0"/>
              <a:t>We can do the mechanical measurements that we planned to do</a:t>
            </a:r>
          </a:p>
          <a:p>
            <a:r>
              <a:rPr lang="en-GB" dirty="0"/>
              <a:t>Quantitative conclusions</a:t>
            </a:r>
          </a:p>
          <a:p>
            <a:pPr lvl="1"/>
            <a:r>
              <a:rPr lang="en-GB" dirty="0"/>
              <a:t>None of the results shown here do have a final relevance, as the prototypes used show signs of structural damage</a:t>
            </a:r>
          </a:p>
          <a:p>
            <a:r>
              <a:rPr lang="en-GB" dirty="0"/>
              <a:t>Next steps</a:t>
            </a:r>
          </a:p>
          <a:p>
            <a:pPr lvl="1"/>
            <a:r>
              <a:rPr lang="en-US" dirty="0"/>
              <a:t>Will need to make more prototypes</a:t>
            </a:r>
            <a:endParaRPr lang="en-GB" dirty="0"/>
          </a:p>
          <a:p>
            <a:pPr lvl="1"/>
            <a:r>
              <a:rPr lang="en-GB" dirty="0"/>
              <a:t>We have made a first set of simple Cu-on-Kapton heaters (incl. heat for </a:t>
            </a:r>
            <a:r>
              <a:rPr lang="en-GB" dirty="0" err="1"/>
              <a:t>AncASIC</a:t>
            </a:r>
            <a:r>
              <a:rPr lang="en-GB" dirty="0"/>
              <a:t>), use thermal camera to survey temperatures</a:t>
            </a:r>
          </a:p>
          <a:p>
            <a:pPr lvl="1"/>
            <a:r>
              <a:rPr lang="en-GB" dirty="0"/>
              <a:t>Also have in-flow temperature sensors</a:t>
            </a:r>
          </a:p>
          <a:p>
            <a:pPr lvl="2"/>
            <a:r>
              <a:rPr lang="en-GB" dirty="0"/>
              <a:t>Still need to be included into DAQ</a:t>
            </a:r>
          </a:p>
          <a:p>
            <a:pPr lvl="1"/>
            <a:r>
              <a:rPr lang="en-GB" dirty="0"/>
              <a:t>Mould parts for full length stave prototype are in preparation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5AEB6-5F2D-FC3C-F569-C1A46DA2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55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DAF3-7222-DA6B-9113-703FE5F4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DEC28-D24A-070D-06BF-85C759FB3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9" y="1390750"/>
            <a:ext cx="6834063" cy="5417555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Use quarter stave prototypes</a:t>
            </a:r>
          </a:p>
          <a:p>
            <a:pPr lvl="1"/>
            <a:r>
              <a:rPr lang="en-GB" dirty="0"/>
              <a:t>For now use one flow channel (one half) of the quarter stave </a:t>
            </a:r>
          </a:p>
          <a:p>
            <a:pPr lvl="1"/>
            <a:r>
              <a:rPr lang="en-GB" dirty="0"/>
              <a:t>Quarter stave prototype 2 (QSP2)</a:t>
            </a:r>
          </a:p>
          <a:p>
            <a:pPr lvl="2"/>
            <a:r>
              <a:rPr lang="en-GB" dirty="0"/>
              <a:t>Prototype which erroneously has only one layer of CF prepreg in each skin (no transverse layer)</a:t>
            </a:r>
          </a:p>
          <a:p>
            <a:pPr lvl="2"/>
            <a:r>
              <a:rPr lang="en-GB" dirty="0"/>
              <a:t>To stabilize this was put into heat shrink, which makes a close air channel</a:t>
            </a:r>
          </a:p>
          <a:p>
            <a:pPr lvl="1"/>
            <a:r>
              <a:rPr lang="en-US" dirty="0"/>
              <a:t>Quarter stave prototype 3 (QSP3)</a:t>
            </a:r>
          </a:p>
          <a:p>
            <a:pPr lvl="2"/>
            <a:r>
              <a:rPr lang="en-US" dirty="0"/>
              <a:t>Using thin steel shim stock to replace modules, first again with shrink wrap, then glued</a:t>
            </a:r>
          </a:p>
          <a:p>
            <a:pPr lvl="2"/>
            <a:r>
              <a:rPr lang="en-US" dirty="0"/>
              <a:t>Found that </a:t>
            </a:r>
            <a:r>
              <a:rPr lang="en-US" dirty="0" err="1"/>
              <a:t>facesheet</a:t>
            </a:r>
            <a:r>
              <a:rPr lang="en-US" dirty="0"/>
              <a:t> was damaged next to C-channel</a:t>
            </a:r>
            <a:endParaRPr lang="en-GB" dirty="0"/>
          </a:p>
          <a:p>
            <a:pPr lvl="1"/>
            <a:r>
              <a:rPr lang="en-GB" dirty="0"/>
              <a:t>For now mostly proof of principle</a:t>
            </a:r>
          </a:p>
          <a:p>
            <a:r>
              <a:rPr lang="en-GB" dirty="0"/>
              <a:t>Sensors &amp; readout</a:t>
            </a:r>
          </a:p>
          <a:p>
            <a:pPr lvl="1"/>
            <a:r>
              <a:rPr lang="en-GB" dirty="0"/>
              <a:t>Flow meter (up to 100 l/min) + needle valve to adjust flow, flow measurement in DAQ</a:t>
            </a:r>
          </a:p>
          <a:p>
            <a:pPr lvl="1"/>
            <a:r>
              <a:rPr lang="en-GB" dirty="0"/>
              <a:t>2 capacitive displacement sensors, in DAQ </a:t>
            </a:r>
          </a:p>
          <a:p>
            <a:pPr lvl="1"/>
            <a:r>
              <a:rPr lang="en-GB" dirty="0"/>
              <a:t>Pressure sensor (up to 0.350 bar</a:t>
            </a:r>
            <a:r>
              <a:rPr lang="en-GB" baseline="-25000" dirty="0"/>
              <a:t>d</a:t>
            </a:r>
            <a:r>
              <a:rPr lang="en-GB" dirty="0"/>
              <a:t>) – standalone, no connection to DAQ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6D5C5-7DC6-3A20-400A-7CF9ADC5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 descr="A machine with wires and a black and brown piece&#10;&#10;AI-generated content may be incorrect.">
            <a:extLst>
              <a:ext uri="{FF2B5EF4-FFF2-40B4-BE49-F238E27FC236}">
                <a16:creationId xmlns:a16="http://schemas.microsoft.com/office/drawing/2014/main" id="{D3EF9B37-47FE-9647-C885-063435E4D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23070"/>
          <a:stretch/>
        </p:blipFill>
        <p:spPr>
          <a:xfrm>
            <a:off x="7582812" y="2073629"/>
            <a:ext cx="4591190" cy="22035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5BFCF3-283E-C18D-6CE4-47EE39975BE9}"/>
              </a:ext>
            </a:extLst>
          </p:cNvPr>
          <p:cNvSpPr/>
          <p:nvPr/>
        </p:nvSpPr>
        <p:spPr>
          <a:xfrm>
            <a:off x="7950886" y="4591355"/>
            <a:ext cx="3525253" cy="8061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4B4CB-C543-C9D9-1F36-5BE34626B2C4}"/>
              </a:ext>
            </a:extLst>
          </p:cNvPr>
          <p:cNvSpPr txBox="1"/>
          <p:nvPr/>
        </p:nvSpPr>
        <p:spPr>
          <a:xfrm rot="16200000">
            <a:off x="7209721" y="480419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Fixed edge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993952-F62E-69BA-41E6-CFA78A5030BB}"/>
              </a:ext>
            </a:extLst>
          </p:cNvPr>
          <p:cNvSpPr/>
          <p:nvPr/>
        </p:nvSpPr>
        <p:spPr>
          <a:xfrm>
            <a:off x="11109176" y="4633467"/>
            <a:ext cx="252663" cy="2503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EFD0FA-D390-E10B-F89B-58480B39F362}"/>
              </a:ext>
            </a:extLst>
          </p:cNvPr>
          <p:cNvSpPr/>
          <p:nvPr/>
        </p:nvSpPr>
        <p:spPr>
          <a:xfrm>
            <a:off x="11109175" y="5110486"/>
            <a:ext cx="252663" cy="2503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9F0748-1274-0446-9503-3D7ABAFEFC60}"/>
              </a:ext>
            </a:extLst>
          </p:cNvPr>
          <p:cNvSpPr txBox="1"/>
          <p:nvPr/>
        </p:nvSpPr>
        <p:spPr>
          <a:xfrm>
            <a:off x="8878733" y="5733839"/>
            <a:ext cx="222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Displacement sensors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DDC9E8-6D2A-D152-1D73-E40C0333F4B1}"/>
              </a:ext>
            </a:extLst>
          </p:cNvPr>
          <p:cNvCxnSpPr>
            <a:cxnSpLocks/>
          </p:cNvCxnSpPr>
          <p:nvPr/>
        </p:nvCxnSpPr>
        <p:spPr>
          <a:xfrm flipV="1">
            <a:off x="10262542" y="4924736"/>
            <a:ext cx="838594" cy="6758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5A1792-C3AA-FE8C-31FF-E714D5668EE3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10399355" y="5324151"/>
            <a:ext cx="746822" cy="303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38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FA7A-A89D-44DE-72F0-911FEE5C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pic>
        <p:nvPicPr>
          <p:cNvPr id="7" name="Content Placeholder 6" descr="A device with a screen and wires on a metal surface&#10;&#10;AI-generated content may be incorrect.">
            <a:extLst>
              <a:ext uri="{FF2B5EF4-FFF2-40B4-BE49-F238E27FC236}">
                <a16:creationId xmlns:a16="http://schemas.microsoft.com/office/drawing/2014/main" id="{CA8F9954-299C-0FAC-9E5E-2949CC041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72" y="1439863"/>
            <a:ext cx="6308856" cy="47371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0B314-27F8-7166-A627-CC12D3D8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61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9A4C-F4E1-F803-3FD2-BE90FE06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QSP3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51912-AAE5-51DF-BC4D-8C7D5AE6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Picture 7" descr="A metal piece with wires and a piece of metal&#10;&#10;AI-generated content may be incorrect.">
            <a:extLst>
              <a:ext uri="{FF2B5EF4-FFF2-40B4-BE49-F238E27FC236}">
                <a16:creationId xmlns:a16="http://schemas.microsoft.com/office/drawing/2014/main" id="{150727D0-D809-4204-5B8D-AF50E5730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1" y="1617601"/>
            <a:ext cx="5590861" cy="4197983"/>
          </a:xfrm>
          <a:prstGeom prst="rect">
            <a:avLst/>
          </a:prstGeom>
        </p:spPr>
      </p:pic>
      <p:pic>
        <p:nvPicPr>
          <p:cNvPr id="16" name="Picture 15" descr="A piece of metal on a green mat&#10;&#10;AI-generated content may be incorrect.">
            <a:extLst>
              <a:ext uri="{FF2B5EF4-FFF2-40B4-BE49-F238E27FC236}">
                <a16:creationId xmlns:a16="http://schemas.microsoft.com/office/drawing/2014/main" id="{F08B2CC5-9669-0660-D1A9-80720A3B9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7602"/>
            <a:ext cx="5590861" cy="41979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444822-C2F0-9EEE-2CE5-176ADAB28381}"/>
              </a:ext>
            </a:extLst>
          </p:cNvPr>
          <p:cNvSpPr txBox="1"/>
          <p:nvPr/>
        </p:nvSpPr>
        <p:spPr>
          <a:xfrm>
            <a:off x="606273" y="5906455"/>
            <a:ext cx="451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Steel shim taped on, and heat shrink wrapped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094E45-1F39-6DB7-943A-17475BC0B2D5}"/>
              </a:ext>
            </a:extLst>
          </p:cNvPr>
          <p:cNvSpPr txBox="1"/>
          <p:nvPr/>
        </p:nvSpPr>
        <p:spPr>
          <a:xfrm>
            <a:off x="6154041" y="5901301"/>
            <a:ext cx="532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Steel shim glues to stave structure with Araldite Rapid </a:t>
            </a:r>
          </a:p>
        </p:txBody>
      </p:sp>
    </p:spTree>
    <p:extLst>
      <p:ext uri="{BB962C8B-B14F-4D97-AF65-F5344CB8AC3E}">
        <p14:creationId xmlns:p14="http://schemas.microsoft.com/office/powerpoint/2010/main" val="393005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C3C1-EE8E-4E70-95C0-CFA93DC9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7A50F-8E26-DA97-B756-E1A426291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5212600"/>
          </a:xfrm>
        </p:spPr>
        <p:txBody>
          <a:bodyPr>
            <a:normAutofit/>
          </a:bodyPr>
          <a:lstStyle/>
          <a:p>
            <a:r>
              <a:rPr lang="en-GB" dirty="0"/>
              <a:t>Target flow rates</a:t>
            </a:r>
          </a:p>
          <a:p>
            <a:pPr lvl="1"/>
            <a:r>
              <a:rPr lang="en-GB" dirty="0"/>
              <a:t>Still defined by coolant </a:t>
            </a:r>
            <a:r>
              <a:rPr lang="el-GR" dirty="0"/>
              <a:t>Δ</a:t>
            </a:r>
            <a:r>
              <a:rPr lang="en-GB" dirty="0"/>
              <a:t>T = 10˚C and sensor /chip power numbers from Iain @ Frascati</a:t>
            </a:r>
          </a:p>
          <a:p>
            <a:pPr lvl="1"/>
            <a:r>
              <a:rPr lang="en-GB" dirty="0"/>
              <a:t>for max power scenario &amp; L4 (2×8 5-RSU LAS + </a:t>
            </a:r>
            <a:r>
              <a:rPr lang="en-GB" dirty="0" err="1"/>
              <a:t>AncAsic</a:t>
            </a:r>
            <a:r>
              <a:rPr lang="en-GB" dirty="0"/>
              <a:t> + FPC ohmic loss): </a:t>
            </a:r>
            <a:r>
              <a:rPr lang="en-GB" i="1" dirty="0" err="1"/>
              <a:t>P</a:t>
            </a:r>
            <a:r>
              <a:rPr lang="en-GB" baseline="-25000" dirty="0" err="1"/>
              <a:t>stave</a:t>
            </a:r>
            <a:r>
              <a:rPr lang="en-GB" dirty="0"/>
              <a:t> = 48.2 W or 223 l/min (about 15.5 m/s)</a:t>
            </a:r>
          </a:p>
          <a:p>
            <a:pPr lvl="1"/>
            <a:r>
              <a:rPr lang="en-GB" dirty="0"/>
              <a:t>Nominal: </a:t>
            </a:r>
            <a:r>
              <a:rPr lang="en-GB" i="1" dirty="0" err="1"/>
              <a:t>P</a:t>
            </a:r>
            <a:r>
              <a:rPr lang="en-GB" baseline="-25000" dirty="0" err="1"/>
              <a:t>stave</a:t>
            </a:r>
            <a:r>
              <a:rPr lang="en-GB" dirty="0"/>
              <a:t> = 31.4 W or 145 l/min (about 10.1 m/s)</a:t>
            </a:r>
          </a:p>
          <a:p>
            <a:pPr lvl="1"/>
            <a:r>
              <a:rPr lang="en-GB" dirty="0"/>
              <a:t>Per channel (one half of the stave): Max flow about 112 l/min, nominal flow about 73 l/min</a:t>
            </a:r>
          </a:p>
          <a:p>
            <a:r>
              <a:rPr lang="en-GB" dirty="0"/>
              <a:t>RMS displacement not really known </a:t>
            </a:r>
          </a:p>
          <a:p>
            <a:pPr lvl="1"/>
            <a:r>
              <a:rPr lang="en-GB" dirty="0"/>
              <a:t>Needs to come from alignment and tracking studies</a:t>
            </a:r>
          </a:p>
          <a:p>
            <a:pPr lvl="1"/>
            <a:r>
              <a:rPr lang="en-GB" dirty="0"/>
              <a:t>Different for different directions </a:t>
            </a:r>
          </a:p>
          <a:p>
            <a:pPr lvl="2"/>
            <a:r>
              <a:rPr lang="en-GB" dirty="0"/>
              <a:t>Probably more demanding in-plane vs out-of-plane </a:t>
            </a:r>
          </a:p>
          <a:p>
            <a:pPr lvl="2"/>
            <a:r>
              <a:rPr lang="en-GB" dirty="0"/>
              <a:t>Here only measure out-of-plane displacements at worst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83ECE-9FD5-88C2-7531-F319BA59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7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10DE-3E0B-E66F-A73D-528F4198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shot QSP2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B6EF0B-4E92-E381-C2E4-C5EEC3C540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0444"/>
                <a:ext cx="6152147" cy="5417555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r>
                  <a:rPr lang="en-GB" i="1" dirty="0"/>
                  <a:t>f</a:t>
                </a:r>
                <a:r>
                  <a:rPr lang="en-GB" baseline="-25000" dirty="0"/>
                  <a:t>s</a:t>
                </a:r>
                <a:r>
                  <a:rPr lang="en-GB" dirty="0"/>
                  <a:t> = 5 kHz, </a:t>
                </a:r>
                <a:r>
                  <a:rPr lang="en-GB" dirty="0" err="1"/>
                  <a:t>fl</a:t>
                </a:r>
                <a:r>
                  <a:rPr lang="en-GB" dirty="0"/>
                  <a:t> = 92.9 l/min, </a:t>
                </a:r>
                <a:r>
                  <a:rPr lang="en-GB" i="1" dirty="0"/>
                  <a:t>T</a:t>
                </a:r>
                <a:r>
                  <a:rPr lang="en-GB" dirty="0"/>
                  <a:t> = 10 s</a:t>
                </a:r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r>
                  <a:rPr lang="en-GB" i="1" dirty="0"/>
                  <a:t>d</a:t>
                </a:r>
                <a:r>
                  <a:rPr lang="en-GB" baseline="-25000" dirty="0"/>
                  <a:t>RMS</a:t>
                </a:r>
                <a:r>
                  <a:rPr lang="en-GB" baseline="30000" dirty="0"/>
                  <a:t>1</a:t>
                </a:r>
                <a:r>
                  <a:rPr lang="en-GB" dirty="0"/>
                  <a:t> = 7.9 µm, </a:t>
                </a:r>
                <a:r>
                  <a:rPr lang="en-GB" i="1" dirty="0"/>
                  <a:t>d</a:t>
                </a:r>
                <a:r>
                  <a:rPr lang="en-GB" baseline="-25000" dirty="0"/>
                  <a:t>RMS</a:t>
                </a:r>
                <a:r>
                  <a:rPr lang="en-GB" baseline="30000" dirty="0"/>
                  <a:t>1</a:t>
                </a:r>
                <a:r>
                  <a:rPr lang="en-GB" dirty="0"/>
                  <a:t> = 8.2 µm</a:t>
                </a:r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𝑐𝑜h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, for longitudinal (beam) modes</a:t>
                </a:r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𝑖𝑛𝑐𝑜h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, for transverse (torsional) modes</a:t>
                </a:r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r>
                  <a:rPr lang="en-GB" dirty="0"/>
                  <a:t>First longitudinal mode is consistent with frequency scan on shaker table for QSP3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B6EF0B-4E92-E381-C2E4-C5EEC3C540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0444"/>
                <a:ext cx="6152147" cy="5417555"/>
              </a:xfrm>
              <a:blipFill>
                <a:blip r:embed="rId2"/>
                <a:stretch>
                  <a:fillRect l="-1189" t="-1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8F273-0BEB-42F9-F618-2E3F8332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1170DE27-F5BB-707A-DB39-9FF3B3873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17" y="2170947"/>
            <a:ext cx="3623511" cy="27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EF84F29-1EDE-0FBE-E67D-020C4A806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96" y="2170947"/>
            <a:ext cx="3623510" cy="27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967820-B44C-43C4-7352-E403692DC5B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5521" y="1888958"/>
            <a:ext cx="5476032" cy="393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0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10DE-3E0B-E66F-A73D-528F4198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shot QSP3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B6EF0B-4E92-E381-C2E4-C5EEC3C540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0444"/>
                <a:ext cx="6152147" cy="5417555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r>
                  <a:rPr lang="en-GB" i="1" dirty="0"/>
                  <a:t>f</a:t>
                </a:r>
                <a:r>
                  <a:rPr lang="en-GB" baseline="-25000" dirty="0"/>
                  <a:t>s</a:t>
                </a:r>
                <a:r>
                  <a:rPr lang="en-GB" dirty="0"/>
                  <a:t> = 5 kHz, </a:t>
                </a:r>
                <a:r>
                  <a:rPr lang="en-GB" dirty="0" err="1"/>
                  <a:t>fl</a:t>
                </a:r>
                <a:r>
                  <a:rPr lang="en-GB" dirty="0"/>
                  <a:t> = 68.1 l/min, </a:t>
                </a:r>
                <a:r>
                  <a:rPr lang="en-GB" i="1" dirty="0"/>
                  <a:t>T</a:t>
                </a:r>
                <a:r>
                  <a:rPr lang="en-GB" dirty="0"/>
                  <a:t> = 10 s</a:t>
                </a:r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r>
                  <a:rPr lang="en-GB" i="1" dirty="0"/>
                  <a:t>d</a:t>
                </a:r>
                <a:r>
                  <a:rPr lang="en-GB" baseline="-25000" dirty="0"/>
                  <a:t>RMS</a:t>
                </a:r>
                <a:r>
                  <a:rPr lang="en-GB" baseline="30000" dirty="0"/>
                  <a:t>1</a:t>
                </a:r>
                <a:r>
                  <a:rPr lang="en-GB" dirty="0"/>
                  <a:t> = 4.2 µm, </a:t>
                </a:r>
                <a:r>
                  <a:rPr lang="en-GB" i="1" dirty="0"/>
                  <a:t>d</a:t>
                </a:r>
                <a:r>
                  <a:rPr lang="en-GB" baseline="-25000" dirty="0"/>
                  <a:t>RMS</a:t>
                </a:r>
                <a:r>
                  <a:rPr lang="en-GB" baseline="30000" dirty="0"/>
                  <a:t>1</a:t>
                </a:r>
                <a:r>
                  <a:rPr lang="en-GB" dirty="0"/>
                  <a:t> = 4.2 µm</a:t>
                </a:r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endParaRPr lang="en-GB" dirty="0"/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𝑐𝑜h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, for longitudinal (beam) modes</a:t>
                </a:r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𝑖𝑛𝑐𝑜h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, for transverse (torsional) modes</a:t>
                </a:r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</a:pPr>
                <a:r>
                  <a:rPr lang="en-GB" dirty="0"/>
                  <a:t>First longitudinal mode is consistent with frequency scan on shaker table for QSP3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B6EF0B-4E92-E381-C2E4-C5EEC3C540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0444"/>
                <a:ext cx="6152147" cy="5417555"/>
              </a:xfrm>
              <a:blipFill>
                <a:blip r:embed="rId2"/>
                <a:stretch>
                  <a:fillRect l="-1189" t="-1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8F273-0BEB-42F9-F618-2E3F8332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037" name="Picture 13">
            <a:extLst>
              <a:ext uri="{FF2B5EF4-FFF2-40B4-BE49-F238E27FC236}">
                <a16:creationId xmlns:a16="http://schemas.microsoft.com/office/drawing/2014/main" id="{F4F515B7-6A92-D125-FC5C-CE1DEE179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43123"/>
            <a:ext cx="3599449" cy="269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C9336C6C-698E-54F8-71D4-5A1812114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92" y="2143123"/>
            <a:ext cx="3599449" cy="269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791989-2721-2523-028C-BD145746131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5213" y="1506618"/>
            <a:ext cx="5505700" cy="41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E7567-FEBD-1434-5AC0-44218090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Varying flow rate QSP2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1761C-FB77-8F2A-3BFD-5C61CAC99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f</a:t>
            </a:r>
            <a:r>
              <a:rPr lang="en-GB" baseline="-25000" dirty="0"/>
              <a:t>s</a:t>
            </a:r>
            <a:r>
              <a:rPr lang="en-GB" dirty="0"/>
              <a:t> = 5 kHz, </a:t>
            </a:r>
            <a:r>
              <a:rPr lang="en-GB" i="1" dirty="0"/>
              <a:t>T</a:t>
            </a:r>
            <a:r>
              <a:rPr lang="en-GB" dirty="0"/>
              <a:t> = 10 s, 2000 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9FDA8-41F1-33D6-D895-84257822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9A3DC21E-F94E-19F2-C778-9CD20C46B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" y="2243758"/>
            <a:ext cx="4263638" cy="319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16F027A-4CD8-72DE-3D00-4DEA9B6CC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920" y="2357763"/>
            <a:ext cx="4079722" cy="305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DCC9E7FE-A987-232F-5E78-D95BC7D4A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73" y="2267691"/>
            <a:ext cx="4199819" cy="314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2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E7567-FEBD-1434-5AC0-44218090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Varying flow rate QSP2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1761C-FB77-8F2A-3BFD-5C61CAC99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f</a:t>
            </a:r>
            <a:r>
              <a:rPr lang="en-GB" baseline="-25000" dirty="0"/>
              <a:t>s</a:t>
            </a:r>
            <a:r>
              <a:rPr lang="en-GB" dirty="0"/>
              <a:t> = 5 kHz, </a:t>
            </a:r>
            <a:r>
              <a:rPr lang="en-GB" i="1" dirty="0"/>
              <a:t>T</a:t>
            </a:r>
            <a:r>
              <a:rPr lang="en-GB" dirty="0"/>
              <a:t> = 10 s, 2000 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9FDA8-41F1-33D6-D895-84257822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28C000C-D52D-7317-C3D9-C8955C3D4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9396"/>
            <a:ext cx="4225255" cy="316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C372F637-11F3-DB8A-614D-0DBAE2874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80" y="2259396"/>
            <a:ext cx="4225255" cy="316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5581DD0-15A4-5E45-A679-6D2949068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744" y="2248612"/>
            <a:ext cx="4225256" cy="316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814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43158</TotalTime>
  <Words>620</Words>
  <Application>Microsoft Office PowerPoint</Application>
  <PresentationFormat>Widescreen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Palatino Linotype</vt:lpstr>
      <vt:lpstr>Verdana</vt:lpstr>
      <vt:lpstr>Office Theme</vt:lpstr>
      <vt:lpstr>Air Flow Vibration Studies</vt:lpstr>
      <vt:lpstr>Setup</vt:lpstr>
      <vt:lpstr>Setup</vt:lpstr>
      <vt:lpstr>QSP3</vt:lpstr>
      <vt:lpstr>What do we need?</vt:lpstr>
      <vt:lpstr>Single shot QSP2 </vt:lpstr>
      <vt:lpstr>Single shot QSP3 </vt:lpstr>
      <vt:lpstr>Varying flow rate QSP2</vt:lpstr>
      <vt:lpstr>Varying flow rate QSP2</vt:lpstr>
      <vt:lpstr>Pressure drop vs flow </vt:lpstr>
      <vt:lpstr>Conclusions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 Viehhauser</dc:creator>
  <cp:lastModifiedBy>Huddart, Adam (STFC,RAL,TECH)</cp:lastModifiedBy>
  <cp:revision>1243</cp:revision>
  <dcterms:created xsi:type="dcterms:W3CDTF">2018-10-16T11:54:38Z</dcterms:created>
  <dcterms:modified xsi:type="dcterms:W3CDTF">2025-04-03T07:21:57Z</dcterms:modified>
</cp:coreProperties>
</file>