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tl7ivtQaOw8m+PgY+SozflEa9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6"/>
  </p:normalViewPr>
  <p:slideViewPr>
    <p:cSldViewPr snapToGrid="0">
      <p:cViewPr varScale="1">
        <p:scale>
          <a:sx n="129" d="100"/>
          <a:sy n="129" d="100"/>
        </p:scale>
        <p:origin x="22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fdc8697d63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g2fdc8697d63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" name="Google Shape;59;g2fdc8697d63_0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6ebe22ea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6ebe22ea7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356ebe22ea7_0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6ebe22ea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6ebe22ea7_0_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56ebe22ea7_0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Layout 1">
  <p:cSld name="Content Layout 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0"/>
          <p:cNvSpPr txBox="1">
            <a:spLocks noGrp="1"/>
          </p:cNvSpPr>
          <p:nvPr>
            <p:ph type="title"/>
          </p:nvPr>
        </p:nvSpPr>
        <p:spPr>
          <a:xfrm>
            <a:off x="411892" y="240539"/>
            <a:ext cx="11285837" cy="487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0"/>
          <p:cNvSpPr txBox="1">
            <a:spLocks noGrp="1"/>
          </p:cNvSpPr>
          <p:nvPr>
            <p:ph type="body" idx="1"/>
          </p:nvPr>
        </p:nvSpPr>
        <p:spPr>
          <a:xfrm>
            <a:off x="411892" y="966055"/>
            <a:ext cx="11285837" cy="53816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83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－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－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40"/>
          <p:cNvSpPr txBox="1">
            <a:spLocks noGrp="1"/>
          </p:cNvSpPr>
          <p:nvPr>
            <p:ph type="sldNum" idx="12"/>
          </p:nvPr>
        </p:nvSpPr>
        <p:spPr>
          <a:xfrm>
            <a:off x="3814649" y="6467325"/>
            <a:ext cx="52809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ePIC Streaming Computing Model Working Group       May 2025        </a:t>
            </a:r>
            <a:fld id="{00000000-1234-1234-1234-123412341234}" type="slidenum">
              <a:rPr lang="en-US" b="0" i="0" u="none" strike="noStrike" cap="none"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" name="Google Shape;18;p40"/>
          <p:cNvCxnSpPr/>
          <p:nvPr/>
        </p:nvCxnSpPr>
        <p:spPr>
          <a:xfrm>
            <a:off x="-16475" y="735987"/>
            <a:ext cx="12208476" cy="0"/>
          </a:xfrm>
          <a:prstGeom prst="straightConnector1">
            <a:avLst/>
          </a:prstGeom>
          <a:noFill/>
          <a:ln w="5715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9" name="Google Shape;19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47180" y="6311076"/>
            <a:ext cx="650550" cy="467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sldNum" idx="12"/>
          </p:nvPr>
        </p:nvSpPr>
        <p:spPr>
          <a:xfrm>
            <a:off x="3814649" y="6467325"/>
            <a:ext cx="52809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>
                <a:solidFill>
                  <a:schemeClr val="dk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ePIC Streaming Computing Model Working Group       May 2025        </a:t>
            </a:r>
            <a:fld id="{00000000-1234-1234-1234-123412341234}" type="slidenum">
              <a:rPr lang="en-US" b="0" i="0" u="none" strike="noStrike" cap="none"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47180" y="6311076"/>
            <a:ext cx="650550" cy="46758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enodo.org/records/1467592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document/d/1mPqMsjHiymkeAB7uih_8TjFIluwM8MENIWZF3EDwNrU/edit?tab=t.0#heading=h.e9imf7vyetn0" TargetMode="External"/><Relationship Id="rId5" Type="http://schemas.openxmlformats.org/officeDocument/2006/relationships/hyperlink" Target="https://docs.google.com/document/d/1OmAGzFgZgEP6ntuRkP51kiOqF_0uh_RPjq8wgdTwb2A/edit?tab=t.0#heading=h.g1vlz8vqp7ht" TargetMode="External"/><Relationship Id="rId4" Type="http://schemas.openxmlformats.org/officeDocument/2006/relationships/hyperlink" Target="https://docs.google.com/document/d/1t5vBfgro8Kb6MKc-bz2Y67u3cOCpHK4dfepbJX-nEbE/edit?tab=t.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fdc8697d63_0_18"/>
          <p:cNvSpPr/>
          <p:nvPr/>
        </p:nvSpPr>
        <p:spPr>
          <a:xfrm>
            <a:off x="3235150" y="844775"/>
            <a:ext cx="8462700" cy="27252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g2fdc8697d63_0_18"/>
          <p:cNvSpPr txBox="1">
            <a:spLocks noGrp="1"/>
          </p:cNvSpPr>
          <p:nvPr>
            <p:ph type="title"/>
          </p:nvPr>
        </p:nvSpPr>
        <p:spPr>
          <a:xfrm>
            <a:off x="411892" y="240539"/>
            <a:ext cx="112857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Echelon 0 </a:t>
            </a:r>
            <a:r>
              <a:rPr lang="en-US"/>
              <a:t>- Echelon 1 data flow and processing</a:t>
            </a:r>
            <a:endParaRPr/>
          </a:p>
        </p:txBody>
      </p:sp>
      <p:sp>
        <p:nvSpPr>
          <p:cNvPr id="63" name="Google Shape;63;g2fdc8697d63_0_18"/>
          <p:cNvSpPr txBox="1">
            <a:spLocks noGrp="1"/>
          </p:cNvSpPr>
          <p:nvPr>
            <p:ph type="sldNum" idx="12"/>
          </p:nvPr>
        </p:nvSpPr>
        <p:spPr>
          <a:xfrm>
            <a:off x="3814649" y="6467325"/>
            <a:ext cx="5280900" cy="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/>
              <a:t>ePIC Streaming Computing Model Working Group       May 2025        </a:t>
            </a: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64" name="Google Shape;64;g2fdc8697d63_0_18"/>
          <p:cNvSpPr/>
          <p:nvPr/>
        </p:nvSpPr>
        <p:spPr>
          <a:xfrm>
            <a:off x="9935150" y="6390418"/>
            <a:ext cx="2256900" cy="4572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g2fdc8697d63_0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32186" y="6311075"/>
            <a:ext cx="545424" cy="46759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g2fdc8697d63_0_18"/>
          <p:cNvSpPr/>
          <p:nvPr/>
        </p:nvSpPr>
        <p:spPr>
          <a:xfrm>
            <a:off x="212650" y="844775"/>
            <a:ext cx="2316900" cy="2725200"/>
          </a:xfrm>
          <a:prstGeom prst="rect">
            <a:avLst/>
          </a:prstGeom>
          <a:solidFill>
            <a:srgbClr val="C9DAF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2fdc8697d63_0_18"/>
          <p:cNvSpPr/>
          <p:nvPr/>
        </p:nvSpPr>
        <p:spPr>
          <a:xfrm>
            <a:off x="3235150" y="1638751"/>
            <a:ext cx="1120500" cy="19311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2fdc8697d63_0_18"/>
          <p:cNvSpPr/>
          <p:nvPr/>
        </p:nvSpPr>
        <p:spPr>
          <a:xfrm>
            <a:off x="6565450" y="2474025"/>
            <a:ext cx="828000" cy="910200"/>
          </a:xfrm>
          <a:prstGeom prst="rect">
            <a:avLst/>
          </a:prstGeom>
          <a:solidFill>
            <a:srgbClr val="C27B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Switch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g2fdc8697d63_0_18"/>
          <p:cNvSpPr/>
          <p:nvPr/>
        </p:nvSpPr>
        <p:spPr>
          <a:xfrm>
            <a:off x="5535200" y="3958975"/>
            <a:ext cx="6162600" cy="2725200"/>
          </a:xfrm>
          <a:prstGeom prst="rect">
            <a:avLst/>
          </a:prstGeom>
          <a:solidFill>
            <a:srgbClr val="FCE5C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2fdc8697d63_0_18"/>
          <p:cNvSpPr/>
          <p:nvPr/>
        </p:nvSpPr>
        <p:spPr>
          <a:xfrm>
            <a:off x="7929225" y="1293225"/>
            <a:ext cx="3768300" cy="22767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g2fdc8697d63_0_18"/>
          <p:cNvSpPr/>
          <p:nvPr/>
        </p:nvSpPr>
        <p:spPr>
          <a:xfrm>
            <a:off x="7929225" y="3958975"/>
            <a:ext cx="3768300" cy="2201700"/>
          </a:xfrm>
          <a:prstGeom prst="rect">
            <a:avLst/>
          </a:prstGeom>
          <a:solidFill>
            <a:srgbClr val="B6D7A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g2fdc8697d63_0_18"/>
          <p:cNvSpPr/>
          <p:nvPr/>
        </p:nvSpPr>
        <p:spPr>
          <a:xfrm>
            <a:off x="6565450" y="3958975"/>
            <a:ext cx="828000" cy="1042500"/>
          </a:xfrm>
          <a:prstGeom prst="rect">
            <a:avLst/>
          </a:prstGeom>
          <a:solidFill>
            <a:srgbClr val="C27B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Switch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3" name="Google Shape;73;g2fdc8697d63_0_18"/>
          <p:cNvCxnSpPr/>
          <p:nvPr/>
        </p:nvCxnSpPr>
        <p:spPr>
          <a:xfrm rot="10800000">
            <a:off x="6769050" y="3359500"/>
            <a:ext cx="19800" cy="6480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4" name="Google Shape;74;g2fdc8697d63_0_18"/>
          <p:cNvSpPr txBox="1"/>
          <p:nvPr/>
        </p:nvSpPr>
        <p:spPr>
          <a:xfrm>
            <a:off x="2592807" y="2729625"/>
            <a:ext cx="681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3C78D8"/>
                </a:solidFill>
              </a:rPr>
              <a:t>4Tbps</a:t>
            </a:r>
            <a:endParaRPr sz="1200" b="1" i="0" u="none" strike="noStrike" cap="none">
              <a:solidFill>
                <a:srgbClr val="3C78D8"/>
              </a:solidFill>
            </a:endParaRPr>
          </a:p>
        </p:txBody>
      </p:sp>
      <p:sp>
        <p:nvSpPr>
          <p:cNvPr id="75" name="Google Shape;75;g2fdc8697d63_0_18"/>
          <p:cNvSpPr txBox="1"/>
          <p:nvPr/>
        </p:nvSpPr>
        <p:spPr>
          <a:xfrm>
            <a:off x="5204202" y="3579825"/>
            <a:ext cx="1513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rgbClr val="A64D79"/>
                </a:solidFill>
                <a:latin typeface="Arial"/>
                <a:ea typeface="Arial"/>
                <a:cs typeface="Arial"/>
                <a:sym typeface="Arial"/>
              </a:rPr>
              <a:t>400Gbps via ESnet</a:t>
            </a:r>
            <a:endParaRPr sz="1200" b="0" i="0" u="none" strike="noStrike" cap="none">
              <a:solidFill>
                <a:srgbClr val="A64D7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g2fdc8697d63_0_18"/>
          <p:cNvSpPr/>
          <p:nvPr/>
        </p:nvSpPr>
        <p:spPr>
          <a:xfrm>
            <a:off x="670300" y="1638725"/>
            <a:ext cx="1859100" cy="1931100"/>
          </a:xfrm>
          <a:prstGeom prst="rect">
            <a:avLst/>
          </a:prstGeom>
          <a:solidFill>
            <a:srgbClr val="A4C2F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g2fdc8697d63_0_18"/>
          <p:cNvSpPr/>
          <p:nvPr/>
        </p:nvSpPr>
        <p:spPr>
          <a:xfrm>
            <a:off x="8843625" y="2463644"/>
            <a:ext cx="828000" cy="4329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g2fdc8697d63_0_18"/>
          <p:cNvSpPr/>
          <p:nvPr/>
        </p:nvSpPr>
        <p:spPr>
          <a:xfrm>
            <a:off x="8843625" y="4644775"/>
            <a:ext cx="828000" cy="432900"/>
          </a:xfrm>
          <a:prstGeom prst="rect">
            <a:avLst/>
          </a:prstGeom>
          <a:solidFill>
            <a:srgbClr val="93C47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g2fdc8697d63_0_18"/>
          <p:cNvSpPr/>
          <p:nvPr/>
        </p:nvSpPr>
        <p:spPr>
          <a:xfrm>
            <a:off x="8843625" y="1878344"/>
            <a:ext cx="8280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2fdc8697d63_0_18"/>
          <p:cNvSpPr/>
          <p:nvPr/>
        </p:nvSpPr>
        <p:spPr>
          <a:xfrm>
            <a:off x="8843625" y="5230075"/>
            <a:ext cx="8280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2fdc8697d63_0_18"/>
          <p:cNvSpPr/>
          <p:nvPr/>
        </p:nvSpPr>
        <p:spPr>
          <a:xfrm>
            <a:off x="9824025" y="4644775"/>
            <a:ext cx="17325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processing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g2fdc8697d63_0_18"/>
          <p:cNvSpPr/>
          <p:nvPr/>
        </p:nvSpPr>
        <p:spPr>
          <a:xfrm>
            <a:off x="9824025" y="2463644"/>
            <a:ext cx="17325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Prompt processing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2fdc8697d63_0_18"/>
          <p:cNvSpPr/>
          <p:nvPr/>
        </p:nvSpPr>
        <p:spPr>
          <a:xfrm>
            <a:off x="670300" y="1648725"/>
            <a:ext cx="3677100" cy="1931100"/>
          </a:xfrm>
          <a:prstGeom prst="rect">
            <a:avLst/>
          </a:prstGeom>
          <a:noFill/>
          <a:ln w="38100" cap="flat" cmpd="sng">
            <a:solidFill>
              <a:srgbClr val="1155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" name="Google Shape;84;g2fdc8697d63_0_18"/>
          <p:cNvCxnSpPr>
            <a:stCxn id="77" idx="0"/>
            <a:endCxn id="79" idx="2"/>
          </p:cNvCxnSpPr>
          <p:nvPr/>
        </p:nvCxnSpPr>
        <p:spPr>
          <a:xfrm rot="10800000">
            <a:off x="9257625" y="2311244"/>
            <a:ext cx="0" cy="152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5" name="Google Shape;85;g2fdc8697d63_0_18"/>
          <p:cNvCxnSpPr/>
          <p:nvPr/>
        </p:nvCxnSpPr>
        <p:spPr>
          <a:xfrm rot="10800000">
            <a:off x="9257625" y="5077675"/>
            <a:ext cx="0" cy="15240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" name="Google Shape;86;g2fdc8697d63_0_18"/>
          <p:cNvCxnSpPr>
            <a:stCxn id="81" idx="1"/>
            <a:endCxn id="78" idx="3"/>
          </p:cNvCxnSpPr>
          <p:nvPr/>
        </p:nvCxnSpPr>
        <p:spPr>
          <a:xfrm rot="10800000">
            <a:off x="9671625" y="4861225"/>
            <a:ext cx="1524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7" name="Google Shape;87;g2fdc8697d63_0_18"/>
          <p:cNvCxnSpPr/>
          <p:nvPr/>
        </p:nvCxnSpPr>
        <p:spPr>
          <a:xfrm rot="10800000">
            <a:off x="9671625" y="2662619"/>
            <a:ext cx="152400" cy="0"/>
          </a:xfrm>
          <a:prstGeom prst="straightConnector1">
            <a:avLst/>
          </a:prstGeom>
          <a:noFill/>
          <a:ln w="38100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8" name="Google Shape;88;g2fdc8697d63_0_18"/>
          <p:cNvSpPr txBox="1"/>
          <p:nvPr/>
        </p:nvSpPr>
        <p:spPr>
          <a:xfrm>
            <a:off x="3349750" y="937100"/>
            <a:ext cx="2103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BNL data center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89" name="Google Shape;89;g2fdc8697d63_0_18"/>
          <p:cNvSpPr txBox="1"/>
          <p:nvPr/>
        </p:nvSpPr>
        <p:spPr>
          <a:xfrm>
            <a:off x="5737450" y="5982100"/>
            <a:ext cx="21033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JLab data center</a:t>
            </a:r>
            <a:endParaRPr sz="2000">
              <a:solidFill>
                <a:schemeClr val="dk1"/>
              </a:solidFill>
            </a:endParaRPr>
          </a:p>
        </p:txBody>
      </p:sp>
      <p:sp>
        <p:nvSpPr>
          <p:cNvPr id="90" name="Google Shape;90;g2fdc8697d63_0_18"/>
          <p:cNvSpPr txBox="1"/>
          <p:nvPr/>
        </p:nvSpPr>
        <p:spPr>
          <a:xfrm>
            <a:off x="8021200" y="1318625"/>
            <a:ext cx="28650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ePIC Echelon 1 at BNL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91" name="Google Shape;91;g2fdc8697d63_0_18"/>
          <p:cNvSpPr txBox="1"/>
          <p:nvPr/>
        </p:nvSpPr>
        <p:spPr>
          <a:xfrm>
            <a:off x="8133200" y="5674880"/>
            <a:ext cx="30219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ePIC Echelon 1 at JLab</a:t>
            </a:r>
            <a:endParaRPr sz="1700">
              <a:solidFill>
                <a:schemeClr val="dk1"/>
              </a:solidFill>
            </a:endParaRPr>
          </a:p>
        </p:txBody>
      </p:sp>
      <p:sp>
        <p:nvSpPr>
          <p:cNvPr id="92" name="Google Shape;92;g2fdc8697d63_0_18"/>
          <p:cNvSpPr txBox="1"/>
          <p:nvPr/>
        </p:nvSpPr>
        <p:spPr>
          <a:xfrm>
            <a:off x="365050" y="937100"/>
            <a:ext cx="7149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IP6</a:t>
            </a:r>
            <a:endParaRPr sz="2000">
              <a:solidFill>
                <a:schemeClr val="dk1"/>
              </a:solidFill>
            </a:endParaRPr>
          </a:p>
        </p:txBody>
      </p:sp>
      <p:cxnSp>
        <p:nvCxnSpPr>
          <p:cNvPr id="93" name="Google Shape;93;g2fdc8697d63_0_18"/>
          <p:cNvCxnSpPr/>
          <p:nvPr/>
        </p:nvCxnSpPr>
        <p:spPr>
          <a:xfrm>
            <a:off x="2529400" y="2677700"/>
            <a:ext cx="713100" cy="4800"/>
          </a:xfrm>
          <a:prstGeom prst="straightConnector1">
            <a:avLst/>
          </a:prstGeom>
          <a:noFill/>
          <a:ln w="152400" cap="flat" cmpd="sng">
            <a:solidFill>
              <a:srgbClr val="6D9EE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4" name="Google Shape;94;g2fdc8697d63_0_18"/>
          <p:cNvSpPr txBox="1"/>
          <p:nvPr/>
        </p:nvSpPr>
        <p:spPr>
          <a:xfrm>
            <a:off x="730800" y="1767375"/>
            <a:ext cx="1023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DAQ room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5" name="Google Shape;95;g2fdc8697d63_0_18"/>
          <p:cNvSpPr txBox="1"/>
          <p:nvPr/>
        </p:nvSpPr>
        <p:spPr>
          <a:xfrm>
            <a:off x="3283600" y="1767375"/>
            <a:ext cx="1023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</a:rPr>
              <a:t>DAQ enclave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6" name="Google Shape;96;g2fdc8697d63_0_18"/>
          <p:cNvSpPr txBox="1"/>
          <p:nvPr/>
        </p:nvSpPr>
        <p:spPr>
          <a:xfrm>
            <a:off x="670300" y="3655750"/>
            <a:ext cx="3677100" cy="400200"/>
          </a:xfrm>
          <a:prstGeom prst="rect">
            <a:avLst/>
          </a:prstGeom>
          <a:solidFill>
            <a:srgbClr val="A4C2F4"/>
          </a:solidFill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Echelon 0</a:t>
            </a:r>
            <a:endParaRPr sz="1400" b="1" i="0" u="none" strike="noStrike" cap="none">
              <a:solidFill>
                <a:srgbClr val="1155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g2fdc8697d63_0_18"/>
          <p:cNvSpPr/>
          <p:nvPr/>
        </p:nvSpPr>
        <p:spPr>
          <a:xfrm>
            <a:off x="3332000" y="2474025"/>
            <a:ext cx="1023600" cy="910200"/>
          </a:xfrm>
          <a:prstGeom prst="rect">
            <a:avLst/>
          </a:prstGeom>
          <a:solidFill>
            <a:srgbClr val="6D9EE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STF b</a:t>
            </a: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uffer (1 week depth)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g2fdc8697d63_0_18"/>
          <p:cNvSpPr/>
          <p:nvPr/>
        </p:nvSpPr>
        <p:spPr>
          <a:xfrm>
            <a:off x="4322600" y="2474025"/>
            <a:ext cx="1212600" cy="910200"/>
          </a:xfrm>
          <a:prstGeom prst="rect">
            <a:avLst/>
          </a:prstGeom>
          <a:solidFill>
            <a:srgbClr val="6D9EEB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Ext subnet for E1 delivery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g2fdc8697d63_0_18"/>
          <p:cNvSpPr/>
          <p:nvPr/>
        </p:nvSpPr>
        <p:spPr>
          <a:xfrm>
            <a:off x="9824025" y="3054619"/>
            <a:ext cx="17325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Fast monitoring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0" name="Google Shape;100;g2fdc8697d63_0_18"/>
          <p:cNvCxnSpPr/>
          <p:nvPr/>
        </p:nvCxnSpPr>
        <p:spPr>
          <a:xfrm>
            <a:off x="5552700" y="2661700"/>
            <a:ext cx="1056600" cy="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1" name="Google Shape;101;g2fdc8697d63_0_18"/>
          <p:cNvSpPr txBox="1"/>
          <p:nvPr/>
        </p:nvSpPr>
        <p:spPr>
          <a:xfrm>
            <a:off x="5538907" y="2123270"/>
            <a:ext cx="10236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A64D79"/>
                </a:solidFill>
              </a:rPr>
              <a:t>STF stream</a:t>
            </a:r>
            <a:endParaRPr sz="1200">
              <a:solidFill>
                <a:srgbClr val="A64D79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A64D79"/>
                </a:solidFill>
              </a:rPr>
              <a:t>(Rucio)</a:t>
            </a:r>
            <a:endParaRPr sz="1200">
              <a:solidFill>
                <a:srgbClr val="A64D79"/>
              </a:solidFill>
            </a:endParaRPr>
          </a:p>
        </p:txBody>
      </p:sp>
      <p:cxnSp>
        <p:nvCxnSpPr>
          <p:cNvPr id="102" name="Google Shape;102;g2fdc8697d63_0_18"/>
          <p:cNvCxnSpPr/>
          <p:nvPr/>
        </p:nvCxnSpPr>
        <p:spPr>
          <a:xfrm>
            <a:off x="5492500" y="3202875"/>
            <a:ext cx="1056600" cy="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3" name="Google Shape;103;g2fdc8697d63_0_18"/>
          <p:cNvSpPr txBox="1"/>
          <p:nvPr/>
        </p:nvSpPr>
        <p:spPr>
          <a:xfrm>
            <a:off x="5605138" y="2771938"/>
            <a:ext cx="1023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900">
                <a:solidFill>
                  <a:srgbClr val="A64D79"/>
                </a:solidFill>
              </a:rPr>
              <a:t>TF stream</a:t>
            </a:r>
            <a:endParaRPr sz="900">
              <a:solidFill>
                <a:srgbClr val="A64D79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900">
                <a:solidFill>
                  <a:srgbClr val="A64D79"/>
                </a:solidFill>
              </a:rPr>
              <a:t>(Messaging?)</a:t>
            </a:r>
            <a:endParaRPr sz="900">
              <a:solidFill>
                <a:srgbClr val="A64D79"/>
              </a:solidFill>
            </a:endParaRPr>
          </a:p>
        </p:txBody>
      </p:sp>
      <p:cxnSp>
        <p:nvCxnSpPr>
          <p:cNvPr id="104" name="Google Shape;104;g2fdc8697d63_0_18"/>
          <p:cNvCxnSpPr>
            <a:endCxn id="77" idx="1"/>
          </p:cNvCxnSpPr>
          <p:nvPr/>
        </p:nvCxnSpPr>
        <p:spPr>
          <a:xfrm rot="10800000" flipH="1">
            <a:off x="7393425" y="2680094"/>
            <a:ext cx="1450200" cy="45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5" name="Google Shape;105;g2fdc8697d63_0_18"/>
          <p:cNvCxnSpPr>
            <a:endCxn id="99" idx="1"/>
          </p:cNvCxnSpPr>
          <p:nvPr/>
        </p:nvCxnSpPr>
        <p:spPr>
          <a:xfrm>
            <a:off x="7393425" y="3255469"/>
            <a:ext cx="2430600" cy="156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g2fdc8697d63_0_18"/>
          <p:cNvSpPr/>
          <p:nvPr/>
        </p:nvSpPr>
        <p:spPr>
          <a:xfrm>
            <a:off x="9824025" y="4055944"/>
            <a:ext cx="1732500" cy="432900"/>
          </a:xfrm>
          <a:prstGeom prst="rect">
            <a:avLst/>
          </a:prstGeom>
          <a:solidFill>
            <a:srgbClr val="6AA84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Fast monitoring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7" name="Google Shape;107;g2fdc8697d63_0_18"/>
          <p:cNvCxnSpPr/>
          <p:nvPr/>
        </p:nvCxnSpPr>
        <p:spPr>
          <a:xfrm>
            <a:off x="7386326" y="4279406"/>
            <a:ext cx="2430600" cy="156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8" name="Google Shape;108;g2fdc8697d63_0_18"/>
          <p:cNvCxnSpPr/>
          <p:nvPr/>
        </p:nvCxnSpPr>
        <p:spPr>
          <a:xfrm rot="10800000" flipH="1">
            <a:off x="7393425" y="4858969"/>
            <a:ext cx="1450200" cy="4500"/>
          </a:xfrm>
          <a:prstGeom prst="straightConnector1">
            <a:avLst/>
          </a:prstGeom>
          <a:noFill/>
          <a:ln w="7620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9" name="Google Shape;109;g2fdc8697d63_0_18"/>
          <p:cNvCxnSpPr/>
          <p:nvPr/>
        </p:nvCxnSpPr>
        <p:spPr>
          <a:xfrm rot="10800000">
            <a:off x="7200600" y="3359500"/>
            <a:ext cx="19800" cy="648000"/>
          </a:xfrm>
          <a:prstGeom prst="straightConnector1">
            <a:avLst/>
          </a:prstGeom>
          <a:noFill/>
          <a:ln w="19050" cap="flat" cmpd="sng">
            <a:solidFill>
              <a:srgbClr val="C27BA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0" name="Google Shape;110;g2fdc8697d63_0_18"/>
          <p:cNvSpPr txBox="1"/>
          <p:nvPr/>
        </p:nvSpPr>
        <p:spPr>
          <a:xfrm>
            <a:off x="0" y="4168425"/>
            <a:ext cx="5453100" cy="27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US" sz="1500">
                <a:solidFill>
                  <a:schemeClr val="dk1"/>
                </a:solidFill>
              </a:rPr>
              <a:t>STF stream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Bulk data in STF format built in DAQ enclave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Managed by Rucio, registered at STF buffer via the external subnet and sent to the E1 buffers</a:t>
            </a:r>
            <a:endParaRPr sz="1500">
              <a:solidFill>
                <a:schemeClr val="dk1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-US" sz="1500">
                <a:solidFill>
                  <a:schemeClr val="dk1"/>
                </a:solidFill>
              </a:rPr>
              <a:t>TF stream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Subset of data sent quickly with finer granularity (e.g. via messaging) to E1s for fast monitoring; data availability within a few seconds</a:t>
            </a:r>
            <a:endParaRPr sz="1500">
              <a:solidFill>
                <a:schemeClr val="dk1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○"/>
            </a:pPr>
            <a:r>
              <a:rPr lang="en-US" sz="1500">
                <a:solidFill>
                  <a:schemeClr val="dk1"/>
                </a:solidFill>
              </a:rPr>
              <a:t>Could be constructed in DAQ enclave in parallel to the STFs, or skimmed from the STFs in the STF buffer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6ebe22ea7_0_5"/>
          <p:cNvSpPr txBox="1">
            <a:spLocks noGrp="1"/>
          </p:cNvSpPr>
          <p:nvPr>
            <p:ph type="title"/>
          </p:nvPr>
        </p:nvSpPr>
        <p:spPr>
          <a:xfrm>
            <a:off x="411892" y="240539"/>
            <a:ext cx="11285700" cy="48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Echelon 0 </a:t>
            </a:r>
            <a:r>
              <a:rPr lang="en-US"/>
              <a:t>- Echelon 1 data flow and processing</a:t>
            </a:r>
            <a:endParaRPr/>
          </a:p>
        </p:txBody>
      </p:sp>
      <p:sp>
        <p:nvSpPr>
          <p:cNvPr id="117" name="Google Shape;117;g356ebe22ea7_0_5"/>
          <p:cNvSpPr txBox="1">
            <a:spLocks noGrp="1"/>
          </p:cNvSpPr>
          <p:nvPr>
            <p:ph type="body" idx="1"/>
          </p:nvPr>
        </p:nvSpPr>
        <p:spPr>
          <a:xfrm>
            <a:off x="411892" y="966055"/>
            <a:ext cx="11285700" cy="5381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457200" lvl="0" indent="-347345" algn="l" rtl="0"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DAQ’s domain extends across the IP6-SDCC fiber to the enclave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In the enclave is the online farm where DAQ assembles detector data into the event data stream</a:t>
            </a:r>
            <a:endParaRPr/>
          </a:p>
          <a:p>
            <a:pPr marL="457200" lvl="0" indent="-347345" algn="l" rtl="0"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The event data stream is in the form of time frames (TFs) aggregated in contiguous blocks of ~1000 TFs == a super time frame (STF)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A TF contains all the detector data in a time window of ~half a millisecond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An STF is the atomic data unit for post-DAQ raw data processing</a:t>
            </a:r>
            <a:endParaRPr/>
          </a:p>
          <a:p>
            <a:pPr marL="457200" lvl="0" indent="-347345" algn="l" rtl="0"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DAQ inserts file and run markers into the stream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STFs map to ~2GB files, the full dataset delivered identically to the two E1s</a:t>
            </a:r>
            <a:endParaRPr/>
          </a:p>
          <a:p>
            <a:pPr marL="457200" lvl="0" indent="-347345" algn="l" rtl="0"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Echelon 1 sites are symmetric peers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E1 principal responsibilities: archiving the stream, prompt processing, monitoring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Ensures two geographically separated complete raw data copies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Uses ePIC distributed computing capabilities supporting the E0/1/2/3 streaming computing model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Will be up to the ePIC collaboration together with sites to determine the E1 roles in detail</a:t>
            </a:r>
            <a:endParaRPr/>
          </a:p>
          <a:p>
            <a:pPr marL="457200" lvl="0" indent="-347345" algn="l" rtl="0"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Buffers in the DAQ and Echelon 1 sites ensure latency tolerance to avoid deadtime, smooth streaming operation and robustness against data flow interruptions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DAQ enclave STF buffer</a:t>
            </a:r>
            <a:endParaRPr/>
          </a:p>
          <a:p>
            <a:pPr marL="1371600" lvl="2" indent="-325755" algn="l" rtl="0"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holds STFs built in the enclave until validated as received at an E1</a:t>
            </a:r>
            <a:endParaRPr/>
          </a:p>
          <a:p>
            <a:pPr marL="1371600" lvl="2" indent="-325755" algn="l" rtl="0"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sized to hold 1 week of data</a:t>
            </a:r>
            <a:endParaRPr/>
          </a:p>
          <a:p>
            <a:pPr marL="914400" lvl="1" indent="-336550" algn="l" rtl="0">
              <a:spcBef>
                <a:spcPts val="500"/>
              </a:spcBef>
              <a:spcAft>
                <a:spcPts val="0"/>
              </a:spcAft>
              <a:buSzPct val="100000"/>
              <a:buChar char="－"/>
            </a:pPr>
            <a:r>
              <a:rPr lang="en-US"/>
              <a:t>E1 buffers</a:t>
            </a:r>
            <a:endParaRPr/>
          </a:p>
          <a:p>
            <a:pPr marL="1371600" lvl="2" indent="-325755" algn="l" rtl="0"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sized to hold 3 weeks of data, such that data is disk resident through the ~2 week calibration process</a:t>
            </a:r>
            <a:endParaRPr/>
          </a:p>
        </p:txBody>
      </p:sp>
      <p:sp>
        <p:nvSpPr>
          <p:cNvPr id="118" name="Google Shape;118;g356ebe22ea7_0_5"/>
          <p:cNvSpPr txBox="1">
            <a:spLocks noGrp="1"/>
          </p:cNvSpPr>
          <p:nvPr>
            <p:ph type="sldNum" idx="12"/>
          </p:nvPr>
        </p:nvSpPr>
        <p:spPr>
          <a:xfrm>
            <a:off x="3814649" y="6467325"/>
            <a:ext cx="5280900" cy="30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/>
              <a:t>ePIC Streaming Computing Model Working Group       May 2025        </a:t>
            </a: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6ebe22ea7_0_31"/>
          <p:cNvSpPr txBox="1">
            <a:spLocks noGrp="1"/>
          </p:cNvSpPr>
          <p:nvPr>
            <p:ph type="title"/>
          </p:nvPr>
        </p:nvSpPr>
        <p:spPr>
          <a:xfrm>
            <a:off x="411892" y="240539"/>
            <a:ext cx="11285700" cy="4875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E0-E1 dataflow and workflow: Getting to the specifics</a:t>
            </a:r>
            <a:endParaRPr/>
          </a:p>
        </p:txBody>
      </p:sp>
      <p:sp>
        <p:nvSpPr>
          <p:cNvPr id="125" name="Google Shape;125;g356ebe22ea7_0_31"/>
          <p:cNvSpPr txBox="1">
            <a:spLocks noGrp="1"/>
          </p:cNvSpPr>
          <p:nvPr>
            <p:ph type="body" idx="1"/>
          </p:nvPr>
        </p:nvSpPr>
        <p:spPr>
          <a:xfrm>
            <a:off x="411892" y="966055"/>
            <a:ext cx="11285700" cy="5381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68300" algn="l" rtl="0">
              <a:spcBef>
                <a:spcPts val="100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We have our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streaming computing model document</a:t>
            </a:r>
            <a:r>
              <a:rPr lang="en-US"/>
              <a:t> V2 (Oct 2024), and an evolving conception of E0-E1 dataflow and workflows, developed in an active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streaming computing model meeting</a:t>
            </a:r>
            <a:r>
              <a:rPr lang="en-US"/>
              <a:t> series and expressed in the schematic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Emphasis now is moving from reports and schematics to the specifics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－"/>
            </a:pPr>
            <a:r>
              <a:rPr lang="en-US"/>
              <a:t>Prototyping ideas and tools in testbeds, guided by requirements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u="sng">
                <a:solidFill>
                  <a:schemeClr val="hlink"/>
                </a:solidFill>
                <a:hlinkClick r:id="rId5"/>
              </a:rPr>
              <a:t>Requirements document</a:t>
            </a:r>
            <a:r>
              <a:rPr lang="en-US"/>
              <a:t> is now a ~month old, gathering input, an instructive guide</a:t>
            </a:r>
            <a:endParaRPr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/>
              <a:t>Testbed plans are taking concrete shape: infrastructure installed and ready, identified people to work, growing list of questions to address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－"/>
            </a:pPr>
            <a:r>
              <a:rPr lang="en-US"/>
              <a:t>Developing E0-E1 streaming workflows in a testbed utilizing Rucio and PanDA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R&amp;D instances of Rucio and PanDA are operating at BNL for this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effort identified and ramping, </a:t>
            </a:r>
            <a:r>
              <a:rPr lang="en-US" u="sng">
                <a:solidFill>
                  <a:schemeClr val="hlink"/>
                </a:solidFill>
                <a:hlinkClick r:id="rId6"/>
              </a:rPr>
              <a:t>preliminary plan</a:t>
            </a:r>
            <a:r>
              <a:rPr lang="en-US"/>
              <a:t> taking shape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－"/>
            </a:pPr>
            <a:r>
              <a:rPr lang="en-US"/>
              <a:t>Calibration workflows are to be covered as well in the testbeds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Describing and executing complex calibration workflows with their dependencies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Supporting a detector/data state machine describing dynamic, concurrent activity across the ePIC detector and the machine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We need a volunteer to gather calib info across the DSCs and help establish test workflows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－"/>
            </a:pPr>
            <a:r>
              <a:rPr lang="en-US"/>
              <a:t>Streaming reconstruction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Raw data stream to collision event identification to reconstruction and analysis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－"/>
            </a:pPr>
            <a:r>
              <a:rPr lang="en-US"/>
              <a:t>Data handling, storage and archiving</a:t>
            </a:r>
            <a:endParaRPr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Object stores? XRootD roles? Handling fine-grained low-latency data distinct from bulk stream?</a:t>
            </a:r>
            <a:endParaRPr/>
          </a:p>
        </p:txBody>
      </p:sp>
      <p:sp>
        <p:nvSpPr>
          <p:cNvPr id="126" name="Google Shape;126;g356ebe22ea7_0_31"/>
          <p:cNvSpPr txBox="1">
            <a:spLocks noGrp="1"/>
          </p:cNvSpPr>
          <p:nvPr>
            <p:ph type="sldNum" idx="12"/>
          </p:nvPr>
        </p:nvSpPr>
        <p:spPr>
          <a:xfrm>
            <a:off x="3814649" y="6467325"/>
            <a:ext cx="5280900" cy="303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/>
              <a:t>ePIC Streaming Computing Model Working Group       May 2025        </a:t>
            </a: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Lab Colors">
      <a:dk1>
        <a:srgbClr val="000000"/>
      </a:dk1>
      <a:lt1>
        <a:srgbClr val="FFFFFF"/>
      </a:lt1>
      <a:dk2>
        <a:srgbClr val="5E5E5E"/>
      </a:dk2>
      <a:lt2>
        <a:srgbClr val="EAEAEA"/>
      </a:lt2>
      <a:accent1>
        <a:srgbClr val="BE1D1D"/>
      </a:accent1>
      <a:accent2>
        <a:srgbClr val="D5D5D5"/>
      </a:accent2>
      <a:accent3>
        <a:srgbClr val="C0C0C0"/>
      </a:accent3>
      <a:accent4>
        <a:srgbClr val="A9A9A9"/>
      </a:accent4>
      <a:accent5>
        <a:srgbClr val="929292"/>
      </a:accent5>
      <a:accent6>
        <a:srgbClr val="919191"/>
      </a:accent6>
      <a:hlink>
        <a:srgbClr val="941100"/>
      </a:hlink>
      <a:folHlink>
        <a:srgbClr val="C81B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Macintosh PowerPoint</Application>
  <PresentationFormat>Widescreen</PresentationFormat>
  <Paragraphs>76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Echelon 0 - Echelon 1 data flow and processing</vt:lpstr>
      <vt:lpstr>Echelon 0 - Echelon 1 data flow and processing</vt:lpstr>
      <vt:lpstr>E0-E1 dataflow and workflow: Getting to the specifics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Echelon 0 - Echelon 1 data flow and processing</dc:title>
  <dc:creator>Markus Diefenthaler</dc:creator>
  <cp:lastModifiedBy>Markus Diefenthaler</cp:lastModifiedBy>
  <cp:revision>1</cp:revision>
  <dcterms:created xsi:type="dcterms:W3CDTF">2021-12-06T09:54:08Z</dcterms:created>
  <dcterms:modified xsi:type="dcterms:W3CDTF">2025-05-11T18:40:58Z</dcterms:modified>
</cp:coreProperties>
</file>