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0" r:id="rId3"/>
    <p:sldId id="271" r:id="rId4"/>
    <p:sldId id="260" r:id="rId5"/>
    <p:sldId id="257" r:id="rId6"/>
    <p:sldId id="266" r:id="rId7"/>
    <p:sldId id="259" r:id="rId8"/>
    <p:sldId id="261" r:id="rId9"/>
    <p:sldId id="272" r:id="rId10"/>
    <p:sldId id="267" r:id="rId11"/>
    <p:sldId id="262" r:id="rId12"/>
    <p:sldId id="273" r:id="rId13"/>
    <p:sldId id="269" r:id="rId14"/>
    <p:sldId id="268" r:id="rId15"/>
    <p:sldId id="274" r:id="rId16"/>
    <p:sldId id="275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00" autoAdjust="0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6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2025-04-28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874000" cy="1803939"/>
          </a:xfrm>
        </p:spPr>
        <p:txBody>
          <a:bodyPr>
            <a:normAutofit/>
          </a:bodyPr>
          <a:lstStyle/>
          <a:p>
            <a: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27th Accelerator Test Facility (ATF) Users' Meeting</a:t>
            </a: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800" dirty="0"/>
              <a:t>LWIR Laser Status and Upgrades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Misha Polyanskiy</a:t>
            </a:r>
          </a:p>
          <a:p>
            <a:r>
              <a:rPr lang="en-US" dirty="0"/>
              <a:t>2025-05-01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F941D-B2E9-2BC1-7925-AD6939B90408}"/>
              </a:ext>
            </a:extLst>
          </p:cNvPr>
          <p:cNvGrpSpPr/>
          <p:nvPr/>
        </p:nvGrpSpPr>
        <p:grpSpPr>
          <a:xfrm>
            <a:off x="811962" y="5491162"/>
            <a:ext cx="3779006" cy="809625"/>
            <a:chOff x="811962" y="5491162"/>
            <a:chExt cx="3779006" cy="809625"/>
          </a:xfrm>
        </p:grpSpPr>
        <p:pic>
          <p:nvPicPr>
            <p:cNvPr id="1028" name="Picture 4" descr="Icon&#10;&#10;Description automatically generated">
              <a:extLst>
                <a:ext uri="{FF2B5EF4-FFF2-40B4-BE49-F238E27FC236}">
                  <a16:creationId xmlns:a16="http://schemas.microsoft.com/office/drawing/2014/main" id="{997C43EC-F0BA-43FB-D8B9-ED85CE6C4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62" y="5491162"/>
              <a:ext cx="8953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1580904" y="5877030"/>
              <a:ext cx="30100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E9F9A-2D01-5980-3EDC-6FB63B4C5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1A358B-E1B6-7CA4-4703-A808967DB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D4FDB3-1E35-4695-9B0E-2B5A7AE81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81786"/>
            <a:ext cx="10334625" cy="28535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200" b="0" dirty="0"/>
              <a:t>Overview &amp; Statistics</a:t>
            </a:r>
            <a:br>
              <a:rPr lang="en-US" sz="3200" b="0" dirty="0"/>
            </a:br>
            <a:r>
              <a:rPr lang="en-US" sz="3200" b="0" dirty="0"/>
              <a:t>Recent System Developments</a:t>
            </a:r>
            <a:br>
              <a:rPr lang="en-US" sz="3200" b="0" dirty="0"/>
            </a:br>
            <a:r>
              <a:rPr lang="en-US" sz="3200" b="0" dirty="0"/>
              <a:t>Near-Term Improvement Plans</a:t>
            </a:r>
            <a:br>
              <a:rPr lang="en-US" sz="3200" b="0" dirty="0"/>
            </a:br>
            <a:r>
              <a:rPr lang="en-US" sz="3200" b="0" dirty="0"/>
              <a:t>Strategic Outlook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8FD436-A7CE-A2C9-3A06-BFB182F76F18}"/>
              </a:ext>
            </a:extLst>
          </p:cNvPr>
          <p:cNvSpPr/>
          <p:nvPr/>
        </p:nvSpPr>
        <p:spPr>
          <a:xfrm>
            <a:off x="766771" y="3714771"/>
            <a:ext cx="5243504" cy="66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E2166-CBE2-871D-33B8-757D60EE2657}"/>
              </a:ext>
            </a:extLst>
          </p:cNvPr>
          <p:cNvSpPr txBox="1"/>
          <p:nvPr/>
        </p:nvSpPr>
        <p:spPr>
          <a:xfrm>
            <a:off x="7405688" y="2722052"/>
            <a:ext cx="4712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Goals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Ramp up delivered energy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Improve beam quality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Increase system reliability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Provide post-compressed pulses</a:t>
            </a:r>
            <a:b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to early-adopter experiments</a:t>
            </a:r>
          </a:p>
        </p:txBody>
      </p:sp>
    </p:spTree>
    <p:extLst>
      <p:ext uri="{BB962C8B-B14F-4D97-AF65-F5344CB8AC3E}">
        <p14:creationId xmlns:p14="http://schemas.microsoft.com/office/powerpoint/2010/main" val="4097317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00802-92F5-0462-28C3-226DC1F9C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43830-D80B-71F0-D369-70CE37B931D2}"/>
              </a:ext>
            </a:extLst>
          </p:cNvPr>
          <p:cNvSpPr txBox="1"/>
          <p:nvPr/>
        </p:nvSpPr>
        <p:spPr>
          <a:xfrm>
            <a:off x="1723696" y="1214015"/>
            <a:ext cx="90840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="1" dirty="0"/>
              <a:t>Working wish-list</a:t>
            </a:r>
            <a:br>
              <a:rPr lang="en-US" sz="2000" b="1" dirty="0"/>
            </a:br>
            <a:r>
              <a:rPr lang="en-US" sz="2000" i="1" dirty="0"/>
              <a:t>(items to tackle as time / resources allow, no fixed order or hard deadlines)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BaF</a:t>
            </a:r>
            <a:r>
              <a:rPr lang="en-US" sz="2000" baseline="-25000" dirty="0"/>
              <a:t>2</a:t>
            </a:r>
            <a:r>
              <a:rPr lang="en-US" sz="2000" dirty="0"/>
              <a:t> windows for the regen section and at the final-amplifier input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Small in-air plasma shutter separating the regen from the final amplifier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Bypass for the “big” plasma shutter (remove potential beam distortion with two off-axis parabolas)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Herriott-cell (“zig-zag”) optical arrangement for the regen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New mount for the lower periscope mirror in the compressor chamber</a:t>
            </a:r>
          </a:p>
          <a:p>
            <a:pPr>
              <a:spcAft>
                <a:spcPts val="300"/>
              </a:spcAft>
            </a:pPr>
            <a:endParaRPr lang="en-US" sz="2000" b="1" dirty="0"/>
          </a:p>
          <a:p>
            <a:pPr>
              <a:spcAft>
                <a:spcPts val="300"/>
              </a:spcAft>
            </a:pPr>
            <a:r>
              <a:rPr lang="en-US" sz="2000" b="1" dirty="0"/>
              <a:t>Target deployment: 2025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2000" dirty="0"/>
              <a:t>Post-compressor pulse shortening: 2 ps → 500 fs (</a:t>
            </a:r>
            <a:r>
              <a:rPr lang="en-US" sz="2000" u="sng" dirty="0"/>
              <a:t>Part of AE-138</a:t>
            </a:r>
            <a:r>
              <a:rPr lang="en-US" sz="2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C4F3B-5620-B846-0DB0-F3B7995098A8}"/>
              </a:ext>
            </a:extLst>
          </p:cNvPr>
          <p:cNvSpPr txBox="1"/>
          <p:nvPr/>
        </p:nvSpPr>
        <p:spPr>
          <a:xfrm>
            <a:off x="441158" y="272716"/>
            <a:ext cx="71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Ongoing work &amp; near-term plans</a:t>
            </a:r>
          </a:p>
        </p:txBody>
      </p:sp>
    </p:spTree>
    <p:extLst>
      <p:ext uri="{BB962C8B-B14F-4D97-AF65-F5344CB8AC3E}">
        <p14:creationId xmlns:p14="http://schemas.microsoft.com/office/powerpoint/2010/main" val="209297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A6F0D-BFF6-5274-6E6C-A403DFC15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258B2D4-8665-723E-7DD9-65310C3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4" y="2629545"/>
            <a:ext cx="1801243" cy="180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CE749-04B3-D631-682A-3A9EE7A6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077" y="988659"/>
            <a:ext cx="9526247" cy="29386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694AC3D-A71E-B7EB-4D0D-B69944DE9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6650" y="4016256"/>
            <a:ext cx="3771900" cy="2828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8EDF00-4287-6BBC-9401-8E8256C69A4E}"/>
              </a:ext>
            </a:extLst>
          </p:cNvPr>
          <p:cNvGrpSpPr/>
          <p:nvPr/>
        </p:nvGrpSpPr>
        <p:grpSpPr>
          <a:xfrm>
            <a:off x="7630226" y="5209130"/>
            <a:ext cx="1484109" cy="369332"/>
            <a:chOff x="6638461" y="5209130"/>
            <a:chExt cx="1484109" cy="36933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D7A57E5-EDD8-D258-8D32-88129E7F7F98}"/>
                </a:ext>
              </a:extLst>
            </p:cNvPr>
            <p:cNvCxnSpPr>
              <a:cxnSpLocks/>
            </p:cNvCxnSpPr>
            <p:nvPr/>
          </p:nvCxnSpPr>
          <p:spPr>
            <a:xfrm>
              <a:off x="7393037" y="5292618"/>
              <a:ext cx="273423" cy="0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534305A-3D04-D4DF-C100-269E14E10680}"/>
                </a:ext>
              </a:extLst>
            </p:cNvPr>
            <p:cNvCxnSpPr>
              <a:cxnSpLocks/>
            </p:cNvCxnSpPr>
            <p:nvPr/>
          </p:nvCxnSpPr>
          <p:spPr>
            <a:xfrm>
              <a:off x="7849147" y="5292618"/>
              <a:ext cx="273423" cy="0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571A3A-E57D-1812-A984-59F27299D6D0}"/>
                </a:ext>
              </a:extLst>
            </p:cNvPr>
            <p:cNvSpPr txBox="1"/>
            <p:nvPr/>
          </p:nvSpPr>
          <p:spPr>
            <a:xfrm>
              <a:off x="6638461" y="5209130"/>
              <a:ext cx="979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560 fs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B371B-3729-6487-885E-DA0588FC6CDD}"/>
              </a:ext>
            </a:extLst>
          </p:cNvPr>
          <p:cNvSpPr/>
          <p:nvPr/>
        </p:nvSpPr>
        <p:spPr>
          <a:xfrm>
            <a:off x="6052692" y="4143982"/>
            <a:ext cx="412120" cy="2449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3F97B23-F269-885D-2C1A-019F225E1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4242" y="4016256"/>
            <a:ext cx="3771900" cy="28289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45EC2D-D8DB-B7DD-B8FD-60FC2C126978}"/>
              </a:ext>
            </a:extLst>
          </p:cNvPr>
          <p:cNvGrpSpPr/>
          <p:nvPr/>
        </p:nvGrpSpPr>
        <p:grpSpPr>
          <a:xfrm>
            <a:off x="4218026" y="5237956"/>
            <a:ext cx="1727903" cy="369332"/>
            <a:chOff x="3202915" y="5237956"/>
            <a:chExt cx="1727903" cy="36933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7A5D7E-04E3-E1B3-0F8E-1C8DAB00457D}"/>
                </a:ext>
              </a:extLst>
            </p:cNvPr>
            <p:cNvCxnSpPr>
              <a:cxnSpLocks/>
            </p:cNvCxnSpPr>
            <p:nvPr/>
          </p:nvCxnSpPr>
          <p:spPr>
            <a:xfrm>
              <a:off x="3908504" y="5321444"/>
              <a:ext cx="273423" cy="0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CE2B9BE-1788-C0F1-4B5F-C8B1AD4F2744}"/>
                </a:ext>
              </a:extLst>
            </p:cNvPr>
            <p:cNvCxnSpPr>
              <a:cxnSpLocks/>
            </p:cNvCxnSpPr>
            <p:nvPr/>
          </p:nvCxnSpPr>
          <p:spPr>
            <a:xfrm>
              <a:off x="4657395" y="5321444"/>
              <a:ext cx="273423" cy="0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C692AE-A88A-2DD4-9E9F-5FCFCD9CBD3F}"/>
                </a:ext>
              </a:extLst>
            </p:cNvPr>
            <p:cNvSpPr txBox="1"/>
            <p:nvPr/>
          </p:nvSpPr>
          <p:spPr>
            <a:xfrm>
              <a:off x="3202915" y="5237956"/>
              <a:ext cx="8155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2 ps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7EF3921-35F4-7920-F6B9-42B06F12CAF2}"/>
              </a:ext>
            </a:extLst>
          </p:cNvPr>
          <p:cNvSpPr txBox="1"/>
          <p:nvPr/>
        </p:nvSpPr>
        <p:spPr>
          <a:xfrm>
            <a:off x="7002030" y="443078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Compressed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004FF3-29A7-C58E-65C8-6B689BE66233}"/>
              </a:ext>
            </a:extLst>
          </p:cNvPr>
          <p:cNvSpPr txBox="1"/>
          <p:nvPr/>
        </p:nvSpPr>
        <p:spPr>
          <a:xfrm>
            <a:off x="3820247" y="44307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C3C2E-281F-14CF-8CF2-F9642FC5A437}"/>
              </a:ext>
            </a:extLst>
          </p:cNvPr>
          <p:cNvSpPr txBox="1"/>
          <p:nvPr/>
        </p:nvSpPr>
        <p:spPr>
          <a:xfrm>
            <a:off x="441158" y="272716"/>
            <a:ext cx="71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R&amp;D in progress: Deployment in 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6C9CBC-28A8-C990-8411-BA22B0407D3A}"/>
              </a:ext>
            </a:extLst>
          </p:cNvPr>
          <p:cNvSpPr txBox="1"/>
          <p:nvPr/>
        </p:nvSpPr>
        <p:spPr>
          <a:xfrm>
            <a:off x="6902450" y="-8386"/>
            <a:ext cx="5289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Polyanskiy et al.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Opt. Express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29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31714 (2021)</a:t>
            </a:r>
          </a:p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Pogorelsky et al.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Front. Phys.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12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1390225 (2024)</a:t>
            </a:r>
          </a:p>
        </p:txBody>
      </p:sp>
    </p:spTree>
    <p:extLst>
      <p:ext uri="{BB962C8B-B14F-4D97-AF65-F5344CB8AC3E}">
        <p14:creationId xmlns:p14="http://schemas.microsoft.com/office/powerpoint/2010/main" val="321427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1B75C-2BDE-0BE2-EFBD-0B93E575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DFBB8-FCF8-4115-DBEC-7CEE5F74E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1408AE-ADA3-84F6-E21E-D71EFCCD2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81786"/>
            <a:ext cx="10334625" cy="28535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200" b="0" dirty="0"/>
              <a:t>Overview &amp; Statistics</a:t>
            </a:r>
            <a:br>
              <a:rPr lang="en-US" sz="3200" b="0" dirty="0"/>
            </a:br>
            <a:r>
              <a:rPr lang="en-US" sz="3200" b="0" dirty="0"/>
              <a:t>Recent System Developments</a:t>
            </a:r>
            <a:br>
              <a:rPr lang="en-US" sz="3200" b="0" dirty="0"/>
            </a:br>
            <a:r>
              <a:rPr lang="en-US" sz="3200" b="0" dirty="0"/>
              <a:t>Near-Term Improvement Plans</a:t>
            </a:r>
            <a:br>
              <a:rPr lang="en-US" sz="3200" b="0" dirty="0"/>
            </a:br>
            <a:r>
              <a:rPr lang="en-US" sz="3200" b="0" dirty="0"/>
              <a:t>Strategic Outlook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631DF5-5A9B-8A85-A407-A5528AF295CD}"/>
              </a:ext>
            </a:extLst>
          </p:cNvPr>
          <p:cNvSpPr/>
          <p:nvPr/>
        </p:nvSpPr>
        <p:spPr>
          <a:xfrm>
            <a:off x="766771" y="4395819"/>
            <a:ext cx="5243504" cy="66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ED906-D6EF-CF82-FC04-EC39BF9ACB00}"/>
              </a:ext>
            </a:extLst>
          </p:cNvPr>
          <p:cNvSpPr txBox="1"/>
          <p:nvPr/>
        </p:nvSpPr>
        <p:spPr>
          <a:xfrm>
            <a:off x="7405688" y="2722052"/>
            <a:ext cx="4712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Goal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Develop and deploy a next-generation LWIR laser system: 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Few-cycle pulse duration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Hz-level repetition rate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24/7 operation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311937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720F9AE-56E4-8E0C-2482-D1DD56152D74}"/>
              </a:ext>
            </a:extLst>
          </p:cNvPr>
          <p:cNvSpPr/>
          <p:nvPr/>
        </p:nvSpPr>
        <p:spPr>
          <a:xfrm>
            <a:off x="294688" y="5937100"/>
            <a:ext cx="2008851" cy="88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D07D-50F8-1294-6CB6-596398D09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E43B9B-42F6-66B4-7217-747C3C10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080" y="2103120"/>
            <a:ext cx="5838825" cy="18288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BDDE49A-146A-31D1-BE1B-6140F35D2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1785"/>
            <a:ext cx="5838825" cy="18288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B19F498-0DA1-1AC9-D194-5908089FE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03120"/>
            <a:ext cx="5838825" cy="182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9566B1-1214-C601-F287-75CA8CCE9DB9}"/>
              </a:ext>
            </a:extLst>
          </p:cNvPr>
          <p:cNvSpPr/>
          <p:nvPr/>
        </p:nvSpPr>
        <p:spPr>
          <a:xfrm>
            <a:off x="366448" y="3560340"/>
            <a:ext cx="11458335" cy="79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D4BEC7-79F6-8CA6-9C6B-C0786397E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5080" y="3566160"/>
            <a:ext cx="5838825" cy="1828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ECDC3B6-6992-D881-6DD7-8D31248B0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566160"/>
            <a:ext cx="5838825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CADC6D-E623-24E2-9CA0-73C9DDA8DFF7}"/>
              </a:ext>
            </a:extLst>
          </p:cNvPr>
          <p:cNvSpPr/>
          <p:nvPr/>
        </p:nvSpPr>
        <p:spPr>
          <a:xfrm>
            <a:off x="366448" y="5049590"/>
            <a:ext cx="11515773" cy="75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4D454E4-A831-C999-3815-99B4A1934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5080" y="5029200"/>
            <a:ext cx="5838825" cy="1828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13453D9-00A6-BB1B-E557-9D152F1FDB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029200"/>
            <a:ext cx="5838825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3239C1-776E-AE97-02D0-A400B5C120B1}"/>
              </a:ext>
            </a:extLst>
          </p:cNvPr>
          <p:cNvSpPr txBox="1"/>
          <p:nvPr/>
        </p:nvSpPr>
        <p:spPr>
          <a:xfrm rot="16200000">
            <a:off x="5973466" y="416687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Power (TW)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FC607D-CEB3-BBD8-80B5-967EAB57661E}"/>
              </a:ext>
            </a:extLst>
          </p:cNvPr>
          <p:cNvSpPr txBox="1"/>
          <p:nvPr/>
        </p:nvSpPr>
        <p:spPr>
          <a:xfrm>
            <a:off x="7564739" y="3883948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15 TW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82592-2045-B6C0-BB48-B0B6D599C6FA}"/>
              </a:ext>
            </a:extLst>
          </p:cNvPr>
          <p:cNvSpPr txBox="1"/>
          <p:nvPr/>
        </p:nvSpPr>
        <p:spPr>
          <a:xfrm>
            <a:off x="6993487" y="5257390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25 TW</a:t>
            </a:r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F15EF7E3-3E30-BB32-F373-BDD4A88EBAC3}"/>
              </a:ext>
            </a:extLst>
          </p:cNvPr>
          <p:cNvSpPr/>
          <p:nvPr/>
        </p:nvSpPr>
        <p:spPr>
          <a:xfrm>
            <a:off x="474739" y="2161155"/>
            <a:ext cx="1828800" cy="731520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</a:t>
            </a:r>
            <a:br>
              <a:rPr lang="en-US" b="1" dirty="0"/>
            </a:br>
            <a:r>
              <a:rPr lang="en-US" b="1" dirty="0"/>
              <a:t>(10 µJ seed)</a:t>
            </a:r>
          </a:p>
        </p:txBody>
      </p: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8F89D18C-D8D7-1D1B-C591-B857A26A58F4}"/>
              </a:ext>
            </a:extLst>
          </p:cNvPr>
          <p:cNvSpPr/>
          <p:nvPr/>
        </p:nvSpPr>
        <p:spPr>
          <a:xfrm>
            <a:off x="474739" y="3629632"/>
            <a:ext cx="1828800" cy="731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 mJ seed</a:t>
            </a:r>
          </a:p>
        </p:txBody>
      </p:sp>
      <p:sp>
        <p:nvSpPr>
          <p:cNvPr id="19" name="Scroll: Vertical 18">
            <a:extLst>
              <a:ext uri="{FF2B5EF4-FFF2-40B4-BE49-F238E27FC236}">
                <a16:creationId xmlns:a16="http://schemas.microsoft.com/office/drawing/2014/main" id="{E987CEBF-6D29-BF6F-A21C-3E21E82B2CAD}"/>
              </a:ext>
            </a:extLst>
          </p:cNvPr>
          <p:cNvSpPr/>
          <p:nvPr/>
        </p:nvSpPr>
        <p:spPr>
          <a:xfrm>
            <a:off x="474739" y="5114538"/>
            <a:ext cx="1828800" cy="73152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</a:t>
            </a:r>
            <a:r>
              <a:rPr lang="en-US" sz="1800" b="1" dirty="0"/>
              <a:t>ost-compression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D12F46-10A6-FD42-3BA9-240A2325D7A4}"/>
              </a:ext>
            </a:extLst>
          </p:cNvPr>
          <p:cNvSpPr txBox="1"/>
          <p:nvPr/>
        </p:nvSpPr>
        <p:spPr>
          <a:xfrm>
            <a:off x="4291130" y="1231315"/>
            <a:ext cx="120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Gain spectrum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2F3041-CC36-ACDC-9E3B-91B6D82BF4E9}"/>
              </a:ext>
            </a:extLst>
          </p:cNvPr>
          <p:cNvSpPr txBox="1"/>
          <p:nvPr/>
        </p:nvSpPr>
        <p:spPr>
          <a:xfrm>
            <a:off x="2678872" y="1413695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1F84B-9988-8F5F-E162-5DE01E2651C4}"/>
              </a:ext>
            </a:extLst>
          </p:cNvPr>
          <p:cNvSpPr txBox="1"/>
          <p:nvPr/>
        </p:nvSpPr>
        <p:spPr>
          <a:xfrm>
            <a:off x="3158367" y="1367978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DA5AC-7861-C76B-61B8-5044DB768AE9}"/>
              </a:ext>
            </a:extLst>
          </p:cNvPr>
          <p:cNvSpPr txBox="1"/>
          <p:nvPr/>
        </p:nvSpPr>
        <p:spPr>
          <a:xfrm>
            <a:off x="8455520" y="2526915"/>
            <a:ext cx="91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 ps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5 TW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2D9BA0-8A60-62C3-4213-CB182656559A}"/>
              </a:ext>
            </a:extLst>
          </p:cNvPr>
          <p:cNvSpPr txBox="1"/>
          <p:nvPr/>
        </p:nvSpPr>
        <p:spPr>
          <a:xfrm>
            <a:off x="9274492" y="5414539"/>
            <a:ext cx="23968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 optical cycle = 31 fs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1D85BC-1D26-C4D0-77D9-6A1FD30D5A97}"/>
              </a:ext>
            </a:extLst>
          </p:cNvPr>
          <p:cNvCxnSpPr>
            <a:cxnSpLocks/>
          </p:cNvCxnSpPr>
          <p:nvPr/>
        </p:nvCxnSpPr>
        <p:spPr>
          <a:xfrm flipH="1">
            <a:off x="7991081" y="1598361"/>
            <a:ext cx="725597" cy="27414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19599D-B4E8-B0D2-BBBE-0A6FFC6CD2A8}"/>
              </a:ext>
            </a:extLst>
          </p:cNvPr>
          <p:cNvCxnSpPr>
            <a:cxnSpLocks/>
          </p:cNvCxnSpPr>
          <p:nvPr/>
        </p:nvCxnSpPr>
        <p:spPr>
          <a:xfrm flipH="1">
            <a:off x="7236245" y="1598361"/>
            <a:ext cx="1446855" cy="41177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6325FE5-BB97-A081-5BF6-E2728DEFC821}"/>
              </a:ext>
            </a:extLst>
          </p:cNvPr>
          <p:cNvSpPr txBox="1"/>
          <p:nvPr/>
        </p:nvSpPr>
        <p:spPr>
          <a:xfrm>
            <a:off x="8350946" y="124433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</a:schemeClr>
                </a:solidFill>
              </a:rPr>
              <a:t>With 20% contingency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AD4CE0-DD87-52C9-CEB6-A067280CD29B}"/>
              </a:ext>
            </a:extLst>
          </p:cNvPr>
          <p:cNvSpPr txBox="1"/>
          <p:nvPr/>
        </p:nvSpPr>
        <p:spPr>
          <a:xfrm>
            <a:off x="4102481" y="256207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9.2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CCD114-51A6-3AD1-650A-02FC44F96099}"/>
              </a:ext>
            </a:extLst>
          </p:cNvPr>
          <p:cNvSpPr txBox="1"/>
          <p:nvPr/>
        </p:nvSpPr>
        <p:spPr>
          <a:xfrm>
            <a:off x="4031084" y="392153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9.3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85A50B-8302-9A5B-7CF0-650A196FF7F1}"/>
              </a:ext>
            </a:extLst>
          </p:cNvPr>
          <p:cNvSpPr txBox="1"/>
          <p:nvPr/>
        </p:nvSpPr>
        <p:spPr>
          <a:xfrm>
            <a:off x="474739" y="39766"/>
            <a:ext cx="71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Roadmap for pulse shortening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4EBB2E-790C-7839-798C-41DCE86F2BBD}"/>
              </a:ext>
            </a:extLst>
          </p:cNvPr>
          <p:cNvSpPr txBox="1"/>
          <p:nvPr/>
        </p:nvSpPr>
        <p:spPr>
          <a:xfrm>
            <a:off x="7564738" y="-8386"/>
            <a:ext cx="4627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Polyanskiy et al.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Photonics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101 (2021)</a:t>
            </a:r>
          </a:p>
        </p:txBody>
      </p:sp>
    </p:spTree>
    <p:extLst>
      <p:ext uri="{BB962C8B-B14F-4D97-AF65-F5344CB8AC3E}">
        <p14:creationId xmlns:p14="http://schemas.microsoft.com/office/powerpoint/2010/main" val="2006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DE821-8A1B-44C8-F61C-FE3888CAB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191BB-B263-8DCF-9C7D-21CB597C669E}"/>
              </a:ext>
            </a:extLst>
          </p:cNvPr>
          <p:cNvSpPr txBox="1"/>
          <p:nvPr/>
        </p:nvSpPr>
        <p:spPr>
          <a:xfrm>
            <a:off x="316368" y="9088"/>
            <a:ext cx="718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Optical pumping: Now within reach!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2709D4-DC37-6702-A46E-93B963F3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601" y="497118"/>
            <a:ext cx="8316160" cy="637464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6F50D40-898F-6B2F-45BB-AFB52D3C9304}"/>
              </a:ext>
            </a:extLst>
          </p:cNvPr>
          <p:cNvGrpSpPr/>
          <p:nvPr/>
        </p:nvGrpSpPr>
        <p:grpSpPr>
          <a:xfrm>
            <a:off x="9265382" y="1379444"/>
            <a:ext cx="1223412" cy="990535"/>
            <a:chOff x="9265382" y="1379444"/>
            <a:chExt cx="1223412" cy="990535"/>
          </a:xfrm>
        </p:grpSpPr>
        <p:pic>
          <p:nvPicPr>
            <p:cNvPr id="12" name="Picture 11" descr="A picture containing sky, red, device&#10;&#10;Description automatically generated">
              <a:extLst>
                <a:ext uri="{FF2B5EF4-FFF2-40B4-BE49-F238E27FC236}">
                  <a16:creationId xmlns:a16="http://schemas.microsoft.com/office/drawing/2014/main" id="{A2398B49-6049-25D0-7B15-D5DB020D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5382" y="1454626"/>
              <a:ext cx="1211580" cy="9153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14E34E-0E79-089A-32F9-D903E4E37839}"/>
                </a:ext>
              </a:extLst>
            </p:cNvPr>
            <p:cNvSpPr txBox="1"/>
            <p:nvPr/>
          </p:nvSpPr>
          <p:spPr>
            <a:xfrm>
              <a:off x="9265382" y="1379444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chemeClr val="bg2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C5E12C-2FA5-B5A3-6495-916C10647D34}"/>
              </a:ext>
            </a:extLst>
          </p:cNvPr>
          <p:cNvGrpSpPr/>
          <p:nvPr/>
        </p:nvGrpSpPr>
        <p:grpSpPr>
          <a:xfrm>
            <a:off x="2997426" y="2033970"/>
            <a:ext cx="1230181" cy="2164304"/>
            <a:chOff x="3099026" y="1995408"/>
            <a:chExt cx="1230181" cy="2164304"/>
          </a:xfrm>
        </p:grpSpPr>
        <p:pic>
          <p:nvPicPr>
            <p:cNvPr id="18" name="Picture 17" descr="A picture containing sky, red, device&#10;&#10;Description automatically generated">
              <a:extLst>
                <a:ext uri="{FF2B5EF4-FFF2-40B4-BE49-F238E27FC236}">
                  <a16:creationId xmlns:a16="http://schemas.microsoft.com/office/drawing/2014/main" id="{0E3F54C1-EA28-E8CA-3529-971E4376C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9026" y="2071533"/>
              <a:ext cx="1211580" cy="915353"/>
            </a:xfrm>
            <a:prstGeom prst="rect">
              <a:avLst/>
            </a:prstGeom>
          </p:spPr>
        </p:pic>
        <p:pic>
          <p:nvPicPr>
            <p:cNvPr id="19" name="Picture 18" descr="A picture containing sky, red, device&#10;&#10;Description automatically generated">
              <a:extLst>
                <a:ext uri="{FF2B5EF4-FFF2-40B4-BE49-F238E27FC236}">
                  <a16:creationId xmlns:a16="http://schemas.microsoft.com/office/drawing/2014/main" id="{57827C6C-D954-0F0F-48C8-DE331791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9026" y="2657946"/>
              <a:ext cx="1211580" cy="915353"/>
            </a:xfrm>
            <a:prstGeom prst="rect">
              <a:avLst/>
            </a:prstGeom>
          </p:spPr>
        </p:pic>
        <p:pic>
          <p:nvPicPr>
            <p:cNvPr id="21" name="Picture 20" descr="A picture containing sky, red, device&#10;&#10;Description automatically generated">
              <a:extLst>
                <a:ext uri="{FF2B5EF4-FFF2-40B4-BE49-F238E27FC236}">
                  <a16:creationId xmlns:a16="http://schemas.microsoft.com/office/drawing/2014/main" id="{62B05F7B-25E8-3858-9DD3-7308CECD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9026" y="3244359"/>
              <a:ext cx="1211580" cy="9153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E683DB-1606-BDE4-002A-348E3D13B560}"/>
                </a:ext>
              </a:extLst>
            </p:cNvPr>
            <p:cNvSpPr txBox="1"/>
            <p:nvPr/>
          </p:nvSpPr>
          <p:spPr>
            <a:xfrm>
              <a:off x="3105795" y="1995408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chemeClr val="bg2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60351A-E91B-39EF-243A-E1CD8717103E}"/>
              </a:ext>
            </a:extLst>
          </p:cNvPr>
          <p:cNvGrpSpPr/>
          <p:nvPr/>
        </p:nvGrpSpPr>
        <p:grpSpPr>
          <a:xfrm>
            <a:off x="6814846" y="1379444"/>
            <a:ext cx="1235574" cy="2232096"/>
            <a:chOff x="6814846" y="1246088"/>
            <a:chExt cx="1235574" cy="2232096"/>
          </a:xfrm>
        </p:grpSpPr>
        <p:pic>
          <p:nvPicPr>
            <p:cNvPr id="15" name="Picture 14" descr="A picture containing sky, red, device&#10;&#10;Description automatically generated">
              <a:extLst>
                <a:ext uri="{FF2B5EF4-FFF2-40B4-BE49-F238E27FC236}">
                  <a16:creationId xmlns:a16="http://schemas.microsoft.com/office/drawing/2014/main" id="{B175CDF6-6E48-38BB-8A86-A0704A46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4846" y="1313744"/>
              <a:ext cx="1211580" cy="915353"/>
            </a:xfrm>
            <a:prstGeom prst="rect">
              <a:avLst/>
            </a:prstGeom>
          </p:spPr>
        </p:pic>
        <p:pic>
          <p:nvPicPr>
            <p:cNvPr id="16" name="Picture 15" descr="A group of red and white balloons&#10;&#10;Description automatically generated with low confidence">
              <a:extLst>
                <a:ext uri="{FF2B5EF4-FFF2-40B4-BE49-F238E27FC236}">
                  <a16:creationId xmlns:a16="http://schemas.microsoft.com/office/drawing/2014/main" id="{02B7AD46-0078-7F30-E6CA-DCAFA444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4846" y="2562831"/>
              <a:ext cx="1211580" cy="915353"/>
            </a:xfrm>
            <a:prstGeom prst="rect">
              <a:avLst/>
            </a:prstGeom>
          </p:spPr>
        </p:pic>
        <p:pic>
          <p:nvPicPr>
            <p:cNvPr id="17" name="Picture 16" descr="A group of red and white balloons&#10;&#10;Description automatically generated with low confidence">
              <a:extLst>
                <a:ext uri="{FF2B5EF4-FFF2-40B4-BE49-F238E27FC236}">
                  <a16:creationId xmlns:a16="http://schemas.microsoft.com/office/drawing/2014/main" id="{E2D239BD-1EDC-54B8-2FDF-CB20007CA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4846" y="1949154"/>
              <a:ext cx="1211580" cy="91535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6FF616-54C1-28DB-1754-9046774D775C}"/>
                </a:ext>
              </a:extLst>
            </p:cNvPr>
            <p:cNvSpPr txBox="1"/>
            <p:nvPr/>
          </p:nvSpPr>
          <p:spPr>
            <a:xfrm>
              <a:off x="6827008" y="1246088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chemeClr val="bg2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r>
                <a: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FD3F13E-A0E9-F137-166F-3A23F42B99B6}"/>
              </a:ext>
            </a:extLst>
          </p:cNvPr>
          <p:cNvSpPr txBox="1"/>
          <p:nvPr/>
        </p:nvSpPr>
        <p:spPr>
          <a:xfrm>
            <a:off x="5651500" y="-8386"/>
            <a:ext cx="6540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Stenersen &amp; Wang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IEEE J. Quant Electron.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25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147 (1989)</a:t>
            </a:r>
          </a:p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Tovey et al.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Appl. Opt.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21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5756 (2019)</a:t>
            </a:r>
          </a:p>
        </p:txBody>
      </p:sp>
    </p:spTree>
    <p:extLst>
      <p:ext uri="{BB962C8B-B14F-4D97-AF65-F5344CB8AC3E}">
        <p14:creationId xmlns:p14="http://schemas.microsoft.com/office/powerpoint/2010/main" val="6638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F7508-263A-C581-D3C1-E0AD75E2D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25F73C-0E61-5D98-C907-E92D20F1E320}"/>
              </a:ext>
            </a:extLst>
          </p:cNvPr>
          <p:cNvSpPr txBox="1"/>
          <p:nvPr/>
        </p:nvSpPr>
        <p:spPr>
          <a:xfrm>
            <a:off x="316368" y="9088"/>
            <a:ext cx="9634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Next-generation multi-TW LWIR laser architecture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0EE10B-03CA-6694-BEF6-ED5CCD8854DA}"/>
              </a:ext>
            </a:extLst>
          </p:cNvPr>
          <p:cNvSpPr txBox="1"/>
          <p:nvPr/>
        </p:nvSpPr>
        <p:spPr>
          <a:xfrm>
            <a:off x="227468" y="920749"/>
            <a:ext cx="384048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MASTER OSCILLATOR</a:t>
            </a:r>
          </a:p>
          <a:p>
            <a:endParaRPr lang="en-US" dirty="0"/>
          </a:p>
          <a:p>
            <a:r>
              <a:rPr lang="en-US" b="1" dirty="0"/>
              <a:t>Requirements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10 mJ, 300 fs , 9.3 µm</a:t>
            </a:r>
          </a:p>
          <a:p>
            <a:endParaRPr lang="en-US" dirty="0"/>
          </a:p>
          <a:p>
            <a:r>
              <a:rPr lang="en-US" b="1" dirty="0"/>
              <a:t>High efficiency</a:t>
            </a:r>
          </a:p>
          <a:p>
            <a:pPr lvl="1"/>
            <a:r>
              <a:rPr lang="en-US" dirty="0"/>
              <a:t>not critical</a:t>
            </a:r>
          </a:p>
          <a:p>
            <a:endParaRPr lang="en-US" dirty="0"/>
          </a:p>
          <a:p>
            <a:r>
              <a:rPr lang="en-US" b="1" dirty="0" err="1"/>
              <a:t>Cr:ZnS</a:t>
            </a:r>
            <a:r>
              <a:rPr lang="en-US" b="1" dirty="0"/>
              <a:t>(</a:t>
            </a:r>
            <a:r>
              <a:rPr lang="en-US" b="1" dirty="0" err="1"/>
              <a:t>ZnSe</a:t>
            </a:r>
            <a:r>
              <a:rPr lang="en-US" b="1" dirty="0"/>
              <a:t>)</a:t>
            </a:r>
          </a:p>
          <a:p>
            <a:endParaRPr lang="en-US" sz="800" dirty="0"/>
          </a:p>
          <a:p>
            <a:r>
              <a:rPr lang="en-US" dirty="0"/>
              <a:t>147 mJ, 126.7 fs reported in China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Lu et al.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Optica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1567 (2023)</a:t>
            </a:r>
          </a:p>
          <a:p>
            <a:endParaRPr lang="en-US" sz="800" dirty="0"/>
          </a:p>
          <a:p>
            <a:r>
              <a:rPr lang="en-US" dirty="0"/>
              <a:t>Two 1-TW systems “100 mJ; 100 fs”</a:t>
            </a:r>
            <a:br>
              <a:rPr lang="en-US" dirty="0"/>
            </a:br>
            <a:r>
              <a:rPr lang="en-US" dirty="0"/>
              <a:t>under construction in Germany &amp; US</a:t>
            </a:r>
          </a:p>
          <a:p>
            <a:endParaRPr lang="en-US" dirty="0"/>
          </a:p>
          <a:p>
            <a:r>
              <a:rPr lang="en-US" b="1" dirty="0"/>
              <a:t>ZGP crystals</a:t>
            </a:r>
          </a:p>
          <a:p>
            <a:r>
              <a:rPr lang="en-US" dirty="0"/>
              <a:t>Domestic supplier available (BAE)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473D97-62A4-FB1B-6341-4DF0B7099757}"/>
              </a:ext>
            </a:extLst>
          </p:cNvPr>
          <p:cNvSpPr txBox="1"/>
          <p:nvPr/>
        </p:nvSpPr>
        <p:spPr>
          <a:xfrm>
            <a:off x="8260080" y="920749"/>
            <a:ext cx="39319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POWER AMPLIFIER</a:t>
            </a:r>
          </a:p>
          <a:p>
            <a:endParaRPr lang="en-US" dirty="0"/>
          </a:p>
          <a:p>
            <a:r>
              <a:rPr lang="en-US" b="1" dirty="0"/>
              <a:t>Requirements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&gt;100 J, &lt;100 ns , 1.44 µm</a:t>
            </a:r>
          </a:p>
          <a:p>
            <a:pPr lvl="1"/>
            <a:r>
              <a:rPr lang="en-US" dirty="0"/>
              <a:t>(can be in multiple beams)</a:t>
            </a:r>
          </a:p>
          <a:p>
            <a:endParaRPr lang="en-US" dirty="0"/>
          </a:p>
          <a:p>
            <a:r>
              <a:rPr lang="en-US" b="1" dirty="0"/>
              <a:t>High efficiency</a:t>
            </a:r>
          </a:p>
          <a:p>
            <a:pPr lvl="1"/>
            <a:r>
              <a:rPr lang="en-US" dirty="0"/>
              <a:t>very desirable for future practical applications</a:t>
            </a:r>
          </a:p>
          <a:p>
            <a:endParaRPr lang="en-US" dirty="0"/>
          </a:p>
          <a:p>
            <a:r>
              <a:rPr lang="en-US" b="1" dirty="0" err="1"/>
              <a:t>Nd:YAG</a:t>
            </a:r>
            <a:endParaRPr lang="en-US" b="1" dirty="0"/>
          </a:p>
          <a:p>
            <a:endParaRPr lang="en-US" sz="800" dirty="0"/>
          </a:p>
          <a:p>
            <a:r>
              <a:rPr lang="en-US" dirty="0"/>
              <a:t>High energies achievable</a:t>
            </a:r>
          </a:p>
          <a:p>
            <a:r>
              <a:rPr lang="en-US" dirty="0"/>
              <a:t>e.g., NIF: 20 kJ per beam, 20 ns,</a:t>
            </a:r>
          </a:p>
          <a:p>
            <a:endParaRPr lang="en-US" dirty="0"/>
          </a:p>
          <a:p>
            <a:r>
              <a:rPr lang="en-US" b="1" dirty="0"/>
              <a:t>OPO</a:t>
            </a:r>
          </a:p>
          <a:p>
            <a:r>
              <a:rPr lang="en-US" dirty="0"/>
              <a:t>Large KTA crystals, e.g., 20x20 mm</a:t>
            </a:r>
            <a:br>
              <a:rPr lang="en-US" dirty="0"/>
            </a:br>
            <a:r>
              <a:rPr lang="en-US" dirty="0"/>
              <a:t>available, larger crystals can be grown.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1475B383-E105-15B0-994A-EA2562122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948" y="1339284"/>
            <a:ext cx="4192132" cy="419213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6CCE56-0F67-0101-EF1E-5D77C0392E82}"/>
              </a:ext>
            </a:extLst>
          </p:cNvPr>
          <p:cNvSpPr txBox="1"/>
          <p:nvPr/>
        </p:nvSpPr>
        <p:spPr>
          <a:xfrm>
            <a:off x="3081930" y="6251736"/>
            <a:ext cx="625959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ALL CRITICAL TECHNOLOGIES ARE AVAILABLE</a:t>
            </a:r>
            <a:endParaRPr lang="en-US" sz="20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7048151-BB93-D7AD-660E-D89AD1758D15}"/>
              </a:ext>
            </a:extLst>
          </p:cNvPr>
          <p:cNvGrpSpPr/>
          <p:nvPr/>
        </p:nvGrpSpPr>
        <p:grpSpPr>
          <a:xfrm>
            <a:off x="7692317" y="2540000"/>
            <a:ext cx="505543" cy="1732417"/>
            <a:chOff x="7692317" y="2540000"/>
            <a:chExt cx="505543" cy="173241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2E5E26D-67CF-82CA-DDF6-955352AC6B62}"/>
                </a:ext>
              </a:extLst>
            </p:cNvPr>
            <p:cNvSpPr/>
            <p:nvPr/>
          </p:nvSpPr>
          <p:spPr>
            <a:xfrm>
              <a:off x="7692317" y="2540000"/>
              <a:ext cx="264234" cy="1657350"/>
            </a:xfrm>
            <a:custGeom>
              <a:avLst/>
              <a:gdLst>
                <a:gd name="connsiteX0" fmla="*/ 63500 w 432223"/>
                <a:gd name="connsiteY0" fmla="*/ 1657350 h 1657350"/>
                <a:gd name="connsiteX1" fmla="*/ 431800 w 432223"/>
                <a:gd name="connsiteY1" fmla="*/ 755650 h 1657350"/>
                <a:gd name="connsiteX2" fmla="*/ 0 w 432223"/>
                <a:gd name="connsiteY2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223" h="1657350">
                  <a:moveTo>
                    <a:pt x="63500" y="1657350"/>
                  </a:moveTo>
                  <a:cubicBezTo>
                    <a:pt x="252941" y="1344612"/>
                    <a:pt x="442383" y="1031875"/>
                    <a:pt x="431800" y="755650"/>
                  </a:cubicBezTo>
                  <a:cubicBezTo>
                    <a:pt x="421217" y="479425"/>
                    <a:pt x="96308" y="114300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78E4E9-55B1-B837-B3A2-3D3792086301}"/>
                </a:ext>
              </a:extLst>
            </p:cNvPr>
            <p:cNvSpPr txBox="1"/>
            <p:nvPr/>
          </p:nvSpPr>
          <p:spPr>
            <a:xfrm rot="17366246">
              <a:off x="7533998" y="3608554"/>
              <a:ext cx="10199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1.44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5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696E6-AD34-A7C8-F073-DFB27256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F75DD-FD51-5085-58CE-8D5416995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573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A08528-857B-656B-DF24-C4A3ADB35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81786"/>
            <a:ext cx="10334625" cy="28535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200" b="0" dirty="0"/>
              <a:t>Overview &amp; Statistics</a:t>
            </a:r>
            <a:br>
              <a:rPr lang="en-US" sz="3200" b="0" dirty="0"/>
            </a:br>
            <a:r>
              <a:rPr lang="en-US" sz="3200" b="0" dirty="0"/>
              <a:t>Recent System Developments</a:t>
            </a:r>
            <a:br>
              <a:rPr lang="en-US" sz="3200" b="0" dirty="0"/>
            </a:br>
            <a:r>
              <a:rPr lang="en-US" sz="3200" b="0" dirty="0"/>
              <a:t>Near-Term Improvement Plans</a:t>
            </a:r>
            <a:br>
              <a:rPr lang="en-US" sz="3200" b="0" dirty="0"/>
            </a:br>
            <a:r>
              <a:rPr lang="en-US" sz="3200" b="0" dirty="0"/>
              <a:t>Strategic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D8AA5-57D7-1AA0-2DB0-6A77053BBFB4}"/>
              </a:ext>
            </a:extLst>
          </p:cNvPr>
          <p:cNvSpPr txBox="1"/>
          <p:nvPr/>
        </p:nvSpPr>
        <p:spPr>
          <a:xfrm>
            <a:off x="7277910" y="1924660"/>
            <a:ext cx="47126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Routine delivery of 2—3 TW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Ramping-up energy and</a:t>
            </a:r>
            <a:b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improving reliability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Next-generation LWIR laser: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Femtosecond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Optically pumped</a:t>
            </a:r>
          </a:p>
          <a:p>
            <a:pPr marL="800100" lvl="1" indent="-342900">
              <a:buFontTx/>
              <a:buChar char="-"/>
            </a:pPr>
            <a:r>
              <a:rPr lang="en-US" sz="20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Based on existing technologies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Thank you,</a:t>
            </a:r>
            <a:b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ATF Team, Users &amp; Sponsors!</a:t>
            </a:r>
          </a:p>
          <a:p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QUESTIONS?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115352A-3071-6475-45A8-9C6A6618377D}"/>
              </a:ext>
            </a:extLst>
          </p:cNvPr>
          <p:cNvSpPr/>
          <p:nvPr/>
        </p:nvSpPr>
        <p:spPr>
          <a:xfrm>
            <a:off x="5927067" y="3242245"/>
            <a:ext cx="87330" cy="962704"/>
          </a:xfrm>
          <a:prstGeom prst="rightBrace">
            <a:avLst>
              <a:gd name="adj1" fmla="val 39691"/>
              <a:gd name="adj2" fmla="val 50000"/>
            </a:avLst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0226CF-12F2-4B49-3035-F500A33A97A3}"/>
              </a:ext>
            </a:extLst>
          </p:cNvPr>
          <p:cNvCxnSpPr>
            <a:cxnSpLocks/>
          </p:cNvCxnSpPr>
          <p:nvPr/>
        </p:nvCxnSpPr>
        <p:spPr>
          <a:xfrm>
            <a:off x="7558084" y="2005561"/>
            <a:ext cx="0" cy="27622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70B0AB-7796-C277-5B98-D3F57BD4FC39}"/>
              </a:ext>
            </a:extLst>
          </p:cNvPr>
          <p:cNvCxnSpPr>
            <a:cxnSpLocks/>
          </p:cNvCxnSpPr>
          <p:nvPr/>
        </p:nvCxnSpPr>
        <p:spPr>
          <a:xfrm flipH="1">
            <a:off x="7553322" y="2399285"/>
            <a:ext cx="4762" cy="47625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344CAB-31C2-BDFE-655C-61A9BBC90779}"/>
              </a:ext>
            </a:extLst>
          </p:cNvPr>
          <p:cNvSpPr/>
          <p:nvPr/>
        </p:nvSpPr>
        <p:spPr>
          <a:xfrm>
            <a:off x="4025984" y="3066755"/>
            <a:ext cx="3281360" cy="1648120"/>
          </a:xfrm>
          <a:custGeom>
            <a:avLst/>
            <a:gdLst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1362" h="1609725">
                <a:moveTo>
                  <a:pt x="0" y="1609725"/>
                </a:moveTo>
                <a:cubicBezTo>
                  <a:pt x="860028" y="1570037"/>
                  <a:pt x="1720056" y="1530349"/>
                  <a:pt x="2243137" y="1281112"/>
                </a:cubicBezTo>
                <a:cubicBezTo>
                  <a:pt x="2766218" y="1031875"/>
                  <a:pt x="2438002" y="206374"/>
                  <a:pt x="3281362" y="0"/>
                </a:cubicBezTo>
              </a:path>
            </a:pathLst>
          </a:custGeom>
          <a:noFill/>
          <a:ln w="127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8979E6-3E48-1E78-4973-5B6F59EE59A1}"/>
              </a:ext>
            </a:extLst>
          </p:cNvPr>
          <p:cNvCxnSpPr>
            <a:cxnSpLocks/>
          </p:cNvCxnSpPr>
          <p:nvPr/>
        </p:nvCxnSpPr>
        <p:spPr>
          <a:xfrm>
            <a:off x="7553322" y="3013647"/>
            <a:ext cx="0" cy="103924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75921C0-D4C9-E203-1147-464D941F20D9}"/>
              </a:ext>
            </a:extLst>
          </p:cNvPr>
          <p:cNvSpPr/>
          <p:nvPr/>
        </p:nvSpPr>
        <p:spPr>
          <a:xfrm>
            <a:off x="6123780" y="2466975"/>
            <a:ext cx="1183565" cy="1213421"/>
          </a:xfrm>
          <a:custGeom>
            <a:avLst/>
            <a:gdLst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1313603 w 3281362"/>
              <a:gd name="connsiteY1" fmla="*/ 57300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1362" h="1609725">
                <a:moveTo>
                  <a:pt x="0" y="1609725"/>
                </a:moveTo>
                <a:cubicBezTo>
                  <a:pt x="1503297" y="1207611"/>
                  <a:pt x="667221" y="418034"/>
                  <a:pt x="3281362" y="0"/>
                </a:cubicBezTo>
              </a:path>
            </a:pathLst>
          </a:custGeom>
          <a:noFill/>
          <a:ln w="127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C03C258-7358-392B-C344-7B0EDAC8A971}"/>
              </a:ext>
            </a:extLst>
          </p:cNvPr>
          <p:cNvSpPr/>
          <p:nvPr/>
        </p:nvSpPr>
        <p:spPr>
          <a:xfrm>
            <a:off x="4646341" y="2147888"/>
            <a:ext cx="2661003" cy="561741"/>
          </a:xfrm>
          <a:custGeom>
            <a:avLst/>
            <a:gdLst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138487"/>
              <a:gd name="connsiteY0" fmla="*/ 1495425 h 1495425"/>
              <a:gd name="connsiteX1" fmla="*/ 2243137 w 3138487"/>
              <a:gd name="connsiteY1" fmla="*/ 1166812 h 1495425"/>
              <a:gd name="connsiteX2" fmla="*/ 3138487 w 3138487"/>
              <a:gd name="connsiteY2" fmla="*/ 0 h 14954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2243137 w 3281362"/>
              <a:gd name="connsiteY1" fmla="*/ 128111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1313603 w 3281362"/>
              <a:gd name="connsiteY1" fmla="*/ 573002 h 1609725"/>
              <a:gd name="connsiteX2" fmla="*/ 3281362 w 3281362"/>
              <a:gd name="connsiteY2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  <a:gd name="connsiteX0" fmla="*/ 0 w 3281362"/>
              <a:gd name="connsiteY0" fmla="*/ 1609725 h 1609725"/>
              <a:gd name="connsiteX1" fmla="*/ 3281362 w 3281362"/>
              <a:gd name="connsiteY1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1362" h="1609725">
                <a:moveTo>
                  <a:pt x="0" y="1609725"/>
                </a:moveTo>
                <a:cubicBezTo>
                  <a:pt x="1371260" y="1138115"/>
                  <a:pt x="1327409" y="361172"/>
                  <a:pt x="3281362" y="0"/>
                </a:cubicBezTo>
              </a:path>
            </a:pathLst>
          </a:custGeom>
          <a:noFill/>
          <a:ln w="127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2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9DA6-93CE-4A18-0A85-3E9AA04A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93C11-9B42-2DFB-F16A-0ACF9152F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B2E7BF-646A-3E10-B0E8-FD526F21C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81786"/>
            <a:ext cx="10334625" cy="28535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200" b="0" dirty="0"/>
              <a:t>Overview &amp; Statistics</a:t>
            </a:r>
            <a:br>
              <a:rPr lang="en-US" sz="3200" b="0" dirty="0"/>
            </a:br>
            <a:r>
              <a:rPr lang="en-US" sz="3200" b="0" dirty="0"/>
              <a:t>Recent System Developments</a:t>
            </a:r>
            <a:br>
              <a:rPr lang="en-US" sz="3200" b="0" dirty="0"/>
            </a:br>
            <a:r>
              <a:rPr lang="en-US" sz="3200" b="0" dirty="0"/>
              <a:t>Near-Term Improvement Plans</a:t>
            </a:r>
            <a:br>
              <a:rPr lang="en-US" sz="3200" b="0" dirty="0"/>
            </a:br>
            <a:r>
              <a:rPr lang="en-US" sz="3200" b="0" dirty="0"/>
              <a:t>Strategic Outlook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724BD-1C97-FDB2-9179-6D22AEF08E40}"/>
              </a:ext>
            </a:extLst>
          </p:cNvPr>
          <p:cNvSpPr/>
          <p:nvPr/>
        </p:nvSpPr>
        <p:spPr>
          <a:xfrm>
            <a:off x="766771" y="2371737"/>
            <a:ext cx="5243504" cy="66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0CB4-0EBD-1E06-D90F-F689255E5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99D12-4BD1-6E57-2A81-F26F3E217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01D9D-DF42-4EDF-82DA-8E87DF2BC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29" y="591848"/>
            <a:ext cx="9727624" cy="5674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B0FCE-E422-6EDE-CD95-C6FCE88E5D5A}"/>
              </a:ext>
            </a:extLst>
          </p:cNvPr>
          <p:cNvSpPr txBox="1"/>
          <p:nvPr/>
        </p:nvSpPr>
        <p:spPr>
          <a:xfrm>
            <a:off x="2368778" y="6437415"/>
            <a:ext cx="5124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Polyanskiy et al.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OSA Continuum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459 (2020)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2F5656-860C-2DE8-30DD-C149B45D4D67}"/>
              </a:ext>
            </a:extLst>
          </p:cNvPr>
          <p:cNvGrpSpPr>
            <a:grpSpLocks noChangeAspect="1"/>
          </p:cNvGrpSpPr>
          <p:nvPr/>
        </p:nvGrpSpPr>
        <p:grpSpPr>
          <a:xfrm>
            <a:off x="632450" y="4144419"/>
            <a:ext cx="1325562" cy="1325562"/>
            <a:chOff x="3998346" y="2545483"/>
            <a:chExt cx="2926079" cy="29260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598D5-8A9E-5877-9494-6DCE7978BF7D}"/>
                </a:ext>
              </a:extLst>
            </p:cNvPr>
            <p:cNvGrpSpPr/>
            <p:nvPr/>
          </p:nvGrpSpPr>
          <p:grpSpPr>
            <a:xfrm>
              <a:off x="4001522" y="2545485"/>
              <a:ext cx="2913375" cy="2926076"/>
              <a:chOff x="4001522" y="2545485"/>
              <a:chExt cx="2913375" cy="2926076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42CAA0-84EC-86BA-4C44-6F24CD8DA7F6}"/>
                  </a:ext>
                </a:extLst>
              </p:cNvPr>
              <p:cNvSpPr/>
              <p:nvPr/>
            </p:nvSpPr>
            <p:spPr>
              <a:xfrm>
                <a:off x="4731259" y="2549842"/>
                <a:ext cx="2183638" cy="2921719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000066"/>
              </a:solidFill>
              <a:ln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E8CCD04-B07E-108E-5700-EE0715331BA7}"/>
                  </a:ext>
                </a:extLst>
              </p:cNvPr>
              <p:cNvSpPr/>
              <p:nvPr/>
            </p:nvSpPr>
            <p:spPr>
              <a:xfrm rot="10800000">
                <a:off x="4001522" y="2545485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F19A25-43D0-2DDE-A2C3-8A0B4A6813B9}"/>
                </a:ext>
              </a:extLst>
            </p:cNvPr>
            <p:cNvSpPr/>
            <p:nvPr/>
          </p:nvSpPr>
          <p:spPr>
            <a:xfrm>
              <a:off x="3998346" y="2545483"/>
              <a:ext cx="2926079" cy="2926078"/>
            </a:xfrm>
            <a:prstGeom prst="ellipse">
              <a:avLst/>
            </a:prstGeom>
            <a:noFill/>
            <a:ln w="38100">
              <a:solidFill>
                <a:srgbClr val="00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4F408D-742F-A679-5812-526D39B4F4FD}"/>
                </a:ext>
              </a:extLst>
            </p:cNvPr>
            <p:cNvSpPr txBox="1"/>
            <p:nvPr/>
          </p:nvSpPr>
          <p:spPr>
            <a:xfrm>
              <a:off x="4514354" y="2974865"/>
              <a:ext cx="1341803" cy="8152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66"/>
                  </a:solidFill>
                </a:rPr>
                <a:t>Gas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456B5-3846-233D-47EF-304691913845}"/>
                </a:ext>
              </a:extLst>
            </p:cNvPr>
            <p:cNvSpPr txBox="1"/>
            <p:nvPr/>
          </p:nvSpPr>
          <p:spPr>
            <a:xfrm>
              <a:off x="5072327" y="4007476"/>
              <a:ext cx="1539959" cy="14267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Solid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state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A514BCF-EE5F-E2E2-7F34-45196644E9DF}"/>
              </a:ext>
            </a:extLst>
          </p:cNvPr>
          <p:cNvSpPr txBox="1"/>
          <p:nvPr/>
        </p:nvSpPr>
        <p:spPr>
          <a:xfrm>
            <a:off x="246144" y="-4638"/>
            <a:ext cx="477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ATF’s 5 TW LWIR laser</a:t>
            </a:r>
          </a:p>
        </p:txBody>
      </p:sp>
    </p:spTree>
    <p:extLst>
      <p:ext uri="{BB962C8B-B14F-4D97-AF65-F5344CB8AC3E}">
        <p14:creationId xmlns:p14="http://schemas.microsoft.com/office/powerpoint/2010/main" val="123800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AE229-53CB-EB53-8F61-5D7BAB84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0431A-70C6-A00D-E83C-16F02C14FD04}"/>
              </a:ext>
            </a:extLst>
          </p:cNvPr>
          <p:cNvSpPr txBox="1"/>
          <p:nvPr/>
        </p:nvSpPr>
        <p:spPr>
          <a:xfrm>
            <a:off x="1457413" y="1368512"/>
            <a:ext cx="94980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</a:t>
            </a: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Typical*               Extreme**</a:t>
            </a:r>
            <a:b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Central wavelength                 9.22 </a:t>
            </a:r>
            <a:r>
              <a:rPr lang="el-GR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Pulse duration                     2 ps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Pulse energy in IP     5 J                    10 J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Peak power in IP       </a:t>
            </a:r>
            <a:r>
              <a:rPr lang="en-US" sz="160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 TW                 </a:t>
            </a:r>
            <a:r>
              <a:rPr lang="en-US" sz="1600" b="0" i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 TW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Shot-to-shot delay     90 sec                 20 sec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</a:t>
            </a:r>
            <a:endParaRPr lang="en-US" sz="1600" b="0" i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2A2C3-E4E3-E86B-18DC-EB79E085C9CE}"/>
              </a:ext>
            </a:extLst>
          </p:cNvPr>
          <p:cNvSpPr txBox="1"/>
          <p:nvPr/>
        </p:nvSpPr>
        <p:spPr>
          <a:xfrm>
            <a:off x="441158" y="272716"/>
            <a:ext cx="477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LWIR Spec Sheet v.2025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DD185-2C2B-109F-0986-7A1E82B6BA86}"/>
              </a:ext>
            </a:extLst>
          </p:cNvPr>
          <p:cNvSpPr txBox="1"/>
          <p:nvPr/>
        </p:nvSpPr>
        <p:spPr>
          <a:xfrm>
            <a:off x="1457413" y="3908952"/>
            <a:ext cx="7708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  <a:latin typeface="Abadi" panose="020B0604020104020204" pitchFamily="34" charset="0"/>
                <a:cs typeface="Courier New" panose="02070309020205020404" pitchFamily="49" charset="0"/>
              </a:rPr>
              <a:t>* </a:t>
            </a:r>
            <a:r>
              <a:rPr lang="en-US" sz="1800" b="1" i="0" dirty="0">
                <a:effectLst/>
                <a:latin typeface="Abadi" panose="020B0604020104020204" pitchFamily="34" charset="0"/>
                <a:cs typeface="Courier New" panose="02070309020205020404" pitchFamily="49" charset="0"/>
              </a:rPr>
              <a:t>Typical</a:t>
            </a:r>
          </a:p>
          <a:p>
            <a:r>
              <a:rPr lang="en-US" sz="1800" b="0" i="0" dirty="0">
                <a:effectLst/>
                <a:latin typeface="Abadi" panose="020B0604020104020204" pitchFamily="34" charset="0"/>
                <a:cs typeface="Courier New" panose="02070309020205020404" pitchFamily="49" charset="0"/>
              </a:rPr>
              <a:t>Proven reliable operation. Recommended for most experiment designs.</a:t>
            </a:r>
          </a:p>
          <a:p>
            <a:endParaRPr lang="en-US" sz="1800" b="0" i="0" dirty="0">
              <a:effectLst/>
              <a:latin typeface="Abadi" panose="020B060402010402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badi" panose="020B0604020104020204" pitchFamily="34" charset="0"/>
                <a:cs typeface="Courier New" panose="02070309020205020404" pitchFamily="49" charset="0"/>
              </a:rPr>
              <a:t>** </a:t>
            </a:r>
            <a:r>
              <a:rPr lang="en-US" b="1" dirty="0">
                <a:latin typeface="Abadi" panose="020B0604020104020204" pitchFamily="34" charset="0"/>
                <a:cs typeface="Courier New" panose="02070309020205020404" pitchFamily="49" charset="0"/>
              </a:rPr>
              <a:t>Extreme</a:t>
            </a:r>
          </a:p>
          <a:p>
            <a:r>
              <a:rPr lang="en-US" dirty="0">
                <a:latin typeface="Abadi" panose="020B0604020104020204" pitchFamily="34" charset="0"/>
                <a:cs typeface="Courier New" panose="02070309020205020404" pitchFamily="49" charset="0"/>
              </a:rPr>
              <a:t>Demonstrated performance. Can be attempted in limited number of shots. Not guaranteed.</a:t>
            </a: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8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53360E6-734F-E7C3-63D7-BD0A1F4AA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9" y="877636"/>
            <a:ext cx="11931980" cy="52164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656C6-2DD6-CE9D-AB0C-090ABD1AADE9}"/>
              </a:ext>
            </a:extLst>
          </p:cNvPr>
          <p:cNvSpPr txBox="1"/>
          <p:nvPr/>
        </p:nvSpPr>
        <p:spPr>
          <a:xfrm>
            <a:off x="441158" y="272716"/>
            <a:ext cx="477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Shot statistics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B48F93-6EF0-8FBF-1148-6AEC200F0B4C}"/>
              </a:ext>
            </a:extLst>
          </p:cNvPr>
          <p:cNvCxnSpPr>
            <a:cxnSpLocks/>
          </p:cNvCxnSpPr>
          <p:nvPr/>
        </p:nvCxnSpPr>
        <p:spPr>
          <a:xfrm>
            <a:off x="7174357" y="689050"/>
            <a:ext cx="0" cy="557740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D7A6A9-9B08-2084-7C40-017B59A63546}"/>
              </a:ext>
            </a:extLst>
          </p:cNvPr>
          <p:cNvSpPr txBox="1"/>
          <p:nvPr/>
        </p:nvSpPr>
        <p:spPr>
          <a:xfrm>
            <a:off x="6379132" y="621452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mtg.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4E46E-09BC-A3FC-DCDB-439A70941BDE}"/>
              </a:ext>
            </a:extLst>
          </p:cNvPr>
          <p:cNvSpPr txBox="1"/>
          <p:nvPr/>
        </p:nvSpPr>
        <p:spPr>
          <a:xfrm rot="16200000">
            <a:off x="6967755" y="19501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8A342-CBBB-D74A-F92B-F870E5AF6C4F}"/>
              </a:ext>
            </a:extLst>
          </p:cNvPr>
          <p:cNvSpPr txBox="1"/>
          <p:nvPr/>
        </p:nvSpPr>
        <p:spPr>
          <a:xfrm rot="16200000">
            <a:off x="7457670" y="276728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AE-138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6E062-A8B5-5EC2-43F4-D404658E3173}"/>
              </a:ext>
            </a:extLst>
          </p:cNvPr>
          <p:cNvSpPr txBox="1"/>
          <p:nvPr/>
        </p:nvSpPr>
        <p:spPr>
          <a:xfrm rot="16200000">
            <a:off x="7759665" y="2298786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59E2B-3CD0-4F5F-5F22-7290C3AFC964}"/>
              </a:ext>
            </a:extLst>
          </p:cNvPr>
          <p:cNvSpPr txBox="1"/>
          <p:nvPr/>
        </p:nvSpPr>
        <p:spPr>
          <a:xfrm rot="16200000">
            <a:off x="8748709" y="344900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8D9930-F656-DE2D-773B-90DBDE0D51CA}"/>
              </a:ext>
            </a:extLst>
          </p:cNvPr>
          <p:cNvSpPr txBox="1"/>
          <p:nvPr/>
        </p:nvSpPr>
        <p:spPr>
          <a:xfrm rot="16200000">
            <a:off x="9085776" y="40077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74BA6-44B8-3B72-AD88-915A76BE6914}"/>
              </a:ext>
            </a:extLst>
          </p:cNvPr>
          <p:cNvSpPr txBox="1"/>
          <p:nvPr/>
        </p:nvSpPr>
        <p:spPr>
          <a:xfrm rot="16200000">
            <a:off x="9578925" y="282411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AE-134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4FAD6E-24A4-B29A-F911-0F4FDEFA1422}"/>
              </a:ext>
            </a:extLst>
          </p:cNvPr>
          <p:cNvSpPr txBox="1"/>
          <p:nvPr/>
        </p:nvSpPr>
        <p:spPr>
          <a:xfrm>
            <a:off x="8505052" y="19892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3,500 shots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D9E53F-CBE4-15BC-A06F-BB9F325718CC}"/>
              </a:ext>
            </a:extLst>
          </p:cNvPr>
          <p:cNvSpPr txBox="1"/>
          <p:nvPr/>
        </p:nvSpPr>
        <p:spPr>
          <a:xfrm rot="16200000">
            <a:off x="7891990" y="429736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Summer down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F46B797-2E64-7738-3A61-74F8F576170B}"/>
              </a:ext>
            </a:extLst>
          </p:cNvPr>
          <p:cNvSpPr/>
          <p:nvPr/>
        </p:nvSpPr>
        <p:spPr>
          <a:xfrm rot="16200000">
            <a:off x="8883835" y="-1014484"/>
            <a:ext cx="268427" cy="3515811"/>
          </a:xfrm>
          <a:prstGeom prst="rightBrace">
            <a:avLst>
              <a:gd name="adj1" fmla="val 2301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D7D8-3F23-B65D-2221-A7412C4E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E6F2FF-CB6D-6D88-A861-7DD78EC44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C9C21F-908D-B8F9-10D3-C1A825067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81786"/>
            <a:ext cx="10334625" cy="28535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200" b="0" dirty="0"/>
              <a:t>Overview &amp; Statistics</a:t>
            </a:r>
            <a:br>
              <a:rPr lang="en-US" sz="3200" b="0" dirty="0"/>
            </a:br>
            <a:r>
              <a:rPr lang="en-US" sz="3200" b="0" dirty="0"/>
              <a:t>Recent System Developments</a:t>
            </a:r>
            <a:br>
              <a:rPr lang="en-US" sz="3200" b="0" dirty="0"/>
            </a:br>
            <a:r>
              <a:rPr lang="en-US" sz="3200" b="0" dirty="0"/>
              <a:t>Near-Term Improvement Plans</a:t>
            </a:r>
            <a:br>
              <a:rPr lang="en-US" sz="3200" b="0" dirty="0"/>
            </a:br>
            <a:r>
              <a:rPr lang="en-US" sz="3200" b="0" dirty="0"/>
              <a:t>Strategic Outlook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38E04-7980-9387-6444-E5DF5372ACA0}"/>
              </a:ext>
            </a:extLst>
          </p:cNvPr>
          <p:cNvSpPr/>
          <p:nvPr/>
        </p:nvSpPr>
        <p:spPr>
          <a:xfrm>
            <a:off x="766771" y="3052778"/>
            <a:ext cx="5243504" cy="66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61B47-6709-B29C-4A2A-CF6A6345587A}"/>
              </a:ext>
            </a:extLst>
          </p:cNvPr>
          <p:cNvSpPr txBox="1"/>
          <p:nvPr/>
        </p:nvSpPr>
        <p:spPr>
          <a:xfrm>
            <a:off x="7405688" y="2722052"/>
            <a:ext cx="3623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Goals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Ramp up delivered energy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Improve beam quality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Increase system reliability</a:t>
            </a:r>
          </a:p>
        </p:txBody>
      </p:sp>
    </p:spTree>
    <p:extLst>
      <p:ext uri="{BB962C8B-B14F-4D97-AF65-F5344CB8AC3E}">
        <p14:creationId xmlns:p14="http://schemas.microsoft.com/office/powerpoint/2010/main" val="194955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3421A0-7FFB-8BDC-E543-CB4F76A41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40" y="5060862"/>
            <a:ext cx="4821065" cy="18479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BD9C0-15FD-D2BB-E9E7-B76E8A011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408E0-C487-3F34-788A-587A63902571}"/>
              </a:ext>
            </a:extLst>
          </p:cNvPr>
          <p:cNvSpPr txBox="1"/>
          <p:nvPr/>
        </p:nvSpPr>
        <p:spPr>
          <a:xfrm>
            <a:off x="441158" y="272716"/>
            <a:ext cx="477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Shot logger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F927-B3E4-0833-B1E6-C2B5AFFF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132" y="4041775"/>
            <a:ext cx="4891867" cy="2816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47E42C-108C-C62E-7503-4323ACFAA21B}"/>
              </a:ext>
            </a:extLst>
          </p:cNvPr>
          <p:cNvSpPr txBox="1"/>
          <p:nvPr/>
        </p:nvSpPr>
        <p:spPr>
          <a:xfrm>
            <a:off x="303909" y="1186268"/>
            <a:ext cx="705193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/>
              <a:t>Asynchronous and Expandable Logging Scheme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Each HV discharge in the final amplifier triggers the shot counter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“Log master” script monitors the shot counter; upon update: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Creates an HDF5 file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Emits a ZMQ signal with the file name</a:t>
            </a:r>
          </a:p>
          <a:p>
            <a:pPr marL="285750" indent="-285750">
              <a:buFontTx/>
              <a:buChar char="-"/>
            </a:pPr>
            <a:r>
              <a:rPr lang="en-US" dirty="0"/>
              <a:t>Each instrument’s “Logger” script writes its data to the HDF5 file</a:t>
            </a:r>
          </a:p>
          <a:p>
            <a:endParaRPr lang="en-US" dirty="0"/>
          </a:p>
          <a:p>
            <a:pPr>
              <a:buNone/>
            </a:pPr>
            <a:r>
              <a:rPr lang="en-US" b="1" dirty="0"/>
              <a:t>Flexible Data Types</a:t>
            </a:r>
            <a:br>
              <a:rPr lang="en-US" dirty="0"/>
            </a:br>
            <a:r>
              <a:rPr lang="en-US" dirty="0"/>
              <a:t>Currently supported:</a:t>
            </a:r>
          </a:p>
          <a:p>
            <a:pPr marL="285750" indent="-285750">
              <a:buFontTx/>
              <a:buChar char="-"/>
            </a:pPr>
            <a:r>
              <a:rPr lang="en-US" dirty="0"/>
              <a:t>Float (e.g., energy, charge voltage)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Bitmap (e.g., scope screenshot)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Text (e.g., experiment ID, notes)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Data Storage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All data is stored on a dedicated NAS server</a:t>
            </a:r>
          </a:p>
          <a:p>
            <a:pPr marL="285750" indent="-285750">
              <a:buFontTx/>
              <a:buChar char="-"/>
            </a:pPr>
            <a:r>
              <a:rPr lang="en-US" dirty="0"/>
              <a:t>Unique ID is assigned to every shot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file / 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F59A5-4AFE-E6D7-2446-09494D48C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32" y="1598545"/>
            <a:ext cx="4876663" cy="24586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E13C45-03DA-741C-C6F5-BFCD44B4E6C6}"/>
              </a:ext>
            </a:extLst>
          </p:cNvPr>
          <p:cNvSpPr txBox="1"/>
          <p:nvPr/>
        </p:nvSpPr>
        <p:spPr>
          <a:xfrm>
            <a:off x="8173015" y="3818072"/>
            <a:ext cx="3042821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“Log display” GUI</a:t>
            </a:r>
          </a:p>
        </p:txBody>
      </p:sp>
      <p:pic>
        <p:nvPicPr>
          <p:cNvPr id="13" name="Picture 1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FFB654AA-13B9-D06A-C358-4284E9859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381" y="59051"/>
            <a:ext cx="1817045" cy="1315791"/>
          </a:xfrm>
          <a:prstGeom prst="rect">
            <a:avLst/>
          </a:prstGeom>
        </p:spPr>
      </p:pic>
      <p:pic>
        <p:nvPicPr>
          <p:cNvPr id="15" name="Picture 14" descr="Graphical user interface&#10;&#10;AI-generated content may be incorrect.">
            <a:extLst>
              <a:ext uri="{FF2B5EF4-FFF2-40B4-BE49-F238E27FC236}">
                <a16:creationId xmlns:a16="http://schemas.microsoft.com/office/drawing/2014/main" id="{18637731-C930-17D5-28D2-3D842B303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539" y="3450930"/>
            <a:ext cx="1990214" cy="1181689"/>
          </a:xfrm>
          <a:prstGeom prst="rect">
            <a:avLst/>
          </a:prstGeom>
        </p:spPr>
      </p:pic>
      <p:pic>
        <p:nvPicPr>
          <p:cNvPr id="17" name="Picture 16" descr="Graphical user interface, application, Teams&#10;&#10;AI-generated content may be incorrect.">
            <a:extLst>
              <a:ext uri="{FF2B5EF4-FFF2-40B4-BE49-F238E27FC236}">
                <a16:creationId xmlns:a16="http://schemas.microsoft.com/office/drawing/2014/main" id="{120D96E8-8FEB-FD04-55B7-2AD7F49CA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227" y="59050"/>
            <a:ext cx="2320640" cy="1412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DDA27D-64B4-4DE1-69ED-4C0DDA6CAEB4}"/>
              </a:ext>
            </a:extLst>
          </p:cNvPr>
          <p:cNvSpPr txBox="1"/>
          <p:nvPr/>
        </p:nvSpPr>
        <p:spPr>
          <a:xfrm>
            <a:off x="4798373" y="2962930"/>
            <a:ext cx="2225289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“Log master”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0525DD-0AE1-A9E8-1459-5F3BFFBEEEEA}"/>
              </a:ext>
            </a:extLst>
          </p:cNvPr>
          <p:cNvSpPr txBox="1"/>
          <p:nvPr/>
        </p:nvSpPr>
        <p:spPr>
          <a:xfrm>
            <a:off x="5968200" y="55533"/>
            <a:ext cx="1883849" cy="9541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0000FF"/>
                </a:solidFill>
              </a:rPr>
              <a:t>Instrument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“Loggers”</a:t>
            </a:r>
          </a:p>
        </p:txBody>
      </p:sp>
    </p:spTree>
    <p:extLst>
      <p:ext uri="{BB962C8B-B14F-4D97-AF65-F5344CB8AC3E}">
        <p14:creationId xmlns:p14="http://schemas.microsoft.com/office/powerpoint/2010/main" val="349974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80BF4-625F-87BB-7F07-F137C1F9D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06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2D59B-BE24-4B45-1F54-CD2DDCAD87C7}"/>
              </a:ext>
            </a:extLst>
          </p:cNvPr>
          <p:cNvSpPr txBox="1"/>
          <p:nvPr/>
        </p:nvSpPr>
        <p:spPr>
          <a:xfrm>
            <a:off x="441158" y="272716"/>
            <a:ext cx="477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NaCl → BaF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transition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4BB20D-58C5-8837-599A-D2711564F045}"/>
              </a:ext>
            </a:extLst>
          </p:cNvPr>
          <p:cNvGrpSpPr>
            <a:grpSpLocks noChangeAspect="1"/>
          </p:cNvGrpSpPr>
          <p:nvPr/>
        </p:nvGrpSpPr>
        <p:grpSpPr>
          <a:xfrm>
            <a:off x="314330" y="3635478"/>
            <a:ext cx="1980953" cy="1980953"/>
            <a:chOff x="623237" y="1271526"/>
            <a:chExt cx="2641267" cy="2641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A6BC45-A822-2E0B-7047-C026C73B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238" y="1271527"/>
              <a:ext cx="2641266" cy="26412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8DBB59-E8D7-2224-2C11-C36C347A65EA}"/>
                </a:ext>
              </a:extLst>
            </p:cNvPr>
            <p:cNvSpPr txBox="1"/>
            <p:nvPr/>
          </p:nvSpPr>
          <p:spPr>
            <a:xfrm>
              <a:off x="623237" y="1271526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Amplifier output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DEB915-17C6-9C8D-2DFD-63E84C768C37}"/>
              </a:ext>
            </a:extLst>
          </p:cNvPr>
          <p:cNvGrpSpPr>
            <a:grpSpLocks noChangeAspect="1"/>
          </p:cNvGrpSpPr>
          <p:nvPr/>
        </p:nvGrpSpPr>
        <p:grpSpPr>
          <a:xfrm>
            <a:off x="3700423" y="2645000"/>
            <a:ext cx="1980953" cy="1980955"/>
            <a:chOff x="4648390" y="1271526"/>
            <a:chExt cx="2641267" cy="26412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C6AC04-A97C-D662-0DE1-76EAEDF8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391" y="1271530"/>
              <a:ext cx="2641266" cy="26412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CC35B0-DB88-7F6C-40C8-1A42649B627B}"/>
                </a:ext>
              </a:extLst>
            </p:cNvPr>
            <p:cNvSpPr txBox="1"/>
            <p:nvPr/>
          </p:nvSpPr>
          <p:spPr>
            <a:xfrm>
              <a:off x="4648390" y="1271526"/>
              <a:ext cx="205868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One window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FC2FE4-DF0A-71D7-4880-2461DD79B4A6}"/>
              </a:ext>
            </a:extLst>
          </p:cNvPr>
          <p:cNvGrpSpPr>
            <a:grpSpLocks noChangeAspect="1"/>
          </p:cNvGrpSpPr>
          <p:nvPr/>
        </p:nvGrpSpPr>
        <p:grpSpPr>
          <a:xfrm>
            <a:off x="3700423" y="4700765"/>
            <a:ext cx="1980953" cy="1980955"/>
            <a:chOff x="8391154" y="1271525"/>
            <a:chExt cx="2641268" cy="26412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144150-4D91-DF5A-7EDE-CCB74441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1155" y="1271529"/>
              <a:ext cx="2641267" cy="264126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E878B2-5AF7-4956-3CED-2D50D5F20884}"/>
                </a:ext>
              </a:extLst>
            </p:cNvPr>
            <p:cNvSpPr txBox="1"/>
            <p:nvPr/>
          </p:nvSpPr>
          <p:spPr>
            <a:xfrm>
              <a:off x="8391154" y="1271525"/>
              <a:ext cx="22239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Two windows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77D9B5-B553-A14D-1B7B-66BDC7AF5B44}"/>
              </a:ext>
            </a:extLst>
          </p:cNvPr>
          <p:cNvSpPr/>
          <p:nvPr/>
        </p:nvSpPr>
        <p:spPr>
          <a:xfrm>
            <a:off x="2427178" y="4306726"/>
            <a:ext cx="1118179" cy="7168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F19C8B-A013-379F-76B3-5B4950AC92B2}"/>
              </a:ext>
            </a:extLst>
          </p:cNvPr>
          <p:cNvSpPr txBox="1"/>
          <p:nvPr/>
        </p:nvSpPr>
        <p:spPr>
          <a:xfrm>
            <a:off x="441158" y="958123"/>
            <a:ext cx="524923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NaCl windows tend to degrade beam quality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Gradual degradation of surface quality upon contact with the atmosphere.</a:t>
            </a:r>
          </a:p>
          <a:p>
            <a:pPr marL="285750" indent="-285750">
              <a:buFontTx/>
              <a:buChar char="-"/>
            </a:pPr>
            <a:r>
              <a:rPr lang="en-US" dirty="0"/>
              <a:t>Permanent crystal lattice shift caused by even moderate mechanical stress</a:t>
            </a:r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00666C50-F2D8-8370-ADEE-03CBE32E0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869227"/>
              </p:ext>
            </p:extLst>
          </p:nvPr>
        </p:nvGraphicFramePr>
        <p:xfrm>
          <a:off x="6304713" y="124910"/>
          <a:ext cx="553994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351">
                  <a:extLst>
                    <a:ext uri="{9D8B030D-6E8A-4147-A177-3AD203B41FA5}">
                      <a16:colId xmlns:a16="http://schemas.microsoft.com/office/drawing/2014/main" val="4176785743"/>
                    </a:ext>
                  </a:extLst>
                </a:gridCol>
                <a:gridCol w="1367678">
                  <a:extLst>
                    <a:ext uri="{9D8B030D-6E8A-4147-A177-3AD203B41FA5}">
                      <a16:colId xmlns:a16="http://schemas.microsoft.com/office/drawing/2014/main" val="2279326611"/>
                    </a:ext>
                  </a:extLst>
                </a:gridCol>
                <a:gridCol w="1013779">
                  <a:extLst>
                    <a:ext uri="{9D8B030D-6E8A-4147-A177-3AD203B41FA5}">
                      <a16:colId xmlns:a16="http://schemas.microsoft.com/office/drawing/2014/main" val="1313093558"/>
                    </a:ext>
                  </a:extLst>
                </a:gridCol>
                <a:gridCol w="901136">
                  <a:extLst>
                    <a:ext uri="{9D8B030D-6E8A-4147-A177-3AD203B41FA5}">
                      <a16:colId xmlns:a16="http://schemas.microsoft.com/office/drawing/2014/main" val="3393410469"/>
                    </a:ext>
                  </a:extLst>
                </a:gridCol>
              </a:tblGrid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Parameter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(at </a:t>
                      </a:r>
                      <a:r>
                        <a:rPr lang="el-GR" sz="1800" dirty="0"/>
                        <a:t>9.2 μ</a:t>
                      </a:r>
                      <a:r>
                        <a:rPr lang="en-US" sz="18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BaF2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258766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Solubility in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1.61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71502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Modulus of rupture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26.9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79107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Refractive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46980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Fresnel reflection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532868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Volume absorption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% /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77790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Nonlinear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  <a:r>
                        <a:rPr lang="en-US" sz="1800" baseline="30000" dirty="0"/>
                        <a:t>-20</a:t>
                      </a:r>
                      <a:r>
                        <a:rPr lang="en-US" sz="1800" dirty="0"/>
                        <a:t> 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148675"/>
                  </a:ext>
                </a:extLst>
              </a:tr>
              <a:tr h="233950">
                <a:tc>
                  <a:txBody>
                    <a:bodyPr/>
                    <a:lstStyle/>
                    <a:p>
                      <a:r>
                        <a:rPr lang="en-US" sz="1800" dirty="0"/>
                        <a:t>Group-velocity dispersion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fs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-1010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-2340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81841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CB706E80-1B9E-4A5A-8EF6-554E70115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14" y="3758248"/>
            <a:ext cx="2286017" cy="30489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897702-6F00-305D-DE7A-A7063305B224}"/>
              </a:ext>
            </a:extLst>
          </p:cNvPr>
          <p:cNvSpPr txBox="1"/>
          <p:nvPr/>
        </p:nvSpPr>
        <p:spPr>
          <a:xfrm>
            <a:off x="9472914" y="3738277"/>
            <a:ext cx="22860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Compressor input</a:t>
            </a:r>
          </a:p>
          <a:p>
            <a:r>
              <a:rPr lang="en-US" i="1" dirty="0"/>
              <a:t>vacuum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E3A673-335C-A98A-6E1A-407A4D577B7B}"/>
              </a:ext>
            </a:extLst>
          </p:cNvPr>
          <p:cNvSpPr txBox="1"/>
          <p:nvPr/>
        </p:nvSpPr>
        <p:spPr>
          <a:xfrm>
            <a:off x="9441458" y="6437891"/>
            <a:ext cx="2330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38 mm → 14 mm</a:t>
            </a:r>
            <a:endParaRPr lang="en-US" i="1" dirty="0"/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606EFB42-16A5-F61E-220F-50B4F467B9B0}"/>
              </a:ext>
            </a:extLst>
          </p:cNvPr>
          <p:cNvGrpSpPr/>
          <p:nvPr/>
        </p:nvGrpSpPr>
        <p:grpSpPr>
          <a:xfrm>
            <a:off x="6332574" y="3718534"/>
            <a:ext cx="2413259" cy="3061831"/>
            <a:chOff x="6241091" y="3748263"/>
            <a:chExt cx="2413259" cy="30618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349EA3-1D27-006C-AB1A-50A8CD36F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4713" y="3748263"/>
              <a:ext cx="2286017" cy="30489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01E4F1-9B10-9FB9-2F53-0ABEE3A3297E}"/>
                </a:ext>
              </a:extLst>
            </p:cNvPr>
            <p:cNvSpPr txBox="1"/>
            <p:nvPr/>
          </p:nvSpPr>
          <p:spPr>
            <a:xfrm>
              <a:off x="6304713" y="3748263"/>
              <a:ext cx="228601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Amplifier output</a:t>
              </a:r>
              <a:br>
                <a:rPr lang="en-US" dirty="0"/>
              </a:br>
              <a:r>
                <a:rPr lang="en-US" i="1" dirty="0"/>
                <a:t>high pressure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F1B636-91F0-23E4-C485-9DBFD1CF5CFD}"/>
                </a:ext>
              </a:extLst>
            </p:cNvPr>
            <p:cNvSpPr txBox="1"/>
            <p:nvPr/>
          </p:nvSpPr>
          <p:spPr>
            <a:xfrm>
              <a:off x="6282363" y="6427906"/>
              <a:ext cx="2330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 mm → 35 mm</a:t>
              </a:r>
              <a:endParaRPr lang="en-US" i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BBAE6D-9C9C-EA30-F43A-DA78BD5F0694}"/>
                </a:ext>
              </a:extLst>
            </p:cNvPr>
            <p:cNvSpPr/>
            <p:nvPr/>
          </p:nvSpPr>
          <p:spPr>
            <a:xfrm>
              <a:off x="6241091" y="3786832"/>
              <a:ext cx="2413259" cy="30232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37FF5D8-48D8-F7E9-878F-106A714016ED}"/>
              </a:ext>
            </a:extLst>
          </p:cNvPr>
          <p:cNvSpPr/>
          <p:nvPr/>
        </p:nvSpPr>
        <p:spPr>
          <a:xfrm>
            <a:off x="9419109" y="3761119"/>
            <a:ext cx="2413259" cy="30232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9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A9D28-CA94-F91D-9B6B-F6F5FF69E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11A31-E4B0-ECB7-900B-1AEDA34996F0}"/>
              </a:ext>
            </a:extLst>
          </p:cNvPr>
          <p:cNvSpPr txBox="1"/>
          <p:nvPr/>
        </p:nvSpPr>
        <p:spPr>
          <a:xfrm>
            <a:off x="323310" y="87781"/>
            <a:ext cx="571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P(CO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)   0.5 → 0.6 bar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DF334-E494-5771-D758-C514876F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410" y="148743"/>
            <a:ext cx="3268590" cy="2451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C4E02-2AAE-BAE2-97BF-7CF975E89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410" y="2735178"/>
            <a:ext cx="3268590" cy="24514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C65249-4AC4-B533-2046-1F6C3E416096}"/>
              </a:ext>
            </a:extLst>
          </p:cNvPr>
          <p:cNvSpPr txBox="1"/>
          <p:nvPr/>
        </p:nvSpPr>
        <p:spPr>
          <a:xfrm>
            <a:off x="10238627" y="1005626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Good discharge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P(CO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 = 0.7 bar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78AF1-C5CA-7BB1-8AAE-BA15B2D5BFC5}"/>
              </a:ext>
            </a:extLst>
          </p:cNvPr>
          <p:cNvSpPr txBox="1"/>
          <p:nvPr/>
        </p:nvSpPr>
        <p:spPr>
          <a:xfrm>
            <a:off x="10561834" y="3535718"/>
            <a:ext cx="15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 (during conditioning)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BE1C9-4E43-C5D7-9F85-AB691DE69E6C}"/>
              </a:ext>
            </a:extLst>
          </p:cNvPr>
          <p:cNvSpPr txBox="1"/>
          <p:nvPr/>
        </p:nvSpPr>
        <p:spPr>
          <a:xfrm>
            <a:off x="272054" y="693149"/>
            <a:ext cx="9005926" cy="534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/>
              <a:t>Old Gas Composition – Final Amplifier</a:t>
            </a:r>
          </a:p>
          <a:p>
            <a:pPr>
              <a:spcAft>
                <a:spcPts val="300"/>
              </a:spcAft>
            </a:pPr>
            <a:r>
              <a:rPr lang="en-US" u="sng" dirty="0"/>
              <a:t>P(CO</a:t>
            </a:r>
            <a:r>
              <a:rPr lang="en-US" u="sng" baseline="-25000" dirty="0"/>
              <a:t>2</a:t>
            </a:r>
            <a:r>
              <a:rPr lang="en-US" u="sng" dirty="0"/>
              <a:t>) = 0.50 bar</a:t>
            </a:r>
            <a:r>
              <a:rPr lang="en-US" dirty="0"/>
              <a:t>   |   P(N</a:t>
            </a:r>
            <a:r>
              <a:rPr lang="en-US" baseline="-25000" dirty="0"/>
              <a:t>2</a:t>
            </a:r>
            <a:r>
              <a:rPr lang="en-US" dirty="0"/>
              <a:t>) = 0.25 bar  |  P(He) = 7.50 bar</a:t>
            </a:r>
            <a:br>
              <a:rPr lang="en-US" dirty="0"/>
            </a:br>
            <a:r>
              <a:rPr lang="en-US" i="1" dirty="0"/>
              <a:t>Role of He: buffer gas for discharge stabilization</a:t>
            </a:r>
          </a:p>
          <a:p>
            <a:pPr>
              <a:spcAft>
                <a:spcPts val="300"/>
              </a:spcAft>
            </a:pPr>
            <a:endParaRPr lang="en-US" sz="800" dirty="0"/>
          </a:p>
          <a:p>
            <a:pPr>
              <a:spcAft>
                <a:spcPts val="300"/>
              </a:spcAft>
            </a:pPr>
            <a:r>
              <a:rPr lang="en-US" b="1" dirty="0"/>
              <a:t>Improvements Over The Years</a:t>
            </a:r>
            <a:endParaRPr lang="en-US" dirty="0"/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Repeated cleaning of the pressure vessel interior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Added particle filter in gas circulation loop (removes dust from discharge)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Reduced outgassing by pumping with turbo pump overnight at each vessel refill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Switched to fully DI water in H</a:t>
            </a:r>
            <a:r>
              <a:rPr lang="en-US" baseline="-25000" dirty="0"/>
              <a:t>2</a:t>
            </a:r>
            <a:r>
              <a:rPr lang="en-US" dirty="0"/>
              <a:t>O capacitor tank with HV spark-gap optimization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Introduced “threaded” electrode-supporting insulator to prevent surface discharge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Replaced diffusion pump with a turbo in the pre-ionizer chamber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Optimized dry-air pressure in Marx generator spark-gaps:</a:t>
            </a:r>
          </a:p>
          <a:p>
            <a:pPr marL="742950" lvl="1" indent="-285750">
              <a:spcAft>
                <a:spcPts val="300"/>
              </a:spcAft>
              <a:buFontTx/>
              <a:buChar char="-"/>
            </a:pPr>
            <a:r>
              <a:rPr lang="en-US" dirty="0"/>
              <a:t>Lower, adjustable pressure in actively triggered SG1</a:t>
            </a:r>
          </a:p>
          <a:p>
            <a:pPr marL="742950" lvl="1" indent="-285750">
              <a:spcAft>
                <a:spcPts val="300"/>
              </a:spcAft>
              <a:buFontTx/>
              <a:buChar char="-"/>
            </a:pPr>
            <a:r>
              <a:rPr lang="en-US" dirty="0"/>
              <a:t>Higher, constant pressure in self-triggered SG2–SG10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dirty="0"/>
              <a:t>Implemented 90-second delay between shots for spark-gap purge and cooldown</a:t>
            </a:r>
          </a:p>
          <a:p>
            <a:pPr>
              <a:spcAft>
                <a:spcPts val="300"/>
              </a:spcAft>
            </a:pPr>
            <a:endParaRPr lang="en-US" sz="800" dirty="0"/>
          </a:p>
          <a:p>
            <a:pPr>
              <a:spcAft>
                <a:spcPts val="300"/>
              </a:spcAft>
            </a:pPr>
            <a:r>
              <a:rPr lang="en-US" b="1" dirty="0"/>
              <a:t>New Gas Composition – 2025 Run Campaign</a:t>
            </a:r>
          </a:p>
          <a:p>
            <a:pPr>
              <a:spcAft>
                <a:spcPts val="300"/>
              </a:spcAft>
            </a:pPr>
            <a:r>
              <a:rPr lang="en-US" u="sng" dirty="0"/>
              <a:t>P(CO</a:t>
            </a:r>
            <a:r>
              <a:rPr lang="en-US" u="sng" baseline="-25000" dirty="0"/>
              <a:t>2</a:t>
            </a:r>
            <a:r>
              <a:rPr lang="en-US" u="sng" dirty="0"/>
              <a:t>) = 0.60 bar</a:t>
            </a:r>
            <a:r>
              <a:rPr lang="en-US" dirty="0"/>
              <a:t>  |  P(N</a:t>
            </a:r>
            <a:r>
              <a:rPr lang="en-US" baseline="-25000" dirty="0"/>
              <a:t>2</a:t>
            </a:r>
            <a:r>
              <a:rPr lang="en-US" dirty="0"/>
              <a:t>) = 0.25 bar  |  P(He) = 7.40 bar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663AE-9665-F10F-417C-F945762BD1B5}"/>
              </a:ext>
            </a:extLst>
          </p:cNvPr>
          <p:cNvSpPr txBox="1"/>
          <p:nvPr/>
        </p:nvSpPr>
        <p:spPr>
          <a:xfrm>
            <a:off x="3268697" y="6139077"/>
            <a:ext cx="813556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Expected Outcome</a:t>
            </a:r>
            <a:endParaRPr lang="en-US" dirty="0"/>
          </a:p>
          <a:p>
            <a:r>
              <a:rPr lang="en-US" dirty="0"/>
              <a:t>20% higher gain and stored energy, or improved reliability at reduced voltage</a:t>
            </a:r>
          </a:p>
        </p:txBody>
      </p:sp>
    </p:spTree>
    <p:extLst>
      <p:ext uri="{BB962C8B-B14F-4D97-AF65-F5344CB8AC3E}">
        <p14:creationId xmlns:p14="http://schemas.microsoft.com/office/powerpoint/2010/main" val="107011878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2185</TotalTime>
  <Words>1171</Words>
  <Application>Microsoft Office PowerPoint</Application>
  <PresentationFormat>Widescreen</PresentationFormat>
  <Paragraphs>233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Abadi</vt:lpstr>
      <vt:lpstr>Arial</vt:lpstr>
      <vt:lpstr>Calibri</vt:lpstr>
      <vt:lpstr>Courier New</vt:lpstr>
      <vt:lpstr>Roboto</vt:lpstr>
      <vt:lpstr>BNL</vt:lpstr>
      <vt:lpstr>27th Accelerator Test Facility (ATF) Users' Meeting  LWIR Laser Status and Upgrades</vt:lpstr>
      <vt:lpstr>Overview &amp; Statistics Recent System Developments Near-Term Improvement Plans Strategic Outlook</vt:lpstr>
      <vt:lpstr>PowerPoint Presentation</vt:lpstr>
      <vt:lpstr>PowerPoint Presentation</vt:lpstr>
      <vt:lpstr>PowerPoint Presentation</vt:lpstr>
      <vt:lpstr>Overview &amp; Statistics Recent System Developments Near-Term Improvement Plans Strategic Outlook</vt:lpstr>
      <vt:lpstr>PowerPoint Presentation</vt:lpstr>
      <vt:lpstr>PowerPoint Presentation</vt:lpstr>
      <vt:lpstr>PowerPoint Presentation</vt:lpstr>
      <vt:lpstr>Overview &amp; Statistics Recent System Developments Near-Term Improvement Plans Strategic Outlook</vt:lpstr>
      <vt:lpstr>PowerPoint Presentation</vt:lpstr>
      <vt:lpstr>PowerPoint Presentation</vt:lpstr>
      <vt:lpstr>Overview &amp; Statistics Recent System Developments Near-Term Improvement Plans Strategic Outlook</vt:lpstr>
      <vt:lpstr>PowerPoint Presentation</vt:lpstr>
      <vt:lpstr>PowerPoint Presentation</vt:lpstr>
      <vt:lpstr>PowerPoint Presentation</vt:lpstr>
      <vt:lpstr>Overview &amp; Statistics Recent System Developments Near-Term Improvement Plans Strategic Outlook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Ilardi, Mary Jane</dc:creator>
  <cp:keywords/>
  <dc:description/>
  <cp:lastModifiedBy>Polyanskiy, Mikhail</cp:lastModifiedBy>
  <cp:revision>64</cp:revision>
  <dcterms:created xsi:type="dcterms:W3CDTF">2025-04-14T18:38:31Z</dcterms:created>
  <dcterms:modified xsi:type="dcterms:W3CDTF">2025-04-28T19:00:40Z</dcterms:modified>
  <cp:category/>
</cp:coreProperties>
</file>