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406" r:id="rId3"/>
    <p:sldId id="410" r:id="rId4"/>
    <p:sldId id="409" r:id="rId5"/>
    <p:sldId id="411" r:id="rId6"/>
    <p:sldId id="413" r:id="rId7"/>
    <p:sldId id="401" r:id="rId8"/>
    <p:sldId id="402" r:id="rId9"/>
    <p:sldId id="263" r:id="rId10"/>
    <p:sldId id="1837" r:id="rId11"/>
    <p:sldId id="350" r:id="rId12"/>
    <p:sldId id="1945" r:id="rId13"/>
    <p:sldId id="1944" r:id="rId14"/>
    <p:sldId id="266" r:id="rId15"/>
    <p:sldId id="471" r:id="rId16"/>
    <p:sldId id="476" r:id="rId17"/>
    <p:sldId id="258" r:id="rId18"/>
    <p:sldId id="1943" r:id="rId19"/>
    <p:sldId id="1838" r:id="rId20"/>
    <p:sldId id="1946" r:id="rId21"/>
    <p:sldId id="414" r:id="rId22"/>
    <p:sldId id="1836" r:id="rId23"/>
    <p:sldId id="278" r:id="rId24"/>
    <p:sldId id="279" r:id="rId25"/>
    <p:sldId id="280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26" autoAdjust="0"/>
    <p:restoredTop sz="88629"/>
  </p:normalViewPr>
  <p:slideViewPr>
    <p:cSldViewPr snapToGrid="0" snapToObjects="1">
      <p:cViewPr>
        <p:scale>
          <a:sx n="91" d="100"/>
          <a:sy n="91" d="100"/>
        </p:scale>
        <p:origin x="-13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 choices: high fields of </a:t>
            </a:r>
            <a:r>
              <a:rPr lang="en-US" dirty="0" err="1"/>
              <a:t>lwfa</a:t>
            </a:r>
            <a:r>
              <a:rPr lang="en-US" dirty="0"/>
              <a:t>/colliders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0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2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4E2B0-8BB9-4044-8125-836C7F827679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tag line first </a:t>
            </a:r>
          </a:p>
          <a:p>
            <a:r>
              <a:rPr lang="en-US" dirty="0"/>
              <a:t>For example at two different densities shown here, you need to match the pulse length and spot size to these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5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bubble sizes at two densities are not equal and if scaled, it looks something like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6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9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jpg"/><Relationship Id="rId21" Type="http://schemas.openxmlformats.org/officeDocument/2006/relationships/image" Target="../media/image61.png"/><Relationship Id="rId34" Type="http://schemas.openxmlformats.org/officeDocument/2006/relationships/image" Target="../media/image74.jpg"/><Relationship Id="rId7" Type="http://schemas.openxmlformats.org/officeDocument/2006/relationships/image" Target="../media/image47.jp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jpg"/><Relationship Id="rId5" Type="http://schemas.openxmlformats.org/officeDocument/2006/relationships/image" Target="../media/image45.jp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8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91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0.jpeg"/><Relationship Id="rId9" Type="http://schemas.openxmlformats.org/officeDocument/2006/relationships/image" Target="../media/image9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85326"/>
            <a:ext cx="10874000" cy="1803939"/>
          </a:xfrm>
        </p:spPr>
        <p:txBody>
          <a:bodyPr>
            <a:normAutofit fontScale="90000"/>
          </a:bodyPr>
          <a:lstStyle/>
          <a:p>
            <a: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27th Accelerator Test Facility (ATF) Users' Meeting</a:t>
            </a:r>
            <a:b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b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800" dirty="0"/>
              <a:t>NP-318747: Efficient and Stable Acceleration of Electrons in Laser Wakefield Accelerators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F941D-B2E9-2BC1-7925-AD6939B90408}"/>
              </a:ext>
            </a:extLst>
          </p:cNvPr>
          <p:cNvGrpSpPr/>
          <p:nvPr/>
        </p:nvGrpSpPr>
        <p:grpSpPr>
          <a:xfrm>
            <a:off x="811962" y="5491162"/>
            <a:ext cx="3779006" cy="809625"/>
            <a:chOff x="811962" y="5491162"/>
            <a:chExt cx="3779006" cy="809625"/>
          </a:xfrm>
        </p:grpSpPr>
        <p:pic>
          <p:nvPicPr>
            <p:cNvPr id="1028" name="Picture 4" descr="Icon&#10;&#10;Description automatically generated">
              <a:extLst>
                <a:ext uri="{FF2B5EF4-FFF2-40B4-BE49-F238E27FC236}">
                  <a16:creationId xmlns:a16="http://schemas.microsoft.com/office/drawing/2014/main" id="{997C43EC-F0BA-43FB-D8B9-ED85CE6C4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62" y="5491162"/>
              <a:ext cx="8953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1580904" y="5877030"/>
              <a:ext cx="301006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422298DC-E5C8-001C-31EC-9694D653D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006" y="4489265"/>
            <a:ext cx="10037899" cy="183512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2100" dirty="0"/>
              <a:t>N. Vafaei-Najafabadi</a:t>
            </a:r>
            <a:r>
              <a:rPr lang="en-US" sz="2100" baseline="30000" dirty="0"/>
              <a:t>1,2</a:t>
            </a:r>
            <a:r>
              <a:rPr lang="en-US" sz="2100" dirty="0"/>
              <a:t>, W. Li</a:t>
            </a:r>
            <a:r>
              <a:rPr lang="en-US" sz="2100" baseline="30000" dirty="0"/>
              <a:t>1*</a:t>
            </a:r>
            <a:r>
              <a:rPr lang="en-US" sz="2100" dirty="0"/>
              <a:t>, N. Pathak</a:t>
            </a:r>
            <a:r>
              <a:rPr lang="en-US" sz="2100" baseline="30000" dirty="0"/>
              <a:t>2</a:t>
            </a:r>
            <a:r>
              <a:rPr lang="en-US" sz="2100" dirty="0"/>
              <a:t>, A. Jain</a:t>
            </a:r>
            <a:r>
              <a:rPr lang="en-US" sz="2100" baseline="30000" dirty="0"/>
              <a:t>2</a:t>
            </a:r>
            <a:r>
              <a:rPr lang="en-US" sz="2100" dirty="0"/>
              <a:t>, R. Zgadzaj</a:t>
            </a:r>
            <a:r>
              <a:rPr lang="en-US" sz="2100" baseline="30000" dirty="0"/>
              <a:t>3</a:t>
            </a:r>
            <a:r>
              <a:rPr lang="en-US" sz="2100" dirty="0"/>
              <a:t>, Z. Ouyang</a:t>
            </a:r>
            <a:r>
              <a:rPr lang="en-US" sz="2100" baseline="30000" dirty="0"/>
              <a:t>3</a:t>
            </a:r>
            <a:r>
              <a:rPr lang="en-US" sz="2100" dirty="0"/>
              <a:t>, M. Downer</a:t>
            </a:r>
            <a:r>
              <a:rPr lang="en-US" sz="2100" baseline="30000" dirty="0"/>
              <a:t>3</a:t>
            </a:r>
            <a:r>
              <a:rPr lang="en-US" sz="2100" dirty="0"/>
              <a:t>, A. Gaikwad</a:t>
            </a:r>
            <a:r>
              <a:rPr lang="en-US" sz="2100" baseline="30000" dirty="0"/>
              <a:t>2</a:t>
            </a:r>
            <a:r>
              <a:rPr lang="en-US" sz="2100" dirty="0"/>
              <a:t>, B. Romasky</a:t>
            </a:r>
            <a:r>
              <a:rPr lang="en-US" sz="2100" baseline="30000" dirty="0"/>
              <a:t>2</a:t>
            </a:r>
            <a:r>
              <a:rPr lang="en-US" sz="2100" dirty="0"/>
              <a:t>, E. Trommer</a:t>
            </a:r>
            <a:r>
              <a:rPr lang="en-US" sz="2100" baseline="30000" dirty="0"/>
              <a:t>2</a:t>
            </a:r>
            <a:r>
              <a:rPr lang="en-US" sz="2100" dirty="0"/>
              <a:t>, M. Babzien</a:t>
            </a:r>
            <a:r>
              <a:rPr lang="en-US" sz="2100" baseline="30000" dirty="0"/>
              <a:t>1</a:t>
            </a:r>
            <a:r>
              <a:rPr lang="en-US" sz="2100" dirty="0"/>
              <a:t>, M. Polyanskiy</a:t>
            </a:r>
            <a:r>
              <a:rPr lang="en-US" sz="2100" baseline="30000" dirty="0"/>
              <a:t>1</a:t>
            </a:r>
            <a:r>
              <a:rPr lang="en-US" sz="2100" dirty="0"/>
              <a:t>, I. Pogorelsky</a:t>
            </a:r>
            <a:r>
              <a:rPr lang="en-US" sz="2100" baseline="30000" dirty="0"/>
              <a:t>1</a:t>
            </a:r>
            <a:r>
              <a:rPr lang="en-US" sz="2100" dirty="0"/>
              <a:t>, M. Palmer</a:t>
            </a:r>
            <a:r>
              <a:rPr lang="en-US" sz="2100" baseline="30000" dirty="0"/>
              <a:t>1</a:t>
            </a:r>
            <a:r>
              <a:rPr lang="en-US" sz="2100" dirty="0"/>
              <a:t> </a:t>
            </a:r>
          </a:p>
          <a:p>
            <a:pPr algn="ctr"/>
            <a:r>
              <a:rPr lang="en-US" sz="1900" baseline="30000" dirty="0"/>
              <a:t>1</a:t>
            </a:r>
            <a:r>
              <a:rPr lang="en-US" sz="1900" dirty="0"/>
              <a:t>Brookhaven National Laboratory</a:t>
            </a:r>
          </a:p>
          <a:p>
            <a:pPr algn="ctr"/>
            <a:r>
              <a:rPr lang="en-US" sz="1900" baseline="30000" dirty="0"/>
              <a:t>2</a:t>
            </a:r>
            <a:r>
              <a:rPr lang="en-US" sz="1900" dirty="0"/>
              <a:t>Stony Brook University</a:t>
            </a:r>
          </a:p>
          <a:p>
            <a:pPr algn="ctr"/>
            <a:r>
              <a:rPr lang="en-US" sz="1900" baseline="30000" dirty="0"/>
              <a:t>3</a:t>
            </a:r>
            <a:r>
              <a:rPr lang="en-US" sz="1900" dirty="0"/>
              <a:t>University of Texas at Austin</a:t>
            </a:r>
          </a:p>
          <a:p>
            <a:pPr algn="ctr"/>
            <a:r>
              <a:rPr lang="en-US" sz="1900" baseline="30000" dirty="0"/>
              <a:t>*PI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05B67-7667-AD1A-703B-8FEFE9E654FD}"/>
              </a:ext>
            </a:extLst>
          </p:cNvPr>
          <p:cNvSpPr txBox="1"/>
          <p:nvPr/>
        </p:nvSpPr>
        <p:spPr>
          <a:xfrm>
            <a:off x="534616" y="6347143"/>
            <a:ext cx="7616261" cy="52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Funding received: Department of Energy (Accelerator Stewardship) Grant DE-SC0024277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A49D-85C1-C72E-E368-2305E1E6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Experimental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B12D-719C-ADAC-7496-BB3D497A1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Year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Investigation of short-range wake physics in LWFA in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LWFA Characterization – AE 136 experiment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 beam Compression and focusing – design and implementation</a:t>
            </a:r>
          </a:p>
          <a:p>
            <a:pPr marL="0" indent="0"/>
            <a:r>
              <a:rPr lang="en-US" dirty="0"/>
              <a:t>Year 2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Tilt Characterization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Alignment and Synchnorization between CO</a:t>
            </a:r>
            <a:r>
              <a:rPr lang="en-US" baseline="-25000" dirty="0"/>
              <a:t>2</a:t>
            </a:r>
            <a:r>
              <a:rPr lang="en-US" dirty="0"/>
              <a:t> and e-beam in a longitudinal configuration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First experiments: Commissioning diagnostics and attempt to observe the instability</a:t>
            </a:r>
          </a:p>
          <a:p>
            <a:pPr marL="0" indent="0"/>
            <a:r>
              <a:rPr lang="en-US" dirty="0"/>
              <a:t>Year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Experimental characterization of short-range wake function (and BBU) at various energy spread and efficiency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388C8-FAF5-3C94-5D98-8DFEA839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2973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function&#10;&#10;AI-generated content may be incorrect.">
            <a:extLst>
              <a:ext uri="{FF2B5EF4-FFF2-40B4-BE49-F238E27FC236}">
                <a16:creationId xmlns:a16="http://schemas.microsoft.com/office/drawing/2014/main" id="{23AD8552-EBB0-7006-C901-14CD12603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9" y="1607234"/>
            <a:ext cx="3857626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1B47E-3561-676E-3762-510D8E2BD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7955" y="1607234"/>
            <a:ext cx="3857626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14E58-3841-1AF9-2F8C-E027F8FE6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521" y="1607234"/>
            <a:ext cx="3857626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8C65B-ABF9-8D24-FC7C-149B89BE3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161" y="4537946"/>
            <a:ext cx="3058521" cy="548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D7FE24-3EB0-2030-9C8A-3415D84A74C3}"/>
              </a:ext>
            </a:extLst>
          </p:cNvPr>
          <p:cNvSpPr txBox="1"/>
          <p:nvPr/>
        </p:nvSpPr>
        <p:spPr>
          <a:xfrm>
            <a:off x="8331295" y="5086172"/>
            <a:ext cx="346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G. </a:t>
            </a:r>
            <a:r>
              <a:rPr lang="en-US" sz="1600" dirty="0" err="1"/>
              <a:t>Stupakov</a:t>
            </a:r>
            <a:r>
              <a:rPr lang="en-US" sz="1600" dirty="0"/>
              <a:t>, Phys. Rev. Accel. Beams 21, 041301 (2018)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97E7251-32C9-CEC3-6B86-801DF652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169732"/>
            <a:ext cx="11174276" cy="8225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Developing Theory: Current Theories for Short Range Wakefield in LWFA are Inadequate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B8542E-9230-26E3-8707-3ED431F1C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95" y="4350434"/>
            <a:ext cx="3644937" cy="735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0D05F6-7351-1151-7E0E-DA54FE56409A}"/>
              </a:ext>
            </a:extLst>
          </p:cNvPr>
          <p:cNvSpPr txBox="1"/>
          <p:nvPr/>
        </p:nvSpPr>
        <p:spPr>
          <a:xfrm>
            <a:off x="4285016" y="5160719"/>
            <a:ext cx="3463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V. Lebedev, Phys. Rev. ST Accel. Beams  20, 121301 (2017)</a:t>
            </a:r>
          </a:p>
          <a:p>
            <a:pPr algn="ctr"/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FAF0E-EDEA-C2E2-CD8A-41B28A43D62C}"/>
              </a:ext>
            </a:extLst>
          </p:cNvPr>
          <p:cNvSpPr txBox="1"/>
          <p:nvPr/>
        </p:nvSpPr>
        <p:spPr>
          <a:xfrm>
            <a:off x="936755" y="5332393"/>
            <a:ext cx="2546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SBU (unpublished)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32A94B-814C-0D89-4E39-5BBC6A62686F}"/>
                  </a:ext>
                </a:extLst>
              </p:cNvPr>
              <p:cNvSpPr txBox="1"/>
              <p:nvPr/>
            </p:nvSpPr>
            <p:spPr>
              <a:xfrm>
                <a:off x="769685" y="4534098"/>
                <a:ext cx="3258673" cy="552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32A94B-814C-0D89-4E39-5BBC6A626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85" y="4534098"/>
                <a:ext cx="3258673" cy="5520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49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036DC3-40A1-48CA-D8F6-D69EC329BA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>
                    <a:solidFill>
                      <a:srgbClr val="000000"/>
                    </a:solidFill>
                    <a:latin typeface="-webkit-standard"/>
                  </a:rPr>
                  <a:t>Electron Beam Compression Design to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=20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036DC3-40A1-48CA-D8F6-D69EC329BA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299" t="-13333" r="-57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E27B5-551F-BC3B-A4A4-901303424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hase_space_rotation1_fps_1">
            <a:hlinkClick r:id="" action="ppaction://media"/>
            <a:extLst>
              <a:ext uri="{FF2B5EF4-FFF2-40B4-BE49-F238E27FC236}">
                <a16:creationId xmlns:a16="http://schemas.microsoft.com/office/drawing/2014/main" id="{30562106-FD5B-76F1-8BA0-1A5E403C3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9663" y="1783327"/>
            <a:ext cx="5920837" cy="4440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22942-5708-BD22-CD74-7FD6604DF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80" y="2013241"/>
            <a:ext cx="5555548" cy="3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1E670-897D-6A3F-E03E-09A62873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Electron Beam 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EB2B1-105D-23F6-C1AE-69568A6D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259" b="-305"/>
          <a:stretch/>
        </p:blipFill>
        <p:spPr>
          <a:xfrm>
            <a:off x="1247122" y="1225709"/>
            <a:ext cx="10120745" cy="52671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F38C5E-F8E8-286E-6437-26D36ED3E4E5}"/>
              </a:ext>
            </a:extLst>
          </p:cNvPr>
          <p:cNvCxnSpPr>
            <a:cxnSpLocks/>
          </p:cNvCxnSpPr>
          <p:nvPr/>
        </p:nvCxnSpPr>
        <p:spPr>
          <a:xfrm flipH="1">
            <a:off x="8777362" y="1690688"/>
            <a:ext cx="22930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CBFEF4-08FD-8605-1269-685D8DD27CD0}"/>
              </a:ext>
            </a:extLst>
          </p:cNvPr>
          <p:cNvSpPr txBox="1"/>
          <p:nvPr/>
        </p:nvSpPr>
        <p:spPr>
          <a:xfrm>
            <a:off x="10059278" y="1367522"/>
            <a:ext cx="143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302090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A9CDBB-AB58-612D-C47F-E23CE95A68B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b="0" dirty="0">
                    <a:solidFill>
                      <a:srgbClr val="000000"/>
                    </a:solidFill>
                    <a:latin typeface="-webkit-standard"/>
                  </a:rPr>
                  <a:t>Electron Beam Focusing to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-webkit-standard"/>
                  </a:rPr>
                  <a:t> is still Under Investigation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A9CDBB-AB58-612D-C47F-E23CE95A68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9" t="-13333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ECCD02C-7994-59EE-3FE2-49A29A95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28" y="2188698"/>
            <a:ext cx="5523916" cy="2761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7B8DA-4ADF-2032-5783-E3612D838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086" y="2188699"/>
            <a:ext cx="5523914" cy="2761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442FB-CB61-3B04-93BF-B7B849331B5D}"/>
              </a:ext>
            </a:extLst>
          </p:cNvPr>
          <p:cNvSpPr txBox="1"/>
          <p:nvPr/>
        </p:nvSpPr>
        <p:spPr>
          <a:xfrm>
            <a:off x="1589649" y="200403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Beamline Modification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C328D-8FCB-80BD-8DD4-10D49183ACD7}"/>
              </a:ext>
            </a:extLst>
          </p:cNvPr>
          <p:cNvSpPr txBox="1"/>
          <p:nvPr/>
        </p:nvSpPr>
        <p:spPr>
          <a:xfrm>
            <a:off x="8339796" y="200403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Beamline Modification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D02020-7BC3-C015-662E-E6ACC50B1B19}"/>
                  </a:ext>
                </a:extLst>
              </p:cNvPr>
              <p:cNvSpPr txBox="1"/>
              <p:nvPr/>
            </p:nvSpPr>
            <p:spPr>
              <a:xfrm>
                <a:off x="717452" y="5135322"/>
                <a:ext cx="113385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Our simulations show beam size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~90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000" i="1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 without beamline modifications. Achieving sub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000" i="1" dirty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 beam waist might require beamline modification (i.e. moving components) – under discussion with ATF team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D02020-7BC3-C015-662E-E6ACC50B1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52" y="5135322"/>
                <a:ext cx="11338560" cy="1015663"/>
              </a:xfrm>
              <a:prstGeom prst="rect">
                <a:avLst/>
              </a:prstGeom>
              <a:blipFill>
                <a:blip r:embed="rId5"/>
                <a:stretch>
                  <a:fillRect l="-559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772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515" descr="A diagram of a normalized frequency&#10;&#10;Description automatically generated with medium confidence">
            <a:extLst>
              <a:ext uri="{FF2B5EF4-FFF2-40B4-BE49-F238E27FC236}">
                <a16:creationId xmlns:a16="http://schemas.microsoft.com/office/drawing/2014/main" id="{FF10678C-8FFD-142B-E521-A47FF970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999" y="2619478"/>
            <a:ext cx="2198404" cy="1809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988649-CC60-306B-CF74-E1BD359C40A4}"/>
              </a:ext>
            </a:extLst>
          </p:cNvPr>
          <p:cNvSpPr/>
          <p:nvPr/>
        </p:nvSpPr>
        <p:spPr>
          <a:xfrm rot="5400000">
            <a:off x="6175761" y="2783967"/>
            <a:ext cx="312290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78" name="Trapezoid 477">
            <a:extLst>
              <a:ext uri="{FF2B5EF4-FFF2-40B4-BE49-F238E27FC236}">
                <a16:creationId xmlns:a16="http://schemas.microsoft.com/office/drawing/2014/main" id="{22BC491F-0D64-3217-72D6-78B34AD5BD17}"/>
              </a:ext>
            </a:extLst>
          </p:cNvPr>
          <p:cNvSpPr/>
          <p:nvPr/>
        </p:nvSpPr>
        <p:spPr>
          <a:xfrm rot="10800000">
            <a:off x="5718071" y="1362172"/>
            <a:ext cx="192543" cy="550520"/>
          </a:xfrm>
          <a:prstGeom prst="trapezoi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F3D524FF-4313-F72D-66EE-3D08F14FD85F}"/>
              </a:ext>
            </a:extLst>
          </p:cNvPr>
          <p:cNvCxnSpPr>
            <a:cxnSpLocks/>
          </p:cNvCxnSpPr>
          <p:nvPr/>
        </p:nvCxnSpPr>
        <p:spPr>
          <a:xfrm>
            <a:off x="5884182" y="1832234"/>
            <a:ext cx="1323554" cy="676"/>
          </a:xfrm>
          <a:prstGeom prst="straightConnector1">
            <a:avLst/>
          </a:prstGeom>
          <a:ln w="9525">
            <a:solidFill>
              <a:schemeClr val="accent6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" name="Rectangle 398">
            <a:extLst>
              <a:ext uri="{FF2B5EF4-FFF2-40B4-BE49-F238E27FC236}">
                <a16:creationId xmlns:a16="http://schemas.microsoft.com/office/drawing/2014/main" id="{A846EA1F-E598-282D-C359-338BCA5BD516}"/>
              </a:ext>
            </a:extLst>
          </p:cNvPr>
          <p:cNvSpPr/>
          <p:nvPr/>
        </p:nvSpPr>
        <p:spPr>
          <a:xfrm>
            <a:off x="2271978" y="2926895"/>
            <a:ext cx="4037184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ED63C6E3-8AB4-B867-B91D-A4771063FF2F}"/>
              </a:ext>
            </a:extLst>
          </p:cNvPr>
          <p:cNvSpPr/>
          <p:nvPr/>
        </p:nvSpPr>
        <p:spPr>
          <a:xfrm rot="5400000">
            <a:off x="5909025" y="2196185"/>
            <a:ext cx="854955" cy="1117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BBB4A183-88DB-E618-A617-9A18C8282A1F}"/>
              </a:ext>
            </a:extLst>
          </p:cNvPr>
          <p:cNvSpPr/>
          <p:nvPr/>
        </p:nvSpPr>
        <p:spPr>
          <a:xfrm rot="5400000">
            <a:off x="2611032" y="3002852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A2E834E-1457-99DD-E864-A63D7586793A}"/>
              </a:ext>
            </a:extLst>
          </p:cNvPr>
          <p:cNvSpPr/>
          <p:nvPr/>
        </p:nvSpPr>
        <p:spPr>
          <a:xfrm rot="5400000">
            <a:off x="3534566" y="3018374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F6A3B266-B5B5-D923-3046-445D5DAF5198}"/>
              </a:ext>
            </a:extLst>
          </p:cNvPr>
          <p:cNvSpPr/>
          <p:nvPr/>
        </p:nvSpPr>
        <p:spPr>
          <a:xfrm rot="5400000">
            <a:off x="4442577" y="3041656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7742D55-61FE-372B-A252-DA1B4ED73963}"/>
              </a:ext>
            </a:extLst>
          </p:cNvPr>
          <p:cNvSpPr/>
          <p:nvPr/>
        </p:nvSpPr>
        <p:spPr>
          <a:xfrm rot="5400000">
            <a:off x="5358350" y="3033896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5D0167A7-C344-EB27-F493-A3DD221E653E}"/>
              </a:ext>
            </a:extLst>
          </p:cNvPr>
          <p:cNvSpPr/>
          <p:nvPr/>
        </p:nvSpPr>
        <p:spPr>
          <a:xfrm rot="5400000">
            <a:off x="6234723" y="3041656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96E63D04-18D3-6E19-439B-C9D5BE7F3938}"/>
              </a:ext>
            </a:extLst>
          </p:cNvPr>
          <p:cNvGrpSpPr/>
          <p:nvPr/>
        </p:nvGrpSpPr>
        <p:grpSpPr>
          <a:xfrm>
            <a:off x="2573238" y="2839198"/>
            <a:ext cx="3879655" cy="279388"/>
            <a:chOff x="246427" y="1095375"/>
            <a:chExt cx="1587199" cy="114300"/>
          </a:xfrm>
        </p:grpSpPr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EA444BDB-C36F-3E8B-DE23-17FAEBF54686}"/>
                </a:ext>
              </a:extLst>
            </p:cNvPr>
            <p:cNvCxnSpPr/>
            <p:nvPr/>
          </p:nvCxnSpPr>
          <p:spPr>
            <a:xfrm flipH="1">
              <a:off x="246427" y="1095375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940C2325-BB15-1582-7A83-69FC98637D07}"/>
                </a:ext>
              </a:extLst>
            </p:cNvPr>
            <p:cNvCxnSpPr/>
            <p:nvPr/>
          </p:nvCxnSpPr>
          <p:spPr>
            <a:xfrm flipH="1">
              <a:off x="622543" y="1098550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B1289CA8-5E7B-B53E-FD4F-E23EC7FC421B}"/>
                </a:ext>
              </a:extLst>
            </p:cNvPr>
            <p:cNvCxnSpPr/>
            <p:nvPr/>
          </p:nvCxnSpPr>
          <p:spPr>
            <a:xfrm flipH="1">
              <a:off x="990748" y="1101725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CDAE96E7-FDBD-F7B1-94FC-8547D072A322}"/>
                </a:ext>
              </a:extLst>
            </p:cNvPr>
            <p:cNvCxnSpPr/>
            <p:nvPr/>
          </p:nvCxnSpPr>
          <p:spPr>
            <a:xfrm flipH="1">
              <a:off x="1364454" y="1099877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3601E62-C502-37DB-BFA7-D51FB1CA26A0}"/>
                </a:ext>
              </a:extLst>
            </p:cNvPr>
            <p:cNvCxnSpPr/>
            <p:nvPr/>
          </p:nvCxnSpPr>
          <p:spPr>
            <a:xfrm flipH="1">
              <a:off x="1728862" y="1104900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2" name="Rectangle 411">
            <a:extLst>
              <a:ext uri="{FF2B5EF4-FFF2-40B4-BE49-F238E27FC236}">
                <a16:creationId xmlns:a16="http://schemas.microsoft.com/office/drawing/2014/main" id="{52815610-6D63-D82D-8CB4-2718DC83B653}"/>
              </a:ext>
            </a:extLst>
          </p:cNvPr>
          <p:cNvSpPr/>
          <p:nvPr/>
        </p:nvSpPr>
        <p:spPr>
          <a:xfrm>
            <a:off x="6336311" y="2567785"/>
            <a:ext cx="3151091" cy="111753"/>
          </a:xfrm>
          <a:prstGeom prst="rect">
            <a:avLst/>
          </a:prstGeom>
          <a:solidFill>
            <a:schemeClr val="accent2">
              <a:lumMod val="50000"/>
              <a:alpha val="501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A7922411-A126-C36E-872F-B0FA5057DB44}"/>
              </a:ext>
            </a:extLst>
          </p:cNvPr>
          <p:cNvSpPr/>
          <p:nvPr/>
        </p:nvSpPr>
        <p:spPr>
          <a:xfrm rot="5400000">
            <a:off x="7015275" y="2887086"/>
            <a:ext cx="566735" cy="111753"/>
          </a:xfrm>
          <a:prstGeom prst="rect">
            <a:avLst/>
          </a:prstGeom>
          <a:solidFill>
            <a:schemeClr val="accent2">
              <a:lumMod val="50000"/>
              <a:alpha val="496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CE5A8D4C-D62A-9B62-5876-4B71BC635BEA}"/>
              </a:ext>
            </a:extLst>
          </p:cNvPr>
          <p:cNvSpPr/>
          <p:nvPr/>
        </p:nvSpPr>
        <p:spPr>
          <a:xfrm rot="5400000">
            <a:off x="7923287" y="2889480"/>
            <a:ext cx="566735" cy="111753"/>
          </a:xfrm>
          <a:prstGeom prst="rect">
            <a:avLst/>
          </a:prstGeom>
          <a:solidFill>
            <a:schemeClr val="accent2">
              <a:lumMod val="50000"/>
              <a:alpha val="496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A1CC8338-A4F7-06E4-9F91-41CFB296008D}"/>
              </a:ext>
            </a:extLst>
          </p:cNvPr>
          <p:cNvSpPr/>
          <p:nvPr/>
        </p:nvSpPr>
        <p:spPr>
          <a:xfrm rot="5400000">
            <a:off x="8823538" y="2885896"/>
            <a:ext cx="566735" cy="111753"/>
          </a:xfrm>
          <a:prstGeom prst="rect">
            <a:avLst/>
          </a:prstGeom>
          <a:solidFill>
            <a:schemeClr val="accent2">
              <a:lumMod val="50000"/>
              <a:alpha val="496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0BF69D80-2A6F-25D7-7E78-553528333C8F}"/>
              </a:ext>
            </a:extLst>
          </p:cNvPr>
          <p:cNvGrpSpPr/>
          <p:nvPr/>
        </p:nvGrpSpPr>
        <p:grpSpPr>
          <a:xfrm>
            <a:off x="6208271" y="2494059"/>
            <a:ext cx="3036235" cy="269910"/>
            <a:chOff x="1742925" y="912899"/>
            <a:chExt cx="1242148" cy="110422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1A61D7E9-C661-4C8A-57E7-F968DECDE5C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742931" y="918551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643DF1D8-B671-FD7A-6718-F63895243AA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140921" y="916068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2F241C89-0B90-9B35-8C84-FFAAA84B76CB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512294" y="916068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000769C-361D-A3F6-F6B0-9AEA4E54D1D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880304" y="912893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1" name="TextBox 420">
            <a:extLst>
              <a:ext uri="{FF2B5EF4-FFF2-40B4-BE49-F238E27FC236}">
                <a16:creationId xmlns:a16="http://schemas.microsoft.com/office/drawing/2014/main" id="{2808CD36-886A-BC4A-0FF6-1949939F3AAE}"/>
              </a:ext>
            </a:extLst>
          </p:cNvPr>
          <p:cNvSpPr txBox="1"/>
          <p:nvPr/>
        </p:nvSpPr>
        <p:spPr>
          <a:xfrm>
            <a:off x="6368889" y="2010466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Achromatic 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422" name="Left Arrow 421">
            <a:extLst>
              <a:ext uri="{FF2B5EF4-FFF2-40B4-BE49-F238E27FC236}">
                <a16:creationId xmlns:a16="http://schemas.microsoft.com/office/drawing/2014/main" id="{B24BEB67-3144-01F6-23ED-9F2C35DBC605}"/>
              </a:ext>
            </a:extLst>
          </p:cNvPr>
          <p:cNvSpPr/>
          <p:nvPr/>
        </p:nvSpPr>
        <p:spPr>
          <a:xfrm>
            <a:off x="2118339" y="2887892"/>
            <a:ext cx="200204" cy="201975"/>
          </a:xfrm>
          <a:prstGeom prst="leftArrow">
            <a:avLst>
              <a:gd name="adj1" fmla="val 3890"/>
              <a:gd name="adj2" fmla="val 77136"/>
            </a:avLst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23" name="Left Arrow 422">
            <a:extLst>
              <a:ext uri="{FF2B5EF4-FFF2-40B4-BE49-F238E27FC236}">
                <a16:creationId xmlns:a16="http://schemas.microsoft.com/office/drawing/2014/main" id="{A3113219-C230-5908-89AA-81644B1838AC}"/>
              </a:ext>
            </a:extLst>
          </p:cNvPr>
          <p:cNvSpPr/>
          <p:nvPr/>
        </p:nvSpPr>
        <p:spPr>
          <a:xfrm rot="10800000">
            <a:off x="9488509" y="2522446"/>
            <a:ext cx="200204" cy="201975"/>
          </a:xfrm>
          <a:prstGeom prst="leftArrow">
            <a:avLst>
              <a:gd name="adj1" fmla="val 62411"/>
              <a:gd name="adj2" fmla="val 77136"/>
            </a:avLst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145EA2D9-2981-F553-576C-FE8C7DF4D59A}"/>
              </a:ext>
            </a:extLst>
          </p:cNvPr>
          <p:cNvSpPr txBox="1"/>
          <p:nvPr/>
        </p:nvSpPr>
        <p:spPr>
          <a:xfrm>
            <a:off x="2774298" y="2362893"/>
            <a:ext cx="848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bandpass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filters</a:t>
            </a:r>
          </a:p>
        </p:txBody>
      </p: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0D152B51-DE7F-2E25-7FEC-DD73AFDCCFFC}"/>
              </a:ext>
            </a:extLst>
          </p:cNvPr>
          <p:cNvGrpSpPr/>
          <p:nvPr/>
        </p:nvGrpSpPr>
        <p:grpSpPr>
          <a:xfrm>
            <a:off x="2893102" y="2809299"/>
            <a:ext cx="554931" cy="407054"/>
            <a:chOff x="377287" y="1226586"/>
            <a:chExt cx="227027" cy="166529"/>
          </a:xfrm>
        </p:grpSpPr>
        <p:cxnSp>
          <p:nvCxnSpPr>
            <p:cNvPr id="426" name="Straight Arrow Connector 425">
              <a:extLst>
                <a:ext uri="{FF2B5EF4-FFF2-40B4-BE49-F238E27FC236}">
                  <a16:creationId xmlns:a16="http://schemas.microsoft.com/office/drawing/2014/main" id="{189D678C-44B3-BED0-94B9-B06D28D34F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287" y="1393115"/>
              <a:ext cx="138127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>
              <a:extLst>
                <a:ext uri="{FF2B5EF4-FFF2-40B4-BE49-F238E27FC236}">
                  <a16:creationId xmlns:a16="http://schemas.microsoft.com/office/drawing/2014/main" id="{B91DBA8C-FAD5-8C13-18E9-95515E64AB3B}"/>
                </a:ext>
              </a:extLst>
            </p:cNvPr>
            <p:cNvCxnSpPr>
              <a:cxnSpLocks/>
            </p:cNvCxnSpPr>
            <p:nvPr/>
          </p:nvCxnSpPr>
          <p:spPr>
            <a:xfrm>
              <a:off x="466187" y="1393115"/>
              <a:ext cx="138127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20B0D995-B760-D36C-32A5-A5FA1C8BB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189" y="1226586"/>
              <a:ext cx="191" cy="1662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9" name="TextBox 428">
            <a:extLst>
              <a:ext uri="{FF2B5EF4-FFF2-40B4-BE49-F238E27FC236}">
                <a16:creationId xmlns:a16="http://schemas.microsoft.com/office/drawing/2014/main" id="{92067CBD-8BE7-08F7-69FA-304B7A56986E}"/>
              </a:ext>
            </a:extLst>
          </p:cNvPr>
          <p:cNvSpPr txBox="1"/>
          <p:nvPr/>
        </p:nvSpPr>
        <p:spPr>
          <a:xfrm>
            <a:off x="6369244" y="1824035"/>
            <a:ext cx="288862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rgbClr val="0F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B5F65914-7B43-DC10-1A95-C1E79D0DAFD1}"/>
              </a:ext>
            </a:extLst>
          </p:cNvPr>
          <p:cNvSpPr txBox="1"/>
          <p:nvPr/>
        </p:nvSpPr>
        <p:spPr>
          <a:xfrm>
            <a:off x="4714483" y="2379406"/>
            <a:ext cx="71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splitters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F4C2EB67-C2A2-2448-890F-E239D2715411}"/>
              </a:ext>
            </a:extLst>
          </p:cNvPr>
          <p:cNvSpPr txBox="1"/>
          <p:nvPr/>
        </p:nvSpPr>
        <p:spPr>
          <a:xfrm>
            <a:off x="9714929" y="2450581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COTR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C1EF0DD6-C3AA-1C4B-2613-92430AB5F378}"/>
              </a:ext>
            </a:extLst>
          </p:cNvPr>
          <p:cNvSpPr txBox="1"/>
          <p:nvPr/>
        </p:nvSpPr>
        <p:spPr>
          <a:xfrm>
            <a:off x="1398200" y="281766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COTR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2A767111-0A85-49FE-A48C-7697919B3568}"/>
              </a:ext>
            </a:extLst>
          </p:cNvPr>
          <p:cNvSpPr txBox="1"/>
          <p:nvPr/>
        </p:nvSpPr>
        <p:spPr>
          <a:xfrm>
            <a:off x="3430330" y="3421779"/>
            <a:ext cx="381836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rgbClr val="6B8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1A9C0-737E-43B4-1F4A-71D51E2909EF}"/>
              </a:ext>
            </a:extLst>
          </p:cNvPr>
          <p:cNvGrpSpPr/>
          <p:nvPr/>
        </p:nvGrpSpPr>
        <p:grpSpPr>
          <a:xfrm>
            <a:off x="8870881" y="3261174"/>
            <a:ext cx="577402" cy="645276"/>
            <a:chOff x="5345698" y="2478341"/>
            <a:chExt cx="438799" cy="490380"/>
          </a:xfrm>
        </p:grpSpPr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ADEF7501-6069-9798-6528-ADDFB59405B3}"/>
                </a:ext>
              </a:extLst>
            </p:cNvPr>
            <p:cNvSpPr txBox="1"/>
            <p:nvPr/>
          </p:nvSpPr>
          <p:spPr>
            <a:xfrm>
              <a:off x="5345698" y="2598660"/>
              <a:ext cx="438799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nm</a:t>
              </a: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450EA9CB-DC1A-EB68-7C4F-25A8DD273491}"/>
                </a:ext>
              </a:extLst>
            </p:cNvPr>
            <p:cNvSpPr/>
            <p:nvPr/>
          </p:nvSpPr>
          <p:spPr>
            <a:xfrm rot="5400000">
              <a:off x="5447078" y="2512669"/>
              <a:ext cx="153694" cy="8503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6" name="Left Arrow 465">
              <a:extLst>
                <a:ext uri="{FF2B5EF4-FFF2-40B4-BE49-F238E27FC236}">
                  <a16:creationId xmlns:a16="http://schemas.microsoft.com/office/drawing/2014/main" id="{B8547F69-44E8-43AA-8680-71CE0133B143}"/>
                </a:ext>
              </a:extLst>
            </p:cNvPr>
            <p:cNvSpPr/>
            <p:nvPr/>
          </p:nvSpPr>
          <p:spPr>
            <a:xfrm rot="16200000">
              <a:off x="5421648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9AE077-B681-4AF5-C4D3-1653FFF3D653}"/>
              </a:ext>
            </a:extLst>
          </p:cNvPr>
          <p:cNvGrpSpPr/>
          <p:nvPr/>
        </p:nvGrpSpPr>
        <p:grpSpPr>
          <a:xfrm>
            <a:off x="7985004" y="3253403"/>
            <a:ext cx="381836" cy="660818"/>
            <a:chOff x="4672469" y="2472435"/>
            <a:chExt cx="290178" cy="502191"/>
          </a:xfrm>
        </p:grpSpPr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12D47861-B14D-D03F-C02D-51CFE99D4F09}"/>
                </a:ext>
              </a:extLst>
            </p:cNvPr>
            <p:cNvSpPr txBox="1"/>
            <p:nvPr/>
          </p:nvSpPr>
          <p:spPr>
            <a:xfrm>
              <a:off x="4672469" y="259866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AC02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750</a:t>
              </a: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16200163-CAD9-A092-39CF-CE5726582EDB}"/>
                </a:ext>
              </a:extLst>
            </p:cNvPr>
            <p:cNvSpPr/>
            <p:nvPr/>
          </p:nvSpPr>
          <p:spPr>
            <a:xfrm rot="5400000">
              <a:off x="4762038" y="2506763"/>
              <a:ext cx="153694" cy="85038"/>
            </a:xfrm>
            <a:prstGeom prst="rect">
              <a:avLst/>
            </a:prstGeom>
            <a:solidFill>
              <a:srgbClr val="AC02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7" name="Left Arrow 466">
              <a:extLst>
                <a:ext uri="{FF2B5EF4-FFF2-40B4-BE49-F238E27FC236}">
                  <a16:creationId xmlns:a16="http://schemas.microsoft.com/office/drawing/2014/main" id="{1571619E-8B46-96EA-0D82-9DAA967F4416}"/>
                </a:ext>
              </a:extLst>
            </p:cNvPr>
            <p:cNvSpPr/>
            <p:nvPr/>
          </p:nvSpPr>
          <p:spPr>
            <a:xfrm rot="16200000">
              <a:off x="4736608" y="2790428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AC02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516D50-4E99-22F2-6486-8D95D277B893}"/>
              </a:ext>
            </a:extLst>
          </p:cNvPr>
          <p:cNvGrpSpPr/>
          <p:nvPr/>
        </p:nvGrpSpPr>
        <p:grpSpPr>
          <a:xfrm>
            <a:off x="7060264" y="3261175"/>
            <a:ext cx="381836" cy="653046"/>
            <a:chOff x="3969709" y="2478341"/>
            <a:chExt cx="290178" cy="496285"/>
          </a:xfrm>
        </p:grpSpPr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4B4FE79C-B3BB-6FB1-BC27-ED22458690A7}"/>
                </a:ext>
              </a:extLst>
            </p:cNvPr>
            <p:cNvSpPr txBox="1"/>
            <p:nvPr/>
          </p:nvSpPr>
          <p:spPr>
            <a:xfrm>
              <a:off x="3969709" y="2609703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EC1B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ABF41B96-9B4D-FD5D-04F8-25A5B8FE3020}"/>
                </a:ext>
              </a:extLst>
            </p:cNvPr>
            <p:cNvSpPr/>
            <p:nvPr/>
          </p:nvSpPr>
          <p:spPr>
            <a:xfrm rot="5400000">
              <a:off x="4065187" y="2512669"/>
              <a:ext cx="153694" cy="85038"/>
            </a:xfrm>
            <a:prstGeom prst="rect">
              <a:avLst/>
            </a:prstGeom>
            <a:solidFill>
              <a:srgbClr val="CA0A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8" name="Left Arrow 467">
              <a:extLst>
                <a:ext uri="{FF2B5EF4-FFF2-40B4-BE49-F238E27FC236}">
                  <a16:creationId xmlns:a16="http://schemas.microsoft.com/office/drawing/2014/main" id="{0C93290A-7693-D3A8-FC10-BF74CE43ECD1}"/>
                </a:ext>
              </a:extLst>
            </p:cNvPr>
            <p:cNvSpPr/>
            <p:nvPr/>
          </p:nvSpPr>
          <p:spPr>
            <a:xfrm rot="16200000">
              <a:off x="4039757" y="2790428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CA0A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36F989-6C2A-396F-DA1E-B6F93195B0FB}"/>
              </a:ext>
            </a:extLst>
          </p:cNvPr>
          <p:cNvGrpSpPr/>
          <p:nvPr/>
        </p:nvGrpSpPr>
        <p:grpSpPr>
          <a:xfrm>
            <a:off x="6114657" y="3261174"/>
            <a:ext cx="381836" cy="645276"/>
            <a:chOff x="3251091" y="2478341"/>
            <a:chExt cx="290178" cy="490380"/>
          </a:xfrm>
        </p:grpSpPr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B35DC099-AFD5-6634-FA7E-E426C179973F}"/>
                </a:ext>
              </a:extLst>
            </p:cNvPr>
            <p:cNvSpPr txBox="1"/>
            <p:nvPr/>
          </p:nvSpPr>
          <p:spPr>
            <a:xfrm>
              <a:off x="3251091" y="259866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EC1B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680</a:t>
              </a: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E613646E-B21A-34AE-BCA7-451907F62917}"/>
                </a:ext>
              </a:extLst>
            </p:cNvPr>
            <p:cNvSpPr/>
            <p:nvPr/>
          </p:nvSpPr>
          <p:spPr>
            <a:xfrm rot="5400000">
              <a:off x="3344714" y="2512669"/>
              <a:ext cx="153694" cy="85038"/>
            </a:xfrm>
            <a:prstGeom prst="rect">
              <a:avLst/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9" name="Left Arrow 468">
              <a:extLst>
                <a:ext uri="{FF2B5EF4-FFF2-40B4-BE49-F238E27FC236}">
                  <a16:creationId xmlns:a16="http://schemas.microsoft.com/office/drawing/2014/main" id="{CC4153E1-4173-899F-602C-7EDB371154BE}"/>
                </a:ext>
              </a:extLst>
            </p:cNvPr>
            <p:cNvSpPr/>
            <p:nvPr/>
          </p:nvSpPr>
          <p:spPr>
            <a:xfrm rot="16200000">
              <a:off x="3319284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6E1B0B-A102-B7C5-319F-8FF55180AA59}"/>
              </a:ext>
            </a:extLst>
          </p:cNvPr>
          <p:cNvGrpSpPr/>
          <p:nvPr/>
        </p:nvGrpSpPr>
        <p:grpSpPr>
          <a:xfrm>
            <a:off x="5246444" y="3253402"/>
            <a:ext cx="381836" cy="653048"/>
            <a:chOff x="2591289" y="2472435"/>
            <a:chExt cx="290178" cy="496286"/>
          </a:xfrm>
        </p:grpSpPr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2C4B3CBA-02BA-E4A9-0EFA-9BB2D60D79A3}"/>
                </a:ext>
              </a:extLst>
            </p:cNvPr>
            <p:cNvSpPr txBox="1"/>
            <p:nvPr/>
          </p:nvSpPr>
          <p:spPr>
            <a:xfrm>
              <a:off x="2591289" y="2606296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630</a:t>
              </a: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BDD40C7-5D49-7D2B-DC95-D7DB665520D4}"/>
                </a:ext>
              </a:extLst>
            </p:cNvPr>
            <p:cNvSpPr/>
            <p:nvPr/>
          </p:nvSpPr>
          <p:spPr>
            <a:xfrm rot="5400000">
              <a:off x="2671485" y="2506763"/>
              <a:ext cx="153694" cy="85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0" name="Left Arrow 469">
              <a:extLst>
                <a:ext uri="{FF2B5EF4-FFF2-40B4-BE49-F238E27FC236}">
                  <a16:creationId xmlns:a16="http://schemas.microsoft.com/office/drawing/2014/main" id="{69F7252D-7749-A5C7-82FF-8224EF16DA9B}"/>
                </a:ext>
              </a:extLst>
            </p:cNvPr>
            <p:cNvSpPr/>
            <p:nvPr/>
          </p:nvSpPr>
          <p:spPr>
            <a:xfrm rot="16200000">
              <a:off x="2646055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60D8AB-FC3A-3DD4-1794-F3D5843A0011}"/>
              </a:ext>
            </a:extLst>
          </p:cNvPr>
          <p:cNvGrpSpPr/>
          <p:nvPr/>
        </p:nvGrpSpPr>
        <p:grpSpPr>
          <a:xfrm>
            <a:off x="4329478" y="3245633"/>
            <a:ext cx="381836" cy="660818"/>
            <a:chOff x="1894438" y="2466530"/>
            <a:chExt cx="290178" cy="502191"/>
          </a:xfrm>
        </p:grpSpPr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C678753F-CB7F-69EF-D412-D941FF0D8932}"/>
                </a:ext>
              </a:extLst>
            </p:cNvPr>
            <p:cNvSpPr txBox="1"/>
            <p:nvPr/>
          </p:nvSpPr>
          <p:spPr>
            <a:xfrm>
              <a:off x="1894438" y="2600393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19AC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030DED1A-C0B6-D254-33B2-D717711BFCBB}"/>
                </a:ext>
              </a:extLst>
            </p:cNvPr>
            <p:cNvSpPr/>
            <p:nvPr/>
          </p:nvSpPr>
          <p:spPr>
            <a:xfrm rot="5400000">
              <a:off x="1974634" y="2500858"/>
              <a:ext cx="153694" cy="85038"/>
            </a:xfrm>
            <a:prstGeom prst="rect">
              <a:avLst/>
            </a:prstGeom>
            <a:solidFill>
              <a:srgbClr val="19AC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1" name="Left Arrow 470">
              <a:extLst>
                <a:ext uri="{FF2B5EF4-FFF2-40B4-BE49-F238E27FC236}">
                  <a16:creationId xmlns:a16="http://schemas.microsoft.com/office/drawing/2014/main" id="{49B1B924-6E9E-562B-BB86-B304EB462672}"/>
                </a:ext>
              </a:extLst>
            </p:cNvPr>
            <p:cNvSpPr/>
            <p:nvPr/>
          </p:nvSpPr>
          <p:spPr>
            <a:xfrm rot="16200000">
              <a:off x="1949204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19AC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070AA3-AD44-36B6-4E16-84CCCAE0BE8C}"/>
              </a:ext>
            </a:extLst>
          </p:cNvPr>
          <p:cNvGrpSpPr/>
          <p:nvPr/>
        </p:nvGrpSpPr>
        <p:grpSpPr>
          <a:xfrm>
            <a:off x="3510423" y="3245633"/>
            <a:ext cx="224308" cy="660818"/>
            <a:chOff x="1271993" y="2466530"/>
            <a:chExt cx="170464" cy="502191"/>
          </a:xfrm>
        </p:grpSpPr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2170FA95-3D11-37CC-9C6D-DFA8739AE54B}"/>
                </a:ext>
              </a:extLst>
            </p:cNvPr>
            <p:cNvSpPr/>
            <p:nvPr/>
          </p:nvSpPr>
          <p:spPr>
            <a:xfrm rot="5400000">
              <a:off x="1283689" y="2500858"/>
              <a:ext cx="153694" cy="85038"/>
            </a:xfrm>
            <a:prstGeom prst="rect">
              <a:avLst/>
            </a:prstGeom>
            <a:solidFill>
              <a:srgbClr val="6B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2" name="Left Arrow 471">
              <a:extLst>
                <a:ext uri="{FF2B5EF4-FFF2-40B4-BE49-F238E27FC236}">
                  <a16:creationId xmlns:a16="http://schemas.microsoft.com/office/drawing/2014/main" id="{9638FEED-229B-7E19-7898-A14343C2C30D}"/>
                </a:ext>
              </a:extLst>
            </p:cNvPr>
            <p:cNvSpPr/>
            <p:nvPr/>
          </p:nvSpPr>
          <p:spPr>
            <a:xfrm rot="16200000">
              <a:off x="1258259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6B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545047-2083-602A-E0F7-A56E34C94D5F}"/>
              </a:ext>
            </a:extLst>
          </p:cNvPr>
          <p:cNvGrpSpPr/>
          <p:nvPr/>
        </p:nvGrpSpPr>
        <p:grpSpPr>
          <a:xfrm>
            <a:off x="2490870" y="3249811"/>
            <a:ext cx="381836" cy="664410"/>
            <a:chOff x="497180" y="2469705"/>
            <a:chExt cx="290178" cy="504921"/>
          </a:xfrm>
        </p:grpSpPr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BB22B8C6-3F6E-C20B-1F92-AC0767EB4A22}"/>
                </a:ext>
              </a:extLst>
            </p:cNvPr>
            <p:cNvSpPr txBox="1"/>
            <p:nvPr/>
          </p:nvSpPr>
          <p:spPr>
            <a:xfrm>
              <a:off x="497180" y="259866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512D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en-US" sz="790">
                <a:solidFill>
                  <a:srgbClr val="512D7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E0AE2C35-9A00-E525-80BE-A229A1C72398}"/>
                </a:ext>
              </a:extLst>
            </p:cNvPr>
            <p:cNvSpPr/>
            <p:nvPr/>
          </p:nvSpPr>
          <p:spPr>
            <a:xfrm rot="5400000">
              <a:off x="580932" y="2504033"/>
              <a:ext cx="153694" cy="85038"/>
            </a:xfrm>
            <a:prstGeom prst="rect">
              <a:avLst/>
            </a:prstGeom>
            <a:solidFill>
              <a:srgbClr val="512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3" name="Left Arrow 472">
              <a:extLst>
                <a:ext uri="{FF2B5EF4-FFF2-40B4-BE49-F238E27FC236}">
                  <a16:creationId xmlns:a16="http://schemas.microsoft.com/office/drawing/2014/main" id="{CE55B387-2A6A-CC70-CD63-3FDD8FC3501A}"/>
                </a:ext>
              </a:extLst>
            </p:cNvPr>
            <p:cNvSpPr/>
            <p:nvPr/>
          </p:nvSpPr>
          <p:spPr>
            <a:xfrm rot="16200000">
              <a:off x="561408" y="2790428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512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sp>
        <p:nvSpPr>
          <p:cNvPr id="474" name="Rectangle 473">
            <a:extLst>
              <a:ext uri="{FF2B5EF4-FFF2-40B4-BE49-F238E27FC236}">
                <a16:creationId xmlns:a16="http://schemas.microsoft.com/office/drawing/2014/main" id="{21924C7A-8B63-D9EF-8722-C5A420E8E9F7}"/>
              </a:ext>
            </a:extLst>
          </p:cNvPr>
          <p:cNvSpPr>
            <a:spLocks noChangeAspect="1"/>
          </p:cNvSpPr>
          <p:nvPr/>
        </p:nvSpPr>
        <p:spPr>
          <a:xfrm>
            <a:off x="6257089" y="2116137"/>
            <a:ext cx="163815" cy="230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50D1E2F6-D887-335B-D89C-146213A6F889}"/>
              </a:ext>
            </a:extLst>
          </p:cNvPr>
          <p:cNvGrpSpPr/>
          <p:nvPr/>
        </p:nvGrpSpPr>
        <p:grpSpPr>
          <a:xfrm>
            <a:off x="4742963" y="2805414"/>
            <a:ext cx="593619" cy="74441"/>
            <a:chOff x="1037063" y="1213315"/>
            <a:chExt cx="451123" cy="56572"/>
          </a:xfrm>
        </p:grpSpPr>
        <p:cxnSp>
          <p:nvCxnSpPr>
            <p:cNvPr id="476" name="Straight Arrow Connector 475">
              <a:extLst>
                <a:ext uri="{FF2B5EF4-FFF2-40B4-BE49-F238E27FC236}">
                  <a16:creationId xmlns:a16="http://schemas.microsoft.com/office/drawing/2014/main" id="{FE0DB0EC-BAE5-F2DE-946E-F9C2197E3B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063" y="1213315"/>
              <a:ext cx="231648" cy="4997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>
              <a:extLst>
                <a:ext uri="{FF2B5EF4-FFF2-40B4-BE49-F238E27FC236}">
                  <a16:creationId xmlns:a16="http://schemas.microsoft.com/office/drawing/2014/main" id="{0B46CFDC-D9CF-A2BE-DC73-7A036A00A8FB}"/>
                </a:ext>
              </a:extLst>
            </p:cNvPr>
            <p:cNvCxnSpPr>
              <a:cxnSpLocks/>
            </p:cNvCxnSpPr>
            <p:nvPr/>
          </p:nvCxnSpPr>
          <p:spPr>
            <a:xfrm>
              <a:off x="1268640" y="1213315"/>
              <a:ext cx="219546" cy="5657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9" name="Triangle 478">
            <a:extLst>
              <a:ext uri="{FF2B5EF4-FFF2-40B4-BE49-F238E27FC236}">
                <a16:creationId xmlns:a16="http://schemas.microsoft.com/office/drawing/2014/main" id="{FB94F726-1831-E4D0-AAC3-2F5E2775C6CA}"/>
              </a:ext>
            </a:extLst>
          </p:cNvPr>
          <p:cNvSpPr/>
          <p:nvPr/>
        </p:nvSpPr>
        <p:spPr>
          <a:xfrm rot="5400000">
            <a:off x="3972213" y="212378"/>
            <a:ext cx="517605" cy="3246144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FF93099C-ACCA-74F0-5E52-343D8DCB4540}"/>
              </a:ext>
            </a:extLst>
          </p:cNvPr>
          <p:cNvSpPr txBox="1"/>
          <p:nvPr/>
        </p:nvSpPr>
        <p:spPr>
          <a:xfrm>
            <a:off x="2641755" y="1705476"/>
            <a:ext cx="790601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921">
                <a:solidFill>
                  <a:schemeClr val="bg1"/>
                </a:solidFill>
              </a:rPr>
              <a:t> Pulse</a:t>
            </a:r>
          </a:p>
        </p:txBody>
      </p:sp>
      <p:cxnSp>
        <p:nvCxnSpPr>
          <p:cNvPr id="481" name="Straight Arrow Connector 480">
            <a:extLst>
              <a:ext uri="{FF2B5EF4-FFF2-40B4-BE49-F238E27FC236}">
                <a16:creationId xmlns:a16="http://schemas.microsoft.com/office/drawing/2014/main" id="{6295CDAD-CEA1-5401-4A17-B8076C69E6F1}"/>
              </a:ext>
            </a:extLst>
          </p:cNvPr>
          <p:cNvCxnSpPr/>
          <p:nvPr/>
        </p:nvCxnSpPr>
        <p:spPr>
          <a:xfrm>
            <a:off x="3432478" y="1843538"/>
            <a:ext cx="467105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2" name="Triangle 481">
            <a:extLst>
              <a:ext uri="{FF2B5EF4-FFF2-40B4-BE49-F238E27FC236}">
                <a16:creationId xmlns:a16="http://schemas.microsoft.com/office/drawing/2014/main" id="{B8051F9C-DF99-C306-D1E3-BBC6444E2841}"/>
              </a:ext>
            </a:extLst>
          </p:cNvPr>
          <p:cNvSpPr/>
          <p:nvPr/>
        </p:nvSpPr>
        <p:spPr>
          <a:xfrm rot="5820000">
            <a:off x="4872841" y="543958"/>
            <a:ext cx="338440" cy="2006853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8F3BB6FA-AD91-5B07-8337-CA9443EA691B}"/>
              </a:ext>
            </a:extLst>
          </p:cNvPr>
          <p:cNvCxnSpPr>
            <a:cxnSpLocks/>
          </p:cNvCxnSpPr>
          <p:nvPr/>
        </p:nvCxnSpPr>
        <p:spPr>
          <a:xfrm rot="11520000">
            <a:off x="4128480" y="1501040"/>
            <a:ext cx="467105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792E8A39-96B5-9B19-BDAB-A37960D29E5F}"/>
              </a:ext>
            </a:extLst>
          </p:cNvPr>
          <p:cNvGrpSpPr/>
          <p:nvPr/>
        </p:nvGrpSpPr>
        <p:grpSpPr>
          <a:xfrm>
            <a:off x="5563316" y="1916645"/>
            <a:ext cx="545341" cy="595996"/>
            <a:chOff x="1240454" y="713656"/>
            <a:chExt cx="221232" cy="241782"/>
          </a:xfrm>
        </p:grpSpPr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AC85CEF8-8D38-D053-BC3B-DF1A41D56A80}"/>
                </a:ext>
              </a:extLst>
            </p:cNvPr>
            <p:cNvGrpSpPr/>
            <p:nvPr/>
          </p:nvGrpSpPr>
          <p:grpSpPr>
            <a:xfrm>
              <a:off x="1271484" y="713656"/>
              <a:ext cx="161596" cy="241782"/>
              <a:chOff x="1271484" y="713656"/>
              <a:chExt cx="161596" cy="241782"/>
            </a:xfrm>
          </p:grpSpPr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A644F8E8-554F-1986-3453-B1699083D273}"/>
                  </a:ext>
                </a:extLst>
              </p:cNvPr>
              <p:cNvSpPr/>
              <p:nvPr/>
            </p:nvSpPr>
            <p:spPr>
              <a:xfrm>
                <a:off x="1273214" y="799044"/>
                <a:ext cx="156691" cy="1563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69"/>
              </a:p>
            </p:txBody>
          </p:sp>
          <p:sp>
            <p:nvSpPr>
              <p:cNvPr id="488" name="Trapezoid 487">
                <a:extLst>
                  <a:ext uri="{FF2B5EF4-FFF2-40B4-BE49-F238E27FC236}">
                    <a16:creationId xmlns:a16="http://schemas.microsoft.com/office/drawing/2014/main" id="{9BE3FBB3-5B52-8D16-6766-1801BFB9BA59}"/>
                  </a:ext>
                </a:extLst>
              </p:cNvPr>
              <p:cNvSpPr/>
              <p:nvPr/>
            </p:nvSpPr>
            <p:spPr>
              <a:xfrm>
                <a:off x="1271484" y="713656"/>
                <a:ext cx="161596" cy="90787"/>
              </a:xfrm>
              <a:prstGeom prst="trapezoid">
                <a:avLst>
                  <a:gd name="adj" fmla="val 5174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69"/>
              </a:p>
            </p:txBody>
          </p:sp>
        </p:grp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02EF89DC-A223-B021-3652-B2CF216A2345}"/>
                </a:ext>
              </a:extLst>
            </p:cNvPr>
            <p:cNvSpPr txBox="1"/>
            <p:nvPr/>
          </p:nvSpPr>
          <p:spPr>
            <a:xfrm>
              <a:off x="1240454" y="790365"/>
              <a:ext cx="221232" cy="152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2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</a:p>
            <a:p>
              <a:pPr algn="ctr"/>
              <a:r>
                <a:rPr lang="en-US" sz="92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Nozzle</a:t>
              </a:r>
            </a:p>
          </p:txBody>
        </p:sp>
      </p:grpSp>
      <p:sp>
        <p:nvSpPr>
          <p:cNvPr id="489" name="Triangle 488">
            <a:extLst>
              <a:ext uri="{FF2B5EF4-FFF2-40B4-BE49-F238E27FC236}">
                <a16:creationId xmlns:a16="http://schemas.microsoft.com/office/drawing/2014/main" id="{5FE409A0-6BC9-D993-4528-CBC0D262CD65}"/>
              </a:ext>
            </a:extLst>
          </p:cNvPr>
          <p:cNvSpPr/>
          <p:nvPr/>
        </p:nvSpPr>
        <p:spPr>
          <a:xfrm rot="16200000">
            <a:off x="6108283" y="1635562"/>
            <a:ext cx="112698" cy="398337"/>
          </a:xfrm>
          <a:prstGeom prst="triangle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3ADE81BF-D3AB-5FDE-E1FE-61729BB50BFC}"/>
              </a:ext>
            </a:extLst>
          </p:cNvPr>
          <p:cNvSpPr/>
          <p:nvPr/>
        </p:nvSpPr>
        <p:spPr>
          <a:xfrm>
            <a:off x="7336815" y="1688405"/>
            <a:ext cx="601345" cy="247308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1" name="Freeform 490">
            <a:extLst>
              <a:ext uri="{FF2B5EF4-FFF2-40B4-BE49-F238E27FC236}">
                <a16:creationId xmlns:a16="http://schemas.microsoft.com/office/drawing/2014/main" id="{DDE7F529-D786-2B3D-B616-BE45B8F55E40}"/>
              </a:ext>
            </a:extLst>
          </p:cNvPr>
          <p:cNvSpPr/>
          <p:nvPr/>
        </p:nvSpPr>
        <p:spPr>
          <a:xfrm>
            <a:off x="7205593" y="1503028"/>
            <a:ext cx="586983" cy="330806"/>
          </a:xfrm>
          <a:custGeom>
            <a:avLst/>
            <a:gdLst>
              <a:gd name="connsiteX0" fmla="*/ 0 w 238125"/>
              <a:gd name="connsiteY0" fmla="*/ 104775 h 105385"/>
              <a:gd name="connsiteX1" fmla="*/ 85725 w 238125"/>
              <a:gd name="connsiteY1" fmla="*/ 104775 h 105385"/>
              <a:gd name="connsiteX2" fmla="*/ 149225 w 238125"/>
              <a:gd name="connsiteY2" fmla="*/ 98425 h 105385"/>
              <a:gd name="connsiteX3" fmla="*/ 193675 w 238125"/>
              <a:gd name="connsiteY3" fmla="*/ 73025 h 105385"/>
              <a:gd name="connsiteX4" fmla="*/ 222250 w 238125"/>
              <a:gd name="connsiteY4" fmla="*/ 34925 h 105385"/>
              <a:gd name="connsiteX5" fmla="*/ 238125 w 238125"/>
              <a:gd name="connsiteY5" fmla="*/ 0 h 105385"/>
              <a:gd name="connsiteX6" fmla="*/ 238125 w 238125"/>
              <a:gd name="connsiteY6" fmla="*/ 0 h 10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125" h="105385">
                <a:moveTo>
                  <a:pt x="0" y="104775"/>
                </a:moveTo>
                <a:cubicBezTo>
                  <a:pt x="30427" y="105304"/>
                  <a:pt x="60854" y="105833"/>
                  <a:pt x="85725" y="104775"/>
                </a:cubicBezTo>
                <a:cubicBezTo>
                  <a:pt x="110596" y="103717"/>
                  <a:pt x="131233" y="103717"/>
                  <a:pt x="149225" y="98425"/>
                </a:cubicBezTo>
                <a:cubicBezTo>
                  <a:pt x="167217" y="93133"/>
                  <a:pt x="181504" y="83608"/>
                  <a:pt x="193675" y="73025"/>
                </a:cubicBezTo>
                <a:cubicBezTo>
                  <a:pt x="205846" y="62442"/>
                  <a:pt x="214842" y="47096"/>
                  <a:pt x="222250" y="34925"/>
                </a:cubicBezTo>
                <a:cubicBezTo>
                  <a:pt x="229658" y="22754"/>
                  <a:pt x="238125" y="0"/>
                  <a:pt x="238125" y="0"/>
                </a:cubicBezTo>
                <a:lnTo>
                  <a:pt x="238125" y="0"/>
                </a:lnTo>
              </a:path>
            </a:pathLst>
          </a:custGeom>
          <a:noFill/>
          <a:ln w="9525">
            <a:solidFill>
              <a:schemeClr val="accent6"/>
            </a:solidFill>
            <a:headEnd type="none" w="med" len="med"/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B82EACB-FA2E-5250-8DCC-44B66B84546A}"/>
              </a:ext>
            </a:extLst>
          </p:cNvPr>
          <p:cNvSpPr/>
          <p:nvPr/>
        </p:nvSpPr>
        <p:spPr>
          <a:xfrm>
            <a:off x="7407252" y="1758844"/>
            <a:ext cx="601345" cy="24730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73FF93A1-E094-A9AD-A921-6956F39A78E6}"/>
              </a:ext>
            </a:extLst>
          </p:cNvPr>
          <p:cNvSpPr txBox="1"/>
          <p:nvPr/>
        </p:nvSpPr>
        <p:spPr>
          <a:xfrm>
            <a:off x="8021979" y="1609983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cxnSp>
        <p:nvCxnSpPr>
          <p:cNvPr id="494" name="Straight Arrow Connector 493">
            <a:extLst>
              <a:ext uri="{FF2B5EF4-FFF2-40B4-BE49-F238E27FC236}">
                <a16:creationId xmlns:a16="http://schemas.microsoft.com/office/drawing/2014/main" id="{D3E7A461-1E15-6608-CE2F-E36A14BD43A3}"/>
              </a:ext>
            </a:extLst>
          </p:cNvPr>
          <p:cNvCxnSpPr>
            <a:cxnSpLocks/>
          </p:cNvCxnSpPr>
          <p:nvPr/>
        </p:nvCxnSpPr>
        <p:spPr>
          <a:xfrm flipH="1" flipV="1">
            <a:off x="5845267" y="318460"/>
            <a:ext cx="3" cy="315643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TextBox 494">
            <a:extLst>
              <a:ext uri="{FF2B5EF4-FFF2-40B4-BE49-F238E27FC236}">
                <a16:creationId xmlns:a16="http://schemas.microsoft.com/office/drawing/2014/main" id="{7FD6C782-2587-47C6-02E5-A61CA30FD0DF}"/>
              </a:ext>
            </a:extLst>
          </p:cNvPr>
          <p:cNvSpPr txBox="1"/>
          <p:nvPr/>
        </p:nvSpPr>
        <p:spPr>
          <a:xfrm>
            <a:off x="6019608" y="1298214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COTR foil</a:t>
            </a:r>
          </a:p>
        </p:txBody>
      </p:sp>
      <p:cxnSp>
        <p:nvCxnSpPr>
          <p:cNvPr id="496" name="Straight Arrow Connector 495">
            <a:extLst>
              <a:ext uri="{FF2B5EF4-FFF2-40B4-BE49-F238E27FC236}">
                <a16:creationId xmlns:a16="http://schemas.microsoft.com/office/drawing/2014/main" id="{92B93AC5-9D70-32C0-6C6E-CA720F87F677}"/>
              </a:ext>
            </a:extLst>
          </p:cNvPr>
          <p:cNvCxnSpPr>
            <a:cxnSpLocks/>
          </p:cNvCxnSpPr>
          <p:nvPr/>
        </p:nvCxnSpPr>
        <p:spPr>
          <a:xfrm rot="20100000" flipH="1">
            <a:off x="6009224" y="1593958"/>
            <a:ext cx="287394" cy="39331"/>
          </a:xfrm>
          <a:prstGeom prst="straightConnector1">
            <a:avLst/>
          </a:prstGeom>
          <a:ln w="6350">
            <a:solidFill>
              <a:srgbClr val="FF00F5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7" name="TextBox 496">
            <a:extLst>
              <a:ext uri="{FF2B5EF4-FFF2-40B4-BE49-F238E27FC236}">
                <a16:creationId xmlns:a16="http://schemas.microsoft.com/office/drawing/2014/main" id="{F5551187-E02F-3694-CDED-DA5FFA8B6C9B}"/>
              </a:ext>
            </a:extLst>
          </p:cNvPr>
          <p:cNvSpPr txBox="1"/>
          <p:nvPr/>
        </p:nvSpPr>
        <p:spPr>
          <a:xfrm>
            <a:off x="6660497" y="152887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</a:t>
            </a:r>
          </a:p>
        </p:txBody>
      </p: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A88F208B-FC24-56BB-1E6D-DF75E5FF6EC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84088" y="1734822"/>
            <a:ext cx="23261" cy="189443"/>
          </a:xfrm>
          <a:prstGeom prst="line">
            <a:avLst/>
          </a:prstGeom>
          <a:ln w="19050">
            <a:solidFill>
              <a:srgbClr val="FF00F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6EC1D4C9-56B3-3A3E-E127-065CC98248B9}"/>
              </a:ext>
            </a:extLst>
          </p:cNvPr>
          <p:cNvCxnSpPr>
            <a:cxnSpLocks/>
          </p:cNvCxnSpPr>
          <p:nvPr/>
        </p:nvCxnSpPr>
        <p:spPr>
          <a:xfrm flipH="1" flipV="1">
            <a:off x="6268816" y="1700874"/>
            <a:ext cx="196591" cy="211384"/>
          </a:xfrm>
          <a:prstGeom prst="line">
            <a:avLst/>
          </a:prstGeom>
          <a:ln>
            <a:solidFill>
              <a:srgbClr val="0F0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2F5B4C2-DCFF-2947-68B1-64F91A190824}"/>
              </a:ext>
            </a:extLst>
          </p:cNvPr>
          <p:cNvSpPr txBox="1"/>
          <p:nvPr/>
        </p:nvSpPr>
        <p:spPr>
          <a:xfrm rot="16200000">
            <a:off x="5549493" y="1051552"/>
            <a:ext cx="590226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Jet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094507-7B7C-1AFD-573C-7281317E3BB5}"/>
              </a:ext>
            </a:extLst>
          </p:cNvPr>
          <p:cNvGrpSpPr/>
          <p:nvPr/>
        </p:nvGrpSpPr>
        <p:grpSpPr>
          <a:xfrm>
            <a:off x="7877157" y="-42799"/>
            <a:ext cx="3942132" cy="1549994"/>
            <a:chOff x="3438944" y="-42453"/>
            <a:chExt cx="2995838" cy="1177924"/>
          </a:xfrm>
        </p:grpSpPr>
        <p:pic>
          <p:nvPicPr>
            <p:cNvPr id="535" name="Picture 534" descr="A close-up of a fire&#10;&#10;Description automatically generated">
              <a:extLst>
                <a:ext uri="{FF2B5EF4-FFF2-40B4-BE49-F238E27FC236}">
                  <a16:creationId xmlns:a16="http://schemas.microsoft.com/office/drawing/2014/main" id="{8D726274-2ADA-0917-E202-D6273B9B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1732" y="594205"/>
              <a:ext cx="2299868" cy="294391"/>
            </a:xfrm>
            <a:prstGeom prst="rect">
              <a:avLst/>
            </a:prstGeom>
          </p:spPr>
        </p:pic>
        <p:pic>
          <p:nvPicPr>
            <p:cNvPr id="514" name="Picture 513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30BFB33F-FB82-631E-BD7B-265A57078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2817" y="304400"/>
              <a:ext cx="2305706" cy="303510"/>
            </a:xfrm>
            <a:prstGeom prst="rect">
              <a:avLst/>
            </a:prstGeom>
          </p:spPr>
        </p:pic>
        <p:pic>
          <p:nvPicPr>
            <p:cNvPr id="14" name="Picture 13" descr="A blurry image of a person's body&#10;&#10;Description automatically generated">
              <a:extLst>
                <a:ext uri="{FF2B5EF4-FFF2-40B4-BE49-F238E27FC236}">
                  <a16:creationId xmlns:a16="http://schemas.microsoft.com/office/drawing/2014/main" id="{AA254D1C-7E0C-0067-F8C9-B0249A3D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800" y="41561"/>
              <a:ext cx="2305706" cy="282842"/>
            </a:xfrm>
            <a:prstGeom prst="rect">
              <a:avLst/>
            </a:prstGeom>
          </p:spPr>
        </p:pic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41D6F2B1-E789-0165-60C7-E391C86C1B9E}"/>
                </a:ext>
              </a:extLst>
            </p:cNvPr>
            <p:cNvSpPr txBox="1"/>
            <p:nvPr/>
          </p:nvSpPr>
          <p:spPr>
            <a:xfrm>
              <a:off x="5238576" y="84713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</a:p>
          </p:txBody>
        </p:sp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9DD83318-6B3B-92B8-7061-823F6C29CFFF}"/>
                </a:ext>
              </a:extLst>
            </p:cNvPr>
            <p:cNvSpPr txBox="1"/>
            <p:nvPr/>
          </p:nvSpPr>
          <p:spPr>
            <a:xfrm>
              <a:off x="4408347" y="84713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CEF29C12-3920-BC3E-9A6B-9336312CA371}"/>
                </a:ext>
              </a:extLst>
            </p:cNvPr>
            <p:cNvSpPr txBox="1"/>
            <p:nvPr/>
          </p:nvSpPr>
          <p:spPr>
            <a:xfrm>
              <a:off x="3608993" y="847166"/>
              <a:ext cx="240231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408E578D-7298-171C-6A2F-D4065D903FB6}"/>
                </a:ext>
              </a:extLst>
            </p:cNvPr>
            <p:cNvSpPr txBox="1"/>
            <p:nvPr/>
          </p:nvSpPr>
          <p:spPr>
            <a:xfrm rot="16200000">
              <a:off x="6043347" y="352915"/>
              <a:ext cx="620311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pC/MeV-mrad</a:t>
              </a:r>
            </a:p>
          </p:txBody>
        </p: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C56ACF2D-A6D3-7FF7-AADB-7B65153BC813}"/>
                </a:ext>
              </a:extLst>
            </p:cNvPr>
            <p:cNvSpPr txBox="1"/>
            <p:nvPr/>
          </p:nvSpPr>
          <p:spPr>
            <a:xfrm>
              <a:off x="6030389" y="788302"/>
              <a:ext cx="182976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C4D7EBCD-4B8A-EF52-B8D5-9DD7CC0CC4A2}"/>
                </a:ext>
              </a:extLst>
            </p:cNvPr>
            <p:cNvSpPr txBox="1"/>
            <p:nvPr/>
          </p:nvSpPr>
          <p:spPr>
            <a:xfrm>
              <a:off x="6022475" y="-42453"/>
              <a:ext cx="247540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82B2D322-7B50-8E27-BC41-3AEA62EC069F}"/>
                </a:ext>
              </a:extLst>
            </p:cNvPr>
            <p:cNvSpPr/>
            <p:nvPr/>
          </p:nvSpPr>
          <p:spPr>
            <a:xfrm>
              <a:off x="5061112" y="60222"/>
              <a:ext cx="914668" cy="215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8938EB9F-856D-CE65-5D6F-23D2E0A78261}"/>
                </a:ext>
              </a:extLst>
            </p:cNvPr>
            <p:cNvSpPr/>
            <p:nvPr/>
          </p:nvSpPr>
          <p:spPr>
            <a:xfrm>
              <a:off x="5394495" y="334250"/>
              <a:ext cx="595224" cy="19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B8BC8B9B-22B0-DE80-8F5E-B5AAC0F2AA22}"/>
                </a:ext>
              </a:extLst>
            </p:cNvPr>
            <p:cNvSpPr/>
            <p:nvPr/>
          </p:nvSpPr>
          <p:spPr>
            <a:xfrm>
              <a:off x="5624228" y="598988"/>
              <a:ext cx="370141" cy="19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D06DB79D-F008-337E-C146-5C1C78A4DEB5}"/>
                </a:ext>
              </a:extLst>
            </p:cNvPr>
            <p:cNvSpPr txBox="1"/>
            <p:nvPr/>
          </p:nvSpPr>
          <p:spPr>
            <a:xfrm>
              <a:off x="5369707" y="85577"/>
              <a:ext cx="604476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Down-ramp</a:t>
              </a:r>
            </a:p>
          </p:txBody>
        </p:sp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2AFDF7F6-E0FF-1CD9-B9FA-01B19E1071E4}"/>
                </a:ext>
              </a:extLst>
            </p:cNvPr>
            <p:cNvSpPr txBox="1"/>
            <p:nvPr/>
          </p:nvSpPr>
          <p:spPr>
            <a:xfrm>
              <a:off x="5525120" y="360919"/>
              <a:ext cx="303577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STII</a:t>
              </a: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31A5A141-C725-FC95-A318-413438A15CA8}"/>
                </a:ext>
              </a:extLst>
            </p:cNvPr>
            <p:cNvSpPr txBox="1"/>
            <p:nvPr/>
          </p:nvSpPr>
          <p:spPr>
            <a:xfrm>
              <a:off x="5555556" y="647119"/>
              <a:ext cx="279213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self</a:t>
              </a:r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DFEBAF15-B961-F22F-14B9-8FE9457E4F93}"/>
                </a:ext>
              </a:extLst>
            </p:cNvPr>
            <p:cNvSpPr txBox="1"/>
            <p:nvPr/>
          </p:nvSpPr>
          <p:spPr>
            <a:xfrm>
              <a:off x="4290340" y="957613"/>
              <a:ext cx="1047903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Electron Energy (MeV)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FD8900F8-86F6-7D4F-71CD-84111FED17A5}"/>
                </a:ext>
              </a:extLst>
            </p:cNvPr>
            <p:cNvSpPr txBox="1"/>
            <p:nvPr/>
          </p:nvSpPr>
          <p:spPr>
            <a:xfrm>
              <a:off x="6022109" y="369664"/>
              <a:ext cx="290178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0.25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EAE8F0-CF55-473D-D1E6-A8B2422D54EC}"/>
                </a:ext>
              </a:extLst>
            </p:cNvPr>
            <p:cNvSpPr/>
            <p:nvPr/>
          </p:nvSpPr>
          <p:spPr>
            <a:xfrm>
              <a:off x="3752068" y="42032"/>
              <a:ext cx="2271563" cy="84492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4564F7D-1838-72DD-7612-479C222897B6}"/>
                </a:ext>
              </a:extLst>
            </p:cNvPr>
            <p:cNvCxnSpPr/>
            <p:nvPr/>
          </p:nvCxnSpPr>
          <p:spPr>
            <a:xfrm>
              <a:off x="3743325" y="320406"/>
              <a:ext cx="2283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D69636-7198-F89F-7977-2760216C9BB0}"/>
                </a:ext>
              </a:extLst>
            </p:cNvPr>
            <p:cNvCxnSpPr>
              <a:cxnSpLocks/>
            </p:cNvCxnSpPr>
            <p:nvPr/>
          </p:nvCxnSpPr>
          <p:spPr>
            <a:xfrm>
              <a:off x="3751411" y="604312"/>
              <a:ext cx="227156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612548-97DE-538E-716A-39A8C306B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5208" y="39272"/>
              <a:ext cx="58100" cy="85521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E0FA926-C04A-6030-9F07-F489151B0B6A}"/>
                </a:ext>
              </a:extLst>
            </p:cNvPr>
            <p:cNvGrpSpPr/>
            <p:nvPr/>
          </p:nvGrpSpPr>
          <p:grpSpPr>
            <a:xfrm>
              <a:off x="3527963" y="281548"/>
              <a:ext cx="232921" cy="315386"/>
              <a:chOff x="3527963" y="56987"/>
              <a:chExt cx="232921" cy="31538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2E3325-39AF-45B2-431D-E8AEF8B528A2}"/>
                  </a:ext>
                </a:extLst>
              </p:cNvPr>
              <p:cNvSpPr txBox="1"/>
              <p:nvPr/>
            </p:nvSpPr>
            <p:spPr>
              <a:xfrm>
                <a:off x="3581938" y="142712"/>
                <a:ext cx="175666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A110898-5F5A-8CBB-D35D-99B62F0C9392}"/>
                  </a:ext>
                </a:extLst>
              </p:cNvPr>
              <p:cNvSpPr txBox="1"/>
              <p:nvPr/>
            </p:nvSpPr>
            <p:spPr>
              <a:xfrm>
                <a:off x="3527963" y="56987"/>
                <a:ext cx="232921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0D2C4C-A087-C736-14FB-62204163328A}"/>
                  </a:ext>
                </a:extLst>
              </p:cNvPr>
              <p:cNvSpPr txBox="1"/>
              <p:nvPr/>
            </p:nvSpPr>
            <p:spPr>
              <a:xfrm>
                <a:off x="3547013" y="225262"/>
                <a:ext cx="210994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160221B-DEF5-EF12-8AB1-D68E5C2062C7}"/>
                  </a:ext>
                </a:extLst>
              </p:cNvPr>
              <p:cNvCxnSpPr/>
              <p:nvPr/>
            </p:nvCxnSpPr>
            <p:spPr>
              <a:xfrm flipH="1">
                <a:off x="3718036" y="3090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342A5A5-C7A8-A063-B965-97D80CBDA4B7}"/>
                  </a:ext>
                </a:extLst>
              </p:cNvPr>
              <p:cNvCxnSpPr/>
              <p:nvPr/>
            </p:nvCxnSpPr>
            <p:spPr>
              <a:xfrm flipH="1">
                <a:off x="3718036" y="1439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7F2A31C-EA4E-096C-52CC-855D255B5B4D}"/>
                  </a:ext>
                </a:extLst>
              </p:cNvPr>
              <p:cNvCxnSpPr/>
              <p:nvPr/>
            </p:nvCxnSpPr>
            <p:spPr>
              <a:xfrm flipH="1">
                <a:off x="3718036" y="22335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9349AE-DC6D-A540-A931-2259A0F0A530}"/>
                </a:ext>
              </a:extLst>
            </p:cNvPr>
            <p:cNvSpPr txBox="1"/>
            <p:nvPr/>
          </p:nvSpPr>
          <p:spPr>
            <a:xfrm rot="16200000">
              <a:off x="3085541" y="372184"/>
              <a:ext cx="884663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Divergence (mrad)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9FB5254-15EF-3F7D-62C2-52469B1795CA}"/>
                </a:ext>
              </a:extLst>
            </p:cNvPr>
            <p:cNvGrpSpPr/>
            <p:nvPr/>
          </p:nvGrpSpPr>
          <p:grpSpPr>
            <a:xfrm>
              <a:off x="4162821" y="854315"/>
              <a:ext cx="1654175" cy="33821"/>
              <a:chOff x="4162821" y="372579"/>
              <a:chExt cx="1654175" cy="3382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CD98E-05A6-8DB3-E859-861C8C078F3A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30C28F0-22A4-680A-BD59-AE492344B62F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EEFAF82-AD21-4F62-C123-5D4E73333561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B1F8C81-E12E-8402-F68D-7DF937DDD16C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3C104F3-64AD-5126-EED3-41EBDCFD9B81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A595E30-45D1-C186-7EBB-48D4691680A6}"/>
                </a:ext>
              </a:extLst>
            </p:cNvPr>
            <p:cNvGrpSpPr/>
            <p:nvPr/>
          </p:nvGrpSpPr>
          <p:grpSpPr>
            <a:xfrm>
              <a:off x="4162821" y="44690"/>
              <a:ext cx="1654175" cy="33821"/>
              <a:chOff x="4162821" y="372579"/>
              <a:chExt cx="1654175" cy="33821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14DDC8D-852A-D858-1BD8-EA4DD23188F7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B354F1A-C4B8-EA74-4BBE-0140EE344FDA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46365F-A686-EA06-AE39-11A50CB768CF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B9E3D38-A2E4-9006-B318-EC2656294F81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9BB585E-1DF3-690B-2999-19C8FA3AFBCC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CBA797E-E54D-C750-91C6-2623BF577E02}"/>
                </a:ext>
              </a:extLst>
            </p:cNvPr>
            <p:cNvGrpSpPr/>
            <p:nvPr/>
          </p:nvGrpSpPr>
          <p:grpSpPr>
            <a:xfrm>
              <a:off x="4162821" y="301865"/>
              <a:ext cx="1654175" cy="33821"/>
              <a:chOff x="4162821" y="372579"/>
              <a:chExt cx="1654175" cy="33821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14A99C-C45B-888B-366A-094D90CB442F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C8EFBCA-E338-9F89-7711-DBB218DC8BFC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49CF0C-E7E6-4528-F089-22496423E060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F36D32E-0262-77DE-CF54-DE4DBDEF8F9F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EBB2CA8-BAF3-C925-4C50-FF76FDFE0F23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3314171-9936-4276-3F4B-AA1A6C5ACE37}"/>
                </a:ext>
              </a:extLst>
            </p:cNvPr>
            <p:cNvGrpSpPr/>
            <p:nvPr/>
          </p:nvGrpSpPr>
          <p:grpSpPr>
            <a:xfrm>
              <a:off x="4162821" y="584440"/>
              <a:ext cx="1654175" cy="33821"/>
              <a:chOff x="4162821" y="372579"/>
              <a:chExt cx="1654175" cy="33821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EBB0C55-9D2F-2E0C-B00A-6735D00F293E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9023FD6-064E-F007-FFE0-ED95652288D4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6089E4-8EAA-8390-6031-034534AF377E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FFB99DC-9921-707C-EFD3-2FB00687A434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AC4C5C3-3EE8-52A3-A009-FC094859E4C8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725B69F-674D-11B2-6717-633B6AF30E5B}"/>
                </a:ext>
              </a:extLst>
            </p:cNvPr>
            <p:cNvGrpSpPr/>
            <p:nvPr/>
          </p:nvGrpSpPr>
          <p:grpSpPr>
            <a:xfrm>
              <a:off x="3534313" y="14848"/>
              <a:ext cx="232921" cy="312211"/>
              <a:chOff x="3527963" y="56987"/>
              <a:chExt cx="232921" cy="312211"/>
            </a:xfrm>
          </p:grpSpPr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94637DBA-47E1-8C3D-70EE-5EFE1532DB59}"/>
                  </a:ext>
                </a:extLst>
              </p:cNvPr>
              <p:cNvSpPr txBox="1"/>
              <p:nvPr/>
            </p:nvSpPr>
            <p:spPr>
              <a:xfrm>
                <a:off x="3581938" y="142712"/>
                <a:ext cx="175666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EB313D51-E4E5-A21A-0004-8C5B04DCED29}"/>
                  </a:ext>
                </a:extLst>
              </p:cNvPr>
              <p:cNvSpPr txBox="1"/>
              <p:nvPr/>
            </p:nvSpPr>
            <p:spPr>
              <a:xfrm>
                <a:off x="3527963" y="56987"/>
                <a:ext cx="232921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523" name="TextBox 522">
                <a:extLst>
                  <a:ext uri="{FF2B5EF4-FFF2-40B4-BE49-F238E27FC236}">
                    <a16:creationId xmlns:a16="http://schemas.microsoft.com/office/drawing/2014/main" id="{048B607E-2575-F3CC-6024-89ED051EDB7E}"/>
                  </a:ext>
                </a:extLst>
              </p:cNvPr>
              <p:cNvSpPr txBox="1"/>
              <p:nvPr/>
            </p:nvSpPr>
            <p:spPr>
              <a:xfrm>
                <a:off x="3547013" y="222087"/>
                <a:ext cx="210994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C741C3CC-7D63-CED2-A23A-45204B01B85F}"/>
                  </a:ext>
                </a:extLst>
              </p:cNvPr>
              <p:cNvCxnSpPr/>
              <p:nvPr/>
            </p:nvCxnSpPr>
            <p:spPr>
              <a:xfrm flipH="1">
                <a:off x="3718036" y="30590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473F6D02-3C18-4916-4A99-C4215D20FEC6}"/>
                  </a:ext>
                </a:extLst>
              </p:cNvPr>
              <p:cNvCxnSpPr/>
              <p:nvPr/>
            </p:nvCxnSpPr>
            <p:spPr>
              <a:xfrm flipH="1">
                <a:off x="3718036" y="1439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556216D3-C9CF-8BE7-2090-1335B830D754}"/>
                  </a:ext>
                </a:extLst>
              </p:cNvPr>
              <p:cNvCxnSpPr/>
              <p:nvPr/>
            </p:nvCxnSpPr>
            <p:spPr>
              <a:xfrm flipH="1">
                <a:off x="3718036" y="22335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72F67B1B-7C5D-A090-E3F1-C43B554254E9}"/>
                </a:ext>
              </a:extLst>
            </p:cNvPr>
            <p:cNvGrpSpPr/>
            <p:nvPr/>
          </p:nvGrpSpPr>
          <p:grpSpPr>
            <a:xfrm>
              <a:off x="3527963" y="576823"/>
              <a:ext cx="232921" cy="315386"/>
              <a:chOff x="3527963" y="56987"/>
              <a:chExt cx="232921" cy="315386"/>
            </a:xfrm>
          </p:grpSpPr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26D2AFA8-BF7A-0FDE-7852-834196536736}"/>
                  </a:ext>
                </a:extLst>
              </p:cNvPr>
              <p:cNvSpPr txBox="1"/>
              <p:nvPr/>
            </p:nvSpPr>
            <p:spPr>
              <a:xfrm>
                <a:off x="3581938" y="142712"/>
                <a:ext cx="175666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29" name="TextBox 528">
                <a:extLst>
                  <a:ext uri="{FF2B5EF4-FFF2-40B4-BE49-F238E27FC236}">
                    <a16:creationId xmlns:a16="http://schemas.microsoft.com/office/drawing/2014/main" id="{5A795A7E-204D-C1F4-EC4C-DC3EBA420042}"/>
                  </a:ext>
                </a:extLst>
              </p:cNvPr>
              <p:cNvSpPr txBox="1"/>
              <p:nvPr/>
            </p:nvSpPr>
            <p:spPr>
              <a:xfrm>
                <a:off x="3527963" y="56987"/>
                <a:ext cx="232921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530" name="TextBox 529">
                <a:extLst>
                  <a:ext uri="{FF2B5EF4-FFF2-40B4-BE49-F238E27FC236}">
                    <a16:creationId xmlns:a16="http://schemas.microsoft.com/office/drawing/2014/main" id="{A5BF66AE-B024-7E69-3610-293973843689}"/>
                  </a:ext>
                </a:extLst>
              </p:cNvPr>
              <p:cNvSpPr txBox="1"/>
              <p:nvPr/>
            </p:nvSpPr>
            <p:spPr>
              <a:xfrm>
                <a:off x="3547013" y="225262"/>
                <a:ext cx="210994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87A1AC62-54C3-B983-AB16-8087032E1906}"/>
                  </a:ext>
                </a:extLst>
              </p:cNvPr>
              <p:cNvCxnSpPr/>
              <p:nvPr/>
            </p:nvCxnSpPr>
            <p:spPr>
              <a:xfrm flipH="1">
                <a:off x="3718036" y="3090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045497A5-9F0E-90A2-A2D0-47CD8C24736F}"/>
                  </a:ext>
                </a:extLst>
              </p:cNvPr>
              <p:cNvCxnSpPr/>
              <p:nvPr/>
            </p:nvCxnSpPr>
            <p:spPr>
              <a:xfrm flipH="1">
                <a:off x="3718036" y="1439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883FD35F-EBBD-F2FC-37E8-67D86C065151}"/>
                  </a:ext>
                </a:extLst>
              </p:cNvPr>
              <p:cNvCxnSpPr/>
              <p:nvPr/>
            </p:nvCxnSpPr>
            <p:spPr>
              <a:xfrm flipH="1">
                <a:off x="3718036" y="22335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30D092-FFFD-31A4-59B1-C26B9F531CFB}"/>
              </a:ext>
            </a:extLst>
          </p:cNvPr>
          <p:cNvGrpSpPr/>
          <p:nvPr/>
        </p:nvGrpSpPr>
        <p:grpSpPr>
          <a:xfrm>
            <a:off x="2004325" y="3789408"/>
            <a:ext cx="8224337" cy="3057849"/>
            <a:chOff x="127428" y="2879775"/>
            <a:chExt cx="6250116" cy="2323824"/>
          </a:xfrm>
        </p:grpSpPr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911A82A3-FDD3-F72F-DF5B-1FF09A5566A6}"/>
                </a:ext>
              </a:extLst>
            </p:cNvPr>
            <p:cNvSpPr txBox="1"/>
            <p:nvPr/>
          </p:nvSpPr>
          <p:spPr>
            <a:xfrm rot="16200000">
              <a:off x="65367" y="4590303"/>
              <a:ext cx="325505" cy="19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Self</a:t>
              </a: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127376A1-1CD4-0825-BEC8-0784160505F8}"/>
                </a:ext>
              </a:extLst>
            </p:cNvPr>
            <p:cNvSpPr txBox="1"/>
            <p:nvPr/>
          </p:nvSpPr>
          <p:spPr>
            <a:xfrm rot="16200000">
              <a:off x="63962" y="3920714"/>
              <a:ext cx="336470" cy="19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STII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750F05AF-053E-7B5E-3B9E-8C9A639E688E}"/>
                </a:ext>
              </a:extLst>
            </p:cNvPr>
            <p:cNvSpPr txBox="1"/>
            <p:nvPr/>
          </p:nvSpPr>
          <p:spPr>
            <a:xfrm rot="16200000">
              <a:off x="-120478" y="3206820"/>
              <a:ext cx="694623" cy="198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Down-ramp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DF957D-5E38-E358-B48E-B51781B93D49}"/>
                </a:ext>
              </a:extLst>
            </p:cNvPr>
            <p:cNvGrpSpPr/>
            <p:nvPr/>
          </p:nvGrpSpPr>
          <p:grpSpPr>
            <a:xfrm>
              <a:off x="323686" y="2879775"/>
              <a:ext cx="6053858" cy="2323824"/>
              <a:chOff x="323686" y="2879775"/>
              <a:chExt cx="6053858" cy="2323824"/>
            </a:xfrm>
          </p:grpSpPr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4F887F6F-611E-9CF8-329A-2D1ED3B905B5}"/>
                  </a:ext>
                </a:extLst>
              </p:cNvPr>
              <p:cNvGrpSpPr/>
              <p:nvPr/>
            </p:nvGrpSpPr>
            <p:grpSpPr>
              <a:xfrm>
                <a:off x="323686" y="2977494"/>
                <a:ext cx="5525561" cy="2056495"/>
                <a:chOff x="323686" y="2977494"/>
                <a:chExt cx="5525561" cy="2056495"/>
              </a:xfrm>
            </p:grpSpPr>
            <p:pic>
              <p:nvPicPr>
                <p:cNvPr id="542" name="Picture 541" descr="A black and white image of a white light&#10;&#10;Description automatically generated">
                  <a:extLst>
                    <a:ext uri="{FF2B5EF4-FFF2-40B4-BE49-F238E27FC236}">
                      <a16:creationId xmlns:a16="http://schemas.microsoft.com/office/drawing/2014/main" id="{2F83C7E5-EC32-2FC9-DF92-52BBB73E8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alphaModFix/>
                </a:blip>
                <a:srcRect l="22065" t="11713" r="19513" b="11254"/>
                <a:stretch/>
              </p:blipFill>
              <p:spPr>
                <a:xfrm>
                  <a:off x="323686" y="2984353"/>
                  <a:ext cx="667512" cy="660124"/>
                </a:xfrm>
                <a:prstGeom prst="rect">
                  <a:avLst/>
                </a:prstGeom>
              </p:spPr>
            </p:pic>
            <p:pic>
              <p:nvPicPr>
                <p:cNvPr id="545" name="Picture 544" descr="A black and white image of a spiral&#10;&#10;Description automatically generated">
                  <a:extLst>
                    <a:ext uri="{FF2B5EF4-FFF2-40B4-BE49-F238E27FC236}">
                      <a16:creationId xmlns:a16="http://schemas.microsoft.com/office/drawing/2014/main" id="{1857760A-7ACD-9934-4A2A-1A93244B5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1874" t="11739" r="19951" b="10565"/>
                <a:stretch/>
              </p:blipFill>
              <p:spPr>
                <a:xfrm>
                  <a:off x="1010894" y="2984319"/>
                  <a:ext cx="667512" cy="668618"/>
                </a:xfrm>
                <a:prstGeom prst="rect">
                  <a:avLst/>
                </a:prstGeom>
              </p:spPr>
            </p:pic>
            <p:pic>
              <p:nvPicPr>
                <p:cNvPr id="547" name="Picture 546" descr="A white light in a black background&#10;&#10;Description automatically generated">
                  <a:extLst>
                    <a:ext uri="{FF2B5EF4-FFF2-40B4-BE49-F238E27FC236}">
                      <a16:creationId xmlns:a16="http://schemas.microsoft.com/office/drawing/2014/main" id="{EC70CC4C-378D-84B6-DA21-F33ACBA691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22111" t="11657" r="19826" b="10970"/>
                <a:stretch/>
              </p:blipFill>
              <p:spPr>
                <a:xfrm>
                  <a:off x="1710853" y="2979997"/>
                  <a:ext cx="668994" cy="668618"/>
                </a:xfrm>
                <a:prstGeom prst="rect">
                  <a:avLst/>
                </a:prstGeom>
              </p:spPr>
            </p:pic>
            <p:pic>
              <p:nvPicPr>
                <p:cNvPr id="549" name="Picture 548" descr="A black and white image of a spiral&#10;&#10;Description automatically generated">
                  <a:extLst>
                    <a:ext uri="{FF2B5EF4-FFF2-40B4-BE49-F238E27FC236}">
                      <a16:creationId xmlns:a16="http://schemas.microsoft.com/office/drawing/2014/main" id="{68B4F269-46A6-8336-E3BB-6B54908B1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2243" t="11809" r="19714" b="10852"/>
                <a:stretch/>
              </p:blipFill>
              <p:spPr>
                <a:xfrm>
                  <a:off x="2410566" y="2984319"/>
                  <a:ext cx="665374" cy="664934"/>
                </a:xfrm>
                <a:prstGeom prst="rect">
                  <a:avLst/>
                </a:prstGeom>
              </p:spPr>
            </p:pic>
            <p:pic>
              <p:nvPicPr>
                <p:cNvPr id="551" name="Picture 550">
                  <a:extLst>
                    <a:ext uri="{FF2B5EF4-FFF2-40B4-BE49-F238E27FC236}">
                      <a16:creationId xmlns:a16="http://schemas.microsoft.com/office/drawing/2014/main" id="{FF4C0DCC-A9D6-CE23-3CF5-4FE687019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2261" t="12042" r="19714" b="10706"/>
                <a:stretch/>
              </p:blipFill>
              <p:spPr>
                <a:xfrm>
                  <a:off x="3104045" y="2985427"/>
                  <a:ext cx="660847" cy="659878"/>
                </a:xfrm>
                <a:prstGeom prst="rect">
                  <a:avLst/>
                </a:prstGeom>
              </p:spPr>
            </p:pic>
            <p:pic>
              <p:nvPicPr>
                <p:cNvPr id="553" name="Picture 552" descr="A black square with a white circle in the middle&#10;&#10;Description automatically generated">
                  <a:extLst>
                    <a:ext uri="{FF2B5EF4-FFF2-40B4-BE49-F238E27FC236}">
                      <a16:creationId xmlns:a16="http://schemas.microsoft.com/office/drawing/2014/main" id="{D1C3756E-4EF0-96B1-738B-9E61816E9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22373" t="11893" r="19925" b="10923"/>
                <a:stretch/>
              </p:blipFill>
              <p:spPr>
                <a:xfrm>
                  <a:off x="3796172" y="2983896"/>
                  <a:ext cx="660847" cy="662977"/>
                </a:xfrm>
                <a:prstGeom prst="rect">
                  <a:avLst/>
                </a:prstGeom>
              </p:spPr>
            </p:pic>
            <p:pic>
              <p:nvPicPr>
                <p:cNvPr id="555" name="Picture 554" descr="A black and white image of a circle&#10;&#10;Description automatically generated">
                  <a:extLst>
                    <a:ext uri="{FF2B5EF4-FFF2-40B4-BE49-F238E27FC236}">
                      <a16:creationId xmlns:a16="http://schemas.microsoft.com/office/drawing/2014/main" id="{A8E9AC54-973D-47F1-FB17-136FBBABA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22251" t="11895" r="19924" b="11142"/>
                <a:stretch/>
              </p:blipFill>
              <p:spPr>
                <a:xfrm>
                  <a:off x="4491717" y="2981722"/>
                  <a:ext cx="661035" cy="663718"/>
                </a:xfrm>
                <a:prstGeom prst="rect">
                  <a:avLst/>
                </a:prstGeom>
              </p:spPr>
            </p:pic>
            <p:pic>
              <p:nvPicPr>
                <p:cNvPr id="557" name="Picture 556" descr="A black and white image of a circle&#10;&#10;Description automatically generated">
                  <a:extLst>
                    <a:ext uri="{FF2B5EF4-FFF2-40B4-BE49-F238E27FC236}">
                      <a16:creationId xmlns:a16="http://schemas.microsoft.com/office/drawing/2014/main" id="{7644416A-F626-9221-FFF9-F2FCD8707F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2133" t="11744" r="19714" b="10779"/>
                <a:stretch/>
              </p:blipFill>
              <p:spPr>
                <a:xfrm>
                  <a:off x="5180022" y="2977494"/>
                  <a:ext cx="667512" cy="666993"/>
                </a:xfrm>
                <a:prstGeom prst="rect">
                  <a:avLst/>
                </a:prstGeom>
              </p:spPr>
            </p:pic>
            <p:pic>
              <p:nvPicPr>
                <p:cNvPr id="559" name="Picture 558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ECABEA17-DAAD-A53B-1841-D1122B146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alphaModFix/>
                </a:blip>
                <a:srcRect l="22261" t="11977" r="19714" b="10780"/>
                <a:stretch/>
              </p:blipFill>
              <p:spPr>
                <a:xfrm>
                  <a:off x="330296" y="3681535"/>
                  <a:ext cx="664026" cy="662978"/>
                </a:xfrm>
                <a:prstGeom prst="rect">
                  <a:avLst/>
                </a:prstGeom>
              </p:spPr>
            </p:pic>
            <p:pic>
              <p:nvPicPr>
                <p:cNvPr id="562" name="Picture 561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022DDEE3-AEC7-008C-393C-3A58866206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l="22071" t="11893" r="19714" b="10923"/>
                <a:stretch/>
              </p:blipFill>
              <p:spPr>
                <a:xfrm>
                  <a:off x="1022558" y="3680697"/>
                  <a:ext cx="658937" cy="655232"/>
                </a:xfrm>
                <a:prstGeom prst="rect">
                  <a:avLst/>
                </a:prstGeom>
              </p:spPr>
            </p:pic>
            <p:pic>
              <p:nvPicPr>
                <p:cNvPr id="564" name="Picture 563" descr="A black and white image of a smoke&#10;&#10;Description automatically generated">
                  <a:extLst>
                    <a:ext uri="{FF2B5EF4-FFF2-40B4-BE49-F238E27FC236}">
                      <a16:creationId xmlns:a16="http://schemas.microsoft.com/office/drawing/2014/main" id="{63327B3A-5DCF-6369-0232-7E2FECCD8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22187" t="11892" r="19720" b="11068"/>
                <a:stretch/>
              </p:blipFill>
              <p:spPr>
                <a:xfrm>
                  <a:off x="1713121" y="3680697"/>
                  <a:ext cx="666726" cy="663122"/>
                </a:xfrm>
                <a:prstGeom prst="rect">
                  <a:avLst/>
                </a:prstGeom>
              </p:spPr>
            </p:pic>
            <p:pic>
              <p:nvPicPr>
                <p:cNvPr id="566" name="Picture 565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063633AD-4A6A-0EF6-8850-0EC609F79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l="22186" t="11892" r="19714" b="11068"/>
                <a:stretch/>
              </p:blipFill>
              <p:spPr>
                <a:xfrm>
                  <a:off x="2410027" y="3677614"/>
                  <a:ext cx="668618" cy="664934"/>
                </a:xfrm>
                <a:prstGeom prst="rect">
                  <a:avLst/>
                </a:prstGeom>
              </p:spPr>
            </p:pic>
            <p:pic>
              <p:nvPicPr>
                <p:cNvPr id="568" name="Picture 567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1F0425E6-4E9B-B57A-0E0C-0AA7711749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22187" t="11892" r="19720" b="11141"/>
                <a:stretch/>
              </p:blipFill>
              <p:spPr>
                <a:xfrm>
                  <a:off x="3103278" y="3674003"/>
                  <a:ext cx="662819" cy="658616"/>
                </a:xfrm>
                <a:prstGeom prst="rect">
                  <a:avLst/>
                </a:prstGeom>
              </p:spPr>
            </p:pic>
            <p:pic>
              <p:nvPicPr>
                <p:cNvPr id="570" name="Picture 569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277A217B-03E6-133D-F84B-5EC2C7500F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/>
                <a:srcRect l="22187" t="11743" r="19720" b="11142"/>
                <a:stretch/>
              </p:blipFill>
              <p:spPr>
                <a:xfrm>
                  <a:off x="3798176" y="3675216"/>
                  <a:ext cx="665927" cy="662977"/>
                </a:xfrm>
                <a:prstGeom prst="rect">
                  <a:avLst/>
                </a:prstGeom>
              </p:spPr>
            </p:pic>
            <p:pic>
              <p:nvPicPr>
                <p:cNvPr id="572" name="Picture 571" descr="A blurry image of a light&#10;&#10;Description automatically generated">
                  <a:extLst>
                    <a:ext uri="{FF2B5EF4-FFF2-40B4-BE49-F238E27FC236}">
                      <a16:creationId xmlns:a16="http://schemas.microsoft.com/office/drawing/2014/main" id="{8C6E21F4-AD2A-8C4B-3BF6-84E1884CF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l="22070" t="11893" r="19714" b="11213"/>
                <a:stretch/>
              </p:blipFill>
              <p:spPr>
                <a:xfrm>
                  <a:off x="4488575" y="3676312"/>
                  <a:ext cx="669325" cy="663061"/>
                </a:xfrm>
                <a:prstGeom prst="rect">
                  <a:avLst/>
                </a:prstGeom>
              </p:spPr>
            </p:pic>
            <p:pic>
              <p:nvPicPr>
                <p:cNvPr id="574" name="Picture 573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521A3BE2-D28C-A7F1-2F1C-F505554F6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/>
                <a:srcRect l="22186" t="11743" r="19714" b="11287"/>
                <a:stretch/>
              </p:blipFill>
              <p:spPr>
                <a:xfrm>
                  <a:off x="5183873" y="3676065"/>
                  <a:ext cx="665374" cy="661112"/>
                </a:xfrm>
                <a:prstGeom prst="rect">
                  <a:avLst/>
                </a:prstGeom>
              </p:spPr>
            </p:pic>
            <p:pic>
              <p:nvPicPr>
                <p:cNvPr id="384" name="Picture 383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A674634E-96CA-1FCB-DCFC-55A5A1151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>
                  <a:alphaModFix/>
                </a:blip>
                <a:srcRect l="22186" t="11961" r="19925" b="11141"/>
                <a:stretch/>
              </p:blipFill>
              <p:spPr>
                <a:xfrm>
                  <a:off x="333644" y="4374583"/>
                  <a:ext cx="661876" cy="659406"/>
                </a:xfrm>
                <a:prstGeom prst="rect">
                  <a:avLst/>
                </a:prstGeom>
              </p:spPr>
            </p:pic>
            <p:pic>
              <p:nvPicPr>
                <p:cNvPr id="387" name="Picture 386" descr="Blur blurry image of a face&#10;&#10;Description automatically generated">
                  <a:extLst>
                    <a:ext uri="{FF2B5EF4-FFF2-40B4-BE49-F238E27FC236}">
                      <a16:creationId xmlns:a16="http://schemas.microsoft.com/office/drawing/2014/main" id="{DA663A23-6564-EDED-F801-E753CC4EA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22187" t="12116" r="19726" b="11141"/>
                <a:stretch/>
              </p:blipFill>
              <p:spPr>
                <a:xfrm>
                  <a:off x="1021491" y="4373070"/>
                  <a:ext cx="665374" cy="659304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A close-up of a black and white image&#10;&#10;Description automatically generated">
                  <a:extLst>
                    <a:ext uri="{FF2B5EF4-FFF2-40B4-BE49-F238E27FC236}">
                      <a16:creationId xmlns:a16="http://schemas.microsoft.com/office/drawing/2014/main" id="{80F1391D-1C81-8E45-57A6-2E15FD3FE9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6"/>
                <a:srcRect l="22313" t="11773" r="19714" b="10997"/>
                <a:stretch/>
              </p:blipFill>
              <p:spPr>
                <a:xfrm>
                  <a:off x="1714472" y="4363884"/>
                  <a:ext cx="665375" cy="664789"/>
                </a:xfrm>
                <a:prstGeom prst="rect">
                  <a:avLst/>
                </a:prstGeom>
              </p:spPr>
            </p:pic>
            <p:pic>
              <p:nvPicPr>
                <p:cNvPr id="391" name="Picture 390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B7E0572E-01A3-4592-18ED-59BC42E4D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/>
                <a:srcRect l="22070" t="11927" r="19714" b="10997"/>
                <a:stretch/>
              </p:blipFill>
              <p:spPr>
                <a:xfrm>
                  <a:off x="2408027" y="4370048"/>
                  <a:ext cx="665374" cy="660706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627D6BF1-2ADA-A3F2-EB52-CE3897BB0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/>
                <a:srcRect l="22186" t="11927" r="19714" b="10997"/>
                <a:stretch/>
              </p:blipFill>
              <p:spPr>
                <a:xfrm>
                  <a:off x="3102540" y="4366924"/>
                  <a:ext cx="665201" cy="661853"/>
                </a:xfrm>
                <a:prstGeom prst="rect">
                  <a:avLst/>
                </a:prstGeom>
              </p:spPr>
            </p:pic>
            <p:pic>
              <p:nvPicPr>
                <p:cNvPr id="395" name="Picture 394" descr="A blurry image of a hand&#10;&#10;Description automatically generated">
                  <a:extLst>
                    <a:ext uri="{FF2B5EF4-FFF2-40B4-BE49-F238E27FC236}">
                      <a16:creationId xmlns:a16="http://schemas.microsoft.com/office/drawing/2014/main" id="{004BB793-091F-3DC2-7CDC-C7F519015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/>
                <a:srcRect l="22187" t="11927" r="19720" b="10997"/>
                <a:stretch/>
              </p:blipFill>
              <p:spPr>
                <a:xfrm>
                  <a:off x="3793496" y="4363409"/>
                  <a:ext cx="668663" cy="665367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A blurry image of a spiral&#10;&#10;Description automatically generated">
                  <a:extLst>
                    <a:ext uri="{FF2B5EF4-FFF2-40B4-BE49-F238E27FC236}">
                      <a16:creationId xmlns:a16="http://schemas.microsoft.com/office/drawing/2014/main" id="{BCA54044-5A58-6A96-CAAB-9ABCD660A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/>
                <a:srcRect l="22186" t="11851" r="19714" b="10997"/>
                <a:stretch/>
              </p:blipFill>
              <p:spPr>
                <a:xfrm>
                  <a:off x="4484049" y="4364425"/>
                  <a:ext cx="668663" cy="665955"/>
                </a:xfrm>
                <a:prstGeom prst="rect">
                  <a:avLst/>
                </a:prstGeom>
              </p:spPr>
            </p:pic>
            <p:pic>
              <p:nvPicPr>
                <p:cNvPr id="577" name="Picture 576" descr="A blurry image of a black and white circle&#10;&#10;Description automatically generated">
                  <a:extLst>
                    <a:ext uri="{FF2B5EF4-FFF2-40B4-BE49-F238E27FC236}">
                      <a16:creationId xmlns:a16="http://schemas.microsoft.com/office/drawing/2014/main" id="{98D7CD25-40D7-37F9-928D-E3DB3D43AA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/>
                <a:srcRect l="22186" t="11846" r="19925" b="11046"/>
                <a:stretch/>
              </p:blipFill>
              <p:spPr>
                <a:xfrm>
                  <a:off x="5182881" y="4361680"/>
                  <a:ext cx="658763" cy="666993"/>
                </a:xfrm>
                <a:prstGeom prst="rect">
                  <a:avLst/>
                </a:prstGeom>
              </p:spPr>
            </p:pic>
          </p:grpSp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E8A0A6F4-945B-5199-F6A1-45BA33B09040}"/>
                  </a:ext>
                </a:extLst>
              </p:cNvPr>
              <p:cNvSpPr txBox="1"/>
              <p:nvPr/>
            </p:nvSpPr>
            <p:spPr>
              <a:xfrm>
                <a:off x="5939883" y="4915676"/>
                <a:ext cx="190285" cy="177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21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44EAD801-59A2-751A-D4F9-9B3B576EA078}"/>
                  </a:ext>
                </a:extLst>
              </p:cNvPr>
              <p:cNvSpPr txBox="1"/>
              <p:nvPr/>
            </p:nvSpPr>
            <p:spPr>
              <a:xfrm>
                <a:off x="5924811" y="2879775"/>
                <a:ext cx="190285" cy="177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2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7" name="TextBox 436">
                <a:extLst>
                  <a:ext uri="{FF2B5EF4-FFF2-40B4-BE49-F238E27FC236}">
                    <a16:creationId xmlns:a16="http://schemas.microsoft.com/office/drawing/2014/main" id="{1B76CA78-CC8A-7215-46FA-806E3F9699F4}"/>
                  </a:ext>
                </a:extLst>
              </p:cNvPr>
              <p:cNvSpPr txBox="1"/>
              <p:nvPr/>
            </p:nvSpPr>
            <p:spPr>
              <a:xfrm rot="16200000">
                <a:off x="5521752" y="3907031"/>
                <a:ext cx="1501077" cy="210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 panose="020B0604020202020204" pitchFamily="34" charset="0"/>
                    <a:cs typeface="Arial" panose="020B0604020202020204" pitchFamily="34" charset="0"/>
                  </a:rPr>
                  <a:t>Normalized COTR fluence</a:t>
                </a:r>
              </a:p>
            </p:txBody>
          </p: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CB043AF6-A83C-AF88-BCF5-8BB1E3ECAC1E}"/>
                  </a:ext>
                </a:extLst>
              </p:cNvPr>
              <p:cNvSpPr txBox="1"/>
              <p:nvPr/>
            </p:nvSpPr>
            <p:spPr>
              <a:xfrm>
                <a:off x="5924811" y="3899187"/>
                <a:ext cx="264595" cy="177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21"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BB15EF16-68E4-36BD-464B-B22F58948CF5}"/>
                  </a:ext>
                </a:extLst>
              </p:cNvPr>
              <p:cNvGrpSpPr/>
              <p:nvPr/>
            </p:nvGrpSpPr>
            <p:grpSpPr>
              <a:xfrm>
                <a:off x="5183943" y="5025741"/>
                <a:ext cx="658884" cy="177858"/>
                <a:chOff x="5183943" y="5025741"/>
                <a:chExt cx="658884" cy="177858"/>
              </a:xfrm>
            </p:grpSpPr>
            <p:cxnSp>
              <p:nvCxnSpPr>
                <p:cNvPr id="536" name="Straight Arrow Connector 535">
                  <a:extLst>
                    <a:ext uri="{FF2B5EF4-FFF2-40B4-BE49-F238E27FC236}">
                      <a16:creationId xmlns:a16="http://schemas.microsoft.com/office/drawing/2014/main" id="{63B29CBB-E5B0-485C-C3B1-21A89AD36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3943" y="5117128"/>
                  <a:ext cx="658884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triangle" w="sm" len="med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9" name="Rectangle 538">
                  <a:extLst>
                    <a:ext uri="{FF2B5EF4-FFF2-40B4-BE49-F238E27FC236}">
                      <a16:creationId xmlns:a16="http://schemas.microsoft.com/office/drawing/2014/main" id="{4F0C9DBF-5FEC-B376-84E8-15E32C29C4DF}"/>
                    </a:ext>
                  </a:extLst>
                </p:cNvPr>
                <p:cNvSpPr/>
                <p:nvPr/>
              </p:nvSpPr>
              <p:spPr>
                <a:xfrm>
                  <a:off x="5379232" y="5092270"/>
                  <a:ext cx="283938" cy="49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69"/>
                </a:p>
              </p:txBody>
            </p:sp>
            <p:sp>
              <p:nvSpPr>
                <p:cNvPr id="537" name="TextBox 536">
                  <a:extLst>
                    <a:ext uri="{FF2B5EF4-FFF2-40B4-BE49-F238E27FC236}">
                      <a16:creationId xmlns:a16="http://schemas.microsoft.com/office/drawing/2014/main" id="{89F488A8-372B-2EE4-B131-4A951A80C25D}"/>
                    </a:ext>
                  </a:extLst>
                </p:cNvPr>
                <p:cNvSpPr txBox="1"/>
                <p:nvPr/>
              </p:nvSpPr>
              <p:spPr>
                <a:xfrm>
                  <a:off x="5339466" y="5025741"/>
                  <a:ext cx="390071" cy="1778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21">
                      <a:latin typeface="Arial" panose="020B0604020202020204" pitchFamily="34" charset="0"/>
                      <a:cs typeface="Arial" panose="020B0604020202020204" pitchFamily="34" charset="0"/>
                    </a:rPr>
                    <a:t>50 µm</a:t>
                  </a:r>
                </a:p>
              </p:txBody>
            </p:sp>
          </p:grpSp>
          <p:pic>
            <p:nvPicPr>
              <p:cNvPr id="581" name="Picture 580">
                <a:extLst>
                  <a:ext uri="{FF2B5EF4-FFF2-40B4-BE49-F238E27FC236}">
                    <a16:creationId xmlns:a16="http://schemas.microsoft.com/office/drawing/2014/main" id="{7A534E08-269B-B5C9-543E-9E59B030A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 rot="16200000">
                <a:off x="4906652" y="3933236"/>
                <a:ext cx="2058354" cy="143797"/>
              </a:xfrm>
              <a:prstGeom prst="rect">
                <a:avLst/>
              </a:prstGeom>
            </p:spPr>
          </p:pic>
        </p:grpSp>
      </p:grp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B1BF35B5-B5C5-2EF3-D5FC-D2BCFAC5E216}"/>
              </a:ext>
            </a:extLst>
          </p:cNvPr>
          <p:cNvSpPr/>
          <p:nvPr/>
        </p:nvSpPr>
        <p:spPr>
          <a:xfrm>
            <a:off x="6277979" y="2601208"/>
            <a:ext cx="106860" cy="99374"/>
          </a:xfrm>
          <a:prstGeom prst="rtTriangle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17E57D1-9D67-CF4B-63F5-DE116772C267}"/>
              </a:ext>
            </a:extLst>
          </p:cNvPr>
          <p:cNvSpPr/>
          <p:nvPr/>
        </p:nvSpPr>
        <p:spPr>
          <a:xfrm rot="10800000">
            <a:off x="6274270" y="2565082"/>
            <a:ext cx="60160" cy="60160"/>
          </a:xfrm>
          <a:prstGeom prst="rtTriangle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69EF5285-0E6D-B1B8-9A65-F00E60C6B9F4}"/>
              </a:ext>
            </a:extLst>
          </p:cNvPr>
          <p:cNvSpPr/>
          <p:nvPr/>
        </p:nvSpPr>
        <p:spPr>
          <a:xfrm>
            <a:off x="8069297" y="3168121"/>
            <a:ext cx="262900" cy="111898"/>
          </a:xfrm>
          <a:prstGeom prst="rect">
            <a:avLst/>
          </a:prstGeom>
          <a:solidFill>
            <a:srgbClr val="AC020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4D4E09DA-0BDE-711F-442E-D6BF6C693429}"/>
              </a:ext>
            </a:extLst>
          </p:cNvPr>
          <p:cNvSpPr/>
          <p:nvPr/>
        </p:nvSpPr>
        <p:spPr>
          <a:xfrm>
            <a:off x="8965846" y="3168121"/>
            <a:ext cx="262900" cy="11189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5DB886D2-4D90-EFC8-F910-391D45806434}"/>
              </a:ext>
            </a:extLst>
          </p:cNvPr>
          <p:cNvSpPr/>
          <p:nvPr/>
        </p:nvSpPr>
        <p:spPr>
          <a:xfrm>
            <a:off x="7152332" y="3168121"/>
            <a:ext cx="262900" cy="111898"/>
          </a:xfrm>
          <a:prstGeom prst="rect">
            <a:avLst/>
          </a:prstGeom>
          <a:solidFill>
            <a:srgbClr val="CA0A0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A1FC595E-CC3D-AB46-3993-0B2743E70B07}"/>
              </a:ext>
            </a:extLst>
          </p:cNvPr>
          <p:cNvSpPr/>
          <p:nvPr/>
        </p:nvSpPr>
        <p:spPr>
          <a:xfrm>
            <a:off x="6212055" y="3168121"/>
            <a:ext cx="262900" cy="111898"/>
          </a:xfrm>
          <a:prstGeom prst="rect">
            <a:avLst/>
          </a:prstGeom>
          <a:solidFill>
            <a:srgbClr val="EC1B3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BC455556-E5EB-B4BF-9F91-A05A2749548A}"/>
              </a:ext>
            </a:extLst>
          </p:cNvPr>
          <p:cNvSpPr/>
          <p:nvPr/>
        </p:nvSpPr>
        <p:spPr>
          <a:xfrm>
            <a:off x="5318401" y="3168121"/>
            <a:ext cx="262900" cy="11189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CA31E269-EDDE-F10B-57E0-4801624F1CAF}"/>
              </a:ext>
            </a:extLst>
          </p:cNvPr>
          <p:cNvSpPr/>
          <p:nvPr/>
        </p:nvSpPr>
        <p:spPr>
          <a:xfrm>
            <a:off x="4401436" y="3168121"/>
            <a:ext cx="262900" cy="111898"/>
          </a:xfrm>
          <a:prstGeom prst="rect">
            <a:avLst/>
          </a:prstGeom>
          <a:solidFill>
            <a:srgbClr val="19AC6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DAB0FE4B-21B4-9F6A-2ED4-DEFB83C0CF7C}"/>
              </a:ext>
            </a:extLst>
          </p:cNvPr>
          <p:cNvSpPr/>
          <p:nvPr/>
        </p:nvSpPr>
        <p:spPr>
          <a:xfrm>
            <a:off x="3492243" y="3168121"/>
            <a:ext cx="262900" cy="111898"/>
          </a:xfrm>
          <a:prstGeom prst="rect">
            <a:avLst/>
          </a:prstGeom>
          <a:solidFill>
            <a:srgbClr val="6B8EC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BF951390-BDBC-6C44-B39E-D616CED9AB87}"/>
              </a:ext>
            </a:extLst>
          </p:cNvPr>
          <p:cNvSpPr/>
          <p:nvPr/>
        </p:nvSpPr>
        <p:spPr>
          <a:xfrm>
            <a:off x="2567506" y="3168121"/>
            <a:ext cx="262900" cy="111898"/>
          </a:xfrm>
          <a:prstGeom prst="rect">
            <a:avLst/>
          </a:prstGeom>
          <a:solidFill>
            <a:srgbClr val="512D7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9442ED-A314-5C7F-B97D-29461AEDDD6B}"/>
              </a:ext>
            </a:extLst>
          </p:cNvPr>
          <p:cNvSpPr txBox="1"/>
          <p:nvPr/>
        </p:nvSpPr>
        <p:spPr>
          <a:xfrm>
            <a:off x="222840" y="-38413"/>
            <a:ext cx="5552226" cy="1064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8" b="1" dirty="0"/>
              <a:t>Multi-spectral COTR imaging:</a:t>
            </a:r>
          </a:p>
          <a:p>
            <a:r>
              <a:rPr lang="en-US" sz="3158" b="1" dirty="0"/>
              <a:t>experimental setup and data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C9C6C8-BEEA-555A-A7D9-B337D20150E8}"/>
              </a:ext>
            </a:extLst>
          </p:cNvPr>
          <p:cNvGrpSpPr/>
          <p:nvPr/>
        </p:nvGrpSpPr>
        <p:grpSpPr>
          <a:xfrm>
            <a:off x="6113347" y="17161"/>
            <a:ext cx="1360709" cy="1304908"/>
            <a:chOff x="6113347" y="17161"/>
            <a:chExt cx="1360709" cy="1304908"/>
          </a:xfrm>
        </p:grpSpPr>
        <p:pic>
          <p:nvPicPr>
            <p:cNvPr id="31" name="Picture 30" descr="A diagram of a laser blocker&#10;&#10;Description automatically generated">
              <a:extLst>
                <a:ext uri="{FF2B5EF4-FFF2-40B4-BE49-F238E27FC236}">
                  <a16:creationId xmlns:a16="http://schemas.microsoft.com/office/drawing/2014/main" id="{F5BBC2CD-903D-F332-DCB2-18D2EBCEE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113347" y="17161"/>
              <a:ext cx="1360709" cy="130490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AB9E0F-0187-C891-7138-A0D08BEECB18}"/>
                </a:ext>
              </a:extLst>
            </p:cNvPr>
            <p:cNvSpPr/>
            <p:nvPr/>
          </p:nvSpPr>
          <p:spPr>
            <a:xfrm>
              <a:off x="6183626" y="71870"/>
              <a:ext cx="166987" cy="15431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A724D24-0128-D87B-DE62-B4B8DC252862}"/>
              </a:ext>
            </a:extLst>
          </p:cNvPr>
          <p:cNvSpPr txBox="1"/>
          <p:nvPr/>
        </p:nvSpPr>
        <p:spPr>
          <a:xfrm>
            <a:off x="9021819" y="1716517"/>
            <a:ext cx="304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400" b="1" u="sng" dirty="0">
                <a:solidFill>
                  <a:srgbClr val="FF0000"/>
                </a:solidFill>
              </a:rPr>
              <a:t>S</a:t>
            </a:r>
            <a:r>
              <a:rPr lang="en-US" sz="1400" dirty="0">
                <a:solidFill>
                  <a:srgbClr val="FF0000"/>
                </a:solidFill>
              </a:rPr>
              <a:t>elf-</a:t>
            </a:r>
            <a:r>
              <a:rPr lang="en-US" sz="1400" b="1" u="sng" dirty="0">
                <a:solidFill>
                  <a:srgbClr val="FF0000"/>
                </a:solidFill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runcated </a:t>
            </a:r>
            <a:r>
              <a:rPr lang="en-US" sz="1400" b="1" u="sng" dirty="0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onization </a:t>
            </a:r>
            <a:r>
              <a:rPr lang="en-US" sz="1400" b="1" u="sng" dirty="0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njection: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[Mirzaie, </a:t>
            </a:r>
            <a:r>
              <a:rPr lang="en-US" sz="1400" i="1" dirty="0">
                <a:solidFill>
                  <a:srgbClr val="FF0000"/>
                </a:solidFill>
              </a:rPr>
              <a:t>Sci. </a:t>
            </a:r>
            <a:r>
              <a:rPr lang="en-US" sz="1400" i="1" dirty="0" err="1">
                <a:solidFill>
                  <a:srgbClr val="FF0000"/>
                </a:solidFill>
              </a:rPr>
              <a:t>Rpts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b="1" dirty="0">
                <a:solidFill>
                  <a:srgbClr val="FF0000"/>
                </a:solidFill>
              </a:rPr>
              <a:t>5</a:t>
            </a:r>
            <a:r>
              <a:rPr lang="en-US" sz="1400" dirty="0">
                <a:solidFill>
                  <a:srgbClr val="FF0000"/>
                </a:solidFill>
              </a:rPr>
              <a:t>, 14659 (2015)]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7B58F4-D7BC-6348-F309-AAAE05AC9FF7}"/>
              </a:ext>
            </a:extLst>
          </p:cNvPr>
          <p:cNvSpPr txBox="1"/>
          <p:nvPr/>
        </p:nvSpPr>
        <p:spPr>
          <a:xfrm>
            <a:off x="9017537" y="1495364"/>
            <a:ext cx="3054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220DFF"/>
                </a:solidFill>
              </a:rPr>
              <a:t>1</a:t>
            </a:r>
            <a:r>
              <a:rPr lang="en-US" sz="1400" dirty="0">
                <a:solidFill>
                  <a:srgbClr val="220DFF"/>
                </a:solidFill>
              </a:rPr>
              <a:t> Schmid, </a:t>
            </a:r>
            <a:r>
              <a:rPr lang="en-US" sz="1400" i="1" dirty="0">
                <a:solidFill>
                  <a:srgbClr val="220DFF"/>
                </a:solidFill>
              </a:rPr>
              <a:t>PR-STAB</a:t>
            </a:r>
            <a:r>
              <a:rPr lang="en-US" sz="1400" dirty="0">
                <a:solidFill>
                  <a:srgbClr val="220DFF"/>
                </a:solidFill>
              </a:rPr>
              <a:t> </a:t>
            </a:r>
            <a:r>
              <a:rPr lang="en-US" sz="1400" b="1" dirty="0">
                <a:solidFill>
                  <a:srgbClr val="220DFF"/>
                </a:solidFill>
              </a:rPr>
              <a:t>13</a:t>
            </a:r>
            <a:r>
              <a:rPr lang="en-US" sz="1400" dirty="0">
                <a:solidFill>
                  <a:srgbClr val="220DFF"/>
                </a:solidFill>
              </a:rPr>
              <a:t>, 091301 (2010)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561D4A-1D0B-CA34-D797-B271D8A8CE2E}"/>
              </a:ext>
            </a:extLst>
          </p:cNvPr>
          <p:cNvSpPr txBox="1"/>
          <p:nvPr/>
        </p:nvSpPr>
        <p:spPr>
          <a:xfrm>
            <a:off x="11029750" y="3915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20DFF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BFA7FC-D41F-4B70-3041-F7A6C110D74A}"/>
              </a:ext>
            </a:extLst>
          </p:cNvPr>
          <p:cNvSpPr txBox="1"/>
          <p:nvPr/>
        </p:nvSpPr>
        <p:spPr>
          <a:xfrm>
            <a:off x="10867822" y="39158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75BEAC-473E-750A-0AE3-895D22D8C0F2}"/>
              </a:ext>
            </a:extLst>
          </p:cNvPr>
          <p:cNvSpPr txBox="1"/>
          <p:nvPr/>
        </p:nvSpPr>
        <p:spPr>
          <a:xfrm>
            <a:off x="5691744" y="2535294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Dichroic</a:t>
            </a:r>
          </a:p>
        </p:txBody>
      </p:sp>
      <p:sp>
        <p:nvSpPr>
          <p:cNvPr id="517" name="Down Arrow 516">
            <a:extLst>
              <a:ext uri="{FF2B5EF4-FFF2-40B4-BE49-F238E27FC236}">
                <a16:creationId xmlns:a16="http://schemas.microsoft.com/office/drawing/2014/main" id="{6DA2560A-EE90-32DF-419F-0B9F4C0EE22A}"/>
              </a:ext>
            </a:extLst>
          </p:cNvPr>
          <p:cNvSpPr/>
          <p:nvPr/>
        </p:nvSpPr>
        <p:spPr>
          <a:xfrm rot="5400000">
            <a:off x="9509949" y="3337171"/>
            <a:ext cx="330501" cy="3657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2AB78853-0170-5D4B-2D1D-1DCA04EC244E}"/>
              </a:ext>
            </a:extLst>
          </p:cNvPr>
          <p:cNvSpPr txBox="1"/>
          <p:nvPr/>
        </p:nvSpPr>
        <p:spPr>
          <a:xfrm>
            <a:off x="241947" y="4735729"/>
            <a:ext cx="1908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COTR imaged</a:t>
            </a:r>
          </a:p>
          <a:p>
            <a:pPr algn="ctr"/>
            <a:r>
              <a:rPr lang="en-US" b="1" dirty="0"/>
              <a:t>from foil surface</a:t>
            </a:r>
          </a:p>
          <a:p>
            <a:pPr algn="ctr"/>
            <a:r>
              <a:rPr lang="en-US" b="1" dirty="0"/>
              <a:t>to each of 8 </a:t>
            </a:r>
          </a:p>
          <a:p>
            <a:pPr algn="ctr"/>
            <a:r>
              <a:rPr lang="en-US" b="1" dirty="0"/>
              <a:t>𝜆-filtered CCDs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F0F3E-3AB1-D691-3BEC-015BF6496E0C}"/>
              </a:ext>
            </a:extLst>
          </p:cNvPr>
          <p:cNvSpPr txBox="1"/>
          <p:nvPr/>
        </p:nvSpPr>
        <p:spPr>
          <a:xfrm>
            <a:off x="241947" y="921942"/>
            <a:ext cx="5573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LaBerge </a:t>
            </a:r>
            <a:r>
              <a:rPr lang="en-US" sz="1600" i="1">
                <a:solidFill>
                  <a:srgbClr val="FF0000"/>
                </a:solidFill>
              </a:rPr>
              <a:t>et al</a:t>
            </a:r>
            <a:r>
              <a:rPr lang="en-US" sz="1600">
                <a:solidFill>
                  <a:srgbClr val="FF0000"/>
                </a:solidFill>
              </a:rPr>
              <a:t>.,”Revealing the 3D structure of LPA e-bunches,” </a:t>
            </a:r>
          </a:p>
          <a:p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 i="1">
                <a:solidFill>
                  <a:srgbClr val="FF0000"/>
                </a:solidFill>
              </a:rPr>
              <a:t>Nat. Photonics </a:t>
            </a:r>
            <a:r>
              <a:rPr lang="en-US" sz="1600" b="1">
                <a:solidFill>
                  <a:srgbClr val="FF0000"/>
                </a:solidFill>
              </a:rPr>
              <a:t>18</a:t>
            </a:r>
            <a:r>
              <a:rPr lang="en-US" sz="1600" i="1">
                <a:solidFill>
                  <a:srgbClr val="FF0000"/>
                </a:solidFill>
              </a:rPr>
              <a:t>, </a:t>
            </a:r>
            <a:r>
              <a:rPr lang="en-US" sz="1600">
                <a:solidFill>
                  <a:srgbClr val="FF0000"/>
                </a:solidFill>
              </a:rPr>
              <a:t>952 (2024). </a:t>
            </a:r>
          </a:p>
        </p:txBody>
      </p: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A44BDA78-55AF-B879-B35D-DFDA330125A1}"/>
              </a:ext>
            </a:extLst>
          </p:cNvPr>
          <p:cNvGrpSpPr/>
          <p:nvPr/>
        </p:nvGrpSpPr>
        <p:grpSpPr>
          <a:xfrm>
            <a:off x="74902" y="1537580"/>
            <a:ext cx="1066767" cy="1618452"/>
            <a:chOff x="1876971" y="24712"/>
            <a:chExt cx="1066767" cy="1618452"/>
          </a:xfrm>
        </p:grpSpPr>
        <p:pic>
          <p:nvPicPr>
            <p:cNvPr id="543" name="Picture 542" descr="A person with a mustache smiling&#10;&#10;Description automatically generated">
              <a:extLst>
                <a:ext uri="{FF2B5EF4-FFF2-40B4-BE49-F238E27FC236}">
                  <a16:creationId xmlns:a16="http://schemas.microsoft.com/office/drawing/2014/main" id="{BA2DBA15-E574-5053-B0C7-0ED30EB9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923005" y="24712"/>
              <a:ext cx="972068" cy="1180368"/>
            </a:xfrm>
            <a:prstGeom prst="rect">
              <a:avLst/>
            </a:prstGeom>
          </p:spPr>
        </p:pic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731CCEF7-FB88-5742-A1B1-99A8D4AD5A70}"/>
                </a:ext>
              </a:extLst>
            </p:cNvPr>
            <p:cNvSpPr txBox="1"/>
            <p:nvPr/>
          </p:nvSpPr>
          <p:spPr>
            <a:xfrm>
              <a:off x="1876971" y="1181499"/>
              <a:ext cx="1066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Max LaBerge</a:t>
              </a:r>
            </a:p>
            <a:p>
              <a:pPr algn="ctr"/>
              <a:r>
                <a:rPr lang="en-US" sz="1200" b="1"/>
                <a:t>UT-PhD 2022</a:t>
              </a: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8DD74803-397B-8D4F-0234-524C06E0F0C8}"/>
              </a:ext>
            </a:extLst>
          </p:cNvPr>
          <p:cNvSpPr txBox="1"/>
          <p:nvPr/>
        </p:nvSpPr>
        <p:spPr>
          <a:xfrm>
            <a:off x="11728173" y="648031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61353094-4604-669B-3941-118FCB5A3597}"/>
              </a:ext>
            </a:extLst>
          </p:cNvPr>
          <p:cNvSpPr txBox="1"/>
          <p:nvPr/>
        </p:nvSpPr>
        <p:spPr>
          <a:xfrm>
            <a:off x="10206090" y="4487195"/>
            <a:ext cx="19478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OTR images recorded</a:t>
            </a:r>
          </a:p>
          <a:p>
            <a:pPr algn="ctr"/>
            <a:r>
              <a:rPr lang="en-US" sz="1400" dirty="0"/>
              <a:t>in a spectral range in</a:t>
            </a:r>
          </a:p>
          <a:p>
            <a:pPr algn="ctr"/>
            <a:r>
              <a:rPr lang="en-US" sz="1400" dirty="0"/>
              <a:t>which OTR transitions</a:t>
            </a:r>
          </a:p>
          <a:p>
            <a:pPr algn="ctr"/>
            <a:r>
              <a:rPr lang="en-US" sz="1400" dirty="0"/>
              <a:t>from fully coherent</a:t>
            </a:r>
          </a:p>
          <a:p>
            <a:pPr algn="ctr"/>
            <a:r>
              <a:rPr lang="en-US" sz="1400" dirty="0"/>
              <a:t>(longer 𝜆) to fully </a:t>
            </a:r>
            <a:r>
              <a:rPr lang="en-US" sz="1400" dirty="0" err="1"/>
              <a:t>inco</a:t>
            </a:r>
            <a:r>
              <a:rPr lang="en-US" sz="1400" dirty="0"/>
              <a:t>-</a:t>
            </a:r>
          </a:p>
          <a:p>
            <a:pPr algn="ctr"/>
            <a:r>
              <a:rPr lang="en-US" sz="1400" dirty="0" err="1"/>
              <a:t>herent</a:t>
            </a:r>
            <a:r>
              <a:rPr lang="en-US" sz="1400" dirty="0"/>
              <a:t> (shorter 𝜆), thus</a:t>
            </a:r>
          </a:p>
          <a:p>
            <a:pPr algn="ctr"/>
            <a:r>
              <a:rPr lang="en-US" sz="1400" dirty="0"/>
              <a:t>providing maximum </a:t>
            </a:r>
          </a:p>
          <a:p>
            <a:pPr algn="ctr"/>
            <a:r>
              <a:rPr lang="en-US" sz="1400" dirty="0"/>
              <a:t>structural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9672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D63DD-A8A0-6A26-8B87-0A69D7B26C3A}"/>
              </a:ext>
            </a:extLst>
          </p:cNvPr>
          <p:cNvGrpSpPr/>
          <p:nvPr/>
        </p:nvGrpSpPr>
        <p:grpSpPr>
          <a:xfrm>
            <a:off x="94444" y="69670"/>
            <a:ext cx="915071" cy="902742"/>
            <a:chOff x="3303214" y="2758382"/>
            <a:chExt cx="1424847" cy="14097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737CDC3-BDFC-6984-ABA1-BA94BC7AB0D0}"/>
                </a:ext>
              </a:extLst>
            </p:cNvPr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BE8A52-9E45-ABFE-DAF6-8DD8E6377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13971-2A19-EBB6-238A-917B3A116EE7}"/>
              </a:ext>
            </a:extLst>
          </p:cNvPr>
          <p:cNvGrpSpPr/>
          <p:nvPr/>
        </p:nvGrpSpPr>
        <p:grpSpPr>
          <a:xfrm>
            <a:off x="10821440" y="140544"/>
            <a:ext cx="1182760" cy="848737"/>
            <a:chOff x="7948203" y="34343"/>
            <a:chExt cx="1204245" cy="895284"/>
          </a:xfrm>
        </p:grpSpPr>
        <p:pic>
          <p:nvPicPr>
            <p:cNvPr id="6" name="Picture 5" descr="HZDR_logo.png">
              <a:extLst>
                <a:ext uri="{FF2B5EF4-FFF2-40B4-BE49-F238E27FC236}">
                  <a16:creationId xmlns:a16="http://schemas.microsoft.com/office/drawing/2014/main" id="{F9413C0F-55DA-0C16-F8D5-52DEBBCE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7" name="Picture 6" descr="HZDR_logo3.png">
              <a:extLst>
                <a:ext uri="{FF2B5EF4-FFF2-40B4-BE49-F238E27FC236}">
                  <a16:creationId xmlns:a16="http://schemas.microsoft.com/office/drawing/2014/main" id="{66624760-0C5D-F0E3-2CBE-13260A3CA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8CC4BC-5800-7754-4204-A5DD3A557812}"/>
              </a:ext>
            </a:extLst>
          </p:cNvPr>
          <p:cNvSpPr txBox="1"/>
          <p:nvPr/>
        </p:nvSpPr>
        <p:spPr>
          <a:xfrm>
            <a:off x="1285844" y="114062"/>
            <a:ext cx="948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3D Snapshot of Downramp-Injected LWFA e-bunch</a:t>
            </a:r>
          </a:p>
        </p:txBody>
      </p:sp>
      <p:pic>
        <p:nvPicPr>
          <p:cNvPr id="50" name="Picture 49" descr="A diagram of a graph showing a number of particles&#10;&#10;Description automatically generated with medium confidence">
            <a:extLst>
              <a:ext uri="{FF2B5EF4-FFF2-40B4-BE49-F238E27FC236}">
                <a16:creationId xmlns:a16="http://schemas.microsoft.com/office/drawing/2014/main" id="{9C26B1BE-3D71-3E8B-56B6-9BB46B484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41" y="741585"/>
            <a:ext cx="4919170" cy="35628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FC4585A-4C8A-F64F-716C-8D9D8DF42177}"/>
              </a:ext>
            </a:extLst>
          </p:cNvPr>
          <p:cNvSpPr txBox="1"/>
          <p:nvPr/>
        </p:nvSpPr>
        <p:spPr>
          <a:xfrm>
            <a:off x="6205017" y="1382803"/>
            <a:ext cx="5864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How do we know this solution is unique?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5E294D-8558-CBFE-C6AF-8213E0CC8A99}"/>
              </a:ext>
            </a:extLst>
          </p:cNvPr>
          <p:cNvGrpSpPr/>
          <p:nvPr/>
        </p:nvGrpSpPr>
        <p:grpSpPr>
          <a:xfrm>
            <a:off x="112341" y="4259766"/>
            <a:ext cx="9482852" cy="2612751"/>
            <a:chOff x="112341" y="4259766"/>
            <a:chExt cx="9482852" cy="2612751"/>
          </a:xfrm>
        </p:grpSpPr>
        <p:pic>
          <p:nvPicPr>
            <p:cNvPr id="52" name="Picture 51" descr="A collage of images of a gaseous gas&#10;&#10;Description automatically generated with medium confidence">
              <a:extLst>
                <a:ext uri="{FF2B5EF4-FFF2-40B4-BE49-F238E27FC236}">
                  <a16:creationId xmlns:a16="http://schemas.microsoft.com/office/drawing/2014/main" id="{9E96CC92-8247-5BA2-9436-F5AC42489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455"/>
            <a:stretch/>
          </p:blipFill>
          <p:spPr>
            <a:xfrm>
              <a:off x="112341" y="4259766"/>
              <a:ext cx="9482852" cy="261275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7A956F7-7E47-654F-5FD1-377DA644491A}"/>
                </a:ext>
              </a:extLst>
            </p:cNvPr>
            <p:cNvSpPr/>
            <p:nvPr/>
          </p:nvSpPr>
          <p:spPr>
            <a:xfrm>
              <a:off x="121598" y="4259766"/>
              <a:ext cx="268695" cy="223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87E9FC-2144-BC52-1E3A-EFE981F2F067}"/>
                  </a:ext>
                </a:extLst>
              </p:cNvPr>
              <p:cNvSpPr txBox="1"/>
              <p:nvPr/>
            </p:nvSpPr>
            <p:spPr>
              <a:xfrm>
                <a:off x="9782386" y="4972514"/>
                <a:ext cx="2431371" cy="1536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reproduces COTR data</a:t>
                </a:r>
              </a:p>
              <a:p>
                <a:r>
                  <a:rPr lang="en-US" i="1" dirty="0"/>
                  <a:t>Q</a:t>
                </a:r>
                <a:r>
                  <a:rPr lang="en-US" dirty="0"/>
                  <a:t> ≈ </a:t>
                </a:r>
                <a:r>
                  <a:rPr lang="en-US" i="1" dirty="0" err="1"/>
                  <a:t>Q</a:t>
                </a:r>
                <a:r>
                  <a:rPr lang="en-US" baseline="-25000" dirty="0" err="1"/>
                  <a:t>m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Q negative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𝐶𝑂𝑇𝑅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𝐶𝑂𝑇𝑅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longitudinal profile</a:t>
                </a: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87E9FC-2144-BC52-1E3A-EFE981F2F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6" y="4972514"/>
                <a:ext cx="2431371" cy="1536703"/>
              </a:xfrm>
              <a:prstGeom prst="rect">
                <a:avLst/>
              </a:prstGeom>
              <a:blipFill>
                <a:blip r:embed="rId7"/>
                <a:stretch>
                  <a:fillRect l="-2083" t="-1639" r="-6771" b="-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8973A9E-7A5D-932D-B144-A924E790A669}"/>
                  </a:ext>
                </a:extLst>
              </p:cNvPr>
              <p:cNvSpPr txBox="1"/>
              <p:nvPr/>
            </p:nvSpPr>
            <p:spPr>
              <a:xfrm>
                <a:off x="1983157" y="614206"/>
                <a:ext cx="356655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• not separable [i.e.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)≠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1400" b="0">
                  <a:ea typeface="Cambria Math" panose="02040503050406030204" pitchFamily="18" charset="0"/>
                </a:endParaRPr>
              </a:p>
              <a:p>
                <a:r>
                  <a:rPr lang="en-US" sz="1400"/>
                  <a:t>• not symmetric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8973A9E-7A5D-932D-B144-A924E790A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157" y="614206"/>
                <a:ext cx="3566554" cy="523220"/>
              </a:xfrm>
              <a:prstGeom prst="rect">
                <a:avLst/>
              </a:prstGeom>
              <a:blipFill>
                <a:blip r:embed="rId8"/>
                <a:stretch>
                  <a:fillRect l="-712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76F364A-3D3F-6861-4EF3-1193C7714451}"/>
              </a:ext>
            </a:extLst>
          </p:cNvPr>
          <p:cNvSpPr txBox="1"/>
          <p:nvPr/>
        </p:nvSpPr>
        <p:spPr>
          <a:xfrm>
            <a:off x="9533596" y="49657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✓</a:t>
            </a:r>
            <a:endParaRPr lang="en-US" sz="2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0F290B-1003-EE41-C5A7-AE7D549442CE}"/>
              </a:ext>
            </a:extLst>
          </p:cNvPr>
          <p:cNvSpPr txBox="1"/>
          <p:nvPr/>
        </p:nvSpPr>
        <p:spPr>
          <a:xfrm>
            <a:off x="9533596" y="52324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406943-B7C3-0DD8-AE8C-A3F637771E79}"/>
              </a:ext>
            </a:extLst>
          </p:cNvPr>
          <p:cNvSpPr txBox="1"/>
          <p:nvPr/>
        </p:nvSpPr>
        <p:spPr>
          <a:xfrm>
            <a:off x="9546296" y="55372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BBACF3-C1CB-BDE9-FE12-3B2EEEACF038}"/>
              </a:ext>
            </a:extLst>
          </p:cNvPr>
          <p:cNvSpPr txBox="1"/>
          <p:nvPr/>
        </p:nvSpPr>
        <p:spPr>
          <a:xfrm>
            <a:off x="9571696" y="58420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A58620-FE99-C1CA-F6F3-088A7BD55CD8}"/>
              </a:ext>
            </a:extLst>
          </p:cNvPr>
          <p:cNvSpPr txBox="1"/>
          <p:nvPr/>
        </p:nvSpPr>
        <p:spPr>
          <a:xfrm>
            <a:off x="9571696" y="61087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F419CA-CE39-6428-7691-A8777E53B6C0}"/>
              </a:ext>
            </a:extLst>
          </p:cNvPr>
          <p:cNvSpPr txBox="1"/>
          <p:nvPr/>
        </p:nvSpPr>
        <p:spPr>
          <a:xfrm rot="16200000">
            <a:off x="-185355" y="4932668"/>
            <a:ext cx="10667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Measured</a:t>
            </a:r>
          </a:p>
          <a:p>
            <a:pPr algn="ctr"/>
            <a:r>
              <a:rPr lang="en-US" sz="1600"/>
              <a:t>COTR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2543FB-68BC-5266-68A9-422F3DE4461C}"/>
              </a:ext>
            </a:extLst>
          </p:cNvPr>
          <p:cNvSpPr txBox="1"/>
          <p:nvPr/>
        </p:nvSpPr>
        <p:spPr>
          <a:xfrm rot="16200000">
            <a:off x="-242475" y="5999778"/>
            <a:ext cx="11596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Calculated</a:t>
            </a:r>
          </a:p>
          <a:p>
            <a:pPr algn="ctr"/>
            <a:r>
              <a:rPr lang="en-US" sz="1600"/>
              <a:t>COTR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04E58F-E357-5241-95AC-F42DD6E9725A}"/>
              </a:ext>
            </a:extLst>
          </p:cNvPr>
          <p:cNvSpPr txBox="1"/>
          <p:nvPr/>
        </p:nvSpPr>
        <p:spPr>
          <a:xfrm>
            <a:off x="10139222" y="4615504"/>
            <a:ext cx="143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Check list: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41C0E-1933-2A3B-CA34-8C31BDE57DB1}"/>
              </a:ext>
            </a:extLst>
          </p:cNvPr>
          <p:cNvSpPr txBox="1"/>
          <p:nvPr/>
        </p:nvSpPr>
        <p:spPr>
          <a:xfrm>
            <a:off x="11751408" y="648230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01ECE-D0A8-3E0A-B068-3DE8C452D1E5}"/>
              </a:ext>
            </a:extLst>
          </p:cNvPr>
          <p:cNvSpPr txBox="1"/>
          <p:nvPr/>
        </p:nvSpPr>
        <p:spPr>
          <a:xfrm>
            <a:off x="6676573" y="1844468"/>
            <a:ext cx="5057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Reconstruction algorithm was run hundreds of </a:t>
            </a:r>
          </a:p>
          <a:p>
            <a:r>
              <a:rPr lang="en-US"/>
              <a:t>   times with randomly-varied initial parameters.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4E69E-BFA4-5669-8B9B-C4B586972F1F}"/>
              </a:ext>
            </a:extLst>
          </p:cNvPr>
          <p:cNvSpPr txBox="1"/>
          <p:nvPr/>
        </p:nvSpPr>
        <p:spPr>
          <a:xfrm>
            <a:off x="6647545" y="2479471"/>
            <a:ext cx="498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The resulting cluster of reconstructions reveals </a:t>
            </a:r>
          </a:p>
          <a:p>
            <a:r>
              <a:rPr lang="en-US"/>
              <a:t>   reproducible common characteristics.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9BBC8-C788-C6E2-AE53-D72B27CB12FE}"/>
              </a:ext>
            </a:extLst>
          </p:cNvPr>
          <p:cNvSpPr txBox="1"/>
          <p:nvPr/>
        </p:nvSpPr>
        <p:spPr>
          <a:xfrm>
            <a:off x="6647545" y="3135086"/>
            <a:ext cx="4972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The cluster-averaged structure reproduces the </a:t>
            </a:r>
          </a:p>
          <a:p>
            <a:r>
              <a:rPr lang="en-US"/>
              <a:t>   COTR data with fidelity equivalent to individual</a:t>
            </a:r>
          </a:p>
          <a:p>
            <a:r>
              <a:rPr lang="en-US"/>
              <a:t>   reconstructions, providing a quanitative </a:t>
            </a:r>
          </a:p>
          <a:p>
            <a:r>
              <a:rPr lang="en-US"/>
              <a:t>   “uniqueness” evaluation.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572EB-9FB4-BCB4-8BF8-72580367ED40}"/>
              </a:ext>
            </a:extLst>
          </p:cNvPr>
          <p:cNvSpPr txBox="1"/>
          <p:nvPr/>
        </p:nvSpPr>
        <p:spPr>
          <a:xfrm>
            <a:off x="6303493" y="847170"/>
            <a:ext cx="4003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Single-shot reconstruction!</a:t>
            </a:r>
          </a:p>
        </p:txBody>
      </p:sp>
    </p:spTree>
    <p:extLst>
      <p:ext uri="{BB962C8B-B14F-4D97-AF65-F5344CB8AC3E}">
        <p14:creationId xmlns:p14="http://schemas.microsoft.com/office/powerpoint/2010/main" val="240090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B6DE1F-6802-7B71-529D-F1108E8CF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BDB2C5-747B-2A8A-7F46-468894046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26DB5E-1529-3C4C-6B50-11FFD106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460" y="1527927"/>
            <a:ext cx="5127294" cy="325398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8902EF4-34DE-BA36-DF08-B8FFBDCC3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66" y="1527927"/>
            <a:ext cx="5127295" cy="3253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B89F92-9F86-32EA-0FA9-83ED30356D09}"/>
              </a:ext>
            </a:extLst>
          </p:cNvPr>
          <p:cNvSpPr/>
          <p:nvPr/>
        </p:nvSpPr>
        <p:spPr>
          <a:xfrm>
            <a:off x="218854" y="0"/>
            <a:ext cx="12099861" cy="95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-webkit-standard"/>
                <a:ea typeface="+mj-ea"/>
                <a:cs typeface="+mj-cs"/>
              </a:rPr>
              <a:t>Expected Experimental Regimes with 5 TW Laser Pulse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4400" dirty="0">
              <a:solidFill>
                <a:srgbClr val="000000"/>
              </a:solidFill>
              <a:latin typeface="-webkit-standard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C36506-6BEE-716C-E3FD-88B532753270}"/>
                  </a:ext>
                </a:extLst>
              </p:cNvPr>
              <p:cNvSpPr txBox="1"/>
              <p:nvPr/>
            </p:nvSpPr>
            <p:spPr>
              <a:xfrm>
                <a:off x="1160734" y="4937476"/>
                <a:ext cx="428816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“Classic” Blowout Regime</a:t>
                </a:r>
              </a:p>
              <a:p>
                <a:pPr algn="ctr"/>
                <a:r>
                  <a:rPr lang="en-US" dirty="0"/>
                  <a:t>Primarily used in LWFA research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High acceleration and focusing fields</a:t>
                </a:r>
              </a:p>
              <a:p>
                <a:pPr algn="ctr"/>
                <a:r>
                  <a:rPr lang="en-US" dirty="0"/>
                  <a:t>Structure radius ~ 200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C36506-6BEE-716C-E3FD-88B532753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34" y="4937476"/>
                <a:ext cx="4288162" cy="1477328"/>
              </a:xfrm>
              <a:prstGeom prst="rect">
                <a:avLst/>
              </a:prstGeom>
              <a:blipFill>
                <a:blip r:embed="rId4"/>
                <a:stretch>
                  <a:fillRect l="-885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063E72-4F68-4B8B-A6A9-E90AAD9358C0}"/>
                  </a:ext>
                </a:extLst>
              </p:cNvPr>
              <p:cNvSpPr txBox="1"/>
              <p:nvPr/>
            </p:nvSpPr>
            <p:spPr>
              <a:xfrm>
                <a:off x="6457688" y="4937475"/>
                <a:ext cx="394883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“Wakeless” Blowout Regime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∼0</m:t>
                    </m:r>
                  </m:oMath>
                </a14:m>
                <a:r>
                  <a:rPr lang="en-US" dirty="0"/>
                  <a:t>)</a:t>
                </a:r>
              </a:p>
              <a:p>
                <a:pPr algn="ctr"/>
                <a:r>
                  <a:rPr lang="en-US" dirty="0"/>
                  <a:t>Onset of “Forced” LWFA </a:t>
                </a:r>
              </a:p>
              <a:p>
                <a:pPr algn="ctr"/>
                <a:r>
                  <a:rPr lang="en-US" dirty="0"/>
                  <a:t>High focusing fields only</a:t>
                </a:r>
              </a:p>
              <a:p>
                <a:pPr algn="ctr"/>
                <a:r>
                  <a:rPr lang="en-US" dirty="0"/>
                  <a:t>Structure radius ~ 50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063E72-4F68-4B8B-A6A9-E90AAD935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688" y="4937475"/>
                <a:ext cx="3948838" cy="1477328"/>
              </a:xfrm>
              <a:prstGeom prst="rect">
                <a:avLst/>
              </a:prstGeom>
              <a:blipFill>
                <a:blip r:embed="rId5"/>
                <a:stretch>
                  <a:fillRect l="-962" r="-641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122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11FD7-DF21-8F89-444E-75F23916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C79A-EF13-E837-A06A-1387183F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09062"/>
            <a:ext cx="11049000" cy="1325563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Changing e-Beam Current Modifies Both Energy Spread and Efficiency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9C4A5-FD27-9AA4-55D8-C4A29415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963" y="1935011"/>
            <a:ext cx="4759191" cy="36632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842B17-7930-9485-DAA6-86A2303E4411}"/>
                  </a:ext>
                </a:extLst>
              </p:cNvPr>
              <p:cNvSpPr txBox="1"/>
              <p:nvPr/>
            </p:nvSpPr>
            <p:spPr>
              <a:xfrm>
                <a:off x="3076135" y="1693038"/>
                <a:ext cx="5912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Calculations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based on 1D nonlinear LWFA theory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842B17-7930-9485-DAA6-86A2303E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135" y="1693038"/>
                <a:ext cx="5912837" cy="369332"/>
              </a:xfrm>
              <a:prstGeom prst="rect">
                <a:avLst/>
              </a:prstGeom>
              <a:blipFill>
                <a:blip r:embed="rId3"/>
                <a:stretch>
                  <a:fillRect l="-85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5ABFBB-ACD4-4691-8905-6032A9C18596}"/>
                  </a:ext>
                </a:extLst>
              </p:cNvPr>
              <p:cNvSpPr txBox="1"/>
              <p:nvPr/>
            </p:nvSpPr>
            <p:spPr>
              <a:xfrm>
                <a:off x="4600135" y="2495895"/>
                <a:ext cx="12526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=90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5ABFBB-ACD4-4691-8905-6032A9C18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135" y="2495895"/>
                <a:ext cx="1252651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21B3F9-E885-F343-5961-67FAAA251268}"/>
                  </a:ext>
                </a:extLst>
              </p:cNvPr>
              <p:cNvSpPr txBox="1"/>
              <p:nvPr/>
            </p:nvSpPr>
            <p:spPr>
              <a:xfrm>
                <a:off x="3182963" y="5488898"/>
                <a:ext cx="6221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Laser: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=1.7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=9.2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=1.7×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/>
                  <a:t>cm</a:t>
                </a:r>
                <a:r>
                  <a:rPr lang="en-US" baseline="30000" dirty="0"/>
                  <a:t>-3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21B3F9-E885-F343-5961-67FAAA251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963" y="5488898"/>
                <a:ext cx="6221575" cy="369332"/>
              </a:xfrm>
              <a:prstGeom prst="rect">
                <a:avLst/>
              </a:prstGeom>
              <a:blipFill>
                <a:blip r:embed="rId5"/>
                <a:stretch>
                  <a:fillRect l="-81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2199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CE87-461C-05F5-76AE-FB333F52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LWFAs Offer a Compact Path Toward TeV-Scale Colliders.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5DE0-4F24-93B1-3587-7899CB6A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BB698-EE5D-B487-0308-FB0A503C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39" y="1618586"/>
            <a:ext cx="8849522" cy="4012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0A4F4E-35A7-842A-6AB9-2FDC0F8197DA}"/>
              </a:ext>
            </a:extLst>
          </p:cNvPr>
          <p:cNvSpPr txBox="1"/>
          <p:nvPr/>
        </p:nvSpPr>
        <p:spPr>
          <a:xfrm>
            <a:off x="4399540" y="5631567"/>
            <a:ext cx="612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C. Benedetti, Linear colliders based on laser-plasma accelerators, 2022, arXiv:2203.08366 [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physics.acc-ph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]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3639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5799-83AF-B028-959A-61FF0F04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Electron Beam Parameters Used in Compression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F72CF-1575-054D-809F-2B0BF5F17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789943-EBCB-BAED-BED5-847F07950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76667"/>
              </p:ext>
            </p:extLst>
          </p:nvPr>
        </p:nvGraphicFramePr>
        <p:xfrm>
          <a:off x="7406819" y="1690688"/>
          <a:ext cx="2752222" cy="4206874"/>
        </p:xfrm>
        <a:graphic>
          <a:graphicData uri="http://schemas.openxmlformats.org/drawingml/2006/table">
            <a:tbl>
              <a:tblPr/>
              <a:tblGrid>
                <a:gridCol w="1379411">
                  <a:extLst>
                    <a:ext uri="{9D8B030D-6E8A-4147-A177-3AD203B41FA5}">
                      <a16:colId xmlns:a16="http://schemas.microsoft.com/office/drawing/2014/main" val="2969353060"/>
                    </a:ext>
                  </a:extLst>
                </a:gridCol>
                <a:gridCol w="1372811">
                  <a:extLst>
                    <a:ext uri="{9D8B030D-6E8A-4147-A177-3AD203B41FA5}">
                      <a16:colId xmlns:a16="http://schemas.microsoft.com/office/drawing/2014/main" val="1931646913"/>
                    </a:ext>
                  </a:extLst>
                </a:gridCol>
              </a:tblGrid>
              <a:tr h="242882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Initial electron beam parameters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823927"/>
                  </a:ext>
                </a:extLst>
              </a:tr>
              <a:tr h="2904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Energy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 MeV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780132"/>
                  </a:ext>
                </a:extLst>
              </a:tr>
              <a:tr h="432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Normalized emittance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 mm-mrad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808265"/>
                  </a:ext>
                </a:extLst>
              </a:tr>
              <a:tr h="3168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Beam charge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200 pC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983154"/>
                  </a:ext>
                </a:extLst>
              </a:tr>
              <a:tr h="10032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std(tau) / sigma_tau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buNone/>
                      </a:pPr>
                      <a:b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 Pulse length (fwhm) ]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0.25 mm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buNone/>
                      </a:pPr>
                      <a:b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endParaRPr lang="en-US" sz="120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[ 0.552 mm ]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86190"/>
                  </a:ext>
                </a:extLst>
              </a:tr>
              <a:tr h="8131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std(p) / sigma_p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buNone/>
                      </a:pPr>
                      <a:b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 with Energy chirp ]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3.0e-4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buNone/>
                      </a:pPr>
                      <a:b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endParaRPr lang="en-US" sz="1200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[ 1.98 GeV/m ]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012641"/>
                  </a:ext>
                </a:extLst>
              </a:tr>
              <a:tr h="2772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beta_x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4013"/>
                  </a:ext>
                </a:extLst>
              </a:tr>
              <a:tr h="2970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beta_y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702049"/>
                  </a:ext>
                </a:extLst>
              </a:tr>
              <a:tr h="2904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alpha_x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737569"/>
                  </a:ext>
                </a:extLst>
              </a:tr>
              <a:tr h="2428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alpha_y</a:t>
                      </a:r>
                      <a:endParaRPr lang="en-US" sz="1200">
                        <a:effectLst/>
                      </a:endParaRPr>
                    </a:p>
                  </a:txBody>
                  <a:tcPr marL="26400" marR="26400" marT="26400" marB="26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1200" dirty="0">
                        <a:effectLst/>
                      </a:endParaRPr>
                    </a:p>
                  </a:txBody>
                  <a:tcPr marL="26400" marR="26400" marT="26400" marB="26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87940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468E7EE-F479-375D-0AF5-1CBBCAB2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86" y="1690688"/>
            <a:ext cx="5555548" cy="3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6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69952" y="5909793"/>
            <a:ext cx="49962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Michael Downer (UT Austin)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98128" y="921436"/>
            <a:ext cx="270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n</a:t>
            </a:r>
            <a:r>
              <a:rPr lang="en-US" sz="2800" baseline="-25000"/>
              <a:t>e</a:t>
            </a:r>
            <a:r>
              <a:rPr lang="en-US" sz="2800"/>
              <a:t> ≈ 5 × 10</a:t>
            </a:r>
            <a:r>
              <a:rPr lang="en-US" sz="2800" baseline="30000"/>
              <a:t>18</a:t>
            </a:r>
            <a:r>
              <a:rPr lang="en-US" sz="2800"/>
              <a:t> cm</a:t>
            </a:r>
            <a:r>
              <a:rPr lang="en-US" sz="2800" baseline="30000"/>
              <a:t>-3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02852" y="870637"/>
            <a:ext cx="270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n</a:t>
            </a:r>
            <a:r>
              <a:rPr lang="en-US" sz="2800" baseline="-25000" dirty="0"/>
              <a:t>e</a:t>
            </a:r>
            <a:r>
              <a:rPr lang="en-US" sz="2800" dirty="0"/>
              <a:t> ≈ 2 × 10</a:t>
            </a:r>
            <a:r>
              <a:rPr lang="en-US" sz="2800" baseline="30000" dirty="0"/>
              <a:t>16</a:t>
            </a:r>
            <a:r>
              <a:rPr lang="en-US" sz="2800" dirty="0"/>
              <a:t> cm</a:t>
            </a:r>
            <a:r>
              <a:rPr lang="en-US" sz="2800" baseline="30000" dirty="0"/>
              <a:t>-3</a:t>
            </a:r>
          </a:p>
        </p:txBody>
      </p:sp>
      <p:pic>
        <p:nvPicPr>
          <p:cNvPr id="41" name="Picture 40" descr="CO2-laser-driven bub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22" y="1446376"/>
            <a:ext cx="2973183" cy="2089633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875171" y="3613853"/>
            <a:ext cx="94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λ</a:t>
            </a:r>
            <a:r>
              <a:rPr lang="en-US" sz="2000" dirty="0"/>
              <a:t> [µm]: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22023" y="3613855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1 (NIR)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636287" y="3628632"/>
            <a:ext cx="153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10 (LWIR)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69990" y="3952520"/>
            <a:ext cx="75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τ</a:t>
            </a:r>
            <a:r>
              <a:rPr lang="en-US" sz="2000"/>
              <a:t> [fs]: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48698" y="3952521"/>
            <a:ext cx="44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30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76172" y="3952524"/>
            <a:ext cx="44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30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731326" y="4274253"/>
            <a:ext cx="110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w</a:t>
            </a:r>
            <a:r>
              <a:rPr lang="en-US" sz="2000" baseline="-25000"/>
              <a:t>0</a:t>
            </a:r>
            <a:r>
              <a:rPr lang="en-US" sz="2000"/>
              <a:t> [</a:t>
            </a:r>
            <a:r>
              <a:rPr lang="en-US" sz="2000" i="1"/>
              <a:t>µ</a:t>
            </a:r>
            <a:r>
              <a:rPr lang="en-US" sz="2000"/>
              <a:t>m]: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13695" y="427425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8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041169" y="4274254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2578" y="4595981"/>
            <a:ext cx="213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Laser Energy [J]: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916325" y="4595981"/>
            <a:ext cx="50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0.7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813805" y="4595984"/>
            <a:ext cx="769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0.007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7018613" y="3613855"/>
            <a:ext cx="2336797" cy="400113"/>
            <a:chOff x="694273" y="4436539"/>
            <a:chExt cx="2336797" cy="400113"/>
          </a:xfrm>
        </p:grpSpPr>
        <p:sp>
          <p:nvSpPr>
            <p:cNvPr id="86" name="TextBox 85"/>
            <p:cNvSpPr txBox="1"/>
            <p:nvPr/>
          </p:nvSpPr>
          <p:spPr>
            <a:xfrm>
              <a:off x="694273" y="4436540"/>
              <a:ext cx="94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/>
                <a:t>λ</a:t>
              </a:r>
              <a:r>
                <a:rPr lang="en-US" sz="2000"/>
                <a:t> [µm]: 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693342" y="4436542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/>
                <a:t>1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523070" y="4436539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/>
                <a:t>10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204876" y="3952523"/>
            <a:ext cx="75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τ</a:t>
            </a:r>
            <a:r>
              <a:rPr lang="en-US" sz="2000"/>
              <a:t> [fs]: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916079" y="3952524"/>
            <a:ext cx="57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500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13531" y="3952527"/>
            <a:ext cx="57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500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866212" y="4274256"/>
            <a:ext cx="110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w</a:t>
            </a:r>
            <a:r>
              <a:rPr lang="en-US" sz="2000" baseline="-25000"/>
              <a:t>0</a:t>
            </a:r>
            <a:r>
              <a:rPr lang="en-US" sz="2000"/>
              <a:t> [</a:t>
            </a:r>
            <a:r>
              <a:rPr lang="en-US" sz="2000" i="1"/>
              <a:t>µ</a:t>
            </a:r>
            <a:r>
              <a:rPr lang="en-US" sz="2000"/>
              <a:t>m]: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899157" y="4274254"/>
            <a:ext cx="57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120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813542" y="4274257"/>
            <a:ext cx="57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120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581458" y="4595984"/>
            <a:ext cx="1563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Energy [J]: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831417" y="4595984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2500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881266" y="4595987"/>
            <a:ext cx="44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25</a:t>
            </a:r>
          </a:p>
        </p:txBody>
      </p:sp>
      <p:grpSp>
        <p:nvGrpSpPr>
          <p:cNvPr id="103" name="Group 128"/>
          <p:cNvGrpSpPr>
            <a:grpSpLocks/>
          </p:cNvGrpSpPr>
          <p:nvPr/>
        </p:nvGrpSpPr>
        <p:grpSpPr bwMode="auto">
          <a:xfrm>
            <a:off x="4038680" y="1404605"/>
            <a:ext cx="685800" cy="2014537"/>
            <a:chOff x="5232" y="2283"/>
            <a:chExt cx="432" cy="1269"/>
          </a:xfrm>
        </p:grpSpPr>
        <p:grpSp>
          <p:nvGrpSpPr>
            <p:cNvPr id="104" name="Group 97"/>
            <p:cNvGrpSpPr>
              <a:grpSpLocks/>
            </p:cNvGrpSpPr>
            <p:nvPr/>
          </p:nvGrpSpPr>
          <p:grpSpPr bwMode="auto">
            <a:xfrm>
              <a:off x="5232" y="2400"/>
              <a:ext cx="96" cy="960"/>
              <a:chOff x="5232" y="2400"/>
              <a:chExt cx="96" cy="960"/>
            </a:xfrm>
          </p:grpSpPr>
          <p:sp>
            <p:nvSpPr>
              <p:cNvPr id="109" name="Rectangle 94"/>
              <p:cNvSpPr>
                <a:spLocks noChangeArrowheads="1"/>
              </p:cNvSpPr>
              <p:nvPr/>
            </p:nvSpPr>
            <p:spPr bwMode="auto">
              <a:xfrm>
                <a:off x="5232" y="2880"/>
                <a:ext cx="96" cy="480"/>
              </a:xfrm>
              <a:prstGeom prst="rect">
                <a:avLst/>
              </a:prstGeom>
              <a:gradFill rotWithShape="0">
                <a:gsLst>
                  <a:gs pos="0">
                    <a:srgbClr val="E6E6E6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95"/>
              <p:cNvSpPr>
                <a:spLocks noChangeArrowheads="1"/>
              </p:cNvSpPr>
              <p:nvPr/>
            </p:nvSpPr>
            <p:spPr bwMode="auto">
              <a:xfrm>
                <a:off x="5232" y="2400"/>
                <a:ext cx="96" cy="480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rgbClr val="E6E6E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96"/>
              <p:cNvSpPr>
                <a:spLocks noChangeArrowheads="1"/>
              </p:cNvSpPr>
              <p:nvPr/>
            </p:nvSpPr>
            <p:spPr bwMode="auto">
              <a:xfrm>
                <a:off x="5232" y="2400"/>
                <a:ext cx="96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5" name="Text Box 98"/>
            <p:cNvSpPr txBox="1">
              <a:spLocks noChangeArrowheads="1"/>
            </p:cNvSpPr>
            <p:nvPr/>
          </p:nvSpPr>
          <p:spPr bwMode="auto">
            <a:xfrm>
              <a:off x="5320" y="328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0</a:t>
              </a:r>
            </a:p>
          </p:txBody>
        </p:sp>
        <p:sp>
          <p:nvSpPr>
            <p:cNvPr id="106" name="Text Box 99"/>
            <p:cNvSpPr txBox="1">
              <a:spLocks noChangeArrowheads="1"/>
            </p:cNvSpPr>
            <p:nvPr/>
          </p:nvSpPr>
          <p:spPr bwMode="auto">
            <a:xfrm>
              <a:off x="5312" y="2808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5</a:t>
              </a:r>
            </a:p>
          </p:txBody>
        </p:sp>
        <p:sp>
          <p:nvSpPr>
            <p:cNvPr id="107" name="Text Box 100"/>
            <p:cNvSpPr txBox="1">
              <a:spLocks noChangeArrowheads="1"/>
            </p:cNvSpPr>
            <p:nvPr/>
          </p:nvSpPr>
          <p:spPr bwMode="auto">
            <a:xfrm>
              <a:off x="5304" y="2342"/>
              <a:ext cx="2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10</a:t>
              </a:r>
            </a:p>
          </p:txBody>
        </p:sp>
        <p:sp>
          <p:nvSpPr>
            <p:cNvPr id="108" name="Text Box 101"/>
            <p:cNvSpPr txBox="1">
              <a:spLocks noChangeArrowheads="1"/>
            </p:cNvSpPr>
            <p:nvPr/>
          </p:nvSpPr>
          <p:spPr bwMode="auto">
            <a:xfrm rot="5400000">
              <a:off x="4943" y="2831"/>
              <a:ext cx="12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electron density (10</a:t>
              </a:r>
              <a:r>
                <a:rPr lang="en-US" sz="1200" baseline="30000"/>
                <a:t>18</a:t>
              </a:r>
              <a:r>
                <a:rPr lang="en-US" sz="1200"/>
                <a:t> cm</a:t>
              </a:r>
              <a:r>
                <a:rPr lang="en-US" sz="1200" baseline="30000"/>
                <a:t>-3</a:t>
              </a:r>
              <a:r>
                <a:rPr lang="en-US" sz="1200"/>
                <a:t>)</a:t>
              </a:r>
            </a:p>
          </p:txBody>
        </p:sp>
      </p:grpSp>
      <p:grpSp>
        <p:nvGrpSpPr>
          <p:cNvPr id="112" name="Group 121"/>
          <p:cNvGrpSpPr>
            <a:grpSpLocks/>
          </p:cNvGrpSpPr>
          <p:nvPr/>
        </p:nvGrpSpPr>
        <p:grpSpPr bwMode="auto">
          <a:xfrm>
            <a:off x="1524080" y="1514142"/>
            <a:ext cx="2438400" cy="2133600"/>
            <a:chOff x="3648" y="2352"/>
            <a:chExt cx="1536" cy="1344"/>
          </a:xfrm>
        </p:grpSpPr>
        <p:pic>
          <p:nvPicPr>
            <p:cNvPr id="113" name="Picture 61" descr="FigI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37"/>
            <a:stretch>
              <a:fillRect/>
            </a:stretch>
          </p:blipFill>
          <p:spPr bwMode="auto">
            <a:xfrm>
              <a:off x="3648" y="2352"/>
              <a:ext cx="1536" cy="1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 Box 120"/>
            <p:cNvSpPr txBox="1">
              <a:spLocks noChangeArrowheads="1"/>
            </p:cNvSpPr>
            <p:nvPr/>
          </p:nvSpPr>
          <p:spPr bwMode="auto">
            <a:xfrm>
              <a:off x="4580" y="3216"/>
              <a:ext cx="5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 mm</a:t>
              </a:r>
            </a:p>
          </p:txBody>
        </p:sp>
      </p:grpSp>
      <p:grpSp>
        <p:nvGrpSpPr>
          <p:cNvPr id="116" name="Group 118"/>
          <p:cNvGrpSpPr>
            <a:grpSpLocks/>
          </p:cNvGrpSpPr>
          <p:nvPr/>
        </p:nvGrpSpPr>
        <p:grpSpPr bwMode="auto">
          <a:xfrm>
            <a:off x="2140560" y="1518375"/>
            <a:ext cx="1830387" cy="2133600"/>
            <a:chOff x="4032" y="2880"/>
            <a:chExt cx="1153" cy="1344"/>
          </a:xfrm>
        </p:grpSpPr>
        <p:pic>
          <p:nvPicPr>
            <p:cNvPr id="117" name="Picture 62" descr="FigI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76" r="50610"/>
            <a:stretch>
              <a:fillRect/>
            </a:stretch>
          </p:blipFill>
          <p:spPr bwMode="auto">
            <a:xfrm>
              <a:off x="4032" y="2880"/>
              <a:ext cx="1152" cy="1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Text Box 117"/>
            <p:cNvSpPr txBox="1">
              <a:spLocks noChangeArrowheads="1"/>
            </p:cNvSpPr>
            <p:nvPr/>
          </p:nvSpPr>
          <p:spPr bwMode="auto">
            <a:xfrm>
              <a:off x="4512" y="3744"/>
              <a:ext cx="6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0.3 mm</a:t>
              </a:r>
            </a:p>
          </p:txBody>
        </p: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2185012" y="1531075"/>
            <a:ext cx="1836738" cy="2133600"/>
            <a:chOff x="1803" y="2352"/>
            <a:chExt cx="1157" cy="1344"/>
          </a:xfrm>
        </p:grpSpPr>
        <p:pic>
          <p:nvPicPr>
            <p:cNvPr id="121" name="Picture 114" descr="FigI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2" r="28815"/>
            <a:stretch>
              <a:fillRect/>
            </a:stretch>
          </p:blipFill>
          <p:spPr bwMode="auto">
            <a:xfrm>
              <a:off x="1803" y="2352"/>
              <a:ext cx="1152" cy="1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 Box 116"/>
            <p:cNvSpPr txBox="1">
              <a:spLocks noChangeArrowheads="1"/>
            </p:cNvSpPr>
            <p:nvPr/>
          </p:nvSpPr>
          <p:spPr bwMode="auto">
            <a:xfrm>
              <a:off x="2287" y="3216"/>
              <a:ext cx="6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0.6 mm</a:t>
              </a:r>
            </a:p>
          </p:txBody>
        </p:sp>
      </p:grpSp>
      <p:sp>
        <p:nvSpPr>
          <p:cNvPr id="124" name="Line 127"/>
          <p:cNvSpPr>
            <a:spLocks noChangeShapeType="1"/>
          </p:cNvSpPr>
          <p:nvPr/>
        </p:nvSpPr>
        <p:spPr bwMode="auto">
          <a:xfrm>
            <a:off x="3822780" y="2314242"/>
            <a:ext cx="228600" cy="0"/>
          </a:xfrm>
          <a:prstGeom prst="line">
            <a:avLst/>
          </a:prstGeom>
          <a:noFill/>
          <a:ln w="38100">
            <a:solidFill>
              <a:srgbClr val="FE010E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2633208" y="1839560"/>
            <a:ext cx="948273" cy="995408"/>
            <a:chOff x="6900328" y="4203150"/>
            <a:chExt cx="948273" cy="995408"/>
          </a:xfrm>
        </p:grpSpPr>
        <p:sp>
          <p:nvSpPr>
            <p:cNvPr id="127" name="Freeform 126"/>
            <p:cNvSpPr/>
            <p:nvPr/>
          </p:nvSpPr>
          <p:spPr>
            <a:xfrm>
              <a:off x="6900334" y="4203150"/>
              <a:ext cx="948267" cy="292653"/>
            </a:xfrm>
            <a:custGeom>
              <a:avLst/>
              <a:gdLst>
                <a:gd name="connsiteX0" fmla="*/ 948267 w 948267"/>
                <a:gd name="connsiteY0" fmla="*/ 174120 h 292653"/>
                <a:gd name="connsiteX1" fmla="*/ 711200 w 948267"/>
                <a:gd name="connsiteY1" fmla="*/ 21720 h 292653"/>
                <a:gd name="connsiteX2" fmla="*/ 423334 w 948267"/>
                <a:gd name="connsiteY2" fmla="*/ 30186 h 292653"/>
                <a:gd name="connsiteX3" fmla="*/ 0 w 948267"/>
                <a:gd name="connsiteY3" fmla="*/ 292653 h 2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67" h="292653">
                  <a:moveTo>
                    <a:pt x="948267" y="174120"/>
                  </a:moveTo>
                  <a:cubicBezTo>
                    <a:pt x="873478" y="109914"/>
                    <a:pt x="798689" y="45709"/>
                    <a:pt x="711200" y="21720"/>
                  </a:cubicBezTo>
                  <a:cubicBezTo>
                    <a:pt x="623711" y="-2269"/>
                    <a:pt x="541867" y="-14969"/>
                    <a:pt x="423334" y="30186"/>
                  </a:cubicBezTo>
                  <a:cubicBezTo>
                    <a:pt x="304801" y="75341"/>
                    <a:pt x="0" y="292653"/>
                    <a:pt x="0" y="292653"/>
                  </a:cubicBezTo>
                </a:path>
              </a:pathLst>
            </a:cu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/>
            <p:cNvSpPr/>
            <p:nvPr/>
          </p:nvSpPr>
          <p:spPr>
            <a:xfrm flipV="1">
              <a:off x="6900328" y="4905905"/>
              <a:ext cx="948267" cy="292653"/>
            </a:xfrm>
            <a:custGeom>
              <a:avLst/>
              <a:gdLst>
                <a:gd name="connsiteX0" fmla="*/ 948267 w 948267"/>
                <a:gd name="connsiteY0" fmla="*/ 174120 h 292653"/>
                <a:gd name="connsiteX1" fmla="*/ 711200 w 948267"/>
                <a:gd name="connsiteY1" fmla="*/ 21720 h 292653"/>
                <a:gd name="connsiteX2" fmla="*/ 423334 w 948267"/>
                <a:gd name="connsiteY2" fmla="*/ 30186 h 292653"/>
                <a:gd name="connsiteX3" fmla="*/ 0 w 948267"/>
                <a:gd name="connsiteY3" fmla="*/ 292653 h 2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67" h="292653">
                  <a:moveTo>
                    <a:pt x="948267" y="174120"/>
                  </a:moveTo>
                  <a:cubicBezTo>
                    <a:pt x="873478" y="109914"/>
                    <a:pt x="798689" y="45709"/>
                    <a:pt x="711200" y="21720"/>
                  </a:cubicBezTo>
                  <a:cubicBezTo>
                    <a:pt x="623711" y="-2269"/>
                    <a:pt x="541867" y="-14969"/>
                    <a:pt x="423334" y="30186"/>
                  </a:cubicBezTo>
                  <a:cubicBezTo>
                    <a:pt x="304801" y="75341"/>
                    <a:pt x="0" y="292653"/>
                    <a:pt x="0" y="292653"/>
                  </a:cubicBezTo>
                </a:path>
              </a:pathLst>
            </a:cu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89668" y="3969450"/>
            <a:ext cx="1846383" cy="369332"/>
            <a:chOff x="2624110" y="4656673"/>
            <a:chExt cx="1846383" cy="369332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624110" y="4873674"/>
              <a:ext cx="575734" cy="313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00419" y="4656673"/>
              <a:ext cx="1270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(</a:t>
              </a:r>
              <a:r>
                <a:rPr lang="en-US" i="1">
                  <a:solidFill>
                    <a:srgbClr val="FF0000"/>
                  </a:solidFill>
                </a:rPr>
                <a:t>τ</a:t>
              </a:r>
              <a:r>
                <a:rPr lang="en-US">
                  <a:solidFill>
                    <a:srgbClr val="FF0000"/>
                  </a:solidFill>
                </a:rPr>
                <a:t> ≈ 1 cycle)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3882780" y="4291180"/>
            <a:ext cx="1443178" cy="369332"/>
            <a:chOff x="3345341" y="4978403"/>
            <a:chExt cx="1443178" cy="36933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3345341" y="5188513"/>
              <a:ext cx="575734" cy="313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3894675" y="4978403"/>
              <a:ext cx="893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(</a:t>
              </a:r>
              <a:r>
                <a:rPr lang="en-US" i="1">
                  <a:solidFill>
                    <a:srgbClr val="FF0000"/>
                  </a:solidFill>
                </a:rPr>
                <a:t>w</a:t>
              </a:r>
              <a:r>
                <a:rPr lang="en-US" baseline="-25000">
                  <a:solidFill>
                    <a:srgbClr val="FF0000"/>
                  </a:solidFill>
                </a:rPr>
                <a:t>0</a:t>
              </a:r>
              <a:r>
                <a:rPr lang="en-US">
                  <a:solidFill>
                    <a:srgbClr val="FF0000"/>
                  </a:solidFill>
                </a:rPr>
                <a:t> &lt; </a:t>
              </a:r>
              <a:r>
                <a:rPr lang="en-US" i="1">
                  <a:solidFill>
                    <a:srgbClr val="FF0000"/>
                  </a:solidFill>
                </a:rPr>
                <a:t>λ</a:t>
              </a:r>
              <a:r>
                <a:rPr lang="en-US">
                  <a:solidFill>
                    <a:srgbClr val="FF0000"/>
                  </a:solidFill>
                </a:rPr>
                <a:t>)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7729929" y="4812981"/>
            <a:ext cx="1371600" cy="381727"/>
            <a:chOff x="7840132" y="5500204"/>
            <a:chExt cx="1371600" cy="381727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7992432" y="5500204"/>
              <a:ext cx="575734" cy="313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7840132" y="5604932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(impractical)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7006015" y="1446386"/>
            <a:ext cx="24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not previously demonstrated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24278" y="5053173"/>
            <a:ext cx="261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Max e</a:t>
            </a:r>
            <a:r>
              <a:rPr lang="en-US" baseline="30000" dirty="0"/>
              <a:t>-</a:t>
            </a:r>
            <a:r>
              <a:rPr lang="en-US" dirty="0"/>
              <a:t> energy gain [GeV]: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916325" y="5011782"/>
            <a:ext cx="50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0.6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359274" y="5087040"/>
            <a:ext cx="261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Max e</a:t>
            </a:r>
            <a:r>
              <a:rPr lang="en-US" baseline="30000"/>
              <a:t>-</a:t>
            </a:r>
            <a:r>
              <a:rPr lang="en-US"/>
              <a:t> energy gain [GeV]: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864462" y="5070107"/>
            <a:ext cx="50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1.6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634574" y="5456372"/>
            <a:ext cx="5557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Pogorelsky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 </a:t>
            </a:r>
            <a:r>
              <a:rPr lang="en-US" sz="1400" i="1" dirty="0"/>
              <a:t>Plasma Phys. Control. Fusion </a:t>
            </a:r>
            <a:r>
              <a:rPr lang="en-US" sz="1400" dirty="0"/>
              <a:t> </a:t>
            </a:r>
            <a:r>
              <a:rPr lang="en-US" sz="1400" b="1" dirty="0"/>
              <a:t>58</a:t>
            </a:r>
            <a:r>
              <a:rPr lang="en-US" sz="1400" dirty="0"/>
              <a:t>, 034003 (2016).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2508E8C-0906-1F45-9F29-E3CBB83028CF}"/>
              </a:ext>
            </a:extLst>
          </p:cNvPr>
          <p:cNvSpPr/>
          <p:nvPr/>
        </p:nvSpPr>
        <p:spPr>
          <a:xfrm>
            <a:off x="1183205" y="5890309"/>
            <a:ext cx="10048011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Driving the wake efficiently requires laser size and field strength matched to plasma wavelength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B01C3CDD-5272-8245-AE10-1D7E16AD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4"/>
            <a:ext cx="10515600" cy="1081088"/>
          </a:xfrm>
        </p:spPr>
        <p:txBody>
          <a:bodyPr/>
          <a:lstStyle/>
          <a:p>
            <a:r>
              <a:rPr lang="en-US" dirty="0"/>
              <a:t>Leveraging Wavelength Scaling</a:t>
            </a:r>
          </a:p>
        </p:txBody>
      </p:sp>
    </p:spTree>
    <p:extLst>
      <p:ext uri="{BB962C8B-B14F-4D97-AF65-F5344CB8AC3E}">
        <p14:creationId xmlns:p14="http://schemas.microsoft.com/office/powerpoint/2010/main" val="10469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1049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8383" y="6573597"/>
            <a:ext cx="49962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Michael Downer (UT Austin)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674" y="223488"/>
            <a:ext cx="1185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Large Bubble Size Makes Injection Feasible</a:t>
            </a:r>
          </a:p>
        </p:txBody>
      </p:sp>
      <p:grpSp>
        <p:nvGrpSpPr>
          <p:cNvPr id="12" name="Group 128"/>
          <p:cNvGrpSpPr>
            <a:grpSpLocks/>
          </p:cNvGrpSpPr>
          <p:nvPr/>
        </p:nvGrpSpPr>
        <p:grpSpPr bwMode="auto">
          <a:xfrm>
            <a:off x="3361364" y="2752215"/>
            <a:ext cx="685800" cy="2014537"/>
            <a:chOff x="5232" y="2283"/>
            <a:chExt cx="432" cy="1269"/>
          </a:xfrm>
        </p:grpSpPr>
        <p:grpSp>
          <p:nvGrpSpPr>
            <p:cNvPr id="13" name="Group 97"/>
            <p:cNvGrpSpPr>
              <a:grpSpLocks/>
            </p:cNvGrpSpPr>
            <p:nvPr/>
          </p:nvGrpSpPr>
          <p:grpSpPr bwMode="auto">
            <a:xfrm>
              <a:off x="5232" y="2400"/>
              <a:ext cx="96" cy="960"/>
              <a:chOff x="5232" y="2400"/>
              <a:chExt cx="96" cy="960"/>
            </a:xfrm>
          </p:grpSpPr>
          <p:sp>
            <p:nvSpPr>
              <p:cNvPr id="18" name="Rectangle 94"/>
              <p:cNvSpPr>
                <a:spLocks noChangeArrowheads="1"/>
              </p:cNvSpPr>
              <p:nvPr/>
            </p:nvSpPr>
            <p:spPr bwMode="auto">
              <a:xfrm>
                <a:off x="5232" y="2880"/>
                <a:ext cx="96" cy="480"/>
              </a:xfrm>
              <a:prstGeom prst="rect">
                <a:avLst/>
              </a:prstGeom>
              <a:gradFill rotWithShape="0">
                <a:gsLst>
                  <a:gs pos="0">
                    <a:srgbClr val="E6E6E6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95"/>
              <p:cNvSpPr>
                <a:spLocks noChangeArrowheads="1"/>
              </p:cNvSpPr>
              <p:nvPr/>
            </p:nvSpPr>
            <p:spPr bwMode="auto">
              <a:xfrm>
                <a:off x="5232" y="2400"/>
                <a:ext cx="96" cy="480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rgbClr val="E6E6E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96"/>
              <p:cNvSpPr>
                <a:spLocks noChangeArrowheads="1"/>
              </p:cNvSpPr>
              <p:nvPr/>
            </p:nvSpPr>
            <p:spPr bwMode="auto">
              <a:xfrm>
                <a:off x="5232" y="2400"/>
                <a:ext cx="96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Text Box 98"/>
            <p:cNvSpPr txBox="1">
              <a:spLocks noChangeArrowheads="1"/>
            </p:cNvSpPr>
            <p:nvPr/>
          </p:nvSpPr>
          <p:spPr bwMode="auto">
            <a:xfrm>
              <a:off x="5320" y="328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0</a:t>
              </a:r>
            </a:p>
          </p:txBody>
        </p:sp>
        <p:sp>
          <p:nvSpPr>
            <p:cNvPr id="15" name="Text Box 99"/>
            <p:cNvSpPr txBox="1">
              <a:spLocks noChangeArrowheads="1"/>
            </p:cNvSpPr>
            <p:nvPr/>
          </p:nvSpPr>
          <p:spPr bwMode="auto">
            <a:xfrm>
              <a:off x="5312" y="2808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5</a:t>
              </a:r>
            </a:p>
          </p:txBody>
        </p:sp>
        <p:sp>
          <p:nvSpPr>
            <p:cNvPr id="16" name="Text Box 100"/>
            <p:cNvSpPr txBox="1">
              <a:spLocks noChangeArrowheads="1"/>
            </p:cNvSpPr>
            <p:nvPr/>
          </p:nvSpPr>
          <p:spPr bwMode="auto">
            <a:xfrm>
              <a:off x="5304" y="2342"/>
              <a:ext cx="2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10</a:t>
              </a:r>
            </a:p>
          </p:txBody>
        </p:sp>
        <p:sp>
          <p:nvSpPr>
            <p:cNvPr id="17" name="Text Box 101"/>
            <p:cNvSpPr txBox="1">
              <a:spLocks noChangeArrowheads="1"/>
            </p:cNvSpPr>
            <p:nvPr/>
          </p:nvSpPr>
          <p:spPr bwMode="auto">
            <a:xfrm rot="5400000">
              <a:off x="4943" y="2831"/>
              <a:ext cx="12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electron density (10</a:t>
              </a:r>
              <a:r>
                <a:rPr lang="en-US" sz="1200" baseline="30000"/>
                <a:t>18</a:t>
              </a:r>
              <a:r>
                <a:rPr lang="en-US" sz="1200"/>
                <a:t> cm</a:t>
              </a:r>
              <a:r>
                <a:rPr lang="en-US" sz="1200" baseline="30000"/>
                <a:t>-3</a:t>
              </a:r>
              <a:r>
                <a:rPr lang="en-US" sz="1200"/>
                <a:t>)</a:t>
              </a:r>
            </a:p>
          </p:txBody>
        </p:sp>
      </p:grpSp>
      <p:grpSp>
        <p:nvGrpSpPr>
          <p:cNvPr id="21" name="Group 121"/>
          <p:cNvGrpSpPr>
            <a:grpSpLocks/>
          </p:cNvGrpSpPr>
          <p:nvPr/>
        </p:nvGrpSpPr>
        <p:grpSpPr bwMode="auto">
          <a:xfrm>
            <a:off x="846764" y="2861752"/>
            <a:ext cx="2438400" cy="2133600"/>
            <a:chOff x="3648" y="2352"/>
            <a:chExt cx="1536" cy="1344"/>
          </a:xfrm>
        </p:grpSpPr>
        <p:pic>
          <p:nvPicPr>
            <p:cNvPr id="22" name="Picture 61" descr="FigI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37"/>
            <a:stretch>
              <a:fillRect/>
            </a:stretch>
          </p:blipFill>
          <p:spPr bwMode="auto">
            <a:xfrm>
              <a:off x="3648" y="2352"/>
              <a:ext cx="1536" cy="1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120"/>
            <p:cNvSpPr txBox="1">
              <a:spLocks noChangeArrowheads="1"/>
            </p:cNvSpPr>
            <p:nvPr/>
          </p:nvSpPr>
          <p:spPr bwMode="auto">
            <a:xfrm>
              <a:off x="4580" y="3216"/>
              <a:ext cx="5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 mm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473830" y="2861752"/>
            <a:ext cx="1836738" cy="2133600"/>
            <a:chOff x="1803" y="2352"/>
            <a:chExt cx="1157" cy="1344"/>
          </a:xfrm>
        </p:grpSpPr>
        <p:pic>
          <p:nvPicPr>
            <p:cNvPr id="25" name="Picture 114" descr="FigI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2" r="28815"/>
            <a:stretch>
              <a:fillRect/>
            </a:stretch>
          </p:blipFill>
          <p:spPr bwMode="auto">
            <a:xfrm>
              <a:off x="1803" y="2352"/>
              <a:ext cx="1152" cy="1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116"/>
            <p:cNvSpPr txBox="1">
              <a:spLocks noChangeArrowheads="1"/>
            </p:cNvSpPr>
            <p:nvPr/>
          </p:nvSpPr>
          <p:spPr bwMode="auto">
            <a:xfrm>
              <a:off x="2287" y="3216"/>
              <a:ext cx="6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0.6 mm</a:t>
              </a:r>
            </a:p>
          </p:txBody>
        </p:sp>
      </p:grpSp>
      <p:sp>
        <p:nvSpPr>
          <p:cNvPr id="27" name="Oval 26"/>
          <p:cNvSpPr/>
          <p:nvPr/>
        </p:nvSpPr>
        <p:spPr>
          <a:xfrm>
            <a:off x="1761067" y="3543300"/>
            <a:ext cx="508000" cy="285750"/>
          </a:xfrm>
          <a:prstGeom prst="ellipse">
            <a:avLst/>
          </a:prstGeom>
          <a:solidFill>
            <a:srgbClr val="0000FF">
              <a:alpha val="35000"/>
            </a:srgb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20812" y="2353711"/>
            <a:ext cx="270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n</a:t>
            </a:r>
            <a:r>
              <a:rPr lang="en-US" sz="2800" baseline="-25000"/>
              <a:t>e</a:t>
            </a:r>
            <a:r>
              <a:rPr lang="en-US" sz="2800"/>
              <a:t> ≈ 5 × 10</a:t>
            </a:r>
            <a:r>
              <a:rPr lang="en-US" sz="2800" baseline="30000"/>
              <a:t>18</a:t>
            </a:r>
            <a:r>
              <a:rPr lang="en-US" sz="2800"/>
              <a:t> cm</a:t>
            </a:r>
            <a:r>
              <a:rPr lang="en-US" sz="2800" baseline="30000"/>
              <a:t>-3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1552043" y="5047176"/>
          <a:ext cx="16383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38300" imgH="927100" progId="Equation.3">
                  <p:embed/>
                </p:oleObj>
              </mc:Choice>
              <mc:Fallback>
                <p:oleObj name="Equation" r:id="rId5" imgW="1638300" imgH="9271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2043" y="5047176"/>
                        <a:ext cx="16383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3275" y="1058268"/>
            <a:ext cx="2617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FF"/>
                </a:solidFill>
              </a:rPr>
              <a:t>V</a:t>
            </a:r>
            <a:r>
              <a:rPr lang="en-US" sz="2000" baseline="-25000" dirty="0" err="1">
                <a:solidFill>
                  <a:srgbClr val="0000FF"/>
                </a:solidFill>
              </a:rPr>
              <a:t>injection</a:t>
            </a:r>
            <a:r>
              <a:rPr lang="en-US" sz="2000" dirty="0"/>
              <a:t> determined by: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5736" y="1477140"/>
            <a:ext cx="517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 e-bunch compressibility &amp; </a:t>
            </a:r>
            <a:r>
              <a:rPr lang="en-US" dirty="0" err="1"/>
              <a:t>focusability</a:t>
            </a:r>
            <a:endParaRPr lang="en-US" dirty="0"/>
          </a:p>
        </p:txBody>
      </p:sp>
      <p:pic>
        <p:nvPicPr>
          <p:cNvPr id="34" name="Picture 33" descr="Partial large bubbl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2600" r="-40" b="8057"/>
          <a:stretch/>
        </p:blipFill>
        <p:spPr>
          <a:xfrm>
            <a:off x="5397500" y="1151467"/>
            <a:ext cx="6807200" cy="5318397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365051" y="3691467"/>
            <a:ext cx="262467" cy="173567"/>
          </a:xfrm>
          <a:prstGeom prst="ellipse">
            <a:avLst/>
          </a:prstGeom>
          <a:solidFill>
            <a:srgbClr val="0000FF">
              <a:alpha val="50000"/>
            </a:srgb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6029329" y="5013325"/>
          <a:ext cx="16510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0" imgH="927100" progId="Equation.3">
                  <p:embed/>
                </p:oleObj>
              </mc:Choice>
              <mc:Fallback>
                <p:oleObj name="Equation" r:id="rId8" imgW="1651000" imgH="927100" progId="Equation.3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29329" y="5013325"/>
                        <a:ext cx="16510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177363" y="36068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57232" y="101600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89499" y="6197599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-100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83103" y="3640681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 (µm)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86983" y="1168394"/>
            <a:ext cx="270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n</a:t>
            </a:r>
            <a:r>
              <a:rPr lang="en-US" sz="2800" baseline="-25000"/>
              <a:t>e</a:t>
            </a:r>
            <a:r>
              <a:rPr lang="en-US" sz="2800"/>
              <a:t> ≈ 2 × 10</a:t>
            </a:r>
            <a:r>
              <a:rPr lang="en-US" sz="2800" baseline="30000"/>
              <a:t>16</a:t>
            </a:r>
            <a:r>
              <a:rPr lang="en-US" sz="2800"/>
              <a:t> cm</a:t>
            </a:r>
            <a:r>
              <a:rPr lang="en-US" sz="2800" baseline="30000"/>
              <a:t>-3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359900" y="6502403"/>
            <a:ext cx="219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* </a:t>
            </a:r>
            <a:r>
              <a:rPr lang="en-US" sz="1400">
                <a:solidFill>
                  <a:srgbClr val="FF0000"/>
                </a:solidFill>
              </a:rPr>
              <a:t> Xu et al., PR-STAB (2014)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5233" y="2929467"/>
            <a:ext cx="998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injection </a:t>
            </a:r>
          </a:p>
          <a:p>
            <a:pPr algn="ctr"/>
            <a:r>
              <a:rPr lang="en-US" dirty="0"/>
              <a:t>point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089515" y="4030107"/>
            <a:ext cx="133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after</a:t>
            </a:r>
          </a:p>
          <a:p>
            <a:pPr algn="ctr"/>
            <a:r>
              <a:rPr lang="en-US"/>
              <a:t>acceleration</a:t>
            </a:r>
          </a:p>
        </p:txBody>
      </p:sp>
    </p:spTree>
    <p:extLst>
      <p:ext uri="{BB962C8B-B14F-4D97-AF65-F5344CB8AC3E}">
        <p14:creationId xmlns:p14="http://schemas.microsoft.com/office/powerpoint/2010/main" val="30993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Electron Beam Requirements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FF53E6-FD64-23C3-AA33-24393D287A44}"/>
              </a:ext>
            </a:extLst>
          </p:cNvPr>
          <p:cNvSpPr/>
          <p:nvPr/>
        </p:nvSpPr>
        <p:spPr>
          <a:xfrm>
            <a:off x="520505" y="6189785"/>
            <a:ext cx="177252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455752"/>
              </p:ext>
            </p:extLst>
          </p:nvPr>
        </p:nvGraphicFramePr>
        <p:xfrm>
          <a:off x="595901" y="906450"/>
          <a:ext cx="11222513" cy="588103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nC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0.2-0.5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2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err="1"/>
                        <a:t>ps</a:t>
                      </a:r>
                      <a:endParaRPr lang="en-US" sz="1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charge &amp; emittance vary with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Varied as part of experiment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240259"/>
                  </a:ext>
                </a:extLst>
              </a:tr>
              <a:tr h="3522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Peak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 with bunch charge and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Varied as part of experiment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52468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rgbClr val="808080"/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Varied as part of experiment</a:t>
                      </a:r>
                    </a:p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(down to 60 fs)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Focused transverse size at IP (</a:t>
                      </a:r>
                      <a:r>
                        <a:rPr lang="en-US" sz="1400" dirty="0">
                          <a:latin typeface="Symbol"/>
                          <a:sym typeface="Symbol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Down to 10 micron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Single Bunch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31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Laser Requirements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2B60DE-2BA2-30D3-449F-B5EF6004F2DA}"/>
              </a:ext>
            </a:extLst>
          </p:cNvPr>
          <p:cNvSpPr/>
          <p:nvPr/>
        </p:nvSpPr>
        <p:spPr>
          <a:xfrm>
            <a:off x="520505" y="6189785"/>
            <a:ext cx="177252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030614"/>
              </p:ext>
            </p:extLst>
          </p:nvPr>
        </p:nvGraphicFramePr>
        <p:xfrm>
          <a:off x="205485" y="567408"/>
          <a:ext cx="11794713" cy="65304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6378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56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142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36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5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312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/>
                        <a:t> Regen. Amplifier 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mJ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 baseline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r>
                        <a:rPr lang="en-US" sz="14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2-3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Up to 5 TW operation will be available in a limited number of shots upon the user's request.  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Max available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556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 </a:t>
                      </a:r>
                      <a:r>
                        <a:rPr lang="en-US" sz="14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3-year development effort to achieve &lt;500 fs at &gt;10 TW and deliver to users is in progress.</a:t>
                      </a:r>
                      <a:endParaRPr lang="en-US" sz="1400" b="0" i="0" u="none" strike="noStrike" noProof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Min available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10J will be available in a limited number of shots upon the user's request.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Max available</a:t>
                      </a:r>
                    </a:p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>
                          <a:latin typeface="Calibri"/>
                        </a:rPr>
                        <a:t>Strehl Ratio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~0.5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Recommended conservative estimate subject to verification.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Burst operation at up to 0.05 Hz for a limited period is possible upon user’s request. This regime should be avoided to extend the lifetime of the HV spark gaps in the amplifier’s PFN</a:t>
                      </a:r>
                      <a:endParaRPr lang="en-US" sz="1400" i="1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Linear 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885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41302"/>
              </p:ext>
            </p:extLst>
          </p:nvPr>
        </p:nvGraphicFramePr>
        <p:xfrm>
          <a:off x="205485" y="567408"/>
          <a:ext cx="11887198" cy="4084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Ti:Sapphire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should be available summer 2025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ps</a:t>
                      </a:r>
                      <a:endParaRPr lang="en-US" sz="1400" b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mJ</a:t>
                      </a:r>
                      <a:endParaRPr lang="en-US" sz="1400" b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1400" i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400" i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GW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&gt;1000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Other Experimental Laser Requirements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FADE865-E227-F139-E5B3-4A55FC6B57FD}"/>
              </a:ext>
            </a:extLst>
          </p:cNvPr>
          <p:cNvSpPr/>
          <p:nvPr/>
        </p:nvSpPr>
        <p:spPr>
          <a:xfrm>
            <a:off x="520505" y="6189785"/>
            <a:ext cx="1772529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612818"/>
              </p:ext>
            </p:extLst>
          </p:nvPr>
        </p:nvGraphicFramePr>
        <p:xfrm>
          <a:off x="203773" y="4482612"/>
          <a:ext cx="11909458" cy="2407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Electron Beam</a:t>
            </a:r>
          </a:p>
          <a:p>
            <a:pPr lvl="1"/>
            <a:r>
              <a:rPr lang="en-US"/>
              <a:t>Please indicate any special equipment that you expect to need, including (but not limited to) the transverse deflecting cavity, shaped bunch using mask technique, plasma capillary discharge system, bolometer/interferometer setup etc.:</a:t>
            </a:r>
          </a:p>
          <a:p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Laser</a:t>
            </a:r>
          </a:p>
          <a:p>
            <a:pPr lvl="1"/>
            <a:r>
              <a:rPr lang="en-US"/>
              <a:t>Please note any specialty laser configurations required here:</a:t>
            </a:r>
          </a:p>
          <a:p>
            <a:r>
              <a:rPr lang="en-US"/>
              <a:t>Ti:Sapphire and </a:t>
            </a:r>
            <a:r>
              <a:rPr lang="en-US" err="1"/>
              <a:t>Nd:YAG</a:t>
            </a:r>
            <a:r>
              <a:rPr lang="en-US"/>
              <a:t> Lasers</a:t>
            </a:r>
          </a:p>
          <a:p>
            <a:pPr lvl="1"/>
            <a:r>
              <a:rPr lang="en-US"/>
              <a:t>Please note any specialty non-CO</a:t>
            </a:r>
            <a:r>
              <a:rPr lang="en-US" baseline="-25000"/>
              <a:t>2</a:t>
            </a:r>
            <a:r>
              <a:rPr lang="en-US"/>
              <a:t> laser configurations required here:</a:t>
            </a:r>
          </a:p>
          <a:p>
            <a:r>
              <a:rPr lang="en-US"/>
              <a:t>Hazards &amp; Special Installation Requirements</a:t>
            </a:r>
          </a:p>
          <a:p>
            <a:pPr lvl="1"/>
            <a:r>
              <a:rPr lang="en-US"/>
              <a:t>Large installation (chamber, insertion device, etc.):</a:t>
            </a:r>
          </a:p>
          <a:p>
            <a:pPr lvl="1"/>
            <a:r>
              <a:rPr lang="en-US"/>
              <a:t>Cryogens:</a:t>
            </a:r>
          </a:p>
          <a:p>
            <a:pPr lvl="1"/>
            <a:r>
              <a:rPr lang="en-US"/>
              <a:t>Introducing new magnetic elements: </a:t>
            </a:r>
          </a:p>
          <a:p>
            <a:pPr lvl="1"/>
            <a:r>
              <a:rPr lang="en-US"/>
              <a:t>Introducing new materials into the beam path:</a:t>
            </a:r>
          </a:p>
          <a:p>
            <a:pPr lvl="1"/>
            <a:r>
              <a:rPr lang="en-US"/>
              <a:t>Any other foreseeable beam line modifications: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4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973F-5436-06EB-D25E-08BEEB92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Key Parameter Considerations for Collider Applications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4C00CC-7275-402F-78E8-8312A6D9C7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825625"/>
                <a:ext cx="11049000" cy="4667250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For a specified center-of-mass energy and luminosity (set by desired collision rates), the required beam power is</a:t>
                </a:r>
              </a:p>
              <a:p>
                <a:endParaRPr lang="en-US" sz="26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wall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4C00CC-7275-402F-78E8-8312A6D9C7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25625"/>
                <a:ext cx="11049000" cy="4667250"/>
              </a:xfrm>
              <a:blipFill>
                <a:blip r:embed="rId2"/>
                <a:stretch>
                  <a:fillRect l="-1034" t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2F0A3-1FEF-EB11-2C6F-1782D8FD8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3800FB-44F5-04B7-A5CC-D5313D8310F6}"/>
              </a:ext>
            </a:extLst>
          </p:cNvPr>
          <p:cNvGrpSpPr/>
          <p:nvPr/>
        </p:nvGrpSpPr>
        <p:grpSpPr>
          <a:xfrm>
            <a:off x="2635961" y="3801005"/>
            <a:ext cx="3460039" cy="802528"/>
            <a:chOff x="7077373" y="2482378"/>
            <a:chExt cx="3460039" cy="8025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62F515-3888-C966-6904-38E944AA1E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1746" y="2482378"/>
              <a:ext cx="735666" cy="45581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75D29A1-282A-7935-7FFF-F755D36D738C}"/>
                    </a:ext>
                  </a:extLst>
                </p:cNvPr>
                <p:cNvSpPr txBox="1"/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Beam charge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</m:oMath>
                  </a14:m>
                  <a:r>
                    <a:rPr lang="en-US" sz="2000" dirty="0"/>
                    <a:t>High charge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0BCB3F4-EE50-864B-960A-B9E5E715C5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373" y="2884796"/>
                  <a:ext cx="3187026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984" t="-9375" r="-794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24C763-46CC-6DAB-635A-958E0CA7433B}"/>
                  </a:ext>
                </a:extLst>
              </p:cNvPr>
              <p:cNvSpPr txBox="1"/>
              <p:nvPr/>
            </p:nvSpPr>
            <p:spPr>
              <a:xfrm>
                <a:off x="2762571" y="4603533"/>
                <a:ext cx="272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LWFA Collider: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~0.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nC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24C763-46CC-6DAB-635A-958E0CA7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71" y="4603533"/>
                <a:ext cx="2724464" cy="369332"/>
              </a:xfrm>
              <a:prstGeom prst="rect">
                <a:avLst/>
              </a:prstGeom>
              <a:blipFill>
                <a:blip r:embed="rId6"/>
                <a:stretch>
                  <a:fillRect l="-1852" t="-6667" r="-46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04513A-A396-4276-9D60-0A877394358A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6793345" y="3062198"/>
            <a:ext cx="1524764" cy="13043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B2161D-8538-7148-3B60-9C1588D117D0}"/>
                  </a:ext>
                </a:extLst>
              </p:cNvPr>
              <p:cNvSpPr txBox="1"/>
              <p:nvPr/>
            </p:nvSpPr>
            <p:spPr>
              <a:xfrm>
                <a:off x="8318109" y="3377333"/>
                <a:ext cx="553316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PWFA Collider: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Emittance,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5</m:t>
                    </m:r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nm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Energy spread,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1% 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B2161D-8538-7148-3B60-9C1588D11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09" y="3377333"/>
                <a:ext cx="5533167" cy="923330"/>
              </a:xfrm>
              <a:prstGeom prst="rect">
                <a:avLst/>
              </a:prstGeom>
              <a:blipFill>
                <a:blip r:embed="rId7"/>
                <a:stretch>
                  <a:fillRect l="-1147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7A76A2-4D5F-16AA-6739-0C39872C2F0E}"/>
                  </a:ext>
                </a:extLst>
              </p:cNvPr>
              <p:cNvSpPr txBox="1"/>
              <p:nvPr/>
            </p:nvSpPr>
            <p:spPr>
              <a:xfrm>
                <a:off x="8318109" y="2708255"/>
                <a:ext cx="3695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Focusability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/>
                  <a:t> low emittance and energy spread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7A76A2-4D5F-16AA-6739-0C39872C2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09" y="2708255"/>
                <a:ext cx="3695700" cy="707886"/>
              </a:xfrm>
              <a:prstGeom prst="rect">
                <a:avLst/>
              </a:prstGeom>
              <a:blipFill>
                <a:blip r:embed="rId8"/>
                <a:stretch>
                  <a:fillRect l="-2055" t="-53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2D07D8-7AEF-283E-074A-13B2E90C5098}"/>
              </a:ext>
            </a:extLst>
          </p:cNvPr>
          <p:cNvCxnSpPr>
            <a:cxnSpLocks/>
          </p:cNvCxnSpPr>
          <p:nvPr/>
        </p:nvCxnSpPr>
        <p:spPr>
          <a:xfrm flipH="1">
            <a:off x="6348351" y="4972865"/>
            <a:ext cx="508143" cy="38795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2FB71-F7C3-2994-A7A6-FB82C2C13FFE}"/>
              </a:ext>
            </a:extLst>
          </p:cNvPr>
          <p:cNvSpPr txBox="1"/>
          <p:nvPr/>
        </p:nvSpPr>
        <p:spPr>
          <a:xfrm>
            <a:off x="6856494" y="4726351"/>
            <a:ext cx="1278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Efficiency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6D981A3-D23F-9BC7-3F4C-DB3CFB565176}"/>
              </a:ext>
            </a:extLst>
          </p:cNvPr>
          <p:cNvSpPr/>
          <p:nvPr/>
        </p:nvSpPr>
        <p:spPr>
          <a:xfrm>
            <a:off x="571500" y="6049108"/>
            <a:ext cx="1594925" cy="578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9FC844-B112-3EB9-DFF2-C9FC9E3B8671}"/>
              </a:ext>
            </a:extLst>
          </p:cNvPr>
          <p:cNvSpPr txBox="1"/>
          <p:nvPr/>
        </p:nvSpPr>
        <p:spPr>
          <a:xfrm>
            <a:off x="1005797" y="5953973"/>
            <a:ext cx="108113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Efficient acceleration is critical for keeping wall-plug power manageable.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12ED7B-3232-FFF3-8F7D-648D49DB4353}"/>
              </a:ext>
            </a:extLst>
          </p:cNvPr>
          <p:cNvSpPr txBox="1"/>
          <p:nvPr/>
        </p:nvSpPr>
        <p:spPr>
          <a:xfrm>
            <a:off x="5487035" y="6599276"/>
            <a:ext cx="692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E. Esarey, C. 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B. Schroeder, </a:t>
            </a:r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2021 International Workshop on Future Linear Colliders</a:t>
            </a:r>
          </a:p>
        </p:txBody>
      </p:sp>
    </p:spTree>
    <p:extLst>
      <p:ext uri="{BB962C8B-B14F-4D97-AF65-F5344CB8AC3E}">
        <p14:creationId xmlns:p14="http://schemas.microsoft.com/office/powerpoint/2010/main" val="540395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D807-0A06-9CEB-7822-01BA7BB2A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0874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Beam Loading of </a:t>
            </a:r>
            <a:r>
              <a:rPr lang="en-US" b="0" dirty="0" err="1">
                <a:solidFill>
                  <a:srgbClr val="000000"/>
                </a:solidFill>
                <a:latin typeface="-webkit-standard"/>
              </a:rPr>
              <a:t>nC</a:t>
            </a:r>
            <a:r>
              <a:rPr lang="en-US" b="0" dirty="0">
                <a:solidFill>
                  <a:srgbClr val="000000"/>
                </a:solidFill>
                <a:latin typeface="-webkit-standard"/>
              </a:rPr>
              <a:t>-scale charge at High Efficiency in Blowout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FDA1-BF60-548F-62EF-9480A9970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4D1EE-E705-B51C-4954-51A8DF533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5" y="1452595"/>
            <a:ext cx="4765932" cy="424697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7AF23D-3BD9-CB60-114B-69E71D06F1DA}"/>
              </a:ext>
            </a:extLst>
          </p:cNvPr>
          <p:cNvSpPr/>
          <p:nvPr/>
        </p:nvSpPr>
        <p:spPr>
          <a:xfrm>
            <a:off x="2267456" y="6078181"/>
            <a:ext cx="8668987" cy="41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trailing beam with a trapezoidal density profile result in flattening of the wakefield.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2235C-C122-8FB6-50B1-499F435E5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36" y="1466663"/>
            <a:ext cx="3624462" cy="27981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ACA53E-AF3C-7F00-602C-3D896AAF650F}"/>
                  </a:ext>
                </a:extLst>
              </p:cNvPr>
              <p:cNvSpPr txBox="1"/>
              <p:nvPr/>
            </p:nvSpPr>
            <p:spPr>
              <a:xfrm>
                <a:off x="6601949" y="4348849"/>
                <a:ext cx="3295454" cy="1089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~94%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ACA53E-AF3C-7F00-602C-3D896AAF6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949" y="4348849"/>
                <a:ext cx="3295454" cy="1089786"/>
              </a:xfrm>
              <a:prstGeom prst="rect">
                <a:avLst/>
              </a:prstGeom>
              <a:blipFill>
                <a:blip r:embed="rId5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B2915E7-B3FA-4098-B3CF-FCBE8BAF0004}"/>
              </a:ext>
            </a:extLst>
          </p:cNvPr>
          <p:cNvSpPr txBox="1"/>
          <p:nvPr/>
        </p:nvSpPr>
        <p:spPr>
          <a:xfrm>
            <a:off x="1450313" y="5581098"/>
            <a:ext cx="428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Tzoufras</a:t>
            </a:r>
            <a:r>
              <a:rPr lang="en-US" sz="1400" dirty="0"/>
              <a:t>, Physics of Plasmas 16, 056705 (2009)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BB7766F-D5AA-A6EA-568A-A18413BA50DF}"/>
              </a:ext>
            </a:extLst>
          </p:cNvPr>
          <p:cNvSpPr/>
          <p:nvPr/>
        </p:nvSpPr>
        <p:spPr>
          <a:xfrm>
            <a:off x="7779433" y="5078056"/>
            <a:ext cx="928468" cy="3324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2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2288E-9BCD-ACD1-4064-9C041A3D2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7BFA-3C15-7E33-6AC5-DEF5A5E4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Stability: The Critical Weakness in an Otherwise Compelling Solution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F7FC5E-9A05-5167-73F5-053739E9F8D3}"/>
              </a:ext>
            </a:extLst>
          </p:cNvPr>
          <p:cNvSpPr/>
          <p:nvPr/>
        </p:nvSpPr>
        <p:spPr>
          <a:xfrm>
            <a:off x="889130" y="5450486"/>
            <a:ext cx="10413739" cy="7383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Based on short-range wakefield theory, this paper proposed a limit on the combination of low energy spread, efficient acceleration, and transverse stability in plasma accelerators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694C9A-36A5-6605-B338-08AEA5D2E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02" y="1870670"/>
            <a:ext cx="4132113" cy="3116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9B1BFA-7E88-8D27-0929-81C137B0CC2E}"/>
              </a:ext>
            </a:extLst>
          </p:cNvPr>
          <p:cNvSpPr txBox="1"/>
          <p:nvPr/>
        </p:nvSpPr>
        <p:spPr>
          <a:xfrm>
            <a:off x="5446992" y="4987330"/>
            <a:ext cx="7495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V. Lebedev, Phys. Rev. ST Accel. Beams  20, 121301 (2017)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8D2407-88F7-42C0-DEC4-4D5B2BDD3AE3}"/>
              </a:ext>
            </a:extLst>
          </p:cNvPr>
          <p:cNvCxnSpPr>
            <a:cxnSpLocks/>
          </p:cNvCxnSpPr>
          <p:nvPr/>
        </p:nvCxnSpPr>
        <p:spPr>
          <a:xfrm flipH="1">
            <a:off x="7694234" y="4185620"/>
            <a:ext cx="816720" cy="53716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A31DF9-3817-1FA2-D14C-F8C89C64ACE2}"/>
              </a:ext>
            </a:extLst>
          </p:cNvPr>
          <p:cNvSpPr txBox="1"/>
          <p:nvPr/>
        </p:nvSpPr>
        <p:spPr>
          <a:xfrm>
            <a:off x="8521232" y="3857330"/>
            <a:ext cx="257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proxy for efficiency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A02679-6D31-01E8-815B-788C66029C08}"/>
              </a:ext>
            </a:extLst>
          </p:cNvPr>
          <p:cNvCxnSpPr>
            <a:cxnSpLocks/>
          </p:cNvCxnSpPr>
          <p:nvPr/>
        </p:nvCxnSpPr>
        <p:spPr>
          <a:xfrm flipV="1">
            <a:off x="3052689" y="2558924"/>
            <a:ext cx="778413" cy="28275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46849C-B25A-463B-7B74-2B356CCF465C}"/>
                  </a:ext>
                </a:extLst>
              </p:cNvPr>
              <p:cNvSpPr txBox="1"/>
              <p:nvPr/>
            </p:nvSpPr>
            <p:spPr>
              <a:xfrm>
                <a:off x="8521232" y="4185620"/>
                <a:ext cx="3236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TeV</m:t>
                    </m:r>
                    <m: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Collider</m:t>
                    </m:r>
                    <m:r>
                      <a:rPr lang="en-US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&lt;10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is desired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46849C-B25A-463B-7B74-2B356CCF4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232" y="4185620"/>
                <a:ext cx="3236155" cy="646331"/>
              </a:xfrm>
              <a:prstGeom prst="rect">
                <a:avLst/>
              </a:prstGeom>
              <a:blipFill>
                <a:blip r:embed="rId3"/>
                <a:stretch>
                  <a:fillRect l="-1961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FFBD684-0100-0E29-A09D-E8F652717241}"/>
              </a:ext>
            </a:extLst>
          </p:cNvPr>
          <p:cNvSpPr txBox="1"/>
          <p:nvPr/>
        </p:nvSpPr>
        <p:spPr>
          <a:xfrm>
            <a:off x="1376346" y="2781467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Amplitude growth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CF6000-35D2-6E3B-5BE1-01CE18048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46" y="3148371"/>
            <a:ext cx="2691112" cy="15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9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7DBDB-9EAC-BA2B-7EAC-1B5E65E81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ABF64-9FA0-5751-0295-48E97620DC54}"/>
              </a:ext>
            </a:extLst>
          </p:cNvPr>
          <p:cNvSpPr txBox="1"/>
          <p:nvPr/>
        </p:nvSpPr>
        <p:spPr>
          <a:xfrm>
            <a:off x="1377754" y="2521059"/>
            <a:ext cx="94364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This proposal seeks to experimentally examine the short-range wakefield underlying the theoretically proposed connection between low energy spread, efficient acceleration, and transverse stability</a:t>
            </a:r>
          </a:p>
        </p:txBody>
      </p:sp>
    </p:spTree>
    <p:extLst>
      <p:ext uri="{BB962C8B-B14F-4D97-AF65-F5344CB8AC3E}">
        <p14:creationId xmlns:p14="http://schemas.microsoft.com/office/powerpoint/2010/main" val="153227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4AEAB-ADB6-B426-8150-5FAE5E87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BE0CDF-1183-829F-9016-3898366D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39" y="2231147"/>
            <a:ext cx="3953372" cy="315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D3728B3-D99C-9B88-7FFD-4882C7DB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53" y="2279750"/>
            <a:ext cx="3953373" cy="310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3A51DC-468D-0FB1-D9CC-AF2B515D29B4}"/>
                  </a:ext>
                </a:extLst>
              </p:cNvPr>
              <p:cNvSpPr/>
              <p:nvPr/>
            </p:nvSpPr>
            <p:spPr>
              <a:xfrm>
                <a:off x="1741872" y="1784225"/>
                <a:ext cx="314301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𝒅𝒓𝒊𝒗𝒆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= 0.8 um, 25 TW, 30 fs</a:t>
                </a:r>
              </a:p>
              <a:p>
                <a:pPr algn="ctr"/>
                <a:r>
                  <a:rPr lang="en-US" b="1" dirty="0">
                    <a:solidFill>
                      <a:schemeClr val="accent1"/>
                    </a:solidFill>
                  </a:rPr>
                  <a:t>n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e</a:t>
                </a:r>
                <a:r>
                  <a:rPr lang="en-US" b="1" dirty="0">
                    <a:solidFill>
                      <a:schemeClr val="accent1"/>
                    </a:solidFill>
                  </a:rPr>
                  <a:t> = 2e19 cm</a:t>
                </a:r>
                <a:r>
                  <a:rPr lang="en-US" b="1" baseline="30000" dirty="0">
                    <a:solidFill>
                      <a:schemeClr val="accent1"/>
                    </a:solidFill>
                  </a:rPr>
                  <a:t>-3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3A51DC-468D-0FB1-D9CC-AF2B515D2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872" y="1784225"/>
                <a:ext cx="3143011" cy="646331"/>
              </a:xfrm>
              <a:prstGeom prst="rect">
                <a:avLst/>
              </a:prstGeom>
              <a:blipFill>
                <a:blip r:embed="rId4"/>
                <a:stretch>
                  <a:fillRect t="-3846" r="-121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9CA68F-F667-A45C-D238-03F8E17754CA}"/>
                  </a:ext>
                </a:extLst>
              </p:cNvPr>
              <p:cNvSpPr/>
              <p:nvPr/>
            </p:nvSpPr>
            <p:spPr>
              <a:xfrm>
                <a:off x="6282853" y="1790294"/>
                <a:ext cx="32909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𝒅𝒓𝒊𝒗𝒆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= 10 um, 25 TW, 500 fs</a:t>
                </a:r>
              </a:p>
              <a:p>
                <a:pPr algn="ctr"/>
                <a:r>
                  <a:rPr lang="en-US" b="1" dirty="0">
                    <a:solidFill>
                      <a:schemeClr val="accent1"/>
                    </a:solidFill>
                  </a:rPr>
                  <a:t>n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e</a:t>
                </a:r>
                <a:r>
                  <a:rPr lang="en-US" b="1" dirty="0">
                    <a:solidFill>
                      <a:schemeClr val="accent1"/>
                    </a:solidFill>
                  </a:rPr>
                  <a:t> = 1e16 cm</a:t>
                </a:r>
                <a:r>
                  <a:rPr lang="en-US" b="1" baseline="30000" dirty="0">
                    <a:solidFill>
                      <a:schemeClr val="accent1"/>
                    </a:solidFill>
                  </a:rPr>
                  <a:t>-3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9CA68F-F667-A45C-D238-03F8E1775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853" y="1790294"/>
                <a:ext cx="3290962" cy="646331"/>
              </a:xfrm>
              <a:prstGeom prst="rect">
                <a:avLst/>
              </a:prstGeom>
              <a:blipFill>
                <a:blip r:embed="rId5"/>
                <a:stretch>
                  <a:fillRect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9F9E91-4AC1-CF78-58B7-6EED6E9F0FB0}"/>
              </a:ext>
            </a:extLst>
          </p:cNvPr>
          <p:cNvSpPr txBox="1"/>
          <p:nvPr/>
        </p:nvSpPr>
        <p:spPr>
          <a:xfrm>
            <a:off x="674020" y="5655136"/>
            <a:ext cx="1118952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LWIR CO</a:t>
            </a:r>
            <a:r>
              <a:rPr lang="en-US" b="1" baseline="-25000" dirty="0"/>
              <a:t>2</a:t>
            </a:r>
            <a:r>
              <a:rPr lang="en-US" b="1" dirty="0"/>
              <a:t> laser drives plasma wakefield efficiently at low density, creating large structures that are highly suitable for injection experiments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B694B-78D8-84C9-E264-6F7AE5F773AD}"/>
              </a:ext>
            </a:extLst>
          </p:cNvPr>
          <p:cNvSpPr txBox="1"/>
          <p:nvPr/>
        </p:nvSpPr>
        <p:spPr>
          <a:xfrm>
            <a:off x="6395407" y="2436625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Gennady Shvets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C333E-800D-104B-0DF4-1842E5BBD433}"/>
              </a:ext>
            </a:extLst>
          </p:cNvPr>
          <p:cNvSpPr txBox="1"/>
          <p:nvPr/>
        </p:nvSpPr>
        <p:spPr>
          <a:xfrm>
            <a:off x="1426039" y="2430556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Gennady Shvets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EEE69-A963-3E1B-7673-4F32B128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91146"/>
            <a:ext cx="11049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ATF Facilities Are Ideal For Carrying Out This Experiment – Suitability of LWIR Laser</a:t>
            </a:r>
          </a:p>
        </p:txBody>
      </p:sp>
    </p:spTree>
    <p:extLst>
      <p:ext uri="{BB962C8B-B14F-4D97-AF65-F5344CB8AC3E}">
        <p14:creationId xmlns:p14="http://schemas.microsoft.com/office/powerpoint/2010/main" val="881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CD05-9EF4-1810-B6B2-E0AD1173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09062"/>
            <a:ext cx="11153542" cy="1325563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ATF Facilities Are Ideal For Carrying Out This Experiment – Growth of e-beam Oscillation Amplitude During Acceleration</a:t>
            </a:r>
            <a:endParaRPr lang="en-US" dirty="0"/>
          </a:p>
        </p:txBody>
      </p:sp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BEF9D184-403D-D407-76DB-7DA8DCEEC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902972"/>
            <a:ext cx="11153543" cy="254767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1755CE-210B-5ED7-EA64-CEFB3F497485}"/>
              </a:ext>
            </a:extLst>
          </p:cNvPr>
          <p:cNvSpPr/>
          <p:nvPr/>
        </p:nvSpPr>
        <p:spPr>
          <a:xfrm>
            <a:off x="752241" y="5478134"/>
            <a:ext cx="10972800" cy="5279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 instability grows along the beam and is a function of tilt in the beam.</a:t>
            </a:r>
          </a:p>
          <a:p>
            <a:r>
              <a:rPr lang="en-US" dirty="0"/>
              <a:t>Electron energy correlation with position within the wakefield may allow for mapping of slice positions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4B740C-72B2-181A-A571-ED37AC0C4146}"/>
                  </a:ext>
                </a:extLst>
              </p:cNvPr>
              <p:cNvSpPr txBox="1"/>
              <p:nvPr/>
            </p:nvSpPr>
            <p:spPr>
              <a:xfrm>
                <a:off x="1341267" y="4690464"/>
                <a:ext cx="95094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Laser: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=2.57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=9.2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∼100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Power = 20 TW,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/>
                  <a:t>cm</a:t>
                </a:r>
                <a:r>
                  <a:rPr lang="en-US" baseline="30000" dirty="0"/>
                  <a:t>-3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e-beam: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𝑛𝐶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linear tilt: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4B740C-72B2-181A-A571-ED37AC0C4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267" y="4690464"/>
                <a:ext cx="9509463" cy="646331"/>
              </a:xfrm>
              <a:prstGeom prst="rect">
                <a:avLst/>
              </a:prstGeom>
              <a:blipFill>
                <a:blip r:embed="rId3"/>
                <a:stretch>
                  <a:fillRect l="-53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9650C66-1D3E-F15C-206F-45742D3FFD93}"/>
              </a:ext>
            </a:extLst>
          </p:cNvPr>
          <p:cNvSpPr txBox="1"/>
          <p:nvPr/>
        </p:nvSpPr>
        <p:spPr>
          <a:xfrm>
            <a:off x="10100604" y="210118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Z=5mm</a:t>
            </a:r>
          </a:p>
        </p:txBody>
      </p:sp>
    </p:spTree>
    <p:extLst>
      <p:ext uri="{BB962C8B-B14F-4D97-AF65-F5344CB8AC3E}">
        <p14:creationId xmlns:p14="http://schemas.microsoft.com/office/powerpoint/2010/main" val="9063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2BC0-A02B-129B-002C-DD2F6F9E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  <a:latin typeface="-webkit-standard"/>
              </a:rPr>
              <a:t>Experiment Layout</a:t>
            </a:r>
            <a:endParaRPr lang="en-US" dirty="0"/>
          </a:p>
        </p:txBody>
      </p:sp>
      <p:pic>
        <p:nvPicPr>
          <p:cNvPr id="4" name="Picture 3" descr="Diagram of a diagram of a magnetic spectrometer&#10;&#10;AI-generated content may be incorrect.">
            <a:extLst>
              <a:ext uri="{FF2B5EF4-FFF2-40B4-BE49-F238E27FC236}">
                <a16:creationId xmlns:a16="http://schemas.microsoft.com/office/drawing/2014/main" id="{EE1C7C87-5881-70F4-1FE9-A97AB0D99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317" r="-143"/>
          <a:stretch/>
        </p:blipFill>
        <p:spPr>
          <a:xfrm>
            <a:off x="1375666" y="1498209"/>
            <a:ext cx="9301712" cy="52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899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 (1)</Template>
  <TotalTime>2142</TotalTime>
  <Words>2374</Words>
  <Application>Microsoft Macintosh PowerPoint</Application>
  <PresentationFormat>Widescreen</PresentationFormat>
  <Paragraphs>530</Paragraphs>
  <Slides>26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-webkit-standard</vt:lpstr>
      <vt:lpstr>Arial</vt:lpstr>
      <vt:lpstr>Calibri</vt:lpstr>
      <vt:lpstr>Cambria Math</vt:lpstr>
      <vt:lpstr>Helvetica</vt:lpstr>
      <vt:lpstr>Helvetica Light</vt:lpstr>
      <vt:lpstr>Helvetica Neue</vt:lpstr>
      <vt:lpstr>Roboto</vt:lpstr>
      <vt:lpstr>Symbol</vt:lpstr>
      <vt:lpstr>Times New Roman</vt:lpstr>
      <vt:lpstr>BNL</vt:lpstr>
      <vt:lpstr>Equation</vt:lpstr>
      <vt:lpstr>27th Accelerator Test Facility (ATF) Users' Meeting  NP-318747: Efficient and Stable Acceleration of Electrons in Laser Wakefield Accelerators</vt:lpstr>
      <vt:lpstr>LWFAs Offer a Compact Path Toward TeV-Scale Colliders.</vt:lpstr>
      <vt:lpstr>Key Parameter Considerations for Collider Applications</vt:lpstr>
      <vt:lpstr>Beam Loading of nC-scale charge at High Efficiency in Blowout Regime</vt:lpstr>
      <vt:lpstr>Stability: The Critical Weakness in an Otherwise Compelling Solution</vt:lpstr>
      <vt:lpstr>PowerPoint Presentation</vt:lpstr>
      <vt:lpstr>ATF Facilities Are Ideal For Carrying Out This Experiment – Suitability of LWIR Laser</vt:lpstr>
      <vt:lpstr>ATF Facilities Are Ideal For Carrying Out This Experiment – Growth of e-beam Oscillation Amplitude During Acceleration</vt:lpstr>
      <vt:lpstr>Experiment Layout</vt:lpstr>
      <vt:lpstr>Experimental Milestones</vt:lpstr>
      <vt:lpstr>Developing Theory: Current Theories for Short Range Wakefield in LWFA are Inadequate </vt:lpstr>
      <vt:lpstr>Electron Beam Compression Design to Achieve σ_z=20μm</vt:lpstr>
      <vt:lpstr>Electron Beam Compression</vt:lpstr>
      <vt:lpstr>Electron Beam Focusing to ~20μm is still Under Investigation</vt:lpstr>
      <vt:lpstr>PowerPoint Presentation</vt:lpstr>
      <vt:lpstr>PowerPoint Presentation</vt:lpstr>
      <vt:lpstr>Questions?</vt:lpstr>
      <vt:lpstr>PowerPoint Presentation</vt:lpstr>
      <vt:lpstr>Changing e-Beam Current Modifies Both Energy Spread and Efficiency</vt:lpstr>
      <vt:lpstr>Electron Beam Parameters Used in Compression Design</vt:lpstr>
      <vt:lpstr>Leveraging Wavelength Scaling</vt:lpstr>
      <vt:lpstr>PowerPoint Presentation</vt:lpstr>
      <vt:lpstr>PowerPoint Presentation</vt:lpstr>
      <vt:lpstr>PowerPoint Presentation</vt:lpstr>
      <vt:lpstr>PowerPoint Presentation</vt:lpstr>
      <vt:lpstr>Special Equipment Requirements and Hazards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Ilardi, Mary Jane</dc:creator>
  <cp:keywords/>
  <dc:description/>
  <cp:lastModifiedBy>Navid Vafaei-Najafabadi</cp:lastModifiedBy>
  <cp:revision>57</cp:revision>
  <dcterms:created xsi:type="dcterms:W3CDTF">2025-04-14T18:38:31Z</dcterms:created>
  <dcterms:modified xsi:type="dcterms:W3CDTF">2025-05-01T14:34:37Z</dcterms:modified>
  <cp:category/>
</cp:coreProperties>
</file>