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1" r:id="rId4"/>
    <p:sldId id="264" r:id="rId5"/>
    <p:sldId id="265" r:id="rId6"/>
    <p:sldId id="289" r:id="rId7"/>
    <p:sldId id="290" r:id="rId8"/>
    <p:sldId id="291" r:id="rId9"/>
    <p:sldId id="260" r:id="rId10"/>
    <p:sldId id="268" r:id="rId11"/>
    <p:sldId id="283" r:id="rId12"/>
    <p:sldId id="284" r:id="rId13"/>
    <p:sldId id="282" r:id="rId14"/>
    <p:sldId id="286" r:id="rId15"/>
    <p:sldId id="285" r:id="rId16"/>
    <p:sldId id="2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19" autoAdjust="0"/>
    <p:restoredTop sz="94694"/>
  </p:normalViewPr>
  <p:slideViewPr>
    <p:cSldViewPr snapToGrid="0" snapToObjects="1">
      <p:cViewPr varScale="1">
        <p:scale>
          <a:sx n="114" d="100"/>
          <a:sy n="114" d="100"/>
        </p:scale>
        <p:origin x="108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tmp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2685326"/>
            <a:ext cx="10874000" cy="1803939"/>
          </a:xfrm>
        </p:spPr>
        <p:txBody>
          <a:bodyPr>
            <a:normAutofit fontScale="90000"/>
          </a:bodyPr>
          <a:lstStyle/>
          <a:p>
            <a:r>
              <a:rPr lang="en-US" sz="3600" b="1" i="0" u="none" strike="noStrike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27th Accelerator Test Facility (ATF) Users' Meeting</a:t>
            </a:r>
            <a:br>
              <a:rPr lang="en-US" sz="3600" b="1" i="0" u="none" strike="noStrike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br>
              <a:rPr lang="en-US" sz="3600" b="1" i="0" u="none" strike="noStrike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r>
              <a:rPr lang="en-US" sz="2800" dirty="0"/>
              <a:t>AE138 </a:t>
            </a:r>
            <a:br>
              <a:rPr lang="en-US" sz="2800" dirty="0"/>
            </a:br>
            <a:r>
              <a:rPr lang="en-US" sz="2800" dirty="0"/>
              <a:t>Enabling R&amp;D for Advanced M/L-WIR Laser Concepts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M. N. </a:t>
            </a:r>
            <a:r>
              <a:rPr lang="en-US" dirty="0" err="1"/>
              <a:t>Polyanskiy</a:t>
            </a:r>
            <a:r>
              <a:rPr lang="en-US" dirty="0"/>
              <a:t>, </a:t>
            </a:r>
            <a:r>
              <a:rPr lang="en-US" u="sng" dirty="0"/>
              <a:t>Dismas Choge</a:t>
            </a:r>
            <a:r>
              <a:rPr lang="en-US" dirty="0"/>
              <a:t>, I. V. </a:t>
            </a:r>
            <a:r>
              <a:rPr lang="en-US" dirty="0" err="1"/>
              <a:t>Pogorelsky</a:t>
            </a:r>
            <a:r>
              <a:rPr lang="en-US" dirty="0"/>
              <a:t>, M. </a:t>
            </a:r>
            <a:r>
              <a:rPr lang="en-US" dirty="0" err="1"/>
              <a:t>Babzien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W. Li, M. A. Palmer</a:t>
            </a:r>
          </a:p>
          <a:p>
            <a:r>
              <a:rPr lang="en-US" dirty="0"/>
              <a:t>May 29, 2025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8F941D-B2E9-2BC1-7925-AD6939B90408}"/>
              </a:ext>
            </a:extLst>
          </p:cNvPr>
          <p:cNvGrpSpPr/>
          <p:nvPr/>
        </p:nvGrpSpPr>
        <p:grpSpPr>
          <a:xfrm>
            <a:off x="811962" y="5491162"/>
            <a:ext cx="3779006" cy="809625"/>
            <a:chOff x="811962" y="5491162"/>
            <a:chExt cx="3779006" cy="809625"/>
          </a:xfrm>
        </p:grpSpPr>
        <p:pic>
          <p:nvPicPr>
            <p:cNvPr id="1028" name="Picture 4" descr="Icon&#10;&#10;Description automatically generated">
              <a:extLst>
                <a:ext uri="{FF2B5EF4-FFF2-40B4-BE49-F238E27FC236}">
                  <a16:creationId xmlns:a16="http://schemas.microsoft.com/office/drawing/2014/main" id="{997C43EC-F0BA-43FB-D8B9-ED85CE6C40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962" y="5491162"/>
              <a:ext cx="895350" cy="80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63DD432F-B884-62F3-478B-15BE5DD353AC}"/>
                </a:ext>
              </a:extLst>
            </p:cNvPr>
            <p:cNvSpPr txBox="1"/>
            <p:nvPr/>
          </p:nvSpPr>
          <p:spPr>
            <a:xfrm>
              <a:off x="1580904" y="5877030"/>
              <a:ext cx="301006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</a:rPr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92" y="338112"/>
            <a:ext cx="11173287" cy="10048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Products delivered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136025E-5570-4A57-9E05-0333F77C3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25899"/>
            <a:ext cx="11049000" cy="4806912"/>
          </a:xfrm>
        </p:spPr>
        <p:txBody>
          <a:bodyPr>
            <a:normAutofit/>
          </a:bodyPr>
          <a:lstStyle/>
          <a:p>
            <a:pPr algn="just"/>
            <a:r>
              <a:rPr lang="en-US" sz="2000" dirty="0"/>
              <a:t>Conference proceedings/presentations:</a:t>
            </a:r>
          </a:p>
          <a:p>
            <a:pPr lvl="1"/>
            <a:endParaRPr lang="en-US" sz="1600" dirty="0"/>
          </a:p>
          <a:p>
            <a:pPr lvl="1" algn="just"/>
            <a:r>
              <a:rPr lang="en-US" sz="1600" dirty="0"/>
              <a:t>M. N. </a:t>
            </a:r>
            <a:r>
              <a:rPr lang="en-US" sz="1600" dirty="0" err="1"/>
              <a:t>Polyanskiy</a:t>
            </a:r>
            <a:r>
              <a:rPr lang="en-US" sz="1600" dirty="0"/>
              <a:t>, I. V </a:t>
            </a:r>
            <a:r>
              <a:rPr lang="en-US" sz="1600" dirty="0" err="1"/>
              <a:t>Pogorelsky</a:t>
            </a:r>
            <a:r>
              <a:rPr lang="en-US" sz="1600" dirty="0"/>
              <a:t>, D. K. Choge, M. </a:t>
            </a:r>
            <a:r>
              <a:rPr lang="en-US" sz="1600" dirty="0" err="1"/>
              <a:t>Babzien</a:t>
            </a:r>
            <a:r>
              <a:rPr lang="en-US" sz="1600" dirty="0"/>
              <a:t>, W. Li, and M. A. Palmer, “Post-compression of multi-terawatt long-wave-infrared pulses,” in SPIE Optics and Optoelectronics, Prague (Czech Republic), April 7 – 10, 2025</a:t>
            </a:r>
          </a:p>
          <a:p>
            <a:pPr lvl="1" algn="just"/>
            <a:r>
              <a:rPr lang="en-US" sz="1600" dirty="0"/>
              <a:t>Dismas K. Choge, I. V </a:t>
            </a:r>
            <a:r>
              <a:rPr lang="en-US" sz="1600" dirty="0" err="1"/>
              <a:t>Pogorelsky</a:t>
            </a:r>
            <a:r>
              <a:rPr lang="en-US" sz="1600" dirty="0"/>
              <a:t>, M. N. </a:t>
            </a:r>
            <a:r>
              <a:rPr lang="en-US" sz="1600" dirty="0" err="1"/>
              <a:t>Polyanskiy</a:t>
            </a:r>
            <a:r>
              <a:rPr lang="en-US" sz="1600" dirty="0"/>
              <a:t>, M. </a:t>
            </a:r>
            <a:r>
              <a:rPr lang="en-US" sz="1600" dirty="0" err="1"/>
              <a:t>Babzien</a:t>
            </a:r>
            <a:r>
              <a:rPr lang="en-US" sz="1600" dirty="0"/>
              <a:t>, W. H. Li ,M. A. Palmer. “Accurate characterization of optical materials enables femtosecond LWIR pulses with terawatt-level peak power via bulk-material post-compression,” </a:t>
            </a:r>
            <a:r>
              <a:rPr lang="en-US" sz="1600" i="1" dirty="0"/>
              <a:t>APS Joint March and April meeting: Global Physics Summit,</a:t>
            </a:r>
            <a:r>
              <a:rPr lang="en-US" sz="1600" dirty="0"/>
              <a:t> Anaheim, CA (USA), March 16–21, 2025</a:t>
            </a:r>
          </a:p>
          <a:p>
            <a:pPr lvl="1"/>
            <a:r>
              <a:rPr lang="en-US" sz="1700" dirty="0"/>
              <a:t>Mikhail N. </a:t>
            </a:r>
            <a:r>
              <a:rPr lang="en-US" sz="1700" dirty="0" err="1"/>
              <a:t>Polyanskiy</a:t>
            </a:r>
            <a:r>
              <a:rPr lang="en-US" sz="1700" dirty="0"/>
              <a:t>, D. K. Choge, I. V. </a:t>
            </a:r>
            <a:r>
              <a:rPr lang="en-US" sz="1700" dirty="0" err="1"/>
              <a:t>Pogorelsky</a:t>
            </a:r>
            <a:r>
              <a:rPr lang="en-US" sz="1700" dirty="0"/>
              <a:t>, M. </a:t>
            </a:r>
            <a:r>
              <a:rPr lang="en-US" sz="1700" dirty="0" err="1"/>
              <a:t>Babzien</a:t>
            </a:r>
            <a:r>
              <a:rPr lang="en-US" sz="1700" dirty="0"/>
              <a:t>, W. H. Li, and M. A. Palmer "Nonlinear properties of bulk optical materials for high-peak-power long-wave-infrared lasers", Proc. SPIE 13347, Nonlinear Frequency Generation and Conversion: Materials and Devices XXIV, 133470K (21 March 2025) </a:t>
            </a:r>
          </a:p>
          <a:p>
            <a:pPr lvl="1" algn="just"/>
            <a:r>
              <a:rPr lang="en-US" sz="1600" dirty="0"/>
              <a:t>Dismas. K. Choge, M. N. </a:t>
            </a:r>
            <a:r>
              <a:rPr lang="en-US" sz="1600" dirty="0" err="1"/>
              <a:t>Polyanskiy</a:t>
            </a:r>
            <a:r>
              <a:rPr lang="en-US" sz="1600" dirty="0"/>
              <a:t>, I. V. </a:t>
            </a:r>
            <a:r>
              <a:rPr lang="en-US" sz="1600" dirty="0" err="1"/>
              <a:t>Pogorelsky</a:t>
            </a:r>
            <a:r>
              <a:rPr lang="en-US" sz="1600" dirty="0"/>
              <a:t>, M. </a:t>
            </a:r>
            <a:r>
              <a:rPr lang="en-US" sz="1600" dirty="0" err="1"/>
              <a:t>Babzien</a:t>
            </a:r>
            <a:r>
              <a:rPr lang="en-US" sz="1600" dirty="0"/>
              <a:t>, W. H. Li, and M. A. Palmer "Picosecond laser damage thresholds of materials for high-peak-power LWIR laser applications", Proc. SPIE PC13190, Laser-Induced Damage in Optical Materials 2024, PC1319010 (18 December 2024)</a:t>
            </a:r>
          </a:p>
          <a:p>
            <a:pPr lvl="1" algn="just"/>
            <a:r>
              <a:rPr lang="en-US" sz="1600" dirty="0"/>
              <a:t>Dismas. K. Choge, M. N. </a:t>
            </a:r>
            <a:r>
              <a:rPr lang="en-US" sz="1600" dirty="0" err="1"/>
              <a:t>Polyanskiy</a:t>
            </a:r>
            <a:r>
              <a:rPr lang="en-US" sz="1600" dirty="0"/>
              <a:t>, I. V. </a:t>
            </a:r>
            <a:r>
              <a:rPr lang="en-US" sz="1600" dirty="0" err="1"/>
              <a:t>Pogorelsky</a:t>
            </a:r>
            <a:r>
              <a:rPr lang="en-US" sz="1600" dirty="0"/>
              <a:t>, M. </a:t>
            </a:r>
            <a:r>
              <a:rPr lang="en-US" sz="1600" dirty="0" err="1"/>
              <a:t>Babzien</a:t>
            </a:r>
            <a:r>
              <a:rPr lang="en-US" sz="1600" dirty="0"/>
              <a:t>, W. H. Li, and M. A. Palmer, “Single-shot laser induced damage thresholds of optical mirrors for high-peak-power LWIR laser applications,” Advanced Accelerator Concepts (AAC) workshop, Naperville, Illinois (USA), July 21 - 26, 2024  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38271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95901" y="906450"/>
          <a:ext cx="11222513" cy="426559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10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605">
                  <a:extLst>
                    <a:ext uri="{9D8B030D-6E8A-4147-A177-3AD203B41FA5}">
                      <a16:colId xmlns:a16="http://schemas.microsoft.com/office/drawing/2014/main" val="3036326620"/>
                    </a:ext>
                  </a:extLst>
                </a:gridCol>
                <a:gridCol w="1472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6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318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2940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Requested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</a:t>
                      </a:r>
                      <a:r>
                        <a:rPr lang="en-US" sz="140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Energy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50-65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range is ~15-75 MeV with highest beam quality at nominal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283"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Bunch length &amp; emittance vary with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072"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Down to 100 fs (up to 1 kA peak current)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magnetic bunch compressor available to compress bunch down to </a:t>
                      </a:r>
                      <a:b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~100 fs. Beam quality is variable depending on charge and amount of compression required. </a:t>
                      </a:r>
                    </a:p>
                    <a:p>
                      <a:endParaRPr lang="en-US" sz="1400" i="1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NOTE:  Further compression options are being developed to provide bunch lengths down to the ~10 fs level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638"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Transverse size at IP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</a:t>
                      </a:r>
                      <a:r>
                        <a:rPr lang="mr-IN" sz="1400">
                          <a:latin typeface="Calibri" panose="020F0502020204030204" pitchFamily="34" charset="0"/>
                        </a:rPr>
                        <a:t>–</a:t>
                      </a:r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100 (dependent on IP position)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 is possible to achieve transverse sizes below 10 um with special permanent magnet optics.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Normalized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(at 0.3</a:t>
                      </a:r>
                      <a:r>
                        <a:rPr lang="en-US" sz="140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aseline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nC</a:t>
                      </a:r>
                      <a:r>
                        <a:rPr lang="en-US" sz="140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Variable</a:t>
                      </a:r>
                      <a:r>
                        <a:rPr lang="en-US" sz="1400" i="1" baseline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with bunch charge</a:t>
                      </a: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Rep.</a:t>
                      </a:r>
                      <a:r>
                        <a:rPr lang="en-US" sz="140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Rate (Hz)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Hz also available if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027">
                <a:tc>
                  <a:txBody>
                    <a:bodyPr/>
                    <a:lstStyle/>
                    <a:p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Trains</a:t>
                      </a:r>
                      <a:r>
                        <a:rPr lang="en-US" sz="140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mode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Multi-bunch mode available. Trains of 24 or 48 ns spaced bunches.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4698" y="344579"/>
            <a:ext cx="4422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Electron Beam Requirements</a:t>
            </a:r>
          </a:p>
        </p:txBody>
      </p:sp>
    </p:spTree>
    <p:extLst>
      <p:ext uri="{BB962C8B-B14F-4D97-AF65-F5344CB8AC3E}">
        <p14:creationId xmlns:p14="http://schemas.microsoft.com/office/powerpoint/2010/main" val="3275314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993121"/>
              </p:ext>
            </p:extLst>
          </p:nvPr>
        </p:nvGraphicFramePr>
        <p:xfrm>
          <a:off x="205485" y="567408"/>
          <a:ext cx="11794733" cy="62484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802295">
                  <a:extLst>
                    <a:ext uri="{9D8B030D-6E8A-4147-A177-3AD203B41FA5}">
                      <a16:colId xmlns:a16="http://schemas.microsoft.com/office/drawing/2014/main" val="3397490667"/>
                    </a:ext>
                  </a:extLst>
                </a:gridCol>
                <a:gridCol w="1369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467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42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2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1673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Requested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</a:t>
                      </a:r>
                      <a:r>
                        <a:rPr lang="en-US" sz="1400" b="1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Regenerative Amplifier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2/70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mJ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1400" baseline="30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Repetition</a:t>
                      </a:r>
                      <a:r>
                        <a:rPr lang="en-US" sz="140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Rate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Hz also available if needed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Circular polarization available at slightly reduced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</a:t>
                      </a:r>
                      <a:r>
                        <a:rPr lang="en-US" sz="1400" b="1" baseline="-25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400" b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CPA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i="1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 that delivery of full power pulses to the Experimental Hall is presently limited to Beamline #1 only.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~5 TW operation will become available shortly into this year’s experimental run period.  A 3-year development effort to achieve &gt;10 TW and deliver to users is in progress.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14610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25164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2/70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5722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 pulse energies of &gt;10 J will become available within the next year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92246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1400" baseline="30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89583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Repetition</a:t>
                      </a:r>
                      <a:r>
                        <a:rPr lang="en-US" sz="1400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Rate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94566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Adjustable linear polarization along with circular polarization can be provided upon request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415216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4698" y="36359"/>
            <a:ext cx="369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Laser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694885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5485" y="567408"/>
          <a:ext cx="11887198" cy="3810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71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806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9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191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Ti:Sapphire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Stage 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Stage II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Requested Values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Central 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Stage I parameters are presently available and setup to deliver Stage II parameters should be complete during FY22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FWHM Bandwidth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nm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Compressed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&lt;75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Transport of compressed pulses will initially include a very limited number of experimental interaction points.  Please consult with the ATF Team if you need this capability.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Chirped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Chirped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Compressed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~20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</a:t>
                      </a:r>
                      <a:r>
                        <a:rPr lang="en-US" sz="140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mJ</a:t>
                      </a: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presently operational with work underway this year to achieve our 100 </a:t>
                      </a:r>
                      <a:r>
                        <a:rPr lang="en-US" sz="140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mJ</a:t>
                      </a: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goal.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&gt;4.9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GW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&gt;98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&gt;1067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80298" y="0"/>
            <a:ext cx="600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Other Experimental Laser Requirements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5D49BC-AE16-384D-89DA-F322A3F7DED8}"/>
              </a:ext>
            </a:extLst>
          </p:cNvPr>
          <p:cNvGraphicFramePr>
            <a:graphicFrameLocks noGrp="1"/>
          </p:cNvGraphicFramePr>
          <p:nvPr/>
        </p:nvGraphicFramePr>
        <p:xfrm>
          <a:off x="203773" y="4482612"/>
          <a:ext cx="11909458" cy="21640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98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083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88446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5776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6606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Nd:YAG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Typical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Requested Values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pulse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nm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itchFamily="2" charset="2"/>
                        </a:rPr>
                        <a:t>532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Frequency doubled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84662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9983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656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Special Equipment Requirements and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18695-53DD-1844-BBEF-9F56CC265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6867"/>
            <a:ext cx="10515600" cy="5170096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Electron Beam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Please indicate any special equipment that you expect to need, including (but not limited to) the transverse deflecting cavity, shaped bunch using mask technique, plasma capillary discharge system, bolometer/interferometer setup etc.: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Laser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Please note any specialty laser configurations required here: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Ti:Sapphire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Nd:YAG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Lasers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Please note any specialty non-CO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laser configurations required here: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 </a:t>
            </a:r>
            <a:r>
              <a:rPr lang="en-US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Nd:YAG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1064 nm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Hazards &amp; Special Installation Requirements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Large installation (chamber, insertion device, etc.):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Cryogens: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Introducing new magnetic elements: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Introducing new materials into the beam path: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Any other foreseeable beam line modifications: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40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33A3B09-4E77-B749-8153-C1844FE9A83A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857038" y="1289887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Electron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NIR Laser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LWIR Laser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x 40 = 80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B694B9C-51DF-1B41-9225-691F9D253220}"/>
              </a:ext>
            </a:extLst>
          </p:cNvPr>
          <p:cNvSpPr txBox="1"/>
          <p:nvPr/>
        </p:nvSpPr>
        <p:spPr>
          <a:xfrm>
            <a:off x="4623371" y="811659"/>
            <a:ext cx="289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CY2025 Time Request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12C37A2F-A990-9749-952B-CEF0455DCD9E}"/>
              </a:ext>
            </a:extLst>
          </p:cNvPr>
          <p:cNvGraphicFramePr>
            <a:graphicFrameLocks/>
          </p:cNvGraphicFramePr>
          <p:nvPr/>
        </p:nvGraphicFramePr>
        <p:xfrm>
          <a:off x="857038" y="4104778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Electron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NIR Laser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LWIR Laser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x 3 = 120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 x 3 = 240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0DD5C7A-2802-9C41-84FC-3B5797C13958}"/>
              </a:ext>
            </a:extLst>
          </p:cNvPr>
          <p:cNvSpPr txBox="1"/>
          <p:nvPr/>
        </p:nvSpPr>
        <p:spPr>
          <a:xfrm>
            <a:off x="1323656" y="3594245"/>
            <a:ext cx="8706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Total Time Request for the 3-year Experiment  (including CY2024-26)</a:t>
            </a:r>
          </a:p>
        </p:txBody>
      </p:sp>
    </p:spTree>
    <p:extLst>
      <p:ext uri="{BB962C8B-B14F-4D97-AF65-F5344CB8AC3E}">
        <p14:creationId xmlns:p14="http://schemas.microsoft.com/office/powerpoint/2010/main" val="4106630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25D910-D9C2-4DC0-AC39-F8B785F60E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66FF"/>
                </a:solidFill>
              </a:rPr>
              <a:t>AE-138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369AF8A-3AE6-4C8F-8C47-CFDCEA9F0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623120"/>
              </p:ext>
            </p:extLst>
          </p:nvPr>
        </p:nvGraphicFramePr>
        <p:xfrm>
          <a:off x="683328" y="1833651"/>
          <a:ext cx="10825343" cy="2682240"/>
        </p:xfrm>
        <a:graphic>
          <a:graphicData uri="http://schemas.openxmlformats.org/drawingml/2006/table">
            <a:tbl>
              <a:tblPr firstRow="1" bandRow="1"/>
              <a:tblGrid>
                <a:gridCol w="2273392">
                  <a:extLst>
                    <a:ext uri="{9D8B030D-6E8A-4147-A177-3AD203B41FA5}">
                      <a16:colId xmlns:a16="http://schemas.microsoft.com/office/drawing/2014/main" val="1179947282"/>
                    </a:ext>
                  </a:extLst>
                </a:gridCol>
                <a:gridCol w="8551951">
                  <a:extLst>
                    <a:ext uri="{9D8B030D-6E8A-4147-A177-3AD203B41FA5}">
                      <a16:colId xmlns:a16="http://schemas.microsoft.com/office/drawing/2014/main" val="3458639344"/>
                    </a:ext>
                  </a:extLst>
                </a:gridCol>
              </a:tblGrid>
              <a:tr h="3548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Title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Enabling R&amp;D for Advanced M/L-WIR Laser Concepts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8516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Status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Succession of AE-101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5171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PI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Mikhail Polyanskiy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76211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Team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D. Choge, M.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</a:rPr>
                        <a:t>Babzien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, W. Li, I. Pogorelsky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5421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Funding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DOE ARDAP grant Phase II </a:t>
                      </a:r>
                      <a:r>
                        <a:rPr lang="en-US" sz="20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(2022—2025; PI: M. N. </a:t>
                      </a:r>
                      <a:r>
                        <a:rPr lang="en-US" sz="2000" b="0" i="0" u="none" strike="noStrike" kern="1200" baseline="0" dirty="0" err="1">
                          <a:solidFill>
                            <a:schemeClr val="dk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Polyanskiy</a:t>
                      </a:r>
                      <a:r>
                        <a:rPr lang="en-US" sz="20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r>
                        <a:rPr lang="en-US" sz="20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ATF laser R&amp;D funding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77706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Funding Status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Received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709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66FF"/>
                </a:solidFill>
              </a:rPr>
              <a:t>Experimental goals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11049000" cy="4207185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spcAft>
                <a:spcPts val="2400"/>
              </a:spcAft>
              <a:buFont typeface="Arial" panose="020B0604020202020204" pitchFamily="34" charset="0"/>
              <a:buAutoNum type="arabicParenR"/>
            </a:pPr>
            <a:r>
              <a:rPr lang="en-US" dirty="0"/>
              <a:t>Systematically study laser-damage characteristics of infrared materials and laser optics under the action of intense LWIR laser irradiation</a:t>
            </a:r>
          </a:p>
          <a:p>
            <a:pPr marL="514350" indent="-514350" algn="just">
              <a:spcAft>
                <a:spcPts val="2400"/>
              </a:spcAft>
              <a:buFont typeface="Arial" panose="020B0604020202020204" pitchFamily="34" charset="0"/>
              <a:buAutoNum type="arabicParenR"/>
            </a:pPr>
            <a:r>
              <a:rPr lang="en-US" dirty="0"/>
              <a:t>Deploy a full-scale working prototype of a post-compressor for a 2 </a:t>
            </a:r>
            <a:r>
              <a:rPr lang="en-US" dirty="0" err="1"/>
              <a:t>ps</a:t>
            </a:r>
            <a:r>
              <a:rPr lang="en-US" dirty="0"/>
              <a:t> to 500 fs compression</a:t>
            </a:r>
          </a:p>
          <a:p>
            <a:pPr marL="514350" indent="-514350" algn="just">
              <a:spcAft>
                <a:spcPts val="2400"/>
              </a:spcAft>
              <a:buFont typeface="Arial" panose="020B0604020202020204" pitchFamily="34" charset="0"/>
              <a:buAutoNum type="arabicParenR"/>
            </a:pPr>
            <a:r>
              <a:rPr lang="en-US" dirty="0"/>
              <a:t>Initiate a pump/probe study of free carrier dynamics in semiconductor materials relevant for M/L-WIR lasers</a:t>
            </a:r>
          </a:p>
          <a:p>
            <a:pPr marL="514350" indent="-514350" algn="just">
              <a:spcAft>
                <a:spcPts val="2400"/>
              </a:spcAft>
              <a:buFont typeface="Arial" panose="020B0604020202020204" pitchFamily="34" charset="0"/>
              <a:buAutoNum type="arabicParenR"/>
            </a:pPr>
            <a:r>
              <a:rPr lang="en-US" dirty="0"/>
              <a:t>Provide a framework for “small” research tasks needed for the development of M/L-WIR lasers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191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15" y="1"/>
            <a:ext cx="11049000" cy="6036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66FF"/>
                </a:solidFill>
              </a:rPr>
              <a:t>Set-up for laser-damage characterization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E8BC9F4F-9E55-4AB0-AFE4-C66F1B5E5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8216" y="7302017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pic>
        <p:nvPicPr>
          <p:cNvPr id="28" name="Picture 27" descr="A diagram of a beam profiler&#10;&#10;Description automatically generated">
            <a:extLst>
              <a:ext uri="{FF2B5EF4-FFF2-40B4-BE49-F238E27FC236}">
                <a16:creationId xmlns:a16="http://schemas.microsoft.com/office/drawing/2014/main" id="{CBB09E8F-4CDE-4C3C-B032-C71B8D58E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624" y="602231"/>
            <a:ext cx="8550891" cy="391915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5FFC70C-D465-4AB8-844A-D6CB9AC4A83A}"/>
              </a:ext>
            </a:extLst>
          </p:cNvPr>
          <p:cNvCxnSpPr>
            <a:cxnSpLocks/>
          </p:cNvCxnSpPr>
          <p:nvPr/>
        </p:nvCxnSpPr>
        <p:spPr>
          <a:xfrm flipH="1">
            <a:off x="1755048" y="2635548"/>
            <a:ext cx="194249" cy="107627"/>
          </a:xfrm>
          <a:prstGeom prst="line">
            <a:avLst/>
          </a:prstGeom>
          <a:solidFill>
            <a:schemeClr val="accent4">
              <a:lumMod val="7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stealth" w="med" len="med"/>
          </a:ln>
          <a:scene3d>
            <a:camera prst="isometricOffAxis1Left"/>
            <a:lightRig rig="flat" dir="t"/>
          </a:scene3d>
          <a:sp3d prstMaterial="clear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9B82B885-2672-43D1-B1A4-F9E72C965A2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9"/>
          <a:stretch/>
        </p:blipFill>
        <p:spPr bwMode="auto">
          <a:xfrm>
            <a:off x="2108959" y="4566572"/>
            <a:ext cx="7835455" cy="2081080"/>
          </a:xfrm>
          <a:prstGeom prst="rect">
            <a:avLst/>
          </a:prstGeom>
          <a:noFill/>
        </p:spPr>
      </p:pic>
      <p:sp>
        <p:nvSpPr>
          <p:cNvPr id="38" name="Freeform 10">
            <a:extLst>
              <a:ext uri="{FF2B5EF4-FFF2-40B4-BE49-F238E27FC236}">
                <a16:creationId xmlns:a16="http://schemas.microsoft.com/office/drawing/2014/main" id="{D6427DC7-E1F0-4415-93C9-D0A33F5A953A}"/>
              </a:ext>
            </a:extLst>
          </p:cNvPr>
          <p:cNvSpPr>
            <a:spLocks noEditPoints="1"/>
          </p:cNvSpPr>
          <p:nvPr/>
        </p:nvSpPr>
        <p:spPr bwMode="auto">
          <a:xfrm>
            <a:off x="3096938" y="5445303"/>
            <a:ext cx="290442" cy="303070"/>
          </a:xfrm>
          <a:custGeom>
            <a:avLst/>
            <a:gdLst>
              <a:gd name="T0" fmla="*/ 1 w 115"/>
              <a:gd name="T1" fmla="*/ 48 h 120"/>
              <a:gd name="T2" fmla="*/ 10 w 115"/>
              <a:gd name="T3" fmla="*/ 45 h 120"/>
              <a:gd name="T4" fmla="*/ 8 w 115"/>
              <a:gd name="T5" fmla="*/ 55 h 120"/>
              <a:gd name="T6" fmla="*/ 8 w 115"/>
              <a:gd name="T7" fmla="*/ 66 h 120"/>
              <a:gd name="T8" fmla="*/ 9 w 115"/>
              <a:gd name="T9" fmla="*/ 27 h 120"/>
              <a:gd name="T10" fmla="*/ 22 w 115"/>
              <a:gd name="T11" fmla="*/ 13 h 120"/>
              <a:gd name="T12" fmla="*/ 22 w 115"/>
              <a:gd name="T13" fmla="*/ 24 h 120"/>
              <a:gd name="T14" fmla="*/ 16 w 115"/>
              <a:gd name="T15" fmla="*/ 31 h 120"/>
              <a:gd name="T16" fmla="*/ 13 w 115"/>
              <a:gd name="T17" fmla="*/ 36 h 120"/>
              <a:gd name="T18" fmla="*/ 35 w 115"/>
              <a:gd name="T19" fmla="*/ 5 h 120"/>
              <a:gd name="T20" fmla="*/ 54 w 115"/>
              <a:gd name="T21" fmla="*/ 0 h 120"/>
              <a:gd name="T22" fmla="*/ 47 w 115"/>
              <a:gd name="T23" fmla="*/ 10 h 120"/>
              <a:gd name="T24" fmla="*/ 38 w 115"/>
              <a:gd name="T25" fmla="*/ 13 h 120"/>
              <a:gd name="T26" fmla="*/ 33 w 115"/>
              <a:gd name="T27" fmla="*/ 15 h 120"/>
              <a:gd name="T28" fmla="*/ 69 w 115"/>
              <a:gd name="T29" fmla="*/ 2 h 120"/>
              <a:gd name="T30" fmla="*/ 86 w 115"/>
              <a:gd name="T31" fmla="*/ 8 h 120"/>
              <a:gd name="T32" fmla="*/ 77 w 115"/>
              <a:gd name="T33" fmla="*/ 13 h 120"/>
              <a:gd name="T34" fmla="*/ 67 w 115"/>
              <a:gd name="T35" fmla="*/ 9 h 120"/>
              <a:gd name="T36" fmla="*/ 62 w 115"/>
              <a:gd name="T37" fmla="*/ 9 h 120"/>
              <a:gd name="T38" fmla="*/ 98 w 115"/>
              <a:gd name="T39" fmla="*/ 18 h 120"/>
              <a:gd name="T40" fmla="*/ 109 w 115"/>
              <a:gd name="T41" fmla="*/ 34 h 120"/>
              <a:gd name="T42" fmla="*/ 99 w 115"/>
              <a:gd name="T43" fmla="*/ 31 h 120"/>
              <a:gd name="T44" fmla="*/ 93 w 115"/>
              <a:gd name="T45" fmla="*/ 23 h 120"/>
              <a:gd name="T46" fmla="*/ 88 w 115"/>
              <a:gd name="T47" fmla="*/ 20 h 120"/>
              <a:gd name="T48" fmla="*/ 114 w 115"/>
              <a:gd name="T49" fmla="*/ 48 h 120"/>
              <a:gd name="T50" fmla="*/ 115 w 115"/>
              <a:gd name="T51" fmla="*/ 68 h 120"/>
              <a:gd name="T52" fmla="*/ 107 w 115"/>
              <a:gd name="T53" fmla="*/ 60 h 120"/>
              <a:gd name="T54" fmla="*/ 106 w 115"/>
              <a:gd name="T55" fmla="*/ 50 h 120"/>
              <a:gd name="T56" fmla="*/ 105 w 115"/>
              <a:gd name="T57" fmla="*/ 44 h 120"/>
              <a:gd name="T58" fmla="*/ 111 w 115"/>
              <a:gd name="T59" fmla="*/ 84 h 120"/>
              <a:gd name="T60" fmla="*/ 101 w 115"/>
              <a:gd name="T61" fmla="*/ 99 h 120"/>
              <a:gd name="T62" fmla="*/ 99 w 115"/>
              <a:gd name="T63" fmla="*/ 89 h 120"/>
              <a:gd name="T64" fmla="*/ 104 w 115"/>
              <a:gd name="T65" fmla="*/ 80 h 120"/>
              <a:gd name="T66" fmla="*/ 106 w 115"/>
              <a:gd name="T67" fmla="*/ 74 h 120"/>
              <a:gd name="T68" fmla="*/ 90 w 115"/>
              <a:gd name="T69" fmla="*/ 110 h 120"/>
              <a:gd name="T70" fmla="*/ 73 w 115"/>
              <a:gd name="T71" fmla="*/ 118 h 120"/>
              <a:gd name="T72" fmla="*/ 77 w 115"/>
              <a:gd name="T73" fmla="*/ 108 h 120"/>
              <a:gd name="T74" fmla="*/ 86 w 115"/>
              <a:gd name="T75" fmla="*/ 103 h 120"/>
              <a:gd name="T76" fmla="*/ 90 w 115"/>
              <a:gd name="T77" fmla="*/ 99 h 120"/>
              <a:gd name="T78" fmla="*/ 57 w 115"/>
              <a:gd name="T79" fmla="*/ 120 h 120"/>
              <a:gd name="T80" fmla="*/ 40 w 115"/>
              <a:gd name="T81" fmla="*/ 117 h 120"/>
              <a:gd name="T82" fmla="*/ 47 w 115"/>
              <a:gd name="T83" fmla="*/ 111 h 120"/>
              <a:gd name="T84" fmla="*/ 58 w 115"/>
              <a:gd name="T85" fmla="*/ 112 h 120"/>
              <a:gd name="T86" fmla="*/ 64 w 115"/>
              <a:gd name="T87" fmla="*/ 112 h 120"/>
              <a:gd name="T88" fmla="*/ 25 w 115"/>
              <a:gd name="T89" fmla="*/ 110 h 120"/>
              <a:gd name="T90" fmla="*/ 12 w 115"/>
              <a:gd name="T91" fmla="*/ 98 h 120"/>
              <a:gd name="T92" fmla="*/ 22 w 115"/>
              <a:gd name="T93" fmla="*/ 97 h 120"/>
              <a:gd name="T94" fmla="*/ 30 w 115"/>
              <a:gd name="T95" fmla="*/ 103 h 120"/>
              <a:gd name="T96" fmla="*/ 36 w 115"/>
              <a:gd name="T97" fmla="*/ 107 h 120"/>
              <a:gd name="T98" fmla="*/ 4 w 115"/>
              <a:gd name="T99" fmla="*/ 84 h 120"/>
              <a:gd name="T100" fmla="*/ 8 w 115"/>
              <a:gd name="T101" fmla="*/ 65 h 120"/>
              <a:gd name="T102" fmla="*/ 10 w 115"/>
              <a:gd name="T103" fmla="*/ 75 h 120"/>
              <a:gd name="T104" fmla="*/ 13 w 115"/>
              <a:gd name="T105" fmla="*/ 85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15" h="120">
                <a:moveTo>
                  <a:pt x="0" y="66"/>
                </a:moveTo>
                <a:lnTo>
                  <a:pt x="0" y="60"/>
                </a:lnTo>
                <a:lnTo>
                  <a:pt x="0" y="54"/>
                </a:lnTo>
                <a:lnTo>
                  <a:pt x="1" y="48"/>
                </a:lnTo>
                <a:lnTo>
                  <a:pt x="2" y="42"/>
                </a:lnTo>
                <a:lnTo>
                  <a:pt x="3" y="40"/>
                </a:lnTo>
                <a:lnTo>
                  <a:pt x="10" y="43"/>
                </a:lnTo>
                <a:lnTo>
                  <a:pt x="10" y="45"/>
                </a:lnTo>
                <a:lnTo>
                  <a:pt x="10" y="45"/>
                </a:lnTo>
                <a:lnTo>
                  <a:pt x="8" y="50"/>
                </a:lnTo>
                <a:lnTo>
                  <a:pt x="8" y="50"/>
                </a:lnTo>
                <a:lnTo>
                  <a:pt x="8" y="55"/>
                </a:lnTo>
                <a:lnTo>
                  <a:pt x="8" y="55"/>
                </a:lnTo>
                <a:lnTo>
                  <a:pt x="7" y="61"/>
                </a:lnTo>
                <a:lnTo>
                  <a:pt x="7" y="60"/>
                </a:lnTo>
                <a:lnTo>
                  <a:pt x="8" y="66"/>
                </a:lnTo>
                <a:lnTo>
                  <a:pt x="0" y="66"/>
                </a:lnTo>
                <a:close/>
                <a:moveTo>
                  <a:pt x="6" y="33"/>
                </a:moveTo>
                <a:lnTo>
                  <a:pt x="6" y="32"/>
                </a:lnTo>
                <a:lnTo>
                  <a:pt x="9" y="27"/>
                </a:lnTo>
                <a:lnTo>
                  <a:pt x="13" y="22"/>
                </a:lnTo>
                <a:lnTo>
                  <a:pt x="16" y="18"/>
                </a:lnTo>
                <a:lnTo>
                  <a:pt x="21" y="14"/>
                </a:lnTo>
                <a:lnTo>
                  <a:pt x="22" y="13"/>
                </a:lnTo>
                <a:lnTo>
                  <a:pt x="27" y="19"/>
                </a:lnTo>
                <a:lnTo>
                  <a:pt x="25" y="20"/>
                </a:lnTo>
                <a:lnTo>
                  <a:pt x="26" y="20"/>
                </a:lnTo>
                <a:lnTo>
                  <a:pt x="22" y="24"/>
                </a:lnTo>
                <a:lnTo>
                  <a:pt x="22" y="23"/>
                </a:lnTo>
                <a:lnTo>
                  <a:pt x="19" y="27"/>
                </a:lnTo>
                <a:lnTo>
                  <a:pt x="19" y="27"/>
                </a:lnTo>
                <a:lnTo>
                  <a:pt x="16" y="31"/>
                </a:lnTo>
                <a:lnTo>
                  <a:pt x="16" y="31"/>
                </a:lnTo>
                <a:lnTo>
                  <a:pt x="13" y="36"/>
                </a:lnTo>
                <a:lnTo>
                  <a:pt x="14" y="35"/>
                </a:lnTo>
                <a:lnTo>
                  <a:pt x="13" y="36"/>
                </a:lnTo>
                <a:lnTo>
                  <a:pt x="6" y="33"/>
                </a:lnTo>
                <a:close/>
                <a:moveTo>
                  <a:pt x="29" y="8"/>
                </a:moveTo>
                <a:lnTo>
                  <a:pt x="30" y="8"/>
                </a:lnTo>
                <a:lnTo>
                  <a:pt x="35" y="5"/>
                </a:lnTo>
                <a:lnTo>
                  <a:pt x="40" y="3"/>
                </a:lnTo>
                <a:lnTo>
                  <a:pt x="46" y="2"/>
                </a:lnTo>
                <a:lnTo>
                  <a:pt x="52" y="1"/>
                </a:lnTo>
                <a:lnTo>
                  <a:pt x="54" y="0"/>
                </a:lnTo>
                <a:lnTo>
                  <a:pt x="54" y="9"/>
                </a:lnTo>
                <a:lnTo>
                  <a:pt x="52" y="9"/>
                </a:lnTo>
                <a:lnTo>
                  <a:pt x="53" y="9"/>
                </a:lnTo>
                <a:lnTo>
                  <a:pt x="47" y="10"/>
                </a:lnTo>
                <a:lnTo>
                  <a:pt x="47" y="9"/>
                </a:lnTo>
                <a:lnTo>
                  <a:pt x="42" y="11"/>
                </a:lnTo>
                <a:lnTo>
                  <a:pt x="43" y="11"/>
                </a:lnTo>
                <a:lnTo>
                  <a:pt x="38" y="13"/>
                </a:lnTo>
                <a:lnTo>
                  <a:pt x="38" y="13"/>
                </a:lnTo>
                <a:lnTo>
                  <a:pt x="33" y="15"/>
                </a:lnTo>
                <a:lnTo>
                  <a:pt x="34" y="15"/>
                </a:lnTo>
                <a:lnTo>
                  <a:pt x="33" y="15"/>
                </a:lnTo>
                <a:lnTo>
                  <a:pt x="29" y="8"/>
                </a:lnTo>
                <a:close/>
                <a:moveTo>
                  <a:pt x="62" y="1"/>
                </a:moveTo>
                <a:lnTo>
                  <a:pt x="63" y="1"/>
                </a:lnTo>
                <a:lnTo>
                  <a:pt x="69" y="2"/>
                </a:lnTo>
                <a:lnTo>
                  <a:pt x="75" y="3"/>
                </a:lnTo>
                <a:lnTo>
                  <a:pt x="80" y="5"/>
                </a:lnTo>
                <a:lnTo>
                  <a:pt x="85" y="8"/>
                </a:lnTo>
                <a:lnTo>
                  <a:pt x="86" y="8"/>
                </a:lnTo>
                <a:lnTo>
                  <a:pt x="82" y="15"/>
                </a:lnTo>
                <a:lnTo>
                  <a:pt x="81" y="15"/>
                </a:lnTo>
                <a:lnTo>
                  <a:pt x="81" y="15"/>
                </a:lnTo>
                <a:lnTo>
                  <a:pt x="77" y="13"/>
                </a:lnTo>
                <a:lnTo>
                  <a:pt x="77" y="13"/>
                </a:lnTo>
                <a:lnTo>
                  <a:pt x="72" y="11"/>
                </a:lnTo>
                <a:lnTo>
                  <a:pt x="72" y="11"/>
                </a:lnTo>
                <a:lnTo>
                  <a:pt x="67" y="9"/>
                </a:lnTo>
                <a:lnTo>
                  <a:pt x="68" y="10"/>
                </a:lnTo>
                <a:lnTo>
                  <a:pt x="62" y="9"/>
                </a:lnTo>
                <a:lnTo>
                  <a:pt x="63" y="9"/>
                </a:lnTo>
                <a:lnTo>
                  <a:pt x="62" y="9"/>
                </a:lnTo>
                <a:lnTo>
                  <a:pt x="62" y="1"/>
                </a:lnTo>
                <a:close/>
                <a:moveTo>
                  <a:pt x="93" y="13"/>
                </a:moveTo>
                <a:lnTo>
                  <a:pt x="94" y="14"/>
                </a:lnTo>
                <a:lnTo>
                  <a:pt x="98" y="18"/>
                </a:lnTo>
                <a:lnTo>
                  <a:pt x="102" y="22"/>
                </a:lnTo>
                <a:lnTo>
                  <a:pt x="105" y="27"/>
                </a:lnTo>
                <a:lnTo>
                  <a:pt x="108" y="32"/>
                </a:lnTo>
                <a:lnTo>
                  <a:pt x="109" y="34"/>
                </a:lnTo>
                <a:lnTo>
                  <a:pt x="102" y="37"/>
                </a:lnTo>
                <a:lnTo>
                  <a:pt x="101" y="35"/>
                </a:lnTo>
                <a:lnTo>
                  <a:pt x="101" y="36"/>
                </a:lnTo>
                <a:lnTo>
                  <a:pt x="99" y="31"/>
                </a:lnTo>
                <a:lnTo>
                  <a:pt x="99" y="31"/>
                </a:lnTo>
                <a:lnTo>
                  <a:pt x="96" y="27"/>
                </a:lnTo>
                <a:lnTo>
                  <a:pt x="96" y="27"/>
                </a:lnTo>
                <a:lnTo>
                  <a:pt x="93" y="23"/>
                </a:lnTo>
                <a:lnTo>
                  <a:pt x="93" y="24"/>
                </a:lnTo>
                <a:lnTo>
                  <a:pt x="89" y="20"/>
                </a:lnTo>
                <a:lnTo>
                  <a:pt x="89" y="20"/>
                </a:lnTo>
                <a:lnTo>
                  <a:pt x="88" y="20"/>
                </a:lnTo>
                <a:lnTo>
                  <a:pt x="93" y="13"/>
                </a:lnTo>
                <a:close/>
                <a:moveTo>
                  <a:pt x="112" y="41"/>
                </a:moveTo>
                <a:lnTo>
                  <a:pt x="113" y="42"/>
                </a:lnTo>
                <a:lnTo>
                  <a:pt x="114" y="48"/>
                </a:lnTo>
                <a:lnTo>
                  <a:pt x="115" y="54"/>
                </a:lnTo>
                <a:lnTo>
                  <a:pt x="115" y="60"/>
                </a:lnTo>
                <a:lnTo>
                  <a:pt x="115" y="66"/>
                </a:lnTo>
                <a:lnTo>
                  <a:pt x="115" y="68"/>
                </a:lnTo>
                <a:lnTo>
                  <a:pt x="107" y="66"/>
                </a:lnTo>
                <a:lnTo>
                  <a:pt x="107" y="65"/>
                </a:lnTo>
                <a:lnTo>
                  <a:pt x="107" y="66"/>
                </a:lnTo>
                <a:lnTo>
                  <a:pt x="107" y="60"/>
                </a:lnTo>
                <a:lnTo>
                  <a:pt x="107" y="61"/>
                </a:lnTo>
                <a:lnTo>
                  <a:pt x="107" y="55"/>
                </a:lnTo>
                <a:lnTo>
                  <a:pt x="107" y="55"/>
                </a:lnTo>
                <a:lnTo>
                  <a:pt x="106" y="50"/>
                </a:lnTo>
                <a:lnTo>
                  <a:pt x="106" y="50"/>
                </a:lnTo>
                <a:lnTo>
                  <a:pt x="105" y="45"/>
                </a:lnTo>
                <a:lnTo>
                  <a:pt x="105" y="45"/>
                </a:lnTo>
                <a:lnTo>
                  <a:pt x="105" y="44"/>
                </a:lnTo>
                <a:lnTo>
                  <a:pt x="112" y="41"/>
                </a:lnTo>
                <a:close/>
                <a:moveTo>
                  <a:pt x="113" y="76"/>
                </a:moveTo>
                <a:lnTo>
                  <a:pt x="113" y="78"/>
                </a:lnTo>
                <a:lnTo>
                  <a:pt x="111" y="84"/>
                </a:lnTo>
                <a:lnTo>
                  <a:pt x="108" y="89"/>
                </a:lnTo>
                <a:lnTo>
                  <a:pt x="105" y="94"/>
                </a:lnTo>
                <a:lnTo>
                  <a:pt x="102" y="98"/>
                </a:lnTo>
                <a:lnTo>
                  <a:pt x="101" y="99"/>
                </a:lnTo>
                <a:lnTo>
                  <a:pt x="96" y="94"/>
                </a:lnTo>
                <a:lnTo>
                  <a:pt x="96" y="93"/>
                </a:lnTo>
                <a:lnTo>
                  <a:pt x="96" y="93"/>
                </a:lnTo>
                <a:lnTo>
                  <a:pt x="99" y="89"/>
                </a:lnTo>
                <a:lnTo>
                  <a:pt x="99" y="89"/>
                </a:lnTo>
                <a:lnTo>
                  <a:pt x="101" y="85"/>
                </a:lnTo>
                <a:lnTo>
                  <a:pt x="101" y="85"/>
                </a:lnTo>
                <a:lnTo>
                  <a:pt x="104" y="80"/>
                </a:lnTo>
                <a:lnTo>
                  <a:pt x="103" y="81"/>
                </a:lnTo>
                <a:lnTo>
                  <a:pt x="105" y="75"/>
                </a:lnTo>
                <a:lnTo>
                  <a:pt x="105" y="76"/>
                </a:lnTo>
                <a:lnTo>
                  <a:pt x="106" y="74"/>
                </a:lnTo>
                <a:lnTo>
                  <a:pt x="113" y="76"/>
                </a:lnTo>
                <a:close/>
                <a:moveTo>
                  <a:pt x="96" y="105"/>
                </a:moveTo>
                <a:lnTo>
                  <a:pt x="94" y="107"/>
                </a:lnTo>
                <a:lnTo>
                  <a:pt x="90" y="110"/>
                </a:lnTo>
                <a:lnTo>
                  <a:pt x="85" y="113"/>
                </a:lnTo>
                <a:lnTo>
                  <a:pt x="80" y="116"/>
                </a:lnTo>
                <a:lnTo>
                  <a:pt x="75" y="118"/>
                </a:lnTo>
                <a:lnTo>
                  <a:pt x="73" y="118"/>
                </a:lnTo>
                <a:lnTo>
                  <a:pt x="71" y="110"/>
                </a:lnTo>
                <a:lnTo>
                  <a:pt x="72" y="110"/>
                </a:lnTo>
                <a:lnTo>
                  <a:pt x="72" y="110"/>
                </a:lnTo>
                <a:lnTo>
                  <a:pt x="77" y="108"/>
                </a:lnTo>
                <a:lnTo>
                  <a:pt x="77" y="108"/>
                </a:lnTo>
                <a:lnTo>
                  <a:pt x="81" y="106"/>
                </a:lnTo>
                <a:lnTo>
                  <a:pt x="81" y="106"/>
                </a:lnTo>
                <a:lnTo>
                  <a:pt x="86" y="103"/>
                </a:lnTo>
                <a:lnTo>
                  <a:pt x="85" y="103"/>
                </a:lnTo>
                <a:lnTo>
                  <a:pt x="89" y="100"/>
                </a:lnTo>
                <a:lnTo>
                  <a:pt x="89" y="100"/>
                </a:lnTo>
                <a:lnTo>
                  <a:pt x="90" y="99"/>
                </a:lnTo>
                <a:lnTo>
                  <a:pt x="96" y="105"/>
                </a:lnTo>
                <a:close/>
                <a:moveTo>
                  <a:pt x="65" y="120"/>
                </a:moveTo>
                <a:lnTo>
                  <a:pt x="63" y="120"/>
                </a:lnTo>
                <a:lnTo>
                  <a:pt x="57" y="120"/>
                </a:lnTo>
                <a:lnTo>
                  <a:pt x="52" y="120"/>
                </a:lnTo>
                <a:lnTo>
                  <a:pt x="46" y="119"/>
                </a:lnTo>
                <a:lnTo>
                  <a:pt x="40" y="118"/>
                </a:lnTo>
                <a:lnTo>
                  <a:pt x="40" y="117"/>
                </a:lnTo>
                <a:lnTo>
                  <a:pt x="43" y="110"/>
                </a:lnTo>
                <a:lnTo>
                  <a:pt x="43" y="110"/>
                </a:lnTo>
                <a:lnTo>
                  <a:pt x="42" y="110"/>
                </a:lnTo>
                <a:lnTo>
                  <a:pt x="47" y="111"/>
                </a:lnTo>
                <a:lnTo>
                  <a:pt x="47" y="111"/>
                </a:lnTo>
                <a:lnTo>
                  <a:pt x="53" y="112"/>
                </a:lnTo>
                <a:lnTo>
                  <a:pt x="52" y="112"/>
                </a:lnTo>
                <a:lnTo>
                  <a:pt x="58" y="112"/>
                </a:lnTo>
                <a:lnTo>
                  <a:pt x="57" y="112"/>
                </a:lnTo>
                <a:lnTo>
                  <a:pt x="63" y="112"/>
                </a:lnTo>
                <a:lnTo>
                  <a:pt x="62" y="112"/>
                </a:lnTo>
                <a:lnTo>
                  <a:pt x="64" y="112"/>
                </a:lnTo>
                <a:lnTo>
                  <a:pt x="65" y="120"/>
                </a:lnTo>
                <a:close/>
                <a:moveTo>
                  <a:pt x="32" y="114"/>
                </a:moveTo>
                <a:lnTo>
                  <a:pt x="30" y="113"/>
                </a:lnTo>
                <a:lnTo>
                  <a:pt x="25" y="110"/>
                </a:lnTo>
                <a:lnTo>
                  <a:pt x="21" y="107"/>
                </a:lnTo>
                <a:lnTo>
                  <a:pt x="16" y="103"/>
                </a:lnTo>
                <a:lnTo>
                  <a:pt x="13" y="98"/>
                </a:lnTo>
                <a:lnTo>
                  <a:pt x="12" y="98"/>
                </a:lnTo>
                <a:lnTo>
                  <a:pt x="19" y="93"/>
                </a:lnTo>
                <a:lnTo>
                  <a:pt x="19" y="93"/>
                </a:lnTo>
                <a:lnTo>
                  <a:pt x="19" y="93"/>
                </a:lnTo>
                <a:lnTo>
                  <a:pt x="22" y="97"/>
                </a:lnTo>
                <a:lnTo>
                  <a:pt x="22" y="97"/>
                </a:lnTo>
                <a:lnTo>
                  <a:pt x="26" y="100"/>
                </a:lnTo>
                <a:lnTo>
                  <a:pt x="25" y="100"/>
                </a:lnTo>
                <a:lnTo>
                  <a:pt x="30" y="103"/>
                </a:lnTo>
                <a:lnTo>
                  <a:pt x="29" y="103"/>
                </a:lnTo>
                <a:lnTo>
                  <a:pt x="34" y="106"/>
                </a:lnTo>
                <a:lnTo>
                  <a:pt x="33" y="106"/>
                </a:lnTo>
                <a:lnTo>
                  <a:pt x="36" y="107"/>
                </a:lnTo>
                <a:lnTo>
                  <a:pt x="32" y="114"/>
                </a:lnTo>
                <a:close/>
                <a:moveTo>
                  <a:pt x="8" y="91"/>
                </a:moveTo>
                <a:lnTo>
                  <a:pt x="6" y="89"/>
                </a:lnTo>
                <a:lnTo>
                  <a:pt x="4" y="84"/>
                </a:lnTo>
                <a:lnTo>
                  <a:pt x="2" y="78"/>
                </a:lnTo>
                <a:lnTo>
                  <a:pt x="1" y="72"/>
                </a:lnTo>
                <a:lnTo>
                  <a:pt x="0" y="67"/>
                </a:lnTo>
                <a:lnTo>
                  <a:pt x="8" y="65"/>
                </a:lnTo>
                <a:lnTo>
                  <a:pt x="8" y="71"/>
                </a:lnTo>
                <a:lnTo>
                  <a:pt x="8" y="71"/>
                </a:lnTo>
                <a:lnTo>
                  <a:pt x="10" y="76"/>
                </a:lnTo>
                <a:lnTo>
                  <a:pt x="10" y="75"/>
                </a:lnTo>
                <a:lnTo>
                  <a:pt x="11" y="81"/>
                </a:lnTo>
                <a:lnTo>
                  <a:pt x="11" y="80"/>
                </a:lnTo>
                <a:lnTo>
                  <a:pt x="14" y="85"/>
                </a:lnTo>
                <a:lnTo>
                  <a:pt x="13" y="85"/>
                </a:lnTo>
                <a:lnTo>
                  <a:pt x="14" y="87"/>
                </a:lnTo>
                <a:lnTo>
                  <a:pt x="8" y="91"/>
                </a:lnTo>
                <a:close/>
              </a:path>
            </a:pathLst>
          </a:cu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AC10F2-8D7F-47D6-9127-F9BD8D75AEC8}"/>
              </a:ext>
            </a:extLst>
          </p:cNvPr>
          <p:cNvSpPr txBox="1"/>
          <p:nvPr/>
        </p:nvSpPr>
        <p:spPr>
          <a:xfrm>
            <a:off x="2108959" y="4600322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Input profile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A9CD42-3888-4154-91AB-509CB95ADDA5}"/>
              </a:ext>
            </a:extLst>
          </p:cNvPr>
          <p:cNvSpPr txBox="1"/>
          <p:nvPr/>
        </p:nvSpPr>
        <p:spPr>
          <a:xfrm>
            <a:off x="5205412" y="455683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Sampled profile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7D2D6B-5D3D-42EC-8E48-A036ABA24D75}"/>
              </a:ext>
            </a:extLst>
          </p:cNvPr>
          <p:cNvSpPr txBox="1"/>
          <p:nvPr/>
        </p:nvSpPr>
        <p:spPr>
          <a:xfrm>
            <a:off x="7914691" y="4552082"/>
            <a:ext cx="2029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Focused spot</a:t>
            </a:r>
          </a:p>
          <a:p>
            <a:r>
              <a:rPr lang="en-US" dirty="0">
                <a:solidFill>
                  <a:schemeClr val="bg1"/>
                </a:solidFill>
              </a:rPr>
              <a:t>~700 µm (FWHM)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789850-230B-47CC-AA69-88D9B6B23814}"/>
              </a:ext>
            </a:extLst>
          </p:cNvPr>
          <p:cNvSpPr txBox="1"/>
          <p:nvPr/>
        </p:nvSpPr>
        <p:spPr>
          <a:xfrm>
            <a:off x="2528010" y="1592946"/>
            <a:ext cx="1718740" cy="461665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⌀12.88 mm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A42D9B3-A2E8-4304-A621-027FA7DB8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90638" y="867111"/>
            <a:ext cx="1817239" cy="136293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D1EE680-85C6-46A3-9915-14A36E415463}"/>
              </a:ext>
            </a:extLst>
          </p:cNvPr>
          <p:cNvSpPr/>
          <p:nvPr/>
        </p:nvSpPr>
        <p:spPr>
          <a:xfrm>
            <a:off x="10885823" y="2125715"/>
            <a:ext cx="1071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mirror</a:t>
            </a:r>
          </a:p>
        </p:txBody>
      </p:sp>
      <p:pic>
        <p:nvPicPr>
          <p:cNvPr id="12" name="Picture 11" descr="OMAX ToupView">
            <a:extLst>
              <a:ext uri="{FF2B5EF4-FFF2-40B4-BE49-F238E27FC236}">
                <a16:creationId xmlns:a16="http://schemas.microsoft.com/office/drawing/2014/main" id="{4D9E7A67-3818-462E-9473-A89B95A605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35" r="28866" b="10492"/>
          <a:stretch/>
        </p:blipFill>
        <p:spPr>
          <a:xfrm>
            <a:off x="9962487" y="4612742"/>
            <a:ext cx="2215336" cy="16430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B3BBEB-F424-4293-BE2F-2F81617AB2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487" t="3067" r="34908" b="6667"/>
          <a:stretch/>
        </p:blipFill>
        <p:spPr>
          <a:xfrm>
            <a:off x="10485935" y="2513773"/>
            <a:ext cx="1362931" cy="2023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AD31EE-559D-4207-A2F6-FB802CC5FEE8}"/>
              </a:ext>
            </a:extLst>
          </p:cNvPr>
          <p:cNvSpPr txBox="1"/>
          <p:nvPr/>
        </p:nvSpPr>
        <p:spPr>
          <a:xfrm>
            <a:off x="1288254" y="192645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C464C5-27E4-48FD-93E0-FEB4DC9CA8B2}"/>
              </a:ext>
            </a:extLst>
          </p:cNvPr>
          <p:cNvSpPr txBox="1"/>
          <p:nvPr/>
        </p:nvSpPr>
        <p:spPr>
          <a:xfrm>
            <a:off x="10468411" y="213507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(b)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AA5DCF-6543-49D3-9C20-FBC8614B99CB}"/>
              </a:ext>
            </a:extLst>
          </p:cNvPr>
          <p:cNvSpPr txBox="1"/>
          <p:nvPr/>
        </p:nvSpPr>
        <p:spPr>
          <a:xfrm>
            <a:off x="11421613" y="248045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6F2901-1C80-4303-8401-3543FD20069A}"/>
              </a:ext>
            </a:extLst>
          </p:cNvPr>
          <p:cNvSpPr txBox="1"/>
          <p:nvPr/>
        </p:nvSpPr>
        <p:spPr>
          <a:xfrm>
            <a:off x="9988077" y="487524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(d)</a:t>
            </a:r>
          </a:p>
        </p:txBody>
      </p:sp>
    </p:spTree>
    <p:extLst>
      <p:ext uri="{BB962C8B-B14F-4D97-AF65-F5344CB8AC3E}">
        <p14:creationId xmlns:p14="http://schemas.microsoft.com/office/powerpoint/2010/main" val="459955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7" y="98269"/>
            <a:ext cx="11173287" cy="10048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66FF"/>
                </a:solidFill>
              </a:rPr>
              <a:t>Single-shot LIDT extraction</a:t>
            </a:r>
            <a:br>
              <a:rPr lang="en-US" dirty="0"/>
            </a:br>
            <a:endParaRPr lang="en-US" dirty="0"/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E8BC9F4F-9E55-4AB0-AFE4-C66F1B5E5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8216" y="7302017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FA3329-A124-4305-8137-0D823B642756}"/>
              </a:ext>
            </a:extLst>
          </p:cNvPr>
          <p:cNvSpPr/>
          <p:nvPr/>
        </p:nvSpPr>
        <p:spPr>
          <a:xfrm>
            <a:off x="8472151" y="2388960"/>
            <a:ext cx="3699991" cy="1461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65" dirty="0">
                <a:solidFill>
                  <a:srgbClr val="000000"/>
                </a:solidFill>
              </a:rPr>
              <a:t>Protected Au mirror sample imaged with optical microscope</a:t>
            </a:r>
            <a:endParaRPr lang="en-US" sz="2965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7985BD-3448-40B0-A395-8905D7F8B34C}"/>
              </a:ext>
            </a:extLst>
          </p:cNvPr>
          <p:cNvSpPr/>
          <p:nvPr/>
        </p:nvSpPr>
        <p:spPr>
          <a:xfrm>
            <a:off x="8472151" y="4850439"/>
            <a:ext cx="3437544" cy="1004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65" dirty="0"/>
              <a:t>Beam spatial distribution at focus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63709D-5D14-41C2-AF67-27369B8609E5}"/>
              </a:ext>
            </a:extLst>
          </p:cNvPr>
          <p:cNvSpPr/>
          <p:nvPr/>
        </p:nvSpPr>
        <p:spPr>
          <a:xfrm>
            <a:off x="8472151" y="879542"/>
            <a:ext cx="3645556" cy="1004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65" dirty="0"/>
              <a:t>Line-out profile of the damage spot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17106A-9D72-46D3-B28C-517C5D5AD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101" y="652389"/>
            <a:ext cx="4197680" cy="616890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9B314A-5233-4195-AE0C-8ED1092A38E9}"/>
              </a:ext>
            </a:extLst>
          </p:cNvPr>
          <p:cNvCxnSpPr>
            <a:stCxn id="7" idx="1"/>
          </p:cNvCxnSpPr>
          <p:nvPr/>
        </p:nvCxnSpPr>
        <p:spPr>
          <a:xfrm flipH="1">
            <a:off x="7610303" y="1381987"/>
            <a:ext cx="861848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7A8E274-E028-4B4B-9CF0-621F2D265235}"/>
              </a:ext>
            </a:extLst>
          </p:cNvPr>
          <p:cNvCxnSpPr/>
          <p:nvPr/>
        </p:nvCxnSpPr>
        <p:spPr>
          <a:xfrm flipH="1">
            <a:off x="7610303" y="3119544"/>
            <a:ext cx="716478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8C5D4EC-C67D-4F47-88FA-42DBCC6C59CD}"/>
              </a:ext>
            </a:extLst>
          </p:cNvPr>
          <p:cNvCxnSpPr>
            <a:cxnSpLocks/>
          </p:cNvCxnSpPr>
          <p:nvPr/>
        </p:nvCxnSpPr>
        <p:spPr>
          <a:xfrm flipH="1" flipV="1">
            <a:off x="8092687" y="5359946"/>
            <a:ext cx="430924" cy="481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1F2E599-E2D1-4BCC-B757-3B5406EF75D3}"/>
              </a:ext>
            </a:extLst>
          </p:cNvPr>
          <p:cNvSpPr/>
          <p:nvPr/>
        </p:nvSpPr>
        <p:spPr>
          <a:xfrm>
            <a:off x="282305" y="4883026"/>
            <a:ext cx="3837982" cy="923330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F</a:t>
            </a:r>
            <a:r>
              <a:rPr lang="en-US" baseline="-25000" dirty="0" err="1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is deduced as the maximum fluence just outside the damaged area where no damage occurs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4C1554-6349-4FF6-950A-9574359C314D}"/>
              </a:ext>
            </a:extLst>
          </p:cNvPr>
          <p:cNvSpPr/>
          <p:nvPr/>
        </p:nvSpPr>
        <p:spPr>
          <a:xfrm>
            <a:off x="5454178" y="1515100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Left    center   right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B6E85A-C9F8-4B75-B244-40141F5AE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5" t="21332" r="4214" b="7700"/>
          <a:stretch/>
        </p:blipFill>
        <p:spPr>
          <a:xfrm>
            <a:off x="601778" y="1051644"/>
            <a:ext cx="3518509" cy="2829744"/>
          </a:xfrm>
          <a:prstGeom prst="rect">
            <a:avLst/>
          </a:prstGeom>
        </p:spPr>
      </p:pic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5E966A2B-0A04-4355-88E6-D60CB869B20B}"/>
              </a:ext>
            </a:extLst>
          </p:cNvPr>
          <p:cNvCxnSpPr>
            <a:cxnSpLocks/>
          </p:cNvCxnSpPr>
          <p:nvPr/>
        </p:nvCxnSpPr>
        <p:spPr>
          <a:xfrm rot="10800000">
            <a:off x="2367383" y="2670893"/>
            <a:ext cx="995252" cy="81938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D5945CB-D31E-4A73-84F6-BAF45BCC7174}"/>
              </a:ext>
            </a:extLst>
          </p:cNvPr>
          <p:cNvCxnSpPr/>
          <p:nvPr/>
        </p:nvCxnSpPr>
        <p:spPr>
          <a:xfrm flipH="1">
            <a:off x="2517058" y="1578220"/>
            <a:ext cx="206477" cy="124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F898895-5FB3-41F4-9D17-05821E3F9C9A}"/>
              </a:ext>
            </a:extLst>
          </p:cNvPr>
          <p:cNvCxnSpPr/>
          <p:nvPr/>
        </p:nvCxnSpPr>
        <p:spPr>
          <a:xfrm>
            <a:off x="1472099" y="2056534"/>
            <a:ext cx="5996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E89992E-3076-472B-980F-0C1ABE0D7B1B}"/>
              </a:ext>
            </a:extLst>
          </p:cNvPr>
          <p:cNvSpPr txBox="1"/>
          <p:nvPr/>
        </p:nvSpPr>
        <p:spPr>
          <a:xfrm>
            <a:off x="2649905" y="1342105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 fluence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ACF8BE-68F6-4869-A57E-1AA73884F133}"/>
              </a:ext>
            </a:extLst>
          </p:cNvPr>
          <p:cNvSpPr txBox="1"/>
          <p:nvPr/>
        </p:nvSpPr>
        <p:spPr>
          <a:xfrm>
            <a:off x="1099744" y="1765803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</a:t>
            </a:r>
            <a:r>
              <a:rPr lang="en-US" baseline="-25000" dirty="0" err="1"/>
              <a:t>th</a:t>
            </a:r>
            <a:endParaRPr lang="en-US" baseline="-25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39E0D7-1453-4912-8779-B83EF76A0342}"/>
              </a:ext>
            </a:extLst>
          </p:cNvPr>
          <p:cNvSpPr txBox="1"/>
          <p:nvPr/>
        </p:nvSpPr>
        <p:spPr>
          <a:xfrm>
            <a:off x="3286651" y="3167112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Damage </a:t>
            </a:r>
          </a:p>
          <a:p>
            <a:r>
              <a:rPr lang="en-US" dirty="0"/>
              <a:t>profile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D7350A-808A-41D2-8DFA-5782B6124967}"/>
              </a:ext>
            </a:extLst>
          </p:cNvPr>
          <p:cNvSpPr txBox="1"/>
          <p:nvPr/>
        </p:nvSpPr>
        <p:spPr>
          <a:xfrm>
            <a:off x="1771920" y="96804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space</a:t>
            </a:r>
          </a:p>
        </p:txBody>
      </p:sp>
    </p:spTree>
    <p:extLst>
      <p:ext uri="{BB962C8B-B14F-4D97-AF65-F5344CB8AC3E}">
        <p14:creationId xmlns:p14="http://schemas.microsoft.com/office/powerpoint/2010/main" val="4115346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:a16="http://schemas.microsoft.com/office/drawing/2014/main" id="{C2DF05CC-5707-48F4-88D1-A921209BCC90}"/>
              </a:ext>
            </a:extLst>
          </p:cNvPr>
          <p:cNvSpPr/>
          <p:nvPr/>
        </p:nvSpPr>
        <p:spPr>
          <a:xfrm>
            <a:off x="2437415" y="6406441"/>
            <a:ext cx="320763" cy="3405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875C8B-96F8-4424-A886-F2475EC6C9C2}"/>
              </a:ext>
            </a:extLst>
          </p:cNvPr>
          <p:cNvSpPr txBox="1"/>
          <p:nvPr/>
        </p:nvSpPr>
        <p:spPr>
          <a:xfrm>
            <a:off x="2445272" y="639451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C452457-B4F4-4B99-B1BC-229779808C8A}"/>
              </a:ext>
            </a:extLst>
          </p:cNvPr>
          <p:cNvSpPr/>
          <p:nvPr/>
        </p:nvSpPr>
        <p:spPr>
          <a:xfrm>
            <a:off x="10241542" y="992073"/>
            <a:ext cx="320763" cy="3405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A96D24-BF2E-4D63-B84A-81320F521071}"/>
              </a:ext>
            </a:extLst>
          </p:cNvPr>
          <p:cNvSpPr txBox="1"/>
          <p:nvPr/>
        </p:nvSpPr>
        <p:spPr>
          <a:xfrm>
            <a:off x="10249399" y="98014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8EA9FEB-417C-4C7C-B8DF-9C5FB501ED39}"/>
              </a:ext>
            </a:extLst>
          </p:cNvPr>
          <p:cNvSpPr/>
          <p:nvPr/>
        </p:nvSpPr>
        <p:spPr>
          <a:xfrm>
            <a:off x="7245389" y="430940"/>
            <a:ext cx="320763" cy="3405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ABB855-7771-41F6-BC59-5FC444B5330B}"/>
              </a:ext>
            </a:extLst>
          </p:cNvPr>
          <p:cNvSpPr txBox="1"/>
          <p:nvPr/>
        </p:nvSpPr>
        <p:spPr>
          <a:xfrm>
            <a:off x="7253246" y="4190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5E01425-0A75-4BF1-9F66-B70713AA37DE}"/>
              </a:ext>
            </a:extLst>
          </p:cNvPr>
          <p:cNvSpPr/>
          <p:nvPr/>
        </p:nvSpPr>
        <p:spPr>
          <a:xfrm>
            <a:off x="4319200" y="465296"/>
            <a:ext cx="320763" cy="34053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2E9D94-770B-4A23-9961-9A2EAC65651C}"/>
              </a:ext>
            </a:extLst>
          </p:cNvPr>
          <p:cNvSpPr txBox="1"/>
          <p:nvPr/>
        </p:nvSpPr>
        <p:spPr>
          <a:xfrm>
            <a:off x="4327057" y="45337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15" y="106655"/>
            <a:ext cx="11049000" cy="6036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66FF"/>
                </a:solidFill>
              </a:rPr>
              <a:t>Data analysis 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E8BC9F4F-9E55-4AB0-AFE4-C66F1B5E5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8216" y="7302017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4142F23-61F3-4FA7-B521-EF0682CEBA1B}"/>
                  </a:ext>
                </a:extLst>
              </p:cNvPr>
              <p:cNvSpPr/>
              <p:nvPr/>
            </p:nvSpPr>
            <p:spPr>
              <a:xfrm>
                <a:off x="6235647" y="6331371"/>
                <a:ext cx="6167568" cy="4356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sup>
                          </m:s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4142F23-61F3-4FA7-B521-EF0682CEB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5647" y="6331371"/>
                <a:ext cx="6167568" cy="435697"/>
              </a:xfrm>
              <a:prstGeom prst="rect">
                <a:avLst/>
              </a:prstGeom>
              <a:blipFill>
                <a:blip r:embed="rId2"/>
                <a:stretch>
                  <a:fillRect t="-63380" b="-84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7AA7917F-EEBC-4B89-B60C-C87E13115732}"/>
              </a:ext>
            </a:extLst>
          </p:cNvPr>
          <p:cNvSpPr/>
          <p:nvPr/>
        </p:nvSpPr>
        <p:spPr>
          <a:xfrm>
            <a:off x="10562305" y="943494"/>
            <a:ext cx="15018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Inspect the sample under the microscope.</a:t>
            </a:r>
          </a:p>
          <a:p>
            <a:r>
              <a:rPr lang="en-US" dirty="0"/>
              <a:t>Measure and record damage diameter D(=2r). </a:t>
            </a:r>
          </a:p>
        </p:txBody>
      </p:sp>
      <p:pic>
        <p:nvPicPr>
          <p:cNvPr id="9" name="Picture 8" descr="All samples_all shots v2024-09-16.xlsx - Excel">
            <a:extLst>
              <a:ext uri="{FF2B5EF4-FFF2-40B4-BE49-F238E27FC236}">
                <a16:creationId xmlns:a16="http://schemas.microsoft.com/office/drawing/2014/main" id="{CFE0EEE0-11B6-4B1D-8AC8-A6AA093ED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26646" r="48550" b="6430"/>
          <a:stretch/>
        </p:blipFill>
        <p:spPr>
          <a:xfrm>
            <a:off x="471433" y="1057986"/>
            <a:ext cx="9639799" cy="51012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98E3DE-0BF0-4598-85B4-0F38C492D998}"/>
              </a:ext>
            </a:extLst>
          </p:cNvPr>
          <p:cNvSpPr/>
          <p:nvPr/>
        </p:nvSpPr>
        <p:spPr>
          <a:xfrm>
            <a:off x="4567895" y="486508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Measure pulse energy 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1806786-5134-4F4D-BDB7-B5C13E8075F9}"/>
              </a:ext>
            </a:extLst>
          </p:cNvPr>
          <p:cNvCxnSpPr>
            <a:cxnSpLocks/>
          </p:cNvCxnSpPr>
          <p:nvPr/>
        </p:nvCxnSpPr>
        <p:spPr>
          <a:xfrm>
            <a:off x="5638413" y="855840"/>
            <a:ext cx="0" cy="20720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96DE6BA-4893-4B49-ABC9-0B65303D40AE}"/>
              </a:ext>
            </a:extLst>
          </p:cNvPr>
          <p:cNvSpPr/>
          <p:nvPr/>
        </p:nvSpPr>
        <p:spPr>
          <a:xfrm>
            <a:off x="7501941" y="419016"/>
            <a:ext cx="408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Compute the on‐sample peak fluence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A4F2DB-2A5E-4A0F-BA3A-538CB04935E2}"/>
              </a:ext>
            </a:extLst>
          </p:cNvPr>
          <p:cNvCxnSpPr>
            <a:cxnSpLocks/>
          </p:cNvCxnSpPr>
          <p:nvPr/>
        </p:nvCxnSpPr>
        <p:spPr>
          <a:xfrm flipH="1">
            <a:off x="7069394" y="731102"/>
            <a:ext cx="1254370" cy="32688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2AE5ED-E908-4413-BECF-73E1EC868C12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6489291" y="1396184"/>
            <a:ext cx="4073014" cy="83997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2FFB8DB-A683-47DF-87AD-C8BD5E5C5927}"/>
              </a:ext>
            </a:extLst>
          </p:cNvPr>
          <p:cNvSpPr/>
          <p:nvPr/>
        </p:nvSpPr>
        <p:spPr>
          <a:xfrm>
            <a:off x="2758178" y="6224544"/>
            <a:ext cx="4807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Assemble all (𝐹, D) pairs and fit them with double‑Gaussian damage‑threshold model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ECF9AD6-7B42-4702-B526-C1C54DDAAEEA}"/>
              </a:ext>
            </a:extLst>
          </p:cNvPr>
          <p:cNvCxnSpPr/>
          <p:nvPr/>
        </p:nvCxnSpPr>
        <p:spPr>
          <a:xfrm flipV="1">
            <a:off x="8780206" y="6172219"/>
            <a:ext cx="0" cy="15915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149C07E9-58CF-4726-B408-0865AED84FC4}"/>
              </a:ext>
            </a:extLst>
          </p:cNvPr>
          <p:cNvSpPr/>
          <p:nvPr/>
        </p:nvSpPr>
        <p:spPr>
          <a:xfrm>
            <a:off x="10030142" y="5851994"/>
            <a:ext cx="2217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r=radius of damaged spot</a:t>
            </a:r>
          </a:p>
          <a:p>
            <a:r>
              <a:rPr lang="en-US" sz="1400" dirty="0"/>
              <a:t>x=beam spot size</a:t>
            </a:r>
          </a:p>
        </p:txBody>
      </p:sp>
    </p:spTree>
    <p:extLst>
      <p:ext uri="{BB962C8B-B14F-4D97-AF65-F5344CB8AC3E}">
        <p14:creationId xmlns:p14="http://schemas.microsoft.com/office/powerpoint/2010/main" val="1875276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7" y="98269"/>
            <a:ext cx="11173287" cy="10048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LIDT Results Summary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E8BC9F4F-9E55-4AB0-AFE4-C66F1B5E5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8216" y="7302017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36F469F-79E2-4A53-B800-9C546987D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24" y="1104947"/>
            <a:ext cx="12003834" cy="485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322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15" y="121050"/>
            <a:ext cx="11173287" cy="10048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66FF"/>
                </a:solidFill>
              </a:rPr>
              <a:t>Strong positive correlation between </a:t>
            </a:r>
            <a:br>
              <a:rPr lang="en-US" dirty="0">
                <a:solidFill>
                  <a:srgbClr val="0066FF"/>
                </a:solidFill>
              </a:rPr>
            </a:br>
            <a:r>
              <a:rPr lang="en-US" dirty="0">
                <a:solidFill>
                  <a:srgbClr val="0066FF"/>
                </a:solidFill>
              </a:rPr>
              <a:t>band gap and LIDT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E8BC9F4F-9E55-4AB0-AFE4-C66F1B5E5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8216" y="7302017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0BF4A-E3EF-425A-8D4C-5435CDA63B1F}"/>
              </a:ext>
            </a:extLst>
          </p:cNvPr>
          <p:cNvSpPr/>
          <p:nvPr/>
        </p:nvSpPr>
        <p:spPr>
          <a:xfrm>
            <a:off x="7601740" y="677061"/>
            <a:ext cx="1296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BaF</a:t>
            </a:r>
            <a:r>
              <a:rPr lang="en-US" sz="2800" baseline="-25000" dirty="0"/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B925A9-5A12-46AE-81C9-DE86BFF61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166" y="3618777"/>
            <a:ext cx="4784297" cy="1788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F393AF-69CB-4760-AB0F-6FC4814BD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166" y="1195971"/>
            <a:ext cx="4777834" cy="18022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98F63A-B39F-4CCE-8C18-886B710574D7}"/>
              </a:ext>
            </a:extLst>
          </p:cNvPr>
          <p:cNvSpPr/>
          <p:nvPr/>
        </p:nvSpPr>
        <p:spPr>
          <a:xfrm>
            <a:off x="7868530" y="3155079"/>
            <a:ext cx="763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KCl</a:t>
            </a:r>
            <a:endParaRPr lang="en-US" sz="2800" baseline="-2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C8A8AE-BD5F-412A-8F42-E6342F018834}"/>
              </a:ext>
            </a:extLst>
          </p:cNvPr>
          <p:cNvSpPr/>
          <p:nvPr/>
        </p:nvSpPr>
        <p:spPr>
          <a:xfrm>
            <a:off x="1553931" y="5818132"/>
            <a:ext cx="10343102" cy="369332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Wider band‑gap → higher multiphoton threshold → fewer seed electrons → higher damage fluence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A14269-E7D9-4C8C-A992-E7A286C0C556}"/>
              </a:ext>
            </a:extLst>
          </p:cNvPr>
          <p:cNvSpPr/>
          <p:nvPr/>
        </p:nvSpPr>
        <p:spPr>
          <a:xfrm>
            <a:off x="9730223" y="3564205"/>
            <a:ext cx="2103461" cy="548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1" dirty="0"/>
              <a:t>F</a:t>
            </a:r>
            <a:r>
              <a:rPr lang="en-US" sz="2541" baseline="-25000" dirty="0"/>
              <a:t>0</a:t>
            </a:r>
            <a:r>
              <a:rPr lang="en-US" sz="2541" dirty="0"/>
              <a:t>=9.6</a:t>
            </a:r>
            <a:r>
              <a:rPr lang="en-US" sz="2965" dirty="0"/>
              <a:t> </a:t>
            </a:r>
            <a:r>
              <a:rPr lang="en-US" sz="2541" dirty="0"/>
              <a:t>Jcm</a:t>
            </a:r>
            <a:r>
              <a:rPr lang="en-US" sz="2541" baseline="30000" dirty="0"/>
              <a:t>-2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43396B-5BB0-4288-88E1-EE58C78A36CB}"/>
              </a:ext>
            </a:extLst>
          </p:cNvPr>
          <p:cNvSpPr/>
          <p:nvPr/>
        </p:nvSpPr>
        <p:spPr>
          <a:xfrm>
            <a:off x="9730224" y="1283612"/>
            <a:ext cx="2103461" cy="548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1" dirty="0"/>
              <a:t>F</a:t>
            </a:r>
            <a:r>
              <a:rPr lang="en-US" sz="2541" baseline="-25000" dirty="0"/>
              <a:t>0</a:t>
            </a:r>
            <a:r>
              <a:rPr lang="en-US" sz="2541" dirty="0"/>
              <a:t>=9.8</a:t>
            </a:r>
            <a:r>
              <a:rPr lang="en-US" sz="2965" dirty="0"/>
              <a:t> </a:t>
            </a:r>
            <a:r>
              <a:rPr lang="en-US" sz="2541" dirty="0"/>
              <a:t>Jcm</a:t>
            </a:r>
            <a:r>
              <a:rPr lang="en-US" sz="2541" baseline="30000" dirty="0"/>
              <a:t>-2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368009-BEDB-485C-BF24-1583EEC60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3" y="1230498"/>
            <a:ext cx="7221503" cy="439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200BEBB-6331-4C7B-A7F4-163AEF60CAC9}"/>
                  </a:ext>
                </a:extLst>
              </p:cNvPr>
              <p:cNvSpPr/>
              <p:nvPr/>
            </p:nvSpPr>
            <p:spPr>
              <a:xfrm>
                <a:off x="5569092" y="6243478"/>
                <a:ext cx="4054302" cy="369332"/>
              </a:xfrm>
              <a:prstGeom prst="rect">
                <a:avLst/>
              </a:prstGeom>
              <a:solidFill>
                <a:srgbClr val="0066FF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@9.2 µm, </a:t>
                </a:r>
                <a:r>
                  <a:rPr lang="en-US" dirty="0" err="1">
                    <a:solidFill>
                      <a:schemeClr val="bg1"/>
                    </a:solidFill>
                  </a:rPr>
                  <a:t>Keldysh</a:t>
                </a:r>
                <a:r>
                  <a:rPr lang="en-US" dirty="0">
                    <a:solidFill>
                      <a:schemeClr val="bg1"/>
                    </a:solidFill>
                  </a:rPr>
                  <a:t> parameter,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~0.04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200BEBB-6331-4C7B-A7F4-163AEF60CA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092" y="6243478"/>
                <a:ext cx="4054302" cy="369332"/>
              </a:xfrm>
              <a:prstGeom prst="rect">
                <a:avLst/>
              </a:prstGeom>
              <a:blipFill>
                <a:blip r:embed="rId5"/>
                <a:stretch>
                  <a:fillRect l="-135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283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61" y="-209849"/>
            <a:ext cx="11049000" cy="1325563"/>
          </a:xfrm>
        </p:spPr>
        <p:txBody>
          <a:bodyPr/>
          <a:lstStyle/>
          <a:p>
            <a:r>
              <a:rPr lang="en-US" dirty="0">
                <a:solidFill>
                  <a:srgbClr val="0066FF"/>
                </a:solidFill>
              </a:rPr>
              <a:t>Experimental plans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676A41-F2D0-4447-A652-CFDB083F4EDA}"/>
              </a:ext>
            </a:extLst>
          </p:cNvPr>
          <p:cNvSpPr txBox="1"/>
          <p:nvPr/>
        </p:nvSpPr>
        <p:spPr>
          <a:xfrm>
            <a:off x="860306" y="827516"/>
            <a:ext cx="1144576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1) Systematically study laser-damage of LWIR materials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en-US" sz="2400" dirty="0"/>
              <a:t>Continue using full power CO</a:t>
            </a:r>
            <a:r>
              <a:rPr lang="en-US" sz="2400" baseline="-25000" dirty="0"/>
              <a:t>2</a:t>
            </a:r>
            <a:r>
              <a:rPr lang="en-US" sz="2400" dirty="0"/>
              <a:t> laser to test &gt;100 samples </a:t>
            </a:r>
            <a:r>
              <a:rPr lang="en-US" dirty="0"/>
              <a:t>(mirrors/windows/gratings)</a:t>
            </a:r>
            <a:r>
              <a:rPr lang="en-US" sz="2400" dirty="0"/>
              <a:t> </a:t>
            </a:r>
          </a:p>
          <a:p>
            <a:pPr algn="just"/>
            <a:r>
              <a:rPr lang="en-US" sz="2400" dirty="0"/>
              <a:t>2) Deploy a full-scale working prototype of a post-compressor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2 </a:t>
            </a:r>
            <a:r>
              <a:rPr lang="en-US" sz="2400" dirty="0" err="1"/>
              <a:t>ps</a:t>
            </a:r>
            <a:r>
              <a:rPr lang="en-US" sz="2400" dirty="0"/>
              <a:t> to 500 fs compression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CC"/>
              </a:solidFill>
            </a:endParaRPr>
          </a:p>
          <a:p>
            <a:r>
              <a:rPr lang="en-US" sz="2400" dirty="0">
                <a:solidFill>
                  <a:srgbClr val="0000CC"/>
                </a:solidFill>
              </a:rPr>
              <a:t> </a:t>
            </a:r>
          </a:p>
          <a:p>
            <a:r>
              <a:rPr lang="en-US" sz="2400" dirty="0">
                <a:solidFill>
                  <a:schemeClr val="accent5"/>
                </a:solidFill>
              </a:rPr>
              <a:t>3) Pump/probe study of free carrier dynamics in semiconductor materials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Requires </a:t>
            </a:r>
            <a:r>
              <a:rPr lang="en-US" sz="2400" dirty="0" err="1">
                <a:solidFill>
                  <a:schemeClr val="accent5"/>
                </a:solidFill>
              </a:rPr>
              <a:t>ps</a:t>
            </a:r>
            <a:r>
              <a:rPr lang="en-US" sz="2400" dirty="0">
                <a:solidFill>
                  <a:schemeClr val="accent5"/>
                </a:solidFill>
              </a:rPr>
              <a:t> pulse</a:t>
            </a:r>
          </a:p>
          <a:p>
            <a:r>
              <a:rPr lang="en-US" sz="2400" dirty="0">
                <a:solidFill>
                  <a:srgbClr val="0000CC"/>
                </a:solidFill>
              </a:rPr>
              <a:t>4) Framework for “small” research tasks for the development of M/L-WIR lasers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CC"/>
                </a:solidFill>
              </a:rPr>
              <a:t>Generation of 1.4 µm via wavelength down-conversion in PPLN</a:t>
            </a:r>
          </a:p>
          <a:p>
            <a:pPr lvl="2"/>
            <a:r>
              <a:rPr lang="en-US" sz="2400" dirty="0">
                <a:solidFill>
                  <a:srgbClr val="0000CC"/>
                </a:solidFill>
              </a:rPr>
              <a:t> 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CC"/>
              </a:solidFill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C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C5B1F76-E792-457C-9CE0-9FFE5863A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3955">
            <a:off x="2678732" y="2142418"/>
            <a:ext cx="6119477" cy="172909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0A81773-8D0A-4E39-ABA3-7AF23671E356}"/>
              </a:ext>
            </a:extLst>
          </p:cNvPr>
          <p:cNvSpPr txBox="1"/>
          <p:nvPr/>
        </p:nvSpPr>
        <p:spPr>
          <a:xfrm rot="21184137">
            <a:off x="4299547" y="3220964"/>
            <a:ext cx="1296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4.50 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11CD097-EB62-494C-B125-1FBBC3101BD6}"/>
              </a:ext>
            </a:extLst>
          </p:cNvPr>
          <p:cNvSpPr txBox="1"/>
          <p:nvPr/>
        </p:nvSpPr>
        <p:spPr>
          <a:xfrm>
            <a:off x="2228825" y="245357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cs typeface="Arial" panose="020B0604020202020204" pitchFamily="34" charset="0"/>
              </a:rPr>
              <a:t>KCl</a:t>
            </a:r>
            <a:r>
              <a:rPr lang="en-US" b="1" dirty="0">
                <a:cs typeface="Arial" panose="020B0604020202020204" pitchFamily="34" charset="0"/>
              </a:rPr>
              <a:t> lens</a:t>
            </a:r>
          </a:p>
          <a:p>
            <a:r>
              <a:rPr lang="en-US" dirty="0">
                <a:cs typeface="Arial" panose="020B0604020202020204" pitchFamily="34" charset="0"/>
              </a:rPr>
              <a:t>t=85 mm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CAEA849-CB8E-479B-A158-E43FB25123E7}"/>
              </a:ext>
            </a:extLst>
          </p:cNvPr>
          <p:cNvSpPr txBox="1"/>
          <p:nvPr/>
        </p:nvSpPr>
        <p:spPr>
          <a:xfrm>
            <a:off x="4948031" y="2435596"/>
            <a:ext cx="148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Spatial filter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2148C4A-2C3F-4202-941C-F1608C5350D1}"/>
              </a:ext>
            </a:extLst>
          </p:cNvPr>
          <p:cNvSpPr txBox="1"/>
          <p:nvPr/>
        </p:nvSpPr>
        <p:spPr>
          <a:xfrm>
            <a:off x="5211599" y="3036297"/>
            <a:ext cx="1077539" cy="369332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⌀2.5 mm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CB835A1-9937-48B3-947F-7DB73718B7D5}"/>
              </a:ext>
            </a:extLst>
          </p:cNvPr>
          <p:cNvSpPr txBox="1"/>
          <p:nvPr/>
        </p:nvSpPr>
        <p:spPr>
          <a:xfrm rot="21184137">
            <a:off x="6310857" y="2978633"/>
            <a:ext cx="130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4.98 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63D013A-8711-465A-B65C-761A96CA565F}"/>
              </a:ext>
            </a:extLst>
          </p:cNvPr>
          <p:cNvSpPr txBox="1"/>
          <p:nvPr/>
        </p:nvSpPr>
        <p:spPr>
          <a:xfrm>
            <a:off x="7629439" y="3163300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BaF</a:t>
            </a:r>
            <a:r>
              <a:rPr lang="en-US" b="1" baseline="-25000" dirty="0">
                <a:cs typeface="Arial" panose="020B0604020202020204" pitchFamily="34" charset="0"/>
              </a:rPr>
              <a:t>2</a:t>
            </a:r>
            <a:r>
              <a:rPr lang="en-US" b="1" dirty="0">
                <a:cs typeface="Arial" panose="020B0604020202020204" pitchFamily="34" charset="0"/>
              </a:rPr>
              <a:t> lens</a:t>
            </a:r>
          </a:p>
          <a:p>
            <a:r>
              <a:rPr lang="en-US" dirty="0">
                <a:cs typeface="Arial" panose="020B0604020202020204" pitchFamily="34" charset="0"/>
              </a:rPr>
              <a:t>t=110 mm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654EBBE-DE54-42DF-8967-3D1D4B557FCF}"/>
              </a:ext>
            </a:extLst>
          </p:cNvPr>
          <p:cNvGrpSpPr/>
          <p:nvPr/>
        </p:nvGrpSpPr>
        <p:grpSpPr>
          <a:xfrm>
            <a:off x="2430779" y="5321998"/>
            <a:ext cx="4833509" cy="1099975"/>
            <a:chOff x="3036162" y="569027"/>
            <a:chExt cx="4833509" cy="109997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664F580-F38E-4C00-8B43-EEF1C1F23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092" t="8533" r="31990" b="79730"/>
            <a:stretch/>
          </p:blipFill>
          <p:spPr>
            <a:xfrm>
              <a:off x="3036162" y="577048"/>
              <a:ext cx="4833509" cy="1091954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C48172D-2298-4C3A-B320-BDBDD968C743}"/>
                </a:ext>
              </a:extLst>
            </p:cNvPr>
            <p:cNvSpPr txBox="1"/>
            <p:nvPr/>
          </p:nvSpPr>
          <p:spPr>
            <a:xfrm>
              <a:off x="3142695" y="753693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1064 nm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F72EE61-F25C-4EC1-A5C8-C5C62912098F}"/>
                </a:ext>
              </a:extLst>
            </p:cNvPr>
            <p:cNvCxnSpPr/>
            <p:nvPr/>
          </p:nvCxnSpPr>
          <p:spPr>
            <a:xfrm>
              <a:off x="4465468" y="861134"/>
              <a:ext cx="66582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2DEA4E3-C0AF-46AB-99C2-F152DFF534B3}"/>
                </a:ext>
              </a:extLst>
            </p:cNvPr>
            <p:cNvSpPr txBox="1"/>
            <p:nvPr/>
          </p:nvSpPr>
          <p:spPr>
            <a:xfrm>
              <a:off x="4634713" y="569027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994925B-4303-46D0-AE39-E9A84107C8D6}"/>
                </a:ext>
              </a:extLst>
            </p:cNvPr>
            <p:cNvSpPr txBox="1"/>
            <p:nvPr/>
          </p:nvSpPr>
          <p:spPr>
            <a:xfrm>
              <a:off x="5068818" y="639086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PPLN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77BC6C4-3360-4F44-A82D-D9E972AD4EB9}"/>
                </a:ext>
              </a:extLst>
            </p:cNvPr>
            <p:cNvSpPr txBox="1"/>
            <p:nvPr/>
          </p:nvSpPr>
          <p:spPr>
            <a:xfrm>
              <a:off x="4184041" y="1264159"/>
              <a:ext cx="498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92E7F9C-6673-4714-AE2C-5DF4D76641D6}"/>
                </a:ext>
              </a:extLst>
            </p:cNvPr>
            <p:cNvSpPr txBox="1"/>
            <p:nvPr/>
          </p:nvSpPr>
          <p:spPr>
            <a:xfrm>
              <a:off x="6329631" y="1299670"/>
              <a:ext cx="498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M2</a:t>
              </a: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88C5B46C-86C7-46B5-AA40-9CA3D753ED1B}"/>
              </a:ext>
            </a:extLst>
          </p:cNvPr>
          <p:cNvSpPr/>
          <p:nvPr/>
        </p:nvSpPr>
        <p:spPr>
          <a:xfrm>
            <a:off x="7191780" y="5725370"/>
            <a:ext cx="4068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1064 nm (e) </a:t>
            </a:r>
            <a:r>
              <a:rPr lang="en-US" b="1" dirty="0">
                <a:sym typeface="Wingdings" pitchFamily="2" charset="2"/>
              </a:rPr>
              <a:t>= </a:t>
            </a: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1440 nm (e) </a:t>
            </a:r>
            <a:r>
              <a:rPr lang="en-US" b="1" dirty="0">
                <a:sym typeface="Wingdings" pitchFamily="2" charset="2"/>
              </a:rPr>
              <a:t>+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4075 nm (e)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2048320-177E-4923-95A5-9D0AB2FCCB32}"/>
              </a:ext>
            </a:extLst>
          </p:cNvPr>
          <p:cNvSpPr txBox="1"/>
          <p:nvPr/>
        </p:nvSpPr>
        <p:spPr>
          <a:xfrm>
            <a:off x="4251801" y="6182132"/>
            <a:ext cx="1253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50 mm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BF15D79-69BE-4EE3-96A2-A2337C17B081}"/>
              </a:ext>
            </a:extLst>
          </p:cNvPr>
          <p:cNvCxnSpPr>
            <a:cxnSpLocks/>
          </p:cNvCxnSpPr>
          <p:nvPr/>
        </p:nvCxnSpPr>
        <p:spPr>
          <a:xfrm>
            <a:off x="4491402" y="6201796"/>
            <a:ext cx="712246" cy="0"/>
          </a:xfrm>
          <a:prstGeom prst="straightConnector1">
            <a:avLst/>
          </a:prstGeom>
          <a:solidFill>
            <a:schemeClr val="bg1"/>
          </a:solidFill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06689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02B1611D-C42F-0A41-BAED-D3B41970EBE3}" vid="{7E203859-C242-EE45-BB6D-C700A593D7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bnl-ppt-template-widescreen (1)</Template>
  <TotalTime>18679</TotalTime>
  <Words>1617</Words>
  <Application>Microsoft Office PowerPoint</Application>
  <PresentationFormat>Widescreen</PresentationFormat>
  <Paragraphs>348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 Math</vt:lpstr>
      <vt:lpstr>Roboto</vt:lpstr>
      <vt:lpstr>Times New Roman</vt:lpstr>
      <vt:lpstr>Wingdings</vt:lpstr>
      <vt:lpstr>BNL</vt:lpstr>
      <vt:lpstr>27th Accelerator Test Facility (ATF) Users' Meeting  AE138  Enabling R&amp;D for Advanced M/L-WIR Laser Concepts</vt:lpstr>
      <vt:lpstr>AE-138</vt:lpstr>
      <vt:lpstr>Experimental goals</vt:lpstr>
      <vt:lpstr>Set-up for laser-damage characterization</vt:lpstr>
      <vt:lpstr>Single-shot LIDT extraction </vt:lpstr>
      <vt:lpstr>Data analysis </vt:lpstr>
      <vt:lpstr>LIDT Results Summary</vt:lpstr>
      <vt:lpstr>Strong positive correlation between  band gap and LIDT</vt:lpstr>
      <vt:lpstr>Experimental plans</vt:lpstr>
      <vt:lpstr>Products delivered</vt:lpstr>
      <vt:lpstr>PowerPoint Presentation</vt:lpstr>
      <vt:lpstr>PowerPoint Presentation</vt:lpstr>
      <vt:lpstr>PowerPoint Presentation</vt:lpstr>
      <vt:lpstr>Special Equipment Requirements and Hazards</vt:lpstr>
      <vt:lpstr>PowerPoint Presentation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27th Accelerator Test Facility (ATF) Users' Meeting  Presentation TitleEnabling Technologies for Next-Generation M/L-WIR Lasers</dc:title>
  <dc:subject/>
  <dc:creator>Ilardi, Mary Jane</dc:creator>
  <cp:keywords/>
  <dc:description/>
  <cp:lastModifiedBy>Pogorelsky, Igor</cp:lastModifiedBy>
  <cp:revision>138</cp:revision>
  <dcterms:created xsi:type="dcterms:W3CDTF">2025-04-14T18:38:31Z</dcterms:created>
  <dcterms:modified xsi:type="dcterms:W3CDTF">2025-04-29T13:12:03Z</dcterms:modified>
  <cp:category/>
</cp:coreProperties>
</file>