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4" r:id="rId2"/>
    <p:sldId id="260" r:id="rId3"/>
    <p:sldId id="333" r:id="rId4"/>
    <p:sldId id="331" r:id="rId5"/>
    <p:sldId id="332" r:id="rId6"/>
    <p:sldId id="288" r:id="rId7"/>
    <p:sldId id="289" r:id="rId8"/>
    <p:sldId id="291" r:id="rId9"/>
    <p:sldId id="266" r:id="rId10"/>
    <p:sldId id="268" r:id="rId11"/>
    <p:sldId id="471" r:id="rId12"/>
    <p:sldId id="476" r:id="rId13"/>
    <p:sldId id="298" r:id="rId14"/>
    <p:sldId id="325" r:id="rId15"/>
    <p:sldId id="326" r:id="rId16"/>
    <p:sldId id="327" r:id="rId17"/>
    <p:sldId id="33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D0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65"/>
    <p:restoredTop sz="94822"/>
  </p:normalViewPr>
  <p:slideViewPr>
    <p:cSldViewPr snapToGrid="0">
      <p:cViewPr varScale="1">
        <p:scale>
          <a:sx n="96" d="100"/>
          <a:sy n="96" d="100"/>
        </p:scale>
        <p:origin x="1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9T04:47:04.2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 0 21102,'-3'0'25,"0"0"-21,3 0-4,3 0 0,-2 0 0,4 0 0,-1 0 0,0 0 0,0 0 0,-1 0 0,1 0 0,-3 0 0,5 0 0,-2 0 0,0 0 0,0 0 0,-2 0 0,3 0 0,-3 0 0,2 0 0,-2 0 0,2 0 0,-2 0 0,3 0 0,-3 0 0,2 0 0,-2 0 0,3 0 0,-3 0 0,2 0 0,-2 0 0,2 0 0,-2 0 0,4 0 0,-3 0 0,1 0 0,1 0 0,-3 0 0,2 0 0,-2 0 0,3 0 0,-1 0 0,0 0 0,0 0 0,-2 0 0,3 0 0,-3 0 0,2 0 0,-2 0 0,3 0 0,-4 0 0,5 0 0,-6 0 0,3 0 0,-3 0 0,3 0 0,-2 0 0,2 0 0,-3 0 0,3 0 0,-3 0 0,3 0 0,-3 0 0,3 0 0,-2 0 0,2 0 0,-1 0 0,0 0 0,2 0 0,-3 0 0,5 0 0,-4 0 0,2 0 0,-3 0 0,5 0 0,-5 0 0,2 0 0,-1 0 0,-1 0 0,2 0 0,-3 0 0,3 0 0,-2 0 0,1 0 0,-2 0 0,3 0 0,-2 0 0,2 0 0,-3 0 0,3 0 0,-3 0 0,3 0 0,-3 0 0,3 0 0,-2 0 0,2 0 0,-3 0 0,2 0 0,-1 0 0,2 0 0,-3 0 0,3 0 0,-2 0 0,1 0 0,-2 0 0,-2 0 0,1 0 0,-5 0 0,3 0 0,-4 0 0,3 0 0,0 0 0,-1 0 0,-1 0 0,0 0 0,-1 0 0,0 0 0,-2 0 0,2 0 0,-1 0 0,1 0 0,0 0 0,0 0 0,-1 0 0,3 0 0,-2 0 0,2 0 0,-1 0 0,-1 0 0,1 0 0,2 0 0,-1 0 0,1 0 0,-2 0 0,-1 0 0,1 0 0,2 0 0,-1 0 0,3 0 0,-2 0 0,2 0 0,-3 0 0,1 0 0,-2 0 0,-1 0 0,1 0 0,0 0 0,-1 0 0,1 0 0,-1 0 0,4 0 0,-3 0 0,5 0 0,-2 0 0,3 0 0,3 0 0,-2 0 0,5 0 0,-3 0 0,4 0 0,-1 0 0,-2 0 0,1 0 0,-1 0 0,2 0 0,1 0 0,-1 0 0,-2 0 0,1 0 0,-4 0 0,5 0 0,-2 0 0,0 0 0,0 0 0,0 0 0,3 0 0,-1 0 0,1 0 0,-1 0 0,0 0 0,1 0 0,-1 0 0,1 0 0,-3 0 0,0 0 0,0 0 0,3 0 0,-1 0 0,1 0 0,-1 0 0,1 0 0,-3 0 0,0 0 0,-3 0 0,5 0 0,-2 0 0,-1 0 0,0 0 0,-3 0 0,3 0 0,-2 0 0,2 0 0,-3 0 0,2 0 0,0 0 0,2 0 0,-2 0 0,3 0 0,-4 0 0,5 0 0,-5 0 0,3 0 0,-2 0 0,1 0 0,-1 0 0,-1 0 0,2 0 0,-3 0 0,3 0 0,-2 0 0,1 0 0,-1 0 0,1 0 0,-1 0 0,2 0 0,-3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9T04:47:17.7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21254,'0'4'0,"0"1"0,0-1 0,0 2 0,0 1 0,0-3 0,0 0 0,0 1 0,0 1 0,0 0 0,0 1 0,0-3 0,0 0 0,0 1 0,0 1 0,0-2 0,0 1 0,0-1 0,0 2 0,0 1 0,0-3 0,0 0 0,0-2 0,0 3 0,0-4 0,0 5 0,0-5 0,0 4 0,0-4 0,0 2 0,0-3 0,0 3 0,0-3 0,0 3 0,0-3 0,0 3 0,0-2 0,0 2 0,0-3 0,0 2 0,0-1 0,0 5 0,0-5 0,0 4 0,0-4 0,0 5 0,0-3 0,0 2 0,0-1 0,0-2 0,0 2 0,0-2 0,0 3 0,0-4 0,0 5 0,0-3 0,0 2 0,0-1 0,0-2 0,0 2 0,0-2 0,0 3 0,0-3 0,0 2 0,0-2 0,0 3 0,0-3 0,0 2 0,0-3 0,0 5 0,0-5 0,0 5 0,0-6 0,0 6 0,0-5 0,0 1 0,0-2 0,0 3 0,0-2 0,0 2 0,0-3 0,0 3 0,0-3 0,0 3 0,0-3 0,0 3 0,0-2 0,0 2 0,0 0 0,0-3 0,0 4 0,0-2 0,0-1 0,0 2 0,0-1 0,0-1 0,0 2 0,0-3 0,0 3 0,0-2 0,0 1 0,0-2 0,0 3 0,0-2 0,0 2 0,0-3 0,0 3 0,0-3 0,0 4 0,0-2 0,0-1 0,0 2 0,0-1 0,0-1 0,0 2 0,0-2 0,0 1 0,0-1 0,0 1 0,0-2 0,0 3 0,0-2 0,0 2 0,0-3 0,0 3 0,0-3 0,0 3 0,0-2 0,0 1 0,0-1 0,0 2 0,0-3 0,0 3 0,0-3 0,0 3 0,0-3 0,0 3 0,0-2 0,0 2 0,0-3 0,0 2 0,0-1 0,0 2 0,0-3 0,0 0 0</inkml:trace>
  <inkml:trace contextRef="#ctx0" brushRef="#br0" timeOffset="2284">1 385 21146,'0'4'0,"0"-2"0,0-2 0,0 3 0,0-2 0,0 2 0,0-3 0,0 3 0,0-3 0,0 3 0,0-3 0,0 3 0,0-2 0,0 2 0,0-3 0,0-3 0,0 2 0,0-2 0,0 2 0,0-1 0,0 2 0,0-3 0,0 3 0,0-3 0,0 2 0,0-2 0,0 3 0,0-2 0,0 1 0,0-2 0,0 3 0,0-3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9T04:47:21.3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21137,'0'4'0,"0"-1"0,0-3 0,0 3 3,0-3-1,0 3-1,0-3-1,0 3 0,0-2 0,0 2 0,0-1 0,0-1 0,0 5 0,0-5 0,0 2 0,0-1 0,0-1 0,0 2 0,0-3 0,0 3 0,0-3 0,0 3 0,0-3 0,0-3 0,0 3 0,0-3 0,0 3 0,0-3 0,0 2 0,0-2 0,0 3 0,0-2 0,0 1 0,0-2 0,0 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9T04:47:29.1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64 21162,'0'-3'0,"0"0"0,0 3 0,0-3 0,0 2 0,0-1 0,0-1 0,0 2 0,0-2 0,0 2 0,0-1 0,0 2 0,0-3 0,0 3 0,0-3 0,0 2 0,0-2 0,0 3 0,0 3 0,0 1 0,0 2 0,0 1 0,0-1 0,0 0 0,0 1 0,0-1 0,0 3 0,0-1 0,0 3 0,0-2 0,0 1 0,0-1 0,0 2 0,0 0 0,0 1 0,0 1 0,0-2 0,0-1 0,0-2 0,0 1 0,0-2 0,0-1 0,0 1 0,0-1 0,0 0 0,0 1 0,0-3 0,0 0 0,0-2 0,0 1 0,0-3 0,0-3 0,0 2 0,0-2 0,0 3 0,0-3 0,0 3 0,0-3 0,0 3 0,0 3 0,0-3 0,0 6 0,0-5 0,0 4 0,0-4 0,0 5 0,0-5 0,0 4 0,0-3 0,0 2 0,0-2 0,0 2 0,0-1 0,0 1 0,0-2 0,0 2 0,0 1 0,0 1 0,0 0 0,0 1 0,0-3 0,0 0 0,0-2 0,0 1 0,0-3 0,0 2 0,0-1 0,0 2 0,0-3 0,0-3 0,0 2 0,0-1 0,0 2 0,0-3 0,0 2 0,0-3 0,0 2 0,0 2 0,0-3 0,0 0 0,0 2 0,0-2 0,0 3 0,0-2 0,0 1 0,0-2 0,0 0 0,0 2 0,0-4 0,0 1 0,0-2 0,0-1 0,0 1 0,0-1 0,0-2 0,0-2 0,0-1 0,0 0 0,0-1 0,0 0 0,0 0 0,0 0 0,0 3 0,0 2 0,0 1 0,0 0 0,0 1 0,0-1 0,0 4 0,0 0 0,0 0 0,0 2 0,0-1 0,0-1 0,0-1 0,0-2 0,0-1 0,0 1 0,0-1 0,0 1 0,0 0 0,0-1 0,0 1 0,0-1 0,0 1 0,0 0 0,0 1 0,0 1 0,0 2 0,0-2 0,0 2 0,0-1 0,0 0 0,0 3 0,0-6 0,0 2 0,0-5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9T04:47:58.5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58 0 21214,'-6'0'0,"0"0"1,-1 0 5,4 0 1,-1 0 11,2 0-3,1 0-2,-2 0 13,3 0-26,3 0 0,-2 0 0,2 0 0,-3 0 0,3 0 0,-2 0 0,3 0 0,-2 0 0,1 0 0,-1 0 0,-1 0 0,3 0 0,-2 0 0,-1 0 0,1 0 0,-1 0 0,1 0 0,-1 0 0,2 0 0,-3 0 0,3 0 0,-3 0 0,3 0 0,-3 0 0,3 0 0,-2 0 0,2 0 0,-3 0 0,-3 0 0,-1 0 0,-2 0 0,-1 0 0,3 0 0,0 0 0,0 0 0,-3 0 0,3 0 0,0 0 0,-1 0 0,-1 0 0,-1 0 0,3 0 0,0 0 0,2 0 0,0 0 0,2 0 0,2 0 0,0 0 0,2 0 0,-2 0 0,3 0 0,-4 0 0,3 0 0,-2 0 0,-2 0 0,6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81D9C-8199-DC4F-BF7B-5AAF1EBC0DD8}" type="datetimeFigureOut"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E031C-E991-A147-9FD2-2F5C7B0BA6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0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D8477E-BA93-F749-BF39-D62B63C87F7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945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Lead-in:  One of the most important discoveries</a:t>
            </a:r>
            <a:r>
              <a:rPr lang="en-US" baseline="0" dirty="0"/>
              <a:t> along the 20-year path to mature TW-LPA was that the quasi-linear sinusoidal waves depicted in the previous slide produced electrons with wide energy spread, because of the difficulty of injecting electrons into the wave with sub-plasma-wavelength precision. 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• In 2004, we learned that a highly nonlinear regime in which the drive pulse creates an electron density “bubble”, in a remarkable act of self-organization, gives rise to highly mono-energetic electrons up to 1 </a:t>
            </a:r>
            <a:r>
              <a:rPr lang="en-US" baseline="0" dirty="0" err="1"/>
              <a:t>GeV</a:t>
            </a:r>
            <a:r>
              <a:rPr lang="en-US" baseline="0" dirty="0"/>
              <a:t> in energy, as depicted here. 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4E2B0-8BB9-4044-8125-836C7F827679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3F3C9-4D6A-432C-C1FC-79FAE569D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842984-AEB6-117A-9F7C-D61D60E19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2FDC9-81DD-3C5D-3BB1-CF89EB44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3EE52-3DDB-DF5A-E047-21B7CF8A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4A9AF-707E-B0CB-4436-99AFFF11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8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AF7A-9987-8EFE-73A3-78B270216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01293-A9BD-EFC4-7AA3-5E8086116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2EB62-F33A-ACAC-FBBD-80A6684D1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21FE0-C00D-9ED4-1825-E66597E04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F0490-CD47-6B5D-E7FF-4DBF7C67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E65EC-AA8C-9586-B4E4-A0864B92A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47ECB-C2A2-8C35-3AF6-7E1657B4C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E5CF2-E3C4-79CA-40D1-ABFEC14D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0A03B-5195-B4B6-FDA7-1D4A8558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C7366-07A2-EB5E-FFD4-E4C3BF1D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63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35C2-61C6-46CC-1C1C-3070916D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2016-67E3-3275-4D34-EEE6EC1AA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D4B47-37F7-35CA-F5B6-03C03BA2C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26100-2272-7F03-84C3-2E6B99DF4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5C1F3-4EA9-9E03-D5F3-08B8EDD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5A87-28E1-4C5B-05D6-442955AE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37320-B9B5-A1C1-8ECB-33DC8DCBB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A82C4-61B1-76F7-869E-A78818896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A95F2-F5C0-42DC-62CF-05CAD846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4813A-843F-F4E7-26AC-E20C8901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3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B6B1-3E1E-CE4F-35C9-8E9873E1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7DD8-D9F3-0FFE-ED4D-85BC59E4E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A700-3702-EFEB-AEE9-4166C0D0C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23FC6-4D26-BE55-39CA-684E43EC9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54799-A43E-AE10-7890-8AF95387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3D490-7A26-9A03-1F6D-2DE96831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8A26-6788-2E6B-DDBB-23BA62F9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48BDE-1288-2210-CB0C-868FD4762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D7AAB-0B78-E8D1-24D0-5E1BF76BE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FEB8E-383D-65CD-97E4-F8FC89F0E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C227E-A675-1A45-ED14-B08B2387C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9A5E3-D826-BB1C-7230-4AC253C3B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51EBD-316F-DF37-0997-238DB00C4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0B03ED-C226-19B8-5080-B7D9EBF7E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6927-204C-7B5C-2936-24CA19FE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044847-5D16-2B58-2F4C-6F42C74DA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B6E17-B36A-FD7A-6F24-260E8018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24A29-771D-99C4-7931-D7797DCD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2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24CA3D-844E-5650-49B1-A5CEA0CE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339D02-52B6-618E-61E7-356C8278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F0165-0433-D7FE-3427-7F21D2E2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3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A09D8-7BEB-5CC0-D6A3-6E8F52068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AD844-D8E5-7F51-146E-D048FB935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2916E-320C-28C5-5EA2-F91F71288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14013-BB84-2076-9F2E-A7E00EE4D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41A37-71EF-A07E-ACBD-DC15576D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64967-8BD4-8E48-04E3-ADC0BE12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4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86B4-3A05-D833-B0B3-9E9CF184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AB1CD-00A6-2497-2AF3-47176429C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E791-E8CD-2587-A186-FC84D2E37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75BF9-C67C-6313-CA2B-9F3F065A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A44DC-3655-FA20-4605-531F58C57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80CCB-50E6-A47B-1E9D-341D6CC2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9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B072E1-2E44-B018-860A-CC2E1158F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A6059-8B56-5C68-779C-CF8046810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D9547-FE94-FB3D-EB73-0899B32D8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329775-D248-5448-A5B5-0A7EB566854D}" type="datetimeFigureOut"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8E8B0-7B81-3EEC-2F67-F09E5ABD9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6B10F-8867-8E54-21EB-130D6CDDA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7D18AE-F43F-E346-B34B-4A995CF6D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4.jpg"/><Relationship Id="rId21" Type="http://schemas.openxmlformats.org/officeDocument/2006/relationships/image" Target="../media/image52.png"/><Relationship Id="rId34" Type="http://schemas.openxmlformats.org/officeDocument/2006/relationships/image" Target="../media/image65.jpg"/><Relationship Id="rId7" Type="http://schemas.openxmlformats.org/officeDocument/2006/relationships/image" Target="../media/image38.jp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3.jpg"/><Relationship Id="rId5" Type="http://schemas.openxmlformats.org/officeDocument/2006/relationships/image" Target="../media/image36.jp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31" Type="http://schemas.openxmlformats.org/officeDocument/2006/relationships/image" Target="../media/image62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8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66.png"/><Relationship Id="rId7" Type="http://schemas.openxmlformats.org/officeDocument/2006/relationships/image" Target="../media/image1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5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jpg"/><Relationship Id="rId7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50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12" Type="http://schemas.openxmlformats.org/officeDocument/2006/relationships/customXml" Target="../ink/ink3.xml"/><Relationship Id="rId17" Type="http://schemas.openxmlformats.org/officeDocument/2006/relationships/image" Target="../media/image170.png"/><Relationship Id="rId2" Type="http://schemas.openxmlformats.org/officeDocument/2006/relationships/image" Target="../media/image27.jpg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40.png"/><Relationship Id="rId5" Type="http://schemas.openxmlformats.org/officeDocument/2006/relationships/image" Target="../media/image30.png"/><Relationship Id="rId15" Type="http://schemas.openxmlformats.org/officeDocument/2006/relationships/image" Target="../media/image160.png"/><Relationship Id="rId10" Type="http://schemas.openxmlformats.org/officeDocument/2006/relationships/customXml" Target="../ink/ink2.xml"/><Relationship Id="rId4" Type="http://schemas.openxmlformats.org/officeDocument/2006/relationships/image" Target="../media/image29.jpeg"/><Relationship Id="rId9" Type="http://schemas.openxmlformats.org/officeDocument/2006/relationships/image" Target="../media/image130.png"/><Relationship Id="rId1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4EAE3F-53CA-0457-B095-3680E247F48A}"/>
              </a:ext>
            </a:extLst>
          </p:cNvPr>
          <p:cNvSpPr txBox="1"/>
          <p:nvPr/>
        </p:nvSpPr>
        <p:spPr>
          <a:xfrm>
            <a:off x="766934" y="832992"/>
            <a:ext cx="106734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/>
              <a:t>AE-137: Toward bubble-regime </a:t>
            </a:r>
          </a:p>
          <a:p>
            <a:pPr algn="ctr"/>
            <a:r>
              <a:rPr lang="en-US" sz="4400" b="1"/>
              <a:t>CO</a:t>
            </a:r>
            <a:r>
              <a:rPr lang="en-US" sz="4400" b="1" baseline="-25000"/>
              <a:t>2</a:t>
            </a:r>
            <a:r>
              <a:rPr lang="en-US" sz="4400" b="1"/>
              <a:t>-laser-driven wakefield acceleration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1A234-2878-AECB-A730-2525F9D54CA4}"/>
              </a:ext>
            </a:extLst>
          </p:cNvPr>
          <p:cNvSpPr txBox="1"/>
          <p:nvPr/>
        </p:nvSpPr>
        <p:spPr>
          <a:xfrm>
            <a:off x="5216652" y="162560"/>
            <a:ext cx="1852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/>
              <a:t>ATF User’s Meeting</a:t>
            </a:r>
          </a:p>
          <a:p>
            <a:pPr algn="ctr"/>
            <a:r>
              <a:rPr lang="en-US" sz="1600" i="1"/>
              <a:t>30 April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8E357-533B-8726-D18E-9F7C5388F06A}"/>
              </a:ext>
            </a:extLst>
          </p:cNvPr>
          <p:cNvSpPr txBox="1"/>
          <p:nvPr/>
        </p:nvSpPr>
        <p:spPr>
          <a:xfrm>
            <a:off x="2572512" y="2255748"/>
            <a:ext cx="7150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PI:  Mike Downer, </a:t>
            </a:r>
            <a:r>
              <a:rPr lang="en-US" sz="2800" i="1"/>
              <a:t>University of Texas at Austin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144C44-C003-5AD0-3132-48D39998D006}"/>
              </a:ext>
            </a:extLst>
          </p:cNvPr>
          <p:cNvSpPr txBox="1"/>
          <p:nvPr/>
        </p:nvSpPr>
        <p:spPr>
          <a:xfrm>
            <a:off x="5340096" y="3607792"/>
            <a:ext cx="161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Collaborators: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955F69-FC9F-56E2-064E-E62E3524FCA5}"/>
              </a:ext>
            </a:extLst>
          </p:cNvPr>
          <p:cNvSpPr txBox="1"/>
          <p:nvPr/>
        </p:nvSpPr>
        <p:spPr>
          <a:xfrm>
            <a:off x="547313" y="4008944"/>
            <a:ext cx="3204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/>
              <a:t>University of Texas at Austin</a:t>
            </a:r>
            <a:r>
              <a:rPr lang="en-US" b="1"/>
              <a:t>:</a:t>
            </a:r>
          </a:p>
          <a:p>
            <a:r>
              <a:rPr lang="en-US" i="1">
                <a:solidFill>
                  <a:srgbClr val="120FFF"/>
                </a:solidFill>
              </a:rPr>
              <a:t>Faculty</a:t>
            </a:r>
            <a:r>
              <a:rPr lang="en-US"/>
              <a:t>:  M. C. Downer</a:t>
            </a:r>
          </a:p>
          <a:p>
            <a:r>
              <a:rPr lang="en-US" i="1">
                <a:solidFill>
                  <a:srgbClr val="120FFF"/>
                </a:solidFill>
              </a:rPr>
              <a:t>Research Scientist</a:t>
            </a:r>
            <a:r>
              <a:rPr lang="en-US"/>
              <a:t>: R. Zgadzaj </a:t>
            </a:r>
          </a:p>
          <a:p>
            <a:r>
              <a:rPr lang="en-US" i="1">
                <a:solidFill>
                  <a:srgbClr val="120FFF"/>
                </a:solidFill>
              </a:rPr>
              <a:t>PhD students</a:t>
            </a:r>
            <a:r>
              <a:rPr lang="en-US"/>
              <a:t>: Y. Cao, B. Dinh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E7F7D-24D0-BACB-5301-15C60BF67C9A}"/>
              </a:ext>
            </a:extLst>
          </p:cNvPr>
          <p:cNvSpPr txBox="1"/>
          <p:nvPr/>
        </p:nvSpPr>
        <p:spPr>
          <a:xfrm>
            <a:off x="4231122" y="4010048"/>
            <a:ext cx="38591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/>
              <a:t>Stony Brook University</a:t>
            </a:r>
            <a:r>
              <a:rPr lang="en-US" b="1"/>
              <a:t>:</a:t>
            </a:r>
          </a:p>
          <a:p>
            <a:r>
              <a:rPr lang="en-US" i="1">
                <a:solidFill>
                  <a:srgbClr val="120FFF"/>
                </a:solidFill>
              </a:rPr>
              <a:t>Faculty</a:t>
            </a:r>
            <a:r>
              <a:rPr lang="en-US"/>
              <a:t>:  Navid Vafaei-Najafabadi</a:t>
            </a:r>
          </a:p>
          <a:p>
            <a:r>
              <a:rPr lang="en-US"/>
              <a:t>	Roman Samulyak</a:t>
            </a:r>
          </a:p>
          <a:p>
            <a:r>
              <a:rPr lang="en-US"/>
              <a:t>	V. N. Litvinenko</a:t>
            </a:r>
          </a:p>
          <a:p>
            <a:r>
              <a:rPr lang="en-US" i="1">
                <a:solidFill>
                  <a:srgbClr val="1E08FF"/>
                </a:solidFill>
              </a:rPr>
              <a:t>Postdoc</a:t>
            </a:r>
            <a:r>
              <a:rPr lang="en-US"/>
              <a:t>:  N. Pathak, W. Li</a:t>
            </a:r>
          </a:p>
          <a:p>
            <a:r>
              <a:rPr lang="en-US" i="1">
                <a:solidFill>
                  <a:srgbClr val="120FFF"/>
                </a:solidFill>
              </a:rPr>
              <a:t>PhD Students</a:t>
            </a:r>
            <a:r>
              <a:rPr lang="en-US"/>
              <a:t>: A. Cheng, A. Gaikwad,</a:t>
            </a:r>
          </a:p>
          <a:p>
            <a:r>
              <a:rPr lang="en-US"/>
              <a:t>	B. Romasky, E. Trommer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689B0-206F-1027-92D9-0ADE7BF64494}"/>
              </a:ext>
            </a:extLst>
          </p:cNvPr>
          <p:cNvSpPr txBox="1"/>
          <p:nvPr/>
        </p:nvSpPr>
        <p:spPr>
          <a:xfrm>
            <a:off x="8619746" y="4033328"/>
            <a:ext cx="34573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/>
              <a:t>Brookhaven NL</a:t>
            </a:r>
            <a:r>
              <a:rPr lang="en-US" b="1"/>
              <a:t>:</a:t>
            </a:r>
          </a:p>
          <a:p>
            <a:r>
              <a:rPr lang="en-US" i="1">
                <a:solidFill>
                  <a:srgbClr val="120FFF"/>
                </a:solidFill>
              </a:rPr>
              <a:t>ATF Director</a:t>
            </a:r>
            <a:r>
              <a:rPr lang="en-US"/>
              <a:t>: M. A. Palmer</a:t>
            </a:r>
          </a:p>
          <a:p>
            <a:r>
              <a:rPr lang="en-US" i="1">
                <a:solidFill>
                  <a:srgbClr val="120FFF"/>
                </a:solidFill>
              </a:rPr>
              <a:t>Research Scientists</a:t>
            </a:r>
            <a:r>
              <a:rPr lang="en-US"/>
              <a:t>:  M. Babzien,</a:t>
            </a:r>
          </a:p>
          <a:p>
            <a:r>
              <a:rPr lang="en-US"/>
              <a:t>M. Fedurin, R. Kupfer, K. Kusche, </a:t>
            </a:r>
          </a:p>
          <a:p>
            <a:r>
              <a:rPr lang="en-US"/>
              <a:t>W. Li, I. V. Pogorelsky, </a:t>
            </a:r>
          </a:p>
          <a:p>
            <a:r>
              <a:rPr lang="en-US"/>
              <a:t>M. N. Polyanskiy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A58F1-7BD3-5B5F-4D1D-A6DCD6EA873D}"/>
              </a:ext>
            </a:extLst>
          </p:cNvPr>
          <p:cNvSpPr txBox="1"/>
          <p:nvPr/>
        </p:nvSpPr>
        <p:spPr>
          <a:xfrm>
            <a:off x="1457033" y="6115026"/>
            <a:ext cx="10785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/>
                </a:solidFill>
              </a:rPr>
              <a:t>Main Group Funding</a:t>
            </a:r>
            <a:r>
              <a:rPr lang="en-US">
                <a:solidFill>
                  <a:schemeClr val="accent6"/>
                </a:solidFill>
              </a:rPr>
              <a:t>: US Department of Energy grant DE-SC0014043 (received thru 2025, renewal pending)</a:t>
            </a:r>
          </a:p>
          <a:p>
            <a:r>
              <a:rPr lang="en-US" b="1">
                <a:solidFill>
                  <a:schemeClr val="accent6"/>
                </a:solidFill>
              </a:rPr>
              <a:t>Additional Individual Support</a:t>
            </a:r>
            <a:r>
              <a:rPr lang="en-US">
                <a:solidFill>
                  <a:schemeClr val="accent6"/>
                </a:solidFill>
              </a:rPr>
              <a:t>:  DE-SC0011617 (UT-Austin); DE-SC0012704 (BNL) </a:t>
            </a:r>
          </a:p>
        </p:txBody>
      </p:sp>
      <p:pic>
        <p:nvPicPr>
          <p:cNvPr id="2" name="Picture 1" descr="SUNY Stonybrook logo.jpg">
            <a:extLst>
              <a:ext uri="{FF2B5EF4-FFF2-40B4-BE49-F238E27FC236}">
                <a16:creationId xmlns:a16="http://schemas.microsoft.com/office/drawing/2014/main" id="{E0B2B8F1-9B5A-04B5-1A67-3FE263625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45" y="-27940"/>
            <a:ext cx="1001756" cy="10017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DA066D-F26E-DFBE-7162-95BEFE1CA7A4}"/>
              </a:ext>
            </a:extLst>
          </p:cNvPr>
          <p:cNvGrpSpPr/>
          <p:nvPr/>
        </p:nvGrpSpPr>
        <p:grpSpPr>
          <a:xfrm>
            <a:off x="37180" y="60960"/>
            <a:ext cx="1118520" cy="1061023"/>
            <a:chOff x="3303214" y="2758382"/>
            <a:chExt cx="1424847" cy="140978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2BD73BE-EF61-CA59-3DDF-1D80990B0C00}"/>
                </a:ext>
              </a:extLst>
            </p:cNvPr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B40DCA-8768-DEF5-2F99-AD68DA6D7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pic>
        <p:nvPicPr>
          <p:cNvPr id="15" name="Picture 14" descr="BNL_logo_sm.jpg">
            <a:extLst>
              <a:ext uri="{FF2B5EF4-FFF2-40B4-BE49-F238E27FC236}">
                <a16:creationId xmlns:a16="http://schemas.microsoft.com/office/drawing/2014/main" id="{17C65424-17CA-8466-6B9B-25CDF5143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89" y="132695"/>
            <a:ext cx="2030908" cy="777133"/>
          </a:xfrm>
          <a:prstGeom prst="rect">
            <a:avLst/>
          </a:prstGeom>
        </p:spPr>
      </p:pic>
      <p:pic>
        <p:nvPicPr>
          <p:cNvPr id="18" name="Picture 17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18E932F7-6FA7-9E6B-2117-C5B310BC4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138" y="245149"/>
            <a:ext cx="609600" cy="297411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9011104E-14D6-65D6-381A-B8D5F5E2CCE4}"/>
              </a:ext>
            </a:extLst>
          </p:cNvPr>
          <p:cNvSpPr/>
          <p:nvPr/>
        </p:nvSpPr>
        <p:spPr>
          <a:xfrm>
            <a:off x="1150201" y="6153126"/>
            <a:ext cx="306832" cy="29847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522735-DFA6-1FC7-D469-F851134CB409}"/>
              </a:ext>
            </a:extLst>
          </p:cNvPr>
          <p:cNvSpPr txBox="1"/>
          <p:nvPr/>
        </p:nvSpPr>
        <p:spPr>
          <a:xfrm>
            <a:off x="11852477" y="648632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AB65B-03F6-5ABC-D649-5CFAE0BDC053}"/>
              </a:ext>
            </a:extLst>
          </p:cNvPr>
          <p:cNvSpPr txBox="1"/>
          <p:nvPr/>
        </p:nvSpPr>
        <p:spPr>
          <a:xfrm>
            <a:off x="854937" y="5222048"/>
            <a:ext cx="179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/>
              <a:t>UCLA</a:t>
            </a:r>
            <a:r>
              <a:rPr lang="en-US"/>
              <a:t>:</a:t>
            </a:r>
          </a:p>
          <a:p>
            <a:pPr algn="ctr"/>
            <a:r>
              <a:rPr lang="en-US" i="1">
                <a:solidFill>
                  <a:srgbClr val="1E08FF"/>
                </a:solidFill>
              </a:rPr>
              <a:t>Faculty</a:t>
            </a:r>
            <a:r>
              <a:rPr lang="en-US"/>
              <a:t>: C. Joshi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48694F-FFA3-D72E-9042-F0821F712711}"/>
              </a:ext>
            </a:extLst>
          </p:cNvPr>
          <p:cNvGrpSpPr/>
          <p:nvPr/>
        </p:nvGrpSpPr>
        <p:grpSpPr>
          <a:xfrm>
            <a:off x="27297" y="2283044"/>
            <a:ext cx="2244076" cy="1715253"/>
            <a:chOff x="27297" y="2283044"/>
            <a:chExt cx="2244076" cy="1715253"/>
          </a:xfrm>
        </p:grpSpPr>
        <p:pic>
          <p:nvPicPr>
            <p:cNvPr id="16" name="Picture 15" descr="A person in glasses under a rock formation&#10;&#10;AI-generated content may be incorrect.">
              <a:extLst>
                <a:ext uri="{FF2B5EF4-FFF2-40B4-BE49-F238E27FC236}">
                  <a16:creationId xmlns:a16="http://schemas.microsoft.com/office/drawing/2014/main" id="{55B31F7D-50B8-578A-0164-CA25078FF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164" b="8438"/>
            <a:stretch/>
          </p:blipFill>
          <p:spPr>
            <a:xfrm>
              <a:off x="247159" y="2283044"/>
              <a:ext cx="1730774" cy="144343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9B4E9A-1F34-409F-CE40-8290CDFCBC07}"/>
                </a:ext>
              </a:extLst>
            </p:cNvPr>
            <p:cNvSpPr txBox="1"/>
            <p:nvPr/>
          </p:nvSpPr>
          <p:spPr>
            <a:xfrm>
              <a:off x="27297" y="3690520"/>
              <a:ext cx="2244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Yuxuan Cao, PhD student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A94C6F-80B2-B20F-DDA9-79AE3FEF4F10}"/>
              </a:ext>
            </a:extLst>
          </p:cNvPr>
          <p:cNvGrpSpPr/>
          <p:nvPr/>
        </p:nvGrpSpPr>
        <p:grpSpPr>
          <a:xfrm>
            <a:off x="10404410" y="2365812"/>
            <a:ext cx="1537922" cy="1662996"/>
            <a:chOff x="10232134" y="2314128"/>
            <a:chExt cx="1537922" cy="1662996"/>
          </a:xfrm>
        </p:grpSpPr>
        <p:pic>
          <p:nvPicPr>
            <p:cNvPr id="27" name="Picture 26" descr="A person wearing glasses and a black shirt&#10;&#10;AI-generated content may be incorrect.">
              <a:extLst>
                <a:ext uri="{FF2B5EF4-FFF2-40B4-BE49-F238E27FC236}">
                  <a16:creationId xmlns:a16="http://schemas.microsoft.com/office/drawing/2014/main" id="{8B56F60B-F49B-D5DD-9D01-F2A272651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16847"/>
            <a:stretch/>
          </p:blipFill>
          <p:spPr>
            <a:xfrm>
              <a:off x="10371521" y="2314128"/>
              <a:ext cx="1259148" cy="136986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A06BF6-35F4-E671-D7BC-9178B62B1EEF}"/>
                </a:ext>
              </a:extLst>
            </p:cNvPr>
            <p:cNvSpPr txBox="1"/>
            <p:nvPr/>
          </p:nvSpPr>
          <p:spPr>
            <a:xfrm>
              <a:off x="10232134" y="3669347"/>
              <a:ext cx="1537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Dr. Rafal Zgadzaj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849789-10BE-F6BF-3B20-427526AD56C5}"/>
              </a:ext>
            </a:extLst>
          </p:cNvPr>
          <p:cNvCxnSpPr>
            <a:cxnSpLocks/>
          </p:cNvCxnSpPr>
          <p:nvPr/>
        </p:nvCxnSpPr>
        <p:spPr>
          <a:xfrm>
            <a:off x="2117573" y="5133488"/>
            <a:ext cx="5621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06C6FB-029F-CA0D-8528-64281CDE29D6}"/>
              </a:ext>
            </a:extLst>
          </p:cNvPr>
          <p:cNvCxnSpPr>
            <a:cxnSpLocks/>
          </p:cNvCxnSpPr>
          <p:nvPr/>
        </p:nvCxnSpPr>
        <p:spPr>
          <a:xfrm>
            <a:off x="2559864" y="4880316"/>
            <a:ext cx="10120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9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874DE8-3FF6-CCEB-23DC-529C1AF2CF05}"/>
              </a:ext>
            </a:extLst>
          </p:cNvPr>
          <p:cNvGrpSpPr/>
          <p:nvPr/>
        </p:nvGrpSpPr>
        <p:grpSpPr>
          <a:xfrm>
            <a:off x="57150" y="525856"/>
            <a:ext cx="10529149" cy="6021888"/>
            <a:chOff x="2179122" y="473759"/>
            <a:chExt cx="10529149" cy="60218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2858524-A998-C2A3-E4AB-124B8D9A3B18}"/>
                </a:ext>
              </a:extLst>
            </p:cNvPr>
            <p:cNvGrpSpPr/>
            <p:nvPr/>
          </p:nvGrpSpPr>
          <p:grpSpPr>
            <a:xfrm>
              <a:off x="2179122" y="473759"/>
              <a:ext cx="7833756" cy="6021888"/>
              <a:chOff x="2179122" y="473759"/>
              <a:chExt cx="7833756" cy="6021888"/>
            </a:xfrm>
          </p:grpSpPr>
          <p:pic>
            <p:nvPicPr>
              <p:cNvPr id="5" name="Content Placeholder 4" descr="A blue and white graph&#10;&#10;AI-generated content may be incorrect.">
                <a:extLst>
                  <a:ext uri="{FF2B5EF4-FFF2-40B4-BE49-F238E27FC236}">
                    <a16:creationId xmlns:a16="http://schemas.microsoft.com/office/drawing/2014/main" id="{A6A643E0-D3B6-DB3B-DC52-B14E05DBA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9122" y="473759"/>
                <a:ext cx="7833756" cy="522250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17335E-AC01-98B4-695C-7DD7789D86FD}"/>
                  </a:ext>
                </a:extLst>
              </p:cNvPr>
              <p:cNvSpPr txBox="1"/>
              <p:nvPr/>
            </p:nvSpPr>
            <p:spPr>
              <a:xfrm>
                <a:off x="2749976" y="5572317"/>
                <a:ext cx="63517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This is the waterfall plot of externally injected electron cylinder with 10MeV energy. Injected bunch energy spectrum vs z position.  Portion of energy below 10MeV signifies energy loss.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ED34EBE-CD65-C93F-0E39-C5EA88C8D9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16092" y="1038078"/>
                <a:ext cx="1303502" cy="31388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5D9832-C65E-A75D-BE7F-739D7DA22BAA}"/>
                </a:ext>
              </a:extLst>
            </p:cNvPr>
            <p:cNvSpPr txBox="1"/>
            <p:nvPr/>
          </p:nvSpPr>
          <p:spPr>
            <a:xfrm>
              <a:off x="9719594" y="1244598"/>
              <a:ext cx="29886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3"/>
                  </a:solidFill>
                </a:rPr>
                <a:t>Electrons within highlighted green rectangle corresponds to highlighted green bunch in the animation on the previous slide; </a:t>
              </a:r>
              <a:br>
                <a:rPr lang="en-US" sz="1600" dirty="0">
                  <a:solidFill>
                    <a:schemeClr val="accent3"/>
                  </a:solidFill>
                </a:rPr>
              </a:br>
              <a:r>
                <a:rPr lang="en-US" sz="1600" dirty="0">
                  <a:solidFill>
                    <a:schemeClr val="accent3"/>
                  </a:solidFill>
                </a:rPr>
                <a:t>Energy of these small bunch is above 36MeV. (26MeV energy gain)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81C3BE-A927-A03F-B95C-A98A394E55C2}"/>
              </a:ext>
            </a:extLst>
          </p:cNvPr>
          <p:cNvGrpSpPr/>
          <p:nvPr/>
        </p:nvGrpSpPr>
        <p:grpSpPr>
          <a:xfrm>
            <a:off x="7692139" y="3483104"/>
            <a:ext cx="4499861" cy="3374896"/>
            <a:chOff x="7812789" y="3483104"/>
            <a:chExt cx="4499861" cy="337489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413F64-E2E8-E6D4-1072-D8485C14FD43}"/>
                </a:ext>
              </a:extLst>
            </p:cNvPr>
            <p:cNvGrpSpPr/>
            <p:nvPr/>
          </p:nvGrpSpPr>
          <p:grpSpPr>
            <a:xfrm>
              <a:off x="7812789" y="3483104"/>
              <a:ext cx="4499861" cy="3374896"/>
              <a:chOff x="7812789" y="3483104"/>
              <a:chExt cx="4499861" cy="337489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068AB8F-0439-1B9C-5A8A-C38193CADC9B}"/>
                  </a:ext>
                </a:extLst>
              </p:cNvPr>
              <p:cNvGrpSpPr/>
              <p:nvPr/>
            </p:nvGrpSpPr>
            <p:grpSpPr>
              <a:xfrm>
                <a:off x="7812789" y="3483104"/>
                <a:ext cx="4499861" cy="3374896"/>
                <a:chOff x="7692139" y="3429000"/>
                <a:chExt cx="4499861" cy="3374896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2116C04-7602-8A05-151B-A44FAE7CD53D}"/>
                    </a:ext>
                  </a:extLst>
                </p:cNvPr>
                <p:cNvGrpSpPr/>
                <p:nvPr/>
              </p:nvGrpSpPr>
              <p:grpSpPr>
                <a:xfrm>
                  <a:off x="7692139" y="3429000"/>
                  <a:ext cx="4499861" cy="3374896"/>
                  <a:chOff x="7692139" y="3429000"/>
                  <a:chExt cx="4499861" cy="3374896"/>
                </a:xfrm>
              </p:grpSpPr>
              <p:pic>
                <p:nvPicPr>
                  <p:cNvPr id="21" name="Content Placeholder 5" descr="A graph showing the difference between hydrogen density and position&#10;&#10;AI-generated content may be incorrect.">
                    <a:extLst>
                      <a:ext uri="{FF2B5EF4-FFF2-40B4-BE49-F238E27FC236}">
                        <a16:creationId xmlns:a16="http://schemas.microsoft.com/office/drawing/2014/main" id="{04E0E229-3D06-A690-25CE-D9A9B7F8FF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92139" y="3429000"/>
                    <a:ext cx="4499861" cy="3374896"/>
                  </a:xfrm>
                  <a:prstGeom prst="rect">
                    <a:avLst/>
                  </a:prstGeom>
                </p:spPr>
              </p:pic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1B482952-4B87-FABF-841B-874D0F39BEBC}"/>
                      </a:ext>
                    </a:extLst>
                  </p:cNvPr>
                  <p:cNvSpPr/>
                  <p:nvPr/>
                </p:nvSpPr>
                <p:spPr>
                  <a:xfrm>
                    <a:off x="8214610" y="3725056"/>
                    <a:ext cx="314793" cy="8994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3C468ADC-79B9-CCE5-596B-2A5B734141F1}"/>
                    </a:ext>
                  </a:extLst>
                </p:cNvPr>
                <p:cNvSpPr/>
                <p:nvPr/>
              </p:nvSpPr>
              <p:spPr>
                <a:xfrm>
                  <a:off x="9886566" y="5332977"/>
                  <a:ext cx="208655" cy="1227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663CEF-9127-80F1-6D8D-ECF68F74C221}"/>
                    </a:ext>
                  </a:extLst>
                </p:cNvPr>
                <p:cNvSpPr txBox="1"/>
                <p:nvPr/>
              </p:nvSpPr>
              <p:spPr>
                <a:xfrm>
                  <a:off x="9214284" y="5485166"/>
                  <a:ext cx="1553218" cy="1231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Laser focus at 0mm </a:t>
                  </a:r>
                  <a:br>
                    <a:rPr lang="en-US" sz="1200" dirty="0">
                      <a:solidFill>
                        <a:schemeClr val="accent1"/>
                      </a:solidFill>
                    </a:rPr>
                  </a:br>
                  <a:r>
                    <a:rPr lang="en-US" sz="1200" dirty="0">
                      <a:solidFill>
                        <a:schemeClr val="accent1"/>
                      </a:solidFill>
                    </a:rPr>
                    <a:t>E=5J,  a0=3.5, </a:t>
                  </a:r>
                </a:p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FWHM = 2ps, w0=27.5</a:t>
                  </a:r>
                  <a:r>
                    <a:rPr lang="en-US" altLang="zh-CN" sz="1200" dirty="0">
                      <a:solidFill>
                        <a:schemeClr val="accent1"/>
                      </a:solidFill>
                    </a:rPr>
                    <a:t>um,</a:t>
                  </a:r>
                </a:p>
                <a:p>
                  <a:r>
                    <a:rPr lang="en-US" altLang="zh-CN" sz="1200" dirty="0">
                      <a:solidFill>
                        <a:schemeClr val="accent1"/>
                      </a:solidFill>
                    </a:rPr>
                    <a:t>Wavelength=9.2um</a:t>
                  </a:r>
                </a:p>
                <a:p>
                  <a:endParaRPr lang="en-US" sz="1400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061CE5E-1CBF-64A4-65C9-02AEC1F98790}"/>
                  </a:ext>
                </a:extLst>
              </p:cNvPr>
              <p:cNvSpPr/>
              <p:nvPr/>
            </p:nvSpPr>
            <p:spPr>
              <a:xfrm>
                <a:off x="9588500" y="5334149"/>
                <a:ext cx="472679" cy="233825"/>
              </a:xfrm>
              <a:prstGeom prst="rect">
                <a:avLst/>
              </a:prstGeom>
              <a:solidFill>
                <a:srgbClr val="E97132">
                  <a:alpha val="50196"/>
                </a:srgb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0F6CB90-DA4A-3DDC-5730-AB66478EDBAA}"/>
                </a:ext>
              </a:extLst>
            </p:cNvPr>
            <p:cNvCxnSpPr/>
            <p:nvPr/>
          </p:nvCxnSpPr>
          <p:spPr>
            <a:xfrm>
              <a:off x="8951582" y="5451646"/>
              <a:ext cx="9066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9124B78-C40C-79A5-30C6-357BD7404E65}"/>
              </a:ext>
            </a:extLst>
          </p:cNvPr>
          <p:cNvSpPr/>
          <p:nvPr/>
        </p:nvSpPr>
        <p:spPr>
          <a:xfrm>
            <a:off x="5916930" y="998735"/>
            <a:ext cx="417687" cy="27126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96922-4A10-6AC6-0E7E-8A4278C47F67}"/>
              </a:ext>
            </a:extLst>
          </p:cNvPr>
          <p:cNvSpPr txBox="1"/>
          <p:nvPr/>
        </p:nvSpPr>
        <p:spPr>
          <a:xfrm>
            <a:off x="60960" y="15240"/>
            <a:ext cx="12297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New FB-PIC simulations have generated predictions for 1</a:t>
            </a:r>
            <a:r>
              <a:rPr lang="en-US" sz="2800" b="1" baseline="30000"/>
              <a:t>st</a:t>
            </a:r>
            <a:r>
              <a:rPr lang="en-US" sz="2800" b="1"/>
              <a:t>-generation ATF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BF836C-7285-42B8-4398-C7FD66A3EC3A}"/>
              </a:ext>
            </a:extLst>
          </p:cNvPr>
          <p:cNvSpPr txBox="1"/>
          <p:nvPr/>
        </p:nvSpPr>
        <p:spPr>
          <a:xfrm>
            <a:off x="7342266" y="431780"/>
            <a:ext cx="453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experiments: external injection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79CDA0-B666-DFA5-2CDA-038085B90429}"/>
              </a:ext>
            </a:extLst>
          </p:cNvPr>
          <p:cNvSpPr txBox="1"/>
          <p:nvPr/>
        </p:nvSpPr>
        <p:spPr>
          <a:xfrm>
            <a:off x="7774353" y="781370"/>
            <a:ext cx="211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into SM-LWFA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85618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Picture 515" descr="A diagram of a normalized frequency&#10;&#10;Description automatically generated with medium confidence">
            <a:extLst>
              <a:ext uri="{FF2B5EF4-FFF2-40B4-BE49-F238E27FC236}">
                <a16:creationId xmlns:a16="http://schemas.microsoft.com/office/drawing/2014/main" id="{FF10678C-8FFD-142B-E521-A47FF970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999" y="2619478"/>
            <a:ext cx="2198404" cy="1809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988649-CC60-306B-CF74-E1BD359C40A4}"/>
              </a:ext>
            </a:extLst>
          </p:cNvPr>
          <p:cNvSpPr/>
          <p:nvPr/>
        </p:nvSpPr>
        <p:spPr>
          <a:xfrm rot="5400000">
            <a:off x="6175761" y="2783967"/>
            <a:ext cx="312290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78" name="Trapezoid 477">
            <a:extLst>
              <a:ext uri="{FF2B5EF4-FFF2-40B4-BE49-F238E27FC236}">
                <a16:creationId xmlns:a16="http://schemas.microsoft.com/office/drawing/2014/main" id="{22BC491F-0D64-3217-72D6-78B34AD5BD17}"/>
              </a:ext>
            </a:extLst>
          </p:cNvPr>
          <p:cNvSpPr/>
          <p:nvPr/>
        </p:nvSpPr>
        <p:spPr>
          <a:xfrm rot="10800000">
            <a:off x="5718071" y="664010"/>
            <a:ext cx="248080" cy="1248683"/>
          </a:xfrm>
          <a:prstGeom prst="trapezoi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cxnSp>
        <p:nvCxnSpPr>
          <p:cNvPr id="398" name="Straight Arrow Connector 397">
            <a:extLst>
              <a:ext uri="{FF2B5EF4-FFF2-40B4-BE49-F238E27FC236}">
                <a16:creationId xmlns:a16="http://schemas.microsoft.com/office/drawing/2014/main" id="{F3D524FF-4313-F72D-66EE-3D08F14FD85F}"/>
              </a:ext>
            </a:extLst>
          </p:cNvPr>
          <p:cNvCxnSpPr>
            <a:cxnSpLocks/>
          </p:cNvCxnSpPr>
          <p:nvPr/>
        </p:nvCxnSpPr>
        <p:spPr>
          <a:xfrm>
            <a:off x="5884182" y="1832234"/>
            <a:ext cx="1323554" cy="676"/>
          </a:xfrm>
          <a:prstGeom prst="straightConnector1">
            <a:avLst/>
          </a:prstGeom>
          <a:ln w="9525">
            <a:solidFill>
              <a:schemeClr val="accent6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" name="Rectangle 398">
            <a:extLst>
              <a:ext uri="{FF2B5EF4-FFF2-40B4-BE49-F238E27FC236}">
                <a16:creationId xmlns:a16="http://schemas.microsoft.com/office/drawing/2014/main" id="{A846EA1F-E598-282D-C359-338BCA5BD516}"/>
              </a:ext>
            </a:extLst>
          </p:cNvPr>
          <p:cNvSpPr/>
          <p:nvPr/>
        </p:nvSpPr>
        <p:spPr>
          <a:xfrm>
            <a:off x="2271978" y="2926895"/>
            <a:ext cx="4037184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ED63C6E3-8AB4-B867-B91D-A4771063FF2F}"/>
              </a:ext>
            </a:extLst>
          </p:cNvPr>
          <p:cNvSpPr/>
          <p:nvPr/>
        </p:nvSpPr>
        <p:spPr>
          <a:xfrm rot="5400000">
            <a:off x="5909025" y="2196185"/>
            <a:ext cx="854955" cy="1117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BBB4A183-88DB-E618-A617-9A18C8282A1F}"/>
              </a:ext>
            </a:extLst>
          </p:cNvPr>
          <p:cNvSpPr/>
          <p:nvPr/>
        </p:nvSpPr>
        <p:spPr>
          <a:xfrm rot="5400000">
            <a:off x="2611032" y="3002852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AA2E834E-1457-99DD-E864-A63D7586793A}"/>
              </a:ext>
            </a:extLst>
          </p:cNvPr>
          <p:cNvSpPr/>
          <p:nvPr/>
        </p:nvSpPr>
        <p:spPr>
          <a:xfrm rot="5400000">
            <a:off x="3534566" y="3018374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F6A3B266-B5B5-D923-3046-445D5DAF5198}"/>
              </a:ext>
            </a:extLst>
          </p:cNvPr>
          <p:cNvSpPr/>
          <p:nvPr/>
        </p:nvSpPr>
        <p:spPr>
          <a:xfrm rot="5400000">
            <a:off x="4442577" y="3041656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7742D55-61FE-372B-A252-DA1B4ED73963}"/>
              </a:ext>
            </a:extLst>
          </p:cNvPr>
          <p:cNvSpPr/>
          <p:nvPr/>
        </p:nvSpPr>
        <p:spPr>
          <a:xfrm rot="5400000">
            <a:off x="5358350" y="3033896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5D0167A7-C344-EB27-F493-A3DD221E653E}"/>
              </a:ext>
            </a:extLst>
          </p:cNvPr>
          <p:cNvSpPr/>
          <p:nvPr/>
        </p:nvSpPr>
        <p:spPr>
          <a:xfrm rot="5400000">
            <a:off x="6234723" y="3041656"/>
            <a:ext cx="201978" cy="111753"/>
          </a:xfrm>
          <a:prstGeom prst="rect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96E63D04-18D3-6E19-439B-C9D5BE7F3938}"/>
              </a:ext>
            </a:extLst>
          </p:cNvPr>
          <p:cNvGrpSpPr/>
          <p:nvPr/>
        </p:nvGrpSpPr>
        <p:grpSpPr>
          <a:xfrm>
            <a:off x="2573238" y="2839198"/>
            <a:ext cx="3879655" cy="279388"/>
            <a:chOff x="246427" y="1095375"/>
            <a:chExt cx="1587199" cy="114300"/>
          </a:xfrm>
        </p:grpSpPr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EA444BDB-C36F-3E8B-DE23-17FAEBF54686}"/>
                </a:ext>
              </a:extLst>
            </p:cNvPr>
            <p:cNvCxnSpPr/>
            <p:nvPr/>
          </p:nvCxnSpPr>
          <p:spPr>
            <a:xfrm flipH="1">
              <a:off x="246427" y="1095375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940C2325-BB15-1582-7A83-69FC98637D07}"/>
                </a:ext>
              </a:extLst>
            </p:cNvPr>
            <p:cNvCxnSpPr/>
            <p:nvPr/>
          </p:nvCxnSpPr>
          <p:spPr>
            <a:xfrm flipH="1">
              <a:off x="622543" y="1098550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B1289CA8-5E7B-B53E-FD4F-E23EC7FC421B}"/>
                </a:ext>
              </a:extLst>
            </p:cNvPr>
            <p:cNvCxnSpPr/>
            <p:nvPr/>
          </p:nvCxnSpPr>
          <p:spPr>
            <a:xfrm flipH="1">
              <a:off x="990748" y="1101725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CDAE96E7-FDBD-F7B1-94FC-8547D072A322}"/>
                </a:ext>
              </a:extLst>
            </p:cNvPr>
            <p:cNvCxnSpPr/>
            <p:nvPr/>
          </p:nvCxnSpPr>
          <p:spPr>
            <a:xfrm flipH="1">
              <a:off x="1364454" y="1099877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3601E62-C502-37DB-BFA7-D51FB1CA26A0}"/>
                </a:ext>
              </a:extLst>
            </p:cNvPr>
            <p:cNvCxnSpPr/>
            <p:nvPr/>
          </p:nvCxnSpPr>
          <p:spPr>
            <a:xfrm flipH="1">
              <a:off x="1728862" y="1104900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2" name="Rectangle 411">
            <a:extLst>
              <a:ext uri="{FF2B5EF4-FFF2-40B4-BE49-F238E27FC236}">
                <a16:creationId xmlns:a16="http://schemas.microsoft.com/office/drawing/2014/main" id="{52815610-6D63-D82D-8CB4-2718DC83B653}"/>
              </a:ext>
            </a:extLst>
          </p:cNvPr>
          <p:cNvSpPr/>
          <p:nvPr/>
        </p:nvSpPr>
        <p:spPr>
          <a:xfrm>
            <a:off x="6336311" y="2567785"/>
            <a:ext cx="3151091" cy="111753"/>
          </a:xfrm>
          <a:prstGeom prst="rect">
            <a:avLst/>
          </a:prstGeom>
          <a:solidFill>
            <a:schemeClr val="accent2">
              <a:lumMod val="50000"/>
              <a:alpha val="5017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A7922411-A126-C36E-872F-B0FA5057DB44}"/>
              </a:ext>
            </a:extLst>
          </p:cNvPr>
          <p:cNvSpPr/>
          <p:nvPr/>
        </p:nvSpPr>
        <p:spPr>
          <a:xfrm rot="5400000">
            <a:off x="7015275" y="2887086"/>
            <a:ext cx="566735" cy="111753"/>
          </a:xfrm>
          <a:prstGeom prst="rect">
            <a:avLst/>
          </a:prstGeom>
          <a:solidFill>
            <a:schemeClr val="accent2">
              <a:lumMod val="50000"/>
              <a:alpha val="496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CE5A8D4C-D62A-9B62-5876-4B71BC635BEA}"/>
              </a:ext>
            </a:extLst>
          </p:cNvPr>
          <p:cNvSpPr/>
          <p:nvPr/>
        </p:nvSpPr>
        <p:spPr>
          <a:xfrm rot="5400000">
            <a:off x="7923287" y="2889480"/>
            <a:ext cx="566735" cy="111753"/>
          </a:xfrm>
          <a:prstGeom prst="rect">
            <a:avLst/>
          </a:prstGeom>
          <a:solidFill>
            <a:schemeClr val="accent2">
              <a:lumMod val="50000"/>
              <a:alpha val="496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A1CC8338-A4F7-06E4-9F91-41CFB296008D}"/>
              </a:ext>
            </a:extLst>
          </p:cNvPr>
          <p:cNvSpPr/>
          <p:nvPr/>
        </p:nvSpPr>
        <p:spPr>
          <a:xfrm rot="5400000">
            <a:off x="8823538" y="2885896"/>
            <a:ext cx="566735" cy="111753"/>
          </a:xfrm>
          <a:prstGeom prst="rect">
            <a:avLst/>
          </a:prstGeom>
          <a:solidFill>
            <a:schemeClr val="accent2">
              <a:lumMod val="50000"/>
              <a:alpha val="496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0BF69D80-2A6F-25D7-7E78-553528333C8F}"/>
              </a:ext>
            </a:extLst>
          </p:cNvPr>
          <p:cNvGrpSpPr/>
          <p:nvPr/>
        </p:nvGrpSpPr>
        <p:grpSpPr>
          <a:xfrm>
            <a:off x="6208271" y="2494059"/>
            <a:ext cx="3036235" cy="269910"/>
            <a:chOff x="1742925" y="912899"/>
            <a:chExt cx="1242148" cy="110422"/>
          </a:xfrm>
        </p:grpSpPr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1A61D7E9-C661-4C8A-57E7-F968DECDE5C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742931" y="918551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643DF1D8-B671-FD7A-6718-F63895243AA5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140921" y="916068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2F241C89-0B90-9B35-8C84-FFAAA84B76CB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512294" y="916068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000769C-361D-A3F6-F6B0-9AEA4E54D1DD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880304" y="912893"/>
              <a:ext cx="104764" cy="104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1" name="TextBox 420">
            <a:extLst>
              <a:ext uri="{FF2B5EF4-FFF2-40B4-BE49-F238E27FC236}">
                <a16:creationId xmlns:a16="http://schemas.microsoft.com/office/drawing/2014/main" id="{2808CD36-886A-BC4A-0FF6-1949939F3AAE}"/>
              </a:ext>
            </a:extLst>
          </p:cNvPr>
          <p:cNvSpPr txBox="1"/>
          <p:nvPr/>
        </p:nvSpPr>
        <p:spPr>
          <a:xfrm>
            <a:off x="6368889" y="2010466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Achromatic </a:t>
            </a:r>
          </a:p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422" name="Left Arrow 421">
            <a:extLst>
              <a:ext uri="{FF2B5EF4-FFF2-40B4-BE49-F238E27FC236}">
                <a16:creationId xmlns:a16="http://schemas.microsoft.com/office/drawing/2014/main" id="{B24BEB67-3144-01F6-23ED-9F2C35DBC605}"/>
              </a:ext>
            </a:extLst>
          </p:cNvPr>
          <p:cNvSpPr/>
          <p:nvPr/>
        </p:nvSpPr>
        <p:spPr>
          <a:xfrm>
            <a:off x="2118339" y="2887892"/>
            <a:ext cx="200204" cy="201975"/>
          </a:xfrm>
          <a:prstGeom prst="leftArrow">
            <a:avLst>
              <a:gd name="adj1" fmla="val 3890"/>
              <a:gd name="adj2" fmla="val 77136"/>
            </a:avLst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23" name="Left Arrow 422">
            <a:extLst>
              <a:ext uri="{FF2B5EF4-FFF2-40B4-BE49-F238E27FC236}">
                <a16:creationId xmlns:a16="http://schemas.microsoft.com/office/drawing/2014/main" id="{A3113219-C230-5908-89AA-81644B1838AC}"/>
              </a:ext>
            </a:extLst>
          </p:cNvPr>
          <p:cNvSpPr/>
          <p:nvPr/>
        </p:nvSpPr>
        <p:spPr>
          <a:xfrm rot="10800000">
            <a:off x="9488509" y="2522446"/>
            <a:ext cx="200204" cy="201975"/>
          </a:xfrm>
          <a:prstGeom prst="leftArrow">
            <a:avLst>
              <a:gd name="adj1" fmla="val 62411"/>
              <a:gd name="adj2" fmla="val 77136"/>
            </a:avLst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145EA2D9-2981-F553-576C-FE8C7DF4D59A}"/>
              </a:ext>
            </a:extLst>
          </p:cNvPr>
          <p:cNvSpPr txBox="1"/>
          <p:nvPr/>
        </p:nvSpPr>
        <p:spPr>
          <a:xfrm>
            <a:off x="2774298" y="2362893"/>
            <a:ext cx="848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bandpass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filters</a:t>
            </a:r>
          </a:p>
        </p:txBody>
      </p: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0D152B51-DE7F-2E25-7FEC-DD73AFDCCFFC}"/>
              </a:ext>
            </a:extLst>
          </p:cNvPr>
          <p:cNvGrpSpPr/>
          <p:nvPr/>
        </p:nvGrpSpPr>
        <p:grpSpPr>
          <a:xfrm>
            <a:off x="2893102" y="2809299"/>
            <a:ext cx="554931" cy="407054"/>
            <a:chOff x="377287" y="1226586"/>
            <a:chExt cx="227027" cy="166529"/>
          </a:xfrm>
        </p:grpSpPr>
        <p:cxnSp>
          <p:nvCxnSpPr>
            <p:cNvPr id="426" name="Straight Arrow Connector 425">
              <a:extLst>
                <a:ext uri="{FF2B5EF4-FFF2-40B4-BE49-F238E27FC236}">
                  <a16:creationId xmlns:a16="http://schemas.microsoft.com/office/drawing/2014/main" id="{189D678C-44B3-BED0-94B9-B06D28D34F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287" y="1393115"/>
              <a:ext cx="138127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Arrow Connector 426">
              <a:extLst>
                <a:ext uri="{FF2B5EF4-FFF2-40B4-BE49-F238E27FC236}">
                  <a16:creationId xmlns:a16="http://schemas.microsoft.com/office/drawing/2014/main" id="{B91DBA8C-FAD5-8C13-18E9-95515E64AB3B}"/>
                </a:ext>
              </a:extLst>
            </p:cNvPr>
            <p:cNvCxnSpPr>
              <a:cxnSpLocks/>
            </p:cNvCxnSpPr>
            <p:nvPr/>
          </p:nvCxnSpPr>
          <p:spPr>
            <a:xfrm>
              <a:off x="466187" y="1393115"/>
              <a:ext cx="138127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20B0D995-B760-D36C-32A5-A5FA1C8BB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189" y="1226586"/>
              <a:ext cx="191" cy="1662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9" name="TextBox 428">
            <a:extLst>
              <a:ext uri="{FF2B5EF4-FFF2-40B4-BE49-F238E27FC236}">
                <a16:creationId xmlns:a16="http://schemas.microsoft.com/office/drawing/2014/main" id="{92067CBD-8BE7-08F7-69FA-304B7A56986E}"/>
              </a:ext>
            </a:extLst>
          </p:cNvPr>
          <p:cNvSpPr txBox="1"/>
          <p:nvPr/>
        </p:nvSpPr>
        <p:spPr>
          <a:xfrm>
            <a:off x="6369244" y="1824035"/>
            <a:ext cx="288862" cy="234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1">
                <a:solidFill>
                  <a:srgbClr val="0F0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B5F65914-7B43-DC10-1A95-C1E79D0DAFD1}"/>
              </a:ext>
            </a:extLst>
          </p:cNvPr>
          <p:cNvSpPr txBox="1"/>
          <p:nvPr/>
        </p:nvSpPr>
        <p:spPr>
          <a:xfrm>
            <a:off x="4714483" y="2379406"/>
            <a:ext cx="71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splitters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F4C2EB67-C2A2-2448-890F-E239D2715411}"/>
              </a:ext>
            </a:extLst>
          </p:cNvPr>
          <p:cNvSpPr txBox="1"/>
          <p:nvPr/>
        </p:nvSpPr>
        <p:spPr>
          <a:xfrm>
            <a:off x="9714929" y="2450581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COTR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C1EF0DD6-C3AA-1C4B-2613-92430AB5F378}"/>
              </a:ext>
            </a:extLst>
          </p:cNvPr>
          <p:cNvSpPr txBox="1"/>
          <p:nvPr/>
        </p:nvSpPr>
        <p:spPr>
          <a:xfrm>
            <a:off x="1398200" y="281766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COTR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2A767111-0A85-49FE-A48C-7697919B3568}"/>
              </a:ext>
            </a:extLst>
          </p:cNvPr>
          <p:cNvSpPr txBox="1"/>
          <p:nvPr/>
        </p:nvSpPr>
        <p:spPr>
          <a:xfrm>
            <a:off x="3430330" y="3421779"/>
            <a:ext cx="381836" cy="234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1">
                <a:solidFill>
                  <a:srgbClr val="6B8E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1A9C0-737E-43B4-1F4A-71D51E2909EF}"/>
              </a:ext>
            </a:extLst>
          </p:cNvPr>
          <p:cNvGrpSpPr/>
          <p:nvPr/>
        </p:nvGrpSpPr>
        <p:grpSpPr>
          <a:xfrm>
            <a:off x="8870881" y="3261174"/>
            <a:ext cx="577402" cy="645276"/>
            <a:chOff x="5345698" y="2478341"/>
            <a:chExt cx="438799" cy="490380"/>
          </a:xfrm>
        </p:grpSpPr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ADEF7501-6069-9798-6528-ADDFB59405B3}"/>
                </a:ext>
              </a:extLst>
            </p:cNvPr>
            <p:cNvSpPr txBox="1"/>
            <p:nvPr/>
          </p:nvSpPr>
          <p:spPr>
            <a:xfrm>
              <a:off x="5345698" y="2598660"/>
              <a:ext cx="438799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 nm</a:t>
              </a: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450EA9CB-DC1A-EB68-7C4F-25A8DD273491}"/>
                </a:ext>
              </a:extLst>
            </p:cNvPr>
            <p:cNvSpPr/>
            <p:nvPr/>
          </p:nvSpPr>
          <p:spPr>
            <a:xfrm rot="5400000">
              <a:off x="5447078" y="2512669"/>
              <a:ext cx="153694" cy="8503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66" name="Left Arrow 465">
              <a:extLst>
                <a:ext uri="{FF2B5EF4-FFF2-40B4-BE49-F238E27FC236}">
                  <a16:creationId xmlns:a16="http://schemas.microsoft.com/office/drawing/2014/main" id="{B8547F69-44E8-43AA-8680-71CE0133B143}"/>
                </a:ext>
              </a:extLst>
            </p:cNvPr>
            <p:cNvSpPr/>
            <p:nvPr/>
          </p:nvSpPr>
          <p:spPr>
            <a:xfrm rot="16200000">
              <a:off x="5421648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9AE077-B681-4AF5-C4D3-1653FFF3D653}"/>
              </a:ext>
            </a:extLst>
          </p:cNvPr>
          <p:cNvGrpSpPr/>
          <p:nvPr/>
        </p:nvGrpSpPr>
        <p:grpSpPr>
          <a:xfrm>
            <a:off x="7985004" y="3253403"/>
            <a:ext cx="381836" cy="660818"/>
            <a:chOff x="4672469" y="2472435"/>
            <a:chExt cx="290178" cy="502191"/>
          </a:xfrm>
        </p:grpSpPr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12D47861-B14D-D03F-C02D-51CFE99D4F09}"/>
                </a:ext>
              </a:extLst>
            </p:cNvPr>
            <p:cNvSpPr txBox="1"/>
            <p:nvPr/>
          </p:nvSpPr>
          <p:spPr>
            <a:xfrm>
              <a:off x="4672469" y="259866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AC02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750</a:t>
              </a: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16200163-CAD9-A092-39CF-CE5726582EDB}"/>
                </a:ext>
              </a:extLst>
            </p:cNvPr>
            <p:cNvSpPr/>
            <p:nvPr/>
          </p:nvSpPr>
          <p:spPr>
            <a:xfrm rot="5400000">
              <a:off x="4762038" y="2506763"/>
              <a:ext cx="153694" cy="85038"/>
            </a:xfrm>
            <a:prstGeom prst="rect">
              <a:avLst/>
            </a:prstGeom>
            <a:solidFill>
              <a:srgbClr val="AC02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67" name="Left Arrow 466">
              <a:extLst>
                <a:ext uri="{FF2B5EF4-FFF2-40B4-BE49-F238E27FC236}">
                  <a16:creationId xmlns:a16="http://schemas.microsoft.com/office/drawing/2014/main" id="{1571619E-8B46-96EA-0D82-9DAA967F4416}"/>
                </a:ext>
              </a:extLst>
            </p:cNvPr>
            <p:cNvSpPr/>
            <p:nvPr/>
          </p:nvSpPr>
          <p:spPr>
            <a:xfrm rot="16200000">
              <a:off x="4736608" y="2790428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AC020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516D50-4E99-22F2-6486-8D95D277B893}"/>
              </a:ext>
            </a:extLst>
          </p:cNvPr>
          <p:cNvGrpSpPr/>
          <p:nvPr/>
        </p:nvGrpSpPr>
        <p:grpSpPr>
          <a:xfrm>
            <a:off x="7060264" y="3261175"/>
            <a:ext cx="381836" cy="653046"/>
            <a:chOff x="3969709" y="2478341"/>
            <a:chExt cx="290178" cy="496285"/>
          </a:xfrm>
        </p:grpSpPr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4B4FE79C-B3BB-6FB1-BC27-ED22458690A7}"/>
                </a:ext>
              </a:extLst>
            </p:cNvPr>
            <p:cNvSpPr txBox="1"/>
            <p:nvPr/>
          </p:nvSpPr>
          <p:spPr>
            <a:xfrm>
              <a:off x="3969709" y="2609703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EC1B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</a:t>
              </a: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ABF41B96-9B4D-FD5D-04F8-25A5B8FE3020}"/>
                </a:ext>
              </a:extLst>
            </p:cNvPr>
            <p:cNvSpPr/>
            <p:nvPr/>
          </p:nvSpPr>
          <p:spPr>
            <a:xfrm rot="5400000">
              <a:off x="4065187" y="2512669"/>
              <a:ext cx="153694" cy="85038"/>
            </a:xfrm>
            <a:prstGeom prst="rect">
              <a:avLst/>
            </a:prstGeom>
            <a:solidFill>
              <a:srgbClr val="CA0A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68" name="Left Arrow 467">
              <a:extLst>
                <a:ext uri="{FF2B5EF4-FFF2-40B4-BE49-F238E27FC236}">
                  <a16:creationId xmlns:a16="http://schemas.microsoft.com/office/drawing/2014/main" id="{0C93290A-7693-D3A8-FC10-BF74CE43ECD1}"/>
                </a:ext>
              </a:extLst>
            </p:cNvPr>
            <p:cNvSpPr/>
            <p:nvPr/>
          </p:nvSpPr>
          <p:spPr>
            <a:xfrm rot="16200000">
              <a:off x="4039757" y="2790428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CA0A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36F989-6C2A-396F-DA1E-B6F93195B0FB}"/>
              </a:ext>
            </a:extLst>
          </p:cNvPr>
          <p:cNvGrpSpPr/>
          <p:nvPr/>
        </p:nvGrpSpPr>
        <p:grpSpPr>
          <a:xfrm>
            <a:off x="6114657" y="3261174"/>
            <a:ext cx="381836" cy="645276"/>
            <a:chOff x="3251091" y="2478341"/>
            <a:chExt cx="290178" cy="490380"/>
          </a:xfrm>
        </p:grpSpPr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B35DC099-AFD5-6634-FA7E-E426C179973F}"/>
                </a:ext>
              </a:extLst>
            </p:cNvPr>
            <p:cNvSpPr txBox="1"/>
            <p:nvPr/>
          </p:nvSpPr>
          <p:spPr>
            <a:xfrm>
              <a:off x="3251091" y="259866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EC1B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680</a:t>
              </a: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E613646E-B21A-34AE-BCA7-451907F62917}"/>
                </a:ext>
              </a:extLst>
            </p:cNvPr>
            <p:cNvSpPr/>
            <p:nvPr/>
          </p:nvSpPr>
          <p:spPr>
            <a:xfrm rot="5400000">
              <a:off x="3344714" y="2512669"/>
              <a:ext cx="153694" cy="85038"/>
            </a:xfrm>
            <a:prstGeom prst="rect">
              <a:avLst/>
            </a:prstGeom>
            <a:solidFill>
              <a:srgbClr val="EC1B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69" name="Left Arrow 468">
              <a:extLst>
                <a:ext uri="{FF2B5EF4-FFF2-40B4-BE49-F238E27FC236}">
                  <a16:creationId xmlns:a16="http://schemas.microsoft.com/office/drawing/2014/main" id="{CC4153E1-4173-899F-602C-7EDB371154BE}"/>
                </a:ext>
              </a:extLst>
            </p:cNvPr>
            <p:cNvSpPr/>
            <p:nvPr/>
          </p:nvSpPr>
          <p:spPr>
            <a:xfrm rot="16200000">
              <a:off x="3319284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EC1B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6E1B0B-A102-B7C5-319F-8FF55180AA59}"/>
              </a:ext>
            </a:extLst>
          </p:cNvPr>
          <p:cNvGrpSpPr/>
          <p:nvPr/>
        </p:nvGrpSpPr>
        <p:grpSpPr>
          <a:xfrm>
            <a:off x="5246444" y="3253402"/>
            <a:ext cx="381836" cy="653048"/>
            <a:chOff x="2591289" y="2472435"/>
            <a:chExt cx="290178" cy="496286"/>
          </a:xfrm>
        </p:grpSpPr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2C4B3CBA-02BA-E4A9-0EFA-9BB2D60D79A3}"/>
                </a:ext>
              </a:extLst>
            </p:cNvPr>
            <p:cNvSpPr txBox="1"/>
            <p:nvPr/>
          </p:nvSpPr>
          <p:spPr>
            <a:xfrm>
              <a:off x="2591289" y="2606296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630</a:t>
              </a: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5BDD40C7-5D49-7D2B-DC95-D7DB665520D4}"/>
                </a:ext>
              </a:extLst>
            </p:cNvPr>
            <p:cNvSpPr/>
            <p:nvPr/>
          </p:nvSpPr>
          <p:spPr>
            <a:xfrm rot="5400000">
              <a:off x="2671485" y="2506763"/>
              <a:ext cx="153694" cy="85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70" name="Left Arrow 469">
              <a:extLst>
                <a:ext uri="{FF2B5EF4-FFF2-40B4-BE49-F238E27FC236}">
                  <a16:creationId xmlns:a16="http://schemas.microsoft.com/office/drawing/2014/main" id="{69F7252D-7749-A5C7-82FF-8224EF16DA9B}"/>
                </a:ext>
              </a:extLst>
            </p:cNvPr>
            <p:cNvSpPr/>
            <p:nvPr/>
          </p:nvSpPr>
          <p:spPr>
            <a:xfrm rot="16200000">
              <a:off x="2646055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60D8AB-FC3A-3DD4-1794-F3D5843A0011}"/>
              </a:ext>
            </a:extLst>
          </p:cNvPr>
          <p:cNvGrpSpPr/>
          <p:nvPr/>
        </p:nvGrpSpPr>
        <p:grpSpPr>
          <a:xfrm>
            <a:off x="4329478" y="3245633"/>
            <a:ext cx="381836" cy="660818"/>
            <a:chOff x="1894438" y="2466530"/>
            <a:chExt cx="290178" cy="502191"/>
          </a:xfrm>
        </p:grpSpPr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C678753F-CB7F-69EF-D412-D941FF0D8932}"/>
                </a:ext>
              </a:extLst>
            </p:cNvPr>
            <p:cNvSpPr txBox="1"/>
            <p:nvPr/>
          </p:nvSpPr>
          <p:spPr>
            <a:xfrm>
              <a:off x="1894438" y="2600393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19AC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030DED1A-C0B6-D254-33B2-D717711BFCBB}"/>
                </a:ext>
              </a:extLst>
            </p:cNvPr>
            <p:cNvSpPr/>
            <p:nvPr/>
          </p:nvSpPr>
          <p:spPr>
            <a:xfrm rot="5400000">
              <a:off x="1974634" y="2500858"/>
              <a:ext cx="153694" cy="85038"/>
            </a:xfrm>
            <a:prstGeom prst="rect">
              <a:avLst/>
            </a:prstGeom>
            <a:solidFill>
              <a:srgbClr val="19AC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71" name="Left Arrow 470">
              <a:extLst>
                <a:ext uri="{FF2B5EF4-FFF2-40B4-BE49-F238E27FC236}">
                  <a16:creationId xmlns:a16="http://schemas.microsoft.com/office/drawing/2014/main" id="{49B1B924-6E9E-562B-BB86-B304EB462672}"/>
                </a:ext>
              </a:extLst>
            </p:cNvPr>
            <p:cNvSpPr/>
            <p:nvPr/>
          </p:nvSpPr>
          <p:spPr>
            <a:xfrm rot="16200000">
              <a:off x="1949204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19AC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070AA3-AD44-36B6-4E16-84CCCAE0BE8C}"/>
              </a:ext>
            </a:extLst>
          </p:cNvPr>
          <p:cNvGrpSpPr/>
          <p:nvPr/>
        </p:nvGrpSpPr>
        <p:grpSpPr>
          <a:xfrm>
            <a:off x="3510423" y="3245633"/>
            <a:ext cx="224308" cy="660818"/>
            <a:chOff x="1271993" y="2466530"/>
            <a:chExt cx="170464" cy="502191"/>
          </a:xfrm>
        </p:grpSpPr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2170FA95-3D11-37CC-9C6D-DFA8739AE54B}"/>
                </a:ext>
              </a:extLst>
            </p:cNvPr>
            <p:cNvSpPr/>
            <p:nvPr/>
          </p:nvSpPr>
          <p:spPr>
            <a:xfrm rot="5400000">
              <a:off x="1283689" y="2500858"/>
              <a:ext cx="153694" cy="85038"/>
            </a:xfrm>
            <a:prstGeom prst="rect">
              <a:avLst/>
            </a:prstGeom>
            <a:solidFill>
              <a:srgbClr val="6B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72" name="Left Arrow 471">
              <a:extLst>
                <a:ext uri="{FF2B5EF4-FFF2-40B4-BE49-F238E27FC236}">
                  <a16:creationId xmlns:a16="http://schemas.microsoft.com/office/drawing/2014/main" id="{9638FEED-229B-7E19-7898-A14343C2C30D}"/>
                </a:ext>
              </a:extLst>
            </p:cNvPr>
            <p:cNvSpPr/>
            <p:nvPr/>
          </p:nvSpPr>
          <p:spPr>
            <a:xfrm rot="16200000">
              <a:off x="1258259" y="2784523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6B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545047-2083-602A-E0F7-A56E34C94D5F}"/>
              </a:ext>
            </a:extLst>
          </p:cNvPr>
          <p:cNvGrpSpPr/>
          <p:nvPr/>
        </p:nvGrpSpPr>
        <p:grpSpPr>
          <a:xfrm>
            <a:off x="2490870" y="3249811"/>
            <a:ext cx="381836" cy="664410"/>
            <a:chOff x="497180" y="2469705"/>
            <a:chExt cx="290178" cy="504921"/>
          </a:xfrm>
        </p:grpSpPr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BB22B8C6-3F6E-C20B-1F92-AC0767EB4A22}"/>
                </a:ext>
              </a:extLst>
            </p:cNvPr>
            <p:cNvSpPr txBox="1"/>
            <p:nvPr/>
          </p:nvSpPr>
          <p:spPr>
            <a:xfrm>
              <a:off x="497180" y="259866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solidFill>
                    <a:srgbClr val="512D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endParaRPr lang="en-US" sz="790">
                <a:solidFill>
                  <a:srgbClr val="512D7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E0AE2C35-9A00-E525-80BE-A229A1C72398}"/>
                </a:ext>
              </a:extLst>
            </p:cNvPr>
            <p:cNvSpPr/>
            <p:nvPr/>
          </p:nvSpPr>
          <p:spPr>
            <a:xfrm rot="5400000">
              <a:off x="580932" y="2504033"/>
              <a:ext cx="153694" cy="85038"/>
            </a:xfrm>
            <a:prstGeom prst="rect">
              <a:avLst/>
            </a:prstGeom>
            <a:solidFill>
              <a:srgbClr val="512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473" name="Left Arrow 472">
              <a:extLst>
                <a:ext uri="{FF2B5EF4-FFF2-40B4-BE49-F238E27FC236}">
                  <a16:creationId xmlns:a16="http://schemas.microsoft.com/office/drawing/2014/main" id="{CE55B387-2A6A-CC70-CD63-3FDD8FC3501A}"/>
                </a:ext>
              </a:extLst>
            </p:cNvPr>
            <p:cNvSpPr/>
            <p:nvPr/>
          </p:nvSpPr>
          <p:spPr>
            <a:xfrm rot="16200000">
              <a:off x="561408" y="2790428"/>
              <a:ext cx="197932" cy="170464"/>
            </a:xfrm>
            <a:prstGeom prst="leftArrow">
              <a:avLst>
                <a:gd name="adj1" fmla="val 50000"/>
                <a:gd name="adj2" fmla="val 77136"/>
              </a:avLst>
            </a:prstGeom>
            <a:solidFill>
              <a:srgbClr val="512D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</p:grpSp>
      <p:sp>
        <p:nvSpPr>
          <p:cNvPr id="474" name="Rectangle 473">
            <a:extLst>
              <a:ext uri="{FF2B5EF4-FFF2-40B4-BE49-F238E27FC236}">
                <a16:creationId xmlns:a16="http://schemas.microsoft.com/office/drawing/2014/main" id="{21924C7A-8B63-D9EF-8722-C5A420E8E9F7}"/>
              </a:ext>
            </a:extLst>
          </p:cNvPr>
          <p:cNvSpPr>
            <a:spLocks noChangeAspect="1"/>
          </p:cNvSpPr>
          <p:nvPr/>
        </p:nvSpPr>
        <p:spPr>
          <a:xfrm>
            <a:off x="6257089" y="2116137"/>
            <a:ext cx="163815" cy="230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50D1E2F6-D887-335B-D89C-146213A6F889}"/>
              </a:ext>
            </a:extLst>
          </p:cNvPr>
          <p:cNvGrpSpPr/>
          <p:nvPr/>
        </p:nvGrpSpPr>
        <p:grpSpPr>
          <a:xfrm>
            <a:off x="4742963" y="2805414"/>
            <a:ext cx="593619" cy="74441"/>
            <a:chOff x="1037063" y="1213315"/>
            <a:chExt cx="451123" cy="56572"/>
          </a:xfrm>
        </p:grpSpPr>
        <p:cxnSp>
          <p:nvCxnSpPr>
            <p:cNvPr id="476" name="Straight Arrow Connector 475">
              <a:extLst>
                <a:ext uri="{FF2B5EF4-FFF2-40B4-BE49-F238E27FC236}">
                  <a16:creationId xmlns:a16="http://schemas.microsoft.com/office/drawing/2014/main" id="{FE0DB0EC-BAE5-F2DE-946E-F9C2197E3B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7063" y="1213315"/>
              <a:ext cx="231648" cy="4997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>
              <a:extLst>
                <a:ext uri="{FF2B5EF4-FFF2-40B4-BE49-F238E27FC236}">
                  <a16:creationId xmlns:a16="http://schemas.microsoft.com/office/drawing/2014/main" id="{0B46CFDC-D9CF-A2BE-DC73-7A036A00A8FB}"/>
                </a:ext>
              </a:extLst>
            </p:cNvPr>
            <p:cNvCxnSpPr>
              <a:cxnSpLocks/>
            </p:cNvCxnSpPr>
            <p:nvPr/>
          </p:nvCxnSpPr>
          <p:spPr>
            <a:xfrm>
              <a:off x="1268640" y="1213315"/>
              <a:ext cx="219546" cy="5657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9" name="Triangle 478">
            <a:extLst>
              <a:ext uri="{FF2B5EF4-FFF2-40B4-BE49-F238E27FC236}">
                <a16:creationId xmlns:a16="http://schemas.microsoft.com/office/drawing/2014/main" id="{FB94F726-1831-E4D0-AAC3-2F5E2775C6CA}"/>
              </a:ext>
            </a:extLst>
          </p:cNvPr>
          <p:cNvSpPr/>
          <p:nvPr/>
        </p:nvSpPr>
        <p:spPr>
          <a:xfrm rot="5400000">
            <a:off x="3972213" y="212378"/>
            <a:ext cx="517605" cy="3246144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FF93099C-ACCA-74F0-5E52-343D8DCB4540}"/>
              </a:ext>
            </a:extLst>
          </p:cNvPr>
          <p:cNvSpPr txBox="1"/>
          <p:nvPr/>
        </p:nvSpPr>
        <p:spPr>
          <a:xfrm>
            <a:off x="2641755" y="1705476"/>
            <a:ext cx="790601" cy="234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en-US" sz="921">
                <a:solidFill>
                  <a:schemeClr val="bg1"/>
                </a:solidFill>
              </a:rPr>
              <a:t> Pulse</a:t>
            </a:r>
          </a:p>
        </p:txBody>
      </p:sp>
      <p:cxnSp>
        <p:nvCxnSpPr>
          <p:cNvPr id="481" name="Straight Arrow Connector 480">
            <a:extLst>
              <a:ext uri="{FF2B5EF4-FFF2-40B4-BE49-F238E27FC236}">
                <a16:creationId xmlns:a16="http://schemas.microsoft.com/office/drawing/2014/main" id="{6295CDAD-CEA1-5401-4A17-B8076C69E6F1}"/>
              </a:ext>
            </a:extLst>
          </p:cNvPr>
          <p:cNvCxnSpPr/>
          <p:nvPr/>
        </p:nvCxnSpPr>
        <p:spPr>
          <a:xfrm>
            <a:off x="3432478" y="1843538"/>
            <a:ext cx="467105" cy="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2" name="Triangle 481">
            <a:extLst>
              <a:ext uri="{FF2B5EF4-FFF2-40B4-BE49-F238E27FC236}">
                <a16:creationId xmlns:a16="http://schemas.microsoft.com/office/drawing/2014/main" id="{B8051F9C-DF99-C306-D1E3-BBC6444E2841}"/>
              </a:ext>
            </a:extLst>
          </p:cNvPr>
          <p:cNvSpPr/>
          <p:nvPr/>
        </p:nvSpPr>
        <p:spPr>
          <a:xfrm rot="5820000">
            <a:off x="4872841" y="543958"/>
            <a:ext cx="338440" cy="2006853"/>
          </a:xfrm>
          <a:prstGeom prst="triangle">
            <a:avLst>
              <a:gd name="adj" fmla="val 10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8F3BB6FA-AD91-5B07-8337-CA9443EA691B}"/>
              </a:ext>
            </a:extLst>
          </p:cNvPr>
          <p:cNvCxnSpPr>
            <a:cxnSpLocks/>
          </p:cNvCxnSpPr>
          <p:nvPr/>
        </p:nvCxnSpPr>
        <p:spPr>
          <a:xfrm rot="11520000">
            <a:off x="4128480" y="1501040"/>
            <a:ext cx="467105" cy="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792E8A39-96B5-9B19-BDAB-A37960D29E5F}"/>
              </a:ext>
            </a:extLst>
          </p:cNvPr>
          <p:cNvGrpSpPr/>
          <p:nvPr/>
        </p:nvGrpSpPr>
        <p:grpSpPr>
          <a:xfrm>
            <a:off x="5563316" y="1916645"/>
            <a:ext cx="545341" cy="595996"/>
            <a:chOff x="1240454" y="713656"/>
            <a:chExt cx="221232" cy="241782"/>
          </a:xfrm>
        </p:grpSpPr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AC85CEF8-8D38-D053-BC3B-DF1A41D56A80}"/>
                </a:ext>
              </a:extLst>
            </p:cNvPr>
            <p:cNvGrpSpPr/>
            <p:nvPr/>
          </p:nvGrpSpPr>
          <p:grpSpPr>
            <a:xfrm>
              <a:off x="1271484" y="713656"/>
              <a:ext cx="161596" cy="241782"/>
              <a:chOff x="1271484" y="713656"/>
              <a:chExt cx="161596" cy="241782"/>
            </a:xfrm>
          </p:grpSpPr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A644F8E8-554F-1986-3453-B1699083D273}"/>
                  </a:ext>
                </a:extLst>
              </p:cNvPr>
              <p:cNvSpPr/>
              <p:nvPr/>
            </p:nvSpPr>
            <p:spPr>
              <a:xfrm>
                <a:off x="1273214" y="799044"/>
                <a:ext cx="156691" cy="1563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69"/>
              </a:p>
            </p:txBody>
          </p:sp>
          <p:sp>
            <p:nvSpPr>
              <p:cNvPr id="488" name="Trapezoid 487">
                <a:extLst>
                  <a:ext uri="{FF2B5EF4-FFF2-40B4-BE49-F238E27FC236}">
                    <a16:creationId xmlns:a16="http://schemas.microsoft.com/office/drawing/2014/main" id="{9BE3FBB3-5B52-8D16-6766-1801BFB9BA59}"/>
                  </a:ext>
                </a:extLst>
              </p:cNvPr>
              <p:cNvSpPr/>
              <p:nvPr/>
            </p:nvSpPr>
            <p:spPr>
              <a:xfrm>
                <a:off x="1271484" y="713656"/>
                <a:ext cx="161596" cy="90787"/>
              </a:xfrm>
              <a:prstGeom prst="trapezoid">
                <a:avLst>
                  <a:gd name="adj" fmla="val 5174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69"/>
              </a:p>
            </p:txBody>
          </p:sp>
        </p:grpSp>
        <p:sp>
          <p:nvSpPr>
            <p:cNvPr id="486" name="TextBox 485">
              <a:extLst>
                <a:ext uri="{FF2B5EF4-FFF2-40B4-BE49-F238E27FC236}">
                  <a16:creationId xmlns:a16="http://schemas.microsoft.com/office/drawing/2014/main" id="{02EF89DC-A223-B021-3652-B2CF216A2345}"/>
                </a:ext>
              </a:extLst>
            </p:cNvPr>
            <p:cNvSpPr txBox="1"/>
            <p:nvPr/>
          </p:nvSpPr>
          <p:spPr>
            <a:xfrm>
              <a:off x="1240454" y="790365"/>
              <a:ext cx="221232" cy="152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2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</a:t>
              </a:r>
            </a:p>
            <a:p>
              <a:pPr algn="ctr"/>
              <a:r>
                <a:rPr lang="en-US" sz="92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Nozzle</a:t>
              </a:r>
            </a:p>
          </p:txBody>
        </p:sp>
      </p:grpSp>
      <p:sp>
        <p:nvSpPr>
          <p:cNvPr id="489" name="Triangle 488">
            <a:extLst>
              <a:ext uri="{FF2B5EF4-FFF2-40B4-BE49-F238E27FC236}">
                <a16:creationId xmlns:a16="http://schemas.microsoft.com/office/drawing/2014/main" id="{5FE409A0-6BC9-D993-4528-CBC0D262CD65}"/>
              </a:ext>
            </a:extLst>
          </p:cNvPr>
          <p:cNvSpPr/>
          <p:nvPr/>
        </p:nvSpPr>
        <p:spPr>
          <a:xfrm rot="16200000">
            <a:off x="6108283" y="1635562"/>
            <a:ext cx="112698" cy="398337"/>
          </a:xfrm>
          <a:prstGeom prst="triangle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3ADE81BF-D3AB-5FDE-E1FE-61729BB50BFC}"/>
              </a:ext>
            </a:extLst>
          </p:cNvPr>
          <p:cNvSpPr/>
          <p:nvPr/>
        </p:nvSpPr>
        <p:spPr>
          <a:xfrm>
            <a:off x="7336815" y="1688405"/>
            <a:ext cx="601345" cy="247308"/>
          </a:xfrm>
          <a:prstGeom prst="rect">
            <a:avLst/>
          </a:prstGeom>
          <a:solidFill>
            <a:schemeClr val="bg1">
              <a:lumMod val="6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91" name="Freeform 490">
            <a:extLst>
              <a:ext uri="{FF2B5EF4-FFF2-40B4-BE49-F238E27FC236}">
                <a16:creationId xmlns:a16="http://schemas.microsoft.com/office/drawing/2014/main" id="{DDE7F529-D786-2B3D-B616-BE45B8F55E40}"/>
              </a:ext>
            </a:extLst>
          </p:cNvPr>
          <p:cNvSpPr/>
          <p:nvPr/>
        </p:nvSpPr>
        <p:spPr>
          <a:xfrm>
            <a:off x="7205593" y="1503028"/>
            <a:ext cx="586983" cy="330806"/>
          </a:xfrm>
          <a:custGeom>
            <a:avLst/>
            <a:gdLst>
              <a:gd name="connsiteX0" fmla="*/ 0 w 238125"/>
              <a:gd name="connsiteY0" fmla="*/ 104775 h 105385"/>
              <a:gd name="connsiteX1" fmla="*/ 85725 w 238125"/>
              <a:gd name="connsiteY1" fmla="*/ 104775 h 105385"/>
              <a:gd name="connsiteX2" fmla="*/ 149225 w 238125"/>
              <a:gd name="connsiteY2" fmla="*/ 98425 h 105385"/>
              <a:gd name="connsiteX3" fmla="*/ 193675 w 238125"/>
              <a:gd name="connsiteY3" fmla="*/ 73025 h 105385"/>
              <a:gd name="connsiteX4" fmla="*/ 222250 w 238125"/>
              <a:gd name="connsiteY4" fmla="*/ 34925 h 105385"/>
              <a:gd name="connsiteX5" fmla="*/ 238125 w 238125"/>
              <a:gd name="connsiteY5" fmla="*/ 0 h 105385"/>
              <a:gd name="connsiteX6" fmla="*/ 238125 w 238125"/>
              <a:gd name="connsiteY6" fmla="*/ 0 h 10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125" h="105385">
                <a:moveTo>
                  <a:pt x="0" y="104775"/>
                </a:moveTo>
                <a:cubicBezTo>
                  <a:pt x="30427" y="105304"/>
                  <a:pt x="60854" y="105833"/>
                  <a:pt x="85725" y="104775"/>
                </a:cubicBezTo>
                <a:cubicBezTo>
                  <a:pt x="110596" y="103717"/>
                  <a:pt x="131233" y="103717"/>
                  <a:pt x="149225" y="98425"/>
                </a:cubicBezTo>
                <a:cubicBezTo>
                  <a:pt x="167217" y="93133"/>
                  <a:pt x="181504" y="83608"/>
                  <a:pt x="193675" y="73025"/>
                </a:cubicBezTo>
                <a:cubicBezTo>
                  <a:pt x="205846" y="62442"/>
                  <a:pt x="214842" y="47096"/>
                  <a:pt x="222250" y="34925"/>
                </a:cubicBezTo>
                <a:cubicBezTo>
                  <a:pt x="229658" y="22754"/>
                  <a:pt x="238125" y="0"/>
                  <a:pt x="238125" y="0"/>
                </a:cubicBezTo>
                <a:lnTo>
                  <a:pt x="238125" y="0"/>
                </a:lnTo>
              </a:path>
            </a:pathLst>
          </a:custGeom>
          <a:noFill/>
          <a:ln w="9525">
            <a:solidFill>
              <a:schemeClr val="accent6"/>
            </a:solidFill>
            <a:headEnd type="none" w="med" len="med"/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92" name="Rectangle 491">
            <a:extLst>
              <a:ext uri="{FF2B5EF4-FFF2-40B4-BE49-F238E27FC236}">
                <a16:creationId xmlns:a16="http://schemas.microsoft.com/office/drawing/2014/main" id="{EB82EACB-FA2E-5250-8DCC-44B66B84546A}"/>
              </a:ext>
            </a:extLst>
          </p:cNvPr>
          <p:cNvSpPr/>
          <p:nvPr/>
        </p:nvSpPr>
        <p:spPr>
          <a:xfrm>
            <a:off x="7407252" y="1758844"/>
            <a:ext cx="601345" cy="247308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73FF93A1-E094-A9AD-A921-6956F39A78E6}"/>
              </a:ext>
            </a:extLst>
          </p:cNvPr>
          <p:cNvSpPr txBox="1"/>
          <p:nvPr/>
        </p:nvSpPr>
        <p:spPr>
          <a:xfrm>
            <a:off x="8021979" y="1609983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</a:p>
        </p:txBody>
      </p:sp>
      <p:cxnSp>
        <p:nvCxnSpPr>
          <p:cNvPr id="494" name="Straight Arrow Connector 493">
            <a:extLst>
              <a:ext uri="{FF2B5EF4-FFF2-40B4-BE49-F238E27FC236}">
                <a16:creationId xmlns:a16="http://schemas.microsoft.com/office/drawing/2014/main" id="{D3E7A461-1E15-6608-CE2F-E36A14BD43A3}"/>
              </a:ext>
            </a:extLst>
          </p:cNvPr>
          <p:cNvCxnSpPr>
            <a:cxnSpLocks/>
          </p:cNvCxnSpPr>
          <p:nvPr/>
        </p:nvCxnSpPr>
        <p:spPr>
          <a:xfrm flipH="1" flipV="1">
            <a:off x="5845267" y="318460"/>
            <a:ext cx="3" cy="315643"/>
          </a:xfrm>
          <a:prstGeom prst="straightConnector1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5" name="TextBox 494">
            <a:extLst>
              <a:ext uri="{FF2B5EF4-FFF2-40B4-BE49-F238E27FC236}">
                <a16:creationId xmlns:a16="http://schemas.microsoft.com/office/drawing/2014/main" id="{7FD6C782-2587-47C6-02E5-A61CA30FD0DF}"/>
              </a:ext>
            </a:extLst>
          </p:cNvPr>
          <p:cNvSpPr txBox="1"/>
          <p:nvPr/>
        </p:nvSpPr>
        <p:spPr>
          <a:xfrm>
            <a:off x="6019608" y="1298214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COTR foil</a:t>
            </a:r>
          </a:p>
        </p:txBody>
      </p:sp>
      <p:cxnSp>
        <p:nvCxnSpPr>
          <p:cNvPr id="496" name="Straight Arrow Connector 495">
            <a:extLst>
              <a:ext uri="{FF2B5EF4-FFF2-40B4-BE49-F238E27FC236}">
                <a16:creationId xmlns:a16="http://schemas.microsoft.com/office/drawing/2014/main" id="{92B93AC5-9D70-32C0-6C6E-CA720F87F677}"/>
              </a:ext>
            </a:extLst>
          </p:cNvPr>
          <p:cNvCxnSpPr>
            <a:cxnSpLocks/>
          </p:cNvCxnSpPr>
          <p:nvPr/>
        </p:nvCxnSpPr>
        <p:spPr>
          <a:xfrm rot="20100000" flipH="1">
            <a:off x="6009224" y="1593958"/>
            <a:ext cx="287394" cy="39331"/>
          </a:xfrm>
          <a:prstGeom prst="straightConnector1">
            <a:avLst/>
          </a:prstGeom>
          <a:ln w="6350">
            <a:solidFill>
              <a:srgbClr val="FF00F5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7" name="TextBox 496">
            <a:extLst>
              <a:ext uri="{FF2B5EF4-FFF2-40B4-BE49-F238E27FC236}">
                <a16:creationId xmlns:a16="http://schemas.microsoft.com/office/drawing/2014/main" id="{F5551187-E02F-3694-CDED-DA5FFA8B6C9B}"/>
              </a:ext>
            </a:extLst>
          </p:cNvPr>
          <p:cNvSpPr txBox="1"/>
          <p:nvPr/>
        </p:nvSpPr>
        <p:spPr>
          <a:xfrm>
            <a:off x="6660497" y="1528876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e-beam</a:t>
            </a:r>
          </a:p>
        </p:txBody>
      </p:sp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A88F208B-FC24-56BB-1E6D-DF75E5FF6EC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984088" y="1734822"/>
            <a:ext cx="23261" cy="189443"/>
          </a:xfrm>
          <a:prstGeom prst="line">
            <a:avLst/>
          </a:prstGeom>
          <a:ln w="19050">
            <a:solidFill>
              <a:srgbClr val="FF00F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>
            <a:extLst>
              <a:ext uri="{FF2B5EF4-FFF2-40B4-BE49-F238E27FC236}">
                <a16:creationId xmlns:a16="http://schemas.microsoft.com/office/drawing/2014/main" id="{6EC1D4C9-56B3-3A3E-E127-065CC98248B9}"/>
              </a:ext>
            </a:extLst>
          </p:cNvPr>
          <p:cNvCxnSpPr>
            <a:cxnSpLocks/>
          </p:cNvCxnSpPr>
          <p:nvPr/>
        </p:nvCxnSpPr>
        <p:spPr>
          <a:xfrm flipH="1" flipV="1">
            <a:off x="6268816" y="1700874"/>
            <a:ext cx="196591" cy="211384"/>
          </a:xfrm>
          <a:prstGeom prst="line">
            <a:avLst/>
          </a:prstGeom>
          <a:ln>
            <a:solidFill>
              <a:srgbClr val="0F0B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2F5B4C2-DCFF-2947-68B1-64F91A190824}"/>
              </a:ext>
            </a:extLst>
          </p:cNvPr>
          <p:cNvSpPr txBox="1"/>
          <p:nvPr/>
        </p:nvSpPr>
        <p:spPr>
          <a:xfrm rot="16200000">
            <a:off x="5549493" y="1051552"/>
            <a:ext cx="590226" cy="234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2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Jet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094507-7B7C-1AFD-573C-7281317E3BB5}"/>
              </a:ext>
            </a:extLst>
          </p:cNvPr>
          <p:cNvGrpSpPr/>
          <p:nvPr/>
        </p:nvGrpSpPr>
        <p:grpSpPr>
          <a:xfrm>
            <a:off x="7877157" y="-42799"/>
            <a:ext cx="3942132" cy="1549994"/>
            <a:chOff x="3438944" y="-42453"/>
            <a:chExt cx="2995838" cy="1177924"/>
          </a:xfrm>
        </p:grpSpPr>
        <p:pic>
          <p:nvPicPr>
            <p:cNvPr id="535" name="Picture 534" descr="A close-up of a fire&#10;&#10;Description automatically generated">
              <a:extLst>
                <a:ext uri="{FF2B5EF4-FFF2-40B4-BE49-F238E27FC236}">
                  <a16:creationId xmlns:a16="http://schemas.microsoft.com/office/drawing/2014/main" id="{8D726274-2ADA-0917-E202-D6273B9B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1732" y="594205"/>
              <a:ext cx="2299868" cy="294391"/>
            </a:xfrm>
            <a:prstGeom prst="rect">
              <a:avLst/>
            </a:prstGeom>
          </p:spPr>
        </p:pic>
        <p:pic>
          <p:nvPicPr>
            <p:cNvPr id="514" name="Picture 513" descr="A blurry image of a person's face&#10;&#10;Description automatically generated">
              <a:extLst>
                <a:ext uri="{FF2B5EF4-FFF2-40B4-BE49-F238E27FC236}">
                  <a16:creationId xmlns:a16="http://schemas.microsoft.com/office/drawing/2014/main" id="{30BFB33F-FB82-631E-BD7B-265A57078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2817" y="304400"/>
              <a:ext cx="2305706" cy="303510"/>
            </a:xfrm>
            <a:prstGeom prst="rect">
              <a:avLst/>
            </a:prstGeom>
          </p:spPr>
        </p:pic>
        <p:pic>
          <p:nvPicPr>
            <p:cNvPr id="14" name="Picture 13" descr="A blurry image of a person's body&#10;&#10;Description automatically generated">
              <a:extLst>
                <a:ext uri="{FF2B5EF4-FFF2-40B4-BE49-F238E27FC236}">
                  <a16:creationId xmlns:a16="http://schemas.microsoft.com/office/drawing/2014/main" id="{AA254D1C-7E0C-0067-F8C9-B0249A3D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3800" y="41561"/>
              <a:ext cx="2305706" cy="282842"/>
            </a:xfrm>
            <a:prstGeom prst="rect">
              <a:avLst/>
            </a:prstGeom>
          </p:spPr>
        </p:pic>
        <p:sp>
          <p:nvSpPr>
            <p:cNvPr id="501" name="TextBox 500">
              <a:extLst>
                <a:ext uri="{FF2B5EF4-FFF2-40B4-BE49-F238E27FC236}">
                  <a16:creationId xmlns:a16="http://schemas.microsoft.com/office/drawing/2014/main" id="{41D6F2B1-E789-0165-60C7-E391C86C1B9E}"/>
                </a:ext>
              </a:extLst>
            </p:cNvPr>
            <p:cNvSpPr txBox="1"/>
            <p:nvPr/>
          </p:nvSpPr>
          <p:spPr>
            <a:xfrm>
              <a:off x="5238576" y="84713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</a:p>
          </p:txBody>
        </p:sp>
        <p:sp>
          <p:nvSpPr>
            <p:cNvPr id="502" name="TextBox 501">
              <a:extLst>
                <a:ext uri="{FF2B5EF4-FFF2-40B4-BE49-F238E27FC236}">
                  <a16:creationId xmlns:a16="http://schemas.microsoft.com/office/drawing/2014/main" id="{9DD83318-6B3B-92B8-7061-823F6C29CFFF}"/>
                </a:ext>
              </a:extLst>
            </p:cNvPr>
            <p:cNvSpPr txBox="1"/>
            <p:nvPr/>
          </p:nvSpPr>
          <p:spPr>
            <a:xfrm>
              <a:off x="4408347" y="847130"/>
              <a:ext cx="290178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CEF29C12-3920-BC3E-9A6B-9336312CA371}"/>
                </a:ext>
              </a:extLst>
            </p:cNvPr>
            <p:cNvSpPr txBox="1"/>
            <p:nvPr/>
          </p:nvSpPr>
          <p:spPr>
            <a:xfrm>
              <a:off x="3608993" y="847166"/>
              <a:ext cx="240231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408E578D-7298-171C-6A2F-D4065D903FB6}"/>
                </a:ext>
              </a:extLst>
            </p:cNvPr>
            <p:cNvSpPr txBox="1"/>
            <p:nvPr/>
          </p:nvSpPr>
          <p:spPr>
            <a:xfrm rot="16200000">
              <a:off x="6043347" y="352915"/>
              <a:ext cx="620311" cy="16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0">
                  <a:latin typeface="Arial" panose="020B0604020202020204" pitchFamily="34" charset="0"/>
                  <a:cs typeface="Arial" panose="020B0604020202020204" pitchFamily="34" charset="0"/>
                </a:rPr>
                <a:t>pC/MeV-mrad</a:t>
              </a:r>
            </a:p>
          </p:txBody>
        </p:sp>
        <p:sp>
          <p:nvSpPr>
            <p:cNvPr id="505" name="TextBox 504">
              <a:extLst>
                <a:ext uri="{FF2B5EF4-FFF2-40B4-BE49-F238E27FC236}">
                  <a16:creationId xmlns:a16="http://schemas.microsoft.com/office/drawing/2014/main" id="{C56ACF2D-A6D3-7FF7-AADB-7B65153BC813}"/>
                </a:ext>
              </a:extLst>
            </p:cNvPr>
            <p:cNvSpPr txBox="1"/>
            <p:nvPr/>
          </p:nvSpPr>
          <p:spPr>
            <a:xfrm>
              <a:off x="6030389" y="788302"/>
              <a:ext cx="182976" cy="16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C4D7EBCD-4B8A-EF52-B8D5-9DD7CC0CC4A2}"/>
                </a:ext>
              </a:extLst>
            </p:cNvPr>
            <p:cNvSpPr txBox="1"/>
            <p:nvPr/>
          </p:nvSpPr>
          <p:spPr>
            <a:xfrm>
              <a:off x="6022475" y="-42453"/>
              <a:ext cx="247540" cy="16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82B2D322-7B50-8E27-BC41-3AEA62EC069F}"/>
                </a:ext>
              </a:extLst>
            </p:cNvPr>
            <p:cNvSpPr/>
            <p:nvPr/>
          </p:nvSpPr>
          <p:spPr>
            <a:xfrm>
              <a:off x="5061112" y="60222"/>
              <a:ext cx="914668" cy="215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8938EB9F-856D-CE65-5D6F-23D2E0A78261}"/>
                </a:ext>
              </a:extLst>
            </p:cNvPr>
            <p:cNvSpPr/>
            <p:nvPr/>
          </p:nvSpPr>
          <p:spPr>
            <a:xfrm>
              <a:off x="5394495" y="334250"/>
              <a:ext cx="595224" cy="19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B8BC8B9B-22B0-DE80-8F5E-B5AAC0F2AA22}"/>
                </a:ext>
              </a:extLst>
            </p:cNvPr>
            <p:cNvSpPr/>
            <p:nvPr/>
          </p:nvSpPr>
          <p:spPr>
            <a:xfrm>
              <a:off x="5624228" y="598988"/>
              <a:ext cx="370141" cy="19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D06DB79D-F008-337E-C146-5C1C78A4DEB5}"/>
                </a:ext>
              </a:extLst>
            </p:cNvPr>
            <p:cNvSpPr txBox="1"/>
            <p:nvPr/>
          </p:nvSpPr>
          <p:spPr>
            <a:xfrm>
              <a:off x="5369707" y="85577"/>
              <a:ext cx="604476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Down-ramp</a:t>
              </a:r>
            </a:p>
          </p:txBody>
        </p:sp>
        <p:sp>
          <p:nvSpPr>
            <p:cNvPr id="511" name="TextBox 510">
              <a:extLst>
                <a:ext uri="{FF2B5EF4-FFF2-40B4-BE49-F238E27FC236}">
                  <a16:creationId xmlns:a16="http://schemas.microsoft.com/office/drawing/2014/main" id="{2AFDF7F6-E0FF-1CD9-B9FA-01B19E1071E4}"/>
                </a:ext>
              </a:extLst>
            </p:cNvPr>
            <p:cNvSpPr txBox="1"/>
            <p:nvPr/>
          </p:nvSpPr>
          <p:spPr>
            <a:xfrm>
              <a:off x="5525120" y="360919"/>
              <a:ext cx="303577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STII</a:t>
              </a:r>
            </a:p>
          </p:txBody>
        </p: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31A5A141-C725-FC95-A318-413438A15CA8}"/>
                </a:ext>
              </a:extLst>
            </p:cNvPr>
            <p:cNvSpPr txBox="1"/>
            <p:nvPr/>
          </p:nvSpPr>
          <p:spPr>
            <a:xfrm>
              <a:off x="5555556" y="647119"/>
              <a:ext cx="279213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self</a:t>
              </a:r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DFEBAF15-B961-F22F-14B9-8FE9457E4F93}"/>
                </a:ext>
              </a:extLst>
            </p:cNvPr>
            <p:cNvSpPr txBox="1"/>
            <p:nvPr/>
          </p:nvSpPr>
          <p:spPr>
            <a:xfrm>
              <a:off x="4290340" y="957613"/>
              <a:ext cx="1047903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Electron Energy (MeV)</a:t>
              </a: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FD8900F8-86F6-7D4F-71CD-84111FED17A5}"/>
                </a:ext>
              </a:extLst>
            </p:cNvPr>
            <p:cNvSpPr txBox="1"/>
            <p:nvPr/>
          </p:nvSpPr>
          <p:spPr>
            <a:xfrm>
              <a:off x="6022109" y="369664"/>
              <a:ext cx="290178" cy="16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90">
                  <a:latin typeface="Arial" panose="020B0604020202020204" pitchFamily="34" charset="0"/>
                  <a:cs typeface="Arial" panose="020B0604020202020204" pitchFamily="34" charset="0"/>
                </a:rPr>
                <a:t>0.25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EAE8F0-CF55-473D-D1E6-A8B2422D54EC}"/>
                </a:ext>
              </a:extLst>
            </p:cNvPr>
            <p:cNvSpPr/>
            <p:nvPr/>
          </p:nvSpPr>
          <p:spPr>
            <a:xfrm>
              <a:off x="3752068" y="42032"/>
              <a:ext cx="2271563" cy="84492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9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4564F7D-1838-72DD-7612-479C222897B6}"/>
                </a:ext>
              </a:extLst>
            </p:cNvPr>
            <p:cNvCxnSpPr/>
            <p:nvPr/>
          </p:nvCxnSpPr>
          <p:spPr>
            <a:xfrm>
              <a:off x="3743325" y="320406"/>
              <a:ext cx="2283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8D69636-7198-F89F-7977-2760216C9BB0}"/>
                </a:ext>
              </a:extLst>
            </p:cNvPr>
            <p:cNvCxnSpPr>
              <a:cxnSpLocks/>
            </p:cNvCxnSpPr>
            <p:nvPr/>
          </p:nvCxnSpPr>
          <p:spPr>
            <a:xfrm>
              <a:off x="3751411" y="604312"/>
              <a:ext cx="227156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612548-97DE-538E-716A-39A8C306B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5208" y="39272"/>
              <a:ext cx="58100" cy="855214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E0FA926-C04A-6030-9F07-F489151B0B6A}"/>
                </a:ext>
              </a:extLst>
            </p:cNvPr>
            <p:cNvGrpSpPr/>
            <p:nvPr/>
          </p:nvGrpSpPr>
          <p:grpSpPr>
            <a:xfrm>
              <a:off x="3527963" y="281548"/>
              <a:ext cx="232921" cy="315386"/>
              <a:chOff x="3527963" y="56987"/>
              <a:chExt cx="232921" cy="31538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2E3325-39AF-45B2-431D-E8AEF8B528A2}"/>
                  </a:ext>
                </a:extLst>
              </p:cNvPr>
              <p:cNvSpPr txBox="1"/>
              <p:nvPr/>
            </p:nvSpPr>
            <p:spPr>
              <a:xfrm>
                <a:off x="3581938" y="142712"/>
                <a:ext cx="175666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A110898-5F5A-8CBB-D35D-99B62F0C9392}"/>
                  </a:ext>
                </a:extLst>
              </p:cNvPr>
              <p:cNvSpPr txBox="1"/>
              <p:nvPr/>
            </p:nvSpPr>
            <p:spPr>
              <a:xfrm>
                <a:off x="3527963" y="56987"/>
                <a:ext cx="232921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0D2C4C-A087-C736-14FB-62204163328A}"/>
                  </a:ext>
                </a:extLst>
              </p:cNvPr>
              <p:cNvSpPr txBox="1"/>
              <p:nvPr/>
            </p:nvSpPr>
            <p:spPr>
              <a:xfrm>
                <a:off x="3547013" y="225262"/>
                <a:ext cx="210994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160221B-DEF5-EF12-8AB1-D68E5C2062C7}"/>
                  </a:ext>
                </a:extLst>
              </p:cNvPr>
              <p:cNvCxnSpPr/>
              <p:nvPr/>
            </p:nvCxnSpPr>
            <p:spPr>
              <a:xfrm flipH="1">
                <a:off x="3718036" y="3090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342A5A5-C7A8-A063-B965-97D80CBDA4B7}"/>
                  </a:ext>
                </a:extLst>
              </p:cNvPr>
              <p:cNvCxnSpPr/>
              <p:nvPr/>
            </p:nvCxnSpPr>
            <p:spPr>
              <a:xfrm flipH="1">
                <a:off x="3718036" y="1439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7F2A31C-EA4E-096C-52CC-855D255B5B4D}"/>
                  </a:ext>
                </a:extLst>
              </p:cNvPr>
              <p:cNvCxnSpPr/>
              <p:nvPr/>
            </p:nvCxnSpPr>
            <p:spPr>
              <a:xfrm flipH="1">
                <a:off x="3718036" y="223354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9349AE-DC6D-A540-A931-2259A0F0A530}"/>
                </a:ext>
              </a:extLst>
            </p:cNvPr>
            <p:cNvSpPr txBox="1"/>
            <p:nvPr/>
          </p:nvSpPr>
          <p:spPr>
            <a:xfrm rot="16200000">
              <a:off x="3085541" y="372184"/>
              <a:ext cx="884663" cy="177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21">
                  <a:latin typeface="Arial" panose="020B0604020202020204" pitchFamily="34" charset="0"/>
                  <a:cs typeface="Arial" panose="020B0604020202020204" pitchFamily="34" charset="0"/>
                </a:rPr>
                <a:t>Divergence (mrad)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9FB5254-15EF-3F7D-62C2-52469B1795CA}"/>
                </a:ext>
              </a:extLst>
            </p:cNvPr>
            <p:cNvGrpSpPr/>
            <p:nvPr/>
          </p:nvGrpSpPr>
          <p:grpSpPr>
            <a:xfrm>
              <a:off x="4162821" y="854315"/>
              <a:ext cx="1654175" cy="33821"/>
              <a:chOff x="4162821" y="372579"/>
              <a:chExt cx="1654175" cy="33821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7CD98E-05A6-8DB3-E859-861C8C078F3A}"/>
                  </a:ext>
                </a:extLst>
              </p:cNvPr>
              <p:cNvCxnSpPr/>
              <p:nvPr/>
            </p:nvCxnSpPr>
            <p:spPr>
              <a:xfrm>
                <a:off x="416282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30C28F0-22A4-680A-BD59-AE492344B62F}"/>
                  </a:ext>
                </a:extLst>
              </p:cNvPr>
              <p:cNvCxnSpPr/>
              <p:nvPr/>
            </p:nvCxnSpPr>
            <p:spPr>
              <a:xfrm>
                <a:off x="457557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EEFAF82-AD21-4F62-C123-5D4E73333561}"/>
                  </a:ext>
                </a:extLst>
              </p:cNvPr>
              <p:cNvCxnSpPr/>
              <p:nvPr/>
            </p:nvCxnSpPr>
            <p:spPr>
              <a:xfrm>
                <a:off x="4991496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B1F8C81-E12E-8402-F68D-7DF937DDD16C}"/>
                  </a:ext>
                </a:extLst>
              </p:cNvPr>
              <p:cNvCxnSpPr/>
              <p:nvPr/>
            </p:nvCxnSpPr>
            <p:spPr>
              <a:xfrm>
                <a:off x="540424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3C104F3-64AD-5126-EED3-41EBDCFD9B81}"/>
                  </a:ext>
                </a:extLst>
              </p:cNvPr>
              <p:cNvCxnSpPr/>
              <p:nvPr/>
            </p:nvCxnSpPr>
            <p:spPr>
              <a:xfrm>
                <a:off x="581699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A595E30-45D1-C186-7EBB-48D4691680A6}"/>
                </a:ext>
              </a:extLst>
            </p:cNvPr>
            <p:cNvGrpSpPr/>
            <p:nvPr/>
          </p:nvGrpSpPr>
          <p:grpSpPr>
            <a:xfrm>
              <a:off x="4162821" y="44690"/>
              <a:ext cx="1654175" cy="33821"/>
              <a:chOff x="4162821" y="372579"/>
              <a:chExt cx="1654175" cy="33821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14DDC8D-852A-D858-1BD8-EA4DD23188F7}"/>
                  </a:ext>
                </a:extLst>
              </p:cNvPr>
              <p:cNvCxnSpPr/>
              <p:nvPr/>
            </p:nvCxnSpPr>
            <p:spPr>
              <a:xfrm>
                <a:off x="416282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B354F1A-C4B8-EA74-4BBE-0140EE344FDA}"/>
                  </a:ext>
                </a:extLst>
              </p:cNvPr>
              <p:cNvCxnSpPr/>
              <p:nvPr/>
            </p:nvCxnSpPr>
            <p:spPr>
              <a:xfrm>
                <a:off x="457557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046365F-A686-EA06-AE39-11A50CB768CF}"/>
                  </a:ext>
                </a:extLst>
              </p:cNvPr>
              <p:cNvCxnSpPr/>
              <p:nvPr/>
            </p:nvCxnSpPr>
            <p:spPr>
              <a:xfrm>
                <a:off x="4991496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B9E3D38-A2E4-9006-B318-EC2656294F81}"/>
                  </a:ext>
                </a:extLst>
              </p:cNvPr>
              <p:cNvCxnSpPr/>
              <p:nvPr/>
            </p:nvCxnSpPr>
            <p:spPr>
              <a:xfrm>
                <a:off x="540424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9BB585E-1DF3-690B-2999-19C8FA3AFBCC}"/>
                  </a:ext>
                </a:extLst>
              </p:cNvPr>
              <p:cNvCxnSpPr/>
              <p:nvPr/>
            </p:nvCxnSpPr>
            <p:spPr>
              <a:xfrm>
                <a:off x="581699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CBA797E-E54D-C750-91C6-2623BF577E02}"/>
                </a:ext>
              </a:extLst>
            </p:cNvPr>
            <p:cNvGrpSpPr/>
            <p:nvPr/>
          </p:nvGrpSpPr>
          <p:grpSpPr>
            <a:xfrm>
              <a:off x="4162821" y="301865"/>
              <a:ext cx="1654175" cy="33821"/>
              <a:chOff x="4162821" y="372579"/>
              <a:chExt cx="1654175" cy="33821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14A99C-C45B-888B-366A-094D90CB442F}"/>
                  </a:ext>
                </a:extLst>
              </p:cNvPr>
              <p:cNvCxnSpPr/>
              <p:nvPr/>
            </p:nvCxnSpPr>
            <p:spPr>
              <a:xfrm>
                <a:off x="416282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C8EFBCA-E338-9F89-7711-DBB218DC8BFC}"/>
                  </a:ext>
                </a:extLst>
              </p:cNvPr>
              <p:cNvCxnSpPr/>
              <p:nvPr/>
            </p:nvCxnSpPr>
            <p:spPr>
              <a:xfrm>
                <a:off x="457557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F49CF0C-E7E6-4528-F089-22496423E060}"/>
                  </a:ext>
                </a:extLst>
              </p:cNvPr>
              <p:cNvCxnSpPr/>
              <p:nvPr/>
            </p:nvCxnSpPr>
            <p:spPr>
              <a:xfrm>
                <a:off x="4991496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F36D32E-0262-77DE-CF54-DE4DBDEF8F9F}"/>
                  </a:ext>
                </a:extLst>
              </p:cNvPr>
              <p:cNvCxnSpPr/>
              <p:nvPr/>
            </p:nvCxnSpPr>
            <p:spPr>
              <a:xfrm>
                <a:off x="540424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EBB2CA8-BAF3-C925-4C50-FF76FDFE0F23}"/>
                  </a:ext>
                </a:extLst>
              </p:cNvPr>
              <p:cNvCxnSpPr/>
              <p:nvPr/>
            </p:nvCxnSpPr>
            <p:spPr>
              <a:xfrm>
                <a:off x="581699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3314171-9936-4276-3F4B-AA1A6C5ACE37}"/>
                </a:ext>
              </a:extLst>
            </p:cNvPr>
            <p:cNvGrpSpPr/>
            <p:nvPr/>
          </p:nvGrpSpPr>
          <p:grpSpPr>
            <a:xfrm>
              <a:off x="4162821" y="584440"/>
              <a:ext cx="1654175" cy="33821"/>
              <a:chOff x="4162821" y="372579"/>
              <a:chExt cx="1654175" cy="33821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EBB0C55-9D2F-2E0C-B00A-6735D00F293E}"/>
                  </a:ext>
                </a:extLst>
              </p:cNvPr>
              <p:cNvCxnSpPr/>
              <p:nvPr/>
            </p:nvCxnSpPr>
            <p:spPr>
              <a:xfrm>
                <a:off x="416282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9023FD6-064E-F007-FFE0-ED95652288D4}"/>
                  </a:ext>
                </a:extLst>
              </p:cNvPr>
              <p:cNvCxnSpPr/>
              <p:nvPr/>
            </p:nvCxnSpPr>
            <p:spPr>
              <a:xfrm>
                <a:off x="4575571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6089E4-8EAA-8390-6031-034534AF377E}"/>
                  </a:ext>
                </a:extLst>
              </p:cNvPr>
              <p:cNvCxnSpPr/>
              <p:nvPr/>
            </p:nvCxnSpPr>
            <p:spPr>
              <a:xfrm>
                <a:off x="4991496" y="372579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FFB99DC-9921-707C-EFD3-2FB00687A434}"/>
                  </a:ext>
                </a:extLst>
              </p:cNvPr>
              <p:cNvCxnSpPr/>
              <p:nvPr/>
            </p:nvCxnSpPr>
            <p:spPr>
              <a:xfrm>
                <a:off x="540424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AC4C5C3-3EE8-52A3-A009-FC094859E4C8}"/>
                  </a:ext>
                </a:extLst>
              </p:cNvPr>
              <p:cNvCxnSpPr/>
              <p:nvPr/>
            </p:nvCxnSpPr>
            <p:spPr>
              <a:xfrm>
                <a:off x="5816996" y="375754"/>
                <a:ext cx="0" cy="306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6725B69F-674D-11B2-6717-633B6AF30E5B}"/>
                </a:ext>
              </a:extLst>
            </p:cNvPr>
            <p:cNvGrpSpPr/>
            <p:nvPr/>
          </p:nvGrpSpPr>
          <p:grpSpPr>
            <a:xfrm>
              <a:off x="3534313" y="14848"/>
              <a:ext cx="232921" cy="312211"/>
              <a:chOff x="3527963" y="56987"/>
              <a:chExt cx="232921" cy="312211"/>
            </a:xfrm>
          </p:grpSpPr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94637DBA-47E1-8C3D-70EE-5EFE1532DB59}"/>
                  </a:ext>
                </a:extLst>
              </p:cNvPr>
              <p:cNvSpPr txBox="1"/>
              <p:nvPr/>
            </p:nvSpPr>
            <p:spPr>
              <a:xfrm>
                <a:off x="3581938" y="142712"/>
                <a:ext cx="175666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22" name="TextBox 521">
                <a:extLst>
                  <a:ext uri="{FF2B5EF4-FFF2-40B4-BE49-F238E27FC236}">
                    <a16:creationId xmlns:a16="http://schemas.microsoft.com/office/drawing/2014/main" id="{EB313D51-E4E5-A21A-0004-8C5B04DCED29}"/>
                  </a:ext>
                </a:extLst>
              </p:cNvPr>
              <p:cNvSpPr txBox="1"/>
              <p:nvPr/>
            </p:nvSpPr>
            <p:spPr>
              <a:xfrm>
                <a:off x="3527963" y="56987"/>
                <a:ext cx="232921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</a:p>
            </p:txBody>
          </p:sp>
          <p:sp>
            <p:nvSpPr>
              <p:cNvPr id="523" name="TextBox 522">
                <a:extLst>
                  <a:ext uri="{FF2B5EF4-FFF2-40B4-BE49-F238E27FC236}">
                    <a16:creationId xmlns:a16="http://schemas.microsoft.com/office/drawing/2014/main" id="{048B607E-2575-F3CC-6024-89ED051EDB7E}"/>
                  </a:ext>
                </a:extLst>
              </p:cNvPr>
              <p:cNvSpPr txBox="1"/>
              <p:nvPr/>
            </p:nvSpPr>
            <p:spPr>
              <a:xfrm>
                <a:off x="3547013" y="222087"/>
                <a:ext cx="210994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C741C3CC-7D63-CED2-A23A-45204B01B85F}"/>
                  </a:ext>
                </a:extLst>
              </p:cNvPr>
              <p:cNvCxnSpPr/>
              <p:nvPr/>
            </p:nvCxnSpPr>
            <p:spPr>
              <a:xfrm flipH="1">
                <a:off x="3718036" y="305904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473F6D02-3C18-4916-4A99-C4215D20FEC6}"/>
                  </a:ext>
                </a:extLst>
              </p:cNvPr>
              <p:cNvCxnSpPr/>
              <p:nvPr/>
            </p:nvCxnSpPr>
            <p:spPr>
              <a:xfrm flipH="1">
                <a:off x="3718036" y="1439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556216D3-C9CF-8BE7-2090-1335B830D754}"/>
                  </a:ext>
                </a:extLst>
              </p:cNvPr>
              <p:cNvCxnSpPr/>
              <p:nvPr/>
            </p:nvCxnSpPr>
            <p:spPr>
              <a:xfrm flipH="1">
                <a:off x="3718036" y="223354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72F67B1B-7C5D-A090-E3F1-C43B554254E9}"/>
                </a:ext>
              </a:extLst>
            </p:cNvPr>
            <p:cNvGrpSpPr/>
            <p:nvPr/>
          </p:nvGrpSpPr>
          <p:grpSpPr>
            <a:xfrm>
              <a:off x="3527963" y="576823"/>
              <a:ext cx="232921" cy="315386"/>
              <a:chOff x="3527963" y="56987"/>
              <a:chExt cx="232921" cy="315386"/>
            </a:xfrm>
          </p:grpSpPr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26D2AFA8-BF7A-0FDE-7852-834196536736}"/>
                  </a:ext>
                </a:extLst>
              </p:cNvPr>
              <p:cNvSpPr txBox="1"/>
              <p:nvPr/>
            </p:nvSpPr>
            <p:spPr>
              <a:xfrm>
                <a:off x="3581938" y="142712"/>
                <a:ext cx="175666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29" name="TextBox 528">
                <a:extLst>
                  <a:ext uri="{FF2B5EF4-FFF2-40B4-BE49-F238E27FC236}">
                    <a16:creationId xmlns:a16="http://schemas.microsoft.com/office/drawing/2014/main" id="{5A795A7E-204D-C1F4-EC4C-DC3EBA420042}"/>
                  </a:ext>
                </a:extLst>
              </p:cNvPr>
              <p:cNvSpPr txBox="1"/>
              <p:nvPr/>
            </p:nvSpPr>
            <p:spPr>
              <a:xfrm>
                <a:off x="3527963" y="56987"/>
                <a:ext cx="232921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</a:p>
            </p:txBody>
          </p:sp>
          <p:sp>
            <p:nvSpPr>
              <p:cNvPr id="530" name="TextBox 529">
                <a:extLst>
                  <a:ext uri="{FF2B5EF4-FFF2-40B4-BE49-F238E27FC236}">
                    <a16:creationId xmlns:a16="http://schemas.microsoft.com/office/drawing/2014/main" id="{A5BF66AE-B024-7E69-3610-293973843689}"/>
                  </a:ext>
                </a:extLst>
              </p:cNvPr>
              <p:cNvSpPr txBox="1"/>
              <p:nvPr/>
            </p:nvSpPr>
            <p:spPr>
              <a:xfrm>
                <a:off x="3547013" y="225262"/>
                <a:ext cx="210994" cy="147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58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87A1AC62-54C3-B983-AB16-8087032E1906}"/>
                  </a:ext>
                </a:extLst>
              </p:cNvPr>
              <p:cNvCxnSpPr/>
              <p:nvPr/>
            </p:nvCxnSpPr>
            <p:spPr>
              <a:xfrm flipH="1">
                <a:off x="3718036" y="3090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045497A5-9F0E-90A2-A2D0-47CD8C24736F}"/>
                  </a:ext>
                </a:extLst>
              </p:cNvPr>
              <p:cNvCxnSpPr/>
              <p:nvPr/>
            </p:nvCxnSpPr>
            <p:spPr>
              <a:xfrm flipH="1">
                <a:off x="3718036" y="143979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883FD35F-EBBD-F2FC-37E8-67D86C065151}"/>
                  </a:ext>
                </a:extLst>
              </p:cNvPr>
              <p:cNvCxnSpPr/>
              <p:nvPr/>
            </p:nvCxnSpPr>
            <p:spPr>
              <a:xfrm flipH="1">
                <a:off x="3718036" y="223354"/>
                <a:ext cx="310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30D092-FFFD-31A4-59B1-C26B9F531CFB}"/>
              </a:ext>
            </a:extLst>
          </p:cNvPr>
          <p:cNvGrpSpPr/>
          <p:nvPr/>
        </p:nvGrpSpPr>
        <p:grpSpPr>
          <a:xfrm>
            <a:off x="2004325" y="3789408"/>
            <a:ext cx="8224337" cy="3057849"/>
            <a:chOff x="127428" y="2879775"/>
            <a:chExt cx="6250116" cy="2323824"/>
          </a:xfrm>
        </p:grpSpPr>
        <p:sp>
          <p:nvSpPr>
            <p:cNvPr id="439" name="TextBox 438">
              <a:extLst>
                <a:ext uri="{FF2B5EF4-FFF2-40B4-BE49-F238E27FC236}">
                  <a16:creationId xmlns:a16="http://schemas.microsoft.com/office/drawing/2014/main" id="{911A82A3-FDD3-F72F-DF5B-1FF09A5566A6}"/>
                </a:ext>
              </a:extLst>
            </p:cNvPr>
            <p:cNvSpPr txBox="1"/>
            <p:nvPr/>
          </p:nvSpPr>
          <p:spPr>
            <a:xfrm rot="16200000">
              <a:off x="65367" y="4590303"/>
              <a:ext cx="325505" cy="198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Self</a:t>
              </a: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127376A1-1CD4-0825-BEC8-0784160505F8}"/>
                </a:ext>
              </a:extLst>
            </p:cNvPr>
            <p:cNvSpPr txBox="1"/>
            <p:nvPr/>
          </p:nvSpPr>
          <p:spPr>
            <a:xfrm rot="16200000">
              <a:off x="63962" y="3920714"/>
              <a:ext cx="336470" cy="198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STII</a:t>
              </a: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750F05AF-053E-7B5E-3B9E-8C9A639E688E}"/>
                </a:ext>
              </a:extLst>
            </p:cNvPr>
            <p:cNvSpPr txBox="1"/>
            <p:nvPr/>
          </p:nvSpPr>
          <p:spPr>
            <a:xfrm rot="16200000">
              <a:off x="-120478" y="3206820"/>
              <a:ext cx="694623" cy="198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Down-ramp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DF957D-5E38-E358-B48E-B51781B93D49}"/>
                </a:ext>
              </a:extLst>
            </p:cNvPr>
            <p:cNvGrpSpPr/>
            <p:nvPr/>
          </p:nvGrpSpPr>
          <p:grpSpPr>
            <a:xfrm>
              <a:off x="323686" y="2879775"/>
              <a:ext cx="6053858" cy="2323824"/>
              <a:chOff x="323686" y="2879775"/>
              <a:chExt cx="6053858" cy="2323824"/>
            </a:xfrm>
          </p:grpSpPr>
          <p:grpSp>
            <p:nvGrpSpPr>
              <p:cNvPr id="582" name="Group 581">
                <a:extLst>
                  <a:ext uri="{FF2B5EF4-FFF2-40B4-BE49-F238E27FC236}">
                    <a16:creationId xmlns:a16="http://schemas.microsoft.com/office/drawing/2014/main" id="{4F887F6F-611E-9CF8-329A-2D1ED3B905B5}"/>
                  </a:ext>
                </a:extLst>
              </p:cNvPr>
              <p:cNvGrpSpPr/>
              <p:nvPr/>
            </p:nvGrpSpPr>
            <p:grpSpPr>
              <a:xfrm>
                <a:off x="323686" y="2977494"/>
                <a:ext cx="5525561" cy="2056495"/>
                <a:chOff x="323686" y="2977494"/>
                <a:chExt cx="5525561" cy="2056495"/>
              </a:xfrm>
            </p:grpSpPr>
            <p:pic>
              <p:nvPicPr>
                <p:cNvPr id="542" name="Picture 541" descr="A black and white image of a white light&#10;&#10;Description automatically generated">
                  <a:extLst>
                    <a:ext uri="{FF2B5EF4-FFF2-40B4-BE49-F238E27FC236}">
                      <a16:creationId xmlns:a16="http://schemas.microsoft.com/office/drawing/2014/main" id="{2F83C7E5-EC32-2FC9-DF92-52BBB73E82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alphaModFix/>
                </a:blip>
                <a:srcRect l="22065" t="11713" r="19513" b="11254"/>
                <a:stretch/>
              </p:blipFill>
              <p:spPr>
                <a:xfrm>
                  <a:off x="323686" y="2984353"/>
                  <a:ext cx="667512" cy="660124"/>
                </a:xfrm>
                <a:prstGeom prst="rect">
                  <a:avLst/>
                </a:prstGeom>
              </p:spPr>
            </p:pic>
            <p:pic>
              <p:nvPicPr>
                <p:cNvPr id="545" name="Picture 544" descr="A black and white image of a spiral&#10;&#10;Description automatically generated">
                  <a:extLst>
                    <a:ext uri="{FF2B5EF4-FFF2-40B4-BE49-F238E27FC236}">
                      <a16:creationId xmlns:a16="http://schemas.microsoft.com/office/drawing/2014/main" id="{1857760A-7ACD-9934-4A2A-1A93244B5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21874" t="11739" r="19951" b="10565"/>
                <a:stretch/>
              </p:blipFill>
              <p:spPr>
                <a:xfrm>
                  <a:off x="1010894" y="2984319"/>
                  <a:ext cx="667512" cy="668618"/>
                </a:xfrm>
                <a:prstGeom prst="rect">
                  <a:avLst/>
                </a:prstGeom>
              </p:spPr>
            </p:pic>
            <p:pic>
              <p:nvPicPr>
                <p:cNvPr id="547" name="Picture 546" descr="A white light in a black background&#10;&#10;Description automatically generated">
                  <a:extLst>
                    <a:ext uri="{FF2B5EF4-FFF2-40B4-BE49-F238E27FC236}">
                      <a16:creationId xmlns:a16="http://schemas.microsoft.com/office/drawing/2014/main" id="{EC70CC4C-378D-84B6-DA21-F33ACBA691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22111" t="11657" r="19826" b="10970"/>
                <a:stretch/>
              </p:blipFill>
              <p:spPr>
                <a:xfrm>
                  <a:off x="1710853" y="2979997"/>
                  <a:ext cx="668994" cy="668618"/>
                </a:xfrm>
                <a:prstGeom prst="rect">
                  <a:avLst/>
                </a:prstGeom>
              </p:spPr>
            </p:pic>
            <p:pic>
              <p:nvPicPr>
                <p:cNvPr id="549" name="Picture 548" descr="A black and white image of a spiral&#10;&#10;Description automatically generated">
                  <a:extLst>
                    <a:ext uri="{FF2B5EF4-FFF2-40B4-BE49-F238E27FC236}">
                      <a16:creationId xmlns:a16="http://schemas.microsoft.com/office/drawing/2014/main" id="{68B4F269-46A6-8336-E3BB-6B54908B10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2243" t="11809" r="19714" b="10852"/>
                <a:stretch/>
              </p:blipFill>
              <p:spPr>
                <a:xfrm>
                  <a:off x="2410566" y="2984319"/>
                  <a:ext cx="665374" cy="664934"/>
                </a:xfrm>
                <a:prstGeom prst="rect">
                  <a:avLst/>
                </a:prstGeom>
              </p:spPr>
            </p:pic>
            <p:pic>
              <p:nvPicPr>
                <p:cNvPr id="551" name="Picture 550">
                  <a:extLst>
                    <a:ext uri="{FF2B5EF4-FFF2-40B4-BE49-F238E27FC236}">
                      <a16:creationId xmlns:a16="http://schemas.microsoft.com/office/drawing/2014/main" id="{FF4C0DCC-A9D6-CE23-3CF5-4FE687019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2261" t="12042" r="19714" b="10706"/>
                <a:stretch/>
              </p:blipFill>
              <p:spPr>
                <a:xfrm>
                  <a:off x="3104045" y="2985427"/>
                  <a:ext cx="660847" cy="659878"/>
                </a:xfrm>
                <a:prstGeom prst="rect">
                  <a:avLst/>
                </a:prstGeom>
              </p:spPr>
            </p:pic>
            <p:pic>
              <p:nvPicPr>
                <p:cNvPr id="553" name="Picture 552" descr="A black square with a white circle in the middle&#10;&#10;Description automatically generated">
                  <a:extLst>
                    <a:ext uri="{FF2B5EF4-FFF2-40B4-BE49-F238E27FC236}">
                      <a16:creationId xmlns:a16="http://schemas.microsoft.com/office/drawing/2014/main" id="{D1C3756E-4EF0-96B1-738B-9E61816E92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22373" t="11893" r="19925" b="10923"/>
                <a:stretch/>
              </p:blipFill>
              <p:spPr>
                <a:xfrm>
                  <a:off x="3796172" y="2983896"/>
                  <a:ext cx="660847" cy="662977"/>
                </a:xfrm>
                <a:prstGeom prst="rect">
                  <a:avLst/>
                </a:prstGeom>
              </p:spPr>
            </p:pic>
            <p:pic>
              <p:nvPicPr>
                <p:cNvPr id="555" name="Picture 554" descr="A black and white image of a circle&#10;&#10;Description automatically generated">
                  <a:extLst>
                    <a:ext uri="{FF2B5EF4-FFF2-40B4-BE49-F238E27FC236}">
                      <a16:creationId xmlns:a16="http://schemas.microsoft.com/office/drawing/2014/main" id="{A8E9AC54-973D-47F1-FB17-136FBBABA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22251" t="11895" r="19924" b="11142"/>
                <a:stretch/>
              </p:blipFill>
              <p:spPr>
                <a:xfrm>
                  <a:off x="4491717" y="2981722"/>
                  <a:ext cx="661035" cy="663718"/>
                </a:xfrm>
                <a:prstGeom prst="rect">
                  <a:avLst/>
                </a:prstGeom>
              </p:spPr>
            </p:pic>
            <p:pic>
              <p:nvPicPr>
                <p:cNvPr id="557" name="Picture 556" descr="A black and white image of a circle&#10;&#10;Description automatically generated">
                  <a:extLst>
                    <a:ext uri="{FF2B5EF4-FFF2-40B4-BE49-F238E27FC236}">
                      <a16:creationId xmlns:a16="http://schemas.microsoft.com/office/drawing/2014/main" id="{7644416A-F626-9221-FFF9-F2FCD8707F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2133" t="11744" r="19714" b="10779"/>
                <a:stretch/>
              </p:blipFill>
              <p:spPr>
                <a:xfrm>
                  <a:off x="5180022" y="2977494"/>
                  <a:ext cx="667512" cy="666993"/>
                </a:xfrm>
                <a:prstGeom prst="rect">
                  <a:avLst/>
                </a:prstGeom>
              </p:spPr>
            </p:pic>
            <p:pic>
              <p:nvPicPr>
                <p:cNvPr id="559" name="Picture 558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ECABEA17-DAAD-A53B-1841-D1122B146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alphaModFix/>
                </a:blip>
                <a:srcRect l="22261" t="11977" r="19714" b="10780"/>
                <a:stretch/>
              </p:blipFill>
              <p:spPr>
                <a:xfrm>
                  <a:off x="330296" y="3681535"/>
                  <a:ext cx="664026" cy="662978"/>
                </a:xfrm>
                <a:prstGeom prst="rect">
                  <a:avLst/>
                </a:prstGeom>
              </p:spPr>
            </p:pic>
            <p:pic>
              <p:nvPicPr>
                <p:cNvPr id="562" name="Picture 561" descr="A blurry image of a person's body&#10;&#10;Description automatically generated">
                  <a:extLst>
                    <a:ext uri="{FF2B5EF4-FFF2-40B4-BE49-F238E27FC236}">
                      <a16:creationId xmlns:a16="http://schemas.microsoft.com/office/drawing/2014/main" id="{022DDEE3-AEC7-008C-393C-3A58866206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/>
                <a:srcRect l="22071" t="11893" r="19714" b="10923"/>
                <a:stretch/>
              </p:blipFill>
              <p:spPr>
                <a:xfrm>
                  <a:off x="1022558" y="3680697"/>
                  <a:ext cx="658937" cy="655232"/>
                </a:xfrm>
                <a:prstGeom prst="rect">
                  <a:avLst/>
                </a:prstGeom>
              </p:spPr>
            </p:pic>
            <p:pic>
              <p:nvPicPr>
                <p:cNvPr id="564" name="Picture 563" descr="A black and white image of a smoke&#10;&#10;Description automatically generated">
                  <a:extLst>
                    <a:ext uri="{FF2B5EF4-FFF2-40B4-BE49-F238E27FC236}">
                      <a16:creationId xmlns:a16="http://schemas.microsoft.com/office/drawing/2014/main" id="{63327B3A-5DCF-6369-0232-7E2FECCD8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22187" t="11892" r="19720" b="11068"/>
                <a:stretch/>
              </p:blipFill>
              <p:spPr>
                <a:xfrm>
                  <a:off x="1713121" y="3680697"/>
                  <a:ext cx="666726" cy="663122"/>
                </a:xfrm>
                <a:prstGeom prst="rect">
                  <a:avLst/>
                </a:prstGeom>
              </p:spPr>
            </p:pic>
            <p:pic>
              <p:nvPicPr>
                <p:cNvPr id="566" name="Picture 565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063633AD-4A6A-0EF6-8850-0EC609F79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l="22186" t="11892" r="19714" b="11068"/>
                <a:stretch/>
              </p:blipFill>
              <p:spPr>
                <a:xfrm>
                  <a:off x="2410027" y="3677614"/>
                  <a:ext cx="668618" cy="664934"/>
                </a:xfrm>
                <a:prstGeom prst="rect">
                  <a:avLst/>
                </a:prstGeom>
              </p:spPr>
            </p:pic>
            <p:pic>
              <p:nvPicPr>
                <p:cNvPr id="568" name="Picture 567" descr="A blurry image of a person's body&#10;&#10;Description automatically generated">
                  <a:extLst>
                    <a:ext uri="{FF2B5EF4-FFF2-40B4-BE49-F238E27FC236}">
                      <a16:creationId xmlns:a16="http://schemas.microsoft.com/office/drawing/2014/main" id="{1F0425E6-4E9B-B57A-0E0C-0AA7711749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22187" t="11892" r="19720" b="11141"/>
                <a:stretch/>
              </p:blipFill>
              <p:spPr>
                <a:xfrm>
                  <a:off x="3103278" y="3674003"/>
                  <a:ext cx="662819" cy="658616"/>
                </a:xfrm>
                <a:prstGeom prst="rect">
                  <a:avLst/>
                </a:prstGeom>
              </p:spPr>
            </p:pic>
            <p:pic>
              <p:nvPicPr>
                <p:cNvPr id="570" name="Picture 569" descr="A blurry image of a person's body&#10;&#10;Description automatically generated">
                  <a:extLst>
                    <a:ext uri="{FF2B5EF4-FFF2-40B4-BE49-F238E27FC236}">
                      <a16:creationId xmlns:a16="http://schemas.microsoft.com/office/drawing/2014/main" id="{277A217B-03E6-133D-F84B-5EC2C7500F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/>
                <a:srcRect l="22187" t="11743" r="19720" b="11142"/>
                <a:stretch/>
              </p:blipFill>
              <p:spPr>
                <a:xfrm>
                  <a:off x="3798176" y="3675216"/>
                  <a:ext cx="665927" cy="662977"/>
                </a:xfrm>
                <a:prstGeom prst="rect">
                  <a:avLst/>
                </a:prstGeom>
              </p:spPr>
            </p:pic>
            <p:pic>
              <p:nvPicPr>
                <p:cNvPr id="572" name="Picture 571" descr="A blurry image of a light&#10;&#10;Description automatically generated">
                  <a:extLst>
                    <a:ext uri="{FF2B5EF4-FFF2-40B4-BE49-F238E27FC236}">
                      <a16:creationId xmlns:a16="http://schemas.microsoft.com/office/drawing/2014/main" id="{8C6E21F4-AD2A-8C4B-3BF6-84E1884CF5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/>
                <a:srcRect l="22070" t="11893" r="19714" b="11213"/>
                <a:stretch/>
              </p:blipFill>
              <p:spPr>
                <a:xfrm>
                  <a:off x="4488575" y="3676312"/>
                  <a:ext cx="669325" cy="663061"/>
                </a:xfrm>
                <a:prstGeom prst="rect">
                  <a:avLst/>
                </a:prstGeom>
              </p:spPr>
            </p:pic>
            <p:pic>
              <p:nvPicPr>
                <p:cNvPr id="574" name="Picture 573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521A3BE2-D28C-A7F1-2F1C-F505554F62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/>
                <a:srcRect l="22186" t="11743" r="19714" b="11287"/>
                <a:stretch/>
              </p:blipFill>
              <p:spPr>
                <a:xfrm>
                  <a:off x="5183873" y="3676065"/>
                  <a:ext cx="665374" cy="661112"/>
                </a:xfrm>
                <a:prstGeom prst="rect">
                  <a:avLst/>
                </a:prstGeom>
              </p:spPr>
            </p:pic>
            <p:pic>
              <p:nvPicPr>
                <p:cNvPr id="384" name="Picture 383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A674634E-96CA-1FCB-DCFC-55A5A11514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4">
                  <a:alphaModFix/>
                </a:blip>
                <a:srcRect l="22186" t="11961" r="19925" b="11141"/>
                <a:stretch/>
              </p:blipFill>
              <p:spPr>
                <a:xfrm>
                  <a:off x="333644" y="4374583"/>
                  <a:ext cx="661876" cy="659406"/>
                </a:xfrm>
                <a:prstGeom prst="rect">
                  <a:avLst/>
                </a:prstGeom>
              </p:spPr>
            </p:pic>
            <p:pic>
              <p:nvPicPr>
                <p:cNvPr id="387" name="Picture 386" descr="Blur blurry image of a face&#10;&#10;Description automatically generated">
                  <a:extLst>
                    <a:ext uri="{FF2B5EF4-FFF2-40B4-BE49-F238E27FC236}">
                      <a16:creationId xmlns:a16="http://schemas.microsoft.com/office/drawing/2014/main" id="{DA663A23-6564-EDED-F801-E753CC4EA7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/>
                <a:srcRect l="22187" t="12116" r="19726" b="11141"/>
                <a:stretch/>
              </p:blipFill>
              <p:spPr>
                <a:xfrm>
                  <a:off x="1021491" y="4373070"/>
                  <a:ext cx="665374" cy="659304"/>
                </a:xfrm>
                <a:prstGeom prst="rect">
                  <a:avLst/>
                </a:prstGeom>
              </p:spPr>
            </p:pic>
            <p:pic>
              <p:nvPicPr>
                <p:cNvPr id="389" name="Picture 388" descr="A close-up of a black and white image&#10;&#10;Description automatically generated">
                  <a:extLst>
                    <a:ext uri="{FF2B5EF4-FFF2-40B4-BE49-F238E27FC236}">
                      <a16:creationId xmlns:a16="http://schemas.microsoft.com/office/drawing/2014/main" id="{80F1391D-1C81-8E45-57A6-2E15FD3FE9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6"/>
                <a:srcRect l="22313" t="11773" r="19714" b="10997"/>
                <a:stretch/>
              </p:blipFill>
              <p:spPr>
                <a:xfrm>
                  <a:off x="1714472" y="4363884"/>
                  <a:ext cx="665375" cy="664789"/>
                </a:xfrm>
                <a:prstGeom prst="rect">
                  <a:avLst/>
                </a:prstGeom>
              </p:spPr>
            </p:pic>
            <p:pic>
              <p:nvPicPr>
                <p:cNvPr id="391" name="Picture 390" descr="A blurry image of a person's body&#10;&#10;Description automatically generated">
                  <a:extLst>
                    <a:ext uri="{FF2B5EF4-FFF2-40B4-BE49-F238E27FC236}">
                      <a16:creationId xmlns:a16="http://schemas.microsoft.com/office/drawing/2014/main" id="{B7E0572E-01A3-4592-18ED-59BC42E4D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7"/>
                <a:srcRect l="22070" t="11927" r="19714" b="10997"/>
                <a:stretch/>
              </p:blipFill>
              <p:spPr>
                <a:xfrm>
                  <a:off x="2408027" y="4370048"/>
                  <a:ext cx="665374" cy="660706"/>
                </a:xfrm>
                <a:prstGeom prst="rect">
                  <a:avLst/>
                </a:prstGeom>
              </p:spPr>
            </p:pic>
            <p:pic>
              <p:nvPicPr>
                <p:cNvPr id="393" name="Picture 392" descr="A blurry image of a person's face&#10;&#10;Description automatically generated">
                  <a:extLst>
                    <a:ext uri="{FF2B5EF4-FFF2-40B4-BE49-F238E27FC236}">
                      <a16:creationId xmlns:a16="http://schemas.microsoft.com/office/drawing/2014/main" id="{627D6BF1-2ADA-A3F2-EB52-CE3897BB05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/>
                <a:srcRect l="22186" t="11927" r="19714" b="10997"/>
                <a:stretch/>
              </p:blipFill>
              <p:spPr>
                <a:xfrm>
                  <a:off x="3102540" y="4366924"/>
                  <a:ext cx="665201" cy="661853"/>
                </a:xfrm>
                <a:prstGeom prst="rect">
                  <a:avLst/>
                </a:prstGeom>
              </p:spPr>
            </p:pic>
            <p:pic>
              <p:nvPicPr>
                <p:cNvPr id="395" name="Picture 394" descr="A blurry image of a hand&#10;&#10;Description automatically generated">
                  <a:extLst>
                    <a:ext uri="{FF2B5EF4-FFF2-40B4-BE49-F238E27FC236}">
                      <a16:creationId xmlns:a16="http://schemas.microsoft.com/office/drawing/2014/main" id="{004BB793-091F-3DC2-7CDC-C7F5190157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/>
                <a:srcRect l="22187" t="11927" r="19720" b="10997"/>
                <a:stretch/>
              </p:blipFill>
              <p:spPr>
                <a:xfrm>
                  <a:off x="3793496" y="4363409"/>
                  <a:ext cx="668663" cy="665367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A blurry image of a spiral&#10;&#10;Description automatically generated">
                  <a:extLst>
                    <a:ext uri="{FF2B5EF4-FFF2-40B4-BE49-F238E27FC236}">
                      <a16:creationId xmlns:a16="http://schemas.microsoft.com/office/drawing/2014/main" id="{BCA54044-5A58-6A96-CAAB-9ABCD660A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0"/>
                <a:srcRect l="22186" t="11851" r="19714" b="10997"/>
                <a:stretch/>
              </p:blipFill>
              <p:spPr>
                <a:xfrm>
                  <a:off x="4484049" y="4364425"/>
                  <a:ext cx="668663" cy="665955"/>
                </a:xfrm>
                <a:prstGeom prst="rect">
                  <a:avLst/>
                </a:prstGeom>
              </p:spPr>
            </p:pic>
            <p:pic>
              <p:nvPicPr>
                <p:cNvPr id="577" name="Picture 576" descr="A blurry image of a black and white circle&#10;&#10;Description automatically generated">
                  <a:extLst>
                    <a:ext uri="{FF2B5EF4-FFF2-40B4-BE49-F238E27FC236}">
                      <a16:creationId xmlns:a16="http://schemas.microsoft.com/office/drawing/2014/main" id="{98D7CD25-40D7-37F9-928D-E3DB3D43AA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1"/>
                <a:srcRect l="22186" t="11846" r="19925" b="11046"/>
                <a:stretch/>
              </p:blipFill>
              <p:spPr>
                <a:xfrm>
                  <a:off x="5182881" y="4361680"/>
                  <a:ext cx="658763" cy="666993"/>
                </a:xfrm>
                <a:prstGeom prst="rect">
                  <a:avLst/>
                </a:prstGeom>
              </p:spPr>
            </p:pic>
          </p:grpSp>
          <p:sp>
            <p:nvSpPr>
              <p:cNvPr id="435" name="TextBox 434">
                <a:extLst>
                  <a:ext uri="{FF2B5EF4-FFF2-40B4-BE49-F238E27FC236}">
                    <a16:creationId xmlns:a16="http://schemas.microsoft.com/office/drawing/2014/main" id="{E8A0A6F4-945B-5199-F6A1-45BA33B09040}"/>
                  </a:ext>
                </a:extLst>
              </p:cNvPr>
              <p:cNvSpPr txBox="1"/>
              <p:nvPr/>
            </p:nvSpPr>
            <p:spPr>
              <a:xfrm>
                <a:off x="5939883" y="4915676"/>
                <a:ext cx="190285" cy="177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21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36" name="TextBox 435">
                <a:extLst>
                  <a:ext uri="{FF2B5EF4-FFF2-40B4-BE49-F238E27FC236}">
                    <a16:creationId xmlns:a16="http://schemas.microsoft.com/office/drawing/2014/main" id="{44EAD801-59A2-751A-D4F9-9B3B576EA078}"/>
                  </a:ext>
                </a:extLst>
              </p:cNvPr>
              <p:cNvSpPr txBox="1"/>
              <p:nvPr/>
            </p:nvSpPr>
            <p:spPr>
              <a:xfrm>
                <a:off x="5924811" y="2879775"/>
                <a:ext cx="190285" cy="177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2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7" name="TextBox 436">
                <a:extLst>
                  <a:ext uri="{FF2B5EF4-FFF2-40B4-BE49-F238E27FC236}">
                    <a16:creationId xmlns:a16="http://schemas.microsoft.com/office/drawing/2014/main" id="{1B76CA78-CC8A-7215-46FA-806E3F9699F4}"/>
                  </a:ext>
                </a:extLst>
              </p:cNvPr>
              <p:cNvSpPr txBox="1"/>
              <p:nvPr/>
            </p:nvSpPr>
            <p:spPr>
              <a:xfrm rot="16200000">
                <a:off x="5521752" y="3907031"/>
                <a:ext cx="1501077" cy="210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Arial" panose="020B0604020202020204" pitchFamily="34" charset="0"/>
                    <a:cs typeface="Arial" panose="020B0604020202020204" pitchFamily="34" charset="0"/>
                  </a:rPr>
                  <a:t>Normalized COTR fluence</a:t>
                </a:r>
              </a:p>
            </p:txBody>
          </p: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CB043AF6-A83C-AF88-BCF5-8BB1E3ECAC1E}"/>
                  </a:ext>
                </a:extLst>
              </p:cNvPr>
              <p:cNvSpPr txBox="1"/>
              <p:nvPr/>
            </p:nvSpPr>
            <p:spPr>
              <a:xfrm>
                <a:off x="5924811" y="3899187"/>
                <a:ext cx="264595" cy="177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21"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BB15EF16-68E4-36BD-464B-B22F58948CF5}"/>
                  </a:ext>
                </a:extLst>
              </p:cNvPr>
              <p:cNvGrpSpPr/>
              <p:nvPr/>
            </p:nvGrpSpPr>
            <p:grpSpPr>
              <a:xfrm>
                <a:off x="5183943" y="5025741"/>
                <a:ext cx="658884" cy="177858"/>
                <a:chOff x="5183943" y="5025741"/>
                <a:chExt cx="658884" cy="177858"/>
              </a:xfrm>
            </p:grpSpPr>
            <p:cxnSp>
              <p:nvCxnSpPr>
                <p:cNvPr id="536" name="Straight Arrow Connector 535">
                  <a:extLst>
                    <a:ext uri="{FF2B5EF4-FFF2-40B4-BE49-F238E27FC236}">
                      <a16:creationId xmlns:a16="http://schemas.microsoft.com/office/drawing/2014/main" id="{63B29CBB-E5B0-485C-C3B1-21A89AD36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3943" y="5117128"/>
                  <a:ext cx="658884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triangle" w="sm" len="med"/>
                  <a:tailEnd type="triangl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9" name="Rectangle 538">
                  <a:extLst>
                    <a:ext uri="{FF2B5EF4-FFF2-40B4-BE49-F238E27FC236}">
                      <a16:creationId xmlns:a16="http://schemas.microsoft.com/office/drawing/2014/main" id="{4F0C9DBF-5FEC-B376-84E8-15E32C29C4DF}"/>
                    </a:ext>
                  </a:extLst>
                </p:cNvPr>
                <p:cNvSpPr/>
                <p:nvPr/>
              </p:nvSpPr>
              <p:spPr>
                <a:xfrm>
                  <a:off x="5379232" y="5092270"/>
                  <a:ext cx="283938" cy="499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69"/>
                </a:p>
              </p:txBody>
            </p:sp>
            <p:sp>
              <p:nvSpPr>
                <p:cNvPr id="537" name="TextBox 536">
                  <a:extLst>
                    <a:ext uri="{FF2B5EF4-FFF2-40B4-BE49-F238E27FC236}">
                      <a16:creationId xmlns:a16="http://schemas.microsoft.com/office/drawing/2014/main" id="{89F488A8-372B-2EE4-B131-4A951A80C25D}"/>
                    </a:ext>
                  </a:extLst>
                </p:cNvPr>
                <p:cNvSpPr txBox="1"/>
                <p:nvPr/>
              </p:nvSpPr>
              <p:spPr>
                <a:xfrm>
                  <a:off x="5339466" y="5025741"/>
                  <a:ext cx="390071" cy="1778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21">
                      <a:latin typeface="Arial" panose="020B0604020202020204" pitchFamily="34" charset="0"/>
                      <a:cs typeface="Arial" panose="020B0604020202020204" pitchFamily="34" charset="0"/>
                    </a:rPr>
                    <a:t>50 µm</a:t>
                  </a:r>
                </a:p>
              </p:txBody>
            </p:sp>
          </p:grpSp>
          <p:pic>
            <p:nvPicPr>
              <p:cNvPr id="581" name="Picture 580">
                <a:extLst>
                  <a:ext uri="{FF2B5EF4-FFF2-40B4-BE49-F238E27FC236}">
                    <a16:creationId xmlns:a16="http://schemas.microsoft.com/office/drawing/2014/main" id="{7A534E08-269B-B5C9-543E-9E59B030A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 rot="16200000">
                <a:off x="4906652" y="3933236"/>
                <a:ext cx="2058354" cy="143797"/>
              </a:xfrm>
              <a:prstGeom prst="rect">
                <a:avLst/>
              </a:prstGeom>
            </p:spPr>
          </p:pic>
        </p:grpSp>
      </p:grp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B1BF35B5-B5C5-2EF3-D5FC-D2BCFAC5E216}"/>
              </a:ext>
            </a:extLst>
          </p:cNvPr>
          <p:cNvSpPr/>
          <p:nvPr/>
        </p:nvSpPr>
        <p:spPr>
          <a:xfrm>
            <a:off x="6277979" y="2601208"/>
            <a:ext cx="106860" cy="99374"/>
          </a:xfrm>
          <a:prstGeom prst="rtTriangle">
            <a:avLst/>
          </a:prstGeom>
          <a:solidFill>
            <a:srgbClr val="00FF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17E57D1-9D67-CF4B-63F5-DE116772C267}"/>
              </a:ext>
            </a:extLst>
          </p:cNvPr>
          <p:cNvSpPr/>
          <p:nvPr/>
        </p:nvSpPr>
        <p:spPr>
          <a:xfrm rot="10800000">
            <a:off x="6274270" y="2565082"/>
            <a:ext cx="60160" cy="60160"/>
          </a:xfrm>
          <a:prstGeom prst="rtTriangle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69EF5285-0E6D-B1B8-9A65-F00E60C6B9F4}"/>
              </a:ext>
            </a:extLst>
          </p:cNvPr>
          <p:cNvSpPr/>
          <p:nvPr/>
        </p:nvSpPr>
        <p:spPr>
          <a:xfrm>
            <a:off x="8069297" y="3168121"/>
            <a:ext cx="262900" cy="111898"/>
          </a:xfrm>
          <a:prstGeom prst="rect">
            <a:avLst/>
          </a:prstGeom>
          <a:solidFill>
            <a:srgbClr val="AC0204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4D4E09DA-0BDE-711F-442E-D6BF6C693429}"/>
              </a:ext>
            </a:extLst>
          </p:cNvPr>
          <p:cNvSpPr/>
          <p:nvPr/>
        </p:nvSpPr>
        <p:spPr>
          <a:xfrm>
            <a:off x="8965846" y="3168121"/>
            <a:ext cx="262900" cy="11189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5DB886D2-4D90-EFC8-F910-391D45806434}"/>
              </a:ext>
            </a:extLst>
          </p:cNvPr>
          <p:cNvSpPr/>
          <p:nvPr/>
        </p:nvSpPr>
        <p:spPr>
          <a:xfrm>
            <a:off x="7152332" y="3168121"/>
            <a:ext cx="262900" cy="111898"/>
          </a:xfrm>
          <a:prstGeom prst="rect">
            <a:avLst/>
          </a:prstGeom>
          <a:solidFill>
            <a:srgbClr val="CA0A0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A1FC595E-CC3D-AB46-3993-0B2743E70B07}"/>
              </a:ext>
            </a:extLst>
          </p:cNvPr>
          <p:cNvSpPr/>
          <p:nvPr/>
        </p:nvSpPr>
        <p:spPr>
          <a:xfrm>
            <a:off x="6212055" y="3168121"/>
            <a:ext cx="262900" cy="111898"/>
          </a:xfrm>
          <a:prstGeom prst="rect">
            <a:avLst/>
          </a:prstGeom>
          <a:solidFill>
            <a:srgbClr val="EC1B3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BC455556-E5EB-B4BF-9F91-A05A2749548A}"/>
              </a:ext>
            </a:extLst>
          </p:cNvPr>
          <p:cNvSpPr/>
          <p:nvPr/>
        </p:nvSpPr>
        <p:spPr>
          <a:xfrm>
            <a:off x="5318401" y="3168121"/>
            <a:ext cx="262900" cy="111898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57" name="Rectangle 456">
            <a:extLst>
              <a:ext uri="{FF2B5EF4-FFF2-40B4-BE49-F238E27FC236}">
                <a16:creationId xmlns:a16="http://schemas.microsoft.com/office/drawing/2014/main" id="{CA31E269-EDDE-F10B-57E0-4801624F1CAF}"/>
              </a:ext>
            </a:extLst>
          </p:cNvPr>
          <p:cNvSpPr/>
          <p:nvPr/>
        </p:nvSpPr>
        <p:spPr>
          <a:xfrm>
            <a:off x="4401436" y="3168121"/>
            <a:ext cx="262900" cy="111898"/>
          </a:xfrm>
          <a:prstGeom prst="rect">
            <a:avLst/>
          </a:prstGeom>
          <a:solidFill>
            <a:srgbClr val="19AC64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56" name="Rectangle 455">
            <a:extLst>
              <a:ext uri="{FF2B5EF4-FFF2-40B4-BE49-F238E27FC236}">
                <a16:creationId xmlns:a16="http://schemas.microsoft.com/office/drawing/2014/main" id="{DAB0FE4B-21B4-9F6A-2ED4-DEFB83C0CF7C}"/>
              </a:ext>
            </a:extLst>
          </p:cNvPr>
          <p:cNvSpPr/>
          <p:nvPr/>
        </p:nvSpPr>
        <p:spPr>
          <a:xfrm>
            <a:off x="3492243" y="3168121"/>
            <a:ext cx="262900" cy="111898"/>
          </a:xfrm>
          <a:prstGeom prst="rect">
            <a:avLst/>
          </a:prstGeom>
          <a:solidFill>
            <a:srgbClr val="6B8EC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455" name="Rectangle 454">
            <a:extLst>
              <a:ext uri="{FF2B5EF4-FFF2-40B4-BE49-F238E27FC236}">
                <a16:creationId xmlns:a16="http://schemas.microsoft.com/office/drawing/2014/main" id="{BF951390-BDBC-6C44-B39E-D616CED9AB87}"/>
              </a:ext>
            </a:extLst>
          </p:cNvPr>
          <p:cNvSpPr/>
          <p:nvPr/>
        </p:nvSpPr>
        <p:spPr>
          <a:xfrm>
            <a:off x="2567506" y="3168121"/>
            <a:ext cx="262900" cy="111898"/>
          </a:xfrm>
          <a:prstGeom prst="rect">
            <a:avLst/>
          </a:prstGeom>
          <a:solidFill>
            <a:srgbClr val="512D7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9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9442ED-A314-5C7F-B97D-29461AEDDD6B}"/>
              </a:ext>
            </a:extLst>
          </p:cNvPr>
          <p:cNvSpPr txBox="1"/>
          <p:nvPr/>
        </p:nvSpPr>
        <p:spPr>
          <a:xfrm>
            <a:off x="11820" y="-38413"/>
            <a:ext cx="5552226" cy="1064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8" b="1"/>
              <a:t>Multi-spectral COTR imaging:</a:t>
            </a:r>
          </a:p>
          <a:p>
            <a:r>
              <a:rPr lang="en-US" sz="3158" b="1"/>
              <a:t>experimental setup and data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1C9C6C8-BEEA-555A-A7D9-B337D20150E8}"/>
              </a:ext>
            </a:extLst>
          </p:cNvPr>
          <p:cNvGrpSpPr/>
          <p:nvPr/>
        </p:nvGrpSpPr>
        <p:grpSpPr>
          <a:xfrm>
            <a:off x="6113347" y="17161"/>
            <a:ext cx="1360709" cy="1304908"/>
            <a:chOff x="6113347" y="17161"/>
            <a:chExt cx="1360709" cy="1304908"/>
          </a:xfrm>
        </p:grpSpPr>
        <p:pic>
          <p:nvPicPr>
            <p:cNvPr id="31" name="Picture 30" descr="A diagram of a laser blocker&#10;&#10;Description automatically generated">
              <a:extLst>
                <a:ext uri="{FF2B5EF4-FFF2-40B4-BE49-F238E27FC236}">
                  <a16:creationId xmlns:a16="http://schemas.microsoft.com/office/drawing/2014/main" id="{F5BBC2CD-903D-F332-DCB2-18D2EBCEE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113347" y="17161"/>
              <a:ext cx="1360709" cy="1304908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9AB9E0F-0187-C891-7138-A0D08BEECB18}"/>
                </a:ext>
              </a:extLst>
            </p:cNvPr>
            <p:cNvSpPr/>
            <p:nvPr/>
          </p:nvSpPr>
          <p:spPr>
            <a:xfrm>
              <a:off x="6183626" y="71870"/>
              <a:ext cx="166987" cy="15431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A724D24-0128-D87B-DE62-B4B8DC252862}"/>
              </a:ext>
            </a:extLst>
          </p:cNvPr>
          <p:cNvSpPr txBox="1"/>
          <p:nvPr/>
        </p:nvSpPr>
        <p:spPr>
          <a:xfrm>
            <a:off x="9183221" y="1706250"/>
            <a:ext cx="3043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>
                <a:solidFill>
                  <a:srgbClr val="FF0000"/>
                </a:solidFill>
              </a:rPr>
              <a:t>2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1400" b="1" u="sng">
                <a:solidFill>
                  <a:srgbClr val="FF0000"/>
                </a:solidFill>
              </a:rPr>
              <a:t>S</a:t>
            </a:r>
            <a:r>
              <a:rPr lang="en-US" sz="1400">
                <a:solidFill>
                  <a:srgbClr val="FF0000"/>
                </a:solidFill>
              </a:rPr>
              <a:t>elf-</a:t>
            </a:r>
            <a:r>
              <a:rPr lang="en-US" sz="1400" b="1" u="sng">
                <a:solidFill>
                  <a:srgbClr val="FF0000"/>
                </a:solidFill>
              </a:rPr>
              <a:t>T</a:t>
            </a:r>
            <a:r>
              <a:rPr lang="en-US" sz="1400">
                <a:solidFill>
                  <a:srgbClr val="FF0000"/>
                </a:solidFill>
              </a:rPr>
              <a:t>runcated </a:t>
            </a:r>
            <a:r>
              <a:rPr lang="en-US" sz="1400" b="1" u="sng">
                <a:solidFill>
                  <a:srgbClr val="FF0000"/>
                </a:solidFill>
              </a:rPr>
              <a:t>I</a:t>
            </a:r>
            <a:r>
              <a:rPr lang="en-US" sz="1400">
                <a:solidFill>
                  <a:srgbClr val="FF0000"/>
                </a:solidFill>
              </a:rPr>
              <a:t>onization </a:t>
            </a:r>
            <a:r>
              <a:rPr lang="en-US" sz="1400" b="1" u="sng">
                <a:solidFill>
                  <a:srgbClr val="FF0000"/>
                </a:solidFill>
              </a:rPr>
              <a:t>I</a:t>
            </a:r>
            <a:r>
              <a:rPr lang="en-US" sz="1400">
                <a:solidFill>
                  <a:srgbClr val="FF0000"/>
                </a:solidFill>
              </a:rPr>
              <a:t>njection:</a:t>
            </a:r>
          </a:p>
          <a:p>
            <a:r>
              <a:rPr lang="en-US" sz="1400">
                <a:solidFill>
                  <a:srgbClr val="FF0000"/>
                </a:solidFill>
              </a:rPr>
              <a:t>   [Mirzaie, </a:t>
            </a:r>
            <a:r>
              <a:rPr lang="en-US" sz="1400" i="1">
                <a:solidFill>
                  <a:srgbClr val="FF0000"/>
                </a:solidFill>
              </a:rPr>
              <a:t>Sci. Rpts</a:t>
            </a:r>
            <a:r>
              <a:rPr lang="en-US" sz="1400">
                <a:solidFill>
                  <a:srgbClr val="FF0000"/>
                </a:solidFill>
              </a:rPr>
              <a:t>. </a:t>
            </a:r>
            <a:r>
              <a:rPr lang="en-US" sz="1400" b="1">
                <a:solidFill>
                  <a:srgbClr val="FF0000"/>
                </a:solidFill>
              </a:rPr>
              <a:t>5</a:t>
            </a:r>
            <a:r>
              <a:rPr lang="en-US" sz="1400">
                <a:solidFill>
                  <a:srgbClr val="FF0000"/>
                </a:solidFill>
              </a:rPr>
              <a:t>, 14659 (2015)]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7B58F4-D7BC-6348-F309-AAAE05AC9FF7}"/>
              </a:ext>
            </a:extLst>
          </p:cNvPr>
          <p:cNvSpPr txBox="1"/>
          <p:nvPr/>
        </p:nvSpPr>
        <p:spPr>
          <a:xfrm>
            <a:off x="9186273" y="1496686"/>
            <a:ext cx="3054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>
                <a:solidFill>
                  <a:srgbClr val="220DFF"/>
                </a:solidFill>
              </a:rPr>
              <a:t>1</a:t>
            </a:r>
            <a:r>
              <a:rPr lang="en-US" sz="1400">
                <a:solidFill>
                  <a:srgbClr val="220DFF"/>
                </a:solidFill>
              </a:rPr>
              <a:t> Schmid, </a:t>
            </a:r>
            <a:r>
              <a:rPr lang="en-US" sz="1400" i="1">
                <a:solidFill>
                  <a:srgbClr val="220DFF"/>
                </a:solidFill>
              </a:rPr>
              <a:t>PR-STAB</a:t>
            </a:r>
            <a:r>
              <a:rPr lang="en-US" sz="1400">
                <a:solidFill>
                  <a:srgbClr val="220DFF"/>
                </a:solidFill>
              </a:rPr>
              <a:t> </a:t>
            </a:r>
            <a:r>
              <a:rPr lang="en-US" sz="1400" b="1">
                <a:solidFill>
                  <a:srgbClr val="220DFF"/>
                </a:solidFill>
              </a:rPr>
              <a:t>13</a:t>
            </a:r>
            <a:r>
              <a:rPr lang="en-US" sz="1400">
                <a:solidFill>
                  <a:srgbClr val="220DFF"/>
                </a:solidFill>
              </a:rPr>
              <a:t>, 091301 (2010)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561D4A-1D0B-CA34-D797-B271D8A8CE2E}"/>
              </a:ext>
            </a:extLst>
          </p:cNvPr>
          <p:cNvSpPr txBox="1"/>
          <p:nvPr/>
        </p:nvSpPr>
        <p:spPr>
          <a:xfrm>
            <a:off x="11029750" y="3915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220DFF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BFA7FC-D41F-4B70-3041-F7A6C110D74A}"/>
              </a:ext>
            </a:extLst>
          </p:cNvPr>
          <p:cNvSpPr txBox="1"/>
          <p:nvPr/>
        </p:nvSpPr>
        <p:spPr>
          <a:xfrm>
            <a:off x="10867822" y="39158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75BEAC-473E-750A-0AE3-895D22D8C0F2}"/>
              </a:ext>
            </a:extLst>
          </p:cNvPr>
          <p:cNvSpPr txBox="1"/>
          <p:nvPr/>
        </p:nvSpPr>
        <p:spPr>
          <a:xfrm>
            <a:off x="5691744" y="2535294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Dichroic</a:t>
            </a:r>
          </a:p>
        </p:txBody>
      </p:sp>
      <p:sp>
        <p:nvSpPr>
          <p:cNvPr id="517" name="Down Arrow 516">
            <a:extLst>
              <a:ext uri="{FF2B5EF4-FFF2-40B4-BE49-F238E27FC236}">
                <a16:creationId xmlns:a16="http://schemas.microsoft.com/office/drawing/2014/main" id="{6DA2560A-EE90-32DF-419F-0B9F4C0EE22A}"/>
              </a:ext>
            </a:extLst>
          </p:cNvPr>
          <p:cNvSpPr/>
          <p:nvPr/>
        </p:nvSpPr>
        <p:spPr>
          <a:xfrm rot="5400000">
            <a:off x="9509949" y="3337171"/>
            <a:ext cx="330501" cy="36575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2AB78853-0170-5D4B-2D1D-1DCA04EC244E}"/>
              </a:ext>
            </a:extLst>
          </p:cNvPr>
          <p:cNvSpPr txBox="1"/>
          <p:nvPr/>
        </p:nvSpPr>
        <p:spPr>
          <a:xfrm>
            <a:off x="30101" y="4671861"/>
            <a:ext cx="1908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COTR imaged</a:t>
            </a:r>
          </a:p>
          <a:p>
            <a:pPr algn="ctr"/>
            <a:r>
              <a:rPr lang="en-US" b="1"/>
              <a:t>from foil surface</a:t>
            </a:r>
          </a:p>
          <a:p>
            <a:pPr algn="ctr"/>
            <a:r>
              <a:rPr lang="en-US" b="1"/>
              <a:t>to each of 8 </a:t>
            </a:r>
          </a:p>
          <a:p>
            <a:pPr algn="ctr"/>
            <a:r>
              <a:rPr lang="en-US" b="1"/>
              <a:t>𝜆-filtered CCDs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3F0F3E-3AB1-D691-3BEC-015BF6496E0C}"/>
              </a:ext>
            </a:extLst>
          </p:cNvPr>
          <p:cNvSpPr txBox="1"/>
          <p:nvPr/>
        </p:nvSpPr>
        <p:spPr>
          <a:xfrm>
            <a:off x="-25338" y="921942"/>
            <a:ext cx="5573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LaBerge </a:t>
            </a:r>
            <a:r>
              <a:rPr lang="en-US" sz="1600" i="1">
                <a:solidFill>
                  <a:srgbClr val="FF0000"/>
                </a:solidFill>
              </a:rPr>
              <a:t>et al</a:t>
            </a:r>
            <a:r>
              <a:rPr lang="en-US" sz="1600">
                <a:solidFill>
                  <a:srgbClr val="FF0000"/>
                </a:solidFill>
              </a:rPr>
              <a:t>.,”Revealing the 3D structure of LPA e-bunches,” </a:t>
            </a:r>
          </a:p>
          <a:p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1600" i="1">
                <a:solidFill>
                  <a:srgbClr val="FF0000"/>
                </a:solidFill>
              </a:rPr>
              <a:t>Nat. Photonics </a:t>
            </a:r>
            <a:r>
              <a:rPr lang="en-US" sz="1600" b="1">
                <a:solidFill>
                  <a:srgbClr val="FF0000"/>
                </a:solidFill>
              </a:rPr>
              <a:t>18</a:t>
            </a:r>
            <a:r>
              <a:rPr lang="en-US" sz="1600" i="1">
                <a:solidFill>
                  <a:srgbClr val="FF0000"/>
                </a:solidFill>
              </a:rPr>
              <a:t>, </a:t>
            </a:r>
            <a:r>
              <a:rPr lang="en-US" sz="1600">
                <a:solidFill>
                  <a:srgbClr val="FF0000"/>
                </a:solidFill>
              </a:rPr>
              <a:t>952 (2024). </a:t>
            </a:r>
          </a:p>
        </p:txBody>
      </p: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A44BDA78-55AF-B879-B35D-DFDA330125A1}"/>
              </a:ext>
            </a:extLst>
          </p:cNvPr>
          <p:cNvGrpSpPr/>
          <p:nvPr/>
        </p:nvGrpSpPr>
        <p:grpSpPr>
          <a:xfrm>
            <a:off x="74902" y="1537580"/>
            <a:ext cx="1066767" cy="1618452"/>
            <a:chOff x="1876971" y="24712"/>
            <a:chExt cx="1066767" cy="1618452"/>
          </a:xfrm>
        </p:grpSpPr>
        <p:pic>
          <p:nvPicPr>
            <p:cNvPr id="543" name="Picture 542" descr="A person with a mustache smiling&#10;&#10;Description automatically generated">
              <a:extLst>
                <a:ext uri="{FF2B5EF4-FFF2-40B4-BE49-F238E27FC236}">
                  <a16:creationId xmlns:a16="http://schemas.microsoft.com/office/drawing/2014/main" id="{BA2DBA15-E574-5053-B0C7-0ED30EB9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923005" y="24712"/>
              <a:ext cx="972068" cy="1180368"/>
            </a:xfrm>
            <a:prstGeom prst="rect">
              <a:avLst/>
            </a:prstGeom>
          </p:spPr>
        </p:pic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731CCEF7-FB88-5742-A1B1-99A8D4AD5A70}"/>
                </a:ext>
              </a:extLst>
            </p:cNvPr>
            <p:cNvSpPr txBox="1"/>
            <p:nvPr/>
          </p:nvSpPr>
          <p:spPr>
            <a:xfrm>
              <a:off x="1876971" y="1181499"/>
              <a:ext cx="1066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/>
                <a:t>Max LaBerge</a:t>
              </a:r>
            </a:p>
            <a:p>
              <a:pPr algn="ctr"/>
              <a:r>
                <a:rPr lang="en-US" sz="1200" b="1"/>
                <a:t>UT-PhD 2022</a:t>
              </a: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8DD74803-397B-8D4F-0234-524C06E0F0C8}"/>
              </a:ext>
            </a:extLst>
          </p:cNvPr>
          <p:cNvSpPr txBox="1"/>
          <p:nvPr/>
        </p:nvSpPr>
        <p:spPr>
          <a:xfrm>
            <a:off x="11728173" y="648031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22</a:t>
            </a: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61353094-4604-669B-3941-118FCB5A3597}"/>
              </a:ext>
            </a:extLst>
          </p:cNvPr>
          <p:cNvSpPr txBox="1"/>
          <p:nvPr/>
        </p:nvSpPr>
        <p:spPr>
          <a:xfrm>
            <a:off x="10206090" y="4487195"/>
            <a:ext cx="19478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OTR images recorded</a:t>
            </a:r>
          </a:p>
          <a:p>
            <a:pPr algn="ctr"/>
            <a:r>
              <a:rPr lang="en-US" sz="1400"/>
              <a:t>in a spectral range in</a:t>
            </a:r>
          </a:p>
          <a:p>
            <a:pPr algn="ctr"/>
            <a:r>
              <a:rPr lang="en-US" sz="1400"/>
              <a:t>which OTR transitions</a:t>
            </a:r>
          </a:p>
          <a:p>
            <a:pPr algn="ctr"/>
            <a:r>
              <a:rPr lang="en-US" sz="1400"/>
              <a:t>from fully coherent</a:t>
            </a:r>
          </a:p>
          <a:p>
            <a:pPr algn="ctr"/>
            <a:r>
              <a:rPr lang="en-US" sz="1400"/>
              <a:t>(longer 𝜆) to fully inco-</a:t>
            </a:r>
          </a:p>
          <a:p>
            <a:pPr algn="ctr"/>
            <a:r>
              <a:rPr lang="en-US" sz="1400"/>
              <a:t>herent (shorter 𝜆), thus</a:t>
            </a:r>
          </a:p>
          <a:p>
            <a:pPr algn="ctr"/>
            <a:r>
              <a:rPr lang="en-US" sz="1400"/>
              <a:t>providing maximum </a:t>
            </a:r>
          </a:p>
          <a:p>
            <a:pPr algn="ctr"/>
            <a:r>
              <a:rPr lang="en-US" sz="1400"/>
              <a:t>structural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9672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7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12" grpId="0" animBg="1"/>
      <p:bldP spid="413" grpId="0" animBg="1"/>
      <p:bldP spid="414" grpId="0" animBg="1"/>
      <p:bldP spid="415" grpId="0" animBg="1"/>
      <p:bldP spid="422" grpId="0" animBg="1"/>
      <p:bldP spid="423" grpId="0" animBg="1"/>
      <p:bldP spid="431" grpId="0"/>
      <p:bldP spid="432" grpId="0"/>
      <p:bldP spid="443" grpId="0"/>
      <p:bldP spid="479" grpId="0" animBg="1"/>
      <p:bldP spid="482" grpId="0" animBg="1"/>
      <p:bldP spid="489" grpId="0" animBg="1"/>
      <p:bldP spid="491" grpId="0" animBg="1"/>
      <p:bldP spid="497" grpId="0"/>
      <p:bldP spid="7" grpId="0" animBg="1"/>
      <p:bldP spid="34" grpId="0"/>
      <p:bldP spid="35" grpId="0"/>
      <p:bldP spid="36" grpId="0"/>
      <p:bldP spid="38" grpId="0"/>
      <p:bldP spid="517" grpId="0" animBg="1"/>
      <p:bldP spid="541" grpId="0"/>
      <p:bldP spid="5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2D63DD-A8A0-6A26-8B87-0A69D7B26C3A}"/>
              </a:ext>
            </a:extLst>
          </p:cNvPr>
          <p:cNvGrpSpPr/>
          <p:nvPr/>
        </p:nvGrpSpPr>
        <p:grpSpPr>
          <a:xfrm>
            <a:off x="94444" y="69670"/>
            <a:ext cx="915071" cy="902742"/>
            <a:chOff x="3303214" y="2758382"/>
            <a:chExt cx="1424847" cy="14097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737CDC3-BDFC-6984-ABA1-BA94BC7AB0D0}"/>
                </a:ext>
              </a:extLst>
            </p:cNvPr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BE8A52-9E45-ABFE-DAF6-8DD8E6377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13971-2A19-EBB6-238A-917B3A116EE7}"/>
              </a:ext>
            </a:extLst>
          </p:cNvPr>
          <p:cNvGrpSpPr/>
          <p:nvPr/>
        </p:nvGrpSpPr>
        <p:grpSpPr>
          <a:xfrm>
            <a:off x="10821440" y="140544"/>
            <a:ext cx="1182760" cy="848737"/>
            <a:chOff x="7948203" y="34343"/>
            <a:chExt cx="1204245" cy="895284"/>
          </a:xfrm>
        </p:grpSpPr>
        <p:pic>
          <p:nvPicPr>
            <p:cNvPr id="6" name="Picture 5" descr="HZDR_logo.png">
              <a:extLst>
                <a:ext uri="{FF2B5EF4-FFF2-40B4-BE49-F238E27FC236}">
                  <a16:creationId xmlns:a16="http://schemas.microsoft.com/office/drawing/2014/main" id="{F9413C0F-55DA-0C16-F8D5-52DEBBCEB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203" y="658542"/>
              <a:ext cx="1204245" cy="271085"/>
            </a:xfrm>
            <a:prstGeom prst="rect">
              <a:avLst/>
            </a:prstGeom>
          </p:spPr>
        </p:pic>
        <p:pic>
          <p:nvPicPr>
            <p:cNvPr id="7" name="Picture 6" descr="HZDR_logo3.png">
              <a:extLst>
                <a:ext uri="{FF2B5EF4-FFF2-40B4-BE49-F238E27FC236}">
                  <a16:creationId xmlns:a16="http://schemas.microsoft.com/office/drawing/2014/main" id="{66624760-0C5D-F0E3-2CBE-13260A3CA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455" y="34343"/>
              <a:ext cx="1138833" cy="53106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58CC4BC-5800-7754-4204-A5DD3A557812}"/>
              </a:ext>
            </a:extLst>
          </p:cNvPr>
          <p:cNvSpPr txBox="1"/>
          <p:nvPr/>
        </p:nvSpPr>
        <p:spPr>
          <a:xfrm>
            <a:off x="1285844" y="114062"/>
            <a:ext cx="9482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3D Snapshot of Downramp-Injected LWFA e-bunch</a:t>
            </a:r>
          </a:p>
        </p:txBody>
      </p:sp>
      <p:pic>
        <p:nvPicPr>
          <p:cNvPr id="50" name="Picture 49" descr="A diagram of a graph showing a number of particles&#10;&#10;Description automatically generated with medium confidence">
            <a:extLst>
              <a:ext uri="{FF2B5EF4-FFF2-40B4-BE49-F238E27FC236}">
                <a16:creationId xmlns:a16="http://schemas.microsoft.com/office/drawing/2014/main" id="{9C26B1BE-3D71-3E8B-56B6-9BB46B484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941" y="741585"/>
            <a:ext cx="4919170" cy="356285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FC4585A-4C8A-F64F-716C-8D9D8DF42177}"/>
              </a:ext>
            </a:extLst>
          </p:cNvPr>
          <p:cNvSpPr txBox="1"/>
          <p:nvPr/>
        </p:nvSpPr>
        <p:spPr>
          <a:xfrm>
            <a:off x="6303493" y="1382803"/>
            <a:ext cx="5864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How do we know this solution is unique?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5E294D-8558-CBFE-C6AF-8213E0CC8A99}"/>
              </a:ext>
            </a:extLst>
          </p:cNvPr>
          <p:cNvGrpSpPr/>
          <p:nvPr/>
        </p:nvGrpSpPr>
        <p:grpSpPr>
          <a:xfrm>
            <a:off x="112341" y="4259766"/>
            <a:ext cx="9482852" cy="2612751"/>
            <a:chOff x="112341" y="4259766"/>
            <a:chExt cx="9482852" cy="2612751"/>
          </a:xfrm>
        </p:grpSpPr>
        <p:pic>
          <p:nvPicPr>
            <p:cNvPr id="52" name="Picture 51" descr="A collage of images of a gaseous gas&#10;&#10;Description automatically generated with medium confidence">
              <a:extLst>
                <a:ext uri="{FF2B5EF4-FFF2-40B4-BE49-F238E27FC236}">
                  <a16:creationId xmlns:a16="http://schemas.microsoft.com/office/drawing/2014/main" id="{9E96CC92-8247-5BA2-9436-F5AC42489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0455"/>
            <a:stretch/>
          </p:blipFill>
          <p:spPr>
            <a:xfrm>
              <a:off x="112341" y="4259766"/>
              <a:ext cx="9482852" cy="2612751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7A956F7-7E47-654F-5FD1-377DA644491A}"/>
                </a:ext>
              </a:extLst>
            </p:cNvPr>
            <p:cNvSpPr/>
            <p:nvPr/>
          </p:nvSpPr>
          <p:spPr>
            <a:xfrm>
              <a:off x="121598" y="4259766"/>
              <a:ext cx="268695" cy="223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287E9FC-2144-BC52-1E3A-EFE981F2F067}"/>
                  </a:ext>
                </a:extLst>
              </p:cNvPr>
              <p:cNvSpPr txBox="1"/>
              <p:nvPr/>
            </p:nvSpPr>
            <p:spPr>
              <a:xfrm>
                <a:off x="9852726" y="4972514"/>
                <a:ext cx="2431371" cy="1536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reproduces COTR data</a:t>
                </a:r>
              </a:p>
              <a:p>
                <a:r>
                  <a:rPr lang="en-US" i="1"/>
                  <a:t>Q</a:t>
                </a:r>
                <a:r>
                  <a:rPr lang="en-US"/>
                  <a:t> ≈ </a:t>
                </a:r>
                <a:r>
                  <a:rPr lang="en-US" i="1"/>
                  <a:t>Q</a:t>
                </a:r>
                <a:r>
                  <a:rPr lang="en-US" baseline="-25000"/>
                  <a:t>m</a:t>
                </a:r>
                <a:r>
                  <a:rPr lang="en-US"/>
                  <a:t> </a:t>
                </a:r>
              </a:p>
              <a:p>
                <a:r>
                  <a:rPr lang="en-US"/>
                  <a:t>Q negative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𝐶𝑂𝑇𝑅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𝐶𝑂𝑇𝑅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/>
              </a:p>
              <a:p>
                <a:r>
                  <a:rPr lang="en-US"/>
                  <a:t>longitudinal profile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287E9FC-2144-BC52-1E3A-EFE981F2F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2726" y="4972514"/>
                <a:ext cx="2431371" cy="1536703"/>
              </a:xfrm>
              <a:prstGeom prst="rect">
                <a:avLst/>
              </a:prstGeom>
              <a:blipFill>
                <a:blip r:embed="rId7"/>
                <a:stretch>
                  <a:fillRect l="-2073" t="-1639" r="-1554" b="-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8973A9E-7A5D-932D-B144-A924E790A669}"/>
                  </a:ext>
                </a:extLst>
              </p:cNvPr>
              <p:cNvSpPr txBox="1"/>
              <p:nvPr/>
            </p:nvSpPr>
            <p:spPr>
              <a:xfrm>
                <a:off x="1983157" y="614206"/>
                <a:ext cx="356655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• not separable [i.e.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)≠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)]</m:t>
                    </m:r>
                  </m:oMath>
                </a14:m>
                <a:endParaRPr lang="en-US" sz="1400" b="0">
                  <a:ea typeface="Cambria Math" panose="02040503050406030204" pitchFamily="18" charset="0"/>
                </a:endParaRPr>
              </a:p>
              <a:p>
                <a:r>
                  <a:rPr lang="en-US" sz="1400"/>
                  <a:t>• not symmetric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8973A9E-7A5D-932D-B144-A924E790A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157" y="614206"/>
                <a:ext cx="3566554" cy="523220"/>
              </a:xfrm>
              <a:prstGeom prst="rect">
                <a:avLst/>
              </a:prstGeom>
              <a:blipFill>
                <a:blip r:embed="rId8"/>
                <a:stretch>
                  <a:fillRect l="-712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B76F364A-3D3F-6861-4EF3-1193C7714451}"/>
              </a:ext>
            </a:extLst>
          </p:cNvPr>
          <p:cNvSpPr txBox="1"/>
          <p:nvPr/>
        </p:nvSpPr>
        <p:spPr>
          <a:xfrm>
            <a:off x="9575800" y="49657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✓</a:t>
            </a:r>
            <a:endParaRPr lang="en-US" sz="20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0F290B-1003-EE41-C5A7-AE7D549442CE}"/>
              </a:ext>
            </a:extLst>
          </p:cNvPr>
          <p:cNvSpPr txBox="1"/>
          <p:nvPr/>
        </p:nvSpPr>
        <p:spPr>
          <a:xfrm>
            <a:off x="9575800" y="52324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✓</a:t>
            </a:r>
            <a:endParaRPr lang="en-US" sz="20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406943-B7C3-0DD8-AE8C-A3F637771E79}"/>
              </a:ext>
            </a:extLst>
          </p:cNvPr>
          <p:cNvSpPr txBox="1"/>
          <p:nvPr/>
        </p:nvSpPr>
        <p:spPr>
          <a:xfrm>
            <a:off x="9588500" y="55372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✓</a:t>
            </a:r>
            <a:endParaRPr lang="en-US" sz="20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BBACF3-C1CB-BDE9-FE12-3B2EEEACF038}"/>
              </a:ext>
            </a:extLst>
          </p:cNvPr>
          <p:cNvSpPr txBox="1"/>
          <p:nvPr/>
        </p:nvSpPr>
        <p:spPr>
          <a:xfrm>
            <a:off x="9613900" y="58420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✓</a:t>
            </a:r>
            <a:endParaRPr lang="en-US" sz="20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A58620-FE99-C1CA-F6F3-088A7BD55CD8}"/>
              </a:ext>
            </a:extLst>
          </p:cNvPr>
          <p:cNvSpPr txBox="1"/>
          <p:nvPr/>
        </p:nvSpPr>
        <p:spPr>
          <a:xfrm>
            <a:off x="9613900" y="610870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✓</a:t>
            </a:r>
            <a:endParaRPr lang="en-US" sz="20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2F419CA-CE39-6428-7691-A8777E53B6C0}"/>
              </a:ext>
            </a:extLst>
          </p:cNvPr>
          <p:cNvSpPr txBox="1"/>
          <p:nvPr/>
        </p:nvSpPr>
        <p:spPr>
          <a:xfrm rot="16200000">
            <a:off x="-185355" y="4932668"/>
            <a:ext cx="10667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Measured</a:t>
            </a:r>
          </a:p>
          <a:p>
            <a:pPr algn="ctr"/>
            <a:r>
              <a:rPr lang="en-US" sz="1600"/>
              <a:t>COTR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2543FB-68BC-5266-68A9-422F3DE4461C}"/>
              </a:ext>
            </a:extLst>
          </p:cNvPr>
          <p:cNvSpPr txBox="1"/>
          <p:nvPr/>
        </p:nvSpPr>
        <p:spPr>
          <a:xfrm rot="16200000">
            <a:off x="-242475" y="5999778"/>
            <a:ext cx="11596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Calculated</a:t>
            </a:r>
          </a:p>
          <a:p>
            <a:pPr algn="ctr"/>
            <a:r>
              <a:rPr lang="en-US" sz="1600"/>
              <a:t>COTR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804E58F-E357-5241-95AC-F42DD6E9725A}"/>
              </a:ext>
            </a:extLst>
          </p:cNvPr>
          <p:cNvSpPr txBox="1"/>
          <p:nvPr/>
        </p:nvSpPr>
        <p:spPr>
          <a:xfrm>
            <a:off x="10181426" y="4615504"/>
            <a:ext cx="1431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Check list: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041C0E-1933-2A3B-CA34-8C31BDE57DB1}"/>
              </a:ext>
            </a:extLst>
          </p:cNvPr>
          <p:cNvSpPr txBox="1"/>
          <p:nvPr/>
        </p:nvSpPr>
        <p:spPr>
          <a:xfrm>
            <a:off x="11751408" y="648230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01ECE-D0A8-3E0A-B068-3DE8C452D1E5}"/>
              </a:ext>
            </a:extLst>
          </p:cNvPr>
          <p:cNvSpPr txBox="1"/>
          <p:nvPr/>
        </p:nvSpPr>
        <p:spPr>
          <a:xfrm>
            <a:off x="6676573" y="1844468"/>
            <a:ext cx="5057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• Reconstruction algorithm was run hundreds of </a:t>
            </a:r>
          </a:p>
          <a:p>
            <a:r>
              <a:rPr lang="en-US"/>
              <a:t>   times with randomly-varied initial parameters.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4E69E-BFA4-5669-8B9B-C4B586972F1F}"/>
              </a:ext>
            </a:extLst>
          </p:cNvPr>
          <p:cNvSpPr txBox="1"/>
          <p:nvPr/>
        </p:nvSpPr>
        <p:spPr>
          <a:xfrm>
            <a:off x="6647545" y="2479471"/>
            <a:ext cx="4989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• The resulting cluster of reconstructions reveals </a:t>
            </a:r>
          </a:p>
          <a:p>
            <a:r>
              <a:rPr lang="en-US"/>
              <a:t>   reproducible common characteristics.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9BBC8-C788-C6E2-AE53-D72B27CB12FE}"/>
              </a:ext>
            </a:extLst>
          </p:cNvPr>
          <p:cNvSpPr txBox="1"/>
          <p:nvPr/>
        </p:nvSpPr>
        <p:spPr>
          <a:xfrm>
            <a:off x="6647545" y="3135086"/>
            <a:ext cx="4972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• The cluster-averaged structure reproduces the </a:t>
            </a:r>
          </a:p>
          <a:p>
            <a:r>
              <a:rPr lang="en-US"/>
              <a:t>   COTR data with fidelity equivalent to individual</a:t>
            </a:r>
          </a:p>
          <a:p>
            <a:r>
              <a:rPr lang="en-US"/>
              <a:t>   reconstructions, providing a quanitative </a:t>
            </a:r>
          </a:p>
          <a:p>
            <a:r>
              <a:rPr lang="en-US"/>
              <a:t>   “uniqueness” evaluation.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B572EB-9FB4-BCB4-8BF8-72580367ED40}"/>
              </a:ext>
            </a:extLst>
          </p:cNvPr>
          <p:cNvSpPr txBox="1"/>
          <p:nvPr/>
        </p:nvSpPr>
        <p:spPr>
          <a:xfrm>
            <a:off x="6303493" y="847170"/>
            <a:ext cx="4003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Single-shot reconstruction!</a:t>
            </a:r>
          </a:p>
        </p:txBody>
      </p:sp>
    </p:spTree>
    <p:extLst>
      <p:ext uri="{BB962C8B-B14F-4D97-AF65-F5344CB8AC3E}">
        <p14:creationId xmlns:p14="http://schemas.microsoft.com/office/powerpoint/2010/main" val="240090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7" grpId="0" animBg="1"/>
      <p:bldP spid="68" grpId="0"/>
      <p:bldP spid="69" grpId="0"/>
      <p:bldP spid="70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A767E6-1484-F689-EC37-86E1A75BC795}"/>
              </a:ext>
            </a:extLst>
          </p:cNvPr>
          <p:cNvSpPr txBox="1"/>
          <p:nvPr/>
        </p:nvSpPr>
        <p:spPr>
          <a:xfrm>
            <a:off x="4915126" y="91440"/>
            <a:ext cx="3893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AE-137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C8728-32DB-2D80-7067-EE18942BF63B}"/>
              </a:ext>
            </a:extLst>
          </p:cNvPr>
          <p:cNvSpPr txBox="1"/>
          <p:nvPr/>
        </p:nvSpPr>
        <p:spPr>
          <a:xfrm>
            <a:off x="391886" y="796832"/>
            <a:ext cx="286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Year 1-accomplishments: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325E3-1BB3-558D-B35F-7B8B8836DFA0}"/>
              </a:ext>
            </a:extLst>
          </p:cNvPr>
          <p:cNvSpPr txBox="1"/>
          <p:nvPr/>
        </p:nvSpPr>
        <p:spPr>
          <a:xfrm>
            <a:off x="221394" y="2557502"/>
            <a:ext cx="1113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2) Achieved good simulation-experiment agreement w/ current ATF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9FEFE-7F93-F2F9-AE2D-C713B2ABD27C}"/>
              </a:ext>
            </a:extLst>
          </p:cNvPr>
          <p:cNvSpPr txBox="1"/>
          <p:nvPr/>
        </p:nvSpPr>
        <p:spPr>
          <a:xfrm>
            <a:off x="221394" y="3555825"/>
            <a:ext cx="10902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2) Strengthened optical wake diagnostics for </a:t>
            </a:r>
            <a:r>
              <a:rPr lang="en-US" sz="2800" b="1" i="1"/>
              <a:t>n</a:t>
            </a:r>
            <a:r>
              <a:rPr lang="en-US" sz="2800" b="1" baseline="-25000"/>
              <a:t>e</a:t>
            </a:r>
            <a:r>
              <a:rPr lang="en-US" sz="2800" b="1"/>
              <a:t> ~ 10</a:t>
            </a:r>
            <a:r>
              <a:rPr lang="en-US" sz="2800" b="1" baseline="30000"/>
              <a:t>16</a:t>
            </a:r>
            <a:r>
              <a:rPr lang="en-US" sz="2800" b="1"/>
              <a:t> cm</a:t>
            </a:r>
            <a:r>
              <a:rPr lang="en-US" sz="2800" b="1" baseline="30000"/>
              <a:t>-3</a:t>
            </a:r>
            <a:r>
              <a:rPr lang="en-US" sz="2800" b="1"/>
              <a:t> plasma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A3410-E8E5-BACE-0228-B78C4F869789}"/>
              </a:ext>
            </a:extLst>
          </p:cNvPr>
          <p:cNvSpPr txBox="1"/>
          <p:nvPr/>
        </p:nvSpPr>
        <p:spPr>
          <a:xfrm>
            <a:off x="317861" y="1166164"/>
            <a:ext cx="10307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1) Discovered a chirped-beam acceleration/plasma-compression regime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62BCE-63AE-DA91-F383-85F8C2E5DE2F}"/>
              </a:ext>
            </a:extLst>
          </p:cNvPr>
          <p:cNvSpPr txBox="1"/>
          <p:nvPr/>
        </p:nvSpPr>
        <p:spPr>
          <a:xfrm>
            <a:off x="317861" y="1516097"/>
            <a:ext cx="11285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1E08FF"/>
                </a:solidFill>
              </a:rPr>
              <a:t>	- achieves  acceleration to ~0.5 GeV with sub-% ∆E seen so far in simulations</a:t>
            </a:r>
          </a:p>
          <a:p>
            <a:r>
              <a:rPr lang="en-US" sz="2000">
                <a:solidFill>
                  <a:srgbClr val="1E08FF"/>
                </a:solidFill>
              </a:rPr>
              <a:t>	- appears compatible with current ATF parameters</a:t>
            </a:r>
          </a:p>
          <a:p>
            <a:r>
              <a:rPr lang="en-US" sz="2000">
                <a:solidFill>
                  <a:srgbClr val="1E08FF"/>
                </a:solidFill>
              </a:rPr>
              <a:t>	-  using machine-learning algorithms to hasten search for optimum laser-plasma parameters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3B7FB-E234-C09C-9DFE-C2F8CCA55352}"/>
              </a:ext>
            </a:extLst>
          </p:cNvPr>
          <p:cNvSpPr txBox="1"/>
          <p:nvPr/>
        </p:nvSpPr>
        <p:spPr>
          <a:xfrm>
            <a:off x="221394" y="5216496"/>
            <a:ext cx="112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1) External e</a:t>
            </a:r>
            <a:r>
              <a:rPr lang="en-US" sz="2800" b="1" baseline="30000"/>
              <a:t>—</a:t>
            </a:r>
            <a:r>
              <a:rPr lang="en-US" sz="2800" b="1"/>
              <a:t>injection into bubble-regime CO</a:t>
            </a:r>
            <a:r>
              <a:rPr lang="en-US" sz="2800" b="1" baseline="-25000"/>
              <a:t>2</a:t>
            </a:r>
            <a:r>
              <a:rPr lang="en-US" sz="2800" b="1"/>
              <a:t>-laser-driven LWFA.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A95B25-7664-70AB-12E3-00F23C374F90}"/>
              </a:ext>
            </a:extLst>
          </p:cNvPr>
          <p:cNvSpPr txBox="1"/>
          <p:nvPr/>
        </p:nvSpPr>
        <p:spPr>
          <a:xfrm>
            <a:off x="1232162" y="4079045"/>
            <a:ext cx="10256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>
                <a:solidFill>
                  <a:srgbClr val="1E08FF"/>
                </a:solidFill>
              </a:rPr>
              <a:t>improved CTS, Faraday probes; MIR harmonics of CO</a:t>
            </a:r>
            <a:r>
              <a:rPr lang="en-US" baseline="-25000">
                <a:solidFill>
                  <a:srgbClr val="1E08FF"/>
                </a:solidFill>
              </a:rPr>
              <a:t>2</a:t>
            </a:r>
            <a:r>
              <a:rPr lang="en-US">
                <a:solidFill>
                  <a:srgbClr val="1E08FF"/>
                </a:solidFill>
              </a:rPr>
              <a:t> drive pulse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rgbClr val="1E08FF"/>
                </a:solidFill>
              </a:rPr>
              <a:t>developed single-shot COTR-based diagnostic of ultrashort e-bunches (LaBerge, Nat. Phot. (2024))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485C37-AD41-5B8C-22BE-0274CA8F4229}"/>
              </a:ext>
            </a:extLst>
          </p:cNvPr>
          <p:cNvSpPr txBox="1"/>
          <p:nvPr/>
        </p:nvSpPr>
        <p:spPr>
          <a:xfrm>
            <a:off x="1245249" y="5707662"/>
            <a:ext cx="9701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E08FF"/>
                </a:solidFill>
              </a:rPr>
              <a:t>• take advantage of CO</a:t>
            </a:r>
            <a:r>
              <a:rPr lang="en-US" baseline="-25000">
                <a:solidFill>
                  <a:srgbClr val="1E08FF"/>
                </a:solidFill>
              </a:rPr>
              <a:t>2</a:t>
            </a:r>
            <a:r>
              <a:rPr lang="en-US">
                <a:solidFill>
                  <a:srgbClr val="1E08FF"/>
                </a:solidFill>
              </a:rPr>
              <a:t> power upgrades &amp; e-beam synchronization/compression advances</a:t>
            </a:r>
          </a:p>
          <a:p>
            <a:r>
              <a:rPr lang="en-US">
                <a:solidFill>
                  <a:srgbClr val="1E08FF"/>
                </a:solidFill>
              </a:rPr>
              <a:t>• leverages Navid’s work in developing e-beam probes </a:t>
            </a:r>
          </a:p>
          <a:p>
            <a:r>
              <a:rPr lang="en-US">
                <a:solidFill>
                  <a:srgbClr val="1E08FF"/>
                </a:solidFill>
              </a:rPr>
              <a:t>• a preparatory “Mercury” mission to build experience for a future “Apollo” moon-landing mission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F59F0F-45A5-B5C3-AAB0-0FF1833E2028}"/>
              </a:ext>
            </a:extLst>
          </p:cNvPr>
          <p:cNvSpPr txBox="1"/>
          <p:nvPr/>
        </p:nvSpPr>
        <p:spPr>
          <a:xfrm>
            <a:off x="11744742" y="6492239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93297-D655-9AD9-5088-D65CA8542A51}"/>
              </a:ext>
            </a:extLst>
          </p:cNvPr>
          <p:cNvSpPr txBox="1"/>
          <p:nvPr/>
        </p:nvSpPr>
        <p:spPr>
          <a:xfrm>
            <a:off x="1232162" y="2959667"/>
            <a:ext cx="1024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>
                <a:solidFill>
                  <a:srgbClr val="3D0DFF"/>
                </a:solidFill>
              </a:rPr>
              <a:t>self-injection threshold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rgbClr val="3D0DFF"/>
                </a:solidFill>
              </a:rPr>
              <a:t>simulations of 1</a:t>
            </a:r>
            <a:r>
              <a:rPr lang="en-US" baseline="30000">
                <a:solidFill>
                  <a:srgbClr val="3D0DFF"/>
                </a:solidFill>
              </a:rPr>
              <a:t>st</a:t>
            </a:r>
            <a:r>
              <a:rPr lang="en-US">
                <a:solidFill>
                  <a:srgbClr val="3D0DFF"/>
                </a:solidFill>
              </a:rPr>
              <a:t> generation experiments completed:  external injection into self-modulated wakes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2DA340-6AA2-C179-5DA3-F48FF23F4D13}"/>
              </a:ext>
            </a:extLst>
          </p:cNvPr>
          <p:cNvSpPr txBox="1"/>
          <p:nvPr/>
        </p:nvSpPr>
        <p:spPr>
          <a:xfrm>
            <a:off x="182880" y="4869512"/>
            <a:ext cx="204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Over-arching goal: </a:t>
            </a:r>
          </a:p>
        </p:txBody>
      </p:sp>
    </p:spTree>
    <p:extLst>
      <p:ext uri="{BB962C8B-B14F-4D97-AF65-F5344CB8AC3E}">
        <p14:creationId xmlns:p14="http://schemas.microsoft.com/office/powerpoint/2010/main" val="3199738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F5C694-263A-896D-3897-911C42ECEF54}"/>
              </a:ext>
            </a:extLst>
          </p:cNvPr>
          <p:cNvGraphicFramePr>
            <a:graphicFrameLocks noGrp="1"/>
          </p:cNvGraphicFramePr>
          <p:nvPr/>
        </p:nvGraphicFramePr>
        <p:xfrm>
          <a:off x="190774" y="2130035"/>
          <a:ext cx="11775366" cy="42655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05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916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545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54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290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Beam</a:t>
                      </a:r>
                      <a:r>
                        <a:rPr lang="en-US" sz="1400" baseline="0" dirty="0"/>
                        <a:t>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Nominal (~55 MeV)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~0.1 to ~1nC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 dirty="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100 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 dirty="0"/>
                        <a:t>Transverse size at IP (</a:t>
                      </a:r>
                      <a:r>
                        <a:rPr lang="en-US" sz="1400" dirty="0">
                          <a:latin typeface="Symbol" pitchFamily="2" charset="2"/>
                        </a:rPr>
                        <a:t>s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2 mm (hor.)</a:t>
                      </a:r>
                    </a:p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0.5 mm (vert.)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0.01 mm (diameter)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(at 0.3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Rep.</a:t>
                      </a:r>
                      <a:r>
                        <a:rPr lang="en-US" sz="1400" baseline="0" dirty="0"/>
                        <a:t> Rate (Hz)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 dirty="0"/>
                        <a:t>Trains</a:t>
                      </a:r>
                      <a:r>
                        <a:rPr lang="en-US" sz="1400" baseline="0" dirty="0"/>
                        <a:t> mode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Single bunch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746F1D-679E-357B-BE9F-69049D077790}"/>
              </a:ext>
            </a:extLst>
          </p:cNvPr>
          <p:cNvSpPr txBox="1"/>
          <p:nvPr/>
        </p:nvSpPr>
        <p:spPr>
          <a:xfrm>
            <a:off x="3665779" y="166961"/>
            <a:ext cx="501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Beam Requirements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4CD3E9-4E1A-3B1F-CA03-9B82BF77C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603" y="0"/>
            <a:ext cx="1877397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16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03B89B-6A13-6D3C-EF55-4021345E9D9E}"/>
              </a:ext>
            </a:extLst>
          </p:cNvPr>
          <p:cNvGraphicFramePr>
            <a:graphicFrameLocks noGrp="1"/>
          </p:cNvGraphicFramePr>
          <p:nvPr/>
        </p:nvGraphicFramePr>
        <p:xfrm>
          <a:off x="198907" y="1126575"/>
          <a:ext cx="11800125" cy="5394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03576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7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744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4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387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CO</a:t>
                      </a:r>
                      <a:r>
                        <a:rPr lang="en-US" sz="1200" b="1" baseline="-25000" dirty="0"/>
                        <a:t>2</a:t>
                      </a:r>
                      <a:r>
                        <a:rPr lang="en-US" sz="1200" b="1" dirty="0"/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Symbol" pitchFamily="2" charset="2"/>
                        </a:rPr>
                        <a:t>m</a:t>
                      </a:r>
                      <a:r>
                        <a:rPr lang="en-US" sz="1200" dirty="0">
                          <a:latin typeface="+mn-lt"/>
                        </a:rPr>
                        <a:t>m</a:t>
                      </a:r>
                      <a:endParaRPr lang="en-US" sz="12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mJ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r>
                        <a:rPr lang="en-US" sz="1200" baseline="30000" dirty="0"/>
                        <a:t>2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Repetition</a:t>
                      </a:r>
                      <a:r>
                        <a:rPr lang="en-US" sz="1200" baseline="0" dirty="0"/>
                        <a:t> Rate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CO</a:t>
                      </a:r>
                      <a:r>
                        <a:rPr lang="en-US" sz="1200" b="1" baseline="-25000" dirty="0"/>
                        <a:t>2</a:t>
                      </a:r>
                      <a:r>
                        <a:rPr lang="en-US" sz="1200" b="1" baseline="0" dirty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Symbol" pitchFamily="2" charset="2"/>
                        </a:rPr>
                        <a:t>m</a:t>
                      </a:r>
                      <a:r>
                        <a:rPr lang="en-US" sz="1200" dirty="0">
                          <a:latin typeface="+mn-lt"/>
                        </a:rPr>
                        <a:t>m</a:t>
                      </a:r>
                      <a:endParaRPr lang="en-US" sz="12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0" i="1" baseline="0" dirty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~5 TW operation is planned within the next year (requires further in-vacuum transport upgrade).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2-5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2 or less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within the next year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</a:t>
                      </a:r>
                      <a:r>
                        <a:rPr lang="en-US" sz="1200" baseline="30000" dirty="0"/>
                        <a:t>2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Repetition</a:t>
                      </a:r>
                      <a:r>
                        <a:rPr lang="en-US" sz="1200" baseline="0" dirty="0"/>
                        <a:t> Rate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1"/>
                          </a:solidFill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8CF15-8E54-561A-4029-8FC510515EB1}"/>
              </a:ext>
            </a:extLst>
          </p:cNvPr>
          <p:cNvSpPr txBox="1"/>
          <p:nvPr/>
        </p:nvSpPr>
        <p:spPr>
          <a:xfrm>
            <a:off x="3994698" y="135043"/>
            <a:ext cx="4196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Laser Requirements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B1B43-2A22-E64A-D8BA-2A172441D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603" y="0"/>
            <a:ext cx="1877397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88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41C8D1-05E6-57EC-C635-F9328087054E}"/>
              </a:ext>
            </a:extLst>
          </p:cNvPr>
          <p:cNvGraphicFramePr>
            <a:graphicFrameLocks noGrp="1"/>
          </p:cNvGraphicFramePr>
          <p:nvPr/>
        </p:nvGraphicFramePr>
        <p:xfrm>
          <a:off x="205485" y="1527857"/>
          <a:ext cx="11791203" cy="3002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5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420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0991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0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25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Ti:Sapphire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&gt;98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A65B85-FEB0-8767-27FF-5E1B16379BA5}"/>
              </a:ext>
            </a:extLst>
          </p:cNvPr>
          <p:cNvSpPr txBox="1"/>
          <p:nvPr/>
        </p:nvSpPr>
        <p:spPr>
          <a:xfrm>
            <a:off x="2843475" y="177619"/>
            <a:ext cx="697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 Experimental Laser Requirements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D55CD15-D7E0-A70D-6CEA-951B2F1CE678}"/>
              </a:ext>
            </a:extLst>
          </p:cNvPr>
          <p:cNvGraphicFramePr>
            <a:graphicFrameLocks noGrp="1"/>
          </p:cNvGraphicFramePr>
          <p:nvPr/>
        </p:nvGraphicFramePr>
        <p:xfrm>
          <a:off x="205485" y="4696290"/>
          <a:ext cx="11813283" cy="1828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622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78041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2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250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9144EAB-C1BC-A065-7DCA-7357E4453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603" y="0"/>
            <a:ext cx="1877397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87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5679B2EA-4913-ED39-1EB0-F3AC6687EB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3678" y="1291371"/>
          <a:ext cx="10504647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1549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1549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1549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Capability</a:t>
                      </a:r>
                    </a:p>
                  </a:txBody>
                  <a:tcPr marL="91345" marR="913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Setup Hours</a:t>
                      </a:r>
                    </a:p>
                  </a:txBody>
                  <a:tcPr marL="91345" marR="913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Running Hours</a:t>
                      </a:r>
                    </a:p>
                  </a:txBody>
                  <a:tcPr marL="91345" marR="91345"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Electron Beam Only</a:t>
                      </a:r>
                    </a:p>
                  </a:txBody>
                  <a:tcPr marL="91345" marR="91345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1345" marR="91345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 marL="91345" marR="91345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aseline="0" dirty="0"/>
                        <a:t>Laser* Only (in FEL Room)</a:t>
                      </a:r>
                      <a:endParaRPr lang="en-US" sz="1500" dirty="0"/>
                    </a:p>
                  </a:txBody>
                  <a:tcPr marL="91345" marR="91345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91345" marR="91345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</a:t>
                      </a:r>
                    </a:p>
                  </a:txBody>
                  <a:tcPr marL="91345" marR="91345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aseline="0" dirty="0"/>
                        <a:t>Laser* + Electron Beam</a:t>
                      </a:r>
                      <a:endParaRPr lang="en-US" sz="1500" dirty="0"/>
                    </a:p>
                  </a:txBody>
                  <a:tcPr marL="91345" marR="91345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80</a:t>
                      </a:r>
                    </a:p>
                  </a:txBody>
                  <a:tcPr marL="91345" marR="91345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240</a:t>
                      </a:r>
                    </a:p>
                  </a:txBody>
                  <a:tcPr marL="91345" marR="91345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BA90F0E-CFB7-55EC-3C51-47D0DE37BA63}"/>
              </a:ext>
            </a:extLst>
          </p:cNvPr>
          <p:cNvSpPr txBox="1"/>
          <p:nvPr/>
        </p:nvSpPr>
        <p:spPr>
          <a:xfrm>
            <a:off x="4624905" y="811663"/>
            <a:ext cx="2888292" cy="461665"/>
          </a:xfrm>
          <a:prstGeom prst="rect">
            <a:avLst/>
          </a:prstGeom>
          <a:noFill/>
        </p:spPr>
        <p:txBody>
          <a:bodyPr wrap="none" lIns="91375" tIns="45687" rIns="91375" bIns="45687" rtlCol="0">
            <a:spAutoFit/>
          </a:bodyPr>
          <a:lstStyle/>
          <a:p>
            <a:pPr defTabSz="913737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CY2025 Time Request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820C79-5542-1F42-39DD-3DA4EBF0806B}"/>
              </a:ext>
            </a:extLst>
          </p:cNvPr>
          <p:cNvSpPr txBox="1">
            <a:spLocks/>
          </p:cNvSpPr>
          <p:nvPr/>
        </p:nvSpPr>
        <p:spPr>
          <a:xfrm>
            <a:off x="858748" y="0"/>
            <a:ext cx="10515600" cy="636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Experimental Time Request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128944-954D-61F5-0919-ACAF33006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603" y="0"/>
            <a:ext cx="1877397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69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149FB8-C66E-D70E-B0E6-886DB7C5F087}"/>
              </a:ext>
            </a:extLst>
          </p:cNvPr>
          <p:cNvSpPr/>
          <p:nvPr/>
        </p:nvSpPr>
        <p:spPr>
          <a:xfrm>
            <a:off x="154990" y="4537907"/>
            <a:ext cx="11463985" cy="986366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B6BC6F-A69A-F7CB-DF85-3D8F992F9218}"/>
              </a:ext>
            </a:extLst>
          </p:cNvPr>
          <p:cNvSpPr txBox="1"/>
          <p:nvPr/>
        </p:nvSpPr>
        <p:spPr>
          <a:xfrm>
            <a:off x="984046" y="24384"/>
            <a:ext cx="102451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/>
              <a:t>Goal: develop LWFAs that routinely produce e-beams</a:t>
            </a:r>
          </a:p>
          <a:p>
            <a:pPr algn="ctr"/>
            <a:r>
              <a:rPr lang="en-US" sz="3200" b="1"/>
              <a:t>with ∆</a:t>
            </a:r>
            <a:r>
              <a:rPr lang="en-US" sz="3200" b="1" i="1"/>
              <a:t>E</a:t>
            </a:r>
            <a:r>
              <a:rPr lang="en-US" sz="3200" b="1" baseline="-25000"/>
              <a:t>e</a:t>
            </a:r>
            <a:r>
              <a:rPr lang="en-US" sz="3200" b="1"/>
              <a:t>/</a:t>
            </a:r>
            <a:r>
              <a:rPr lang="en-US" sz="3200" b="1" i="1"/>
              <a:t>E</a:t>
            </a:r>
            <a:r>
              <a:rPr lang="en-US" sz="3200" b="1" baseline="-25000"/>
              <a:t>e</a:t>
            </a:r>
            <a:r>
              <a:rPr lang="en-US" sz="3200" b="1"/>
              <a:t> and </a:t>
            </a:r>
            <a:r>
              <a:rPr lang="en-US" sz="3200" i="1"/>
              <a:t>ℇ</a:t>
            </a:r>
            <a:r>
              <a:rPr lang="en-US" sz="3200" baseline="-25000"/>
              <a:t>n</a:t>
            </a:r>
            <a:r>
              <a:rPr lang="en-US" sz="3200" b="1"/>
              <a:t> low enough to drive XFELs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6BDFE-DCAB-2A10-462E-E5E799995C09}"/>
              </a:ext>
            </a:extLst>
          </p:cNvPr>
          <p:cNvSpPr txBox="1"/>
          <p:nvPr/>
        </p:nvSpPr>
        <p:spPr>
          <a:xfrm>
            <a:off x="196141" y="3398222"/>
            <a:ext cx="11309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The AE-137 Project builds upon AE71 and AE95 success.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5D211-269A-9C0E-8736-0AE702A2A34B}"/>
              </a:ext>
            </a:extLst>
          </p:cNvPr>
          <p:cNvSpPr txBox="1"/>
          <p:nvPr/>
        </p:nvSpPr>
        <p:spPr>
          <a:xfrm>
            <a:off x="2999232" y="1231392"/>
            <a:ext cx="627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1) Large plasma bubbles (</a:t>
            </a:r>
            <a:r>
              <a:rPr lang="en-US" sz="2800" i="1">
                <a:solidFill>
                  <a:srgbClr val="FF0000"/>
                </a:solidFill>
              </a:rPr>
              <a:t>R</a:t>
            </a:r>
            <a:r>
              <a:rPr lang="en-US" sz="2800" baseline="-25000">
                <a:solidFill>
                  <a:srgbClr val="FF0000"/>
                </a:solidFill>
              </a:rPr>
              <a:t>b</a:t>
            </a:r>
            <a:r>
              <a:rPr lang="en-US" sz="2800">
                <a:solidFill>
                  <a:srgbClr val="FF0000"/>
                </a:solidFill>
              </a:rPr>
              <a:t> ≳ 0.3 mm)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1C745-1DEE-6ACB-C5B3-3AC890C3EB40}"/>
              </a:ext>
            </a:extLst>
          </p:cNvPr>
          <p:cNvSpPr txBox="1"/>
          <p:nvPr/>
        </p:nvSpPr>
        <p:spPr>
          <a:xfrm>
            <a:off x="9034003" y="1249900"/>
            <a:ext cx="2728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⇒ </a:t>
            </a:r>
            <a:r>
              <a:rPr lang="en-US" sz="2800" i="1"/>
              <a:t>n</a:t>
            </a:r>
            <a:r>
              <a:rPr lang="en-US" sz="2800" baseline="-25000"/>
              <a:t>e</a:t>
            </a:r>
            <a:r>
              <a:rPr lang="en-US" sz="2800"/>
              <a:t> ≲ 10</a:t>
            </a:r>
            <a:r>
              <a:rPr lang="en-US" sz="2800" baseline="30000"/>
              <a:t>16</a:t>
            </a:r>
            <a:r>
              <a:rPr lang="en-US" sz="2800"/>
              <a:t> cm</a:t>
            </a:r>
            <a:r>
              <a:rPr lang="en-US" sz="2800" baseline="30000"/>
              <a:t>-3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FCB30-74D4-6F38-5629-215D81279758}"/>
              </a:ext>
            </a:extLst>
          </p:cNvPr>
          <p:cNvSpPr txBox="1"/>
          <p:nvPr/>
        </p:nvSpPr>
        <p:spPr>
          <a:xfrm>
            <a:off x="2999232" y="1738098"/>
            <a:ext cx="822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120FFF"/>
                </a:solidFill>
              </a:rPr>
              <a:t>2) External injection of low ∆</a:t>
            </a:r>
            <a:r>
              <a:rPr lang="en-US" sz="2800" i="1">
                <a:solidFill>
                  <a:srgbClr val="120FFF"/>
                </a:solidFill>
              </a:rPr>
              <a:t>E</a:t>
            </a:r>
            <a:r>
              <a:rPr lang="en-US" sz="2800" baseline="-25000">
                <a:solidFill>
                  <a:srgbClr val="120FFF"/>
                </a:solidFill>
              </a:rPr>
              <a:t>e</a:t>
            </a:r>
            <a:r>
              <a:rPr lang="en-US" sz="2800">
                <a:solidFill>
                  <a:srgbClr val="120FFF"/>
                </a:solidFill>
              </a:rPr>
              <a:t>/</a:t>
            </a:r>
            <a:r>
              <a:rPr lang="en-US" sz="2800" i="1">
                <a:solidFill>
                  <a:srgbClr val="120FFF"/>
                </a:solidFill>
              </a:rPr>
              <a:t>E</a:t>
            </a:r>
            <a:r>
              <a:rPr lang="en-US" sz="2800" baseline="-25000">
                <a:solidFill>
                  <a:srgbClr val="120FFF"/>
                </a:solidFill>
              </a:rPr>
              <a:t>e</a:t>
            </a:r>
            <a:r>
              <a:rPr lang="en-US" sz="2800">
                <a:solidFill>
                  <a:srgbClr val="120FFF"/>
                </a:solidFill>
              </a:rPr>
              <a:t>, low ℇ</a:t>
            </a:r>
            <a:r>
              <a:rPr lang="en-US" sz="2800" baseline="-25000">
                <a:solidFill>
                  <a:srgbClr val="120FFF"/>
                </a:solidFill>
              </a:rPr>
              <a:t>n</a:t>
            </a:r>
            <a:r>
              <a:rPr lang="en-US" sz="2800">
                <a:solidFill>
                  <a:srgbClr val="120FFF"/>
                </a:solidFill>
              </a:rPr>
              <a:t> e-bunches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6D68B-3352-9451-C12D-0602EE49211A}"/>
              </a:ext>
            </a:extLst>
          </p:cNvPr>
          <p:cNvSpPr txBox="1"/>
          <p:nvPr/>
        </p:nvSpPr>
        <p:spPr>
          <a:xfrm>
            <a:off x="197717" y="1225564"/>
            <a:ext cx="26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Key ingredients: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9E2B4-4A69-BA43-F5B2-3F9A0E86A682}"/>
              </a:ext>
            </a:extLst>
          </p:cNvPr>
          <p:cNvSpPr txBox="1"/>
          <p:nvPr/>
        </p:nvSpPr>
        <p:spPr>
          <a:xfrm>
            <a:off x="2801101" y="1102453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EB6B2E-66E1-4CD2-93C2-D7D4CFAF1C37}"/>
              </a:ext>
            </a:extLst>
          </p:cNvPr>
          <p:cNvSpPr txBox="1"/>
          <p:nvPr/>
        </p:nvSpPr>
        <p:spPr>
          <a:xfrm>
            <a:off x="2569917" y="1651227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120FFF"/>
                </a:solidFill>
              </a:rPr>
              <a:t>**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BEA8B4-7536-224E-4F93-7D5F406A515B}"/>
              </a:ext>
            </a:extLst>
          </p:cNvPr>
          <p:cNvGrpSpPr/>
          <p:nvPr/>
        </p:nvGrpSpPr>
        <p:grpSpPr>
          <a:xfrm>
            <a:off x="2575549" y="2742277"/>
            <a:ext cx="9596462" cy="646331"/>
            <a:chOff x="2575549" y="2742277"/>
            <a:chExt cx="9596462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A7AB6F-3BAC-5B66-95B6-8098E0AE213B}"/>
                </a:ext>
              </a:extLst>
            </p:cNvPr>
            <p:cNvSpPr txBox="1"/>
            <p:nvPr/>
          </p:nvSpPr>
          <p:spPr>
            <a:xfrm>
              <a:off x="2575549" y="2742277"/>
              <a:ext cx="607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120FFF"/>
                  </a:solidFill>
                </a:rPr>
                <a:t>**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D6C872-92A7-3E35-A191-FF2DDCC7E202}"/>
                </a:ext>
              </a:extLst>
            </p:cNvPr>
            <p:cNvSpPr txBox="1"/>
            <p:nvPr/>
          </p:nvSpPr>
          <p:spPr>
            <a:xfrm>
              <a:off x="3027969" y="2906556"/>
              <a:ext cx="9144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120FFF"/>
                  </a:solidFill>
                </a:rPr>
                <a:t>Synchronized, compressed ATF linac bunches uniquely enable 1</a:t>
              </a:r>
              <a:r>
                <a:rPr lang="en-US" baseline="30000">
                  <a:solidFill>
                    <a:srgbClr val="120FFF"/>
                  </a:solidFill>
                </a:rPr>
                <a:t>st</a:t>
              </a:r>
              <a:r>
                <a:rPr lang="en-US">
                  <a:solidFill>
                    <a:srgbClr val="120FFF"/>
                  </a:solidFill>
                </a:rPr>
                <a:t>-generation experiments.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4D8617-EC96-6204-4176-910FF4CBDF59}"/>
              </a:ext>
            </a:extLst>
          </p:cNvPr>
          <p:cNvGrpSpPr/>
          <p:nvPr/>
        </p:nvGrpSpPr>
        <p:grpSpPr>
          <a:xfrm>
            <a:off x="2795005" y="2144869"/>
            <a:ext cx="9397643" cy="792575"/>
            <a:chOff x="2795005" y="2144869"/>
            <a:chExt cx="9397643" cy="7925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F88337-AFFC-0C94-C548-5F392CFAD3C1}"/>
                </a:ext>
              </a:extLst>
            </p:cNvPr>
            <p:cNvSpPr txBox="1"/>
            <p:nvPr/>
          </p:nvSpPr>
          <p:spPr>
            <a:xfrm>
              <a:off x="3027969" y="2328672"/>
              <a:ext cx="6653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Efficiently excited by LWIR laser pulses uniquely realizeable at ATF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7A624B-0774-E1F9-3D8F-25A61B4C97F8}"/>
                </a:ext>
              </a:extLst>
            </p:cNvPr>
            <p:cNvSpPr txBox="1"/>
            <p:nvPr/>
          </p:nvSpPr>
          <p:spPr>
            <a:xfrm>
              <a:off x="2795005" y="2144869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EF565F-064B-5EE3-C0DE-1FEBF7454B1E}"/>
                </a:ext>
              </a:extLst>
            </p:cNvPr>
            <p:cNvSpPr txBox="1"/>
            <p:nvPr/>
          </p:nvSpPr>
          <p:spPr>
            <a:xfrm>
              <a:off x="3576111" y="2629667"/>
              <a:ext cx="50397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• Pogorelsky </a:t>
              </a:r>
              <a:r>
                <a:rPr lang="en-US" sz="1400" i="1"/>
                <a:t>et al</a:t>
              </a:r>
              <a:r>
                <a:rPr lang="en-US" sz="1400"/>
                <a:t>., </a:t>
              </a:r>
              <a:r>
                <a:rPr lang="en-US" sz="1400" i="1"/>
                <a:t>Phys. Rev. Accel. Beams </a:t>
              </a:r>
              <a:r>
                <a:rPr lang="en-US" sz="1400" b="1"/>
                <a:t>19</a:t>
              </a:r>
              <a:r>
                <a:rPr lang="en-US" sz="1400"/>
                <a:t>, 091001 (2016);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D2114F-3A30-5D91-CB9A-87736C410CC9}"/>
                </a:ext>
              </a:extLst>
            </p:cNvPr>
            <p:cNvSpPr txBox="1"/>
            <p:nvPr/>
          </p:nvSpPr>
          <p:spPr>
            <a:xfrm>
              <a:off x="8441941" y="2629460"/>
              <a:ext cx="37507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Kumar </a:t>
              </a:r>
              <a:r>
                <a:rPr lang="en-US" sz="1400" i="1"/>
                <a:t>et al</a:t>
              </a:r>
              <a:r>
                <a:rPr lang="en-US" sz="1400"/>
                <a:t>., </a:t>
              </a:r>
              <a:r>
                <a:rPr lang="en-US" sz="1400" i="1"/>
                <a:t>Phys. Plasmas </a:t>
              </a:r>
              <a:r>
                <a:rPr lang="en-US" sz="1400" b="1"/>
                <a:t>28</a:t>
              </a:r>
              <a:r>
                <a:rPr lang="en-US" sz="1400"/>
                <a:t>, 013102 (2021)</a:t>
              </a: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75B30CA-323F-8037-9D12-FD8E634F0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549116"/>
              </p:ext>
            </p:extLst>
          </p:nvPr>
        </p:nvGraphicFramePr>
        <p:xfrm>
          <a:off x="154990" y="4161746"/>
          <a:ext cx="11463985" cy="20218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25170">
                  <a:extLst>
                    <a:ext uri="{9D8B030D-6E8A-4147-A177-3AD203B41FA5}">
                      <a16:colId xmlns:a16="http://schemas.microsoft.com/office/drawing/2014/main" val="2296539735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3358481535"/>
                    </a:ext>
                  </a:extLst>
                </a:gridCol>
                <a:gridCol w="7632191">
                  <a:extLst>
                    <a:ext uri="{9D8B030D-6E8A-4147-A177-3AD203B41FA5}">
                      <a16:colId xmlns:a16="http://schemas.microsoft.com/office/drawing/2014/main" val="2289749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Project 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</a:t>
                      </a:r>
                      <a:r>
                        <a:rPr lang="en-US" baseline="-25000"/>
                        <a:t>2</a:t>
                      </a:r>
                      <a:r>
                        <a:rPr lang="en-US"/>
                        <a:t> laser parameters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Main 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382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AE-71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J, 4 ps, 0.5 TW, 10.3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• Generation, characterization of self-modulated (SM) wakes. No electrons.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366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AE-95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 J, 2 ps, 2 TW, 9.2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• Self-injected MeV electrons produced at </a:t>
                      </a:r>
                      <a:r>
                        <a:rPr lang="en-US" i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</a:t>
                      </a:r>
                      <a:r>
                        <a:rPr lang="en-US" baseline="-2500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</a:t>
                      </a:r>
                      <a:r>
                        <a:rPr lang="en-US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≳ 3 × 10</a:t>
                      </a:r>
                      <a:r>
                        <a:rPr lang="en-US" baseline="3000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16</a:t>
                      </a:r>
                      <a:r>
                        <a:rPr lang="en-US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cm</a:t>
                      </a:r>
                      <a:r>
                        <a:rPr lang="en-US" baseline="3000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-3  </a:t>
                      </a:r>
                    </a:p>
                    <a:p>
                      <a:r>
                        <a:rPr lang="en-US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• Quasi-monoenergetic, collimated features observed.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53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AE-137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5-20 J, &lt; 2 ps, 5-20 TW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• Excite, characterize </a:t>
                      </a:r>
                      <a:r>
                        <a:rPr lang="en-US" i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baseline="-2500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>
                          <a:solidFill>
                            <a:srgbClr val="FF0000"/>
                          </a:solidFill>
                        </a:rPr>
                        <a:t> ~ 0.3 mm bubbles at </a:t>
                      </a:r>
                      <a:r>
                        <a:rPr lang="en-US" i="1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baseline="-2500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>
                          <a:solidFill>
                            <a:srgbClr val="FF0000"/>
                          </a:solidFill>
                        </a:rPr>
                        <a:t> ~ 10</a:t>
                      </a:r>
                      <a:r>
                        <a:rPr lang="en-US" baseline="30000">
                          <a:solidFill>
                            <a:srgbClr val="FF0000"/>
                          </a:solidFill>
                        </a:rPr>
                        <a:t>16</a:t>
                      </a:r>
                      <a:r>
                        <a:rPr lang="en-US">
                          <a:solidFill>
                            <a:srgbClr val="FF0000"/>
                          </a:solidFill>
                        </a:rPr>
                        <a:t> cm</a:t>
                      </a:r>
                      <a:r>
                        <a:rPr lang="en-US" baseline="30000">
                          <a:solidFill>
                            <a:srgbClr val="FF0000"/>
                          </a:solidFill>
                        </a:rPr>
                        <a:t>-3</a:t>
                      </a:r>
                      <a:r>
                        <a:rPr lang="en-US" baseline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aseline="0">
                          <a:solidFill>
                            <a:srgbClr val="FF0000"/>
                          </a:solidFill>
                        </a:rPr>
                        <a:t>w/o self-injection</a:t>
                      </a:r>
                    </a:p>
                    <a:p>
                      <a:r>
                        <a:rPr lang="en-US" baseline="0">
                          <a:solidFill>
                            <a:srgbClr val="FF0000"/>
                          </a:solidFill>
                        </a:rPr>
                        <a:t>• Inject e</a:t>
                      </a:r>
                      <a:r>
                        <a:rPr lang="en-US" baseline="3000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baseline="0">
                          <a:solidFill>
                            <a:srgbClr val="FF0000"/>
                          </a:solidFill>
                        </a:rPr>
                        <a:t> from ATF linac, characterize ∆E</a:t>
                      </a:r>
                      <a:r>
                        <a:rPr lang="en-US" baseline="-2500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baseline="0">
                          <a:solidFill>
                            <a:srgbClr val="FF0000"/>
                          </a:solidFill>
                        </a:rPr>
                        <a:t>/E</a:t>
                      </a:r>
                      <a:r>
                        <a:rPr lang="en-US" baseline="-2500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baseline="0">
                          <a:solidFill>
                            <a:srgbClr val="FF0000"/>
                          </a:solidFill>
                        </a:rPr>
                        <a:t> and </a:t>
                      </a:r>
                      <a:r>
                        <a:rPr lang="en-US" i="1" baseline="0">
                          <a:solidFill>
                            <a:srgbClr val="FF0000"/>
                          </a:solidFill>
                        </a:rPr>
                        <a:t>ℇ</a:t>
                      </a:r>
                      <a:r>
                        <a:rPr lang="en-US" baseline="-2500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08711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458E505-6749-3407-1E13-61D1571AB43D}"/>
              </a:ext>
            </a:extLst>
          </p:cNvPr>
          <p:cNvSpPr txBox="1"/>
          <p:nvPr/>
        </p:nvSpPr>
        <p:spPr>
          <a:xfrm>
            <a:off x="95006" y="6364224"/>
            <a:ext cx="5660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[1] Predicted by Kumar </a:t>
            </a:r>
            <a:r>
              <a:rPr lang="en-US" sz="1600" i="1">
                <a:solidFill>
                  <a:srgbClr val="FF0000"/>
                </a:solidFill>
              </a:rPr>
              <a:t>et al</a:t>
            </a:r>
            <a:r>
              <a:rPr lang="en-US" sz="1600">
                <a:solidFill>
                  <a:srgbClr val="FF0000"/>
                </a:solidFill>
              </a:rPr>
              <a:t>., </a:t>
            </a:r>
            <a:r>
              <a:rPr lang="en-US" sz="1600" i="1">
                <a:solidFill>
                  <a:srgbClr val="FF0000"/>
                </a:solidFill>
              </a:rPr>
              <a:t>Phys. Plasmas </a:t>
            </a:r>
            <a:r>
              <a:rPr lang="en-US" sz="1600" b="1">
                <a:solidFill>
                  <a:srgbClr val="FF0000"/>
                </a:solidFill>
              </a:rPr>
              <a:t>26</a:t>
            </a:r>
            <a:r>
              <a:rPr lang="en-US" sz="1600">
                <a:solidFill>
                  <a:srgbClr val="FF0000"/>
                </a:solidFill>
              </a:rPr>
              <a:t>, 083106 (2019)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0DDB46-17BA-1B88-DCD1-4E7837FCDF74}"/>
              </a:ext>
            </a:extLst>
          </p:cNvPr>
          <p:cNvSpPr txBox="1"/>
          <p:nvPr/>
        </p:nvSpPr>
        <p:spPr>
          <a:xfrm>
            <a:off x="9920912" y="490094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[1]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AABCC4-4D59-98F5-C184-EB12B850EAE3}"/>
              </a:ext>
            </a:extLst>
          </p:cNvPr>
          <p:cNvSpPr txBox="1"/>
          <p:nvPr/>
        </p:nvSpPr>
        <p:spPr>
          <a:xfrm>
            <a:off x="6288682" y="6364224"/>
            <a:ext cx="4138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[2] Zgadzaj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et al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.,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Nat. Comms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1600" b="1">
                <a:solidFill>
                  <a:schemeClr val="accent6">
                    <a:lumMod val="75000"/>
                  </a:schemeClr>
                </a:solidFill>
              </a:rPr>
              <a:t>15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, 437(2024)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9BF64E-BF2C-26BA-1104-52A4AB3EC310}"/>
              </a:ext>
            </a:extLst>
          </p:cNvPr>
          <p:cNvGrpSpPr/>
          <p:nvPr/>
        </p:nvGrpSpPr>
        <p:grpSpPr>
          <a:xfrm>
            <a:off x="11665099" y="4537907"/>
            <a:ext cx="555123" cy="986366"/>
            <a:chOff x="11665099" y="4537907"/>
            <a:chExt cx="555123" cy="986366"/>
          </a:xfrm>
        </p:grpSpPr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739E65F1-3BD3-269C-0C92-DBCE30956E90}"/>
                </a:ext>
              </a:extLst>
            </p:cNvPr>
            <p:cNvSpPr/>
            <p:nvPr/>
          </p:nvSpPr>
          <p:spPr>
            <a:xfrm>
              <a:off x="11665099" y="4537907"/>
              <a:ext cx="148949" cy="986366"/>
            </a:xfrm>
            <a:prstGeom prst="rightBrac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4F6302-DE06-ACDA-B315-8B4B2B89F50E}"/>
                </a:ext>
              </a:extLst>
            </p:cNvPr>
            <p:cNvSpPr txBox="1"/>
            <p:nvPr/>
          </p:nvSpPr>
          <p:spPr>
            <a:xfrm>
              <a:off x="11777472" y="4842707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6">
                      <a:lumMod val="75000"/>
                    </a:schemeClr>
                  </a:solidFill>
                </a:rPr>
                <a:t>[2]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B8C9F9C-B2D0-7335-7736-53BA1C6F20ED}"/>
              </a:ext>
            </a:extLst>
          </p:cNvPr>
          <p:cNvSpPr txBox="1"/>
          <p:nvPr/>
        </p:nvSpPr>
        <p:spPr>
          <a:xfrm>
            <a:off x="11895073" y="650312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08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8" grpId="0"/>
      <p:bldP spid="12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Fig3_sinusoidal w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267" y="1265778"/>
            <a:ext cx="31972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287078" y="23952"/>
            <a:ext cx="115884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/>
              <a:t>Discovery of the “bubble” regime and “quasi”-monoenergetic “dream” beams</a:t>
            </a:r>
          </a:p>
          <a:p>
            <a:pPr algn="ctr"/>
            <a:r>
              <a:rPr lang="en-US" b="1" dirty="0"/>
              <a:t>was an occasion for community-wide celebration...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1676400" y="1481675"/>
            <a:ext cx="2928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/>
              <a:t>Before 2004: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752600" y="3759213"/>
            <a:ext cx="2547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/>
              <a:t>After 2004:</a:t>
            </a:r>
          </a:p>
        </p:txBody>
      </p:sp>
      <p:grpSp>
        <p:nvGrpSpPr>
          <p:cNvPr id="14343" name="Group 8"/>
          <p:cNvGrpSpPr>
            <a:grpSpLocks/>
          </p:cNvGrpSpPr>
          <p:nvPr/>
        </p:nvGrpSpPr>
        <p:grpSpPr bwMode="auto">
          <a:xfrm>
            <a:off x="4529667" y="3704177"/>
            <a:ext cx="2938463" cy="2476500"/>
            <a:chOff x="1872" y="2664"/>
            <a:chExt cx="1851" cy="1560"/>
          </a:xfrm>
        </p:grpSpPr>
        <p:sp>
          <p:nvSpPr>
            <p:cNvPr id="14354" name="Rectangle 9"/>
            <p:cNvSpPr>
              <a:spLocks noChangeArrowheads="1"/>
            </p:cNvSpPr>
            <p:nvPr/>
          </p:nvSpPr>
          <p:spPr bwMode="auto">
            <a:xfrm>
              <a:off x="2283" y="2832"/>
              <a:ext cx="1248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Line 10"/>
            <p:cNvSpPr>
              <a:spLocks noChangeShapeType="1"/>
            </p:cNvSpPr>
            <p:nvPr/>
          </p:nvSpPr>
          <p:spPr bwMode="auto">
            <a:xfrm rot="16200000" flipH="1">
              <a:off x="2931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Line 11"/>
            <p:cNvSpPr>
              <a:spLocks noChangeShapeType="1"/>
            </p:cNvSpPr>
            <p:nvPr/>
          </p:nvSpPr>
          <p:spPr bwMode="auto">
            <a:xfrm rot="16200000" flipH="1">
              <a:off x="3123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Line 12"/>
            <p:cNvSpPr>
              <a:spLocks noChangeShapeType="1"/>
            </p:cNvSpPr>
            <p:nvPr/>
          </p:nvSpPr>
          <p:spPr bwMode="auto">
            <a:xfrm rot="16200000" flipH="1">
              <a:off x="3219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Line 13"/>
            <p:cNvSpPr>
              <a:spLocks noChangeShapeType="1"/>
            </p:cNvSpPr>
            <p:nvPr/>
          </p:nvSpPr>
          <p:spPr bwMode="auto">
            <a:xfrm rot="16200000" flipH="1">
              <a:off x="3315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9" name="Line 14"/>
            <p:cNvSpPr>
              <a:spLocks noChangeShapeType="1"/>
            </p:cNvSpPr>
            <p:nvPr/>
          </p:nvSpPr>
          <p:spPr bwMode="auto">
            <a:xfrm rot="16200000" flipH="1">
              <a:off x="2835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Line 15"/>
            <p:cNvSpPr>
              <a:spLocks noChangeShapeType="1"/>
            </p:cNvSpPr>
            <p:nvPr/>
          </p:nvSpPr>
          <p:spPr bwMode="auto">
            <a:xfrm rot="16200000" flipH="1">
              <a:off x="2643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Line 16"/>
            <p:cNvSpPr>
              <a:spLocks noChangeShapeType="1"/>
            </p:cNvSpPr>
            <p:nvPr/>
          </p:nvSpPr>
          <p:spPr bwMode="auto">
            <a:xfrm rot="16200000" flipH="1">
              <a:off x="2451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Line 17"/>
            <p:cNvSpPr>
              <a:spLocks noChangeShapeType="1"/>
            </p:cNvSpPr>
            <p:nvPr/>
          </p:nvSpPr>
          <p:spPr bwMode="auto">
            <a:xfrm rot="16200000" flipH="1">
              <a:off x="2355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Line 18"/>
            <p:cNvSpPr>
              <a:spLocks noChangeShapeType="1"/>
            </p:cNvSpPr>
            <p:nvPr/>
          </p:nvSpPr>
          <p:spPr bwMode="auto">
            <a:xfrm rot="16200000" flipH="1">
              <a:off x="2259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Line 19"/>
            <p:cNvSpPr>
              <a:spLocks noChangeShapeType="1"/>
            </p:cNvSpPr>
            <p:nvPr/>
          </p:nvSpPr>
          <p:spPr bwMode="auto">
            <a:xfrm rot="16200000" flipH="1">
              <a:off x="3027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Line 20"/>
            <p:cNvSpPr>
              <a:spLocks noChangeShapeType="1"/>
            </p:cNvSpPr>
            <p:nvPr/>
          </p:nvSpPr>
          <p:spPr bwMode="auto">
            <a:xfrm rot="16200000" flipH="1">
              <a:off x="2739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Line 21"/>
            <p:cNvSpPr>
              <a:spLocks noChangeShapeType="1"/>
            </p:cNvSpPr>
            <p:nvPr/>
          </p:nvSpPr>
          <p:spPr bwMode="auto">
            <a:xfrm rot="16200000" flipH="1">
              <a:off x="2547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Line 22"/>
            <p:cNvSpPr>
              <a:spLocks noChangeShapeType="1"/>
            </p:cNvSpPr>
            <p:nvPr/>
          </p:nvSpPr>
          <p:spPr bwMode="auto">
            <a:xfrm rot="16200000" flipH="1">
              <a:off x="3411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Line 23"/>
            <p:cNvSpPr>
              <a:spLocks noChangeShapeType="1"/>
            </p:cNvSpPr>
            <p:nvPr/>
          </p:nvSpPr>
          <p:spPr bwMode="auto">
            <a:xfrm rot="16200000" flipH="1">
              <a:off x="3507" y="381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Text Box 24"/>
            <p:cNvSpPr txBox="1">
              <a:spLocks noChangeArrowheads="1"/>
            </p:cNvSpPr>
            <p:nvPr/>
          </p:nvSpPr>
          <p:spPr bwMode="auto">
            <a:xfrm>
              <a:off x="2220" y="2664"/>
              <a:ext cx="135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  <a:latin typeface="Times New Roman" charset="0"/>
                </a:rPr>
                <a:t>Leemans, </a:t>
              </a:r>
              <a:r>
                <a:rPr lang="en-US" sz="1400" i="1">
                  <a:solidFill>
                    <a:srgbClr val="FF0000"/>
                  </a:solidFill>
                  <a:latin typeface="Times New Roman" charset="0"/>
                </a:rPr>
                <a:t>Nat. Phys.</a:t>
              </a:r>
              <a:r>
                <a:rPr lang="en-US" sz="1400">
                  <a:solidFill>
                    <a:srgbClr val="FF0000"/>
                  </a:solidFill>
                  <a:latin typeface="Times New Roman" charset="0"/>
                </a:rPr>
                <a:t>(2006)</a:t>
              </a:r>
            </a:p>
          </p:txBody>
        </p:sp>
        <p:sp>
          <p:nvSpPr>
            <p:cNvPr id="193561" name="Text Box 25"/>
            <p:cNvSpPr txBox="1">
              <a:spLocks noChangeArrowheads="1"/>
            </p:cNvSpPr>
            <p:nvPr/>
          </p:nvSpPr>
          <p:spPr bwMode="auto">
            <a:xfrm>
              <a:off x="2232" y="3974"/>
              <a:ext cx="149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>
                  <a:latin typeface="Times" charset="0"/>
                </a:rPr>
                <a:t>Energy Gain (MeV)</a:t>
              </a:r>
            </a:p>
          </p:txBody>
        </p:sp>
        <p:sp>
          <p:nvSpPr>
            <p:cNvPr id="14371" name="Text Box 26"/>
            <p:cNvSpPr txBox="1">
              <a:spLocks noChangeArrowheads="1"/>
            </p:cNvSpPr>
            <p:nvPr/>
          </p:nvSpPr>
          <p:spPr bwMode="auto">
            <a:xfrm>
              <a:off x="3071" y="3825"/>
              <a:ext cx="3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Times New Roman" charset="0"/>
                </a:rPr>
                <a:t>1000</a:t>
              </a:r>
            </a:p>
          </p:txBody>
        </p:sp>
        <p:sp>
          <p:nvSpPr>
            <p:cNvPr id="14372" name="Text Box 27"/>
            <p:cNvSpPr txBox="1">
              <a:spLocks noChangeArrowheads="1"/>
            </p:cNvSpPr>
            <p:nvPr/>
          </p:nvSpPr>
          <p:spPr bwMode="auto">
            <a:xfrm>
              <a:off x="2619" y="3832"/>
              <a:ext cx="2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Times New Roman" charset="0"/>
                </a:rPr>
                <a:t>500</a:t>
              </a:r>
            </a:p>
          </p:txBody>
        </p:sp>
        <p:sp>
          <p:nvSpPr>
            <p:cNvPr id="14373" name="Text Box 28"/>
            <p:cNvSpPr txBox="1">
              <a:spLocks noChangeArrowheads="1"/>
            </p:cNvSpPr>
            <p:nvPr/>
          </p:nvSpPr>
          <p:spPr bwMode="auto">
            <a:xfrm>
              <a:off x="2207" y="3832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Times New Roman" charset="0"/>
                </a:rPr>
                <a:t>0</a:t>
              </a:r>
            </a:p>
          </p:txBody>
        </p:sp>
        <p:sp>
          <p:nvSpPr>
            <p:cNvPr id="14374" name="Freeform 29"/>
            <p:cNvSpPr>
              <a:spLocks/>
            </p:cNvSpPr>
            <p:nvPr/>
          </p:nvSpPr>
          <p:spPr bwMode="auto">
            <a:xfrm>
              <a:off x="2607" y="2928"/>
              <a:ext cx="816" cy="880"/>
            </a:xfrm>
            <a:custGeom>
              <a:avLst/>
              <a:gdLst>
                <a:gd name="T0" fmla="*/ 0 w 1248"/>
                <a:gd name="T1" fmla="*/ 848 h 880"/>
                <a:gd name="T2" fmla="*/ 188 w 1248"/>
                <a:gd name="T3" fmla="*/ 848 h 880"/>
                <a:gd name="T4" fmla="*/ 377 w 1248"/>
                <a:gd name="T5" fmla="*/ 848 h 880"/>
                <a:gd name="T6" fmla="*/ 534 w 1248"/>
                <a:gd name="T7" fmla="*/ 848 h 880"/>
                <a:gd name="T8" fmla="*/ 565 w 1248"/>
                <a:gd name="T9" fmla="*/ 800 h 880"/>
                <a:gd name="T10" fmla="*/ 596 w 1248"/>
                <a:gd name="T11" fmla="*/ 368 h 880"/>
                <a:gd name="T12" fmla="*/ 628 w 1248"/>
                <a:gd name="T13" fmla="*/ 32 h 880"/>
                <a:gd name="T14" fmla="*/ 659 w 1248"/>
                <a:gd name="T15" fmla="*/ 176 h 880"/>
                <a:gd name="T16" fmla="*/ 690 w 1248"/>
                <a:gd name="T17" fmla="*/ 704 h 880"/>
                <a:gd name="T18" fmla="*/ 722 w 1248"/>
                <a:gd name="T19" fmla="*/ 800 h 880"/>
                <a:gd name="T20" fmla="*/ 753 w 1248"/>
                <a:gd name="T21" fmla="*/ 848 h 880"/>
                <a:gd name="T22" fmla="*/ 816 w 1248"/>
                <a:gd name="T23" fmla="*/ 848 h 8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48" h="880">
                  <a:moveTo>
                    <a:pt x="0" y="848"/>
                  </a:moveTo>
                  <a:cubicBezTo>
                    <a:pt x="96" y="848"/>
                    <a:pt x="192" y="848"/>
                    <a:pt x="288" y="848"/>
                  </a:cubicBezTo>
                  <a:cubicBezTo>
                    <a:pt x="384" y="848"/>
                    <a:pt x="488" y="848"/>
                    <a:pt x="576" y="848"/>
                  </a:cubicBezTo>
                  <a:cubicBezTo>
                    <a:pt x="664" y="848"/>
                    <a:pt x="768" y="856"/>
                    <a:pt x="816" y="848"/>
                  </a:cubicBezTo>
                  <a:cubicBezTo>
                    <a:pt x="864" y="840"/>
                    <a:pt x="848" y="880"/>
                    <a:pt x="864" y="800"/>
                  </a:cubicBezTo>
                  <a:cubicBezTo>
                    <a:pt x="880" y="720"/>
                    <a:pt x="896" y="496"/>
                    <a:pt x="912" y="368"/>
                  </a:cubicBezTo>
                  <a:cubicBezTo>
                    <a:pt x="928" y="240"/>
                    <a:pt x="944" y="64"/>
                    <a:pt x="960" y="32"/>
                  </a:cubicBezTo>
                  <a:cubicBezTo>
                    <a:pt x="976" y="0"/>
                    <a:pt x="992" y="64"/>
                    <a:pt x="1008" y="176"/>
                  </a:cubicBezTo>
                  <a:cubicBezTo>
                    <a:pt x="1024" y="288"/>
                    <a:pt x="1040" y="600"/>
                    <a:pt x="1056" y="704"/>
                  </a:cubicBezTo>
                  <a:cubicBezTo>
                    <a:pt x="1072" y="808"/>
                    <a:pt x="1088" y="776"/>
                    <a:pt x="1104" y="800"/>
                  </a:cubicBezTo>
                  <a:cubicBezTo>
                    <a:pt x="1120" y="824"/>
                    <a:pt x="1128" y="840"/>
                    <a:pt x="1152" y="848"/>
                  </a:cubicBezTo>
                  <a:cubicBezTo>
                    <a:pt x="1176" y="856"/>
                    <a:pt x="1212" y="852"/>
                    <a:pt x="1248" y="848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5" name="Line 30"/>
            <p:cNvSpPr>
              <a:spLocks noChangeShapeType="1"/>
            </p:cNvSpPr>
            <p:nvPr/>
          </p:nvSpPr>
          <p:spPr bwMode="auto">
            <a:xfrm rot="10800000" flipH="1">
              <a:off x="2283" y="33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6" name="Text Box 31"/>
            <p:cNvSpPr txBox="1">
              <a:spLocks noChangeArrowheads="1"/>
            </p:cNvSpPr>
            <p:nvPr/>
          </p:nvSpPr>
          <p:spPr bwMode="auto">
            <a:xfrm>
              <a:off x="2055" y="3224"/>
              <a:ext cx="2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</a:rPr>
                <a:t>250</a:t>
              </a:r>
            </a:p>
          </p:txBody>
        </p:sp>
        <p:sp>
          <p:nvSpPr>
            <p:cNvPr id="14377" name="Text Box 32"/>
            <p:cNvSpPr txBox="1">
              <a:spLocks noChangeArrowheads="1"/>
            </p:cNvSpPr>
            <p:nvPr/>
          </p:nvSpPr>
          <p:spPr bwMode="auto">
            <a:xfrm>
              <a:off x="2055" y="2760"/>
              <a:ext cx="2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</a:rPr>
                <a:t>500</a:t>
              </a:r>
            </a:p>
          </p:txBody>
        </p:sp>
        <p:sp>
          <p:nvSpPr>
            <p:cNvPr id="14378" name="Text Box 33"/>
            <p:cNvSpPr txBox="1">
              <a:spLocks noChangeArrowheads="1"/>
            </p:cNvSpPr>
            <p:nvPr/>
          </p:nvSpPr>
          <p:spPr bwMode="auto">
            <a:xfrm>
              <a:off x="2143" y="3715"/>
              <a:ext cx="1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Times New Roman" charset="0"/>
                </a:rPr>
                <a:t>0</a:t>
              </a:r>
            </a:p>
          </p:txBody>
        </p:sp>
        <p:sp>
          <p:nvSpPr>
            <p:cNvPr id="14379" name="Text Box 34"/>
            <p:cNvSpPr txBox="1">
              <a:spLocks noChangeArrowheads="1"/>
            </p:cNvSpPr>
            <p:nvPr/>
          </p:nvSpPr>
          <p:spPr bwMode="auto">
            <a:xfrm rot="-5400000">
              <a:off x="1652" y="324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pC GeV</a:t>
              </a:r>
              <a:r>
                <a:rPr lang="en-US" sz="1800" baseline="30000">
                  <a:latin typeface="Times New Roman" charset="0"/>
                </a:rPr>
                <a:t>-1</a:t>
              </a:r>
              <a:endParaRPr lang="en-US" sz="1800">
                <a:latin typeface="Times New Roman" charset="0"/>
              </a:endParaRPr>
            </a:p>
          </p:txBody>
        </p:sp>
      </p:grpSp>
      <p:sp>
        <p:nvSpPr>
          <p:cNvPr id="14345" name="Text Box 36"/>
          <p:cNvSpPr txBox="1">
            <a:spLocks noChangeArrowheads="1"/>
          </p:cNvSpPr>
          <p:nvPr/>
        </p:nvSpPr>
        <p:spPr bwMode="auto">
          <a:xfrm>
            <a:off x="7907866" y="1191165"/>
            <a:ext cx="2057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/>
              <a:t>sinusoidal wake</a:t>
            </a:r>
          </a:p>
        </p:txBody>
      </p:sp>
      <p:sp>
        <p:nvSpPr>
          <p:cNvPr id="14346" name="Rectangle 37"/>
          <p:cNvSpPr>
            <a:spLocks noChangeArrowheads="1"/>
          </p:cNvSpPr>
          <p:nvPr/>
        </p:nvSpPr>
        <p:spPr bwMode="auto">
          <a:xfrm>
            <a:off x="5063066" y="3043777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Rectangle 38"/>
          <p:cNvSpPr>
            <a:spLocks noChangeArrowheads="1"/>
          </p:cNvSpPr>
          <p:nvPr/>
        </p:nvSpPr>
        <p:spPr bwMode="auto">
          <a:xfrm>
            <a:off x="6244166" y="3043777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Rectangle 39"/>
          <p:cNvSpPr>
            <a:spLocks noChangeArrowheads="1"/>
          </p:cNvSpPr>
          <p:nvPr/>
        </p:nvSpPr>
        <p:spPr bwMode="auto">
          <a:xfrm>
            <a:off x="4897966" y="1837277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Rectangle 40"/>
          <p:cNvSpPr>
            <a:spLocks noChangeArrowheads="1"/>
          </p:cNvSpPr>
          <p:nvPr/>
        </p:nvSpPr>
        <p:spPr bwMode="auto">
          <a:xfrm>
            <a:off x="6955366" y="3056477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Text Box 41"/>
          <p:cNvSpPr txBox="1">
            <a:spLocks noChangeArrowheads="1"/>
          </p:cNvSpPr>
          <p:nvPr/>
        </p:nvSpPr>
        <p:spPr bwMode="auto">
          <a:xfrm>
            <a:off x="4995323" y="1061730"/>
            <a:ext cx="3381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  <a:latin typeface="Times New Roman" charset="0"/>
              </a:rPr>
              <a:t>Review:  </a:t>
            </a:r>
            <a:r>
              <a:rPr lang="en-US" sz="1200" dirty="0" err="1">
                <a:solidFill>
                  <a:srgbClr val="FF0000"/>
                </a:solidFill>
                <a:latin typeface="Times New Roman" charset="0"/>
              </a:rPr>
              <a:t>Esarey</a:t>
            </a:r>
            <a:r>
              <a:rPr lang="en-US" sz="1200" dirty="0">
                <a:solidFill>
                  <a:srgbClr val="FF0000"/>
                </a:solidFill>
                <a:latin typeface="Times New Roman" charset="0"/>
              </a:rPr>
              <a:t>, </a:t>
            </a:r>
            <a:r>
              <a:rPr lang="en-US" sz="1200" i="1" dirty="0">
                <a:solidFill>
                  <a:srgbClr val="FF0000"/>
                </a:solidFill>
                <a:latin typeface="Times New Roman" charset="0"/>
              </a:rPr>
              <a:t>Rev. Mod. Phys</a:t>
            </a:r>
            <a:r>
              <a:rPr lang="en-US" sz="1200" dirty="0">
                <a:solidFill>
                  <a:srgbClr val="FF0000"/>
                </a:solidFill>
                <a:latin typeface="Times New Roman" charset="0"/>
              </a:rPr>
              <a:t>. </a:t>
            </a:r>
            <a:r>
              <a:rPr lang="en-US" sz="1200" b="1" dirty="0">
                <a:solidFill>
                  <a:srgbClr val="FF0000"/>
                </a:solidFill>
                <a:latin typeface="Times New Roman" charset="0"/>
              </a:rPr>
              <a:t>81</a:t>
            </a:r>
            <a:r>
              <a:rPr lang="en-US" sz="1200" dirty="0">
                <a:solidFill>
                  <a:srgbClr val="FF0000"/>
                </a:solidFill>
                <a:latin typeface="Times New Roman" charset="0"/>
              </a:rPr>
              <a:t>, 1229 (2009)</a:t>
            </a:r>
          </a:p>
        </p:txBody>
      </p:sp>
      <p:sp>
        <p:nvSpPr>
          <p:cNvPr id="193578" name="Text Box 42"/>
          <p:cNvSpPr txBox="1">
            <a:spLocks noChangeArrowheads="1"/>
          </p:cNvSpPr>
          <p:nvPr/>
        </p:nvSpPr>
        <p:spPr bwMode="auto">
          <a:xfrm>
            <a:off x="5139267" y="3970878"/>
            <a:ext cx="12442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FF0000"/>
                </a:solidFill>
              </a:rPr>
              <a:t>E = 1 </a:t>
            </a:r>
            <a:r>
              <a:rPr lang="en-US" sz="1400" b="1" dirty="0" err="1">
                <a:solidFill>
                  <a:srgbClr val="FF0000"/>
                </a:solidFill>
              </a:rPr>
              <a:t>GeV</a:t>
            </a:r>
            <a:endParaRPr lang="en-US" sz="1400" b="1" dirty="0"/>
          </a:p>
          <a:p>
            <a:r>
              <a:rPr lang="en-US" sz="1400" b="1" dirty="0"/>
              <a:t>∆E/E = 5 %</a:t>
            </a:r>
          </a:p>
          <a:p>
            <a:r>
              <a:rPr lang="en-US" sz="1400" b="1" dirty="0" err="1">
                <a:latin typeface="Times New Roman"/>
                <a:cs typeface="Times New Roman"/>
                <a:sym typeface="Symbol" charset="0"/>
              </a:rPr>
              <a:t>θ</a:t>
            </a:r>
            <a:r>
              <a:rPr lang="en-US" sz="1400" b="1" baseline="-25000" dirty="0" err="1"/>
              <a:t>div</a:t>
            </a:r>
            <a:r>
              <a:rPr lang="en-US" sz="1400" b="1" dirty="0"/>
              <a:t> = 5 </a:t>
            </a:r>
            <a:r>
              <a:rPr lang="en-US" sz="1400" b="1" dirty="0" err="1"/>
              <a:t>mrad</a:t>
            </a:r>
            <a:endParaRPr lang="en-US" sz="1400" b="1" dirty="0"/>
          </a:p>
          <a:p>
            <a:r>
              <a:rPr lang="en-US" sz="1400" b="1" dirty="0"/>
              <a:t>Q ~ 0.03  </a:t>
            </a:r>
            <a:r>
              <a:rPr lang="en-US" sz="1400" b="1" dirty="0" err="1"/>
              <a:t>nC</a:t>
            </a:r>
            <a:endParaRPr lang="en-US" sz="1400" b="1" dirty="0"/>
          </a:p>
          <a:p>
            <a:r>
              <a:rPr lang="en-US" sz="1400" b="1" dirty="0" err="1"/>
              <a:t>t</a:t>
            </a:r>
            <a:r>
              <a:rPr lang="en-US" sz="1400" b="1" baseline="-25000" dirty="0" err="1"/>
              <a:t>bunch</a:t>
            </a:r>
            <a:r>
              <a:rPr lang="en-US" sz="1400" b="1" dirty="0"/>
              <a:t> &lt; 10 </a:t>
            </a:r>
            <a:r>
              <a:rPr lang="en-US" sz="1400" b="1" dirty="0" err="1"/>
              <a:t>fs</a:t>
            </a:r>
            <a:endParaRPr lang="en-US" sz="1400" b="1" dirty="0"/>
          </a:p>
          <a:p>
            <a:r>
              <a:rPr lang="en-US" sz="1400" b="1" dirty="0" err="1"/>
              <a:t>I</a:t>
            </a:r>
            <a:r>
              <a:rPr lang="en-US" sz="1400" b="1" baseline="-25000" dirty="0" err="1"/>
              <a:t>peak</a:t>
            </a:r>
            <a:r>
              <a:rPr lang="en-US" sz="1400" b="1" dirty="0"/>
              <a:t> ~ 10 kA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3579" name="Freeform 43"/>
          <p:cNvSpPr>
            <a:spLocks/>
          </p:cNvSpPr>
          <p:nvPr/>
        </p:nvSpPr>
        <p:spPr bwMode="auto">
          <a:xfrm>
            <a:off x="5710766" y="4123277"/>
            <a:ext cx="1295400" cy="1397000"/>
          </a:xfrm>
          <a:custGeom>
            <a:avLst/>
            <a:gdLst>
              <a:gd name="T0" fmla="*/ 0 w 1248"/>
              <a:gd name="T1" fmla="*/ 1346200 h 880"/>
              <a:gd name="T2" fmla="*/ 298938 w 1248"/>
              <a:gd name="T3" fmla="*/ 1346200 h 880"/>
              <a:gd name="T4" fmla="*/ 597877 w 1248"/>
              <a:gd name="T5" fmla="*/ 1346200 h 880"/>
              <a:gd name="T6" fmla="*/ 846992 w 1248"/>
              <a:gd name="T7" fmla="*/ 1346200 h 880"/>
              <a:gd name="T8" fmla="*/ 896815 w 1248"/>
              <a:gd name="T9" fmla="*/ 1270000 h 880"/>
              <a:gd name="T10" fmla="*/ 946638 w 1248"/>
              <a:gd name="T11" fmla="*/ 584200 h 880"/>
              <a:gd name="T12" fmla="*/ 996462 w 1248"/>
              <a:gd name="T13" fmla="*/ 50800 h 880"/>
              <a:gd name="T14" fmla="*/ 1046285 w 1248"/>
              <a:gd name="T15" fmla="*/ 279400 h 880"/>
              <a:gd name="T16" fmla="*/ 1096108 w 1248"/>
              <a:gd name="T17" fmla="*/ 1117600 h 880"/>
              <a:gd name="T18" fmla="*/ 1145931 w 1248"/>
              <a:gd name="T19" fmla="*/ 1270000 h 880"/>
              <a:gd name="T20" fmla="*/ 1195754 w 1248"/>
              <a:gd name="T21" fmla="*/ 1346200 h 880"/>
              <a:gd name="T22" fmla="*/ 1295400 w 1248"/>
              <a:gd name="T23" fmla="*/ 1346200 h 8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48" h="880">
                <a:moveTo>
                  <a:pt x="0" y="848"/>
                </a:moveTo>
                <a:cubicBezTo>
                  <a:pt x="96" y="848"/>
                  <a:pt x="192" y="848"/>
                  <a:pt x="288" y="848"/>
                </a:cubicBezTo>
                <a:cubicBezTo>
                  <a:pt x="384" y="848"/>
                  <a:pt x="488" y="848"/>
                  <a:pt x="576" y="848"/>
                </a:cubicBezTo>
                <a:cubicBezTo>
                  <a:pt x="664" y="848"/>
                  <a:pt x="768" y="856"/>
                  <a:pt x="816" y="848"/>
                </a:cubicBezTo>
                <a:cubicBezTo>
                  <a:pt x="864" y="840"/>
                  <a:pt x="848" y="880"/>
                  <a:pt x="864" y="800"/>
                </a:cubicBezTo>
                <a:cubicBezTo>
                  <a:pt x="880" y="720"/>
                  <a:pt x="896" y="496"/>
                  <a:pt x="912" y="368"/>
                </a:cubicBezTo>
                <a:cubicBezTo>
                  <a:pt x="928" y="240"/>
                  <a:pt x="944" y="64"/>
                  <a:pt x="960" y="32"/>
                </a:cubicBezTo>
                <a:cubicBezTo>
                  <a:pt x="976" y="0"/>
                  <a:pt x="992" y="64"/>
                  <a:pt x="1008" y="176"/>
                </a:cubicBezTo>
                <a:cubicBezTo>
                  <a:pt x="1024" y="288"/>
                  <a:pt x="1040" y="600"/>
                  <a:pt x="1056" y="704"/>
                </a:cubicBezTo>
                <a:cubicBezTo>
                  <a:pt x="1072" y="808"/>
                  <a:pt x="1088" y="776"/>
                  <a:pt x="1104" y="800"/>
                </a:cubicBezTo>
                <a:cubicBezTo>
                  <a:pt x="1120" y="824"/>
                  <a:pt x="1128" y="840"/>
                  <a:pt x="1152" y="848"/>
                </a:cubicBezTo>
                <a:cubicBezTo>
                  <a:pt x="1176" y="856"/>
                  <a:pt x="1212" y="852"/>
                  <a:pt x="1248" y="8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53" name="Picture 44" descr="Fig2_Dewa_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67" y="1383253"/>
            <a:ext cx="27400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842408" y="6327141"/>
            <a:ext cx="10768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... but improving on ∆E/E ~ few % since 2004 has proven challenging. </a:t>
            </a:r>
          </a:p>
        </p:txBody>
      </p:sp>
      <p:grpSp>
        <p:nvGrpSpPr>
          <p:cNvPr id="48" name="Group 128"/>
          <p:cNvGrpSpPr>
            <a:grpSpLocks/>
          </p:cNvGrpSpPr>
          <p:nvPr/>
        </p:nvGrpSpPr>
        <p:grpSpPr bwMode="auto">
          <a:xfrm>
            <a:off x="9829800" y="3768196"/>
            <a:ext cx="685800" cy="2014537"/>
            <a:chOff x="5232" y="2283"/>
            <a:chExt cx="432" cy="1269"/>
          </a:xfrm>
        </p:grpSpPr>
        <p:grpSp>
          <p:nvGrpSpPr>
            <p:cNvPr id="49" name="Group 97"/>
            <p:cNvGrpSpPr>
              <a:grpSpLocks/>
            </p:cNvGrpSpPr>
            <p:nvPr/>
          </p:nvGrpSpPr>
          <p:grpSpPr bwMode="auto">
            <a:xfrm>
              <a:off x="5232" y="2400"/>
              <a:ext cx="96" cy="960"/>
              <a:chOff x="5232" y="2400"/>
              <a:chExt cx="96" cy="960"/>
            </a:xfrm>
          </p:grpSpPr>
          <p:sp>
            <p:nvSpPr>
              <p:cNvPr id="54" name="Rectangle 94"/>
              <p:cNvSpPr>
                <a:spLocks noChangeArrowheads="1"/>
              </p:cNvSpPr>
              <p:nvPr/>
            </p:nvSpPr>
            <p:spPr bwMode="auto">
              <a:xfrm>
                <a:off x="5232" y="2880"/>
                <a:ext cx="96" cy="480"/>
              </a:xfrm>
              <a:prstGeom prst="rect">
                <a:avLst/>
              </a:prstGeom>
              <a:gradFill rotWithShape="0">
                <a:gsLst>
                  <a:gs pos="0">
                    <a:srgbClr val="E6E6E6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95"/>
              <p:cNvSpPr>
                <a:spLocks noChangeArrowheads="1"/>
              </p:cNvSpPr>
              <p:nvPr/>
            </p:nvSpPr>
            <p:spPr bwMode="auto">
              <a:xfrm>
                <a:off x="5232" y="2400"/>
                <a:ext cx="96" cy="480"/>
              </a:xfrm>
              <a:prstGeom prst="rect">
                <a:avLst/>
              </a:prstGeom>
              <a:gradFill rotWithShape="0">
                <a:gsLst>
                  <a:gs pos="0">
                    <a:schemeClr val="tx1"/>
                  </a:gs>
                  <a:gs pos="100000">
                    <a:srgbClr val="E6E6E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96"/>
              <p:cNvSpPr>
                <a:spLocks noChangeArrowheads="1"/>
              </p:cNvSpPr>
              <p:nvPr/>
            </p:nvSpPr>
            <p:spPr bwMode="auto">
              <a:xfrm>
                <a:off x="5232" y="2400"/>
                <a:ext cx="96" cy="9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" name="Text Box 98"/>
            <p:cNvSpPr txBox="1">
              <a:spLocks noChangeArrowheads="1"/>
            </p:cNvSpPr>
            <p:nvPr/>
          </p:nvSpPr>
          <p:spPr bwMode="auto">
            <a:xfrm>
              <a:off x="5320" y="328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0</a:t>
              </a:r>
            </a:p>
          </p:txBody>
        </p:sp>
        <p:sp>
          <p:nvSpPr>
            <p:cNvPr id="51" name="Text Box 99"/>
            <p:cNvSpPr txBox="1">
              <a:spLocks noChangeArrowheads="1"/>
            </p:cNvSpPr>
            <p:nvPr/>
          </p:nvSpPr>
          <p:spPr bwMode="auto">
            <a:xfrm>
              <a:off x="5312" y="2808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5</a:t>
              </a:r>
            </a:p>
          </p:txBody>
        </p:sp>
        <p:sp>
          <p:nvSpPr>
            <p:cNvPr id="52" name="Text Box 100"/>
            <p:cNvSpPr txBox="1">
              <a:spLocks noChangeArrowheads="1"/>
            </p:cNvSpPr>
            <p:nvPr/>
          </p:nvSpPr>
          <p:spPr bwMode="auto">
            <a:xfrm>
              <a:off x="5304" y="2342"/>
              <a:ext cx="2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10</a:t>
              </a:r>
            </a:p>
          </p:txBody>
        </p:sp>
        <p:sp>
          <p:nvSpPr>
            <p:cNvPr id="53" name="Text Box 101"/>
            <p:cNvSpPr txBox="1">
              <a:spLocks noChangeArrowheads="1"/>
            </p:cNvSpPr>
            <p:nvPr/>
          </p:nvSpPr>
          <p:spPr bwMode="auto">
            <a:xfrm rot="5400000">
              <a:off x="4943" y="2831"/>
              <a:ext cx="12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electron density (10</a:t>
              </a:r>
              <a:r>
                <a:rPr lang="en-US" sz="1200" baseline="30000"/>
                <a:t>18</a:t>
              </a:r>
              <a:r>
                <a:rPr lang="en-US" sz="1200"/>
                <a:t> cm</a:t>
              </a:r>
              <a:r>
                <a:rPr lang="en-US" sz="1200" baseline="30000"/>
                <a:t>-3</a:t>
              </a:r>
              <a:r>
                <a:rPr lang="en-US" sz="1200"/>
                <a:t>)</a:t>
              </a:r>
            </a:p>
          </p:txBody>
        </p:sp>
      </p:grpSp>
      <p:grpSp>
        <p:nvGrpSpPr>
          <p:cNvPr id="57" name="Group 121"/>
          <p:cNvGrpSpPr>
            <a:grpSpLocks/>
          </p:cNvGrpSpPr>
          <p:nvPr/>
        </p:nvGrpSpPr>
        <p:grpSpPr bwMode="auto">
          <a:xfrm>
            <a:off x="7315200" y="3877732"/>
            <a:ext cx="2438400" cy="2133600"/>
            <a:chOff x="3648" y="2352"/>
            <a:chExt cx="1536" cy="1344"/>
          </a:xfrm>
        </p:grpSpPr>
        <p:pic>
          <p:nvPicPr>
            <p:cNvPr id="58" name="Picture 61" descr="FigI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37"/>
            <a:stretch>
              <a:fillRect/>
            </a:stretch>
          </p:blipFill>
          <p:spPr bwMode="auto">
            <a:xfrm>
              <a:off x="3648" y="2352"/>
              <a:ext cx="1536" cy="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 Box 113"/>
            <p:cNvSpPr txBox="1">
              <a:spLocks noChangeArrowheads="1"/>
            </p:cNvSpPr>
            <p:nvPr/>
          </p:nvSpPr>
          <p:spPr bwMode="auto">
            <a:xfrm>
              <a:off x="4287" y="2368"/>
              <a:ext cx="80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Times New Roman" charset="0"/>
                </a:rPr>
                <a:t>Kalmykov (2009)</a:t>
              </a:r>
            </a:p>
          </p:txBody>
        </p:sp>
        <p:sp>
          <p:nvSpPr>
            <p:cNvPr id="60" name="Text Box 120"/>
            <p:cNvSpPr txBox="1">
              <a:spLocks noChangeArrowheads="1"/>
            </p:cNvSpPr>
            <p:nvPr/>
          </p:nvSpPr>
          <p:spPr bwMode="auto">
            <a:xfrm>
              <a:off x="4580" y="3216"/>
              <a:ext cx="5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x = 0 mm</a:t>
              </a:r>
            </a:p>
          </p:txBody>
        </p:sp>
      </p:grpSp>
      <p:grpSp>
        <p:nvGrpSpPr>
          <p:cNvPr id="61" name="Group 118"/>
          <p:cNvGrpSpPr>
            <a:grpSpLocks/>
          </p:cNvGrpSpPr>
          <p:nvPr/>
        </p:nvGrpSpPr>
        <p:grpSpPr bwMode="auto">
          <a:xfrm>
            <a:off x="7948615" y="3865032"/>
            <a:ext cx="1828800" cy="2133600"/>
            <a:chOff x="4032" y="2880"/>
            <a:chExt cx="1152" cy="1344"/>
          </a:xfrm>
        </p:grpSpPr>
        <p:pic>
          <p:nvPicPr>
            <p:cNvPr id="62" name="Picture 62" descr="FigI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76" r="50610"/>
            <a:stretch>
              <a:fillRect/>
            </a:stretch>
          </p:blipFill>
          <p:spPr bwMode="auto">
            <a:xfrm>
              <a:off x="4032" y="2880"/>
              <a:ext cx="1152" cy="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 Box 65"/>
            <p:cNvSpPr txBox="1">
              <a:spLocks noChangeArrowheads="1"/>
            </p:cNvSpPr>
            <p:nvPr/>
          </p:nvSpPr>
          <p:spPr bwMode="auto">
            <a:xfrm>
              <a:off x="4293" y="2887"/>
              <a:ext cx="80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Times New Roman" charset="0"/>
                </a:rPr>
                <a:t>Kalmykov (2009)</a:t>
              </a:r>
            </a:p>
          </p:txBody>
        </p:sp>
        <p:sp>
          <p:nvSpPr>
            <p:cNvPr id="64" name="Text Box 117"/>
            <p:cNvSpPr txBox="1">
              <a:spLocks noChangeArrowheads="1"/>
            </p:cNvSpPr>
            <p:nvPr/>
          </p:nvSpPr>
          <p:spPr bwMode="auto">
            <a:xfrm>
              <a:off x="4512" y="3744"/>
              <a:ext cx="6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x = 0.3 mm</a:t>
              </a:r>
            </a:p>
          </p:txBody>
        </p:sp>
      </p:grpSp>
      <p:grpSp>
        <p:nvGrpSpPr>
          <p:cNvPr id="65" name="Group 119"/>
          <p:cNvGrpSpPr>
            <a:grpSpLocks/>
          </p:cNvGrpSpPr>
          <p:nvPr/>
        </p:nvGrpSpPr>
        <p:grpSpPr bwMode="auto">
          <a:xfrm>
            <a:off x="7939091" y="3877732"/>
            <a:ext cx="1930401" cy="2133600"/>
            <a:chOff x="1769" y="2352"/>
            <a:chExt cx="1216" cy="1344"/>
          </a:xfrm>
        </p:grpSpPr>
        <p:pic>
          <p:nvPicPr>
            <p:cNvPr id="66" name="Picture 114" descr="FigI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2" r="28815"/>
            <a:stretch>
              <a:fillRect/>
            </a:stretch>
          </p:blipFill>
          <p:spPr bwMode="auto">
            <a:xfrm>
              <a:off x="1803" y="2352"/>
              <a:ext cx="1152" cy="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 Box 115"/>
            <p:cNvSpPr txBox="1">
              <a:spLocks noChangeArrowheads="1"/>
            </p:cNvSpPr>
            <p:nvPr/>
          </p:nvSpPr>
          <p:spPr bwMode="auto">
            <a:xfrm>
              <a:off x="1769" y="2352"/>
              <a:ext cx="121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 dirty="0" err="1">
                  <a:solidFill>
                    <a:srgbClr val="FF0000"/>
                  </a:solidFill>
                  <a:latin typeface="Times New Roman" charset="0"/>
                </a:rPr>
                <a:t>Kalmykov, Shvets</a:t>
              </a:r>
              <a:r>
                <a:rPr lang="en-US" sz="1100" dirty="0">
                  <a:solidFill>
                    <a:srgbClr val="FF0000"/>
                  </a:solidFill>
                  <a:latin typeface="Times New Roman" charset="0"/>
                </a:rPr>
                <a:t> PRL (2009)</a:t>
              </a:r>
            </a:p>
          </p:txBody>
        </p:sp>
        <p:sp>
          <p:nvSpPr>
            <p:cNvPr id="68" name="Text Box 116"/>
            <p:cNvSpPr txBox="1">
              <a:spLocks noChangeArrowheads="1"/>
            </p:cNvSpPr>
            <p:nvPr/>
          </p:nvSpPr>
          <p:spPr bwMode="auto">
            <a:xfrm>
              <a:off x="2287" y="3216"/>
              <a:ext cx="6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x = 0.6 mm</a:t>
              </a:r>
            </a:p>
          </p:txBody>
        </p:sp>
      </p:grpSp>
      <p:sp>
        <p:nvSpPr>
          <p:cNvPr id="69" name="Line 127"/>
          <p:cNvSpPr>
            <a:spLocks noChangeShapeType="1"/>
          </p:cNvSpPr>
          <p:nvPr/>
        </p:nvSpPr>
        <p:spPr bwMode="auto">
          <a:xfrm>
            <a:off x="9613900" y="4677832"/>
            <a:ext cx="228600" cy="0"/>
          </a:xfrm>
          <a:prstGeom prst="line">
            <a:avLst/>
          </a:prstGeom>
          <a:noFill/>
          <a:ln w="38100">
            <a:solidFill>
              <a:srgbClr val="FE01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Text Box 35"/>
          <p:cNvSpPr txBox="1">
            <a:spLocks noChangeArrowheads="1"/>
          </p:cNvSpPr>
          <p:nvPr/>
        </p:nvSpPr>
        <p:spPr bwMode="auto">
          <a:xfrm>
            <a:off x="7958666" y="3604165"/>
            <a:ext cx="198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/>
              <a:t>plasma bubble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24329" y="4203150"/>
            <a:ext cx="948273" cy="995408"/>
            <a:chOff x="6900328" y="4203150"/>
            <a:chExt cx="948273" cy="995408"/>
          </a:xfrm>
        </p:grpSpPr>
        <p:sp>
          <p:nvSpPr>
            <p:cNvPr id="2" name="Freeform 1"/>
            <p:cNvSpPr/>
            <p:nvPr/>
          </p:nvSpPr>
          <p:spPr>
            <a:xfrm>
              <a:off x="6900334" y="4203150"/>
              <a:ext cx="948267" cy="292653"/>
            </a:xfrm>
            <a:custGeom>
              <a:avLst/>
              <a:gdLst>
                <a:gd name="connsiteX0" fmla="*/ 948267 w 948267"/>
                <a:gd name="connsiteY0" fmla="*/ 174120 h 292653"/>
                <a:gd name="connsiteX1" fmla="*/ 711200 w 948267"/>
                <a:gd name="connsiteY1" fmla="*/ 21720 h 292653"/>
                <a:gd name="connsiteX2" fmla="*/ 423334 w 948267"/>
                <a:gd name="connsiteY2" fmla="*/ 30186 h 292653"/>
                <a:gd name="connsiteX3" fmla="*/ 0 w 948267"/>
                <a:gd name="connsiteY3" fmla="*/ 292653 h 29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67" h="292653">
                  <a:moveTo>
                    <a:pt x="948267" y="174120"/>
                  </a:moveTo>
                  <a:cubicBezTo>
                    <a:pt x="873478" y="109914"/>
                    <a:pt x="798689" y="45709"/>
                    <a:pt x="711200" y="21720"/>
                  </a:cubicBezTo>
                  <a:cubicBezTo>
                    <a:pt x="623711" y="-2269"/>
                    <a:pt x="541867" y="-14969"/>
                    <a:pt x="423334" y="30186"/>
                  </a:cubicBezTo>
                  <a:cubicBezTo>
                    <a:pt x="304801" y="75341"/>
                    <a:pt x="0" y="292653"/>
                    <a:pt x="0" y="292653"/>
                  </a:cubicBezTo>
                </a:path>
              </a:pathLst>
            </a:cu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flipV="1">
              <a:off x="6900328" y="4905905"/>
              <a:ext cx="948267" cy="292653"/>
            </a:xfrm>
            <a:custGeom>
              <a:avLst/>
              <a:gdLst>
                <a:gd name="connsiteX0" fmla="*/ 948267 w 948267"/>
                <a:gd name="connsiteY0" fmla="*/ 174120 h 292653"/>
                <a:gd name="connsiteX1" fmla="*/ 711200 w 948267"/>
                <a:gd name="connsiteY1" fmla="*/ 21720 h 292653"/>
                <a:gd name="connsiteX2" fmla="*/ 423334 w 948267"/>
                <a:gd name="connsiteY2" fmla="*/ 30186 h 292653"/>
                <a:gd name="connsiteX3" fmla="*/ 0 w 948267"/>
                <a:gd name="connsiteY3" fmla="*/ 292653 h 29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67" h="292653">
                  <a:moveTo>
                    <a:pt x="948267" y="174120"/>
                  </a:moveTo>
                  <a:cubicBezTo>
                    <a:pt x="873478" y="109914"/>
                    <a:pt x="798689" y="45709"/>
                    <a:pt x="711200" y="21720"/>
                  </a:cubicBezTo>
                  <a:cubicBezTo>
                    <a:pt x="623711" y="-2269"/>
                    <a:pt x="541867" y="-14969"/>
                    <a:pt x="423334" y="30186"/>
                  </a:cubicBezTo>
                  <a:cubicBezTo>
                    <a:pt x="304801" y="75341"/>
                    <a:pt x="0" y="292653"/>
                    <a:pt x="0" y="292653"/>
                  </a:cubicBezTo>
                </a:path>
              </a:pathLst>
            </a:cu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669540" y="838200"/>
            <a:ext cx="7005638" cy="1270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13215" y="833121"/>
            <a:ext cx="6537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Times New Roman"/>
                <a:cs typeface="Times New Roman"/>
              </a:rPr>
              <a:t>Pukhov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 and Meyer-</a:t>
            </a:r>
            <a:r>
              <a:rPr lang="en-US" sz="1200" dirty="0" err="1">
                <a:solidFill>
                  <a:srgbClr val="FF0000"/>
                </a:solidFill>
                <a:latin typeface="Times New Roman"/>
                <a:cs typeface="Times New Roman"/>
              </a:rPr>
              <a:t>ter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sz="1200" dirty="0" err="1">
                <a:solidFill>
                  <a:srgbClr val="FF0000"/>
                </a:solidFill>
                <a:latin typeface="Times New Roman"/>
                <a:cs typeface="Times New Roman"/>
              </a:rPr>
              <a:t>Vehn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1200" i="1" dirty="0">
                <a:solidFill>
                  <a:srgbClr val="FF0000"/>
                </a:solidFill>
                <a:latin typeface="Times New Roman"/>
                <a:cs typeface="Times New Roman"/>
              </a:rPr>
              <a:t>Appl. Phys. B </a:t>
            </a:r>
            <a:r>
              <a:rPr lang="en-US" sz="1200" b="1" dirty="0">
                <a:solidFill>
                  <a:srgbClr val="FF0000"/>
                </a:solidFill>
                <a:latin typeface="Times New Roman"/>
                <a:cs typeface="Times New Roman"/>
              </a:rPr>
              <a:t>74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, 355 (2002); Kostyukov, </a:t>
            </a:r>
            <a:r>
              <a:rPr lang="en-US" sz="1200" i="1" dirty="0">
                <a:solidFill>
                  <a:srgbClr val="FF0000"/>
                </a:solidFill>
                <a:latin typeface="Times New Roman"/>
                <a:cs typeface="Times New Roman"/>
              </a:rPr>
              <a:t>Phys. Plasmas </a:t>
            </a:r>
            <a:r>
              <a:rPr lang="en-US" sz="1200" b="1" dirty="0">
                <a:solidFill>
                  <a:srgbClr val="FF0000"/>
                </a:solidFill>
                <a:latin typeface="Times New Roman"/>
                <a:cs typeface="Times New Roman"/>
              </a:rPr>
              <a:t>11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, 5256 (2004)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8201" y="4322235"/>
            <a:ext cx="1659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Geddes, </a:t>
            </a:r>
            <a:r>
              <a:rPr lang="en-US" sz="1200" i="1" dirty="0">
                <a:solidFill>
                  <a:srgbClr val="FF0000"/>
                </a:solidFill>
                <a:latin typeface="Times New Roman"/>
                <a:cs typeface="Times New Roman"/>
              </a:rPr>
              <a:t>Nature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 (2004)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Faure, </a:t>
            </a:r>
            <a:r>
              <a:rPr lang="en-US" sz="1200" i="1" dirty="0">
                <a:solidFill>
                  <a:srgbClr val="FF0000"/>
                </a:solidFill>
                <a:latin typeface="Times New Roman"/>
                <a:cs typeface="Times New Roman"/>
              </a:rPr>
              <a:t>Nature 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(2004)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Mangles, </a:t>
            </a:r>
            <a:r>
              <a:rPr lang="en-US" sz="1200" i="1" dirty="0">
                <a:solidFill>
                  <a:srgbClr val="FF0000"/>
                </a:solidFill>
                <a:latin typeface="Times New Roman"/>
                <a:cs typeface="Times New Roman"/>
              </a:rPr>
              <a:t>Nature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 (2004)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AAC14-6BEB-3926-EA60-3BFFF645C861}"/>
              </a:ext>
            </a:extLst>
          </p:cNvPr>
          <p:cNvSpPr txBox="1"/>
          <p:nvPr/>
        </p:nvSpPr>
        <p:spPr>
          <a:xfrm>
            <a:off x="11877944" y="648040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5DCC0-740E-30D3-E0AB-14C0EFA67C2B}"/>
              </a:ext>
            </a:extLst>
          </p:cNvPr>
          <p:cNvSpPr txBox="1"/>
          <p:nvPr/>
        </p:nvSpPr>
        <p:spPr>
          <a:xfrm>
            <a:off x="10269538" y="580017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...in 2004.</a:t>
            </a:r>
          </a:p>
        </p:txBody>
      </p:sp>
    </p:spTree>
    <p:extLst>
      <p:ext uri="{BB962C8B-B14F-4D97-AF65-F5344CB8AC3E}">
        <p14:creationId xmlns:p14="http://schemas.microsoft.com/office/powerpoint/2010/main" val="375529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9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78" grpId="0"/>
      <p:bldP spid="193579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FA672-522A-7EBD-7A90-28AEFDA83360}"/>
              </a:ext>
            </a:extLst>
          </p:cNvPr>
          <p:cNvSpPr txBox="1"/>
          <p:nvPr/>
        </p:nvSpPr>
        <p:spPr>
          <a:xfrm>
            <a:off x="600498" y="54590"/>
            <a:ext cx="10992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The conventional approach to monoenergetic plasma acceleration</a:t>
            </a:r>
          </a:p>
          <a:p>
            <a:pPr algn="ctr"/>
            <a:r>
              <a:rPr lang="en-US" sz="2800" b="1"/>
              <a:t>is based on longitudinal beam-loading by a nC injected bunch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19B5E-993F-DBF0-443F-29694C0F1F8E}"/>
              </a:ext>
            </a:extLst>
          </p:cNvPr>
          <p:cNvSpPr txBox="1"/>
          <p:nvPr/>
        </p:nvSpPr>
        <p:spPr>
          <a:xfrm>
            <a:off x="1520387" y="1008697"/>
            <a:ext cx="9471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Tzoufras </a:t>
            </a:r>
            <a:r>
              <a:rPr lang="en-US" sz="1400" i="1">
                <a:solidFill>
                  <a:srgbClr val="FF0000"/>
                </a:solidFill>
              </a:rPr>
              <a:t>et al</a:t>
            </a:r>
            <a:r>
              <a:rPr lang="en-US" sz="1400">
                <a:solidFill>
                  <a:srgbClr val="FF0000"/>
                </a:solidFill>
              </a:rPr>
              <a:t>., “Beam loading in the nonlinear regime of plasma-based acceleration,” </a:t>
            </a:r>
            <a:r>
              <a:rPr lang="en-US" sz="1400" i="1">
                <a:solidFill>
                  <a:srgbClr val="FF0000"/>
                </a:solidFill>
              </a:rPr>
              <a:t>Phys. Rev. Lett</a:t>
            </a:r>
            <a:r>
              <a:rPr lang="en-US" sz="1400">
                <a:solidFill>
                  <a:srgbClr val="FF0000"/>
                </a:solidFill>
              </a:rPr>
              <a:t>.</a:t>
            </a:r>
            <a:r>
              <a:rPr lang="en-US" sz="1400" b="1">
                <a:solidFill>
                  <a:srgbClr val="FF0000"/>
                </a:solidFill>
              </a:rPr>
              <a:t>101</a:t>
            </a:r>
            <a:r>
              <a:rPr lang="en-US" sz="1400">
                <a:solidFill>
                  <a:srgbClr val="FF0000"/>
                </a:solidFill>
              </a:rPr>
              <a:t>, 145002 (2008)</a:t>
            </a:r>
          </a:p>
        </p:txBody>
      </p:sp>
      <p:pic>
        <p:nvPicPr>
          <p:cNvPr id="5" name="Picture 4" descr="A diagram of a physics experiment&#10;&#10;AI-generated content may be incorrect.">
            <a:extLst>
              <a:ext uri="{FF2B5EF4-FFF2-40B4-BE49-F238E27FC236}">
                <a16:creationId xmlns:a16="http://schemas.microsoft.com/office/drawing/2014/main" id="{89D91E17-CAB4-1C9C-3A9C-5BDB0480E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1346200"/>
            <a:ext cx="4892040" cy="43134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E8C04EA-5003-E9CE-58B6-014918A41433}"/>
              </a:ext>
            </a:extLst>
          </p:cNvPr>
          <p:cNvGrpSpPr/>
          <p:nvPr/>
        </p:nvGrpSpPr>
        <p:grpSpPr>
          <a:xfrm>
            <a:off x="51376" y="4834989"/>
            <a:ext cx="1428689" cy="707886"/>
            <a:chOff x="51376" y="4834989"/>
            <a:chExt cx="142868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E234B1-5879-CA86-32B7-B75876E99A49}"/>
                </a:ext>
              </a:extLst>
            </p:cNvPr>
            <p:cNvSpPr txBox="1"/>
            <p:nvPr/>
          </p:nvSpPr>
          <p:spPr>
            <a:xfrm>
              <a:off x="51376" y="4834989"/>
              <a:ext cx="13067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</a:rPr>
                <a:t>with</a:t>
              </a:r>
            </a:p>
            <a:p>
              <a:pPr algn="ctr"/>
              <a:r>
                <a:rPr lang="en-US" sz="2000">
                  <a:solidFill>
                    <a:srgbClr val="FF0000"/>
                  </a:solidFill>
                </a:rPr>
                <a:t>beamload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0A684BF-F212-3CD7-795F-D332DACD9185}"/>
                </a:ext>
              </a:extLst>
            </p:cNvPr>
            <p:cNvCxnSpPr/>
            <p:nvPr/>
          </p:nvCxnSpPr>
          <p:spPr>
            <a:xfrm>
              <a:off x="1005840" y="5044440"/>
              <a:ext cx="47422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31763E-B7EA-CDC8-7E8D-44A710A53D24}"/>
              </a:ext>
            </a:extLst>
          </p:cNvPr>
          <p:cNvGrpSpPr/>
          <p:nvPr/>
        </p:nvGrpSpPr>
        <p:grpSpPr>
          <a:xfrm>
            <a:off x="1920240" y="5188932"/>
            <a:ext cx="2224819" cy="400110"/>
            <a:chOff x="1920240" y="5188932"/>
            <a:chExt cx="2224819" cy="4001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DECF50-2FDD-E3C2-CFEB-B286642502D8}"/>
                </a:ext>
              </a:extLst>
            </p:cNvPr>
            <p:cNvSpPr txBox="1"/>
            <p:nvPr/>
          </p:nvSpPr>
          <p:spPr>
            <a:xfrm>
              <a:off x="2388809" y="5188932"/>
              <a:ext cx="17562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w/o beamload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67B3F8-B041-7F16-D3FF-9CEB9705EF05}"/>
                </a:ext>
              </a:extLst>
            </p:cNvPr>
            <p:cNvCxnSpPr>
              <a:cxnSpLocks/>
            </p:cNvCxnSpPr>
            <p:nvPr/>
          </p:nvCxnSpPr>
          <p:spPr>
            <a:xfrm rot="11700000">
              <a:off x="1920240" y="5334000"/>
              <a:ext cx="4742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245B3F-AAF7-A3A4-BE84-2BC412433C0C}"/>
                  </a:ext>
                </a:extLst>
              </p:cNvPr>
              <p:cNvSpPr txBox="1"/>
              <p:nvPr/>
            </p:nvSpPr>
            <p:spPr>
              <a:xfrm>
                <a:off x="6608504" y="1542048"/>
                <a:ext cx="1811137" cy="841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245B3F-AAF7-A3A4-BE84-2BC412433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504" y="1542048"/>
                <a:ext cx="1811137" cy="841512"/>
              </a:xfrm>
              <a:prstGeom prst="rect">
                <a:avLst/>
              </a:prstGeom>
              <a:blipFill>
                <a:blip r:embed="rId3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4AF478-BE3E-CBCE-6794-4875D053752F}"/>
                  </a:ext>
                </a:extLst>
              </p:cNvPr>
              <p:cNvSpPr txBox="1"/>
              <p:nvPr/>
            </p:nvSpPr>
            <p:spPr>
              <a:xfrm>
                <a:off x="6355082" y="2470188"/>
                <a:ext cx="376910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required field-flattening charge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value of flat field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bubble radius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4AF478-BE3E-CBCE-6794-4875D0537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082" y="2470188"/>
                <a:ext cx="3769109" cy="923330"/>
              </a:xfrm>
              <a:prstGeom prst="rect">
                <a:avLst/>
              </a:prstGeom>
              <a:blipFill>
                <a:blip r:embed="rId4"/>
                <a:stretch>
                  <a:fillRect l="-336" t="-2703" r="-336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168504-AD2A-55D3-578E-760D8C14F538}"/>
                  </a:ext>
                </a:extLst>
              </p:cNvPr>
              <p:cNvSpPr txBox="1"/>
              <p:nvPr/>
            </p:nvSpPr>
            <p:spPr>
              <a:xfrm>
                <a:off x="6256299" y="3733800"/>
                <a:ext cx="45544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400"/>
                  <a:t>   ⇒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 µ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168504-AD2A-55D3-578E-760D8C14F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299" y="3733800"/>
                <a:ext cx="4554452" cy="461665"/>
              </a:xfrm>
              <a:prstGeom prst="rect">
                <a:avLst/>
              </a:prstGeom>
              <a:blipFill>
                <a:blip r:embed="rId5"/>
                <a:stretch>
                  <a:fillRect t="-13514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AD744D-978F-E92D-5F58-47B61340BD5A}"/>
                  </a:ext>
                </a:extLst>
              </p:cNvPr>
              <p:cNvSpPr txBox="1"/>
              <p:nvPr/>
            </p:nvSpPr>
            <p:spPr>
              <a:xfrm>
                <a:off x="8457325" y="4228714"/>
                <a:ext cx="19945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 panose="02040503050406030204" pitchFamily="18" charset="0"/>
                        </a:rPr>
                        <m:t>⇒    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 </m:t>
                      </m:r>
                      <m:r>
                        <m:rPr>
                          <m:sty m:val="p"/>
                        </m:rPr>
                        <a:rPr lang="en-US" sz="2400" b="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nC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AD744D-978F-E92D-5F58-47B61340B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7325" y="4228714"/>
                <a:ext cx="1994585" cy="461665"/>
              </a:xfrm>
              <a:prstGeom prst="rect">
                <a:avLst/>
              </a:prstGeom>
              <a:blipFill>
                <a:blip r:embed="rId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CFD06A-49C8-5593-D0F8-5A332F73FEB0}"/>
              </a:ext>
            </a:extLst>
          </p:cNvPr>
          <p:cNvCxnSpPr/>
          <p:nvPr/>
        </p:nvCxnSpPr>
        <p:spPr>
          <a:xfrm>
            <a:off x="1158240" y="5196840"/>
            <a:ext cx="4742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05B2CF-6DE6-43F2-A92F-4BF1FCC2C357}"/>
                  </a:ext>
                </a:extLst>
              </p:cNvPr>
              <p:cNvSpPr txBox="1"/>
              <p:nvPr/>
            </p:nvSpPr>
            <p:spPr>
              <a:xfrm>
                <a:off x="6225819" y="4821765"/>
                <a:ext cx="47243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400"/>
                  <a:t>   ⇒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 µ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05B2CF-6DE6-43F2-A92F-4BF1FCC2C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819" y="4821765"/>
                <a:ext cx="4724370" cy="461665"/>
              </a:xfrm>
              <a:prstGeom prst="rect">
                <a:avLst/>
              </a:prstGeom>
              <a:blipFill>
                <a:blip r:embed="rId7"/>
                <a:stretch>
                  <a:fillRect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49CE8F-1ADF-F448-D3A4-17031D3FF5EA}"/>
                  </a:ext>
                </a:extLst>
              </p:cNvPr>
              <p:cNvSpPr txBox="1"/>
              <p:nvPr/>
            </p:nvSpPr>
            <p:spPr>
              <a:xfrm>
                <a:off x="8426845" y="5337848"/>
                <a:ext cx="2495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>
                          <a:latin typeface="Cambria Math" panose="02040503050406030204" pitchFamily="18" charset="0"/>
                        </a:rPr>
                        <m:t>⇒    </m:t>
                      </m:r>
                      <m:sSub>
                        <m:sSubPr>
                          <m:ctrlPr>
                            <a:rPr lang="en-US" sz="28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8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~10 </m:t>
                      </m:r>
                      <m:r>
                        <m:rPr>
                          <m:sty m:val="p"/>
                        </m:rPr>
                        <a:rPr lang="en-US" sz="2800" b="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nC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49CE8F-1ADF-F448-D3A4-17031D3FF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845" y="5337848"/>
                <a:ext cx="2495811" cy="523220"/>
              </a:xfrm>
              <a:prstGeom prst="rect">
                <a:avLst/>
              </a:prstGeom>
              <a:blipFill>
                <a:blip r:embed="rId8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EDEE701-CE01-C138-44D5-DD183D8E5FB4}"/>
              </a:ext>
            </a:extLst>
          </p:cNvPr>
          <p:cNvSpPr txBox="1"/>
          <p:nvPr/>
        </p:nvSpPr>
        <p:spPr>
          <a:xfrm>
            <a:off x="1630680" y="5824226"/>
            <a:ext cx="8513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Promising for high-Q monoenergetic acceleration...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65A034-2ABE-5E91-5D08-CCFAE5326F75}"/>
              </a:ext>
            </a:extLst>
          </p:cNvPr>
          <p:cNvSpPr txBox="1"/>
          <p:nvPr/>
        </p:nvSpPr>
        <p:spPr>
          <a:xfrm>
            <a:off x="1571505" y="6263640"/>
            <a:ext cx="8861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... but challenging to achieve at ATF in the short term.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03149C-00C4-C71F-9955-C54AF289567A}"/>
              </a:ext>
            </a:extLst>
          </p:cNvPr>
          <p:cNvSpPr txBox="1"/>
          <p:nvPr/>
        </p:nvSpPr>
        <p:spPr>
          <a:xfrm>
            <a:off x="11734800" y="641752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771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B54EB9-8D8D-CCC0-1801-71FB190B4A45}"/>
              </a:ext>
            </a:extLst>
          </p:cNvPr>
          <p:cNvSpPr txBox="1"/>
          <p:nvPr/>
        </p:nvSpPr>
        <p:spPr>
          <a:xfrm>
            <a:off x="1885518" y="30480"/>
            <a:ext cx="66226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/>
              <a:t>Chirped Bunch Acceleration (CBA) </a:t>
            </a:r>
          </a:p>
          <a:p>
            <a:pPr algn="ctr"/>
            <a:r>
              <a:rPr lang="en-US" sz="3200" b="1"/>
              <a:t>+ Plasma Compression (PC)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BFCF6D-D673-B4EA-B60D-6156C97C0F92}"/>
              </a:ext>
            </a:extLst>
          </p:cNvPr>
          <p:cNvGrpSpPr/>
          <p:nvPr/>
        </p:nvGrpSpPr>
        <p:grpSpPr>
          <a:xfrm>
            <a:off x="-48903" y="58004"/>
            <a:ext cx="2244076" cy="1715253"/>
            <a:chOff x="27297" y="2283044"/>
            <a:chExt cx="2244076" cy="1715253"/>
          </a:xfrm>
        </p:grpSpPr>
        <p:pic>
          <p:nvPicPr>
            <p:cNvPr id="4" name="Picture 3" descr="A person in glasses under a rock formation&#10;&#10;AI-generated content may be incorrect.">
              <a:extLst>
                <a:ext uri="{FF2B5EF4-FFF2-40B4-BE49-F238E27FC236}">
                  <a16:creationId xmlns:a16="http://schemas.microsoft.com/office/drawing/2014/main" id="{D9AEE476-6E37-9876-9941-3686457E0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164" b="8438"/>
            <a:stretch/>
          </p:blipFill>
          <p:spPr>
            <a:xfrm>
              <a:off x="247159" y="2283044"/>
              <a:ext cx="1730774" cy="14434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AAF100-8A2A-85AF-DF26-0AB141092393}"/>
                </a:ext>
              </a:extLst>
            </p:cNvPr>
            <p:cNvSpPr txBox="1"/>
            <p:nvPr/>
          </p:nvSpPr>
          <p:spPr>
            <a:xfrm>
              <a:off x="27297" y="3690520"/>
              <a:ext cx="2244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Yuxuan Cao, PhD student</a:t>
              </a:r>
            </a:p>
          </p:txBody>
        </p:sp>
      </p:grpSp>
      <p:pic>
        <p:nvPicPr>
          <p:cNvPr id="6" name="Picture 5" descr="A graph of a curve&#10;&#10;AI-generated content may be incorrect.">
            <a:extLst>
              <a:ext uri="{FF2B5EF4-FFF2-40B4-BE49-F238E27FC236}">
                <a16:creationId xmlns:a16="http://schemas.microsoft.com/office/drawing/2014/main" id="{8B71F2B0-CA54-1727-7D2E-51B281E82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2" y="1713751"/>
            <a:ext cx="4081637" cy="2721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13778C-B312-3B82-EA4B-50075BD96CA6}"/>
              </a:ext>
            </a:extLst>
          </p:cNvPr>
          <p:cNvSpPr txBox="1"/>
          <p:nvPr/>
        </p:nvSpPr>
        <p:spPr>
          <a:xfrm rot="16200000">
            <a:off x="-802456" y="2721747"/>
            <a:ext cx="23417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Electron energy (MeV)</a:t>
            </a:r>
          </a:p>
        </p:txBody>
      </p:sp>
      <p:pic>
        <p:nvPicPr>
          <p:cNvPr id="11" name="Result_240826_h265_high_quality">
            <a:hlinkClick r:id="" action="ppaction://media"/>
            <a:extLst>
              <a:ext uri="{FF2B5EF4-FFF2-40B4-BE49-F238E27FC236}">
                <a16:creationId xmlns:a16="http://schemas.microsoft.com/office/drawing/2014/main" id="{5B5AF708-6931-BEFF-C7A6-FEE257FAB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807" t="9478" r="5065" b="5358"/>
          <a:stretch/>
        </p:blipFill>
        <p:spPr>
          <a:xfrm>
            <a:off x="5029200" y="1413689"/>
            <a:ext cx="6661987" cy="5246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841A3D-EFB7-EE7E-8738-CD5360241D07}"/>
                  </a:ext>
                </a:extLst>
              </p:cNvPr>
              <p:cNvSpPr txBox="1"/>
              <p:nvPr/>
            </p:nvSpPr>
            <p:spPr>
              <a:xfrm>
                <a:off x="8837183" y="308694"/>
                <a:ext cx="3252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laser: E = 30 J,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=372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𝑓𝑠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841A3D-EFB7-EE7E-8738-CD5360241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183" y="308694"/>
                <a:ext cx="3252109" cy="369332"/>
              </a:xfrm>
              <a:prstGeom prst="rect">
                <a:avLst/>
              </a:prstGeom>
              <a:blipFill>
                <a:blip r:embed="rId7"/>
                <a:stretch>
                  <a:fillRect l="-195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E71B10AF-F366-361D-3FB9-2230F3FE5840}"/>
              </a:ext>
            </a:extLst>
          </p:cNvPr>
          <p:cNvGrpSpPr/>
          <p:nvPr/>
        </p:nvGrpSpPr>
        <p:grpSpPr>
          <a:xfrm>
            <a:off x="151659" y="4040174"/>
            <a:ext cx="4069821" cy="2695906"/>
            <a:chOff x="151659" y="4040174"/>
            <a:chExt cx="4069821" cy="2695906"/>
          </a:xfrm>
        </p:grpSpPr>
        <p:pic>
          <p:nvPicPr>
            <p:cNvPr id="7" name="Picture 6" descr="A graph of a red and blue line&#10;&#10;AI-generated content may be incorrect.">
              <a:extLst>
                <a:ext uri="{FF2B5EF4-FFF2-40B4-BE49-F238E27FC236}">
                  <a16:creationId xmlns:a16="http://schemas.microsoft.com/office/drawing/2014/main" id="{296BE80D-37A4-F76B-F0D7-79C8DDE77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96" y="4114800"/>
              <a:ext cx="3991984" cy="24536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5F04EA-BFCD-897C-B1B2-3B321F827568}"/>
                </a:ext>
              </a:extLst>
            </p:cNvPr>
            <p:cNvSpPr txBox="1"/>
            <p:nvPr/>
          </p:nvSpPr>
          <p:spPr>
            <a:xfrm>
              <a:off x="748338" y="6366748"/>
              <a:ext cx="30170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Propagation distance z (mm)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49A2D5-A958-4079-E104-5AB8B931E8E5}"/>
                </a:ext>
              </a:extLst>
            </p:cNvPr>
            <p:cNvSpPr txBox="1"/>
            <p:nvPr/>
          </p:nvSpPr>
          <p:spPr>
            <a:xfrm rot="16200000">
              <a:off x="-980510" y="5172343"/>
              <a:ext cx="260289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3D0DFF"/>
                  </a:solidFill>
                </a:rPr>
                <a:t>Normalized emittance (µm)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0FE5FC-C697-9E98-39DF-F6CBB342EF47}"/>
                </a:ext>
              </a:extLst>
            </p:cNvPr>
            <p:cNvSpPr txBox="1"/>
            <p:nvPr/>
          </p:nvSpPr>
          <p:spPr>
            <a:xfrm>
              <a:off x="644400" y="4180760"/>
              <a:ext cx="20608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3D0DFF"/>
                  </a:solidFill>
                </a:rPr>
                <a:t>minimal emittance</a:t>
              </a:r>
            </a:p>
            <a:p>
              <a:r>
                <a:rPr lang="en-US">
                  <a:solidFill>
                    <a:srgbClr val="3D0DFF"/>
                  </a:solidFill>
                </a:rPr>
                <a:t>growth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A31DCC0-7801-1A7A-C65C-D8A9429F7F43}"/>
                    </a:ext>
                  </a:extLst>
                </p:cNvPr>
                <p:cNvSpPr txBox="1"/>
                <p:nvPr/>
              </p:nvSpPr>
              <p:spPr>
                <a:xfrm>
                  <a:off x="1686663" y="5115566"/>
                  <a:ext cx="522322" cy="610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</m:oMath>
                    </m:oMathPara>
                  </a14:m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A31DCC0-7801-1A7A-C65C-D8A9429F7F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6663" y="5115566"/>
                  <a:ext cx="522322" cy="610936"/>
                </a:xfrm>
                <a:prstGeom prst="rect">
                  <a:avLst/>
                </a:prstGeom>
                <a:blipFill>
                  <a:blip r:embed="rId9"/>
                  <a:stretch>
                    <a:fillRect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02F8BA-872C-C1D2-15AD-25995E6AE393}"/>
                    </a:ext>
                  </a:extLst>
                </p:cNvPr>
                <p:cNvSpPr txBox="1"/>
                <p:nvPr/>
              </p:nvSpPr>
              <p:spPr>
                <a:xfrm>
                  <a:off x="3133565" y="5366087"/>
                  <a:ext cx="5437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3D0D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3D0D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rgbClr val="3D0D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400">
                    <a:solidFill>
                      <a:srgbClr val="3D0D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402F8BA-872C-C1D2-15AD-25995E6AE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3565" y="5366087"/>
                  <a:ext cx="543739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E31508-6B57-6255-6379-81E1E5D9D2DE}"/>
                  </a:ext>
                </a:extLst>
              </p:cNvPr>
              <p:cNvSpPr txBox="1"/>
              <p:nvPr/>
            </p:nvSpPr>
            <p:spPr>
              <a:xfrm>
                <a:off x="8584055" y="27821"/>
                <a:ext cx="3231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plasma: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=0.9 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E31508-6B57-6255-6379-81E1E5D9D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055" y="27821"/>
                <a:ext cx="3231910" cy="369332"/>
              </a:xfrm>
              <a:prstGeom prst="rect">
                <a:avLst/>
              </a:prstGeom>
              <a:blipFill>
                <a:blip r:embed="rId11"/>
                <a:stretch>
                  <a:fillRect l="-117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15CE88-1529-E39C-2FD6-E46664340D86}"/>
                  </a:ext>
                </a:extLst>
              </p:cNvPr>
              <p:cNvSpPr txBox="1"/>
              <p:nvPr/>
            </p:nvSpPr>
            <p:spPr>
              <a:xfrm>
                <a:off x="7849322" y="613070"/>
                <a:ext cx="4118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matched focus: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=190µ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=2.9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15CE88-1529-E39C-2FD6-E46664340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322" y="613070"/>
                <a:ext cx="4118050" cy="369332"/>
              </a:xfrm>
              <a:prstGeom prst="rect">
                <a:avLst/>
              </a:prstGeom>
              <a:blipFill>
                <a:blip r:embed="rId12"/>
                <a:stretch>
                  <a:fillRect l="-153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BF77BE-0311-CA2C-753E-09D544F9868E}"/>
                  </a:ext>
                </a:extLst>
              </p:cNvPr>
              <p:cNvSpPr txBox="1"/>
              <p:nvPr/>
            </p:nvSpPr>
            <p:spPr>
              <a:xfrm>
                <a:off x="8418009" y="910233"/>
                <a:ext cx="34701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injected e</a:t>
                </a:r>
                <a:r>
                  <a:rPr lang="en-US" sz="1600" baseline="30000"/>
                  <a:t>-</a:t>
                </a:r>
                <a:r>
                  <a:rPr lang="en-US" sz="1600"/>
                  <a:t>: 10 pC;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~ 1 µ</m:t>
                    </m:r>
                    <m:r>
                      <a:rPr lang="en-US" sz="1600" b="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b="0" i="1">
                        <a:latin typeface="Cambria Math" panose="02040503050406030204" pitchFamily="18" charset="0"/>
                      </a:rPr>
                      <m:t>;1%</m:t>
                    </m:r>
                  </m:oMath>
                </a14:m>
                <a:r>
                  <a:rPr lang="en-US" sz="1600"/>
                  <a:t> div;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BF77BE-0311-CA2C-753E-09D544F98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009" y="910233"/>
                <a:ext cx="3470117" cy="338554"/>
              </a:xfrm>
              <a:prstGeom prst="rect">
                <a:avLst/>
              </a:prstGeom>
              <a:blipFill>
                <a:blip r:embed="rId13"/>
                <a:stretch>
                  <a:fillRect l="-727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A6B1E79-E74C-276E-8910-14DDC7644853}"/>
                  </a:ext>
                </a:extLst>
              </p:cNvPr>
              <p:cNvSpPr txBox="1"/>
              <p:nvPr/>
            </p:nvSpPr>
            <p:spPr>
              <a:xfrm>
                <a:off x="9496030" y="1127200"/>
                <a:ext cx="2757293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1600">
                    <a:solidFill>
                      <a:srgbClr val="FF0000"/>
                    </a:solidFill>
                  </a:rPr>
                  <a:t>20µm </a:t>
                </a:r>
                <a:r>
                  <a:rPr lang="en-US" sz="1600"/>
                  <a:t>behind laser peak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A6B1E79-E74C-276E-8910-14DDC7644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030" y="1127200"/>
                <a:ext cx="2757293" cy="357534"/>
              </a:xfrm>
              <a:prstGeom prst="rect">
                <a:avLst/>
              </a:prstGeom>
              <a:blipFill>
                <a:blip r:embed="rId14"/>
                <a:stretch>
                  <a:fillRect t="-3333" r="-45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24411A6-A9A6-DBFB-E58D-35F76DBC1941}"/>
              </a:ext>
            </a:extLst>
          </p:cNvPr>
          <p:cNvSpPr txBox="1"/>
          <p:nvPr/>
        </p:nvSpPr>
        <p:spPr>
          <a:xfrm>
            <a:off x="11026500" y="5015924"/>
            <a:ext cx="11124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3D0DFF"/>
                </a:solidFill>
              </a:rPr>
              <a:t>Electron</a:t>
            </a:r>
          </a:p>
          <a:p>
            <a:r>
              <a:rPr lang="en-US" sz="2000">
                <a:solidFill>
                  <a:srgbClr val="3D0DFF"/>
                </a:solidFill>
              </a:rPr>
              <a:t>Energy</a:t>
            </a:r>
          </a:p>
          <a:p>
            <a:r>
              <a:rPr lang="en-US" sz="2000">
                <a:solidFill>
                  <a:srgbClr val="3D0DFF"/>
                </a:solidFill>
              </a:rPr>
              <a:t>Chirp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C557F0-1227-BC6D-E82D-5C017045F502}"/>
              </a:ext>
            </a:extLst>
          </p:cNvPr>
          <p:cNvSpPr txBox="1"/>
          <p:nvPr/>
        </p:nvSpPr>
        <p:spPr>
          <a:xfrm>
            <a:off x="2376720" y="1131987"/>
            <a:ext cx="235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new 2025 simulations</a:t>
            </a:r>
          </a:p>
          <a:p>
            <a:pPr algn="ctr"/>
            <a:r>
              <a:rPr lang="en-US"/>
              <a:t>with FB-PIC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DA7D5-8532-3318-B611-A343F9CA0F43}"/>
              </a:ext>
            </a:extLst>
          </p:cNvPr>
          <p:cNvSpPr txBox="1"/>
          <p:nvPr/>
        </p:nvSpPr>
        <p:spPr>
          <a:xfrm>
            <a:off x="11815965" y="644294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43B85-FA78-3F58-910C-C5EB8107F338}"/>
              </a:ext>
            </a:extLst>
          </p:cNvPr>
          <p:cNvGrpSpPr/>
          <p:nvPr/>
        </p:nvGrpSpPr>
        <p:grpSpPr>
          <a:xfrm>
            <a:off x="883921" y="1839217"/>
            <a:ext cx="1123826" cy="2200957"/>
            <a:chOff x="883921" y="1839217"/>
            <a:chExt cx="1123826" cy="220095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131604-1736-7274-5E5C-5151C184BA4F}"/>
                </a:ext>
              </a:extLst>
            </p:cNvPr>
            <p:cNvSpPr/>
            <p:nvPr/>
          </p:nvSpPr>
          <p:spPr>
            <a:xfrm>
              <a:off x="883921" y="1839217"/>
              <a:ext cx="1123826" cy="2200957"/>
            </a:xfrm>
            <a:prstGeom prst="rect">
              <a:avLst/>
            </a:prstGeom>
            <a:solidFill>
              <a:schemeClr val="bg1">
                <a:lumMod val="65000"/>
                <a:alpha val="2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3ECEB1-1031-FC55-BC4E-82835B82F776}"/>
                </a:ext>
              </a:extLst>
            </p:cNvPr>
            <p:cNvSpPr txBox="1"/>
            <p:nvPr/>
          </p:nvSpPr>
          <p:spPr>
            <a:xfrm>
              <a:off x="1073135" y="1989087"/>
              <a:ext cx="630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CBA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951F68-D8B4-0A7B-7B71-5DC0F2CFA434}"/>
              </a:ext>
            </a:extLst>
          </p:cNvPr>
          <p:cNvGrpSpPr/>
          <p:nvPr/>
        </p:nvGrpSpPr>
        <p:grpSpPr>
          <a:xfrm>
            <a:off x="2007746" y="1839217"/>
            <a:ext cx="697539" cy="2197567"/>
            <a:chOff x="2007746" y="1839217"/>
            <a:chExt cx="697539" cy="219756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6500FB-4ABE-145B-CBC6-CE6AED9445E9}"/>
                </a:ext>
              </a:extLst>
            </p:cNvPr>
            <p:cNvSpPr/>
            <p:nvPr/>
          </p:nvSpPr>
          <p:spPr>
            <a:xfrm>
              <a:off x="2007746" y="1839217"/>
              <a:ext cx="697539" cy="2197567"/>
            </a:xfrm>
            <a:prstGeom prst="rect">
              <a:avLst/>
            </a:prstGeom>
            <a:solidFill>
              <a:srgbClr val="FF00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7A7E10-C553-05DD-EB56-7FA0E0723D84}"/>
                </a:ext>
              </a:extLst>
            </p:cNvPr>
            <p:cNvSpPr txBox="1"/>
            <p:nvPr/>
          </p:nvSpPr>
          <p:spPr>
            <a:xfrm>
              <a:off x="2118360" y="1991617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PC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4C37EB-7E1F-BCB9-B38F-84DA064635DB}"/>
              </a:ext>
            </a:extLst>
          </p:cNvPr>
          <p:cNvSpPr txBox="1"/>
          <p:nvPr/>
        </p:nvSpPr>
        <p:spPr>
          <a:xfrm>
            <a:off x="1404005" y="0"/>
            <a:ext cx="989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SPACE simulations predicted electron injection</a:t>
            </a:r>
          </a:p>
          <a:p>
            <a:pPr algn="ctr"/>
            <a:r>
              <a:rPr lang="en-US" sz="2800" b="1" dirty="0"/>
              <a:t>and acceleration for </a:t>
            </a:r>
            <a:r>
              <a:rPr lang="en-US" sz="2800" b="1" i="1" dirty="0">
                <a:solidFill>
                  <a:srgbClr val="120FFF"/>
                </a:solidFill>
              </a:rPr>
              <a:t>P</a:t>
            </a:r>
            <a:r>
              <a:rPr lang="en-US" sz="2800" b="1" baseline="-25000" dirty="0">
                <a:solidFill>
                  <a:srgbClr val="120FFF"/>
                </a:solidFill>
              </a:rPr>
              <a:t>L</a:t>
            </a:r>
            <a:r>
              <a:rPr lang="en-US" sz="2800" b="1" dirty="0">
                <a:solidFill>
                  <a:srgbClr val="120FFF"/>
                </a:solidFill>
              </a:rPr>
              <a:t> = 2 TW (4 J, 2 ps) </a:t>
            </a:r>
            <a:r>
              <a:rPr lang="en-US" sz="2800" b="1" dirty="0"/>
              <a:t>CO</a:t>
            </a:r>
            <a:r>
              <a:rPr lang="en-US" sz="2800" b="1" baseline="-25000" dirty="0"/>
              <a:t>2</a:t>
            </a:r>
            <a:r>
              <a:rPr lang="en-US" sz="2800" b="1" dirty="0"/>
              <a:t> pulses</a:t>
            </a:r>
            <a:endParaRPr lang="en-US" sz="2800" b="1" baseline="30000" dirty="0"/>
          </a:p>
        </p:txBody>
      </p:sp>
      <p:pic>
        <p:nvPicPr>
          <p:cNvPr id="4" name="Picture 3" descr="SUNY Stonybrook logo.jpg">
            <a:extLst>
              <a:ext uri="{FF2B5EF4-FFF2-40B4-BE49-F238E27FC236}">
                <a16:creationId xmlns:a16="http://schemas.microsoft.com/office/drawing/2014/main" id="{17E77F8A-EDAA-5B9A-C3BC-A425E6BD6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93121" cy="1393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87DB87-C452-0633-873F-91829A763555}"/>
              </a:ext>
            </a:extLst>
          </p:cNvPr>
          <p:cNvSpPr txBox="1"/>
          <p:nvPr/>
        </p:nvSpPr>
        <p:spPr>
          <a:xfrm>
            <a:off x="4089400" y="1162343"/>
            <a:ext cx="3736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Zgadzaj </a:t>
            </a:r>
            <a:r>
              <a:rPr lang="en-US" sz="1400" i="1">
                <a:solidFill>
                  <a:srgbClr val="FF0000"/>
                </a:solidFill>
              </a:rPr>
              <a:t>et al</a:t>
            </a:r>
            <a:r>
              <a:rPr lang="en-US" sz="1400">
                <a:solidFill>
                  <a:srgbClr val="FF0000"/>
                </a:solidFill>
              </a:rPr>
              <a:t>., </a:t>
            </a:r>
            <a:r>
              <a:rPr lang="en-US" sz="1400" i="1">
                <a:solidFill>
                  <a:srgbClr val="FF0000"/>
                </a:solidFill>
              </a:rPr>
              <a:t>Nat</a:t>
            </a:r>
            <a:r>
              <a:rPr lang="en-US" sz="1400">
                <a:solidFill>
                  <a:srgbClr val="FF0000"/>
                </a:solidFill>
              </a:rPr>
              <a:t>.  </a:t>
            </a:r>
            <a:r>
              <a:rPr lang="en-US" sz="1400" i="1">
                <a:solidFill>
                  <a:srgbClr val="FF0000"/>
                </a:solidFill>
              </a:rPr>
              <a:t>Commun</a:t>
            </a:r>
            <a:r>
              <a:rPr lang="en-US" sz="1400">
                <a:solidFill>
                  <a:srgbClr val="FF0000"/>
                </a:solidFill>
              </a:rPr>
              <a:t>. </a:t>
            </a:r>
            <a:r>
              <a:rPr lang="en-US" sz="1400" b="1">
                <a:solidFill>
                  <a:srgbClr val="FF0000"/>
                </a:solidFill>
              </a:rPr>
              <a:t>15</a:t>
            </a:r>
            <a:r>
              <a:rPr lang="en-US" sz="1400">
                <a:solidFill>
                  <a:srgbClr val="FF0000"/>
                </a:solidFill>
              </a:rPr>
              <a:t>, 4037 (2024) </a:t>
            </a:r>
          </a:p>
        </p:txBody>
      </p:sp>
      <p:pic>
        <p:nvPicPr>
          <p:cNvPr id="7" name="Picture 6" descr="A diagram of an injecting wave&#10;&#10;Description automatically generated">
            <a:extLst>
              <a:ext uri="{FF2B5EF4-FFF2-40B4-BE49-F238E27FC236}">
                <a16:creationId xmlns:a16="http://schemas.microsoft.com/office/drawing/2014/main" id="{EE4076E1-D654-C165-6178-101914C0F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2" b="66429"/>
          <a:stretch/>
        </p:blipFill>
        <p:spPr>
          <a:xfrm>
            <a:off x="167979" y="1868341"/>
            <a:ext cx="5928021" cy="1281259"/>
          </a:xfrm>
          <a:prstGeom prst="rect">
            <a:avLst/>
          </a:prstGeom>
        </p:spPr>
      </p:pic>
      <p:pic>
        <p:nvPicPr>
          <p:cNvPr id="10" name="Picture 9" descr="A close-up of several different colored waves&#10;&#10;Description automatically generated">
            <a:extLst>
              <a:ext uri="{FF2B5EF4-FFF2-40B4-BE49-F238E27FC236}">
                <a16:creationId xmlns:a16="http://schemas.microsoft.com/office/drawing/2014/main" id="{A5157B94-8A8A-9AF8-A3E7-F38C08653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029" y="1758335"/>
            <a:ext cx="5680080" cy="5082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E2C7B5-CB80-2B38-1041-6B6A6B7BEC63}"/>
              </a:ext>
            </a:extLst>
          </p:cNvPr>
          <p:cNvSpPr txBox="1"/>
          <p:nvPr/>
        </p:nvSpPr>
        <p:spPr>
          <a:xfrm>
            <a:off x="744401" y="1532107"/>
            <a:ext cx="209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2418FF"/>
                </a:solidFill>
              </a:rPr>
              <a:t>P</a:t>
            </a:r>
            <a:r>
              <a:rPr lang="en-US" b="1" baseline="-25000">
                <a:solidFill>
                  <a:srgbClr val="2418FF"/>
                </a:solidFill>
              </a:rPr>
              <a:t>L</a:t>
            </a:r>
            <a:r>
              <a:rPr lang="en-US" b="1">
                <a:solidFill>
                  <a:srgbClr val="2418FF"/>
                </a:solidFill>
              </a:rPr>
              <a:t> = 2 TW (4 J, 2 ps)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7BC051-43C3-D0E6-2EA1-23F025862221}"/>
              </a:ext>
            </a:extLst>
          </p:cNvPr>
          <p:cNvSpPr/>
          <p:nvPr/>
        </p:nvSpPr>
        <p:spPr>
          <a:xfrm>
            <a:off x="6999612" y="5203371"/>
            <a:ext cx="4070292" cy="1127579"/>
          </a:xfrm>
          <a:prstGeom prst="rect">
            <a:avLst/>
          </a:prstGeom>
          <a:noFill/>
          <a:ln w="38100">
            <a:solidFill>
              <a:srgbClr val="120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DFA691-C65F-5727-5FD7-CF3AE0A9B142}"/>
                  </a:ext>
                </a:extLst>
              </p:cNvPr>
              <p:cNvSpPr txBox="1"/>
              <p:nvPr/>
            </p:nvSpPr>
            <p:spPr>
              <a:xfrm>
                <a:off x="6993333" y="5192328"/>
                <a:ext cx="13874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600" b="1" i="1">
                            <a:solidFill>
                              <a:srgbClr val="120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120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120FFF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120F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e>
                    </m:d>
                    <m:r>
                      <a:rPr lang="en-US" sz="1600" b="1" i="1">
                        <a:solidFill>
                          <a:srgbClr val="120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1" i="1">
                        <a:solidFill>
                          <a:srgbClr val="120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1600" b="1">
                    <a:solidFill>
                      <a:srgbClr val="120FFF"/>
                    </a:solidFill>
                  </a:rPr>
                  <a:t> MeV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DFA691-C65F-5727-5FD7-CF3AE0A9B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333" y="5192328"/>
                <a:ext cx="1387431" cy="338554"/>
              </a:xfrm>
              <a:prstGeom prst="rect">
                <a:avLst/>
              </a:prstGeom>
              <a:blipFill>
                <a:blip r:embed="rId5"/>
                <a:stretch>
                  <a:fillRect t="-3571" r="-181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3F64745-E9A8-A34F-0253-437E56EA4E71}"/>
              </a:ext>
            </a:extLst>
          </p:cNvPr>
          <p:cNvSpPr txBox="1"/>
          <p:nvPr/>
        </p:nvSpPr>
        <p:spPr>
          <a:xfrm>
            <a:off x="3213233" y="1532107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n</a:t>
            </a:r>
            <a:r>
              <a:rPr lang="en-US" baseline="-25000"/>
              <a:t>e</a:t>
            </a:r>
            <a:r>
              <a:rPr lang="en-US"/>
              <a:t> = 5 × 10</a:t>
            </a:r>
            <a:r>
              <a:rPr lang="en-US" baseline="30000"/>
              <a:t>17</a:t>
            </a:r>
            <a:r>
              <a:rPr lang="en-US"/>
              <a:t> cm</a:t>
            </a:r>
            <a:r>
              <a:rPr lang="en-US" baseline="30000"/>
              <a:t>-3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BB8C25-F7F2-7EDE-E616-54AD602AD816}"/>
              </a:ext>
            </a:extLst>
          </p:cNvPr>
          <p:cNvGrpSpPr/>
          <p:nvPr/>
        </p:nvGrpSpPr>
        <p:grpSpPr>
          <a:xfrm>
            <a:off x="6951919" y="5976885"/>
            <a:ext cx="1811778" cy="374087"/>
            <a:chOff x="6951919" y="5976885"/>
            <a:chExt cx="1811778" cy="37408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1F741C-B33E-7AEA-E5C6-9078FCCB9874}"/>
                </a:ext>
              </a:extLst>
            </p:cNvPr>
            <p:cNvSpPr/>
            <p:nvPr/>
          </p:nvSpPr>
          <p:spPr>
            <a:xfrm>
              <a:off x="7036905" y="5976885"/>
              <a:ext cx="265044" cy="314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3A8ECD-161B-AC00-1791-686EDA999A74}"/>
                    </a:ext>
                  </a:extLst>
                </p:cNvPr>
                <p:cNvSpPr txBox="1"/>
                <p:nvPr/>
              </p:nvSpPr>
              <p:spPr>
                <a:xfrm>
                  <a:off x="6951919" y="6012418"/>
                  <a:ext cx="18117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rgbClr val="120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120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120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>
                              <a:solidFill>
                                <a:srgbClr val="120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HWHM</m:t>
                          </m:r>
                        </m:sub>
                      </m:sSub>
                    </m:oMath>
                  </a14:m>
                  <a:r>
                    <a:rPr lang="en-US" sz="1600">
                      <a:solidFill>
                        <a:srgbClr val="120FFF"/>
                      </a:solidFill>
                    </a:rPr>
                    <a:t>~ 75 mrad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3A8ECD-161B-AC00-1791-686EDA999A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1919" y="6012418"/>
                  <a:ext cx="1811778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143" r="-694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5B05BA-CB8E-DE12-4157-07B0ADBBE7B5}"/>
              </a:ext>
            </a:extLst>
          </p:cNvPr>
          <p:cNvGrpSpPr/>
          <p:nvPr/>
        </p:nvGrpSpPr>
        <p:grpSpPr>
          <a:xfrm>
            <a:off x="10668004" y="5316583"/>
            <a:ext cx="318048" cy="868019"/>
            <a:chOff x="10668004" y="5316583"/>
            <a:chExt cx="318048" cy="86801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D8646C7-7370-E191-6B19-E5892AAE39D1}"/>
                </a:ext>
              </a:extLst>
            </p:cNvPr>
            <p:cNvCxnSpPr/>
            <p:nvPr/>
          </p:nvCxnSpPr>
          <p:spPr>
            <a:xfrm>
              <a:off x="10707756" y="5767160"/>
              <a:ext cx="278296" cy="0"/>
            </a:xfrm>
            <a:prstGeom prst="straightConnector1">
              <a:avLst/>
            </a:prstGeom>
            <a:ln w="38100">
              <a:solidFill>
                <a:srgbClr val="120F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9D7B3D9-65BD-B369-97F7-CA097C557665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10674628" y="6184602"/>
              <a:ext cx="278296" cy="0"/>
            </a:xfrm>
            <a:prstGeom prst="straightConnector1">
              <a:avLst/>
            </a:prstGeom>
            <a:ln w="38100">
              <a:solidFill>
                <a:srgbClr val="120F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19E37F2-4AA4-F497-7315-9BAE4D3BF9A9}"/>
                </a:ext>
              </a:extLst>
            </p:cNvPr>
            <p:cNvCxnSpPr>
              <a:cxnSpLocks/>
            </p:cNvCxnSpPr>
            <p:nvPr/>
          </p:nvCxnSpPr>
          <p:spPr>
            <a:xfrm rot="21000000" flipV="1">
              <a:off x="10668004" y="5316583"/>
              <a:ext cx="278296" cy="0"/>
            </a:xfrm>
            <a:prstGeom prst="straightConnector1">
              <a:avLst/>
            </a:prstGeom>
            <a:ln w="38100">
              <a:solidFill>
                <a:srgbClr val="120F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25C52C9-6DEA-AEE1-AEB0-F8779DE7EA9A}"/>
              </a:ext>
            </a:extLst>
          </p:cNvPr>
          <p:cNvSpPr txBox="1"/>
          <p:nvPr/>
        </p:nvSpPr>
        <p:spPr>
          <a:xfrm>
            <a:off x="6926860" y="4845245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120FFF"/>
                </a:solidFill>
              </a:rPr>
              <a:t>e</a:t>
            </a:r>
            <a:r>
              <a:rPr lang="en-US" b="1" baseline="30000">
                <a:solidFill>
                  <a:srgbClr val="120FFF"/>
                </a:solidFill>
              </a:rPr>
              <a:t>-</a:t>
            </a:r>
            <a:r>
              <a:rPr lang="en-US" b="1">
                <a:solidFill>
                  <a:srgbClr val="120FFF"/>
                </a:solidFill>
              </a:rPr>
              <a:t> output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C8A21A-07ED-97D0-7253-B30E69A6320E}"/>
              </a:ext>
            </a:extLst>
          </p:cNvPr>
          <p:cNvSpPr txBox="1"/>
          <p:nvPr/>
        </p:nvSpPr>
        <p:spPr>
          <a:xfrm>
            <a:off x="10069870" y="4895550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rgbClr val="120FFF"/>
                </a:solidFill>
              </a:rPr>
              <a:t>Q</a:t>
            </a:r>
            <a:r>
              <a:rPr lang="en-US" sz="1600">
                <a:solidFill>
                  <a:srgbClr val="120FFF"/>
                </a:solidFill>
              </a:rPr>
              <a:t> ≈ 50 pC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5BE1DF-77D6-01DB-5D51-6CDE32470FF5}"/>
              </a:ext>
            </a:extLst>
          </p:cNvPr>
          <p:cNvSpPr txBox="1"/>
          <p:nvPr/>
        </p:nvSpPr>
        <p:spPr>
          <a:xfrm>
            <a:off x="11887201" y="651654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BF495D-4E76-2EEB-7887-D0160A0CA133}"/>
              </a:ext>
            </a:extLst>
          </p:cNvPr>
          <p:cNvSpPr txBox="1"/>
          <p:nvPr/>
        </p:nvSpPr>
        <p:spPr>
          <a:xfrm>
            <a:off x="4388286" y="896798"/>
            <a:ext cx="3204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simulations by A. Cheng &amp; R. Samulyak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ED8F74-488E-5EAC-810A-0845CB9958BC}"/>
              </a:ext>
            </a:extLst>
          </p:cNvPr>
          <p:cNvGrpSpPr/>
          <p:nvPr/>
        </p:nvGrpSpPr>
        <p:grpSpPr>
          <a:xfrm>
            <a:off x="2523281" y="1908609"/>
            <a:ext cx="2502057" cy="1149371"/>
            <a:chOff x="2523281" y="1908609"/>
            <a:chExt cx="2502057" cy="114937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03F3F63-ABD3-4905-07B6-59DE3A334F0C}"/>
                </a:ext>
              </a:extLst>
            </p:cNvPr>
            <p:cNvSpPr/>
            <p:nvPr/>
          </p:nvSpPr>
          <p:spPr>
            <a:xfrm>
              <a:off x="2523281" y="1908609"/>
              <a:ext cx="2488557" cy="580282"/>
            </a:xfrm>
            <a:custGeom>
              <a:avLst/>
              <a:gdLst>
                <a:gd name="connsiteX0" fmla="*/ 0 w 2488557"/>
                <a:gd name="connsiteY0" fmla="*/ 568373 h 580282"/>
                <a:gd name="connsiteX1" fmla="*/ 439838 w 2488557"/>
                <a:gd name="connsiteY1" fmla="*/ 579948 h 580282"/>
                <a:gd name="connsiteX2" fmla="*/ 694481 w 2488557"/>
                <a:gd name="connsiteY2" fmla="*/ 556799 h 580282"/>
                <a:gd name="connsiteX3" fmla="*/ 1053296 w 2488557"/>
                <a:gd name="connsiteY3" fmla="*/ 487350 h 580282"/>
                <a:gd name="connsiteX4" fmla="*/ 1388962 w 2488557"/>
                <a:gd name="connsiteY4" fmla="*/ 313730 h 580282"/>
                <a:gd name="connsiteX5" fmla="*/ 1620456 w 2488557"/>
                <a:gd name="connsiteY5" fmla="*/ 151685 h 580282"/>
                <a:gd name="connsiteX6" fmla="*/ 1851949 w 2488557"/>
                <a:gd name="connsiteY6" fmla="*/ 35938 h 580282"/>
                <a:gd name="connsiteX7" fmla="*/ 2048719 w 2488557"/>
                <a:gd name="connsiteY7" fmla="*/ 1214 h 580282"/>
                <a:gd name="connsiteX8" fmla="*/ 2303362 w 2488557"/>
                <a:gd name="connsiteY8" fmla="*/ 70662 h 580282"/>
                <a:gd name="connsiteX9" fmla="*/ 2488557 w 2488557"/>
                <a:gd name="connsiteY9" fmla="*/ 186409 h 580282"/>
                <a:gd name="connsiteX10" fmla="*/ 2488557 w 2488557"/>
                <a:gd name="connsiteY10" fmla="*/ 186409 h 58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8557" h="580282">
                  <a:moveTo>
                    <a:pt x="0" y="568373"/>
                  </a:moveTo>
                  <a:cubicBezTo>
                    <a:pt x="162045" y="575125"/>
                    <a:pt x="324091" y="581877"/>
                    <a:pt x="439838" y="579948"/>
                  </a:cubicBezTo>
                  <a:cubicBezTo>
                    <a:pt x="555585" y="578019"/>
                    <a:pt x="592238" y="572232"/>
                    <a:pt x="694481" y="556799"/>
                  </a:cubicBezTo>
                  <a:cubicBezTo>
                    <a:pt x="796724" y="541366"/>
                    <a:pt x="937549" y="527861"/>
                    <a:pt x="1053296" y="487350"/>
                  </a:cubicBezTo>
                  <a:cubicBezTo>
                    <a:pt x="1169043" y="446839"/>
                    <a:pt x="1294435" y="369674"/>
                    <a:pt x="1388962" y="313730"/>
                  </a:cubicBezTo>
                  <a:cubicBezTo>
                    <a:pt x="1483489" y="257786"/>
                    <a:pt x="1543292" y="197984"/>
                    <a:pt x="1620456" y="151685"/>
                  </a:cubicBezTo>
                  <a:cubicBezTo>
                    <a:pt x="1697620" y="105386"/>
                    <a:pt x="1780572" y="61016"/>
                    <a:pt x="1851949" y="35938"/>
                  </a:cubicBezTo>
                  <a:cubicBezTo>
                    <a:pt x="1923326" y="10860"/>
                    <a:pt x="1973484" y="-4573"/>
                    <a:pt x="2048719" y="1214"/>
                  </a:cubicBezTo>
                  <a:cubicBezTo>
                    <a:pt x="2123954" y="7001"/>
                    <a:pt x="2230056" y="39796"/>
                    <a:pt x="2303362" y="70662"/>
                  </a:cubicBezTo>
                  <a:cubicBezTo>
                    <a:pt x="2376668" y="101528"/>
                    <a:pt x="2488557" y="186409"/>
                    <a:pt x="2488557" y="186409"/>
                  </a:cubicBezTo>
                  <a:lnTo>
                    <a:pt x="2488557" y="186409"/>
                  </a:lnTo>
                </a:path>
              </a:pathLst>
            </a:custGeom>
            <a:noFill/>
            <a:ln w="38100">
              <a:solidFill>
                <a:srgbClr val="120FF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9AD91D8-3CA4-451E-5906-110F8508C3A4}"/>
                </a:ext>
              </a:extLst>
            </p:cNvPr>
            <p:cNvSpPr/>
            <p:nvPr/>
          </p:nvSpPr>
          <p:spPr>
            <a:xfrm flipV="1">
              <a:off x="2536781" y="2477698"/>
              <a:ext cx="2488557" cy="580282"/>
            </a:xfrm>
            <a:custGeom>
              <a:avLst/>
              <a:gdLst>
                <a:gd name="connsiteX0" fmla="*/ 0 w 2488557"/>
                <a:gd name="connsiteY0" fmla="*/ 568373 h 580282"/>
                <a:gd name="connsiteX1" fmla="*/ 439838 w 2488557"/>
                <a:gd name="connsiteY1" fmla="*/ 579948 h 580282"/>
                <a:gd name="connsiteX2" fmla="*/ 694481 w 2488557"/>
                <a:gd name="connsiteY2" fmla="*/ 556799 h 580282"/>
                <a:gd name="connsiteX3" fmla="*/ 1053296 w 2488557"/>
                <a:gd name="connsiteY3" fmla="*/ 487350 h 580282"/>
                <a:gd name="connsiteX4" fmla="*/ 1388962 w 2488557"/>
                <a:gd name="connsiteY4" fmla="*/ 313730 h 580282"/>
                <a:gd name="connsiteX5" fmla="*/ 1620456 w 2488557"/>
                <a:gd name="connsiteY5" fmla="*/ 151685 h 580282"/>
                <a:gd name="connsiteX6" fmla="*/ 1851949 w 2488557"/>
                <a:gd name="connsiteY6" fmla="*/ 35938 h 580282"/>
                <a:gd name="connsiteX7" fmla="*/ 2048719 w 2488557"/>
                <a:gd name="connsiteY7" fmla="*/ 1214 h 580282"/>
                <a:gd name="connsiteX8" fmla="*/ 2303362 w 2488557"/>
                <a:gd name="connsiteY8" fmla="*/ 70662 h 580282"/>
                <a:gd name="connsiteX9" fmla="*/ 2488557 w 2488557"/>
                <a:gd name="connsiteY9" fmla="*/ 186409 h 580282"/>
                <a:gd name="connsiteX10" fmla="*/ 2488557 w 2488557"/>
                <a:gd name="connsiteY10" fmla="*/ 186409 h 58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8557" h="580282">
                  <a:moveTo>
                    <a:pt x="0" y="568373"/>
                  </a:moveTo>
                  <a:cubicBezTo>
                    <a:pt x="162045" y="575125"/>
                    <a:pt x="324091" y="581877"/>
                    <a:pt x="439838" y="579948"/>
                  </a:cubicBezTo>
                  <a:cubicBezTo>
                    <a:pt x="555585" y="578019"/>
                    <a:pt x="592238" y="572232"/>
                    <a:pt x="694481" y="556799"/>
                  </a:cubicBezTo>
                  <a:cubicBezTo>
                    <a:pt x="796724" y="541366"/>
                    <a:pt x="937549" y="527861"/>
                    <a:pt x="1053296" y="487350"/>
                  </a:cubicBezTo>
                  <a:cubicBezTo>
                    <a:pt x="1169043" y="446839"/>
                    <a:pt x="1294435" y="369674"/>
                    <a:pt x="1388962" y="313730"/>
                  </a:cubicBezTo>
                  <a:cubicBezTo>
                    <a:pt x="1483489" y="257786"/>
                    <a:pt x="1543292" y="197984"/>
                    <a:pt x="1620456" y="151685"/>
                  </a:cubicBezTo>
                  <a:cubicBezTo>
                    <a:pt x="1697620" y="105386"/>
                    <a:pt x="1780572" y="61016"/>
                    <a:pt x="1851949" y="35938"/>
                  </a:cubicBezTo>
                  <a:cubicBezTo>
                    <a:pt x="1923326" y="10860"/>
                    <a:pt x="1973484" y="-4573"/>
                    <a:pt x="2048719" y="1214"/>
                  </a:cubicBezTo>
                  <a:cubicBezTo>
                    <a:pt x="2123954" y="7001"/>
                    <a:pt x="2230056" y="39796"/>
                    <a:pt x="2303362" y="70662"/>
                  </a:cubicBezTo>
                  <a:cubicBezTo>
                    <a:pt x="2376668" y="101528"/>
                    <a:pt x="2488557" y="186409"/>
                    <a:pt x="2488557" y="186409"/>
                  </a:cubicBezTo>
                  <a:lnTo>
                    <a:pt x="2488557" y="186409"/>
                  </a:lnTo>
                </a:path>
              </a:pathLst>
            </a:custGeom>
            <a:noFill/>
            <a:ln w="38100">
              <a:solidFill>
                <a:srgbClr val="120FF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6252251D-BEB1-90CC-7A9A-AC1C788C15BF}"/>
              </a:ext>
            </a:extLst>
          </p:cNvPr>
          <p:cNvSpPr/>
          <p:nvPr/>
        </p:nvSpPr>
        <p:spPr>
          <a:xfrm>
            <a:off x="8241175" y="925975"/>
            <a:ext cx="891250" cy="613458"/>
          </a:xfrm>
          <a:custGeom>
            <a:avLst/>
            <a:gdLst>
              <a:gd name="connsiteX0" fmla="*/ 0 w 891250"/>
              <a:gd name="connsiteY0" fmla="*/ 0 h 613458"/>
              <a:gd name="connsiteX1" fmla="*/ 289367 w 891250"/>
              <a:gd name="connsiteY1" fmla="*/ 196769 h 613458"/>
              <a:gd name="connsiteX2" fmla="*/ 671331 w 891250"/>
              <a:gd name="connsiteY2" fmla="*/ 243068 h 613458"/>
              <a:gd name="connsiteX3" fmla="*/ 844952 w 891250"/>
              <a:gd name="connsiteY3" fmla="*/ 347240 h 613458"/>
              <a:gd name="connsiteX4" fmla="*/ 891250 w 891250"/>
              <a:gd name="connsiteY4" fmla="*/ 613458 h 613458"/>
              <a:gd name="connsiteX5" fmla="*/ 891250 w 891250"/>
              <a:gd name="connsiteY5" fmla="*/ 613458 h 61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250" h="613458">
                <a:moveTo>
                  <a:pt x="0" y="0"/>
                </a:moveTo>
                <a:cubicBezTo>
                  <a:pt x="88739" y="78129"/>
                  <a:pt x="177478" y="156258"/>
                  <a:pt x="289367" y="196769"/>
                </a:cubicBezTo>
                <a:cubicBezTo>
                  <a:pt x="401256" y="237280"/>
                  <a:pt x="578734" y="217990"/>
                  <a:pt x="671331" y="243068"/>
                </a:cubicBezTo>
                <a:cubicBezTo>
                  <a:pt x="763928" y="268146"/>
                  <a:pt x="808299" y="285508"/>
                  <a:pt x="844952" y="347240"/>
                </a:cubicBezTo>
                <a:cubicBezTo>
                  <a:pt x="881605" y="408972"/>
                  <a:pt x="891250" y="613458"/>
                  <a:pt x="891250" y="613458"/>
                </a:cubicBezTo>
                <a:lnTo>
                  <a:pt x="891250" y="613458"/>
                </a:lnTo>
              </a:path>
            </a:pathLst>
          </a:custGeom>
          <a:noFill/>
          <a:ln w="38100">
            <a:solidFill>
              <a:srgbClr val="120F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CE0CDE0-4389-6256-9481-8A8038468537}"/>
              </a:ext>
            </a:extLst>
          </p:cNvPr>
          <p:cNvGrpSpPr/>
          <p:nvPr/>
        </p:nvGrpSpPr>
        <p:grpSpPr>
          <a:xfrm>
            <a:off x="6977490" y="3325833"/>
            <a:ext cx="2930439" cy="646331"/>
            <a:chOff x="6977490" y="3325833"/>
            <a:chExt cx="2930439" cy="64633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D14631-E6AC-A763-831D-A91E43B83451}"/>
                </a:ext>
              </a:extLst>
            </p:cNvPr>
            <p:cNvSpPr txBox="1"/>
            <p:nvPr/>
          </p:nvSpPr>
          <p:spPr>
            <a:xfrm>
              <a:off x="6977490" y="3325833"/>
              <a:ext cx="27139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rgbClr val="120FFF"/>
                  </a:solidFill>
                </a:rPr>
                <a:t>p</a:t>
              </a:r>
              <a:r>
                <a:rPr lang="en-US" b="1" baseline="-25000">
                  <a:solidFill>
                    <a:srgbClr val="120FFF"/>
                  </a:solidFill>
                </a:rPr>
                <a:t>z</a:t>
              </a:r>
              <a:r>
                <a:rPr lang="en-US" b="1">
                  <a:solidFill>
                    <a:srgbClr val="120FFF"/>
                  </a:solidFill>
                </a:rPr>
                <a:t> from trapped, </a:t>
              </a:r>
            </a:p>
            <a:p>
              <a:pPr algn="ctr"/>
              <a:r>
                <a:rPr lang="en-US" b="1">
                  <a:solidFill>
                    <a:srgbClr val="120FFF"/>
                  </a:solidFill>
                </a:rPr>
                <a:t>accelerated e- observed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47ED97F-F0E8-447C-A9C7-D3D23D5D46CF}"/>
                </a:ext>
              </a:extLst>
            </p:cNvPr>
            <p:cNvSpPr/>
            <p:nvPr/>
          </p:nvSpPr>
          <p:spPr>
            <a:xfrm>
              <a:off x="9549114" y="3576577"/>
              <a:ext cx="358815" cy="196770"/>
            </a:xfrm>
            <a:custGeom>
              <a:avLst/>
              <a:gdLst>
                <a:gd name="connsiteX0" fmla="*/ 0 w 358815"/>
                <a:gd name="connsiteY0" fmla="*/ 0 h 196770"/>
                <a:gd name="connsiteX1" fmla="*/ 173620 w 358815"/>
                <a:gd name="connsiteY1" fmla="*/ 11575 h 196770"/>
                <a:gd name="connsiteX2" fmla="*/ 266218 w 358815"/>
                <a:gd name="connsiteY2" fmla="*/ 57874 h 196770"/>
                <a:gd name="connsiteX3" fmla="*/ 358815 w 358815"/>
                <a:gd name="connsiteY3" fmla="*/ 196770 h 196770"/>
                <a:gd name="connsiteX4" fmla="*/ 358815 w 358815"/>
                <a:gd name="connsiteY4" fmla="*/ 196770 h 1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815" h="196770">
                  <a:moveTo>
                    <a:pt x="0" y="0"/>
                  </a:moveTo>
                  <a:cubicBezTo>
                    <a:pt x="64625" y="964"/>
                    <a:pt x="129250" y="1929"/>
                    <a:pt x="173620" y="11575"/>
                  </a:cubicBezTo>
                  <a:cubicBezTo>
                    <a:pt x="217990" y="21221"/>
                    <a:pt x="235352" y="27008"/>
                    <a:pt x="266218" y="57874"/>
                  </a:cubicBezTo>
                  <a:cubicBezTo>
                    <a:pt x="297084" y="88740"/>
                    <a:pt x="358815" y="196770"/>
                    <a:pt x="358815" y="196770"/>
                  </a:cubicBezTo>
                  <a:lnTo>
                    <a:pt x="358815" y="196770"/>
                  </a:lnTo>
                </a:path>
              </a:pathLst>
            </a:custGeom>
            <a:noFill/>
            <a:ln w="38100">
              <a:solidFill>
                <a:srgbClr val="120FF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61EA39-1FAE-6F3F-BA1D-F6892B2F71F7}"/>
              </a:ext>
            </a:extLst>
          </p:cNvPr>
          <p:cNvSpPr txBox="1"/>
          <p:nvPr/>
        </p:nvSpPr>
        <p:spPr>
          <a:xfrm>
            <a:off x="7645965" y="1526733"/>
            <a:ext cx="294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above e</a:t>
            </a:r>
            <a:r>
              <a:rPr lang="en-US" i="1" baseline="30000"/>
              <a:t>-</a:t>
            </a:r>
            <a:r>
              <a:rPr lang="en-US" i="1"/>
              <a:t> injection threshold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84CA1-0DCD-13E3-0AC8-10C0728A7386}"/>
              </a:ext>
            </a:extLst>
          </p:cNvPr>
          <p:cNvSpPr txBox="1"/>
          <p:nvPr/>
        </p:nvSpPr>
        <p:spPr>
          <a:xfrm>
            <a:off x="1952932" y="3867133"/>
            <a:ext cx="181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simulations by...</a:t>
            </a:r>
          </a:p>
        </p:txBody>
      </p:sp>
      <p:pic>
        <p:nvPicPr>
          <p:cNvPr id="8" name="Picture 7" descr="A close-up of a person&#10;&#10;Description automatically generated">
            <a:extLst>
              <a:ext uri="{FF2B5EF4-FFF2-40B4-BE49-F238E27FC236}">
                <a16:creationId xmlns:a16="http://schemas.microsoft.com/office/drawing/2014/main" id="{CC1B540C-013D-E178-98A3-CCF2C8CC9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44" y="4501457"/>
            <a:ext cx="2071954" cy="1512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5EE5ED-3C6C-7251-EF65-BCABB0E99750}"/>
              </a:ext>
            </a:extLst>
          </p:cNvPr>
          <p:cNvSpPr txBox="1"/>
          <p:nvPr/>
        </p:nvSpPr>
        <p:spPr>
          <a:xfrm>
            <a:off x="472655" y="6064297"/>
            <a:ext cx="25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Prof. Roman Samulyak</a:t>
            </a:r>
          </a:p>
        </p:txBody>
      </p:sp>
      <p:pic>
        <p:nvPicPr>
          <p:cNvPr id="11" name="Picture 10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8C856ECC-7BD0-2FE3-286F-91ADFBD12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9132" y="4268230"/>
            <a:ext cx="1876870" cy="18711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49CE59-648B-ACDD-7ED0-DEA53DEA135C}"/>
              </a:ext>
            </a:extLst>
          </p:cNvPr>
          <p:cNvSpPr txBox="1"/>
          <p:nvPr/>
        </p:nvSpPr>
        <p:spPr>
          <a:xfrm>
            <a:off x="3691640" y="617544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Aiqi Cheng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B47545F-A3AD-C1E7-6D0D-1BEE907AB951}"/>
              </a:ext>
            </a:extLst>
          </p:cNvPr>
          <p:cNvGrpSpPr/>
          <p:nvPr/>
        </p:nvGrpSpPr>
        <p:grpSpPr>
          <a:xfrm>
            <a:off x="633044" y="3015399"/>
            <a:ext cx="4526880" cy="664595"/>
            <a:chOff x="633044" y="3015399"/>
            <a:chExt cx="4526880" cy="66459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9E7E72-B912-6137-510B-29B5B7652982}"/>
                </a:ext>
              </a:extLst>
            </p:cNvPr>
            <p:cNvSpPr txBox="1"/>
            <p:nvPr/>
          </p:nvSpPr>
          <p:spPr>
            <a:xfrm>
              <a:off x="633044" y="301539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68D488-CEB6-B4DB-9653-9728DE1FBFFE}"/>
                </a:ext>
              </a:extLst>
            </p:cNvPr>
            <p:cNvSpPr txBox="1"/>
            <p:nvPr/>
          </p:nvSpPr>
          <p:spPr>
            <a:xfrm>
              <a:off x="4851826" y="301719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207641-2E09-07C5-51B7-71E4D1ABCA37}"/>
                </a:ext>
              </a:extLst>
            </p:cNvPr>
            <p:cNvSpPr txBox="1"/>
            <p:nvPr/>
          </p:nvSpPr>
          <p:spPr>
            <a:xfrm>
              <a:off x="2700702" y="302050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CF7778-85BF-51CF-AE91-3627FB213309}"/>
                </a:ext>
              </a:extLst>
            </p:cNvPr>
            <p:cNvSpPr txBox="1"/>
            <p:nvPr/>
          </p:nvSpPr>
          <p:spPr>
            <a:xfrm>
              <a:off x="2437217" y="3310662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z</a:t>
              </a:r>
              <a:r>
                <a:rPr lang="en-US"/>
                <a:t> (mm)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9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4" grpId="0"/>
      <p:bldP spid="25" grpId="0"/>
      <p:bldP spid="3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7CC31D-F434-46DE-4150-1AD441D3CF1D}"/>
              </a:ext>
            </a:extLst>
          </p:cNvPr>
          <p:cNvSpPr/>
          <p:nvPr/>
        </p:nvSpPr>
        <p:spPr>
          <a:xfrm>
            <a:off x="8048905" y="3211526"/>
            <a:ext cx="97830" cy="6813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C1D278-710F-FDA1-B075-7CDED41013BA}"/>
              </a:ext>
            </a:extLst>
          </p:cNvPr>
          <p:cNvSpPr/>
          <p:nvPr/>
        </p:nvSpPr>
        <p:spPr>
          <a:xfrm>
            <a:off x="8856000" y="4314469"/>
            <a:ext cx="676655" cy="1059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074520-6CD0-8F79-03C8-ED9915760884}"/>
              </a:ext>
            </a:extLst>
          </p:cNvPr>
          <p:cNvGrpSpPr/>
          <p:nvPr/>
        </p:nvGrpSpPr>
        <p:grpSpPr>
          <a:xfrm>
            <a:off x="9039201" y="2500545"/>
            <a:ext cx="293489" cy="293489"/>
            <a:chOff x="7670800" y="317500"/>
            <a:chExt cx="736600" cy="73660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FB2A69B-B337-1EAC-AE57-B7A067B066A4}"/>
                </a:ext>
              </a:extLst>
            </p:cNvPr>
            <p:cNvSpPr/>
            <p:nvPr/>
          </p:nvSpPr>
          <p:spPr>
            <a:xfrm>
              <a:off x="7670800" y="317500"/>
              <a:ext cx="736600" cy="736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D3E7DCC-FB39-D6FC-3149-3EA101700ED3}"/>
                </a:ext>
              </a:extLst>
            </p:cNvPr>
            <p:cNvSpPr/>
            <p:nvPr/>
          </p:nvSpPr>
          <p:spPr>
            <a:xfrm>
              <a:off x="7810500" y="457200"/>
              <a:ext cx="457200" cy="457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5E96B817-F3B6-EEA8-431C-19C3B4CFD05F}"/>
              </a:ext>
            </a:extLst>
          </p:cNvPr>
          <p:cNvSpPr/>
          <p:nvPr/>
        </p:nvSpPr>
        <p:spPr>
          <a:xfrm>
            <a:off x="8847847" y="1901340"/>
            <a:ext cx="692960" cy="2671165"/>
          </a:xfrm>
          <a:custGeom>
            <a:avLst/>
            <a:gdLst>
              <a:gd name="connsiteX0" fmla="*/ 1079500 w 1079500"/>
              <a:gd name="connsiteY0" fmla="*/ 3987800 h 4000500"/>
              <a:gd name="connsiteX1" fmla="*/ 317500 w 1079500"/>
              <a:gd name="connsiteY1" fmla="*/ 0 h 4000500"/>
              <a:gd name="connsiteX2" fmla="*/ 723900 w 1079500"/>
              <a:gd name="connsiteY2" fmla="*/ 101600 h 4000500"/>
              <a:gd name="connsiteX3" fmla="*/ 0 w 1079500"/>
              <a:gd name="connsiteY3" fmla="*/ 4000500 h 4000500"/>
              <a:gd name="connsiteX4" fmla="*/ 1079500 w 1079500"/>
              <a:gd name="connsiteY4" fmla="*/ 398780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500" h="4000500">
                <a:moveTo>
                  <a:pt x="1079500" y="3987800"/>
                </a:moveTo>
                <a:lnTo>
                  <a:pt x="317500" y="0"/>
                </a:lnTo>
                <a:lnTo>
                  <a:pt x="723900" y="101600"/>
                </a:lnTo>
                <a:lnTo>
                  <a:pt x="0" y="4000500"/>
                </a:lnTo>
                <a:lnTo>
                  <a:pt x="1079500" y="3987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BD4826C-7054-A8D1-3162-112AFA505680}"/>
              </a:ext>
            </a:extLst>
          </p:cNvPr>
          <p:cNvSpPr/>
          <p:nvPr/>
        </p:nvSpPr>
        <p:spPr>
          <a:xfrm>
            <a:off x="9019049" y="1711157"/>
            <a:ext cx="2010622" cy="366747"/>
          </a:xfrm>
          <a:custGeom>
            <a:avLst/>
            <a:gdLst>
              <a:gd name="connsiteX0" fmla="*/ 2387600 w 3086100"/>
              <a:gd name="connsiteY0" fmla="*/ 0 h 736600"/>
              <a:gd name="connsiteX1" fmla="*/ 584200 w 3086100"/>
              <a:gd name="connsiteY1" fmla="*/ 0 h 736600"/>
              <a:gd name="connsiteX2" fmla="*/ 63500 w 3086100"/>
              <a:gd name="connsiteY2" fmla="*/ 482600 h 736600"/>
              <a:gd name="connsiteX3" fmla="*/ 0 w 3086100"/>
              <a:gd name="connsiteY3" fmla="*/ 736600 h 736600"/>
              <a:gd name="connsiteX4" fmla="*/ 3086100 w 3086100"/>
              <a:gd name="connsiteY4" fmla="*/ 736600 h 736600"/>
              <a:gd name="connsiteX5" fmla="*/ 2387600 w 3086100"/>
              <a:gd name="connsiteY5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6100" h="736600">
                <a:moveTo>
                  <a:pt x="2387600" y="0"/>
                </a:moveTo>
                <a:lnTo>
                  <a:pt x="584200" y="0"/>
                </a:lnTo>
                <a:lnTo>
                  <a:pt x="63500" y="482600"/>
                </a:lnTo>
                <a:lnTo>
                  <a:pt x="0" y="736600"/>
                </a:lnTo>
                <a:lnTo>
                  <a:pt x="3086100" y="736600"/>
                </a:lnTo>
                <a:lnTo>
                  <a:pt x="238760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F50AE5-7219-18B8-2288-F182957C45FD}"/>
              </a:ext>
            </a:extLst>
          </p:cNvPr>
          <p:cNvSpPr/>
          <p:nvPr/>
        </p:nvSpPr>
        <p:spPr>
          <a:xfrm>
            <a:off x="8733713" y="1240990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90D0B2-6447-76C6-B53F-B7AAF9B47DD9}"/>
              </a:ext>
            </a:extLst>
          </p:cNvPr>
          <p:cNvSpPr/>
          <p:nvPr/>
        </p:nvSpPr>
        <p:spPr>
          <a:xfrm>
            <a:off x="9532655" y="1240990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85CCD8-7E8B-6651-ED58-4745D63EA8DB}"/>
              </a:ext>
            </a:extLst>
          </p:cNvPr>
          <p:cNvSpPr/>
          <p:nvPr/>
        </p:nvSpPr>
        <p:spPr>
          <a:xfrm>
            <a:off x="8733713" y="4314469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70BC89-BF7A-3B0C-46E0-C1AC342C8858}"/>
              </a:ext>
            </a:extLst>
          </p:cNvPr>
          <p:cNvSpPr/>
          <p:nvPr/>
        </p:nvSpPr>
        <p:spPr>
          <a:xfrm>
            <a:off x="9532655" y="4314469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4A0CED-C2E1-E1FD-3577-13186CE6FD10}"/>
              </a:ext>
            </a:extLst>
          </p:cNvPr>
          <p:cNvSpPr/>
          <p:nvPr/>
        </p:nvSpPr>
        <p:spPr>
          <a:xfrm>
            <a:off x="10282682" y="4314469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692C6-91FE-67C8-C743-291CC00347EF}"/>
              </a:ext>
            </a:extLst>
          </p:cNvPr>
          <p:cNvSpPr/>
          <p:nvPr/>
        </p:nvSpPr>
        <p:spPr>
          <a:xfrm>
            <a:off x="11081624" y="4314469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F96C3E-D7DC-265E-F1C8-30191CA71E27}"/>
              </a:ext>
            </a:extLst>
          </p:cNvPr>
          <p:cNvSpPr/>
          <p:nvPr/>
        </p:nvSpPr>
        <p:spPr>
          <a:xfrm>
            <a:off x="8856000" y="1236914"/>
            <a:ext cx="676655" cy="1059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2D4726-20D6-11B8-9589-21D7932F8189}"/>
              </a:ext>
            </a:extLst>
          </p:cNvPr>
          <p:cNvSpPr/>
          <p:nvPr/>
        </p:nvSpPr>
        <p:spPr>
          <a:xfrm>
            <a:off x="8048905" y="1465825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E8BC3-C22D-C9D4-2C20-02E0C96029AF}"/>
              </a:ext>
            </a:extLst>
          </p:cNvPr>
          <p:cNvSpPr/>
          <p:nvPr/>
        </p:nvSpPr>
        <p:spPr>
          <a:xfrm>
            <a:off x="8048905" y="2028345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34B1C9-95F7-4A58-B75F-344494D8AA55}"/>
              </a:ext>
            </a:extLst>
          </p:cNvPr>
          <p:cNvSpPr/>
          <p:nvPr/>
        </p:nvSpPr>
        <p:spPr>
          <a:xfrm>
            <a:off x="8048905" y="2313681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DBD03C-DF4C-D5DB-5B9D-CEE5352B806D}"/>
              </a:ext>
            </a:extLst>
          </p:cNvPr>
          <p:cNvSpPr/>
          <p:nvPr/>
        </p:nvSpPr>
        <p:spPr>
          <a:xfrm>
            <a:off x="8048905" y="2873841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FE8EA0-EC1E-1698-0BCA-3260F3096A1E}"/>
              </a:ext>
            </a:extLst>
          </p:cNvPr>
          <p:cNvSpPr/>
          <p:nvPr/>
        </p:nvSpPr>
        <p:spPr>
          <a:xfrm>
            <a:off x="8048905" y="3102110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9D46BE-585A-7DB6-292A-14ACB4229FA7}"/>
              </a:ext>
            </a:extLst>
          </p:cNvPr>
          <p:cNvSpPr/>
          <p:nvPr/>
        </p:nvSpPr>
        <p:spPr>
          <a:xfrm>
            <a:off x="8048905" y="3892900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48895A-9D37-032C-60A4-7BACEC2AD618}"/>
              </a:ext>
            </a:extLst>
          </p:cNvPr>
          <p:cNvSpPr/>
          <p:nvPr/>
        </p:nvSpPr>
        <p:spPr>
          <a:xfrm>
            <a:off x="11888719" y="3892900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098570-DA1A-A143-1F36-5A518585EF81}"/>
              </a:ext>
            </a:extLst>
          </p:cNvPr>
          <p:cNvSpPr/>
          <p:nvPr/>
        </p:nvSpPr>
        <p:spPr>
          <a:xfrm>
            <a:off x="11888719" y="3102110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905672-9216-A32B-4DF9-E7107AB6B091}"/>
              </a:ext>
            </a:extLst>
          </p:cNvPr>
          <p:cNvSpPr/>
          <p:nvPr/>
        </p:nvSpPr>
        <p:spPr>
          <a:xfrm>
            <a:off x="11888719" y="2873841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7070F5-B0D7-EB87-29A2-5F4B7F7643B0}"/>
              </a:ext>
            </a:extLst>
          </p:cNvPr>
          <p:cNvSpPr/>
          <p:nvPr/>
        </p:nvSpPr>
        <p:spPr>
          <a:xfrm>
            <a:off x="11888719" y="2313681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7ED8FF-2639-E3FE-FEFB-8FB56D621B76}"/>
              </a:ext>
            </a:extLst>
          </p:cNvPr>
          <p:cNvSpPr/>
          <p:nvPr/>
        </p:nvSpPr>
        <p:spPr>
          <a:xfrm>
            <a:off x="11888719" y="2028344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B14DD2-9527-1C44-527A-D73404AED985}"/>
              </a:ext>
            </a:extLst>
          </p:cNvPr>
          <p:cNvSpPr/>
          <p:nvPr/>
        </p:nvSpPr>
        <p:spPr>
          <a:xfrm>
            <a:off x="11888719" y="1465825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072E21-315A-E057-33F0-27C9F8A6A127}"/>
              </a:ext>
            </a:extLst>
          </p:cNvPr>
          <p:cNvSpPr/>
          <p:nvPr/>
        </p:nvSpPr>
        <p:spPr>
          <a:xfrm>
            <a:off x="10404969" y="4314469"/>
            <a:ext cx="676655" cy="1059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D26F19-2819-4923-886F-75ADC70B7AB3}"/>
              </a:ext>
            </a:extLst>
          </p:cNvPr>
          <p:cNvSpPr/>
          <p:nvPr/>
        </p:nvSpPr>
        <p:spPr>
          <a:xfrm>
            <a:off x="11888719" y="3211526"/>
            <a:ext cx="97830" cy="6813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FA18B5-E5E7-BF51-5EAC-8AE4AFDDD125}"/>
              </a:ext>
            </a:extLst>
          </p:cNvPr>
          <p:cNvSpPr/>
          <p:nvPr/>
        </p:nvSpPr>
        <p:spPr>
          <a:xfrm>
            <a:off x="11888719" y="2420737"/>
            <a:ext cx="97830" cy="453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91ACC0-248C-4AEF-06C1-ABEA4A2E5079}"/>
              </a:ext>
            </a:extLst>
          </p:cNvPr>
          <p:cNvSpPr/>
          <p:nvPr/>
        </p:nvSpPr>
        <p:spPr>
          <a:xfrm>
            <a:off x="8048905" y="2420737"/>
            <a:ext cx="97830" cy="453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BAE5ED-C860-A6C8-65A1-8E06D5ECE8B4}"/>
              </a:ext>
            </a:extLst>
          </p:cNvPr>
          <p:cNvSpPr/>
          <p:nvPr/>
        </p:nvSpPr>
        <p:spPr>
          <a:xfrm>
            <a:off x="8048905" y="1575240"/>
            <a:ext cx="97830" cy="453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E5D3FB-07A0-B2C1-C948-362C2199F57F}"/>
              </a:ext>
            </a:extLst>
          </p:cNvPr>
          <p:cNvSpPr/>
          <p:nvPr/>
        </p:nvSpPr>
        <p:spPr>
          <a:xfrm>
            <a:off x="11888719" y="1575240"/>
            <a:ext cx="97830" cy="453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394D99-11D9-72E1-C2C4-3159E2DD4739}"/>
              </a:ext>
            </a:extLst>
          </p:cNvPr>
          <p:cNvSpPr/>
          <p:nvPr/>
        </p:nvSpPr>
        <p:spPr>
          <a:xfrm>
            <a:off x="11476204" y="1289905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189249-A9E9-8BCD-EBB9-1C3A6BD09A8D}"/>
              </a:ext>
            </a:extLst>
          </p:cNvPr>
          <p:cNvSpPr/>
          <p:nvPr/>
        </p:nvSpPr>
        <p:spPr>
          <a:xfrm>
            <a:off x="10404969" y="1263117"/>
            <a:ext cx="107846" cy="79779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3CA01A-AE27-C031-6464-8FD11F7F3CA2}"/>
              </a:ext>
            </a:extLst>
          </p:cNvPr>
          <p:cNvSpPr/>
          <p:nvPr/>
        </p:nvSpPr>
        <p:spPr>
          <a:xfrm>
            <a:off x="10960036" y="1263117"/>
            <a:ext cx="107846" cy="79779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9620AF-7AE9-312E-5E5D-58B5EBC88402}"/>
              </a:ext>
            </a:extLst>
          </p:cNvPr>
          <p:cNvSpPr/>
          <p:nvPr/>
        </p:nvSpPr>
        <p:spPr>
          <a:xfrm>
            <a:off x="11409121" y="1289905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577255-365D-63DC-2634-90F8E8289D4F}"/>
              </a:ext>
            </a:extLst>
          </p:cNvPr>
          <p:cNvSpPr/>
          <p:nvPr/>
        </p:nvSpPr>
        <p:spPr>
          <a:xfrm>
            <a:off x="11645776" y="1289905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EF1CD1-ED5C-0598-045E-6293E453BE28}"/>
              </a:ext>
            </a:extLst>
          </p:cNvPr>
          <p:cNvSpPr/>
          <p:nvPr/>
        </p:nvSpPr>
        <p:spPr>
          <a:xfrm>
            <a:off x="10512815" y="1263117"/>
            <a:ext cx="447221" cy="838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A5829B-8A1F-9332-21E5-16F60F328B77}"/>
              </a:ext>
            </a:extLst>
          </p:cNvPr>
          <p:cNvSpPr/>
          <p:nvPr/>
        </p:nvSpPr>
        <p:spPr>
          <a:xfrm>
            <a:off x="9994784" y="1289905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BE0EB1-7C16-2947-4DA6-A68F72741C28}"/>
              </a:ext>
            </a:extLst>
          </p:cNvPr>
          <p:cNvSpPr/>
          <p:nvPr/>
        </p:nvSpPr>
        <p:spPr>
          <a:xfrm>
            <a:off x="9758129" y="1289905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7DD26E6-4DDF-0323-700B-B656C5812097}"/>
              </a:ext>
            </a:extLst>
          </p:cNvPr>
          <p:cNvSpPr/>
          <p:nvPr/>
        </p:nvSpPr>
        <p:spPr>
          <a:xfrm>
            <a:off x="8407331" y="1289905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3312D8F-FFDE-F70F-F9CC-11168BE2256E}"/>
              </a:ext>
            </a:extLst>
          </p:cNvPr>
          <p:cNvSpPr/>
          <p:nvPr/>
        </p:nvSpPr>
        <p:spPr>
          <a:xfrm>
            <a:off x="8340248" y="1289905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FC432B-39EE-F034-3333-5E057E3FEBA5}"/>
              </a:ext>
            </a:extLst>
          </p:cNvPr>
          <p:cNvSpPr/>
          <p:nvPr/>
        </p:nvSpPr>
        <p:spPr>
          <a:xfrm>
            <a:off x="8576903" y="1289905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513396D-E813-3021-F9AB-04726604794C}"/>
              </a:ext>
            </a:extLst>
          </p:cNvPr>
          <p:cNvSpPr/>
          <p:nvPr/>
        </p:nvSpPr>
        <p:spPr>
          <a:xfrm>
            <a:off x="9822741" y="1289905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82B5A8-87D9-C9E4-AEE3-1259FBBD6C13}"/>
              </a:ext>
            </a:extLst>
          </p:cNvPr>
          <p:cNvSpPr/>
          <p:nvPr/>
        </p:nvSpPr>
        <p:spPr>
          <a:xfrm>
            <a:off x="8407331" y="4317749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CFB1905-FC88-8434-B8CC-5517953A94B2}"/>
              </a:ext>
            </a:extLst>
          </p:cNvPr>
          <p:cNvSpPr/>
          <p:nvPr/>
        </p:nvSpPr>
        <p:spPr>
          <a:xfrm>
            <a:off x="8340248" y="4315977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77322E-C2F1-6F47-284F-14494C91B0A7}"/>
              </a:ext>
            </a:extLst>
          </p:cNvPr>
          <p:cNvSpPr/>
          <p:nvPr/>
        </p:nvSpPr>
        <p:spPr>
          <a:xfrm>
            <a:off x="8576903" y="4315977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5893C4-F338-B694-B012-06F213A499BF}"/>
              </a:ext>
            </a:extLst>
          </p:cNvPr>
          <p:cNvSpPr/>
          <p:nvPr/>
        </p:nvSpPr>
        <p:spPr>
          <a:xfrm>
            <a:off x="9822741" y="4317749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4B96E52-CD93-9DC1-4F0E-140528C44EB3}"/>
              </a:ext>
            </a:extLst>
          </p:cNvPr>
          <p:cNvSpPr/>
          <p:nvPr/>
        </p:nvSpPr>
        <p:spPr>
          <a:xfrm>
            <a:off x="9755658" y="4315977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01B4ACC-D77C-F1CA-E0EC-86EEB821854E}"/>
              </a:ext>
            </a:extLst>
          </p:cNvPr>
          <p:cNvSpPr/>
          <p:nvPr/>
        </p:nvSpPr>
        <p:spPr>
          <a:xfrm>
            <a:off x="9992313" y="4315977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8EE54CD-8902-345E-DD08-B7F69A01C2E7}"/>
              </a:ext>
            </a:extLst>
          </p:cNvPr>
          <p:cNvSpPr/>
          <p:nvPr/>
        </p:nvSpPr>
        <p:spPr>
          <a:xfrm>
            <a:off x="11476203" y="4317749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36AD84-9155-DBA5-1627-31FFFA01A68A}"/>
              </a:ext>
            </a:extLst>
          </p:cNvPr>
          <p:cNvSpPr/>
          <p:nvPr/>
        </p:nvSpPr>
        <p:spPr>
          <a:xfrm>
            <a:off x="11409120" y="4315977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551099C-28F4-5164-22D8-7CA302A98C78}"/>
              </a:ext>
            </a:extLst>
          </p:cNvPr>
          <p:cNvSpPr/>
          <p:nvPr/>
        </p:nvSpPr>
        <p:spPr>
          <a:xfrm>
            <a:off x="11645775" y="4315977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2E6F9A-7027-3993-06FF-33052B7E57BB}"/>
              </a:ext>
            </a:extLst>
          </p:cNvPr>
          <p:cNvGrpSpPr/>
          <p:nvPr/>
        </p:nvGrpSpPr>
        <p:grpSpPr>
          <a:xfrm rot="10800000" flipV="1">
            <a:off x="8971195" y="1641367"/>
            <a:ext cx="539980" cy="537120"/>
            <a:chOff x="336119" y="298450"/>
            <a:chExt cx="3416302" cy="3398206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8C16B8CC-D1BD-14AC-06EF-B5726FEF52BD}"/>
                </a:ext>
              </a:extLst>
            </p:cNvPr>
            <p:cNvSpPr/>
            <p:nvPr/>
          </p:nvSpPr>
          <p:spPr>
            <a:xfrm>
              <a:off x="336119" y="298450"/>
              <a:ext cx="3416302" cy="3397252"/>
            </a:xfrm>
            <a:custGeom>
              <a:avLst/>
              <a:gdLst>
                <a:gd name="connsiteX0" fmla="*/ 0 w 3416300"/>
                <a:gd name="connsiteY0" fmla="*/ 95250 h 3397250"/>
                <a:gd name="connsiteX1" fmla="*/ 0 w 3416300"/>
                <a:gd name="connsiteY1" fmla="*/ 0 h 3397250"/>
                <a:gd name="connsiteX2" fmla="*/ 3416300 w 3416300"/>
                <a:gd name="connsiteY2" fmla="*/ 0 h 3397250"/>
                <a:gd name="connsiteX3" fmla="*/ 3416300 w 3416300"/>
                <a:gd name="connsiteY3" fmla="*/ 3397250 h 3397250"/>
                <a:gd name="connsiteX4" fmla="*/ 3035300 w 3416300"/>
                <a:gd name="connsiteY4" fmla="*/ 3397250 h 3397250"/>
                <a:gd name="connsiteX5" fmla="*/ 2959100 w 3416300"/>
                <a:gd name="connsiteY5" fmla="*/ 2914650 h 3397250"/>
                <a:gd name="connsiteX6" fmla="*/ 2247900 w 3416300"/>
                <a:gd name="connsiteY6" fmla="*/ 1593850 h 3397250"/>
                <a:gd name="connsiteX7" fmla="*/ 914400 w 3416300"/>
                <a:gd name="connsiteY7" fmla="*/ 463550 h 3397250"/>
                <a:gd name="connsiteX8" fmla="*/ 349250 w 3416300"/>
                <a:gd name="connsiteY8" fmla="*/ 165100 h 3397250"/>
                <a:gd name="connsiteX9" fmla="*/ 0 w 3416300"/>
                <a:gd name="connsiteY9" fmla="*/ 95250 h 33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16300" h="3397250">
                  <a:moveTo>
                    <a:pt x="0" y="95250"/>
                  </a:moveTo>
                  <a:lnTo>
                    <a:pt x="0" y="0"/>
                  </a:lnTo>
                  <a:lnTo>
                    <a:pt x="3416300" y="0"/>
                  </a:lnTo>
                  <a:lnTo>
                    <a:pt x="3416300" y="3397250"/>
                  </a:lnTo>
                  <a:lnTo>
                    <a:pt x="3035300" y="3397250"/>
                  </a:lnTo>
                  <a:lnTo>
                    <a:pt x="2959100" y="2914650"/>
                  </a:lnTo>
                  <a:lnTo>
                    <a:pt x="2247900" y="1593850"/>
                  </a:lnTo>
                  <a:lnTo>
                    <a:pt x="914400" y="463550"/>
                  </a:lnTo>
                  <a:lnTo>
                    <a:pt x="349250" y="165100"/>
                  </a:lnTo>
                  <a:lnTo>
                    <a:pt x="0" y="952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5732CDB-11D1-7813-B862-C49EF4B426BF}"/>
                </a:ext>
              </a:extLst>
            </p:cNvPr>
            <p:cNvSpPr/>
            <p:nvPr/>
          </p:nvSpPr>
          <p:spPr>
            <a:xfrm>
              <a:off x="345517" y="354708"/>
              <a:ext cx="3094763" cy="3341948"/>
            </a:xfrm>
            <a:custGeom>
              <a:avLst/>
              <a:gdLst>
                <a:gd name="connsiteX0" fmla="*/ 9325 w 3094763"/>
                <a:gd name="connsiteY0" fmla="*/ 54725 h 3341948"/>
                <a:gd name="connsiteX1" fmla="*/ 459701 w 3094763"/>
                <a:gd name="connsiteY1" fmla="*/ 382271 h 3341948"/>
                <a:gd name="connsiteX2" fmla="*/ 937373 w 3094763"/>
                <a:gd name="connsiteY2" fmla="*/ 778056 h 3341948"/>
                <a:gd name="connsiteX3" fmla="*/ 1278567 w 3094763"/>
                <a:gd name="connsiteY3" fmla="*/ 1091955 h 3341948"/>
                <a:gd name="connsiteX4" fmla="*/ 1633408 w 3094763"/>
                <a:gd name="connsiteY4" fmla="*/ 1446796 h 3341948"/>
                <a:gd name="connsiteX5" fmla="*/ 2070137 w 3094763"/>
                <a:gd name="connsiteY5" fmla="*/ 1910820 h 3341948"/>
                <a:gd name="connsiteX6" fmla="*/ 2302149 w 3094763"/>
                <a:gd name="connsiteY6" fmla="*/ 2224719 h 3341948"/>
                <a:gd name="connsiteX7" fmla="*/ 2575104 w 3094763"/>
                <a:gd name="connsiteY7" fmla="*/ 2606856 h 3341948"/>
                <a:gd name="connsiteX8" fmla="*/ 2834411 w 3094763"/>
                <a:gd name="connsiteY8" fmla="*/ 3002641 h 3341948"/>
                <a:gd name="connsiteX9" fmla="*/ 3011832 w 3094763"/>
                <a:gd name="connsiteY9" fmla="*/ 3316540 h 3341948"/>
                <a:gd name="connsiteX10" fmla="*/ 3025480 w 3094763"/>
                <a:gd name="connsiteY10" fmla="*/ 3316540 h 3341948"/>
                <a:gd name="connsiteX11" fmla="*/ 3052776 w 3094763"/>
                <a:gd name="connsiteY11" fmla="*/ 3261949 h 3341948"/>
                <a:gd name="connsiteX12" fmla="*/ 3093719 w 3094763"/>
                <a:gd name="connsiteY12" fmla="*/ 3221005 h 3341948"/>
                <a:gd name="connsiteX13" fmla="*/ 3080071 w 3094763"/>
                <a:gd name="connsiteY13" fmla="*/ 3070880 h 3341948"/>
                <a:gd name="connsiteX14" fmla="*/ 3052776 w 3094763"/>
                <a:gd name="connsiteY14" fmla="*/ 2879811 h 3341948"/>
                <a:gd name="connsiteX15" fmla="*/ 2807116 w 3094763"/>
                <a:gd name="connsiteY15" fmla="*/ 2333901 h 3341948"/>
                <a:gd name="connsiteX16" fmla="*/ 2465922 w 3094763"/>
                <a:gd name="connsiteY16" fmla="*/ 1706104 h 3341948"/>
                <a:gd name="connsiteX17" fmla="*/ 2315796 w 3094763"/>
                <a:gd name="connsiteY17" fmla="*/ 1364910 h 3341948"/>
                <a:gd name="connsiteX18" fmla="*/ 2138376 w 3094763"/>
                <a:gd name="connsiteY18" fmla="*/ 1091955 h 3341948"/>
                <a:gd name="connsiteX19" fmla="*/ 1838125 w 3094763"/>
                <a:gd name="connsiteY19" fmla="*/ 846295 h 3341948"/>
                <a:gd name="connsiteX20" fmla="*/ 1606113 w 3094763"/>
                <a:gd name="connsiteY20" fmla="*/ 682522 h 3341948"/>
                <a:gd name="connsiteX21" fmla="*/ 1401396 w 3094763"/>
                <a:gd name="connsiteY21" fmla="*/ 559692 h 3341948"/>
                <a:gd name="connsiteX22" fmla="*/ 1183032 w 3094763"/>
                <a:gd name="connsiteY22" fmla="*/ 436862 h 3341948"/>
                <a:gd name="connsiteX23" fmla="*/ 910077 w 3094763"/>
                <a:gd name="connsiteY23" fmla="*/ 300385 h 3341948"/>
                <a:gd name="connsiteX24" fmla="*/ 773599 w 3094763"/>
                <a:gd name="connsiteY24" fmla="*/ 177555 h 3341948"/>
                <a:gd name="connsiteX25" fmla="*/ 432405 w 3094763"/>
                <a:gd name="connsiteY25" fmla="*/ 41077 h 3341948"/>
                <a:gd name="connsiteX26" fmla="*/ 227689 w 3094763"/>
                <a:gd name="connsiteY26" fmla="*/ 134 h 3341948"/>
                <a:gd name="connsiteX27" fmla="*/ 159450 w 3094763"/>
                <a:gd name="connsiteY27" fmla="*/ 27429 h 3341948"/>
                <a:gd name="connsiteX28" fmla="*/ 9325 w 3094763"/>
                <a:gd name="connsiteY28" fmla="*/ 54725 h 334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94763" h="3341948">
                  <a:moveTo>
                    <a:pt x="9325" y="54725"/>
                  </a:moveTo>
                  <a:cubicBezTo>
                    <a:pt x="59367" y="113865"/>
                    <a:pt x="305026" y="261716"/>
                    <a:pt x="459701" y="382271"/>
                  </a:cubicBezTo>
                  <a:cubicBezTo>
                    <a:pt x="614376" y="502826"/>
                    <a:pt x="800895" y="659775"/>
                    <a:pt x="937373" y="778056"/>
                  </a:cubicBezTo>
                  <a:cubicBezTo>
                    <a:pt x="1073851" y="896337"/>
                    <a:pt x="1162561" y="980498"/>
                    <a:pt x="1278567" y="1091955"/>
                  </a:cubicBezTo>
                  <a:cubicBezTo>
                    <a:pt x="1394573" y="1203412"/>
                    <a:pt x="1501480" y="1310318"/>
                    <a:pt x="1633408" y="1446796"/>
                  </a:cubicBezTo>
                  <a:cubicBezTo>
                    <a:pt x="1765336" y="1583274"/>
                    <a:pt x="1958680" y="1781166"/>
                    <a:pt x="2070137" y="1910820"/>
                  </a:cubicBezTo>
                  <a:cubicBezTo>
                    <a:pt x="2181594" y="2040474"/>
                    <a:pt x="2217988" y="2108713"/>
                    <a:pt x="2302149" y="2224719"/>
                  </a:cubicBezTo>
                  <a:cubicBezTo>
                    <a:pt x="2386310" y="2340725"/>
                    <a:pt x="2486394" y="2477202"/>
                    <a:pt x="2575104" y="2606856"/>
                  </a:cubicBezTo>
                  <a:cubicBezTo>
                    <a:pt x="2663814" y="2736510"/>
                    <a:pt x="2761623" y="2884360"/>
                    <a:pt x="2834411" y="3002641"/>
                  </a:cubicBezTo>
                  <a:cubicBezTo>
                    <a:pt x="2907199" y="3120922"/>
                    <a:pt x="2979987" y="3264224"/>
                    <a:pt x="3011832" y="3316540"/>
                  </a:cubicBezTo>
                  <a:cubicBezTo>
                    <a:pt x="3043677" y="3368856"/>
                    <a:pt x="3018656" y="3325639"/>
                    <a:pt x="3025480" y="3316540"/>
                  </a:cubicBezTo>
                  <a:cubicBezTo>
                    <a:pt x="3032304" y="3307441"/>
                    <a:pt x="3041403" y="3277871"/>
                    <a:pt x="3052776" y="3261949"/>
                  </a:cubicBezTo>
                  <a:cubicBezTo>
                    <a:pt x="3064149" y="3246027"/>
                    <a:pt x="3089170" y="3252850"/>
                    <a:pt x="3093719" y="3221005"/>
                  </a:cubicBezTo>
                  <a:cubicBezTo>
                    <a:pt x="3098268" y="3189160"/>
                    <a:pt x="3086895" y="3127746"/>
                    <a:pt x="3080071" y="3070880"/>
                  </a:cubicBezTo>
                  <a:cubicBezTo>
                    <a:pt x="3073247" y="3014014"/>
                    <a:pt x="3098268" y="3002641"/>
                    <a:pt x="3052776" y="2879811"/>
                  </a:cubicBezTo>
                  <a:cubicBezTo>
                    <a:pt x="3007284" y="2756981"/>
                    <a:pt x="2904925" y="2529519"/>
                    <a:pt x="2807116" y="2333901"/>
                  </a:cubicBezTo>
                  <a:cubicBezTo>
                    <a:pt x="2709307" y="2138283"/>
                    <a:pt x="2547809" y="1867603"/>
                    <a:pt x="2465922" y="1706104"/>
                  </a:cubicBezTo>
                  <a:cubicBezTo>
                    <a:pt x="2384035" y="1544606"/>
                    <a:pt x="2370387" y="1467268"/>
                    <a:pt x="2315796" y="1364910"/>
                  </a:cubicBezTo>
                  <a:cubicBezTo>
                    <a:pt x="2261205" y="1262552"/>
                    <a:pt x="2217988" y="1178391"/>
                    <a:pt x="2138376" y="1091955"/>
                  </a:cubicBezTo>
                  <a:cubicBezTo>
                    <a:pt x="2058764" y="1005519"/>
                    <a:pt x="1926835" y="914534"/>
                    <a:pt x="1838125" y="846295"/>
                  </a:cubicBezTo>
                  <a:cubicBezTo>
                    <a:pt x="1749415" y="778056"/>
                    <a:pt x="1678901" y="730289"/>
                    <a:pt x="1606113" y="682522"/>
                  </a:cubicBezTo>
                  <a:cubicBezTo>
                    <a:pt x="1533325" y="634755"/>
                    <a:pt x="1471910" y="600635"/>
                    <a:pt x="1401396" y="559692"/>
                  </a:cubicBezTo>
                  <a:cubicBezTo>
                    <a:pt x="1330883" y="518749"/>
                    <a:pt x="1264918" y="480080"/>
                    <a:pt x="1183032" y="436862"/>
                  </a:cubicBezTo>
                  <a:cubicBezTo>
                    <a:pt x="1101146" y="393644"/>
                    <a:pt x="978316" y="343603"/>
                    <a:pt x="910077" y="300385"/>
                  </a:cubicBezTo>
                  <a:cubicBezTo>
                    <a:pt x="841838" y="257167"/>
                    <a:pt x="853211" y="220773"/>
                    <a:pt x="773599" y="177555"/>
                  </a:cubicBezTo>
                  <a:cubicBezTo>
                    <a:pt x="693987" y="134337"/>
                    <a:pt x="523390" y="70647"/>
                    <a:pt x="432405" y="41077"/>
                  </a:cubicBezTo>
                  <a:cubicBezTo>
                    <a:pt x="341420" y="11507"/>
                    <a:pt x="273181" y="2409"/>
                    <a:pt x="227689" y="134"/>
                  </a:cubicBezTo>
                  <a:cubicBezTo>
                    <a:pt x="182197" y="-2141"/>
                    <a:pt x="193569" y="25154"/>
                    <a:pt x="159450" y="27429"/>
                  </a:cubicBezTo>
                  <a:cubicBezTo>
                    <a:pt x="125331" y="29704"/>
                    <a:pt x="-40717" y="-4415"/>
                    <a:pt x="9325" y="547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3F747DA0-84C0-EFB3-67C2-B7FFB69CD739}"/>
              </a:ext>
            </a:extLst>
          </p:cNvPr>
          <p:cNvSpPr/>
          <p:nvPr/>
        </p:nvSpPr>
        <p:spPr>
          <a:xfrm>
            <a:off x="9154620" y="1652174"/>
            <a:ext cx="79121" cy="295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ight Triangle 58">
            <a:extLst>
              <a:ext uri="{FF2B5EF4-FFF2-40B4-BE49-F238E27FC236}">
                <a16:creationId xmlns:a16="http://schemas.microsoft.com/office/drawing/2014/main" id="{04C9DFB9-4C30-9FC7-333B-2C21A0413C6F}"/>
              </a:ext>
            </a:extLst>
          </p:cNvPr>
          <p:cNvSpPr/>
          <p:nvPr/>
        </p:nvSpPr>
        <p:spPr>
          <a:xfrm rot="5400000">
            <a:off x="9170925" y="1976548"/>
            <a:ext cx="54669" cy="546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E746636-6EE1-1986-897E-73684EE3E59D}"/>
              </a:ext>
            </a:extLst>
          </p:cNvPr>
          <p:cNvSpPr/>
          <p:nvPr/>
        </p:nvSpPr>
        <p:spPr>
          <a:xfrm>
            <a:off x="10569910" y="1699174"/>
            <a:ext cx="363791" cy="2892479"/>
          </a:xfrm>
          <a:custGeom>
            <a:avLst/>
            <a:gdLst>
              <a:gd name="connsiteX0" fmla="*/ 0 w 736600"/>
              <a:gd name="connsiteY0" fmla="*/ 4495800 h 4495800"/>
              <a:gd name="connsiteX1" fmla="*/ 0 w 736600"/>
              <a:gd name="connsiteY1" fmla="*/ 0 h 4495800"/>
              <a:gd name="connsiteX2" fmla="*/ 558800 w 736600"/>
              <a:gd name="connsiteY2" fmla="*/ 457200 h 4495800"/>
              <a:gd name="connsiteX3" fmla="*/ 736600 w 736600"/>
              <a:gd name="connsiteY3" fmla="*/ 635000 h 4495800"/>
              <a:gd name="connsiteX4" fmla="*/ 736600 w 736600"/>
              <a:gd name="connsiteY4" fmla="*/ 4457700 h 4495800"/>
              <a:gd name="connsiteX5" fmla="*/ 0 w 736600"/>
              <a:gd name="connsiteY5" fmla="*/ 445770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6600" h="4495800">
                <a:moveTo>
                  <a:pt x="0" y="4495800"/>
                </a:moveTo>
                <a:lnTo>
                  <a:pt x="0" y="0"/>
                </a:lnTo>
                <a:lnTo>
                  <a:pt x="558800" y="457200"/>
                </a:lnTo>
                <a:lnTo>
                  <a:pt x="736600" y="635000"/>
                </a:lnTo>
                <a:lnTo>
                  <a:pt x="736600" y="4457700"/>
                </a:lnTo>
                <a:lnTo>
                  <a:pt x="0" y="4457700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A577EA8-2150-09B5-C1EE-7BA5E4ECCB54}"/>
              </a:ext>
            </a:extLst>
          </p:cNvPr>
          <p:cNvSpPr/>
          <p:nvPr/>
        </p:nvSpPr>
        <p:spPr>
          <a:xfrm rot="18900000">
            <a:off x="10734699" y="1522159"/>
            <a:ext cx="76167" cy="714216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0E96EAC-F109-1D10-2C0E-0EE15C534C6B}"/>
              </a:ext>
            </a:extLst>
          </p:cNvPr>
          <p:cNvSpPr/>
          <p:nvPr/>
        </p:nvSpPr>
        <p:spPr>
          <a:xfrm>
            <a:off x="9154620" y="1879267"/>
            <a:ext cx="255747" cy="1519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Isosceles Triangle 67">
            <a:extLst>
              <a:ext uri="{FF2B5EF4-FFF2-40B4-BE49-F238E27FC236}">
                <a16:creationId xmlns:a16="http://schemas.microsoft.com/office/drawing/2014/main" id="{723299D8-EBFE-C988-3EEE-BA3A7E932A36}"/>
              </a:ext>
            </a:extLst>
          </p:cNvPr>
          <p:cNvSpPr/>
          <p:nvPr/>
        </p:nvSpPr>
        <p:spPr>
          <a:xfrm>
            <a:off x="9137757" y="2653639"/>
            <a:ext cx="112007" cy="1455774"/>
          </a:xfrm>
          <a:prstGeom prst="triangle">
            <a:avLst/>
          </a:prstGeom>
          <a:solidFill>
            <a:srgbClr val="120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39FABB0-4097-4ECD-ABE6-CE165BDA78CF}"/>
              </a:ext>
            </a:extLst>
          </p:cNvPr>
          <p:cNvSpPr/>
          <p:nvPr/>
        </p:nvSpPr>
        <p:spPr>
          <a:xfrm>
            <a:off x="8228260" y="4232945"/>
            <a:ext cx="3578934" cy="81525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AE3BC40-6F20-6C14-3910-1C7969BBBDF6}"/>
              </a:ext>
            </a:extLst>
          </p:cNvPr>
          <p:cNvSpPr/>
          <p:nvPr/>
        </p:nvSpPr>
        <p:spPr>
          <a:xfrm>
            <a:off x="11807194" y="1346972"/>
            <a:ext cx="81525" cy="2967498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F715D12-F37D-78C2-CF8C-B3C372AA8387}"/>
              </a:ext>
            </a:extLst>
          </p:cNvPr>
          <p:cNvCxnSpPr>
            <a:cxnSpLocks/>
          </p:cNvCxnSpPr>
          <p:nvPr/>
        </p:nvCxnSpPr>
        <p:spPr>
          <a:xfrm rot="420000">
            <a:off x="8916179" y="4485671"/>
            <a:ext cx="0" cy="2364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58">
            <a:extLst>
              <a:ext uri="{FF2B5EF4-FFF2-40B4-BE49-F238E27FC236}">
                <a16:creationId xmlns:a16="http://schemas.microsoft.com/office/drawing/2014/main" id="{4BB69B50-218B-604F-9A51-85DD7595525A}"/>
              </a:ext>
            </a:extLst>
          </p:cNvPr>
          <p:cNvSpPr txBox="1"/>
          <p:nvPr/>
        </p:nvSpPr>
        <p:spPr>
          <a:xfrm>
            <a:off x="10094527" y="4568793"/>
            <a:ext cx="134876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FF0000"/>
                </a:solidFill>
              </a:rPr>
              <a:t>CO</a:t>
            </a:r>
            <a:r>
              <a:rPr 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 pulse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2-5 J, 2ps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0B20D83-ED18-F860-04BD-84A67E2D32ED}"/>
              </a:ext>
            </a:extLst>
          </p:cNvPr>
          <p:cNvSpPr/>
          <p:nvPr/>
        </p:nvSpPr>
        <p:spPr>
          <a:xfrm>
            <a:off x="8228260" y="1346972"/>
            <a:ext cx="3578934" cy="81525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89E2928-BD98-4601-B927-8B39455FBD75}"/>
              </a:ext>
            </a:extLst>
          </p:cNvPr>
          <p:cNvSpPr/>
          <p:nvPr/>
        </p:nvSpPr>
        <p:spPr>
          <a:xfrm>
            <a:off x="8146735" y="1346972"/>
            <a:ext cx="81525" cy="2967498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A64AD43-9304-16E8-D456-661873CE5431}"/>
              </a:ext>
            </a:extLst>
          </p:cNvPr>
          <p:cNvCxnSpPr/>
          <p:nvPr/>
        </p:nvCxnSpPr>
        <p:spPr>
          <a:xfrm flipV="1">
            <a:off x="10751805" y="3822962"/>
            <a:ext cx="0" cy="35870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7">
            <a:extLst>
              <a:ext uri="{FF2B5EF4-FFF2-40B4-BE49-F238E27FC236}">
                <a16:creationId xmlns:a16="http://schemas.microsoft.com/office/drawing/2014/main" id="{387C388C-D2A2-FED4-F288-48F0A21B135F}"/>
              </a:ext>
            </a:extLst>
          </p:cNvPr>
          <p:cNvSpPr txBox="1"/>
          <p:nvPr/>
        </p:nvSpPr>
        <p:spPr>
          <a:xfrm>
            <a:off x="8341399" y="2041261"/>
            <a:ext cx="452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H</a:t>
            </a:r>
            <a:r>
              <a:rPr lang="en-US" b="1" baseline="-25000" dirty="0"/>
              <a:t>2</a:t>
            </a:r>
          </a:p>
          <a:p>
            <a:pPr algn="ctr"/>
            <a:r>
              <a:rPr lang="en-US" b="1" dirty="0"/>
              <a:t>jet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8EAA9BB-9B12-6BED-4BE1-B25150823D3E}"/>
              </a:ext>
            </a:extLst>
          </p:cNvPr>
          <p:cNvCxnSpPr>
            <a:stCxn id="77" idx="3"/>
            <a:endCxn id="93" idx="1"/>
          </p:cNvCxnSpPr>
          <p:nvPr/>
        </p:nvCxnSpPr>
        <p:spPr>
          <a:xfrm>
            <a:off x="8794067" y="2364427"/>
            <a:ext cx="288114" cy="1790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20">
            <a:extLst>
              <a:ext uri="{FF2B5EF4-FFF2-40B4-BE49-F238E27FC236}">
                <a16:creationId xmlns:a16="http://schemas.microsoft.com/office/drawing/2014/main" id="{D7947FDE-1E3C-4981-B917-B8B0B4B8CDFE}"/>
              </a:ext>
            </a:extLst>
          </p:cNvPr>
          <p:cNvSpPr txBox="1"/>
          <p:nvPr/>
        </p:nvSpPr>
        <p:spPr>
          <a:xfrm>
            <a:off x="8217702" y="3776467"/>
            <a:ext cx="77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120FFF"/>
                </a:solidFill>
              </a:rPr>
              <a:t>Lanex</a:t>
            </a:r>
            <a:endParaRPr lang="en-US" dirty="0">
              <a:solidFill>
                <a:srgbClr val="120FFF"/>
              </a:solidFill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17FE6D-5073-2575-1E09-F697E4819F97}"/>
              </a:ext>
            </a:extLst>
          </p:cNvPr>
          <p:cNvGrpSpPr/>
          <p:nvPr/>
        </p:nvGrpSpPr>
        <p:grpSpPr>
          <a:xfrm rot="16200000">
            <a:off x="8574719" y="4535524"/>
            <a:ext cx="1238429" cy="406141"/>
            <a:chOff x="6881233" y="4611088"/>
            <a:chExt cx="1238429" cy="40614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D281424-9DE8-2AF7-1218-8C80DF1D7F82}"/>
                </a:ext>
              </a:extLst>
            </p:cNvPr>
            <p:cNvSpPr/>
            <p:nvPr/>
          </p:nvSpPr>
          <p:spPr>
            <a:xfrm rot="10800000">
              <a:off x="6881233" y="4712433"/>
              <a:ext cx="550779" cy="208547"/>
            </a:xfrm>
            <a:custGeom>
              <a:avLst/>
              <a:gdLst>
                <a:gd name="connsiteX0" fmla="*/ 176463 w 181810"/>
                <a:gd name="connsiteY0" fmla="*/ 37431 h 208547"/>
                <a:gd name="connsiteX1" fmla="*/ 0 w 181810"/>
                <a:gd name="connsiteY1" fmla="*/ 0 h 208547"/>
                <a:gd name="connsiteX2" fmla="*/ 0 w 181810"/>
                <a:gd name="connsiteY2" fmla="*/ 208547 h 208547"/>
                <a:gd name="connsiteX3" fmla="*/ 181810 w 181810"/>
                <a:gd name="connsiteY3" fmla="*/ 176463 h 208547"/>
                <a:gd name="connsiteX4" fmla="*/ 176463 w 181810"/>
                <a:gd name="connsiteY4" fmla="*/ 37431 h 20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10" h="208547">
                  <a:moveTo>
                    <a:pt x="176463" y="37431"/>
                  </a:moveTo>
                  <a:lnTo>
                    <a:pt x="0" y="0"/>
                  </a:lnTo>
                  <a:lnTo>
                    <a:pt x="0" y="208547"/>
                  </a:lnTo>
                  <a:lnTo>
                    <a:pt x="181810" y="176463"/>
                  </a:lnTo>
                  <a:lnTo>
                    <a:pt x="176463" y="3743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281B67C-9621-5074-E36D-EB81C1E5AFA5}"/>
                </a:ext>
              </a:extLst>
            </p:cNvPr>
            <p:cNvSpPr/>
            <p:nvPr/>
          </p:nvSpPr>
          <p:spPr>
            <a:xfrm>
              <a:off x="7476961" y="4702308"/>
              <a:ext cx="642701" cy="214010"/>
            </a:xfrm>
            <a:custGeom>
              <a:avLst/>
              <a:gdLst>
                <a:gd name="connsiteX0" fmla="*/ 176463 w 181810"/>
                <a:gd name="connsiteY0" fmla="*/ 37431 h 208547"/>
                <a:gd name="connsiteX1" fmla="*/ 0 w 181810"/>
                <a:gd name="connsiteY1" fmla="*/ 0 h 208547"/>
                <a:gd name="connsiteX2" fmla="*/ 0 w 181810"/>
                <a:gd name="connsiteY2" fmla="*/ 208547 h 208547"/>
                <a:gd name="connsiteX3" fmla="*/ 181810 w 181810"/>
                <a:gd name="connsiteY3" fmla="*/ 176463 h 208547"/>
                <a:gd name="connsiteX4" fmla="*/ 176463 w 181810"/>
                <a:gd name="connsiteY4" fmla="*/ 37431 h 20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10" h="208547">
                  <a:moveTo>
                    <a:pt x="176463" y="37431"/>
                  </a:moveTo>
                  <a:lnTo>
                    <a:pt x="0" y="0"/>
                  </a:lnTo>
                  <a:lnTo>
                    <a:pt x="0" y="208547"/>
                  </a:lnTo>
                  <a:lnTo>
                    <a:pt x="181810" y="176463"/>
                  </a:lnTo>
                  <a:lnTo>
                    <a:pt x="176463" y="3743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5792AC2-C50C-6904-8198-9E9893415262}"/>
                </a:ext>
              </a:extLst>
            </p:cNvPr>
            <p:cNvSpPr/>
            <p:nvPr/>
          </p:nvSpPr>
          <p:spPr>
            <a:xfrm rot="16200000">
              <a:off x="7237201" y="4777473"/>
              <a:ext cx="406141" cy="73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4EBAB71-96FD-7782-8855-62FA072F695F}"/>
                </a:ext>
              </a:extLst>
            </p:cNvPr>
            <p:cNvCxnSpPr/>
            <p:nvPr/>
          </p:nvCxnSpPr>
          <p:spPr>
            <a:xfrm>
              <a:off x="8114314" y="4629270"/>
              <a:ext cx="0" cy="37191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B945E886-F0B7-EC20-7808-22542BB97767}"/>
              </a:ext>
            </a:extLst>
          </p:cNvPr>
          <p:cNvSpPr txBox="1"/>
          <p:nvPr/>
        </p:nvSpPr>
        <p:spPr>
          <a:xfrm>
            <a:off x="11772255" y="6469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50BCCB3-AFF8-FDD7-07EE-30B6A3D89ED2}"/>
              </a:ext>
            </a:extLst>
          </p:cNvPr>
          <p:cNvGrpSpPr/>
          <p:nvPr/>
        </p:nvGrpSpPr>
        <p:grpSpPr>
          <a:xfrm>
            <a:off x="37180" y="60960"/>
            <a:ext cx="1118520" cy="1061023"/>
            <a:chOff x="3303214" y="2758382"/>
            <a:chExt cx="1424847" cy="1409786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DD2586F-0C42-89CE-A578-37E00F357C5F}"/>
                </a:ext>
              </a:extLst>
            </p:cNvPr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378041A-0362-6394-CD57-929E897EC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5442958-1809-4EC4-C110-B4EC6DF094F0}"/>
              </a:ext>
            </a:extLst>
          </p:cNvPr>
          <p:cNvSpPr/>
          <p:nvPr/>
        </p:nvSpPr>
        <p:spPr>
          <a:xfrm>
            <a:off x="8911832" y="5342355"/>
            <a:ext cx="563855" cy="2594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117">
            <a:extLst>
              <a:ext uri="{FF2B5EF4-FFF2-40B4-BE49-F238E27FC236}">
                <a16:creationId xmlns:a16="http://schemas.microsoft.com/office/drawing/2014/main" id="{6024216E-497D-0BE3-81E1-1D3293134C5B}"/>
              </a:ext>
            </a:extLst>
          </p:cNvPr>
          <p:cNvSpPr txBox="1"/>
          <p:nvPr/>
        </p:nvSpPr>
        <p:spPr>
          <a:xfrm>
            <a:off x="8886992" y="5308371"/>
            <a:ext cx="639313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CCD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D44E3FE2-8D8F-0610-AEFB-005B7755077B}"/>
              </a:ext>
            </a:extLst>
          </p:cNvPr>
          <p:cNvCxnSpPr/>
          <p:nvPr/>
        </p:nvCxnSpPr>
        <p:spPr>
          <a:xfrm>
            <a:off x="8877887" y="3385507"/>
            <a:ext cx="288114" cy="17909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892DEDE8-35CD-5E8C-475E-AD979B31C7BF}"/>
              </a:ext>
            </a:extLst>
          </p:cNvPr>
          <p:cNvSpPr txBox="1"/>
          <p:nvPr/>
        </p:nvSpPr>
        <p:spPr>
          <a:xfrm>
            <a:off x="8415725" y="2991896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sz="2400" baseline="30000">
                <a:solidFill>
                  <a:schemeClr val="accent5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24FBE61-C889-26F2-1A58-E93DFA74BEEB}"/>
              </a:ext>
            </a:extLst>
          </p:cNvPr>
          <p:cNvSpPr txBox="1"/>
          <p:nvPr/>
        </p:nvSpPr>
        <p:spPr>
          <a:xfrm>
            <a:off x="7730299" y="5646420"/>
            <a:ext cx="292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integrated luminescence</a:t>
            </a:r>
          </a:p>
          <a:p>
            <a:pPr algn="ctr"/>
            <a:r>
              <a:rPr lang="en-US" sz="2000"/>
              <a:t>⇒ total charge Q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7B39842-FF5F-1600-D18E-6CEB973C9D09}"/>
              </a:ext>
            </a:extLst>
          </p:cNvPr>
          <p:cNvCxnSpPr/>
          <p:nvPr/>
        </p:nvCxnSpPr>
        <p:spPr>
          <a:xfrm>
            <a:off x="9190992" y="4973205"/>
            <a:ext cx="0" cy="236422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ight Triangle 102">
            <a:extLst>
              <a:ext uri="{FF2B5EF4-FFF2-40B4-BE49-F238E27FC236}">
                <a16:creationId xmlns:a16="http://schemas.microsoft.com/office/drawing/2014/main" id="{62DADA56-D366-1E32-10A4-F4C2E3E96477}"/>
              </a:ext>
            </a:extLst>
          </p:cNvPr>
          <p:cNvSpPr/>
          <p:nvPr/>
        </p:nvSpPr>
        <p:spPr>
          <a:xfrm flipV="1">
            <a:off x="9156311" y="1879924"/>
            <a:ext cx="72458" cy="10297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622F014-9DF9-F19F-E8B8-E57D9DD61461}"/>
              </a:ext>
            </a:extLst>
          </p:cNvPr>
          <p:cNvCxnSpPr>
            <a:cxnSpLocks/>
          </p:cNvCxnSpPr>
          <p:nvPr/>
        </p:nvCxnSpPr>
        <p:spPr>
          <a:xfrm rot="21180000" flipH="1">
            <a:off x="9474979" y="4498371"/>
            <a:ext cx="0" cy="2364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7816CB0A-016E-6C37-1311-B831FB82BB11}"/>
              </a:ext>
            </a:extLst>
          </p:cNvPr>
          <p:cNvSpPr txBox="1"/>
          <p:nvPr/>
        </p:nvSpPr>
        <p:spPr>
          <a:xfrm>
            <a:off x="1896626" y="6304"/>
            <a:ext cx="56984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Detection and Characterization of</a:t>
            </a:r>
          </a:p>
          <a:p>
            <a:pPr algn="ctr"/>
            <a:r>
              <a:rPr lang="en-US" sz="2800" b="1"/>
              <a:t>relativistic electron beams </a:t>
            </a:r>
          </a:p>
        </p:txBody>
      </p:sp>
      <p:pic>
        <p:nvPicPr>
          <p:cNvPr id="106" name="Picture 105" descr="SUNY Stonybrook logo.jpg">
            <a:extLst>
              <a:ext uri="{FF2B5EF4-FFF2-40B4-BE49-F238E27FC236}">
                <a16:creationId xmlns:a16="http://schemas.microsoft.com/office/drawing/2014/main" id="{D1B092EC-0A15-EE5A-A64B-D63170D70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57" y="-15089"/>
            <a:ext cx="920590" cy="920590"/>
          </a:xfrm>
          <a:prstGeom prst="rect">
            <a:avLst/>
          </a:prstGeom>
        </p:spPr>
      </p:pic>
      <p:pic>
        <p:nvPicPr>
          <p:cNvPr id="107" name="Picture 106" descr="BNL_logo_sm.jpg">
            <a:extLst>
              <a:ext uri="{FF2B5EF4-FFF2-40B4-BE49-F238E27FC236}">
                <a16:creationId xmlns:a16="http://schemas.microsoft.com/office/drawing/2014/main" id="{E7DE1696-557F-D948-DBBF-007E05557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92" y="119666"/>
            <a:ext cx="2030908" cy="777133"/>
          </a:xfrm>
          <a:prstGeom prst="rect">
            <a:avLst/>
          </a:prstGeom>
        </p:spPr>
      </p:pic>
      <p:pic>
        <p:nvPicPr>
          <p:cNvPr id="109" name="Picture 108" descr="A diagram of a graph&#10;&#10;Description automatically generated">
            <a:extLst>
              <a:ext uri="{FF2B5EF4-FFF2-40B4-BE49-F238E27FC236}">
                <a16:creationId xmlns:a16="http://schemas.microsoft.com/office/drawing/2014/main" id="{DA440DB8-369C-903D-A8BE-F99947402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01" y="1114938"/>
            <a:ext cx="5346282" cy="2884273"/>
          </a:xfrm>
          <a:prstGeom prst="rect">
            <a:avLst/>
          </a:prstGeom>
        </p:spPr>
      </p:pic>
      <p:pic>
        <p:nvPicPr>
          <p:cNvPr id="111" name="Picture 110" descr="A diagram of a graph&#10;&#10;Description automatically generated">
            <a:extLst>
              <a:ext uri="{FF2B5EF4-FFF2-40B4-BE49-F238E27FC236}">
                <a16:creationId xmlns:a16="http://schemas.microsoft.com/office/drawing/2014/main" id="{3BC93CFE-CA27-623F-4816-174C0DF97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44" y="4117154"/>
            <a:ext cx="5444110" cy="27538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E28DD15A-768E-EB25-FE7A-B912AC4564C9}"/>
              </a:ext>
            </a:extLst>
          </p:cNvPr>
          <p:cNvSpPr txBox="1"/>
          <p:nvPr/>
        </p:nvSpPr>
        <p:spPr>
          <a:xfrm>
            <a:off x="1578979" y="902926"/>
            <a:ext cx="2119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P appearance thresholds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B086CBE-AB15-BC2F-58EB-4FFA2407901E}"/>
              </a:ext>
            </a:extLst>
          </p:cNvPr>
          <p:cNvSpPr txBox="1"/>
          <p:nvPr/>
        </p:nvSpPr>
        <p:spPr>
          <a:xfrm>
            <a:off x="3655933" y="877241"/>
            <a:ext cx="192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⇒  all are sub-</a:t>
            </a:r>
            <a:r>
              <a:rPr lang="en-US" b="1" i="1">
                <a:solidFill>
                  <a:srgbClr val="FF0000"/>
                </a:solidFill>
              </a:rPr>
              <a:t>P</a:t>
            </a:r>
            <a:r>
              <a:rPr lang="en-US" b="1" baseline="-25000">
                <a:solidFill>
                  <a:srgbClr val="FF0000"/>
                </a:solidFill>
              </a:rPr>
              <a:t>cr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57B0CE1-9E41-3D2E-7B7A-507FC7A91591}"/>
                  </a:ext>
                </a:extLst>
              </p:cNvPr>
              <p:cNvSpPr txBox="1"/>
              <p:nvPr/>
            </p:nvSpPr>
            <p:spPr>
              <a:xfrm>
                <a:off x="1881850" y="3844821"/>
                <a:ext cx="2422202" cy="362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𝑣𝑎𝑐</m:t>
                        </m:r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400" i="1"/>
                  <a:t>appearance thresholds</a:t>
                </a: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57B0CE1-9E41-3D2E-7B7A-507FC7A91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850" y="3844821"/>
                <a:ext cx="2422202" cy="362920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>
            <a:extLst>
              <a:ext uri="{FF2B5EF4-FFF2-40B4-BE49-F238E27FC236}">
                <a16:creationId xmlns:a16="http://schemas.microsoft.com/office/drawing/2014/main" id="{DD847E2E-D58A-9299-B3C2-7F5F68FB2318}"/>
              </a:ext>
            </a:extLst>
          </p:cNvPr>
          <p:cNvSpPr txBox="1"/>
          <p:nvPr/>
        </p:nvSpPr>
        <p:spPr>
          <a:xfrm>
            <a:off x="4199792" y="3841615"/>
            <a:ext cx="229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⇒  all are relativistic</a:t>
            </a:r>
            <a:endParaRPr lang="en-US" b="1" baseline="-25000">
              <a:solidFill>
                <a:srgbClr val="FF0000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4BBD6DC-D063-82B8-D79F-8CEC31B79A20}"/>
              </a:ext>
            </a:extLst>
          </p:cNvPr>
          <p:cNvGrpSpPr/>
          <p:nvPr/>
        </p:nvGrpSpPr>
        <p:grpSpPr>
          <a:xfrm>
            <a:off x="5850058" y="1229236"/>
            <a:ext cx="1786990" cy="369332"/>
            <a:chOff x="5850058" y="1229236"/>
            <a:chExt cx="1786990" cy="369332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1A83650-5BFE-A4BB-DC0A-C5836073BD01}"/>
                </a:ext>
              </a:extLst>
            </p:cNvPr>
            <p:cNvSpPr txBox="1"/>
            <p:nvPr/>
          </p:nvSpPr>
          <p:spPr>
            <a:xfrm>
              <a:off x="6052960" y="1229236"/>
              <a:ext cx="15840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i="1">
                  <a:solidFill>
                    <a:srgbClr val="120FFF"/>
                  </a:solidFill>
                </a:rPr>
                <a:t>Q</a:t>
              </a:r>
              <a:r>
                <a:rPr lang="en-US" b="1" baseline="-25000">
                  <a:solidFill>
                    <a:srgbClr val="120FFF"/>
                  </a:solidFill>
                </a:rPr>
                <a:t>max</a:t>
              </a:r>
              <a:r>
                <a:rPr lang="en-US" b="1">
                  <a:solidFill>
                    <a:srgbClr val="120FFF"/>
                  </a:solidFill>
                </a:rPr>
                <a:t> ≈ 500 pC</a:t>
              </a: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E15E8DC6-77E6-54D5-858F-C280259702F1}"/>
                </a:ext>
              </a:extLst>
            </p:cNvPr>
            <p:cNvCxnSpPr/>
            <p:nvPr/>
          </p:nvCxnSpPr>
          <p:spPr>
            <a:xfrm flipH="1">
              <a:off x="5850058" y="1414629"/>
              <a:ext cx="226052" cy="0"/>
            </a:xfrm>
            <a:prstGeom prst="straightConnector1">
              <a:avLst/>
            </a:prstGeom>
            <a:ln w="38100">
              <a:solidFill>
                <a:srgbClr val="120F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3CCF283-237B-CEB3-E119-73DAC3AE6C05}"/>
              </a:ext>
            </a:extLst>
          </p:cNvPr>
          <p:cNvSpPr/>
          <p:nvPr/>
        </p:nvSpPr>
        <p:spPr>
          <a:xfrm>
            <a:off x="1877111" y="1251311"/>
            <a:ext cx="1646261" cy="2182427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A03A978-625C-23D8-C72B-10D52A0018C6}"/>
              </a:ext>
            </a:extLst>
          </p:cNvPr>
          <p:cNvSpPr txBox="1"/>
          <p:nvPr/>
        </p:nvSpPr>
        <p:spPr>
          <a:xfrm>
            <a:off x="5868996" y="1851769"/>
            <a:ext cx="1891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For 2 TW pulses,</a:t>
            </a:r>
          </a:p>
          <a:p>
            <a:r>
              <a:rPr lang="en-US" b="1">
                <a:solidFill>
                  <a:srgbClr val="FF0000"/>
                </a:solidFill>
              </a:rPr>
              <a:t>self-focusing no</a:t>
            </a:r>
          </a:p>
          <a:p>
            <a:r>
              <a:rPr lang="en-US" b="1">
                <a:solidFill>
                  <a:srgbClr val="FF0000"/>
                </a:solidFill>
              </a:rPr>
              <a:t>longer essential</a:t>
            </a:r>
          </a:p>
          <a:p>
            <a:r>
              <a:rPr lang="en-US" b="1">
                <a:solidFill>
                  <a:srgbClr val="FF0000"/>
                </a:solidFill>
              </a:rPr>
              <a:t>to trigger LWFA.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C7E91F-AC75-67EF-7DD8-0077FB866D67}"/>
              </a:ext>
            </a:extLst>
          </p:cNvPr>
          <p:cNvSpPr txBox="1"/>
          <p:nvPr/>
        </p:nvSpPr>
        <p:spPr>
          <a:xfrm>
            <a:off x="7328817" y="6392808"/>
            <a:ext cx="3907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Zgadzaj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et al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.,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Nat. Comms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1600" b="1">
                <a:solidFill>
                  <a:schemeClr val="accent6">
                    <a:lumMod val="75000"/>
                  </a:schemeClr>
                </a:solidFill>
              </a:rPr>
              <a:t>15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, 437 (2024)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1160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5" grpId="0"/>
      <p:bldP spid="116" grpId="0"/>
      <p:bldP spid="117" grpId="0"/>
      <p:bldP spid="122" grpId="0" animBg="1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5">
            <a:extLst>
              <a:ext uri="{FF2B5EF4-FFF2-40B4-BE49-F238E27FC236}">
                <a16:creationId xmlns:a16="http://schemas.microsoft.com/office/drawing/2014/main" id="{93D463DE-7BA7-14CF-5FD9-8FD62B6D6C03}"/>
              </a:ext>
            </a:extLst>
          </p:cNvPr>
          <p:cNvGrpSpPr/>
          <p:nvPr/>
        </p:nvGrpSpPr>
        <p:grpSpPr>
          <a:xfrm>
            <a:off x="657334" y="1590517"/>
            <a:ext cx="6311435" cy="4858514"/>
            <a:chOff x="657334" y="1770632"/>
            <a:chExt cx="6311435" cy="4858514"/>
          </a:xfrm>
        </p:grpSpPr>
        <p:pic>
          <p:nvPicPr>
            <p:cNvPr id="169" name="Picture 168" descr="A collage of images of light&#10;&#10;Description automatically generated">
              <a:extLst>
                <a:ext uri="{FF2B5EF4-FFF2-40B4-BE49-F238E27FC236}">
                  <a16:creationId xmlns:a16="http://schemas.microsoft.com/office/drawing/2014/main" id="{BEB4521B-1BDD-30D6-43CA-279BDE4F0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334" y="1770632"/>
              <a:ext cx="5531232" cy="4858514"/>
            </a:xfrm>
            <a:prstGeom prst="rect">
              <a:avLst/>
            </a:prstGeom>
          </p:spPr>
        </p:pic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1CA1295-0FCC-02B6-31BC-B40E39DC505F}"/>
                </a:ext>
              </a:extLst>
            </p:cNvPr>
            <p:cNvCxnSpPr/>
            <p:nvPr/>
          </p:nvCxnSpPr>
          <p:spPr>
            <a:xfrm>
              <a:off x="6096000" y="2015963"/>
              <a:ext cx="866038" cy="159543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78EC536-4E70-61EF-0925-9AF6FEF277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2731" y="4105980"/>
              <a:ext cx="866038" cy="159543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51C762F-E7F0-7EBA-A94F-43F9DCA65F14}"/>
              </a:ext>
            </a:extLst>
          </p:cNvPr>
          <p:cNvGrpSpPr/>
          <p:nvPr/>
        </p:nvGrpSpPr>
        <p:grpSpPr>
          <a:xfrm>
            <a:off x="37180" y="60960"/>
            <a:ext cx="1118520" cy="1061023"/>
            <a:chOff x="3303214" y="2758382"/>
            <a:chExt cx="1424847" cy="14097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42D0169-9306-A2CE-8C09-947BAAFFDE1A}"/>
                </a:ext>
              </a:extLst>
            </p:cNvPr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04B134-B0A5-4E67-C854-C1AAD1824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B7B967-8BC7-9E08-84F3-CFB053E097C6}"/>
              </a:ext>
            </a:extLst>
          </p:cNvPr>
          <p:cNvSpPr txBox="1"/>
          <p:nvPr/>
        </p:nvSpPr>
        <p:spPr>
          <a:xfrm>
            <a:off x="1797498" y="26079"/>
            <a:ext cx="6326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/>
              <a:t>Electron energy spectra have</a:t>
            </a:r>
          </a:p>
          <a:p>
            <a:pPr algn="ctr"/>
            <a:r>
              <a:rPr lang="en-US" sz="3600" b="1"/>
              <a:t>2 corresponding components</a:t>
            </a:r>
          </a:p>
        </p:txBody>
      </p:sp>
      <p:pic>
        <p:nvPicPr>
          <p:cNvPr id="6" name="Picture 5" descr="SUNY Stonybrook logo.jpg">
            <a:extLst>
              <a:ext uri="{FF2B5EF4-FFF2-40B4-BE49-F238E27FC236}">
                <a16:creationId xmlns:a16="http://schemas.microsoft.com/office/drawing/2014/main" id="{F883B1D9-9469-99CC-06C3-270394B22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57" y="-15089"/>
            <a:ext cx="920590" cy="920590"/>
          </a:xfrm>
          <a:prstGeom prst="rect">
            <a:avLst/>
          </a:prstGeom>
        </p:spPr>
      </p:pic>
      <p:pic>
        <p:nvPicPr>
          <p:cNvPr id="7" name="Picture 6" descr="BNL_logo_sm.jpg">
            <a:extLst>
              <a:ext uri="{FF2B5EF4-FFF2-40B4-BE49-F238E27FC236}">
                <a16:creationId xmlns:a16="http://schemas.microsoft.com/office/drawing/2014/main" id="{860C2D29-14F8-EC38-28DA-E62978403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92" y="119666"/>
            <a:ext cx="2030908" cy="7771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C5FACE-418D-FD8F-553C-4F848D173ED3}"/>
              </a:ext>
            </a:extLst>
          </p:cNvPr>
          <p:cNvSpPr/>
          <p:nvPr/>
        </p:nvSpPr>
        <p:spPr>
          <a:xfrm>
            <a:off x="8146762" y="3336217"/>
            <a:ext cx="97830" cy="6813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37E72-A05F-307F-63EE-C8142FEDF9F1}"/>
              </a:ext>
            </a:extLst>
          </p:cNvPr>
          <p:cNvSpPr/>
          <p:nvPr/>
        </p:nvSpPr>
        <p:spPr>
          <a:xfrm>
            <a:off x="8953857" y="4439160"/>
            <a:ext cx="676655" cy="1059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BD3066-2D54-1AAD-72DD-EBF0C3DDB4DF}"/>
              </a:ext>
            </a:extLst>
          </p:cNvPr>
          <p:cNvGrpSpPr/>
          <p:nvPr/>
        </p:nvGrpSpPr>
        <p:grpSpPr>
          <a:xfrm>
            <a:off x="9137058" y="2625236"/>
            <a:ext cx="293489" cy="293489"/>
            <a:chOff x="7670800" y="317500"/>
            <a:chExt cx="736600" cy="7366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EA0048D-ED17-3C4C-4B99-A98660130E11}"/>
                </a:ext>
              </a:extLst>
            </p:cNvPr>
            <p:cNvSpPr/>
            <p:nvPr/>
          </p:nvSpPr>
          <p:spPr>
            <a:xfrm>
              <a:off x="7670800" y="317500"/>
              <a:ext cx="736600" cy="736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640465-D1BB-2BEC-A39B-7CACE598D1B9}"/>
                </a:ext>
              </a:extLst>
            </p:cNvPr>
            <p:cNvSpPr/>
            <p:nvPr/>
          </p:nvSpPr>
          <p:spPr>
            <a:xfrm>
              <a:off x="7810500" y="457200"/>
              <a:ext cx="457200" cy="457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485B88A6-85B5-2E68-78CA-17BD47349AEA}"/>
              </a:ext>
            </a:extLst>
          </p:cNvPr>
          <p:cNvSpPr/>
          <p:nvPr/>
        </p:nvSpPr>
        <p:spPr>
          <a:xfrm>
            <a:off x="8945704" y="2026031"/>
            <a:ext cx="692960" cy="2671165"/>
          </a:xfrm>
          <a:custGeom>
            <a:avLst/>
            <a:gdLst>
              <a:gd name="connsiteX0" fmla="*/ 1079500 w 1079500"/>
              <a:gd name="connsiteY0" fmla="*/ 3987800 h 4000500"/>
              <a:gd name="connsiteX1" fmla="*/ 317500 w 1079500"/>
              <a:gd name="connsiteY1" fmla="*/ 0 h 4000500"/>
              <a:gd name="connsiteX2" fmla="*/ 723900 w 1079500"/>
              <a:gd name="connsiteY2" fmla="*/ 101600 h 4000500"/>
              <a:gd name="connsiteX3" fmla="*/ 0 w 1079500"/>
              <a:gd name="connsiteY3" fmla="*/ 4000500 h 4000500"/>
              <a:gd name="connsiteX4" fmla="*/ 1079500 w 1079500"/>
              <a:gd name="connsiteY4" fmla="*/ 398780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500" h="4000500">
                <a:moveTo>
                  <a:pt x="1079500" y="3987800"/>
                </a:moveTo>
                <a:lnTo>
                  <a:pt x="317500" y="0"/>
                </a:lnTo>
                <a:lnTo>
                  <a:pt x="723900" y="101600"/>
                </a:lnTo>
                <a:lnTo>
                  <a:pt x="0" y="4000500"/>
                </a:lnTo>
                <a:lnTo>
                  <a:pt x="1079500" y="3987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87F6F84-0693-5A7A-A76D-29D51B0AEAEC}"/>
              </a:ext>
            </a:extLst>
          </p:cNvPr>
          <p:cNvSpPr/>
          <p:nvPr/>
        </p:nvSpPr>
        <p:spPr>
          <a:xfrm>
            <a:off x="9116906" y="1835848"/>
            <a:ext cx="2010622" cy="366747"/>
          </a:xfrm>
          <a:custGeom>
            <a:avLst/>
            <a:gdLst>
              <a:gd name="connsiteX0" fmla="*/ 2387600 w 3086100"/>
              <a:gd name="connsiteY0" fmla="*/ 0 h 736600"/>
              <a:gd name="connsiteX1" fmla="*/ 584200 w 3086100"/>
              <a:gd name="connsiteY1" fmla="*/ 0 h 736600"/>
              <a:gd name="connsiteX2" fmla="*/ 63500 w 3086100"/>
              <a:gd name="connsiteY2" fmla="*/ 482600 h 736600"/>
              <a:gd name="connsiteX3" fmla="*/ 0 w 3086100"/>
              <a:gd name="connsiteY3" fmla="*/ 736600 h 736600"/>
              <a:gd name="connsiteX4" fmla="*/ 3086100 w 3086100"/>
              <a:gd name="connsiteY4" fmla="*/ 736600 h 736600"/>
              <a:gd name="connsiteX5" fmla="*/ 2387600 w 3086100"/>
              <a:gd name="connsiteY5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6100" h="736600">
                <a:moveTo>
                  <a:pt x="2387600" y="0"/>
                </a:moveTo>
                <a:lnTo>
                  <a:pt x="584200" y="0"/>
                </a:lnTo>
                <a:lnTo>
                  <a:pt x="63500" y="482600"/>
                </a:lnTo>
                <a:lnTo>
                  <a:pt x="0" y="736600"/>
                </a:lnTo>
                <a:lnTo>
                  <a:pt x="3086100" y="736600"/>
                </a:lnTo>
                <a:lnTo>
                  <a:pt x="238760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250FA-F714-DA48-8B30-56C5F8A04770}"/>
              </a:ext>
            </a:extLst>
          </p:cNvPr>
          <p:cNvSpPr/>
          <p:nvPr/>
        </p:nvSpPr>
        <p:spPr>
          <a:xfrm>
            <a:off x="8831570" y="1365681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924319-85BA-E7BF-760F-BB5C7D515959}"/>
              </a:ext>
            </a:extLst>
          </p:cNvPr>
          <p:cNvSpPr/>
          <p:nvPr/>
        </p:nvSpPr>
        <p:spPr>
          <a:xfrm>
            <a:off x="9630512" y="1365681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0BBB46-032F-06DC-6AC4-1D1CFFC8D7A1}"/>
              </a:ext>
            </a:extLst>
          </p:cNvPr>
          <p:cNvSpPr/>
          <p:nvPr/>
        </p:nvSpPr>
        <p:spPr>
          <a:xfrm>
            <a:off x="8831570" y="4439160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33B237-7174-51DC-3711-F5C36C3B3FAA}"/>
              </a:ext>
            </a:extLst>
          </p:cNvPr>
          <p:cNvSpPr/>
          <p:nvPr/>
        </p:nvSpPr>
        <p:spPr>
          <a:xfrm>
            <a:off x="9630512" y="4439160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B32706-FAEF-A42E-B761-52A390C2EF88}"/>
              </a:ext>
            </a:extLst>
          </p:cNvPr>
          <p:cNvSpPr/>
          <p:nvPr/>
        </p:nvSpPr>
        <p:spPr>
          <a:xfrm>
            <a:off x="10380539" y="4439160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58F3C3-AB8A-7FC3-A470-F880AE7919E4}"/>
              </a:ext>
            </a:extLst>
          </p:cNvPr>
          <p:cNvSpPr/>
          <p:nvPr/>
        </p:nvSpPr>
        <p:spPr>
          <a:xfrm>
            <a:off x="11179481" y="4439160"/>
            <a:ext cx="122287" cy="10598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DB05A0-4F2A-1FF0-9E83-17CA5DA0EFF5}"/>
              </a:ext>
            </a:extLst>
          </p:cNvPr>
          <p:cNvSpPr/>
          <p:nvPr/>
        </p:nvSpPr>
        <p:spPr>
          <a:xfrm>
            <a:off x="8953857" y="1361605"/>
            <a:ext cx="676655" cy="1059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9B754C-36C4-936C-314D-EF8780541FDA}"/>
              </a:ext>
            </a:extLst>
          </p:cNvPr>
          <p:cNvSpPr/>
          <p:nvPr/>
        </p:nvSpPr>
        <p:spPr>
          <a:xfrm>
            <a:off x="8146762" y="1590516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297B84-58DC-DF27-D195-C4A74703EE41}"/>
              </a:ext>
            </a:extLst>
          </p:cNvPr>
          <p:cNvSpPr/>
          <p:nvPr/>
        </p:nvSpPr>
        <p:spPr>
          <a:xfrm>
            <a:off x="8146762" y="2153036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F5F979-2D48-D3FB-965C-2E2DB9377C56}"/>
              </a:ext>
            </a:extLst>
          </p:cNvPr>
          <p:cNvSpPr/>
          <p:nvPr/>
        </p:nvSpPr>
        <p:spPr>
          <a:xfrm>
            <a:off x="8146762" y="2438372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8A9C1F-C1BC-6FA8-1D18-563CAA6D0F43}"/>
              </a:ext>
            </a:extLst>
          </p:cNvPr>
          <p:cNvSpPr/>
          <p:nvPr/>
        </p:nvSpPr>
        <p:spPr>
          <a:xfrm>
            <a:off x="8146762" y="2998532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3DAB14-F289-6405-5326-C3B4E5AFF3B6}"/>
              </a:ext>
            </a:extLst>
          </p:cNvPr>
          <p:cNvSpPr/>
          <p:nvPr/>
        </p:nvSpPr>
        <p:spPr>
          <a:xfrm>
            <a:off x="8146762" y="3226801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04D1DB-74D8-829A-3400-B43193E26019}"/>
              </a:ext>
            </a:extLst>
          </p:cNvPr>
          <p:cNvSpPr/>
          <p:nvPr/>
        </p:nvSpPr>
        <p:spPr>
          <a:xfrm>
            <a:off x="8146762" y="4017591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39041C-BDF1-6B7C-4218-4D64FE4DE5C2}"/>
              </a:ext>
            </a:extLst>
          </p:cNvPr>
          <p:cNvSpPr/>
          <p:nvPr/>
        </p:nvSpPr>
        <p:spPr>
          <a:xfrm>
            <a:off x="11986576" y="4017591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CDDFFB-AFF1-4624-EB71-7A014A26E664}"/>
              </a:ext>
            </a:extLst>
          </p:cNvPr>
          <p:cNvSpPr/>
          <p:nvPr/>
        </p:nvSpPr>
        <p:spPr>
          <a:xfrm>
            <a:off x="11986576" y="3226801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D0A340-66D3-3D98-297A-6436AE98DCFC}"/>
              </a:ext>
            </a:extLst>
          </p:cNvPr>
          <p:cNvSpPr/>
          <p:nvPr/>
        </p:nvSpPr>
        <p:spPr>
          <a:xfrm>
            <a:off x="11986576" y="2998532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874A13-63A5-6C91-2EF1-C8357A7761E9}"/>
              </a:ext>
            </a:extLst>
          </p:cNvPr>
          <p:cNvSpPr/>
          <p:nvPr/>
        </p:nvSpPr>
        <p:spPr>
          <a:xfrm>
            <a:off x="11986576" y="2438372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8FD6FA-4BEB-0547-7EEF-C373581A98B5}"/>
              </a:ext>
            </a:extLst>
          </p:cNvPr>
          <p:cNvSpPr/>
          <p:nvPr/>
        </p:nvSpPr>
        <p:spPr>
          <a:xfrm>
            <a:off x="11986576" y="2153035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C4D51F-EB18-F601-5880-6D833819CAC5}"/>
              </a:ext>
            </a:extLst>
          </p:cNvPr>
          <p:cNvSpPr/>
          <p:nvPr/>
        </p:nvSpPr>
        <p:spPr>
          <a:xfrm>
            <a:off x="11986576" y="1590516"/>
            <a:ext cx="97830" cy="10941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9F0B59-B43E-7536-3D80-10F3F6425F5C}"/>
              </a:ext>
            </a:extLst>
          </p:cNvPr>
          <p:cNvSpPr/>
          <p:nvPr/>
        </p:nvSpPr>
        <p:spPr>
          <a:xfrm>
            <a:off x="10502826" y="4439160"/>
            <a:ext cx="676655" cy="1059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7D7036-1696-A26A-2673-A5F047D6BA12}"/>
              </a:ext>
            </a:extLst>
          </p:cNvPr>
          <p:cNvSpPr/>
          <p:nvPr/>
        </p:nvSpPr>
        <p:spPr>
          <a:xfrm>
            <a:off x="11986576" y="3336217"/>
            <a:ext cx="97830" cy="6813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9B8A38-9EAB-1425-552A-B9A267D0946C}"/>
              </a:ext>
            </a:extLst>
          </p:cNvPr>
          <p:cNvSpPr/>
          <p:nvPr/>
        </p:nvSpPr>
        <p:spPr>
          <a:xfrm>
            <a:off x="11986576" y="2545428"/>
            <a:ext cx="97830" cy="453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B9837F-974A-17F4-D0D9-EC89B5F457C4}"/>
              </a:ext>
            </a:extLst>
          </p:cNvPr>
          <p:cNvSpPr/>
          <p:nvPr/>
        </p:nvSpPr>
        <p:spPr>
          <a:xfrm>
            <a:off x="8146762" y="2545428"/>
            <a:ext cx="97830" cy="453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8266BA-E626-7F3C-1629-408804C8C889}"/>
              </a:ext>
            </a:extLst>
          </p:cNvPr>
          <p:cNvSpPr/>
          <p:nvPr/>
        </p:nvSpPr>
        <p:spPr>
          <a:xfrm>
            <a:off x="8146762" y="1699931"/>
            <a:ext cx="97830" cy="453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FBE449-E98F-73DC-F87B-DE972CDC37E9}"/>
              </a:ext>
            </a:extLst>
          </p:cNvPr>
          <p:cNvSpPr/>
          <p:nvPr/>
        </p:nvSpPr>
        <p:spPr>
          <a:xfrm>
            <a:off x="11986576" y="1699931"/>
            <a:ext cx="97830" cy="453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30DAA1A-5B5C-1CCD-3B7F-0874A23F797A}"/>
              </a:ext>
            </a:extLst>
          </p:cNvPr>
          <p:cNvSpPr/>
          <p:nvPr/>
        </p:nvSpPr>
        <p:spPr>
          <a:xfrm>
            <a:off x="11574061" y="1414596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02FB35-230A-4E00-2226-30565C9AEAE2}"/>
              </a:ext>
            </a:extLst>
          </p:cNvPr>
          <p:cNvSpPr/>
          <p:nvPr/>
        </p:nvSpPr>
        <p:spPr>
          <a:xfrm>
            <a:off x="10502826" y="1387808"/>
            <a:ext cx="107846" cy="79779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96C2B8-CD96-13F0-3D95-6CDAEB9EDD22}"/>
              </a:ext>
            </a:extLst>
          </p:cNvPr>
          <p:cNvSpPr/>
          <p:nvPr/>
        </p:nvSpPr>
        <p:spPr>
          <a:xfrm>
            <a:off x="11057893" y="1387808"/>
            <a:ext cx="107846" cy="79779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81DBB89-BFAD-4D8F-5410-9037BB1F290E}"/>
              </a:ext>
            </a:extLst>
          </p:cNvPr>
          <p:cNvSpPr/>
          <p:nvPr/>
        </p:nvSpPr>
        <p:spPr>
          <a:xfrm>
            <a:off x="11506978" y="1414596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4687BC-7EA4-67E8-A535-976D452F3E5E}"/>
              </a:ext>
            </a:extLst>
          </p:cNvPr>
          <p:cNvSpPr/>
          <p:nvPr/>
        </p:nvSpPr>
        <p:spPr>
          <a:xfrm>
            <a:off x="11743633" y="1414596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4407FB-D3BB-E86A-3E0A-5644735157EE}"/>
              </a:ext>
            </a:extLst>
          </p:cNvPr>
          <p:cNvSpPr/>
          <p:nvPr/>
        </p:nvSpPr>
        <p:spPr>
          <a:xfrm>
            <a:off x="10610672" y="1387808"/>
            <a:ext cx="447221" cy="838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7DCA2-BEE4-5348-6730-E43805C6A247}"/>
              </a:ext>
            </a:extLst>
          </p:cNvPr>
          <p:cNvSpPr/>
          <p:nvPr/>
        </p:nvSpPr>
        <p:spPr>
          <a:xfrm>
            <a:off x="10092641" y="1414596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6E68A8-24A9-B95E-E82B-F24C8B50F6DA}"/>
              </a:ext>
            </a:extLst>
          </p:cNvPr>
          <p:cNvSpPr/>
          <p:nvPr/>
        </p:nvSpPr>
        <p:spPr>
          <a:xfrm>
            <a:off x="9855986" y="1414596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E54AF86-4567-70C1-7F58-A4CDC7A7E4DD}"/>
              </a:ext>
            </a:extLst>
          </p:cNvPr>
          <p:cNvSpPr/>
          <p:nvPr/>
        </p:nvSpPr>
        <p:spPr>
          <a:xfrm>
            <a:off x="8505188" y="1414596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7488C3-F835-970D-8086-5A08B5C0D525}"/>
              </a:ext>
            </a:extLst>
          </p:cNvPr>
          <p:cNvSpPr/>
          <p:nvPr/>
        </p:nvSpPr>
        <p:spPr>
          <a:xfrm>
            <a:off x="8438105" y="1414596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A2B292-41DC-93E9-54A3-ED9E74651261}"/>
              </a:ext>
            </a:extLst>
          </p:cNvPr>
          <p:cNvSpPr/>
          <p:nvPr/>
        </p:nvSpPr>
        <p:spPr>
          <a:xfrm>
            <a:off x="8674760" y="1414596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179F0B-B8FB-FD10-76C4-46B78C440831}"/>
              </a:ext>
            </a:extLst>
          </p:cNvPr>
          <p:cNvSpPr/>
          <p:nvPr/>
        </p:nvSpPr>
        <p:spPr>
          <a:xfrm>
            <a:off x="9920598" y="1414596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7C2FD4F-8177-F997-161F-B15AF5A7BA72}"/>
              </a:ext>
            </a:extLst>
          </p:cNvPr>
          <p:cNvSpPr/>
          <p:nvPr/>
        </p:nvSpPr>
        <p:spPr>
          <a:xfrm>
            <a:off x="8505188" y="4442440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B0DFF7E-863C-C997-6061-72B4E09456D2}"/>
              </a:ext>
            </a:extLst>
          </p:cNvPr>
          <p:cNvSpPr/>
          <p:nvPr/>
        </p:nvSpPr>
        <p:spPr>
          <a:xfrm>
            <a:off x="8438105" y="4440668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1E45085-2B5B-1E21-E8AC-DA87A27009EF}"/>
              </a:ext>
            </a:extLst>
          </p:cNvPr>
          <p:cNvSpPr/>
          <p:nvPr/>
        </p:nvSpPr>
        <p:spPr>
          <a:xfrm>
            <a:off x="8674760" y="4440668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4BB2BC4-6E7D-3FA7-7828-6C620BA7240B}"/>
              </a:ext>
            </a:extLst>
          </p:cNvPr>
          <p:cNvSpPr/>
          <p:nvPr/>
        </p:nvSpPr>
        <p:spPr>
          <a:xfrm>
            <a:off x="9920598" y="4442440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7F89106-C0A9-DE33-3E4A-B5B4A00D85D1}"/>
              </a:ext>
            </a:extLst>
          </p:cNvPr>
          <p:cNvSpPr/>
          <p:nvPr/>
        </p:nvSpPr>
        <p:spPr>
          <a:xfrm>
            <a:off x="9853515" y="4440668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8184BF-F950-A756-1721-1FC1B79B7880}"/>
              </a:ext>
            </a:extLst>
          </p:cNvPr>
          <p:cNvSpPr/>
          <p:nvPr/>
        </p:nvSpPr>
        <p:spPr>
          <a:xfrm>
            <a:off x="10090170" y="4440668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605967B-EAA9-2033-CD4B-6244934C661A}"/>
              </a:ext>
            </a:extLst>
          </p:cNvPr>
          <p:cNvSpPr/>
          <p:nvPr/>
        </p:nvSpPr>
        <p:spPr>
          <a:xfrm>
            <a:off x="11574060" y="4442440"/>
            <a:ext cx="169572" cy="57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E2C4701-68FA-FDAA-4627-93C28D13E30D}"/>
              </a:ext>
            </a:extLst>
          </p:cNvPr>
          <p:cNvSpPr/>
          <p:nvPr/>
        </p:nvSpPr>
        <p:spPr>
          <a:xfrm>
            <a:off x="11506977" y="4440668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7A78AB4-6658-6D8F-BD17-AEA9F827EFD7}"/>
              </a:ext>
            </a:extLst>
          </p:cNvPr>
          <p:cNvSpPr/>
          <p:nvPr/>
        </p:nvSpPr>
        <p:spPr>
          <a:xfrm>
            <a:off x="11743632" y="4440668"/>
            <a:ext cx="67083" cy="5299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D2C3E36-5AD5-FD5C-6E86-6C7AFDE9381B}"/>
              </a:ext>
            </a:extLst>
          </p:cNvPr>
          <p:cNvGrpSpPr/>
          <p:nvPr/>
        </p:nvGrpSpPr>
        <p:grpSpPr>
          <a:xfrm rot="10800000" flipV="1">
            <a:off x="9069052" y="1766058"/>
            <a:ext cx="539980" cy="537120"/>
            <a:chOff x="336119" y="298450"/>
            <a:chExt cx="3416302" cy="3398206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5639D972-A3E2-1AA0-DCA0-57CEEC0BBD1E}"/>
                </a:ext>
              </a:extLst>
            </p:cNvPr>
            <p:cNvSpPr/>
            <p:nvPr/>
          </p:nvSpPr>
          <p:spPr>
            <a:xfrm>
              <a:off x="336119" y="298450"/>
              <a:ext cx="3416302" cy="3397252"/>
            </a:xfrm>
            <a:custGeom>
              <a:avLst/>
              <a:gdLst>
                <a:gd name="connsiteX0" fmla="*/ 0 w 3416300"/>
                <a:gd name="connsiteY0" fmla="*/ 95250 h 3397250"/>
                <a:gd name="connsiteX1" fmla="*/ 0 w 3416300"/>
                <a:gd name="connsiteY1" fmla="*/ 0 h 3397250"/>
                <a:gd name="connsiteX2" fmla="*/ 3416300 w 3416300"/>
                <a:gd name="connsiteY2" fmla="*/ 0 h 3397250"/>
                <a:gd name="connsiteX3" fmla="*/ 3416300 w 3416300"/>
                <a:gd name="connsiteY3" fmla="*/ 3397250 h 3397250"/>
                <a:gd name="connsiteX4" fmla="*/ 3035300 w 3416300"/>
                <a:gd name="connsiteY4" fmla="*/ 3397250 h 3397250"/>
                <a:gd name="connsiteX5" fmla="*/ 2959100 w 3416300"/>
                <a:gd name="connsiteY5" fmla="*/ 2914650 h 3397250"/>
                <a:gd name="connsiteX6" fmla="*/ 2247900 w 3416300"/>
                <a:gd name="connsiteY6" fmla="*/ 1593850 h 3397250"/>
                <a:gd name="connsiteX7" fmla="*/ 914400 w 3416300"/>
                <a:gd name="connsiteY7" fmla="*/ 463550 h 3397250"/>
                <a:gd name="connsiteX8" fmla="*/ 349250 w 3416300"/>
                <a:gd name="connsiteY8" fmla="*/ 165100 h 3397250"/>
                <a:gd name="connsiteX9" fmla="*/ 0 w 3416300"/>
                <a:gd name="connsiteY9" fmla="*/ 95250 h 33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16300" h="3397250">
                  <a:moveTo>
                    <a:pt x="0" y="95250"/>
                  </a:moveTo>
                  <a:lnTo>
                    <a:pt x="0" y="0"/>
                  </a:lnTo>
                  <a:lnTo>
                    <a:pt x="3416300" y="0"/>
                  </a:lnTo>
                  <a:lnTo>
                    <a:pt x="3416300" y="3397250"/>
                  </a:lnTo>
                  <a:lnTo>
                    <a:pt x="3035300" y="3397250"/>
                  </a:lnTo>
                  <a:lnTo>
                    <a:pt x="2959100" y="2914650"/>
                  </a:lnTo>
                  <a:lnTo>
                    <a:pt x="2247900" y="1593850"/>
                  </a:lnTo>
                  <a:lnTo>
                    <a:pt x="914400" y="463550"/>
                  </a:lnTo>
                  <a:lnTo>
                    <a:pt x="349250" y="165100"/>
                  </a:lnTo>
                  <a:lnTo>
                    <a:pt x="0" y="952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14B9259-983C-0E32-96DF-D348542DBC8B}"/>
                </a:ext>
              </a:extLst>
            </p:cNvPr>
            <p:cNvSpPr/>
            <p:nvPr/>
          </p:nvSpPr>
          <p:spPr>
            <a:xfrm>
              <a:off x="345517" y="354708"/>
              <a:ext cx="3094763" cy="3341948"/>
            </a:xfrm>
            <a:custGeom>
              <a:avLst/>
              <a:gdLst>
                <a:gd name="connsiteX0" fmla="*/ 9325 w 3094763"/>
                <a:gd name="connsiteY0" fmla="*/ 54725 h 3341948"/>
                <a:gd name="connsiteX1" fmla="*/ 459701 w 3094763"/>
                <a:gd name="connsiteY1" fmla="*/ 382271 h 3341948"/>
                <a:gd name="connsiteX2" fmla="*/ 937373 w 3094763"/>
                <a:gd name="connsiteY2" fmla="*/ 778056 h 3341948"/>
                <a:gd name="connsiteX3" fmla="*/ 1278567 w 3094763"/>
                <a:gd name="connsiteY3" fmla="*/ 1091955 h 3341948"/>
                <a:gd name="connsiteX4" fmla="*/ 1633408 w 3094763"/>
                <a:gd name="connsiteY4" fmla="*/ 1446796 h 3341948"/>
                <a:gd name="connsiteX5" fmla="*/ 2070137 w 3094763"/>
                <a:gd name="connsiteY5" fmla="*/ 1910820 h 3341948"/>
                <a:gd name="connsiteX6" fmla="*/ 2302149 w 3094763"/>
                <a:gd name="connsiteY6" fmla="*/ 2224719 h 3341948"/>
                <a:gd name="connsiteX7" fmla="*/ 2575104 w 3094763"/>
                <a:gd name="connsiteY7" fmla="*/ 2606856 h 3341948"/>
                <a:gd name="connsiteX8" fmla="*/ 2834411 w 3094763"/>
                <a:gd name="connsiteY8" fmla="*/ 3002641 h 3341948"/>
                <a:gd name="connsiteX9" fmla="*/ 3011832 w 3094763"/>
                <a:gd name="connsiteY9" fmla="*/ 3316540 h 3341948"/>
                <a:gd name="connsiteX10" fmla="*/ 3025480 w 3094763"/>
                <a:gd name="connsiteY10" fmla="*/ 3316540 h 3341948"/>
                <a:gd name="connsiteX11" fmla="*/ 3052776 w 3094763"/>
                <a:gd name="connsiteY11" fmla="*/ 3261949 h 3341948"/>
                <a:gd name="connsiteX12" fmla="*/ 3093719 w 3094763"/>
                <a:gd name="connsiteY12" fmla="*/ 3221005 h 3341948"/>
                <a:gd name="connsiteX13" fmla="*/ 3080071 w 3094763"/>
                <a:gd name="connsiteY13" fmla="*/ 3070880 h 3341948"/>
                <a:gd name="connsiteX14" fmla="*/ 3052776 w 3094763"/>
                <a:gd name="connsiteY14" fmla="*/ 2879811 h 3341948"/>
                <a:gd name="connsiteX15" fmla="*/ 2807116 w 3094763"/>
                <a:gd name="connsiteY15" fmla="*/ 2333901 h 3341948"/>
                <a:gd name="connsiteX16" fmla="*/ 2465922 w 3094763"/>
                <a:gd name="connsiteY16" fmla="*/ 1706104 h 3341948"/>
                <a:gd name="connsiteX17" fmla="*/ 2315796 w 3094763"/>
                <a:gd name="connsiteY17" fmla="*/ 1364910 h 3341948"/>
                <a:gd name="connsiteX18" fmla="*/ 2138376 w 3094763"/>
                <a:gd name="connsiteY18" fmla="*/ 1091955 h 3341948"/>
                <a:gd name="connsiteX19" fmla="*/ 1838125 w 3094763"/>
                <a:gd name="connsiteY19" fmla="*/ 846295 h 3341948"/>
                <a:gd name="connsiteX20" fmla="*/ 1606113 w 3094763"/>
                <a:gd name="connsiteY20" fmla="*/ 682522 h 3341948"/>
                <a:gd name="connsiteX21" fmla="*/ 1401396 w 3094763"/>
                <a:gd name="connsiteY21" fmla="*/ 559692 h 3341948"/>
                <a:gd name="connsiteX22" fmla="*/ 1183032 w 3094763"/>
                <a:gd name="connsiteY22" fmla="*/ 436862 h 3341948"/>
                <a:gd name="connsiteX23" fmla="*/ 910077 w 3094763"/>
                <a:gd name="connsiteY23" fmla="*/ 300385 h 3341948"/>
                <a:gd name="connsiteX24" fmla="*/ 773599 w 3094763"/>
                <a:gd name="connsiteY24" fmla="*/ 177555 h 3341948"/>
                <a:gd name="connsiteX25" fmla="*/ 432405 w 3094763"/>
                <a:gd name="connsiteY25" fmla="*/ 41077 h 3341948"/>
                <a:gd name="connsiteX26" fmla="*/ 227689 w 3094763"/>
                <a:gd name="connsiteY26" fmla="*/ 134 h 3341948"/>
                <a:gd name="connsiteX27" fmla="*/ 159450 w 3094763"/>
                <a:gd name="connsiteY27" fmla="*/ 27429 h 3341948"/>
                <a:gd name="connsiteX28" fmla="*/ 9325 w 3094763"/>
                <a:gd name="connsiteY28" fmla="*/ 54725 h 334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94763" h="3341948">
                  <a:moveTo>
                    <a:pt x="9325" y="54725"/>
                  </a:moveTo>
                  <a:cubicBezTo>
                    <a:pt x="59367" y="113865"/>
                    <a:pt x="305026" y="261716"/>
                    <a:pt x="459701" y="382271"/>
                  </a:cubicBezTo>
                  <a:cubicBezTo>
                    <a:pt x="614376" y="502826"/>
                    <a:pt x="800895" y="659775"/>
                    <a:pt x="937373" y="778056"/>
                  </a:cubicBezTo>
                  <a:cubicBezTo>
                    <a:pt x="1073851" y="896337"/>
                    <a:pt x="1162561" y="980498"/>
                    <a:pt x="1278567" y="1091955"/>
                  </a:cubicBezTo>
                  <a:cubicBezTo>
                    <a:pt x="1394573" y="1203412"/>
                    <a:pt x="1501480" y="1310318"/>
                    <a:pt x="1633408" y="1446796"/>
                  </a:cubicBezTo>
                  <a:cubicBezTo>
                    <a:pt x="1765336" y="1583274"/>
                    <a:pt x="1958680" y="1781166"/>
                    <a:pt x="2070137" y="1910820"/>
                  </a:cubicBezTo>
                  <a:cubicBezTo>
                    <a:pt x="2181594" y="2040474"/>
                    <a:pt x="2217988" y="2108713"/>
                    <a:pt x="2302149" y="2224719"/>
                  </a:cubicBezTo>
                  <a:cubicBezTo>
                    <a:pt x="2386310" y="2340725"/>
                    <a:pt x="2486394" y="2477202"/>
                    <a:pt x="2575104" y="2606856"/>
                  </a:cubicBezTo>
                  <a:cubicBezTo>
                    <a:pt x="2663814" y="2736510"/>
                    <a:pt x="2761623" y="2884360"/>
                    <a:pt x="2834411" y="3002641"/>
                  </a:cubicBezTo>
                  <a:cubicBezTo>
                    <a:pt x="2907199" y="3120922"/>
                    <a:pt x="2979987" y="3264224"/>
                    <a:pt x="3011832" y="3316540"/>
                  </a:cubicBezTo>
                  <a:cubicBezTo>
                    <a:pt x="3043677" y="3368856"/>
                    <a:pt x="3018656" y="3325639"/>
                    <a:pt x="3025480" y="3316540"/>
                  </a:cubicBezTo>
                  <a:cubicBezTo>
                    <a:pt x="3032304" y="3307441"/>
                    <a:pt x="3041403" y="3277871"/>
                    <a:pt x="3052776" y="3261949"/>
                  </a:cubicBezTo>
                  <a:cubicBezTo>
                    <a:pt x="3064149" y="3246027"/>
                    <a:pt x="3089170" y="3252850"/>
                    <a:pt x="3093719" y="3221005"/>
                  </a:cubicBezTo>
                  <a:cubicBezTo>
                    <a:pt x="3098268" y="3189160"/>
                    <a:pt x="3086895" y="3127746"/>
                    <a:pt x="3080071" y="3070880"/>
                  </a:cubicBezTo>
                  <a:cubicBezTo>
                    <a:pt x="3073247" y="3014014"/>
                    <a:pt x="3098268" y="3002641"/>
                    <a:pt x="3052776" y="2879811"/>
                  </a:cubicBezTo>
                  <a:cubicBezTo>
                    <a:pt x="3007284" y="2756981"/>
                    <a:pt x="2904925" y="2529519"/>
                    <a:pt x="2807116" y="2333901"/>
                  </a:cubicBezTo>
                  <a:cubicBezTo>
                    <a:pt x="2709307" y="2138283"/>
                    <a:pt x="2547809" y="1867603"/>
                    <a:pt x="2465922" y="1706104"/>
                  </a:cubicBezTo>
                  <a:cubicBezTo>
                    <a:pt x="2384035" y="1544606"/>
                    <a:pt x="2370387" y="1467268"/>
                    <a:pt x="2315796" y="1364910"/>
                  </a:cubicBezTo>
                  <a:cubicBezTo>
                    <a:pt x="2261205" y="1262552"/>
                    <a:pt x="2217988" y="1178391"/>
                    <a:pt x="2138376" y="1091955"/>
                  </a:cubicBezTo>
                  <a:cubicBezTo>
                    <a:pt x="2058764" y="1005519"/>
                    <a:pt x="1926835" y="914534"/>
                    <a:pt x="1838125" y="846295"/>
                  </a:cubicBezTo>
                  <a:cubicBezTo>
                    <a:pt x="1749415" y="778056"/>
                    <a:pt x="1678901" y="730289"/>
                    <a:pt x="1606113" y="682522"/>
                  </a:cubicBezTo>
                  <a:cubicBezTo>
                    <a:pt x="1533325" y="634755"/>
                    <a:pt x="1471910" y="600635"/>
                    <a:pt x="1401396" y="559692"/>
                  </a:cubicBezTo>
                  <a:cubicBezTo>
                    <a:pt x="1330883" y="518749"/>
                    <a:pt x="1264918" y="480080"/>
                    <a:pt x="1183032" y="436862"/>
                  </a:cubicBezTo>
                  <a:cubicBezTo>
                    <a:pt x="1101146" y="393644"/>
                    <a:pt x="978316" y="343603"/>
                    <a:pt x="910077" y="300385"/>
                  </a:cubicBezTo>
                  <a:cubicBezTo>
                    <a:pt x="841838" y="257167"/>
                    <a:pt x="853211" y="220773"/>
                    <a:pt x="773599" y="177555"/>
                  </a:cubicBezTo>
                  <a:cubicBezTo>
                    <a:pt x="693987" y="134337"/>
                    <a:pt x="523390" y="70647"/>
                    <a:pt x="432405" y="41077"/>
                  </a:cubicBezTo>
                  <a:cubicBezTo>
                    <a:pt x="341420" y="11507"/>
                    <a:pt x="273181" y="2409"/>
                    <a:pt x="227689" y="134"/>
                  </a:cubicBezTo>
                  <a:cubicBezTo>
                    <a:pt x="182197" y="-2141"/>
                    <a:pt x="193569" y="25154"/>
                    <a:pt x="159450" y="27429"/>
                  </a:cubicBezTo>
                  <a:cubicBezTo>
                    <a:pt x="125331" y="29704"/>
                    <a:pt x="-40717" y="-4415"/>
                    <a:pt x="9325" y="547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1EF905A9-E618-1A5F-871E-523402BBD835}"/>
              </a:ext>
            </a:extLst>
          </p:cNvPr>
          <p:cNvSpPr/>
          <p:nvPr/>
        </p:nvSpPr>
        <p:spPr>
          <a:xfrm>
            <a:off x="9252477" y="1776865"/>
            <a:ext cx="79121" cy="295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ight Triangle 64">
            <a:extLst>
              <a:ext uri="{FF2B5EF4-FFF2-40B4-BE49-F238E27FC236}">
                <a16:creationId xmlns:a16="http://schemas.microsoft.com/office/drawing/2014/main" id="{D2C9EAAC-44D1-D9E0-8EF0-BCD207E91E9D}"/>
              </a:ext>
            </a:extLst>
          </p:cNvPr>
          <p:cNvSpPr/>
          <p:nvPr/>
        </p:nvSpPr>
        <p:spPr>
          <a:xfrm rot="5400000">
            <a:off x="9268782" y="2101239"/>
            <a:ext cx="54669" cy="546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FBB51463-F44D-2F25-E632-29C8FD1DA0FC}"/>
              </a:ext>
            </a:extLst>
          </p:cNvPr>
          <p:cNvSpPr/>
          <p:nvPr/>
        </p:nvSpPr>
        <p:spPr>
          <a:xfrm>
            <a:off x="10667767" y="1823865"/>
            <a:ext cx="363791" cy="2892479"/>
          </a:xfrm>
          <a:custGeom>
            <a:avLst/>
            <a:gdLst>
              <a:gd name="connsiteX0" fmla="*/ 0 w 736600"/>
              <a:gd name="connsiteY0" fmla="*/ 4495800 h 4495800"/>
              <a:gd name="connsiteX1" fmla="*/ 0 w 736600"/>
              <a:gd name="connsiteY1" fmla="*/ 0 h 4495800"/>
              <a:gd name="connsiteX2" fmla="*/ 558800 w 736600"/>
              <a:gd name="connsiteY2" fmla="*/ 457200 h 4495800"/>
              <a:gd name="connsiteX3" fmla="*/ 736600 w 736600"/>
              <a:gd name="connsiteY3" fmla="*/ 635000 h 4495800"/>
              <a:gd name="connsiteX4" fmla="*/ 736600 w 736600"/>
              <a:gd name="connsiteY4" fmla="*/ 4457700 h 4495800"/>
              <a:gd name="connsiteX5" fmla="*/ 0 w 736600"/>
              <a:gd name="connsiteY5" fmla="*/ 445770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6600" h="4495800">
                <a:moveTo>
                  <a:pt x="0" y="4495800"/>
                </a:moveTo>
                <a:lnTo>
                  <a:pt x="0" y="0"/>
                </a:lnTo>
                <a:lnTo>
                  <a:pt x="558800" y="457200"/>
                </a:lnTo>
                <a:lnTo>
                  <a:pt x="736600" y="635000"/>
                </a:lnTo>
                <a:lnTo>
                  <a:pt x="736600" y="4457700"/>
                </a:lnTo>
                <a:lnTo>
                  <a:pt x="0" y="4457700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823ADE0-FFD8-C13A-3E6C-823F639A97AC}"/>
              </a:ext>
            </a:extLst>
          </p:cNvPr>
          <p:cNvSpPr/>
          <p:nvPr/>
        </p:nvSpPr>
        <p:spPr>
          <a:xfrm rot="18900000">
            <a:off x="10832556" y="1646850"/>
            <a:ext cx="76167" cy="714216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2BD232C-2860-3917-968E-980B41847830}"/>
              </a:ext>
            </a:extLst>
          </p:cNvPr>
          <p:cNvSpPr/>
          <p:nvPr/>
        </p:nvSpPr>
        <p:spPr>
          <a:xfrm>
            <a:off x="9252477" y="2003958"/>
            <a:ext cx="255747" cy="1519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A1B7628-F62B-61A9-0721-3CE6E51CF65D}"/>
              </a:ext>
            </a:extLst>
          </p:cNvPr>
          <p:cNvSpPr/>
          <p:nvPr/>
        </p:nvSpPr>
        <p:spPr>
          <a:xfrm>
            <a:off x="8326117" y="4357636"/>
            <a:ext cx="3578934" cy="81525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25F723-8647-0E81-6545-634686D0DFDA}"/>
              </a:ext>
            </a:extLst>
          </p:cNvPr>
          <p:cNvSpPr/>
          <p:nvPr/>
        </p:nvSpPr>
        <p:spPr>
          <a:xfrm>
            <a:off x="11905051" y="1471663"/>
            <a:ext cx="81525" cy="2967498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2D79172-0450-3B64-2BEA-1D6AD80D4A3D}"/>
              </a:ext>
            </a:extLst>
          </p:cNvPr>
          <p:cNvCxnSpPr>
            <a:cxnSpLocks/>
          </p:cNvCxnSpPr>
          <p:nvPr/>
        </p:nvCxnSpPr>
        <p:spPr>
          <a:xfrm rot="420000">
            <a:off x="9014036" y="4610362"/>
            <a:ext cx="0" cy="2364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58">
            <a:extLst>
              <a:ext uri="{FF2B5EF4-FFF2-40B4-BE49-F238E27FC236}">
                <a16:creationId xmlns:a16="http://schemas.microsoft.com/office/drawing/2014/main" id="{6462B6E4-B74B-4EED-2087-D12E2FD13101}"/>
              </a:ext>
            </a:extLst>
          </p:cNvPr>
          <p:cNvSpPr txBox="1"/>
          <p:nvPr/>
        </p:nvSpPr>
        <p:spPr>
          <a:xfrm>
            <a:off x="10192384" y="4693484"/>
            <a:ext cx="134876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FF0000"/>
                </a:solidFill>
              </a:rPr>
              <a:t>CO</a:t>
            </a:r>
            <a:r>
              <a:rPr 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 pulse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2-5 J, 2ps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1F60129-6152-36D9-1EF1-35F4E72EFA98}"/>
              </a:ext>
            </a:extLst>
          </p:cNvPr>
          <p:cNvSpPr/>
          <p:nvPr/>
        </p:nvSpPr>
        <p:spPr>
          <a:xfrm>
            <a:off x="8326117" y="1471663"/>
            <a:ext cx="3578934" cy="81525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575CB29-363A-87B1-4B24-6543D35F8C3D}"/>
              </a:ext>
            </a:extLst>
          </p:cNvPr>
          <p:cNvSpPr/>
          <p:nvPr/>
        </p:nvSpPr>
        <p:spPr>
          <a:xfrm>
            <a:off x="8244592" y="1471663"/>
            <a:ext cx="81525" cy="2967498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2DA9950-B78B-8599-DD20-7F9B0761482A}"/>
              </a:ext>
            </a:extLst>
          </p:cNvPr>
          <p:cNvCxnSpPr/>
          <p:nvPr/>
        </p:nvCxnSpPr>
        <p:spPr>
          <a:xfrm flipV="1">
            <a:off x="10849662" y="3947653"/>
            <a:ext cx="0" cy="35870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7">
            <a:extLst>
              <a:ext uri="{FF2B5EF4-FFF2-40B4-BE49-F238E27FC236}">
                <a16:creationId xmlns:a16="http://schemas.microsoft.com/office/drawing/2014/main" id="{EB7A4B12-65AF-9379-608B-8431B06058CE}"/>
              </a:ext>
            </a:extLst>
          </p:cNvPr>
          <p:cNvSpPr txBox="1"/>
          <p:nvPr/>
        </p:nvSpPr>
        <p:spPr>
          <a:xfrm>
            <a:off x="8439256" y="2165952"/>
            <a:ext cx="452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H</a:t>
            </a:r>
            <a:r>
              <a:rPr lang="en-US" b="1" baseline="-25000" dirty="0"/>
              <a:t>2</a:t>
            </a:r>
          </a:p>
          <a:p>
            <a:pPr algn="ctr"/>
            <a:r>
              <a:rPr lang="en-US" b="1" dirty="0"/>
              <a:t>jet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DC1A906-79CE-B2A9-E08C-5D459F20DF16}"/>
              </a:ext>
            </a:extLst>
          </p:cNvPr>
          <p:cNvCxnSpPr>
            <a:stCxn id="77" idx="3"/>
            <a:endCxn id="11" idx="1"/>
          </p:cNvCxnSpPr>
          <p:nvPr/>
        </p:nvCxnSpPr>
        <p:spPr>
          <a:xfrm>
            <a:off x="8891924" y="2489118"/>
            <a:ext cx="288114" cy="1790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20">
            <a:extLst>
              <a:ext uri="{FF2B5EF4-FFF2-40B4-BE49-F238E27FC236}">
                <a16:creationId xmlns:a16="http://schemas.microsoft.com/office/drawing/2014/main" id="{5CDF4F01-B551-E25E-D30F-7C8C03CD2D12}"/>
              </a:ext>
            </a:extLst>
          </p:cNvPr>
          <p:cNvSpPr txBox="1"/>
          <p:nvPr/>
        </p:nvSpPr>
        <p:spPr>
          <a:xfrm>
            <a:off x="8290474" y="3787225"/>
            <a:ext cx="77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120FFF"/>
                </a:solidFill>
              </a:rPr>
              <a:t>Lanex</a:t>
            </a:r>
            <a:endParaRPr lang="en-US" dirty="0">
              <a:solidFill>
                <a:srgbClr val="120FFF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999A49F-0E70-E4DC-BA60-1A771592D7DD}"/>
              </a:ext>
            </a:extLst>
          </p:cNvPr>
          <p:cNvGrpSpPr/>
          <p:nvPr/>
        </p:nvGrpSpPr>
        <p:grpSpPr>
          <a:xfrm>
            <a:off x="6925671" y="3347865"/>
            <a:ext cx="338554" cy="639313"/>
            <a:chOff x="6925671" y="3527980"/>
            <a:chExt cx="338554" cy="639313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9AC7A16-E9FE-6BF4-130F-60551BFE6E59}"/>
                </a:ext>
              </a:extLst>
            </p:cNvPr>
            <p:cNvSpPr/>
            <p:nvPr/>
          </p:nvSpPr>
          <p:spPr>
            <a:xfrm rot="5400000">
              <a:off x="6809826" y="3712345"/>
              <a:ext cx="563855" cy="25943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TextBox 117">
              <a:extLst>
                <a:ext uri="{FF2B5EF4-FFF2-40B4-BE49-F238E27FC236}">
                  <a16:creationId xmlns:a16="http://schemas.microsoft.com/office/drawing/2014/main" id="{FD0400B1-6B50-4C58-9FAF-1CF07D08F098}"/>
                </a:ext>
              </a:extLst>
            </p:cNvPr>
            <p:cNvSpPr txBox="1"/>
            <p:nvPr/>
          </p:nvSpPr>
          <p:spPr>
            <a:xfrm rot="5400000">
              <a:off x="6775291" y="3678360"/>
              <a:ext cx="639313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CCD</a:t>
              </a:r>
            </a:p>
          </p:txBody>
        </p:sp>
      </p:grpSp>
      <p:sp>
        <p:nvSpPr>
          <p:cNvPr id="90" name="Right Triangle 89">
            <a:extLst>
              <a:ext uri="{FF2B5EF4-FFF2-40B4-BE49-F238E27FC236}">
                <a16:creationId xmlns:a16="http://schemas.microsoft.com/office/drawing/2014/main" id="{655854AB-4C53-4D31-9941-0C0A8D7A73CC}"/>
              </a:ext>
            </a:extLst>
          </p:cNvPr>
          <p:cNvSpPr/>
          <p:nvPr/>
        </p:nvSpPr>
        <p:spPr>
          <a:xfrm flipV="1">
            <a:off x="9254168" y="2004615"/>
            <a:ext cx="72458" cy="10297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E28507B-73EB-83FC-411B-C956319B4589}"/>
              </a:ext>
            </a:extLst>
          </p:cNvPr>
          <p:cNvCxnSpPr>
            <a:cxnSpLocks/>
          </p:cNvCxnSpPr>
          <p:nvPr/>
        </p:nvCxnSpPr>
        <p:spPr>
          <a:xfrm rot="21180000" flipH="1">
            <a:off x="9572836" y="4623062"/>
            <a:ext cx="0" cy="2364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1AD4487-6781-F309-09F0-F5A8053E57AB}"/>
              </a:ext>
            </a:extLst>
          </p:cNvPr>
          <p:cNvGrpSpPr/>
          <p:nvPr/>
        </p:nvGrpSpPr>
        <p:grpSpPr>
          <a:xfrm>
            <a:off x="8966414" y="3074095"/>
            <a:ext cx="1450000" cy="364854"/>
            <a:chOff x="8966414" y="3254210"/>
            <a:chExt cx="1450000" cy="36485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9BBACBB-EA49-CAB1-C35A-68669B7CC5F3}"/>
                </a:ext>
              </a:extLst>
            </p:cNvPr>
            <p:cNvSpPr/>
            <p:nvPr/>
          </p:nvSpPr>
          <p:spPr>
            <a:xfrm>
              <a:off x="8966414" y="3270122"/>
              <a:ext cx="655175" cy="348942"/>
            </a:xfrm>
            <a:prstGeom prst="rect">
              <a:avLst/>
            </a:prstGeom>
            <a:solidFill>
              <a:srgbClr val="BFBFBF">
                <a:alpha val="41961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9" name="TextBox 139">
              <a:extLst>
                <a:ext uri="{FF2B5EF4-FFF2-40B4-BE49-F238E27FC236}">
                  <a16:creationId xmlns:a16="http://schemas.microsoft.com/office/drawing/2014/main" id="{D875BA7E-46E5-AB60-C464-FFAFA2952B37}"/>
                </a:ext>
              </a:extLst>
            </p:cNvPr>
            <p:cNvSpPr txBox="1"/>
            <p:nvPr/>
          </p:nvSpPr>
          <p:spPr>
            <a:xfrm>
              <a:off x="9594354" y="3254210"/>
              <a:ext cx="8220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magnet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FE0AF4A-B3BB-55A3-F720-DF5522E5EAAA}"/>
              </a:ext>
            </a:extLst>
          </p:cNvPr>
          <p:cNvGrpSpPr/>
          <p:nvPr/>
        </p:nvGrpSpPr>
        <p:grpSpPr>
          <a:xfrm>
            <a:off x="8444168" y="2786235"/>
            <a:ext cx="854617" cy="945006"/>
            <a:chOff x="8444168" y="2966350"/>
            <a:chExt cx="854617" cy="945006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0D21B6EB-2D21-9541-BA43-1229ECD93CA8}"/>
                </a:ext>
              </a:extLst>
            </p:cNvPr>
            <p:cNvSpPr/>
            <p:nvPr/>
          </p:nvSpPr>
          <p:spPr>
            <a:xfrm rot="4954449">
              <a:off x="8873522" y="3190903"/>
              <a:ext cx="575987" cy="274378"/>
            </a:xfrm>
            <a:prstGeom prst="arc">
              <a:avLst>
                <a:gd name="adj1" fmla="val 17599202"/>
                <a:gd name="adj2" fmla="val 21364314"/>
              </a:avLst>
            </a:prstGeom>
            <a:ln>
              <a:solidFill>
                <a:srgbClr val="120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1F79BB4-F746-B9D6-E46F-E2DFFE511A9C}"/>
                </a:ext>
              </a:extLst>
            </p:cNvPr>
            <p:cNvCxnSpPr>
              <a:cxnSpLocks/>
            </p:cNvCxnSpPr>
            <p:nvPr/>
          </p:nvCxnSpPr>
          <p:spPr>
            <a:xfrm rot="21540000">
              <a:off x="9290397" y="2969869"/>
              <a:ext cx="8388" cy="395582"/>
            </a:xfrm>
            <a:prstGeom prst="line">
              <a:avLst/>
            </a:prstGeom>
            <a:ln>
              <a:solidFill>
                <a:srgbClr val="120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769DAC8-BF5B-D232-AF35-778E1E12FC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85321" y="3611394"/>
              <a:ext cx="732444" cy="298194"/>
            </a:xfrm>
            <a:prstGeom prst="straightConnector1">
              <a:avLst/>
            </a:prstGeom>
            <a:ln>
              <a:solidFill>
                <a:srgbClr val="120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A3C6A1DB-7D1A-B5D1-13E8-76F6460FB2E5}"/>
                </a:ext>
              </a:extLst>
            </p:cNvPr>
            <p:cNvSpPr/>
            <p:nvPr/>
          </p:nvSpPr>
          <p:spPr>
            <a:xfrm rot="5400000">
              <a:off x="8676673" y="3034937"/>
              <a:ext cx="615859" cy="573590"/>
            </a:xfrm>
            <a:prstGeom prst="arc">
              <a:avLst>
                <a:gd name="adj1" fmla="val 16200000"/>
                <a:gd name="adj2" fmla="val 20872003"/>
              </a:avLst>
            </a:prstGeom>
            <a:ln>
              <a:solidFill>
                <a:srgbClr val="120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80FE73B-D31F-8C1A-E35F-798D0851E6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8886" y="2966350"/>
              <a:ext cx="18078" cy="395582"/>
            </a:xfrm>
            <a:prstGeom prst="line">
              <a:avLst/>
            </a:prstGeom>
            <a:ln>
              <a:solidFill>
                <a:srgbClr val="120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A1F7F22-EC1C-8E08-82E7-0AF0A14D58B5}"/>
                </a:ext>
              </a:extLst>
            </p:cNvPr>
            <p:cNvCxnSpPr>
              <a:cxnSpLocks/>
              <a:stCxn id="96" idx="2"/>
            </p:cNvCxnSpPr>
            <p:nvPr/>
          </p:nvCxnSpPr>
          <p:spPr>
            <a:xfrm flipH="1">
              <a:off x="8495828" y="3621772"/>
              <a:ext cx="553280" cy="157193"/>
            </a:xfrm>
            <a:prstGeom prst="straightConnector1">
              <a:avLst/>
            </a:prstGeom>
            <a:ln>
              <a:solidFill>
                <a:srgbClr val="120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D7DF086-14D7-4352-285E-ACF911F3C97C}"/>
                </a:ext>
              </a:extLst>
            </p:cNvPr>
            <p:cNvSpPr/>
            <p:nvPr/>
          </p:nvSpPr>
          <p:spPr>
            <a:xfrm>
              <a:off x="8444168" y="3130332"/>
              <a:ext cx="852412" cy="781024"/>
            </a:xfrm>
            <a:custGeom>
              <a:avLst/>
              <a:gdLst>
                <a:gd name="connsiteX0" fmla="*/ 39049 w 852412"/>
                <a:gd name="connsiteY0" fmla="*/ 651093 h 781024"/>
                <a:gd name="connsiteX1" fmla="*/ 604199 w 852412"/>
                <a:gd name="connsiteY1" fmla="*/ 489168 h 781024"/>
                <a:gd name="connsiteX2" fmla="*/ 724849 w 852412"/>
                <a:gd name="connsiteY2" fmla="*/ 425668 h 781024"/>
                <a:gd name="connsiteX3" fmla="*/ 804224 w 852412"/>
                <a:gd name="connsiteY3" fmla="*/ 314543 h 781024"/>
                <a:gd name="connsiteX4" fmla="*/ 826449 w 852412"/>
                <a:gd name="connsiteY4" fmla="*/ 190718 h 781024"/>
                <a:gd name="connsiteX5" fmla="*/ 832799 w 852412"/>
                <a:gd name="connsiteY5" fmla="*/ 218 h 781024"/>
                <a:gd name="connsiteX6" fmla="*/ 851849 w 852412"/>
                <a:gd name="connsiteY6" fmla="*/ 155793 h 781024"/>
                <a:gd name="connsiteX7" fmla="*/ 845499 w 852412"/>
                <a:gd name="connsiteY7" fmla="*/ 295493 h 781024"/>
                <a:gd name="connsiteX8" fmla="*/ 826449 w 852412"/>
                <a:gd name="connsiteY8" fmla="*/ 403443 h 781024"/>
                <a:gd name="connsiteX9" fmla="*/ 775649 w 852412"/>
                <a:gd name="connsiteY9" fmla="*/ 470118 h 781024"/>
                <a:gd name="connsiteX10" fmla="*/ 654999 w 852412"/>
                <a:gd name="connsiteY10" fmla="*/ 527268 h 781024"/>
                <a:gd name="connsiteX11" fmla="*/ 467674 w 852412"/>
                <a:gd name="connsiteY11" fmla="*/ 606643 h 781024"/>
                <a:gd name="connsiteX12" fmla="*/ 35874 w 852412"/>
                <a:gd name="connsiteY12" fmla="*/ 778093 h 781024"/>
                <a:gd name="connsiteX13" fmla="*/ 146999 w 852412"/>
                <a:gd name="connsiteY13" fmla="*/ 717768 h 781024"/>
                <a:gd name="connsiteX14" fmla="*/ 32699 w 852412"/>
                <a:gd name="connsiteY14" fmla="*/ 755868 h 781024"/>
                <a:gd name="connsiteX15" fmla="*/ 45399 w 852412"/>
                <a:gd name="connsiteY15" fmla="*/ 724118 h 781024"/>
                <a:gd name="connsiteX16" fmla="*/ 39049 w 852412"/>
                <a:gd name="connsiteY16" fmla="*/ 651093 h 78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2412" h="781024">
                  <a:moveTo>
                    <a:pt x="39049" y="651093"/>
                  </a:moveTo>
                  <a:cubicBezTo>
                    <a:pt x="132182" y="611935"/>
                    <a:pt x="489899" y="526739"/>
                    <a:pt x="604199" y="489168"/>
                  </a:cubicBezTo>
                  <a:cubicBezTo>
                    <a:pt x="718499" y="451597"/>
                    <a:pt x="691512" y="454772"/>
                    <a:pt x="724849" y="425668"/>
                  </a:cubicBezTo>
                  <a:cubicBezTo>
                    <a:pt x="758186" y="396564"/>
                    <a:pt x="787291" y="353701"/>
                    <a:pt x="804224" y="314543"/>
                  </a:cubicBezTo>
                  <a:cubicBezTo>
                    <a:pt x="821157" y="275385"/>
                    <a:pt x="821687" y="243105"/>
                    <a:pt x="826449" y="190718"/>
                  </a:cubicBezTo>
                  <a:cubicBezTo>
                    <a:pt x="831211" y="138331"/>
                    <a:pt x="828566" y="6039"/>
                    <a:pt x="832799" y="218"/>
                  </a:cubicBezTo>
                  <a:cubicBezTo>
                    <a:pt x="837032" y="-5603"/>
                    <a:pt x="849732" y="106581"/>
                    <a:pt x="851849" y="155793"/>
                  </a:cubicBezTo>
                  <a:cubicBezTo>
                    <a:pt x="853966" y="205005"/>
                    <a:pt x="849732" y="254218"/>
                    <a:pt x="845499" y="295493"/>
                  </a:cubicBezTo>
                  <a:cubicBezTo>
                    <a:pt x="841266" y="336768"/>
                    <a:pt x="838091" y="374339"/>
                    <a:pt x="826449" y="403443"/>
                  </a:cubicBezTo>
                  <a:cubicBezTo>
                    <a:pt x="814807" y="432547"/>
                    <a:pt x="804224" y="449481"/>
                    <a:pt x="775649" y="470118"/>
                  </a:cubicBezTo>
                  <a:cubicBezTo>
                    <a:pt x="747074" y="490755"/>
                    <a:pt x="706328" y="504514"/>
                    <a:pt x="654999" y="527268"/>
                  </a:cubicBezTo>
                  <a:cubicBezTo>
                    <a:pt x="603670" y="550022"/>
                    <a:pt x="467674" y="606643"/>
                    <a:pt x="467674" y="606643"/>
                  </a:cubicBezTo>
                  <a:lnTo>
                    <a:pt x="35874" y="778093"/>
                  </a:lnTo>
                  <a:cubicBezTo>
                    <a:pt x="-17572" y="796614"/>
                    <a:pt x="147528" y="721472"/>
                    <a:pt x="146999" y="717768"/>
                  </a:cubicBezTo>
                  <a:cubicBezTo>
                    <a:pt x="146470" y="714064"/>
                    <a:pt x="49632" y="754810"/>
                    <a:pt x="32699" y="755868"/>
                  </a:cubicBezTo>
                  <a:cubicBezTo>
                    <a:pt x="15766" y="756926"/>
                    <a:pt x="41695" y="739993"/>
                    <a:pt x="45399" y="724118"/>
                  </a:cubicBezTo>
                  <a:cubicBezTo>
                    <a:pt x="49103" y="708243"/>
                    <a:pt x="-54084" y="690251"/>
                    <a:pt x="39049" y="651093"/>
                  </a:cubicBezTo>
                  <a:close/>
                </a:path>
              </a:pathLst>
            </a:custGeom>
            <a:solidFill>
              <a:srgbClr val="120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Freeform 81">
            <a:extLst>
              <a:ext uri="{FF2B5EF4-FFF2-40B4-BE49-F238E27FC236}">
                <a16:creationId xmlns:a16="http://schemas.microsoft.com/office/drawing/2014/main" id="{D6177E62-0CB9-E2BD-A593-24A07A550942}"/>
              </a:ext>
            </a:extLst>
          </p:cNvPr>
          <p:cNvSpPr/>
          <p:nvPr/>
        </p:nvSpPr>
        <p:spPr>
          <a:xfrm>
            <a:off x="7827430" y="3559937"/>
            <a:ext cx="642701" cy="214010"/>
          </a:xfrm>
          <a:custGeom>
            <a:avLst/>
            <a:gdLst>
              <a:gd name="connsiteX0" fmla="*/ 176463 w 181810"/>
              <a:gd name="connsiteY0" fmla="*/ 37431 h 208547"/>
              <a:gd name="connsiteX1" fmla="*/ 0 w 181810"/>
              <a:gd name="connsiteY1" fmla="*/ 0 h 208547"/>
              <a:gd name="connsiteX2" fmla="*/ 0 w 181810"/>
              <a:gd name="connsiteY2" fmla="*/ 208547 h 208547"/>
              <a:gd name="connsiteX3" fmla="*/ 181810 w 181810"/>
              <a:gd name="connsiteY3" fmla="*/ 176463 h 208547"/>
              <a:gd name="connsiteX4" fmla="*/ 176463 w 181810"/>
              <a:gd name="connsiteY4" fmla="*/ 37431 h 20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810" h="208547">
                <a:moveTo>
                  <a:pt x="176463" y="37431"/>
                </a:moveTo>
                <a:lnTo>
                  <a:pt x="0" y="0"/>
                </a:lnTo>
                <a:lnTo>
                  <a:pt x="0" y="208547"/>
                </a:lnTo>
                <a:lnTo>
                  <a:pt x="181810" y="176463"/>
                </a:lnTo>
                <a:lnTo>
                  <a:pt x="176463" y="37431"/>
                </a:lnTo>
                <a:close/>
              </a:path>
            </a:pathLst>
          </a:custGeom>
          <a:solidFill>
            <a:srgbClr val="66FF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46A62A2-1C94-904D-DCF6-C53DAB308F94}"/>
              </a:ext>
            </a:extLst>
          </p:cNvPr>
          <p:cNvCxnSpPr/>
          <p:nvPr/>
        </p:nvCxnSpPr>
        <p:spPr>
          <a:xfrm>
            <a:off x="8464783" y="3486899"/>
            <a:ext cx="0" cy="37191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961BB63-4853-B3FA-910D-DA2CE6F51A30}"/>
              </a:ext>
            </a:extLst>
          </p:cNvPr>
          <p:cNvGrpSpPr/>
          <p:nvPr/>
        </p:nvGrpSpPr>
        <p:grpSpPr>
          <a:xfrm>
            <a:off x="7231702" y="3570062"/>
            <a:ext cx="550779" cy="208547"/>
            <a:chOff x="7231702" y="3750177"/>
            <a:chExt cx="550779" cy="208547"/>
          </a:xfrm>
        </p:grpSpPr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6B329A2-0C8A-1F83-B66E-B2DA3C3D5A19}"/>
                </a:ext>
              </a:extLst>
            </p:cNvPr>
            <p:cNvSpPr/>
            <p:nvPr/>
          </p:nvSpPr>
          <p:spPr>
            <a:xfrm rot="10800000">
              <a:off x="7231702" y="3750177"/>
              <a:ext cx="550779" cy="208547"/>
            </a:xfrm>
            <a:custGeom>
              <a:avLst/>
              <a:gdLst>
                <a:gd name="connsiteX0" fmla="*/ 176463 w 181810"/>
                <a:gd name="connsiteY0" fmla="*/ 37431 h 208547"/>
                <a:gd name="connsiteX1" fmla="*/ 0 w 181810"/>
                <a:gd name="connsiteY1" fmla="*/ 0 h 208547"/>
                <a:gd name="connsiteX2" fmla="*/ 0 w 181810"/>
                <a:gd name="connsiteY2" fmla="*/ 208547 h 208547"/>
                <a:gd name="connsiteX3" fmla="*/ 181810 w 181810"/>
                <a:gd name="connsiteY3" fmla="*/ 176463 h 208547"/>
                <a:gd name="connsiteX4" fmla="*/ 176463 w 181810"/>
                <a:gd name="connsiteY4" fmla="*/ 37431 h 20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10" h="208547">
                  <a:moveTo>
                    <a:pt x="176463" y="37431"/>
                  </a:moveTo>
                  <a:lnTo>
                    <a:pt x="0" y="0"/>
                  </a:lnTo>
                  <a:lnTo>
                    <a:pt x="0" y="208547"/>
                  </a:lnTo>
                  <a:lnTo>
                    <a:pt x="181810" y="176463"/>
                  </a:lnTo>
                  <a:lnTo>
                    <a:pt x="176463" y="3743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3AF89F74-ECEF-F78F-145A-B1FE683CBB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86552" y="3727510"/>
              <a:ext cx="0" cy="23642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FD3E22C5-6DC0-46C7-CCC1-686DB99CE3A6}"/>
              </a:ext>
            </a:extLst>
          </p:cNvPr>
          <p:cNvSpPr txBox="1"/>
          <p:nvPr/>
        </p:nvSpPr>
        <p:spPr>
          <a:xfrm>
            <a:off x="11773338" y="648182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B7A2D7D-84EE-20D4-EE90-0BC86D6F8AD6}"/>
              </a:ext>
            </a:extLst>
          </p:cNvPr>
          <p:cNvSpPr/>
          <p:nvPr/>
        </p:nvSpPr>
        <p:spPr>
          <a:xfrm rot="16200000">
            <a:off x="7587670" y="3635102"/>
            <a:ext cx="406141" cy="7337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A4A3565-C4F6-4A8B-3373-EB830E9444C9}"/>
              </a:ext>
            </a:extLst>
          </p:cNvPr>
          <p:cNvSpPr txBox="1"/>
          <p:nvPr/>
        </p:nvSpPr>
        <p:spPr>
          <a:xfrm>
            <a:off x="3023959" y="1402465"/>
            <a:ext cx="2045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n</a:t>
            </a:r>
            <a:r>
              <a:rPr lang="en-US" sz="2000" baseline="-25000"/>
              <a:t>e</a:t>
            </a:r>
            <a:r>
              <a:rPr lang="en-US" sz="2000"/>
              <a:t> = 4 × 10</a:t>
            </a:r>
            <a:r>
              <a:rPr lang="en-US" sz="2000" baseline="30000"/>
              <a:t>17</a:t>
            </a:r>
            <a:r>
              <a:rPr lang="en-US" sz="2000"/>
              <a:t> cm</a:t>
            </a:r>
            <a:r>
              <a:rPr lang="en-US" sz="2000" baseline="30000"/>
              <a:t>-3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76A7353-E39F-FE36-BCD7-02863FCA234F}"/>
              </a:ext>
            </a:extLst>
          </p:cNvPr>
          <p:cNvGrpSpPr/>
          <p:nvPr/>
        </p:nvGrpSpPr>
        <p:grpSpPr>
          <a:xfrm>
            <a:off x="2625777" y="1865212"/>
            <a:ext cx="785918" cy="763248"/>
            <a:chOff x="2625777" y="1865212"/>
            <a:chExt cx="785918" cy="763248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4751E534-EEA3-2934-F065-F9F21D148952}"/>
                </a:ext>
              </a:extLst>
            </p:cNvPr>
            <p:cNvSpPr/>
            <p:nvPr/>
          </p:nvSpPr>
          <p:spPr>
            <a:xfrm>
              <a:off x="2625777" y="2126196"/>
              <a:ext cx="488484" cy="50226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839A18C3-27AE-FED5-5167-EFDC009FB8F1}"/>
                </a:ext>
              </a:extLst>
            </p:cNvPr>
            <p:cNvSpPr txBox="1"/>
            <p:nvPr/>
          </p:nvSpPr>
          <p:spPr>
            <a:xfrm>
              <a:off x="3063523" y="1865212"/>
              <a:ext cx="348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040EEF10-D1D5-4559-A3B8-7ABB890FBC44}"/>
              </a:ext>
            </a:extLst>
          </p:cNvPr>
          <p:cNvGrpSpPr/>
          <p:nvPr/>
        </p:nvGrpSpPr>
        <p:grpSpPr>
          <a:xfrm>
            <a:off x="2882168" y="3112121"/>
            <a:ext cx="1845714" cy="1043558"/>
            <a:chOff x="2882168" y="3112121"/>
            <a:chExt cx="1845714" cy="1043558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0F4E2A71-E8C0-7761-9E59-AB1A90070F20}"/>
                </a:ext>
              </a:extLst>
            </p:cNvPr>
            <p:cNvSpPr/>
            <p:nvPr/>
          </p:nvSpPr>
          <p:spPr>
            <a:xfrm>
              <a:off x="2882168" y="3247492"/>
              <a:ext cx="1514494" cy="908187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B05827FD-1091-F9A0-251C-73FD5125C507}"/>
                </a:ext>
              </a:extLst>
            </p:cNvPr>
            <p:cNvSpPr txBox="1"/>
            <p:nvPr/>
          </p:nvSpPr>
          <p:spPr>
            <a:xfrm>
              <a:off x="4379710" y="3112121"/>
              <a:ext cx="348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070A4F54-892C-C318-A87F-BB84E6F70E92}"/>
              </a:ext>
            </a:extLst>
          </p:cNvPr>
          <p:cNvGrpSpPr/>
          <p:nvPr/>
        </p:nvGrpSpPr>
        <p:grpSpPr>
          <a:xfrm>
            <a:off x="3679325" y="4677687"/>
            <a:ext cx="826882" cy="700600"/>
            <a:chOff x="3679325" y="4677687"/>
            <a:chExt cx="826882" cy="700600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B07446C-CEF0-58CB-FED7-D731A1DF1B8E}"/>
                </a:ext>
              </a:extLst>
            </p:cNvPr>
            <p:cNvSpPr/>
            <p:nvPr/>
          </p:nvSpPr>
          <p:spPr>
            <a:xfrm>
              <a:off x="3679325" y="4876023"/>
              <a:ext cx="488484" cy="50226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45C62EF6-36D0-CC69-91B4-55B00115B1D4}"/>
                </a:ext>
              </a:extLst>
            </p:cNvPr>
            <p:cNvSpPr txBox="1"/>
            <p:nvPr/>
          </p:nvSpPr>
          <p:spPr>
            <a:xfrm>
              <a:off x="4158035" y="4677687"/>
              <a:ext cx="348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*</a:t>
              </a:r>
            </a:p>
          </p:txBody>
        </p: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63AF5F55-4942-E4CE-3E78-E1BE81DFAA2E}"/>
              </a:ext>
            </a:extLst>
          </p:cNvPr>
          <p:cNvSpPr txBox="1"/>
          <p:nvPr/>
        </p:nvSpPr>
        <p:spPr>
          <a:xfrm>
            <a:off x="8266668" y="6047318"/>
            <a:ext cx="3920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SM-LWFA → bubble regime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94CBDE2-D6D7-DE5C-5CC2-A16D7AA8B71F}"/>
              </a:ext>
            </a:extLst>
          </p:cNvPr>
          <p:cNvGrpSpPr/>
          <p:nvPr/>
        </p:nvGrpSpPr>
        <p:grpSpPr>
          <a:xfrm>
            <a:off x="6508040" y="5269666"/>
            <a:ext cx="3657680" cy="784802"/>
            <a:chOff x="6508040" y="5269666"/>
            <a:chExt cx="3657680" cy="784802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390EBCFC-55B8-8586-1409-981D499D5176}"/>
                </a:ext>
              </a:extLst>
            </p:cNvPr>
            <p:cNvSpPr txBox="1"/>
            <p:nvPr/>
          </p:nvSpPr>
          <p:spPr>
            <a:xfrm>
              <a:off x="6699002" y="5408137"/>
              <a:ext cx="34667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Collimated quasi-monoenergetic</a:t>
              </a:r>
            </a:p>
            <a:p>
              <a:pPr algn="ctr"/>
              <a:r>
                <a:rPr lang="en-US"/>
                <a:t>e-spectral features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F6EAC2EC-4DA9-0E15-F730-0EC20BFB2F68}"/>
                </a:ext>
              </a:extLst>
            </p:cNvPr>
            <p:cNvSpPr txBox="1"/>
            <p:nvPr/>
          </p:nvSpPr>
          <p:spPr>
            <a:xfrm>
              <a:off x="6508040" y="5269666"/>
              <a:ext cx="348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*</a:t>
              </a:r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F2EFCB6D-904E-51D6-C154-584FDF64A03A}"/>
              </a:ext>
            </a:extLst>
          </p:cNvPr>
          <p:cNvSpPr txBox="1"/>
          <p:nvPr/>
        </p:nvSpPr>
        <p:spPr>
          <a:xfrm>
            <a:off x="5880862" y="6051414"/>
            <a:ext cx="2612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⇒  transition from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67464F-8088-C10F-C264-E59F899D6D0B}"/>
              </a:ext>
            </a:extLst>
          </p:cNvPr>
          <p:cNvSpPr txBox="1"/>
          <p:nvPr/>
        </p:nvSpPr>
        <p:spPr>
          <a:xfrm>
            <a:off x="2240646" y="1092045"/>
            <a:ext cx="3907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Zgadzaj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et al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., </a:t>
            </a:r>
            <a:r>
              <a:rPr lang="en-US" sz="1600" i="1">
                <a:solidFill>
                  <a:schemeClr val="accent6">
                    <a:lumMod val="75000"/>
                  </a:schemeClr>
                </a:solidFill>
              </a:rPr>
              <a:t>Nat. Comms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1600" b="1">
                <a:solidFill>
                  <a:schemeClr val="accent6">
                    <a:lumMod val="75000"/>
                  </a:schemeClr>
                </a:solidFill>
              </a:rPr>
              <a:t>15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, 437 (2024)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4109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167" grpId="0"/>
      <p:bldP spid="181" grpId="0"/>
      <p:bldP spid="1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E82D75-3B7C-7E02-3FF7-338148B953D8}"/>
              </a:ext>
            </a:extLst>
          </p:cNvPr>
          <p:cNvGrpSpPr/>
          <p:nvPr/>
        </p:nvGrpSpPr>
        <p:grpSpPr>
          <a:xfrm>
            <a:off x="0" y="1017458"/>
            <a:ext cx="7787389" cy="5840542"/>
            <a:chOff x="264824" y="73077"/>
            <a:chExt cx="7787389" cy="58405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246A4A-1632-B8A5-C225-E634A303B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24" y="73077"/>
              <a:ext cx="7787389" cy="58405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DDA4B7-3EF9-F093-2190-9FEEB840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315" y="252959"/>
              <a:ext cx="4499861" cy="299990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5F0E1B-83BB-FE97-531A-D8F375711507}"/>
              </a:ext>
            </a:extLst>
          </p:cNvPr>
          <p:cNvGrpSpPr/>
          <p:nvPr/>
        </p:nvGrpSpPr>
        <p:grpSpPr>
          <a:xfrm>
            <a:off x="7692139" y="3429000"/>
            <a:ext cx="4499861" cy="3374896"/>
            <a:chOff x="7692139" y="3429000"/>
            <a:chExt cx="4499861" cy="337489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534A6F-6FB6-C89E-C4FA-B56536CFC76C}"/>
                </a:ext>
              </a:extLst>
            </p:cNvPr>
            <p:cNvGrpSpPr/>
            <p:nvPr/>
          </p:nvGrpSpPr>
          <p:grpSpPr>
            <a:xfrm>
              <a:off x="7692139" y="3429000"/>
              <a:ext cx="4499861" cy="3374896"/>
              <a:chOff x="7692139" y="3429000"/>
              <a:chExt cx="4499861" cy="3374896"/>
            </a:xfrm>
          </p:grpSpPr>
          <p:pic>
            <p:nvPicPr>
              <p:cNvPr id="14" name="Content Placeholder 5" descr="A graph showing the difference between hydrogen density and position&#10;&#10;AI-generated content may be incorrect.">
                <a:extLst>
                  <a:ext uri="{FF2B5EF4-FFF2-40B4-BE49-F238E27FC236}">
                    <a16:creationId xmlns:a16="http://schemas.microsoft.com/office/drawing/2014/main" id="{26231D7B-E989-4775-BE76-C8D360BFE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2139" y="3429000"/>
                <a:ext cx="4499861" cy="3374896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409C64C-CDE1-D817-6552-7CEE0E46DFD7}"/>
                  </a:ext>
                </a:extLst>
              </p:cNvPr>
              <p:cNvSpPr/>
              <p:nvPr/>
            </p:nvSpPr>
            <p:spPr>
              <a:xfrm>
                <a:off x="8214610" y="3725056"/>
                <a:ext cx="314793" cy="899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8BEABC-3ED3-5734-4E35-CB95B8FAF5BC}"/>
                </a:ext>
              </a:extLst>
            </p:cNvPr>
            <p:cNvSpPr/>
            <p:nvPr/>
          </p:nvSpPr>
          <p:spPr>
            <a:xfrm>
              <a:off x="9886566" y="5332977"/>
              <a:ext cx="208655" cy="12273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B9C3FD-9B7E-A6BE-E678-DF429E71C1C2}"/>
                </a:ext>
              </a:extLst>
            </p:cNvPr>
            <p:cNvSpPr txBox="1"/>
            <p:nvPr/>
          </p:nvSpPr>
          <p:spPr>
            <a:xfrm>
              <a:off x="9284281" y="5455716"/>
              <a:ext cx="155321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Laser focus at 0mm </a:t>
              </a:r>
              <a:br>
                <a:rPr lang="en-US" sz="1200" dirty="0"/>
              </a:br>
              <a:r>
                <a:rPr lang="en-US" sz="1200" dirty="0"/>
                <a:t>E=5J,  a0=3.5, </a:t>
              </a:r>
            </a:p>
            <a:p>
              <a:r>
                <a:rPr lang="en-US" sz="1200" dirty="0"/>
                <a:t>FWHM = 2ps, w0=27.5</a:t>
              </a:r>
              <a:r>
                <a:rPr lang="en-US" altLang="zh-CN" sz="1200" dirty="0"/>
                <a:t>um,</a:t>
              </a:r>
            </a:p>
            <a:p>
              <a:r>
                <a:rPr lang="en-US" altLang="zh-CN" sz="1200" dirty="0"/>
                <a:t>Wavelength=9.2um</a:t>
              </a:r>
            </a:p>
            <a:p>
              <a:endParaRPr lang="en-US" sz="14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0B10E0-09F3-C4D2-8E40-09A4651E0A96}"/>
              </a:ext>
            </a:extLst>
          </p:cNvPr>
          <p:cNvGrpSpPr/>
          <p:nvPr/>
        </p:nvGrpSpPr>
        <p:grpSpPr>
          <a:xfrm>
            <a:off x="8001623" y="560137"/>
            <a:ext cx="3880891" cy="3103550"/>
            <a:chOff x="8001623" y="560137"/>
            <a:chExt cx="3880891" cy="31035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A016DB-A84C-153D-D59B-B414592EAFD8}"/>
                </a:ext>
              </a:extLst>
            </p:cNvPr>
            <p:cNvGrpSpPr/>
            <p:nvPr/>
          </p:nvGrpSpPr>
          <p:grpSpPr>
            <a:xfrm>
              <a:off x="8001623" y="560137"/>
              <a:ext cx="3880891" cy="2569990"/>
              <a:chOff x="7995402" y="161629"/>
              <a:chExt cx="3880891" cy="256999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AF6D83D-6D9F-E300-76BE-35A57F683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7439" y="1446624"/>
                <a:ext cx="3658854" cy="128499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B5CE20B-9732-9485-39F0-C945EE3B1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95402" y="161629"/>
                <a:ext cx="3658854" cy="1348861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60C05BC-B49A-B43A-200E-6B30257D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6047" y="2923845"/>
              <a:ext cx="3494430" cy="73984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0D228A7-5FD7-9B25-2F69-FD8355188B79}"/>
                </a:ext>
              </a:extLst>
            </p:cNvPr>
            <p:cNvSpPr/>
            <p:nvPr/>
          </p:nvSpPr>
          <p:spPr>
            <a:xfrm>
              <a:off x="11482164" y="2823331"/>
              <a:ext cx="400350" cy="190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4E2970-25B3-21C0-7F88-F87E8662DEEB}"/>
                  </a:ext>
                </a:extLst>
              </p14:cNvPr>
              <p14:cNvContentPartPr/>
              <p14:nvPr/>
            </p14:nvContentPartPr>
            <p14:xfrm>
              <a:off x="11446135" y="2948407"/>
              <a:ext cx="9972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4E2970-25B3-21C0-7F88-F87E8662DE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40015" y="2942287"/>
                <a:ext cx="11196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C7389FA-91CE-008B-4955-11D2E6B4EB7C}"/>
                  </a:ext>
                </a:extLst>
              </p14:cNvPr>
              <p14:cNvContentPartPr/>
              <p14:nvPr/>
            </p14:nvContentPartPr>
            <p14:xfrm>
              <a:off x="11559175" y="2793967"/>
              <a:ext cx="360" cy="147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C7389FA-91CE-008B-4955-11D2E6B4EB7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53055" y="2787862"/>
                <a:ext cx="12600" cy="160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1549836-A845-94A3-D354-5E39BF724631}"/>
                  </a:ext>
                </a:extLst>
              </p14:cNvPr>
              <p14:cNvContentPartPr/>
              <p14:nvPr/>
            </p14:nvContentPartPr>
            <p14:xfrm>
              <a:off x="11559175" y="2934727"/>
              <a:ext cx="360" cy="16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1549836-A845-94A3-D354-5E39BF72463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553055" y="2928607"/>
                <a:ext cx="126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04E3A77-7BD7-E07A-0FBE-5CCBF1D79871}"/>
                  </a:ext>
                </a:extLst>
              </p14:cNvPr>
              <p14:cNvContentPartPr/>
              <p14:nvPr/>
            </p14:nvContentPartPr>
            <p14:xfrm>
              <a:off x="11554855" y="2817007"/>
              <a:ext cx="360" cy="127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04E3A77-7BD7-E07A-0FBE-5CCBF1D7987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548735" y="2810887"/>
                <a:ext cx="1260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41F4C94-7261-C825-8E53-B54C2E62B370}"/>
                  </a:ext>
                </a:extLst>
              </p14:cNvPr>
              <p14:cNvContentPartPr/>
              <p14:nvPr/>
            </p14:nvContentPartPr>
            <p14:xfrm>
              <a:off x="11538295" y="2946607"/>
              <a:ext cx="280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41F4C94-7261-C825-8E53-B54C2E62B37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532175" y="2940487"/>
                <a:ext cx="4032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560A19E-7374-3470-33F2-86394996DCD8}"/>
              </a:ext>
            </a:extLst>
          </p:cNvPr>
          <p:cNvSpPr/>
          <p:nvPr/>
        </p:nvSpPr>
        <p:spPr>
          <a:xfrm>
            <a:off x="10661650" y="1993900"/>
            <a:ext cx="876285" cy="925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E06C35-4276-3396-3C28-2166FC762103}"/>
              </a:ext>
            </a:extLst>
          </p:cNvPr>
          <p:cNvCxnSpPr/>
          <p:nvPr/>
        </p:nvCxnSpPr>
        <p:spPr>
          <a:xfrm>
            <a:off x="8830932" y="5394346"/>
            <a:ext cx="9066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11624E9-4770-DBAE-84BB-69DF46007B8E}"/>
              </a:ext>
            </a:extLst>
          </p:cNvPr>
          <p:cNvSpPr txBox="1"/>
          <p:nvPr/>
        </p:nvSpPr>
        <p:spPr>
          <a:xfrm>
            <a:off x="-11430" y="28979"/>
            <a:ext cx="11791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New FB-PIC simulations have confirmed self-injection thresholds and </a:t>
            </a:r>
          </a:p>
          <a:p>
            <a:r>
              <a:rPr lang="en-US" sz="2800" b="1" dirty="0"/>
              <a:t>energy spectral in Self-Modulated </a:t>
            </a:r>
            <a:r>
              <a:rPr lang="en-US" sz="2800" b="1" dirty="0" err="1"/>
              <a:t>LWFA Expts. 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9043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2435</Words>
  <Application>Microsoft Office PowerPoint</Application>
  <PresentationFormat>Widescreen</PresentationFormat>
  <Paragraphs>559</Paragraphs>
  <Slides>17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Downer, Michael</dc:creator>
  <cp:lastModifiedBy>Downer, Michael</cp:lastModifiedBy>
  <cp:revision>41</cp:revision>
  <dcterms:created xsi:type="dcterms:W3CDTF">2025-04-29T16:23:16Z</dcterms:created>
  <dcterms:modified xsi:type="dcterms:W3CDTF">2025-04-30T20:03:50Z</dcterms:modified>
</cp:coreProperties>
</file>