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16" r:id="rId4"/>
    <p:sldId id="260" r:id="rId5"/>
    <p:sldId id="266" r:id="rId6"/>
    <p:sldId id="317" r:id="rId7"/>
    <p:sldId id="267" r:id="rId8"/>
    <p:sldId id="258" r:id="rId9"/>
    <p:sldId id="278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8AB45-7CBA-4B52-BB6E-850C21FCBE05}" v="6" dt="2025-04-28T20:52:50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70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24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William" userId="a4fcec36-8045-44e9-b21c-e0a17ba335ae" providerId="ADAL" clId="{F5D8AB45-7CBA-4B52-BB6E-850C21FCBE05}"/>
    <pc:docChg chg="custSel addSld delSld modSld">
      <pc:chgData name="Li, William" userId="a4fcec36-8045-44e9-b21c-e0a17ba335ae" providerId="ADAL" clId="{F5D8AB45-7CBA-4B52-BB6E-850C21FCBE05}" dt="2025-04-28T20:59:28.286" v="992" actId="20577"/>
      <pc:docMkLst>
        <pc:docMk/>
      </pc:docMkLst>
      <pc:sldChg chg="modSp mod">
        <pc:chgData name="Li, William" userId="a4fcec36-8045-44e9-b21c-e0a17ba335ae" providerId="ADAL" clId="{F5D8AB45-7CBA-4B52-BB6E-850C21FCBE05}" dt="2025-04-28T20:49:58.898" v="103" actId="20577"/>
        <pc:sldMkLst>
          <pc:docMk/>
          <pc:sldMk cId="2246755923" sldId="256"/>
        </pc:sldMkLst>
        <pc:spChg chg="mod">
          <ac:chgData name="Li, William" userId="a4fcec36-8045-44e9-b21c-e0a17ba335ae" providerId="ADAL" clId="{F5D8AB45-7CBA-4B52-BB6E-850C21FCBE05}" dt="2025-04-28T20:49:35.848" v="42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Li, William" userId="a4fcec36-8045-44e9-b21c-e0a17ba335ae" providerId="ADAL" clId="{F5D8AB45-7CBA-4B52-BB6E-850C21FCBE05}" dt="2025-04-28T20:49:44.344" v="63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Li, William" userId="a4fcec36-8045-44e9-b21c-e0a17ba335ae" providerId="ADAL" clId="{F5D8AB45-7CBA-4B52-BB6E-850C21FCBE05}" dt="2025-04-28T20:49:58.898" v="103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delSp mod">
        <pc:chgData name="Li, William" userId="a4fcec36-8045-44e9-b21c-e0a17ba335ae" providerId="ADAL" clId="{F5D8AB45-7CBA-4B52-BB6E-850C21FCBE05}" dt="2025-04-28T20:58:50.938" v="987" actId="478"/>
        <pc:sldMkLst>
          <pc:docMk/>
          <pc:sldMk cId="3681362828" sldId="257"/>
        </pc:sldMkLst>
        <pc:picChg chg="del">
          <ac:chgData name="Li, William" userId="a4fcec36-8045-44e9-b21c-e0a17ba335ae" providerId="ADAL" clId="{F5D8AB45-7CBA-4B52-BB6E-850C21FCBE05}" dt="2025-04-28T20:58:50.938" v="987" actId="478"/>
          <ac:picMkLst>
            <pc:docMk/>
            <pc:sldMk cId="3681362828" sldId="257"/>
            <ac:picMk id="9" creationId="{4C25417E-E71F-23C9-9BE8-EB6DD6307A57}"/>
          </ac:picMkLst>
        </pc:picChg>
      </pc:sldChg>
      <pc:sldChg chg="add del">
        <pc:chgData name="Li, William" userId="a4fcec36-8045-44e9-b21c-e0a17ba335ae" providerId="ADAL" clId="{F5D8AB45-7CBA-4B52-BB6E-850C21FCBE05}" dt="2025-04-28T20:49:10.463" v="40"/>
        <pc:sldMkLst>
          <pc:docMk/>
          <pc:sldMk cId="1215709844" sldId="258"/>
        </pc:sldMkLst>
      </pc:sldChg>
      <pc:sldChg chg="addSp delSp modSp mod">
        <pc:chgData name="Li, William" userId="a4fcec36-8045-44e9-b21c-e0a17ba335ae" providerId="ADAL" clId="{F5D8AB45-7CBA-4B52-BB6E-850C21FCBE05}" dt="2025-04-28T20:56:54.270" v="652" actId="1076"/>
        <pc:sldMkLst>
          <pc:docMk/>
          <pc:sldMk cId="3207596701" sldId="266"/>
        </pc:sldMkLst>
        <pc:spChg chg="mod">
          <ac:chgData name="Li, William" userId="a4fcec36-8045-44e9-b21c-e0a17ba335ae" providerId="ADAL" clId="{F5D8AB45-7CBA-4B52-BB6E-850C21FCBE05}" dt="2025-04-28T20:55:24.533" v="491" actId="20577"/>
          <ac:spMkLst>
            <pc:docMk/>
            <pc:sldMk cId="3207596701" sldId="266"/>
            <ac:spMk id="2" creationId="{00000000-0000-0000-0000-000000000000}"/>
          </ac:spMkLst>
        </pc:spChg>
        <pc:spChg chg="mod">
          <ac:chgData name="Li, William" userId="a4fcec36-8045-44e9-b21c-e0a17ba335ae" providerId="ADAL" clId="{F5D8AB45-7CBA-4B52-BB6E-850C21FCBE05}" dt="2025-04-28T20:55:58.356" v="630" actId="20577"/>
          <ac:spMkLst>
            <pc:docMk/>
            <pc:sldMk cId="3207596701" sldId="266"/>
            <ac:spMk id="3" creationId="{00000000-0000-0000-0000-000000000000}"/>
          </ac:spMkLst>
        </pc:spChg>
        <pc:spChg chg="del mod">
          <ac:chgData name="Li, William" userId="a4fcec36-8045-44e9-b21c-e0a17ba335ae" providerId="ADAL" clId="{F5D8AB45-7CBA-4B52-BB6E-850C21FCBE05}" dt="2025-04-28T20:54:23.226" v="264" actId="478"/>
          <ac:spMkLst>
            <pc:docMk/>
            <pc:sldMk cId="3207596701" sldId="266"/>
            <ac:spMk id="4" creationId="{00000000-0000-0000-0000-000000000000}"/>
          </ac:spMkLst>
        </pc:spChg>
        <pc:picChg chg="mod">
          <ac:chgData name="Li, William" userId="a4fcec36-8045-44e9-b21c-e0a17ba335ae" providerId="ADAL" clId="{F5D8AB45-7CBA-4B52-BB6E-850C21FCBE05}" dt="2025-04-28T20:56:51.159" v="650" actId="1076"/>
          <ac:picMkLst>
            <pc:docMk/>
            <pc:sldMk cId="3207596701" sldId="266"/>
            <ac:picMk id="8" creationId="{0A7167EE-34DF-456A-D19A-9992D49A0245}"/>
          </ac:picMkLst>
        </pc:picChg>
        <pc:picChg chg="add mod">
          <ac:chgData name="Li, William" userId="a4fcec36-8045-44e9-b21c-e0a17ba335ae" providerId="ADAL" clId="{F5D8AB45-7CBA-4B52-BB6E-850C21FCBE05}" dt="2025-04-28T20:56:14.702" v="636" actId="14100"/>
          <ac:picMkLst>
            <pc:docMk/>
            <pc:sldMk cId="3207596701" sldId="266"/>
            <ac:picMk id="9" creationId="{825ABBD6-8D8C-B9EE-0044-FA4375A05A70}"/>
          </ac:picMkLst>
        </pc:picChg>
        <pc:picChg chg="add mod">
          <ac:chgData name="Li, William" userId="a4fcec36-8045-44e9-b21c-e0a17ba335ae" providerId="ADAL" clId="{F5D8AB45-7CBA-4B52-BB6E-850C21FCBE05}" dt="2025-04-28T20:56:17.436" v="639" actId="1076"/>
          <ac:picMkLst>
            <pc:docMk/>
            <pc:sldMk cId="3207596701" sldId="266"/>
            <ac:picMk id="11" creationId="{BF2B03E5-20F3-297C-8893-913F4357FDB6}"/>
          </ac:picMkLst>
        </pc:picChg>
        <pc:picChg chg="add mod">
          <ac:chgData name="Li, William" userId="a4fcec36-8045-44e9-b21c-e0a17ba335ae" providerId="ADAL" clId="{F5D8AB45-7CBA-4B52-BB6E-850C21FCBE05}" dt="2025-04-28T20:56:34.507" v="643" actId="1076"/>
          <ac:picMkLst>
            <pc:docMk/>
            <pc:sldMk cId="3207596701" sldId="266"/>
            <ac:picMk id="13" creationId="{E7738D95-2636-6A59-1430-0CD67F7F25BF}"/>
          </ac:picMkLst>
        </pc:picChg>
        <pc:picChg chg="add mod">
          <ac:chgData name="Li, William" userId="a4fcec36-8045-44e9-b21c-e0a17ba335ae" providerId="ADAL" clId="{F5D8AB45-7CBA-4B52-BB6E-850C21FCBE05}" dt="2025-04-28T20:56:54.270" v="652" actId="1076"/>
          <ac:picMkLst>
            <pc:docMk/>
            <pc:sldMk cId="3207596701" sldId="266"/>
            <ac:picMk id="15" creationId="{B26F992E-6DFE-A1E8-65F8-B85E114F885F}"/>
          </ac:picMkLst>
        </pc:picChg>
      </pc:sldChg>
      <pc:sldChg chg="delSp modSp mod">
        <pc:chgData name="Li, William" userId="a4fcec36-8045-44e9-b21c-e0a17ba335ae" providerId="ADAL" clId="{F5D8AB45-7CBA-4B52-BB6E-850C21FCBE05}" dt="2025-04-28T20:55:01.635" v="476" actId="20577"/>
        <pc:sldMkLst>
          <pc:docMk/>
          <pc:sldMk cId="3812776309" sldId="267"/>
        </pc:sldMkLst>
        <pc:spChg chg="mod">
          <ac:chgData name="Li, William" userId="a4fcec36-8045-44e9-b21c-e0a17ba335ae" providerId="ADAL" clId="{F5D8AB45-7CBA-4B52-BB6E-850C21FCBE05}" dt="2025-04-28T20:53:16.203" v="151" actId="20577"/>
          <ac:spMkLst>
            <pc:docMk/>
            <pc:sldMk cId="3812776309" sldId="267"/>
            <ac:spMk id="2" creationId="{00000000-0000-0000-0000-000000000000}"/>
          </ac:spMkLst>
        </pc:spChg>
        <pc:spChg chg="del">
          <ac:chgData name="Li, William" userId="a4fcec36-8045-44e9-b21c-e0a17ba335ae" providerId="ADAL" clId="{F5D8AB45-7CBA-4B52-BB6E-850C21FCBE05}" dt="2025-04-28T20:54:19.272" v="263" actId="478"/>
          <ac:spMkLst>
            <pc:docMk/>
            <pc:sldMk cId="3812776309" sldId="267"/>
            <ac:spMk id="8" creationId="{00000000-0000-0000-0000-000000000000}"/>
          </ac:spMkLst>
        </pc:spChg>
        <pc:spChg chg="mod">
          <ac:chgData name="Li, William" userId="a4fcec36-8045-44e9-b21c-e0a17ba335ae" providerId="ADAL" clId="{F5D8AB45-7CBA-4B52-BB6E-850C21FCBE05}" dt="2025-04-28T20:55:01.635" v="476" actId="20577"/>
          <ac:spMkLst>
            <pc:docMk/>
            <pc:sldMk cId="3812776309" sldId="267"/>
            <ac:spMk id="9" creationId="{00000000-0000-0000-0000-000000000000}"/>
          </ac:spMkLst>
        </pc:spChg>
      </pc:sldChg>
      <pc:sldChg chg="modSp add mod">
        <pc:chgData name="Li, William" userId="a4fcec36-8045-44e9-b21c-e0a17ba335ae" providerId="ADAL" clId="{F5D8AB45-7CBA-4B52-BB6E-850C21FCBE05}" dt="2025-04-28T20:48:54.938" v="37" actId="20577"/>
        <pc:sldMkLst>
          <pc:docMk/>
          <pc:sldMk cId="3215440431" sldId="276"/>
        </pc:sldMkLst>
        <pc:spChg chg="mod">
          <ac:chgData name="Li, William" userId="a4fcec36-8045-44e9-b21c-e0a17ba335ae" providerId="ADAL" clId="{F5D8AB45-7CBA-4B52-BB6E-850C21FCBE05}" dt="2025-04-28T20:48:54.938" v="37" actId="20577"/>
          <ac:spMkLst>
            <pc:docMk/>
            <pc:sldMk cId="3215440431" sldId="276"/>
            <ac:spMk id="3" creationId="{94918695-53DD-1844-BBEF-9F56CC265E1F}"/>
          </ac:spMkLst>
        </pc:spChg>
      </pc:sldChg>
      <pc:sldChg chg="modSp add mod">
        <pc:chgData name="Li, William" userId="a4fcec36-8045-44e9-b21c-e0a17ba335ae" providerId="ADAL" clId="{F5D8AB45-7CBA-4B52-BB6E-850C21FCBE05}" dt="2025-04-28T20:59:28.286" v="992" actId="20577"/>
        <pc:sldMkLst>
          <pc:docMk/>
          <pc:sldMk cId="4106630273" sldId="277"/>
        </pc:sldMkLst>
        <pc:graphicFrameChg chg="modGraphic">
          <ac:chgData name="Li, William" userId="a4fcec36-8045-44e9-b21c-e0a17ba335ae" providerId="ADAL" clId="{F5D8AB45-7CBA-4B52-BB6E-850C21FCBE05}" dt="2025-04-28T20:48:27.754" v="7" actId="20577"/>
          <ac:graphicFrameMkLst>
            <pc:docMk/>
            <pc:sldMk cId="4106630273" sldId="277"/>
            <ac:graphicFrameMk id="6" creationId="{A33A3B09-4E77-B749-8153-C1844FE9A83A}"/>
          </ac:graphicFrameMkLst>
        </pc:graphicFrameChg>
        <pc:graphicFrameChg chg="modGraphic">
          <ac:chgData name="Li, William" userId="a4fcec36-8045-44e9-b21c-e0a17ba335ae" providerId="ADAL" clId="{F5D8AB45-7CBA-4B52-BB6E-850C21FCBE05}" dt="2025-04-28T20:59:28.286" v="992" actId="20577"/>
          <ac:graphicFrameMkLst>
            <pc:docMk/>
            <pc:sldMk cId="4106630273" sldId="277"/>
            <ac:graphicFrameMk id="9" creationId="{12C37A2F-A990-9749-952B-CEF0455DCD9E}"/>
          </ac:graphicFrameMkLst>
        </pc:graphicFrameChg>
      </pc:sldChg>
      <pc:sldChg chg="add">
        <pc:chgData name="Li, William" userId="a4fcec36-8045-44e9-b21c-e0a17ba335ae" providerId="ADAL" clId="{F5D8AB45-7CBA-4B52-BB6E-850C21FCBE05}" dt="2025-04-28T20:47:33.577" v="1"/>
        <pc:sldMkLst>
          <pc:docMk/>
          <pc:sldMk cId="3275314911" sldId="278"/>
        </pc:sldMkLst>
      </pc:sldChg>
      <pc:sldChg chg="modSp add del mod">
        <pc:chgData name="Li, William" userId="a4fcec36-8045-44e9-b21c-e0a17ba335ae" providerId="ADAL" clId="{F5D8AB45-7CBA-4B52-BB6E-850C21FCBE05}" dt="2025-04-28T20:48:46.691" v="13" actId="47"/>
        <pc:sldMkLst>
          <pc:docMk/>
          <pc:sldMk cId="694885287" sldId="279"/>
        </pc:sldMkLst>
        <pc:graphicFrameChg chg="modGraphic">
          <ac:chgData name="Li, William" userId="a4fcec36-8045-44e9-b21c-e0a17ba335ae" providerId="ADAL" clId="{F5D8AB45-7CBA-4B52-BB6E-850C21FCBE05}" dt="2025-04-28T20:48:40.816" v="10" actId="20577"/>
          <ac:graphicFrameMkLst>
            <pc:docMk/>
            <pc:sldMk cId="694885287" sldId="279"/>
            <ac:graphicFrameMk id="4" creationId="{00000000-0000-0000-0000-000000000000}"/>
          </ac:graphicFrameMkLst>
        </pc:graphicFrameChg>
      </pc:sldChg>
      <pc:sldChg chg="modSp add del mod">
        <pc:chgData name="Li, William" userId="a4fcec36-8045-44e9-b21c-e0a17ba335ae" providerId="ADAL" clId="{F5D8AB45-7CBA-4B52-BB6E-850C21FCBE05}" dt="2025-04-28T20:48:47.779" v="14" actId="47"/>
        <pc:sldMkLst>
          <pc:docMk/>
          <pc:sldMk cId="1659656010" sldId="280"/>
        </pc:sldMkLst>
        <pc:graphicFrameChg chg="modGraphic">
          <ac:chgData name="Li, William" userId="a4fcec36-8045-44e9-b21c-e0a17ba335ae" providerId="ADAL" clId="{F5D8AB45-7CBA-4B52-BB6E-850C21FCBE05}" dt="2025-04-28T20:48:44.770" v="12" actId="20577"/>
          <ac:graphicFrameMkLst>
            <pc:docMk/>
            <pc:sldMk cId="1659656010" sldId="280"/>
            <ac:graphicFrameMk id="4" creationId="{00000000-0000-0000-0000-000000000000}"/>
          </ac:graphicFrameMkLst>
        </pc:graphicFrameChg>
      </pc:sldChg>
      <pc:sldChg chg="del">
        <pc:chgData name="Li, William" userId="a4fcec36-8045-44e9-b21c-e0a17ba335ae" providerId="ADAL" clId="{F5D8AB45-7CBA-4B52-BB6E-850C21FCBE05}" dt="2025-04-28T20:46:51.731" v="0" actId="47"/>
        <pc:sldMkLst>
          <pc:docMk/>
          <pc:sldMk cId="960738853" sldId="317"/>
        </pc:sldMkLst>
      </pc:sldChg>
      <pc:sldChg chg="add del">
        <pc:chgData name="Li, William" userId="a4fcec36-8045-44e9-b21c-e0a17ba335ae" providerId="ADAL" clId="{F5D8AB45-7CBA-4B52-BB6E-850C21FCBE05}" dt="2025-04-28T20:48:59.143" v="38" actId="47"/>
        <pc:sldMkLst>
          <pc:docMk/>
          <pc:sldMk cId="1906403660" sldId="317"/>
        </pc:sldMkLst>
      </pc:sldChg>
      <pc:sldChg chg="modSp new mod">
        <pc:chgData name="Li, William" userId="a4fcec36-8045-44e9-b21c-e0a17ba335ae" providerId="ADAL" clId="{F5D8AB45-7CBA-4B52-BB6E-850C21FCBE05}" dt="2025-04-28T20:58:35.323" v="986" actId="20577"/>
        <pc:sldMkLst>
          <pc:docMk/>
          <pc:sldMk cId="3026057504" sldId="317"/>
        </pc:sldMkLst>
        <pc:spChg chg="mod">
          <ac:chgData name="Li, William" userId="a4fcec36-8045-44e9-b21c-e0a17ba335ae" providerId="ADAL" clId="{F5D8AB45-7CBA-4B52-BB6E-850C21FCBE05}" dt="2025-04-28T20:57:05.858" v="683" actId="20577"/>
          <ac:spMkLst>
            <pc:docMk/>
            <pc:sldMk cId="3026057504" sldId="317"/>
            <ac:spMk id="2" creationId="{BA23A277-42A7-4F66-3F4E-FC30D64D5E46}"/>
          </ac:spMkLst>
        </pc:spChg>
        <pc:spChg chg="mod">
          <ac:chgData name="Li, William" userId="a4fcec36-8045-44e9-b21c-e0a17ba335ae" providerId="ADAL" clId="{F5D8AB45-7CBA-4B52-BB6E-850C21FCBE05}" dt="2025-04-28T20:58:35.323" v="986" actId="20577"/>
          <ac:spMkLst>
            <pc:docMk/>
            <pc:sldMk cId="3026057504" sldId="317"/>
            <ac:spMk id="3" creationId="{1759C9C6-F832-E170-AF62-AF3A61F777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se.physics.stonybrook.edu/index.php/Main_Pag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se.physics.stonybrook.edu/index.php/PHY542_spring_2025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27th Annual</a:t>
            </a:r>
            <a:br>
              <a:rPr lang="en-US" sz="4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Accelerator Test Facility (ATF) Users' Meeting</a:t>
            </a:r>
            <a:b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700" dirty="0"/>
              <a:t>AE129 “Stony Brook Accelerator Laboratory Course”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6680445" cy="746185"/>
          </a:xfrm>
        </p:spPr>
        <p:txBody>
          <a:bodyPr/>
          <a:lstStyle/>
          <a:p>
            <a:r>
              <a:rPr lang="en-US" dirty="0"/>
              <a:t>April 30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107504"/>
            <a:ext cx="10334625" cy="895671"/>
          </a:xfrm>
        </p:spPr>
        <p:txBody>
          <a:bodyPr/>
          <a:lstStyle/>
          <a:p>
            <a:r>
              <a:rPr lang="en-US" dirty="0"/>
              <a:t>Presenter: William Li</a:t>
            </a:r>
          </a:p>
          <a:p>
            <a:r>
              <a:rPr lang="en-US" dirty="0"/>
              <a:t>Mikhail Fedurin, Dmitry Kayran, Vladimir Litvinenko (PI)</a:t>
            </a:r>
          </a:p>
          <a:p>
            <a:r>
              <a:rPr lang="en-US" dirty="0"/>
              <a:t>Brookhaven National Laboratory and Stony Brook University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248690" y="5003175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No special requirements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No special requirements</a:t>
            </a:r>
          </a:p>
          <a:p>
            <a:r>
              <a:rPr lang="en-US" dirty="0" err="1"/>
              <a:t>Ti:Sapphire</a:t>
            </a:r>
            <a:r>
              <a:rPr lang="en-US" dirty="0"/>
              <a:t>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No special requirements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No special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4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223081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CY2025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592624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2757" y="6123398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Laser = Near-IR or LWIR (CO</a:t>
            </a:r>
            <a:r>
              <a:rPr lang="en-US" baseline="-25000"/>
              <a:t>2</a:t>
            </a:r>
            <a:r>
              <a:rPr lang="en-US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323656" y="3594245"/>
            <a:ext cx="744139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/>
              <a:t>Total Time Request for the Experiment remaining duration</a:t>
            </a:r>
          </a:p>
        </p:txBody>
      </p:sp>
    </p:spTree>
    <p:extLst>
      <p:ext uri="{BB962C8B-B14F-4D97-AF65-F5344CB8AC3E}">
        <p14:creationId xmlns:p14="http://schemas.microsoft.com/office/powerpoint/2010/main" val="410663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626090"/>
            <a:ext cx="11449515" cy="1697851"/>
          </a:xfrm>
        </p:spPr>
        <p:txBody>
          <a:bodyPr>
            <a:normAutofit fontScale="90000"/>
          </a:bodyPr>
          <a:lstStyle/>
          <a:p>
            <a:r>
              <a:rPr lang="en-US" dirty="0"/>
              <a:t>CASE course: PHY542 “Fundamentals of Accelerator Physics and Technology with Simulations and Measurements Lab”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614561"/>
            <a:ext cx="10334393" cy="3418249"/>
          </a:xfrm>
        </p:spPr>
        <p:txBody>
          <a:bodyPr/>
          <a:lstStyle/>
          <a:p>
            <a:r>
              <a:rPr lang="en-US" dirty="0"/>
              <a:t>  Instructors affiliated at Stony Brook University and Brookhaven National Laboratory:</a:t>
            </a:r>
          </a:p>
          <a:p>
            <a:endParaRPr lang="en-US" dirty="0"/>
          </a:p>
          <a:p>
            <a:r>
              <a:rPr lang="en-US" dirty="0"/>
              <a:t>	Mikhail </a:t>
            </a:r>
            <a:r>
              <a:rPr lang="en-US" dirty="0" err="1"/>
              <a:t>Fedurin</a:t>
            </a:r>
            <a:r>
              <a:rPr lang="en-US" dirty="0"/>
              <a:t> (2014-present)</a:t>
            </a:r>
          </a:p>
          <a:p>
            <a:r>
              <a:rPr lang="en-US" dirty="0"/>
              <a:t>	Dmitry </a:t>
            </a:r>
            <a:r>
              <a:rPr lang="en-US" dirty="0" err="1"/>
              <a:t>Kayran</a:t>
            </a:r>
            <a:r>
              <a:rPr lang="en-US" dirty="0"/>
              <a:t> 	(2014-present)</a:t>
            </a:r>
          </a:p>
          <a:p>
            <a:r>
              <a:rPr lang="en-US" dirty="0"/>
              <a:t>	William Li          </a:t>
            </a:r>
            <a:r>
              <a:rPr lang="en-US" sz="2400" dirty="0"/>
              <a:t>(new instructor, SBU in process)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0C50-37C4-D24E-46C1-54DA354A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16" y="176280"/>
            <a:ext cx="11049000" cy="904875"/>
          </a:xfrm>
        </p:spPr>
        <p:txBody>
          <a:bodyPr>
            <a:normAutofit fontScale="90000"/>
          </a:bodyPr>
          <a:lstStyle/>
          <a:p>
            <a:r>
              <a:rPr lang="en-US" dirty="0"/>
              <a:t>CASE at SBU, Ernest Courant Traineeship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CD1AC-EF02-06AF-A253-7203ABB0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40" y="1400646"/>
            <a:ext cx="5806597" cy="472075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CASE – The Center for Accelerator Science and Education has been established established as a Type I Institute within the University on November 19, 2008 as a Joint venture of BNL and SBU,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 train scientists and engineers with the aim of advancing the field of accelerator science;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 develop a unique program of educational outreach that will provide broad access to a research accelerator; and,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 attract Federal and industrial funding for an expanding interdisciplinary research and education program that utilizes accelerators.</a:t>
            </a:r>
          </a:p>
          <a:p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Stony Brook University / BNL connection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provides an ideal educational environment. The close proximity to BNL and the BSA connection provides for a superb combination of both university and national laboratory environment.</a:t>
            </a:r>
          </a:p>
          <a:p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hlinkClick r:id="rId2"/>
              </a:rPr>
              <a:t>http://case.physics.stonybrook.edu/index.php/Main_Page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6FB4B-C021-C7CA-9362-37CC384CB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95F72-FD32-CFB1-7A08-81E586C7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40" y="1270000"/>
            <a:ext cx="5161257" cy="3287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477B4-6628-CC85-BB11-A2A8DF804136}"/>
              </a:ext>
            </a:extLst>
          </p:cNvPr>
          <p:cNvSpPr txBox="1"/>
          <p:nvPr/>
        </p:nvSpPr>
        <p:spPr>
          <a:xfrm>
            <a:off x="6541705" y="4636968"/>
            <a:ext cx="358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$2.9M over 5 years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3D53A-737F-55F5-02DC-3F4BFC1A220F}"/>
              </a:ext>
            </a:extLst>
          </p:cNvPr>
          <p:cNvSpPr txBox="1"/>
          <p:nvPr/>
        </p:nvSpPr>
        <p:spPr>
          <a:xfrm>
            <a:off x="6541705" y="5177889"/>
            <a:ext cx="358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Collaboration of BNL, FNL, Cornell and</a:t>
            </a:r>
          </a:p>
          <a:p>
            <a:r>
              <a:rPr lang="en-US" sz="2400" dirty="0"/>
              <a:t>Stony Brook Universities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55E61-0E0C-C569-26C9-43A3B7C7386D}"/>
              </a:ext>
            </a:extLst>
          </p:cNvPr>
          <p:cNvCxnSpPr>
            <a:cxnSpLocks/>
          </p:cNvCxnSpPr>
          <p:nvPr/>
        </p:nvCxnSpPr>
        <p:spPr>
          <a:xfrm>
            <a:off x="6261437" y="1905000"/>
            <a:ext cx="0" cy="42164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F7B9-9A2D-D736-5B3E-E0CF57E6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55418"/>
            <a:ext cx="11049000" cy="716543"/>
          </a:xfrm>
        </p:spPr>
        <p:txBody>
          <a:bodyPr>
            <a:normAutofit/>
          </a:bodyPr>
          <a:lstStyle/>
          <a:p>
            <a:r>
              <a:rPr lang="en-US" dirty="0"/>
              <a:t>Course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87178-4955-B1BC-DF4E-E0B612D9B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42629-3005-61C6-C4AA-A878CBC9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22" y="1710731"/>
            <a:ext cx="6486158" cy="42071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Introduce students to the field of experimental Accelerator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Demonstrate e-beam techniques and diagnostics used in Advanced Accelerator Concept experiments at Accelerator Test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Teach students to model experiments, compare model results with measurements.</a:t>
            </a:r>
          </a:p>
          <a:p>
            <a:endParaRPr lang="en-US" dirty="0"/>
          </a:p>
        </p:txBody>
      </p:sp>
      <p:pic>
        <p:nvPicPr>
          <p:cNvPr id="8" name="Picture 7" descr="ATF_Course_Flyer_v2.pdf">
            <a:extLst>
              <a:ext uri="{FF2B5EF4-FFF2-40B4-BE49-F238E27FC236}">
                <a16:creationId xmlns:a16="http://schemas.microsoft.com/office/drawing/2014/main" id="{342AE57A-A8E1-D3B0-4019-58CD96AC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2" y="1841781"/>
            <a:ext cx="3429232" cy="4572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83E08-DD62-30DE-F461-6F334D7F25D7}"/>
              </a:ext>
            </a:extLst>
          </p:cNvPr>
          <p:cNvSpPr txBox="1"/>
          <p:nvPr/>
        </p:nvSpPr>
        <p:spPr>
          <a:xfrm>
            <a:off x="571500" y="5733250"/>
            <a:ext cx="8736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http://case.physics.stonybrook.edu/index.php/PHY542_spring_2025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8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29" y="0"/>
            <a:ext cx="970592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Spring 2025 class, in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541" y="1260312"/>
            <a:ext cx="7234883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Accelerator-based measurements performed at UED, due to ATF being down for IRR/ARR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 enrolled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573A2-CCD2-0342-BFFA-E5313C76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B59A6-44A9-D34A-ADE7-FBFBC1FD4C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C7CBE700-A48C-E8D1-2D5E-9A47C1C6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72" y="1059772"/>
            <a:ext cx="2891584" cy="2168688"/>
          </a:xfrm>
          <a:prstGeom prst="rect">
            <a:avLst/>
          </a:prstGeom>
        </p:spPr>
      </p:pic>
      <p:pic>
        <p:nvPicPr>
          <p:cNvPr id="8" name="Picture 7" descr="A picture containing text, screenshot, monitor, indoor&#10;&#10;Description automatically generated">
            <a:extLst>
              <a:ext uri="{FF2B5EF4-FFF2-40B4-BE49-F238E27FC236}">
                <a16:creationId xmlns:a16="http://schemas.microsoft.com/office/drawing/2014/main" id="{0A7167EE-34DF-456A-D19A-9992D49A0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68" t="11201" r="346" b="8297"/>
          <a:stretch/>
        </p:blipFill>
        <p:spPr>
          <a:xfrm>
            <a:off x="10081151" y="5114157"/>
            <a:ext cx="1903312" cy="1501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ABBD6-8D8C-B9EE-0044-FA4375A05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0" y="3228460"/>
            <a:ext cx="2382839" cy="2436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2B03E5-20F3-297C-8893-913F4357F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59" y="3270143"/>
            <a:ext cx="2521748" cy="2436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38D95-2636-6A59-1430-0CD67F7F2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561" y="3218713"/>
            <a:ext cx="2508688" cy="2487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6F992E-6DFE-A1E8-65F8-B85E114F8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074" y="3345772"/>
            <a:ext cx="2570077" cy="22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A277-42A7-4F66-3F4E-FC30D64D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2025,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9C9C6-F832-E170-AF62-AF3A61F7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Introduction to accelerators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Modeling photoinjectors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Beamline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Photocathodes and photoemission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 characterization (emittance measurements)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Electron cooling + tour of RHIC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54B8-6F70-AB3F-C146-2F0F9389C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60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Evaluation (May 5</a:t>
            </a:r>
            <a:r>
              <a:rPr lang="en-US" sz="4000" baseline="30000" dirty="0"/>
              <a:t>th</a:t>
            </a:r>
            <a:r>
              <a:rPr lang="en-US" sz="4000" dirty="0"/>
              <a:t>, 2025)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829" y="1130193"/>
            <a:ext cx="10872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/>
              <a:t>Student’s performance was evaluated based on: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active involvement in the laboratory (25% of final grade);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lab presentation (75% of final grade)</a:t>
            </a:r>
          </a:p>
          <a:p>
            <a:endParaRPr lang="en-US" sz="2000" dirty="0"/>
          </a:p>
          <a:p>
            <a:pPr marL="342900" indent="-342900">
              <a:buFont typeface="Wingdings" charset="2"/>
              <a:buChar char="ü"/>
            </a:pPr>
            <a:r>
              <a:rPr lang="en-US" sz="2000" dirty="0"/>
              <a:t>Students prepared presentation during semester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Presentation from one of the lab classes (see syllabus)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Content should include: 1) theory of the experiment and explain the objectives; 2) technique used to obtain data; 3) detailed data analysis; 4) conclusion remarks 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/>
          </a:p>
          <a:p>
            <a:pPr marL="342900" indent="-342900">
              <a:buFont typeface="Wingdings" charset="2"/>
              <a:buChar char="ü"/>
            </a:pPr>
            <a:r>
              <a:rPr lang="en-US" sz="2000" dirty="0"/>
              <a:t>Presentations to be made at the end of the semester: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4 topics: quantum efficiency measurement, dipole energy measurement, diffraction energy measurement, solenoid scan emittance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8E682-8AD2-AD40-8F49-EBF4670D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B59A6-44A9-D34A-ADE7-FBFBC1FD4C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FA2FD6-1504-69E4-765B-5048297CC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5901" y="906450"/>
          <a:ext cx="11222513" cy="55492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1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nC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0.2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Bunch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err="1"/>
                        <a:t>ps</a:t>
                      </a:r>
                      <a:endParaRPr lang="en-US" sz="14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charge &amp; emittance vary with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i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40259"/>
                  </a:ext>
                </a:extLst>
              </a:tr>
              <a:tr h="352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 with bunch charge and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52468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 dirty="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 dirty="0">
                          <a:solidFill>
                            <a:srgbClr val="808080"/>
                          </a:solidFill>
                        </a:rPr>
                      </a:b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 dirty="0"/>
                        <a:t>Focused transverse size at IP (</a:t>
                      </a:r>
                      <a:r>
                        <a:rPr lang="en-US" sz="1400" dirty="0">
                          <a:latin typeface="Symbol"/>
                          <a:sym typeface="Symbol"/>
                        </a:rPr>
                        <a:t>s</a:t>
                      </a:r>
                      <a:r>
                        <a:rPr lang="en-US" sz="1400" dirty="0">
                          <a:latin typeface="+mn-lt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/>
                          <a:sym typeface="Symbol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</a:t>
                      </a:r>
                      <a:r>
                        <a:rPr lang="mr-IN" sz="1400" dirty="0"/>
                        <a:t>–</a:t>
                      </a:r>
                      <a:r>
                        <a:rPr lang="en-US" sz="1400" dirty="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Normalized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/>
                          <a:sym typeface="Symbol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(at 0.3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 dirty="0"/>
                        <a:t>Trains</a:t>
                      </a:r>
                      <a:r>
                        <a:rPr lang="en-US" sz="1400" baseline="0" dirty="0"/>
                        <a:t> mode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4457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7531491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1364</TotalTime>
  <Words>809</Words>
  <Application>Microsoft Office PowerPoint</Application>
  <PresentationFormat>Widescreen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Symbol</vt:lpstr>
      <vt:lpstr>Times New Roman</vt:lpstr>
      <vt:lpstr>Wingdings</vt:lpstr>
      <vt:lpstr>BNL</vt:lpstr>
      <vt:lpstr>27th Annual Accelerator Test Facility (ATF) Users' Meeting AE129 “Stony Brook Accelerator Laboratory Course” </vt:lpstr>
      <vt:lpstr>CASE course: PHY542 “Fundamentals of Accelerator Physics and Technology with Simulations and Measurements Lab”</vt:lpstr>
      <vt:lpstr>CASE at SBU, Ernest Courant Traineeship</vt:lpstr>
      <vt:lpstr>Course goals</vt:lpstr>
      <vt:lpstr>Spring 2025 class, in progress</vt:lpstr>
      <vt:lpstr>Spring 2025, topics covered</vt:lpstr>
      <vt:lpstr>Evaluation (May 5th, 2025)</vt:lpstr>
      <vt:lpstr>Questions?</vt:lpstr>
      <vt:lpstr>PowerPoint Presentation</vt:lpstr>
      <vt:lpstr>Special Equipment Requirements and Hazards</vt:lpstr>
      <vt:lpstr>Experimental Time Request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 </dc:title>
  <dc:subject/>
  <dc:creator>Ilardi, Mary Jane</dc:creator>
  <cp:keywords/>
  <dc:description/>
  <cp:lastModifiedBy>Li, William</cp:lastModifiedBy>
  <cp:revision>22</cp:revision>
  <dcterms:created xsi:type="dcterms:W3CDTF">2023-02-24T15:13:33Z</dcterms:created>
  <dcterms:modified xsi:type="dcterms:W3CDTF">2025-04-28T20:59:28Z</dcterms:modified>
  <cp:category/>
</cp:coreProperties>
</file>