
<file path=[Content_Types].xml><?xml version="1.0" encoding="utf-8"?>
<Types xmlns="http://schemas.openxmlformats.org/package/2006/content-types">
  <Default Extension="emf" ContentType="image/x-emf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98" r:id="rId2"/>
    <p:sldId id="290" r:id="rId3"/>
    <p:sldId id="299" r:id="rId4"/>
    <p:sldId id="300" r:id="rId5"/>
    <p:sldId id="302" r:id="rId6"/>
    <p:sldId id="303" r:id="rId7"/>
    <p:sldId id="305" r:id="rId8"/>
    <p:sldId id="306" r:id="rId9"/>
    <p:sldId id="301" r:id="rId10"/>
    <p:sldId id="307" r:id="rId11"/>
    <p:sldId id="308" r:id="rId12"/>
    <p:sldId id="273" r:id="rId13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5D223A9-F378-EA04-A718-B52E4F4E8B9A}" name="Stefan Konrad Waczynski" initials="SKW" userId="Stefan Konrad Waczynski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8000"/>
    <a:srgbClr val="CC66FF"/>
    <a:srgbClr val="800080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0" autoAdjust="0"/>
    <p:restoredTop sz="94694"/>
  </p:normalViewPr>
  <p:slideViewPr>
    <p:cSldViewPr snapToGrid="0" snapToObjects="1">
      <p:cViewPr varScale="1">
        <p:scale>
          <a:sx n="97" d="100"/>
          <a:sy n="97" d="100"/>
        </p:scale>
        <p:origin x="1674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CDCA42-D515-416D-ACD4-7EF363D4D755}" type="doc">
      <dgm:prSet loTypeId="urn:microsoft.com/office/officeart/2005/8/layout/process1" loCatId="process" qsTypeId="urn:microsoft.com/office/officeart/2005/8/quickstyle/3d3" qsCatId="3D" csTypeId="urn:microsoft.com/office/officeart/2005/8/colors/accent0_3" csCatId="mainScheme" phldr="1"/>
      <dgm:spPr/>
    </dgm:pt>
    <dgm:pt modelId="{B7E252BC-23EE-43A1-BAB5-5984ECD36779}">
      <dgm:prSet phldrT="[Text]"/>
      <dgm:spPr/>
      <dgm:t>
        <a:bodyPr/>
        <a:lstStyle/>
        <a:p>
          <a:r>
            <a:rPr lang="en-US" dirty="0"/>
            <a:t>Propagate laser pulse from far field to near field</a:t>
          </a:r>
        </a:p>
      </dgm:t>
    </dgm:pt>
    <dgm:pt modelId="{558707F5-9A15-45E0-BFA3-CA9098728BB4}" type="parTrans" cxnId="{5EADAA34-57B7-4DB9-8BEC-398946B5EA74}">
      <dgm:prSet/>
      <dgm:spPr/>
      <dgm:t>
        <a:bodyPr/>
        <a:lstStyle/>
        <a:p>
          <a:endParaRPr lang="en-US"/>
        </a:p>
      </dgm:t>
    </dgm:pt>
    <dgm:pt modelId="{DFEB723F-357F-42C5-A3A7-20B16ED4C1FF}" type="sibTrans" cxnId="{5EADAA34-57B7-4DB9-8BEC-398946B5EA74}">
      <dgm:prSet/>
      <dgm:spPr/>
      <dgm:t>
        <a:bodyPr/>
        <a:lstStyle/>
        <a:p>
          <a:endParaRPr lang="en-US"/>
        </a:p>
      </dgm:t>
    </dgm:pt>
    <dgm:pt modelId="{AFB9B15F-167C-4965-A96D-1B8526AE9B2C}">
      <dgm:prSet phldrT="[Text]"/>
      <dgm:spPr/>
      <dgm:t>
        <a:bodyPr/>
        <a:lstStyle/>
        <a:p>
          <a:r>
            <a:rPr lang="en-US" dirty="0"/>
            <a:t>Drive avalanche in near field seeded by radiation generated free electrons and ions</a:t>
          </a:r>
        </a:p>
      </dgm:t>
    </dgm:pt>
    <dgm:pt modelId="{4E9AA3DB-3DC1-4559-8AD4-7BCD3C9574B4}" type="parTrans" cxnId="{DA4A4D5B-FE58-4029-BE63-F9B68C347AB7}">
      <dgm:prSet/>
      <dgm:spPr/>
      <dgm:t>
        <a:bodyPr/>
        <a:lstStyle/>
        <a:p>
          <a:endParaRPr lang="en-US"/>
        </a:p>
      </dgm:t>
    </dgm:pt>
    <dgm:pt modelId="{B35B3716-3078-4404-9A5F-80F31B385B17}" type="sibTrans" cxnId="{DA4A4D5B-FE58-4029-BE63-F9B68C347AB7}">
      <dgm:prSet/>
      <dgm:spPr/>
      <dgm:t>
        <a:bodyPr/>
        <a:lstStyle/>
        <a:p>
          <a:endParaRPr lang="en-US"/>
        </a:p>
      </dgm:t>
    </dgm:pt>
    <dgm:pt modelId="{95EAB6D9-877D-4860-94D8-A87DD09A0335}">
      <dgm:prSet phldrT="[Text]"/>
      <dgm:spPr/>
      <dgm:t>
        <a:bodyPr/>
        <a:lstStyle/>
        <a:p>
          <a:r>
            <a:rPr lang="en-US" dirty="0"/>
            <a:t>Reflective avalanche plasma backscatters laser light</a:t>
          </a:r>
        </a:p>
      </dgm:t>
    </dgm:pt>
    <dgm:pt modelId="{B3D4C61D-E22F-4351-A59C-4A67D8AED3E3}" type="parTrans" cxnId="{467FD3AB-4840-40ED-9084-F4A36D54E4AE}">
      <dgm:prSet/>
      <dgm:spPr/>
      <dgm:t>
        <a:bodyPr/>
        <a:lstStyle/>
        <a:p>
          <a:endParaRPr lang="en-US"/>
        </a:p>
      </dgm:t>
    </dgm:pt>
    <dgm:pt modelId="{51386231-A761-48DD-A5D7-4E485D99B158}" type="sibTrans" cxnId="{467FD3AB-4840-40ED-9084-F4A36D54E4AE}">
      <dgm:prSet/>
      <dgm:spPr/>
      <dgm:t>
        <a:bodyPr/>
        <a:lstStyle/>
        <a:p>
          <a:endParaRPr lang="en-US"/>
        </a:p>
      </dgm:t>
    </dgm:pt>
    <dgm:pt modelId="{977CB3E3-93F4-476C-A309-C4EB9C908D35}">
      <dgm:prSet phldrT="[Text]"/>
      <dgm:spPr/>
      <dgm:t>
        <a:bodyPr/>
        <a:lstStyle/>
        <a:p>
          <a:r>
            <a:rPr lang="en-US" dirty="0"/>
            <a:t>Detector near laser source collects scattered light to determine presence of radioactive source</a:t>
          </a:r>
        </a:p>
      </dgm:t>
    </dgm:pt>
    <dgm:pt modelId="{5E5DC00D-E22B-4B5C-AAF2-5900158E9524}" type="parTrans" cxnId="{3735CEFF-F05C-4BED-BDBA-F76E317144F7}">
      <dgm:prSet/>
      <dgm:spPr/>
      <dgm:t>
        <a:bodyPr/>
        <a:lstStyle/>
        <a:p>
          <a:endParaRPr lang="en-US"/>
        </a:p>
      </dgm:t>
    </dgm:pt>
    <dgm:pt modelId="{7C9EFAC5-8F96-4CAE-9AA9-BEACD6733A5A}" type="sibTrans" cxnId="{3735CEFF-F05C-4BED-BDBA-F76E317144F7}">
      <dgm:prSet/>
      <dgm:spPr/>
      <dgm:t>
        <a:bodyPr/>
        <a:lstStyle/>
        <a:p>
          <a:endParaRPr lang="en-US"/>
        </a:p>
      </dgm:t>
    </dgm:pt>
    <dgm:pt modelId="{2B40AD9D-7859-4D29-A8B0-F22E71686DDD}" type="pres">
      <dgm:prSet presAssocID="{CCCDCA42-D515-416D-ACD4-7EF363D4D755}" presName="Name0" presStyleCnt="0">
        <dgm:presLayoutVars>
          <dgm:dir/>
          <dgm:resizeHandles val="exact"/>
        </dgm:presLayoutVars>
      </dgm:prSet>
      <dgm:spPr/>
    </dgm:pt>
    <dgm:pt modelId="{F8857CF4-FBEE-4092-BA66-2070AA386190}" type="pres">
      <dgm:prSet presAssocID="{B7E252BC-23EE-43A1-BAB5-5984ECD36779}" presName="node" presStyleLbl="node1" presStyleIdx="0" presStyleCnt="4">
        <dgm:presLayoutVars>
          <dgm:bulletEnabled val="1"/>
        </dgm:presLayoutVars>
      </dgm:prSet>
      <dgm:spPr/>
    </dgm:pt>
    <dgm:pt modelId="{0A8916A1-E907-4D47-A2AF-7632D953DB96}" type="pres">
      <dgm:prSet presAssocID="{DFEB723F-357F-42C5-A3A7-20B16ED4C1FF}" presName="sibTrans" presStyleLbl="sibTrans2D1" presStyleIdx="0" presStyleCnt="3"/>
      <dgm:spPr/>
    </dgm:pt>
    <dgm:pt modelId="{52061111-5725-4ECE-890D-9F547CDFD8B8}" type="pres">
      <dgm:prSet presAssocID="{DFEB723F-357F-42C5-A3A7-20B16ED4C1FF}" presName="connectorText" presStyleLbl="sibTrans2D1" presStyleIdx="0" presStyleCnt="3"/>
      <dgm:spPr/>
    </dgm:pt>
    <dgm:pt modelId="{37BC46D3-6526-4870-82B4-58EA90851048}" type="pres">
      <dgm:prSet presAssocID="{AFB9B15F-167C-4965-A96D-1B8526AE9B2C}" presName="node" presStyleLbl="node1" presStyleIdx="1" presStyleCnt="4" custLinFactNeighborY="0">
        <dgm:presLayoutVars>
          <dgm:bulletEnabled val="1"/>
        </dgm:presLayoutVars>
      </dgm:prSet>
      <dgm:spPr/>
    </dgm:pt>
    <dgm:pt modelId="{D046D126-1B0A-4C94-B23B-734031882C66}" type="pres">
      <dgm:prSet presAssocID="{B35B3716-3078-4404-9A5F-80F31B385B17}" presName="sibTrans" presStyleLbl="sibTrans2D1" presStyleIdx="1" presStyleCnt="3"/>
      <dgm:spPr/>
    </dgm:pt>
    <dgm:pt modelId="{00F78E08-DF4E-40D0-A545-F06782C86794}" type="pres">
      <dgm:prSet presAssocID="{B35B3716-3078-4404-9A5F-80F31B385B17}" presName="connectorText" presStyleLbl="sibTrans2D1" presStyleIdx="1" presStyleCnt="3"/>
      <dgm:spPr/>
    </dgm:pt>
    <dgm:pt modelId="{407FE761-1066-418D-90D6-B80CCB247A27}" type="pres">
      <dgm:prSet presAssocID="{95EAB6D9-877D-4860-94D8-A87DD09A0335}" presName="node" presStyleLbl="node1" presStyleIdx="2" presStyleCnt="4">
        <dgm:presLayoutVars>
          <dgm:bulletEnabled val="1"/>
        </dgm:presLayoutVars>
      </dgm:prSet>
      <dgm:spPr/>
    </dgm:pt>
    <dgm:pt modelId="{C86BE70B-D85D-478F-80AC-1A1B88532B2E}" type="pres">
      <dgm:prSet presAssocID="{51386231-A761-48DD-A5D7-4E485D99B158}" presName="sibTrans" presStyleLbl="sibTrans2D1" presStyleIdx="2" presStyleCnt="3"/>
      <dgm:spPr/>
    </dgm:pt>
    <dgm:pt modelId="{6970CDF5-5139-47F9-9C44-1E91FAE15EF2}" type="pres">
      <dgm:prSet presAssocID="{51386231-A761-48DD-A5D7-4E485D99B158}" presName="connectorText" presStyleLbl="sibTrans2D1" presStyleIdx="2" presStyleCnt="3"/>
      <dgm:spPr/>
    </dgm:pt>
    <dgm:pt modelId="{6E137ABE-CBDD-408E-9868-AEE7CD011439}" type="pres">
      <dgm:prSet presAssocID="{977CB3E3-93F4-476C-A309-C4EB9C908D35}" presName="node" presStyleLbl="node1" presStyleIdx="3" presStyleCnt="4">
        <dgm:presLayoutVars>
          <dgm:bulletEnabled val="1"/>
        </dgm:presLayoutVars>
      </dgm:prSet>
      <dgm:spPr/>
    </dgm:pt>
  </dgm:ptLst>
  <dgm:cxnLst>
    <dgm:cxn modelId="{4625C40E-1F22-4E84-83F2-A1C84BE68534}" type="presOf" srcId="{CCCDCA42-D515-416D-ACD4-7EF363D4D755}" destId="{2B40AD9D-7859-4D29-A8B0-F22E71686DDD}" srcOrd="0" destOrd="0" presId="urn:microsoft.com/office/officeart/2005/8/layout/process1"/>
    <dgm:cxn modelId="{4CFAE224-322F-4367-B353-FE10FC43443D}" type="presOf" srcId="{977CB3E3-93F4-476C-A309-C4EB9C908D35}" destId="{6E137ABE-CBDD-408E-9868-AEE7CD011439}" srcOrd="0" destOrd="0" presId="urn:microsoft.com/office/officeart/2005/8/layout/process1"/>
    <dgm:cxn modelId="{A803A427-359F-45E9-B59F-FB15A0459625}" type="presOf" srcId="{DFEB723F-357F-42C5-A3A7-20B16ED4C1FF}" destId="{0A8916A1-E907-4D47-A2AF-7632D953DB96}" srcOrd="0" destOrd="0" presId="urn:microsoft.com/office/officeart/2005/8/layout/process1"/>
    <dgm:cxn modelId="{5EADAA34-57B7-4DB9-8BEC-398946B5EA74}" srcId="{CCCDCA42-D515-416D-ACD4-7EF363D4D755}" destId="{B7E252BC-23EE-43A1-BAB5-5984ECD36779}" srcOrd="0" destOrd="0" parTransId="{558707F5-9A15-45E0-BFA3-CA9098728BB4}" sibTransId="{DFEB723F-357F-42C5-A3A7-20B16ED4C1FF}"/>
    <dgm:cxn modelId="{C5785436-0AD2-4E48-86EC-B508E6116F86}" type="presOf" srcId="{B35B3716-3078-4404-9A5F-80F31B385B17}" destId="{D046D126-1B0A-4C94-B23B-734031882C66}" srcOrd="0" destOrd="0" presId="urn:microsoft.com/office/officeart/2005/8/layout/process1"/>
    <dgm:cxn modelId="{DA4A4D5B-FE58-4029-BE63-F9B68C347AB7}" srcId="{CCCDCA42-D515-416D-ACD4-7EF363D4D755}" destId="{AFB9B15F-167C-4965-A96D-1B8526AE9B2C}" srcOrd="1" destOrd="0" parTransId="{4E9AA3DB-3DC1-4559-8AD4-7BCD3C9574B4}" sibTransId="{B35B3716-3078-4404-9A5F-80F31B385B17}"/>
    <dgm:cxn modelId="{70C3A26D-351E-406E-B1F1-14DF9AB5D0B1}" type="presOf" srcId="{DFEB723F-357F-42C5-A3A7-20B16ED4C1FF}" destId="{52061111-5725-4ECE-890D-9F547CDFD8B8}" srcOrd="1" destOrd="0" presId="urn:microsoft.com/office/officeart/2005/8/layout/process1"/>
    <dgm:cxn modelId="{37136A54-3069-4C13-9867-1FB610302E72}" type="presOf" srcId="{51386231-A761-48DD-A5D7-4E485D99B158}" destId="{6970CDF5-5139-47F9-9C44-1E91FAE15EF2}" srcOrd="1" destOrd="0" presId="urn:microsoft.com/office/officeart/2005/8/layout/process1"/>
    <dgm:cxn modelId="{B79D5A90-BAD0-4F80-A60E-D2ED1FF85398}" type="presOf" srcId="{B7E252BC-23EE-43A1-BAB5-5984ECD36779}" destId="{F8857CF4-FBEE-4092-BA66-2070AA386190}" srcOrd="0" destOrd="0" presId="urn:microsoft.com/office/officeart/2005/8/layout/process1"/>
    <dgm:cxn modelId="{4583ECA0-A06F-4288-A7A3-8056D4A5A453}" type="presOf" srcId="{AFB9B15F-167C-4965-A96D-1B8526AE9B2C}" destId="{37BC46D3-6526-4870-82B4-58EA90851048}" srcOrd="0" destOrd="0" presId="urn:microsoft.com/office/officeart/2005/8/layout/process1"/>
    <dgm:cxn modelId="{8A843AA8-33B0-4596-B382-A027D338AFF7}" type="presOf" srcId="{B35B3716-3078-4404-9A5F-80F31B385B17}" destId="{00F78E08-DF4E-40D0-A545-F06782C86794}" srcOrd="1" destOrd="0" presId="urn:microsoft.com/office/officeart/2005/8/layout/process1"/>
    <dgm:cxn modelId="{467FD3AB-4840-40ED-9084-F4A36D54E4AE}" srcId="{CCCDCA42-D515-416D-ACD4-7EF363D4D755}" destId="{95EAB6D9-877D-4860-94D8-A87DD09A0335}" srcOrd="2" destOrd="0" parTransId="{B3D4C61D-E22F-4351-A59C-4A67D8AED3E3}" sibTransId="{51386231-A761-48DD-A5D7-4E485D99B158}"/>
    <dgm:cxn modelId="{3A14C3BA-AC43-4F00-8D26-102143449D51}" type="presOf" srcId="{95EAB6D9-877D-4860-94D8-A87DD09A0335}" destId="{407FE761-1066-418D-90D6-B80CCB247A27}" srcOrd="0" destOrd="0" presId="urn:microsoft.com/office/officeart/2005/8/layout/process1"/>
    <dgm:cxn modelId="{AE8C0EBB-B383-4491-9326-0021625AD156}" type="presOf" srcId="{51386231-A761-48DD-A5D7-4E485D99B158}" destId="{C86BE70B-D85D-478F-80AC-1A1B88532B2E}" srcOrd="0" destOrd="0" presId="urn:microsoft.com/office/officeart/2005/8/layout/process1"/>
    <dgm:cxn modelId="{3735CEFF-F05C-4BED-BDBA-F76E317144F7}" srcId="{CCCDCA42-D515-416D-ACD4-7EF363D4D755}" destId="{977CB3E3-93F4-476C-A309-C4EB9C908D35}" srcOrd="3" destOrd="0" parTransId="{5E5DC00D-E22B-4B5C-AAF2-5900158E9524}" sibTransId="{7C9EFAC5-8F96-4CAE-9AA9-BEACD6733A5A}"/>
    <dgm:cxn modelId="{C7D9E22D-A6F8-4B1B-AE27-BA9DB5ED0CA3}" type="presParOf" srcId="{2B40AD9D-7859-4D29-A8B0-F22E71686DDD}" destId="{F8857CF4-FBEE-4092-BA66-2070AA386190}" srcOrd="0" destOrd="0" presId="urn:microsoft.com/office/officeart/2005/8/layout/process1"/>
    <dgm:cxn modelId="{F7B20EFE-07C5-4031-8D3A-77C5D1AF4D05}" type="presParOf" srcId="{2B40AD9D-7859-4D29-A8B0-F22E71686DDD}" destId="{0A8916A1-E907-4D47-A2AF-7632D953DB96}" srcOrd="1" destOrd="0" presId="urn:microsoft.com/office/officeart/2005/8/layout/process1"/>
    <dgm:cxn modelId="{C5FFFF21-E522-4BF3-85C6-8EE3A739750F}" type="presParOf" srcId="{0A8916A1-E907-4D47-A2AF-7632D953DB96}" destId="{52061111-5725-4ECE-890D-9F547CDFD8B8}" srcOrd="0" destOrd="0" presId="urn:microsoft.com/office/officeart/2005/8/layout/process1"/>
    <dgm:cxn modelId="{BF53A9F4-D616-43D9-9B55-3E064B3A9457}" type="presParOf" srcId="{2B40AD9D-7859-4D29-A8B0-F22E71686DDD}" destId="{37BC46D3-6526-4870-82B4-58EA90851048}" srcOrd="2" destOrd="0" presId="urn:microsoft.com/office/officeart/2005/8/layout/process1"/>
    <dgm:cxn modelId="{19E8EB05-40E6-4923-9E3A-EC62D4AB516D}" type="presParOf" srcId="{2B40AD9D-7859-4D29-A8B0-F22E71686DDD}" destId="{D046D126-1B0A-4C94-B23B-734031882C66}" srcOrd="3" destOrd="0" presId="urn:microsoft.com/office/officeart/2005/8/layout/process1"/>
    <dgm:cxn modelId="{0E9012A8-08E4-471B-89A9-A13B0479FEE3}" type="presParOf" srcId="{D046D126-1B0A-4C94-B23B-734031882C66}" destId="{00F78E08-DF4E-40D0-A545-F06782C86794}" srcOrd="0" destOrd="0" presId="urn:microsoft.com/office/officeart/2005/8/layout/process1"/>
    <dgm:cxn modelId="{D0A19381-9DB8-4C6F-8220-B55B037561C8}" type="presParOf" srcId="{2B40AD9D-7859-4D29-A8B0-F22E71686DDD}" destId="{407FE761-1066-418D-90D6-B80CCB247A27}" srcOrd="4" destOrd="0" presId="urn:microsoft.com/office/officeart/2005/8/layout/process1"/>
    <dgm:cxn modelId="{79692A87-D803-4261-87E2-EFBB3ED89043}" type="presParOf" srcId="{2B40AD9D-7859-4D29-A8B0-F22E71686DDD}" destId="{C86BE70B-D85D-478F-80AC-1A1B88532B2E}" srcOrd="5" destOrd="0" presId="urn:microsoft.com/office/officeart/2005/8/layout/process1"/>
    <dgm:cxn modelId="{8EAC8665-D51E-4A02-BA86-F091120BCEA3}" type="presParOf" srcId="{C86BE70B-D85D-478F-80AC-1A1B88532B2E}" destId="{6970CDF5-5139-47F9-9C44-1E91FAE15EF2}" srcOrd="0" destOrd="0" presId="urn:microsoft.com/office/officeart/2005/8/layout/process1"/>
    <dgm:cxn modelId="{75D8F88B-62B7-4CEE-851E-75E0C207AFDE}" type="presParOf" srcId="{2B40AD9D-7859-4D29-A8B0-F22E71686DDD}" destId="{6E137ABE-CBDD-408E-9868-AEE7CD01143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57CF4-FBEE-4092-BA66-2070AA386190}">
      <dsp:nvSpPr>
        <dsp:cNvPr id="0" name=""/>
        <dsp:cNvSpPr/>
      </dsp:nvSpPr>
      <dsp:spPr>
        <a:xfrm>
          <a:off x="3849" y="157209"/>
          <a:ext cx="1683257" cy="148632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Propagate laser pulse from far field to near field</a:t>
          </a:r>
        </a:p>
      </dsp:txBody>
      <dsp:txXfrm>
        <a:off x="47382" y="200742"/>
        <a:ext cx="1596191" cy="1399263"/>
      </dsp:txXfrm>
    </dsp:sp>
    <dsp:sp modelId="{0A8916A1-E907-4D47-A2AF-7632D953DB96}">
      <dsp:nvSpPr>
        <dsp:cNvPr id="0" name=""/>
        <dsp:cNvSpPr/>
      </dsp:nvSpPr>
      <dsp:spPr>
        <a:xfrm>
          <a:off x="1855433" y="691650"/>
          <a:ext cx="356850" cy="41744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855433" y="775139"/>
        <a:ext cx="249795" cy="250469"/>
      </dsp:txXfrm>
    </dsp:sp>
    <dsp:sp modelId="{37BC46D3-6526-4870-82B4-58EA90851048}">
      <dsp:nvSpPr>
        <dsp:cNvPr id="0" name=""/>
        <dsp:cNvSpPr/>
      </dsp:nvSpPr>
      <dsp:spPr>
        <a:xfrm>
          <a:off x="2360410" y="157209"/>
          <a:ext cx="1683257" cy="148632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Drive avalanche in near field seeded by radiation generated free electrons and ions</a:t>
          </a:r>
        </a:p>
      </dsp:txBody>
      <dsp:txXfrm>
        <a:off x="2403943" y="200742"/>
        <a:ext cx="1596191" cy="1399263"/>
      </dsp:txXfrm>
    </dsp:sp>
    <dsp:sp modelId="{D046D126-1B0A-4C94-B23B-734031882C66}">
      <dsp:nvSpPr>
        <dsp:cNvPr id="0" name=""/>
        <dsp:cNvSpPr/>
      </dsp:nvSpPr>
      <dsp:spPr>
        <a:xfrm>
          <a:off x="4211993" y="691650"/>
          <a:ext cx="356850" cy="41744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211993" y="775139"/>
        <a:ext cx="249795" cy="250469"/>
      </dsp:txXfrm>
    </dsp:sp>
    <dsp:sp modelId="{407FE761-1066-418D-90D6-B80CCB247A27}">
      <dsp:nvSpPr>
        <dsp:cNvPr id="0" name=""/>
        <dsp:cNvSpPr/>
      </dsp:nvSpPr>
      <dsp:spPr>
        <a:xfrm>
          <a:off x="4716971" y="157209"/>
          <a:ext cx="1683257" cy="148632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Reflective avalanche plasma backscatters laser light</a:t>
          </a:r>
        </a:p>
      </dsp:txBody>
      <dsp:txXfrm>
        <a:off x="4760504" y="200742"/>
        <a:ext cx="1596191" cy="1399263"/>
      </dsp:txXfrm>
    </dsp:sp>
    <dsp:sp modelId="{C86BE70B-D85D-478F-80AC-1A1B88532B2E}">
      <dsp:nvSpPr>
        <dsp:cNvPr id="0" name=""/>
        <dsp:cNvSpPr/>
      </dsp:nvSpPr>
      <dsp:spPr>
        <a:xfrm>
          <a:off x="6568554" y="691650"/>
          <a:ext cx="356850" cy="41744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6568554" y="775139"/>
        <a:ext cx="249795" cy="250469"/>
      </dsp:txXfrm>
    </dsp:sp>
    <dsp:sp modelId="{6E137ABE-CBDD-408E-9868-AEE7CD011439}">
      <dsp:nvSpPr>
        <dsp:cNvPr id="0" name=""/>
        <dsp:cNvSpPr/>
      </dsp:nvSpPr>
      <dsp:spPr>
        <a:xfrm>
          <a:off x="7073531" y="157209"/>
          <a:ext cx="1683257" cy="148632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Detector near laser source collects scattered light to determine presence of radioactive source</a:t>
          </a:r>
        </a:p>
      </dsp:txBody>
      <dsp:txXfrm>
        <a:off x="7117064" y="200742"/>
        <a:ext cx="1596191" cy="1399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72582C8-8E28-48E3-BB40-DBA4C750EC0F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E51C198-192A-4787-BAF5-0424F0C5AF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6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1C198-192A-4787-BAF5-0424F0C5AFD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60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we care about plasma optics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1C198-192A-4787-BAF5-0424F0C5AFD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06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we care about plasma optics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1C198-192A-4787-BAF5-0424F0C5AFD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63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we care about plasma optics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1C198-192A-4787-BAF5-0424F0C5AFD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79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we care about plasma optics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1C198-192A-4787-BAF5-0424F0C5AFD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60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we care about plasma optics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1C198-192A-4787-BAF5-0424F0C5AFD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93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sz="1300" dirty="0"/>
              <a:t>experiments at the 100 m range requires ~1 J -scale pulses</a:t>
            </a:r>
          </a:p>
          <a:p>
            <a:pPr defTabSz="966612">
              <a:defRPr/>
            </a:pPr>
            <a:r>
              <a:rPr lang="en-US" sz="1300" dirty="0"/>
              <a:t>Longer distances -&gt; longer f/# focusing geometry -&gt;larger focal spot size -&gt; lower intensity. Increasing intensity requires more energy for the same pulse duration</a:t>
            </a:r>
          </a:p>
          <a:p>
            <a:pPr defTabSz="966612">
              <a:defRPr/>
            </a:pPr>
            <a:endParaRPr lang="en-US" sz="13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1C198-192A-4787-BAF5-0424F0C5AFD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17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we care about plasma optics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1C198-192A-4787-BAF5-0424F0C5AFD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30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we care about plasma optics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1C198-192A-4787-BAF5-0424F0C5AFD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14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</a:t>
            </a:r>
          </a:p>
          <a:p>
            <a:pPr lvl="1"/>
            <a:r>
              <a:rPr lang="en-US" sz="1300" dirty="0"/>
              <a:t>Commercial availability at energies corresponding to ~100 meters or less</a:t>
            </a:r>
          </a:p>
          <a:p>
            <a:pPr lvl="1"/>
            <a:r>
              <a:rPr lang="en-US" sz="1300" dirty="0"/>
              <a:t>Footprint compatible with typical vehicles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1C198-192A-4787-BAF5-0424F0C5AFD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89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we care about plasma optics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1C198-192A-4787-BAF5-0424F0C5AFD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86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D9D9-7B0D-44E0-940F-F803D18B31B3}" type="datetime1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9675-630B-F446-84D2-CB7D97212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21312-97D1-4CE0-8801-DACE4C962810}" type="datetime1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9675-630B-F446-84D2-CB7D97212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391A-0947-46A9-BB11-22E70A938E06}" type="datetime1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9675-630B-F446-84D2-CB7D97212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4C6A9-B4D9-47B4-8099-1495FCFCD6C8}" type="datetime1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9675-630B-F446-84D2-CB7D97212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F22E-5D10-449D-97CF-6CC014DDB31C}" type="datetime1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9675-630B-F446-84D2-CB7D97212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FBED-EFC9-4435-BDAA-4CB38AAA5022}" type="datetime1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9675-630B-F446-84D2-CB7D97212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DF20-17B8-443C-A200-BDF1741998ED}" type="datetime1">
              <a:rPr lang="en-US" smtClean="0"/>
              <a:t>4/29/2025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9675-630B-F446-84D2-CB7D97212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7FA3-BDE0-40A2-85A4-A6D6D0C7143B}" type="datetime1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9675-630B-F446-84D2-CB7D97212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F9F7-4FD5-460A-97B9-BDB93F714EE3}" type="datetime1">
              <a:rPr lang="en-US" smtClean="0"/>
              <a:t>4/29/2025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9675-630B-F446-84D2-CB7D97212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9066-36CC-460F-9612-BA58213098E3}" type="datetime1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9675-630B-F446-84D2-CB7D97212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FACE-8EA4-4211-A9C6-973E3DCDBEF0}" type="datetime1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9675-630B-F446-84D2-CB7D97212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EE52C-9217-4594-8F2C-56B24B350565}" type="datetime1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99675-630B-F446-84D2-CB7D97212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10" Type="http://schemas.openxmlformats.org/officeDocument/2006/relationships/image" Target="../media/image8.sv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3.png"/><Relationship Id="rId4" Type="http://schemas.openxmlformats.org/officeDocument/2006/relationships/diagramData" Target="../diagrams/data1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9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132116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40000" dist="20000" dir="5400000" sx="1000" sy="1000" rotWithShape="0">
              <a:schemeClr val="bg1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F662DCC-4A67-4752-B1BC-151077F8AA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8" y="5452495"/>
            <a:ext cx="948625" cy="9541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13301B-3091-4D86-9224-4C2D138FD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191" y="5452495"/>
            <a:ext cx="1496147" cy="10473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F70D63-F142-4E40-A063-462FFD418A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7076" y="5539791"/>
            <a:ext cx="832424" cy="8324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C6A822-0DE7-45CE-A8B6-5EEA653EC1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595" y="26397"/>
            <a:ext cx="6950042" cy="11339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E287B4-0D77-4BD3-95B0-7202B3DB8179}"/>
              </a:ext>
            </a:extLst>
          </p:cNvPr>
          <p:cNvSpPr txBox="1"/>
          <p:nvPr/>
        </p:nvSpPr>
        <p:spPr>
          <a:xfrm>
            <a:off x="921327" y="3174500"/>
            <a:ext cx="7301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A. Zingale, S. Waczynski, I. Pogorelsky, M. Polyanskiy, J. Sears, R. E. Lakis, </a:t>
            </a:r>
            <a:r>
              <a:rPr lang="en-US" sz="2400" u="sng" dirty="0"/>
              <a:t>H. M. Milchberg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D00500-B6DE-4B8A-8A16-77ED910FDBC4}"/>
              </a:ext>
            </a:extLst>
          </p:cNvPr>
          <p:cNvSpPr txBox="1"/>
          <p:nvPr/>
        </p:nvSpPr>
        <p:spPr>
          <a:xfrm>
            <a:off x="564397" y="1791414"/>
            <a:ext cx="7776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Remote detection of radioactive sources by long-wavelength laser-driven avalanche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84FD23E-B8F7-470E-BE4D-2471384536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9695" y="5762627"/>
            <a:ext cx="2146164" cy="45773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5D40266-A5D5-468C-8F3E-65413206B2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6055" y="5733919"/>
            <a:ext cx="2605964" cy="486447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1221A09-7C46-4949-B6A2-2EDCFADB94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98257" y="472787"/>
            <a:ext cx="2364148" cy="5920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38207D-5A91-4014-AA61-8B3E1F93A3F7}"/>
              </a:ext>
            </a:extLst>
          </p:cNvPr>
          <p:cNvSpPr txBox="1"/>
          <p:nvPr/>
        </p:nvSpPr>
        <p:spPr>
          <a:xfrm>
            <a:off x="2767076" y="4032856"/>
            <a:ext cx="3371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ATF proposal number: 309983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9277A8-813F-4634-80D8-BE64BDF246F7}"/>
              </a:ext>
            </a:extLst>
          </p:cNvPr>
          <p:cNvSpPr txBox="1"/>
          <p:nvPr/>
        </p:nvSpPr>
        <p:spPr>
          <a:xfrm>
            <a:off x="2993194" y="4673833"/>
            <a:ext cx="2942665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/>
              <a:t>ATF users meeting 4/29/2025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3A91622-A384-EA1E-F1F9-17A3D9FC052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384" y="2197292"/>
            <a:ext cx="3829616" cy="2483356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Line 3"/>
          <p:cNvSpPr>
            <a:spLocks noChangeShapeType="1"/>
          </p:cNvSpPr>
          <p:nvPr/>
        </p:nvSpPr>
        <p:spPr bwMode="auto">
          <a:xfrm>
            <a:off x="1295400" y="914400"/>
            <a:ext cx="7086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40" name="Picture 35" descr="logo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3525" y="152400"/>
            <a:ext cx="8794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itle 1"/>
          <p:cNvSpPr txBox="1">
            <a:spLocks/>
          </p:cNvSpPr>
          <p:nvPr/>
        </p:nvSpPr>
        <p:spPr>
          <a:xfrm>
            <a:off x="465555" y="360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Recent success with TEA Laser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F3E8F-6352-4DF9-A0A6-57310978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9675-630B-F446-84D2-CB7D97212F0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A0CA85D-B0F8-BFD3-EE3E-FC4CF7FE6879}"/>
              </a:ext>
            </a:extLst>
          </p:cNvPr>
          <p:cNvSpPr txBox="1">
            <a:spLocks/>
          </p:cNvSpPr>
          <p:nvPr/>
        </p:nvSpPr>
        <p:spPr>
          <a:xfrm>
            <a:off x="659311" y="1219372"/>
            <a:ext cx="7842087" cy="426085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Distinguished presence of Po-210 with TEA laser at a stand-off distance of 26”</a:t>
            </a:r>
          </a:p>
          <a:p>
            <a:r>
              <a:rPr lang="en-US" sz="1800" dirty="0"/>
              <a:t>Now using increased focusing optic diameter (provided by LLNL) and added amplification (oscillator-amplifier) for experiments to 30 m and beyond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2F7F14-EE0F-0A2A-5D44-16E5DE57F18F}"/>
              </a:ext>
            </a:extLst>
          </p:cNvPr>
          <p:cNvGrpSpPr/>
          <p:nvPr/>
        </p:nvGrpSpPr>
        <p:grpSpPr>
          <a:xfrm>
            <a:off x="921242" y="5317969"/>
            <a:ext cx="2495392" cy="1063410"/>
            <a:chOff x="4657724" y="2626036"/>
            <a:chExt cx="3638550" cy="19431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1EDDDA8-AEBD-4A5F-EA7F-8905EEA27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57724" y="2626036"/>
              <a:ext cx="3638550" cy="1943100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9C47C5A-CE1E-49CA-7713-A0988CE22A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34197" y="4397280"/>
              <a:ext cx="1307592" cy="0"/>
            </a:xfrm>
            <a:prstGeom prst="line">
              <a:avLst/>
            </a:prstGeom>
            <a:ln w="825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32B0F87-E081-DB0C-6847-C1C79D49E3B5}"/>
                </a:ext>
              </a:extLst>
            </p:cNvPr>
            <p:cNvSpPr txBox="1"/>
            <p:nvPr/>
          </p:nvSpPr>
          <p:spPr>
            <a:xfrm>
              <a:off x="7010163" y="3578713"/>
              <a:ext cx="723273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5 mm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47F8FBE-30ED-B907-9FB4-485024E769E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622" r="18128"/>
          <a:stretch/>
        </p:blipFill>
        <p:spPr>
          <a:xfrm rot="5400000">
            <a:off x="979765" y="2533951"/>
            <a:ext cx="2130539" cy="27431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9D095A-23A8-25CD-7771-7115550A3377}"/>
              </a:ext>
            </a:extLst>
          </p:cNvPr>
          <p:cNvSpPr txBox="1"/>
          <p:nvPr/>
        </p:nvSpPr>
        <p:spPr>
          <a:xfrm>
            <a:off x="844713" y="5296020"/>
            <a:ext cx="2656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Sample breakdown plasma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B20DBB3-CBAA-E567-2101-2F65397C8D3A}"/>
              </a:ext>
            </a:extLst>
          </p:cNvPr>
          <p:cNvGrpSpPr/>
          <p:nvPr/>
        </p:nvGrpSpPr>
        <p:grpSpPr>
          <a:xfrm>
            <a:off x="4103047" y="4793084"/>
            <a:ext cx="3946681" cy="1928391"/>
            <a:chOff x="481995" y="2881324"/>
            <a:chExt cx="8500320" cy="3638688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4423318-D7B9-D62E-A6DB-81B959E553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8879" y="4217911"/>
              <a:ext cx="2036534" cy="4934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7C975AB-7FB6-D54E-248A-DF87EC7E33AF}"/>
                </a:ext>
              </a:extLst>
            </p:cNvPr>
            <p:cNvCxnSpPr>
              <a:cxnSpLocks/>
            </p:cNvCxnSpPr>
            <p:nvPr/>
          </p:nvCxnSpPr>
          <p:spPr>
            <a:xfrm>
              <a:off x="6504446" y="4840512"/>
              <a:ext cx="2036534" cy="4934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484E70A-FDCC-E30F-A539-FDC9B7C52726}"/>
                </a:ext>
              </a:extLst>
            </p:cNvPr>
            <p:cNvCxnSpPr>
              <a:cxnSpLocks/>
            </p:cNvCxnSpPr>
            <p:nvPr/>
          </p:nvCxnSpPr>
          <p:spPr>
            <a:xfrm>
              <a:off x="6102036" y="4845115"/>
              <a:ext cx="0" cy="167489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48AE2BA-E339-9872-5C23-668CF0FBBD58}"/>
                </a:ext>
              </a:extLst>
            </p:cNvPr>
            <p:cNvCxnSpPr>
              <a:cxnSpLocks/>
            </p:cNvCxnSpPr>
            <p:nvPr/>
          </p:nvCxnSpPr>
          <p:spPr>
            <a:xfrm>
              <a:off x="6243873" y="4691212"/>
              <a:ext cx="0" cy="18288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05B1913-6906-B23C-719F-83B49DACA2FD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393099" y="4566993"/>
              <a:ext cx="0" cy="27432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44908B4-E6F0-5A23-7FCB-9ABB893372B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330636" y="4617390"/>
              <a:ext cx="0" cy="4572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C79DCCE-3A85-2DCA-35E6-BE34D8AE2F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56768" y="4654676"/>
              <a:ext cx="218792" cy="21945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9DD8E3E-D4DB-F1CF-342F-ADD0A670AE6D}"/>
                </a:ext>
              </a:extLst>
            </p:cNvPr>
            <p:cNvSpPr/>
            <p:nvPr/>
          </p:nvSpPr>
          <p:spPr>
            <a:xfrm>
              <a:off x="6507932" y="4529014"/>
              <a:ext cx="90535" cy="47078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Stored Data 42">
              <a:extLst>
                <a:ext uri="{FF2B5EF4-FFF2-40B4-BE49-F238E27FC236}">
                  <a16:creationId xmlns:a16="http://schemas.microsoft.com/office/drawing/2014/main" id="{4BD6F6DA-4A51-0115-F677-A651D6618EA8}"/>
                </a:ext>
              </a:extLst>
            </p:cNvPr>
            <p:cNvSpPr/>
            <p:nvPr/>
          </p:nvSpPr>
          <p:spPr>
            <a:xfrm flipH="1">
              <a:off x="8540980" y="4106904"/>
              <a:ext cx="141837" cy="1314999"/>
            </a:xfrm>
            <a:prstGeom prst="flowChartOnlineStorag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547F659-143F-1B3D-B1FD-ADBA2B8F65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892" y="4781273"/>
              <a:ext cx="7833730" cy="54821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5DFEBCC-F820-CDAC-74F2-D8B73E331B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7250" y="4208858"/>
              <a:ext cx="7833730" cy="54821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07CD70E7-9DC0-131B-46AA-CF1DDA737680}"/>
                </a:ext>
              </a:extLst>
            </p:cNvPr>
            <p:cNvSpPr/>
            <p:nvPr/>
          </p:nvSpPr>
          <p:spPr>
            <a:xfrm>
              <a:off x="589983" y="4663454"/>
              <a:ext cx="218792" cy="219456"/>
            </a:xfrm>
            <a:prstGeom prst="irregularSeal1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CC94CA25-2C83-6DE6-2C51-77E05F6336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9040" r="80124" b="22569"/>
            <a:stretch/>
          </p:blipFill>
          <p:spPr>
            <a:xfrm>
              <a:off x="481995" y="5149707"/>
              <a:ext cx="518036" cy="682102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ACCCC2D-F282-2330-9A37-5DA77376073E}"/>
                </a:ext>
              </a:extLst>
            </p:cNvPr>
            <p:cNvSpPr txBox="1"/>
            <p:nvPr/>
          </p:nvSpPr>
          <p:spPr>
            <a:xfrm>
              <a:off x="6289142" y="5772788"/>
              <a:ext cx="12811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Beam from amplified</a:t>
              </a:r>
            </a:p>
            <a:p>
              <a:r>
                <a:rPr lang="en-US" sz="1000" dirty="0"/>
                <a:t>CO2 TEA Laser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6BE25D3F-3A9E-2D54-1E91-61C7C863BABE}"/>
                </a:ext>
              </a:extLst>
            </p:cNvPr>
            <p:cNvCxnSpPr/>
            <p:nvPr/>
          </p:nvCxnSpPr>
          <p:spPr>
            <a:xfrm flipV="1">
              <a:off x="668179" y="3781511"/>
              <a:ext cx="7950997" cy="2391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267555F-EB29-120A-67A8-E37B4774E9FA}"/>
                </a:ext>
              </a:extLst>
            </p:cNvPr>
            <p:cNvSpPr txBox="1"/>
            <p:nvPr/>
          </p:nvSpPr>
          <p:spPr>
            <a:xfrm>
              <a:off x="4039441" y="3436093"/>
              <a:ext cx="75693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&gt; 10 meter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862A7D7-B22D-6FC5-9FCB-B5C8D7DDBD8B}"/>
                </a:ext>
              </a:extLst>
            </p:cNvPr>
            <p:cNvSpPr txBox="1"/>
            <p:nvPr/>
          </p:nvSpPr>
          <p:spPr>
            <a:xfrm>
              <a:off x="6337653" y="2881324"/>
              <a:ext cx="2644662" cy="75496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f = 2 m</a:t>
              </a:r>
            </a:p>
            <a:p>
              <a:r>
                <a:rPr lang="en-US" sz="1000" dirty="0"/>
                <a:t>Ø = 16.25 inch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537391D0-9D9D-687B-70D3-041A89110333}"/>
                </a:ext>
              </a:extLst>
            </p:cNvPr>
            <p:cNvCxnSpPr>
              <a:cxnSpLocks/>
              <a:stCxn id="52" idx="2"/>
              <a:endCxn id="43" idx="3"/>
            </p:cNvCxnSpPr>
            <p:nvPr/>
          </p:nvCxnSpPr>
          <p:spPr>
            <a:xfrm>
              <a:off x="7659985" y="3636293"/>
              <a:ext cx="904635" cy="112811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110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Line 3"/>
          <p:cNvSpPr>
            <a:spLocks noChangeShapeType="1"/>
          </p:cNvSpPr>
          <p:nvPr/>
        </p:nvSpPr>
        <p:spPr bwMode="auto">
          <a:xfrm>
            <a:off x="1295400" y="914400"/>
            <a:ext cx="7086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40" name="Picture 35" descr="logo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525" y="152400"/>
            <a:ext cx="8794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itle 1"/>
          <p:cNvSpPr txBox="1">
            <a:spLocks/>
          </p:cNvSpPr>
          <p:nvPr/>
        </p:nvSpPr>
        <p:spPr>
          <a:xfrm>
            <a:off x="465555" y="360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Summary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F3E8F-6352-4DF9-A0A6-57310978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9675-630B-F446-84D2-CB7D97212F0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4CC0658-B921-83AA-9D97-ECF19C78CCF5}"/>
              </a:ext>
            </a:extLst>
          </p:cNvPr>
          <p:cNvSpPr txBox="1">
            <a:spLocks/>
          </p:cNvSpPr>
          <p:nvPr/>
        </p:nvSpPr>
        <p:spPr>
          <a:xfrm>
            <a:off x="801585" y="1447302"/>
            <a:ext cx="7261761" cy="460835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Demonstrated the concept of Mid-IR laser driven avalanche of remote detection of </a:t>
            </a:r>
            <a:r>
              <a:rPr lang="el-GR" sz="2000" dirty="0"/>
              <a:t>α</a:t>
            </a:r>
            <a:r>
              <a:rPr lang="en-US" sz="2000" dirty="0"/>
              <a:t>-source</a:t>
            </a:r>
          </a:p>
          <a:p>
            <a:r>
              <a:rPr lang="en-US" sz="2000" dirty="0"/>
              <a:t>Demonstrated detection at 10 m with LWIR system at BNL ATF</a:t>
            </a:r>
          </a:p>
          <a:p>
            <a:r>
              <a:rPr lang="en-US" sz="2000" dirty="0"/>
              <a:t>Planned experiment at ~100 m range using the ATF LWIR CO</a:t>
            </a:r>
            <a:r>
              <a:rPr lang="en-US" sz="2000" baseline="-25000" dirty="0"/>
              <a:t>2  </a:t>
            </a:r>
            <a:r>
              <a:rPr lang="en-US" sz="2000" dirty="0"/>
              <a:t>laser system</a:t>
            </a:r>
          </a:p>
          <a:p>
            <a:r>
              <a:rPr lang="en-US" sz="2000" dirty="0"/>
              <a:t>Ongoing</a:t>
            </a:r>
            <a:r>
              <a:rPr lang="en-US" dirty="0"/>
              <a:t> </a:t>
            </a:r>
            <a:r>
              <a:rPr lang="en-US" sz="2000" dirty="0"/>
              <a:t>parallel research at UMd using commercial CO2 TEA lasers </a:t>
            </a:r>
          </a:p>
          <a:p>
            <a:r>
              <a:rPr lang="en-US" sz="2000" dirty="0"/>
              <a:t>In-house simulation work demonstrating applicability of methodology to &gt; 1 km detection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181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7E57F-C817-0C45-87F1-9D18A0291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93" y="140952"/>
            <a:ext cx="8745875" cy="994172"/>
          </a:xfrm>
        </p:spPr>
        <p:txBody>
          <a:bodyPr>
            <a:normAutofit/>
          </a:bodyPr>
          <a:lstStyle/>
          <a:p>
            <a:r>
              <a:rPr lang="en-US" sz="2400" dirty="0"/>
              <a:t>Activities &amp; impacts associated with this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0DD21-1CE7-A24D-8D22-F5A437816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034" y="1432737"/>
            <a:ext cx="6496545" cy="3677225"/>
          </a:xfrm>
        </p:spPr>
        <p:txBody>
          <a:bodyPr>
            <a:normAutofit fontScale="92500" lnSpcReduction="10000"/>
          </a:bodyPr>
          <a:lstStyle/>
          <a:p>
            <a:r>
              <a:rPr lang="en-US" sz="1800" b="1" dirty="0"/>
              <a:t>Invited Talks</a:t>
            </a:r>
          </a:p>
          <a:p>
            <a:pPr lvl="1"/>
            <a:r>
              <a:rPr lang="en-US" sz="1500" dirty="0"/>
              <a:t>A. Zingale and S. Waczynski @ LaserNet, DEPS conferences</a:t>
            </a:r>
          </a:p>
          <a:p>
            <a:pPr marL="457200" lvl="1" indent="0">
              <a:buNone/>
            </a:pPr>
            <a:endParaRPr lang="en-US" sz="1500" dirty="0"/>
          </a:p>
          <a:p>
            <a:r>
              <a:rPr lang="en-US" sz="1800" b="1" dirty="0"/>
              <a:t>Journal articles</a:t>
            </a:r>
          </a:p>
          <a:p>
            <a:pPr marL="457200" lvl="1" indent="0">
              <a:buNone/>
            </a:pPr>
            <a:r>
              <a:rPr lang="en-US" sz="1500" i="1" dirty="0"/>
              <a:t>Remote detection of radioactive material using a short-pulse CO2 laser</a:t>
            </a:r>
          </a:p>
          <a:p>
            <a:pPr marL="457200" lvl="1" indent="0">
              <a:buNone/>
            </a:pPr>
            <a:r>
              <a:rPr lang="en-US" sz="1500" dirty="0"/>
              <a:t>A. Zingale , S. Waczynski, I. Pogorelsky, M. Polyanskiy, J. Sears ,R.E. Lakis , and H.M. Milchberg, PHYSICAL REVIEW APPLIED </a:t>
            </a:r>
            <a:r>
              <a:rPr lang="en-US" sz="1500" b="1" dirty="0"/>
              <a:t>23</a:t>
            </a:r>
            <a:r>
              <a:rPr lang="en-US" sz="1500" dirty="0"/>
              <a:t>, 034004 (2025)</a:t>
            </a:r>
          </a:p>
          <a:p>
            <a:pPr marL="457200" lvl="1" indent="0">
              <a:buNone/>
            </a:pPr>
            <a:endParaRPr lang="en-US" sz="1500" dirty="0"/>
          </a:p>
          <a:p>
            <a:r>
              <a:rPr lang="en-US" sz="1800" b="1" dirty="0"/>
              <a:t>Theses awarded</a:t>
            </a:r>
          </a:p>
          <a:p>
            <a:pPr lvl="1"/>
            <a:r>
              <a:rPr lang="en-US" sz="1500" dirty="0"/>
              <a:t>Stefan Waczynski (defense Jan. 2025)</a:t>
            </a:r>
          </a:p>
          <a:p>
            <a:pPr marL="457200" lvl="1" indent="0">
              <a:buNone/>
            </a:pPr>
            <a:r>
              <a:rPr lang="en-US" sz="1500" i="1" dirty="0"/>
              <a:t>	Application of Ultrafast IR Lasers to Remote Detection, Beam Steering 	and Terahertz Generation</a:t>
            </a:r>
          </a:p>
          <a:p>
            <a:r>
              <a:rPr lang="en-US" sz="1800" b="1" dirty="0"/>
              <a:t>Other</a:t>
            </a:r>
          </a:p>
          <a:p>
            <a:pPr lvl="1"/>
            <a:r>
              <a:rPr lang="en-US" sz="1500" dirty="0"/>
              <a:t>significant coverage in science press</a:t>
            </a:r>
          </a:p>
        </p:txBody>
      </p:sp>
      <p:sp>
        <p:nvSpPr>
          <p:cNvPr id="4" name="Line 3">
            <a:extLst>
              <a:ext uri="{FF2B5EF4-FFF2-40B4-BE49-F238E27FC236}">
                <a16:creationId xmlns:a16="http://schemas.microsoft.com/office/drawing/2014/main" id="{07FC2912-1A14-477E-BBDF-D68C8D6A828B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914400"/>
            <a:ext cx="7086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" name="Picture 35" descr="logo2">
            <a:extLst>
              <a:ext uri="{FF2B5EF4-FFF2-40B4-BE49-F238E27FC236}">
                <a16:creationId xmlns:a16="http://schemas.microsoft.com/office/drawing/2014/main" id="{65012894-AD31-40A7-9E16-D363BEEEE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152400"/>
            <a:ext cx="8794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8432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Line 3"/>
          <p:cNvSpPr>
            <a:spLocks noChangeShapeType="1"/>
          </p:cNvSpPr>
          <p:nvPr/>
        </p:nvSpPr>
        <p:spPr bwMode="auto">
          <a:xfrm>
            <a:off x="1295400" y="914400"/>
            <a:ext cx="7086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40" name="Picture 35" descr="logo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525" y="152400"/>
            <a:ext cx="8794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itle 1"/>
          <p:cNvSpPr txBox="1">
            <a:spLocks/>
          </p:cNvSpPr>
          <p:nvPr/>
        </p:nvSpPr>
        <p:spPr>
          <a:xfrm>
            <a:off x="465555" y="360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Overview and Goals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F3E8F-6352-4DF9-A0A6-57310978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9675-630B-F446-84D2-CB7D97212F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32EC2AA1-D127-6753-67E6-8BFC06CE44A5}"/>
              </a:ext>
            </a:extLst>
          </p:cNvPr>
          <p:cNvSpPr txBox="1">
            <a:spLocks/>
          </p:cNvSpPr>
          <p:nvPr/>
        </p:nvSpPr>
        <p:spPr>
          <a:xfrm>
            <a:off x="457200" y="1295400"/>
            <a:ext cx="5758056" cy="426085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Current radioactive material detection technology is </a:t>
            </a:r>
            <a:r>
              <a:rPr lang="en-US" sz="1800" b="1" dirty="0"/>
              <a:t>limited to the near field</a:t>
            </a:r>
            <a:r>
              <a:rPr lang="en-US" sz="1800" dirty="0"/>
              <a:t>.</a:t>
            </a:r>
          </a:p>
          <a:p>
            <a:r>
              <a:rPr lang="en-US" sz="1800" dirty="0"/>
              <a:t>Primary goal of this project is to demonstrate detection of radioactive material relevant to the non-proliferation mission at distances &gt;100 m… </a:t>
            </a:r>
            <a:r>
              <a:rPr lang="en-US" sz="1800" b="1" dirty="0"/>
              <a:t>beyond the decay product range in air.</a:t>
            </a:r>
          </a:p>
          <a:p>
            <a:r>
              <a:rPr lang="en-US" sz="1800" dirty="0"/>
              <a:t>Accomplished using </a:t>
            </a:r>
            <a:r>
              <a:rPr lang="en-US" sz="1800" b="1" dirty="0"/>
              <a:t>Laser-based</a:t>
            </a:r>
            <a:r>
              <a:rPr lang="en-US" sz="1800" dirty="0"/>
              <a:t> electron avalanche breakdown technique.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9403A1-0277-4606-99FE-A41B1F4F3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6971" y="4242628"/>
            <a:ext cx="4199445" cy="25941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CEE470B-5F2E-A2AE-C260-6CA4F0090421}"/>
              </a:ext>
            </a:extLst>
          </p:cNvPr>
          <p:cNvGrpSpPr/>
          <p:nvPr/>
        </p:nvGrpSpPr>
        <p:grpSpPr>
          <a:xfrm>
            <a:off x="6346654" y="1000091"/>
            <a:ext cx="2661481" cy="4078118"/>
            <a:chOff x="4398225" y="439242"/>
            <a:chExt cx="2661481" cy="407811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0C0D92E-0F0B-3BCE-2A7A-30CE0ACDB7B0}"/>
                </a:ext>
              </a:extLst>
            </p:cNvPr>
            <p:cNvSpPr/>
            <p:nvPr/>
          </p:nvSpPr>
          <p:spPr>
            <a:xfrm>
              <a:off x="4398225" y="478900"/>
              <a:ext cx="1841295" cy="184537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pic>
          <p:nvPicPr>
            <p:cNvPr id="8" name="Picture 7" descr="BIG IMAGE (PNG)">
              <a:extLst>
                <a:ext uri="{FF2B5EF4-FFF2-40B4-BE49-F238E27FC236}">
                  <a16:creationId xmlns:a16="http://schemas.microsoft.com/office/drawing/2014/main" id="{3E8E9602-7713-FD94-97A5-081FE07E64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3" t="-2579" r="-4927" b="-1598"/>
            <a:stretch/>
          </p:blipFill>
          <p:spPr>
            <a:xfrm>
              <a:off x="5187263" y="1257626"/>
              <a:ext cx="293167" cy="277460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BA48BC0-588B-71E5-423F-422433316D00}"/>
                </a:ext>
              </a:extLst>
            </p:cNvPr>
            <p:cNvCxnSpPr/>
            <p:nvPr/>
          </p:nvCxnSpPr>
          <p:spPr>
            <a:xfrm flipV="1">
              <a:off x="5428076" y="858447"/>
              <a:ext cx="628214" cy="44498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AD7AA6F-1B3E-5924-3CDD-912BF27BBC80}"/>
                </a:ext>
              </a:extLst>
            </p:cNvPr>
            <p:cNvSpPr txBox="1"/>
            <p:nvPr/>
          </p:nvSpPr>
          <p:spPr>
            <a:xfrm>
              <a:off x="6056290" y="439242"/>
              <a:ext cx="9308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particle range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B4B2CE-DD6F-3057-5E7B-06DB4B93A45C}"/>
                </a:ext>
              </a:extLst>
            </p:cNvPr>
            <p:cNvSpPr txBox="1"/>
            <p:nvPr/>
          </p:nvSpPr>
          <p:spPr>
            <a:xfrm>
              <a:off x="4760560" y="595545"/>
              <a:ext cx="12616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Near field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3063A50-38E6-42D1-E9EE-692027B928A5}"/>
                </a:ext>
              </a:extLst>
            </p:cNvPr>
            <p:cNvSpPr txBox="1"/>
            <p:nvPr/>
          </p:nvSpPr>
          <p:spPr>
            <a:xfrm>
              <a:off x="6255227" y="1506102"/>
              <a:ext cx="8044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Far field</a:t>
              </a:r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76C0E25B-7F3C-F96D-FDAF-2588E8437A28}"/>
                </a:ext>
              </a:extLst>
            </p:cNvPr>
            <p:cNvSpPr/>
            <p:nvPr/>
          </p:nvSpPr>
          <p:spPr>
            <a:xfrm>
              <a:off x="5900705" y="1269136"/>
              <a:ext cx="89165" cy="2028799"/>
            </a:xfrm>
            <a:prstGeom prst="triangle">
              <a:avLst/>
            </a:prstGeom>
            <a:solidFill>
              <a:srgbClr val="EB0F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" name="Explosion 1 13">
              <a:extLst>
                <a:ext uri="{FF2B5EF4-FFF2-40B4-BE49-F238E27FC236}">
                  <a16:creationId xmlns:a16="http://schemas.microsoft.com/office/drawing/2014/main" id="{B9E06A63-EB96-C4E4-F98B-F337CC416DF9}"/>
                </a:ext>
              </a:extLst>
            </p:cNvPr>
            <p:cNvSpPr/>
            <p:nvPr/>
          </p:nvSpPr>
          <p:spPr>
            <a:xfrm>
              <a:off x="5884998" y="1224908"/>
              <a:ext cx="107006" cy="231653"/>
            </a:xfrm>
            <a:prstGeom prst="irregularSeal1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9049736-2CC4-7BD3-D432-20DD7F2E4538}"/>
                </a:ext>
              </a:extLst>
            </p:cNvPr>
            <p:cNvSpPr/>
            <p:nvPr/>
          </p:nvSpPr>
          <p:spPr>
            <a:xfrm>
              <a:off x="5265788" y="3297935"/>
              <a:ext cx="1345425" cy="12194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E77D028-8FEE-9590-A33B-D29566214D4A}"/>
                </a:ext>
              </a:extLst>
            </p:cNvPr>
            <p:cNvSpPr txBox="1"/>
            <p:nvPr/>
          </p:nvSpPr>
          <p:spPr>
            <a:xfrm>
              <a:off x="5201657" y="3278655"/>
              <a:ext cx="14736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Laser-based Ionization detection system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2600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Line 3"/>
          <p:cNvSpPr>
            <a:spLocks noChangeShapeType="1"/>
          </p:cNvSpPr>
          <p:nvPr/>
        </p:nvSpPr>
        <p:spPr bwMode="auto">
          <a:xfrm>
            <a:off x="1295400" y="914400"/>
            <a:ext cx="7086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40" name="Picture 35" descr="logo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525" y="152400"/>
            <a:ext cx="8794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itle 1"/>
          <p:cNvSpPr txBox="1">
            <a:spLocks/>
          </p:cNvSpPr>
          <p:nvPr/>
        </p:nvSpPr>
        <p:spPr>
          <a:xfrm>
            <a:off x="465555" y="360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 dirty="0"/>
              <a:t>Laser Driven Electron Avalanche as a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400" dirty="0"/>
              <a:t>Detection Mechanism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F3E8F-6352-4DF9-A0A6-57310978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9675-630B-F446-84D2-CB7D97212F0C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771E5D6-DA47-2473-C286-7AD6C16BE9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7921750"/>
              </p:ext>
            </p:extLst>
          </p:nvPr>
        </p:nvGraphicFramePr>
        <p:xfrm>
          <a:off x="240856" y="1595594"/>
          <a:ext cx="8760639" cy="1800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1EEC005-0FD4-9E2F-A222-9D80ACF86624}"/>
              </a:ext>
            </a:extLst>
          </p:cNvPr>
          <p:cNvSpPr txBox="1">
            <a:spLocks/>
          </p:cNvSpPr>
          <p:nvPr/>
        </p:nvSpPr>
        <p:spPr>
          <a:xfrm>
            <a:off x="457200" y="3429104"/>
            <a:ext cx="8318665" cy="617517"/>
          </a:xfrm>
          <a:prstGeom prst="rect">
            <a:avLst/>
          </a:prstGeom>
        </p:spPr>
        <p:txBody>
          <a:bodyPr/>
          <a:lstStyle>
            <a:lvl1pPr marL="230188" indent="-22225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0375" indent="-2301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8975" indent="-2317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0">
              <a:buNone/>
            </a:pPr>
            <a:r>
              <a:rPr lang="en-US" dirty="0"/>
              <a:t>Avalanche: Laser field heats </a:t>
            </a:r>
            <a:r>
              <a:rPr lang="en-US" i="1" dirty="0">
                <a:solidFill>
                  <a:srgbClr val="FF0000"/>
                </a:solidFill>
              </a:rPr>
              <a:t>free</a:t>
            </a:r>
            <a:r>
              <a:rPr lang="en-US" dirty="0"/>
              <a:t> electrons which become capable of ionizing nearby molecules on impact, leading to exponential increase in ionization</a:t>
            </a:r>
          </a:p>
          <a:p>
            <a:pPr marL="7938" indent="0">
              <a:buNone/>
            </a:pPr>
            <a:endParaRPr lang="en-US" sz="1350" dirty="0"/>
          </a:p>
          <a:p>
            <a:pPr marL="7938" indent="0">
              <a:buNone/>
            </a:pPr>
            <a:endParaRPr lang="en-US" sz="13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C8DF51-FC3B-6AE5-2977-6521DC87F0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10" y="4094235"/>
            <a:ext cx="3246267" cy="21893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B404F4-0D72-159E-4017-11944EA5E8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351" y="4094121"/>
            <a:ext cx="2988946" cy="218950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E95E0C-AA84-007E-9BCB-4F6CFC0A455E}"/>
              </a:ext>
            </a:extLst>
          </p:cNvPr>
          <p:cNvCxnSpPr/>
          <p:nvPr/>
        </p:nvCxnSpPr>
        <p:spPr>
          <a:xfrm>
            <a:off x="4500750" y="5181186"/>
            <a:ext cx="49446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197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4DADC4-3D38-7FC4-6376-EE343ECBB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091" y="4660121"/>
            <a:ext cx="5813914" cy="1861288"/>
          </a:xfrm>
          <a:prstGeom prst="rect">
            <a:avLst/>
          </a:prstGeom>
        </p:spPr>
      </p:pic>
      <p:sp>
        <p:nvSpPr>
          <p:cNvPr id="37" name="Line 3"/>
          <p:cNvSpPr>
            <a:spLocks noChangeShapeType="1"/>
          </p:cNvSpPr>
          <p:nvPr/>
        </p:nvSpPr>
        <p:spPr bwMode="auto">
          <a:xfrm>
            <a:off x="1295400" y="914400"/>
            <a:ext cx="7086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40" name="Picture 35" descr="logo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3525" y="152400"/>
            <a:ext cx="8794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itle 1"/>
              <p:cNvSpPr txBox="1">
                <a:spLocks/>
              </p:cNvSpPr>
              <p:nvPr/>
            </p:nvSpPr>
            <p:spPr>
              <a:xfrm>
                <a:off x="465555" y="3606"/>
                <a:ext cx="82296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Method originally proven at short </a:t>
                </a:r>
                <a:r>
                  <a:rPr lang="en-US" sz="2400" dirty="0">
                    <a:latin typeface="+mj-lt"/>
                    <a:ea typeface="+mj-ea"/>
                    <a:cs typeface="+mj-cs"/>
                  </a:rPr>
                  <a:t>r</a:t>
                </a:r>
                <a:r>
                  <a:rPr kumimoji="0" lang="en-US" sz="2400" b="0" i="0" u="none" strike="noStrike" kern="1200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ange (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~</m:t>
                    </m:r>
                  </m:oMath>
                </a14:m>
                <a:r>
                  <a:rPr kumimoji="0" lang="en-US" sz="2400" b="0" i="0" u="none" strike="noStrike" kern="1200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 1m)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5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55" y="3606"/>
                <a:ext cx="8229600" cy="1143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F3E8F-6352-4DF9-A0A6-57310978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9675-630B-F446-84D2-CB7D97212F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AB05F57-CF4B-EBC0-B48C-8D08D6DFCC40}"/>
              </a:ext>
            </a:extLst>
          </p:cNvPr>
          <p:cNvSpPr txBox="1">
            <a:spLocks/>
          </p:cNvSpPr>
          <p:nvPr/>
        </p:nvSpPr>
        <p:spPr>
          <a:xfrm>
            <a:off x="465555" y="1215770"/>
            <a:ext cx="4106446" cy="514058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ym typeface="Symbol" panose="05050102010706020507" pitchFamily="18" charset="2"/>
              </a:rPr>
              <a:t>=3.9 </a:t>
            </a:r>
            <a:r>
              <a:rPr lang="en-US" sz="1800" dirty="0">
                <a:latin typeface="Sylfaen" panose="010A0502050306030303" pitchFamily="18" charset="0"/>
                <a:sym typeface="Symbol" panose="05050102010706020507" pitchFamily="18" charset="2"/>
              </a:rPr>
              <a:t>µm (m</a:t>
            </a:r>
            <a:r>
              <a:rPr lang="en-US" sz="1800" dirty="0"/>
              <a:t>id-IR) laser at University of Maryland</a:t>
            </a:r>
          </a:p>
          <a:p>
            <a:r>
              <a:rPr lang="en-US" sz="1800" dirty="0"/>
              <a:t>5 </a:t>
            </a:r>
            <a:r>
              <a:rPr lang="en-US" sz="1800" dirty="0" err="1"/>
              <a:t>mCi</a:t>
            </a:r>
            <a:r>
              <a:rPr lang="en-US" sz="1800" dirty="0"/>
              <a:t> Po-210 source from ~1 m</a:t>
            </a:r>
          </a:p>
          <a:p>
            <a:pPr lvl="1"/>
            <a:r>
              <a:rPr lang="en-US" sz="1600" dirty="0"/>
              <a:t>5.3 MeV alphas with range in air ~3 cm</a:t>
            </a:r>
          </a:p>
          <a:p>
            <a:r>
              <a:rPr lang="en-US" sz="1800" dirty="0"/>
              <a:t>Distance to source can be derived from backscatter</a:t>
            </a:r>
          </a:p>
          <a:p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599421-1298-0EC6-EBA6-9946F88335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8048" y="1267235"/>
            <a:ext cx="4229101" cy="303074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252574-579E-9F16-D2C0-C2ADC8DF9CD3}"/>
              </a:ext>
            </a:extLst>
          </p:cNvPr>
          <p:cNvSpPr txBox="1"/>
          <p:nvPr/>
        </p:nvSpPr>
        <p:spPr>
          <a:xfrm>
            <a:off x="4391803" y="4643343"/>
            <a:ext cx="3159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Individual breakdown plasma sites seeded by ions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81F8771-5F9A-76D2-7BF7-18518438FF73}"/>
              </a:ext>
            </a:extLst>
          </p:cNvPr>
          <p:cNvCxnSpPr>
            <a:cxnSpLocks/>
          </p:cNvCxnSpPr>
          <p:nvPr/>
        </p:nvCxnSpPr>
        <p:spPr>
          <a:xfrm>
            <a:off x="3200566" y="5033395"/>
            <a:ext cx="0" cy="25627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6F0E36D-61B4-E349-47C2-6F336753A043}"/>
              </a:ext>
            </a:extLst>
          </p:cNvPr>
          <p:cNvCxnSpPr>
            <a:cxnSpLocks/>
          </p:cNvCxnSpPr>
          <p:nvPr/>
        </p:nvCxnSpPr>
        <p:spPr>
          <a:xfrm flipV="1">
            <a:off x="3200566" y="5931018"/>
            <a:ext cx="0" cy="24328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2168266-C472-4EEB-C472-CF660BA3DC79}"/>
              </a:ext>
            </a:extLst>
          </p:cNvPr>
          <p:cNvSpPr txBox="1"/>
          <p:nvPr/>
        </p:nvSpPr>
        <p:spPr>
          <a:xfrm>
            <a:off x="1620837" y="4692129"/>
            <a:ext cx="3159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~2 mm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1DEB8C-85B6-4CA0-9620-3C54E0642CCA}"/>
              </a:ext>
            </a:extLst>
          </p:cNvPr>
          <p:cNvSpPr txBox="1"/>
          <p:nvPr/>
        </p:nvSpPr>
        <p:spPr>
          <a:xfrm>
            <a:off x="886691" y="3358305"/>
            <a:ext cx="318183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R. Schwartz </a:t>
            </a:r>
            <a:r>
              <a:rPr lang="en-US" i="1" dirty="0"/>
              <a:t>et al</a:t>
            </a:r>
            <a:r>
              <a:rPr lang="en-US" dirty="0"/>
              <a:t>. Sci Adv. 2019</a:t>
            </a:r>
          </a:p>
          <a:p>
            <a:r>
              <a:rPr lang="en-US" dirty="0"/>
              <a:t>D. Woodbury </a:t>
            </a:r>
            <a:r>
              <a:rPr lang="en-US" i="1" dirty="0"/>
              <a:t>et al</a:t>
            </a:r>
            <a:r>
              <a:rPr lang="en-US" dirty="0"/>
              <a:t>., Optica 2019</a:t>
            </a:r>
          </a:p>
        </p:txBody>
      </p:sp>
    </p:spTree>
    <p:extLst>
      <p:ext uri="{BB962C8B-B14F-4D97-AF65-F5344CB8AC3E}">
        <p14:creationId xmlns:p14="http://schemas.microsoft.com/office/powerpoint/2010/main" val="633573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Line 3"/>
          <p:cNvSpPr>
            <a:spLocks noChangeShapeType="1"/>
          </p:cNvSpPr>
          <p:nvPr/>
        </p:nvSpPr>
        <p:spPr bwMode="auto">
          <a:xfrm>
            <a:off x="1295400" y="914400"/>
            <a:ext cx="7086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40" name="Picture 35" descr="logo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525" y="152400"/>
            <a:ext cx="8794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itle 1"/>
          <p:cNvSpPr txBox="1">
            <a:spLocks/>
          </p:cNvSpPr>
          <p:nvPr/>
        </p:nvSpPr>
        <p:spPr>
          <a:xfrm>
            <a:off x="465555" y="360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Extending to Longer Ranges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F3E8F-6352-4DF9-A0A6-57310978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9675-630B-F446-84D2-CB7D97212F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4E6C429-99D5-49D7-6949-0EE0DDE65EB3}"/>
              </a:ext>
            </a:extLst>
          </p:cNvPr>
          <p:cNvSpPr txBox="1">
            <a:spLocks/>
          </p:cNvSpPr>
          <p:nvPr/>
        </p:nvSpPr>
        <p:spPr>
          <a:xfrm>
            <a:off x="212435" y="1363552"/>
            <a:ext cx="4074339" cy="512656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Going to longer standoff distances and laser requirements</a:t>
            </a:r>
          </a:p>
          <a:p>
            <a:pPr marL="0" indent="0">
              <a:buFont typeface="Arial"/>
              <a:buNone/>
            </a:pPr>
            <a:endParaRPr lang="en-US" sz="1800" dirty="0"/>
          </a:p>
          <a:p>
            <a:pPr marL="0" indent="0">
              <a:buFont typeface="Arial"/>
              <a:buNone/>
            </a:pPr>
            <a:r>
              <a:rPr lang="en-US" sz="1800" i="1" dirty="0"/>
              <a:t>Radiation Source</a:t>
            </a:r>
            <a:r>
              <a:rPr lang="en-US" sz="1800" dirty="0"/>
              <a:t>:</a:t>
            </a:r>
          </a:p>
          <a:p>
            <a:r>
              <a:rPr lang="en-US" sz="1600" dirty="0"/>
              <a:t>Move from Po-210 to gamma sources.</a:t>
            </a:r>
          </a:p>
          <a:p>
            <a:pPr marL="0" indent="0">
              <a:buFont typeface="Arial"/>
              <a:buNone/>
            </a:pPr>
            <a:endParaRPr lang="en-US" sz="1800" dirty="0"/>
          </a:p>
          <a:p>
            <a:pPr marL="0" indent="0">
              <a:buFont typeface="Arial"/>
              <a:buNone/>
            </a:pPr>
            <a:r>
              <a:rPr lang="en-US" sz="1800" i="1" dirty="0"/>
              <a:t>Lasers Available</a:t>
            </a:r>
            <a:r>
              <a:rPr lang="en-US" sz="1800" dirty="0"/>
              <a:t>:</a:t>
            </a:r>
          </a:p>
          <a:p>
            <a:r>
              <a:rPr lang="en-US" sz="1600" dirty="0"/>
              <a:t>9.2 µm (CO2) short pulse high power laser at Brookhaven National Laboratory</a:t>
            </a:r>
          </a:p>
          <a:p>
            <a:r>
              <a:rPr lang="en-US" sz="1600" dirty="0"/>
              <a:t>10.6 µm commercial TEA CO2 lasers installed at UMd: oscillator/amplifier configuration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D6B88A-738A-A922-4A8C-210B53A04B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972"/>
          <a:stretch/>
        </p:blipFill>
        <p:spPr>
          <a:xfrm>
            <a:off x="4404220" y="1068633"/>
            <a:ext cx="4658549" cy="4096023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E1F2968-EC9C-9A84-04A7-5524A70CB8DA}"/>
              </a:ext>
            </a:extLst>
          </p:cNvPr>
          <p:cNvCxnSpPr>
            <a:cxnSpLocks/>
          </p:cNvCxnSpPr>
          <p:nvPr/>
        </p:nvCxnSpPr>
        <p:spPr>
          <a:xfrm flipV="1">
            <a:off x="5665228" y="3190405"/>
            <a:ext cx="415255" cy="1974251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97BAF92-17CB-75DA-A6F8-34CBE7309A9C}"/>
              </a:ext>
            </a:extLst>
          </p:cNvPr>
          <p:cNvSpPr txBox="1"/>
          <p:nvPr/>
        </p:nvSpPr>
        <p:spPr>
          <a:xfrm>
            <a:off x="4490768" y="5228500"/>
            <a:ext cx="4202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Currently planning experiment at these parameters (~100 m propagation) </a:t>
            </a:r>
          </a:p>
        </p:txBody>
      </p:sp>
    </p:spTree>
    <p:extLst>
      <p:ext uri="{BB962C8B-B14F-4D97-AF65-F5344CB8AC3E}">
        <p14:creationId xmlns:p14="http://schemas.microsoft.com/office/powerpoint/2010/main" val="3137719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Line 3"/>
          <p:cNvSpPr>
            <a:spLocks noChangeShapeType="1"/>
          </p:cNvSpPr>
          <p:nvPr/>
        </p:nvSpPr>
        <p:spPr bwMode="auto">
          <a:xfrm>
            <a:off x="1295400" y="914400"/>
            <a:ext cx="7086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40" name="Picture 35" descr="logo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525" y="152400"/>
            <a:ext cx="8794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itle 1"/>
          <p:cNvSpPr txBox="1">
            <a:spLocks/>
          </p:cNvSpPr>
          <p:nvPr/>
        </p:nvSpPr>
        <p:spPr>
          <a:xfrm>
            <a:off x="465555" y="360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dirty="0"/>
              <a:t>Successful detection from 10 m using Brookhaven </a:t>
            </a:r>
          </a:p>
          <a:p>
            <a:pPr algn="ctr"/>
            <a:r>
              <a:rPr lang="en-US" sz="2400" dirty="0"/>
              <a:t>National Laboratory LWIR Laser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F3E8F-6352-4DF9-A0A6-57310978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9675-630B-F446-84D2-CB7D97212F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8D304BC-23CC-0D59-2BAE-3B945C5DB8BC}"/>
              </a:ext>
            </a:extLst>
          </p:cNvPr>
          <p:cNvSpPr txBox="1">
            <a:spLocks/>
          </p:cNvSpPr>
          <p:nvPr/>
        </p:nvSpPr>
        <p:spPr>
          <a:xfrm>
            <a:off x="457200" y="1524001"/>
            <a:ext cx="8229600" cy="198075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Laser: </a:t>
            </a:r>
            <a:r>
              <a:rPr lang="el-GR" sz="1800" dirty="0"/>
              <a:t>λ</a:t>
            </a:r>
            <a:r>
              <a:rPr lang="en-US" sz="1800" dirty="0"/>
              <a:t> = 9.2 µm, 70 </a:t>
            </a:r>
            <a:r>
              <a:rPr lang="en-US" sz="1800" dirty="0" err="1"/>
              <a:t>ps</a:t>
            </a:r>
            <a:r>
              <a:rPr lang="en-US" sz="1800" dirty="0"/>
              <a:t> FWHM duration, 50 </a:t>
            </a:r>
            <a:r>
              <a:rPr lang="en-US" sz="1800" dirty="0" err="1"/>
              <a:t>mJ</a:t>
            </a:r>
            <a:r>
              <a:rPr lang="en-US" sz="1800" dirty="0"/>
              <a:t> - 1 J energy range</a:t>
            </a:r>
          </a:p>
          <a:p>
            <a:r>
              <a:rPr lang="en-US" sz="1800" dirty="0"/>
              <a:t>Diagnostics: back-reflection photodiodes (MCT) amplified by residual gain from laser (</a:t>
            </a:r>
            <a:r>
              <a:rPr lang="en-US" sz="1800" b="1" dirty="0"/>
              <a:t>long range</a:t>
            </a:r>
            <a:r>
              <a:rPr lang="en-US" sz="1800" dirty="0"/>
              <a:t>), images of plasma fluorescence (</a:t>
            </a:r>
            <a:r>
              <a:rPr lang="en-US" sz="1800" b="1" dirty="0"/>
              <a:t>short range</a:t>
            </a:r>
            <a:r>
              <a:rPr lang="en-US" sz="1800" dirty="0"/>
              <a:t>)</a:t>
            </a:r>
          </a:p>
          <a:p>
            <a:r>
              <a:rPr lang="en-US" sz="1800" dirty="0"/>
              <a:t>Both diagnostics successfully distinguish presence of Po-210</a:t>
            </a:r>
          </a:p>
          <a:p>
            <a:pPr lvl="1"/>
            <a:r>
              <a:rPr lang="en-US" sz="1600" dirty="0"/>
              <a:t>Successful 10 m stand-off detection of 3 </a:t>
            </a:r>
            <a:r>
              <a:rPr lang="en-US" sz="1600" dirty="0" err="1"/>
              <a:t>mCi</a:t>
            </a:r>
            <a:r>
              <a:rPr lang="en-US" sz="1600" dirty="0"/>
              <a:t> Po-210</a:t>
            </a:r>
          </a:p>
          <a:p>
            <a:pPr lvl="1"/>
            <a:r>
              <a:rPr lang="en-US" sz="1600" dirty="0"/>
              <a:t>Visible fluorescence also showed strong signal increase. Likely detectable at long range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8D10DB5-CC7E-93D5-264B-0E9E0DA6F32A}"/>
              </a:ext>
            </a:extLst>
          </p:cNvPr>
          <p:cNvSpPr/>
          <p:nvPr/>
        </p:nvSpPr>
        <p:spPr>
          <a:xfrm>
            <a:off x="5976589" y="3981749"/>
            <a:ext cx="136475" cy="145566"/>
          </a:xfrm>
          <a:prstGeom prst="ellipse">
            <a:avLst/>
          </a:prstGeom>
          <a:solidFill>
            <a:srgbClr val="FF91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A05511-EFB8-7A6A-ADBC-BC279B60C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805" y="4429206"/>
            <a:ext cx="5089525" cy="166025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EF24986-DD39-59D1-012D-BD97DBC3B96F}"/>
              </a:ext>
            </a:extLst>
          </p:cNvPr>
          <p:cNvCxnSpPr/>
          <p:nvPr/>
        </p:nvCxnSpPr>
        <p:spPr>
          <a:xfrm flipV="1">
            <a:off x="1199871" y="4049563"/>
            <a:ext cx="0" cy="36135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20F30D-58AB-7B38-CD05-B0EC6AB628CF}"/>
              </a:ext>
            </a:extLst>
          </p:cNvPr>
          <p:cNvCxnSpPr>
            <a:cxnSpLocks/>
            <a:stCxn id="8" idx="6"/>
          </p:cNvCxnSpPr>
          <p:nvPr/>
        </p:nvCxnSpPr>
        <p:spPr>
          <a:xfrm flipH="1" flipV="1">
            <a:off x="1199875" y="4049564"/>
            <a:ext cx="5440964" cy="3654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7D356A7D-0B58-F249-7B05-38D00353A3CC}"/>
              </a:ext>
            </a:extLst>
          </p:cNvPr>
          <p:cNvSpPr/>
          <p:nvPr/>
        </p:nvSpPr>
        <p:spPr>
          <a:xfrm>
            <a:off x="5481127" y="4037648"/>
            <a:ext cx="1159712" cy="311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EE842B-D438-59C1-3930-B5CD97DC1395}"/>
              </a:ext>
            </a:extLst>
          </p:cNvPr>
          <p:cNvSpPr txBox="1"/>
          <p:nvPr/>
        </p:nvSpPr>
        <p:spPr>
          <a:xfrm>
            <a:off x="6205813" y="3635794"/>
            <a:ext cx="1039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Po-210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5F118D-5242-413C-ECC9-44270FD1F3E3}"/>
              </a:ext>
            </a:extLst>
          </p:cNvPr>
          <p:cNvSpPr txBox="1"/>
          <p:nvPr/>
        </p:nvSpPr>
        <p:spPr>
          <a:xfrm>
            <a:off x="3724709" y="3628730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~10 m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6917988-8AFA-534C-3D2E-5E08BAF9919B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4496074" y="3805239"/>
            <a:ext cx="1480515" cy="8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78BA05D-303D-4D2D-3522-0DB7E13127BB}"/>
              </a:ext>
            </a:extLst>
          </p:cNvPr>
          <p:cNvCxnSpPr>
            <a:cxnSpLocks/>
          </p:cNvCxnSpPr>
          <p:nvPr/>
        </p:nvCxnSpPr>
        <p:spPr>
          <a:xfrm flipH="1">
            <a:off x="1199875" y="3805239"/>
            <a:ext cx="2524830" cy="8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F71C45-DFA7-5EEE-EB50-5B17C38F21EC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6085768" y="3805071"/>
            <a:ext cx="120045" cy="1304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132DA2A-D9EF-C25D-4FB3-54B8BED353E6}"/>
              </a:ext>
            </a:extLst>
          </p:cNvPr>
          <p:cNvSpPr/>
          <p:nvPr/>
        </p:nvSpPr>
        <p:spPr>
          <a:xfrm>
            <a:off x="5988845" y="4601651"/>
            <a:ext cx="136475" cy="2115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79D573-FEE0-5991-AAD6-38C4DA3B76E9}"/>
              </a:ext>
            </a:extLst>
          </p:cNvPr>
          <p:cNvSpPr/>
          <p:nvPr/>
        </p:nvSpPr>
        <p:spPr>
          <a:xfrm>
            <a:off x="6029786" y="4483009"/>
            <a:ext cx="55982" cy="11672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368716-6AEB-6011-C804-22504C8354D1}"/>
              </a:ext>
            </a:extLst>
          </p:cNvPr>
          <p:cNvSpPr txBox="1"/>
          <p:nvPr/>
        </p:nvSpPr>
        <p:spPr>
          <a:xfrm>
            <a:off x="6125320" y="4521741"/>
            <a:ext cx="2268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Fluorescence imager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35FAE0E-6B7E-993B-A473-AC2DAC9601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999" t="16105" r="29143" b="40862"/>
          <a:stretch/>
        </p:blipFill>
        <p:spPr>
          <a:xfrm>
            <a:off x="5684049" y="5141316"/>
            <a:ext cx="3220743" cy="52579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4273B71-7CD6-ECFA-74C9-6C0CF62E1D02}"/>
              </a:ext>
            </a:extLst>
          </p:cNvPr>
          <p:cNvSpPr txBox="1"/>
          <p:nvPr/>
        </p:nvSpPr>
        <p:spPr>
          <a:xfrm>
            <a:off x="5684049" y="4080949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~2 m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FFC645A-EAAD-52B4-4D1B-C0D6BC54192C}"/>
              </a:ext>
            </a:extLst>
          </p:cNvPr>
          <p:cNvCxnSpPr>
            <a:cxnSpLocks/>
          </p:cNvCxnSpPr>
          <p:nvPr/>
        </p:nvCxnSpPr>
        <p:spPr>
          <a:xfrm flipV="1">
            <a:off x="6342760" y="4256724"/>
            <a:ext cx="298079" cy="8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545B30F-CE43-BEE9-9A5B-F5990149CD99}"/>
              </a:ext>
            </a:extLst>
          </p:cNvPr>
          <p:cNvCxnSpPr>
            <a:cxnSpLocks/>
          </p:cNvCxnSpPr>
          <p:nvPr/>
        </p:nvCxnSpPr>
        <p:spPr>
          <a:xfrm flipH="1">
            <a:off x="5478309" y="4265615"/>
            <a:ext cx="262042" cy="8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C2834D3D-2EFE-F4E3-9C19-791DF1D9F7D0}"/>
              </a:ext>
            </a:extLst>
          </p:cNvPr>
          <p:cNvSpPr/>
          <p:nvPr/>
        </p:nvSpPr>
        <p:spPr>
          <a:xfrm>
            <a:off x="393286" y="4427966"/>
            <a:ext cx="5202318" cy="178476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63234C-E7A3-E78A-7E6F-9939D644CE0D}"/>
              </a:ext>
            </a:extLst>
          </p:cNvPr>
          <p:cNvSpPr txBox="1"/>
          <p:nvPr/>
        </p:nvSpPr>
        <p:spPr>
          <a:xfrm>
            <a:off x="465555" y="6167497"/>
            <a:ext cx="5043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Brookhaven National Laboratory Accelerator Test Facility LWIR laser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F7A54A-D227-61BE-1213-918A4D3421E9}"/>
              </a:ext>
            </a:extLst>
          </p:cNvPr>
          <p:cNvSpPr txBox="1"/>
          <p:nvPr/>
        </p:nvSpPr>
        <p:spPr>
          <a:xfrm>
            <a:off x="6965482" y="4072593"/>
            <a:ext cx="1939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Breakdown plasma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B15E28-2DB1-F79B-0628-93E914922E8E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6725346" y="4095662"/>
            <a:ext cx="240136" cy="1462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C9176E29-71D5-07E7-67C8-89B60B0256E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996" t="14542" r="29153" b="42431"/>
          <a:stretch/>
        </p:blipFill>
        <p:spPr>
          <a:xfrm>
            <a:off x="5678001" y="5910776"/>
            <a:ext cx="3226791" cy="52678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95502DF-6605-960E-4C25-C2B0D4D34A58}"/>
              </a:ext>
            </a:extLst>
          </p:cNvPr>
          <p:cNvSpPr txBox="1"/>
          <p:nvPr/>
        </p:nvSpPr>
        <p:spPr>
          <a:xfrm>
            <a:off x="6561023" y="4803505"/>
            <a:ext cx="1318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 open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BC536D-D98C-4BD5-EDD8-CBDC76CBD013}"/>
              </a:ext>
            </a:extLst>
          </p:cNvPr>
          <p:cNvSpPr txBox="1"/>
          <p:nvPr/>
        </p:nvSpPr>
        <p:spPr>
          <a:xfrm>
            <a:off x="6505836" y="5619055"/>
            <a:ext cx="1674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 blocked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F698B85-F41C-45F6-999E-D0D7F96F7832}"/>
              </a:ext>
            </a:extLst>
          </p:cNvPr>
          <p:cNvSpPr txBox="1"/>
          <p:nvPr/>
        </p:nvSpPr>
        <p:spPr>
          <a:xfrm>
            <a:off x="4700211" y="1021596"/>
            <a:ext cx="388125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A. Zingale </a:t>
            </a:r>
            <a:r>
              <a:rPr lang="en-US" i="1" dirty="0"/>
              <a:t>et al</a:t>
            </a:r>
            <a:r>
              <a:rPr lang="en-US" dirty="0"/>
              <a:t>., Phys Rev. Applied 2025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A418592-AC12-49E1-888F-649A66A9BA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533523">
            <a:off x="1258302" y="2475444"/>
            <a:ext cx="6627396" cy="1982484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040ED57-D968-4DE8-8481-CA08AC3FD6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2050" y="2471737"/>
            <a:ext cx="6819900" cy="1914525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84BF246-06FB-4A07-89C9-2C43F3FECC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941816">
            <a:off x="1733833" y="3124129"/>
            <a:ext cx="6387630" cy="2006371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60175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Line 3"/>
          <p:cNvSpPr>
            <a:spLocks noChangeShapeType="1"/>
          </p:cNvSpPr>
          <p:nvPr/>
        </p:nvSpPr>
        <p:spPr bwMode="auto">
          <a:xfrm>
            <a:off x="1295400" y="914400"/>
            <a:ext cx="7086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40" name="Picture 35" descr="logo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525" y="152400"/>
            <a:ext cx="8794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itle 1"/>
          <p:cNvSpPr txBox="1">
            <a:spLocks/>
          </p:cNvSpPr>
          <p:nvPr/>
        </p:nvSpPr>
        <p:spPr>
          <a:xfrm>
            <a:off x="465555" y="360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>
                <a:latin typeface="+mj-lt"/>
                <a:ea typeface="+mj-ea"/>
                <a:cs typeface="+mj-cs"/>
              </a:rPr>
              <a:t>Planned BNL experiment at 100 meter stand-off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F3E8F-6352-4DF9-A0A6-57310978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9675-630B-F446-84D2-CB7D97212F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A093AB9-BABB-BC9F-72A8-E0B8D25C6CCD}"/>
              </a:ext>
            </a:extLst>
          </p:cNvPr>
          <p:cNvSpPr txBox="1">
            <a:spLocks/>
          </p:cNvSpPr>
          <p:nvPr/>
        </p:nvSpPr>
        <p:spPr>
          <a:xfrm>
            <a:off x="464478" y="1465375"/>
            <a:ext cx="4525066" cy="204000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Beam focused at 100 m</a:t>
            </a:r>
          </a:p>
          <a:p>
            <a:r>
              <a:rPr lang="en-US" sz="1600" dirty="0"/>
              <a:t>Primary diagnostic: Amplified back-reflection MCT photodiode</a:t>
            </a:r>
          </a:p>
          <a:p>
            <a:r>
              <a:rPr lang="en-US" sz="1600" dirty="0"/>
              <a:t>We expect to successfully detect Cs-137 at 100 m with this experimental configuration</a:t>
            </a:r>
          </a:p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7D10715-CFF7-20B6-5ADC-83EF48201555}"/>
              </a:ext>
            </a:extLst>
          </p:cNvPr>
          <p:cNvCxnSpPr/>
          <p:nvPr/>
        </p:nvCxnSpPr>
        <p:spPr>
          <a:xfrm>
            <a:off x="5195568" y="3766095"/>
            <a:ext cx="29083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33FECEB-5B99-4978-A74F-4013B69A4037}"/>
              </a:ext>
            </a:extLst>
          </p:cNvPr>
          <p:cNvCxnSpPr>
            <a:cxnSpLocks/>
          </p:cNvCxnSpPr>
          <p:nvPr/>
        </p:nvCxnSpPr>
        <p:spPr>
          <a:xfrm>
            <a:off x="8758971" y="3766095"/>
            <a:ext cx="25929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A56102-2D42-C37E-C2E8-A8BBF687CEF6}"/>
              </a:ext>
            </a:extLst>
          </p:cNvPr>
          <p:cNvCxnSpPr>
            <a:cxnSpLocks/>
            <a:stCxn id="9" idx="13"/>
          </p:cNvCxnSpPr>
          <p:nvPr/>
        </p:nvCxnSpPr>
        <p:spPr>
          <a:xfrm>
            <a:off x="5069836" y="4470059"/>
            <a:ext cx="3135472" cy="2628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34197D-17DD-07D7-CE79-9B711E6E1B61}"/>
              </a:ext>
            </a:extLst>
          </p:cNvPr>
          <p:cNvCxnSpPr>
            <a:cxnSpLocks/>
            <a:stCxn id="9" idx="2"/>
            <a:endCxn id="8" idx="0"/>
          </p:cNvCxnSpPr>
          <p:nvPr/>
        </p:nvCxnSpPr>
        <p:spPr>
          <a:xfrm>
            <a:off x="5063486" y="4120809"/>
            <a:ext cx="3655113" cy="633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00C22FA-50AD-0575-5E28-D04CA94E003F}"/>
              </a:ext>
            </a:extLst>
          </p:cNvPr>
          <p:cNvSpPr/>
          <p:nvPr/>
        </p:nvSpPr>
        <p:spPr>
          <a:xfrm rot="3147786">
            <a:off x="8405873" y="3984314"/>
            <a:ext cx="45719" cy="7310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EE4EB3-9EE0-2494-47F5-6AF636BC8E54}"/>
              </a:ext>
            </a:extLst>
          </p:cNvPr>
          <p:cNvSpPr/>
          <p:nvPr/>
        </p:nvSpPr>
        <p:spPr>
          <a:xfrm>
            <a:off x="5006336" y="4044609"/>
            <a:ext cx="114300" cy="546100"/>
          </a:xfrm>
          <a:custGeom>
            <a:avLst/>
            <a:gdLst>
              <a:gd name="connsiteX0" fmla="*/ 114300 w 114300"/>
              <a:gd name="connsiteY0" fmla="*/ 0 h 546100"/>
              <a:gd name="connsiteX1" fmla="*/ 76200 w 114300"/>
              <a:gd name="connsiteY1" fmla="*/ 57150 h 546100"/>
              <a:gd name="connsiteX2" fmla="*/ 57150 w 114300"/>
              <a:gd name="connsiteY2" fmla="*/ 76200 h 546100"/>
              <a:gd name="connsiteX3" fmla="*/ 19050 w 114300"/>
              <a:gd name="connsiteY3" fmla="*/ 139700 h 546100"/>
              <a:gd name="connsiteX4" fmla="*/ 38100 w 114300"/>
              <a:gd name="connsiteY4" fmla="*/ 158750 h 546100"/>
              <a:gd name="connsiteX5" fmla="*/ 50800 w 114300"/>
              <a:gd name="connsiteY5" fmla="*/ 177800 h 546100"/>
              <a:gd name="connsiteX6" fmla="*/ 69850 w 114300"/>
              <a:gd name="connsiteY6" fmla="*/ 190500 h 546100"/>
              <a:gd name="connsiteX7" fmla="*/ 69850 w 114300"/>
              <a:gd name="connsiteY7" fmla="*/ 234950 h 546100"/>
              <a:gd name="connsiteX8" fmla="*/ 50800 w 114300"/>
              <a:gd name="connsiteY8" fmla="*/ 247650 h 546100"/>
              <a:gd name="connsiteX9" fmla="*/ 25400 w 114300"/>
              <a:gd name="connsiteY9" fmla="*/ 292100 h 546100"/>
              <a:gd name="connsiteX10" fmla="*/ 0 w 114300"/>
              <a:gd name="connsiteY10" fmla="*/ 330200 h 546100"/>
              <a:gd name="connsiteX11" fmla="*/ 6350 w 114300"/>
              <a:gd name="connsiteY11" fmla="*/ 355600 h 546100"/>
              <a:gd name="connsiteX12" fmla="*/ 57150 w 114300"/>
              <a:gd name="connsiteY12" fmla="*/ 406400 h 546100"/>
              <a:gd name="connsiteX13" fmla="*/ 63500 w 114300"/>
              <a:gd name="connsiteY13" fmla="*/ 425450 h 546100"/>
              <a:gd name="connsiteX14" fmla="*/ 44450 w 114300"/>
              <a:gd name="connsiteY14" fmla="*/ 482600 h 546100"/>
              <a:gd name="connsiteX15" fmla="*/ 31750 w 114300"/>
              <a:gd name="connsiteY15" fmla="*/ 501650 h 546100"/>
              <a:gd name="connsiteX16" fmla="*/ 25400 w 114300"/>
              <a:gd name="connsiteY16" fmla="*/ 520700 h 546100"/>
              <a:gd name="connsiteX17" fmla="*/ 19050 w 114300"/>
              <a:gd name="connsiteY17" fmla="*/ 54610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4300" h="546100">
                <a:moveTo>
                  <a:pt x="114300" y="0"/>
                </a:moveTo>
                <a:cubicBezTo>
                  <a:pt x="101600" y="19050"/>
                  <a:pt x="92389" y="40961"/>
                  <a:pt x="76200" y="57150"/>
                </a:cubicBezTo>
                <a:cubicBezTo>
                  <a:pt x="69850" y="63500"/>
                  <a:pt x="62663" y="69111"/>
                  <a:pt x="57150" y="76200"/>
                </a:cubicBezTo>
                <a:cubicBezTo>
                  <a:pt x="35694" y="103786"/>
                  <a:pt x="32873" y="112053"/>
                  <a:pt x="19050" y="139700"/>
                </a:cubicBezTo>
                <a:cubicBezTo>
                  <a:pt x="25400" y="146050"/>
                  <a:pt x="32351" y="151851"/>
                  <a:pt x="38100" y="158750"/>
                </a:cubicBezTo>
                <a:cubicBezTo>
                  <a:pt x="42986" y="164613"/>
                  <a:pt x="45404" y="172404"/>
                  <a:pt x="50800" y="177800"/>
                </a:cubicBezTo>
                <a:cubicBezTo>
                  <a:pt x="56196" y="183196"/>
                  <a:pt x="63500" y="186267"/>
                  <a:pt x="69850" y="190500"/>
                </a:cubicBezTo>
                <a:cubicBezTo>
                  <a:pt x="75562" y="207637"/>
                  <a:pt x="82253" y="216345"/>
                  <a:pt x="69850" y="234950"/>
                </a:cubicBezTo>
                <a:cubicBezTo>
                  <a:pt x="65617" y="241300"/>
                  <a:pt x="57150" y="243417"/>
                  <a:pt x="50800" y="247650"/>
                </a:cubicBezTo>
                <a:cubicBezTo>
                  <a:pt x="6868" y="313548"/>
                  <a:pt x="73739" y="211535"/>
                  <a:pt x="25400" y="292100"/>
                </a:cubicBezTo>
                <a:cubicBezTo>
                  <a:pt x="17547" y="305188"/>
                  <a:pt x="0" y="330200"/>
                  <a:pt x="0" y="330200"/>
                </a:cubicBezTo>
                <a:cubicBezTo>
                  <a:pt x="2117" y="338667"/>
                  <a:pt x="2112" y="347971"/>
                  <a:pt x="6350" y="355600"/>
                </a:cubicBezTo>
                <a:cubicBezTo>
                  <a:pt x="21594" y="383038"/>
                  <a:pt x="34001" y="389038"/>
                  <a:pt x="57150" y="406400"/>
                </a:cubicBezTo>
                <a:cubicBezTo>
                  <a:pt x="59267" y="412750"/>
                  <a:pt x="63500" y="418757"/>
                  <a:pt x="63500" y="425450"/>
                </a:cubicBezTo>
                <a:cubicBezTo>
                  <a:pt x="63500" y="447125"/>
                  <a:pt x="54779" y="464524"/>
                  <a:pt x="44450" y="482600"/>
                </a:cubicBezTo>
                <a:cubicBezTo>
                  <a:pt x="40664" y="489226"/>
                  <a:pt x="35163" y="494824"/>
                  <a:pt x="31750" y="501650"/>
                </a:cubicBezTo>
                <a:cubicBezTo>
                  <a:pt x="28757" y="507637"/>
                  <a:pt x="27239" y="514264"/>
                  <a:pt x="25400" y="520700"/>
                </a:cubicBezTo>
                <a:cubicBezTo>
                  <a:pt x="23002" y="529091"/>
                  <a:pt x="19050" y="546100"/>
                  <a:pt x="19050" y="5461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D8FD310-3A85-CAB2-CBC4-B597DBE0B04F}"/>
              </a:ext>
            </a:extLst>
          </p:cNvPr>
          <p:cNvSpPr/>
          <p:nvPr/>
        </p:nvSpPr>
        <p:spPr>
          <a:xfrm>
            <a:off x="4270210" y="4058195"/>
            <a:ext cx="114300" cy="546100"/>
          </a:xfrm>
          <a:custGeom>
            <a:avLst/>
            <a:gdLst>
              <a:gd name="connsiteX0" fmla="*/ 114300 w 114300"/>
              <a:gd name="connsiteY0" fmla="*/ 0 h 546100"/>
              <a:gd name="connsiteX1" fmla="*/ 76200 w 114300"/>
              <a:gd name="connsiteY1" fmla="*/ 57150 h 546100"/>
              <a:gd name="connsiteX2" fmla="*/ 57150 w 114300"/>
              <a:gd name="connsiteY2" fmla="*/ 76200 h 546100"/>
              <a:gd name="connsiteX3" fmla="*/ 19050 w 114300"/>
              <a:gd name="connsiteY3" fmla="*/ 139700 h 546100"/>
              <a:gd name="connsiteX4" fmla="*/ 38100 w 114300"/>
              <a:gd name="connsiteY4" fmla="*/ 158750 h 546100"/>
              <a:gd name="connsiteX5" fmla="*/ 50800 w 114300"/>
              <a:gd name="connsiteY5" fmla="*/ 177800 h 546100"/>
              <a:gd name="connsiteX6" fmla="*/ 69850 w 114300"/>
              <a:gd name="connsiteY6" fmla="*/ 190500 h 546100"/>
              <a:gd name="connsiteX7" fmla="*/ 69850 w 114300"/>
              <a:gd name="connsiteY7" fmla="*/ 234950 h 546100"/>
              <a:gd name="connsiteX8" fmla="*/ 50800 w 114300"/>
              <a:gd name="connsiteY8" fmla="*/ 247650 h 546100"/>
              <a:gd name="connsiteX9" fmla="*/ 25400 w 114300"/>
              <a:gd name="connsiteY9" fmla="*/ 292100 h 546100"/>
              <a:gd name="connsiteX10" fmla="*/ 0 w 114300"/>
              <a:gd name="connsiteY10" fmla="*/ 330200 h 546100"/>
              <a:gd name="connsiteX11" fmla="*/ 6350 w 114300"/>
              <a:gd name="connsiteY11" fmla="*/ 355600 h 546100"/>
              <a:gd name="connsiteX12" fmla="*/ 57150 w 114300"/>
              <a:gd name="connsiteY12" fmla="*/ 406400 h 546100"/>
              <a:gd name="connsiteX13" fmla="*/ 63500 w 114300"/>
              <a:gd name="connsiteY13" fmla="*/ 425450 h 546100"/>
              <a:gd name="connsiteX14" fmla="*/ 44450 w 114300"/>
              <a:gd name="connsiteY14" fmla="*/ 482600 h 546100"/>
              <a:gd name="connsiteX15" fmla="*/ 31750 w 114300"/>
              <a:gd name="connsiteY15" fmla="*/ 501650 h 546100"/>
              <a:gd name="connsiteX16" fmla="*/ 25400 w 114300"/>
              <a:gd name="connsiteY16" fmla="*/ 520700 h 546100"/>
              <a:gd name="connsiteX17" fmla="*/ 19050 w 114300"/>
              <a:gd name="connsiteY17" fmla="*/ 54610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4300" h="546100">
                <a:moveTo>
                  <a:pt x="114300" y="0"/>
                </a:moveTo>
                <a:cubicBezTo>
                  <a:pt x="101600" y="19050"/>
                  <a:pt x="92389" y="40961"/>
                  <a:pt x="76200" y="57150"/>
                </a:cubicBezTo>
                <a:cubicBezTo>
                  <a:pt x="69850" y="63500"/>
                  <a:pt x="62663" y="69111"/>
                  <a:pt x="57150" y="76200"/>
                </a:cubicBezTo>
                <a:cubicBezTo>
                  <a:pt x="35694" y="103786"/>
                  <a:pt x="32873" y="112053"/>
                  <a:pt x="19050" y="139700"/>
                </a:cubicBezTo>
                <a:cubicBezTo>
                  <a:pt x="25400" y="146050"/>
                  <a:pt x="32351" y="151851"/>
                  <a:pt x="38100" y="158750"/>
                </a:cubicBezTo>
                <a:cubicBezTo>
                  <a:pt x="42986" y="164613"/>
                  <a:pt x="45404" y="172404"/>
                  <a:pt x="50800" y="177800"/>
                </a:cubicBezTo>
                <a:cubicBezTo>
                  <a:pt x="56196" y="183196"/>
                  <a:pt x="63500" y="186267"/>
                  <a:pt x="69850" y="190500"/>
                </a:cubicBezTo>
                <a:cubicBezTo>
                  <a:pt x="75562" y="207637"/>
                  <a:pt x="82253" y="216345"/>
                  <a:pt x="69850" y="234950"/>
                </a:cubicBezTo>
                <a:cubicBezTo>
                  <a:pt x="65617" y="241300"/>
                  <a:pt x="57150" y="243417"/>
                  <a:pt x="50800" y="247650"/>
                </a:cubicBezTo>
                <a:cubicBezTo>
                  <a:pt x="6868" y="313548"/>
                  <a:pt x="73739" y="211535"/>
                  <a:pt x="25400" y="292100"/>
                </a:cubicBezTo>
                <a:cubicBezTo>
                  <a:pt x="17547" y="305188"/>
                  <a:pt x="0" y="330200"/>
                  <a:pt x="0" y="330200"/>
                </a:cubicBezTo>
                <a:cubicBezTo>
                  <a:pt x="2117" y="338667"/>
                  <a:pt x="2112" y="347971"/>
                  <a:pt x="6350" y="355600"/>
                </a:cubicBezTo>
                <a:cubicBezTo>
                  <a:pt x="21594" y="383038"/>
                  <a:pt x="34001" y="389038"/>
                  <a:pt x="57150" y="406400"/>
                </a:cubicBezTo>
                <a:cubicBezTo>
                  <a:pt x="59267" y="412750"/>
                  <a:pt x="63500" y="418757"/>
                  <a:pt x="63500" y="425450"/>
                </a:cubicBezTo>
                <a:cubicBezTo>
                  <a:pt x="63500" y="447125"/>
                  <a:pt x="54779" y="464524"/>
                  <a:pt x="44450" y="482600"/>
                </a:cubicBezTo>
                <a:cubicBezTo>
                  <a:pt x="40664" y="489226"/>
                  <a:pt x="35163" y="494824"/>
                  <a:pt x="31750" y="501650"/>
                </a:cubicBezTo>
                <a:cubicBezTo>
                  <a:pt x="28757" y="507637"/>
                  <a:pt x="27239" y="514264"/>
                  <a:pt x="25400" y="520700"/>
                </a:cubicBezTo>
                <a:cubicBezTo>
                  <a:pt x="23002" y="529091"/>
                  <a:pt x="19050" y="546100"/>
                  <a:pt x="19050" y="5461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CF87CE-7103-A6E7-3893-85C946B6A176}"/>
              </a:ext>
            </a:extLst>
          </p:cNvPr>
          <p:cNvSpPr/>
          <p:nvPr/>
        </p:nvSpPr>
        <p:spPr>
          <a:xfrm>
            <a:off x="1180192" y="4316120"/>
            <a:ext cx="3116802" cy="79170"/>
          </a:xfrm>
          <a:custGeom>
            <a:avLst/>
            <a:gdLst>
              <a:gd name="connsiteX0" fmla="*/ 0 w 2343150"/>
              <a:gd name="connsiteY0" fmla="*/ 101737 h 120787"/>
              <a:gd name="connsiteX1" fmla="*/ 1168400 w 2343150"/>
              <a:gd name="connsiteY1" fmla="*/ 137 h 120787"/>
              <a:gd name="connsiteX2" fmla="*/ 2343150 w 2343150"/>
              <a:gd name="connsiteY2" fmla="*/ 120787 h 12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3150" h="120787">
                <a:moveTo>
                  <a:pt x="0" y="101737"/>
                </a:moveTo>
                <a:cubicBezTo>
                  <a:pt x="388937" y="49349"/>
                  <a:pt x="777875" y="-3038"/>
                  <a:pt x="1168400" y="137"/>
                </a:cubicBezTo>
                <a:cubicBezTo>
                  <a:pt x="1558925" y="3312"/>
                  <a:pt x="2018242" y="59404"/>
                  <a:pt x="2343150" y="12078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C7730E5-6212-89C4-4B46-D57CA8B01653}"/>
              </a:ext>
            </a:extLst>
          </p:cNvPr>
          <p:cNvSpPr/>
          <p:nvPr/>
        </p:nvSpPr>
        <p:spPr>
          <a:xfrm rot="10800000">
            <a:off x="1180192" y="4140744"/>
            <a:ext cx="3116802" cy="120787"/>
          </a:xfrm>
          <a:custGeom>
            <a:avLst/>
            <a:gdLst>
              <a:gd name="connsiteX0" fmla="*/ 0 w 2343150"/>
              <a:gd name="connsiteY0" fmla="*/ 101737 h 120787"/>
              <a:gd name="connsiteX1" fmla="*/ 1168400 w 2343150"/>
              <a:gd name="connsiteY1" fmla="*/ 137 h 120787"/>
              <a:gd name="connsiteX2" fmla="*/ 2343150 w 2343150"/>
              <a:gd name="connsiteY2" fmla="*/ 120787 h 12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3150" h="120787">
                <a:moveTo>
                  <a:pt x="0" y="101737"/>
                </a:moveTo>
                <a:cubicBezTo>
                  <a:pt x="388937" y="49349"/>
                  <a:pt x="777875" y="-3038"/>
                  <a:pt x="1168400" y="137"/>
                </a:cubicBezTo>
                <a:cubicBezTo>
                  <a:pt x="1558925" y="3312"/>
                  <a:pt x="2018242" y="59404"/>
                  <a:pt x="2343150" y="12078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637EED3-CD85-67EE-A7C3-B808E5C5ECEA}"/>
              </a:ext>
            </a:extLst>
          </p:cNvPr>
          <p:cNvSpPr/>
          <p:nvPr/>
        </p:nvSpPr>
        <p:spPr>
          <a:xfrm>
            <a:off x="1709893" y="4255726"/>
            <a:ext cx="2057400" cy="60394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FEADBA-F724-2564-1CB4-94059DE60089}"/>
              </a:ext>
            </a:extLst>
          </p:cNvPr>
          <p:cNvSpPr/>
          <p:nvPr/>
        </p:nvSpPr>
        <p:spPr>
          <a:xfrm>
            <a:off x="2388979" y="4604295"/>
            <a:ext cx="594772" cy="46393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73886D0-4F2A-478E-E480-91EB786EBB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040" r="80124" b="22569"/>
          <a:stretch/>
        </p:blipFill>
        <p:spPr>
          <a:xfrm>
            <a:off x="1474638" y="4818364"/>
            <a:ext cx="518035" cy="6821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024AFE5-C556-A5E6-B450-BC7FF578BA2E}"/>
              </a:ext>
            </a:extLst>
          </p:cNvPr>
          <p:cNvSpPr txBox="1"/>
          <p:nvPr/>
        </p:nvSpPr>
        <p:spPr>
          <a:xfrm>
            <a:off x="2378813" y="4590709"/>
            <a:ext cx="750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Cs-137 70 </a:t>
            </a:r>
            <a:r>
              <a:rPr lang="en-US" sz="1200" dirty="0" err="1"/>
              <a:t>mCi</a:t>
            </a:r>
            <a:endParaRPr lang="en-US" sz="12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AC1F103-6CC0-94F9-70C9-02C48B9617A7}"/>
              </a:ext>
            </a:extLst>
          </p:cNvPr>
          <p:cNvCxnSpPr>
            <a:cxnSpLocks/>
          </p:cNvCxnSpPr>
          <p:nvPr/>
        </p:nvCxnSpPr>
        <p:spPr>
          <a:xfrm>
            <a:off x="2686364" y="4329706"/>
            <a:ext cx="0" cy="27458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DC5BA42-5E71-E2EC-9919-E4E83FCCE771}"/>
              </a:ext>
            </a:extLst>
          </p:cNvPr>
          <p:cNvSpPr txBox="1"/>
          <p:nvPr/>
        </p:nvSpPr>
        <p:spPr>
          <a:xfrm>
            <a:off x="1968955" y="4326087"/>
            <a:ext cx="715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~10 cm</a:t>
            </a:r>
          </a:p>
        </p:txBody>
      </p:sp>
      <p:sp>
        <p:nvSpPr>
          <p:cNvPr id="19" name="Flowchart: Direct Access Storage 18">
            <a:extLst>
              <a:ext uri="{FF2B5EF4-FFF2-40B4-BE49-F238E27FC236}">
                <a16:creationId xmlns:a16="http://schemas.microsoft.com/office/drawing/2014/main" id="{FF1C02C6-C908-FE44-DD6E-4A0320481AD7}"/>
              </a:ext>
            </a:extLst>
          </p:cNvPr>
          <p:cNvSpPr/>
          <p:nvPr/>
        </p:nvSpPr>
        <p:spPr>
          <a:xfrm rot="306706">
            <a:off x="7719095" y="4970697"/>
            <a:ext cx="705532" cy="303761"/>
          </a:xfrm>
          <a:prstGeom prst="flowChartMagneticDrum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B1677D-5053-F190-37E3-366A73AF09C5}"/>
              </a:ext>
            </a:extLst>
          </p:cNvPr>
          <p:cNvSpPr txBox="1"/>
          <p:nvPr/>
        </p:nvSpPr>
        <p:spPr>
          <a:xfrm>
            <a:off x="71102" y="4107643"/>
            <a:ext cx="1849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Breakdown plasma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4A8068D-B4AC-AF3C-80F3-FDFF8917CC12}"/>
              </a:ext>
            </a:extLst>
          </p:cNvPr>
          <p:cNvSpPr/>
          <p:nvPr/>
        </p:nvSpPr>
        <p:spPr>
          <a:xfrm rot="21381901">
            <a:off x="5996740" y="5395435"/>
            <a:ext cx="149518" cy="86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Direct Access Storage 21">
            <a:extLst>
              <a:ext uri="{FF2B5EF4-FFF2-40B4-BE49-F238E27FC236}">
                <a16:creationId xmlns:a16="http://schemas.microsoft.com/office/drawing/2014/main" id="{F1B320DD-4D62-F81E-D9EB-C0776FEF25B9}"/>
              </a:ext>
            </a:extLst>
          </p:cNvPr>
          <p:cNvSpPr/>
          <p:nvPr/>
        </p:nvSpPr>
        <p:spPr>
          <a:xfrm rot="11125840">
            <a:off x="7108521" y="5212911"/>
            <a:ext cx="70703" cy="357947"/>
          </a:xfrm>
          <a:prstGeom prst="flowChartMagneticDru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A71B0F1-1EAA-66BE-5F5B-D2CBC0AB7872}"/>
              </a:ext>
            </a:extLst>
          </p:cNvPr>
          <p:cNvCxnSpPr>
            <a:stCxn id="13" idx="0"/>
          </p:cNvCxnSpPr>
          <p:nvPr/>
        </p:nvCxnSpPr>
        <p:spPr>
          <a:xfrm>
            <a:off x="2738593" y="4255726"/>
            <a:ext cx="4389171" cy="101617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440940-4865-57E8-E958-D34C2FC10372}"/>
              </a:ext>
            </a:extLst>
          </p:cNvPr>
          <p:cNvCxnSpPr>
            <a:cxnSpLocks/>
            <a:stCxn id="13" idx="0"/>
          </p:cNvCxnSpPr>
          <p:nvPr/>
        </p:nvCxnSpPr>
        <p:spPr>
          <a:xfrm>
            <a:off x="2738593" y="4255726"/>
            <a:ext cx="4371317" cy="123576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252F348-CFEC-177C-434B-737BD8EEB311}"/>
              </a:ext>
            </a:extLst>
          </p:cNvPr>
          <p:cNvCxnSpPr>
            <a:cxnSpLocks/>
            <a:endCxn id="21" idx="3"/>
          </p:cNvCxnSpPr>
          <p:nvPr/>
        </p:nvCxnSpPr>
        <p:spPr>
          <a:xfrm flipH="1">
            <a:off x="6146108" y="5280572"/>
            <a:ext cx="996467" cy="153177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AED52D9-C51D-F5D9-4D41-E08072F4DD96}"/>
              </a:ext>
            </a:extLst>
          </p:cNvPr>
          <p:cNvCxnSpPr>
            <a:cxnSpLocks/>
            <a:endCxn id="21" idx="3"/>
          </p:cNvCxnSpPr>
          <p:nvPr/>
        </p:nvCxnSpPr>
        <p:spPr>
          <a:xfrm flipH="1" flipV="1">
            <a:off x="6146108" y="5433749"/>
            <a:ext cx="954803" cy="5248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63BA41A-34E7-369E-E42F-3FD8CF717673}"/>
              </a:ext>
            </a:extLst>
          </p:cNvPr>
          <p:cNvSpPr/>
          <p:nvPr/>
        </p:nvSpPr>
        <p:spPr>
          <a:xfrm>
            <a:off x="5271958" y="5371792"/>
            <a:ext cx="716507" cy="116006"/>
          </a:xfrm>
          <a:custGeom>
            <a:avLst/>
            <a:gdLst>
              <a:gd name="connsiteX0" fmla="*/ 716507 w 716507"/>
              <a:gd name="connsiteY0" fmla="*/ 61415 h 116006"/>
              <a:gd name="connsiteX1" fmla="*/ 661916 w 716507"/>
              <a:gd name="connsiteY1" fmla="*/ 75063 h 116006"/>
              <a:gd name="connsiteX2" fmla="*/ 641444 w 716507"/>
              <a:gd name="connsiteY2" fmla="*/ 88710 h 116006"/>
              <a:gd name="connsiteX3" fmla="*/ 620973 w 716507"/>
              <a:gd name="connsiteY3" fmla="*/ 109182 h 116006"/>
              <a:gd name="connsiteX4" fmla="*/ 593677 w 716507"/>
              <a:gd name="connsiteY4" fmla="*/ 116006 h 116006"/>
              <a:gd name="connsiteX5" fmla="*/ 464023 w 716507"/>
              <a:gd name="connsiteY5" fmla="*/ 109182 h 116006"/>
              <a:gd name="connsiteX6" fmla="*/ 423080 w 716507"/>
              <a:gd name="connsiteY6" fmla="*/ 81887 h 116006"/>
              <a:gd name="connsiteX7" fmla="*/ 402609 w 716507"/>
              <a:gd name="connsiteY7" fmla="*/ 54591 h 116006"/>
              <a:gd name="connsiteX8" fmla="*/ 368489 w 716507"/>
              <a:gd name="connsiteY8" fmla="*/ 13648 h 116006"/>
              <a:gd name="connsiteX9" fmla="*/ 341194 w 716507"/>
              <a:gd name="connsiteY9" fmla="*/ 0 h 116006"/>
              <a:gd name="connsiteX10" fmla="*/ 252483 w 716507"/>
              <a:gd name="connsiteY10" fmla="*/ 6824 h 116006"/>
              <a:gd name="connsiteX11" fmla="*/ 211540 w 716507"/>
              <a:gd name="connsiteY11" fmla="*/ 34119 h 116006"/>
              <a:gd name="connsiteX12" fmla="*/ 191068 w 716507"/>
              <a:gd name="connsiteY12" fmla="*/ 40943 h 116006"/>
              <a:gd name="connsiteX13" fmla="*/ 129653 w 716507"/>
              <a:gd name="connsiteY13" fmla="*/ 68239 h 116006"/>
              <a:gd name="connsiteX14" fmla="*/ 81886 w 716507"/>
              <a:gd name="connsiteY14" fmla="*/ 81887 h 116006"/>
              <a:gd name="connsiteX15" fmla="*/ 0 w 716507"/>
              <a:gd name="connsiteY15" fmla="*/ 81887 h 116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6507" h="116006">
                <a:moveTo>
                  <a:pt x="716507" y="61415"/>
                </a:moveTo>
                <a:cubicBezTo>
                  <a:pt x="703528" y="64011"/>
                  <a:pt x="675906" y="68068"/>
                  <a:pt x="661916" y="75063"/>
                </a:cubicBezTo>
                <a:cubicBezTo>
                  <a:pt x="654581" y="78731"/>
                  <a:pt x="647744" y="83460"/>
                  <a:pt x="641444" y="88710"/>
                </a:cubicBezTo>
                <a:cubicBezTo>
                  <a:pt x="634030" y="94888"/>
                  <a:pt x="629352" y="104394"/>
                  <a:pt x="620973" y="109182"/>
                </a:cubicBezTo>
                <a:cubicBezTo>
                  <a:pt x="612830" y="113835"/>
                  <a:pt x="602776" y="113731"/>
                  <a:pt x="593677" y="116006"/>
                </a:cubicBezTo>
                <a:cubicBezTo>
                  <a:pt x="550459" y="113731"/>
                  <a:pt x="506460" y="117669"/>
                  <a:pt x="464023" y="109182"/>
                </a:cubicBezTo>
                <a:cubicBezTo>
                  <a:pt x="447939" y="105965"/>
                  <a:pt x="423080" y="81887"/>
                  <a:pt x="423080" y="81887"/>
                </a:cubicBezTo>
                <a:cubicBezTo>
                  <a:pt x="416256" y="72788"/>
                  <a:pt x="409219" y="63846"/>
                  <a:pt x="402609" y="54591"/>
                </a:cubicBezTo>
                <a:cubicBezTo>
                  <a:pt x="390139" y="37133"/>
                  <a:pt x="387075" y="26924"/>
                  <a:pt x="368489" y="13648"/>
                </a:cubicBezTo>
                <a:cubicBezTo>
                  <a:pt x="360211" y="7735"/>
                  <a:pt x="350292" y="4549"/>
                  <a:pt x="341194" y="0"/>
                </a:cubicBezTo>
                <a:cubicBezTo>
                  <a:pt x="311624" y="2275"/>
                  <a:pt x="281164" y="-724"/>
                  <a:pt x="252483" y="6824"/>
                </a:cubicBezTo>
                <a:cubicBezTo>
                  <a:pt x="236621" y="10998"/>
                  <a:pt x="227101" y="28932"/>
                  <a:pt x="211540" y="34119"/>
                </a:cubicBezTo>
                <a:lnTo>
                  <a:pt x="191068" y="40943"/>
                </a:lnTo>
                <a:cubicBezTo>
                  <a:pt x="158627" y="62572"/>
                  <a:pt x="178378" y="51997"/>
                  <a:pt x="129653" y="68239"/>
                </a:cubicBezTo>
                <a:cubicBezTo>
                  <a:pt x="118481" y="71963"/>
                  <a:pt x="92434" y="81228"/>
                  <a:pt x="81886" y="81887"/>
                </a:cubicBezTo>
                <a:cubicBezTo>
                  <a:pt x="54644" y="83590"/>
                  <a:pt x="27295" y="81887"/>
                  <a:pt x="0" y="8188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B293A1-1C9A-FDDF-7D47-26F6E83A15C3}"/>
              </a:ext>
            </a:extLst>
          </p:cNvPr>
          <p:cNvSpPr txBox="1"/>
          <p:nvPr/>
        </p:nvSpPr>
        <p:spPr>
          <a:xfrm>
            <a:off x="4142944" y="5598826"/>
            <a:ext cx="4185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off-normal MCT photodiode and collection optic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3EA1691-6938-0EBF-E7F8-A7EA7FFAB6B1}"/>
              </a:ext>
            </a:extLst>
          </p:cNvPr>
          <p:cNvCxnSpPr>
            <a:cxnSpLocks/>
            <a:stCxn id="13" idx="6"/>
          </p:cNvCxnSpPr>
          <p:nvPr/>
        </p:nvCxnSpPr>
        <p:spPr>
          <a:xfrm>
            <a:off x="3767293" y="4285923"/>
            <a:ext cx="3982741" cy="690299"/>
          </a:xfrm>
          <a:prstGeom prst="line">
            <a:avLst/>
          </a:prstGeom>
          <a:ln w="12700">
            <a:solidFill>
              <a:srgbClr val="1A70B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A6D9A08-D208-F92E-E8C7-2D12506439FC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1709893" y="4285923"/>
            <a:ext cx="6040141" cy="927355"/>
          </a:xfrm>
          <a:prstGeom prst="line">
            <a:avLst/>
          </a:prstGeom>
          <a:ln w="12700">
            <a:solidFill>
              <a:srgbClr val="1A70B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35A974C-E365-792C-7D15-F5881ABA90FF}"/>
              </a:ext>
            </a:extLst>
          </p:cNvPr>
          <p:cNvSpPr txBox="1"/>
          <p:nvPr/>
        </p:nvSpPr>
        <p:spPr>
          <a:xfrm>
            <a:off x="8243075" y="5258174"/>
            <a:ext cx="972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Optical telescope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DE77E4F-E6F6-AA90-8EAF-863AB02B50F2}"/>
              </a:ext>
            </a:extLst>
          </p:cNvPr>
          <p:cNvSpPr/>
          <p:nvPr/>
        </p:nvSpPr>
        <p:spPr>
          <a:xfrm>
            <a:off x="2551149" y="3694970"/>
            <a:ext cx="266132" cy="2253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DA80D38-0B89-D638-C5B9-2C71FBDCB190}"/>
              </a:ext>
            </a:extLst>
          </p:cNvPr>
          <p:cNvSpPr/>
          <p:nvPr/>
        </p:nvSpPr>
        <p:spPr>
          <a:xfrm>
            <a:off x="2624292" y="3902170"/>
            <a:ext cx="114301" cy="1149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19A63D4-F7D9-EB42-BB22-CAF4EAC51D42}"/>
              </a:ext>
            </a:extLst>
          </p:cNvPr>
          <p:cNvSpPr txBox="1"/>
          <p:nvPr/>
        </p:nvSpPr>
        <p:spPr>
          <a:xfrm>
            <a:off x="2809220" y="3564004"/>
            <a:ext cx="1849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High magnification fluorescence imager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936F756-3408-DC80-0E56-B99054B5AA42}"/>
              </a:ext>
            </a:extLst>
          </p:cNvPr>
          <p:cNvSpPr/>
          <p:nvPr/>
        </p:nvSpPr>
        <p:spPr>
          <a:xfrm>
            <a:off x="5427888" y="2212817"/>
            <a:ext cx="666750" cy="1219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0E113F8-9CD2-F7C1-2346-CF91498BC4EA}"/>
              </a:ext>
            </a:extLst>
          </p:cNvPr>
          <p:cNvSpPr txBox="1"/>
          <p:nvPr/>
        </p:nvSpPr>
        <p:spPr>
          <a:xfrm rot="16200000">
            <a:off x="5126263" y="2365217"/>
            <a:ext cx="127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</a:t>
            </a:r>
            <a:r>
              <a:rPr lang="en-US" baseline="-25000" dirty="0"/>
              <a:t>2 </a:t>
            </a:r>
            <a:r>
              <a:rPr lang="en-US" baseline="30000" dirty="0"/>
              <a:t> </a:t>
            </a:r>
            <a:r>
              <a:rPr lang="en-US" dirty="0"/>
              <a:t>amplifier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5CF95AF-FDDB-DBCA-5BED-BF3222B8C31E}"/>
              </a:ext>
            </a:extLst>
          </p:cNvPr>
          <p:cNvCxnSpPr>
            <a:cxnSpLocks/>
          </p:cNvCxnSpPr>
          <p:nvPr/>
        </p:nvCxnSpPr>
        <p:spPr>
          <a:xfrm flipV="1">
            <a:off x="5761263" y="1654017"/>
            <a:ext cx="0" cy="5588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7047100-12EE-F9AE-EFA1-A66CC5DA9FD1}"/>
              </a:ext>
            </a:extLst>
          </p:cNvPr>
          <p:cNvCxnSpPr/>
          <p:nvPr/>
        </p:nvCxnSpPr>
        <p:spPr>
          <a:xfrm>
            <a:off x="5761263" y="1654017"/>
            <a:ext cx="262821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C8F68CC-2E08-2BF5-A96E-1F9CAE5B2030}"/>
              </a:ext>
            </a:extLst>
          </p:cNvPr>
          <p:cNvCxnSpPr>
            <a:cxnSpLocks/>
          </p:cNvCxnSpPr>
          <p:nvPr/>
        </p:nvCxnSpPr>
        <p:spPr>
          <a:xfrm flipH="1">
            <a:off x="6293979" y="1655382"/>
            <a:ext cx="2101257" cy="12804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263CFBD-E401-9EF9-39C1-35750FB8A890}"/>
              </a:ext>
            </a:extLst>
          </p:cNvPr>
          <p:cNvCxnSpPr>
            <a:cxnSpLocks/>
          </p:cNvCxnSpPr>
          <p:nvPr/>
        </p:nvCxnSpPr>
        <p:spPr>
          <a:xfrm flipH="1">
            <a:off x="6293979" y="1655382"/>
            <a:ext cx="2101257" cy="5383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lowchart: Direct Access Storage 42">
            <a:extLst>
              <a:ext uri="{FF2B5EF4-FFF2-40B4-BE49-F238E27FC236}">
                <a16:creationId xmlns:a16="http://schemas.microsoft.com/office/drawing/2014/main" id="{DF005CD9-465B-9F09-2EF2-71DB0B5F7703}"/>
              </a:ext>
            </a:extLst>
          </p:cNvPr>
          <p:cNvSpPr/>
          <p:nvPr/>
        </p:nvSpPr>
        <p:spPr>
          <a:xfrm>
            <a:off x="6164784" y="1729368"/>
            <a:ext cx="142191" cy="558796"/>
          </a:xfrm>
          <a:prstGeom prst="flowChartMagneticDru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Direct Access Storage 43">
            <a:extLst>
              <a:ext uri="{FF2B5EF4-FFF2-40B4-BE49-F238E27FC236}">
                <a16:creationId xmlns:a16="http://schemas.microsoft.com/office/drawing/2014/main" id="{B7618E43-AADA-F448-1D9C-424FF3A68847}"/>
              </a:ext>
            </a:extLst>
          </p:cNvPr>
          <p:cNvSpPr/>
          <p:nvPr/>
        </p:nvSpPr>
        <p:spPr>
          <a:xfrm rot="10800000">
            <a:off x="8388589" y="1564075"/>
            <a:ext cx="64388" cy="186554"/>
          </a:xfrm>
          <a:prstGeom prst="flowChartMagneticDru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4883CA3-A65B-3352-C2E3-8D880FC7432A}"/>
              </a:ext>
            </a:extLst>
          </p:cNvPr>
          <p:cNvCxnSpPr>
            <a:cxnSpLocks/>
          </p:cNvCxnSpPr>
          <p:nvPr/>
        </p:nvCxnSpPr>
        <p:spPr>
          <a:xfrm>
            <a:off x="6303207" y="1783423"/>
            <a:ext cx="191482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AB8C763-9413-A62A-AB1E-BC9594DB9489}"/>
              </a:ext>
            </a:extLst>
          </p:cNvPr>
          <p:cNvCxnSpPr>
            <a:cxnSpLocks/>
          </p:cNvCxnSpPr>
          <p:nvPr/>
        </p:nvCxnSpPr>
        <p:spPr>
          <a:xfrm>
            <a:off x="6306975" y="2193766"/>
            <a:ext cx="23365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CDB6D046-0D4B-85CC-DD90-EE803CE7B03F}"/>
              </a:ext>
            </a:extLst>
          </p:cNvPr>
          <p:cNvSpPr/>
          <p:nvPr/>
        </p:nvSpPr>
        <p:spPr>
          <a:xfrm rot="18816451">
            <a:off x="8430118" y="1622530"/>
            <a:ext cx="45719" cy="7310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AFA7E9B-023A-7B24-89B8-BD72E93487AF}"/>
              </a:ext>
            </a:extLst>
          </p:cNvPr>
          <p:cNvCxnSpPr>
            <a:cxnSpLocks/>
            <a:stCxn id="47" idx="0"/>
          </p:cNvCxnSpPr>
          <p:nvPr/>
        </p:nvCxnSpPr>
        <p:spPr>
          <a:xfrm flipH="1">
            <a:off x="8171247" y="1735954"/>
            <a:ext cx="17044" cy="280096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F757FC8-9ED9-CB66-F08D-98A46A30EF1B}"/>
              </a:ext>
            </a:extLst>
          </p:cNvPr>
          <p:cNvCxnSpPr>
            <a:cxnSpLocks/>
          </p:cNvCxnSpPr>
          <p:nvPr/>
        </p:nvCxnSpPr>
        <p:spPr>
          <a:xfrm>
            <a:off x="8633913" y="2193082"/>
            <a:ext cx="0" cy="197553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612B553-22B3-1EC8-B352-5A1D0F943B88}"/>
              </a:ext>
            </a:extLst>
          </p:cNvPr>
          <p:cNvCxnSpPr>
            <a:cxnSpLocks/>
          </p:cNvCxnSpPr>
          <p:nvPr/>
        </p:nvCxnSpPr>
        <p:spPr>
          <a:xfrm>
            <a:off x="6227950" y="2478475"/>
            <a:ext cx="2175243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FFA1B6B-5817-25F6-6C95-E95436DBA969}"/>
              </a:ext>
            </a:extLst>
          </p:cNvPr>
          <p:cNvCxnSpPr>
            <a:cxnSpLocks/>
            <a:stCxn id="44" idx="0"/>
          </p:cNvCxnSpPr>
          <p:nvPr/>
        </p:nvCxnSpPr>
        <p:spPr>
          <a:xfrm>
            <a:off x="8420783" y="1750629"/>
            <a:ext cx="0" cy="83759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AD16E61-538F-3A44-C0BD-6DE98AB7A67F}"/>
              </a:ext>
            </a:extLst>
          </p:cNvPr>
          <p:cNvCxnSpPr>
            <a:cxnSpLocks/>
            <a:stCxn id="43" idx="2"/>
          </p:cNvCxnSpPr>
          <p:nvPr/>
        </p:nvCxnSpPr>
        <p:spPr>
          <a:xfrm flipH="1">
            <a:off x="6227950" y="2288164"/>
            <a:ext cx="7930" cy="28111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F55BFDA6-9476-F753-678C-5A10AE6666A8}"/>
              </a:ext>
            </a:extLst>
          </p:cNvPr>
          <p:cNvSpPr txBox="1"/>
          <p:nvPr/>
        </p:nvSpPr>
        <p:spPr>
          <a:xfrm>
            <a:off x="6607881" y="2527844"/>
            <a:ext cx="15997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Tunable telescope to adjust focal location </a:t>
            </a:r>
          </a:p>
        </p:txBody>
      </p:sp>
    </p:spTree>
    <p:extLst>
      <p:ext uri="{BB962C8B-B14F-4D97-AF65-F5344CB8AC3E}">
        <p14:creationId xmlns:p14="http://schemas.microsoft.com/office/powerpoint/2010/main" val="18949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Line 3"/>
          <p:cNvSpPr>
            <a:spLocks noChangeShapeType="1"/>
          </p:cNvSpPr>
          <p:nvPr/>
        </p:nvSpPr>
        <p:spPr bwMode="auto">
          <a:xfrm>
            <a:off x="1154313" y="914400"/>
            <a:ext cx="7086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40" name="Picture 35" descr="logo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525" y="152400"/>
            <a:ext cx="8794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itle 1"/>
          <p:cNvSpPr txBox="1">
            <a:spLocks/>
          </p:cNvSpPr>
          <p:nvPr/>
        </p:nvSpPr>
        <p:spPr>
          <a:xfrm>
            <a:off x="853580" y="-51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dirty="0"/>
              <a:t>To explore portability, operation at UMd with TEA CO</a:t>
            </a:r>
            <a:r>
              <a:rPr lang="en-US" sz="2400" baseline="-25000" dirty="0"/>
              <a:t>2</a:t>
            </a:r>
            <a:r>
              <a:rPr lang="en-US" sz="2400" dirty="0"/>
              <a:t> lasers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F3E8F-6352-4DF9-A0A6-57310978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12113" y="6356350"/>
            <a:ext cx="2133600" cy="365125"/>
          </a:xfrm>
        </p:spPr>
        <p:txBody>
          <a:bodyPr/>
          <a:lstStyle/>
          <a:p>
            <a:fld id="{15A99675-630B-F446-84D2-CB7D97212F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BF9422-E437-8547-BB97-81EB7CAD3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819" y="2564520"/>
            <a:ext cx="562750" cy="4252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F08643-CDDC-C978-B494-BA7F64D2E1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7871" y="1639214"/>
            <a:ext cx="5089525" cy="16602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0A74DB-1463-4E30-E64A-055E5649B25C}"/>
              </a:ext>
            </a:extLst>
          </p:cNvPr>
          <p:cNvSpPr/>
          <p:nvPr/>
        </p:nvSpPr>
        <p:spPr>
          <a:xfrm>
            <a:off x="4070186" y="1656262"/>
            <a:ext cx="4773484" cy="178476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843DA2-B7C6-515A-F64A-7976ACA88D7C}"/>
              </a:ext>
            </a:extLst>
          </p:cNvPr>
          <p:cNvSpPr txBox="1"/>
          <p:nvPr/>
        </p:nvSpPr>
        <p:spPr>
          <a:xfrm>
            <a:off x="4887328" y="3420108"/>
            <a:ext cx="4030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Brookhaven National Laboratory Accelerator Test Facility LWIR laser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20C316-204C-56E5-0323-82A90E5B5664}"/>
              </a:ext>
            </a:extLst>
          </p:cNvPr>
          <p:cNvSpPr txBox="1"/>
          <p:nvPr/>
        </p:nvSpPr>
        <p:spPr>
          <a:xfrm>
            <a:off x="6070290" y="1233931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~10 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277897-E542-737F-B213-0DA15BAEA92F}"/>
              </a:ext>
            </a:extLst>
          </p:cNvPr>
          <p:cNvSpPr txBox="1"/>
          <p:nvPr/>
        </p:nvSpPr>
        <p:spPr>
          <a:xfrm>
            <a:off x="3415851" y="232031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~5 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54D3996-5BAE-492F-87E9-07C935BF2D1D}"/>
              </a:ext>
            </a:extLst>
          </p:cNvPr>
          <p:cNvCxnSpPr/>
          <p:nvPr/>
        </p:nvCxnSpPr>
        <p:spPr>
          <a:xfrm flipV="1">
            <a:off x="3912893" y="1655615"/>
            <a:ext cx="0" cy="5231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4B717EC-B568-C8BC-41A7-FD8CD244CC0F}"/>
              </a:ext>
            </a:extLst>
          </p:cNvPr>
          <p:cNvCxnSpPr>
            <a:cxnSpLocks/>
          </p:cNvCxnSpPr>
          <p:nvPr/>
        </p:nvCxnSpPr>
        <p:spPr>
          <a:xfrm>
            <a:off x="3893320" y="2827048"/>
            <a:ext cx="1" cy="6019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E560E85-979B-9BB9-D638-526D2065717E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4070186" y="1418597"/>
            <a:ext cx="2000104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5834970-1113-2D16-3FF5-4599BEC08A34}"/>
              </a:ext>
            </a:extLst>
          </p:cNvPr>
          <p:cNvCxnSpPr>
            <a:cxnSpLocks/>
          </p:cNvCxnSpPr>
          <p:nvPr/>
        </p:nvCxnSpPr>
        <p:spPr>
          <a:xfrm flipV="1">
            <a:off x="6793926" y="1418597"/>
            <a:ext cx="2002451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54E6F9F-35D2-48D6-77C6-D0E65CE5A519}"/>
              </a:ext>
            </a:extLst>
          </p:cNvPr>
          <p:cNvSpPr txBox="1"/>
          <p:nvPr/>
        </p:nvSpPr>
        <p:spPr>
          <a:xfrm>
            <a:off x="444803" y="1628745"/>
            <a:ext cx="2709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Dimensions: </a:t>
            </a:r>
            <a:br>
              <a:rPr lang="en-US" sz="1600" dirty="0"/>
            </a:br>
            <a:r>
              <a:rPr lang="en-US" sz="1600" dirty="0"/>
              <a:t>each 1.15 m x 0.65 m x 0.60 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0E8574-9762-464A-A567-EA7F5BE0F154}"/>
              </a:ext>
            </a:extLst>
          </p:cNvPr>
          <p:cNvSpPr txBox="1"/>
          <p:nvPr/>
        </p:nvSpPr>
        <p:spPr>
          <a:xfrm>
            <a:off x="743767" y="3095074"/>
            <a:ext cx="2328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TEA lasers at UMd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625C219-AF03-494D-A959-71C107523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7710" y="2593327"/>
            <a:ext cx="562750" cy="42526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139A29B-18AD-4B0E-B7EA-57245AC62A8F}"/>
              </a:ext>
            </a:extLst>
          </p:cNvPr>
          <p:cNvGrpSpPr/>
          <p:nvPr/>
        </p:nvGrpSpPr>
        <p:grpSpPr>
          <a:xfrm>
            <a:off x="703262" y="4128309"/>
            <a:ext cx="7782255" cy="2237970"/>
            <a:chOff x="604924" y="4093471"/>
            <a:chExt cx="7782255" cy="2237970"/>
          </a:xfrm>
        </p:grpSpPr>
        <p:sp>
          <p:nvSpPr>
            <p:cNvPr id="2" name="Text Placeholder 2">
              <a:extLst>
                <a:ext uri="{FF2B5EF4-FFF2-40B4-BE49-F238E27FC236}">
                  <a16:creationId xmlns:a16="http://schemas.microsoft.com/office/drawing/2014/main" id="{06DA58AA-9869-830E-61DE-C7B101FACEC8}"/>
                </a:ext>
              </a:extLst>
            </p:cNvPr>
            <p:cNvSpPr txBox="1">
              <a:spLocks/>
            </p:cNvSpPr>
            <p:nvPr/>
          </p:nvSpPr>
          <p:spPr>
            <a:xfrm>
              <a:off x="604924" y="4093471"/>
              <a:ext cx="7782255" cy="223797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/>
                <a:t>TEA lasers are higher TRL and lower </a:t>
              </a:r>
              <a:r>
                <a:rPr lang="en-US" sz="1800" dirty="0" err="1"/>
                <a:t>SWaP</a:t>
              </a:r>
              <a:r>
                <a:rPr lang="en-US" sz="1800" dirty="0"/>
                <a:t> (size, weight, and power)</a:t>
              </a:r>
            </a:p>
            <a:p>
              <a:pPr lvl="1"/>
              <a:r>
                <a:rPr lang="en-US" sz="1800" dirty="0"/>
                <a:t>Longer pulse, lower intensity, lower mode quality</a:t>
              </a:r>
            </a:p>
            <a:p>
              <a:pPr lvl="1"/>
              <a:r>
                <a:rPr lang="en-US" sz="1800" dirty="0"/>
                <a:t>Need to achieve high intensity at long range. </a:t>
              </a:r>
            </a:p>
            <a:p>
              <a:pPr lvl="1"/>
              <a:endParaRPr lang="en-US" sz="1800" dirty="0"/>
            </a:p>
            <a:p>
              <a:pPr marL="0" indent="0">
                <a:buFont typeface="Arial"/>
                <a:buNone/>
              </a:pPr>
              <a:endParaRPr lang="en-US" sz="18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E5C58C5-CE79-4083-ADF9-A7FC0BF73F6A}"/>
                </a:ext>
              </a:extLst>
            </p:cNvPr>
            <p:cNvSpPr txBox="1"/>
            <p:nvPr/>
          </p:nvSpPr>
          <p:spPr>
            <a:xfrm>
              <a:off x="604924" y="5218786"/>
              <a:ext cx="71095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0070C0"/>
                  </a:solidFill>
                </a:rPr>
                <a:t>Going to longer range requires supplemental amplifiers—UMd built an oscillator/amplifier configuration w/spatial filter to achieve ~1.5 J in Gaussian mode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5308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Line 3"/>
          <p:cNvSpPr>
            <a:spLocks noChangeShapeType="1"/>
          </p:cNvSpPr>
          <p:nvPr/>
        </p:nvSpPr>
        <p:spPr bwMode="auto">
          <a:xfrm>
            <a:off x="1295400" y="914400"/>
            <a:ext cx="7086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40" name="Picture 35" descr="logo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3525" y="152400"/>
            <a:ext cx="8794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F3E8F-6352-4DF9-A0A6-57310978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9675-630B-F446-84D2-CB7D97212F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" name="breakdown demo with laser animation">
            <a:hlinkClick r:id="" action="ppaction://media"/>
            <a:extLst>
              <a:ext uri="{FF2B5EF4-FFF2-40B4-BE49-F238E27FC236}">
                <a16:creationId xmlns:a16="http://schemas.microsoft.com/office/drawing/2014/main" id="{ED651A5B-4C2B-62DE-C663-0BD07A5B484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790" y="1195754"/>
            <a:ext cx="8982482" cy="50526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4C83CD-094D-4A6B-5D68-DAB0D5805F7B}"/>
              </a:ext>
            </a:extLst>
          </p:cNvPr>
          <p:cNvSpPr txBox="1"/>
          <p:nvPr/>
        </p:nvSpPr>
        <p:spPr>
          <a:xfrm>
            <a:off x="5935153" y="88522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breakdown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35CCB1-AACE-BC20-D3D0-D52518E47876}"/>
              </a:ext>
            </a:extLst>
          </p:cNvPr>
          <p:cNvSpPr txBox="1"/>
          <p:nvPr/>
        </p:nvSpPr>
        <p:spPr>
          <a:xfrm>
            <a:off x="7842915" y="2155806"/>
            <a:ext cx="1252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Laser pulse illustration added to video to show when laser is present</a:t>
            </a:r>
          </a:p>
        </p:txBody>
      </p:sp>
      <p:sp>
        <p:nvSpPr>
          <p:cNvPr id="3" name="Right Arrow 3">
            <a:extLst>
              <a:ext uri="{FF2B5EF4-FFF2-40B4-BE49-F238E27FC236}">
                <a16:creationId xmlns:a16="http://schemas.microsoft.com/office/drawing/2014/main" id="{502E8904-4AA0-4E31-D441-903E426A912D}"/>
              </a:ext>
            </a:extLst>
          </p:cNvPr>
          <p:cNvSpPr/>
          <p:nvPr/>
        </p:nvSpPr>
        <p:spPr>
          <a:xfrm rot="7595169">
            <a:off x="4352996" y="1593582"/>
            <a:ext cx="1963747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479410" y="-731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Proof of Principle for </a:t>
            </a:r>
            <a:r>
              <a:rPr kumimoji="0" lang="en-US" sz="2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 panose="05050102010706020507" pitchFamily="18" charset="2"/>
              </a:rPr>
              <a:t> = 10.6 µm CO</a:t>
            </a:r>
            <a:r>
              <a:rPr kumimoji="0" lang="en-US" sz="2400" b="0" i="0" u="none" strike="noStrike" kern="1200" cap="none" spc="0" normalizeH="0" baseline="-2500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 panose="05050102010706020507" pitchFamily="18" charset="2"/>
              </a:rPr>
              <a:t>2</a:t>
            </a:r>
            <a:r>
              <a:rPr kumimoji="0" lang="en-US" sz="2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 panose="05050102010706020507" pitchFamily="18" charset="2"/>
              </a:rPr>
              <a:t> TEA driver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9736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19989</TotalTime>
  <Words>991</Words>
  <Application>Microsoft Office PowerPoint</Application>
  <PresentationFormat>On-screen Show (4:3)</PresentationFormat>
  <Paragraphs>143</Paragraphs>
  <Slides>12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 Math</vt:lpstr>
      <vt:lpstr>Sylfaen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Activities &amp; impacts associated with this experiment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 Infrared Nonlinear Optics  Standoff Radiation Detection through Avalanche Breakdown</dc:title>
  <dc:creator>Robert Schwartz</dc:creator>
  <cp:lastModifiedBy>Howard M. Milchberg</cp:lastModifiedBy>
  <cp:revision>207</cp:revision>
  <dcterms:created xsi:type="dcterms:W3CDTF">2017-11-03T04:44:18Z</dcterms:created>
  <dcterms:modified xsi:type="dcterms:W3CDTF">2025-04-29T19:38:03Z</dcterms:modified>
</cp:coreProperties>
</file>