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1370" r:id="rId3"/>
    <p:sldId id="1373" r:id="rId4"/>
    <p:sldId id="1374" r:id="rId5"/>
    <p:sldId id="1375" r:id="rId6"/>
    <p:sldId id="1376" r:id="rId7"/>
    <p:sldId id="1372" r:id="rId8"/>
    <p:sldId id="1379" r:id="rId9"/>
    <p:sldId id="1378" r:id="rId10"/>
    <p:sldId id="1371" r:id="rId11"/>
    <p:sldId id="137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3" autoAdjust="0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10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772A0-567F-FA46-912F-CA090F4B592A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CDEF96-1EFB-1740-B913-81A6CB80BD06}">
      <dgm:prSet phldrT="[Text]"/>
      <dgm:spPr/>
      <dgm:t>
        <a:bodyPr/>
        <a:lstStyle/>
        <a:p>
          <a:r>
            <a:rPr lang="en-US" dirty="0"/>
            <a:t>New </a:t>
          </a:r>
          <a:r>
            <a:rPr lang="en-US" dirty="0" err="1"/>
            <a:t>ConOps</a:t>
          </a:r>
          <a:r>
            <a:rPr lang="en-US" dirty="0"/>
            <a:t> &amp; Procedures</a:t>
          </a:r>
        </a:p>
      </dgm:t>
    </dgm:pt>
    <dgm:pt modelId="{96C6C26E-927C-1945-8775-CD09B219A987}" type="parTrans" cxnId="{90A8344C-C56E-2649-856E-036065AF0539}">
      <dgm:prSet/>
      <dgm:spPr/>
      <dgm:t>
        <a:bodyPr/>
        <a:lstStyle/>
        <a:p>
          <a:endParaRPr lang="en-US"/>
        </a:p>
      </dgm:t>
    </dgm:pt>
    <dgm:pt modelId="{CA1B4590-E320-1646-BCC4-FD9E610755F2}" type="sibTrans" cxnId="{90A8344C-C56E-2649-856E-036065AF0539}">
      <dgm:prSet/>
      <dgm:spPr/>
      <dgm:t>
        <a:bodyPr/>
        <a:lstStyle/>
        <a:p>
          <a:endParaRPr lang="en-US"/>
        </a:p>
      </dgm:t>
    </dgm:pt>
    <dgm:pt modelId="{6C1D7AC5-3990-5B43-8CBF-EEC6F65B2595}">
      <dgm:prSet phldrT="[Text]"/>
      <dgm:spPr/>
      <dgm:t>
        <a:bodyPr/>
        <a:lstStyle/>
        <a:p>
          <a:r>
            <a:rPr lang="en-US" dirty="0"/>
            <a:t>ARR</a:t>
          </a:r>
        </a:p>
      </dgm:t>
    </dgm:pt>
    <dgm:pt modelId="{F247DDC8-B646-5743-92E9-28A698496615}" type="parTrans" cxnId="{4EEDE9BD-8F15-A049-B982-B1F11A2CF73A}">
      <dgm:prSet/>
      <dgm:spPr/>
      <dgm:t>
        <a:bodyPr/>
        <a:lstStyle/>
        <a:p>
          <a:endParaRPr lang="en-US"/>
        </a:p>
      </dgm:t>
    </dgm:pt>
    <dgm:pt modelId="{63580ECA-6C46-7045-89CA-A3D7DD96815A}" type="sibTrans" cxnId="{4EEDE9BD-8F15-A049-B982-B1F11A2CF73A}">
      <dgm:prSet/>
      <dgm:spPr/>
      <dgm:t>
        <a:bodyPr/>
        <a:lstStyle/>
        <a:p>
          <a:endParaRPr lang="en-US"/>
        </a:p>
      </dgm:t>
    </dgm:pt>
    <dgm:pt modelId="{CCDCBC27-B472-BE48-96C8-CCEC08C782F9}">
      <dgm:prSet phldrT="[Text]"/>
      <dgm:spPr/>
      <dgm:t>
        <a:bodyPr/>
        <a:lstStyle/>
        <a:p>
          <a:r>
            <a:rPr lang="en-US" dirty="0"/>
            <a:t>Commissioning</a:t>
          </a:r>
        </a:p>
      </dgm:t>
    </dgm:pt>
    <dgm:pt modelId="{FDDF6B2E-E07F-1A4B-B45E-0A5A1AD9890A}" type="parTrans" cxnId="{69B85F28-9086-274B-82CD-CAE82DE97F69}">
      <dgm:prSet/>
      <dgm:spPr/>
      <dgm:t>
        <a:bodyPr/>
        <a:lstStyle/>
        <a:p>
          <a:endParaRPr lang="en-US"/>
        </a:p>
      </dgm:t>
    </dgm:pt>
    <dgm:pt modelId="{3D734710-067D-044E-820B-2DC98D2FF65A}" type="sibTrans" cxnId="{69B85F28-9086-274B-82CD-CAE82DE97F69}">
      <dgm:prSet/>
      <dgm:spPr/>
      <dgm:t>
        <a:bodyPr/>
        <a:lstStyle/>
        <a:p>
          <a:endParaRPr lang="en-US"/>
        </a:p>
      </dgm:t>
    </dgm:pt>
    <dgm:pt modelId="{D86E4669-6B1B-CB49-AE11-60D253BC0541}">
      <dgm:prSet/>
      <dgm:spPr/>
      <dgm:t>
        <a:bodyPr/>
        <a:lstStyle/>
        <a:p>
          <a:r>
            <a:rPr lang="en-US" dirty="0"/>
            <a:t>User Operations</a:t>
          </a:r>
        </a:p>
      </dgm:t>
    </dgm:pt>
    <dgm:pt modelId="{D1E8ED5E-2525-A145-BD52-F14BBBCB8E71}" type="parTrans" cxnId="{40AE3678-C004-4E45-B826-AF5BE2722EE2}">
      <dgm:prSet/>
      <dgm:spPr/>
      <dgm:t>
        <a:bodyPr/>
        <a:lstStyle/>
        <a:p>
          <a:endParaRPr lang="en-US"/>
        </a:p>
      </dgm:t>
    </dgm:pt>
    <dgm:pt modelId="{D2F83CC6-A1DB-3B4A-9DD4-C3BCBEE1780C}" type="sibTrans" cxnId="{40AE3678-C004-4E45-B826-AF5BE2722EE2}">
      <dgm:prSet/>
      <dgm:spPr/>
      <dgm:t>
        <a:bodyPr/>
        <a:lstStyle/>
        <a:p>
          <a:endParaRPr lang="en-US"/>
        </a:p>
      </dgm:t>
    </dgm:pt>
    <dgm:pt modelId="{96B682AC-A6EA-1C4B-BBE9-7B8611D25545}">
      <dgm:prSet/>
      <dgm:spPr/>
      <dgm:t>
        <a:bodyPr/>
        <a:lstStyle/>
        <a:p>
          <a:r>
            <a:rPr lang="en-US" dirty="0"/>
            <a:t>IRR</a:t>
          </a:r>
        </a:p>
      </dgm:t>
    </dgm:pt>
    <dgm:pt modelId="{BB554AFD-3D15-E64E-84AC-02054C215B33}" type="parTrans" cxnId="{72F2E901-0B94-3547-AD42-3E6610C0FE43}">
      <dgm:prSet/>
      <dgm:spPr/>
      <dgm:t>
        <a:bodyPr/>
        <a:lstStyle/>
        <a:p>
          <a:endParaRPr lang="en-US"/>
        </a:p>
      </dgm:t>
    </dgm:pt>
    <dgm:pt modelId="{E47C5265-C628-4244-9FDD-C81FEA0C151B}" type="sibTrans" cxnId="{72F2E901-0B94-3547-AD42-3E6610C0FE43}">
      <dgm:prSet/>
      <dgm:spPr/>
      <dgm:t>
        <a:bodyPr/>
        <a:lstStyle/>
        <a:p>
          <a:endParaRPr lang="en-US"/>
        </a:p>
      </dgm:t>
    </dgm:pt>
    <dgm:pt modelId="{43B2E1B4-B476-AC48-93DE-46546F4C2B4A}" type="pres">
      <dgm:prSet presAssocID="{4EC772A0-567F-FA46-912F-CA090F4B592A}" presName="Name0" presStyleCnt="0">
        <dgm:presLayoutVars>
          <dgm:dir/>
          <dgm:animLvl val="lvl"/>
          <dgm:resizeHandles val="exact"/>
        </dgm:presLayoutVars>
      </dgm:prSet>
      <dgm:spPr/>
    </dgm:pt>
    <dgm:pt modelId="{9BF1E2E3-38EA-8F4C-BE19-B0026E75BA2B}" type="pres">
      <dgm:prSet presAssocID="{D86E4669-6B1B-CB49-AE11-60D253BC0541}" presName="boxAndChildren" presStyleCnt="0"/>
      <dgm:spPr/>
    </dgm:pt>
    <dgm:pt modelId="{26ADC5E6-C98F-C648-AB20-EA6D6A6328E1}" type="pres">
      <dgm:prSet presAssocID="{D86E4669-6B1B-CB49-AE11-60D253BC0541}" presName="parentTextBox" presStyleLbl="node1" presStyleIdx="0" presStyleCnt="5"/>
      <dgm:spPr/>
    </dgm:pt>
    <dgm:pt modelId="{77F8F1E1-0452-4948-B025-779BC0834C7B}" type="pres">
      <dgm:prSet presAssocID="{3D734710-067D-044E-820B-2DC98D2FF65A}" presName="sp" presStyleCnt="0"/>
      <dgm:spPr/>
    </dgm:pt>
    <dgm:pt modelId="{4A6C70E9-86AC-F345-840B-28C21C728248}" type="pres">
      <dgm:prSet presAssocID="{CCDCBC27-B472-BE48-96C8-CCEC08C782F9}" presName="arrowAndChildren" presStyleCnt="0"/>
      <dgm:spPr/>
    </dgm:pt>
    <dgm:pt modelId="{1A355E2A-93C0-1347-AF0F-EFAF3990E78D}" type="pres">
      <dgm:prSet presAssocID="{CCDCBC27-B472-BE48-96C8-CCEC08C782F9}" presName="parentTextArrow" presStyleLbl="node1" presStyleIdx="1" presStyleCnt="5"/>
      <dgm:spPr/>
    </dgm:pt>
    <dgm:pt modelId="{1E9D4657-0953-784E-B87A-3F7C72164D6F}" type="pres">
      <dgm:prSet presAssocID="{63580ECA-6C46-7045-89CA-A3D7DD96815A}" presName="sp" presStyleCnt="0"/>
      <dgm:spPr/>
    </dgm:pt>
    <dgm:pt modelId="{01E29167-143E-EC41-8AAE-135C10DBA943}" type="pres">
      <dgm:prSet presAssocID="{6C1D7AC5-3990-5B43-8CBF-EEC6F65B2595}" presName="arrowAndChildren" presStyleCnt="0"/>
      <dgm:spPr/>
    </dgm:pt>
    <dgm:pt modelId="{B738B453-F18B-2646-86C9-39A50A1EFF9E}" type="pres">
      <dgm:prSet presAssocID="{6C1D7AC5-3990-5B43-8CBF-EEC6F65B2595}" presName="parentTextArrow" presStyleLbl="node1" presStyleIdx="2" presStyleCnt="5"/>
      <dgm:spPr/>
    </dgm:pt>
    <dgm:pt modelId="{E9FAC706-9F9E-3344-A9AF-9DD011214F8E}" type="pres">
      <dgm:prSet presAssocID="{E47C5265-C628-4244-9FDD-C81FEA0C151B}" presName="sp" presStyleCnt="0"/>
      <dgm:spPr/>
    </dgm:pt>
    <dgm:pt modelId="{6AD9EC2C-1C30-9B43-914A-2B6FBB16D6A4}" type="pres">
      <dgm:prSet presAssocID="{96B682AC-A6EA-1C4B-BBE9-7B8611D25545}" presName="arrowAndChildren" presStyleCnt="0"/>
      <dgm:spPr/>
    </dgm:pt>
    <dgm:pt modelId="{1838F4B2-0B28-784A-AEA0-D1C0C28921AD}" type="pres">
      <dgm:prSet presAssocID="{96B682AC-A6EA-1C4B-BBE9-7B8611D25545}" presName="parentTextArrow" presStyleLbl="node1" presStyleIdx="3" presStyleCnt="5"/>
      <dgm:spPr/>
    </dgm:pt>
    <dgm:pt modelId="{AFEB8C8F-9186-EA48-BADB-88706D4C95A3}" type="pres">
      <dgm:prSet presAssocID="{CA1B4590-E320-1646-BCC4-FD9E610755F2}" presName="sp" presStyleCnt="0"/>
      <dgm:spPr/>
    </dgm:pt>
    <dgm:pt modelId="{CB69841E-3ABC-5F47-BF31-BEA777499F71}" type="pres">
      <dgm:prSet presAssocID="{7ECDEF96-1EFB-1740-B913-81A6CB80BD06}" presName="arrowAndChildren" presStyleCnt="0"/>
      <dgm:spPr/>
    </dgm:pt>
    <dgm:pt modelId="{5AF0CD83-88D0-974F-9F2C-77C5CA5970F3}" type="pres">
      <dgm:prSet presAssocID="{7ECDEF96-1EFB-1740-B913-81A6CB80BD06}" presName="parentTextArrow" presStyleLbl="node1" presStyleIdx="4" presStyleCnt="5"/>
      <dgm:spPr/>
    </dgm:pt>
  </dgm:ptLst>
  <dgm:cxnLst>
    <dgm:cxn modelId="{72F2E901-0B94-3547-AD42-3E6610C0FE43}" srcId="{4EC772A0-567F-FA46-912F-CA090F4B592A}" destId="{96B682AC-A6EA-1C4B-BBE9-7B8611D25545}" srcOrd="1" destOrd="0" parTransId="{BB554AFD-3D15-E64E-84AC-02054C215B33}" sibTransId="{E47C5265-C628-4244-9FDD-C81FEA0C151B}"/>
    <dgm:cxn modelId="{69B85F28-9086-274B-82CD-CAE82DE97F69}" srcId="{4EC772A0-567F-FA46-912F-CA090F4B592A}" destId="{CCDCBC27-B472-BE48-96C8-CCEC08C782F9}" srcOrd="3" destOrd="0" parTransId="{FDDF6B2E-E07F-1A4B-B45E-0A5A1AD9890A}" sibTransId="{3D734710-067D-044E-820B-2DC98D2FF65A}"/>
    <dgm:cxn modelId="{D9936A69-9A74-924A-BF9D-AADBB2046A8B}" type="presOf" srcId="{4EC772A0-567F-FA46-912F-CA090F4B592A}" destId="{43B2E1B4-B476-AC48-93DE-46546F4C2B4A}" srcOrd="0" destOrd="0" presId="urn:microsoft.com/office/officeart/2005/8/layout/process4"/>
    <dgm:cxn modelId="{71C4CC69-1A21-2748-B8B4-144AFC4A78DA}" type="presOf" srcId="{7ECDEF96-1EFB-1740-B913-81A6CB80BD06}" destId="{5AF0CD83-88D0-974F-9F2C-77C5CA5970F3}" srcOrd="0" destOrd="0" presId="urn:microsoft.com/office/officeart/2005/8/layout/process4"/>
    <dgm:cxn modelId="{90A8344C-C56E-2649-856E-036065AF0539}" srcId="{4EC772A0-567F-FA46-912F-CA090F4B592A}" destId="{7ECDEF96-1EFB-1740-B913-81A6CB80BD06}" srcOrd="0" destOrd="0" parTransId="{96C6C26E-927C-1945-8775-CD09B219A987}" sibTransId="{CA1B4590-E320-1646-BCC4-FD9E610755F2}"/>
    <dgm:cxn modelId="{40AE3678-C004-4E45-B826-AF5BE2722EE2}" srcId="{4EC772A0-567F-FA46-912F-CA090F4B592A}" destId="{D86E4669-6B1B-CB49-AE11-60D253BC0541}" srcOrd="4" destOrd="0" parTransId="{D1E8ED5E-2525-A145-BD52-F14BBBCB8E71}" sibTransId="{D2F83CC6-A1DB-3B4A-9DD4-C3BCBEE1780C}"/>
    <dgm:cxn modelId="{DD0B069C-D34B-9649-B26D-976905355C17}" type="presOf" srcId="{CCDCBC27-B472-BE48-96C8-CCEC08C782F9}" destId="{1A355E2A-93C0-1347-AF0F-EFAF3990E78D}" srcOrd="0" destOrd="0" presId="urn:microsoft.com/office/officeart/2005/8/layout/process4"/>
    <dgm:cxn modelId="{4EEDE9BD-8F15-A049-B982-B1F11A2CF73A}" srcId="{4EC772A0-567F-FA46-912F-CA090F4B592A}" destId="{6C1D7AC5-3990-5B43-8CBF-EEC6F65B2595}" srcOrd="2" destOrd="0" parTransId="{F247DDC8-B646-5743-92E9-28A698496615}" sibTransId="{63580ECA-6C46-7045-89CA-A3D7DD96815A}"/>
    <dgm:cxn modelId="{E77C1BE0-F76D-D042-B163-43D4CC8245F6}" type="presOf" srcId="{D86E4669-6B1B-CB49-AE11-60D253BC0541}" destId="{26ADC5E6-C98F-C648-AB20-EA6D6A6328E1}" srcOrd="0" destOrd="0" presId="urn:microsoft.com/office/officeart/2005/8/layout/process4"/>
    <dgm:cxn modelId="{323FD0F0-1407-474D-8694-7F64DB0104D7}" type="presOf" srcId="{6C1D7AC5-3990-5B43-8CBF-EEC6F65B2595}" destId="{B738B453-F18B-2646-86C9-39A50A1EFF9E}" srcOrd="0" destOrd="0" presId="urn:microsoft.com/office/officeart/2005/8/layout/process4"/>
    <dgm:cxn modelId="{070419F5-D891-FD49-9771-807F7C9EA3CB}" type="presOf" srcId="{96B682AC-A6EA-1C4B-BBE9-7B8611D25545}" destId="{1838F4B2-0B28-784A-AEA0-D1C0C28921AD}" srcOrd="0" destOrd="0" presId="urn:microsoft.com/office/officeart/2005/8/layout/process4"/>
    <dgm:cxn modelId="{13D9F1EB-A57E-284D-8953-7B5AD91B5D28}" type="presParOf" srcId="{43B2E1B4-B476-AC48-93DE-46546F4C2B4A}" destId="{9BF1E2E3-38EA-8F4C-BE19-B0026E75BA2B}" srcOrd="0" destOrd="0" presId="urn:microsoft.com/office/officeart/2005/8/layout/process4"/>
    <dgm:cxn modelId="{9299BE0D-0563-8147-B302-9F9C67AAE36D}" type="presParOf" srcId="{9BF1E2E3-38EA-8F4C-BE19-B0026E75BA2B}" destId="{26ADC5E6-C98F-C648-AB20-EA6D6A6328E1}" srcOrd="0" destOrd="0" presId="urn:microsoft.com/office/officeart/2005/8/layout/process4"/>
    <dgm:cxn modelId="{7BA74C7E-8FEA-4C46-B632-4F0099EF2554}" type="presParOf" srcId="{43B2E1B4-B476-AC48-93DE-46546F4C2B4A}" destId="{77F8F1E1-0452-4948-B025-779BC0834C7B}" srcOrd="1" destOrd="0" presId="urn:microsoft.com/office/officeart/2005/8/layout/process4"/>
    <dgm:cxn modelId="{66C003D4-2E48-1E4C-8987-4E8B9E7994DA}" type="presParOf" srcId="{43B2E1B4-B476-AC48-93DE-46546F4C2B4A}" destId="{4A6C70E9-86AC-F345-840B-28C21C728248}" srcOrd="2" destOrd="0" presId="urn:microsoft.com/office/officeart/2005/8/layout/process4"/>
    <dgm:cxn modelId="{8CDF15B2-1628-9746-9F4A-568F9754BFB2}" type="presParOf" srcId="{4A6C70E9-86AC-F345-840B-28C21C728248}" destId="{1A355E2A-93C0-1347-AF0F-EFAF3990E78D}" srcOrd="0" destOrd="0" presId="urn:microsoft.com/office/officeart/2005/8/layout/process4"/>
    <dgm:cxn modelId="{64BF7CF5-6B0C-C542-A019-ACC74543F6D8}" type="presParOf" srcId="{43B2E1B4-B476-AC48-93DE-46546F4C2B4A}" destId="{1E9D4657-0953-784E-B87A-3F7C72164D6F}" srcOrd="3" destOrd="0" presId="urn:microsoft.com/office/officeart/2005/8/layout/process4"/>
    <dgm:cxn modelId="{80BFFB21-0C56-B643-BFF0-573C7A8091CD}" type="presParOf" srcId="{43B2E1B4-B476-AC48-93DE-46546F4C2B4A}" destId="{01E29167-143E-EC41-8AAE-135C10DBA943}" srcOrd="4" destOrd="0" presId="urn:microsoft.com/office/officeart/2005/8/layout/process4"/>
    <dgm:cxn modelId="{791EAC92-BD35-274E-851C-68F8096550B6}" type="presParOf" srcId="{01E29167-143E-EC41-8AAE-135C10DBA943}" destId="{B738B453-F18B-2646-86C9-39A50A1EFF9E}" srcOrd="0" destOrd="0" presId="urn:microsoft.com/office/officeart/2005/8/layout/process4"/>
    <dgm:cxn modelId="{44D9DB62-56B9-5E42-875B-9FCAA2456E81}" type="presParOf" srcId="{43B2E1B4-B476-AC48-93DE-46546F4C2B4A}" destId="{E9FAC706-9F9E-3344-A9AF-9DD011214F8E}" srcOrd="5" destOrd="0" presId="urn:microsoft.com/office/officeart/2005/8/layout/process4"/>
    <dgm:cxn modelId="{A039A934-8163-F84F-BA76-C4A50EEB4D4D}" type="presParOf" srcId="{43B2E1B4-B476-AC48-93DE-46546F4C2B4A}" destId="{6AD9EC2C-1C30-9B43-914A-2B6FBB16D6A4}" srcOrd="6" destOrd="0" presId="urn:microsoft.com/office/officeart/2005/8/layout/process4"/>
    <dgm:cxn modelId="{993ECA0D-F454-B94E-B2E1-7B4B1B040E4E}" type="presParOf" srcId="{6AD9EC2C-1C30-9B43-914A-2B6FBB16D6A4}" destId="{1838F4B2-0B28-784A-AEA0-D1C0C28921AD}" srcOrd="0" destOrd="0" presId="urn:microsoft.com/office/officeart/2005/8/layout/process4"/>
    <dgm:cxn modelId="{AE80B615-F42C-3341-8FA7-35B4222960E1}" type="presParOf" srcId="{43B2E1B4-B476-AC48-93DE-46546F4C2B4A}" destId="{AFEB8C8F-9186-EA48-BADB-88706D4C95A3}" srcOrd="7" destOrd="0" presId="urn:microsoft.com/office/officeart/2005/8/layout/process4"/>
    <dgm:cxn modelId="{8A694F1A-AC44-8A4F-95B2-F24212643693}" type="presParOf" srcId="{43B2E1B4-B476-AC48-93DE-46546F4C2B4A}" destId="{CB69841E-3ABC-5F47-BF31-BEA777499F71}" srcOrd="8" destOrd="0" presId="urn:microsoft.com/office/officeart/2005/8/layout/process4"/>
    <dgm:cxn modelId="{067D200A-CDBE-1340-A197-3095455B7BD0}" type="presParOf" srcId="{CB69841E-3ABC-5F47-BF31-BEA777499F71}" destId="{5AF0CD83-88D0-974F-9F2C-77C5CA5970F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DC5E6-C98F-C648-AB20-EA6D6A6328E1}">
      <dsp:nvSpPr>
        <dsp:cNvPr id="0" name=""/>
        <dsp:cNvSpPr/>
      </dsp:nvSpPr>
      <dsp:spPr>
        <a:xfrm>
          <a:off x="0" y="4562145"/>
          <a:ext cx="4190670" cy="74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User Operations</a:t>
          </a:r>
        </a:p>
      </dsp:txBody>
      <dsp:txXfrm>
        <a:off x="0" y="4562145"/>
        <a:ext cx="4190670" cy="748457"/>
      </dsp:txXfrm>
    </dsp:sp>
    <dsp:sp modelId="{1A355E2A-93C0-1347-AF0F-EFAF3990E78D}">
      <dsp:nvSpPr>
        <dsp:cNvPr id="0" name=""/>
        <dsp:cNvSpPr/>
      </dsp:nvSpPr>
      <dsp:spPr>
        <a:xfrm rot="10800000">
          <a:off x="0" y="3422243"/>
          <a:ext cx="4190670" cy="11511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Commissioning</a:t>
          </a:r>
        </a:p>
      </dsp:txBody>
      <dsp:txXfrm rot="10800000">
        <a:off x="0" y="3422243"/>
        <a:ext cx="4190670" cy="747968"/>
      </dsp:txXfrm>
    </dsp:sp>
    <dsp:sp modelId="{B738B453-F18B-2646-86C9-39A50A1EFF9E}">
      <dsp:nvSpPr>
        <dsp:cNvPr id="0" name=""/>
        <dsp:cNvSpPr/>
      </dsp:nvSpPr>
      <dsp:spPr>
        <a:xfrm rot="10800000">
          <a:off x="0" y="2282342"/>
          <a:ext cx="4190670" cy="11511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ARR</a:t>
          </a:r>
        </a:p>
      </dsp:txBody>
      <dsp:txXfrm rot="10800000">
        <a:off x="0" y="2282342"/>
        <a:ext cx="4190670" cy="747968"/>
      </dsp:txXfrm>
    </dsp:sp>
    <dsp:sp modelId="{1838F4B2-0B28-784A-AEA0-D1C0C28921AD}">
      <dsp:nvSpPr>
        <dsp:cNvPr id="0" name=""/>
        <dsp:cNvSpPr/>
      </dsp:nvSpPr>
      <dsp:spPr>
        <a:xfrm rot="10800000">
          <a:off x="0" y="1142441"/>
          <a:ext cx="4190670" cy="11511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IRR</a:t>
          </a:r>
        </a:p>
      </dsp:txBody>
      <dsp:txXfrm rot="10800000">
        <a:off x="0" y="1142441"/>
        <a:ext cx="4190670" cy="747968"/>
      </dsp:txXfrm>
    </dsp:sp>
    <dsp:sp modelId="{5AF0CD83-88D0-974F-9F2C-77C5CA5970F3}">
      <dsp:nvSpPr>
        <dsp:cNvPr id="0" name=""/>
        <dsp:cNvSpPr/>
      </dsp:nvSpPr>
      <dsp:spPr>
        <a:xfrm rot="10800000">
          <a:off x="0" y="2539"/>
          <a:ext cx="4190670" cy="11511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New </a:t>
          </a:r>
          <a:r>
            <a:rPr lang="en-US" sz="2400" kern="1200" dirty="0" err="1"/>
            <a:t>ConOps</a:t>
          </a:r>
          <a:r>
            <a:rPr lang="en-US" sz="2400" kern="1200" dirty="0"/>
            <a:t> &amp; Procedures</a:t>
          </a:r>
        </a:p>
      </dsp:txBody>
      <dsp:txXfrm rot="10800000">
        <a:off x="0" y="2539"/>
        <a:ext cx="4190670" cy="74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85326"/>
            <a:ext cx="10334625" cy="1803939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50602"/>
            <a:ext cx="10334625" cy="1838663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685326"/>
            <a:ext cx="10874000" cy="1803939"/>
          </a:xfrm>
        </p:spPr>
        <p:txBody>
          <a:bodyPr>
            <a:normAutofit/>
          </a:bodyPr>
          <a:lstStyle/>
          <a:p>
            <a:r>
              <a:rPr lang="en-US" sz="3600" b="1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27th Accelerator Test Facility (ATF) Users' Meeting</a:t>
            </a:r>
            <a:br>
              <a:rPr lang="en-US" sz="3600" b="1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br>
              <a:rPr lang="en-US" sz="3600" b="1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en-US" sz="2800" dirty="0"/>
              <a:t>New Conduct of Operations and Accelerator Readiness Review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Karl Kusche</a:t>
            </a:r>
          </a:p>
          <a:p>
            <a:r>
              <a:rPr lang="en-US" dirty="0"/>
              <a:t>April 29, 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8F941D-B2E9-2BC1-7925-AD6939B90408}"/>
              </a:ext>
            </a:extLst>
          </p:cNvPr>
          <p:cNvGrpSpPr/>
          <p:nvPr/>
        </p:nvGrpSpPr>
        <p:grpSpPr>
          <a:xfrm>
            <a:off x="811962" y="5491162"/>
            <a:ext cx="3779006" cy="809625"/>
            <a:chOff x="811962" y="5491162"/>
            <a:chExt cx="3779006" cy="809625"/>
          </a:xfrm>
        </p:grpSpPr>
        <p:pic>
          <p:nvPicPr>
            <p:cNvPr id="1028" name="Picture 4" descr="Icon&#10;&#10;Description automatically generated">
              <a:extLst>
                <a:ext uri="{FF2B5EF4-FFF2-40B4-BE49-F238E27FC236}">
                  <a16:creationId xmlns:a16="http://schemas.microsoft.com/office/drawing/2014/main" id="{997C43EC-F0BA-43FB-D8B9-ED85CE6C4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962" y="5491162"/>
              <a:ext cx="895350" cy="80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63DD432F-B884-62F3-478B-15BE5DD353AC}"/>
                </a:ext>
              </a:extLst>
            </p:cNvPr>
            <p:cNvSpPr txBox="1"/>
            <p:nvPr/>
          </p:nvSpPr>
          <p:spPr>
            <a:xfrm>
              <a:off x="1580904" y="5877030"/>
              <a:ext cx="3010064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89DBF-161E-1272-2BDD-742B0708C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7C1C-B9D7-E55B-1DF3-424F8136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91A006-65DD-8BBB-CA84-F0DAF927B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dirty="0" err="1"/>
              <a:t>ConOps</a:t>
            </a:r>
            <a:r>
              <a:rPr lang="en-US" dirty="0"/>
              <a:t> complete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dirty="0"/>
              <a:t>Procedures (SOPs) and Safety basis documents nearing completion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dirty="0"/>
              <a:t>ATF Corrective Action Plans (facility infrastructure) – need final review</a:t>
            </a:r>
          </a:p>
          <a:p>
            <a:pPr marL="0" indent="0"/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dirty="0"/>
              <a:t>Working toward holding first review (IRR) sometime in May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dirty="0"/>
          </a:p>
          <a:p>
            <a:pPr marL="0" indent="0" algn="ctr"/>
            <a:r>
              <a:rPr lang="en-US" dirty="0"/>
              <a:t>*ATF staff and select Users must prepare for interviews by the ARR </a:t>
            </a:r>
            <a:r>
              <a:rPr lang="en-US" dirty="0" err="1"/>
              <a:t>cmte</a:t>
            </a:r>
            <a:r>
              <a:rPr lang="en-US" dirty="0"/>
              <a:t>*</a:t>
            </a:r>
          </a:p>
          <a:p>
            <a:pPr marL="0" indent="0" algn="ctr"/>
            <a:r>
              <a:rPr lang="en-US" dirty="0"/>
              <a:t> </a:t>
            </a:r>
            <a:r>
              <a:rPr lang="en-US" u="sng" dirty="0"/>
              <a:t>we are looking for volunteers that intend to become Duty Operators!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0E152-A9E7-B57C-26EF-84C5D0E12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77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3B217-4E68-93F6-8115-863F17487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47DA-49F6-4FB6-4166-90B9FA5F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FY25 Running Plans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EB42BD-059D-FD6B-B18F-F41BC62F7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Begin Return to Operations process in the July 2025 timeframe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 User Operations during FY25-Q4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Target delivery of 1500 user hours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Plan 6-day/week operations schedule, with an extended number of hours available for users on each day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43E82-55DF-5D4F-4E59-E06287FD3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9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1A628-856C-98F7-6662-D93B1B00A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01C3D-E642-F3B0-7AE0-7F708859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B7817D-8607-91A8-17C5-D153CF855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ATF shut down operations starting July 2024 in preparation for:</a:t>
            </a:r>
          </a:p>
          <a:p>
            <a:endParaRPr lang="en-US" dirty="0"/>
          </a:p>
          <a:p>
            <a:pPr lvl="1"/>
            <a:r>
              <a:rPr lang="en-US" dirty="0"/>
              <a:t>Completion of legacy facility Accelerator Readiness Review (ARR) process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Transition to the new Accelerator Facilities Division (AFD) Conduct of Operations (</a:t>
            </a:r>
            <a:r>
              <a:rPr lang="en-US" dirty="0" err="1"/>
              <a:t>ConOps</a:t>
            </a:r>
            <a:r>
              <a:rPr lang="en-US" dirty="0"/>
              <a:t>) Program</a:t>
            </a:r>
          </a:p>
          <a:p>
            <a:pPr lvl="1"/>
            <a:endParaRPr lang="en-US" dirty="0"/>
          </a:p>
          <a:p>
            <a:pPr algn="ctr"/>
            <a:r>
              <a:rPr lang="en-US" dirty="0"/>
              <a:t>No operations for Users FY25-Q1 thru FY25-Q3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E36A5-1CA8-5648-9C99-26DDE69A1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4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9B91A-3DD2-DB9E-36CC-61CA376F8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96CE-82F2-11B7-13B1-9F7E18DF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3BB1DE-0911-BCE7-81A7-115896825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a DOE User facility and an accelerator (&gt;10MeV) facility, ATF is one of several BNL legacy facilities recently required by DOE to undergo a formal review (ARR) process</a:t>
            </a:r>
          </a:p>
          <a:p>
            <a:endParaRPr lang="en-US" dirty="0"/>
          </a:p>
          <a:p>
            <a:r>
              <a:rPr lang="en-US" dirty="0"/>
              <a:t>ATF was formally reviewed and approved (~1990) when it first began operations, but this was prior to the current ARR process requirements</a:t>
            </a:r>
          </a:p>
          <a:p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dirty="0"/>
              <a:t>ATF has always operated with approved safety documentation and procedures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0D3A4-7EEB-3563-5D6A-B4276A760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5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81C61-057E-342F-DC68-81837C862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F2BC-3EF3-681B-6202-6D5B9CD1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Requirements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A9D14C-ADDA-23D2-92FB-8AC6B1732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10923814" cy="4207185"/>
          </a:xfrm>
        </p:spPr>
        <p:txBody>
          <a:bodyPr>
            <a:normAutofit fontScale="92500"/>
          </a:bodyPr>
          <a:lstStyle/>
          <a:p>
            <a:r>
              <a:rPr lang="en-US" dirty="0"/>
              <a:t>IRR = Internal Readiness Review </a:t>
            </a:r>
          </a:p>
          <a:p>
            <a:pPr lvl="1"/>
            <a:r>
              <a:rPr lang="en-US" dirty="0"/>
              <a:t>Determines readiness of facilities, procedures and documentation in advance of the ARR</a:t>
            </a:r>
          </a:p>
          <a:p>
            <a:pPr lvl="1"/>
            <a:r>
              <a:rPr lang="en-US" dirty="0"/>
              <a:t>Includes resolution of facility and procedural deficiencies that may have been identified during the IRR</a:t>
            </a:r>
          </a:p>
          <a:p>
            <a:endParaRPr lang="en-US" dirty="0"/>
          </a:p>
          <a:p>
            <a:r>
              <a:rPr lang="en-US" dirty="0"/>
              <a:t>ARR = Accelerator Readiness Review </a:t>
            </a:r>
          </a:p>
          <a:p>
            <a:pPr lvl="1"/>
            <a:r>
              <a:rPr lang="en-US" dirty="0"/>
              <a:t>Formal review of facilities, procedures and documentation</a:t>
            </a:r>
          </a:p>
          <a:p>
            <a:pPr lvl="1"/>
            <a:r>
              <a:rPr lang="en-US" dirty="0"/>
              <a:t>Includes resolution of facility and procedural deficiencies that may have been identified during the ARR</a:t>
            </a:r>
          </a:p>
          <a:p>
            <a:pPr lvl="1"/>
            <a:r>
              <a:rPr lang="en-US" dirty="0"/>
              <a:t>Completion of commissioning of Capabilities prior to start of User operations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07E60-3F87-9D20-6F98-A2432A72C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9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B6C99-7A84-F82F-54FB-9B5AF209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A936-9163-3B4B-50D0-3F89EC84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EC0482-3B01-35BA-F8B6-5472C24E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912427" cy="42071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</a:t>
            </a:r>
            <a:r>
              <a:rPr lang="en-US" dirty="0" err="1"/>
              <a:t>ConOps</a:t>
            </a:r>
            <a:r>
              <a:rPr lang="en-US" dirty="0"/>
              <a:t>, procedures, and safety basis documentation are ready prior to IRR</a:t>
            </a:r>
          </a:p>
          <a:p>
            <a:endParaRPr lang="en-US" dirty="0"/>
          </a:p>
          <a:p>
            <a:r>
              <a:rPr lang="en-US" dirty="0"/>
              <a:t>Successful completion of the IRR is required prior to the ARR</a:t>
            </a:r>
          </a:p>
          <a:p>
            <a:endParaRPr lang="en-US" dirty="0"/>
          </a:p>
          <a:p>
            <a:r>
              <a:rPr lang="en-US" dirty="0"/>
              <a:t>Successful completion of the ARR is required prior to resumption of ATF Capability operations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A4E4A-19AC-6B63-27C5-0715DB176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7D38B6C-558E-7D58-CA2D-3A0E135F2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270140"/>
              </p:ext>
            </p:extLst>
          </p:nvPr>
        </p:nvGraphicFramePr>
        <p:xfrm>
          <a:off x="6997344" y="719667"/>
          <a:ext cx="4190670" cy="531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76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2B61F-885A-F667-6B92-5C5355C6C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086E-BBAC-98F7-D851-095D4D3B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 of Operations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112980-BFE7-36B0-1556-F2198F083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dirty="0"/>
              <a:t>Conduct of Operations (</a:t>
            </a:r>
            <a:r>
              <a:rPr lang="en-US" sz="4000" dirty="0" err="1"/>
              <a:t>ConOps</a:t>
            </a:r>
            <a:r>
              <a:rPr lang="en-US" sz="4000" dirty="0"/>
              <a:t>) = DOE-defined procedural guidelines that are tailored to fit the ATF style of operations  </a:t>
            </a:r>
          </a:p>
          <a:p>
            <a:endParaRPr lang="en-US" dirty="0"/>
          </a:p>
          <a:p>
            <a:r>
              <a:rPr lang="en-US" sz="4000" dirty="0"/>
              <a:t>ATF now has 3 distinct Capabilities:  	</a:t>
            </a:r>
          </a:p>
          <a:p>
            <a:endParaRPr lang="en-US" sz="3300" dirty="0"/>
          </a:p>
          <a:p>
            <a:endParaRPr lang="en-US" sz="3300" dirty="0"/>
          </a:p>
          <a:p>
            <a:r>
              <a:rPr lang="en-US" sz="4000" dirty="0"/>
              <a:t>Operators, control stations &amp; expectations more clearly defined</a:t>
            </a:r>
          </a:p>
          <a:p>
            <a:endParaRPr lang="en-US" sz="3300" dirty="0"/>
          </a:p>
          <a:p>
            <a:r>
              <a:rPr lang="en-US" sz="4000" dirty="0"/>
              <a:t>Operations checklists refined &amp; reporting formalized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86F01-B22A-5098-C51D-2F530BBD6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E6969-EB83-0C44-5ECA-4828B63A0515}"/>
              </a:ext>
            </a:extLst>
          </p:cNvPr>
          <p:cNvSpPr txBox="1"/>
          <p:nvPr/>
        </p:nvSpPr>
        <p:spPr>
          <a:xfrm>
            <a:off x="6638307" y="2994011"/>
            <a:ext cx="252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E-beam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LWIR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NIR</a:t>
            </a:r>
          </a:p>
        </p:txBody>
      </p:sp>
    </p:spTree>
    <p:extLst>
      <p:ext uri="{BB962C8B-B14F-4D97-AF65-F5344CB8AC3E}">
        <p14:creationId xmlns:p14="http://schemas.microsoft.com/office/powerpoint/2010/main" val="165104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1BB8E-4916-6025-AE36-8FFE05436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21EF-08B9-A225-A5B1-41911E44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Impact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82BC03-2EAB-35C9-2184-636FCBC68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/>
            <a:r>
              <a:rPr lang="en-US" dirty="0"/>
              <a:t>ATF operations staff impacted the most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New training definitions (JTA) for staff &amp; User tailored to AFD/ATF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Operations procedures (SOP) have been reformatted to new standard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SOPs have been created, and existing ones revised, to ensure compliance with new Conduct of Operations and safety basis documentation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937C6-BC96-126E-7FC2-91D766B75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1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E3FA0-2F0A-56C0-340A-C2CD59DED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52C5-19B1-1244-4D04-25144A41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Impact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C9FC7C-59D2-2AC9-8BBC-D0BA66D02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/>
              <a:t>Each Experiment Safety Review (ESR) requires two separate safety processes to ensure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Duty Operator training for Users will follow the new </a:t>
            </a:r>
            <a:r>
              <a:rPr lang="en-US" dirty="0" err="1"/>
              <a:t>ConOps</a:t>
            </a:r>
            <a:r>
              <a:rPr lang="en-US" dirty="0"/>
              <a:t>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ctr"/>
            <a:r>
              <a:rPr lang="en-US" b="1" dirty="0"/>
              <a:t>ATF staff will continue the same close collaboration with Users during prep, review, training, compliance, execution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426E6-1473-CF42-E57D-D8412EF7B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0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228BD-0D11-543F-0BA2-39C96159E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9857B-444A-28A4-BA3C-9062A162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Users, mostly business as usual…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5741A2-AB8C-3A8B-A4D6-5B93F18B5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PI contacts ATF Experiment Review Coordinator (ERC), provides experiment details</a:t>
            </a:r>
          </a:p>
          <a:p>
            <a:endParaRPr lang="en-US" dirty="0"/>
          </a:p>
          <a:p>
            <a:r>
              <a:rPr lang="en-US" dirty="0"/>
              <a:t>ERC initiates Experiment Safety Review (ESR) process</a:t>
            </a:r>
          </a:p>
          <a:p>
            <a:pPr lvl="1"/>
            <a:r>
              <a:rPr lang="en-US" dirty="0"/>
              <a:t>Define hazards and mitigating controls</a:t>
            </a:r>
          </a:p>
          <a:p>
            <a:pPr lvl="1"/>
            <a:r>
              <a:rPr lang="en-US" dirty="0"/>
              <a:t>Identify experimental team, and set training requirements based on hazards</a:t>
            </a:r>
          </a:p>
          <a:p>
            <a:pPr lvl="1"/>
            <a:r>
              <a:rPr lang="en-US" dirty="0"/>
              <a:t>Prepare/submit ESR package for safety committee review (simple vs. complex)</a:t>
            </a:r>
          </a:p>
          <a:p>
            <a:pPr lvl="1"/>
            <a:r>
              <a:rPr lang="en-US" dirty="0"/>
              <a:t>Prepare/submit USI screening for review (no User intervention)</a:t>
            </a:r>
          </a:p>
          <a:p>
            <a:pPr lvl="1"/>
            <a:endParaRPr lang="en-US" dirty="0"/>
          </a:p>
          <a:p>
            <a:r>
              <a:rPr lang="en-US" dirty="0"/>
              <a:t>ATF ESH Manager (ESHM) expedites User training</a:t>
            </a:r>
          </a:p>
          <a:p>
            <a:pPr lvl="1"/>
            <a:r>
              <a:rPr lang="en-US" dirty="0"/>
              <a:t>Online training assigned for completion prior to arrival</a:t>
            </a:r>
          </a:p>
          <a:p>
            <a:pPr lvl="1"/>
            <a:r>
              <a:rPr lang="en-US" dirty="0"/>
              <a:t>ATF Awareness class/tour scheduled for the morning of the team’s arrival to ATF</a:t>
            </a:r>
          </a:p>
          <a:p>
            <a:pPr lvl="1"/>
            <a:r>
              <a:rPr lang="en-US" dirty="0"/>
              <a:t>All electrical devices require safety inspection prior to installation/use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12C5C-1F75-D900-D40B-019D900BA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9934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02B1611D-C42F-0A41-BAED-D3B41970EBE3}" vid="{7E203859-C242-EE45-BB6D-C700A593D7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bnl-ppt-template-widescreen (1)</Template>
  <TotalTime>5163</TotalTime>
  <Words>660</Words>
  <Application>Microsoft Office PowerPoint</Application>
  <PresentationFormat>Widescreen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</vt:lpstr>
      <vt:lpstr>Wingdings</vt:lpstr>
      <vt:lpstr>BNL</vt:lpstr>
      <vt:lpstr>27th Accelerator Test Facility (ATF) Users' Meeting  New Conduct of Operations and Accelerator Readiness Review</vt:lpstr>
      <vt:lpstr>Recent history</vt:lpstr>
      <vt:lpstr>Why?</vt:lpstr>
      <vt:lpstr>Review Requirements</vt:lpstr>
      <vt:lpstr>Sequence</vt:lpstr>
      <vt:lpstr>Conduct of Operations</vt:lpstr>
      <vt:lpstr>Staff Impact</vt:lpstr>
      <vt:lpstr>User Impact</vt:lpstr>
      <vt:lpstr>For Users, mostly business as usual…</vt:lpstr>
      <vt:lpstr>Status</vt:lpstr>
      <vt:lpstr>FY25 Running Plans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Ilardi, Mary Jane</dc:creator>
  <cp:keywords/>
  <dc:description/>
  <cp:lastModifiedBy>Ilardi, Mary Jane</cp:lastModifiedBy>
  <cp:revision>17</cp:revision>
  <dcterms:created xsi:type="dcterms:W3CDTF">2025-04-14T18:38:31Z</dcterms:created>
  <dcterms:modified xsi:type="dcterms:W3CDTF">2025-04-29T13:30:30Z</dcterms:modified>
  <cp:category/>
</cp:coreProperties>
</file>