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9"/>
  </p:notesMasterIdLst>
  <p:sldIdLst>
    <p:sldId id="2015" r:id="rId2"/>
    <p:sldId id="2014" r:id="rId3"/>
    <p:sldId id="1950" r:id="rId4"/>
    <p:sldId id="2002" r:id="rId5"/>
    <p:sldId id="287" r:id="rId6"/>
    <p:sldId id="2003" r:id="rId7"/>
    <p:sldId id="2005" r:id="rId8"/>
    <p:sldId id="2008" r:id="rId9"/>
    <p:sldId id="2007" r:id="rId10"/>
    <p:sldId id="1354" r:id="rId11"/>
    <p:sldId id="2012" r:id="rId12"/>
    <p:sldId id="2011" r:id="rId13"/>
    <p:sldId id="1364" r:id="rId14"/>
    <p:sldId id="2013" r:id="rId15"/>
    <p:sldId id="2016" r:id="rId16"/>
    <p:sldId id="1353" r:id="rId17"/>
    <p:sldId id="25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5C78"/>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23" autoAdjust="0"/>
    <p:restoredTop sz="89099" autoAdjust="0"/>
  </p:normalViewPr>
  <p:slideViewPr>
    <p:cSldViewPr snapToGrid="0" snapToObjects="1">
      <p:cViewPr varScale="1">
        <p:scale>
          <a:sx n="151" d="100"/>
          <a:sy n="151" d="100"/>
        </p:scale>
        <p:origin x="1170" y="13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4/29/2025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3</a:t>
            </a:fld>
            <a:endParaRPr lang="en-US"/>
          </a:p>
        </p:txBody>
      </p:sp>
    </p:spTree>
    <p:extLst>
      <p:ext uri="{BB962C8B-B14F-4D97-AF65-F5344CB8AC3E}">
        <p14:creationId xmlns:p14="http://schemas.microsoft.com/office/powerpoint/2010/main" val="3966348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peak power requires in-vacuum laser beam delivery to experimental user stations. Gray pipes for LWIR, yellow for NIR beam delivery</a:t>
            </a:r>
          </a:p>
        </p:txBody>
      </p:sp>
      <p:sp>
        <p:nvSpPr>
          <p:cNvPr id="4" name="Slide Number Placeholder 3"/>
          <p:cNvSpPr>
            <a:spLocks noGrp="1"/>
          </p:cNvSpPr>
          <p:nvPr>
            <p:ph type="sldNum" sz="quarter" idx="5"/>
          </p:nvPr>
        </p:nvSpPr>
        <p:spPr/>
        <p:txBody>
          <a:bodyPr/>
          <a:lstStyle/>
          <a:p>
            <a:fld id="{515839EF-EF2D-A244-8B03-02564FD38722}" type="slidenum">
              <a:rPr lang="en-US" smtClean="0"/>
              <a:t>4</a:t>
            </a:fld>
            <a:endParaRPr lang="en-US"/>
          </a:p>
        </p:txBody>
      </p:sp>
    </p:spTree>
    <p:extLst>
      <p:ext uri="{BB962C8B-B14F-4D97-AF65-F5344CB8AC3E}">
        <p14:creationId xmlns:p14="http://schemas.microsoft.com/office/powerpoint/2010/main" val="1285742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5</a:t>
            </a:fld>
            <a:endParaRPr lang="en-US"/>
          </a:p>
        </p:txBody>
      </p:sp>
    </p:spTree>
    <p:extLst>
      <p:ext uri="{BB962C8B-B14F-4D97-AF65-F5344CB8AC3E}">
        <p14:creationId xmlns:p14="http://schemas.microsoft.com/office/powerpoint/2010/main" val="1610717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ArialMT"/>
              </a:rPr>
              <a:t>ATF experiments receiving beam time in FY24:</a:t>
            </a:r>
          </a:p>
          <a:p>
            <a:pPr algn="l"/>
            <a:r>
              <a:rPr lang="en-US" sz="1800" b="0" i="0" u="none" strike="noStrike" baseline="0" dirty="0">
                <a:solidFill>
                  <a:srgbClr val="000000"/>
                </a:solidFill>
                <a:latin typeface="ArialMT"/>
              </a:rPr>
              <a:t>AE93 </a:t>
            </a:r>
            <a:r>
              <a:rPr lang="en-US" sz="1800" b="0" i="0" u="none" strike="noStrike" baseline="0" dirty="0">
                <a:solidFill>
                  <a:srgbClr val="0563C2"/>
                </a:solidFill>
                <a:latin typeface="ArialMT"/>
              </a:rPr>
              <a:t>Direct Measurement of Fields and Radiation in the Self-Modulated Plasma Wakefield Regime</a:t>
            </a:r>
            <a:r>
              <a:rPr lang="en-US" sz="1800" b="0" i="0" u="none" strike="noStrike" baseline="0" dirty="0">
                <a:solidFill>
                  <a:srgbClr val="000000"/>
                </a:solidFill>
                <a:latin typeface="ArialMT"/>
              </a:rPr>
              <a:t>,</a:t>
            </a:r>
          </a:p>
          <a:p>
            <a:pPr algn="l"/>
            <a:r>
              <a:rPr lang="en-US" sz="1800" b="0" i="0" u="none" strike="noStrike" baseline="0" dirty="0">
                <a:solidFill>
                  <a:srgbClr val="000000"/>
                </a:solidFill>
                <a:latin typeface="ArialMT"/>
              </a:rPr>
              <a:t>PI: N. Vafaei-Najafabadi, SUNY-SB</a:t>
            </a:r>
          </a:p>
          <a:p>
            <a:pPr algn="l"/>
            <a:r>
              <a:rPr lang="en-US" sz="1800" b="0" i="0" u="none" strike="noStrike" baseline="0" dirty="0">
                <a:solidFill>
                  <a:srgbClr val="000000"/>
                </a:solidFill>
                <a:latin typeface="ArialMT"/>
              </a:rPr>
              <a:t>AE95 </a:t>
            </a:r>
            <a:r>
              <a:rPr lang="en-US" sz="1800" b="0" i="0" u="none" strike="noStrike" baseline="0" dirty="0">
                <a:solidFill>
                  <a:srgbClr val="0563C2"/>
                </a:solidFill>
                <a:latin typeface="ArialMT"/>
              </a:rPr>
              <a:t>Optical Diagnosis of Self-Modulated CO2-laser Driven Plasm a Wakes</a:t>
            </a:r>
            <a:r>
              <a:rPr lang="en-US" sz="1800" b="0" i="0" u="none" strike="noStrike" baseline="0" dirty="0">
                <a:solidFill>
                  <a:srgbClr val="000000"/>
                </a:solidFill>
                <a:latin typeface="ArialMT"/>
              </a:rPr>
              <a:t>, PI: M. Downer, UT-Austin</a:t>
            </a:r>
          </a:p>
          <a:p>
            <a:pPr algn="l"/>
            <a:r>
              <a:rPr lang="en-US" sz="1800" b="0" i="0" u="none" strike="noStrike" baseline="0" dirty="0">
                <a:solidFill>
                  <a:srgbClr val="000000"/>
                </a:solidFill>
                <a:latin typeface="ArialMT"/>
              </a:rPr>
              <a:t>AE100 </a:t>
            </a:r>
            <a:r>
              <a:rPr lang="en-US" sz="1800" b="0" i="0" u="none" strike="noStrike" baseline="0" dirty="0">
                <a:solidFill>
                  <a:srgbClr val="0563C2"/>
                </a:solidFill>
                <a:latin typeface="ArialMT"/>
              </a:rPr>
              <a:t>The Study of High-Intensity Laser Pulse Interactions with Near-Critical Density Plasmas</a:t>
            </a:r>
            <a:r>
              <a:rPr lang="en-US" sz="1800" b="0" i="0" u="none" strike="noStrike" baseline="0" dirty="0">
                <a:solidFill>
                  <a:srgbClr val="000000"/>
                </a:solidFill>
                <a:latin typeface="ArialMT"/>
              </a:rPr>
              <a:t>,</a:t>
            </a:r>
          </a:p>
          <a:p>
            <a:pPr algn="l"/>
            <a:r>
              <a:rPr lang="en-US" sz="1800" b="0" i="0" u="none" strike="noStrike" baseline="0" dirty="0">
                <a:solidFill>
                  <a:srgbClr val="000000"/>
                </a:solidFill>
                <a:latin typeface="ArialMT"/>
              </a:rPr>
              <a:t>PI: O. Ettlinger - Imperial College London</a:t>
            </a:r>
          </a:p>
          <a:p>
            <a:pPr algn="l"/>
            <a:r>
              <a:rPr lang="en-US" sz="1800" b="0" i="0" u="none" strike="noStrike" baseline="0" dirty="0">
                <a:solidFill>
                  <a:srgbClr val="000000"/>
                </a:solidFill>
                <a:latin typeface="ArialMT"/>
              </a:rPr>
              <a:t>AE101 </a:t>
            </a:r>
            <a:r>
              <a:rPr lang="en-US" sz="1800" b="0" i="0" u="none" strike="noStrike" baseline="0" dirty="0">
                <a:solidFill>
                  <a:srgbClr val="0563C2"/>
                </a:solidFill>
                <a:latin typeface="ArialMT"/>
              </a:rPr>
              <a:t>Optical Materials for Ultrahigh-Power Long-Wave Infrared Lasers</a:t>
            </a:r>
            <a:r>
              <a:rPr lang="en-US" sz="1800" b="0" i="0" u="none" strike="noStrike" baseline="0" dirty="0">
                <a:solidFill>
                  <a:srgbClr val="000000"/>
                </a:solidFill>
                <a:latin typeface="ArialMT"/>
              </a:rPr>
              <a:t>, PI: M. Polyanskiy - BNL</a:t>
            </a:r>
          </a:p>
          <a:p>
            <a:pPr algn="l"/>
            <a:r>
              <a:rPr lang="en-US" sz="1800" b="0" i="0" u="none" strike="noStrike" baseline="0" dirty="0">
                <a:solidFill>
                  <a:srgbClr val="000000"/>
                </a:solidFill>
                <a:latin typeface="ArialMT"/>
              </a:rPr>
              <a:t>AE108 </a:t>
            </a:r>
            <a:r>
              <a:rPr lang="en-US" sz="1800" b="0" i="0" u="none" strike="noStrike" baseline="0" dirty="0">
                <a:solidFill>
                  <a:srgbClr val="0563C2"/>
                </a:solidFill>
                <a:latin typeface="ArialMT"/>
              </a:rPr>
              <a:t>Development of Wavelength Conversion Techniques for Generation of Coherent Radiation at the Mid- to Longwave</a:t>
            </a:r>
          </a:p>
          <a:p>
            <a:pPr algn="l"/>
            <a:r>
              <a:rPr lang="it-IT" sz="1800" b="0" i="0" u="none" strike="noStrike" baseline="0" dirty="0">
                <a:solidFill>
                  <a:srgbClr val="0563C2"/>
                </a:solidFill>
                <a:latin typeface="ArialMT"/>
              </a:rPr>
              <a:t>Infrared</a:t>
            </a:r>
            <a:r>
              <a:rPr lang="it-IT" sz="1800" b="0" i="0" u="none" strike="noStrike" baseline="0" dirty="0">
                <a:solidFill>
                  <a:srgbClr val="000000"/>
                </a:solidFill>
                <a:latin typeface="ArialMT"/>
              </a:rPr>
              <a:t>, PI: W. Li, BNL</a:t>
            </a:r>
          </a:p>
          <a:p>
            <a:pPr algn="l"/>
            <a:r>
              <a:rPr lang="en-US" sz="1800" b="0" i="0" u="none" strike="noStrike" baseline="0" dirty="0">
                <a:solidFill>
                  <a:srgbClr val="000000"/>
                </a:solidFill>
                <a:latin typeface="ArialMT"/>
              </a:rPr>
              <a:t>AE119 </a:t>
            </a:r>
            <a:r>
              <a:rPr lang="en-US" sz="1800" b="0" i="0" u="none" strike="noStrike" baseline="0" dirty="0">
                <a:solidFill>
                  <a:srgbClr val="0563C2"/>
                </a:solidFill>
                <a:latin typeface="ArialMT"/>
              </a:rPr>
              <a:t>Radiofrequency Emission from 10 Micron Short Pulse Laser Ionized Gases and Solids</a:t>
            </a:r>
            <a:r>
              <a:rPr lang="en-US" sz="1800" b="0" i="0" u="none" strike="noStrike" baseline="0" dirty="0">
                <a:solidFill>
                  <a:srgbClr val="000000"/>
                </a:solidFill>
                <a:latin typeface="ArialMT"/>
              </a:rPr>
              <a:t>,</a:t>
            </a:r>
          </a:p>
          <a:p>
            <a:pPr algn="l"/>
            <a:r>
              <a:rPr lang="en-US" sz="1800" b="0" i="0" u="none" strike="noStrike" baseline="0" dirty="0">
                <a:solidFill>
                  <a:srgbClr val="000000"/>
                </a:solidFill>
                <a:latin typeface="ArialMT"/>
              </a:rPr>
              <a:t>PI: J. Elle, AFRL</a:t>
            </a:r>
          </a:p>
          <a:p>
            <a:pPr algn="l"/>
            <a:r>
              <a:rPr lang="en-US" sz="1800" b="0" i="0" u="none" strike="noStrike" baseline="0" dirty="0">
                <a:solidFill>
                  <a:srgbClr val="000000"/>
                </a:solidFill>
                <a:latin typeface="ArialMT"/>
              </a:rPr>
              <a:t>AE121 High-efficiency Laser-driven Electron Accelerator, PI: M. Fuchs, U. Nebraska-Lincoln</a:t>
            </a:r>
          </a:p>
          <a:p>
            <a:pPr algn="l"/>
            <a:r>
              <a:rPr lang="en-US" sz="1800" b="0" i="0" u="none" strike="noStrike" baseline="0" dirty="0">
                <a:solidFill>
                  <a:srgbClr val="000000"/>
                </a:solidFill>
                <a:latin typeface="ArialMT"/>
              </a:rPr>
              <a:t>AE124 </a:t>
            </a:r>
            <a:r>
              <a:rPr lang="en-US" sz="1800" b="0" i="0" u="none" strike="noStrike" baseline="0" dirty="0">
                <a:solidFill>
                  <a:srgbClr val="964F72"/>
                </a:solidFill>
                <a:latin typeface="ArialMT"/>
              </a:rPr>
              <a:t>Simulation-aided Instrument Optimization using Artificial Intelligence and Machine Learning Methods</a:t>
            </a:r>
            <a:r>
              <a:rPr lang="en-US" sz="1800" b="0" i="0" u="none" strike="noStrike" baseline="0" dirty="0">
                <a:solidFill>
                  <a:srgbClr val="000000"/>
                </a:solidFill>
                <a:latin typeface="ArialMT"/>
              </a:rPr>
              <a:t>, PI: M.</a:t>
            </a:r>
          </a:p>
          <a:p>
            <a:pPr algn="l"/>
            <a:r>
              <a:rPr lang="en-US" sz="1800" b="0" i="0" u="none" strike="noStrike" baseline="0" dirty="0" err="1">
                <a:solidFill>
                  <a:srgbClr val="000000"/>
                </a:solidFill>
                <a:latin typeface="ArialMT"/>
              </a:rPr>
              <a:t>Rakitin</a:t>
            </a:r>
            <a:r>
              <a:rPr lang="en-US" sz="1800" b="0" i="0" u="none" strike="noStrike" baseline="0" dirty="0">
                <a:solidFill>
                  <a:srgbClr val="000000"/>
                </a:solidFill>
                <a:latin typeface="ArialMT"/>
              </a:rPr>
              <a:t>, BNL</a:t>
            </a:r>
          </a:p>
          <a:p>
            <a:pPr algn="l"/>
            <a:r>
              <a:rPr lang="en-US" sz="1800" b="0" i="0" u="none" strike="noStrike" baseline="0" dirty="0">
                <a:solidFill>
                  <a:srgbClr val="000000"/>
                </a:solidFill>
                <a:latin typeface="ArialMT"/>
              </a:rPr>
              <a:t>AE127 </a:t>
            </a:r>
            <a:r>
              <a:rPr lang="en-US" sz="1800" b="0" i="0" u="none" strike="noStrike" baseline="0" dirty="0">
                <a:solidFill>
                  <a:srgbClr val="0563C2"/>
                </a:solidFill>
                <a:latin typeface="ArialMT"/>
              </a:rPr>
              <a:t>Two Color Injection of Bright Electron Beams</a:t>
            </a:r>
            <a:r>
              <a:rPr lang="en-US" sz="1800" b="0" i="0" u="none" strike="noStrike" baseline="0" dirty="0">
                <a:solidFill>
                  <a:srgbClr val="000000"/>
                </a:solidFill>
                <a:latin typeface="ArialMT"/>
              </a:rPr>
              <a:t>, PI: N. Vafaei-Najafabadi, SBU</a:t>
            </a:r>
          </a:p>
          <a:p>
            <a:pPr algn="l"/>
            <a:r>
              <a:rPr lang="en-US" sz="1800" b="0" i="0" u="none" strike="noStrike" baseline="0" dirty="0">
                <a:solidFill>
                  <a:srgbClr val="000000"/>
                </a:solidFill>
                <a:latin typeface="ArialMT"/>
              </a:rPr>
              <a:t>AE128 </a:t>
            </a:r>
            <a:r>
              <a:rPr lang="en-US" sz="1800" b="0" i="0" u="none" strike="noStrike" baseline="0" dirty="0">
                <a:solidFill>
                  <a:srgbClr val="0563C2"/>
                </a:solidFill>
                <a:latin typeface="ArialMT"/>
              </a:rPr>
              <a:t>Ionization Currents and Secondary Radiation from Two-Color Pulses at Long Laser Wavelengths</a:t>
            </a:r>
            <a:r>
              <a:rPr lang="en-US" sz="1800" b="0" i="0" u="none" strike="noStrike" baseline="0" dirty="0">
                <a:solidFill>
                  <a:srgbClr val="000000"/>
                </a:solidFill>
                <a:latin typeface="ArialMT"/>
              </a:rPr>
              <a:t>, PI: A.</a:t>
            </a:r>
          </a:p>
          <a:p>
            <a:pPr algn="l"/>
            <a:r>
              <a:rPr lang="en-US" sz="1800" b="0" i="0" u="none" strike="noStrike" baseline="0" dirty="0">
                <a:solidFill>
                  <a:srgbClr val="000000"/>
                </a:solidFill>
                <a:latin typeface="ArialMT"/>
              </a:rPr>
              <a:t>Englesbe, NRL</a:t>
            </a:r>
          </a:p>
          <a:p>
            <a:pPr algn="l"/>
            <a:r>
              <a:rPr lang="en-US" sz="1800" b="0" i="0" u="none" strike="noStrike" baseline="0" dirty="0">
                <a:solidFill>
                  <a:srgbClr val="000000"/>
                </a:solidFill>
                <a:latin typeface="ArialMT"/>
              </a:rPr>
              <a:t>AE131 </a:t>
            </a:r>
            <a:r>
              <a:rPr lang="en-US" sz="1800" b="0" i="0" u="none" strike="noStrike" baseline="0" dirty="0">
                <a:solidFill>
                  <a:srgbClr val="0563C2"/>
                </a:solidFill>
                <a:latin typeface="ArialMT"/>
              </a:rPr>
              <a:t>Harmonic Nonlinear Inverse Compton Scattering</a:t>
            </a:r>
            <a:r>
              <a:rPr lang="en-US" sz="1800" b="0" i="0" u="none" strike="noStrike" baseline="0" dirty="0">
                <a:solidFill>
                  <a:srgbClr val="000000"/>
                </a:solidFill>
                <a:latin typeface="ArialMT"/>
              </a:rPr>
              <a:t>, PI: Y. Sakai, UCLA</a:t>
            </a:r>
          </a:p>
          <a:p>
            <a:pPr algn="l"/>
            <a:r>
              <a:rPr lang="en-US" sz="1800" b="0" i="0" u="none" strike="noStrike" baseline="0" dirty="0">
                <a:solidFill>
                  <a:srgbClr val="000000"/>
                </a:solidFill>
                <a:latin typeface="ArialMT"/>
              </a:rPr>
              <a:t>AE132 </a:t>
            </a:r>
            <a:r>
              <a:rPr lang="en-US" sz="1800" b="0" i="0" u="none" strike="noStrike" baseline="0" dirty="0">
                <a:solidFill>
                  <a:srgbClr val="0563C2"/>
                </a:solidFill>
                <a:latin typeface="ArialMT"/>
              </a:rPr>
              <a:t>Benchmarking the Radiation Dose Simulator Around the CO2 Laser IP</a:t>
            </a:r>
            <a:r>
              <a:rPr lang="en-US" sz="1800" b="0" i="0" u="none" strike="noStrike" baseline="0" dirty="0">
                <a:solidFill>
                  <a:srgbClr val="000000"/>
                </a:solidFill>
                <a:latin typeface="ArialMT"/>
              </a:rPr>
              <a:t>, PI:S. Rokni, SLAC</a:t>
            </a:r>
          </a:p>
          <a:p>
            <a:pPr algn="l"/>
            <a:r>
              <a:rPr lang="en-US" sz="1800" b="0" i="0" u="none" strike="noStrike" baseline="0" dirty="0">
                <a:solidFill>
                  <a:srgbClr val="000000"/>
                </a:solidFill>
                <a:latin typeface="ArialMT"/>
              </a:rPr>
              <a:t>AE134 </a:t>
            </a:r>
            <a:r>
              <a:rPr lang="en-US" sz="1800" b="0" i="0" u="none" strike="noStrike" baseline="0" dirty="0">
                <a:solidFill>
                  <a:srgbClr val="0563C2"/>
                </a:solidFill>
                <a:latin typeface="ArialMT"/>
              </a:rPr>
              <a:t>Optical probing of simultaneous Biermann battery and Weibel instability generated magnetic fields in over</a:t>
            </a:r>
          </a:p>
          <a:p>
            <a:pPr algn="l"/>
            <a:r>
              <a:rPr lang="en-US" sz="1800" b="0" i="0" u="none" strike="noStrike" baseline="0" dirty="0">
                <a:solidFill>
                  <a:srgbClr val="0563C2"/>
                </a:solidFill>
                <a:latin typeface="ArialMT"/>
              </a:rPr>
              <a:t>critical density plasma</a:t>
            </a:r>
            <a:r>
              <a:rPr lang="en-US" sz="1800" b="0" i="0" u="none" strike="noStrike" baseline="0" dirty="0">
                <a:solidFill>
                  <a:srgbClr val="000000"/>
                </a:solidFill>
                <a:latin typeface="ArialMT"/>
              </a:rPr>
              <a:t>, PI: Chandu Joshi, UCLA</a:t>
            </a:r>
          </a:p>
          <a:p>
            <a:pPr algn="l"/>
            <a:r>
              <a:rPr lang="en-US" sz="1800" b="0" i="0" u="none" strike="noStrike" baseline="0" dirty="0">
                <a:solidFill>
                  <a:srgbClr val="000000"/>
                </a:solidFill>
                <a:latin typeface="ArialMT"/>
              </a:rPr>
              <a:t>AE138 </a:t>
            </a:r>
            <a:r>
              <a:rPr lang="en-US" sz="1800" b="0" i="0" u="none" strike="noStrike" baseline="0" dirty="0">
                <a:solidFill>
                  <a:srgbClr val="0563C2"/>
                </a:solidFill>
                <a:latin typeface="ArialMT"/>
              </a:rPr>
              <a:t>Enabling R&amp;D for Advanced M/L-WIR Laser Concepts</a:t>
            </a:r>
            <a:r>
              <a:rPr lang="en-US" sz="1800" b="0" i="0" u="none" strike="noStrike" baseline="0" dirty="0">
                <a:solidFill>
                  <a:srgbClr val="000000"/>
                </a:solidFill>
                <a:latin typeface="ArialMT"/>
              </a:rPr>
              <a:t>, PI: M. Polyanskiy, BNL</a:t>
            </a:r>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7</a:t>
            </a:fld>
            <a:endParaRPr lang="en-US"/>
          </a:p>
        </p:txBody>
      </p:sp>
    </p:spTree>
    <p:extLst>
      <p:ext uri="{BB962C8B-B14F-4D97-AF65-F5344CB8AC3E}">
        <p14:creationId xmlns:p14="http://schemas.microsoft.com/office/powerpoint/2010/main" val="297050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ArialMT"/>
              </a:rPr>
              <a:t>ATF schedule was affected by two shutdowns for remedial maintenance and ARR preparations. The ATF shut down on July 19, 2024 to start the transition to the new Accelerator Facilities Division Conduct of</a:t>
            </a:r>
          </a:p>
          <a:p>
            <a:pPr algn="l"/>
            <a:r>
              <a:rPr lang="en-US" sz="1200" b="0" i="0" u="none" strike="noStrike" baseline="0" dirty="0">
                <a:latin typeface="ArialMT"/>
              </a:rPr>
              <a:t>Operations (</a:t>
            </a:r>
            <a:r>
              <a:rPr lang="en-US" sz="1200" b="0" i="0" u="none" strike="noStrike" baseline="0" dirty="0" err="1">
                <a:latin typeface="ArialMT"/>
              </a:rPr>
              <a:t>ConOps</a:t>
            </a:r>
            <a:r>
              <a:rPr lang="en-US" sz="1200" b="0" i="0" u="none" strike="noStrike" baseline="0" dirty="0">
                <a:latin typeface="ArialMT"/>
              </a:rPr>
              <a:t>) Program and to complete its legacy facility Accelerator Readiness Review process.</a:t>
            </a:r>
          </a:p>
          <a:p>
            <a:pPr algn="l"/>
            <a:r>
              <a:rPr lang="en-US" sz="1200" b="0" i="0" u="none" strike="noStrike" baseline="0" dirty="0">
                <a:latin typeface="ArialMT"/>
              </a:rPr>
              <a:t>Karl will talk today in more detail. </a:t>
            </a:r>
            <a:endParaRPr lang="en-US" sz="1200" b="0" i="0" u="none"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t>Science Needs Workshop and annual User Meeting</a:t>
            </a:r>
          </a:p>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8</a:t>
            </a:fld>
            <a:endParaRPr lang="en-US"/>
          </a:p>
        </p:txBody>
      </p:sp>
    </p:spTree>
    <p:extLst>
      <p:ext uri="{BB962C8B-B14F-4D97-AF65-F5344CB8AC3E}">
        <p14:creationId xmlns:p14="http://schemas.microsoft.com/office/powerpoint/2010/main" val="2387077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rialMT"/>
              </a:rPr>
              <a:t>Significant planned down time was incurred for both Electron Beam and NIR Laser Capabilities through the</a:t>
            </a:r>
          </a:p>
          <a:p>
            <a:pPr algn="l"/>
            <a:r>
              <a:rPr lang="en-US" sz="1800" b="0" i="0" u="none" strike="noStrike" baseline="0" dirty="0">
                <a:latin typeface="ArialMT"/>
              </a:rPr>
              <a:t>course of year. This enabled remedial maintenance work and extensive ARR preparations to be carried out.</a:t>
            </a:r>
          </a:p>
          <a:p>
            <a:pPr algn="l"/>
            <a:r>
              <a:rPr lang="en-US" sz="1800" b="0" i="0" u="none" strike="noStrike" baseline="0" dirty="0">
                <a:latin typeface="ArialMT"/>
              </a:rPr>
              <a:t>Operations time was maximized for the LWIR Laser system given the significant interest by users in exploiting its</a:t>
            </a:r>
          </a:p>
          <a:p>
            <a:pPr algn="l"/>
            <a:r>
              <a:rPr lang="en-US" sz="1800" b="0" i="0" u="none" strike="noStrike" baseline="0" dirty="0">
                <a:latin typeface="ArialMT"/>
              </a:rPr>
              <a:t>upgraded capabilities that were commissioned in FY23.</a:t>
            </a:r>
          </a:p>
          <a:p>
            <a:pPr algn="l"/>
            <a:r>
              <a:rPr lang="en-US" sz="1800" b="0" i="0" u="none" strike="noStrike" baseline="0" dirty="0">
                <a:latin typeface="ArialMT"/>
              </a:rPr>
              <a:t>the large fraction of experiments at the ATF</a:t>
            </a:r>
          </a:p>
          <a:p>
            <a:pPr algn="l"/>
            <a:r>
              <a:rPr lang="en-US" sz="1800" b="0" i="0" u="none" strike="noStrike" baseline="0" dirty="0">
                <a:latin typeface="ArialMT"/>
              </a:rPr>
              <a:t>that now require access to multiple capabilities result in “Idle” time where setup for one capability may preclude</a:t>
            </a:r>
          </a:p>
          <a:p>
            <a:pPr algn="l"/>
            <a:r>
              <a:rPr lang="en-US" sz="1800" b="0" i="0" u="none" strike="noStrike" baseline="0" dirty="0">
                <a:latin typeface="ArialMT"/>
              </a:rPr>
              <a:t>work on another. An example of this is laser setup being conducted in the ATF Experimental Hall such that</a:t>
            </a:r>
          </a:p>
          <a:p>
            <a:pPr algn="l"/>
            <a:r>
              <a:rPr lang="en-US" sz="1800" b="0" i="0" u="none" strike="noStrike" baseline="0" dirty="0">
                <a:latin typeface="ArialMT"/>
              </a:rPr>
              <a:t>electron beam setup is precluded.</a:t>
            </a:r>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9</a:t>
            </a:fld>
            <a:endParaRPr lang="en-US"/>
          </a:p>
        </p:txBody>
      </p:sp>
    </p:spTree>
    <p:extLst>
      <p:ext uri="{BB962C8B-B14F-4D97-AF65-F5344CB8AC3E}">
        <p14:creationId xmlns:p14="http://schemas.microsoft.com/office/powerpoint/2010/main" val="659545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14</a:t>
            </a:fld>
            <a:endParaRPr lang="en-US"/>
          </a:p>
        </p:txBody>
      </p:sp>
    </p:spTree>
    <p:extLst>
      <p:ext uri="{BB962C8B-B14F-4D97-AF65-F5344CB8AC3E}">
        <p14:creationId xmlns:p14="http://schemas.microsoft.com/office/powerpoint/2010/main" val="1697901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8" name="Picture 7">
            <a:extLst>
              <a:ext uri="{FF2B5EF4-FFF2-40B4-BE49-F238E27FC236}">
                <a16:creationId xmlns:a16="http://schemas.microsoft.com/office/drawing/2014/main" id="{A1CCAF04-6C30-614D-8071-3CC683E9765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6083" y="5755088"/>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7" name="Picture 6">
            <a:extLst>
              <a:ext uri="{FF2B5EF4-FFF2-40B4-BE49-F238E27FC236}">
                <a16:creationId xmlns:a16="http://schemas.microsoft.com/office/drawing/2014/main" id="{E64EB6B9-C6AF-7F40-9A3F-E71E87EB2DF9}"/>
              </a:ext>
            </a:extLst>
          </p:cNvPr>
          <p:cNvPicPr>
            <a:picLocks noChangeAspect="1"/>
          </p:cNvPicPr>
          <p:nvPr userDrawn="1"/>
        </p:nvPicPr>
        <p:blipFill>
          <a:blip r:embed="rId3"/>
          <a:stretch>
            <a:fillRect/>
          </a:stretch>
        </p:blipFill>
        <p:spPr>
          <a:xfrm>
            <a:off x="8386083" y="5742910"/>
            <a:ext cx="3238500" cy="419100"/>
          </a:xfrm>
          <a:prstGeom prst="rect">
            <a:avLst/>
          </a:prstGeom>
        </p:spPr>
      </p:pic>
    </p:spTree>
    <p:extLst>
      <p:ext uri="{BB962C8B-B14F-4D97-AF65-F5344CB8AC3E}">
        <p14:creationId xmlns:p14="http://schemas.microsoft.com/office/powerpoint/2010/main" val="3440654292"/>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172454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5715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60960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5715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57150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57150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60960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60960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571500" y="365125"/>
            <a:ext cx="1104900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571500" y="1825625"/>
            <a:ext cx="1104900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8" Type="http://schemas.openxmlformats.org/officeDocument/2006/relationships/hyperlink" Target="https://dx.doi.org/10.1038/s41597-023-02898-2" TargetMode="External"/><Relationship Id="rId13" Type="http://schemas.openxmlformats.org/officeDocument/2006/relationships/hyperlink" Target="https://doi.org/10.1364/CLEO_SI.2024.SM2D.6" TargetMode="External"/><Relationship Id="rId3" Type="http://schemas.openxmlformats.org/officeDocument/2006/relationships/hyperlink" Target="https://dx.doi.org/10.1103/PhysRevAccelBeams.27.081303" TargetMode="External"/><Relationship Id="rId7" Type="http://schemas.openxmlformats.org/officeDocument/2006/relationships/hyperlink" Target="https://dx.doi.org/10.1364/OME.513971" TargetMode="External"/><Relationship Id="rId12" Type="http://schemas.openxmlformats.org/officeDocument/2006/relationships/hyperlink" Target="https://doi.org/10.1038/s41467-024-48413-y" TargetMode="External"/><Relationship Id="rId2" Type="http://schemas.openxmlformats.org/officeDocument/2006/relationships/hyperlink" Target="https://dx.doi.org/10.3390/photonics11111066" TargetMode="External"/><Relationship Id="rId16" Type="http://schemas.openxmlformats.org/officeDocument/2006/relationships/hyperlink" Target="https://doi.org/10.1117/12.3038369" TargetMode="External"/><Relationship Id="rId1" Type="http://schemas.openxmlformats.org/officeDocument/2006/relationships/slideLayout" Target="../slideLayouts/slideLayout3.xml"/><Relationship Id="rId6" Type="http://schemas.openxmlformats.org/officeDocument/2006/relationships/hyperlink" Target="https://dx.doi.org/10.3389/fphy.2024.1390225" TargetMode="External"/><Relationship Id="rId11" Type="http://schemas.openxmlformats.org/officeDocument/2006/relationships/hyperlink" Target="https://doi.org/10.1364/HILAS.2024.HTu2B.6" TargetMode="External"/><Relationship Id="rId5" Type="http://schemas.openxmlformats.org/officeDocument/2006/relationships/hyperlink" Target="https://dx.doi.org/10.1038/s41467-024-48413-y" TargetMode="External"/><Relationship Id="rId15" Type="http://schemas.openxmlformats.org/officeDocument/2006/relationships/hyperlink" Target="https://indico.fnal.gov/event/59618/contributions/295427/" TargetMode="External"/><Relationship Id="rId10" Type="http://schemas.openxmlformats.org/officeDocument/2006/relationships/hyperlink" Target="https://doi.org/10.1063/5.0207697" TargetMode="External"/><Relationship Id="rId4" Type="http://schemas.openxmlformats.org/officeDocument/2006/relationships/hyperlink" Target="https://dx.doi.org/10.1038/s41598-024-68170-8" TargetMode="External"/><Relationship Id="rId9" Type="http://schemas.openxmlformats.org/officeDocument/2006/relationships/hyperlink" Target="https://meetings.aps.org/Meeting/APR24/Session/H16.6" TargetMode="External"/><Relationship Id="rId14" Type="http://schemas.openxmlformats.org/officeDocument/2006/relationships/hyperlink" Target="https://doi.org/10.48550/arXiv.2408.1364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hyperlink" Target="https://indico.bnl.gov/event/5086/contributions/24087/attachments/20766/28023/ATF_DOWNER_NewProposal_2019_-_updated_Nov._15_2018.pptx" TargetMode="External"/><Relationship Id="rId13" Type="http://schemas.openxmlformats.org/officeDocument/2006/relationships/hyperlink" Target="https://www.bnl.gov/atf/experiments/references/ae128.pdf" TargetMode="External"/><Relationship Id="rId18" Type="http://schemas.openxmlformats.org/officeDocument/2006/relationships/hyperlink" Target="https://www.bnl.gov/atf/experiments/references/ae124-user_meeting_proposal-mfedurin.pptx" TargetMode="External"/><Relationship Id="rId3" Type="http://schemas.openxmlformats.org/officeDocument/2006/relationships/hyperlink" Target="https://www.bnl.gov/atf/experiments/references/ae127.pdf" TargetMode="External"/><Relationship Id="rId7" Type="http://schemas.openxmlformats.org/officeDocument/2006/relationships/hyperlink" Target="https://www.bnl.gov/atf/experiments/references/af135.pdf" TargetMode="External"/><Relationship Id="rId12" Type="http://schemas.openxmlformats.org/officeDocument/2006/relationships/hyperlink" Target="https://www.bnl.gov/atf/experiments/references/ae126.pdf" TargetMode="External"/><Relationship Id="rId17" Type="http://schemas.openxmlformats.org/officeDocument/2006/relationships/hyperlink" Target="https://www.bnl.gov/atf/experiments/references/ae116.pptx" TargetMode="External"/><Relationship Id="rId2" Type="http://schemas.openxmlformats.org/officeDocument/2006/relationships/image" Target="../media/image17.jpeg"/><Relationship Id="rId16" Type="http://schemas.openxmlformats.org/officeDocument/2006/relationships/hyperlink" Target="https://www.bnl.gov/atf/experiments/references/ae138.pdf" TargetMode="External"/><Relationship Id="rId1" Type="http://schemas.openxmlformats.org/officeDocument/2006/relationships/slideLayout" Target="../slideLayouts/slideLayout3.xml"/><Relationship Id="rId6" Type="http://schemas.openxmlformats.org/officeDocument/2006/relationships/hyperlink" Target="https://www.bnl.gov/atf/experiments/references/ae134.pdf" TargetMode="External"/><Relationship Id="rId11" Type="http://schemas.openxmlformats.org/officeDocument/2006/relationships/hyperlink" Target="https://www.bnl.gov/atf/experiments/references/ae125.pdf" TargetMode="External"/><Relationship Id="rId5" Type="http://schemas.openxmlformats.org/officeDocument/2006/relationships/hyperlink" Target="https://www.bnl.gov/atf/experiments/references/ae131.pdf" TargetMode="External"/><Relationship Id="rId15" Type="http://schemas.openxmlformats.org/officeDocument/2006/relationships/hyperlink" Target="https://www.bnl.gov/atf/experiments/references/ae133.pdf" TargetMode="External"/><Relationship Id="rId10" Type="http://schemas.openxmlformats.org/officeDocument/2006/relationships/hyperlink" Target="https://www.bnl.gov/atf/experiments/references/ae119-elle_rf-from-uspl.pptx" TargetMode="External"/><Relationship Id="rId19" Type="http://schemas.openxmlformats.org/officeDocument/2006/relationships/hyperlink" Target="https://www.bnl.gov/atf/experiments/references/ae130.pdf" TargetMode="External"/><Relationship Id="rId4" Type="http://schemas.openxmlformats.org/officeDocument/2006/relationships/hyperlink" Target="https://www.bnl.gov/atf/experiments/references/ae129.pdf" TargetMode="External"/><Relationship Id="rId9" Type="http://schemas.openxmlformats.org/officeDocument/2006/relationships/hyperlink" Target="https://www.bnl.gov/atf/experiments/references/ae108-wavelength-conversions.pdf" TargetMode="External"/><Relationship Id="rId14" Type="http://schemas.openxmlformats.org/officeDocument/2006/relationships/hyperlink" Target="https://www.bnl.gov/atf/experiments/references/ae132.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0.emf"/><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3.emf"/><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a:xfrm>
            <a:off x="813175" y="2685326"/>
            <a:ext cx="10874000" cy="1803939"/>
          </a:xfrm>
        </p:spPr>
        <p:txBody>
          <a:bodyPr>
            <a:normAutofit/>
          </a:bodyPr>
          <a:lstStyle/>
          <a:p>
            <a:r>
              <a:rPr lang="en-US" sz="3600" b="1" i="0" u="none" strike="noStrike" dirty="0">
                <a:solidFill>
                  <a:srgbClr val="FFFFFF"/>
                </a:solidFill>
                <a:effectLst/>
                <a:latin typeface="Roboto" panose="02000000000000000000" pitchFamily="2" charset="0"/>
              </a:rPr>
              <a:t>27th Accelerator Test Facility (ATF) Users' Meeting</a:t>
            </a:r>
            <a:br>
              <a:rPr lang="en-US" sz="3600" b="1" i="0" u="none" strike="noStrike" dirty="0">
                <a:solidFill>
                  <a:srgbClr val="FFFFFF"/>
                </a:solidFill>
                <a:effectLst/>
                <a:latin typeface="Roboto" panose="02000000000000000000" pitchFamily="2" charset="0"/>
              </a:rPr>
            </a:br>
            <a:br>
              <a:rPr lang="en-US" sz="3600" b="1" i="0" u="none" strike="noStrike" dirty="0">
                <a:solidFill>
                  <a:srgbClr val="FFFFFF"/>
                </a:solidFill>
                <a:effectLst/>
                <a:latin typeface="Roboto" panose="02000000000000000000" pitchFamily="2" charset="0"/>
              </a:rPr>
            </a:br>
            <a:r>
              <a:rPr lang="en-US" sz="2800" dirty="0"/>
              <a:t>ATF Introduction and FY24 Operations</a:t>
            </a:r>
            <a:endParaRPr lang="en-US" dirty="0"/>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dirty="0"/>
              <a:t>Igor Pogorelsky</a:t>
            </a:r>
          </a:p>
          <a:p>
            <a:r>
              <a:rPr lang="en-US" dirty="0"/>
              <a:t>April 29 2025</a:t>
            </a:r>
          </a:p>
        </p:txBody>
      </p:sp>
      <p:grpSp>
        <p:nvGrpSpPr>
          <p:cNvPr id="6" name="Group 5">
            <a:extLst>
              <a:ext uri="{FF2B5EF4-FFF2-40B4-BE49-F238E27FC236}">
                <a16:creationId xmlns:a16="http://schemas.microsoft.com/office/drawing/2014/main" id="{0C8F941D-B2E9-2BC1-7925-AD6939B90408}"/>
              </a:ext>
            </a:extLst>
          </p:cNvPr>
          <p:cNvGrpSpPr/>
          <p:nvPr/>
        </p:nvGrpSpPr>
        <p:grpSpPr>
          <a:xfrm>
            <a:off x="811962" y="5491162"/>
            <a:ext cx="3779006" cy="809625"/>
            <a:chOff x="811962" y="5491162"/>
            <a:chExt cx="3779006" cy="809625"/>
          </a:xfrm>
        </p:grpSpPr>
        <p:pic>
          <p:nvPicPr>
            <p:cNvPr id="1028" name="Picture 4" descr="Icon&#10;&#10;Description automatically generated">
              <a:extLst>
                <a:ext uri="{FF2B5EF4-FFF2-40B4-BE49-F238E27FC236}">
                  <a16:creationId xmlns:a16="http://schemas.microsoft.com/office/drawing/2014/main" id="{997C43EC-F0BA-43FB-D8B9-ED85CE6C40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962" y="5491162"/>
              <a:ext cx="895350" cy="809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6">
              <a:extLst>
                <a:ext uri="{FF2B5EF4-FFF2-40B4-BE49-F238E27FC236}">
                  <a16:creationId xmlns:a16="http://schemas.microsoft.com/office/drawing/2014/main" id="{63DD432F-B884-62F3-478B-15BE5DD353AC}"/>
                </a:ext>
              </a:extLst>
            </p:cNvPr>
            <p:cNvSpPr txBox="1"/>
            <p:nvPr/>
          </p:nvSpPr>
          <p:spPr>
            <a:xfrm>
              <a:off x="1580904" y="5877030"/>
              <a:ext cx="3010064" cy="30777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rPr>
                <a:t>Accelerator Facilities Division</a:t>
              </a:r>
            </a:p>
          </p:txBody>
        </p:sp>
      </p:grpSp>
    </p:spTree>
    <p:extLst>
      <p:ext uri="{BB962C8B-B14F-4D97-AF65-F5344CB8AC3E}">
        <p14:creationId xmlns:p14="http://schemas.microsoft.com/office/powerpoint/2010/main" val="146978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AC9799-D748-D4C0-EE03-7CA5E539D18D}"/>
              </a:ext>
            </a:extLst>
          </p:cNvPr>
          <p:cNvSpPr>
            <a:spLocks noGrp="1"/>
          </p:cNvSpPr>
          <p:nvPr>
            <p:ph type="sldNum" sz="quarter" idx="4"/>
          </p:nvPr>
        </p:nvSpPr>
        <p:spPr/>
        <p:txBody>
          <a:bodyPr/>
          <a:lstStyle/>
          <a:p>
            <a:fld id="{933A556B-7C63-244D-9B7C-B0EA8042B330}" type="slidenum">
              <a:rPr lang="en-US" smtClean="0"/>
              <a:pPr/>
              <a:t>10</a:t>
            </a:fld>
            <a:endParaRPr lang="en-US" sz="1000" dirty="0"/>
          </a:p>
        </p:txBody>
      </p:sp>
      <p:sp>
        <p:nvSpPr>
          <p:cNvPr id="6" name="TextBox 5">
            <a:extLst>
              <a:ext uri="{FF2B5EF4-FFF2-40B4-BE49-F238E27FC236}">
                <a16:creationId xmlns:a16="http://schemas.microsoft.com/office/drawing/2014/main" id="{F8D415B0-44FD-D52A-61E2-E503078991FD}"/>
              </a:ext>
            </a:extLst>
          </p:cNvPr>
          <p:cNvSpPr txBox="1"/>
          <p:nvPr/>
        </p:nvSpPr>
        <p:spPr>
          <a:xfrm>
            <a:off x="577663" y="848234"/>
            <a:ext cx="11681012" cy="5755422"/>
          </a:xfrm>
          <a:prstGeom prst="rect">
            <a:avLst/>
          </a:prstGeom>
          <a:noFill/>
        </p:spPr>
        <p:txBody>
          <a:bodyPr wrap="square">
            <a:spAutoFit/>
          </a:bodyPr>
          <a:lstStyle/>
          <a:p>
            <a:pPr algn="l" fontAlgn="base"/>
            <a:r>
              <a:rPr lang="en-US" sz="1600" b="1" dirty="0">
                <a:solidFill>
                  <a:srgbClr val="333333"/>
                </a:solidFill>
                <a:latin typeface="Roboto" panose="02000000000000000000" pitchFamily="2" charset="0"/>
              </a:rPr>
              <a:t>Active experiments prior UM #26</a:t>
            </a:r>
            <a:endParaRPr lang="en-US" sz="1600" b="1" i="0" dirty="0">
              <a:solidFill>
                <a:srgbClr val="333333"/>
              </a:solidFill>
              <a:effectLst/>
              <a:latin typeface="Roboto" panose="02000000000000000000" pitchFamily="2" charset="0"/>
            </a:endParaRPr>
          </a:p>
          <a:p>
            <a:pPr algn="l" fontAlgn="base">
              <a:buFont typeface="Arial" panose="020B0604020202020204" pitchFamily="34" charset="0"/>
              <a:buChar char="•"/>
            </a:pPr>
            <a:r>
              <a:rPr lang="en-US" sz="1600" b="0" i="0" dirty="0">
                <a:effectLst/>
                <a:latin typeface="inherit"/>
              </a:rPr>
              <a:t>AE89 – Plasma Compression for Terawatt Long Wavelength Lasers, NRL (2018)</a:t>
            </a:r>
          </a:p>
          <a:p>
            <a:pPr algn="l" fontAlgn="base">
              <a:buFont typeface="Arial" panose="020B0604020202020204" pitchFamily="34" charset="0"/>
              <a:buChar char="•"/>
            </a:pPr>
            <a:r>
              <a:rPr lang="en-US" sz="1600" b="0" i="0" dirty="0">
                <a:effectLst/>
                <a:latin typeface="inherit"/>
              </a:rPr>
              <a:t>AE93 – Direct Measurement of Fields and Radiation in the Self-Modulated Plasma Wakefield Regime, SB (2018)</a:t>
            </a:r>
          </a:p>
          <a:p>
            <a:pPr algn="l" fontAlgn="base">
              <a:buFont typeface="Arial" panose="020B0604020202020204" pitchFamily="34" charset="0"/>
              <a:buChar char="•"/>
            </a:pPr>
            <a:r>
              <a:rPr lang="en-US" sz="1600" b="0" i="0" dirty="0">
                <a:effectLst/>
                <a:latin typeface="inherit"/>
              </a:rPr>
              <a:t>AE95 – Optical Diagnosis of Self-Modulated CO2-laser Driven Plasma Wakes, UT-Austin (2018)</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strike="noStrike" kern="1200" cap="none" spc="0" normalizeH="0" baseline="0" noProof="0" dirty="0">
                <a:ln>
                  <a:noFill/>
                </a:ln>
                <a:effectLst/>
                <a:uLnTx/>
                <a:uFillTx/>
                <a:latin typeface="inherit"/>
                <a:ea typeface="+mn-ea"/>
                <a:cs typeface="+mn-cs"/>
              </a:rPr>
              <a:t>AE98 – Probing </a:t>
            </a:r>
            <a:r>
              <a:rPr kumimoji="0" lang="en-US" sz="1600" b="0" i="0" strike="noStrike" kern="1200" cap="none" spc="0" normalizeH="0" baseline="0" noProof="0" dirty="0" err="1">
                <a:ln>
                  <a:noFill/>
                </a:ln>
                <a:effectLst/>
                <a:uLnTx/>
                <a:uFillTx/>
                <a:latin typeface="inherit"/>
                <a:ea typeface="+mn-ea"/>
                <a:cs typeface="+mn-cs"/>
              </a:rPr>
              <a:t>Weibal</a:t>
            </a:r>
            <a:r>
              <a:rPr kumimoji="0" lang="en-US" sz="1600" b="0" i="0" strike="noStrike" kern="1200" cap="none" spc="0" normalizeH="0" baseline="0" noProof="0" dirty="0">
                <a:ln>
                  <a:noFill/>
                </a:ln>
                <a:effectLst/>
                <a:uLnTx/>
                <a:uFillTx/>
                <a:latin typeface="inherit"/>
                <a:ea typeface="+mn-ea"/>
                <a:cs typeface="+mn-cs"/>
              </a:rPr>
              <a:t> </a:t>
            </a:r>
            <a:r>
              <a:rPr kumimoji="0" lang="en-US" sz="1600" b="0" i="0" strike="noStrike" kern="1200" cap="none" spc="0" normalizeH="0" baseline="0" noProof="0" dirty="0" err="1">
                <a:ln>
                  <a:noFill/>
                </a:ln>
                <a:effectLst/>
                <a:uLnTx/>
                <a:uFillTx/>
                <a:latin typeface="inherit"/>
                <a:ea typeface="+mn-ea"/>
                <a:cs typeface="+mn-cs"/>
              </a:rPr>
              <a:t>istability</a:t>
            </a:r>
            <a:r>
              <a:rPr kumimoji="0" lang="en-US" sz="1600" b="0" i="0" strike="noStrike" kern="1200" cap="none" spc="0" normalizeH="0" baseline="0" noProof="0" dirty="0">
                <a:ln>
                  <a:noFill/>
                </a:ln>
                <a:effectLst/>
                <a:uLnTx/>
                <a:uFillTx/>
                <a:latin typeface="inherit"/>
                <a:ea typeface="+mn-ea"/>
                <a:cs typeface="+mn-cs"/>
              </a:rPr>
              <a:t> , UCLA (2019)</a:t>
            </a:r>
          </a:p>
          <a:p>
            <a:pPr algn="l" fontAlgn="base">
              <a:buFont typeface="Arial" panose="020B0604020202020204" pitchFamily="34" charset="0"/>
              <a:buChar char="•"/>
            </a:pPr>
            <a:r>
              <a:rPr lang="en-US" sz="1600" b="0" i="0" dirty="0">
                <a:effectLst/>
                <a:latin typeface="inherit"/>
              </a:rPr>
              <a:t>AE99 – Directional X-ray radiation produced by an ultra-short period plasma magneto-static undulator, UCLA (2019)</a:t>
            </a:r>
          </a:p>
          <a:p>
            <a:pPr algn="l" fontAlgn="base">
              <a:buFont typeface="Arial" panose="020B0604020202020204" pitchFamily="34" charset="0"/>
              <a:buChar char="•"/>
            </a:pPr>
            <a:r>
              <a:rPr lang="en-US" sz="1600" b="0" i="0" dirty="0">
                <a:effectLst/>
                <a:latin typeface="inherit"/>
              </a:rPr>
              <a:t>AE100 – The Study of High-Intensity Laser Pulse Interactions with Near-Critical Density Plasmas, </a:t>
            </a:r>
            <a:r>
              <a:rPr lang="en-US" sz="1600" b="0" i="0" dirty="0" err="1">
                <a:effectLst/>
                <a:latin typeface="inherit"/>
              </a:rPr>
              <a:t>Imerial</a:t>
            </a:r>
            <a:r>
              <a:rPr lang="en-US" sz="1600" b="0" i="0" dirty="0">
                <a:effectLst/>
                <a:latin typeface="inherit"/>
              </a:rPr>
              <a:t> College (2019)</a:t>
            </a:r>
          </a:p>
          <a:p>
            <a:pPr algn="l" fontAlgn="base">
              <a:buFont typeface="Arial" panose="020B0604020202020204" pitchFamily="34" charset="0"/>
              <a:buChar char="•"/>
            </a:pPr>
            <a:r>
              <a:rPr lang="en-US" sz="1600" b="0" i="0" dirty="0">
                <a:effectLst/>
                <a:latin typeface="inherit"/>
              </a:rPr>
              <a:t>AE101 – Optical Materials for Ultrahigh-Power Long-Wave Infrared Lasers, BNL (2019)</a:t>
            </a:r>
          </a:p>
          <a:p>
            <a:pPr algn="l" fontAlgn="base">
              <a:buFont typeface="Arial" panose="020B0604020202020204" pitchFamily="34" charset="0"/>
              <a:buChar char="•"/>
            </a:pPr>
            <a:r>
              <a:rPr lang="en-US" sz="1600" b="0" i="0" dirty="0">
                <a:effectLst/>
                <a:latin typeface="inherit"/>
              </a:rPr>
              <a:t>AE108 – Development of Wavelength Conversion Techniques for Generation of Coherent Radiation at the Mid- to LWIR, BNL (2020)</a:t>
            </a:r>
          </a:p>
          <a:p>
            <a:pPr algn="l" fontAlgn="base">
              <a:buFont typeface="Arial" panose="020B0604020202020204" pitchFamily="34" charset="0"/>
              <a:buChar char="•"/>
            </a:pPr>
            <a:r>
              <a:rPr lang="en-US" sz="1600" b="0" i="0" dirty="0">
                <a:effectLst/>
                <a:latin typeface="inherit"/>
              </a:rPr>
              <a:t>AE116 – Intelligent Laser Control with Uncertainty Quantification for Electron Beam Generation, UNM (2020)</a:t>
            </a:r>
          </a:p>
          <a:p>
            <a:pPr algn="l" fontAlgn="base">
              <a:buFont typeface="Arial" panose="020B0604020202020204" pitchFamily="34" charset="0"/>
              <a:buChar char="•"/>
            </a:pPr>
            <a:r>
              <a:rPr lang="en-US" sz="1600" b="0" i="0" dirty="0">
                <a:effectLst/>
                <a:latin typeface="inherit"/>
              </a:rPr>
              <a:t>AE119 – Radiofrequency Emission from 10 Micron Short Pulse Laser Ionized Gases and Solids, AFRL (2021)</a:t>
            </a:r>
          </a:p>
          <a:p>
            <a:pPr algn="l" fontAlgn="base">
              <a:buFont typeface="Arial" panose="020B0604020202020204" pitchFamily="34" charset="0"/>
              <a:buChar char="•"/>
            </a:pPr>
            <a:r>
              <a:rPr lang="en-US" sz="1600" b="0" i="0" dirty="0">
                <a:effectLst/>
                <a:latin typeface="inherit"/>
              </a:rPr>
              <a:t>AE120 – Characterization of the Collinear Wakefield Accelerator Module, ANL (2021)</a:t>
            </a:r>
          </a:p>
          <a:p>
            <a:pPr algn="l" fontAlgn="base">
              <a:buFont typeface="Arial" panose="020B0604020202020204" pitchFamily="34" charset="0"/>
              <a:buChar char="•"/>
            </a:pPr>
            <a:r>
              <a:rPr lang="en-US" sz="1600" b="0" i="0" dirty="0">
                <a:effectLst/>
                <a:latin typeface="inherit"/>
              </a:rPr>
              <a:t>AE121 – High-efficiency Laser-driven Electron Accelerator, U. Nebraska-Lincoln (2021)</a:t>
            </a:r>
          </a:p>
          <a:p>
            <a:pPr algn="l" fontAlgn="base">
              <a:buFont typeface="Arial" panose="020B0604020202020204" pitchFamily="34" charset="0"/>
              <a:buChar char="•"/>
            </a:pPr>
            <a:r>
              <a:rPr lang="en-US" sz="1600" b="0" i="0" dirty="0">
                <a:effectLst/>
                <a:latin typeface="inherit"/>
              </a:rPr>
              <a:t>AE124 – Simulation-aided Instrument Optimization using Artificial Intelligence and Machine Learning Methods, BNL (2021)</a:t>
            </a:r>
          </a:p>
          <a:p>
            <a:pPr algn="l" fontAlgn="base">
              <a:buFont typeface="Arial" panose="020B0604020202020204" pitchFamily="34" charset="0"/>
              <a:buChar char="•"/>
            </a:pPr>
            <a:r>
              <a:rPr lang="en-US" sz="1600" b="0" i="0" dirty="0">
                <a:effectLst/>
                <a:latin typeface="inherit"/>
              </a:rPr>
              <a:t>AE125 – Broadband microwave emissions from LWIR picosecond laser ablation with pre-ionization, JHU (2022)</a:t>
            </a:r>
          </a:p>
          <a:p>
            <a:pPr algn="l" fontAlgn="base">
              <a:buFont typeface="Arial" panose="020B0604020202020204" pitchFamily="34" charset="0"/>
              <a:buChar char="•"/>
            </a:pPr>
            <a:r>
              <a:rPr lang="en-US" sz="1600" b="0" i="0" dirty="0">
                <a:effectLst/>
                <a:latin typeface="inherit"/>
              </a:rPr>
              <a:t>AE126 – Remote detection of radioactive materials using long wave infrared laser-driven avalanche breakdown, UMD (2022)</a:t>
            </a:r>
          </a:p>
          <a:p>
            <a:pPr algn="l" fontAlgn="base">
              <a:buFont typeface="Arial" panose="020B0604020202020204" pitchFamily="34" charset="0"/>
              <a:buChar char="•"/>
            </a:pPr>
            <a:r>
              <a:rPr lang="en-US" sz="1600" b="0" i="0" dirty="0">
                <a:effectLst/>
                <a:latin typeface="inherit"/>
              </a:rPr>
              <a:t>AE127 – Two Color Injection of Bright Electron Beams, SBU (2022)</a:t>
            </a:r>
          </a:p>
          <a:p>
            <a:pPr algn="l" fontAlgn="base">
              <a:buFont typeface="Arial" panose="020B0604020202020204" pitchFamily="34" charset="0"/>
              <a:buChar char="•"/>
            </a:pPr>
            <a:r>
              <a:rPr lang="en-US" sz="1600" b="0" i="0" dirty="0">
                <a:effectLst/>
                <a:latin typeface="inherit"/>
              </a:rPr>
              <a:t>AE128 – </a:t>
            </a:r>
            <a:r>
              <a:rPr lang="en-US" sz="1600" b="0" i="0" strike="noStrike" dirty="0">
                <a:effectLst/>
                <a:latin typeface="inherit"/>
              </a:rPr>
              <a:t>Ionization Currents and Secondary Radiation from Two-Color Pulses at Long Laser Wavelengths</a:t>
            </a:r>
            <a:r>
              <a:rPr lang="en-US" sz="1600" b="0" i="0" dirty="0">
                <a:effectLst/>
                <a:latin typeface="inherit"/>
              </a:rPr>
              <a:t>, NRL (2022)</a:t>
            </a:r>
          </a:p>
          <a:p>
            <a:pPr algn="l" fontAlgn="base">
              <a:buFont typeface="Arial" panose="020B0604020202020204" pitchFamily="34" charset="0"/>
              <a:buChar char="•"/>
            </a:pPr>
            <a:r>
              <a:rPr lang="en-US" sz="1600" b="0" i="0" dirty="0">
                <a:effectLst/>
                <a:latin typeface="inherit"/>
              </a:rPr>
              <a:t>AE129 – Advanced Accelerator and Laser Laboratory Course, BNL (2022)</a:t>
            </a:r>
          </a:p>
          <a:p>
            <a:pPr algn="l" fontAlgn="base">
              <a:buFont typeface="Arial" panose="020B0604020202020204" pitchFamily="34" charset="0"/>
              <a:buChar char="•"/>
            </a:pPr>
            <a:r>
              <a:rPr lang="en-US" sz="1600" b="0" i="0" dirty="0">
                <a:effectLst/>
                <a:latin typeface="inherit"/>
              </a:rPr>
              <a:t>AE130 – Novel Application of a Pulsed Electron Linear Accelerator as a Single Event Effects Simulator, NASA-JPL (2022)</a:t>
            </a:r>
          </a:p>
          <a:p>
            <a:pPr algn="l" fontAlgn="base">
              <a:buFont typeface="Arial" panose="020B0604020202020204" pitchFamily="34" charset="0"/>
              <a:buChar char="•"/>
            </a:pPr>
            <a:r>
              <a:rPr lang="en-US" sz="1600" b="0" i="0" dirty="0">
                <a:effectLst/>
                <a:latin typeface="inherit"/>
              </a:rPr>
              <a:t>AE131 – Harmonic Nonlinear Inverse Compton Scattering, UCLA (2022)</a:t>
            </a:r>
          </a:p>
          <a:p>
            <a:pPr algn="l" fontAlgn="base">
              <a:buFont typeface="Arial" panose="020B0604020202020204" pitchFamily="34" charset="0"/>
              <a:buChar char="•"/>
            </a:pPr>
            <a:r>
              <a:rPr lang="en-US" sz="1600" b="0" i="0" dirty="0">
                <a:effectLst/>
                <a:latin typeface="inherit"/>
              </a:rPr>
              <a:t>AE132 – Benchmarking the Radiation Dose Simulator Around the CO2 Laser IP, SLAC (2022)</a:t>
            </a:r>
          </a:p>
          <a:p>
            <a:pPr algn="l" fontAlgn="base"/>
            <a:endParaRPr lang="en-US" sz="1600" b="0" i="0" dirty="0">
              <a:solidFill>
                <a:srgbClr val="494B4D"/>
              </a:solidFill>
              <a:effectLst/>
              <a:latin typeface="Roboto" panose="02000000000000000000" pitchFamily="2" charset="0"/>
            </a:endParaRPr>
          </a:p>
        </p:txBody>
      </p:sp>
      <p:sp>
        <p:nvSpPr>
          <p:cNvPr id="2" name="Title 1">
            <a:extLst>
              <a:ext uri="{FF2B5EF4-FFF2-40B4-BE49-F238E27FC236}">
                <a16:creationId xmlns:a16="http://schemas.microsoft.com/office/drawing/2014/main" id="{51F96FB0-4007-10F7-B401-B8D863846B72}"/>
              </a:ext>
            </a:extLst>
          </p:cNvPr>
          <p:cNvSpPr>
            <a:spLocks noGrp="1"/>
          </p:cNvSpPr>
          <p:nvPr>
            <p:ph type="title"/>
          </p:nvPr>
        </p:nvSpPr>
        <p:spPr>
          <a:xfrm>
            <a:off x="571500" y="-251046"/>
            <a:ext cx="11049000" cy="1325563"/>
          </a:xfrm>
        </p:spPr>
        <p:txBody>
          <a:bodyPr/>
          <a:lstStyle/>
          <a:p>
            <a:r>
              <a:rPr lang="en-US" dirty="0"/>
              <a:t>Dynamic Experimental Program</a:t>
            </a:r>
          </a:p>
        </p:txBody>
      </p:sp>
    </p:spTree>
    <p:extLst>
      <p:ext uri="{BB962C8B-B14F-4D97-AF65-F5344CB8AC3E}">
        <p14:creationId xmlns:p14="http://schemas.microsoft.com/office/powerpoint/2010/main" val="3942978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EC0D5-213D-B458-A4FD-04A1415E321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AF95AD-2486-3296-2413-F50828986370}"/>
              </a:ext>
            </a:extLst>
          </p:cNvPr>
          <p:cNvSpPr>
            <a:spLocks noGrp="1"/>
          </p:cNvSpPr>
          <p:nvPr>
            <p:ph type="sldNum" sz="quarter" idx="4"/>
          </p:nvPr>
        </p:nvSpPr>
        <p:spPr/>
        <p:txBody>
          <a:bodyPr/>
          <a:lstStyle/>
          <a:p>
            <a:fld id="{933A556B-7C63-244D-9B7C-B0EA8042B330}" type="slidenum">
              <a:rPr lang="en-US" smtClean="0"/>
              <a:pPr/>
              <a:t>11</a:t>
            </a:fld>
            <a:endParaRPr lang="en-US" sz="1000" dirty="0"/>
          </a:p>
        </p:txBody>
      </p:sp>
      <p:sp>
        <p:nvSpPr>
          <p:cNvPr id="6" name="TextBox 5">
            <a:extLst>
              <a:ext uri="{FF2B5EF4-FFF2-40B4-BE49-F238E27FC236}">
                <a16:creationId xmlns:a16="http://schemas.microsoft.com/office/drawing/2014/main" id="{14793DFD-A10B-E3BF-B024-D25FBB354B39}"/>
              </a:ext>
            </a:extLst>
          </p:cNvPr>
          <p:cNvSpPr txBox="1"/>
          <p:nvPr/>
        </p:nvSpPr>
        <p:spPr>
          <a:xfrm>
            <a:off x="577663" y="848234"/>
            <a:ext cx="11681012" cy="5755422"/>
          </a:xfrm>
          <a:prstGeom prst="rect">
            <a:avLst/>
          </a:prstGeom>
          <a:noFill/>
        </p:spPr>
        <p:txBody>
          <a:bodyPr wrap="square">
            <a:spAutoFit/>
          </a:bodyPr>
          <a:lstStyle/>
          <a:p>
            <a:pPr algn="l" fontAlgn="base"/>
            <a:r>
              <a:rPr lang="en-US" sz="1600" b="1" dirty="0">
                <a:solidFill>
                  <a:srgbClr val="333333"/>
                </a:solidFill>
                <a:latin typeface="Roboto" panose="02000000000000000000" pitchFamily="2" charset="0"/>
              </a:rPr>
              <a:t>At the UM #26</a:t>
            </a:r>
            <a:endParaRPr lang="en-US" sz="1600" b="1" i="0" dirty="0">
              <a:solidFill>
                <a:srgbClr val="333333"/>
              </a:solidFill>
              <a:effectLst/>
              <a:latin typeface="Roboto" panose="02000000000000000000" pitchFamily="2" charset="0"/>
            </a:endParaRPr>
          </a:p>
          <a:p>
            <a:pPr algn="l" fontAlgn="base">
              <a:buFont typeface="Arial" panose="020B0604020202020204" pitchFamily="34" charset="0"/>
              <a:buChar char="•"/>
            </a:pPr>
            <a:r>
              <a:rPr lang="en-US" sz="1600" b="0" i="0" dirty="0">
                <a:solidFill>
                  <a:srgbClr val="FF0000"/>
                </a:solidFill>
                <a:effectLst/>
                <a:latin typeface="inherit"/>
              </a:rPr>
              <a:t>AE89 – Plasma Compression for Terawatt Long Wavelength Lasers, NRL (2018)</a:t>
            </a:r>
          </a:p>
          <a:p>
            <a:pPr algn="l" fontAlgn="base">
              <a:buFont typeface="Arial" panose="020B0604020202020204" pitchFamily="34" charset="0"/>
              <a:buChar char="•"/>
            </a:pPr>
            <a:r>
              <a:rPr lang="en-US" sz="1600" b="0" i="0" dirty="0">
                <a:solidFill>
                  <a:srgbClr val="FF0000"/>
                </a:solidFill>
                <a:effectLst/>
                <a:latin typeface="inherit"/>
              </a:rPr>
              <a:t>AE93 – Direct Measurement of Fields and Radiation in the Self-Modulated Plasma Wakefield Regime, SB (2018)</a:t>
            </a:r>
          </a:p>
          <a:p>
            <a:pPr algn="l" fontAlgn="base">
              <a:buFont typeface="Arial" panose="020B0604020202020204" pitchFamily="34" charset="0"/>
              <a:buChar char="•"/>
            </a:pPr>
            <a:r>
              <a:rPr lang="en-US" sz="1600" b="0" i="0" dirty="0">
                <a:solidFill>
                  <a:srgbClr val="FF0000"/>
                </a:solidFill>
                <a:effectLst/>
                <a:latin typeface="inherit"/>
              </a:rPr>
              <a:t>AE95 – Optical Diagnosis of Self-Modulated CO2-laser Driven Plasma Wakes, UT-Austin (2018)</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strike="noStrike" kern="1200" cap="none" spc="0" normalizeH="0" baseline="0" noProof="0" dirty="0">
                <a:ln>
                  <a:noFill/>
                </a:ln>
                <a:solidFill>
                  <a:srgbClr val="FF0000"/>
                </a:solidFill>
                <a:effectLst/>
                <a:uLnTx/>
                <a:uFillTx/>
                <a:latin typeface="inherit"/>
                <a:ea typeface="+mn-ea"/>
                <a:cs typeface="+mn-cs"/>
              </a:rPr>
              <a:t>AE98 – Probing </a:t>
            </a:r>
            <a:r>
              <a:rPr kumimoji="0" lang="en-US" sz="1600" b="0" i="0" strike="noStrike" kern="1200" cap="none" spc="0" normalizeH="0" baseline="0" noProof="0" dirty="0" err="1">
                <a:ln>
                  <a:noFill/>
                </a:ln>
                <a:solidFill>
                  <a:srgbClr val="FF0000"/>
                </a:solidFill>
                <a:effectLst/>
                <a:uLnTx/>
                <a:uFillTx/>
                <a:latin typeface="inherit"/>
                <a:ea typeface="+mn-ea"/>
                <a:cs typeface="+mn-cs"/>
              </a:rPr>
              <a:t>Weibal</a:t>
            </a:r>
            <a:r>
              <a:rPr kumimoji="0" lang="en-US" sz="1600" b="0" i="0" strike="noStrike" kern="1200" cap="none" spc="0" normalizeH="0" baseline="0" noProof="0" dirty="0">
                <a:ln>
                  <a:noFill/>
                </a:ln>
                <a:solidFill>
                  <a:srgbClr val="FF0000"/>
                </a:solidFill>
                <a:effectLst/>
                <a:uLnTx/>
                <a:uFillTx/>
                <a:latin typeface="inherit"/>
                <a:ea typeface="+mn-ea"/>
                <a:cs typeface="+mn-cs"/>
              </a:rPr>
              <a:t> </a:t>
            </a:r>
            <a:r>
              <a:rPr kumimoji="0" lang="en-US" sz="1600" b="0" i="0" strike="noStrike" kern="1200" cap="none" spc="0" normalizeH="0" baseline="0" noProof="0" dirty="0" err="1">
                <a:ln>
                  <a:noFill/>
                </a:ln>
                <a:solidFill>
                  <a:srgbClr val="FF0000"/>
                </a:solidFill>
                <a:effectLst/>
                <a:uLnTx/>
                <a:uFillTx/>
                <a:latin typeface="inherit"/>
                <a:ea typeface="+mn-ea"/>
                <a:cs typeface="+mn-cs"/>
              </a:rPr>
              <a:t>istability</a:t>
            </a:r>
            <a:r>
              <a:rPr kumimoji="0" lang="en-US" sz="1600" b="0" i="0" strike="noStrike" kern="1200" cap="none" spc="0" normalizeH="0" baseline="0" noProof="0" dirty="0">
                <a:ln>
                  <a:noFill/>
                </a:ln>
                <a:solidFill>
                  <a:srgbClr val="FF0000"/>
                </a:solidFill>
                <a:effectLst/>
                <a:uLnTx/>
                <a:uFillTx/>
                <a:latin typeface="inherit"/>
                <a:ea typeface="+mn-ea"/>
                <a:cs typeface="+mn-cs"/>
              </a:rPr>
              <a:t> , UCLA (2019)</a:t>
            </a:r>
          </a:p>
          <a:p>
            <a:pPr algn="l" fontAlgn="base">
              <a:buFont typeface="Arial" panose="020B0604020202020204" pitchFamily="34" charset="0"/>
              <a:buChar char="•"/>
            </a:pPr>
            <a:r>
              <a:rPr lang="en-US" sz="1600" b="0" i="0" dirty="0">
                <a:solidFill>
                  <a:srgbClr val="FF0000"/>
                </a:solidFill>
                <a:effectLst/>
                <a:latin typeface="inherit"/>
              </a:rPr>
              <a:t>AE99 – Directional X-ray radiation produced by an ultra-short period plasma magneto-static undulator, UCLA (2019)</a:t>
            </a:r>
          </a:p>
          <a:p>
            <a:pPr algn="l" fontAlgn="base">
              <a:buFont typeface="Arial" panose="020B0604020202020204" pitchFamily="34" charset="0"/>
              <a:buChar char="•"/>
            </a:pPr>
            <a:r>
              <a:rPr lang="en-US" sz="1600" b="0" i="0" dirty="0">
                <a:solidFill>
                  <a:srgbClr val="FF0000"/>
                </a:solidFill>
                <a:effectLst/>
                <a:latin typeface="inherit"/>
              </a:rPr>
              <a:t>AE100 – The Study of High-Intensity Laser Pulse Interactions with Near-Critical Density Plasmas, </a:t>
            </a:r>
            <a:r>
              <a:rPr lang="en-US" sz="1600" b="0" i="0" dirty="0" err="1">
                <a:solidFill>
                  <a:srgbClr val="FF0000"/>
                </a:solidFill>
                <a:effectLst/>
                <a:latin typeface="inherit"/>
              </a:rPr>
              <a:t>Imerial</a:t>
            </a:r>
            <a:r>
              <a:rPr lang="en-US" sz="1600" b="0" i="0" dirty="0">
                <a:solidFill>
                  <a:srgbClr val="FF0000"/>
                </a:solidFill>
                <a:effectLst/>
                <a:latin typeface="inherit"/>
              </a:rPr>
              <a:t> College (2019)</a:t>
            </a:r>
          </a:p>
          <a:p>
            <a:pPr algn="l" fontAlgn="base">
              <a:buFont typeface="Arial" panose="020B0604020202020204" pitchFamily="34" charset="0"/>
              <a:buChar char="•"/>
            </a:pPr>
            <a:r>
              <a:rPr lang="en-US" sz="1600" b="0" i="0" dirty="0">
                <a:solidFill>
                  <a:srgbClr val="FF0000"/>
                </a:solidFill>
                <a:effectLst/>
                <a:latin typeface="inherit"/>
              </a:rPr>
              <a:t>AE101 – Optical Materials for Ultrahigh-Power Long-Wave Infrared Lasers, BNL (2019)</a:t>
            </a:r>
          </a:p>
          <a:p>
            <a:pPr algn="l" fontAlgn="base">
              <a:buFont typeface="Arial" panose="020B0604020202020204" pitchFamily="34" charset="0"/>
              <a:buChar char="•"/>
            </a:pPr>
            <a:r>
              <a:rPr lang="en-US" sz="1600" b="0" i="0" dirty="0">
                <a:solidFill>
                  <a:srgbClr val="FF0000"/>
                </a:solidFill>
                <a:effectLst/>
                <a:latin typeface="inherit"/>
              </a:rPr>
              <a:t>AE108 – Development of Wavelength Conversion Techniques for Generation of Coherent Radiation at the Mid- to LWIR, BNL (2020)</a:t>
            </a:r>
          </a:p>
          <a:p>
            <a:pPr algn="l" fontAlgn="base">
              <a:buFont typeface="Arial" panose="020B0604020202020204" pitchFamily="34" charset="0"/>
              <a:buChar char="•"/>
            </a:pPr>
            <a:r>
              <a:rPr lang="en-US" sz="1600" b="0" i="0" dirty="0">
                <a:effectLst/>
                <a:latin typeface="inherit"/>
              </a:rPr>
              <a:t>AE116 – Intelligent Laser Control with Uncertainty Quantification for Electron Beam Generation, UNM (2020)</a:t>
            </a:r>
          </a:p>
          <a:p>
            <a:pPr algn="l" fontAlgn="base">
              <a:buFont typeface="Arial" panose="020B0604020202020204" pitchFamily="34" charset="0"/>
              <a:buChar char="•"/>
            </a:pPr>
            <a:r>
              <a:rPr lang="en-US" sz="1600" b="0" i="0" dirty="0">
                <a:effectLst/>
                <a:latin typeface="inherit"/>
              </a:rPr>
              <a:t>AE119 – Radiofrequency Emission from 10 Micron Short Pulse Laser Ionized Gases and Solids, AFRL (2021)</a:t>
            </a:r>
          </a:p>
          <a:p>
            <a:pPr algn="l" fontAlgn="base">
              <a:buFont typeface="Arial" panose="020B0604020202020204" pitchFamily="34" charset="0"/>
              <a:buChar char="•"/>
            </a:pPr>
            <a:r>
              <a:rPr lang="en-US" sz="1600" b="0" i="0" dirty="0">
                <a:effectLst/>
                <a:latin typeface="inherit"/>
              </a:rPr>
              <a:t>AE120 – Characterization of the Collinear Wakefield Accelerator Module, ANL (2021)</a:t>
            </a:r>
          </a:p>
          <a:p>
            <a:pPr algn="l" fontAlgn="base">
              <a:buFont typeface="Arial" panose="020B0604020202020204" pitchFamily="34" charset="0"/>
              <a:buChar char="•"/>
            </a:pPr>
            <a:r>
              <a:rPr lang="en-US" sz="1600" b="0" i="0" dirty="0">
                <a:effectLst/>
                <a:latin typeface="inherit"/>
              </a:rPr>
              <a:t>AE121 – High-efficiency Laser-driven Electron Accelerator, U. Nebraska-Lincoln (2021)</a:t>
            </a:r>
          </a:p>
          <a:p>
            <a:pPr algn="l" fontAlgn="base">
              <a:buFont typeface="Arial" panose="020B0604020202020204" pitchFamily="34" charset="0"/>
              <a:buChar char="•"/>
            </a:pPr>
            <a:r>
              <a:rPr lang="en-US" sz="1600" b="0" i="0" dirty="0">
                <a:effectLst/>
                <a:latin typeface="inherit"/>
              </a:rPr>
              <a:t>AE124 – Simulation-aided Instrument Optimization using Artificial Intelligence and Machine Learning Methods, BNL (2021)</a:t>
            </a:r>
          </a:p>
          <a:p>
            <a:pPr algn="l" fontAlgn="base">
              <a:buFont typeface="Arial" panose="020B0604020202020204" pitchFamily="34" charset="0"/>
              <a:buChar char="•"/>
            </a:pPr>
            <a:r>
              <a:rPr lang="en-US" sz="1600" b="0" i="0" dirty="0">
                <a:effectLst/>
                <a:latin typeface="inherit"/>
              </a:rPr>
              <a:t>AE125 – Broadband microwave emissions from LWIR picosecond laser ablation with pre-ionization, JHU (2022)</a:t>
            </a:r>
          </a:p>
          <a:p>
            <a:pPr algn="l" fontAlgn="base">
              <a:buFont typeface="Arial" panose="020B0604020202020204" pitchFamily="34" charset="0"/>
              <a:buChar char="•"/>
            </a:pPr>
            <a:r>
              <a:rPr lang="en-US" sz="1600" b="0" i="0" dirty="0">
                <a:effectLst/>
                <a:latin typeface="inherit"/>
              </a:rPr>
              <a:t>AE126 – Remote detection of radioactive materials using long wave infrared laser-driven avalanche breakdown, UMD (2022)</a:t>
            </a:r>
          </a:p>
          <a:p>
            <a:pPr algn="l" fontAlgn="base">
              <a:buFont typeface="Arial" panose="020B0604020202020204" pitchFamily="34" charset="0"/>
              <a:buChar char="•"/>
            </a:pPr>
            <a:r>
              <a:rPr lang="en-US" sz="1600" b="0" i="0" dirty="0">
                <a:effectLst/>
                <a:latin typeface="inherit"/>
              </a:rPr>
              <a:t>AE127 – Two Color Injection of Bright Electron Beams, SBU (2022)</a:t>
            </a:r>
          </a:p>
          <a:p>
            <a:pPr algn="l" fontAlgn="base">
              <a:buFont typeface="Arial" panose="020B0604020202020204" pitchFamily="34" charset="0"/>
              <a:buChar char="•"/>
            </a:pPr>
            <a:r>
              <a:rPr lang="en-US" sz="1600" b="0" i="0" dirty="0">
                <a:effectLst/>
                <a:latin typeface="inherit"/>
              </a:rPr>
              <a:t>AE128 – </a:t>
            </a:r>
            <a:r>
              <a:rPr lang="en-US" sz="1600" b="0" i="0" strike="noStrike" dirty="0">
                <a:effectLst/>
                <a:latin typeface="inherit"/>
              </a:rPr>
              <a:t>Ionization Currents and Secondary Radiation from Two-Color Pulses at Long Laser Wavelengths</a:t>
            </a:r>
            <a:r>
              <a:rPr lang="en-US" sz="1600" b="0" i="0" dirty="0">
                <a:effectLst/>
                <a:latin typeface="inherit"/>
              </a:rPr>
              <a:t>, NRL (2022)</a:t>
            </a:r>
          </a:p>
          <a:p>
            <a:pPr algn="l" fontAlgn="base">
              <a:buFont typeface="Arial" panose="020B0604020202020204" pitchFamily="34" charset="0"/>
              <a:buChar char="•"/>
            </a:pPr>
            <a:r>
              <a:rPr lang="en-US" sz="1600" b="0" i="0" dirty="0">
                <a:effectLst/>
                <a:latin typeface="inherit"/>
              </a:rPr>
              <a:t>AE129 – Advanced Accelerator and Laser Laboratory Course, BNL (2022)</a:t>
            </a:r>
          </a:p>
          <a:p>
            <a:pPr algn="l" fontAlgn="base">
              <a:buFont typeface="Arial" panose="020B0604020202020204" pitchFamily="34" charset="0"/>
              <a:buChar char="•"/>
            </a:pPr>
            <a:r>
              <a:rPr lang="en-US" sz="1600" b="0" i="0" dirty="0">
                <a:effectLst/>
                <a:latin typeface="inherit"/>
              </a:rPr>
              <a:t>AE130 – Novel Application of a Pulsed Electron Linear Accelerator as a Single Event Effects Simulator, NASA-JPL (2022)</a:t>
            </a:r>
          </a:p>
          <a:p>
            <a:pPr algn="l" fontAlgn="base">
              <a:buFont typeface="Arial" panose="020B0604020202020204" pitchFamily="34" charset="0"/>
              <a:buChar char="•"/>
            </a:pPr>
            <a:r>
              <a:rPr lang="en-US" sz="1600" b="0" i="0" dirty="0">
                <a:effectLst/>
                <a:latin typeface="inherit"/>
              </a:rPr>
              <a:t>AE131 – Harmonic Nonlinear Inverse Compton Scattering, UCLA (2022)</a:t>
            </a:r>
          </a:p>
          <a:p>
            <a:pPr algn="l" fontAlgn="base">
              <a:buFont typeface="Arial" panose="020B0604020202020204" pitchFamily="34" charset="0"/>
              <a:buChar char="•"/>
            </a:pPr>
            <a:r>
              <a:rPr lang="en-US" sz="1600" b="0" i="0" dirty="0">
                <a:effectLst/>
                <a:latin typeface="inherit"/>
              </a:rPr>
              <a:t>AE132 – Benchmarking the Radiation Dose Simulator Around the CO2 Laser IP, SLAC (2022)</a:t>
            </a:r>
          </a:p>
          <a:p>
            <a:pPr algn="l" fontAlgn="base"/>
            <a:endParaRPr lang="en-US" sz="1600" b="0" i="0" dirty="0">
              <a:solidFill>
                <a:srgbClr val="494B4D"/>
              </a:solidFill>
              <a:effectLst/>
              <a:latin typeface="Roboto" panose="02000000000000000000" pitchFamily="2" charset="0"/>
            </a:endParaRPr>
          </a:p>
        </p:txBody>
      </p:sp>
      <p:sp>
        <p:nvSpPr>
          <p:cNvPr id="2" name="Title 1">
            <a:extLst>
              <a:ext uri="{FF2B5EF4-FFF2-40B4-BE49-F238E27FC236}">
                <a16:creationId xmlns:a16="http://schemas.microsoft.com/office/drawing/2014/main" id="{4E4D50E1-4000-CEE0-1B43-B3F7275336DA}"/>
              </a:ext>
            </a:extLst>
          </p:cNvPr>
          <p:cNvSpPr>
            <a:spLocks noGrp="1"/>
          </p:cNvSpPr>
          <p:nvPr>
            <p:ph type="title"/>
          </p:nvPr>
        </p:nvSpPr>
        <p:spPr>
          <a:xfrm>
            <a:off x="571500" y="-251046"/>
            <a:ext cx="11049000" cy="1325563"/>
          </a:xfrm>
        </p:spPr>
        <p:txBody>
          <a:bodyPr/>
          <a:lstStyle/>
          <a:p>
            <a:r>
              <a:rPr lang="en-US" dirty="0"/>
              <a:t>Dynamic Experimental Program</a:t>
            </a:r>
          </a:p>
        </p:txBody>
      </p:sp>
      <p:sp>
        <p:nvSpPr>
          <p:cNvPr id="3" name="Rectangle 2">
            <a:extLst>
              <a:ext uri="{FF2B5EF4-FFF2-40B4-BE49-F238E27FC236}">
                <a16:creationId xmlns:a16="http://schemas.microsoft.com/office/drawing/2014/main" id="{61132337-3958-01D8-8E94-08D002892E27}"/>
              </a:ext>
            </a:extLst>
          </p:cNvPr>
          <p:cNvSpPr/>
          <p:nvPr/>
        </p:nvSpPr>
        <p:spPr>
          <a:xfrm>
            <a:off x="571500" y="1162050"/>
            <a:ext cx="11042837" cy="19621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20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6FBC0-8A71-57E8-C62C-D98E8BF7113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3E9B1E-B21C-B80C-92C6-BB312731A610}"/>
              </a:ext>
            </a:extLst>
          </p:cNvPr>
          <p:cNvSpPr>
            <a:spLocks noGrp="1"/>
          </p:cNvSpPr>
          <p:nvPr>
            <p:ph type="sldNum" sz="quarter" idx="4"/>
          </p:nvPr>
        </p:nvSpPr>
        <p:spPr/>
        <p:txBody>
          <a:bodyPr/>
          <a:lstStyle/>
          <a:p>
            <a:fld id="{933A556B-7C63-244D-9B7C-B0EA8042B330}" type="slidenum">
              <a:rPr lang="en-US" smtClean="0"/>
              <a:pPr/>
              <a:t>12</a:t>
            </a:fld>
            <a:endParaRPr lang="en-US" sz="1000" dirty="0"/>
          </a:p>
        </p:txBody>
      </p:sp>
      <p:sp>
        <p:nvSpPr>
          <p:cNvPr id="6" name="TextBox 5">
            <a:extLst>
              <a:ext uri="{FF2B5EF4-FFF2-40B4-BE49-F238E27FC236}">
                <a16:creationId xmlns:a16="http://schemas.microsoft.com/office/drawing/2014/main" id="{C95CB377-EADD-7423-3AAA-59E4CB273A2E}"/>
              </a:ext>
            </a:extLst>
          </p:cNvPr>
          <p:cNvSpPr txBox="1"/>
          <p:nvPr/>
        </p:nvSpPr>
        <p:spPr>
          <a:xfrm>
            <a:off x="577663" y="848234"/>
            <a:ext cx="11681012" cy="5755422"/>
          </a:xfrm>
          <a:prstGeom prst="rect">
            <a:avLst/>
          </a:prstGeom>
          <a:noFill/>
        </p:spPr>
        <p:txBody>
          <a:bodyPr wrap="square">
            <a:spAutoFit/>
          </a:bodyPr>
          <a:lstStyle/>
          <a:p>
            <a:pPr algn="l" fontAlgn="base"/>
            <a:r>
              <a:rPr lang="en-US" sz="1600" b="1" dirty="0">
                <a:solidFill>
                  <a:srgbClr val="333333"/>
                </a:solidFill>
                <a:latin typeface="Roboto" panose="02000000000000000000" pitchFamily="2" charset="0"/>
              </a:rPr>
              <a:t>At the UM #26</a:t>
            </a:r>
            <a:endParaRPr lang="en-US" sz="1600" b="1" i="0" dirty="0">
              <a:solidFill>
                <a:srgbClr val="333333"/>
              </a:solidFill>
              <a:effectLst/>
              <a:latin typeface="Roboto" panose="02000000000000000000" pitchFamily="2" charset="0"/>
            </a:endParaRPr>
          </a:p>
          <a:p>
            <a:pPr algn="l" fontAlgn="base">
              <a:buFont typeface="Arial" panose="020B0604020202020204" pitchFamily="34" charset="0"/>
              <a:buChar char="•"/>
            </a:pPr>
            <a:r>
              <a:rPr lang="en-US" sz="1600" b="0" i="0" dirty="0">
                <a:effectLst/>
                <a:latin typeface="inherit"/>
              </a:rPr>
              <a:t>AE116 – Intelligent Laser Control with Uncertainty Quantification for Electron Beam Generation, UNM (2020)</a:t>
            </a:r>
          </a:p>
          <a:p>
            <a:pPr algn="l" fontAlgn="base">
              <a:buFont typeface="Arial" panose="020B0604020202020204" pitchFamily="34" charset="0"/>
              <a:buChar char="•"/>
            </a:pPr>
            <a:r>
              <a:rPr lang="en-US" sz="1600" b="0" i="0" dirty="0">
                <a:effectLst/>
                <a:latin typeface="inherit"/>
              </a:rPr>
              <a:t>AE119 – Radiofrequency Emission from 10 Micron Short Pulse Laser Ionized Gases and Solids, AFRL (2021)</a:t>
            </a:r>
          </a:p>
          <a:p>
            <a:pPr algn="l" fontAlgn="base">
              <a:buFont typeface="Arial" panose="020B0604020202020204" pitchFamily="34" charset="0"/>
              <a:buChar char="•"/>
            </a:pPr>
            <a:r>
              <a:rPr lang="en-US" sz="1600" b="0" i="0" dirty="0">
                <a:effectLst/>
                <a:latin typeface="inherit"/>
              </a:rPr>
              <a:t>AE120 – Characterization of the Collinear Wakefield Accelerator Module, ANL (2021)</a:t>
            </a:r>
          </a:p>
          <a:p>
            <a:pPr algn="l" fontAlgn="base">
              <a:buFont typeface="Arial" panose="020B0604020202020204" pitchFamily="34" charset="0"/>
              <a:buChar char="•"/>
            </a:pPr>
            <a:r>
              <a:rPr lang="en-US" sz="1600" b="0" i="0" dirty="0">
                <a:effectLst/>
                <a:latin typeface="inherit"/>
              </a:rPr>
              <a:t>AE121 – High-efficiency Laser-driven Electron Accelerator, U. Nebraska-Lincoln (2021)</a:t>
            </a:r>
          </a:p>
          <a:p>
            <a:pPr algn="l" fontAlgn="base">
              <a:buFont typeface="Arial" panose="020B0604020202020204" pitchFamily="34" charset="0"/>
              <a:buChar char="•"/>
            </a:pPr>
            <a:r>
              <a:rPr lang="en-US" sz="1600" b="0" i="0" dirty="0">
                <a:effectLst/>
                <a:latin typeface="inherit"/>
              </a:rPr>
              <a:t>AE124 – Simulation-aided Instrument Optimization using Artificial Intelligence and Machine Learning Methods, BNL (2021)</a:t>
            </a:r>
          </a:p>
          <a:p>
            <a:pPr algn="l" fontAlgn="base">
              <a:buFont typeface="Arial" panose="020B0604020202020204" pitchFamily="34" charset="0"/>
              <a:buChar char="•"/>
            </a:pPr>
            <a:r>
              <a:rPr lang="en-US" sz="1600" b="0" i="0" dirty="0">
                <a:effectLst/>
                <a:latin typeface="inherit"/>
              </a:rPr>
              <a:t>AE125 – Broadband microwave emissions from LWIR picosecond laser ablation with pre-ionization, JHU (2022)</a:t>
            </a:r>
          </a:p>
          <a:p>
            <a:pPr algn="l" fontAlgn="base">
              <a:buFont typeface="Arial" panose="020B0604020202020204" pitchFamily="34" charset="0"/>
              <a:buChar char="•"/>
            </a:pPr>
            <a:r>
              <a:rPr lang="en-US" sz="1600" b="0" i="0" dirty="0">
                <a:effectLst/>
                <a:latin typeface="inherit"/>
              </a:rPr>
              <a:t>AE126 – Remote detection of radioactive materials using long wave infrared laser-driven avalanche breakdown, UMD (2022)</a:t>
            </a:r>
          </a:p>
          <a:p>
            <a:pPr algn="l" fontAlgn="base">
              <a:buFont typeface="Arial" panose="020B0604020202020204" pitchFamily="34" charset="0"/>
              <a:buChar char="•"/>
            </a:pPr>
            <a:r>
              <a:rPr lang="en-US" sz="1600" b="0" i="0" dirty="0">
                <a:effectLst/>
                <a:latin typeface="inherit"/>
              </a:rPr>
              <a:t>AE127 – Two Color Injection of Bright Electron Beams, SBU (2022)</a:t>
            </a:r>
          </a:p>
          <a:p>
            <a:pPr algn="l" fontAlgn="base">
              <a:buFont typeface="Arial" panose="020B0604020202020204" pitchFamily="34" charset="0"/>
              <a:buChar char="•"/>
            </a:pPr>
            <a:r>
              <a:rPr lang="en-US" sz="1600" b="0" i="0" dirty="0">
                <a:effectLst/>
                <a:latin typeface="inherit"/>
              </a:rPr>
              <a:t>AE128 – </a:t>
            </a:r>
            <a:r>
              <a:rPr lang="en-US" sz="1600" b="0" i="0" strike="noStrike" dirty="0">
                <a:effectLst/>
                <a:latin typeface="inherit"/>
              </a:rPr>
              <a:t>Ionization Currents and Secondary Radiation from Two-Color Pulses at Long Laser Wavelengths</a:t>
            </a:r>
            <a:r>
              <a:rPr lang="en-US" sz="1600" b="0" i="0" dirty="0">
                <a:effectLst/>
                <a:latin typeface="inherit"/>
              </a:rPr>
              <a:t>, NRL (2022)</a:t>
            </a:r>
          </a:p>
          <a:p>
            <a:pPr algn="l" fontAlgn="base">
              <a:buFont typeface="Arial" panose="020B0604020202020204" pitchFamily="34" charset="0"/>
              <a:buChar char="•"/>
            </a:pPr>
            <a:r>
              <a:rPr lang="en-US" sz="1600" b="0" i="0" dirty="0">
                <a:effectLst/>
                <a:latin typeface="inherit"/>
              </a:rPr>
              <a:t>AE129 – Advanced Accelerator and Laser Laboratory Course, BNL (2022)</a:t>
            </a:r>
          </a:p>
          <a:p>
            <a:pPr algn="l" fontAlgn="base">
              <a:buFont typeface="Arial" panose="020B0604020202020204" pitchFamily="34" charset="0"/>
              <a:buChar char="•"/>
            </a:pPr>
            <a:r>
              <a:rPr lang="en-US" sz="1600" b="0" i="0" dirty="0">
                <a:effectLst/>
                <a:latin typeface="inherit"/>
              </a:rPr>
              <a:t>AE130 – Novel Application of a Pulsed Electron Linear Accelerator as a Single Event Effects Simulator, NASA-JPL (2022)</a:t>
            </a:r>
          </a:p>
          <a:p>
            <a:pPr algn="l" fontAlgn="base">
              <a:buFont typeface="Arial" panose="020B0604020202020204" pitchFamily="34" charset="0"/>
              <a:buChar char="•"/>
            </a:pPr>
            <a:r>
              <a:rPr lang="en-US" sz="1600" b="0" i="0" dirty="0">
                <a:effectLst/>
                <a:latin typeface="inherit"/>
              </a:rPr>
              <a:t>AE131 – Harmonic Nonlinear Inverse Compton Scattering, UCLA (2022)</a:t>
            </a:r>
          </a:p>
          <a:p>
            <a:pPr algn="l" fontAlgn="base">
              <a:buFont typeface="Arial" panose="020B0604020202020204" pitchFamily="34" charset="0"/>
              <a:buChar char="•"/>
            </a:pPr>
            <a:r>
              <a:rPr lang="en-US" sz="1600" b="0" i="0" dirty="0">
                <a:effectLst/>
                <a:latin typeface="inherit"/>
              </a:rPr>
              <a:t>AE132 – Benchmarking the Radiation Dose Simulator Around the CO2 Laser IP, SLAC (2022)</a:t>
            </a:r>
          </a:p>
          <a:p>
            <a:pPr algn="l" fontAlgn="base">
              <a:buFont typeface="Arial" panose="020B0604020202020204" pitchFamily="34" charset="0"/>
              <a:buChar char="•"/>
            </a:pPr>
            <a:r>
              <a:rPr lang="en-US" sz="1600" b="0" i="0" dirty="0">
                <a:solidFill>
                  <a:srgbClr val="00B050"/>
                </a:solidFill>
                <a:effectLst/>
                <a:latin typeface="inherit"/>
              </a:rPr>
              <a:t>AE133 – High‐intensity laser interactions with near‐critical density plasmas, Imperial College of London (2024)</a:t>
            </a:r>
          </a:p>
          <a:p>
            <a:pPr algn="l" fontAlgn="base">
              <a:buFont typeface="Arial" panose="020B0604020202020204" pitchFamily="34" charset="0"/>
              <a:buChar char="•"/>
            </a:pPr>
            <a:r>
              <a:rPr lang="en-US" sz="1600" b="0" i="0" dirty="0">
                <a:solidFill>
                  <a:srgbClr val="00B050"/>
                </a:solidFill>
                <a:effectLst/>
                <a:latin typeface="inherit"/>
              </a:rPr>
              <a:t>AE134 – Optical probing of Biermann battery and Weibel instability generated magnetic fields in over critical plasma, UCLA (2024)</a:t>
            </a:r>
          </a:p>
          <a:p>
            <a:pPr fontAlgn="base">
              <a:buFont typeface="Arial" panose="020B0604020202020204" pitchFamily="34" charset="0"/>
              <a:buChar char="•"/>
            </a:pPr>
            <a:r>
              <a:rPr lang="en-US" sz="1600" dirty="0">
                <a:solidFill>
                  <a:srgbClr val="00B050"/>
                </a:solidFill>
                <a:latin typeface="inherit"/>
              </a:rPr>
              <a:t>AF135 – Tunable Laser Positron Source, University of Colorado – Denver (2024)</a:t>
            </a:r>
          </a:p>
          <a:p>
            <a:pPr algn="l" fontAlgn="base">
              <a:buFont typeface="Arial" panose="020B0604020202020204" pitchFamily="34" charset="0"/>
              <a:buChar char="•"/>
            </a:pPr>
            <a:r>
              <a:rPr lang="en-US" sz="1600" b="0" i="0" dirty="0">
                <a:solidFill>
                  <a:srgbClr val="00B050"/>
                </a:solidFill>
                <a:effectLst/>
                <a:latin typeface="inherit"/>
              </a:rPr>
              <a:t>AE136 – Ultrafast Electron Radiography of LWFA, SBU (2024)</a:t>
            </a:r>
          </a:p>
          <a:p>
            <a:pPr algn="l" fontAlgn="base">
              <a:buFont typeface="Arial" panose="020B0604020202020204" pitchFamily="34" charset="0"/>
              <a:buChar char="•"/>
            </a:pPr>
            <a:r>
              <a:rPr lang="en-US" sz="1600" b="0" i="0" dirty="0">
                <a:solidFill>
                  <a:srgbClr val="00B050"/>
                </a:solidFill>
                <a:effectLst/>
                <a:latin typeface="inherit"/>
              </a:rPr>
              <a:t>AE137 – Optical diagnosis of CO2-laser-driven plasma wakes, UT-Austin (2024)</a:t>
            </a:r>
          </a:p>
          <a:p>
            <a:pPr algn="l" fontAlgn="base">
              <a:buFont typeface="Arial" panose="020B0604020202020204" pitchFamily="34" charset="0"/>
              <a:buChar char="•"/>
            </a:pPr>
            <a:r>
              <a:rPr lang="en-US" sz="1600" b="0" i="0" dirty="0">
                <a:solidFill>
                  <a:srgbClr val="00B050"/>
                </a:solidFill>
                <a:effectLst/>
                <a:latin typeface="inherit"/>
              </a:rPr>
              <a:t>AE138 – Enabling R&amp;D for Advanced M/L-WIR Laser Concepts, BNL (2024)</a:t>
            </a:r>
          </a:p>
          <a:p>
            <a:pPr algn="l" fontAlgn="base">
              <a:buFont typeface="Arial" panose="020B0604020202020204" pitchFamily="34" charset="0"/>
              <a:buChar char="•"/>
            </a:pPr>
            <a:endParaRPr lang="en-US" sz="1600" b="0" i="0" dirty="0">
              <a:solidFill>
                <a:srgbClr val="00B050"/>
              </a:solidFill>
              <a:effectLst/>
              <a:latin typeface="inherit"/>
            </a:endParaRPr>
          </a:p>
          <a:p>
            <a:pPr algn="l" fontAlgn="base">
              <a:buFont typeface="Arial" panose="020B0604020202020204" pitchFamily="34" charset="0"/>
              <a:buChar char="•"/>
            </a:pPr>
            <a:endParaRPr lang="en-US" sz="1600" b="0" i="0" dirty="0">
              <a:solidFill>
                <a:srgbClr val="00B050"/>
              </a:solidFill>
              <a:effectLst/>
              <a:latin typeface="inherit"/>
            </a:endParaRPr>
          </a:p>
          <a:p>
            <a:pPr algn="l" fontAlgn="base"/>
            <a:endParaRPr lang="en-US" sz="1600" b="0" i="0" dirty="0">
              <a:solidFill>
                <a:srgbClr val="494B4D"/>
              </a:solidFill>
              <a:effectLst/>
              <a:latin typeface="Roboto" panose="02000000000000000000" pitchFamily="2" charset="0"/>
            </a:endParaRPr>
          </a:p>
        </p:txBody>
      </p:sp>
      <p:sp>
        <p:nvSpPr>
          <p:cNvPr id="2" name="Title 1">
            <a:extLst>
              <a:ext uri="{FF2B5EF4-FFF2-40B4-BE49-F238E27FC236}">
                <a16:creationId xmlns:a16="http://schemas.microsoft.com/office/drawing/2014/main" id="{E5B7B4B7-EC38-C3A3-6558-63DF5DC5FC85}"/>
              </a:ext>
            </a:extLst>
          </p:cNvPr>
          <p:cNvSpPr>
            <a:spLocks noGrp="1"/>
          </p:cNvSpPr>
          <p:nvPr>
            <p:ph type="title"/>
          </p:nvPr>
        </p:nvSpPr>
        <p:spPr>
          <a:xfrm>
            <a:off x="571500" y="-251046"/>
            <a:ext cx="11049000" cy="1325563"/>
          </a:xfrm>
        </p:spPr>
        <p:txBody>
          <a:bodyPr/>
          <a:lstStyle/>
          <a:p>
            <a:r>
              <a:rPr lang="en-US" dirty="0"/>
              <a:t>Dynamic Experimental Program</a:t>
            </a:r>
          </a:p>
        </p:txBody>
      </p:sp>
      <p:sp>
        <p:nvSpPr>
          <p:cNvPr id="3" name="Rectangle 2">
            <a:extLst>
              <a:ext uri="{FF2B5EF4-FFF2-40B4-BE49-F238E27FC236}">
                <a16:creationId xmlns:a16="http://schemas.microsoft.com/office/drawing/2014/main" id="{77CDFA5D-A357-E0B8-DD92-8F340D8ED4EB}"/>
              </a:ext>
            </a:extLst>
          </p:cNvPr>
          <p:cNvSpPr/>
          <p:nvPr/>
        </p:nvSpPr>
        <p:spPr>
          <a:xfrm>
            <a:off x="571500" y="4375128"/>
            <a:ext cx="11042837" cy="19621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Tree>
    <p:extLst>
      <p:ext uri="{BB962C8B-B14F-4D97-AF65-F5344CB8AC3E}">
        <p14:creationId xmlns:p14="http://schemas.microsoft.com/office/powerpoint/2010/main" val="89516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CE9BB11-D465-2550-5F42-4DD372F9E3F3}"/>
              </a:ext>
            </a:extLst>
          </p:cNvPr>
          <p:cNvSpPr/>
          <p:nvPr/>
        </p:nvSpPr>
        <p:spPr>
          <a:xfrm>
            <a:off x="6307088" y="1405469"/>
            <a:ext cx="5884912" cy="4080931"/>
          </a:xfrm>
          <a:prstGeom prst="rect">
            <a:avLst/>
          </a:prstGeom>
          <a:solidFill>
            <a:schemeClr val="accent3">
              <a:lumMod val="20000"/>
              <a:lumOff val="80000"/>
            </a:schemeClr>
          </a:solidFill>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3740150-436D-53CC-550D-0FF6558EB55A}"/>
              </a:ext>
            </a:extLst>
          </p:cNvPr>
          <p:cNvSpPr/>
          <p:nvPr/>
        </p:nvSpPr>
        <p:spPr>
          <a:xfrm>
            <a:off x="449213" y="1405469"/>
            <a:ext cx="5884912" cy="4080931"/>
          </a:xfrm>
          <a:prstGeom prst="rect">
            <a:avLst/>
          </a:prstGeom>
          <a:solidFill>
            <a:schemeClr val="accent6">
              <a:lumMod val="20000"/>
              <a:lumOff val="80000"/>
            </a:schemeClr>
          </a:solidFill>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9D6CBF4-0730-1310-E99C-847CA9DA70D2}"/>
              </a:ext>
            </a:extLst>
          </p:cNvPr>
          <p:cNvSpPr>
            <a:spLocks noGrp="1"/>
          </p:cNvSpPr>
          <p:nvPr>
            <p:ph type="sldNum" sz="quarter" idx="4"/>
          </p:nvPr>
        </p:nvSpPr>
        <p:spPr/>
        <p:txBody>
          <a:bodyPr/>
          <a:lstStyle/>
          <a:p>
            <a:fld id="{933A556B-7C63-244D-9B7C-B0EA8042B330}" type="slidenum">
              <a:rPr lang="en-US" smtClean="0"/>
              <a:pPr/>
              <a:t>13</a:t>
            </a:fld>
            <a:endParaRPr lang="en-US" sz="1000" dirty="0"/>
          </a:p>
        </p:txBody>
      </p:sp>
      <p:sp>
        <p:nvSpPr>
          <p:cNvPr id="58" name="TextBox 57">
            <a:extLst>
              <a:ext uri="{FF2B5EF4-FFF2-40B4-BE49-F238E27FC236}">
                <a16:creationId xmlns:a16="http://schemas.microsoft.com/office/drawing/2014/main" id="{AFD723EF-E752-BF7B-DD85-B615FC97EA5B}"/>
              </a:ext>
            </a:extLst>
          </p:cNvPr>
          <p:cNvSpPr txBox="1"/>
          <p:nvPr/>
        </p:nvSpPr>
        <p:spPr>
          <a:xfrm>
            <a:off x="970051" y="1521291"/>
            <a:ext cx="4552308" cy="707886"/>
          </a:xfrm>
          <a:prstGeom prst="rect">
            <a:avLst/>
          </a:prstGeom>
          <a:noFill/>
        </p:spPr>
        <p:txBody>
          <a:bodyPr wrap="square">
            <a:spAutoFit/>
          </a:bodyPr>
          <a:lstStyle/>
          <a:p>
            <a:r>
              <a:rPr lang="en-US" sz="2000" dirty="0">
                <a:solidFill>
                  <a:srgbClr val="FF0000"/>
                </a:solidFill>
              </a:rPr>
              <a:t>Plasma electron acceleration driven by </a:t>
            </a:r>
          </a:p>
          <a:p>
            <a:r>
              <a:rPr lang="en-US" sz="2000" dirty="0">
                <a:solidFill>
                  <a:srgbClr val="FF0000"/>
                </a:solidFill>
              </a:rPr>
              <a:t>a long-wave-infrared laser, by AE95</a:t>
            </a:r>
          </a:p>
        </p:txBody>
      </p:sp>
      <p:sp>
        <p:nvSpPr>
          <p:cNvPr id="66" name="TextBox 65">
            <a:extLst>
              <a:ext uri="{FF2B5EF4-FFF2-40B4-BE49-F238E27FC236}">
                <a16:creationId xmlns:a16="http://schemas.microsoft.com/office/drawing/2014/main" id="{52BBD100-D104-FB30-45E4-6AFD541B89B7}"/>
              </a:ext>
            </a:extLst>
          </p:cNvPr>
          <p:cNvSpPr txBox="1"/>
          <p:nvPr/>
        </p:nvSpPr>
        <p:spPr>
          <a:xfrm>
            <a:off x="1673572" y="4921610"/>
            <a:ext cx="2935419" cy="400110"/>
          </a:xfrm>
          <a:prstGeom prst="rect">
            <a:avLst/>
          </a:prstGeom>
          <a:noFill/>
        </p:spPr>
        <p:txBody>
          <a:bodyPr wrap="none" rtlCol="0">
            <a:spAutoFit/>
          </a:bodyPr>
          <a:lstStyle/>
          <a:p>
            <a:r>
              <a:rPr lang="en-US" sz="2000" dirty="0">
                <a:solidFill>
                  <a:schemeClr val="tx1">
                    <a:lumMod val="65000"/>
                    <a:lumOff val="35000"/>
                  </a:schemeClr>
                </a:solidFill>
              </a:rPr>
              <a:t>Nature Communications</a:t>
            </a:r>
          </a:p>
        </p:txBody>
      </p:sp>
      <p:sp>
        <p:nvSpPr>
          <p:cNvPr id="70" name="TextBox 69">
            <a:extLst>
              <a:ext uri="{FF2B5EF4-FFF2-40B4-BE49-F238E27FC236}">
                <a16:creationId xmlns:a16="http://schemas.microsoft.com/office/drawing/2014/main" id="{62CA7123-325D-F96D-7DBE-F0D0E0A1C4FD}"/>
              </a:ext>
            </a:extLst>
          </p:cNvPr>
          <p:cNvSpPr txBox="1"/>
          <p:nvPr/>
        </p:nvSpPr>
        <p:spPr>
          <a:xfrm>
            <a:off x="6530735" y="1537608"/>
            <a:ext cx="5444837" cy="707886"/>
          </a:xfrm>
          <a:prstGeom prst="rect">
            <a:avLst/>
          </a:prstGeom>
          <a:noFill/>
        </p:spPr>
        <p:txBody>
          <a:bodyPr wrap="square">
            <a:spAutoFit/>
          </a:bodyPr>
          <a:lstStyle/>
          <a:p>
            <a:r>
              <a:rPr lang="en-US" sz="2000" dirty="0">
                <a:solidFill>
                  <a:srgbClr val="FF0000"/>
                </a:solidFill>
                <a:effectLst/>
                <a:ea typeface="Times New Roman" panose="02020603050405020304" pitchFamily="18" charset="0"/>
                <a:cs typeface="Aptos" panose="020B0004020202020204" pitchFamily="34" charset="0"/>
              </a:rPr>
              <a:t>Mapping the self-generated magnetic fields due to thermal Weibel instability, by AE98</a:t>
            </a:r>
            <a:endParaRPr lang="en-US" sz="2000" dirty="0">
              <a:solidFill>
                <a:srgbClr val="FF0000"/>
              </a:solidFill>
            </a:endParaRPr>
          </a:p>
        </p:txBody>
      </p:sp>
      <p:pic>
        <p:nvPicPr>
          <p:cNvPr id="76" name="Picture 75">
            <a:extLst>
              <a:ext uri="{FF2B5EF4-FFF2-40B4-BE49-F238E27FC236}">
                <a16:creationId xmlns:a16="http://schemas.microsoft.com/office/drawing/2014/main" id="{4094249F-FF54-9108-9031-6BBD7FF79890}"/>
              </a:ext>
            </a:extLst>
          </p:cNvPr>
          <p:cNvPicPr>
            <a:picLocks noChangeAspect="1"/>
          </p:cNvPicPr>
          <p:nvPr/>
        </p:nvPicPr>
        <p:blipFill>
          <a:blip r:embed="rId2"/>
          <a:srcRect r="4253"/>
          <a:stretch/>
        </p:blipFill>
        <p:spPr>
          <a:xfrm>
            <a:off x="6689409" y="2517729"/>
            <a:ext cx="4720904" cy="2315383"/>
          </a:xfrm>
          <a:prstGeom prst="rect">
            <a:avLst/>
          </a:prstGeom>
        </p:spPr>
      </p:pic>
      <p:sp>
        <p:nvSpPr>
          <p:cNvPr id="77" name="TextBox 76">
            <a:extLst>
              <a:ext uri="{FF2B5EF4-FFF2-40B4-BE49-F238E27FC236}">
                <a16:creationId xmlns:a16="http://schemas.microsoft.com/office/drawing/2014/main" id="{6E9018B2-A2F6-62DD-4C09-8670075D61FF}"/>
              </a:ext>
            </a:extLst>
          </p:cNvPr>
          <p:cNvSpPr txBox="1"/>
          <p:nvPr/>
        </p:nvSpPr>
        <p:spPr>
          <a:xfrm>
            <a:off x="7142763" y="4921610"/>
            <a:ext cx="4411062" cy="400110"/>
          </a:xfrm>
          <a:prstGeom prst="rect">
            <a:avLst/>
          </a:prstGeom>
          <a:noFill/>
        </p:spPr>
        <p:txBody>
          <a:bodyPr wrap="square" rtlCol="0">
            <a:spAutoFit/>
          </a:bodyPr>
          <a:lstStyle/>
          <a:p>
            <a:r>
              <a:rPr lang="en-US" sz="2000" dirty="0">
                <a:solidFill>
                  <a:schemeClr val="tx1">
                    <a:lumMod val="65000"/>
                    <a:lumOff val="35000"/>
                  </a:schemeClr>
                </a:solidFill>
              </a:rPr>
              <a:t>Proc. of National Acad. of Science</a:t>
            </a:r>
          </a:p>
        </p:txBody>
      </p:sp>
      <p:pic>
        <p:nvPicPr>
          <p:cNvPr id="5" name="Picture 4" descr="Graphical user interface&#10;&#10;Description automatically generated">
            <a:extLst>
              <a:ext uri="{FF2B5EF4-FFF2-40B4-BE49-F238E27FC236}">
                <a16:creationId xmlns:a16="http://schemas.microsoft.com/office/drawing/2014/main" id="{F26741E2-8B3D-061D-29F5-1A57D952A5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3258" t="2562" r="1881" b="57817"/>
          <a:stretch/>
        </p:blipFill>
        <p:spPr>
          <a:xfrm>
            <a:off x="740187" y="2517730"/>
            <a:ext cx="5307787" cy="2315382"/>
          </a:xfrm>
          <a:prstGeom prst="rect">
            <a:avLst/>
          </a:prstGeom>
        </p:spPr>
      </p:pic>
      <p:sp>
        <p:nvSpPr>
          <p:cNvPr id="21" name="Title 1">
            <a:extLst>
              <a:ext uri="{FF2B5EF4-FFF2-40B4-BE49-F238E27FC236}">
                <a16:creationId xmlns:a16="http://schemas.microsoft.com/office/drawing/2014/main" id="{C1943C8D-D9CC-E5A6-B746-F012E9DFC646}"/>
              </a:ext>
            </a:extLst>
          </p:cNvPr>
          <p:cNvSpPr>
            <a:spLocks noGrp="1"/>
          </p:cNvSpPr>
          <p:nvPr>
            <p:ph type="title"/>
          </p:nvPr>
        </p:nvSpPr>
        <p:spPr>
          <a:xfrm>
            <a:off x="361313" y="0"/>
            <a:ext cx="11049000" cy="1325563"/>
          </a:xfrm>
        </p:spPr>
        <p:txBody>
          <a:bodyPr/>
          <a:lstStyle/>
          <a:p>
            <a:r>
              <a:rPr lang="en-US" dirty="0"/>
              <a:t>Recent Highlights</a:t>
            </a:r>
          </a:p>
        </p:txBody>
      </p:sp>
    </p:spTree>
    <p:extLst>
      <p:ext uri="{BB962C8B-B14F-4D97-AF65-F5344CB8AC3E}">
        <p14:creationId xmlns:p14="http://schemas.microsoft.com/office/powerpoint/2010/main" val="3729065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DE738-EB5F-960A-52A0-32FA2AFC4AE7}"/>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B9FDFF25-0F97-17ED-C723-F441E301F2B7}"/>
              </a:ext>
            </a:extLst>
          </p:cNvPr>
          <p:cNvSpPr/>
          <p:nvPr/>
        </p:nvSpPr>
        <p:spPr>
          <a:xfrm>
            <a:off x="561975" y="3807037"/>
            <a:ext cx="11506200" cy="2268105"/>
          </a:xfrm>
          <a:prstGeom prst="rect">
            <a:avLst/>
          </a:prstGeom>
          <a:solidFill>
            <a:schemeClr val="accent3">
              <a:lumMod val="20000"/>
              <a:lumOff val="80000"/>
            </a:schemeClr>
          </a:solidFill>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A550700-E774-A5E0-1CCE-90F9AE93C92D}"/>
              </a:ext>
            </a:extLst>
          </p:cNvPr>
          <p:cNvSpPr/>
          <p:nvPr/>
        </p:nvSpPr>
        <p:spPr>
          <a:xfrm>
            <a:off x="561975" y="1047749"/>
            <a:ext cx="11506200" cy="2942459"/>
          </a:xfrm>
          <a:prstGeom prst="rect">
            <a:avLst/>
          </a:prstGeom>
          <a:solidFill>
            <a:schemeClr val="accent6">
              <a:lumMod val="20000"/>
              <a:lumOff val="80000"/>
            </a:schemeClr>
          </a:solidFill>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272BF25-8B6D-0CF7-996A-CB12FC9EF5F6}"/>
              </a:ext>
            </a:extLst>
          </p:cNvPr>
          <p:cNvSpPr>
            <a:spLocks noGrp="1"/>
          </p:cNvSpPr>
          <p:nvPr>
            <p:ph type="sldNum" sz="quarter" idx="4"/>
          </p:nvPr>
        </p:nvSpPr>
        <p:spPr/>
        <p:txBody>
          <a:bodyPr/>
          <a:lstStyle/>
          <a:p>
            <a:fld id="{933A556B-7C63-244D-9B7C-B0EA8042B330}" type="slidenum">
              <a:rPr lang="en-US" smtClean="0"/>
              <a:pPr/>
              <a:t>14</a:t>
            </a:fld>
            <a:endParaRPr lang="en-US" sz="1000" dirty="0"/>
          </a:p>
        </p:txBody>
      </p:sp>
      <p:pic>
        <p:nvPicPr>
          <p:cNvPr id="15" name="Picture 14">
            <a:extLst>
              <a:ext uri="{FF2B5EF4-FFF2-40B4-BE49-F238E27FC236}">
                <a16:creationId xmlns:a16="http://schemas.microsoft.com/office/drawing/2014/main" id="{64419A93-B411-C90E-6FF1-81687113E5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4726" t="1" r="9990" b="60351"/>
          <a:stretch/>
        </p:blipFill>
        <p:spPr bwMode="auto">
          <a:xfrm>
            <a:off x="9575676" y="4254306"/>
            <a:ext cx="903515" cy="1041899"/>
          </a:xfrm>
          <a:prstGeom prst="rect">
            <a:avLst/>
          </a:prstGeom>
          <a:noFill/>
          <a:ln>
            <a:noFill/>
          </a:ln>
        </p:spPr>
      </p:pic>
      <p:grpSp>
        <p:nvGrpSpPr>
          <p:cNvPr id="16" name="Group 15">
            <a:extLst>
              <a:ext uri="{FF2B5EF4-FFF2-40B4-BE49-F238E27FC236}">
                <a16:creationId xmlns:a16="http://schemas.microsoft.com/office/drawing/2014/main" id="{B3A34764-1C21-3B23-A094-F422D1F7FD16}"/>
              </a:ext>
            </a:extLst>
          </p:cNvPr>
          <p:cNvGrpSpPr/>
          <p:nvPr/>
        </p:nvGrpSpPr>
        <p:grpSpPr>
          <a:xfrm>
            <a:off x="2533650" y="4016065"/>
            <a:ext cx="6653560" cy="1838328"/>
            <a:chOff x="0" y="-45981"/>
            <a:chExt cx="3975209" cy="1101188"/>
          </a:xfrm>
        </p:grpSpPr>
        <p:sp>
          <p:nvSpPr>
            <p:cNvPr id="17" name="Freeform: Shape 16">
              <a:extLst>
                <a:ext uri="{FF2B5EF4-FFF2-40B4-BE49-F238E27FC236}">
                  <a16:creationId xmlns:a16="http://schemas.microsoft.com/office/drawing/2014/main" id="{A48E2392-6527-0541-3BC6-97E887A9096C}"/>
                </a:ext>
              </a:extLst>
            </p:cNvPr>
            <p:cNvSpPr/>
            <p:nvPr/>
          </p:nvSpPr>
          <p:spPr>
            <a:xfrm flipH="1" flipV="1">
              <a:off x="1683298" y="568576"/>
              <a:ext cx="706210" cy="59079"/>
            </a:xfrm>
            <a:custGeom>
              <a:avLst/>
              <a:gdLst>
                <a:gd name="connsiteX0" fmla="*/ 0 w 1254662"/>
                <a:gd name="connsiteY0" fmla="*/ 206441 h 206441"/>
                <a:gd name="connsiteX1" fmla="*/ 604157 w 1254662"/>
                <a:gd name="connsiteY1" fmla="*/ 73091 h 206441"/>
                <a:gd name="connsiteX2" fmla="*/ 1190625 w 1254662"/>
                <a:gd name="connsiteY2" fmla="*/ 6416 h 206441"/>
                <a:gd name="connsiteX3" fmla="*/ 1212396 w 1254662"/>
                <a:gd name="connsiteY3" fmla="*/ 6416 h 206441"/>
                <a:gd name="connsiteX0" fmla="*/ 0 w 1190625"/>
                <a:gd name="connsiteY0" fmla="*/ 200025 h 200025"/>
                <a:gd name="connsiteX1" fmla="*/ 604157 w 1190625"/>
                <a:gd name="connsiteY1" fmla="*/ 66675 h 200025"/>
                <a:gd name="connsiteX2" fmla="*/ 1190625 w 1190625"/>
                <a:gd name="connsiteY2" fmla="*/ 0 h 200025"/>
                <a:gd name="connsiteX0" fmla="*/ 0 w 1190625"/>
                <a:gd name="connsiteY0" fmla="*/ 200025 h 303451"/>
                <a:gd name="connsiteX1" fmla="*/ 666750 w 1190625"/>
                <a:gd name="connsiteY1" fmla="*/ 299357 h 303451"/>
                <a:gd name="connsiteX2" fmla="*/ 1190625 w 1190625"/>
                <a:gd name="connsiteY2" fmla="*/ 0 h 303451"/>
                <a:gd name="connsiteX0" fmla="*/ 0 w 1190625"/>
                <a:gd name="connsiteY0" fmla="*/ 200025 h 303451"/>
                <a:gd name="connsiteX1" fmla="*/ 666750 w 1190625"/>
                <a:gd name="connsiteY1" fmla="*/ 299357 h 303451"/>
                <a:gd name="connsiteX2" fmla="*/ 1190625 w 1190625"/>
                <a:gd name="connsiteY2" fmla="*/ 0 h 303451"/>
                <a:gd name="connsiteX0" fmla="*/ 0 w 1190625"/>
                <a:gd name="connsiteY0" fmla="*/ 200025 h 307670"/>
                <a:gd name="connsiteX1" fmla="*/ 666750 w 1190625"/>
                <a:gd name="connsiteY1" fmla="*/ 299357 h 307670"/>
                <a:gd name="connsiteX2" fmla="*/ 1190625 w 1190625"/>
                <a:gd name="connsiteY2" fmla="*/ 0 h 307670"/>
                <a:gd name="connsiteX0" fmla="*/ 0 w 1190625"/>
                <a:gd name="connsiteY0" fmla="*/ 200025 h 307670"/>
                <a:gd name="connsiteX1" fmla="*/ 666750 w 1190625"/>
                <a:gd name="connsiteY1" fmla="*/ 299357 h 307670"/>
                <a:gd name="connsiteX2" fmla="*/ 1190625 w 1190625"/>
                <a:gd name="connsiteY2" fmla="*/ 0 h 307670"/>
                <a:gd name="connsiteX0" fmla="*/ 0 w 1190625"/>
                <a:gd name="connsiteY0" fmla="*/ 200025 h 301439"/>
                <a:gd name="connsiteX1" fmla="*/ 673553 w 1190625"/>
                <a:gd name="connsiteY1" fmla="*/ 292554 h 301439"/>
                <a:gd name="connsiteX2" fmla="*/ 1190625 w 1190625"/>
                <a:gd name="connsiteY2" fmla="*/ 0 h 301439"/>
                <a:gd name="connsiteX0" fmla="*/ 0 w 673553"/>
                <a:gd name="connsiteY0" fmla="*/ 0 h 101414"/>
                <a:gd name="connsiteX1" fmla="*/ 673553 w 673553"/>
                <a:gd name="connsiteY1" fmla="*/ 92529 h 101414"/>
                <a:gd name="connsiteX0" fmla="*/ 0 w 575556"/>
                <a:gd name="connsiteY0" fmla="*/ 0 h 59544"/>
                <a:gd name="connsiteX1" fmla="*/ 575556 w 575556"/>
                <a:gd name="connsiteY1" fmla="*/ 42718 h 59544"/>
                <a:gd name="connsiteX0" fmla="*/ 0 w 575556"/>
                <a:gd name="connsiteY0" fmla="*/ 0 h 56583"/>
                <a:gd name="connsiteX1" fmla="*/ 575556 w 575556"/>
                <a:gd name="connsiteY1" fmla="*/ 42718 h 56583"/>
                <a:gd name="connsiteX0" fmla="*/ 0 w 575556"/>
                <a:gd name="connsiteY0" fmla="*/ 0 h 50252"/>
                <a:gd name="connsiteX1" fmla="*/ 575556 w 575556"/>
                <a:gd name="connsiteY1" fmla="*/ 42718 h 50252"/>
                <a:gd name="connsiteX0" fmla="*/ 0 w 575556"/>
                <a:gd name="connsiteY0" fmla="*/ 0 h 56583"/>
                <a:gd name="connsiteX1" fmla="*/ 575556 w 575556"/>
                <a:gd name="connsiteY1" fmla="*/ 42718 h 56583"/>
                <a:gd name="connsiteX0" fmla="*/ 0 w 561754"/>
                <a:gd name="connsiteY0" fmla="*/ 0 h 53323"/>
                <a:gd name="connsiteX1" fmla="*/ 561754 w 561754"/>
                <a:gd name="connsiteY1" fmla="*/ 38568 h 53323"/>
                <a:gd name="connsiteX0" fmla="*/ 0 w 550713"/>
                <a:gd name="connsiteY0" fmla="*/ 0 h 51731"/>
                <a:gd name="connsiteX1" fmla="*/ 550713 w 550713"/>
                <a:gd name="connsiteY1" fmla="*/ 36492 h 51731"/>
                <a:gd name="connsiteX0" fmla="*/ 0 w 512066"/>
                <a:gd name="connsiteY0" fmla="*/ 34073 h 52559"/>
                <a:gd name="connsiteX1" fmla="*/ 512066 w 512066"/>
                <a:gd name="connsiteY1" fmla="*/ 0 h 52559"/>
                <a:gd name="connsiteX0" fmla="*/ 0 w 512066"/>
                <a:gd name="connsiteY0" fmla="*/ 34073 h 34073"/>
                <a:gd name="connsiteX1" fmla="*/ 512066 w 512066"/>
                <a:gd name="connsiteY1" fmla="*/ 0 h 34073"/>
                <a:gd name="connsiteX0" fmla="*/ 0 w 512066"/>
                <a:gd name="connsiteY0" fmla="*/ 34073 h 34198"/>
                <a:gd name="connsiteX1" fmla="*/ 512066 w 512066"/>
                <a:gd name="connsiteY1" fmla="*/ 0 h 34198"/>
                <a:gd name="connsiteX0" fmla="*/ 0 w 512066"/>
                <a:gd name="connsiteY0" fmla="*/ 34073 h 36423"/>
                <a:gd name="connsiteX1" fmla="*/ 512066 w 512066"/>
                <a:gd name="connsiteY1" fmla="*/ 0 h 36423"/>
                <a:gd name="connsiteX0" fmla="*/ 0 w 512066"/>
                <a:gd name="connsiteY0" fmla="*/ 34073 h 40666"/>
                <a:gd name="connsiteX1" fmla="*/ 512066 w 512066"/>
                <a:gd name="connsiteY1" fmla="*/ 0 h 40666"/>
                <a:gd name="connsiteX0" fmla="*/ 0 w 534149"/>
                <a:gd name="connsiteY0" fmla="*/ 9168 h 28600"/>
                <a:gd name="connsiteX1" fmla="*/ 534149 w 534149"/>
                <a:gd name="connsiteY1" fmla="*/ 0 h 28600"/>
                <a:gd name="connsiteX0" fmla="*/ 0 w 534149"/>
                <a:gd name="connsiteY0" fmla="*/ 9168 h 29209"/>
                <a:gd name="connsiteX1" fmla="*/ 534149 w 534149"/>
                <a:gd name="connsiteY1" fmla="*/ 0 h 29209"/>
                <a:gd name="connsiteX0" fmla="*/ 0 w 534149"/>
                <a:gd name="connsiteY0" fmla="*/ 9168 h 35336"/>
                <a:gd name="connsiteX1" fmla="*/ 534149 w 534149"/>
                <a:gd name="connsiteY1" fmla="*/ 0 h 35336"/>
                <a:gd name="connsiteX0" fmla="*/ 0 w 728762"/>
                <a:gd name="connsiteY0" fmla="*/ 46527 h 58926"/>
                <a:gd name="connsiteX1" fmla="*/ 728762 w 728762"/>
                <a:gd name="connsiteY1" fmla="*/ 0 h 58926"/>
                <a:gd name="connsiteX0" fmla="*/ 0 w 728762"/>
                <a:gd name="connsiteY0" fmla="*/ 46527 h 54353"/>
                <a:gd name="connsiteX1" fmla="*/ 728762 w 728762"/>
                <a:gd name="connsiteY1" fmla="*/ 0 h 54353"/>
                <a:gd name="connsiteX0" fmla="*/ 0 w 728762"/>
                <a:gd name="connsiteY0" fmla="*/ 61055 h 66583"/>
                <a:gd name="connsiteX1" fmla="*/ 728762 w 728762"/>
                <a:gd name="connsiteY1" fmla="*/ 0 h 66583"/>
                <a:gd name="connsiteX0" fmla="*/ 0 w 728762"/>
                <a:gd name="connsiteY0" fmla="*/ 61055 h 61055"/>
                <a:gd name="connsiteX1" fmla="*/ 728762 w 728762"/>
                <a:gd name="connsiteY1" fmla="*/ 0 h 61055"/>
                <a:gd name="connsiteX0" fmla="*/ 0 w 716339"/>
                <a:gd name="connsiteY0" fmla="*/ 90111 h 90111"/>
                <a:gd name="connsiteX1" fmla="*/ 716339 w 716339"/>
                <a:gd name="connsiteY1" fmla="*/ 0 h 90111"/>
              </a:gdLst>
              <a:ahLst/>
              <a:cxnLst>
                <a:cxn ang="0">
                  <a:pos x="connsiteX0" y="connsiteY0"/>
                </a:cxn>
                <a:cxn ang="0">
                  <a:pos x="connsiteX1" y="connsiteY1"/>
                </a:cxn>
              </a:cxnLst>
              <a:rect l="l" t="t" r="r" b="b"/>
              <a:pathLst>
                <a:path w="716339" h="90111">
                  <a:moveTo>
                    <a:pt x="0" y="90111"/>
                  </a:moveTo>
                  <a:cubicBezTo>
                    <a:pt x="221713" y="82546"/>
                    <a:pt x="487537" y="54090"/>
                    <a:pt x="716339" y="0"/>
                  </a:cubicBezTo>
                </a:path>
              </a:pathLst>
            </a:custGeom>
            <a:noFill/>
            <a:ln w="63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8" name="Freeform: Shape 17">
              <a:extLst>
                <a:ext uri="{FF2B5EF4-FFF2-40B4-BE49-F238E27FC236}">
                  <a16:creationId xmlns:a16="http://schemas.microsoft.com/office/drawing/2014/main" id="{BEDB756C-61F2-CEC9-040D-0A91449EDF07}"/>
                </a:ext>
              </a:extLst>
            </p:cNvPr>
            <p:cNvSpPr/>
            <p:nvPr/>
          </p:nvSpPr>
          <p:spPr>
            <a:xfrm rot="20628502" flipH="1">
              <a:off x="1678339" y="518144"/>
              <a:ext cx="709887" cy="17655"/>
            </a:xfrm>
            <a:custGeom>
              <a:avLst/>
              <a:gdLst>
                <a:gd name="connsiteX0" fmla="*/ 0 w 1254662"/>
                <a:gd name="connsiteY0" fmla="*/ 206441 h 206441"/>
                <a:gd name="connsiteX1" fmla="*/ 604157 w 1254662"/>
                <a:gd name="connsiteY1" fmla="*/ 73091 h 206441"/>
                <a:gd name="connsiteX2" fmla="*/ 1190625 w 1254662"/>
                <a:gd name="connsiteY2" fmla="*/ 6416 h 206441"/>
                <a:gd name="connsiteX3" fmla="*/ 1212396 w 1254662"/>
                <a:gd name="connsiteY3" fmla="*/ 6416 h 206441"/>
                <a:gd name="connsiteX0" fmla="*/ 0 w 1190625"/>
                <a:gd name="connsiteY0" fmla="*/ 200025 h 200025"/>
                <a:gd name="connsiteX1" fmla="*/ 604157 w 1190625"/>
                <a:gd name="connsiteY1" fmla="*/ 66675 h 200025"/>
                <a:gd name="connsiteX2" fmla="*/ 1190625 w 1190625"/>
                <a:gd name="connsiteY2" fmla="*/ 0 h 200025"/>
                <a:gd name="connsiteX0" fmla="*/ 0 w 1190625"/>
                <a:gd name="connsiteY0" fmla="*/ 200025 h 303451"/>
                <a:gd name="connsiteX1" fmla="*/ 666750 w 1190625"/>
                <a:gd name="connsiteY1" fmla="*/ 299357 h 303451"/>
                <a:gd name="connsiteX2" fmla="*/ 1190625 w 1190625"/>
                <a:gd name="connsiteY2" fmla="*/ 0 h 303451"/>
                <a:gd name="connsiteX0" fmla="*/ 0 w 1190625"/>
                <a:gd name="connsiteY0" fmla="*/ 200025 h 303451"/>
                <a:gd name="connsiteX1" fmla="*/ 666750 w 1190625"/>
                <a:gd name="connsiteY1" fmla="*/ 299357 h 303451"/>
                <a:gd name="connsiteX2" fmla="*/ 1190625 w 1190625"/>
                <a:gd name="connsiteY2" fmla="*/ 0 h 303451"/>
                <a:gd name="connsiteX0" fmla="*/ 0 w 1190625"/>
                <a:gd name="connsiteY0" fmla="*/ 200025 h 307670"/>
                <a:gd name="connsiteX1" fmla="*/ 666750 w 1190625"/>
                <a:gd name="connsiteY1" fmla="*/ 299357 h 307670"/>
                <a:gd name="connsiteX2" fmla="*/ 1190625 w 1190625"/>
                <a:gd name="connsiteY2" fmla="*/ 0 h 307670"/>
                <a:gd name="connsiteX0" fmla="*/ 0 w 1190625"/>
                <a:gd name="connsiteY0" fmla="*/ 200025 h 307670"/>
                <a:gd name="connsiteX1" fmla="*/ 666750 w 1190625"/>
                <a:gd name="connsiteY1" fmla="*/ 299357 h 307670"/>
                <a:gd name="connsiteX2" fmla="*/ 1190625 w 1190625"/>
                <a:gd name="connsiteY2" fmla="*/ 0 h 307670"/>
                <a:gd name="connsiteX0" fmla="*/ 0 w 1190625"/>
                <a:gd name="connsiteY0" fmla="*/ 200025 h 301439"/>
                <a:gd name="connsiteX1" fmla="*/ 673553 w 1190625"/>
                <a:gd name="connsiteY1" fmla="*/ 292554 h 301439"/>
                <a:gd name="connsiteX2" fmla="*/ 1190625 w 1190625"/>
                <a:gd name="connsiteY2" fmla="*/ 0 h 301439"/>
                <a:gd name="connsiteX0" fmla="*/ 0 w 673553"/>
                <a:gd name="connsiteY0" fmla="*/ 0 h 101414"/>
                <a:gd name="connsiteX1" fmla="*/ 673553 w 673553"/>
                <a:gd name="connsiteY1" fmla="*/ 92529 h 101414"/>
                <a:gd name="connsiteX0" fmla="*/ 0 w 569521"/>
                <a:gd name="connsiteY0" fmla="*/ 0 h 61244"/>
                <a:gd name="connsiteX1" fmla="*/ 569521 w 569521"/>
                <a:gd name="connsiteY1" fmla="*/ 45020 h 61244"/>
                <a:gd name="connsiteX0" fmla="*/ 0 w 569521"/>
                <a:gd name="connsiteY0" fmla="*/ 0 h 54907"/>
                <a:gd name="connsiteX1" fmla="*/ 569521 w 569521"/>
                <a:gd name="connsiteY1" fmla="*/ 45020 h 54907"/>
                <a:gd name="connsiteX0" fmla="*/ 0 w 552460"/>
                <a:gd name="connsiteY0" fmla="*/ 0 h 55632"/>
                <a:gd name="connsiteX1" fmla="*/ 552460 w 552460"/>
                <a:gd name="connsiteY1" fmla="*/ 45984 h 55632"/>
                <a:gd name="connsiteX0" fmla="*/ 0 w 520861"/>
                <a:gd name="connsiteY0" fmla="*/ 0 h 31420"/>
                <a:gd name="connsiteX1" fmla="*/ 520861 w 520861"/>
                <a:gd name="connsiteY1" fmla="*/ 1427 h 31420"/>
                <a:gd name="connsiteX0" fmla="*/ 0 w 520861"/>
                <a:gd name="connsiteY0" fmla="*/ 0 h 16094"/>
                <a:gd name="connsiteX1" fmla="*/ 520861 w 520861"/>
                <a:gd name="connsiteY1" fmla="*/ 1427 h 16094"/>
                <a:gd name="connsiteX0" fmla="*/ 0 w 520861"/>
                <a:gd name="connsiteY0" fmla="*/ 0 h 28985"/>
                <a:gd name="connsiteX1" fmla="*/ 520861 w 520861"/>
                <a:gd name="connsiteY1" fmla="*/ 1427 h 28985"/>
                <a:gd name="connsiteX0" fmla="*/ 0 w 720328"/>
                <a:gd name="connsiteY0" fmla="*/ 0 h 32866"/>
                <a:gd name="connsiteX1" fmla="*/ 720328 w 720328"/>
                <a:gd name="connsiteY1" fmla="*/ 7265 h 32866"/>
                <a:gd name="connsiteX0" fmla="*/ 0 w 720328"/>
                <a:gd name="connsiteY0" fmla="*/ 53 h 27542"/>
                <a:gd name="connsiteX1" fmla="*/ 720328 w 720328"/>
                <a:gd name="connsiteY1" fmla="*/ 7318 h 27542"/>
                <a:gd name="connsiteX0" fmla="*/ 0 w 720070"/>
                <a:gd name="connsiteY0" fmla="*/ 16397 h 26930"/>
                <a:gd name="connsiteX1" fmla="*/ 720070 w 720070"/>
                <a:gd name="connsiteY1" fmla="*/ -1 h 26930"/>
              </a:gdLst>
              <a:ahLst/>
              <a:cxnLst>
                <a:cxn ang="0">
                  <a:pos x="connsiteX0" y="connsiteY0"/>
                </a:cxn>
                <a:cxn ang="0">
                  <a:pos x="connsiteX1" y="connsiteY1"/>
                </a:cxn>
              </a:cxnLst>
              <a:rect l="l" t="t" r="r" b="b"/>
              <a:pathLst>
                <a:path w="720070" h="26930">
                  <a:moveTo>
                    <a:pt x="0" y="16397"/>
                  </a:moveTo>
                  <a:cubicBezTo>
                    <a:pt x="226621" y="14290"/>
                    <a:pt x="408495" y="50320"/>
                    <a:pt x="720070" y="-1"/>
                  </a:cubicBezTo>
                </a:path>
              </a:pathLst>
            </a:custGeom>
            <a:noFill/>
            <a:ln w="63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9" name="Oval 18">
              <a:extLst>
                <a:ext uri="{FF2B5EF4-FFF2-40B4-BE49-F238E27FC236}">
                  <a16:creationId xmlns:a16="http://schemas.microsoft.com/office/drawing/2014/main" id="{9B5A2C29-1DD5-F4A5-9663-41CCC077905C}"/>
                </a:ext>
              </a:extLst>
            </p:cNvPr>
            <p:cNvSpPr>
              <a:spLocks noChangeAspect="1"/>
            </p:cNvSpPr>
            <p:nvPr/>
          </p:nvSpPr>
          <p:spPr>
            <a:xfrm>
              <a:off x="2296248" y="347431"/>
              <a:ext cx="274320" cy="274320"/>
            </a:xfrm>
            <a:prstGeom prst="ellipse">
              <a:avLst/>
            </a:prstGeom>
            <a:solidFill>
              <a:srgbClr val="0070C0"/>
            </a:solidFill>
            <a:ln w="3175">
              <a:noFill/>
            </a:ln>
            <a:scene3d>
              <a:camera prst="isometricOffAxis1Left">
                <a:rot lat="1080000" lon="4080000" rev="0"/>
              </a:camera>
              <a:lightRig rig="flood" dir="t"/>
            </a:scene3d>
            <a:sp3d extrusionH="88900" prstMaterial="clear">
              <a:bevelT w="6350" h="6350"/>
              <a:bevelB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3" name="Circle: Hollow 22">
              <a:extLst>
                <a:ext uri="{FF2B5EF4-FFF2-40B4-BE49-F238E27FC236}">
                  <a16:creationId xmlns:a16="http://schemas.microsoft.com/office/drawing/2014/main" id="{7C819581-0567-80FA-81DC-6CEE47EB3EE3}"/>
                </a:ext>
              </a:extLst>
            </p:cNvPr>
            <p:cNvSpPr/>
            <p:nvPr/>
          </p:nvSpPr>
          <p:spPr>
            <a:xfrm>
              <a:off x="1549231" y="536784"/>
              <a:ext cx="182880" cy="182880"/>
            </a:xfrm>
            <a:prstGeom prst="donut">
              <a:avLst>
                <a:gd name="adj" fmla="val 41302"/>
              </a:avLst>
            </a:prstGeom>
            <a:solidFill>
              <a:schemeClr val="bg1">
                <a:lumMod val="75000"/>
              </a:schemeClr>
            </a:solidFill>
            <a:ln>
              <a:noFill/>
            </a:ln>
            <a:scene3d>
              <a:camera prst="isometricOffAxis1Left"/>
              <a:lightRig rig="threePt" dir="t"/>
            </a:scene3d>
            <a:sp3d extrusionH="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24" name="Group 23">
              <a:extLst>
                <a:ext uri="{FF2B5EF4-FFF2-40B4-BE49-F238E27FC236}">
                  <a16:creationId xmlns:a16="http://schemas.microsoft.com/office/drawing/2014/main" id="{EFE6210B-8CE0-8B4E-0EC9-A0AEFE41EDEF}"/>
                </a:ext>
              </a:extLst>
            </p:cNvPr>
            <p:cNvGrpSpPr/>
            <p:nvPr/>
          </p:nvGrpSpPr>
          <p:grpSpPr>
            <a:xfrm>
              <a:off x="0" y="822509"/>
              <a:ext cx="137160" cy="137160"/>
              <a:chOff x="0" y="822509"/>
              <a:chExt cx="137160" cy="137160"/>
            </a:xfrm>
            <a:solidFill>
              <a:schemeClr val="accent4">
                <a:lumMod val="75000"/>
              </a:schemeClr>
            </a:solidFill>
            <a:scene3d>
              <a:camera prst="isometricOffAxis1Left"/>
              <a:lightRig rig="flat" dir="t"/>
            </a:scene3d>
          </p:grpSpPr>
          <p:cxnSp>
            <p:nvCxnSpPr>
              <p:cNvPr id="51" name="Straight Connector 50">
                <a:extLst>
                  <a:ext uri="{FF2B5EF4-FFF2-40B4-BE49-F238E27FC236}">
                    <a16:creationId xmlns:a16="http://schemas.microsoft.com/office/drawing/2014/main" id="{B7533838-615F-ABC1-801C-49BE19468EF4}"/>
                  </a:ext>
                </a:extLst>
              </p:cNvPr>
              <p:cNvCxnSpPr>
                <a:cxnSpLocks/>
              </p:cNvCxnSpPr>
              <p:nvPr/>
            </p:nvCxnSpPr>
            <p:spPr>
              <a:xfrm flipH="1">
                <a:off x="43141" y="877482"/>
                <a:ext cx="50879" cy="27215"/>
              </a:xfrm>
              <a:prstGeom prst="line">
                <a:avLst/>
              </a:prstGeom>
              <a:grpFill/>
              <a:ln w="6350">
                <a:solidFill>
                  <a:schemeClr val="tx1">
                    <a:lumMod val="50000"/>
                    <a:lumOff val="50000"/>
                  </a:schemeClr>
                </a:solidFill>
                <a:prstDash val="dash"/>
                <a:headEnd type="none" w="med" len="med"/>
                <a:tailEnd type="stealth" w="med" len="med"/>
              </a:ln>
              <a:sp3d prstMaterial="clear"/>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59742445-5FD4-F449-8D65-C9396980B06E}"/>
                  </a:ext>
                </a:extLst>
              </p:cNvPr>
              <p:cNvSpPr>
                <a:spLocks noChangeAspect="1"/>
              </p:cNvSpPr>
              <p:nvPr/>
            </p:nvSpPr>
            <p:spPr>
              <a:xfrm>
                <a:off x="0" y="822509"/>
                <a:ext cx="137160" cy="137160"/>
              </a:xfrm>
              <a:prstGeom prst="ellipse">
                <a:avLst/>
              </a:prstGeom>
              <a:solidFill>
                <a:srgbClr val="FF0000"/>
              </a:solidFill>
              <a:ln>
                <a:noFill/>
              </a:ln>
              <a:sp3d z="-127000" prstMaterial="clear">
                <a:bevelB w="393700" h="127000" prst="hardEdge"/>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3" name="Oval 52">
                <a:extLst>
                  <a:ext uri="{FF2B5EF4-FFF2-40B4-BE49-F238E27FC236}">
                    <a16:creationId xmlns:a16="http://schemas.microsoft.com/office/drawing/2014/main" id="{BBB782B1-9AF2-BEBF-D157-DD06BD06B611}"/>
                  </a:ext>
                </a:extLst>
              </p:cNvPr>
              <p:cNvSpPr>
                <a:spLocks/>
              </p:cNvSpPr>
              <p:nvPr/>
            </p:nvSpPr>
            <p:spPr>
              <a:xfrm>
                <a:off x="36576" y="859085"/>
                <a:ext cx="64008" cy="64008"/>
              </a:xfrm>
              <a:prstGeom prst="ellipse">
                <a:avLst/>
              </a:prstGeom>
              <a:solidFill>
                <a:srgbClr val="FF0000"/>
              </a:solidFill>
              <a:ln>
                <a:noFill/>
              </a:ln>
              <a:sp3d extrusionH="127000"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26" name="Oval 25">
              <a:extLst>
                <a:ext uri="{FF2B5EF4-FFF2-40B4-BE49-F238E27FC236}">
                  <a16:creationId xmlns:a16="http://schemas.microsoft.com/office/drawing/2014/main" id="{B4EC37F4-5502-CEAA-F8F2-7365EA33BBE7}"/>
                </a:ext>
              </a:extLst>
            </p:cNvPr>
            <p:cNvSpPr>
              <a:spLocks noChangeAspect="1"/>
            </p:cNvSpPr>
            <p:nvPr/>
          </p:nvSpPr>
          <p:spPr>
            <a:xfrm>
              <a:off x="2909089" y="234476"/>
              <a:ext cx="274320" cy="274320"/>
            </a:xfrm>
            <a:prstGeom prst="ellipse">
              <a:avLst/>
            </a:prstGeom>
            <a:solidFill>
              <a:srgbClr val="0070C0"/>
            </a:solidFill>
            <a:ln w="3175">
              <a:noFill/>
            </a:ln>
            <a:scene3d>
              <a:camera prst="isometricOffAxis1Left">
                <a:rot lat="1080000" lon="3720000" rev="0"/>
              </a:camera>
              <a:lightRig rig="flood" dir="t"/>
            </a:scene3d>
            <a:sp3d extrusionH="63500" prstMaterial="clear">
              <a:bevelT w="6350" h="6350"/>
              <a:bevelB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7" name="Oval 26">
              <a:extLst>
                <a:ext uri="{FF2B5EF4-FFF2-40B4-BE49-F238E27FC236}">
                  <a16:creationId xmlns:a16="http://schemas.microsoft.com/office/drawing/2014/main" id="{8B69BB5A-9197-F72C-8951-9782E78C83B2}"/>
                </a:ext>
              </a:extLst>
            </p:cNvPr>
            <p:cNvSpPr/>
            <p:nvPr/>
          </p:nvSpPr>
          <p:spPr>
            <a:xfrm>
              <a:off x="158564" y="598007"/>
              <a:ext cx="474573" cy="457200"/>
            </a:xfrm>
            <a:prstGeom prst="ellipse">
              <a:avLst/>
            </a:prstGeom>
            <a:solidFill>
              <a:srgbClr val="0070C0"/>
            </a:solidFill>
            <a:ln w="3175">
              <a:noFill/>
            </a:ln>
            <a:scene3d>
              <a:camera prst="isometricOffAxis1Left"/>
              <a:lightRig rig="soft" dir="t"/>
            </a:scene3d>
            <a:sp3d extrusionH="6350" prstMaterial="clear">
              <a:bevelT w="88900" h="25400"/>
              <a:bevelB w="889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8" name="Freeform: Shape 27">
              <a:extLst>
                <a:ext uri="{FF2B5EF4-FFF2-40B4-BE49-F238E27FC236}">
                  <a16:creationId xmlns:a16="http://schemas.microsoft.com/office/drawing/2014/main" id="{89C17200-CF69-79D5-498F-45E733D1C6FE}"/>
                </a:ext>
              </a:extLst>
            </p:cNvPr>
            <p:cNvSpPr/>
            <p:nvPr/>
          </p:nvSpPr>
          <p:spPr>
            <a:xfrm rot="20628502" flipV="1">
              <a:off x="520694" y="758361"/>
              <a:ext cx="1135640" cy="35457"/>
            </a:xfrm>
            <a:custGeom>
              <a:avLst/>
              <a:gdLst>
                <a:gd name="connsiteX0" fmla="*/ 0 w 1254662"/>
                <a:gd name="connsiteY0" fmla="*/ 206441 h 206441"/>
                <a:gd name="connsiteX1" fmla="*/ 604157 w 1254662"/>
                <a:gd name="connsiteY1" fmla="*/ 73091 h 206441"/>
                <a:gd name="connsiteX2" fmla="*/ 1190625 w 1254662"/>
                <a:gd name="connsiteY2" fmla="*/ 6416 h 206441"/>
                <a:gd name="connsiteX3" fmla="*/ 1212396 w 1254662"/>
                <a:gd name="connsiteY3" fmla="*/ 6416 h 206441"/>
                <a:gd name="connsiteX0" fmla="*/ 0 w 1190625"/>
                <a:gd name="connsiteY0" fmla="*/ 200025 h 200025"/>
                <a:gd name="connsiteX1" fmla="*/ 604157 w 1190625"/>
                <a:gd name="connsiteY1" fmla="*/ 66675 h 200025"/>
                <a:gd name="connsiteX2" fmla="*/ 1190625 w 1190625"/>
                <a:gd name="connsiteY2" fmla="*/ 0 h 200025"/>
                <a:gd name="connsiteX0" fmla="*/ 0 w 1190625"/>
                <a:gd name="connsiteY0" fmla="*/ 200025 h 303451"/>
                <a:gd name="connsiteX1" fmla="*/ 666750 w 1190625"/>
                <a:gd name="connsiteY1" fmla="*/ 299357 h 303451"/>
                <a:gd name="connsiteX2" fmla="*/ 1190625 w 1190625"/>
                <a:gd name="connsiteY2" fmla="*/ 0 h 303451"/>
                <a:gd name="connsiteX0" fmla="*/ 0 w 1190625"/>
                <a:gd name="connsiteY0" fmla="*/ 200025 h 303451"/>
                <a:gd name="connsiteX1" fmla="*/ 666750 w 1190625"/>
                <a:gd name="connsiteY1" fmla="*/ 299357 h 303451"/>
                <a:gd name="connsiteX2" fmla="*/ 1190625 w 1190625"/>
                <a:gd name="connsiteY2" fmla="*/ 0 h 303451"/>
                <a:gd name="connsiteX0" fmla="*/ 0 w 1190625"/>
                <a:gd name="connsiteY0" fmla="*/ 200025 h 307670"/>
                <a:gd name="connsiteX1" fmla="*/ 666750 w 1190625"/>
                <a:gd name="connsiteY1" fmla="*/ 299357 h 307670"/>
                <a:gd name="connsiteX2" fmla="*/ 1190625 w 1190625"/>
                <a:gd name="connsiteY2" fmla="*/ 0 h 307670"/>
                <a:gd name="connsiteX0" fmla="*/ 0 w 1190625"/>
                <a:gd name="connsiteY0" fmla="*/ 200025 h 307670"/>
                <a:gd name="connsiteX1" fmla="*/ 666750 w 1190625"/>
                <a:gd name="connsiteY1" fmla="*/ 299357 h 307670"/>
                <a:gd name="connsiteX2" fmla="*/ 1190625 w 1190625"/>
                <a:gd name="connsiteY2" fmla="*/ 0 h 307670"/>
                <a:gd name="connsiteX0" fmla="*/ 0 w 1190625"/>
                <a:gd name="connsiteY0" fmla="*/ 200025 h 301439"/>
                <a:gd name="connsiteX1" fmla="*/ 673553 w 1190625"/>
                <a:gd name="connsiteY1" fmla="*/ 292554 h 301439"/>
                <a:gd name="connsiteX2" fmla="*/ 1190625 w 1190625"/>
                <a:gd name="connsiteY2" fmla="*/ 0 h 301439"/>
                <a:gd name="connsiteX0" fmla="*/ 0 w 673553"/>
                <a:gd name="connsiteY0" fmla="*/ 0 h 101414"/>
                <a:gd name="connsiteX1" fmla="*/ 673553 w 673553"/>
                <a:gd name="connsiteY1" fmla="*/ 92529 h 101414"/>
                <a:gd name="connsiteX0" fmla="*/ 0 w 691592"/>
                <a:gd name="connsiteY0" fmla="*/ 0 h 67960"/>
                <a:gd name="connsiteX1" fmla="*/ 691592 w 691592"/>
                <a:gd name="connsiteY1" fmla="*/ 53734 h 67960"/>
                <a:gd name="connsiteX0" fmla="*/ 0 w 691592"/>
                <a:gd name="connsiteY0" fmla="*/ 0 h 68847"/>
                <a:gd name="connsiteX1" fmla="*/ 691592 w 691592"/>
                <a:gd name="connsiteY1" fmla="*/ 53734 h 68847"/>
                <a:gd name="connsiteX0" fmla="*/ 0 w 662664"/>
                <a:gd name="connsiteY0" fmla="*/ 6530 h 39853"/>
                <a:gd name="connsiteX1" fmla="*/ 662664 w 662664"/>
                <a:gd name="connsiteY1" fmla="*/ 0 h 39853"/>
              </a:gdLst>
              <a:ahLst/>
              <a:cxnLst>
                <a:cxn ang="0">
                  <a:pos x="connsiteX0" y="connsiteY0"/>
                </a:cxn>
                <a:cxn ang="0">
                  <a:pos x="connsiteX1" y="connsiteY1"/>
                </a:cxn>
              </a:cxnLst>
              <a:rect l="l" t="t" r="r" b="b"/>
              <a:pathLst>
                <a:path w="662664" h="39853">
                  <a:moveTo>
                    <a:pt x="0" y="6530"/>
                  </a:moveTo>
                  <a:cubicBezTo>
                    <a:pt x="235517" y="65380"/>
                    <a:pt x="521461" y="35354"/>
                    <a:pt x="662664" y="0"/>
                  </a:cubicBezTo>
                </a:path>
              </a:pathLst>
            </a:custGeom>
            <a:noFill/>
            <a:ln w="63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9" name="Freeform: Shape 28">
              <a:extLst>
                <a:ext uri="{FF2B5EF4-FFF2-40B4-BE49-F238E27FC236}">
                  <a16:creationId xmlns:a16="http://schemas.microsoft.com/office/drawing/2014/main" id="{BF4D1652-B986-1DA6-A735-759A5E4C4082}"/>
                </a:ext>
              </a:extLst>
            </p:cNvPr>
            <p:cNvSpPr/>
            <p:nvPr/>
          </p:nvSpPr>
          <p:spPr>
            <a:xfrm rot="20628502" flipV="1">
              <a:off x="514980" y="503907"/>
              <a:ext cx="1099861" cy="281865"/>
            </a:xfrm>
            <a:custGeom>
              <a:avLst/>
              <a:gdLst>
                <a:gd name="connsiteX0" fmla="*/ 0 w 1254662"/>
                <a:gd name="connsiteY0" fmla="*/ 206441 h 206441"/>
                <a:gd name="connsiteX1" fmla="*/ 604157 w 1254662"/>
                <a:gd name="connsiteY1" fmla="*/ 73091 h 206441"/>
                <a:gd name="connsiteX2" fmla="*/ 1190625 w 1254662"/>
                <a:gd name="connsiteY2" fmla="*/ 6416 h 206441"/>
                <a:gd name="connsiteX3" fmla="*/ 1212396 w 1254662"/>
                <a:gd name="connsiteY3" fmla="*/ 6416 h 206441"/>
                <a:gd name="connsiteX0" fmla="*/ 0 w 1190625"/>
                <a:gd name="connsiteY0" fmla="*/ 200025 h 200025"/>
                <a:gd name="connsiteX1" fmla="*/ 604157 w 1190625"/>
                <a:gd name="connsiteY1" fmla="*/ 66675 h 200025"/>
                <a:gd name="connsiteX2" fmla="*/ 1190625 w 1190625"/>
                <a:gd name="connsiteY2" fmla="*/ 0 h 200025"/>
                <a:gd name="connsiteX0" fmla="*/ 0 w 1190625"/>
                <a:gd name="connsiteY0" fmla="*/ 200025 h 303451"/>
                <a:gd name="connsiteX1" fmla="*/ 666750 w 1190625"/>
                <a:gd name="connsiteY1" fmla="*/ 299357 h 303451"/>
                <a:gd name="connsiteX2" fmla="*/ 1190625 w 1190625"/>
                <a:gd name="connsiteY2" fmla="*/ 0 h 303451"/>
                <a:gd name="connsiteX0" fmla="*/ 0 w 1190625"/>
                <a:gd name="connsiteY0" fmla="*/ 200025 h 303451"/>
                <a:gd name="connsiteX1" fmla="*/ 666750 w 1190625"/>
                <a:gd name="connsiteY1" fmla="*/ 299357 h 303451"/>
                <a:gd name="connsiteX2" fmla="*/ 1190625 w 1190625"/>
                <a:gd name="connsiteY2" fmla="*/ 0 h 303451"/>
                <a:gd name="connsiteX0" fmla="*/ 0 w 1190625"/>
                <a:gd name="connsiteY0" fmla="*/ 200025 h 307670"/>
                <a:gd name="connsiteX1" fmla="*/ 666750 w 1190625"/>
                <a:gd name="connsiteY1" fmla="*/ 299357 h 307670"/>
                <a:gd name="connsiteX2" fmla="*/ 1190625 w 1190625"/>
                <a:gd name="connsiteY2" fmla="*/ 0 h 307670"/>
                <a:gd name="connsiteX0" fmla="*/ 0 w 1190625"/>
                <a:gd name="connsiteY0" fmla="*/ 200025 h 307670"/>
                <a:gd name="connsiteX1" fmla="*/ 666750 w 1190625"/>
                <a:gd name="connsiteY1" fmla="*/ 299357 h 307670"/>
                <a:gd name="connsiteX2" fmla="*/ 1190625 w 1190625"/>
                <a:gd name="connsiteY2" fmla="*/ 0 h 307670"/>
                <a:gd name="connsiteX0" fmla="*/ 0 w 1190625"/>
                <a:gd name="connsiteY0" fmla="*/ 200025 h 301439"/>
                <a:gd name="connsiteX1" fmla="*/ 673553 w 1190625"/>
                <a:gd name="connsiteY1" fmla="*/ 292554 h 301439"/>
                <a:gd name="connsiteX2" fmla="*/ 1190625 w 1190625"/>
                <a:gd name="connsiteY2" fmla="*/ 0 h 301439"/>
                <a:gd name="connsiteX0" fmla="*/ 0 w 673553"/>
                <a:gd name="connsiteY0" fmla="*/ 0 h 101414"/>
                <a:gd name="connsiteX1" fmla="*/ 673553 w 673553"/>
                <a:gd name="connsiteY1" fmla="*/ 92529 h 101414"/>
                <a:gd name="connsiteX0" fmla="*/ 0 w 691592"/>
                <a:gd name="connsiteY0" fmla="*/ 0 h 67960"/>
                <a:gd name="connsiteX1" fmla="*/ 691592 w 691592"/>
                <a:gd name="connsiteY1" fmla="*/ 53734 h 67960"/>
                <a:gd name="connsiteX0" fmla="*/ 0 w 691592"/>
                <a:gd name="connsiteY0" fmla="*/ 0 h 68847"/>
                <a:gd name="connsiteX1" fmla="*/ 691592 w 691592"/>
                <a:gd name="connsiteY1" fmla="*/ 53734 h 68847"/>
                <a:gd name="connsiteX0" fmla="*/ 0 w 659963"/>
                <a:gd name="connsiteY0" fmla="*/ 389142 h 394877"/>
                <a:gd name="connsiteX1" fmla="*/ 659963 w 659963"/>
                <a:gd name="connsiteY1" fmla="*/ 0 h 394877"/>
                <a:gd name="connsiteX0" fmla="*/ 0 w 659963"/>
                <a:gd name="connsiteY0" fmla="*/ 389142 h 389142"/>
                <a:gd name="connsiteX1" fmla="*/ 659963 w 659963"/>
                <a:gd name="connsiteY1" fmla="*/ 0 h 389142"/>
                <a:gd name="connsiteX0" fmla="*/ 0 w 659963"/>
                <a:gd name="connsiteY0" fmla="*/ 389142 h 389142"/>
                <a:gd name="connsiteX1" fmla="*/ 9844 w 659963"/>
                <a:gd name="connsiteY1" fmla="*/ 346807 h 389142"/>
                <a:gd name="connsiteX2" fmla="*/ 659963 w 659963"/>
                <a:gd name="connsiteY2" fmla="*/ 0 h 389142"/>
                <a:gd name="connsiteX0" fmla="*/ 0 w 650119"/>
                <a:gd name="connsiteY0" fmla="*/ 346807 h 346806"/>
                <a:gd name="connsiteX1" fmla="*/ 650119 w 650119"/>
                <a:gd name="connsiteY1" fmla="*/ 0 h 346806"/>
              </a:gdLst>
              <a:ahLst/>
              <a:cxnLst>
                <a:cxn ang="0">
                  <a:pos x="connsiteX0" y="connsiteY0"/>
                </a:cxn>
                <a:cxn ang="0">
                  <a:pos x="connsiteX1" y="connsiteY1"/>
                </a:cxn>
              </a:cxnLst>
              <a:rect l="l" t="t" r="r" b="b"/>
              <a:pathLst>
                <a:path w="650119" h="346806">
                  <a:moveTo>
                    <a:pt x="0" y="346807"/>
                  </a:moveTo>
                  <a:cubicBezTo>
                    <a:pt x="228757" y="175904"/>
                    <a:pt x="508916" y="35354"/>
                    <a:pt x="650119" y="0"/>
                  </a:cubicBezTo>
                </a:path>
              </a:pathLst>
            </a:custGeom>
            <a:noFill/>
            <a:ln w="63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30" name="Group 29">
              <a:extLst>
                <a:ext uri="{FF2B5EF4-FFF2-40B4-BE49-F238E27FC236}">
                  <a16:creationId xmlns:a16="http://schemas.microsoft.com/office/drawing/2014/main" id="{5C5C133D-CD8D-4EC1-0FBC-0F2B21F69D79}"/>
                </a:ext>
              </a:extLst>
            </p:cNvPr>
            <p:cNvGrpSpPr/>
            <p:nvPr/>
          </p:nvGrpSpPr>
          <p:grpSpPr>
            <a:xfrm>
              <a:off x="3838049" y="139375"/>
              <a:ext cx="137160" cy="137160"/>
              <a:chOff x="3838049" y="139375"/>
              <a:chExt cx="137160" cy="137160"/>
            </a:xfrm>
            <a:solidFill>
              <a:schemeClr val="accent4">
                <a:lumMod val="75000"/>
              </a:schemeClr>
            </a:solidFill>
            <a:scene3d>
              <a:camera prst="isometricOffAxis1Left"/>
              <a:lightRig rig="flat" dir="t"/>
            </a:scene3d>
          </p:grpSpPr>
          <p:cxnSp>
            <p:nvCxnSpPr>
              <p:cNvPr id="48" name="Straight Connector 47">
                <a:extLst>
                  <a:ext uri="{FF2B5EF4-FFF2-40B4-BE49-F238E27FC236}">
                    <a16:creationId xmlns:a16="http://schemas.microsoft.com/office/drawing/2014/main" id="{575EB887-3E2B-E88C-629C-BC731363B726}"/>
                  </a:ext>
                </a:extLst>
              </p:cNvPr>
              <p:cNvCxnSpPr>
                <a:cxnSpLocks/>
              </p:cNvCxnSpPr>
              <p:nvPr/>
            </p:nvCxnSpPr>
            <p:spPr>
              <a:xfrm flipH="1">
                <a:off x="3881190" y="194348"/>
                <a:ext cx="50879" cy="27215"/>
              </a:xfrm>
              <a:prstGeom prst="line">
                <a:avLst/>
              </a:prstGeom>
              <a:grpFill/>
              <a:ln w="6350">
                <a:solidFill>
                  <a:schemeClr val="tx1">
                    <a:lumMod val="50000"/>
                    <a:lumOff val="50000"/>
                  </a:schemeClr>
                </a:solidFill>
                <a:prstDash val="dash"/>
                <a:headEnd type="none" w="med" len="med"/>
                <a:tailEnd type="stealth" w="med" len="med"/>
              </a:ln>
              <a:sp3d prstMaterial="clear"/>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615EA4C2-8537-9A0E-DE2E-ECAA73C58567}"/>
                  </a:ext>
                </a:extLst>
              </p:cNvPr>
              <p:cNvSpPr>
                <a:spLocks noChangeAspect="1"/>
              </p:cNvSpPr>
              <p:nvPr/>
            </p:nvSpPr>
            <p:spPr>
              <a:xfrm>
                <a:off x="3838049" y="139375"/>
                <a:ext cx="137160" cy="137160"/>
              </a:xfrm>
              <a:prstGeom prst="ellipse">
                <a:avLst/>
              </a:prstGeom>
              <a:solidFill>
                <a:srgbClr val="FF0000"/>
              </a:solidFill>
              <a:ln>
                <a:noFill/>
              </a:ln>
              <a:sp3d z="-127000" prstMaterial="clear">
                <a:bevelB w="393700" h="127000" prst="hardEdge"/>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0" name="Oval 49">
                <a:extLst>
                  <a:ext uri="{FF2B5EF4-FFF2-40B4-BE49-F238E27FC236}">
                    <a16:creationId xmlns:a16="http://schemas.microsoft.com/office/drawing/2014/main" id="{CA956444-F886-3E96-0EB1-F51D2CB05BDF}"/>
                  </a:ext>
                </a:extLst>
              </p:cNvPr>
              <p:cNvSpPr>
                <a:spLocks/>
              </p:cNvSpPr>
              <p:nvPr/>
            </p:nvSpPr>
            <p:spPr>
              <a:xfrm>
                <a:off x="3874625" y="175951"/>
                <a:ext cx="64008" cy="64008"/>
              </a:xfrm>
              <a:prstGeom prst="ellipse">
                <a:avLst/>
              </a:prstGeom>
              <a:solidFill>
                <a:srgbClr val="FF0000"/>
              </a:solidFill>
              <a:ln>
                <a:noFill/>
              </a:ln>
              <a:sp3d extrusionH="127000"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32" name="TextBox 104">
              <a:extLst>
                <a:ext uri="{FF2B5EF4-FFF2-40B4-BE49-F238E27FC236}">
                  <a16:creationId xmlns:a16="http://schemas.microsoft.com/office/drawing/2014/main" id="{73F02E45-12C7-12E3-220C-1BEB91D29A08}"/>
                </a:ext>
              </a:extLst>
            </p:cNvPr>
            <p:cNvSpPr txBox="1"/>
            <p:nvPr/>
          </p:nvSpPr>
          <p:spPr>
            <a:xfrm>
              <a:off x="2947114" y="55019"/>
              <a:ext cx="420918" cy="469265"/>
            </a:xfrm>
            <a:prstGeom prst="rect">
              <a:avLst/>
            </a:prstGeom>
            <a:noFill/>
          </p:spPr>
          <p:txBody>
            <a:bodyPr wrap="square" rtlCol="0">
              <a:noAutofit/>
            </a:bodyPr>
            <a:lstStyle/>
            <a:p>
              <a:pPr marL="0" marR="0">
                <a:spcBef>
                  <a:spcPts val="600"/>
                </a:spcBef>
                <a:spcAft>
                  <a:spcPts val="1200"/>
                </a:spcAft>
              </a:pPr>
              <a:r>
                <a:rPr lang="en-US" sz="8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BaF</a:t>
              </a:r>
              <a:r>
                <a:rPr lang="en-US" sz="800" kern="1200" baseline="-25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2</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TextBox 105">
              <a:extLst>
                <a:ext uri="{FF2B5EF4-FFF2-40B4-BE49-F238E27FC236}">
                  <a16:creationId xmlns:a16="http://schemas.microsoft.com/office/drawing/2014/main" id="{B43EC8FB-2C3B-EE56-1F93-377B15496CAF}"/>
                </a:ext>
              </a:extLst>
            </p:cNvPr>
            <p:cNvSpPr txBox="1"/>
            <p:nvPr/>
          </p:nvSpPr>
          <p:spPr>
            <a:xfrm>
              <a:off x="2302853" y="166893"/>
              <a:ext cx="431780" cy="443865"/>
            </a:xfrm>
            <a:prstGeom prst="rect">
              <a:avLst/>
            </a:prstGeom>
            <a:noFill/>
          </p:spPr>
          <p:txBody>
            <a:bodyPr wrap="square" rtlCol="0">
              <a:noAutofit/>
            </a:bodyPr>
            <a:lstStyle/>
            <a:p>
              <a:pPr marL="0" marR="0">
                <a:spcBef>
                  <a:spcPts val="600"/>
                </a:spcBef>
                <a:spcAft>
                  <a:spcPts val="1200"/>
                </a:spcAft>
              </a:pPr>
              <a:r>
                <a:rPr lang="en-US" sz="800" kern="12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KCl</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7" name="Freeform: Shape 36">
              <a:extLst>
                <a:ext uri="{FF2B5EF4-FFF2-40B4-BE49-F238E27FC236}">
                  <a16:creationId xmlns:a16="http://schemas.microsoft.com/office/drawing/2014/main" id="{51CE296E-AB41-C0ED-1674-E59802A8CF28}"/>
                </a:ext>
              </a:extLst>
            </p:cNvPr>
            <p:cNvSpPr/>
            <p:nvPr/>
          </p:nvSpPr>
          <p:spPr>
            <a:xfrm flipH="1" flipV="1">
              <a:off x="2563764" y="300327"/>
              <a:ext cx="412646" cy="88499"/>
            </a:xfrm>
            <a:custGeom>
              <a:avLst/>
              <a:gdLst>
                <a:gd name="connsiteX0" fmla="*/ 0 w 1254662"/>
                <a:gd name="connsiteY0" fmla="*/ 206441 h 206441"/>
                <a:gd name="connsiteX1" fmla="*/ 604157 w 1254662"/>
                <a:gd name="connsiteY1" fmla="*/ 73091 h 206441"/>
                <a:gd name="connsiteX2" fmla="*/ 1190625 w 1254662"/>
                <a:gd name="connsiteY2" fmla="*/ 6416 h 206441"/>
                <a:gd name="connsiteX3" fmla="*/ 1212396 w 1254662"/>
                <a:gd name="connsiteY3" fmla="*/ 6416 h 206441"/>
                <a:gd name="connsiteX0" fmla="*/ 0 w 1190625"/>
                <a:gd name="connsiteY0" fmla="*/ 200025 h 200025"/>
                <a:gd name="connsiteX1" fmla="*/ 604157 w 1190625"/>
                <a:gd name="connsiteY1" fmla="*/ 66675 h 200025"/>
                <a:gd name="connsiteX2" fmla="*/ 1190625 w 1190625"/>
                <a:gd name="connsiteY2" fmla="*/ 0 h 200025"/>
                <a:gd name="connsiteX0" fmla="*/ 0 w 1190625"/>
                <a:gd name="connsiteY0" fmla="*/ 200025 h 303451"/>
                <a:gd name="connsiteX1" fmla="*/ 666750 w 1190625"/>
                <a:gd name="connsiteY1" fmla="*/ 299357 h 303451"/>
                <a:gd name="connsiteX2" fmla="*/ 1190625 w 1190625"/>
                <a:gd name="connsiteY2" fmla="*/ 0 h 303451"/>
                <a:gd name="connsiteX0" fmla="*/ 0 w 1190625"/>
                <a:gd name="connsiteY0" fmla="*/ 200025 h 303451"/>
                <a:gd name="connsiteX1" fmla="*/ 666750 w 1190625"/>
                <a:gd name="connsiteY1" fmla="*/ 299357 h 303451"/>
                <a:gd name="connsiteX2" fmla="*/ 1190625 w 1190625"/>
                <a:gd name="connsiteY2" fmla="*/ 0 h 303451"/>
                <a:gd name="connsiteX0" fmla="*/ 0 w 1190625"/>
                <a:gd name="connsiteY0" fmla="*/ 200025 h 307670"/>
                <a:gd name="connsiteX1" fmla="*/ 666750 w 1190625"/>
                <a:gd name="connsiteY1" fmla="*/ 299357 h 307670"/>
                <a:gd name="connsiteX2" fmla="*/ 1190625 w 1190625"/>
                <a:gd name="connsiteY2" fmla="*/ 0 h 307670"/>
                <a:gd name="connsiteX0" fmla="*/ 0 w 1190625"/>
                <a:gd name="connsiteY0" fmla="*/ 200025 h 307670"/>
                <a:gd name="connsiteX1" fmla="*/ 666750 w 1190625"/>
                <a:gd name="connsiteY1" fmla="*/ 299357 h 307670"/>
                <a:gd name="connsiteX2" fmla="*/ 1190625 w 1190625"/>
                <a:gd name="connsiteY2" fmla="*/ 0 h 307670"/>
                <a:gd name="connsiteX0" fmla="*/ 0 w 1190625"/>
                <a:gd name="connsiteY0" fmla="*/ 200025 h 301439"/>
                <a:gd name="connsiteX1" fmla="*/ 673553 w 1190625"/>
                <a:gd name="connsiteY1" fmla="*/ 292554 h 301439"/>
                <a:gd name="connsiteX2" fmla="*/ 1190625 w 1190625"/>
                <a:gd name="connsiteY2" fmla="*/ 0 h 301439"/>
                <a:gd name="connsiteX0" fmla="*/ 0 w 673553"/>
                <a:gd name="connsiteY0" fmla="*/ 0 h 101414"/>
                <a:gd name="connsiteX1" fmla="*/ 673553 w 673553"/>
                <a:gd name="connsiteY1" fmla="*/ 92529 h 101414"/>
                <a:gd name="connsiteX0" fmla="*/ 0 w 575556"/>
                <a:gd name="connsiteY0" fmla="*/ 0 h 59544"/>
                <a:gd name="connsiteX1" fmla="*/ 575556 w 575556"/>
                <a:gd name="connsiteY1" fmla="*/ 42718 h 59544"/>
                <a:gd name="connsiteX0" fmla="*/ 0 w 575556"/>
                <a:gd name="connsiteY0" fmla="*/ 0 h 56583"/>
                <a:gd name="connsiteX1" fmla="*/ 575556 w 575556"/>
                <a:gd name="connsiteY1" fmla="*/ 42718 h 56583"/>
                <a:gd name="connsiteX0" fmla="*/ 0 w 575556"/>
                <a:gd name="connsiteY0" fmla="*/ 0 h 50252"/>
                <a:gd name="connsiteX1" fmla="*/ 575556 w 575556"/>
                <a:gd name="connsiteY1" fmla="*/ 42718 h 50252"/>
                <a:gd name="connsiteX0" fmla="*/ 0 w 575556"/>
                <a:gd name="connsiteY0" fmla="*/ 0 h 56583"/>
                <a:gd name="connsiteX1" fmla="*/ 575556 w 575556"/>
                <a:gd name="connsiteY1" fmla="*/ 42718 h 56583"/>
                <a:gd name="connsiteX0" fmla="*/ 0 w 561754"/>
                <a:gd name="connsiteY0" fmla="*/ 0 h 53323"/>
                <a:gd name="connsiteX1" fmla="*/ 561754 w 561754"/>
                <a:gd name="connsiteY1" fmla="*/ 38568 h 53323"/>
                <a:gd name="connsiteX0" fmla="*/ 0 w 550713"/>
                <a:gd name="connsiteY0" fmla="*/ 0 h 51731"/>
                <a:gd name="connsiteX1" fmla="*/ 550713 w 550713"/>
                <a:gd name="connsiteY1" fmla="*/ 36492 h 51731"/>
                <a:gd name="connsiteX0" fmla="*/ 0 w 512066"/>
                <a:gd name="connsiteY0" fmla="*/ 34073 h 52559"/>
                <a:gd name="connsiteX1" fmla="*/ 512066 w 512066"/>
                <a:gd name="connsiteY1" fmla="*/ 0 h 52559"/>
                <a:gd name="connsiteX0" fmla="*/ 0 w 512066"/>
                <a:gd name="connsiteY0" fmla="*/ 34073 h 34073"/>
                <a:gd name="connsiteX1" fmla="*/ 512066 w 512066"/>
                <a:gd name="connsiteY1" fmla="*/ 0 h 34073"/>
                <a:gd name="connsiteX0" fmla="*/ 0 w 512066"/>
                <a:gd name="connsiteY0" fmla="*/ 34073 h 34198"/>
                <a:gd name="connsiteX1" fmla="*/ 512066 w 512066"/>
                <a:gd name="connsiteY1" fmla="*/ 0 h 34198"/>
                <a:gd name="connsiteX0" fmla="*/ 0 w 512066"/>
                <a:gd name="connsiteY0" fmla="*/ 34073 h 36423"/>
                <a:gd name="connsiteX1" fmla="*/ 512066 w 512066"/>
                <a:gd name="connsiteY1" fmla="*/ 0 h 36423"/>
                <a:gd name="connsiteX0" fmla="*/ 0 w 512066"/>
                <a:gd name="connsiteY0" fmla="*/ 34073 h 40666"/>
                <a:gd name="connsiteX1" fmla="*/ 512066 w 512066"/>
                <a:gd name="connsiteY1" fmla="*/ 0 h 40666"/>
                <a:gd name="connsiteX0" fmla="*/ 0 w 534149"/>
                <a:gd name="connsiteY0" fmla="*/ 9168 h 28600"/>
                <a:gd name="connsiteX1" fmla="*/ 534149 w 534149"/>
                <a:gd name="connsiteY1" fmla="*/ 0 h 28600"/>
                <a:gd name="connsiteX0" fmla="*/ 0 w 534149"/>
                <a:gd name="connsiteY0" fmla="*/ 9168 h 29209"/>
                <a:gd name="connsiteX1" fmla="*/ 534149 w 534149"/>
                <a:gd name="connsiteY1" fmla="*/ 0 h 29209"/>
                <a:gd name="connsiteX0" fmla="*/ 0 w 534149"/>
                <a:gd name="connsiteY0" fmla="*/ 9168 h 35336"/>
                <a:gd name="connsiteX1" fmla="*/ 534149 w 534149"/>
                <a:gd name="connsiteY1" fmla="*/ 0 h 35336"/>
                <a:gd name="connsiteX0" fmla="*/ 0 w 728762"/>
                <a:gd name="connsiteY0" fmla="*/ 46527 h 58926"/>
                <a:gd name="connsiteX1" fmla="*/ 728762 w 728762"/>
                <a:gd name="connsiteY1" fmla="*/ 0 h 58926"/>
                <a:gd name="connsiteX0" fmla="*/ 0 w 728762"/>
                <a:gd name="connsiteY0" fmla="*/ 46527 h 54353"/>
                <a:gd name="connsiteX1" fmla="*/ 728762 w 728762"/>
                <a:gd name="connsiteY1" fmla="*/ 0 h 54353"/>
                <a:gd name="connsiteX0" fmla="*/ 0 w 728762"/>
                <a:gd name="connsiteY0" fmla="*/ 61055 h 66583"/>
                <a:gd name="connsiteX1" fmla="*/ 728762 w 728762"/>
                <a:gd name="connsiteY1" fmla="*/ 0 h 66583"/>
                <a:gd name="connsiteX0" fmla="*/ 0 w 728762"/>
                <a:gd name="connsiteY0" fmla="*/ 61055 h 61055"/>
                <a:gd name="connsiteX1" fmla="*/ 728762 w 728762"/>
                <a:gd name="connsiteY1" fmla="*/ 0 h 61055"/>
                <a:gd name="connsiteX0" fmla="*/ 0 w 744641"/>
                <a:gd name="connsiteY0" fmla="*/ 72736 h 72736"/>
                <a:gd name="connsiteX1" fmla="*/ 744641 w 744641"/>
                <a:gd name="connsiteY1" fmla="*/ 0 h 72736"/>
                <a:gd name="connsiteX0" fmla="*/ 0 w 667513"/>
                <a:gd name="connsiteY0" fmla="*/ 66247 h 66247"/>
                <a:gd name="connsiteX1" fmla="*/ 667513 w 667513"/>
                <a:gd name="connsiteY1" fmla="*/ 0 h 66247"/>
                <a:gd name="connsiteX0" fmla="*/ 0 w 662977"/>
                <a:gd name="connsiteY0" fmla="*/ 67545 h 67545"/>
                <a:gd name="connsiteX1" fmla="*/ 662977 w 662977"/>
                <a:gd name="connsiteY1" fmla="*/ 0 h 67545"/>
                <a:gd name="connsiteX0" fmla="*/ 0 w 687930"/>
                <a:gd name="connsiteY0" fmla="*/ 84418 h 84418"/>
                <a:gd name="connsiteX1" fmla="*/ 687930 w 687930"/>
                <a:gd name="connsiteY1" fmla="*/ 0 h 84418"/>
              </a:gdLst>
              <a:ahLst/>
              <a:cxnLst>
                <a:cxn ang="0">
                  <a:pos x="connsiteX0" y="connsiteY0"/>
                </a:cxn>
                <a:cxn ang="0">
                  <a:pos x="connsiteX1" y="connsiteY1"/>
                </a:cxn>
              </a:cxnLst>
              <a:rect l="l" t="t" r="r" b="b"/>
              <a:pathLst>
                <a:path w="687930" h="84418">
                  <a:moveTo>
                    <a:pt x="0" y="84418"/>
                  </a:moveTo>
                  <a:lnTo>
                    <a:pt x="687930" y="0"/>
                  </a:lnTo>
                </a:path>
              </a:pathLst>
            </a:custGeom>
            <a:noFill/>
            <a:ln w="63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8" name="Freeform: Shape 37">
              <a:extLst>
                <a:ext uri="{FF2B5EF4-FFF2-40B4-BE49-F238E27FC236}">
                  <a16:creationId xmlns:a16="http://schemas.microsoft.com/office/drawing/2014/main" id="{77330637-3454-9CD3-1076-46B3FFDB2A95}"/>
                </a:ext>
              </a:extLst>
            </p:cNvPr>
            <p:cNvSpPr/>
            <p:nvPr/>
          </p:nvSpPr>
          <p:spPr>
            <a:xfrm flipH="1">
              <a:off x="2592248" y="485239"/>
              <a:ext cx="416705" cy="56334"/>
            </a:xfrm>
            <a:custGeom>
              <a:avLst/>
              <a:gdLst>
                <a:gd name="connsiteX0" fmla="*/ 0 w 1254662"/>
                <a:gd name="connsiteY0" fmla="*/ 206441 h 206441"/>
                <a:gd name="connsiteX1" fmla="*/ 604157 w 1254662"/>
                <a:gd name="connsiteY1" fmla="*/ 73091 h 206441"/>
                <a:gd name="connsiteX2" fmla="*/ 1190625 w 1254662"/>
                <a:gd name="connsiteY2" fmla="*/ 6416 h 206441"/>
                <a:gd name="connsiteX3" fmla="*/ 1212396 w 1254662"/>
                <a:gd name="connsiteY3" fmla="*/ 6416 h 206441"/>
                <a:gd name="connsiteX0" fmla="*/ 0 w 1190625"/>
                <a:gd name="connsiteY0" fmla="*/ 200025 h 200025"/>
                <a:gd name="connsiteX1" fmla="*/ 604157 w 1190625"/>
                <a:gd name="connsiteY1" fmla="*/ 66675 h 200025"/>
                <a:gd name="connsiteX2" fmla="*/ 1190625 w 1190625"/>
                <a:gd name="connsiteY2" fmla="*/ 0 h 200025"/>
                <a:gd name="connsiteX0" fmla="*/ 0 w 1190625"/>
                <a:gd name="connsiteY0" fmla="*/ 200025 h 303451"/>
                <a:gd name="connsiteX1" fmla="*/ 666750 w 1190625"/>
                <a:gd name="connsiteY1" fmla="*/ 299357 h 303451"/>
                <a:gd name="connsiteX2" fmla="*/ 1190625 w 1190625"/>
                <a:gd name="connsiteY2" fmla="*/ 0 h 303451"/>
                <a:gd name="connsiteX0" fmla="*/ 0 w 1190625"/>
                <a:gd name="connsiteY0" fmla="*/ 200025 h 303451"/>
                <a:gd name="connsiteX1" fmla="*/ 666750 w 1190625"/>
                <a:gd name="connsiteY1" fmla="*/ 299357 h 303451"/>
                <a:gd name="connsiteX2" fmla="*/ 1190625 w 1190625"/>
                <a:gd name="connsiteY2" fmla="*/ 0 h 303451"/>
                <a:gd name="connsiteX0" fmla="*/ 0 w 1190625"/>
                <a:gd name="connsiteY0" fmla="*/ 200025 h 307670"/>
                <a:gd name="connsiteX1" fmla="*/ 666750 w 1190625"/>
                <a:gd name="connsiteY1" fmla="*/ 299357 h 307670"/>
                <a:gd name="connsiteX2" fmla="*/ 1190625 w 1190625"/>
                <a:gd name="connsiteY2" fmla="*/ 0 h 307670"/>
                <a:gd name="connsiteX0" fmla="*/ 0 w 1190625"/>
                <a:gd name="connsiteY0" fmla="*/ 200025 h 307670"/>
                <a:gd name="connsiteX1" fmla="*/ 666750 w 1190625"/>
                <a:gd name="connsiteY1" fmla="*/ 299357 h 307670"/>
                <a:gd name="connsiteX2" fmla="*/ 1190625 w 1190625"/>
                <a:gd name="connsiteY2" fmla="*/ 0 h 307670"/>
                <a:gd name="connsiteX0" fmla="*/ 0 w 1190625"/>
                <a:gd name="connsiteY0" fmla="*/ 200025 h 301439"/>
                <a:gd name="connsiteX1" fmla="*/ 673553 w 1190625"/>
                <a:gd name="connsiteY1" fmla="*/ 292554 h 301439"/>
                <a:gd name="connsiteX2" fmla="*/ 1190625 w 1190625"/>
                <a:gd name="connsiteY2" fmla="*/ 0 h 301439"/>
                <a:gd name="connsiteX0" fmla="*/ 0 w 673553"/>
                <a:gd name="connsiteY0" fmla="*/ 0 h 101414"/>
                <a:gd name="connsiteX1" fmla="*/ 673553 w 673553"/>
                <a:gd name="connsiteY1" fmla="*/ 92529 h 101414"/>
                <a:gd name="connsiteX0" fmla="*/ 0 w 575556"/>
                <a:gd name="connsiteY0" fmla="*/ 0 h 59544"/>
                <a:gd name="connsiteX1" fmla="*/ 575556 w 575556"/>
                <a:gd name="connsiteY1" fmla="*/ 42718 h 59544"/>
                <a:gd name="connsiteX0" fmla="*/ 0 w 575556"/>
                <a:gd name="connsiteY0" fmla="*/ 0 h 56583"/>
                <a:gd name="connsiteX1" fmla="*/ 575556 w 575556"/>
                <a:gd name="connsiteY1" fmla="*/ 42718 h 56583"/>
                <a:gd name="connsiteX0" fmla="*/ 0 w 575556"/>
                <a:gd name="connsiteY0" fmla="*/ 0 h 50252"/>
                <a:gd name="connsiteX1" fmla="*/ 575556 w 575556"/>
                <a:gd name="connsiteY1" fmla="*/ 42718 h 50252"/>
                <a:gd name="connsiteX0" fmla="*/ 0 w 575556"/>
                <a:gd name="connsiteY0" fmla="*/ 0 h 56583"/>
                <a:gd name="connsiteX1" fmla="*/ 575556 w 575556"/>
                <a:gd name="connsiteY1" fmla="*/ 42718 h 56583"/>
                <a:gd name="connsiteX0" fmla="*/ 0 w 561754"/>
                <a:gd name="connsiteY0" fmla="*/ 0 h 53323"/>
                <a:gd name="connsiteX1" fmla="*/ 561754 w 561754"/>
                <a:gd name="connsiteY1" fmla="*/ 38568 h 53323"/>
                <a:gd name="connsiteX0" fmla="*/ 0 w 550713"/>
                <a:gd name="connsiteY0" fmla="*/ 0 h 51731"/>
                <a:gd name="connsiteX1" fmla="*/ 550713 w 550713"/>
                <a:gd name="connsiteY1" fmla="*/ 36492 h 51731"/>
                <a:gd name="connsiteX0" fmla="*/ 0 w 512066"/>
                <a:gd name="connsiteY0" fmla="*/ 34073 h 52559"/>
                <a:gd name="connsiteX1" fmla="*/ 512066 w 512066"/>
                <a:gd name="connsiteY1" fmla="*/ 0 h 52559"/>
                <a:gd name="connsiteX0" fmla="*/ 0 w 512066"/>
                <a:gd name="connsiteY0" fmla="*/ 34073 h 34073"/>
                <a:gd name="connsiteX1" fmla="*/ 512066 w 512066"/>
                <a:gd name="connsiteY1" fmla="*/ 0 h 34073"/>
                <a:gd name="connsiteX0" fmla="*/ 0 w 512066"/>
                <a:gd name="connsiteY0" fmla="*/ 34073 h 34198"/>
                <a:gd name="connsiteX1" fmla="*/ 512066 w 512066"/>
                <a:gd name="connsiteY1" fmla="*/ 0 h 34198"/>
                <a:gd name="connsiteX0" fmla="*/ 0 w 512066"/>
                <a:gd name="connsiteY0" fmla="*/ 34073 h 36423"/>
                <a:gd name="connsiteX1" fmla="*/ 512066 w 512066"/>
                <a:gd name="connsiteY1" fmla="*/ 0 h 36423"/>
                <a:gd name="connsiteX0" fmla="*/ 0 w 512066"/>
                <a:gd name="connsiteY0" fmla="*/ 34073 h 40666"/>
                <a:gd name="connsiteX1" fmla="*/ 512066 w 512066"/>
                <a:gd name="connsiteY1" fmla="*/ 0 h 40666"/>
                <a:gd name="connsiteX0" fmla="*/ 0 w 534149"/>
                <a:gd name="connsiteY0" fmla="*/ 9168 h 28600"/>
                <a:gd name="connsiteX1" fmla="*/ 534149 w 534149"/>
                <a:gd name="connsiteY1" fmla="*/ 0 h 28600"/>
                <a:gd name="connsiteX0" fmla="*/ 0 w 534149"/>
                <a:gd name="connsiteY0" fmla="*/ 9168 h 29209"/>
                <a:gd name="connsiteX1" fmla="*/ 534149 w 534149"/>
                <a:gd name="connsiteY1" fmla="*/ 0 h 29209"/>
                <a:gd name="connsiteX0" fmla="*/ 0 w 534149"/>
                <a:gd name="connsiteY0" fmla="*/ 9168 h 35336"/>
                <a:gd name="connsiteX1" fmla="*/ 534149 w 534149"/>
                <a:gd name="connsiteY1" fmla="*/ 0 h 35336"/>
                <a:gd name="connsiteX0" fmla="*/ 0 w 728762"/>
                <a:gd name="connsiteY0" fmla="*/ 46527 h 58926"/>
                <a:gd name="connsiteX1" fmla="*/ 728762 w 728762"/>
                <a:gd name="connsiteY1" fmla="*/ 0 h 58926"/>
                <a:gd name="connsiteX0" fmla="*/ 0 w 728762"/>
                <a:gd name="connsiteY0" fmla="*/ 46527 h 54353"/>
                <a:gd name="connsiteX1" fmla="*/ 728762 w 728762"/>
                <a:gd name="connsiteY1" fmla="*/ 0 h 54353"/>
                <a:gd name="connsiteX0" fmla="*/ 0 w 728762"/>
                <a:gd name="connsiteY0" fmla="*/ 61055 h 66583"/>
                <a:gd name="connsiteX1" fmla="*/ 728762 w 728762"/>
                <a:gd name="connsiteY1" fmla="*/ 0 h 66583"/>
                <a:gd name="connsiteX0" fmla="*/ 0 w 728762"/>
                <a:gd name="connsiteY0" fmla="*/ 61055 h 61055"/>
                <a:gd name="connsiteX1" fmla="*/ 728762 w 728762"/>
                <a:gd name="connsiteY1" fmla="*/ 0 h 61055"/>
                <a:gd name="connsiteX0" fmla="*/ 0 w 742042"/>
                <a:gd name="connsiteY0" fmla="*/ 0 h 64328"/>
                <a:gd name="connsiteX1" fmla="*/ 742042 w 742042"/>
                <a:gd name="connsiteY1" fmla="*/ 64328 h 64328"/>
                <a:gd name="connsiteX0" fmla="*/ 0 w 739828"/>
                <a:gd name="connsiteY0" fmla="*/ 0 h 51608"/>
                <a:gd name="connsiteX1" fmla="*/ 739828 w 739828"/>
                <a:gd name="connsiteY1" fmla="*/ 51608 h 51608"/>
                <a:gd name="connsiteX0" fmla="*/ 0 w 702199"/>
                <a:gd name="connsiteY0" fmla="*/ 0 h 51608"/>
                <a:gd name="connsiteX1" fmla="*/ 702199 w 702199"/>
                <a:gd name="connsiteY1" fmla="*/ 51608 h 51608"/>
                <a:gd name="connsiteX0" fmla="*/ 0 w 702199"/>
                <a:gd name="connsiteY0" fmla="*/ 0 h 93402"/>
                <a:gd name="connsiteX1" fmla="*/ 702199 w 702199"/>
                <a:gd name="connsiteY1" fmla="*/ 93402 h 93402"/>
                <a:gd name="connsiteX0" fmla="*/ 0 w 677851"/>
                <a:gd name="connsiteY0" fmla="*/ 0 h 75231"/>
                <a:gd name="connsiteX1" fmla="*/ 677851 w 677851"/>
                <a:gd name="connsiteY1" fmla="*/ 75231 h 75231"/>
              </a:gdLst>
              <a:ahLst/>
              <a:cxnLst>
                <a:cxn ang="0">
                  <a:pos x="connsiteX0" y="connsiteY0"/>
                </a:cxn>
                <a:cxn ang="0">
                  <a:pos x="connsiteX1" y="connsiteY1"/>
                </a:cxn>
              </a:cxnLst>
              <a:rect l="l" t="t" r="r" b="b"/>
              <a:pathLst>
                <a:path w="677851" h="75231">
                  <a:moveTo>
                    <a:pt x="0" y="0"/>
                  </a:moveTo>
                  <a:lnTo>
                    <a:pt x="677851" y="75231"/>
                  </a:lnTo>
                </a:path>
              </a:pathLst>
            </a:custGeom>
            <a:noFill/>
            <a:ln w="63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9" name="Oval 38">
              <a:extLst>
                <a:ext uri="{FF2B5EF4-FFF2-40B4-BE49-F238E27FC236}">
                  <a16:creationId xmlns:a16="http://schemas.microsoft.com/office/drawing/2014/main" id="{1AFBA4DB-34F8-4EB8-A2A4-04703BC8B7B6}"/>
                </a:ext>
              </a:extLst>
            </p:cNvPr>
            <p:cNvSpPr>
              <a:spLocks noChangeAspect="1"/>
            </p:cNvSpPr>
            <p:nvPr/>
          </p:nvSpPr>
          <p:spPr>
            <a:xfrm>
              <a:off x="3015207" y="218988"/>
              <a:ext cx="274320" cy="274320"/>
            </a:xfrm>
            <a:prstGeom prst="ellipse">
              <a:avLst/>
            </a:prstGeom>
            <a:solidFill>
              <a:srgbClr val="0070C0"/>
            </a:solidFill>
            <a:ln w="3175">
              <a:noFill/>
            </a:ln>
            <a:scene3d>
              <a:camera prst="isometricOffAxis1Left">
                <a:rot lat="1080000" lon="3720000" rev="0"/>
              </a:camera>
              <a:lightRig rig="flood" dir="t"/>
            </a:scene3d>
            <a:sp3d extrusionH="63500" prstMaterial="clear">
              <a:bevelT w="6350" h="6350"/>
              <a:bevelB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0" name="Freeform: Shape 39">
              <a:extLst>
                <a:ext uri="{FF2B5EF4-FFF2-40B4-BE49-F238E27FC236}">
                  <a16:creationId xmlns:a16="http://schemas.microsoft.com/office/drawing/2014/main" id="{06E1B169-9BD9-5997-0C3E-6D6CB62B2CEF}"/>
                </a:ext>
              </a:extLst>
            </p:cNvPr>
            <p:cNvSpPr/>
            <p:nvPr/>
          </p:nvSpPr>
          <p:spPr>
            <a:xfrm flipH="1" flipV="1">
              <a:off x="3260010" y="162342"/>
              <a:ext cx="403866" cy="88675"/>
            </a:xfrm>
            <a:custGeom>
              <a:avLst/>
              <a:gdLst>
                <a:gd name="connsiteX0" fmla="*/ 0 w 1254662"/>
                <a:gd name="connsiteY0" fmla="*/ 206441 h 206441"/>
                <a:gd name="connsiteX1" fmla="*/ 604157 w 1254662"/>
                <a:gd name="connsiteY1" fmla="*/ 73091 h 206441"/>
                <a:gd name="connsiteX2" fmla="*/ 1190625 w 1254662"/>
                <a:gd name="connsiteY2" fmla="*/ 6416 h 206441"/>
                <a:gd name="connsiteX3" fmla="*/ 1212396 w 1254662"/>
                <a:gd name="connsiteY3" fmla="*/ 6416 h 206441"/>
                <a:gd name="connsiteX0" fmla="*/ 0 w 1190625"/>
                <a:gd name="connsiteY0" fmla="*/ 200025 h 200025"/>
                <a:gd name="connsiteX1" fmla="*/ 604157 w 1190625"/>
                <a:gd name="connsiteY1" fmla="*/ 66675 h 200025"/>
                <a:gd name="connsiteX2" fmla="*/ 1190625 w 1190625"/>
                <a:gd name="connsiteY2" fmla="*/ 0 h 200025"/>
                <a:gd name="connsiteX0" fmla="*/ 0 w 1190625"/>
                <a:gd name="connsiteY0" fmla="*/ 200025 h 303451"/>
                <a:gd name="connsiteX1" fmla="*/ 666750 w 1190625"/>
                <a:gd name="connsiteY1" fmla="*/ 299357 h 303451"/>
                <a:gd name="connsiteX2" fmla="*/ 1190625 w 1190625"/>
                <a:gd name="connsiteY2" fmla="*/ 0 h 303451"/>
                <a:gd name="connsiteX0" fmla="*/ 0 w 1190625"/>
                <a:gd name="connsiteY0" fmla="*/ 200025 h 303451"/>
                <a:gd name="connsiteX1" fmla="*/ 666750 w 1190625"/>
                <a:gd name="connsiteY1" fmla="*/ 299357 h 303451"/>
                <a:gd name="connsiteX2" fmla="*/ 1190625 w 1190625"/>
                <a:gd name="connsiteY2" fmla="*/ 0 h 303451"/>
                <a:gd name="connsiteX0" fmla="*/ 0 w 1190625"/>
                <a:gd name="connsiteY0" fmla="*/ 200025 h 307670"/>
                <a:gd name="connsiteX1" fmla="*/ 666750 w 1190625"/>
                <a:gd name="connsiteY1" fmla="*/ 299357 h 307670"/>
                <a:gd name="connsiteX2" fmla="*/ 1190625 w 1190625"/>
                <a:gd name="connsiteY2" fmla="*/ 0 h 307670"/>
                <a:gd name="connsiteX0" fmla="*/ 0 w 1190625"/>
                <a:gd name="connsiteY0" fmla="*/ 200025 h 307670"/>
                <a:gd name="connsiteX1" fmla="*/ 666750 w 1190625"/>
                <a:gd name="connsiteY1" fmla="*/ 299357 h 307670"/>
                <a:gd name="connsiteX2" fmla="*/ 1190625 w 1190625"/>
                <a:gd name="connsiteY2" fmla="*/ 0 h 307670"/>
                <a:gd name="connsiteX0" fmla="*/ 0 w 1190625"/>
                <a:gd name="connsiteY0" fmla="*/ 200025 h 301439"/>
                <a:gd name="connsiteX1" fmla="*/ 673553 w 1190625"/>
                <a:gd name="connsiteY1" fmla="*/ 292554 h 301439"/>
                <a:gd name="connsiteX2" fmla="*/ 1190625 w 1190625"/>
                <a:gd name="connsiteY2" fmla="*/ 0 h 301439"/>
                <a:gd name="connsiteX0" fmla="*/ 0 w 673553"/>
                <a:gd name="connsiteY0" fmla="*/ 0 h 101414"/>
                <a:gd name="connsiteX1" fmla="*/ 673553 w 673553"/>
                <a:gd name="connsiteY1" fmla="*/ 92529 h 101414"/>
                <a:gd name="connsiteX0" fmla="*/ 0 w 575556"/>
                <a:gd name="connsiteY0" fmla="*/ 0 h 59544"/>
                <a:gd name="connsiteX1" fmla="*/ 575556 w 575556"/>
                <a:gd name="connsiteY1" fmla="*/ 42718 h 59544"/>
                <a:gd name="connsiteX0" fmla="*/ 0 w 575556"/>
                <a:gd name="connsiteY0" fmla="*/ 0 h 56583"/>
                <a:gd name="connsiteX1" fmla="*/ 575556 w 575556"/>
                <a:gd name="connsiteY1" fmla="*/ 42718 h 56583"/>
                <a:gd name="connsiteX0" fmla="*/ 0 w 575556"/>
                <a:gd name="connsiteY0" fmla="*/ 0 h 50252"/>
                <a:gd name="connsiteX1" fmla="*/ 575556 w 575556"/>
                <a:gd name="connsiteY1" fmla="*/ 42718 h 50252"/>
                <a:gd name="connsiteX0" fmla="*/ 0 w 575556"/>
                <a:gd name="connsiteY0" fmla="*/ 0 h 56583"/>
                <a:gd name="connsiteX1" fmla="*/ 575556 w 575556"/>
                <a:gd name="connsiteY1" fmla="*/ 42718 h 56583"/>
                <a:gd name="connsiteX0" fmla="*/ 0 w 561754"/>
                <a:gd name="connsiteY0" fmla="*/ 0 h 53323"/>
                <a:gd name="connsiteX1" fmla="*/ 561754 w 561754"/>
                <a:gd name="connsiteY1" fmla="*/ 38568 h 53323"/>
                <a:gd name="connsiteX0" fmla="*/ 0 w 550713"/>
                <a:gd name="connsiteY0" fmla="*/ 0 h 51731"/>
                <a:gd name="connsiteX1" fmla="*/ 550713 w 550713"/>
                <a:gd name="connsiteY1" fmla="*/ 36492 h 51731"/>
                <a:gd name="connsiteX0" fmla="*/ 0 w 512066"/>
                <a:gd name="connsiteY0" fmla="*/ 34073 h 52559"/>
                <a:gd name="connsiteX1" fmla="*/ 512066 w 512066"/>
                <a:gd name="connsiteY1" fmla="*/ 0 h 52559"/>
                <a:gd name="connsiteX0" fmla="*/ 0 w 512066"/>
                <a:gd name="connsiteY0" fmla="*/ 34073 h 34073"/>
                <a:gd name="connsiteX1" fmla="*/ 512066 w 512066"/>
                <a:gd name="connsiteY1" fmla="*/ 0 h 34073"/>
                <a:gd name="connsiteX0" fmla="*/ 0 w 512066"/>
                <a:gd name="connsiteY0" fmla="*/ 34073 h 34198"/>
                <a:gd name="connsiteX1" fmla="*/ 512066 w 512066"/>
                <a:gd name="connsiteY1" fmla="*/ 0 h 34198"/>
                <a:gd name="connsiteX0" fmla="*/ 0 w 512066"/>
                <a:gd name="connsiteY0" fmla="*/ 34073 h 36423"/>
                <a:gd name="connsiteX1" fmla="*/ 512066 w 512066"/>
                <a:gd name="connsiteY1" fmla="*/ 0 h 36423"/>
                <a:gd name="connsiteX0" fmla="*/ 0 w 512066"/>
                <a:gd name="connsiteY0" fmla="*/ 34073 h 40666"/>
                <a:gd name="connsiteX1" fmla="*/ 512066 w 512066"/>
                <a:gd name="connsiteY1" fmla="*/ 0 h 40666"/>
                <a:gd name="connsiteX0" fmla="*/ 0 w 534149"/>
                <a:gd name="connsiteY0" fmla="*/ 9168 h 28600"/>
                <a:gd name="connsiteX1" fmla="*/ 534149 w 534149"/>
                <a:gd name="connsiteY1" fmla="*/ 0 h 28600"/>
                <a:gd name="connsiteX0" fmla="*/ 0 w 534149"/>
                <a:gd name="connsiteY0" fmla="*/ 9168 h 29209"/>
                <a:gd name="connsiteX1" fmla="*/ 534149 w 534149"/>
                <a:gd name="connsiteY1" fmla="*/ 0 h 29209"/>
                <a:gd name="connsiteX0" fmla="*/ 0 w 534149"/>
                <a:gd name="connsiteY0" fmla="*/ 9168 h 35336"/>
                <a:gd name="connsiteX1" fmla="*/ 534149 w 534149"/>
                <a:gd name="connsiteY1" fmla="*/ 0 h 35336"/>
                <a:gd name="connsiteX0" fmla="*/ 0 w 728762"/>
                <a:gd name="connsiteY0" fmla="*/ 46527 h 58926"/>
                <a:gd name="connsiteX1" fmla="*/ 728762 w 728762"/>
                <a:gd name="connsiteY1" fmla="*/ 0 h 58926"/>
                <a:gd name="connsiteX0" fmla="*/ 0 w 728762"/>
                <a:gd name="connsiteY0" fmla="*/ 46527 h 54353"/>
                <a:gd name="connsiteX1" fmla="*/ 728762 w 728762"/>
                <a:gd name="connsiteY1" fmla="*/ 0 h 54353"/>
                <a:gd name="connsiteX0" fmla="*/ 0 w 728762"/>
                <a:gd name="connsiteY0" fmla="*/ 61055 h 66583"/>
                <a:gd name="connsiteX1" fmla="*/ 728762 w 728762"/>
                <a:gd name="connsiteY1" fmla="*/ 0 h 66583"/>
                <a:gd name="connsiteX0" fmla="*/ 0 w 728762"/>
                <a:gd name="connsiteY0" fmla="*/ 61055 h 61055"/>
                <a:gd name="connsiteX1" fmla="*/ 728762 w 728762"/>
                <a:gd name="connsiteY1" fmla="*/ 0 h 61055"/>
                <a:gd name="connsiteX0" fmla="*/ 0 w 744641"/>
                <a:gd name="connsiteY0" fmla="*/ 72736 h 72736"/>
                <a:gd name="connsiteX1" fmla="*/ 744641 w 744641"/>
                <a:gd name="connsiteY1" fmla="*/ 0 h 72736"/>
                <a:gd name="connsiteX0" fmla="*/ 0 w 667513"/>
                <a:gd name="connsiteY0" fmla="*/ 66247 h 66247"/>
                <a:gd name="connsiteX1" fmla="*/ 667513 w 667513"/>
                <a:gd name="connsiteY1" fmla="*/ 0 h 66247"/>
                <a:gd name="connsiteX0" fmla="*/ 0 w 662977"/>
                <a:gd name="connsiteY0" fmla="*/ 67545 h 67545"/>
                <a:gd name="connsiteX1" fmla="*/ 662977 w 662977"/>
                <a:gd name="connsiteY1" fmla="*/ 0 h 67545"/>
                <a:gd name="connsiteX0" fmla="*/ 0 w 687930"/>
                <a:gd name="connsiteY0" fmla="*/ 84418 h 84418"/>
                <a:gd name="connsiteX1" fmla="*/ 687930 w 687930"/>
                <a:gd name="connsiteY1" fmla="*/ 0 h 84418"/>
                <a:gd name="connsiteX0" fmla="*/ 0 w 702123"/>
                <a:gd name="connsiteY0" fmla="*/ 99721 h 99721"/>
                <a:gd name="connsiteX1" fmla="*/ 702123 w 702123"/>
                <a:gd name="connsiteY1" fmla="*/ 0 h 99721"/>
              </a:gdLst>
              <a:ahLst/>
              <a:cxnLst>
                <a:cxn ang="0">
                  <a:pos x="connsiteX0" y="connsiteY0"/>
                </a:cxn>
                <a:cxn ang="0">
                  <a:pos x="connsiteX1" y="connsiteY1"/>
                </a:cxn>
              </a:cxnLst>
              <a:rect l="l" t="t" r="r" b="b"/>
              <a:pathLst>
                <a:path w="702123" h="99721">
                  <a:moveTo>
                    <a:pt x="0" y="99721"/>
                  </a:moveTo>
                  <a:lnTo>
                    <a:pt x="702123" y="0"/>
                  </a:lnTo>
                </a:path>
              </a:pathLst>
            </a:custGeom>
            <a:noFill/>
            <a:ln w="63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1" name="Freeform: Shape 40">
              <a:extLst>
                <a:ext uri="{FF2B5EF4-FFF2-40B4-BE49-F238E27FC236}">
                  <a16:creationId xmlns:a16="http://schemas.microsoft.com/office/drawing/2014/main" id="{97B3C411-BD38-7E3F-9D83-B876930880B1}"/>
                </a:ext>
              </a:extLst>
            </p:cNvPr>
            <p:cNvSpPr/>
            <p:nvPr/>
          </p:nvSpPr>
          <p:spPr>
            <a:xfrm flipH="1">
              <a:off x="3291680" y="361525"/>
              <a:ext cx="420193" cy="64315"/>
            </a:xfrm>
            <a:custGeom>
              <a:avLst/>
              <a:gdLst>
                <a:gd name="connsiteX0" fmla="*/ 0 w 1254662"/>
                <a:gd name="connsiteY0" fmla="*/ 206441 h 206441"/>
                <a:gd name="connsiteX1" fmla="*/ 604157 w 1254662"/>
                <a:gd name="connsiteY1" fmla="*/ 73091 h 206441"/>
                <a:gd name="connsiteX2" fmla="*/ 1190625 w 1254662"/>
                <a:gd name="connsiteY2" fmla="*/ 6416 h 206441"/>
                <a:gd name="connsiteX3" fmla="*/ 1212396 w 1254662"/>
                <a:gd name="connsiteY3" fmla="*/ 6416 h 206441"/>
                <a:gd name="connsiteX0" fmla="*/ 0 w 1190625"/>
                <a:gd name="connsiteY0" fmla="*/ 200025 h 200025"/>
                <a:gd name="connsiteX1" fmla="*/ 604157 w 1190625"/>
                <a:gd name="connsiteY1" fmla="*/ 66675 h 200025"/>
                <a:gd name="connsiteX2" fmla="*/ 1190625 w 1190625"/>
                <a:gd name="connsiteY2" fmla="*/ 0 h 200025"/>
                <a:gd name="connsiteX0" fmla="*/ 0 w 1190625"/>
                <a:gd name="connsiteY0" fmla="*/ 200025 h 303451"/>
                <a:gd name="connsiteX1" fmla="*/ 666750 w 1190625"/>
                <a:gd name="connsiteY1" fmla="*/ 299357 h 303451"/>
                <a:gd name="connsiteX2" fmla="*/ 1190625 w 1190625"/>
                <a:gd name="connsiteY2" fmla="*/ 0 h 303451"/>
                <a:gd name="connsiteX0" fmla="*/ 0 w 1190625"/>
                <a:gd name="connsiteY0" fmla="*/ 200025 h 303451"/>
                <a:gd name="connsiteX1" fmla="*/ 666750 w 1190625"/>
                <a:gd name="connsiteY1" fmla="*/ 299357 h 303451"/>
                <a:gd name="connsiteX2" fmla="*/ 1190625 w 1190625"/>
                <a:gd name="connsiteY2" fmla="*/ 0 h 303451"/>
                <a:gd name="connsiteX0" fmla="*/ 0 w 1190625"/>
                <a:gd name="connsiteY0" fmla="*/ 200025 h 307670"/>
                <a:gd name="connsiteX1" fmla="*/ 666750 w 1190625"/>
                <a:gd name="connsiteY1" fmla="*/ 299357 h 307670"/>
                <a:gd name="connsiteX2" fmla="*/ 1190625 w 1190625"/>
                <a:gd name="connsiteY2" fmla="*/ 0 h 307670"/>
                <a:gd name="connsiteX0" fmla="*/ 0 w 1190625"/>
                <a:gd name="connsiteY0" fmla="*/ 200025 h 307670"/>
                <a:gd name="connsiteX1" fmla="*/ 666750 w 1190625"/>
                <a:gd name="connsiteY1" fmla="*/ 299357 h 307670"/>
                <a:gd name="connsiteX2" fmla="*/ 1190625 w 1190625"/>
                <a:gd name="connsiteY2" fmla="*/ 0 h 307670"/>
                <a:gd name="connsiteX0" fmla="*/ 0 w 1190625"/>
                <a:gd name="connsiteY0" fmla="*/ 200025 h 301439"/>
                <a:gd name="connsiteX1" fmla="*/ 673553 w 1190625"/>
                <a:gd name="connsiteY1" fmla="*/ 292554 h 301439"/>
                <a:gd name="connsiteX2" fmla="*/ 1190625 w 1190625"/>
                <a:gd name="connsiteY2" fmla="*/ 0 h 301439"/>
                <a:gd name="connsiteX0" fmla="*/ 0 w 673553"/>
                <a:gd name="connsiteY0" fmla="*/ 0 h 101414"/>
                <a:gd name="connsiteX1" fmla="*/ 673553 w 673553"/>
                <a:gd name="connsiteY1" fmla="*/ 92529 h 101414"/>
                <a:gd name="connsiteX0" fmla="*/ 0 w 575556"/>
                <a:gd name="connsiteY0" fmla="*/ 0 h 59544"/>
                <a:gd name="connsiteX1" fmla="*/ 575556 w 575556"/>
                <a:gd name="connsiteY1" fmla="*/ 42718 h 59544"/>
                <a:gd name="connsiteX0" fmla="*/ 0 w 575556"/>
                <a:gd name="connsiteY0" fmla="*/ 0 h 56583"/>
                <a:gd name="connsiteX1" fmla="*/ 575556 w 575556"/>
                <a:gd name="connsiteY1" fmla="*/ 42718 h 56583"/>
                <a:gd name="connsiteX0" fmla="*/ 0 w 575556"/>
                <a:gd name="connsiteY0" fmla="*/ 0 h 50252"/>
                <a:gd name="connsiteX1" fmla="*/ 575556 w 575556"/>
                <a:gd name="connsiteY1" fmla="*/ 42718 h 50252"/>
                <a:gd name="connsiteX0" fmla="*/ 0 w 575556"/>
                <a:gd name="connsiteY0" fmla="*/ 0 h 56583"/>
                <a:gd name="connsiteX1" fmla="*/ 575556 w 575556"/>
                <a:gd name="connsiteY1" fmla="*/ 42718 h 56583"/>
                <a:gd name="connsiteX0" fmla="*/ 0 w 561754"/>
                <a:gd name="connsiteY0" fmla="*/ 0 h 53323"/>
                <a:gd name="connsiteX1" fmla="*/ 561754 w 561754"/>
                <a:gd name="connsiteY1" fmla="*/ 38568 h 53323"/>
                <a:gd name="connsiteX0" fmla="*/ 0 w 550713"/>
                <a:gd name="connsiteY0" fmla="*/ 0 h 51731"/>
                <a:gd name="connsiteX1" fmla="*/ 550713 w 550713"/>
                <a:gd name="connsiteY1" fmla="*/ 36492 h 51731"/>
                <a:gd name="connsiteX0" fmla="*/ 0 w 512066"/>
                <a:gd name="connsiteY0" fmla="*/ 34073 h 52559"/>
                <a:gd name="connsiteX1" fmla="*/ 512066 w 512066"/>
                <a:gd name="connsiteY1" fmla="*/ 0 h 52559"/>
                <a:gd name="connsiteX0" fmla="*/ 0 w 512066"/>
                <a:gd name="connsiteY0" fmla="*/ 34073 h 34073"/>
                <a:gd name="connsiteX1" fmla="*/ 512066 w 512066"/>
                <a:gd name="connsiteY1" fmla="*/ 0 h 34073"/>
                <a:gd name="connsiteX0" fmla="*/ 0 w 512066"/>
                <a:gd name="connsiteY0" fmla="*/ 34073 h 34198"/>
                <a:gd name="connsiteX1" fmla="*/ 512066 w 512066"/>
                <a:gd name="connsiteY1" fmla="*/ 0 h 34198"/>
                <a:gd name="connsiteX0" fmla="*/ 0 w 512066"/>
                <a:gd name="connsiteY0" fmla="*/ 34073 h 36423"/>
                <a:gd name="connsiteX1" fmla="*/ 512066 w 512066"/>
                <a:gd name="connsiteY1" fmla="*/ 0 h 36423"/>
                <a:gd name="connsiteX0" fmla="*/ 0 w 512066"/>
                <a:gd name="connsiteY0" fmla="*/ 34073 h 40666"/>
                <a:gd name="connsiteX1" fmla="*/ 512066 w 512066"/>
                <a:gd name="connsiteY1" fmla="*/ 0 h 40666"/>
                <a:gd name="connsiteX0" fmla="*/ 0 w 534149"/>
                <a:gd name="connsiteY0" fmla="*/ 9168 h 28600"/>
                <a:gd name="connsiteX1" fmla="*/ 534149 w 534149"/>
                <a:gd name="connsiteY1" fmla="*/ 0 h 28600"/>
                <a:gd name="connsiteX0" fmla="*/ 0 w 534149"/>
                <a:gd name="connsiteY0" fmla="*/ 9168 h 29209"/>
                <a:gd name="connsiteX1" fmla="*/ 534149 w 534149"/>
                <a:gd name="connsiteY1" fmla="*/ 0 h 29209"/>
                <a:gd name="connsiteX0" fmla="*/ 0 w 534149"/>
                <a:gd name="connsiteY0" fmla="*/ 9168 h 35336"/>
                <a:gd name="connsiteX1" fmla="*/ 534149 w 534149"/>
                <a:gd name="connsiteY1" fmla="*/ 0 h 35336"/>
                <a:gd name="connsiteX0" fmla="*/ 0 w 728762"/>
                <a:gd name="connsiteY0" fmla="*/ 46527 h 58926"/>
                <a:gd name="connsiteX1" fmla="*/ 728762 w 728762"/>
                <a:gd name="connsiteY1" fmla="*/ 0 h 58926"/>
                <a:gd name="connsiteX0" fmla="*/ 0 w 728762"/>
                <a:gd name="connsiteY0" fmla="*/ 46527 h 54353"/>
                <a:gd name="connsiteX1" fmla="*/ 728762 w 728762"/>
                <a:gd name="connsiteY1" fmla="*/ 0 h 54353"/>
                <a:gd name="connsiteX0" fmla="*/ 0 w 728762"/>
                <a:gd name="connsiteY0" fmla="*/ 61055 h 66583"/>
                <a:gd name="connsiteX1" fmla="*/ 728762 w 728762"/>
                <a:gd name="connsiteY1" fmla="*/ 0 h 66583"/>
                <a:gd name="connsiteX0" fmla="*/ 0 w 728762"/>
                <a:gd name="connsiteY0" fmla="*/ 61055 h 61055"/>
                <a:gd name="connsiteX1" fmla="*/ 728762 w 728762"/>
                <a:gd name="connsiteY1" fmla="*/ 0 h 61055"/>
                <a:gd name="connsiteX0" fmla="*/ 0 w 742042"/>
                <a:gd name="connsiteY0" fmla="*/ 0 h 64328"/>
                <a:gd name="connsiteX1" fmla="*/ 742042 w 742042"/>
                <a:gd name="connsiteY1" fmla="*/ 64328 h 64328"/>
                <a:gd name="connsiteX0" fmla="*/ 0 w 739828"/>
                <a:gd name="connsiteY0" fmla="*/ 0 h 51608"/>
                <a:gd name="connsiteX1" fmla="*/ 739828 w 739828"/>
                <a:gd name="connsiteY1" fmla="*/ 51608 h 51608"/>
                <a:gd name="connsiteX0" fmla="*/ 0 w 702199"/>
                <a:gd name="connsiteY0" fmla="*/ 0 h 51608"/>
                <a:gd name="connsiteX1" fmla="*/ 702199 w 702199"/>
                <a:gd name="connsiteY1" fmla="*/ 51608 h 51608"/>
                <a:gd name="connsiteX0" fmla="*/ 0 w 702199"/>
                <a:gd name="connsiteY0" fmla="*/ 0 h 93402"/>
                <a:gd name="connsiteX1" fmla="*/ 702199 w 702199"/>
                <a:gd name="connsiteY1" fmla="*/ 93402 h 93402"/>
                <a:gd name="connsiteX0" fmla="*/ 0 w 677851"/>
                <a:gd name="connsiteY0" fmla="*/ 0 h 75231"/>
                <a:gd name="connsiteX1" fmla="*/ 677851 w 677851"/>
                <a:gd name="connsiteY1" fmla="*/ 75231 h 75231"/>
                <a:gd name="connsiteX0" fmla="*/ 0 w 710484"/>
                <a:gd name="connsiteY0" fmla="*/ 0 h 72991"/>
                <a:gd name="connsiteX1" fmla="*/ 710484 w 710484"/>
                <a:gd name="connsiteY1" fmla="*/ 72991 h 72991"/>
                <a:gd name="connsiteX0" fmla="*/ 0 w 726023"/>
                <a:gd name="connsiteY0" fmla="*/ 0 h 90904"/>
                <a:gd name="connsiteX1" fmla="*/ 726023 w 726023"/>
                <a:gd name="connsiteY1" fmla="*/ 90904 h 90904"/>
                <a:gd name="connsiteX0" fmla="*/ 0 w 719806"/>
                <a:gd name="connsiteY0" fmla="*/ 0 h 105830"/>
                <a:gd name="connsiteX1" fmla="*/ 719806 w 719806"/>
                <a:gd name="connsiteY1" fmla="*/ 105830 h 105830"/>
              </a:gdLst>
              <a:ahLst/>
              <a:cxnLst>
                <a:cxn ang="0">
                  <a:pos x="connsiteX0" y="connsiteY0"/>
                </a:cxn>
                <a:cxn ang="0">
                  <a:pos x="connsiteX1" y="connsiteY1"/>
                </a:cxn>
              </a:cxnLst>
              <a:rect l="l" t="t" r="r" b="b"/>
              <a:pathLst>
                <a:path w="719806" h="105830">
                  <a:moveTo>
                    <a:pt x="0" y="0"/>
                  </a:moveTo>
                  <a:lnTo>
                    <a:pt x="719806" y="105830"/>
                  </a:lnTo>
                </a:path>
              </a:pathLst>
            </a:custGeom>
            <a:noFill/>
            <a:ln w="63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4" name="TextBox 116">
              <a:extLst>
                <a:ext uri="{FF2B5EF4-FFF2-40B4-BE49-F238E27FC236}">
                  <a16:creationId xmlns:a16="http://schemas.microsoft.com/office/drawing/2014/main" id="{8B44689D-7E8B-7ECD-A5AC-B949D0CF02D3}"/>
                </a:ext>
              </a:extLst>
            </p:cNvPr>
            <p:cNvSpPr txBox="1"/>
            <p:nvPr/>
          </p:nvSpPr>
          <p:spPr>
            <a:xfrm>
              <a:off x="3460774" y="-45981"/>
              <a:ext cx="412771" cy="443865"/>
            </a:xfrm>
            <a:prstGeom prst="rect">
              <a:avLst/>
            </a:prstGeom>
            <a:noFill/>
          </p:spPr>
          <p:txBody>
            <a:bodyPr wrap="square" rtlCol="0">
              <a:noAutofit/>
            </a:bodyPr>
            <a:lstStyle/>
            <a:p>
              <a:pPr marL="0" marR="0" algn="r">
                <a:spcBef>
                  <a:spcPts val="600"/>
                </a:spcBef>
                <a:spcAft>
                  <a:spcPts val="1200"/>
                </a:spcAft>
              </a:pPr>
              <a:r>
                <a:rPr lang="en-US" sz="8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NaCl</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7" name="Oval 46">
              <a:extLst>
                <a:ext uri="{FF2B5EF4-FFF2-40B4-BE49-F238E27FC236}">
                  <a16:creationId xmlns:a16="http://schemas.microsoft.com/office/drawing/2014/main" id="{F4F74D76-46DE-571D-00D7-6818B60F4AD0}"/>
                </a:ext>
              </a:extLst>
            </p:cNvPr>
            <p:cNvSpPr>
              <a:spLocks noChangeAspect="1"/>
            </p:cNvSpPr>
            <p:nvPr/>
          </p:nvSpPr>
          <p:spPr>
            <a:xfrm>
              <a:off x="3601938" y="96729"/>
              <a:ext cx="274320" cy="274320"/>
            </a:xfrm>
            <a:prstGeom prst="ellipse">
              <a:avLst/>
            </a:prstGeom>
            <a:solidFill>
              <a:srgbClr val="0070C0"/>
            </a:solidFill>
            <a:ln w="3175">
              <a:noFill/>
            </a:ln>
            <a:scene3d>
              <a:camera prst="isometricOffAxis1Left">
                <a:rot lat="1080000" lon="3720000" rev="0"/>
              </a:camera>
              <a:lightRig rig="flood" dir="t"/>
            </a:scene3d>
            <a:sp3d extrusionH="44450" prstMaterial="clear">
              <a:bevelT w="6350" h="6350"/>
              <a:bevelB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pic>
        <p:nvPicPr>
          <p:cNvPr id="54" name="Picture 53">
            <a:extLst>
              <a:ext uri="{FF2B5EF4-FFF2-40B4-BE49-F238E27FC236}">
                <a16:creationId xmlns:a16="http://schemas.microsoft.com/office/drawing/2014/main" id="{9FFB0E80-E2E0-F796-CB41-1443E284B9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557" r="60577" b="56248"/>
          <a:stretch/>
        </p:blipFill>
        <p:spPr bwMode="auto">
          <a:xfrm>
            <a:off x="1497174" y="5042009"/>
            <a:ext cx="1000189" cy="1114812"/>
          </a:xfrm>
          <a:prstGeom prst="rect">
            <a:avLst/>
          </a:prstGeom>
          <a:noFill/>
          <a:ln>
            <a:noFill/>
          </a:ln>
        </p:spPr>
      </p:pic>
      <p:sp>
        <p:nvSpPr>
          <p:cNvPr id="60" name="TextBox 59">
            <a:extLst>
              <a:ext uri="{FF2B5EF4-FFF2-40B4-BE49-F238E27FC236}">
                <a16:creationId xmlns:a16="http://schemas.microsoft.com/office/drawing/2014/main" id="{CF6CE6B5-57C8-1339-45A1-27B8A4387CBA}"/>
              </a:ext>
            </a:extLst>
          </p:cNvPr>
          <p:cNvSpPr txBox="1"/>
          <p:nvPr/>
        </p:nvSpPr>
        <p:spPr>
          <a:xfrm>
            <a:off x="2469319" y="4129938"/>
            <a:ext cx="3286925" cy="707886"/>
          </a:xfrm>
          <a:prstGeom prst="rect">
            <a:avLst/>
          </a:prstGeom>
          <a:noFill/>
        </p:spPr>
        <p:txBody>
          <a:bodyPr wrap="none" rtlCol="0">
            <a:spAutoFit/>
          </a:bodyPr>
          <a:lstStyle/>
          <a:p>
            <a:r>
              <a:rPr lang="en-US" sz="2000" dirty="0">
                <a:solidFill>
                  <a:srgbClr val="FF0000"/>
                </a:solidFill>
              </a:rPr>
              <a:t>Post-compression of </a:t>
            </a:r>
          </a:p>
          <a:p>
            <a:r>
              <a:rPr lang="en-US" sz="2000" dirty="0">
                <a:solidFill>
                  <a:srgbClr val="FF0000"/>
                </a:solidFill>
              </a:rPr>
              <a:t>TW LWIR Pulses by AE101</a:t>
            </a:r>
          </a:p>
        </p:txBody>
      </p:sp>
      <p:sp>
        <p:nvSpPr>
          <p:cNvPr id="61" name="TextBox 60">
            <a:extLst>
              <a:ext uri="{FF2B5EF4-FFF2-40B4-BE49-F238E27FC236}">
                <a16:creationId xmlns:a16="http://schemas.microsoft.com/office/drawing/2014/main" id="{F7C72723-DDC9-8668-DD97-403D07C615C6}"/>
              </a:ext>
            </a:extLst>
          </p:cNvPr>
          <p:cNvSpPr txBox="1"/>
          <p:nvPr/>
        </p:nvSpPr>
        <p:spPr>
          <a:xfrm>
            <a:off x="5617083" y="5389998"/>
            <a:ext cx="2422458" cy="400110"/>
          </a:xfrm>
          <a:prstGeom prst="rect">
            <a:avLst/>
          </a:prstGeom>
          <a:noFill/>
        </p:spPr>
        <p:txBody>
          <a:bodyPr wrap="none" rtlCol="0">
            <a:spAutoFit/>
          </a:bodyPr>
          <a:lstStyle/>
          <a:p>
            <a:r>
              <a:rPr lang="en-US" sz="2000" dirty="0">
                <a:solidFill>
                  <a:schemeClr val="tx1">
                    <a:lumMod val="65000"/>
                    <a:lumOff val="35000"/>
                  </a:schemeClr>
                </a:solidFill>
              </a:rPr>
              <a:t>Frontiers in Physics</a:t>
            </a:r>
          </a:p>
        </p:txBody>
      </p:sp>
      <p:sp>
        <p:nvSpPr>
          <p:cNvPr id="62" name="TextBox 61">
            <a:extLst>
              <a:ext uri="{FF2B5EF4-FFF2-40B4-BE49-F238E27FC236}">
                <a16:creationId xmlns:a16="http://schemas.microsoft.com/office/drawing/2014/main" id="{C1116EAC-B71C-CFCC-E150-5E40D428BA26}"/>
              </a:ext>
            </a:extLst>
          </p:cNvPr>
          <p:cNvSpPr txBox="1"/>
          <p:nvPr/>
        </p:nvSpPr>
        <p:spPr>
          <a:xfrm>
            <a:off x="1660981" y="4596820"/>
            <a:ext cx="668773" cy="400110"/>
          </a:xfrm>
          <a:prstGeom prst="rect">
            <a:avLst/>
          </a:prstGeom>
          <a:noFill/>
        </p:spPr>
        <p:txBody>
          <a:bodyPr wrap="none" rtlCol="0">
            <a:spAutoFit/>
          </a:bodyPr>
          <a:lstStyle/>
          <a:p>
            <a:r>
              <a:rPr lang="en-US" sz="2000" dirty="0">
                <a:solidFill>
                  <a:schemeClr val="tx1">
                    <a:lumMod val="65000"/>
                    <a:lumOff val="35000"/>
                  </a:schemeClr>
                </a:solidFill>
              </a:rPr>
              <a:t>2 </a:t>
            </a:r>
            <a:r>
              <a:rPr lang="en-US" sz="2000" dirty="0" err="1">
                <a:solidFill>
                  <a:schemeClr val="tx1">
                    <a:lumMod val="65000"/>
                    <a:lumOff val="35000"/>
                  </a:schemeClr>
                </a:solidFill>
              </a:rPr>
              <a:t>ps</a:t>
            </a:r>
            <a:endParaRPr lang="en-US" sz="2000" dirty="0">
              <a:solidFill>
                <a:schemeClr val="tx1">
                  <a:lumMod val="65000"/>
                  <a:lumOff val="35000"/>
                </a:schemeClr>
              </a:solidFill>
            </a:endParaRPr>
          </a:p>
        </p:txBody>
      </p:sp>
      <p:sp>
        <p:nvSpPr>
          <p:cNvPr id="63" name="TextBox 62">
            <a:extLst>
              <a:ext uri="{FF2B5EF4-FFF2-40B4-BE49-F238E27FC236}">
                <a16:creationId xmlns:a16="http://schemas.microsoft.com/office/drawing/2014/main" id="{31BAA235-BA9F-AEEF-502A-577E596B01BD}"/>
              </a:ext>
            </a:extLst>
          </p:cNvPr>
          <p:cNvSpPr txBox="1"/>
          <p:nvPr/>
        </p:nvSpPr>
        <p:spPr>
          <a:xfrm>
            <a:off x="9539812" y="3865691"/>
            <a:ext cx="881973" cy="400110"/>
          </a:xfrm>
          <a:prstGeom prst="rect">
            <a:avLst/>
          </a:prstGeom>
          <a:noFill/>
        </p:spPr>
        <p:txBody>
          <a:bodyPr wrap="none" rtlCol="0">
            <a:spAutoFit/>
          </a:bodyPr>
          <a:lstStyle/>
          <a:p>
            <a:r>
              <a:rPr lang="en-US" sz="2000" dirty="0">
                <a:solidFill>
                  <a:schemeClr val="tx1">
                    <a:lumMod val="65000"/>
                    <a:lumOff val="35000"/>
                  </a:schemeClr>
                </a:solidFill>
              </a:rPr>
              <a:t>700 fs</a:t>
            </a:r>
          </a:p>
        </p:txBody>
      </p:sp>
      <p:pic>
        <p:nvPicPr>
          <p:cNvPr id="10" name="Picture 9">
            <a:extLst>
              <a:ext uri="{FF2B5EF4-FFF2-40B4-BE49-F238E27FC236}">
                <a16:creationId xmlns:a16="http://schemas.microsoft.com/office/drawing/2014/main" id="{A5571DAF-7014-0867-65E6-E375F97A6313}"/>
              </a:ext>
            </a:extLst>
          </p:cNvPr>
          <p:cNvPicPr>
            <a:picLocks noChangeAspect="1"/>
          </p:cNvPicPr>
          <p:nvPr/>
        </p:nvPicPr>
        <p:blipFill>
          <a:blip r:embed="rId4">
            <a:clrChange>
              <a:clrFrom>
                <a:srgbClr val="FFFFFF"/>
              </a:clrFrom>
              <a:clrTo>
                <a:srgbClr val="FFFFFF">
                  <a:alpha val="0"/>
                </a:srgbClr>
              </a:clrTo>
            </a:clrChange>
          </a:blip>
          <a:srcRect l="34127" r="1580" b="56825"/>
          <a:stretch/>
        </p:blipFill>
        <p:spPr>
          <a:xfrm>
            <a:off x="1271220" y="1559043"/>
            <a:ext cx="7919111" cy="2365013"/>
          </a:xfrm>
          <a:prstGeom prst="rect">
            <a:avLst/>
          </a:prstGeom>
        </p:spPr>
      </p:pic>
      <p:sp>
        <p:nvSpPr>
          <p:cNvPr id="11" name="Title 1">
            <a:extLst>
              <a:ext uri="{FF2B5EF4-FFF2-40B4-BE49-F238E27FC236}">
                <a16:creationId xmlns:a16="http://schemas.microsoft.com/office/drawing/2014/main" id="{4345D513-82C0-269D-06CD-9450D2E5AD5D}"/>
              </a:ext>
            </a:extLst>
          </p:cNvPr>
          <p:cNvSpPr>
            <a:spLocks noGrp="1"/>
          </p:cNvSpPr>
          <p:nvPr>
            <p:ph type="title"/>
          </p:nvPr>
        </p:nvSpPr>
        <p:spPr>
          <a:xfrm>
            <a:off x="361313" y="0"/>
            <a:ext cx="11049000" cy="1325563"/>
          </a:xfrm>
        </p:spPr>
        <p:txBody>
          <a:bodyPr/>
          <a:lstStyle/>
          <a:p>
            <a:r>
              <a:rPr lang="en-US" dirty="0"/>
              <a:t>Recent Highlights</a:t>
            </a:r>
          </a:p>
        </p:txBody>
      </p:sp>
      <p:sp>
        <p:nvSpPr>
          <p:cNvPr id="12" name="TextBox 11">
            <a:extLst>
              <a:ext uri="{FF2B5EF4-FFF2-40B4-BE49-F238E27FC236}">
                <a16:creationId xmlns:a16="http://schemas.microsoft.com/office/drawing/2014/main" id="{C616F73F-31B8-9BE3-AB10-721E02D456FF}"/>
              </a:ext>
            </a:extLst>
          </p:cNvPr>
          <p:cNvSpPr txBox="1"/>
          <p:nvPr/>
        </p:nvSpPr>
        <p:spPr>
          <a:xfrm>
            <a:off x="711549" y="1346502"/>
            <a:ext cx="6691228" cy="400110"/>
          </a:xfrm>
          <a:prstGeom prst="rect">
            <a:avLst/>
          </a:prstGeom>
          <a:noFill/>
        </p:spPr>
        <p:txBody>
          <a:bodyPr wrap="square" rtlCol="0">
            <a:spAutoFit/>
          </a:bodyPr>
          <a:lstStyle/>
          <a:p>
            <a:r>
              <a:rPr lang="en-US" sz="2000" dirty="0">
                <a:solidFill>
                  <a:srgbClr val="FF0000"/>
                </a:solidFill>
              </a:rPr>
              <a:t>Remote Detection of Radioactive materials by AE126</a:t>
            </a:r>
          </a:p>
        </p:txBody>
      </p:sp>
      <p:pic>
        <p:nvPicPr>
          <p:cNvPr id="13" name="Picture 12" descr="A screenshot of a computer&#10;&#10;Description automatically generated">
            <a:extLst>
              <a:ext uri="{FF2B5EF4-FFF2-40B4-BE49-F238E27FC236}">
                <a16:creationId xmlns:a16="http://schemas.microsoft.com/office/drawing/2014/main" id="{E870FE2B-EF0E-2DA8-6328-DBEB3EB2F15A}"/>
              </a:ext>
            </a:extLst>
          </p:cNvPr>
          <p:cNvPicPr>
            <a:picLocks noChangeAspect="1"/>
          </p:cNvPicPr>
          <p:nvPr/>
        </p:nvPicPr>
        <p:blipFill>
          <a:blip r:embed="rId5">
            <a:clrChange>
              <a:clrFrom>
                <a:srgbClr val="FFFFFF"/>
              </a:clrFrom>
              <a:clrTo>
                <a:srgbClr val="FFFFFF">
                  <a:alpha val="0"/>
                </a:srgbClr>
              </a:clrTo>
            </a:clrChange>
          </a:blip>
          <a:srcRect l="31297" t="14209" r="13639" b="12644"/>
          <a:stretch/>
        </p:blipFill>
        <p:spPr>
          <a:xfrm>
            <a:off x="9253154" y="1230251"/>
            <a:ext cx="2646417" cy="2365012"/>
          </a:xfrm>
          <a:prstGeom prst="rect">
            <a:avLst/>
          </a:prstGeom>
        </p:spPr>
      </p:pic>
    </p:spTree>
    <p:extLst>
      <p:ext uri="{BB962C8B-B14F-4D97-AF65-F5344CB8AC3E}">
        <p14:creationId xmlns:p14="http://schemas.microsoft.com/office/powerpoint/2010/main" val="1363383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CA03-8C8B-89CC-D500-EBA7E64B5C8B}"/>
              </a:ext>
            </a:extLst>
          </p:cNvPr>
          <p:cNvSpPr>
            <a:spLocks noGrp="1"/>
          </p:cNvSpPr>
          <p:nvPr>
            <p:ph type="title"/>
          </p:nvPr>
        </p:nvSpPr>
        <p:spPr>
          <a:xfrm>
            <a:off x="355257" y="-157389"/>
            <a:ext cx="11049000" cy="1325563"/>
          </a:xfrm>
        </p:spPr>
        <p:txBody>
          <a:bodyPr/>
          <a:lstStyle/>
          <a:p>
            <a:r>
              <a:rPr lang="en-US" dirty="0"/>
              <a:t>2024 ATF User and Facility Publications</a:t>
            </a:r>
          </a:p>
        </p:txBody>
      </p:sp>
      <p:sp>
        <p:nvSpPr>
          <p:cNvPr id="4" name="Slide Number Placeholder 3">
            <a:extLst>
              <a:ext uri="{FF2B5EF4-FFF2-40B4-BE49-F238E27FC236}">
                <a16:creationId xmlns:a16="http://schemas.microsoft.com/office/drawing/2014/main" id="{D1837B7C-1501-1537-6A8C-EDE516A68A22}"/>
              </a:ext>
            </a:extLst>
          </p:cNvPr>
          <p:cNvSpPr>
            <a:spLocks noGrp="1"/>
          </p:cNvSpPr>
          <p:nvPr>
            <p:ph type="sldNum" sz="quarter" idx="4"/>
          </p:nvPr>
        </p:nvSpPr>
        <p:spPr/>
        <p:txBody>
          <a:bodyPr/>
          <a:lstStyle/>
          <a:p>
            <a:fld id="{933A556B-7C63-244D-9B7C-B0EA8042B330}" type="slidenum">
              <a:rPr lang="en-US" smtClean="0"/>
              <a:pPr/>
              <a:t>15</a:t>
            </a:fld>
            <a:endParaRPr lang="en-US" sz="1000" dirty="0"/>
          </a:p>
        </p:txBody>
      </p:sp>
      <p:sp>
        <p:nvSpPr>
          <p:cNvPr id="6" name="TextBox 5">
            <a:extLst>
              <a:ext uri="{FF2B5EF4-FFF2-40B4-BE49-F238E27FC236}">
                <a16:creationId xmlns:a16="http://schemas.microsoft.com/office/drawing/2014/main" id="{0631599B-3151-797F-84B7-1BEC7FEF18D1}"/>
              </a:ext>
            </a:extLst>
          </p:cNvPr>
          <p:cNvSpPr txBox="1"/>
          <p:nvPr/>
        </p:nvSpPr>
        <p:spPr>
          <a:xfrm>
            <a:off x="177629" y="839702"/>
            <a:ext cx="6005457" cy="5149358"/>
          </a:xfrm>
          <a:prstGeom prst="rect">
            <a:avLst/>
          </a:prstGeom>
          <a:noFill/>
        </p:spPr>
        <p:txBody>
          <a:bodyPr wrap="square">
            <a:spAutoFit/>
          </a:bodyPr>
          <a:lstStyle/>
          <a:p>
            <a:pPr marL="342900" marR="0" lvl="0" indent="-342900">
              <a:lnSpc>
                <a:spcPct val="107000"/>
              </a:lnSpc>
              <a:spcBef>
                <a:spcPts val="0"/>
              </a:spcBef>
              <a:spcAft>
                <a:spcPts val="800"/>
              </a:spcAft>
              <a:buFont typeface="+mj-lt"/>
              <a:buAutoNum type="arabicPeriod"/>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Li, W. et al (2024). Direct Acceleration of an Electron Beam with a Radially Polarized Long-Wave Infrared Laser. </a:t>
            </a: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Photonics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11(11), 1066 </a:t>
            </a:r>
            <a:r>
              <a:rPr lang="en-US"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https://dx.doi.org/10.3390/photonics11111066</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Zholents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 et al (2024). Fabrication and testing of the transition section between modules of a wakefield accelerator. </a:t>
            </a: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Physical Review Accelerators and Beams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https://dx.doi.org/10.1103/PhysRevAccelBeams.27.081303</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Sakai, Y.  et al (2024). Hard X-ray inverse Compton scattering at photon energy of 87.5 keV. </a:t>
            </a: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Scientific Reports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14(1), Article 18467 </a:t>
            </a:r>
            <a:r>
              <a:rPr lang="en-US"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https://dx.doi.org/10.1038/s41598-024-68170-8</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Polyanskiy, M. et al (2024). Plasma electron acceleration driven by a long-wave-infrared laser. </a:t>
            </a: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Nature Communications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15(1) </a:t>
            </a:r>
            <a:r>
              <a:rPr lang="en-US"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https://dx.doi.org/10.1038/s41467-024-48413-y</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Pogorelsky, I. et al (2024). Terawatt-Class Femtosecond Long-Wave Infrared Laser. </a:t>
            </a: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Frontiers in Physics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12 </a:t>
            </a:r>
            <a:r>
              <a:rPr lang="en-US"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https://dx.doi.org/10.3389/fphy.2024.1390225</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Polyanskiy, M. et al (2024). Nonlinear refraction and absorption properties of optical materials for high-peak-power long-wave-infrared lasers. </a:t>
            </a: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Optical Materials Express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14(3) </a:t>
            </a:r>
            <a:r>
              <a:rPr lang="en-US"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https://dx.doi.org/10.1364/OME.513971</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Polyanskiy, M. et al (2024). Refractiveindex.info database of optical constants. </a:t>
            </a: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Scientific Data</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11, Article 94 </a:t>
            </a:r>
            <a:r>
              <a:rPr lang="en-US"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https://dx.doi.org/10.1038/s41597-023-02898-2</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Pogorelsky, I. et al (2024). Research Capabilities at Brookhaven Accelerator Test Facility, </a:t>
            </a: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Bulletin of the American Physical Society,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2024 APS April Meeting, Abstract H16.00006, </a:t>
            </a:r>
            <a:r>
              <a:rPr lang="en-US"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APS -2024 APS April Meeting - Event - Research Capabilities at Brookhaven Accelerator Test Facility</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66E2A07-A611-E0EE-3BA7-47DF5DDB0292}"/>
              </a:ext>
            </a:extLst>
          </p:cNvPr>
          <p:cNvSpPr txBox="1"/>
          <p:nvPr/>
        </p:nvSpPr>
        <p:spPr>
          <a:xfrm>
            <a:off x="6096000" y="821059"/>
            <a:ext cx="6096000" cy="4754122"/>
          </a:xfrm>
          <a:prstGeom prst="rect">
            <a:avLst/>
          </a:prstGeom>
          <a:noFill/>
        </p:spPr>
        <p:txBody>
          <a:bodyPr wrap="square">
            <a:spAutoFit/>
          </a:bodyPr>
          <a:lstStyle/>
          <a:p>
            <a:pPr marL="342900" indent="-342900">
              <a:lnSpc>
                <a:spcPct val="107000"/>
              </a:lnSpc>
              <a:spcAft>
                <a:spcPts val="800"/>
              </a:spcAft>
              <a:buFont typeface="+mj-lt"/>
              <a:buAutoNum type="arabicPeriod" startAt="9"/>
              <a:tabLst>
                <a:tab pos="457200" algn="l"/>
              </a:tabLst>
            </a:pPr>
            <a:r>
              <a:rPr lang="en-US" sz="1200" kern="100" dirty="0">
                <a:latin typeface="Calibri" panose="020F0502020204030204" pitchFamily="34" charset="0"/>
                <a:ea typeface="Calibri" panose="020F0502020204030204" pitchFamily="34" charset="0"/>
                <a:cs typeface="Times New Roman" panose="02020603050405020304" pitchFamily="18" charset="0"/>
              </a:rPr>
              <a:t>Wu, Y. et al (2024). Thermal Weibel instability induced magnetic fields co-exist with linear wakes in laser-ionized plasmas, </a:t>
            </a:r>
            <a:r>
              <a:rPr lang="en-US" sz="1200" i="1" kern="100" dirty="0">
                <a:latin typeface="Calibri" panose="020F0502020204030204" pitchFamily="34" charset="0"/>
                <a:ea typeface="Calibri" panose="020F0502020204030204" pitchFamily="34" charset="0"/>
                <a:cs typeface="Times New Roman" panose="02020603050405020304" pitchFamily="18" charset="0"/>
              </a:rPr>
              <a:t>Physics of Plasmas</a:t>
            </a:r>
            <a:r>
              <a:rPr lang="en-US" sz="1200" kern="100" dirty="0">
                <a:latin typeface="Calibri" panose="020F0502020204030204" pitchFamily="34" charset="0"/>
                <a:ea typeface="Calibri" panose="020F0502020204030204" pitchFamily="34" charset="0"/>
                <a:cs typeface="Times New Roman" panose="02020603050405020304" pitchFamily="18" charset="0"/>
              </a:rPr>
              <a:t> 31, 1070 </a:t>
            </a:r>
            <a:r>
              <a:rPr lang="en-US" sz="1200" u="sng" kern="100"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https://doi.org/10.1063/5.0207697</a:t>
            </a:r>
            <a:endParaRPr lang="en-US" sz="1200" kern="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startAt="9"/>
              <a:tabLst>
                <a:tab pos="457200" algn="l"/>
              </a:tabLst>
            </a:pPr>
            <a:r>
              <a:rPr lang="en-US" sz="1200" kern="100" dirty="0">
                <a:latin typeface="Calibri" panose="020F0502020204030204" pitchFamily="34" charset="0"/>
                <a:ea typeface="Calibri" panose="020F0502020204030204" pitchFamily="34" charset="0"/>
                <a:cs typeface="Times New Roman" panose="02020603050405020304" pitchFamily="18" charset="0"/>
              </a:rPr>
              <a:t>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Pogorelsky, I. et al (2024). Emerging Ultra-Fast Multi-Terawatt Long-Wave Infrared Lasers, </a:t>
            </a: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High Intensity Lasers and High Field Phenomena</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HTu2B. 6 </a:t>
            </a:r>
            <a:r>
              <a:rPr lang="en-US"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https://doi.org/10.1364/HILAS.2024.HTu2B.6</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startAt="9"/>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Zgadzaj, R. et al (2024). I. Plasma electron acceleration driven by a long-wave-infrared laser, </a:t>
            </a: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Nature Communications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15, 4037 </a:t>
            </a:r>
            <a:r>
              <a:rPr lang="en-US"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https://doi.org/10.1038/s41467-024-48413-y</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startAt="9"/>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Polyanskiy, M. et al (2024). n 2 Database and New Data on Nonlinear Optical Properties in Long-Wave Infrared, </a:t>
            </a: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Conference on Lasers and Electro-Optics (CLEO)</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3"/>
              </a:rPr>
              <a:t>https://doi.org/10.1364/CLEO_SI.2024.SM2D.6</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startAt="9"/>
              <a:tabLst>
                <a:tab pos="457200" algn="l"/>
              </a:tabLst>
            </a:pPr>
            <a:r>
              <a:rPr lang="en-US" sz="1200" kern="100" dirty="0">
                <a:effectLst/>
                <a:latin typeface="Calibri" panose="020F0502020204030204" pitchFamily="34" charset="0"/>
                <a:ea typeface="Calibri" panose="020F0502020204030204" pitchFamily="34" charset="0"/>
                <a:cs typeface="Calibri" panose="020F0502020204030204" pitchFamily="34" charset="0"/>
              </a:rPr>
              <a:t>Zingale, A. &amp; Pogorelsky, I. (2024). Remote detection of radioactive material using a short pulse CO2 laser, </a:t>
            </a:r>
            <a:r>
              <a:rPr lang="en-US" sz="1200" i="1" kern="100" dirty="0" err="1">
                <a:effectLst/>
                <a:latin typeface="Calibri" panose="020F0502020204030204" pitchFamily="34" charset="0"/>
                <a:ea typeface="Calibri" panose="020F0502020204030204" pitchFamily="34" charset="0"/>
                <a:cs typeface="Calibri" panose="020F0502020204030204" pitchFamily="34" charset="0"/>
              </a:rPr>
              <a:t>arXiv</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preprint arXiv:2408.13640</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4"/>
              </a:rPr>
              <a:t>https://doi.org/10.48550/arXiv.2408.13640</a:t>
            </a: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startAt="9"/>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Gaikwad, et al (2024). Field mapping of CO2-laser-driven LWFA at low density using electron beam probing, </a:t>
            </a: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Bulletin of the American Physical Society </a:t>
            </a:r>
            <a:r>
              <a:rPr lang="en-US" sz="1200" i="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5"/>
              </a:rPr>
              <a:t>INDICO-FNAL (Indico)</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startAt="9"/>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Choge, D. et al (2024). Picosecond laser damage thresholds of materials for high-peak-power LWIR laser applications, </a:t>
            </a: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Laser-Induced Damage in Optical Materials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PC1319010 https://doi.org/</a:t>
            </a:r>
            <a:r>
              <a:rPr lang="en-US"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6"/>
              </a:rPr>
              <a:t>10.1117/12.3038369</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TextBox 7">
            <a:extLst>
              <a:ext uri="{FF2B5EF4-FFF2-40B4-BE49-F238E27FC236}">
                <a16:creationId xmlns:a16="http://schemas.microsoft.com/office/drawing/2014/main" id="{1EC273AF-9BED-EC31-8B7F-370852701E49}"/>
              </a:ext>
            </a:extLst>
          </p:cNvPr>
          <p:cNvSpPr txBox="1"/>
          <p:nvPr/>
        </p:nvSpPr>
        <p:spPr>
          <a:xfrm>
            <a:off x="3004457" y="5852275"/>
            <a:ext cx="7682552" cy="369332"/>
          </a:xfrm>
          <a:prstGeom prst="rect">
            <a:avLst/>
          </a:prstGeom>
          <a:noFill/>
        </p:spPr>
        <p:txBody>
          <a:bodyPr wrap="none" rtlCol="0">
            <a:spAutoFit/>
          </a:bodyPr>
          <a:lstStyle/>
          <a:p>
            <a:r>
              <a:rPr lang="en-US" dirty="0"/>
              <a:t>We ask users to report publications and theses by the end of every year</a:t>
            </a:r>
          </a:p>
        </p:txBody>
      </p:sp>
    </p:spTree>
    <p:extLst>
      <p:ext uri="{BB962C8B-B14F-4D97-AF65-F5344CB8AC3E}">
        <p14:creationId xmlns:p14="http://schemas.microsoft.com/office/powerpoint/2010/main" val="698979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FA4AFD-A0B2-4F98-CB40-599ACADB79E8}"/>
              </a:ext>
            </a:extLst>
          </p:cNvPr>
          <p:cNvSpPr>
            <a:spLocks noGrp="1"/>
          </p:cNvSpPr>
          <p:nvPr>
            <p:ph type="title"/>
          </p:nvPr>
        </p:nvSpPr>
        <p:spPr>
          <a:xfrm>
            <a:off x="487418" y="7773"/>
            <a:ext cx="11049000" cy="1325563"/>
          </a:xfrm>
        </p:spPr>
        <p:txBody>
          <a:bodyPr/>
          <a:lstStyle/>
          <a:p>
            <a:r>
              <a:rPr lang="en-US" dirty="0"/>
              <a:t>Summary</a:t>
            </a:r>
          </a:p>
        </p:txBody>
      </p:sp>
      <p:sp>
        <p:nvSpPr>
          <p:cNvPr id="7" name="Content Placeholder 6">
            <a:extLst>
              <a:ext uri="{FF2B5EF4-FFF2-40B4-BE49-F238E27FC236}">
                <a16:creationId xmlns:a16="http://schemas.microsoft.com/office/drawing/2014/main" id="{BC6BE0EC-5F4B-6E0B-51C3-6D0AE987719C}"/>
              </a:ext>
            </a:extLst>
          </p:cNvPr>
          <p:cNvSpPr>
            <a:spLocks noGrp="1"/>
          </p:cNvSpPr>
          <p:nvPr>
            <p:ph idx="1"/>
          </p:nvPr>
        </p:nvSpPr>
        <p:spPr>
          <a:xfrm>
            <a:off x="487418" y="1146732"/>
            <a:ext cx="11049000" cy="4865185"/>
          </a:xfrm>
        </p:spPr>
        <p:txBody>
          <a:bodyPr>
            <a:normAutofit/>
          </a:bodyPr>
          <a:lstStyle/>
          <a:p>
            <a:pPr marL="457200" indent="-457200">
              <a:lnSpc>
                <a:spcPct val="120000"/>
              </a:lnSpc>
              <a:spcBef>
                <a:spcPts val="1800"/>
              </a:spcBef>
              <a:buFont typeface="Arial" panose="020B0604020202020204" pitchFamily="34" charset="0"/>
              <a:buChar char="•"/>
            </a:pPr>
            <a:r>
              <a:rPr lang="en-US" dirty="0"/>
              <a:t>NIR beam in-vacuum transport completed opening the feasibility to increase the deliverable power to 1 TW. </a:t>
            </a:r>
          </a:p>
          <a:p>
            <a:pPr marL="457200" indent="-457200">
              <a:lnSpc>
                <a:spcPct val="120000"/>
              </a:lnSpc>
              <a:spcBef>
                <a:spcPts val="1800"/>
              </a:spcBef>
              <a:buFont typeface="Arial" panose="020B0604020202020204" pitchFamily="34" charset="0"/>
              <a:buChar char="•"/>
            </a:pPr>
            <a:r>
              <a:rPr lang="en-US" dirty="0"/>
              <a:t>Successful tests of femtosecond LWIR regime.</a:t>
            </a:r>
          </a:p>
          <a:p>
            <a:pPr marL="457200" indent="-457200">
              <a:lnSpc>
                <a:spcPct val="120000"/>
              </a:lnSpc>
              <a:spcBef>
                <a:spcPts val="1800"/>
              </a:spcBef>
              <a:buFont typeface="Arial" panose="020B0604020202020204" pitchFamily="34" charset="0"/>
              <a:buChar char="•"/>
            </a:pPr>
            <a:r>
              <a:rPr lang="en-US" dirty="0"/>
              <a:t>ATF presently </a:t>
            </a:r>
            <a:r>
              <a:rPr lang="en-US"/>
              <a:t>supports 19 </a:t>
            </a:r>
            <a:r>
              <a:rPr lang="en-US" dirty="0"/>
              <a:t>active user experiments.</a:t>
            </a:r>
          </a:p>
          <a:p>
            <a:pPr marL="457200" indent="-457200">
              <a:lnSpc>
                <a:spcPct val="120000"/>
              </a:lnSpc>
              <a:spcBef>
                <a:spcPts val="1800"/>
              </a:spcBef>
              <a:buFont typeface="Arial" panose="020B0604020202020204" pitchFamily="34" charset="0"/>
              <a:buChar char="•"/>
            </a:pPr>
            <a:r>
              <a:rPr lang="en-US" dirty="0"/>
              <a:t>Cumulative user hours in FY2024 exceeded the plan by 21%.</a:t>
            </a:r>
          </a:p>
          <a:p>
            <a:pPr marL="457200" indent="-457200">
              <a:lnSpc>
                <a:spcPct val="120000"/>
              </a:lnSpc>
              <a:spcBef>
                <a:spcPts val="1800"/>
              </a:spcBef>
              <a:buFont typeface="Arial" panose="020B0604020202020204" pitchFamily="34" charset="0"/>
              <a:buChar char="•"/>
            </a:pPr>
            <a:r>
              <a:rPr lang="en-US" dirty="0"/>
              <a:t>Accelerator Readiness Review is the main topic of the ATF shutdowns in FY2024 and FY2025.</a:t>
            </a:r>
          </a:p>
          <a:p>
            <a:pPr>
              <a:lnSpc>
                <a:spcPct val="120000"/>
              </a:lnSpc>
            </a:pPr>
            <a:endParaRPr lang="en-US" dirty="0"/>
          </a:p>
          <a:p>
            <a:pPr>
              <a:lnSpc>
                <a:spcPct val="120000"/>
              </a:lnSpc>
            </a:pPr>
            <a:endParaRPr lang="en-US" dirty="0"/>
          </a:p>
        </p:txBody>
      </p:sp>
      <p:sp>
        <p:nvSpPr>
          <p:cNvPr id="5" name="Slide Number Placeholder 4">
            <a:extLst>
              <a:ext uri="{FF2B5EF4-FFF2-40B4-BE49-F238E27FC236}">
                <a16:creationId xmlns:a16="http://schemas.microsoft.com/office/drawing/2014/main" id="{945F1E3C-EEDD-1B21-93FD-00776DF6DC66}"/>
              </a:ext>
            </a:extLst>
          </p:cNvPr>
          <p:cNvSpPr>
            <a:spLocks noGrp="1"/>
          </p:cNvSpPr>
          <p:nvPr>
            <p:ph type="sldNum" sz="quarter" idx="4"/>
          </p:nvPr>
        </p:nvSpPr>
        <p:spPr/>
        <p:txBody>
          <a:bodyPr/>
          <a:lstStyle/>
          <a:p>
            <a:fld id="{933A556B-7C63-244D-9B7C-B0EA8042B330}" type="slidenum">
              <a:rPr lang="en-US" smtClean="0"/>
              <a:pPr/>
              <a:t>16</a:t>
            </a:fld>
            <a:endParaRPr lang="en-US" sz="1000" dirty="0"/>
          </a:p>
        </p:txBody>
      </p:sp>
    </p:spTree>
    <p:extLst>
      <p:ext uri="{BB962C8B-B14F-4D97-AF65-F5344CB8AC3E}">
        <p14:creationId xmlns:p14="http://schemas.microsoft.com/office/powerpoint/2010/main" val="3086016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E147A3-EBAC-5C4E-8CD3-74DAF0B9A4F7}"/>
              </a:ext>
            </a:extLst>
          </p:cNvPr>
          <p:cNvSpPr>
            <a:spLocks noGrp="1"/>
          </p:cNvSpPr>
          <p:nvPr>
            <p:ph type="sldNum" sz="quarter" idx="4"/>
          </p:nvPr>
        </p:nvSpPr>
        <p:spPr/>
        <p:txBody>
          <a:bodyPr/>
          <a:lstStyle/>
          <a:p>
            <a:fld id="{933A556B-7C63-244D-9B7C-B0EA8042B330}" type="slidenum">
              <a:rPr lang="en-US" smtClean="0"/>
              <a:pPr/>
              <a:t>17</a:t>
            </a:fld>
            <a:endParaRPr lang="en-US" dirty="0">
              <a:solidFill>
                <a:schemeClr val="bg1"/>
              </a:solidFill>
            </a:endParaRPr>
          </a:p>
        </p:txBody>
      </p:sp>
      <p:sp>
        <p:nvSpPr>
          <p:cNvPr id="2" name="Title 1">
            <a:extLst>
              <a:ext uri="{FF2B5EF4-FFF2-40B4-BE49-F238E27FC236}">
                <a16:creationId xmlns:a16="http://schemas.microsoft.com/office/drawing/2014/main" id="{0BDB68A9-B5EB-314F-849D-FB440A7B37AA}"/>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1215709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E13953-4D1D-663D-9792-6208D41276E4}"/>
              </a:ext>
            </a:extLst>
          </p:cNvPr>
          <p:cNvSpPr>
            <a:spLocks noGrp="1"/>
          </p:cNvSpPr>
          <p:nvPr>
            <p:ph type="sldNum" sz="quarter" idx="4"/>
          </p:nvPr>
        </p:nvSpPr>
        <p:spPr/>
        <p:txBody>
          <a:bodyPr/>
          <a:lstStyle/>
          <a:p>
            <a:fld id="{933A556B-7C63-244D-9B7C-B0EA8042B330}" type="slidenum">
              <a:rPr lang="en-US" smtClean="0"/>
              <a:pPr/>
              <a:t>2</a:t>
            </a:fld>
            <a:endParaRPr lang="en-US" sz="1000" dirty="0"/>
          </a:p>
        </p:txBody>
      </p:sp>
      <p:sp>
        <p:nvSpPr>
          <p:cNvPr id="5" name="Rectangle 4">
            <a:extLst>
              <a:ext uri="{FF2B5EF4-FFF2-40B4-BE49-F238E27FC236}">
                <a16:creationId xmlns:a16="http://schemas.microsoft.com/office/drawing/2014/main" id="{491693E1-47B2-EA3D-A935-0BD7363390E8}"/>
              </a:ext>
            </a:extLst>
          </p:cNvPr>
          <p:cNvSpPr/>
          <p:nvPr/>
        </p:nvSpPr>
        <p:spPr>
          <a:xfrm>
            <a:off x="3088982" y="1791541"/>
            <a:ext cx="3719073" cy="9835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spcBef>
                <a:spcPts val="1200"/>
              </a:spcBef>
            </a:pPr>
            <a:r>
              <a:rPr lang="en-US" sz="1600" dirty="0"/>
              <a:t>Discovery Technologies Directorate</a:t>
            </a:r>
          </a:p>
          <a:p>
            <a:pPr algn="ctr">
              <a:spcBef>
                <a:spcPts val="600"/>
              </a:spcBef>
            </a:pPr>
            <a:r>
              <a:rPr lang="en-US" sz="1200" dirty="0"/>
              <a:t>Gabriella Carini</a:t>
            </a:r>
          </a:p>
          <a:p>
            <a:pPr algn="ctr"/>
            <a:r>
              <a:rPr lang="en-US" sz="1200" dirty="0"/>
              <a:t>Associate Laboratory Director</a:t>
            </a:r>
          </a:p>
          <a:p>
            <a:pPr algn="ctr"/>
            <a:endParaRPr lang="en-US" dirty="0"/>
          </a:p>
        </p:txBody>
      </p:sp>
      <p:sp>
        <p:nvSpPr>
          <p:cNvPr id="6" name="Rectangle 5">
            <a:extLst>
              <a:ext uri="{FF2B5EF4-FFF2-40B4-BE49-F238E27FC236}">
                <a16:creationId xmlns:a16="http://schemas.microsoft.com/office/drawing/2014/main" id="{CF7D4E07-7BB4-EDEB-4AE0-8A66C7AD5FD6}"/>
              </a:ext>
            </a:extLst>
          </p:cNvPr>
          <p:cNvSpPr/>
          <p:nvPr/>
        </p:nvSpPr>
        <p:spPr>
          <a:xfrm>
            <a:off x="822192" y="3160058"/>
            <a:ext cx="2512679" cy="766483"/>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Instrumentation Department</a:t>
            </a:r>
          </a:p>
        </p:txBody>
      </p:sp>
      <p:sp>
        <p:nvSpPr>
          <p:cNvPr id="7" name="Rectangle 6">
            <a:extLst>
              <a:ext uri="{FF2B5EF4-FFF2-40B4-BE49-F238E27FC236}">
                <a16:creationId xmlns:a16="http://schemas.microsoft.com/office/drawing/2014/main" id="{6081F1C4-6779-2566-D91A-23B0274B9DE8}"/>
              </a:ext>
            </a:extLst>
          </p:cNvPr>
          <p:cNvSpPr/>
          <p:nvPr/>
        </p:nvSpPr>
        <p:spPr>
          <a:xfrm>
            <a:off x="3629423" y="3160058"/>
            <a:ext cx="2512679" cy="7664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dirty="0"/>
              <a:t>Accelerator S&amp;T Department</a:t>
            </a:r>
          </a:p>
          <a:p>
            <a:pPr algn="ctr">
              <a:spcBef>
                <a:spcPts val="600"/>
              </a:spcBef>
            </a:pPr>
            <a:r>
              <a:rPr lang="en-US" sz="1200" dirty="0"/>
              <a:t>Mark Palmer</a:t>
            </a:r>
          </a:p>
          <a:p>
            <a:pPr algn="ctr"/>
            <a:r>
              <a:rPr lang="en-US" sz="1200" dirty="0"/>
              <a:t>Department Chair</a:t>
            </a:r>
          </a:p>
          <a:p>
            <a:pPr algn="ctr"/>
            <a:endParaRPr lang="en-US" sz="1400" dirty="0"/>
          </a:p>
        </p:txBody>
      </p:sp>
      <p:sp>
        <p:nvSpPr>
          <p:cNvPr id="8" name="Rectangle 7">
            <a:extLst>
              <a:ext uri="{FF2B5EF4-FFF2-40B4-BE49-F238E27FC236}">
                <a16:creationId xmlns:a16="http://schemas.microsoft.com/office/drawing/2014/main" id="{94101562-FBE1-FED0-BE16-A3304C30042A}"/>
              </a:ext>
            </a:extLst>
          </p:cNvPr>
          <p:cNvSpPr/>
          <p:nvPr/>
        </p:nvSpPr>
        <p:spPr>
          <a:xfrm>
            <a:off x="6344450" y="3160057"/>
            <a:ext cx="2512679" cy="766483"/>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Microelectronics Department</a:t>
            </a:r>
          </a:p>
        </p:txBody>
      </p:sp>
      <p:sp>
        <p:nvSpPr>
          <p:cNvPr id="9" name="Rectangle 8">
            <a:extLst>
              <a:ext uri="{FF2B5EF4-FFF2-40B4-BE49-F238E27FC236}">
                <a16:creationId xmlns:a16="http://schemas.microsoft.com/office/drawing/2014/main" id="{EC801CFF-02E6-A792-0480-FF30883C4398}"/>
              </a:ext>
            </a:extLst>
          </p:cNvPr>
          <p:cNvSpPr/>
          <p:nvPr/>
        </p:nvSpPr>
        <p:spPr>
          <a:xfrm>
            <a:off x="9035143" y="3160056"/>
            <a:ext cx="2512679" cy="766483"/>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Quantum Information S&amp;T Department</a:t>
            </a:r>
          </a:p>
        </p:txBody>
      </p:sp>
      <p:sp>
        <p:nvSpPr>
          <p:cNvPr id="10" name="Rectangle 9">
            <a:extLst>
              <a:ext uri="{FF2B5EF4-FFF2-40B4-BE49-F238E27FC236}">
                <a16:creationId xmlns:a16="http://schemas.microsoft.com/office/drawing/2014/main" id="{2284AF43-DEEC-D6DF-608F-7455FF6BA1B7}"/>
              </a:ext>
            </a:extLst>
          </p:cNvPr>
          <p:cNvSpPr/>
          <p:nvPr/>
        </p:nvSpPr>
        <p:spPr>
          <a:xfrm>
            <a:off x="749199" y="4281926"/>
            <a:ext cx="2512679" cy="766483"/>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Magnet Division</a:t>
            </a:r>
          </a:p>
        </p:txBody>
      </p:sp>
      <p:sp>
        <p:nvSpPr>
          <p:cNvPr id="11" name="Rectangle 10">
            <a:extLst>
              <a:ext uri="{FF2B5EF4-FFF2-40B4-BE49-F238E27FC236}">
                <a16:creationId xmlns:a16="http://schemas.microsoft.com/office/drawing/2014/main" id="{FC747F14-FE3F-AE95-DBA8-E8F499EA34C8}"/>
              </a:ext>
            </a:extLst>
          </p:cNvPr>
          <p:cNvSpPr/>
          <p:nvPr/>
        </p:nvSpPr>
        <p:spPr>
          <a:xfrm>
            <a:off x="3621747" y="4282565"/>
            <a:ext cx="2512679" cy="7664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dirty="0"/>
              <a:t>Accelerator Facilities Division</a:t>
            </a:r>
          </a:p>
          <a:p>
            <a:pPr algn="ctr">
              <a:spcBef>
                <a:spcPts val="600"/>
              </a:spcBef>
            </a:pPr>
            <a:r>
              <a:rPr lang="en-US" sz="1200" dirty="0"/>
              <a:t>Mark Palmer (I)</a:t>
            </a:r>
          </a:p>
          <a:p>
            <a:pPr algn="ctr"/>
            <a:r>
              <a:rPr lang="en-US" sz="1200" dirty="0"/>
              <a:t>Director</a:t>
            </a:r>
          </a:p>
          <a:p>
            <a:pPr algn="ctr"/>
            <a:endParaRPr lang="en-US" sz="1400" dirty="0"/>
          </a:p>
        </p:txBody>
      </p:sp>
      <p:sp>
        <p:nvSpPr>
          <p:cNvPr id="12" name="Rectangle 11">
            <a:extLst>
              <a:ext uri="{FF2B5EF4-FFF2-40B4-BE49-F238E27FC236}">
                <a16:creationId xmlns:a16="http://schemas.microsoft.com/office/drawing/2014/main" id="{841158D8-A99E-8EBF-AE37-B46160F6EEDD}"/>
              </a:ext>
            </a:extLst>
          </p:cNvPr>
          <p:cNvSpPr/>
          <p:nvPr/>
        </p:nvSpPr>
        <p:spPr>
          <a:xfrm>
            <a:off x="3558748" y="5419162"/>
            <a:ext cx="2574392" cy="940254"/>
          </a:xfrm>
          <a:prstGeom prst="rect">
            <a:avLst/>
          </a:prstGeom>
          <a:effectLst>
            <a:glow rad="2286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dirty="0">
                <a:effectLst>
                  <a:glow rad="228600">
                    <a:schemeClr val="accent1">
                      <a:satMod val="175000"/>
                      <a:alpha val="40000"/>
                    </a:schemeClr>
                  </a:glow>
                </a:effectLst>
              </a:rPr>
              <a:t>Accelerator Test Facility </a:t>
            </a:r>
            <a:r>
              <a:rPr lang="en-US" sz="1000" dirty="0">
                <a:effectLst>
                  <a:glow rad="228600">
                    <a:schemeClr val="accent1">
                      <a:satMod val="175000"/>
                      <a:alpha val="40000"/>
                    </a:schemeClr>
                  </a:glow>
                </a:effectLst>
              </a:rPr>
              <a:t>(bldg.820)</a:t>
            </a:r>
          </a:p>
          <a:p>
            <a:pPr algn="ctr">
              <a:spcBef>
                <a:spcPts val="600"/>
              </a:spcBef>
            </a:pPr>
            <a:r>
              <a:rPr lang="en-US" sz="1200" dirty="0">
                <a:effectLst>
                  <a:glow rad="228600">
                    <a:schemeClr val="accent1">
                      <a:satMod val="175000"/>
                      <a:alpha val="40000"/>
                    </a:schemeClr>
                  </a:glow>
                </a:effectLst>
              </a:rPr>
              <a:t>Igor Pogorelsky (I)</a:t>
            </a:r>
          </a:p>
          <a:p>
            <a:pPr algn="ctr"/>
            <a:r>
              <a:rPr lang="en-US" sz="1200" dirty="0">
                <a:effectLst>
                  <a:glow rad="228600">
                    <a:schemeClr val="accent1">
                      <a:satMod val="175000"/>
                      <a:alpha val="40000"/>
                    </a:schemeClr>
                  </a:glow>
                </a:effectLst>
              </a:rPr>
              <a:t>Director</a:t>
            </a:r>
          </a:p>
          <a:p>
            <a:pPr algn="ctr"/>
            <a:endParaRPr lang="en-US" sz="1400" dirty="0">
              <a:effectLst>
                <a:glow rad="228600">
                  <a:schemeClr val="accent1">
                    <a:satMod val="175000"/>
                    <a:alpha val="40000"/>
                  </a:schemeClr>
                </a:glow>
              </a:effectLst>
            </a:endParaRPr>
          </a:p>
        </p:txBody>
      </p:sp>
      <p:sp>
        <p:nvSpPr>
          <p:cNvPr id="13" name="Rectangle 12">
            <a:extLst>
              <a:ext uri="{FF2B5EF4-FFF2-40B4-BE49-F238E27FC236}">
                <a16:creationId xmlns:a16="http://schemas.microsoft.com/office/drawing/2014/main" id="{201E8FD8-063E-A461-38A9-E8F3B5CF71CA}"/>
              </a:ext>
            </a:extLst>
          </p:cNvPr>
          <p:cNvSpPr/>
          <p:nvPr/>
        </p:nvSpPr>
        <p:spPr>
          <a:xfrm>
            <a:off x="6364938" y="5427485"/>
            <a:ext cx="2512679" cy="931931"/>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dirty="0"/>
              <a:t>LEAD Facility </a:t>
            </a:r>
          </a:p>
          <a:p>
            <a:pPr algn="ctr"/>
            <a:r>
              <a:rPr lang="en-US" sz="1000" dirty="0"/>
              <a:t>(bldg. 912)</a:t>
            </a:r>
          </a:p>
          <a:p>
            <a:pPr algn="ctr">
              <a:spcBef>
                <a:spcPts val="600"/>
              </a:spcBef>
            </a:pPr>
            <a:r>
              <a:rPr lang="en-US" sz="1200" dirty="0"/>
              <a:t>Sergey </a:t>
            </a:r>
            <a:r>
              <a:rPr lang="en-US" sz="1200" dirty="0" err="1"/>
              <a:t>Schelkunov</a:t>
            </a:r>
            <a:endParaRPr lang="en-US" sz="1200" dirty="0"/>
          </a:p>
          <a:p>
            <a:pPr algn="ctr"/>
            <a:r>
              <a:rPr lang="en-US" sz="1200" dirty="0"/>
              <a:t>Manager</a:t>
            </a:r>
          </a:p>
          <a:p>
            <a:pPr algn="ctr"/>
            <a:endParaRPr lang="en-US" sz="1400" dirty="0"/>
          </a:p>
        </p:txBody>
      </p:sp>
      <p:sp>
        <p:nvSpPr>
          <p:cNvPr id="14" name="Title 1">
            <a:extLst>
              <a:ext uri="{FF2B5EF4-FFF2-40B4-BE49-F238E27FC236}">
                <a16:creationId xmlns:a16="http://schemas.microsoft.com/office/drawing/2014/main" id="{0534E1E3-39A7-F7CD-09A4-5A742DE3959D}"/>
              </a:ext>
            </a:extLst>
          </p:cNvPr>
          <p:cNvSpPr>
            <a:spLocks noGrp="1"/>
          </p:cNvSpPr>
          <p:nvPr>
            <p:ph type="title"/>
          </p:nvPr>
        </p:nvSpPr>
        <p:spPr>
          <a:xfrm>
            <a:off x="571500" y="148979"/>
            <a:ext cx="11049000" cy="1325563"/>
          </a:xfrm>
        </p:spPr>
        <p:txBody>
          <a:bodyPr/>
          <a:lstStyle/>
          <a:p>
            <a:r>
              <a:rPr lang="en-US" dirty="0"/>
              <a:t>ATF is now part of Discovery Technologies Directorate</a:t>
            </a:r>
          </a:p>
        </p:txBody>
      </p:sp>
      <p:cxnSp>
        <p:nvCxnSpPr>
          <p:cNvPr id="16" name="Straight Connector 15">
            <a:extLst>
              <a:ext uri="{FF2B5EF4-FFF2-40B4-BE49-F238E27FC236}">
                <a16:creationId xmlns:a16="http://schemas.microsoft.com/office/drawing/2014/main" id="{B1A4301C-8EA8-B8B5-8720-C1835CBA2771}"/>
              </a:ext>
            </a:extLst>
          </p:cNvPr>
          <p:cNvCxnSpPr/>
          <p:nvPr/>
        </p:nvCxnSpPr>
        <p:spPr>
          <a:xfrm>
            <a:off x="2078531" y="2919933"/>
            <a:ext cx="821295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F588F00-9680-B721-4C4F-7E24D36044D1}"/>
              </a:ext>
            </a:extLst>
          </p:cNvPr>
          <p:cNvCxnSpPr>
            <a:cxnSpLocks/>
          </p:cNvCxnSpPr>
          <p:nvPr/>
        </p:nvCxnSpPr>
        <p:spPr>
          <a:xfrm>
            <a:off x="4951079" y="2664823"/>
            <a:ext cx="0" cy="49523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9EBA5AB-C1DD-7254-1E83-B3DCD3C5001E}"/>
              </a:ext>
            </a:extLst>
          </p:cNvPr>
          <p:cNvCxnSpPr>
            <a:cxnSpLocks/>
          </p:cNvCxnSpPr>
          <p:nvPr/>
        </p:nvCxnSpPr>
        <p:spPr>
          <a:xfrm>
            <a:off x="7600789" y="2919931"/>
            <a:ext cx="0" cy="2401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487B5CB-B8F1-D381-32C0-A9F839E1DDA3}"/>
              </a:ext>
            </a:extLst>
          </p:cNvPr>
          <p:cNvCxnSpPr>
            <a:cxnSpLocks/>
          </p:cNvCxnSpPr>
          <p:nvPr/>
        </p:nvCxnSpPr>
        <p:spPr>
          <a:xfrm>
            <a:off x="10291482" y="2919930"/>
            <a:ext cx="0" cy="2401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BB1F9FA-D703-7154-2BB2-513FEF9C18B9}"/>
              </a:ext>
            </a:extLst>
          </p:cNvPr>
          <p:cNvCxnSpPr>
            <a:cxnSpLocks/>
          </p:cNvCxnSpPr>
          <p:nvPr/>
        </p:nvCxnSpPr>
        <p:spPr>
          <a:xfrm>
            <a:off x="2078531" y="2919929"/>
            <a:ext cx="0" cy="2401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44FE7-7775-70B7-BE5D-74BBBFAB899B}"/>
              </a:ext>
            </a:extLst>
          </p:cNvPr>
          <p:cNvCxnSpPr>
            <a:cxnSpLocks/>
          </p:cNvCxnSpPr>
          <p:nvPr/>
        </p:nvCxnSpPr>
        <p:spPr>
          <a:xfrm>
            <a:off x="4916502" y="3926539"/>
            <a:ext cx="0" cy="14483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44C384D-0DBA-36C9-2B0B-52EE1302AAE1}"/>
              </a:ext>
            </a:extLst>
          </p:cNvPr>
          <p:cNvCxnSpPr>
            <a:cxnSpLocks/>
          </p:cNvCxnSpPr>
          <p:nvPr/>
        </p:nvCxnSpPr>
        <p:spPr>
          <a:xfrm>
            <a:off x="4916502" y="5049048"/>
            <a:ext cx="0" cy="14483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80B235-D9B9-052C-BCE3-C1FF5A538AF3}"/>
              </a:ext>
            </a:extLst>
          </p:cNvPr>
          <p:cNvCxnSpPr>
            <a:cxnSpLocks/>
          </p:cNvCxnSpPr>
          <p:nvPr/>
        </p:nvCxnSpPr>
        <p:spPr>
          <a:xfrm>
            <a:off x="2078531" y="4085464"/>
            <a:ext cx="283860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AB465FF-29A5-6F48-D2A4-AC28B6AF8EB9}"/>
              </a:ext>
            </a:extLst>
          </p:cNvPr>
          <p:cNvCxnSpPr>
            <a:cxnSpLocks/>
          </p:cNvCxnSpPr>
          <p:nvPr/>
        </p:nvCxnSpPr>
        <p:spPr>
          <a:xfrm>
            <a:off x="4916502" y="4062412"/>
            <a:ext cx="0" cy="2401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9E801B2-45B4-AEC8-368B-487A3F1FDBC3}"/>
              </a:ext>
            </a:extLst>
          </p:cNvPr>
          <p:cNvCxnSpPr>
            <a:cxnSpLocks/>
          </p:cNvCxnSpPr>
          <p:nvPr/>
        </p:nvCxnSpPr>
        <p:spPr>
          <a:xfrm>
            <a:off x="2078531" y="4085464"/>
            <a:ext cx="0" cy="2401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05B7CC1-35BF-6ECD-5E4F-2839BB26276C}"/>
              </a:ext>
            </a:extLst>
          </p:cNvPr>
          <p:cNvCxnSpPr>
            <a:cxnSpLocks/>
          </p:cNvCxnSpPr>
          <p:nvPr/>
        </p:nvCxnSpPr>
        <p:spPr>
          <a:xfrm>
            <a:off x="4917140" y="5193885"/>
            <a:ext cx="263306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9E2428-73F2-EC12-9003-30A67CB420BA}"/>
              </a:ext>
            </a:extLst>
          </p:cNvPr>
          <p:cNvCxnSpPr>
            <a:cxnSpLocks/>
          </p:cNvCxnSpPr>
          <p:nvPr/>
        </p:nvCxnSpPr>
        <p:spPr>
          <a:xfrm>
            <a:off x="4917140" y="5179037"/>
            <a:ext cx="0" cy="2401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5D3D7C5-1E77-42CA-6E78-D36A3038A44B}"/>
              </a:ext>
            </a:extLst>
          </p:cNvPr>
          <p:cNvCxnSpPr>
            <a:cxnSpLocks/>
          </p:cNvCxnSpPr>
          <p:nvPr/>
        </p:nvCxnSpPr>
        <p:spPr>
          <a:xfrm>
            <a:off x="7550203" y="5187360"/>
            <a:ext cx="0" cy="240125"/>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133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47D31A-7204-CE41-9E00-5EA58F06A2CF}"/>
              </a:ext>
            </a:extLst>
          </p:cNvPr>
          <p:cNvSpPr>
            <a:spLocks noGrp="1"/>
          </p:cNvSpPr>
          <p:nvPr>
            <p:ph type="sldNum" sz="quarter" idx="4"/>
          </p:nvPr>
        </p:nvSpPr>
        <p:spPr/>
        <p:txBody>
          <a:bodyPr/>
          <a:lstStyle/>
          <a:p>
            <a:fld id="{933A556B-7C63-244D-9B7C-B0EA8042B330}" type="slidenum">
              <a:rPr lang="en-US" smtClean="0"/>
              <a:pPr/>
              <a:t>3</a:t>
            </a:fld>
            <a:endParaRPr lang="en-US" sz="1000" dirty="0"/>
          </a:p>
        </p:txBody>
      </p:sp>
      <p:sp>
        <p:nvSpPr>
          <p:cNvPr id="15" name="Rectangle 14">
            <a:extLst>
              <a:ext uri="{FF2B5EF4-FFF2-40B4-BE49-F238E27FC236}">
                <a16:creationId xmlns:a16="http://schemas.microsoft.com/office/drawing/2014/main" id="{DE0A3C15-16C9-0A0F-C4F1-10A7CB305852}"/>
              </a:ext>
            </a:extLst>
          </p:cNvPr>
          <p:cNvSpPr/>
          <p:nvPr/>
        </p:nvSpPr>
        <p:spPr>
          <a:xfrm>
            <a:off x="6980841" y="2981664"/>
            <a:ext cx="4608501" cy="10979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BA64D5A-1E60-EA2C-F19E-56BDF80297BC}"/>
              </a:ext>
            </a:extLst>
          </p:cNvPr>
          <p:cNvSpPr/>
          <p:nvPr/>
        </p:nvSpPr>
        <p:spPr>
          <a:xfrm>
            <a:off x="4578416" y="5988551"/>
            <a:ext cx="2892577" cy="5837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u="sng" dirty="0">
                <a:solidFill>
                  <a:schemeClr val="bg2">
                    <a:lumMod val="25000"/>
                  </a:schemeClr>
                </a:solidFill>
              </a:rPr>
              <a:t>Control room</a:t>
            </a:r>
          </a:p>
        </p:txBody>
      </p:sp>
      <p:sp>
        <p:nvSpPr>
          <p:cNvPr id="33" name="Rectangle 32">
            <a:extLst>
              <a:ext uri="{FF2B5EF4-FFF2-40B4-BE49-F238E27FC236}">
                <a16:creationId xmlns:a16="http://schemas.microsoft.com/office/drawing/2014/main" id="{27D19E49-8E5F-55B8-D73C-021A91655CB3}"/>
              </a:ext>
            </a:extLst>
          </p:cNvPr>
          <p:cNvSpPr/>
          <p:nvPr/>
        </p:nvSpPr>
        <p:spPr>
          <a:xfrm>
            <a:off x="1656459" y="5960408"/>
            <a:ext cx="2892577" cy="5837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u="sng" dirty="0">
                <a:solidFill>
                  <a:schemeClr val="bg2">
                    <a:lumMod val="25000"/>
                  </a:schemeClr>
                </a:solidFill>
              </a:rPr>
              <a:t>Experimental hall</a:t>
            </a:r>
          </a:p>
        </p:txBody>
      </p:sp>
      <p:sp>
        <p:nvSpPr>
          <p:cNvPr id="29" name="Rectangle 28">
            <a:extLst>
              <a:ext uri="{FF2B5EF4-FFF2-40B4-BE49-F238E27FC236}">
                <a16:creationId xmlns:a16="http://schemas.microsoft.com/office/drawing/2014/main" id="{ACEE4D65-ACE9-2CFE-C1D8-63775F1726ED}"/>
              </a:ext>
            </a:extLst>
          </p:cNvPr>
          <p:cNvSpPr/>
          <p:nvPr/>
        </p:nvSpPr>
        <p:spPr>
          <a:xfrm>
            <a:off x="8529696" y="5987058"/>
            <a:ext cx="2892577" cy="58377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u="sng" dirty="0">
                <a:solidFill>
                  <a:schemeClr val="bg2">
                    <a:lumMod val="25000"/>
                  </a:schemeClr>
                </a:solidFill>
              </a:rPr>
              <a:t>Lasers</a:t>
            </a:r>
          </a:p>
        </p:txBody>
      </p:sp>
      <p:grpSp>
        <p:nvGrpSpPr>
          <p:cNvPr id="37" name="Group 36">
            <a:extLst>
              <a:ext uri="{FF2B5EF4-FFF2-40B4-BE49-F238E27FC236}">
                <a16:creationId xmlns:a16="http://schemas.microsoft.com/office/drawing/2014/main" id="{507CA7F4-22D0-0E2B-41E9-B5F6093ABD09}"/>
              </a:ext>
            </a:extLst>
          </p:cNvPr>
          <p:cNvGrpSpPr/>
          <p:nvPr/>
        </p:nvGrpSpPr>
        <p:grpSpPr>
          <a:xfrm>
            <a:off x="676507" y="1344707"/>
            <a:ext cx="10838985" cy="3526971"/>
            <a:chOff x="676507" y="1733206"/>
            <a:chExt cx="10838985" cy="3526971"/>
          </a:xfrm>
        </p:grpSpPr>
        <p:pic>
          <p:nvPicPr>
            <p:cNvPr id="40" name="Picture 39">
              <a:extLst>
                <a:ext uri="{FF2B5EF4-FFF2-40B4-BE49-F238E27FC236}">
                  <a16:creationId xmlns:a16="http://schemas.microsoft.com/office/drawing/2014/main" id="{1D6F8703-6533-F2D0-E57A-CAAFAF06B876}"/>
                </a:ext>
              </a:extLst>
            </p:cNvPr>
            <p:cNvPicPr>
              <a:picLocks noChangeAspect="1"/>
            </p:cNvPicPr>
            <p:nvPr/>
          </p:nvPicPr>
          <p:blipFill>
            <a:blip r:embed="rId3"/>
            <a:stretch>
              <a:fillRect/>
            </a:stretch>
          </p:blipFill>
          <p:spPr>
            <a:xfrm>
              <a:off x="676507" y="1733206"/>
              <a:ext cx="10838985" cy="3526971"/>
            </a:xfrm>
            <a:prstGeom prst="rect">
              <a:avLst/>
            </a:prstGeom>
          </p:spPr>
        </p:pic>
        <p:sp>
          <p:nvSpPr>
            <p:cNvPr id="42" name="Rectangle 41">
              <a:extLst>
                <a:ext uri="{FF2B5EF4-FFF2-40B4-BE49-F238E27FC236}">
                  <a16:creationId xmlns:a16="http://schemas.microsoft.com/office/drawing/2014/main" id="{89DFCCF3-F3D5-4C97-15E9-8FB46CDC3B5D}"/>
                </a:ext>
              </a:extLst>
            </p:cNvPr>
            <p:cNvSpPr/>
            <p:nvPr/>
          </p:nvSpPr>
          <p:spPr>
            <a:xfrm>
              <a:off x="6866856" y="3767959"/>
              <a:ext cx="4321158" cy="13543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C2656DC-D16C-3A1D-DBF2-005CE8E7B601}"/>
                </a:ext>
              </a:extLst>
            </p:cNvPr>
            <p:cNvGrpSpPr/>
            <p:nvPr/>
          </p:nvGrpSpPr>
          <p:grpSpPr>
            <a:xfrm>
              <a:off x="6980809" y="3452597"/>
              <a:ext cx="4300747" cy="992548"/>
              <a:chOff x="6096000" y="5368552"/>
              <a:chExt cx="4300747" cy="992548"/>
            </a:xfrm>
          </p:grpSpPr>
          <p:sp>
            <p:nvSpPr>
              <p:cNvPr id="50" name="TextBox 49">
                <a:extLst>
                  <a:ext uri="{FF2B5EF4-FFF2-40B4-BE49-F238E27FC236}">
                    <a16:creationId xmlns:a16="http://schemas.microsoft.com/office/drawing/2014/main" id="{E4C928F7-8E11-B500-F6C5-51A78C7E3BAF}"/>
                  </a:ext>
                </a:extLst>
              </p:cNvPr>
              <p:cNvSpPr txBox="1"/>
              <p:nvPr/>
            </p:nvSpPr>
            <p:spPr>
              <a:xfrm>
                <a:off x="7371138" y="6035154"/>
                <a:ext cx="1285603" cy="246221"/>
              </a:xfrm>
              <a:prstGeom prst="rect">
                <a:avLst/>
              </a:prstGeom>
              <a:noFill/>
              <a:ln>
                <a:solidFill>
                  <a:schemeClr val="tx2"/>
                </a:solidFill>
              </a:ln>
            </p:spPr>
            <p:txBody>
              <a:bodyPr wrap="square" rtlCol="0" anchor="ctr">
                <a:spAutoFit/>
              </a:bodyPr>
              <a:lstStyle/>
              <a:p>
                <a:pPr algn="ctr"/>
                <a:r>
                  <a:rPr lang="en-US" sz="1000" dirty="0"/>
                  <a:t>Photocathode gun </a:t>
                </a:r>
              </a:p>
            </p:txBody>
          </p:sp>
          <p:cxnSp>
            <p:nvCxnSpPr>
              <p:cNvPr id="51" name="Straight Arrow Connector 50">
                <a:extLst>
                  <a:ext uri="{FF2B5EF4-FFF2-40B4-BE49-F238E27FC236}">
                    <a16:creationId xmlns:a16="http://schemas.microsoft.com/office/drawing/2014/main" id="{C746FB98-0D1D-6A94-4249-9DCFE6AB1F04}"/>
                  </a:ext>
                </a:extLst>
              </p:cNvPr>
              <p:cNvCxnSpPr>
                <a:cxnSpLocks/>
                <a:stCxn id="50" idx="0"/>
              </p:cNvCxnSpPr>
              <p:nvPr/>
            </p:nvCxnSpPr>
            <p:spPr>
              <a:xfrm flipH="1" flipV="1">
                <a:off x="7974884" y="5398023"/>
                <a:ext cx="39056" cy="63713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2A35F86-DC33-6A73-75FB-AF1BCD65568E}"/>
                  </a:ext>
                </a:extLst>
              </p:cNvPr>
              <p:cNvCxnSpPr>
                <a:cxnSpLocks/>
              </p:cNvCxnSpPr>
              <p:nvPr/>
            </p:nvCxnSpPr>
            <p:spPr>
              <a:xfrm flipV="1">
                <a:off x="6728561" y="5368552"/>
                <a:ext cx="138295" cy="52393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E3ABE539-F3C6-60E2-CF00-B429934DBD48}"/>
                  </a:ext>
                </a:extLst>
              </p:cNvPr>
              <p:cNvSpPr/>
              <p:nvPr/>
            </p:nvSpPr>
            <p:spPr>
              <a:xfrm>
                <a:off x="9147740" y="5661162"/>
                <a:ext cx="982678" cy="32101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FC5FCE2-A5B1-BB8A-D0B1-9C55C42FBBD9}"/>
                  </a:ext>
                </a:extLst>
              </p:cNvPr>
              <p:cNvSpPr txBox="1"/>
              <p:nvPr/>
            </p:nvSpPr>
            <p:spPr>
              <a:xfrm>
                <a:off x="6096000" y="5960990"/>
                <a:ext cx="1148386" cy="400110"/>
              </a:xfrm>
              <a:prstGeom prst="rect">
                <a:avLst/>
              </a:prstGeom>
              <a:noFill/>
              <a:ln>
                <a:solidFill>
                  <a:schemeClr val="tx2"/>
                </a:solidFill>
              </a:ln>
            </p:spPr>
            <p:txBody>
              <a:bodyPr wrap="square" rtlCol="0" anchor="ctr">
                <a:spAutoFit/>
              </a:bodyPr>
              <a:lstStyle/>
              <a:p>
                <a:pPr algn="ctr"/>
                <a:r>
                  <a:rPr lang="en-US" sz="1000" dirty="0"/>
                  <a:t>Accelerator sections</a:t>
                </a:r>
              </a:p>
            </p:txBody>
          </p:sp>
          <p:sp>
            <p:nvSpPr>
              <p:cNvPr id="55" name="TextBox 54">
                <a:extLst>
                  <a:ext uri="{FF2B5EF4-FFF2-40B4-BE49-F238E27FC236}">
                    <a16:creationId xmlns:a16="http://schemas.microsoft.com/office/drawing/2014/main" id="{57C502D2-7380-ECDB-8636-3C8B80136800}"/>
                  </a:ext>
                </a:extLst>
              </p:cNvPr>
              <p:cNvSpPr txBox="1"/>
              <p:nvPr/>
            </p:nvSpPr>
            <p:spPr>
              <a:xfrm>
                <a:off x="8762723" y="5958209"/>
                <a:ext cx="1634024" cy="400110"/>
              </a:xfrm>
              <a:prstGeom prst="rect">
                <a:avLst/>
              </a:prstGeom>
              <a:noFill/>
              <a:ln>
                <a:solidFill>
                  <a:schemeClr val="tx2"/>
                </a:solidFill>
              </a:ln>
            </p:spPr>
            <p:txBody>
              <a:bodyPr wrap="square" rtlCol="0" anchor="ctr">
                <a:spAutoFit/>
              </a:bodyPr>
              <a:lstStyle/>
              <a:p>
                <a:pPr algn="ctr"/>
                <a:r>
                  <a:rPr lang="en-US" sz="1000" dirty="0" err="1"/>
                  <a:t>Ti:Sapp</a:t>
                </a:r>
                <a:r>
                  <a:rPr lang="en-US" sz="1000" dirty="0"/>
                  <a:t> and </a:t>
                </a:r>
                <a:r>
                  <a:rPr lang="en-US" sz="1000" dirty="0" err="1"/>
                  <a:t>Nd:YAG</a:t>
                </a:r>
                <a:r>
                  <a:rPr lang="en-US" sz="1000" dirty="0"/>
                  <a:t> lasers</a:t>
                </a:r>
                <a:endParaRPr lang="en-US" sz="1000" i="1" dirty="0"/>
              </a:p>
            </p:txBody>
          </p:sp>
          <p:cxnSp>
            <p:nvCxnSpPr>
              <p:cNvPr id="56" name="Straight Arrow Connector 55">
                <a:extLst>
                  <a:ext uri="{FF2B5EF4-FFF2-40B4-BE49-F238E27FC236}">
                    <a16:creationId xmlns:a16="http://schemas.microsoft.com/office/drawing/2014/main" id="{D3B384A1-C604-5A6D-5696-DCFCF1470F0C}"/>
                  </a:ext>
                </a:extLst>
              </p:cNvPr>
              <p:cNvCxnSpPr>
                <a:cxnSpLocks/>
                <a:stCxn id="55" idx="0"/>
              </p:cNvCxnSpPr>
              <p:nvPr/>
            </p:nvCxnSpPr>
            <p:spPr>
              <a:xfrm flipV="1">
                <a:off x="9579735" y="5552987"/>
                <a:ext cx="0" cy="40522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46" name="Rectangle 45">
              <a:extLst>
                <a:ext uri="{FF2B5EF4-FFF2-40B4-BE49-F238E27FC236}">
                  <a16:creationId xmlns:a16="http://schemas.microsoft.com/office/drawing/2014/main" id="{E4DAB498-16AA-AE52-2E34-3B15361340A8}"/>
                </a:ext>
              </a:extLst>
            </p:cNvPr>
            <p:cNvSpPr/>
            <p:nvPr/>
          </p:nvSpPr>
          <p:spPr>
            <a:xfrm>
              <a:off x="1440328" y="2593478"/>
              <a:ext cx="3178970" cy="746007"/>
            </a:xfrm>
            <a:prstGeom prst="rect">
              <a:avLst/>
            </a:prstGeom>
            <a:solidFill>
              <a:srgbClr val="D86E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32212B0-6D39-C559-8B8A-E8AEA9B46B76}"/>
                </a:ext>
              </a:extLst>
            </p:cNvPr>
            <p:cNvSpPr/>
            <p:nvPr/>
          </p:nvSpPr>
          <p:spPr>
            <a:xfrm>
              <a:off x="1475548" y="3382003"/>
              <a:ext cx="3178969" cy="1354372"/>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01BD69F-1269-56C7-2715-1F34A1F68B9C}"/>
                </a:ext>
              </a:extLst>
            </p:cNvPr>
            <p:cNvSpPr/>
            <p:nvPr/>
          </p:nvSpPr>
          <p:spPr>
            <a:xfrm>
              <a:off x="9309538" y="2514600"/>
              <a:ext cx="1582048" cy="1176519"/>
            </a:xfrm>
            <a:prstGeom prst="rect">
              <a:avLst/>
            </a:prstGeom>
            <a:solidFill>
              <a:srgbClr val="00C2C9">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8C95F82F-465C-F6BD-2EC5-E859AE8C51B1}"/>
                </a:ext>
              </a:extLst>
            </p:cNvPr>
            <p:cNvSpPr/>
            <p:nvPr/>
          </p:nvSpPr>
          <p:spPr>
            <a:xfrm>
              <a:off x="4721772" y="3381703"/>
              <a:ext cx="4035973" cy="323194"/>
            </a:xfrm>
            <a:custGeom>
              <a:avLst/>
              <a:gdLst>
                <a:gd name="connsiteX0" fmla="*/ 0 w 4035973"/>
                <a:gd name="connsiteY0" fmla="*/ 323194 h 323194"/>
                <a:gd name="connsiteX1" fmla="*/ 874987 w 4035973"/>
                <a:gd name="connsiteY1" fmla="*/ 0 h 323194"/>
                <a:gd name="connsiteX2" fmla="*/ 874987 w 4035973"/>
                <a:gd name="connsiteY2" fmla="*/ 0 h 323194"/>
                <a:gd name="connsiteX3" fmla="*/ 4035973 w 4035973"/>
                <a:gd name="connsiteY3" fmla="*/ 0 h 323194"/>
              </a:gdLst>
              <a:ahLst/>
              <a:cxnLst>
                <a:cxn ang="0">
                  <a:pos x="connsiteX0" y="connsiteY0"/>
                </a:cxn>
                <a:cxn ang="0">
                  <a:pos x="connsiteX1" y="connsiteY1"/>
                </a:cxn>
                <a:cxn ang="0">
                  <a:pos x="connsiteX2" y="connsiteY2"/>
                </a:cxn>
                <a:cxn ang="0">
                  <a:pos x="connsiteX3" y="connsiteY3"/>
                </a:cxn>
              </a:cxnLst>
              <a:rect l="l" t="t" r="r" b="b"/>
              <a:pathLst>
                <a:path w="4035973" h="323194">
                  <a:moveTo>
                    <a:pt x="0" y="323194"/>
                  </a:moveTo>
                  <a:lnTo>
                    <a:pt x="874987" y="0"/>
                  </a:lnTo>
                  <a:lnTo>
                    <a:pt x="874987" y="0"/>
                  </a:lnTo>
                  <a:lnTo>
                    <a:pt x="4035973" y="0"/>
                  </a:lnTo>
                </a:path>
              </a:pathLst>
            </a:custGeom>
            <a:ln w="38100">
              <a:solidFill>
                <a:srgbClr val="FFC000"/>
              </a:solidFill>
              <a:prstDash val="sysDot"/>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grpSp>
      <p:pic>
        <p:nvPicPr>
          <p:cNvPr id="57" name="Picture 2">
            <a:extLst>
              <a:ext uri="{FF2B5EF4-FFF2-40B4-BE49-F238E27FC236}">
                <a16:creationId xmlns:a16="http://schemas.microsoft.com/office/drawing/2014/main" id="{167E0ABF-66C7-B6EC-762A-C14CB33AA2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8293" y="4268770"/>
            <a:ext cx="2664065" cy="1884278"/>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8">
            <a:extLst>
              <a:ext uri="{FF2B5EF4-FFF2-40B4-BE49-F238E27FC236}">
                <a16:creationId xmlns:a16="http://schemas.microsoft.com/office/drawing/2014/main" id="{5775C36E-8684-8A3A-B1C3-3A9A8C09CA94}"/>
              </a:ext>
            </a:extLst>
          </p:cNvPr>
          <p:cNvGrpSpPr/>
          <p:nvPr/>
        </p:nvGrpSpPr>
        <p:grpSpPr>
          <a:xfrm>
            <a:off x="4591804" y="4272455"/>
            <a:ext cx="2850338" cy="1897728"/>
            <a:chOff x="4591804" y="4070028"/>
            <a:chExt cx="2976392" cy="2100155"/>
          </a:xfrm>
        </p:grpSpPr>
        <p:pic>
          <p:nvPicPr>
            <p:cNvPr id="60" name="Picture 4">
              <a:extLst>
                <a:ext uri="{FF2B5EF4-FFF2-40B4-BE49-F238E27FC236}">
                  <a16:creationId xmlns:a16="http://schemas.microsoft.com/office/drawing/2014/main" id="{4D286373-BB0A-BA6A-0CDB-8283A1FC705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1804" y="4070028"/>
              <a:ext cx="2971214" cy="2100155"/>
            </a:xfrm>
            <a:prstGeom prst="rect">
              <a:avLst/>
            </a:prstGeom>
            <a:noFill/>
            <a:extLst>
              <a:ext uri="{909E8E84-426E-40DD-AFC4-6F175D3DCCD1}">
                <a14:hiddenFill xmlns:a14="http://schemas.microsoft.com/office/drawing/2010/main">
                  <a:solidFill>
                    <a:srgbClr val="FFFFFF"/>
                  </a:solidFill>
                </a14:hiddenFill>
              </a:ext>
            </a:extLst>
          </p:spPr>
        </p:pic>
        <p:sp>
          <p:nvSpPr>
            <p:cNvPr id="61" name="Rectangle: Single Corner Rounded 60">
              <a:extLst>
                <a:ext uri="{FF2B5EF4-FFF2-40B4-BE49-F238E27FC236}">
                  <a16:creationId xmlns:a16="http://schemas.microsoft.com/office/drawing/2014/main" id="{D4A60B2D-3F2A-E222-620F-5E3EF01FB1EE}"/>
                </a:ext>
              </a:extLst>
            </p:cNvPr>
            <p:cNvSpPr/>
            <p:nvPr/>
          </p:nvSpPr>
          <p:spPr>
            <a:xfrm>
              <a:off x="6061237" y="4475619"/>
              <a:ext cx="655462" cy="116834"/>
            </a:xfrm>
            <a:prstGeom prst="round1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operator</a:t>
              </a:r>
            </a:p>
          </p:txBody>
        </p:sp>
        <p:sp>
          <p:nvSpPr>
            <p:cNvPr id="62" name="Rectangle: Single Corner Rounded 61">
              <a:extLst>
                <a:ext uri="{FF2B5EF4-FFF2-40B4-BE49-F238E27FC236}">
                  <a16:creationId xmlns:a16="http://schemas.microsoft.com/office/drawing/2014/main" id="{DF8414C1-5AE9-1A4A-6DF9-19638DDC329B}"/>
                </a:ext>
              </a:extLst>
            </p:cNvPr>
            <p:cNvSpPr/>
            <p:nvPr/>
          </p:nvSpPr>
          <p:spPr>
            <a:xfrm>
              <a:off x="6851468" y="4471994"/>
              <a:ext cx="716728" cy="132122"/>
            </a:xfrm>
            <a:prstGeom prst="round1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safety rep.</a:t>
              </a:r>
            </a:p>
          </p:txBody>
        </p:sp>
        <p:sp>
          <p:nvSpPr>
            <p:cNvPr id="63" name="Rectangle: Single Corner Rounded 62">
              <a:extLst>
                <a:ext uri="{FF2B5EF4-FFF2-40B4-BE49-F238E27FC236}">
                  <a16:creationId xmlns:a16="http://schemas.microsoft.com/office/drawing/2014/main" id="{011E668B-673C-E033-74FD-ED2A6233CAAC}"/>
                </a:ext>
              </a:extLst>
            </p:cNvPr>
            <p:cNvSpPr/>
            <p:nvPr/>
          </p:nvSpPr>
          <p:spPr>
            <a:xfrm>
              <a:off x="6129665" y="5928641"/>
              <a:ext cx="492843" cy="116834"/>
            </a:xfrm>
            <a:prstGeom prst="round1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users</a:t>
              </a:r>
            </a:p>
          </p:txBody>
        </p:sp>
        <p:cxnSp>
          <p:nvCxnSpPr>
            <p:cNvPr id="5120" name="Straight Arrow Connector 5119">
              <a:extLst>
                <a:ext uri="{FF2B5EF4-FFF2-40B4-BE49-F238E27FC236}">
                  <a16:creationId xmlns:a16="http://schemas.microsoft.com/office/drawing/2014/main" id="{E7308D43-809F-087D-87B0-436A40D04902}"/>
                </a:ext>
              </a:extLst>
            </p:cNvPr>
            <p:cNvCxnSpPr>
              <a:stCxn id="61" idx="2"/>
            </p:cNvCxnSpPr>
            <p:nvPr/>
          </p:nvCxnSpPr>
          <p:spPr>
            <a:xfrm flipH="1">
              <a:off x="6344786" y="4592453"/>
              <a:ext cx="44182" cy="40559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121" name="Straight Arrow Connector 5120">
              <a:extLst>
                <a:ext uri="{FF2B5EF4-FFF2-40B4-BE49-F238E27FC236}">
                  <a16:creationId xmlns:a16="http://schemas.microsoft.com/office/drawing/2014/main" id="{4B8C2F46-E383-D59F-F201-EF7441539817}"/>
                </a:ext>
              </a:extLst>
            </p:cNvPr>
            <p:cNvCxnSpPr>
              <a:cxnSpLocks/>
            </p:cNvCxnSpPr>
            <p:nvPr/>
          </p:nvCxnSpPr>
          <p:spPr>
            <a:xfrm flipH="1">
              <a:off x="7158798" y="4568713"/>
              <a:ext cx="122835" cy="45809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123" name="Straight Arrow Connector 5122">
              <a:extLst>
                <a:ext uri="{FF2B5EF4-FFF2-40B4-BE49-F238E27FC236}">
                  <a16:creationId xmlns:a16="http://schemas.microsoft.com/office/drawing/2014/main" id="{DCADF109-7DAD-69AE-1DA0-14F6DE450CE0}"/>
                </a:ext>
              </a:extLst>
            </p:cNvPr>
            <p:cNvCxnSpPr>
              <a:cxnSpLocks/>
            </p:cNvCxnSpPr>
            <p:nvPr/>
          </p:nvCxnSpPr>
          <p:spPr>
            <a:xfrm flipH="1" flipV="1">
              <a:off x="5511436" y="5598313"/>
              <a:ext cx="833350" cy="31360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124" name="Straight Arrow Connector 5123">
              <a:extLst>
                <a:ext uri="{FF2B5EF4-FFF2-40B4-BE49-F238E27FC236}">
                  <a16:creationId xmlns:a16="http://schemas.microsoft.com/office/drawing/2014/main" id="{851D2502-BC13-8414-A414-7BEE1E0FF54D}"/>
                </a:ext>
              </a:extLst>
            </p:cNvPr>
            <p:cNvCxnSpPr>
              <a:cxnSpLocks/>
            </p:cNvCxnSpPr>
            <p:nvPr/>
          </p:nvCxnSpPr>
          <p:spPr>
            <a:xfrm flipH="1" flipV="1">
              <a:off x="6009179" y="5554192"/>
              <a:ext cx="323733" cy="34449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125" name="Straight Arrow Connector 5124">
              <a:extLst>
                <a:ext uri="{FF2B5EF4-FFF2-40B4-BE49-F238E27FC236}">
                  <a16:creationId xmlns:a16="http://schemas.microsoft.com/office/drawing/2014/main" id="{4F7FBA06-CFF0-399D-D2A4-7B57786C5B7B}"/>
                </a:ext>
              </a:extLst>
            </p:cNvPr>
            <p:cNvCxnSpPr>
              <a:cxnSpLocks/>
            </p:cNvCxnSpPr>
            <p:nvPr/>
          </p:nvCxnSpPr>
          <p:spPr>
            <a:xfrm flipV="1">
              <a:off x="6321038" y="5748032"/>
              <a:ext cx="749796" cy="15937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pic>
        <p:nvPicPr>
          <p:cNvPr id="5126" name="Picture 2">
            <a:extLst>
              <a:ext uri="{FF2B5EF4-FFF2-40B4-BE49-F238E27FC236}">
                <a16:creationId xmlns:a16="http://schemas.microsoft.com/office/drawing/2014/main" id="{CC8D0FBE-B47C-7662-44BA-07ACBAB124C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688" t="208" r="12868" b="-208"/>
          <a:stretch/>
        </p:blipFill>
        <p:spPr bwMode="auto">
          <a:xfrm>
            <a:off x="7943241" y="4264440"/>
            <a:ext cx="3677259" cy="1905743"/>
          </a:xfrm>
          <a:prstGeom prst="rect">
            <a:avLst/>
          </a:prstGeom>
          <a:noFill/>
          <a:extLst>
            <a:ext uri="{909E8E84-426E-40DD-AFC4-6F175D3DCCD1}">
              <a14:hiddenFill xmlns:a14="http://schemas.microsoft.com/office/drawing/2010/main">
                <a:solidFill>
                  <a:srgbClr val="FFFFFF"/>
                </a:solidFill>
              </a14:hiddenFill>
            </a:ext>
          </a:extLst>
        </p:spPr>
      </p:pic>
      <p:sp>
        <p:nvSpPr>
          <p:cNvPr id="5127" name="Rectangle 5126">
            <a:extLst>
              <a:ext uri="{FF2B5EF4-FFF2-40B4-BE49-F238E27FC236}">
                <a16:creationId xmlns:a16="http://schemas.microsoft.com/office/drawing/2014/main" id="{7AF89C7A-2326-FC5B-D86D-990A8711C466}"/>
              </a:ext>
            </a:extLst>
          </p:cNvPr>
          <p:cNvSpPr/>
          <p:nvPr/>
        </p:nvSpPr>
        <p:spPr>
          <a:xfrm>
            <a:off x="6539969" y="1353235"/>
            <a:ext cx="2285096" cy="9530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2">
                    <a:lumMod val="25000"/>
                  </a:schemeClr>
                </a:solidFill>
              </a:rPr>
              <a:t>Facility footprint</a:t>
            </a:r>
          </a:p>
        </p:txBody>
      </p:sp>
      <p:sp>
        <p:nvSpPr>
          <p:cNvPr id="6" name="Title 1">
            <a:extLst>
              <a:ext uri="{FF2B5EF4-FFF2-40B4-BE49-F238E27FC236}">
                <a16:creationId xmlns:a16="http://schemas.microsoft.com/office/drawing/2014/main" id="{D1A420B4-B5B2-4B77-9763-B869AA8F258E}"/>
              </a:ext>
            </a:extLst>
          </p:cNvPr>
          <p:cNvSpPr>
            <a:spLocks noGrp="1"/>
          </p:cNvSpPr>
          <p:nvPr>
            <p:ph type="title"/>
          </p:nvPr>
        </p:nvSpPr>
        <p:spPr>
          <a:xfrm>
            <a:off x="321840" y="-127790"/>
            <a:ext cx="11049000" cy="1325563"/>
          </a:xfrm>
        </p:spPr>
        <p:txBody>
          <a:bodyPr>
            <a:normAutofit/>
          </a:bodyPr>
          <a:lstStyle/>
          <a:p>
            <a:r>
              <a:rPr lang="en-US" dirty="0">
                <a:cs typeface="Arial"/>
              </a:rPr>
              <a:t>ATF provides users with…</a:t>
            </a:r>
            <a:endParaRPr lang="en-US" dirty="0"/>
          </a:p>
        </p:txBody>
      </p:sp>
      <p:sp>
        <p:nvSpPr>
          <p:cNvPr id="7" name="Content Placeholder 2">
            <a:extLst>
              <a:ext uri="{FF2B5EF4-FFF2-40B4-BE49-F238E27FC236}">
                <a16:creationId xmlns:a16="http://schemas.microsoft.com/office/drawing/2014/main" id="{7B57DE84-5681-FC66-5B5E-8F03EEB5A9B0}"/>
              </a:ext>
            </a:extLst>
          </p:cNvPr>
          <p:cNvSpPr>
            <a:spLocks noGrp="1"/>
          </p:cNvSpPr>
          <p:nvPr>
            <p:ph idx="1"/>
          </p:nvPr>
        </p:nvSpPr>
        <p:spPr>
          <a:xfrm>
            <a:off x="509855" y="795363"/>
            <a:ext cx="11049000" cy="4207185"/>
          </a:xfrm>
        </p:spPr>
        <p:txBody>
          <a:bodyPr vert="horz" lIns="91440" tIns="45720" rIns="91440" bIns="45720" rtlCol="0" anchor="t">
            <a:normAutofit/>
          </a:bodyPr>
          <a:lstStyle/>
          <a:p>
            <a:pPr marL="457200" indent="-457200">
              <a:buChar char="•"/>
            </a:pPr>
            <a:r>
              <a:rPr lang="en-US" dirty="0">
                <a:cs typeface="Arial"/>
              </a:rPr>
              <a:t>Unique combination of high-peak-power lasers and </a:t>
            </a:r>
          </a:p>
          <a:p>
            <a:pPr marL="0" indent="0">
              <a:spcBef>
                <a:spcPts val="0"/>
              </a:spcBef>
            </a:pPr>
            <a:r>
              <a:rPr lang="en-US" dirty="0">
                <a:cs typeface="Arial"/>
              </a:rPr>
              <a:t>       a high-brightness electron </a:t>
            </a:r>
            <a:r>
              <a:rPr lang="en-US" dirty="0" err="1">
                <a:cs typeface="Arial"/>
              </a:rPr>
              <a:t>linac</a:t>
            </a:r>
            <a:r>
              <a:rPr lang="en-US" dirty="0">
                <a:cs typeface="Arial"/>
              </a:rPr>
              <a:t>.</a:t>
            </a:r>
          </a:p>
        </p:txBody>
      </p:sp>
    </p:spTree>
    <p:extLst>
      <p:ext uri="{BB962C8B-B14F-4D97-AF65-F5344CB8AC3E}">
        <p14:creationId xmlns:p14="http://schemas.microsoft.com/office/powerpoint/2010/main" val="1654035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448A4A-FEA8-8BB4-8DC9-1F8D0F0D19BA}"/>
              </a:ext>
            </a:extLst>
          </p:cNvPr>
          <p:cNvSpPr>
            <a:spLocks noGrp="1"/>
          </p:cNvSpPr>
          <p:nvPr>
            <p:ph type="sldNum" sz="quarter" idx="4"/>
          </p:nvPr>
        </p:nvSpPr>
        <p:spPr/>
        <p:txBody>
          <a:bodyPr/>
          <a:lstStyle/>
          <a:p>
            <a:fld id="{933A556B-7C63-244D-9B7C-B0EA8042B330}" type="slidenum">
              <a:rPr lang="en-US" smtClean="0"/>
              <a:pPr/>
              <a:t>4</a:t>
            </a:fld>
            <a:endParaRPr lang="en-US" sz="1000" dirty="0"/>
          </a:p>
        </p:txBody>
      </p:sp>
      <p:sp>
        <p:nvSpPr>
          <p:cNvPr id="12" name="Rectangle 11">
            <a:extLst>
              <a:ext uri="{FF2B5EF4-FFF2-40B4-BE49-F238E27FC236}">
                <a16:creationId xmlns:a16="http://schemas.microsoft.com/office/drawing/2014/main" id="{B814F093-C9A1-4473-B15A-96FDE4D40904}"/>
              </a:ext>
            </a:extLst>
          </p:cNvPr>
          <p:cNvSpPr/>
          <p:nvPr/>
        </p:nvSpPr>
        <p:spPr>
          <a:xfrm>
            <a:off x="9837683" y="6038193"/>
            <a:ext cx="252248" cy="2784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DF32497-9A9F-214B-E4A6-4A43CEB69C37}"/>
              </a:ext>
            </a:extLst>
          </p:cNvPr>
          <p:cNvGrpSpPr/>
          <p:nvPr/>
        </p:nvGrpSpPr>
        <p:grpSpPr>
          <a:xfrm>
            <a:off x="1742089" y="940552"/>
            <a:ext cx="10371261" cy="5376043"/>
            <a:chOff x="1277007" y="480847"/>
            <a:chExt cx="10371261" cy="5376043"/>
          </a:xfrm>
        </p:grpSpPr>
        <p:pic>
          <p:nvPicPr>
            <p:cNvPr id="4" name="Picture 3">
              <a:extLst>
                <a:ext uri="{FF2B5EF4-FFF2-40B4-BE49-F238E27FC236}">
                  <a16:creationId xmlns:a16="http://schemas.microsoft.com/office/drawing/2014/main" id="{3CA177B8-BF30-C723-21D4-4CDFBB53AFE6}"/>
                </a:ext>
              </a:extLst>
            </p:cNvPr>
            <p:cNvPicPr>
              <a:picLocks noChangeAspect="1"/>
            </p:cNvPicPr>
            <p:nvPr/>
          </p:nvPicPr>
          <p:blipFill>
            <a:blip r:embed="rId3">
              <a:clrChange>
                <a:clrFrom>
                  <a:srgbClr val="E8EAEE"/>
                </a:clrFrom>
                <a:clrTo>
                  <a:srgbClr val="E8EAEE">
                    <a:alpha val="0"/>
                  </a:srgbClr>
                </a:clrTo>
              </a:clrChange>
            </a:blip>
            <a:srcRect l="955" t="1934" b="3532"/>
            <a:stretch/>
          </p:blipFill>
          <p:spPr>
            <a:xfrm>
              <a:off x="1277007" y="480847"/>
              <a:ext cx="10237795" cy="5376043"/>
            </a:xfrm>
            <a:prstGeom prst="rect">
              <a:avLst/>
            </a:prstGeom>
          </p:spPr>
        </p:pic>
        <p:sp>
          <p:nvSpPr>
            <p:cNvPr id="5" name="Wave 4">
              <a:extLst>
                <a:ext uri="{FF2B5EF4-FFF2-40B4-BE49-F238E27FC236}">
                  <a16:creationId xmlns:a16="http://schemas.microsoft.com/office/drawing/2014/main" id="{0657CDD8-1EF7-EC75-0F6F-C68980B688E2}"/>
                </a:ext>
              </a:extLst>
            </p:cNvPr>
            <p:cNvSpPr/>
            <p:nvPr/>
          </p:nvSpPr>
          <p:spPr>
            <a:xfrm>
              <a:off x="5733177" y="1461282"/>
              <a:ext cx="725645" cy="480394"/>
            </a:xfrm>
            <a:prstGeom prst="wave">
              <a:avLst/>
            </a:prstGeom>
            <a:solidFill>
              <a:srgbClr val="FFFFFF">
                <a:alpha val="6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rgbClr val="FF0000"/>
                  </a:solidFill>
                </a:rPr>
                <a:t>Exp. Station #3</a:t>
              </a:r>
            </a:p>
          </p:txBody>
        </p:sp>
        <p:sp>
          <p:nvSpPr>
            <p:cNvPr id="6" name="Wave 5">
              <a:extLst>
                <a:ext uri="{FF2B5EF4-FFF2-40B4-BE49-F238E27FC236}">
                  <a16:creationId xmlns:a16="http://schemas.microsoft.com/office/drawing/2014/main" id="{B7E2E4F1-6CFF-77F8-DB2B-B958ADA09AF8}"/>
                </a:ext>
              </a:extLst>
            </p:cNvPr>
            <p:cNvSpPr/>
            <p:nvPr/>
          </p:nvSpPr>
          <p:spPr>
            <a:xfrm>
              <a:off x="6725754" y="1135446"/>
              <a:ext cx="700019" cy="480394"/>
            </a:xfrm>
            <a:prstGeom prst="wave">
              <a:avLst/>
            </a:prstGeom>
            <a:solidFill>
              <a:srgbClr val="FF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FF0000"/>
                  </a:solidFill>
                </a:rPr>
                <a:t>Exp. Station #2</a:t>
              </a:r>
            </a:p>
          </p:txBody>
        </p:sp>
        <p:sp>
          <p:nvSpPr>
            <p:cNvPr id="7" name="Wave 6">
              <a:extLst>
                <a:ext uri="{FF2B5EF4-FFF2-40B4-BE49-F238E27FC236}">
                  <a16:creationId xmlns:a16="http://schemas.microsoft.com/office/drawing/2014/main" id="{E1A9E90C-DBEF-E7DC-4B3D-7463CC089D2C}"/>
                </a:ext>
              </a:extLst>
            </p:cNvPr>
            <p:cNvSpPr/>
            <p:nvPr/>
          </p:nvSpPr>
          <p:spPr>
            <a:xfrm>
              <a:off x="10922623" y="1615840"/>
              <a:ext cx="725645" cy="480394"/>
            </a:xfrm>
            <a:prstGeom prst="wave">
              <a:avLst/>
            </a:prstGeom>
            <a:solidFill>
              <a:srgbClr val="FFFFFF">
                <a:alpha val="4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rgbClr val="FF0000"/>
                  </a:solidFill>
                </a:rPr>
                <a:t>Exp. Station #1</a:t>
              </a:r>
            </a:p>
          </p:txBody>
        </p:sp>
        <p:sp>
          <p:nvSpPr>
            <p:cNvPr id="8" name="Wave 7">
              <a:extLst>
                <a:ext uri="{FF2B5EF4-FFF2-40B4-BE49-F238E27FC236}">
                  <a16:creationId xmlns:a16="http://schemas.microsoft.com/office/drawing/2014/main" id="{01FE7CFD-A40F-0572-C843-5A23AC3FFEFD}"/>
                </a:ext>
              </a:extLst>
            </p:cNvPr>
            <p:cNvSpPr/>
            <p:nvPr/>
          </p:nvSpPr>
          <p:spPr>
            <a:xfrm>
              <a:off x="9753852" y="2520960"/>
              <a:ext cx="602306" cy="470030"/>
            </a:xfrm>
            <a:prstGeom prst="wave">
              <a:avLst/>
            </a:prstGeom>
            <a:solidFill>
              <a:srgbClr val="FFFFFF">
                <a:alpha val="6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rgbClr val="FF0000"/>
                  </a:solidFill>
                </a:rPr>
                <a:t>Plasma Shutter</a:t>
              </a:r>
            </a:p>
          </p:txBody>
        </p:sp>
        <p:sp>
          <p:nvSpPr>
            <p:cNvPr id="9" name="Wave 8">
              <a:extLst>
                <a:ext uri="{FF2B5EF4-FFF2-40B4-BE49-F238E27FC236}">
                  <a16:creationId xmlns:a16="http://schemas.microsoft.com/office/drawing/2014/main" id="{34D612D4-74AB-AEAB-7F87-412DA0F916A9}"/>
                </a:ext>
              </a:extLst>
            </p:cNvPr>
            <p:cNvSpPr/>
            <p:nvPr/>
          </p:nvSpPr>
          <p:spPr>
            <a:xfrm>
              <a:off x="8188371" y="2268945"/>
              <a:ext cx="813674" cy="470030"/>
            </a:xfrm>
            <a:prstGeom prst="wave">
              <a:avLst/>
            </a:prstGeom>
            <a:solidFill>
              <a:srgbClr val="FFFFFF">
                <a:alpha val="6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rgbClr val="FF0000"/>
                  </a:solidFill>
                </a:rPr>
                <a:t>Polarization Rotator</a:t>
              </a:r>
            </a:p>
          </p:txBody>
        </p:sp>
        <p:sp>
          <p:nvSpPr>
            <p:cNvPr id="10" name="Wave 9">
              <a:extLst>
                <a:ext uri="{FF2B5EF4-FFF2-40B4-BE49-F238E27FC236}">
                  <a16:creationId xmlns:a16="http://schemas.microsoft.com/office/drawing/2014/main" id="{09E763D3-89C6-5A6A-6274-9381A13D514B}"/>
                </a:ext>
              </a:extLst>
            </p:cNvPr>
            <p:cNvSpPr/>
            <p:nvPr/>
          </p:nvSpPr>
          <p:spPr>
            <a:xfrm>
              <a:off x="3069020" y="3757767"/>
              <a:ext cx="813674" cy="470030"/>
            </a:xfrm>
            <a:prstGeom prst="wave">
              <a:avLst/>
            </a:prstGeom>
            <a:solidFill>
              <a:srgbClr val="FFFFFF">
                <a:alpha val="6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rgbClr val="FF0000"/>
                  </a:solidFill>
                </a:rPr>
                <a:t>CPA Compressor</a:t>
              </a:r>
            </a:p>
          </p:txBody>
        </p:sp>
      </p:grpSp>
      <p:sp>
        <p:nvSpPr>
          <p:cNvPr id="13" name="Rectangle 12">
            <a:extLst>
              <a:ext uri="{FF2B5EF4-FFF2-40B4-BE49-F238E27FC236}">
                <a16:creationId xmlns:a16="http://schemas.microsoft.com/office/drawing/2014/main" id="{1FA2EFB9-CC03-C3C8-CA2A-86E489726AB3}"/>
              </a:ext>
            </a:extLst>
          </p:cNvPr>
          <p:cNvSpPr/>
          <p:nvPr/>
        </p:nvSpPr>
        <p:spPr>
          <a:xfrm>
            <a:off x="1742089" y="855331"/>
            <a:ext cx="3657060" cy="9222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highlight>
                <a:srgbClr val="C0C0C0"/>
              </a:highlight>
            </a:endParaRPr>
          </a:p>
        </p:txBody>
      </p:sp>
      <p:sp>
        <p:nvSpPr>
          <p:cNvPr id="14" name="TextBox 13">
            <a:extLst>
              <a:ext uri="{FF2B5EF4-FFF2-40B4-BE49-F238E27FC236}">
                <a16:creationId xmlns:a16="http://schemas.microsoft.com/office/drawing/2014/main" id="{78CE5440-15DB-8A2E-9553-85AFB3A53E7D}"/>
              </a:ext>
            </a:extLst>
          </p:cNvPr>
          <p:cNvSpPr txBox="1"/>
          <p:nvPr/>
        </p:nvSpPr>
        <p:spPr>
          <a:xfrm>
            <a:off x="273140" y="58744"/>
            <a:ext cx="11410859" cy="1446550"/>
          </a:xfrm>
          <a:prstGeom prst="rect">
            <a:avLst/>
          </a:prstGeom>
          <a:noFill/>
        </p:spPr>
        <p:txBody>
          <a:bodyPr wrap="square" rtlCol="0">
            <a:spAutoFit/>
          </a:bodyPr>
          <a:lstStyle/>
          <a:p>
            <a:r>
              <a:rPr lang="en-US" sz="4400" b="1" dirty="0">
                <a:cs typeface="Calibri" panose="020F0502020204030204" pitchFamily="34" charset="0"/>
              </a:rPr>
              <a:t>LWIR and NIR Laser Beam Delivery</a:t>
            </a:r>
          </a:p>
          <a:p>
            <a:pPr marL="285750" indent="-285750">
              <a:buFont typeface="Arial" panose="020B0604020202020204" pitchFamily="34" charset="0"/>
              <a:buChar char="•"/>
            </a:pPr>
            <a:endParaRPr lang="en-US" sz="4400" b="1" dirty="0">
              <a:cs typeface="Calibri" panose="020F0502020204030204" pitchFamily="34" charset="0"/>
            </a:endParaRPr>
          </a:p>
        </p:txBody>
      </p:sp>
      <p:sp>
        <p:nvSpPr>
          <p:cNvPr id="3" name="Freeform: Shape 2">
            <a:extLst>
              <a:ext uri="{FF2B5EF4-FFF2-40B4-BE49-F238E27FC236}">
                <a16:creationId xmlns:a16="http://schemas.microsoft.com/office/drawing/2014/main" id="{011C4AAC-B137-2C31-CC81-7714B7ADB3E7}"/>
              </a:ext>
            </a:extLst>
          </p:cNvPr>
          <p:cNvSpPr/>
          <p:nvPr/>
        </p:nvSpPr>
        <p:spPr>
          <a:xfrm>
            <a:off x="4661377" y="5135765"/>
            <a:ext cx="1416289" cy="770021"/>
          </a:xfrm>
          <a:custGeom>
            <a:avLst/>
            <a:gdLst>
              <a:gd name="connsiteX0" fmla="*/ 0 w 1416289"/>
              <a:gd name="connsiteY0" fmla="*/ 220006 h 770021"/>
              <a:gd name="connsiteX1" fmla="*/ 536265 w 1416289"/>
              <a:gd name="connsiteY1" fmla="*/ 0 h 770021"/>
              <a:gd name="connsiteX2" fmla="*/ 536265 w 1416289"/>
              <a:gd name="connsiteY2" fmla="*/ 0 h 770021"/>
              <a:gd name="connsiteX3" fmla="*/ 1416289 w 1416289"/>
              <a:gd name="connsiteY3" fmla="*/ 591267 h 770021"/>
              <a:gd name="connsiteX4" fmla="*/ 1416289 w 1416289"/>
              <a:gd name="connsiteY4" fmla="*/ 591267 h 770021"/>
              <a:gd name="connsiteX5" fmla="*/ 893775 w 1416289"/>
              <a:gd name="connsiteY5" fmla="*/ 770021 h 770021"/>
              <a:gd name="connsiteX6" fmla="*/ 893775 w 1416289"/>
              <a:gd name="connsiteY6" fmla="*/ 770021 h 770021"/>
              <a:gd name="connsiteX7" fmla="*/ 0 w 1416289"/>
              <a:gd name="connsiteY7" fmla="*/ 220006 h 77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6289" h="770021">
                <a:moveTo>
                  <a:pt x="0" y="220006"/>
                </a:moveTo>
                <a:lnTo>
                  <a:pt x="536265" y="0"/>
                </a:lnTo>
                <a:lnTo>
                  <a:pt x="536265" y="0"/>
                </a:lnTo>
                <a:lnTo>
                  <a:pt x="1416289" y="591267"/>
                </a:lnTo>
                <a:lnTo>
                  <a:pt x="1416289" y="591267"/>
                </a:lnTo>
                <a:lnTo>
                  <a:pt x="893775" y="770021"/>
                </a:lnTo>
                <a:lnTo>
                  <a:pt x="893775" y="770021"/>
                </a:lnTo>
                <a:lnTo>
                  <a:pt x="0" y="220006"/>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13BF941-CAFC-FBD3-A516-90E41E64E5B6}"/>
              </a:ext>
            </a:extLst>
          </p:cNvPr>
          <p:cNvSpPr/>
          <p:nvPr/>
        </p:nvSpPr>
        <p:spPr>
          <a:xfrm>
            <a:off x="5453063" y="4714875"/>
            <a:ext cx="500062" cy="257175"/>
          </a:xfrm>
          <a:custGeom>
            <a:avLst/>
            <a:gdLst>
              <a:gd name="connsiteX0" fmla="*/ 0 w 500062"/>
              <a:gd name="connsiteY0" fmla="*/ 90487 h 257175"/>
              <a:gd name="connsiteX1" fmla="*/ 271462 w 500062"/>
              <a:gd name="connsiteY1" fmla="*/ 0 h 257175"/>
              <a:gd name="connsiteX2" fmla="*/ 271462 w 500062"/>
              <a:gd name="connsiteY2" fmla="*/ 0 h 257175"/>
              <a:gd name="connsiteX3" fmla="*/ 500062 w 500062"/>
              <a:gd name="connsiteY3" fmla="*/ 152400 h 257175"/>
              <a:gd name="connsiteX4" fmla="*/ 219075 w 500062"/>
              <a:gd name="connsiteY4" fmla="*/ 257175 h 257175"/>
              <a:gd name="connsiteX5" fmla="*/ 0 w 500062"/>
              <a:gd name="connsiteY5" fmla="*/ 90487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062" h="257175">
                <a:moveTo>
                  <a:pt x="0" y="90487"/>
                </a:moveTo>
                <a:lnTo>
                  <a:pt x="271462" y="0"/>
                </a:lnTo>
                <a:lnTo>
                  <a:pt x="271462" y="0"/>
                </a:lnTo>
                <a:lnTo>
                  <a:pt x="500062" y="152400"/>
                </a:lnTo>
                <a:lnTo>
                  <a:pt x="219075" y="257175"/>
                </a:lnTo>
                <a:lnTo>
                  <a:pt x="0" y="90487"/>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FF2149F-7986-6524-6945-F7C851AFBA6F}"/>
              </a:ext>
            </a:extLst>
          </p:cNvPr>
          <p:cNvSpPr/>
          <p:nvPr/>
        </p:nvSpPr>
        <p:spPr>
          <a:xfrm>
            <a:off x="6234112" y="4081462"/>
            <a:ext cx="671513" cy="300037"/>
          </a:xfrm>
          <a:custGeom>
            <a:avLst/>
            <a:gdLst>
              <a:gd name="connsiteX0" fmla="*/ 276225 w 671513"/>
              <a:gd name="connsiteY0" fmla="*/ 300037 h 300037"/>
              <a:gd name="connsiteX1" fmla="*/ 671513 w 671513"/>
              <a:gd name="connsiteY1" fmla="*/ 166687 h 300037"/>
              <a:gd name="connsiteX2" fmla="*/ 381000 w 671513"/>
              <a:gd name="connsiteY2" fmla="*/ 0 h 300037"/>
              <a:gd name="connsiteX3" fmla="*/ 0 w 671513"/>
              <a:gd name="connsiteY3" fmla="*/ 147637 h 300037"/>
              <a:gd name="connsiteX4" fmla="*/ 276225 w 671513"/>
              <a:gd name="connsiteY4" fmla="*/ 300037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3" h="300037">
                <a:moveTo>
                  <a:pt x="276225" y="300037"/>
                </a:moveTo>
                <a:lnTo>
                  <a:pt x="671513" y="166687"/>
                </a:lnTo>
                <a:lnTo>
                  <a:pt x="381000" y="0"/>
                </a:lnTo>
                <a:lnTo>
                  <a:pt x="0" y="147637"/>
                </a:lnTo>
                <a:lnTo>
                  <a:pt x="276225" y="300037"/>
                </a:lnTo>
                <a:close/>
              </a:path>
            </a:pathLst>
          </a:custGeom>
          <a:solidFill>
            <a:schemeClr val="bg2">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5089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itle 3">
            <a:extLst>
              <a:ext uri="{FF2B5EF4-FFF2-40B4-BE49-F238E27FC236}">
                <a16:creationId xmlns:a16="http://schemas.microsoft.com/office/drawing/2014/main" id="{4A423974-9035-4D28-8117-A7E6B19DD326}"/>
              </a:ext>
            </a:extLst>
          </p:cNvPr>
          <p:cNvSpPr txBox="1">
            <a:spLocks/>
          </p:cNvSpPr>
          <p:nvPr/>
        </p:nvSpPr>
        <p:spPr>
          <a:xfrm>
            <a:off x="418629" y="222672"/>
            <a:ext cx="11105321" cy="647244"/>
          </a:xfrm>
          <a:prstGeom prst="rect">
            <a:avLst/>
          </a:prstGeom>
        </p:spPr>
        <p:txBody>
          <a:bodyPr>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sz="4400" dirty="0">
                <a:latin typeface="+mn-lt"/>
              </a:rPr>
              <a:t>ATF Capabilities</a:t>
            </a:r>
            <a:br>
              <a:rPr lang="en-US" sz="4400" dirty="0">
                <a:latin typeface="+mn-lt"/>
              </a:rPr>
            </a:br>
            <a:endParaRPr lang="en-US" sz="4400" dirty="0">
              <a:latin typeface="+mn-lt"/>
            </a:endParaRPr>
          </a:p>
        </p:txBody>
      </p:sp>
      <p:sp>
        <p:nvSpPr>
          <p:cNvPr id="2" name="Content Placeholder 2">
            <a:extLst>
              <a:ext uri="{FF2B5EF4-FFF2-40B4-BE49-F238E27FC236}">
                <a16:creationId xmlns:a16="http://schemas.microsoft.com/office/drawing/2014/main" id="{95A3E3FF-2EF1-DFF4-C8C1-816EE0649C40}"/>
              </a:ext>
            </a:extLst>
          </p:cNvPr>
          <p:cNvSpPr>
            <a:spLocks noGrp="1"/>
          </p:cNvSpPr>
          <p:nvPr>
            <p:ph idx="1"/>
          </p:nvPr>
        </p:nvSpPr>
        <p:spPr>
          <a:xfrm>
            <a:off x="1005009" y="990026"/>
            <a:ext cx="4002916" cy="1849044"/>
          </a:xfrm>
        </p:spPr>
        <p:txBody>
          <a:bodyPr vert="horz" lIns="91440" tIns="45720" rIns="91440" bIns="45720" rtlCol="0" anchor="t">
            <a:noAutofit/>
          </a:bodyPr>
          <a:lstStyle/>
          <a:p>
            <a:pPr marL="342900" indent="-342900">
              <a:buFont typeface="Arial" panose="020B0604020202020204" pitchFamily="34" charset="0"/>
              <a:buChar char="•"/>
            </a:pPr>
            <a:r>
              <a:rPr lang="en-US" sz="2400" b="1" dirty="0">
                <a:cs typeface="Arial"/>
              </a:rPr>
              <a:t>LINAC</a:t>
            </a:r>
            <a:r>
              <a:rPr lang="en-US" sz="2400" dirty="0">
                <a:cs typeface="Arial"/>
              </a:rPr>
              <a:t>  	     </a:t>
            </a:r>
          </a:p>
          <a:p>
            <a:pPr marL="342900" indent="-342900">
              <a:spcBef>
                <a:spcPts val="600"/>
              </a:spcBef>
              <a:buFont typeface="Arial" panose="020B0604020202020204" pitchFamily="34" charset="0"/>
              <a:buChar char="•"/>
            </a:pPr>
            <a:r>
              <a:rPr lang="en-US" sz="1600" dirty="0"/>
              <a:t>high-brightness photocathode</a:t>
            </a:r>
          </a:p>
          <a:p>
            <a:pPr marL="342900" indent="-342900">
              <a:spcBef>
                <a:spcPts val="600"/>
              </a:spcBef>
              <a:buFont typeface="Arial" panose="020B0604020202020204" pitchFamily="34" charset="0"/>
              <a:buChar char="•"/>
            </a:pPr>
            <a:r>
              <a:rPr lang="en-US" sz="1600" u="sng" dirty="0"/>
              <a:t>20-75 MeV</a:t>
            </a:r>
            <a:r>
              <a:rPr lang="en-US" sz="1600" dirty="0"/>
              <a:t>, 		     </a:t>
            </a:r>
          </a:p>
          <a:p>
            <a:pPr marL="342900" indent="-342900">
              <a:spcBef>
                <a:spcPts val="600"/>
              </a:spcBef>
              <a:buFont typeface="Arial" panose="020B0604020202020204" pitchFamily="34" charset="0"/>
              <a:buChar char="•"/>
            </a:pPr>
            <a:r>
              <a:rPr lang="en-US" sz="1600" dirty="0"/>
              <a:t>energy spread 0.1%</a:t>
            </a:r>
          </a:p>
          <a:p>
            <a:pPr marL="342900" indent="-342900">
              <a:spcBef>
                <a:spcPts val="600"/>
              </a:spcBef>
              <a:buFont typeface="Arial" panose="020B0604020202020204" pitchFamily="34" charset="0"/>
              <a:buChar char="•"/>
            </a:pPr>
            <a:r>
              <a:rPr lang="en-US" sz="1600" dirty="0"/>
              <a:t>norm. emittance 1</a:t>
            </a:r>
            <a:r>
              <a:rPr lang="en-US" sz="1600" dirty="0">
                <a:latin typeface="Symbol" panose="05050102010706020507" pitchFamily="18" charset="2"/>
              </a:rPr>
              <a:t>m</a:t>
            </a:r>
            <a:r>
              <a:rPr lang="en-US" sz="1600" dirty="0"/>
              <a:t>rad</a:t>
            </a:r>
          </a:p>
          <a:p>
            <a:pPr marL="342900" indent="-342900">
              <a:spcBef>
                <a:spcPts val="600"/>
              </a:spcBef>
              <a:buFont typeface="Arial" panose="020B0604020202020204" pitchFamily="34" charset="0"/>
              <a:buChar char="•"/>
            </a:pPr>
            <a:r>
              <a:rPr lang="en-US" sz="1600" dirty="0"/>
              <a:t>repetition rate 1.5 Hz</a:t>
            </a:r>
          </a:p>
          <a:p>
            <a:pPr marL="0" indent="0">
              <a:spcBef>
                <a:spcPts val="600"/>
              </a:spcBef>
            </a:pPr>
            <a:r>
              <a:rPr lang="en-US" sz="1600" dirty="0"/>
              <a:t> </a:t>
            </a:r>
          </a:p>
          <a:p>
            <a:pPr marL="0" indent="0">
              <a:spcBef>
                <a:spcPts val="600"/>
              </a:spcBef>
            </a:pPr>
            <a:r>
              <a:rPr lang="en-US" sz="2000" dirty="0"/>
              <a:t>		     </a:t>
            </a:r>
          </a:p>
          <a:p>
            <a:pPr marL="342900" indent="-342900">
              <a:spcBef>
                <a:spcPts val="600"/>
              </a:spcBef>
              <a:buFont typeface="Arial" panose="020B0604020202020204" pitchFamily="34" charset="0"/>
              <a:buChar char="•"/>
            </a:pPr>
            <a:endParaRPr lang="en-US" sz="2000" dirty="0">
              <a:cs typeface="Arial"/>
            </a:endParaRPr>
          </a:p>
        </p:txBody>
      </p:sp>
      <p:sp>
        <p:nvSpPr>
          <p:cNvPr id="3" name="TextBox 2">
            <a:extLst>
              <a:ext uri="{FF2B5EF4-FFF2-40B4-BE49-F238E27FC236}">
                <a16:creationId xmlns:a16="http://schemas.microsoft.com/office/drawing/2014/main" id="{C4F3F2E1-C70F-4BCC-1D74-A67534B91ABB}"/>
              </a:ext>
            </a:extLst>
          </p:cNvPr>
          <p:cNvSpPr txBox="1"/>
          <p:nvPr/>
        </p:nvSpPr>
        <p:spPr>
          <a:xfrm>
            <a:off x="981511" y="2791107"/>
            <a:ext cx="5274072" cy="3370153"/>
          </a:xfrm>
          <a:prstGeom prst="rect">
            <a:avLst/>
          </a:prstGeom>
          <a:noFill/>
        </p:spPr>
        <p:txBody>
          <a:bodyPr wrap="square" rtlCol="0">
            <a:spAutoFit/>
          </a:bodyPr>
          <a:lstStyle/>
          <a:p>
            <a:pPr marL="342900" indent="-342900">
              <a:spcBef>
                <a:spcPts val="1800"/>
              </a:spcBef>
              <a:buFont typeface="Arial" panose="020B0604020202020204" pitchFamily="34" charset="0"/>
              <a:buChar char="•"/>
            </a:pPr>
            <a:r>
              <a:rPr lang="en-US" sz="2400" b="1" dirty="0">
                <a:cs typeface="Arial"/>
              </a:rPr>
              <a:t>LWIR Laser   </a:t>
            </a:r>
            <a:r>
              <a:rPr lang="en-US" sz="2000" dirty="0">
                <a:cs typeface="Arial"/>
              </a:rPr>
              <a:t>	</a:t>
            </a:r>
          </a:p>
          <a:p>
            <a:pPr marL="283464" indent="-283464">
              <a:spcBef>
                <a:spcPts val="600"/>
              </a:spcBef>
              <a:buFont typeface="Arial" panose="020B0604020202020204" pitchFamily="34" charset="0"/>
              <a:buChar char="•"/>
            </a:pPr>
            <a:r>
              <a:rPr lang="en-US" sz="1600" dirty="0">
                <a:cs typeface="Arial"/>
              </a:rPr>
              <a:t>high-pressure, isotopic, CPA, </a:t>
            </a:r>
            <a:r>
              <a:rPr lang="en-US" sz="1600" u="sng" dirty="0"/>
              <a:t>CO</a:t>
            </a:r>
            <a:r>
              <a:rPr lang="en-US" sz="1600" u="sng" baseline="-25000" dirty="0"/>
              <a:t>2</a:t>
            </a:r>
            <a:r>
              <a:rPr lang="en-US" sz="1600" u="sng" dirty="0"/>
              <a:t>      </a:t>
            </a:r>
            <a:r>
              <a:rPr lang="en-US" sz="1600" u="sng" dirty="0">
                <a:latin typeface="Symbol" panose="05050102010706020507" pitchFamily="18" charset="2"/>
              </a:rPr>
              <a:t>l </a:t>
            </a:r>
            <a:r>
              <a:rPr lang="en-US" sz="1600" u="sng" dirty="0"/>
              <a:t>= 9.2 </a:t>
            </a:r>
            <a:r>
              <a:rPr lang="en-US" sz="1600" u="sng" dirty="0">
                <a:latin typeface="Symbol" panose="05050102010706020507" pitchFamily="18" charset="2"/>
              </a:rPr>
              <a:t>m</a:t>
            </a:r>
            <a:r>
              <a:rPr lang="en-US" sz="1600" u="sng" dirty="0"/>
              <a:t>m</a:t>
            </a:r>
          </a:p>
          <a:p>
            <a:pPr marL="285750" indent="-285750">
              <a:spcBef>
                <a:spcPts val="600"/>
              </a:spcBef>
              <a:buFont typeface="Arial" panose="020B0604020202020204" pitchFamily="34" charset="0"/>
              <a:buChar char="•"/>
            </a:pPr>
            <a:r>
              <a:rPr lang="en-US" sz="1600" dirty="0"/>
              <a:t>peak power </a:t>
            </a:r>
            <a:r>
              <a:rPr lang="en-US" sz="1600" dirty="0">
                <a:solidFill>
                  <a:srgbClr val="FF0000"/>
                </a:solidFill>
              </a:rPr>
              <a:t>5</a:t>
            </a:r>
            <a:r>
              <a:rPr lang="en-US" sz="1600" dirty="0"/>
              <a:t> </a:t>
            </a:r>
            <a:r>
              <a:rPr lang="en-US" sz="1600" dirty="0">
                <a:solidFill>
                  <a:srgbClr val="FF0000"/>
                </a:solidFill>
              </a:rPr>
              <a:t>TW</a:t>
            </a:r>
            <a:r>
              <a:rPr lang="en-US" sz="1600" dirty="0"/>
              <a:t>                </a:t>
            </a:r>
          </a:p>
          <a:p>
            <a:pPr marL="285750" indent="-285750">
              <a:spcBef>
                <a:spcPts val="600"/>
              </a:spcBef>
              <a:buFont typeface="Arial" panose="020B0604020202020204" pitchFamily="34" charset="0"/>
              <a:buChar char="•"/>
            </a:pPr>
            <a:r>
              <a:rPr lang="en-US" sz="1600" dirty="0"/>
              <a:t>pulse energy </a:t>
            </a:r>
            <a:r>
              <a:rPr lang="en-US" sz="1600" dirty="0">
                <a:solidFill>
                  <a:srgbClr val="FF0000"/>
                </a:solidFill>
              </a:rPr>
              <a:t>10 J</a:t>
            </a:r>
          </a:p>
          <a:p>
            <a:pPr marL="285750" indent="-285750">
              <a:spcBef>
                <a:spcPts val="600"/>
              </a:spcBef>
              <a:buFont typeface="Arial" panose="020B0604020202020204" pitchFamily="34" charset="0"/>
              <a:buChar char="•"/>
            </a:pPr>
            <a:r>
              <a:rPr lang="en-US" sz="1600" dirty="0"/>
              <a:t>max. repetition rate 0.05 Hz</a:t>
            </a:r>
          </a:p>
          <a:p>
            <a:pPr marL="342900" indent="-342900">
              <a:buFont typeface="Arial" panose="020B0604020202020204" pitchFamily="34" charset="0"/>
              <a:buChar char="•"/>
            </a:pPr>
            <a:r>
              <a:rPr lang="en-US" sz="2400" b="1" dirty="0">
                <a:cs typeface="Arial"/>
              </a:rPr>
              <a:t>NIR lasers      </a:t>
            </a:r>
            <a:r>
              <a:rPr lang="en-US" sz="2400" dirty="0">
                <a:cs typeface="Arial"/>
              </a:rPr>
              <a:t>	</a:t>
            </a:r>
          </a:p>
          <a:p>
            <a:pPr>
              <a:spcBef>
                <a:spcPts val="600"/>
              </a:spcBef>
            </a:pPr>
            <a:r>
              <a:rPr lang="en-US" sz="1600" dirty="0"/>
              <a:t>                </a:t>
            </a:r>
            <a:r>
              <a:rPr lang="en-US" sz="1600" u="sng" dirty="0" err="1"/>
              <a:t>Ti:S</a:t>
            </a:r>
            <a:r>
              <a:rPr lang="en-US" sz="1600" u="sng" dirty="0"/>
              <a:t>   </a:t>
            </a:r>
            <a:r>
              <a:rPr lang="en-US" sz="1600" u="sng" dirty="0">
                <a:latin typeface="Symbol" panose="05050102010706020507" pitchFamily="18" charset="2"/>
              </a:rPr>
              <a:t>l </a:t>
            </a:r>
            <a:r>
              <a:rPr lang="en-US" sz="1600" u="sng" dirty="0"/>
              <a:t>= 0.8 </a:t>
            </a:r>
            <a:r>
              <a:rPr lang="en-US" sz="1600" u="sng" dirty="0">
                <a:latin typeface="Symbol" panose="05050102010706020507" pitchFamily="18" charset="2"/>
              </a:rPr>
              <a:t>m</a:t>
            </a:r>
            <a:r>
              <a:rPr lang="en-US" sz="1600" u="sng" dirty="0"/>
              <a:t>m</a:t>
            </a:r>
            <a:r>
              <a:rPr lang="en-US" sz="1600" dirty="0"/>
              <a:t>  and  </a:t>
            </a:r>
            <a:r>
              <a:rPr lang="en-US" sz="1600" u="sng" dirty="0" err="1">
                <a:cs typeface="Arial"/>
              </a:rPr>
              <a:t>Nd:YAG</a:t>
            </a:r>
            <a:r>
              <a:rPr lang="en-US" sz="1600" u="sng" dirty="0">
                <a:cs typeface="Arial"/>
              </a:rPr>
              <a:t>   </a:t>
            </a:r>
            <a:r>
              <a:rPr lang="en-US" sz="1600" u="sng" dirty="0">
                <a:latin typeface="Symbol" panose="05050102010706020507" pitchFamily="18" charset="2"/>
              </a:rPr>
              <a:t>l </a:t>
            </a:r>
            <a:r>
              <a:rPr lang="en-US" sz="1600" u="sng" dirty="0"/>
              <a:t>= 1.06 </a:t>
            </a:r>
            <a:r>
              <a:rPr lang="en-US" sz="1600" u="sng" dirty="0">
                <a:latin typeface="Symbol" panose="05050102010706020507" pitchFamily="18" charset="2"/>
              </a:rPr>
              <a:t>m</a:t>
            </a:r>
            <a:r>
              <a:rPr lang="en-US" sz="1600" u="sng" dirty="0"/>
              <a:t>m  </a:t>
            </a:r>
          </a:p>
          <a:p>
            <a:pPr marL="285750" indent="-285750">
              <a:spcBef>
                <a:spcPts val="600"/>
              </a:spcBef>
              <a:buFont typeface="Arial" panose="020B0604020202020204" pitchFamily="34" charset="0"/>
              <a:buChar char="•"/>
            </a:pPr>
            <a:r>
              <a:rPr lang="en-US" sz="1600" dirty="0">
                <a:cs typeface="Arial"/>
              </a:rPr>
              <a:t>energy:        </a:t>
            </a:r>
            <a:r>
              <a:rPr lang="en-US" sz="1600" dirty="0">
                <a:solidFill>
                  <a:srgbClr val="FF0000"/>
                </a:solidFill>
                <a:cs typeface="Arial"/>
              </a:rPr>
              <a:t>100 mJ</a:t>
            </a:r>
            <a:r>
              <a:rPr lang="en-US" sz="1600" dirty="0">
                <a:cs typeface="Arial"/>
              </a:rPr>
              <a:t>		</a:t>
            </a:r>
            <a:r>
              <a:rPr lang="en-US" sz="1600" dirty="0">
                <a:solidFill>
                  <a:srgbClr val="FF0000"/>
                </a:solidFill>
                <a:cs typeface="Arial"/>
              </a:rPr>
              <a:t>100 mJ</a:t>
            </a:r>
          </a:p>
          <a:p>
            <a:pPr marL="285750" indent="-285750">
              <a:spcBef>
                <a:spcPts val="600"/>
              </a:spcBef>
              <a:buFont typeface="Arial" panose="020B0604020202020204" pitchFamily="34" charset="0"/>
              <a:buChar char="•"/>
            </a:pPr>
            <a:r>
              <a:rPr lang="en-US" sz="1600" dirty="0">
                <a:cs typeface="Arial"/>
              </a:rPr>
              <a:t>pulse width:     75 fs		14 ps</a:t>
            </a:r>
          </a:p>
          <a:p>
            <a:endParaRPr lang="en-US" dirty="0"/>
          </a:p>
        </p:txBody>
      </p:sp>
      <p:sp>
        <p:nvSpPr>
          <p:cNvPr id="5" name="TextBox 4">
            <a:extLst>
              <a:ext uri="{FF2B5EF4-FFF2-40B4-BE49-F238E27FC236}">
                <a16:creationId xmlns:a16="http://schemas.microsoft.com/office/drawing/2014/main" id="{B7CCB326-F7D6-3FBF-70BE-FE1E5E5A4583}"/>
              </a:ext>
            </a:extLst>
          </p:cNvPr>
          <p:cNvSpPr txBox="1"/>
          <p:nvPr/>
        </p:nvSpPr>
        <p:spPr>
          <a:xfrm>
            <a:off x="3354565" y="3532703"/>
            <a:ext cx="3906982" cy="66172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1600" dirty="0"/>
              <a:t>pulse FWHM 2.0 </a:t>
            </a:r>
            <a:r>
              <a:rPr lang="en-US" sz="1600" dirty="0" err="1"/>
              <a:t>ps</a:t>
            </a:r>
            <a:endParaRPr lang="en-US" sz="1600" dirty="0"/>
          </a:p>
          <a:p>
            <a:pPr marL="285750" indent="-285750">
              <a:spcBef>
                <a:spcPts val="600"/>
              </a:spcBef>
              <a:buFont typeface="Arial" panose="020B0604020202020204" pitchFamily="34" charset="0"/>
              <a:buChar char="•"/>
            </a:pPr>
            <a:r>
              <a:rPr lang="en-US" sz="1600" dirty="0"/>
              <a:t>single-shot</a:t>
            </a:r>
          </a:p>
        </p:txBody>
      </p:sp>
      <p:sp>
        <p:nvSpPr>
          <p:cNvPr id="7" name="TextBox 6">
            <a:extLst>
              <a:ext uri="{FF2B5EF4-FFF2-40B4-BE49-F238E27FC236}">
                <a16:creationId xmlns:a16="http://schemas.microsoft.com/office/drawing/2014/main" id="{F4EF5EB8-625E-E7D9-0A71-9F5961A81234}"/>
              </a:ext>
            </a:extLst>
          </p:cNvPr>
          <p:cNvSpPr txBox="1"/>
          <p:nvPr/>
        </p:nvSpPr>
        <p:spPr>
          <a:xfrm>
            <a:off x="3486311" y="1631930"/>
            <a:ext cx="3973740" cy="1477328"/>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1600" dirty="0"/>
              <a:t>single bunch  10 </a:t>
            </a:r>
            <a:r>
              <a:rPr lang="en-US" sz="1600" dirty="0" err="1"/>
              <a:t>ps</a:t>
            </a:r>
            <a:r>
              <a:rPr lang="en-US" sz="1600" dirty="0"/>
              <a:t> </a:t>
            </a:r>
            <a:r>
              <a:rPr lang="mr-IN" sz="1600" dirty="0"/>
              <a:t>–</a:t>
            </a:r>
            <a:r>
              <a:rPr lang="en-US" sz="1600" dirty="0"/>
              <a:t> 100 fs</a:t>
            </a:r>
          </a:p>
          <a:p>
            <a:pPr marL="342900" indent="-342900">
              <a:spcBef>
                <a:spcPts val="600"/>
              </a:spcBef>
              <a:buFont typeface="Arial" panose="020B0604020202020204" pitchFamily="34" charset="0"/>
              <a:buChar char="•"/>
            </a:pPr>
            <a:r>
              <a:rPr lang="en-US" sz="1600" dirty="0"/>
              <a:t>charge ~1 </a:t>
            </a:r>
            <a:r>
              <a:rPr lang="en-US" sz="1600" dirty="0" err="1"/>
              <a:t>nC</a:t>
            </a:r>
            <a:endParaRPr lang="en-US" sz="1600" dirty="0"/>
          </a:p>
          <a:p>
            <a:pPr marL="342900" indent="-342900">
              <a:spcBef>
                <a:spcPts val="600"/>
              </a:spcBef>
              <a:buFont typeface="Arial" panose="020B0604020202020204" pitchFamily="34" charset="0"/>
              <a:buChar char="•"/>
            </a:pPr>
            <a:r>
              <a:rPr lang="en-US" sz="1600" dirty="0"/>
              <a:t>multi-bunch trains</a:t>
            </a:r>
            <a:endParaRPr lang="en-US" sz="1600" dirty="0">
              <a:cs typeface="Arial"/>
            </a:endParaRPr>
          </a:p>
          <a:p>
            <a:endParaRPr lang="en-US" sz="1600" dirty="0"/>
          </a:p>
          <a:p>
            <a:endParaRPr lang="en-US" sz="1600" dirty="0"/>
          </a:p>
        </p:txBody>
      </p:sp>
      <p:sp>
        <p:nvSpPr>
          <p:cNvPr id="245" name="Slide Number Placeholder 3">
            <a:extLst>
              <a:ext uri="{FF2B5EF4-FFF2-40B4-BE49-F238E27FC236}">
                <a16:creationId xmlns:a16="http://schemas.microsoft.com/office/drawing/2014/main" id="{DF325625-F3BB-75C3-FF26-13651106FEAD}"/>
              </a:ext>
            </a:extLst>
          </p:cNvPr>
          <p:cNvSpPr>
            <a:spLocks noGrp="1"/>
          </p:cNvSpPr>
          <p:nvPr>
            <p:ph type="sldNum" sz="quarter" idx="4"/>
          </p:nvPr>
        </p:nvSpPr>
        <p:spPr>
          <a:xfrm>
            <a:off x="11188014" y="6316595"/>
            <a:ext cx="432486" cy="365125"/>
          </a:xfrm>
        </p:spPr>
        <p:txBody>
          <a:bodyPr/>
          <a:lstStyle/>
          <a:p>
            <a:fld id="{933A556B-7C63-244D-9B7C-B0EA8042B330}" type="slidenum">
              <a:rPr lang="en-US" smtClean="0"/>
              <a:pPr/>
              <a:t>5</a:t>
            </a:fld>
            <a:endParaRPr lang="en-US" sz="1000" dirty="0"/>
          </a:p>
        </p:txBody>
      </p:sp>
      <p:sp>
        <p:nvSpPr>
          <p:cNvPr id="250" name="TextBox 249">
            <a:extLst>
              <a:ext uri="{FF2B5EF4-FFF2-40B4-BE49-F238E27FC236}">
                <a16:creationId xmlns:a16="http://schemas.microsoft.com/office/drawing/2014/main" id="{42A440E4-12A6-9FC4-F92C-1CD711A27AAF}"/>
              </a:ext>
            </a:extLst>
          </p:cNvPr>
          <p:cNvSpPr txBox="1"/>
          <p:nvPr/>
        </p:nvSpPr>
        <p:spPr>
          <a:xfrm>
            <a:off x="1506055" y="5822706"/>
            <a:ext cx="6274676" cy="338554"/>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US" sz="1600" dirty="0"/>
              <a:t>repetition rate 1.5 Hz</a:t>
            </a:r>
          </a:p>
        </p:txBody>
      </p:sp>
      <p:pic>
        <p:nvPicPr>
          <p:cNvPr id="4" name="Picture 218">
            <a:extLst>
              <a:ext uri="{FF2B5EF4-FFF2-40B4-BE49-F238E27FC236}">
                <a16:creationId xmlns:a16="http://schemas.microsoft.com/office/drawing/2014/main" id="{D4B8CAD6-2DF5-4522-DB17-39790D8CA369}"/>
              </a:ext>
            </a:extLst>
          </p:cNvPr>
          <p:cNvPicPr>
            <a:picLocks noChangeAspect="1"/>
          </p:cNvPicPr>
          <p:nvPr/>
        </p:nvPicPr>
        <p:blipFill rotWithShape="1">
          <a:blip r:embed="rId3"/>
          <a:srcRect t="14914" r="14917"/>
          <a:stretch/>
        </p:blipFill>
        <p:spPr bwMode="auto">
          <a:xfrm>
            <a:off x="6901447" y="3631627"/>
            <a:ext cx="3321773" cy="2547165"/>
          </a:xfrm>
          <a:prstGeom prst="rect">
            <a:avLst/>
          </a:prstGeom>
          <a:ln>
            <a:noFill/>
          </a:ln>
          <a:effectLst>
            <a:softEdge rad="112500"/>
          </a:effectLst>
        </p:spPr>
      </p:pic>
      <p:pic>
        <p:nvPicPr>
          <p:cNvPr id="252" name="Picture 19">
            <a:extLst>
              <a:ext uri="{FF2B5EF4-FFF2-40B4-BE49-F238E27FC236}">
                <a16:creationId xmlns:a16="http://schemas.microsoft.com/office/drawing/2014/main" id="{E34A9EF9-DFAB-B656-F87D-4DBD4E95EA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20" r="-1"/>
          <a:stretch/>
        </p:blipFill>
        <p:spPr bwMode="auto">
          <a:xfrm>
            <a:off x="6948929" y="777675"/>
            <a:ext cx="3321773" cy="24486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866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7D1F52-9347-B734-58B2-B5F3B3D31516}"/>
              </a:ext>
            </a:extLst>
          </p:cNvPr>
          <p:cNvSpPr>
            <a:spLocks noGrp="1"/>
          </p:cNvSpPr>
          <p:nvPr>
            <p:ph type="sldNum" sz="quarter" idx="4"/>
          </p:nvPr>
        </p:nvSpPr>
        <p:spPr/>
        <p:txBody>
          <a:bodyPr/>
          <a:lstStyle/>
          <a:p>
            <a:fld id="{933A556B-7C63-244D-9B7C-B0EA8042B330}" type="slidenum">
              <a:rPr lang="en-US" smtClean="0"/>
              <a:pPr/>
              <a:t>6</a:t>
            </a:fld>
            <a:endParaRPr lang="en-US" sz="1000" dirty="0"/>
          </a:p>
        </p:txBody>
      </p:sp>
      <p:pic>
        <p:nvPicPr>
          <p:cNvPr id="6" name="Picture 2" descr="C:\Users\igor\AppData\Local\Microsoft\Windows\Temporary Internet Files\Content.Outlook\2PPR990T\Future experiements_Slide3 (2).jpg">
            <a:extLst>
              <a:ext uri="{FF2B5EF4-FFF2-40B4-BE49-F238E27FC236}">
                <a16:creationId xmlns:a16="http://schemas.microsoft.com/office/drawing/2014/main" id="{AF0A8D4D-13B9-674A-0C33-9B944FDF3CC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764" r="30833" b="39543"/>
          <a:stretch/>
        </p:blipFill>
        <p:spPr bwMode="auto">
          <a:xfrm>
            <a:off x="4850937" y="2086187"/>
            <a:ext cx="2584800" cy="236932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2A388B8-5E3F-3829-1FA4-773FD26968B3}"/>
              </a:ext>
            </a:extLst>
          </p:cNvPr>
          <p:cNvSpPr txBox="1"/>
          <p:nvPr/>
        </p:nvSpPr>
        <p:spPr>
          <a:xfrm>
            <a:off x="555017" y="4558067"/>
            <a:ext cx="6885431" cy="2031325"/>
          </a:xfrm>
          <a:prstGeom prst="rect">
            <a:avLst/>
          </a:prstGeom>
          <a:noFill/>
        </p:spPr>
        <p:txBody>
          <a:bodyPr wrap="square">
            <a:spAutoFit/>
          </a:bodyPr>
          <a:lstStyle/>
          <a:p>
            <a:pPr fontAlgn="base">
              <a:buFont typeface="Arial" panose="020B0604020202020204" pitchFamily="34" charset="0"/>
              <a:buChar char="•"/>
              <a:defRPr/>
            </a:pPr>
            <a:r>
              <a:rPr lang="en-US" sz="1400" dirty="0">
                <a:solidFill>
                  <a:srgbClr val="494B4D"/>
                </a:solidFill>
                <a:latin typeface="inherit"/>
              </a:rPr>
              <a:t>AE127 – </a:t>
            </a:r>
            <a:r>
              <a:rPr lang="en-US" sz="1400" u="sng" dirty="0">
                <a:solidFill>
                  <a:srgbClr val="105C78"/>
                </a:solidFill>
                <a:latin typeface="inherit"/>
                <a:hlinkClick r:id="rId3"/>
              </a:rPr>
              <a:t>Two Color Injection of Bright Electron Beams</a:t>
            </a:r>
            <a:r>
              <a:rPr lang="en-US" sz="1400" dirty="0">
                <a:solidFill>
                  <a:srgbClr val="494B4D"/>
                </a:solidFill>
                <a:latin typeface="inherit"/>
              </a:rPr>
              <a:t>, PI: </a:t>
            </a:r>
            <a:r>
              <a:rPr lang="en-US" sz="1400" dirty="0" err="1">
                <a:solidFill>
                  <a:srgbClr val="494B4D"/>
                </a:solidFill>
                <a:latin typeface="inherit"/>
              </a:rPr>
              <a:t>Vafaei-Hajafabadi</a:t>
            </a:r>
            <a:r>
              <a:rPr lang="en-US" sz="1400" dirty="0">
                <a:solidFill>
                  <a:srgbClr val="494B4D"/>
                </a:solidFill>
                <a:latin typeface="inherit"/>
              </a:rPr>
              <a:t>, SBU</a:t>
            </a:r>
          </a:p>
          <a:p>
            <a:pPr fontAlgn="base">
              <a:buFont typeface="Arial" panose="020B0604020202020204" pitchFamily="34" charset="0"/>
              <a:buChar char="•"/>
              <a:defRPr/>
            </a:pPr>
            <a:r>
              <a:rPr lang="en-US" sz="1400" dirty="0">
                <a:solidFill>
                  <a:srgbClr val="494B4D"/>
                </a:solidFill>
                <a:latin typeface="inherit"/>
              </a:rPr>
              <a:t>AE129 – </a:t>
            </a:r>
            <a:r>
              <a:rPr lang="en-US" sz="1400" u="sng" dirty="0">
                <a:solidFill>
                  <a:srgbClr val="105C78"/>
                </a:solidFill>
                <a:latin typeface="inherit"/>
                <a:hlinkClick r:id="rId4"/>
              </a:rPr>
              <a:t>Advanced Accelerator and Laser Laboratory Course</a:t>
            </a:r>
            <a:r>
              <a:rPr lang="en-US" sz="1400" dirty="0">
                <a:solidFill>
                  <a:srgbClr val="494B4D"/>
                </a:solidFill>
                <a:latin typeface="inherit"/>
              </a:rPr>
              <a:t>, PI: M. </a:t>
            </a:r>
            <a:r>
              <a:rPr lang="en-US" sz="1400" dirty="0" err="1">
                <a:solidFill>
                  <a:srgbClr val="494B4D"/>
                </a:solidFill>
                <a:latin typeface="inherit"/>
              </a:rPr>
              <a:t>Fedurin</a:t>
            </a:r>
            <a:r>
              <a:rPr lang="en-US" sz="1400" dirty="0">
                <a:solidFill>
                  <a:srgbClr val="494B4D"/>
                </a:solidFill>
                <a:latin typeface="inherit"/>
              </a:rPr>
              <a:t>, BNL</a:t>
            </a:r>
          </a:p>
          <a:p>
            <a:pPr fontAlgn="base">
              <a:buFont typeface="Arial" panose="020B0604020202020204" pitchFamily="34" charset="0"/>
              <a:buChar char="•"/>
              <a:defRPr/>
            </a:pPr>
            <a:r>
              <a:rPr lang="en-US" sz="1400" b="0" i="0" dirty="0">
                <a:solidFill>
                  <a:srgbClr val="494B4D"/>
                </a:solidFill>
                <a:effectLst/>
                <a:latin typeface="inherit"/>
              </a:rPr>
              <a:t>AE131 – </a:t>
            </a:r>
            <a:r>
              <a:rPr lang="en-US" sz="1400" b="0" i="0" u="sng" dirty="0">
                <a:solidFill>
                  <a:srgbClr val="105C78"/>
                </a:solidFill>
                <a:effectLst/>
                <a:latin typeface="inherit"/>
                <a:hlinkClick r:id="rId5"/>
              </a:rPr>
              <a:t>Harmonic Nonlinear Inverse Compton Scattering</a:t>
            </a:r>
            <a:r>
              <a:rPr lang="en-US" sz="1400" b="0" i="0" dirty="0">
                <a:solidFill>
                  <a:srgbClr val="494B4D"/>
                </a:solidFill>
                <a:effectLst/>
                <a:latin typeface="inherit"/>
              </a:rPr>
              <a:t>, PI: Y. Sakai, UCLA/BNL</a:t>
            </a:r>
          </a:p>
          <a:p>
            <a:pPr fontAlgn="base">
              <a:buFont typeface="Arial" panose="020B0604020202020204" pitchFamily="34" charset="0"/>
              <a:buChar char="•"/>
              <a:defRPr/>
            </a:pPr>
            <a:r>
              <a:rPr lang="en-US" sz="1400" kern="100" dirty="0">
                <a:latin typeface="inherit"/>
                <a:ea typeface="Calibri" panose="020F0502020204030204" pitchFamily="34" charset="0"/>
                <a:cs typeface="Times New Roman" panose="02020603050405020304" pitchFamily="18" charset="0"/>
              </a:rPr>
              <a:t>AE134 – </a:t>
            </a:r>
            <a:r>
              <a:rPr lang="en-US" sz="1400" u="sng" kern="100" dirty="0">
                <a:solidFill>
                  <a:srgbClr val="0563C1"/>
                </a:solidFill>
                <a:latin typeface="inherit"/>
                <a:ea typeface="Calibri" panose="020F0502020204030204" pitchFamily="34" charset="0"/>
                <a:cs typeface="Times New Roman" panose="02020603050405020304" pitchFamily="18" charset="0"/>
                <a:hlinkClick r:id="rId6"/>
              </a:rPr>
              <a:t>Optical probing of simultaneous Biermann battery and Weibel instability generated magnetic fields in over critical density plasma</a:t>
            </a:r>
            <a:r>
              <a:rPr lang="en-US" sz="1400" kern="100" dirty="0">
                <a:latin typeface="inherit"/>
                <a:ea typeface="Calibri" panose="020F0502020204030204" pitchFamily="34" charset="0"/>
                <a:cs typeface="Times New Roman" panose="02020603050405020304" pitchFamily="18" charset="0"/>
              </a:rPr>
              <a:t>, PI: Chandu Joshi, UCLA</a:t>
            </a:r>
          </a:p>
          <a:p>
            <a:pPr fontAlgn="base">
              <a:buFont typeface="Arial" panose="020B0604020202020204" pitchFamily="34" charset="0"/>
              <a:buChar char="•"/>
              <a:defRPr/>
            </a:pPr>
            <a:r>
              <a:rPr lang="en-US" sz="1400" kern="100" dirty="0">
                <a:latin typeface="inherit"/>
                <a:ea typeface="Calibri" panose="020F0502020204030204" pitchFamily="34" charset="0"/>
                <a:cs typeface="Times New Roman" panose="02020603050405020304" pitchFamily="18" charset="0"/>
              </a:rPr>
              <a:t>AF135 – </a:t>
            </a:r>
            <a:r>
              <a:rPr lang="en-US" sz="1400" u="sng" kern="100" dirty="0">
                <a:solidFill>
                  <a:srgbClr val="0563C1"/>
                </a:solidFill>
                <a:latin typeface="inherit"/>
                <a:ea typeface="Calibri" panose="020F0502020204030204" pitchFamily="34" charset="0"/>
                <a:cs typeface="Times New Roman" panose="02020603050405020304" pitchFamily="18" charset="0"/>
                <a:hlinkClick r:id="rId7"/>
              </a:rPr>
              <a:t>Tunable Laser Positron Source</a:t>
            </a:r>
            <a:r>
              <a:rPr lang="en-US" sz="1400" kern="100" dirty="0">
                <a:latin typeface="inherit"/>
                <a:ea typeface="Calibri" panose="020F0502020204030204" pitchFamily="34" charset="0"/>
                <a:cs typeface="Times New Roman" panose="02020603050405020304" pitchFamily="18" charset="0"/>
              </a:rPr>
              <a:t>, PI: Aakash Saha, University of Colorado – Denver</a:t>
            </a:r>
          </a:p>
          <a:p>
            <a:pPr fontAlgn="base">
              <a:buFont typeface="Arial" panose="020B0604020202020204" pitchFamily="34" charset="0"/>
              <a:buChar char="•"/>
              <a:defRPr/>
            </a:pPr>
            <a:r>
              <a:rPr lang="en-US" sz="1400" dirty="0">
                <a:solidFill>
                  <a:srgbClr val="494B4D"/>
                </a:solidFill>
                <a:latin typeface="inherit"/>
              </a:rPr>
              <a:t>AE137 – </a:t>
            </a:r>
            <a:r>
              <a:rPr lang="en-US" sz="1400" u="sng" dirty="0">
                <a:solidFill>
                  <a:srgbClr val="105C78"/>
                </a:solidFill>
                <a:latin typeface="inherit"/>
                <a:hlinkClick r:id="rId8"/>
              </a:rPr>
              <a:t>Optical Diagnosis of CO2-laser Driven Plasma Wakes</a:t>
            </a:r>
            <a:r>
              <a:rPr lang="en-US" sz="1400" dirty="0">
                <a:solidFill>
                  <a:srgbClr val="494B4D"/>
                </a:solidFill>
                <a:latin typeface="inherit"/>
              </a:rPr>
              <a:t>, PI: N. </a:t>
            </a:r>
            <a:r>
              <a:rPr lang="en-US" sz="1400" dirty="0" err="1">
                <a:solidFill>
                  <a:srgbClr val="494B4D"/>
                </a:solidFill>
                <a:latin typeface="inherit"/>
              </a:rPr>
              <a:t>Vafaei-Hajafabadi</a:t>
            </a:r>
            <a:r>
              <a:rPr lang="en-US" sz="1400" dirty="0">
                <a:solidFill>
                  <a:srgbClr val="494B4D"/>
                </a:solidFill>
                <a:latin typeface="inherit"/>
              </a:rPr>
              <a:t>, SBU</a:t>
            </a:r>
          </a:p>
          <a:p>
            <a:pPr fontAlgn="base">
              <a:buFont typeface="Arial" panose="020B0604020202020204" pitchFamily="34" charset="0"/>
              <a:buChar char="•"/>
              <a:defRPr/>
            </a:pPr>
            <a:endParaRPr lang="en-US" sz="1400" b="0" i="0" dirty="0">
              <a:solidFill>
                <a:srgbClr val="494B4D"/>
              </a:solidFill>
              <a:effectLst/>
              <a:latin typeface="inherit"/>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494B4D"/>
              </a:solidFill>
              <a:effectLst/>
              <a:uLnTx/>
              <a:uFillTx/>
              <a:latin typeface="inherit"/>
            </a:endParaRPr>
          </a:p>
        </p:txBody>
      </p:sp>
      <p:sp>
        <p:nvSpPr>
          <p:cNvPr id="16" name="TextBox 15">
            <a:extLst>
              <a:ext uri="{FF2B5EF4-FFF2-40B4-BE49-F238E27FC236}">
                <a16:creationId xmlns:a16="http://schemas.microsoft.com/office/drawing/2014/main" id="{E24773E4-9F90-EEB8-E298-7EAB16E70AF5}"/>
              </a:ext>
            </a:extLst>
          </p:cNvPr>
          <p:cNvSpPr txBox="1"/>
          <p:nvPr/>
        </p:nvSpPr>
        <p:spPr>
          <a:xfrm>
            <a:off x="7803164" y="1692264"/>
            <a:ext cx="4183251" cy="4832092"/>
          </a:xfrm>
          <a:prstGeom prst="rect">
            <a:avLst/>
          </a:prstGeom>
          <a:noFill/>
        </p:spPr>
        <p:txBody>
          <a:bodyPr wrap="square">
            <a:spAutoFit/>
          </a:bodyPr>
          <a:lstStyle/>
          <a:p>
            <a:pPr fontAlgn="base">
              <a:buFont typeface="Arial" panose="020B0604020202020204" pitchFamily="34" charset="0"/>
              <a:buChar char="•"/>
            </a:pPr>
            <a:r>
              <a:rPr lang="en-US" sz="1400" dirty="0">
                <a:solidFill>
                  <a:srgbClr val="494B4D"/>
                </a:solidFill>
                <a:latin typeface="inherit"/>
              </a:rPr>
              <a:t>AE108 – </a:t>
            </a:r>
            <a:r>
              <a:rPr lang="en-US" sz="1400" u="sng" dirty="0">
                <a:solidFill>
                  <a:srgbClr val="105C78"/>
                </a:solidFill>
                <a:latin typeface="inherit"/>
                <a:hlinkClick r:id="rId9"/>
              </a:rPr>
              <a:t>Development of Wavelength Conversion Techniques for Generation of Coherent Radiation at the Mid- to Long-wave Infrared</a:t>
            </a:r>
            <a:r>
              <a:rPr lang="en-US" sz="1400" dirty="0">
                <a:solidFill>
                  <a:srgbClr val="494B4D"/>
                </a:solidFill>
                <a:latin typeface="inherit"/>
              </a:rPr>
              <a:t>, PI: M. Polyanskiy, BNL</a:t>
            </a:r>
          </a:p>
          <a:p>
            <a:pPr fontAlgn="base">
              <a:buFont typeface="Arial" panose="020B0604020202020204" pitchFamily="34" charset="0"/>
              <a:buChar char="•"/>
            </a:pPr>
            <a:r>
              <a:rPr lang="en-US" sz="1400" dirty="0">
                <a:solidFill>
                  <a:srgbClr val="494B4D"/>
                </a:solidFill>
                <a:latin typeface="inherit"/>
              </a:rPr>
              <a:t> AE119 – </a:t>
            </a:r>
            <a:r>
              <a:rPr lang="en-US" sz="1400" u="sng" dirty="0">
                <a:solidFill>
                  <a:srgbClr val="105C78"/>
                </a:solidFill>
                <a:latin typeface="inherit"/>
                <a:hlinkClick r:id="rId10"/>
              </a:rPr>
              <a:t>Radiofrequency Emission from 10 </a:t>
            </a:r>
            <a:r>
              <a:rPr lang="en-US" sz="1400" u="sng" dirty="0">
                <a:solidFill>
                  <a:srgbClr val="105C78"/>
                </a:solidFill>
                <a:latin typeface="Symbol" panose="05050102010706020507" pitchFamily="18" charset="2"/>
                <a:hlinkClick r:id="rId10"/>
              </a:rPr>
              <a:t>m</a:t>
            </a:r>
            <a:r>
              <a:rPr lang="en-US" sz="1400" u="sng" dirty="0">
                <a:solidFill>
                  <a:srgbClr val="105C78"/>
                </a:solidFill>
                <a:latin typeface="inherit"/>
                <a:hlinkClick r:id="rId10"/>
              </a:rPr>
              <a:t>m Short Pulse Laser Ionized Gases and Solids</a:t>
            </a:r>
            <a:r>
              <a:rPr lang="en-US" sz="1400" dirty="0">
                <a:solidFill>
                  <a:srgbClr val="494B4D"/>
                </a:solidFill>
                <a:latin typeface="inherit"/>
              </a:rPr>
              <a:t>, PI: J. Elle, AFRL </a:t>
            </a:r>
          </a:p>
          <a:p>
            <a:pPr fontAlgn="base">
              <a:buFont typeface="Arial" panose="020B0604020202020204" pitchFamily="34" charset="0"/>
              <a:buChar char="•"/>
            </a:pPr>
            <a:r>
              <a:rPr lang="en-US" sz="1400" b="0" i="0" dirty="0">
                <a:solidFill>
                  <a:srgbClr val="494B4D"/>
                </a:solidFill>
                <a:effectLst/>
                <a:latin typeface="inherit"/>
              </a:rPr>
              <a:t>AE125 – </a:t>
            </a:r>
            <a:r>
              <a:rPr lang="en-US" sz="1400" b="0" i="0" u="sng" dirty="0">
                <a:solidFill>
                  <a:srgbClr val="105C78"/>
                </a:solidFill>
                <a:effectLst/>
                <a:latin typeface="inherit"/>
                <a:hlinkClick r:id="rId11"/>
              </a:rPr>
              <a:t>Broadband microwave emissions from LWIR picosecond laser ablation with pre-ionization</a:t>
            </a:r>
            <a:r>
              <a:rPr lang="en-US" sz="1400" b="0" i="0" dirty="0">
                <a:solidFill>
                  <a:srgbClr val="494B4D"/>
                </a:solidFill>
                <a:effectLst/>
                <a:latin typeface="inherit"/>
              </a:rPr>
              <a:t>, PI: A. Goers, JHU</a:t>
            </a:r>
          </a:p>
          <a:p>
            <a:pPr fontAlgn="base">
              <a:buFont typeface="Arial" panose="020B0604020202020204" pitchFamily="34" charset="0"/>
              <a:buChar char="•"/>
            </a:pPr>
            <a:r>
              <a:rPr lang="en-US" sz="1400" b="0" i="0" dirty="0">
                <a:solidFill>
                  <a:srgbClr val="494B4D"/>
                </a:solidFill>
                <a:effectLst/>
                <a:latin typeface="inherit"/>
              </a:rPr>
              <a:t>AE126 – </a:t>
            </a:r>
            <a:r>
              <a:rPr lang="en-US" sz="1400" b="0" i="0" u="sng" dirty="0">
                <a:solidFill>
                  <a:srgbClr val="105C78"/>
                </a:solidFill>
                <a:effectLst/>
                <a:latin typeface="inherit"/>
                <a:hlinkClick r:id="rId12"/>
              </a:rPr>
              <a:t>Remote detection of radioactive materials using long wave infrared laser-driven avalanche breakdown</a:t>
            </a:r>
            <a:r>
              <a:rPr lang="en-US" sz="1400" b="0" i="0" dirty="0">
                <a:solidFill>
                  <a:srgbClr val="494B4D"/>
                </a:solidFill>
                <a:effectLst/>
                <a:latin typeface="inherit"/>
              </a:rPr>
              <a:t>, PI: H. </a:t>
            </a:r>
            <a:r>
              <a:rPr lang="en-US" sz="1400" b="0" i="0" dirty="0" err="1">
                <a:solidFill>
                  <a:srgbClr val="494B4D"/>
                </a:solidFill>
                <a:effectLst/>
                <a:latin typeface="inherit"/>
              </a:rPr>
              <a:t>Milchberg</a:t>
            </a:r>
            <a:r>
              <a:rPr lang="en-US" sz="1400" b="0" i="0" dirty="0">
                <a:solidFill>
                  <a:srgbClr val="494B4D"/>
                </a:solidFill>
                <a:effectLst/>
                <a:latin typeface="inherit"/>
              </a:rPr>
              <a:t>, UMD</a:t>
            </a:r>
          </a:p>
          <a:p>
            <a:pPr fontAlgn="base">
              <a:buFont typeface="Arial" panose="020B0604020202020204" pitchFamily="34" charset="0"/>
              <a:buChar char="•"/>
            </a:pPr>
            <a:r>
              <a:rPr lang="en-US" sz="1400" b="0" i="0" dirty="0">
                <a:solidFill>
                  <a:srgbClr val="494B4D"/>
                </a:solidFill>
                <a:effectLst/>
                <a:latin typeface="inherit"/>
              </a:rPr>
              <a:t>AE128 – </a:t>
            </a:r>
            <a:r>
              <a:rPr lang="en-US" sz="1400" b="0" i="0" u="none" strike="noStrike" dirty="0">
                <a:solidFill>
                  <a:srgbClr val="00ADDC"/>
                </a:solidFill>
                <a:effectLst/>
                <a:latin typeface="inherit"/>
                <a:hlinkClick r:id="rId13"/>
              </a:rPr>
              <a:t>Ionization Currents and Secondary Radiation from Two-Color Pulses at Long Laser Wavelengths</a:t>
            </a:r>
            <a:r>
              <a:rPr lang="en-US" sz="1400" b="0" i="0" dirty="0">
                <a:solidFill>
                  <a:srgbClr val="494B4D"/>
                </a:solidFill>
                <a:effectLst/>
                <a:latin typeface="inherit"/>
              </a:rPr>
              <a:t>, PI: A. Englesbe, NRL</a:t>
            </a:r>
          </a:p>
          <a:p>
            <a:pPr fontAlgn="base">
              <a:buFont typeface="Arial" panose="020B0604020202020204" pitchFamily="34" charset="0"/>
              <a:buChar char="•"/>
            </a:pPr>
            <a:r>
              <a:rPr lang="en-US" sz="1400" b="0" i="0" dirty="0">
                <a:solidFill>
                  <a:srgbClr val="494B4D"/>
                </a:solidFill>
                <a:effectLst/>
                <a:latin typeface="inherit"/>
              </a:rPr>
              <a:t>AE132 – </a:t>
            </a:r>
            <a:r>
              <a:rPr lang="en-US" sz="1400" b="0" i="0" u="sng" dirty="0">
                <a:solidFill>
                  <a:srgbClr val="105C78"/>
                </a:solidFill>
                <a:effectLst/>
                <a:latin typeface="inherit"/>
                <a:hlinkClick r:id="rId14"/>
              </a:rPr>
              <a:t>Benchmarking the Radiation Dose Simulator Around the CO2 Laser IP</a:t>
            </a:r>
            <a:r>
              <a:rPr lang="en-US" sz="1400" b="0" i="0" dirty="0">
                <a:solidFill>
                  <a:srgbClr val="494B4D"/>
                </a:solidFill>
                <a:effectLst/>
                <a:latin typeface="inherit"/>
              </a:rPr>
              <a:t>, PI:S. </a:t>
            </a:r>
            <a:r>
              <a:rPr lang="en-US" sz="1400" b="0" i="0" dirty="0" err="1">
                <a:solidFill>
                  <a:srgbClr val="494B4D"/>
                </a:solidFill>
                <a:effectLst/>
                <a:latin typeface="inherit"/>
              </a:rPr>
              <a:t>Rakhni</a:t>
            </a:r>
            <a:r>
              <a:rPr lang="en-US" sz="1400" b="0" i="0" dirty="0">
                <a:solidFill>
                  <a:srgbClr val="494B4D"/>
                </a:solidFill>
                <a:effectLst/>
                <a:latin typeface="inherit"/>
              </a:rPr>
              <a:t>, SLAC</a:t>
            </a:r>
          </a:p>
          <a:p>
            <a:pPr fontAlgn="base">
              <a:buFont typeface="Arial" panose="020B0604020202020204" pitchFamily="34" charset="0"/>
              <a:buChar char="•"/>
            </a:pPr>
            <a:r>
              <a:rPr lang="en-US" sz="1400" kern="100" dirty="0">
                <a:effectLst/>
                <a:latin typeface="inherit"/>
                <a:ea typeface="Calibri" panose="020F0502020204030204" pitchFamily="34" charset="0"/>
                <a:cs typeface="Times New Roman" panose="02020603050405020304" pitchFamily="18" charset="0"/>
              </a:rPr>
              <a:t>AE133 – </a:t>
            </a:r>
            <a:r>
              <a:rPr lang="en-US" sz="1400" u="sng" kern="100" dirty="0">
                <a:solidFill>
                  <a:srgbClr val="0563C1"/>
                </a:solidFill>
                <a:effectLst/>
                <a:latin typeface="inherit"/>
                <a:ea typeface="Calibri" panose="020F0502020204030204" pitchFamily="34" charset="0"/>
                <a:cs typeface="Times New Roman" panose="02020603050405020304" pitchFamily="18" charset="0"/>
                <a:hlinkClick r:id="rId15"/>
              </a:rPr>
              <a:t>High‐intensity laser interactions with near‐critical density plasmas</a:t>
            </a:r>
            <a:r>
              <a:rPr lang="en-US" sz="1400" kern="100" dirty="0">
                <a:effectLst/>
                <a:latin typeface="inherit"/>
                <a:ea typeface="Calibri" panose="020F0502020204030204" pitchFamily="34" charset="0"/>
                <a:cs typeface="Times New Roman" panose="02020603050405020304" pitchFamily="18" charset="0"/>
              </a:rPr>
              <a:t>, PI: Z. Najmudin, Imperial College of London</a:t>
            </a:r>
          </a:p>
          <a:p>
            <a:pPr fontAlgn="base">
              <a:buFont typeface="Arial" panose="020B0604020202020204" pitchFamily="34" charset="0"/>
              <a:buChar char="•"/>
            </a:pPr>
            <a:r>
              <a:rPr lang="en-US" sz="1400" kern="100" dirty="0">
                <a:effectLst/>
                <a:latin typeface="inherit"/>
                <a:ea typeface="Calibri" panose="020F0502020204030204" pitchFamily="34" charset="0"/>
                <a:cs typeface="Times New Roman" panose="02020603050405020304" pitchFamily="18" charset="0"/>
              </a:rPr>
              <a:t>AE138 – </a:t>
            </a:r>
            <a:r>
              <a:rPr lang="en-US" sz="1400" u="sng" kern="100" dirty="0">
                <a:solidFill>
                  <a:srgbClr val="0563C1"/>
                </a:solidFill>
                <a:effectLst/>
                <a:latin typeface="inherit"/>
                <a:ea typeface="Calibri" panose="020F0502020204030204" pitchFamily="34" charset="0"/>
                <a:cs typeface="Times New Roman" panose="02020603050405020304" pitchFamily="18" charset="0"/>
                <a:hlinkClick r:id="rId16"/>
              </a:rPr>
              <a:t>Enabling R&amp;D for Advanced M/L-WIR Laser Concepts</a:t>
            </a:r>
            <a:r>
              <a:rPr lang="en-US" sz="1400" kern="100" dirty="0">
                <a:effectLst/>
                <a:latin typeface="inherit"/>
                <a:ea typeface="Calibri" panose="020F0502020204030204" pitchFamily="34" charset="0"/>
                <a:cs typeface="Times New Roman" panose="02020603050405020304" pitchFamily="18" charset="0"/>
              </a:rPr>
              <a:t>, PI: M. Polyanskiy, BNL </a:t>
            </a:r>
          </a:p>
          <a:p>
            <a:pPr fontAlgn="base">
              <a:buFont typeface="Arial" panose="020B0604020202020204" pitchFamily="34" charset="0"/>
              <a:buChar char="•"/>
            </a:pPr>
            <a:endParaRPr lang="en-US" sz="1400" b="0" i="0" dirty="0">
              <a:solidFill>
                <a:srgbClr val="494B4D"/>
              </a:solidFill>
              <a:effectLst/>
              <a:latin typeface="inherit"/>
            </a:endParaRPr>
          </a:p>
        </p:txBody>
      </p:sp>
      <p:pic>
        <p:nvPicPr>
          <p:cNvPr id="17" name="Picture 2" descr="C:\Users\igor\AppData\Local\Microsoft\Windows\Temporary Internet Files\Content.Outlook\2PPR990T\Future experiements_Slide3 (2).jpg">
            <a:extLst>
              <a:ext uri="{FF2B5EF4-FFF2-40B4-BE49-F238E27FC236}">
                <a16:creationId xmlns:a16="http://schemas.microsoft.com/office/drawing/2014/main" id="{73E1D2EA-2274-076B-EA52-148B2F9ADE4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9555" r="26591" b="63311"/>
          <a:stretch/>
        </p:blipFill>
        <p:spPr bwMode="auto">
          <a:xfrm>
            <a:off x="4569634" y="2170077"/>
            <a:ext cx="281303" cy="143783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igor\AppData\Local\Microsoft\Windows\Temporary Internet Files\Content.Outlook\2PPR990T\Future experiements_Slide3 (2).jpg">
            <a:extLst>
              <a:ext uri="{FF2B5EF4-FFF2-40B4-BE49-F238E27FC236}">
                <a16:creationId xmlns:a16="http://schemas.microsoft.com/office/drawing/2014/main" id="{CBBBAD4F-22A2-0206-60EC-CAA6321A9B3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630" r="66118" b="63311"/>
          <a:stretch/>
        </p:blipFill>
        <p:spPr bwMode="auto">
          <a:xfrm>
            <a:off x="7419705" y="2171319"/>
            <a:ext cx="383459" cy="143783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739C430A-BFFC-F91F-3D95-A22B622C987A}"/>
              </a:ext>
            </a:extLst>
          </p:cNvPr>
          <p:cNvSpPr txBox="1"/>
          <p:nvPr/>
        </p:nvSpPr>
        <p:spPr>
          <a:xfrm>
            <a:off x="495908" y="2157932"/>
            <a:ext cx="4214377" cy="2031325"/>
          </a:xfrm>
          <a:prstGeom prst="rect">
            <a:avLst/>
          </a:prstGeom>
          <a:noFill/>
        </p:spPr>
        <p:txBody>
          <a:bodyPr wrap="square">
            <a:spAutoFit/>
          </a:bodyPr>
          <a:lstStyle/>
          <a:p>
            <a:pPr algn="l" fontAlgn="base">
              <a:buFont typeface="Arial" panose="020B0604020202020204" pitchFamily="34" charset="0"/>
              <a:buChar char="•"/>
            </a:pPr>
            <a:r>
              <a:rPr lang="en-US" sz="1400" b="0" i="0" dirty="0">
                <a:solidFill>
                  <a:srgbClr val="494B4D"/>
                </a:solidFill>
                <a:effectLst/>
                <a:latin typeface="inherit"/>
              </a:rPr>
              <a:t>AE116 – </a:t>
            </a:r>
            <a:r>
              <a:rPr lang="en-US" sz="1400" b="0" i="0" u="sng" dirty="0">
                <a:solidFill>
                  <a:srgbClr val="105C78"/>
                </a:solidFill>
                <a:effectLst/>
                <a:latin typeface="inherit"/>
                <a:hlinkClick r:id="rId17"/>
              </a:rPr>
              <a:t>Intelligent Laser Control with Uncertainty Quantification for Electron Beam Generation</a:t>
            </a:r>
            <a:r>
              <a:rPr lang="en-US" sz="1400" b="0" i="0" dirty="0">
                <a:solidFill>
                  <a:srgbClr val="494B4D"/>
                </a:solidFill>
                <a:effectLst/>
                <a:latin typeface="inherit"/>
              </a:rPr>
              <a:t>, PI: Aslam, UNM</a:t>
            </a:r>
          </a:p>
          <a:p>
            <a:pPr fontAlgn="base">
              <a:buFont typeface="Arial" panose="020B0604020202020204" pitchFamily="34" charset="0"/>
              <a:buChar char="•"/>
            </a:pPr>
            <a:r>
              <a:rPr lang="en-US" sz="1400" b="0" i="0" dirty="0">
                <a:solidFill>
                  <a:srgbClr val="494B4D"/>
                </a:solidFill>
                <a:effectLst/>
                <a:latin typeface="inherit"/>
              </a:rPr>
              <a:t>AE124 – </a:t>
            </a:r>
            <a:r>
              <a:rPr lang="en-US" sz="1400" b="0" i="0" u="sng" dirty="0">
                <a:solidFill>
                  <a:srgbClr val="105C78"/>
                </a:solidFill>
                <a:effectLst/>
                <a:latin typeface="inherit"/>
                <a:hlinkClick r:id="rId18"/>
              </a:rPr>
              <a:t>Simulation-aided Instrument Optimization using Artificial Intelligence and Machine Learning Methods</a:t>
            </a:r>
            <a:r>
              <a:rPr lang="en-US" sz="1400" b="0" i="0" dirty="0">
                <a:solidFill>
                  <a:srgbClr val="494B4D"/>
                </a:solidFill>
                <a:effectLst/>
                <a:latin typeface="inherit"/>
              </a:rPr>
              <a:t>, PI: M. </a:t>
            </a:r>
            <a:r>
              <a:rPr lang="en-US" sz="1400" b="0" i="0" dirty="0" err="1">
                <a:solidFill>
                  <a:srgbClr val="494B4D"/>
                </a:solidFill>
                <a:effectLst/>
                <a:latin typeface="inherit"/>
              </a:rPr>
              <a:t>Rakitin</a:t>
            </a:r>
            <a:r>
              <a:rPr lang="en-US" sz="1400" b="0" i="0" dirty="0">
                <a:solidFill>
                  <a:srgbClr val="494B4D"/>
                </a:solidFill>
                <a:effectLst/>
                <a:latin typeface="inherit"/>
              </a:rPr>
              <a:t>, BNL</a:t>
            </a:r>
          </a:p>
          <a:p>
            <a:pPr algn="l" fontAlgn="base">
              <a:buFont typeface="Arial" panose="020B0604020202020204" pitchFamily="34" charset="0"/>
              <a:buChar char="•"/>
            </a:pPr>
            <a:r>
              <a:rPr lang="en-US" sz="1400" b="0" i="0" dirty="0">
                <a:solidFill>
                  <a:srgbClr val="494B4D"/>
                </a:solidFill>
                <a:effectLst/>
                <a:latin typeface="inherit"/>
              </a:rPr>
              <a:t>AE130 – </a:t>
            </a:r>
            <a:r>
              <a:rPr lang="en-US" sz="1400" b="0" i="0" u="sng" dirty="0">
                <a:solidFill>
                  <a:srgbClr val="105C78"/>
                </a:solidFill>
                <a:effectLst/>
                <a:latin typeface="inherit"/>
                <a:hlinkClick r:id="rId19"/>
              </a:rPr>
              <a:t>Novel Application of a Pulsed Electron Linear Accelerator as a Single Event Effects Simulator</a:t>
            </a:r>
            <a:r>
              <a:rPr lang="en-US" sz="1400" b="0" i="0" dirty="0">
                <a:solidFill>
                  <a:srgbClr val="494B4D"/>
                </a:solidFill>
                <a:effectLst/>
                <a:latin typeface="inherit"/>
              </a:rPr>
              <a:t>, PI:G. Allen, NASA-JPL</a:t>
            </a:r>
          </a:p>
        </p:txBody>
      </p:sp>
      <p:sp>
        <p:nvSpPr>
          <p:cNvPr id="2" name="TextBox 1">
            <a:extLst>
              <a:ext uri="{FF2B5EF4-FFF2-40B4-BE49-F238E27FC236}">
                <a16:creationId xmlns:a16="http://schemas.microsoft.com/office/drawing/2014/main" id="{3E1A6B65-A14C-2281-56F2-6FB13798A8E0}"/>
              </a:ext>
            </a:extLst>
          </p:cNvPr>
          <p:cNvSpPr txBox="1"/>
          <p:nvPr/>
        </p:nvSpPr>
        <p:spPr>
          <a:xfrm>
            <a:off x="499443" y="160851"/>
            <a:ext cx="11486972" cy="1846659"/>
          </a:xfrm>
          <a:prstGeom prst="rect">
            <a:avLst/>
          </a:prstGeom>
          <a:noFill/>
        </p:spPr>
        <p:txBody>
          <a:bodyPr wrap="square" rtlCol="0">
            <a:spAutoFit/>
          </a:bodyPr>
          <a:lstStyle/>
          <a:p>
            <a:r>
              <a:rPr lang="en-US" sz="4000" b="1" dirty="0">
                <a:cs typeface="Calibri" panose="020F0502020204030204" pitchFamily="34" charset="0"/>
              </a:rPr>
              <a:t>Combined laser and electron beams drive diverse program of user experiments</a:t>
            </a:r>
          </a:p>
          <a:p>
            <a:pPr marL="285750" indent="-285750">
              <a:spcBef>
                <a:spcPts val="1200"/>
              </a:spcBef>
              <a:buFont typeface="Arial" panose="020B0604020202020204" pitchFamily="34" charset="0"/>
              <a:buChar char="•"/>
            </a:pPr>
            <a:r>
              <a:rPr lang="en-US" sz="2400" dirty="0">
                <a:cs typeface="Calibri" panose="020F0502020204030204" pitchFamily="34" charset="0"/>
              </a:rPr>
              <a:t>Active experiments grouped by capability use</a:t>
            </a:r>
          </a:p>
        </p:txBody>
      </p:sp>
    </p:spTree>
    <p:extLst>
      <p:ext uri="{BB962C8B-B14F-4D97-AF65-F5344CB8AC3E}">
        <p14:creationId xmlns:p14="http://schemas.microsoft.com/office/powerpoint/2010/main" val="1326239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2B4DD-5629-B1E1-2054-F5EC7675BF5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14ABC0-0929-28E8-D6F9-E81C35269581}"/>
              </a:ext>
            </a:extLst>
          </p:cNvPr>
          <p:cNvSpPr>
            <a:spLocks noGrp="1"/>
          </p:cNvSpPr>
          <p:nvPr>
            <p:ph type="sldNum" sz="quarter" idx="4"/>
          </p:nvPr>
        </p:nvSpPr>
        <p:spPr/>
        <p:txBody>
          <a:bodyPr/>
          <a:lstStyle/>
          <a:p>
            <a:fld id="{933A556B-7C63-244D-9B7C-B0EA8042B330}" type="slidenum">
              <a:rPr lang="en-US" smtClean="0"/>
              <a:pPr/>
              <a:t>7</a:t>
            </a:fld>
            <a:endParaRPr lang="en-US" sz="1000" dirty="0"/>
          </a:p>
        </p:txBody>
      </p:sp>
      <p:sp>
        <p:nvSpPr>
          <p:cNvPr id="3" name="Title 2">
            <a:extLst>
              <a:ext uri="{FF2B5EF4-FFF2-40B4-BE49-F238E27FC236}">
                <a16:creationId xmlns:a16="http://schemas.microsoft.com/office/drawing/2014/main" id="{73A089FF-05E3-AE20-5E28-940AB44CED91}"/>
              </a:ext>
            </a:extLst>
          </p:cNvPr>
          <p:cNvSpPr>
            <a:spLocks noGrp="1"/>
          </p:cNvSpPr>
          <p:nvPr>
            <p:ph type="title"/>
          </p:nvPr>
        </p:nvSpPr>
        <p:spPr>
          <a:xfrm>
            <a:off x="355257" y="-272116"/>
            <a:ext cx="11049000" cy="1325563"/>
          </a:xfrm>
        </p:spPr>
        <p:txBody>
          <a:bodyPr>
            <a:normAutofit/>
          </a:bodyPr>
          <a:lstStyle/>
          <a:p>
            <a:r>
              <a:rPr lang="en-US" sz="3600" dirty="0"/>
              <a:t>14 User Experiments received Beamtime in FY24</a:t>
            </a:r>
          </a:p>
        </p:txBody>
      </p:sp>
      <p:sp>
        <p:nvSpPr>
          <p:cNvPr id="8" name="TextBox 7">
            <a:extLst>
              <a:ext uri="{FF2B5EF4-FFF2-40B4-BE49-F238E27FC236}">
                <a16:creationId xmlns:a16="http://schemas.microsoft.com/office/drawing/2014/main" id="{35D82144-E5E3-5AAA-48F7-F10540C0973B}"/>
              </a:ext>
            </a:extLst>
          </p:cNvPr>
          <p:cNvSpPr txBox="1"/>
          <p:nvPr/>
        </p:nvSpPr>
        <p:spPr>
          <a:xfrm>
            <a:off x="509194" y="690584"/>
            <a:ext cx="11507097" cy="5516895"/>
          </a:xfrm>
          <a:prstGeom prst="rect">
            <a:avLst/>
          </a:prstGeom>
          <a:noFill/>
        </p:spPr>
        <p:txBody>
          <a:bodyPr wrap="square">
            <a:spAutoFit/>
          </a:bodyPr>
          <a:lstStyle/>
          <a:p>
            <a:pPr algn="l">
              <a:spcBef>
                <a:spcPts val="300"/>
              </a:spcBef>
            </a:pPr>
            <a:r>
              <a:rPr lang="en-US" sz="1600" b="0" i="0" u="none" strike="noStrike" baseline="0" dirty="0">
                <a:solidFill>
                  <a:srgbClr val="000000"/>
                </a:solidFill>
                <a:latin typeface="ArialMT"/>
              </a:rPr>
              <a:t>AE93 </a:t>
            </a:r>
            <a:r>
              <a:rPr lang="en-US" sz="1600" b="0" i="0" u="none" strike="noStrike" baseline="0" dirty="0">
                <a:latin typeface="ArialMT"/>
              </a:rPr>
              <a:t>Direct Measurement of Fields and Radiation in the Self-Modulated Plasma Wakefield Regime, PI: N. Vafaei-Najafabadi,    	SUNY-SB</a:t>
            </a:r>
          </a:p>
          <a:p>
            <a:pPr algn="l">
              <a:spcBef>
                <a:spcPts val="300"/>
              </a:spcBef>
            </a:pPr>
            <a:r>
              <a:rPr lang="en-US" sz="1600" b="0" i="0" u="none" strike="noStrike" baseline="0" dirty="0">
                <a:latin typeface="ArialMT"/>
              </a:rPr>
              <a:t>AE95 Optical Diagnosis of Self-Modulated CO2-laser Driven Plasma Wakes, PI: M. Downer, UT-Austin</a:t>
            </a:r>
          </a:p>
          <a:p>
            <a:pPr algn="l">
              <a:spcBef>
                <a:spcPts val="300"/>
              </a:spcBef>
            </a:pPr>
            <a:r>
              <a:rPr lang="en-US" sz="1600" b="0" i="0" u="none" strike="noStrike" baseline="0" dirty="0">
                <a:latin typeface="ArialMT"/>
              </a:rPr>
              <a:t>AE100 The Study of High-Intensity Laser Pulse Interactions with Near-Critical Density Plasmas, PI: O. Ettlinger - Imperial    	College London</a:t>
            </a:r>
          </a:p>
          <a:p>
            <a:pPr algn="l">
              <a:spcBef>
                <a:spcPts val="300"/>
              </a:spcBef>
            </a:pPr>
            <a:r>
              <a:rPr lang="en-US" sz="1600" b="0" i="0" u="none" strike="noStrike" baseline="0" dirty="0">
                <a:latin typeface="ArialMT"/>
              </a:rPr>
              <a:t>AE101 Optical Materials for Ultrahigh-Power Long-Wave Infrared Lasers, PI: M. Polyanskiy - BNL</a:t>
            </a:r>
          </a:p>
          <a:p>
            <a:pPr algn="l">
              <a:spcBef>
                <a:spcPts val="300"/>
              </a:spcBef>
            </a:pPr>
            <a:r>
              <a:rPr lang="en-US" sz="1600" b="0" i="0" u="none" strike="noStrike" baseline="0" dirty="0">
                <a:latin typeface="ArialMT"/>
              </a:rPr>
              <a:t>AE108 Development of Wavelength Conversion Techniques for Generation of Coherent Radiation at the Mid- to Longwave 	</a:t>
            </a:r>
            <a:r>
              <a:rPr lang="it-IT" sz="1600" b="0" i="0" u="none" strike="noStrike" baseline="0" dirty="0">
                <a:latin typeface="ArialMT"/>
              </a:rPr>
              <a:t>Infrared, PI: W. Li, BNL</a:t>
            </a:r>
          </a:p>
          <a:p>
            <a:pPr algn="l">
              <a:spcBef>
                <a:spcPts val="300"/>
              </a:spcBef>
            </a:pPr>
            <a:r>
              <a:rPr lang="en-US" sz="1600" b="0" i="0" u="none" strike="noStrike" baseline="0" dirty="0">
                <a:latin typeface="ArialMT"/>
              </a:rPr>
              <a:t>AE119 Radiofrequency Emission from 10 Micron Short Pulse Laser Ionized Gases and Solids, PI: J. Elle, AFRL</a:t>
            </a:r>
          </a:p>
          <a:p>
            <a:pPr algn="l">
              <a:spcBef>
                <a:spcPts val="300"/>
              </a:spcBef>
            </a:pPr>
            <a:r>
              <a:rPr lang="en-US" sz="1600" b="0" i="0" u="none" strike="noStrike" baseline="0" dirty="0">
                <a:latin typeface="ArialMT"/>
              </a:rPr>
              <a:t>AE121 High-efficiency Laser-driven Electron Accelerator, PI: M. Fuchs, U. Nebraska-Lincoln</a:t>
            </a:r>
          </a:p>
          <a:p>
            <a:pPr algn="l">
              <a:spcBef>
                <a:spcPts val="300"/>
              </a:spcBef>
            </a:pPr>
            <a:r>
              <a:rPr lang="en-US" sz="1600" b="0" i="0" u="none" strike="noStrike" baseline="0" dirty="0">
                <a:latin typeface="ArialMT"/>
              </a:rPr>
              <a:t>AE124 Simulation-aided Instrument Optimization using Artificial Intelligence and Machine Learning Methods, PI: M. </a:t>
            </a:r>
            <a:r>
              <a:rPr lang="en-US" sz="1600" b="0" i="0" u="none" strike="noStrike" baseline="0" dirty="0" err="1">
                <a:latin typeface="ArialMT"/>
              </a:rPr>
              <a:t>Rakitin</a:t>
            </a:r>
            <a:r>
              <a:rPr lang="en-US" sz="1600" b="0" i="0" u="none" strike="noStrike" baseline="0" dirty="0">
                <a:latin typeface="ArialMT"/>
              </a:rPr>
              <a:t>, 	BNL</a:t>
            </a:r>
          </a:p>
          <a:p>
            <a:pPr algn="l">
              <a:spcBef>
                <a:spcPts val="300"/>
              </a:spcBef>
            </a:pPr>
            <a:r>
              <a:rPr lang="en-US" sz="1600" b="0" i="0" u="none" strike="noStrike" baseline="0" dirty="0">
                <a:latin typeface="ArialMT"/>
              </a:rPr>
              <a:t>AE127 Two Color Injection of Bright Electron Beams, PI: N. Vafaei-Najafabadi, SBU</a:t>
            </a:r>
          </a:p>
          <a:p>
            <a:pPr algn="l">
              <a:spcBef>
                <a:spcPts val="300"/>
              </a:spcBef>
            </a:pPr>
            <a:r>
              <a:rPr lang="en-US" sz="1600" b="0" i="0" u="none" strike="noStrike" baseline="0" dirty="0">
                <a:latin typeface="ArialMT"/>
              </a:rPr>
              <a:t>AE128 Ionization Currents and Secondary Radiation from Two-Color Pulses at Long Laser Wavelengths, PI: A. Englesbe, 	NRL</a:t>
            </a:r>
          </a:p>
          <a:p>
            <a:pPr algn="l">
              <a:spcBef>
                <a:spcPts val="300"/>
              </a:spcBef>
            </a:pPr>
            <a:r>
              <a:rPr lang="en-US" sz="1600" b="0" i="0" u="none" strike="noStrike" baseline="0" dirty="0">
                <a:latin typeface="ArialMT"/>
              </a:rPr>
              <a:t>AE131 Harmonic Nonlinear Inverse Compton Scattering, PI: Y. Sakai, UCLA</a:t>
            </a:r>
          </a:p>
          <a:p>
            <a:pPr algn="l">
              <a:spcBef>
                <a:spcPts val="300"/>
              </a:spcBef>
            </a:pPr>
            <a:r>
              <a:rPr lang="en-US" sz="1600" b="0" i="0" u="none" strike="noStrike" baseline="0" dirty="0">
                <a:latin typeface="ArialMT"/>
              </a:rPr>
              <a:t>AE132 Benchmarking the Radiation Dose Simulator Around the CO2 Laser IP, PI:S. Rokni, SLAC</a:t>
            </a:r>
          </a:p>
          <a:p>
            <a:pPr algn="l">
              <a:spcBef>
                <a:spcPts val="300"/>
              </a:spcBef>
            </a:pPr>
            <a:r>
              <a:rPr lang="en-US" sz="1600" b="0" i="0" u="none" strike="noStrike" baseline="0" dirty="0">
                <a:latin typeface="ArialMT"/>
              </a:rPr>
              <a:t>AE134 Optical probing of simultaneous Biermann battery and Weibel instability generated magnetic fields in over critical 	density plasma, PI: Chandu Joshi, UCLA</a:t>
            </a:r>
          </a:p>
          <a:p>
            <a:pPr algn="l">
              <a:spcBef>
                <a:spcPts val="300"/>
              </a:spcBef>
            </a:pPr>
            <a:r>
              <a:rPr lang="en-US" sz="1600" b="0" i="0" u="none" strike="noStrike" baseline="0" dirty="0">
                <a:latin typeface="ArialMT"/>
              </a:rPr>
              <a:t>AE138 Enabling R&amp;D for Advanced M/L-WIR Laser Concepts, PI: M. Polyanskiy, BNL</a:t>
            </a:r>
            <a:endParaRPr lang="en-US" sz="1600" dirty="0"/>
          </a:p>
        </p:txBody>
      </p:sp>
    </p:spTree>
    <p:extLst>
      <p:ext uri="{BB962C8B-B14F-4D97-AF65-F5344CB8AC3E}">
        <p14:creationId xmlns:p14="http://schemas.microsoft.com/office/powerpoint/2010/main" val="2483158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156F5-6C40-9C8B-70D5-240762C555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AEF352-EA46-7443-D4B7-530C0462DA28}"/>
              </a:ext>
            </a:extLst>
          </p:cNvPr>
          <p:cNvSpPr>
            <a:spLocks noGrp="1"/>
          </p:cNvSpPr>
          <p:nvPr>
            <p:ph type="title"/>
          </p:nvPr>
        </p:nvSpPr>
        <p:spPr>
          <a:xfrm>
            <a:off x="571500" y="-251046"/>
            <a:ext cx="11049000" cy="1325563"/>
          </a:xfrm>
        </p:spPr>
        <p:txBody>
          <a:bodyPr/>
          <a:lstStyle/>
          <a:p>
            <a:r>
              <a:rPr lang="en-US" dirty="0"/>
              <a:t>ATF Operations in FY2024</a:t>
            </a:r>
          </a:p>
        </p:txBody>
      </p:sp>
      <p:sp>
        <p:nvSpPr>
          <p:cNvPr id="4" name="Slide Number Placeholder 3">
            <a:extLst>
              <a:ext uri="{FF2B5EF4-FFF2-40B4-BE49-F238E27FC236}">
                <a16:creationId xmlns:a16="http://schemas.microsoft.com/office/drawing/2014/main" id="{504D6B5B-93ED-0D7F-B421-69D38676143A}"/>
              </a:ext>
            </a:extLst>
          </p:cNvPr>
          <p:cNvSpPr>
            <a:spLocks noGrp="1"/>
          </p:cNvSpPr>
          <p:nvPr>
            <p:ph type="sldNum" sz="quarter" idx="4"/>
          </p:nvPr>
        </p:nvSpPr>
        <p:spPr/>
        <p:txBody>
          <a:bodyPr/>
          <a:lstStyle/>
          <a:p>
            <a:fld id="{933A556B-7C63-244D-9B7C-B0EA8042B330}" type="slidenum">
              <a:rPr lang="en-US" smtClean="0"/>
              <a:pPr/>
              <a:t>8</a:t>
            </a:fld>
            <a:endParaRPr lang="en-US" sz="1000" dirty="0"/>
          </a:p>
        </p:txBody>
      </p:sp>
      <p:pic>
        <p:nvPicPr>
          <p:cNvPr id="5" name="Picture 4">
            <a:extLst>
              <a:ext uri="{FF2B5EF4-FFF2-40B4-BE49-F238E27FC236}">
                <a16:creationId xmlns:a16="http://schemas.microsoft.com/office/drawing/2014/main" id="{B805EECE-FDDA-9054-123A-BC31913922C8}"/>
              </a:ext>
            </a:extLst>
          </p:cNvPr>
          <p:cNvPicPr>
            <a:picLocks noChangeAspect="1"/>
          </p:cNvPicPr>
          <p:nvPr/>
        </p:nvPicPr>
        <p:blipFill>
          <a:blip r:embed="rId3"/>
          <a:stretch>
            <a:fillRect/>
          </a:stretch>
        </p:blipFill>
        <p:spPr>
          <a:xfrm>
            <a:off x="506390" y="2190751"/>
            <a:ext cx="4792665" cy="3815180"/>
          </a:xfrm>
          <a:prstGeom prst="rect">
            <a:avLst/>
          </a:prstGeom>
        </p:spPr>
      </p:pic>
      <p:sp>
        <p:nvSpPr>
          <p:cNvPr id="8" name="Content Placeholder 6">
            <a:extLst>
              <a:ext uri="{FF2B5EF4-FFF2-40B4-BE49-F238E27FC236}">
                <a16:creationId xmlns:a16="http://schemas.microsoft.com/office/drawing/2014/main" id="{51CBADAF-8B5F-0412-6817-6616333B479F}"/>
              </a:ext>
            </a:extLst>
          </p:cNvPr>
          <p:cNvSpPr txBox="1">
            <a:spLocks/>
          </p:cNvSpPr>
          <p:nvPr/>
        </p:nvSpPr>
        <p:spPr>
          <a:xfrm>
            <a:off x="5478478" y="4830435"/>
            <a:ext cx="6207132" cy="185300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95000"/>
              </a:lnSpc>
              <a:spcBef>
                <a:spcPts val="0"/>
              </a:spcBef>
              <a:spcAft>
                <a:spcPts val="600"/>
              </a:spcAft>
              <a:buFont typeface="Arial" panose="020B0604020202020204" pitchFamily="34" charset="0"/>
              <a:buChar char="•"/>
            </a:pPr>
            <a:r>
              <a:rPr lang="en-US" sz="1800" dirty="0"/>
              <a:t>14 user experiments served in FY2024 adding to 130 user experiments served over three decades of ATF operation</a:t>
            </a:r>
          </a:p>
          <a:p>
            <a:pPr marL="342900" indent="-342900">
              <a:lnSpc>
                <a:spcPct val="95000"/>
              </a:lnSpc>
              <a:spcBef>
                <a:spcPts val="0"/>
              </a:spcBef>
              <a:spcAft>
                <a:spcPts val="600"/>
              </a:spcAft>
              <a:buFont typeface="Arial" panose="020B0604020202020204" pitchFamily="34" charset="0"/>
              <a:buChar char="•"/>
            </a:pPr>
            <a:r>
              <a:rPr lang="en-US" sz="1800" dirty="0"/>
              <a:t>2100 </a:t>
            </a:r>
            <a:r>
              <a:rPr lang="en-US" sz="1800" dirty="0">
                <a:latin typeface="Arial-BoldMT"/>
              </a:rPr>
              <a:t>hours planned at the start of the fiscal year </a:t>
            </a:r>
          </a:p>
          <a:p>
            <a:pPr marL="342900" indent="-342900">
              <a:lnSpc>
                <a:spcPct val="95000"/>
              </a:lnSpc>
              <a:spcBef>
                <a:spcPts val="0"/>
              </a:spcBef>
              <a:spcAft>
                <a:spcPts val="600"/>
              </a:spcAft>
              <a:buFont typeface="Arial" panose="020B0604020202020204" pitchFamily="34" charset="0"/>
              <a:buChar char="•"/>
            </a:pPr>
            <a:r>
              <a:rPr lang="en-US" sz="1800" dirty="0"/>
              <a:t>We pushed to achieve 2531 of cumulative user hours (</a:t>
            </a:r>
            <a:r>
              <a:rPr lang="en-US" sz="1800" dirty="0">
                <a:latin typeface="Arial-BoldMT"/>
              </a:rPr>
              <a:t>121% of planned) facing an extended ARR shutdown </a:t>
            </a:r>
            <a:endParaRPr lang="en-US" sz="1800" dirty="0"/>
          </a:p>
          <a:p>
            <a:endParaRPr lang="en-US" sz="1800" dirty="0"/>
          </a:p>
        </p:txBody>
      </p:sp>
      <p:grpSp>
        <p:nvGrpSpPr>
          <p:cNvPr id="23" name="Group 22">
            <a:extLst>
              <a:ext uri="{FF2B5EF4-FFF2-40B4-BE49-F238E27FC236}">
                <a16:creationId xmlns:a16="http://schemas.microsoft.com/office/drawing/2014/main" id="{9E633DB4-6CF4-E49C-6A81-B6B77074244F}"/>
              </a:ext>
            </a:extLst>
          </p:cNvPr>
          <p:cNvGrpSpPr/>
          <p:nvPr/>
        </p:nvGrpSpPr>
        <p:grpSpPr>
          <a:xfrm>
            <a:off x="5864599" y="3033061"/>
            <a:ext cx="5319021" cy="1379742"/>
            <a:chOff x="5618231" y="2815138"/>
            <a:chExt cx="5319021" cy="1379742"/>
          </a:xfrm>
        </p:grpSpPr>
        <p:grpSp>
          <p:nvGrpSpPr>
            <p:cNvPr id="22" name="Group 21">
              <a:extLst>
                <a:ext uri="{FF2B5EF4-FFF2-40B4-BE49-F238E27FC236}">
                  <a16:creationId xmlns:a16="http://schemas.microsoft.com/office/drawing/2014/main" id="{19B9EE70-5B08-D327-A908-7340F806EAFB}"/>
                </a:ext>
              </a:extLst>
            </p:cNvPr>
            <p:cNvGrpSpPr/>
            <p:nvPr/>
          </p:nvGrpSpPr>
          <p:grpSpPr>
            <a:xfrm>
              <a:off x="5618231" y="3122915"/>
              <a:ext cx="5182396" cy="1071965"/>
              <a:chOff x="5618231" y="3122915"/>
              <a:chExt cx="5182396" cy="1071965"/>
            </a:xfrm>
          </p:grpSpPr>
          <p:pic>
            <p:nvPicPr>
              <p:cNvPr id="6" name="Picture 5">
                <a:extLst>
                  <a:ext uri="{FF2B5EF4-FFF2-40B4-BE49-F238E27FC236}">
                    <a16:creationId xmlns:a16="http://schemas.microsoft.com/office/drawing/2014/main" id="{9BABDFA6-5068-DF8B-18DD-AFF8929767FA}"/>
                  </a:ext>
                </a:extLst>
              </p:cNvPr>
              <p:cNvPicPr>
                <a:picLocks noChangeAspect="1"/>
              </p:cNvPicPr>
              <p:nvPr/>
            </p:nvPicPr>
            <p:blipFill>
              <a:blip r:embed="rId4"/>
              <a:srcRect r="2080"/>
              <a:stretch/>
            </p:blipFill>
            <p:spPr>
              <a:xfrm>
                <a:off x="5618231" y="3122915"/>
                <a:ext cx="5172873" cy="1071965"/>
              </a:xfrm>
              <a:prstGeom prst="rect">
                <a:avLst/>
              </a:prstGeom>
            </p:spPr>
          </p:pic>
          <p:cxnSp>
            <p:nvCxnSpPr>
              <p:cNvPr id="9" name="Straight Connector 8">
                <a:extLst>
                  <a:ext uri="{FF2B5EF4-FFF2-40B4-BE49-F238E27FC236}">
                    <a16:creationId xmlns:a16="http://schemas.microsoft.com/office/drawing/2014/main" id="{A48BE27E-EB4A-85CE-345E-49688792DA64}"/>
                  </a:ext>
                </a:extLst>
              </p:cNvPr>
              <p:cNvCxnSpPr>
                <a:cxnSpLocks/>
              </p:cNvCxnSpPr>
              <p:nvPr/>
            </p:nvCxnSpPr>
            <p:spPr>
              <a:xfrm flipH="1">
                <a:off x="10791104" y="3122915"/>
                <a:ext cx="9523" cy="991885"/>
              </a:xfrm>
              <a:prstGeom prst="line">
                <a:avLst/>
              </a:prstGeom>
              <a:ln w="28575">
                <a:solidFill>
                  <a:schemeClr val="tx2">
                    <a:lumMod val="65000"/>
                    <a:lumOff val="35000"/>
                  </a:schemeClr>
                </a:solidFill>
              </a:ln>
            </p:spPr>
            <p:style>
              <a:lnRef idx="1">
                <a:schemeClr val="dk1"/>
              </a:lnRef>
              <a:fillRef idx="0">
                <a:schemeClr val="dk1"/>
              </a:fillRef>
              <a:effectRef idx="0">
                <a:schemeClr val="dk1"/>
              </a:effectRef>
              <a:fontRef idx="minor">
                <a:schemeClr val="tx1"/>
              </a:fontRef>
            </p:style>
          </p:cxnSp>
        </p:grpSp>
        <p:sp>
          <p:nvSpPr>
            <p:cNvPr id="15" name="TextBox 14">
              <a:extLst>
                <a:ext uri="{FF2B5EF4-FFF2-40B4-BE49-F238E27FC236}">
                  <a16:creationId xmlns:a16="http://schemas.microsoft.com/office/drawing/2014/main" id="{DB35BCD3-7ED0-7836-637E-C5D2FC807EDE}"/>
                </a:ext>
              </a:extLst>
            </p:cNvPr>
            <p:cNvSpPr txBox="1"/>
            <p:nvPr/>
          </p:nvSpPr>
          <p:spPr>
            <a:xfrm>
              <a:off x="5958566" y="2815138"/>
              <a:ext cx="4978686" cy="307777"/>
            </a:xfrm>
            <a:prstGeom prst="rect">
              <a:avLst/>
            </a:prstGeom>
            <a:noFill/>
          </p:spPr>
          <p:txBody>
            <a:bodyPr wrap="square" rtlCol="0">
              <a:spAutoFit/>
            </a:bodyPr>
            <a:lstStyle/>
            <a:p>
              <a:r>
                <a:rPr lang="en-US" sz="1400" dirty="0"/>
                <a:t>Capability              Plan               Actual          % of Planned</a:t>
              </a:r>
            </a:p>
          </p:txBody>
        </p:sp>
      </p:grpSp>
      <p:pic>
        <p:nvPicPr>
          <p:cNvPr id="25" name="Picture 24">
            <a:extLst>
              <a:ext uri="{FF2B5EF4-FFF2-40B4-BE49-F238E27FC236}">
                <a16:creationId xmlns:a16="http://schemas.microsoft.com/office/drawing/2014/main" id="{34250654-C97E-D4CC-C9CC-9D65A0D6A77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83997" y="607815"/>
            <a:ext cx="11641873" cy="1627833"/>
          </a:xfrm>
          <a:prstGeom prst="rect">
            <a:avLst/>
          </a:prstGeom>
        </p:spPr>
      </p:pic>
      <p:sp>
        <p:nvSpPr>
          <p:cNvPr id="26" name="Star: 5 Points 25">
            <a:extLst>
              <a:ext uri="{FF2B5EF4-FFF2-40B4-BE49-F238E27FC236}">
                <a16:creationId xmlns:a16="http://schemas.microsoft.com/office/drawing/2014/main" id="{78696E61-5522-9E02-6084-4624C8BBEBEA}"/>
              </a:ext>
            </a:extLst>
          </p:cNvPr>
          <p:cNvSpPr/>
          <p:nvPr/>
        </p:nvSpPr>
        <p:spPr>
          <a:xfrm>
            <a:off x="6462109" y="2081759"/>
            <a:ext cx="329216" cy="307777"/>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ar: 5 Points 26">
            <a:extLst>
              <a:ext uri="{FF2B5EF4-FFF2-40B4-BE49-F238E27FC236}">
                <a16:creationId xmlns:a16="http://schemas.microsoft.com/office/drawing/2014/main" id="{2629FFC2-C6F0-550E-F9B8-D9CA4AD0DBE3}"/>
              </a:ext>
            </a:extLst>
          </p:cNvPr>
          <p:cNvSpPr/>
          <p:nvPr/>
        </p:nvSpPr>
        <p:spPr>
          <a:xfrm>
            <a:off x="9039375" y="2094004"/>
            <a:ext cx="329216" cy="307777"/>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0BB92B15-2A59-C12A-59DC-49107E872655}"/>
              </a:ext>
            </a:extLst>
          </p:cNvPr>
          <p:cNvSpPr txBox="1"/>
          <p:nvPr/>
        </p:nvSpPr>
        <p:spPr>
          <a:xfrm>
            <a:off x="6080169" y="2403809"/>
            <a:ext cx="2043718" cy="369332"/>
          </a:xfrm>
          <a:prstGeom prst="rect">
            <a:avLst/>
          </a:prstGeom>
          <a:noFill/>
        </p:spPr>
        <p:txBody>
          <a:bodyPr wrap="square" rtlCol="0">
            <a:spAutoFit/>
          </a:bodyPr>
          <a:lstStyle/>
          <a:p>
            <a:r>
              <a:rPr lang="en-US" sz="1800" dirty="0"/>
              <a:t>26</a:t>
            </a:r>
            <a:r>
              <a:rPr lang="en-US" sz="1800" baseline="30000" dirty="0"/>
              <a:t>th</a:t>
            </a:r>
            <a:r>
              <a:rPr lang="en-US" sz="1800" dirty="0"/>
              <a:t> UM</a:t>
            </a:r>
            <a:endParaRPr lang="en-US" dirty="0"/>
          </a:p>
        </p:txBody>
      </p:sp>
      <p:sp>
        <p:nvSpPr>
          <p:cNvPr id="29" name="TextBox 28">
            <a:extLst>
              <a:ext uri="{FF2B5EF4-FFF2-40B4-BE49-F238E27FC236}">
                <a16:creationId xmlns:a16="http://schemas.microsoft.com/office/drawing/2014/main" id="{AA88A4C4-021A-E89D-1D64-417081D0A08E}"/>
              </a:ext>
            </a:extLst>
          </p:cNvPr>
          <p:cNvSpPr txBox="1"/>
          <p:nvPr/>
        </p:nvSpPr>
        <p:spPr>
          <a:xfrm>
            <a:off x="8721798" y="2403809"/>
            <a:ext cx="2043718" cy="369332"/>
          </a:xfrm>
          <a:prstGeom prst="rect">
            <a:avLst/>
          </a:prstGeom>
          <a:noFill/>
        </p:spPr>
        <p:txBody>
          <a:bodyPr wrap="square" rtlCol="0">
            <a:spAutoFit/>
          </a:bodyPr>
          <a:lstStyle/>
          <a:p>
            <a:r>
              <a:rPr lang="en-US" sz="1800" dirty="0"/>
              <a:t>3</a:t>
            </a:r>
            <a:r>
              <a:rPr lang="en-US" sz="1800" baseline="30000" dirty="0"/>
              <a:t>rd</a:t>
            </a:r>
            <a:r>
              <a:rPr lang="en-US" sz="1800" dirty="0"/>
              <a:t> SPW</a:t>
            </a:r>
            <a:endParaRPr lang="en-US" dirty="0"/>
          </a:p>
        </p:txBody>
      </p:sp>
    </p:spTree>
    <p:extLst>
      <p:ext uri="{BB962C8B-B14F-4D97-AF65-F5344CB8AC3E}">
        <p14:creationId xmlns:p14="http://schemas.microsoft.com/office/powerpoint/2010/main" val="2487034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BEABC-7D76-8207-9B7B-AFF2E7A14414}"/>
              </a:ext>
            </a:extLst>
          </p:cNvPr>
          <p:cNvSpPr>
            <a:spLocks noGrp="1"/>
          </p:cNvSpPr>
          <p:nvPr>
            <p:ph type="title"/>
          </p:nvPr>
        </p:nvSpPr>
        <p:spPr>
          <a:xfrm>
            <a:off x="355257" y="125737"/>
            <a:ext cx="8074368" cy="1325563"/>
          </a:xfrm>
        </p:spPr>
        <p:txBody>
          <a:bodyPr>
            <a:normAutofit/>
          </a:bodyPr>
          <a:lstStyle/>
          <a:p>
            <a:r>
              <a:rPr lang="en-US" i="0" u="none" strike="noStrike" baseline="0" dirty="0"/>
              <a:t>Capability-by-Capability Statistics</a:t>
            </a:r>
            <a:endParaRPr lang="en-US" dirty="0"/>
          </a:p>
        </p:txBody>
      </p:sp>
      <p:sp>
        <p:nvSpPr>
          <p:cNvPr id="4" name="Slide Number Placeholder 3">
            <a:extLst>
              <a:ext uri="{FF2B5EF4-FFF2-40B4-BE49-F238E27FC236}">
                <a16:creationId xmlns:a16="http://schemas.microsoft.com/office/drawing/2014/main" id="{5A5A86D1-0CB9-C77C-9C47-6AD81F53390E}"/>
              </a:ext>
            </a:extLst>
          </p:cNvPr>
          <p:cNvSpPr>
            <a:spLocks noGrp="1"/>
          </p:cNvSpPr>
          <p:nvPr>
            <p:ph type="sldNum" sz="quarter" idx="4"/>
          </p:nvPr>
        </p:nvSpPr>
        <p:spPr/>
        <p:txBody>
          <a:bodyPr/>
          <a:lstStyle/>
          <a:p>
            <a:fld id="{933A556B-7C63-244D-9B7C-B0EA8042B330}" type="slidenum">
              <a:rPr lang="en-US" smtClean="0"/>
              <a:pPr/>
              <a:t>9</a:t>
            </a:fld>
            <a:endParaRPr lang="en-US" sz="1000" dirty="0"/>
          </a:p>
        </p:txBody>
      </p:sp>
      <p:pic>
        <p:nvPicPr>
          <p:cNvPr id="6" name="Picture 5">
            <a:extLst>
              <a:ext uri="{FF2B5EF4-FFF2-40B4-BE49-F238E27FC236}">
                <a16:creationId xmlns:a16="http://schemas.microsoft.com/office/drawing/2014/main" id="{23616581-F7BF-DE1A-C732-19A8CCBA157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55257" y="1451300"/>
            <a:ext cx="4824045" cy="3189124"/>
          </a:xfrm>
          <a:prstGeom prst="rect">
            <a:avLst/>
          </a:prstGeom>
        </p:spPr>
      </p:pic>
      <p:pic>
        <p:nvPicPr>
          <p:cNvPr id="8" name="Picture 7">
            <a:extLst>
              <a:ext uri="{FF2B5EF4-FFF2-40B4-BE49-F238E27FC236}">
                <a16:creationId xmlns:a16="http://schemas.microsoft.com/office/drawing/2014/main" id="{E6909472-EA65-0EEA-593F-57E069A119C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024801" y="427286"/>
            <a:ext cx="5167199" cy="3189124"/>
          </a:xfrm>
          <a:prstGeom prst="rect">
            <a:avLst/>
          </a:prstGeom>
        </p:spPr>
      </p:pic>
      <p:pic>
        <p:nvPicPr>
          <p:cNvPr id="10" name="Picture 9">
            <a:extLst>
              <a:ext uri="{FF2B5EF4-FFF2-40B4-BE49-F238E27FC236}">
                <a16:creationId xmlns:a16="http://schemas.microsoft.com/office/drawing/2014/main" id="{0DC710EF-50AA-FC2E-03DE-5B2750BC092F}"/>
              </a:ext>
            </a:extLst>
          </p:cNvPr>
          <p:cNvPicPr>
            <a:picLocks noChangeAspect="1"/>
          </p:cNvPicPr>
          <p:nvPr/>
        </p:nvPicPr>
        <p:blipFill>
          <a:blip r:embed="rId5">
            <a:clrChange>
              <a:clrFrom>
                <a:srgbClr val="FFFFFF"/>
              </a:clrFrom>
              <a:clrTo>
                <a:srgbClr val="FFFFFF">
                  <a:alpha val="0"/>
                </a:srgbClr>
              </a:clrTo>
            </a:clrChange>
          </a:blip>
          <a:srcRect r="2355"/>
          <a:stretch/>
        </p:blipFill>
        <p:spPr>
          <a:xfrm>
            <a:off x="3822257" y="3209924"/>
            <a:ext cx="4832432" cy="3189124"/>
          </a:xfrm>
          <a:prstGeom prst="rect">
            <a:avLst/>
          </a:prstGeom>
          <a:ln>
            <a:noFill/>
          </a:ln>
        </p:spPr>
      </p:pic>
      <p:sp>
        <p:nvSpPr>
          <p:cNvPr id="11" name="TextBox 10">
            <a:extLst>
              <a:ext uri="{FF2B5EF4-FFF2-40B4-BE49-F238E27FC236}">
                <a16:creationId xmlns:a16="http://schemas.microsoft.com/office/drawing/2014/main" id="{8AF7B473-CECE-1F98-7453-C277F55BC786}"/>
              </a:ext>
            </a:extLst>
          </p:cNvPr>
          <p:cNvSpPr txBox="1"/>
          <p:nvPr/>
        </p:nvSpPr>
        <p:spPr>
          <a:xfrm>
            <a:off x="243688" y="4714202"/>
            <a:ext cx="3578568" cy="1384995"/>
          </a:xfrm>
          <a:prstGeom prst="rect">
            <a:avLst/>
          </a:prstGeom>
          <a:noFill/>
        </p:spPr>
        <p:txBody>
          <a:bodyPr wrap="square" rtlCol="0">
            <a:spAutoFit/>
          </a:bodyPr>
          <a:lstStyle/>
          <a:p>
            <a:pPr marL="285750" indent="-285750" algn="l">
              <a:buFont typeface="Arial" panose="020B0604020202020204" pitchFamily="34" charset="0"/>
              <a:buChar char="•"/>
            </a:pPr>
            <a:r>
              <a:rPr lang="en-US" sz="1400" b="0" i="0" u="none" strike="noStrike" baseline="0" dirty="0">
                <a:latin typeface="ArialMT"/>
              </a:rPr>
              <a:t>Significant planned Down Time was incurred for both </a:t>
            </a:r>
            <a:r>
              <a:rPr lang="en-US" sz="1400" b="0" i="0" u="none" strike="noStrike" baseline="0" dirty="0" err="1">
                <a:latin typeface="ArialMT"/>
              </a:rPr>
              <a:t>eBeam</a:t>
            </a:r>
            <a:r>
              <a:rPr lang="en-US" sz="1400" b="0" i="0" u="none" strike="noStrike" baseline="0" dirty="0">
                <a:latin typeface="ArialMT"/>
              </a:rPr>
              <a:t> and NIR laser capabilities. This enabled upgrades, remedial maintenance work and extensive ARR preparations.</a:t>
            </a:r>
          </a:p>
          <a:p>
            <a:pPr marL="285750" indent="-285750">
              <a:buFont typeface="Arial" panose="020B0604020202020204" pitchFamily="34" charset="0"/>
              <a:buChar char="•"/>
            </a:pPr>
            <a:endParaRPr lang="en-US" sz="1400" dirty="0"/>
          </a:p>
        </p:txBody>
      </p:sp>
      <p:sp>
        <p:nvSpPr>
          <p:cNvPr id="12" name="TextBox 11">
            <a:extLst>
              <a:ext uri="{FF2B5EF4-FFF2-40B4-BE49-F238E27FC236}">
                <a16:creationId xmlns:a16="http://schemas.microsoft.com/office/drawing/2014/main" id="{F7EA4840-D5C6-5EB8-7A0E-17B10BCDA0BB}"/>
              </a:ext>
            </a:extLst>
          </p:cNvPr>
          <p:cNvSpPr txBox="1"/>
          <p:nvPr/>
        </p:nvSpPr>
        <p:spPr>
          <a:xfrm>
            <a:off x="8514841" y="3429000"/>
            <a:ext cx="3606847" cy="3616375"/>
          </a:xfrm>
          <a:prstGeom prst="rect">
            <a:avLst/>
          </a:prstGeom>
          <a:noFill/>
        </p:spPr>
        <p:txBody>
          <a:bodyPr wrap="square" rtlCol="0">
            <a:spAutoFit/>
          </a:bodyPr>
          <a:lstStyle/>
          <a:p>
            <a:pPr marL="285750" indent="-285750" algn="l">
              <a:spcBef>
                <a:spcPts val="600"/>
              </a:spcBef>
              <a:buFont typeface="Arial" panose="020B0604020202020204" pitchFamily="34" charset="0"/>
              <a:buChar char="•"/>
            </a:pPr>
            <a:r>
              <a:rPr lang="en-US" sz="1400" b="0" i="0" u="none" strike="noStrike" baseline="0" dirty="0">
                <a:latin typeface="ArialMT"/>
              </a:rPr>
              <a:t>User Hours were maximized for the LWIR laser system exploiting its upgrades done in FY23.</a:t>
            </a:r>
          </a:p>
          <a:p>
            <a:pPr marL="285750" indent="-285750">
              <a:spcBef>
                <a:spcPts val="600"/>
              </a:spcBef>
              <a:buFont typeface="Arial" panose="020B0604020202020204" pitchFamily="34" charset="0"/>
              <a:buChar char="•"/>
            </a:pPr>
            <a:r>
              <a:rPr lang="en-US" sz="1400" dirty="0"/>
              <a:t>Unscheduled Maintenance due to:</a:t>
            </a:r>
          </a:p>
          <a:p>
            <a:pPr marL="742950" lvl="1" indent="-285750">
              <a:buFont typeface="Arial" panose="020B0604020202020204" pitchFamily="34" charset="0"/>
              <a:buChar char="•"/>
            </a:pPr>
            <a:r>
              <a:rPr lang="en-US" sz="1400" dirty="0">
                <a:latin typeface="ArialMT"/>
              </a:rPr>
              <a:t>HVAC failure </a:t>
            </a:r>
            <a:r>
              <a:rPr lang="en-US" sz="1400" b="0" i="0" u="none" strike="noStrike" baseline="0" dirty="0">
                <a:latin typeface="ArialMT"/>
              </a:rPr>
              <a:t>resulted in extended recovery of the LWIR front end</a:t>
            </a:r>
          </a:p>
          <a:p>
            <a:pPr marL="742950" lvl="1" indent="-285750">
              <a:buFont typeface="Arial" panose="020B0604020202020204" pitchFamily="34" charset="0"/>
              <a:buChar char="•"/>
            </a:pPr>
            <a:r>
              <a:rPr lang="en-US" sz="1400" dirty="0">
                <a:latin typeface="ArialMT"/>
              </a:rPr>
              <a:t>failure in our Nd:YAG laser amplifier heads with no commercial replacement which necessitated development of a custom repair</a:t>
            </a:r>
          </a:p>
          <a:p>
            <a:pPr marL="742950" lvl="1" indent="-285750">
              <a:buFont typeface="Arial" panose="020B0604020202020204" pitchFamily="34" charset="0"/>
              <a:buChar char="•"/>
            </a:pPr>
            <a:r>
              <a:rPr lang="en-US" sz="1400" dirty="0">
                <a:latin typeface="ArialMT"/>
              </a:rPr>
              <a:t>phase stability issues and output power degradation of LINAC and gun klystrons</a:t>
            </a:r>
          </a:p>
          <a:p>
            <a:pPr marL="742950" lvl="1" indent="-285750">
              <a:buFont typeface="Arial" panose="020B0604020202020204" pitchFamily="34" charset="0"/>
              <a:buChar char="•"/>
            </a:pPr>
            <a:endParaRPr lang="en-US" sz="1400" dirty="0">
              <a:latin typeface="ArialMT"/>
            </a:endParaRPr>
          </a:p>
          <a:p>
            <a:pPr marL="742950" lvl="1" indent="-285750">
              <a:buFont typeface="Arial" panose="020B0604020202020204" pitchFamily="34" charset="0"/>
              <a:buChar char="•"/>
            </a:pPr>
            <a:endParaRPr lang="en-US" sz="1400" b="0" i="0" u="none" strike="noStrike" baseline="0" dirty="0">
              <a:latin typeface="ArialMT"/>
            </a:endParaRPr>
          </a:p>
        </p:txBody>
      </p:sp>
      <p:sp>
        <p:nvSpPr>
          <p:cNvPr id="13" name="TextBox 12">
            <a:extLst>
              <a:ext uri="{FF2B5EF4-FFF2-40B4-BE49-F238E27FC236}">
                <a16:creationId xmlns:a16="http://schemas.microsoft.com/office/drawing/2014/main" id="{3225646D-8CBE-E61D-24FB-2B40CC46FE21}"/>
              </a:ext>
            </a:extLst>
          </p:cNvPr>
          <p:cNvSpPr txBox="1"/>
          <p:nvPr/>
        </p:nvSpPr>
        <p:spPr>
          <a:xfrm>
            <a:off x="4438650" y="2419350"/>
            <a:ext cx="3914775" cy="523220"/>
          </a:xfrm>
          <a:prstGeom prst="rect">
            <a:avLst/>
          </a:prstGeom>
          <a:noFill/>
        </p:spPr>
        <p:txBody>
          <a:bodyPr wrap="square" rtlCol="0">
            <a:spAutoFit/>
          </a:bodyPr>
          <a:lstStyle/>
          <a:p>
            <a:pPr marL="285750" indent="-285750" algn="l">
              <a:buFont typeface="Arial" panose="020B0604020202020204" pitchFamily="34" charset="0"/>
              <a:buChar char="•"/>
            </a:pPr>
            <a:r>
              <a:rPr lang="en-US" sz="1400" b="0" i="0" u="none" strike="noStrike" baseline="0" dirty="0">
                <a:latin typeface="ArialMT"/>
              </a:rPr>
              <a:t>Idle Time where setup for one capability precludes work on another</a:t>
            </a:r>
            <a:endParaRPr lang="en-US" sz="1400" dirty="0"/>
          </a:p>
        </p:txBody>
      </p:sp>
    </p:spTree>
    <p:extLst>
      <p:ext uri="{BB962C8B-B14F-4D97-AF65-F5344CB8AC3E}">
        <p14:creationId xmlns:p14="http://schemas.microsoft.com/office/powerpoint/2010/main" val="1664750552"/>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Widescreen_Compressed_060121" id="{12E83E08-87E0-F644-89EB-87DEB220AE0B}" vid="{EBE5DD67-AF26-1345-A97E-9F8C3AF25A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bnl_ppt_template_2021_widescreen_compressed</Template>
  <TotalTime>22376</TotalTime>
  <Words>3344</Words>
  <Application>Microsoft Office PowerPoint</Application>
  <PresentationFormat>Widescreen</PresentationFormat>
  <Paragraphs>285</Paragraphs>
  <Slides>17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Arial-BoldMT</vt:lpstr>
      <vt:lpstr>ArialMT</vt:lpstr>
      <vt:lpstr>Calibri</vt:lpstr>
      <vt:lpstr>inherit</vt:lpstr>
      <vt:lpstr>Roboto</vt:lpstr>
      <vt:lpstr>Symbol</vt:lpstr>
      <vt:lpstr>Times New Roman</vt:lpstr>
      <vt:lpstr>BNL</vt:lpstr>
      <vt:lpstr>27th Accelerator Test Facility (ATF) Users' Meeting  ATF Introduction and FY24 Operations</vt:lpstr>
      <vt:lpstr>ATF is now part of Discovery Technologies Directorate</vt:lpstr>
      <vt:lpstr>ATF provides users with…</vt:lpstr>
      <vt:lpstr>PowerPoint Presentation</vt:lpstr>
      <vt:lpstr>PowerPoint Presentation</vt:lpstr>
      <vt:lpstr>PowerPoint Presentation</vt:lpstr>
      <vt:lpstr>14 User Experiments received Beamtime in FY24</vt:lpstr>
      <vt:lpstr>ATF Operations in FY2024</vt:lpstr>
      <vt:lpstr>Capability-by-Capability Statistics</vt:lpstr>
      <vt:lpstr>Dynamic Experimental Program</vt:lpstr>
      <vt:lpstr>Dynamic Experimental Program</vt:lpstr>
      <vt:lpstr>Dynamic Experimental Program</vt:lpstr>
      <vt:lpstr>Recent Highlights</vt:lpstr>
      <vt:lpstr>Recent Highlights</vt:lpstr>
      <vt:lpstr>2024 ATF User and Facility Publications</vt:lpstr>
      <vt:lpstr>Summary</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25th ATF Users’ Meeting Session Title</dc:title>
  <dc:subject/>
  <dc:creator>Ilardi, Mary Jane</dc:creator>
  <cp:keywords/>
  <dc:description/>
  <cp:lastModifiedBy>Pogorelsky, Igor</cp:lastModifiedBy>
  <cp:revision>258</cp:revision>
  <dcterms:created xsi:type="dcterms:W3CDTF">2023-02-24T15:13:33Z</dcterms:created>
  <dcterms:modified xsi:type="dcterms:W3CDTF">2025-04-29T04:25:18Z</dcterms:modified>
  <cp:category/>
</cp:coreProperties>
</file>