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sldIdLst>
    <p:sldId id="2015" r:id="rId2"/>
    <p:sldId id="1367" r:id="rId3"/>
    <p:sldId id="2006" r:id="rId4"/>
    <p:sldId id="2005" r:id="rId5"/>
    <p:sldId id="356" r:id="rId6"/>
    <p:sldId id="2004" r:id="rId7"/>
    <p:sldId id="2016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94694"/>
  </p:normalViewPr>
  <p:slideViewPr>
    <p:cSldViewPr snapToGrid="0" snapToObjects="1">
      <p:cViewPr varScale="1">
        <p:scale>
          <a:sx n="156" d="100"/>
          <a:sy n="156" d="100"/>
        </p:scale>
        <p:origin x="18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5" y="2685326"/>
            <a:ext cx="10874000" cy="1803939"/>
          </a:xfrm>
        </p:spPr>
        <p:txBody>
          <a:bodyPr>
            <a:normAutofit/>
          </a:bodyPr>
          <a:lstStyle/>
          <a:p>
            <a:r>
              <a:rPr lang="en-US" sz="3600" b="1" i="0" u="none" strike="noStrike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27th Accelerator Test Facility (ATF) Users' Meeting</a:t>
            </a:r>
            <a:br>
              <a:rPr lang="en-US" sz="3600" b="1" i="0" u="none" strike="noStrike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br>
              <a:rPr lang="en-US" sz="3600" b="1" i="0" u="none" strike="noStrike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r>
              <a:rPr lang="en-US" sz="2800" dirty="0"/>
              <a:t>FY25-26 Running Plans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Igor Pogorelsky</a:t>
            </a:r>
          </a:p>
          <a:p>
            <a:r>
              <a:rPr lang="en-US" dirty="0"/>
              <a:t>April 29 2025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8F941D-B2E9-2BC1-7925-AD6939B90408}"/>
              </a:ext>
            </a:extLst>
          </p:cNvPr>
          <p:cNvGrpSpPr/>
          <p:nvPr/>
        </p:nvGrpSpPr>
        <p:grpSpPr>
          <a:xfrm>
            <a:off x="811962" y="5491162"/>
            <a:ext cx="3779006" cy="809625"/>
            <a:chOff x="811962" y="5491162"/>
            <a:chExt cx="3779006" cy="809625"/>
          </a:xfrm>
        </p:grpSpPr>
        <p:pic>
          <p:nvPicPr>
            <p:cNvPr id="1028" name="Picture 4" descr="Icon&#10;&#10;Description automatically generated">
              <a:extLst>
                <a:ext uri="{FF2B5EF4-FFF2-40B4-BE49-F238E27FC236}">
                  <a16:creationId xmlns:a16="http://schemas.microsoft.com/office/drawing/2014/main" id="{997C43EC-F0BA-43FB-D8B9-ED85CE6C40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962" y="5491162"/>
              <a:ext cx="895350" cy="80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6">
              <a:extLst>
                <a:ext uri="{FF2B5EF4-FFF2-40B4-BE49-F238E27FC236}">
                  <a16:creationId xmlns:a16="http://schemas.microsoft.com/office/drawing/2014/main" id="{63DD432F-B884-62F3-478B-15BE5DD353AC}"/>
                </a:ext>
              </a:extLst>
            </p:cNvPr>
            <p:cNvSpPr txBox="1"/>
            <p:nvPr/>
          </p:nvSpPr>
          <p:spPr>
            <a:xfrm>
              <a:off x="1580904" y="5877030"/>
              <a:ext cx="3010064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</a:rPr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978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9AA0-030B-368B-96F7-F965131C2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227" y="1915456"/>
            <a:ext cx="11049000" cy="3850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lvl="1" indent="-285750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Passing Accelerator Readiness Review (ARR) in 2025</a:t>
            </a:r>
          </a:p>
          <a:p>
            <a:pPr marL="742950" lvl="1" indent="-285750">
              <a:lnSpc>
                <a:spcPct val="120000"/>
              </a:lnSpc>
              <a:spcBef>
                <a:spcPts val="1200"/>
              </a:spcBef>
            </a:pPr>
            <a:r>
              <a:rPr lang="en-US" dirty="0">
                <a:latin typeface="ArialMT"/>
              </a:rPr>
              <a:t>Taking over the Conduct of Operations Program from the CAD safety management</a:t>
            </a:r>
          </a:p>
          <a:p>
            <a:pPr marL="742950" lvl="1" indent="-285750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Accelerator Facilities Division (AF) is part of a new </a:t>
            </a:r>
            <a:r>
              <a:rPr lang="en-US" dirty="0" err="1"/>
              <a:t>BeamNet</a:t>
            </a:r>
            <a:r>
              <a:rPr lang="en-US" dirty="0"/>
              <a:t> US</a:t>
            </a:r>
          </a:p>
          <a:p>
            <a:pPr marL="742950" lvl="1" indent="-285750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Part of a new Discovery Technologies Directorate</a:t>
            </a:r>
          </a:p>
          <a:p>
            <a:pPr marL="742950" lvl="1" indent="-285750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Office of Accelerator R&amp;D and Production (ARDAP) is re-absorbed into HEP</a:t>
            </a:r>
          </a:p>
          <a:p>
            <a:pPr>
              <a:spcBef>
                <a:spcPts val="1200"/>
              </a:spcBef>
            </a:pPr>
            <a:endParaRPr lang="en-US" sz="2400" b="0" i="0" u="none" strike="noStrike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6CBF4-0730-1310-E99C-847CA9DA7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E1D189C-A0AA-1A96-0434-EC91B6C757B4}"/>
              </a:ext>
            </a:extLst>
          </p:cNvPr>
          <p:cNvSpPr txBox="1">
            <a:spLocks/>
          </p:cNvSpPr>
          <p:nvPr/>
        </p:nvSpPr>
        <p:spPr>
          <a:xfrm>
            <a:off x="571500" y="-4743"/>
            <a:ext cx="11049000" cy="829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Impacts on FY25-26 planning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13C65E-BCE8-2656-E1DD-CA31681ADE30}"/>
              </a:ext>
            </a:extLst>
          </p:cNvPr>
          <p:cNvSpPr txBox="1"/>
          <p:nvPr/>
        </p:nvSpPr>
        <p:spPr>
          <a:xfrm>
            <a:off x="571500" y="905367"/>
            <a:ext cx="8763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Main contributing factors and prerequisites:</a:t>
            </a:r>
          </a:p>
        </p:txBody>
      </p:sp>
    </p:spTree>
    <p:extLst>
      <p:ext uri="{BB962C8B-B14F-4D97-AF65-F5344CB8AC3E}">
        <p14:creationId xmlns:p14="http://schemas.microsoft.com/office/powerpoint/2010/main" val="208375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9EDCB-141F-2961-4B39-89C536E28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09881-57B5-63D3-1B4E-5C5CC5F32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A6E084-7A1A-6F6C-3563-3F19AD5A0629}"/>
              </a:ext>
            </a:extLst>
          </p:cNvPr>
          <p:cNvSpPr txBox="1">
            <a:spLocks/>
          </p:cNvSpPr>
          <p:nvPr/>
        </p:nvSpPr>
        <p:spPr>
          <a:xfrm>
            <a:off x="571500" y="-4743"/>
            <a:ext cx="11049000" cy="829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Impacts on FY25-26 planning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9B2F688-2C9A-D64D-F150-69EB3AB38014}"/>
              </a:ext>
            </a:extLst>
          </p:cNvPr>
          <p:cNvSpPr txBox="1">
            <a:spLocks/>
          </p:cNvSpPr>
          <p:nvPr/>
        </p:nvSpPr>
        <p:spPr>
          <a:xfrm>
            <a:off x="506627" y="2455425"/>
            <a:ext cx="11049000" cy="52199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 ATF is in shut down since July19 2024 in preparation to ARR and putting new </a:t>
            </a:r>
            <a:r>
              <a:rPr lang="en-US" sz="1800" dirty="0" err="1"/>
              <a:t>ConOps</a:t>
            </a:r>
            <a:r>
              <a:rPr lang="en-US" sz="1800" dirty="0"/>
              <a:t> in place.</a:t>
            </a:r>
          </a:p>
          <a:p>
            <a:pPr marL="0" indent="0">
              <a:spcBef>
                <a:spcPts val="600"/>
              </a:spcBef>
            </a:pPr>
            <a:r>
              <a:rPr lang="en-US" sz="1400" dirty="0"/>
              <a:t>          </a:t>
            </a:r>
            <a:r>
              <a:rPr lang="en-US" sz="1400" i="1" dirty="0"/>
              <a:t>IRR and ARR still impose major uncertainty on scheduling the FY25 experimental campaign </a:t>
            </a:r>
            <a:r>
              <a:rPr lang="en-US" sz="1400" dirty="0"/>
              <a:t>(</a:t>
            </a:r>
            <a:r>
              <a:rPr lang="en-US" sz="1400" i="1" dirty="0"/>
              <a:t>see K. </a:t>
            </a:r>
            <a:r>
              <a:rPr lang="en-US" sz="1400" i="1" dirty="0" err="1"/>
              <a:t>Kusche</a:t>
            </a:r>
            <a:r>
              <a:rPr lang="en-US" sz="1400" i="1" dirty="0"/>
              <a:t> talk</a:t>
            </a:r>
            <a:r>
              <a:rPr lang="en-US" sz="1400" dirty="0"/>
              <a:t>)</a:t>
            </a:r>
            <a:endParaRPr lang="en-US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Over the same time period, the ATF team has also invested significant effort in: </a:t>
            </a:r>
          </a:p>
          <a:p>
            <a:pPr marL="742950" lvl="1" indent="-285750"/>
            <a:r>
              <a:rPr lang="en-US" sz="1400" b="0" i="0" u="none" strike="noStrike" baseline="0" dirty="0">
                <a:latin typeface="ArialMT"/>
              </a:rPr>
              <a:t>completing its review of as-built characteristics of the facility, </a:t>
            </a:r>
          </a:p>
          <a:p>
            <a:pPr marL="742950" lvl="1" indent="-285750"/>
            <a:r>
              <a:rPr lang="en-US" sz="1400" b="0" i="0" u="none" strike="noStrike" baseline="0" dirty="0">
                <a:latin typeface="ArialMT"/>
              </a:rPr>
              <a:t>updating radiation simulations, </a:t>
            </a:r>
          </a:p>
          <a:p>
            <a:pPr marL="742950" lvl="1" indent="-285750"/>
            <a:r>
              <a:rPr lang="en-US" sz="1400" b="0" i="0" u="none" strike="noStrike" baseline="0" dirty="0">
                <a:latin typeface="ArialMT"/>
              </a:rPr>
              <a:t>finalizing and executing corrective action plan, </a:t>
            </a:r>
          </a:p>
          <a:p>
            <a:pPr marL="742950" lvl="1" indent="-285750"/>
            <a:r>
              <a:rPr lang="en-US" sz="1400" b="0" i="0" u="none" strike="noStrike" baseline="0" dirty="0">
                <a:latin typeface="ArialMT"/>
              </a:rPr>
              <a:t>conducting remedial maintenance program to reduce the facility exposure to aging hardware, </a:t>
            </a:r>
          </a:p>
          <a:p>
            <a:pPr marL="742950" lvl="1" indent="-285750"/>
            <a:r>
              <a:rPr lang="en-US" sz="1400" dirty="0"/>
              <a:t>started executing a plan for major LINAC refurbishment </a:t>
            </a:r>
          </a:p>
          <a:p>
            <a:pPr marL="457200" lvl="1" indent="0">
              <a:buNone/>
            </a:pPr>
            <a:r>
              <a:rPr lang="en-US" sz="1400" i="1" dirty="0"/>
              <a:t>	(see A. Simmonds talk</a:t>
            </a:r>
            <a:r>
              <a:rPr lang="en-US" sz="1400" dirty="0"/>
              <a:t>) </a:t>
            </a:r>
            <a:endParaRPr lang="en-US" sz="1400" b="0" i="0" u="none" strike="noStrike" baseline="0" dirty="0">
              <a:latin typeface="ArialM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Wrapping up the shutdown:</a:t>
            </a:r>
          </a:p>
          <a:p>
            <a:pPr marL="914400" lvl="1" indent="-457200"/>
            <a:r>
              <a:rPr lang="en-US" sz="1400" dirty="0"/>
              <a:t>IRR – anticipated for May</a:t>
            </a:r>
          </a:p>
          <a:p>
            <a:pPr marL="914400" lvl="1" indent="-457200"/>
            <a:r>
              <a:rPr lang="en-US" sz="1400" dirty="0"/>
              <a:t>ARR – tentatively take place in June</a:t>
            </a:r>
          </a:p>
          <a:p>
            <a:pPr marL="914400" lvl="1" indent="-457200"/>
            <a:r>
              <a:rPr lang="en-US" sz="1400" dirty="0"/>
              <a:t>We hope that authorization to operate will be in hand by July</a:t>
            </a:r>
          </a:p>
          <a:p>
            <a:pPr marL="914400" lvl="2" indent="0">
              <a:buNone/>
            </a:pPr>
            <a:r>
              <a:rPr lang="en-US" sz="1400" i="1" dirty="0"/>
              <a:t>	Highly dependent on whether there are required pre-start actions</a:t>
            </a:r>
          </a:p>
          <a:p>
            <a:r>
              <a:rPr lang="en-US" sz="1800" dirty="0">
                <a:latin typeface="ArialMT"/>
              </a:rPr>
              <a:t>.</a:t>
            </a:r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FC2B6F-E912-F715-F055-C211AAD9CA31}"/>
              </a:ext>
            </a:extLst>
          </p:cNvPr>
          <p:cNvSpPr txBox="1"/>
          <p:nvPr/>
        </p:nvSpPr>
        <p:spPr>
          <a:xfrm>
            <a:off x="571500" y="746241"/>
            <a:ext cx="405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Pre-start shutdown: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782A79-3C5F-D772-2BB6-438CA22A1462}"/>
              </a:ext>
            </a:extLst>
          </p:cNvPr>
          <p:cNvGrpSpPr/>
          <p:nvPr/>
        </p:nvGrpSpPr>
        <p:grpSpPr>
          <a:xfrm>
            <a:off x="275063" y="1140159"/>
            <a:ext cx="11641873" cy="1299913"/>
            <a:chOff x="286677" y="3437407"/>
            <a:chExt cx="11641873" cy="129991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48F08D-745F-4847-1FCD-B634963D7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1034"/>
            <a:stretch/>
          </p:blipFill>
          <p:spPr>
            <a:xfrm>
              <a:off x="286677" y="3437407"/>
              <a:ext cx="11641873" cy="1299913"/>
            </a:xfrm>
            <a:prstGeom prst="rect">
              <a:avLst/>
            </a:prstGeom>
          </p:spPr>
        </p:pic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FE4190B7-39C8-896B-54F6-D967309F2ACE}"/>
                </a:ext>
              </a:extLst>
            </p:cNvPr>
            <p:cNvSpPr/>
            <p:nvPr/>
          </p:nvSpPr>
          <p:spPr>
            <a:xfrm>
              <a:off x="7427260" y="3791931"/>
              <a:ext cx="310896" cy="307118"/>
            </a:xfrm>
            <a:prstGeom prst="star5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AF0FE295-AE2A-9E6C-2E82-2642B5794CC1}"/>
                </a:ext>
              </a:extLst>
            </p:cNvPr>
            <p:cNvSpPr/>
            <p:nvPr/>
          </p:nvSpPr>
          <p:spPr>
            <a:xfrm>
              <a:off x="8019696" y="3782745"/>
              <a:ext cx="310896" cy="307118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BA7749CF-12B9-CC0A-68E7-85A6D430A65C}"/>
                </a:ext>
              </a:extLst>
            </p:cNvPr>
            <p:cNvSpPr/>
            <p:nvPr/>
          </p:nvSpPr>
          <p:spPr>
            <a:xfrm>
              <a:off x="8999925" y="3791931"/>
              <a:ext cx="310896" cy="307118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87950A-965D-581C-1207-9563AA564BEB}"/>
                </a:ext>
              </a:extLst>
            </p:cNvPr>
            <p:cNvSpPr txBox="1"/>
            <p:nvPr/>
          </p:nvSpPr>
          <p:spPr>
            <a:xfrm>
              <a:off x="6925209" y="4078567"/>
              <a:ext cx="1019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27</a:t>
              </a:r>
              <a:r>
                <a:rPr lang="en-US" sz="1800" baseline="30000" dirty="0"/>
                <a:t>th</a:t>
              </a:r>
              <a:r>
                <a:rPr lang="en-US" sz="1800" dirty="0"/>
                <a:t> UM</a:t>
              </a:r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7FBC788-D1E7-3AEB-6033-1961A2F3BFF5}"/>
                </a:ext>
              </a:extLst>
            </p:cNvPr>
            <p:cNvSpPr txBox="1"/>
            <p:nvPr/>
          </p:nvSpPr>
          <p:spPr>
            <a:xfrm>
              <a:off x="8014857" y="4065735"/>
              <a:ext cx="5833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IRR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1917A7-67E7-A980-C38C-D16B5E870D5C}"/>
                </a:ext>
              </a:extLst>
            </p:cNvPr>
            <p:cNvSpPr txBox="1"/>
            <p:nvPr/>
          </p:nvSpPr>
          <p:spPr>
            <a:xfrm>
              <a:off x="8808566" y="4064902"/>
              <a:ext cx="6961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ARR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9864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92C77-19AC-27B5-3030-6C562DAD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63" y="33241"/>
            <a:ext cx="11049000" cy="1325563"/>
          </a:xfrm>
        </p:spPr>
        <p:txBody>
          <a:bodyPr/>
          <a:lstStyle/>
          <a:p>
            <a:r>
              <a:rPr lang="en-US" dirty="0"/>
              <a:t>FY25-26 Running Plans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E41D5-AF01-E893-7682-04DA49A37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04BEA4-EE5F-ACEE-368C-F78D2D29728C}"/>
              </a:ext>
            </a:extLst>
          </p:cNvPr>
          <p:cNvGrpSpPr/>
          <p:nvPr/>
        </p:nvGrpSpPr>
        <p:grpSpPr>
          <a:xfrm>
            <a:off x="323905" y="848049"/>
            <a:ext cx="11641873" cy="1401444"/>
            <a:chOff x="286677" y="3335876"/>
            <a:chExt cx="11641873" cy="140144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DD4125-27BF-BC48-8DED-3C422770E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61034"/>
            <a:stretch/>
          </p:blipFill>
          <p:spPr>
            <a:xfrm>
              <a:off x="286677" y="3437407"/>
              <a:ext cx="11641873" cy="1299913"/>
            </a:xfrm>
            <a:prstGeom prst="rect">
              <a:avLst/>
            </a:prstGeom>
          </p:spPr>
        </p:pic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248FB145-088F-CF17-665E-7525CD76DC40}"/>
                </a:ext>
              </a:extLst>
            </p:cNvPr>
            <p:cNvSpPr/>
            <p:nvPr/>
          </p:nvSpPr>
          <p:spPr>
            <a:xfrm>
              <a:off x="7427260" y="3791931"/>
              <a:ext cx="310896" cy="307118"/>
            </a:xfrm>
            <a:prstGeom prst="star5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D7B3FFC2-5EFB-2C60-BCA0-E3419943399C}"/>
                </a:ext>
              </a:extLst>
            </p:cNvPr>
            <p:cNvSpPr/>
            <p:nvPr/>
          </p:nvSpPr>
          <p:spPr>
            <a:xfrm>
              <a:off x="8019696" y="3782745"/>
              <a:ext cx="310896" cy="307118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A14B02BF-6B42-A901-B0E4-B777878173EF}"/>
                </a:ext>
              </a:extLst>
            </p:cNvPr>
            <p:cNvSpPr/>
            <p:nvPr/>
          </p:nvSpPr>
          <p:spPr>
            <a:xfrm>
              <a:off x="8999925" y="3791931"/>
              <a:ext cx="310896" cy="307118"/>
            </a:xfrm>
            <a:prstGeom prst="star5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3D8E27-D891-F706-5AC0-D52F5F208E3F}"/>
                </a:ext>
              </a:extLst>
            </p:cNvPr>
            <p:cNvSpPr txBox="1"/>
            <p:nvPr/>
          </p:nvSpPr>
          <p:spPr>
            <a:xfrm>
              <a:off x="6925209" y="4078567"/>
              <a:ext cx="1019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27</a:t>
              </a:r>
              <a:r>
                <a:rPr lang="en-US" sz="1800" baseline="30000" dirty="0"/>
                <a:t>th</a:t>
              </a:r>
              <a:r>
                <a:rPr lang="en-US" sz="1800" dirty="0"/>
                <a:t> UM</a:t>
              </a:r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9896EE-16DF-9017-67FE-9D81A6B64ADB}"/>
                </a:ext>
              </a:extLst>
            </p:cNvPr>
            <p:cNvSpPr txBox="1"/>
            <p:nvPr/>
          </p:nvSpPr>
          <p:spPr>
            <a:xfrm>
              <a:off x="8014857" y="4065735"/>
              <a:ext cx="5833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IRR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A7039E-1372-A09D-6BC1-439C07727434}"/>
                </a:ext>
              </a:extLst>
            </p:cNvPr>
            <p:cNvSpPr txBox="1"/>
            <p:nvPr/>
          </p:nvSpPr>
          <p:spPr>
            <a:xfrm>
              <a:off x="8808566" y="4064902"/>
              <a:ext cx="6961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ARR</a:t>
              </a:r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515DDEE-7103-FFB3-1F9C-AA474CC60082}"/>
                </a:ext>
              </a:extLst>
            </p:cNvPr>
            <p:cNvSpPr txBox="1"/>
            <p:nvPr/>
          </p:nvSpPr>
          <p:spPr>
            <a:xfrm>
              <a:off x="5408743" y="3335876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FY25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ADFB83E-19FE-DA78-1A2E-314F2CE758B3}"/>
              </a:ext>
            </a:extLst>
          </p:cNvPr>
          <p:cNvSpPr txBox="1"/>
          <p:nvPr/>
        </p:nvSpPr>
        <p:spPr>
          <a:xfrm>
            <a:off x="5445971" y="231015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FY26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D4ECC1-3D66-F377-2413-F410C0D59B2C}"/>
              </a:ext>
            </a:extLst>
          </p:cNvPr>
          <p:cNvSpPr txBox="1"/>
          <p:nvPr/>
        </p:nvSpPr>
        <p:spPr>
          <a:xfrm>
            <a:off x="996777" y="3729173"/>
            <a:ext cx="10689750" cy="3471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US" b="1" dirty="0"/>
              <a:t>Our current planning assumptions: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Begin Return to Operations process in the July 2025 timeframe.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Provide User Operations during FY25 Q4. 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/>
              <a:t>Continue the run period through FY26 Q1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Times" panose="02020603050405020304" pitchFamily="18" charset="0"/>
              </a:rPr>
              <a:t>We target delivery of 1500 user hours in FY25.</a:t>
            </a:r>
          </a:p>
          <a:p>
            <a:r>
              <a:rPr lang="en-US" sz="1400" i="1" dirty="0">
                <a:latin typeface="ArialMT"/>
              </a:rPr>
              <a:t>We now have additional staff in place to support operations for 6 days/week, in contrast to the current 5 days/week model. The new staff members are in the process of being trained 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FY26 running plan under construction, tentatively 2000-3000 user hours subject to funding.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Ultimately, we would like to aim for delivery of </a:t>
            </a:r>
            <a:r>
              <a:rPr lang="en-US" dirty="0">
                <a:solidFill>
                  <a:schemeClr val="accent1"/>
                </a:solidFill>
              </a:rPr>
              <a:t>3500 user hours/year </a:t>
            </a:r>
            <a:r>
              <a:rPr lang="en-US" dirty="0"/>
              <a:t>when our remedial maintenance program is completed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Times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A9F864-FD1F-7866-5B65-443BAD94EB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667" y="2564593"/>
            <a:ext cx="11641873" cy="131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89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BDBE63-04C8-8E48-800A-474409738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83624"/>
            <a:ext cx="11049000" cy="739775"/>
          </a:xfrm>
        </p:spPr>
        <p:txBody>
          <a:bodyPr>
            <a:normAutofit/>
          </a:bodyPr>
          <a:lstStyle/>
          <a:p>
            <a:r>
              <a:rPr lang="en-US" dirty="0"/>
              <a:t>Investments into Future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98FEB-7B96-344A-A43A-877DED9D8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104900"/>
            <a:ext cx="9520767" cy="501015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 response to the scientific plan outlined by Science Planning Workshops (last one in June 2024), the facility is focused on development of capabilities with highest scientific payoff: </a:t>
            </a:r>
          </a:p>
          <a:p>
            <a:pPr marL="971550" lvl="1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Implementation of integrated femtosecond (</a:t>
            </a:r>
            <a:r>
              <a:rPr lang="en-US" sz="2000" dirty="0" err="1"/>
              <a:t>Ti:Sapphire</a:t>
            </a:r>
            <a:r>
              <a:rPr lang="en-US" sz="2000" dirty="0"/>
              <a:t>) laser for enabling key experiments in accelerator science and plasma physics.</a:t>
            </a:r>
          </a:p>
          <a:p>
            <a:pPr marL="971550" lvl="1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R&amp;D in LWIR laser technologies to achieve ~20 TW, &lt;1 ps in LWIR.</a:t>
            </a:r>
          </a:p>
          <a:p>
            <a:pPr marL="971550" lvl="1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Improved stability of the e-beam to fully take advantage of its capability as a science driver as well as multi-beam integrated experiments.</a:t>
            </a:r>
          </a:p>
          <a:p>
            <a:pPr marL="971550" lvl="1" indent="-51435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Develop AI/ML for smarter integration of ATF capabilities in user experiments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marL="971550" lvl="1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92E77E-94C0-DB48-A8EE-8E2E539B5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D6CE70-F628-7B40-2D61-3F9E9E6C3868}"/>
              </a:ext>
            </a:extLst>
          </p:cNvPr>
          <p:cNvSpPr txBox="1"/>
          <p:nvPr/>
        </p:nvSpPr>
        <p:spPr>
          <a:xfrm>
            <a:off x="10061512" y="2058265"/>
            <a:ext cx="16323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Done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 year</a:t>
            </a:r>
          </a:p>
          <a:p>
            <a:r>
              <a:rPr lang="en-US" dirty="0"/>
              <a:t>3-5 years</a:t>
            </a:r>
          </a:p>
          <a:p>
            <a:endParaRPr lang="en-US" dirty="0"/>
          </a:p>
          <a:p>
            <a:r>
              <a:rPr lang="en-US" dirty="0"/>
              <a:t>2-3 years</a:t>
            </a:r>
          </a:p>
          <a:p>
            <a:endParaRPr lang="en-US" dirty="0"/>
          </a:p>
          <a:p>
            <a:r>
              <a:rPr lang="en-US" dirty="0"/>
              <a:t>2 years and forward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859408-C4AB-02E9-7DED-80E2AAC32676}"/>
              </a:ext>
            </a:extLst>
          </p:cNvPr>
          <p:cNvGrpSpPr/>
          <p:nvPr/>
        </p:nvGrpSpPr>
        <p:grpSpPr>
          <a:xfrm>
            <a:off x="6459009" y="3153800"/>
            <a:ext cx="3633258" cy="550400"/>
            <a:chOff x="6489764" y="2288239"/>
            <a:chExt cx="3633258" cy="550400"/>
          </a:xfrm>
        </p:grpSpPr>
        <p:cxnSp>
          <p:nvCxnSpPr>
            <p:cNvPr id="10" name="Connector: Curved 9">
              <a:extLst>
                <a:ext uri="{FF2B5EF4-FFF2-40B4-BE49-F238E27FC236}">
                  <a16:creationId xmlns:a16="http://schemas.microsoft.com/office/drawing/2014/main" id="{99874F32-334A-0CB6-F32A-7C3484F40EB9}"/>
                </a:ext>
              </a:extLst>
            </p:cNvPr>
            <p:cNvCxnSpPr>
              <a:cxnSpLocks/>
            </p:cNvCxnSpPr>
            <p:nvPr/>
          </p:nvCxnSpPr>
          <p:spPr>
            <a:xfrm>
              <a:off x="8064843" y="2430025"/>
              <a:ext cx="2058179" cy="12701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E07F009B-07B1-9A33-49AC-C7F8F77B5FAA}"/>
                </a:ext>
              </a:extLst>
            </p:cNvPr>
            <p:cNvCxnSpPr>
              <a:cxnSpLocks/>
              <a:stCxn id="14" idx="24"/>
            </p:cNvCxnSpPr>
            <p:nvPr/>
          </p:nvCxnSpPr>
          <p:spPr>
            <a:xfrm flipV="1">
              <a:off x="7866263" y="2776627"/>
              <a:ext cx="2226004" cy="61945"/>
            </a:xfrm>
            <a:prstGeom prst="curvedConnector3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2333393-79C9-1E12-E584-B03A9D6147B4}"/>
                </a:ext>
              </a:extLst>
            </p:cNvPr>
            <p:cNvSpPr/>
            <p:nvPr/>
          </p:nvSpPr>
          <p:spPr>
            <a:xfrm>
              <a:off x="6489764" y="2288239"/>
              <a:ext cx="1764550" cy="550400"/>
            </a:xfrm>
            <a:custGeom>
              <a:avLst/>
              <a:gdLst>
                <a:gd name="connsiteX0" fmla="*/ 1077993 w 1077993"/>
                <a:gd name="connsiteY0" fmla="*/ 338667 h 550400"/>
                <a:gd name="connsiteX1" fmla="*/ 1069526 w 1077993"/>
                <a:gd name="connsiteY1" fmla="*/ 220133 h 550400"/>
                <a:gd name="connsiteX2" fmla="*/ 1052593 w 1077993"/>
                <a:gd name="connsiteY2" fmla="*/ 186267 h 550400"/>
                <a:gd name="connsiteX3" fmla="*/ 1044126 w 1077993"/>
                <a:gd name="connsiteY3" fmla="*/ 160867 h 550400"/>
                <a:gd name="connsiteX4" fmla="*/ 976393 w 1077993"/>
                <a:gd name="connsiteY4" fmla="*/ 101600 h 550400"/>
                <a:gd name="connsiteX5" fmla="*/ 815526 w 1077993"/>
                <a:gd name="connsiteY5" fmla="*/ 42333 h 550400"/>
                <a:gd name="connsiteX6" fmla="*/ 722393 w 1077993"/>
                <a:gd name="connsiteY6" fmla="*/ 25400 h 550400"/>
                <a:gd name="connsiteX7" fmla="*/ 620793 w 1077993"/>
                <a:gd name="connsiteY7" fmla="*/ 0 h 550400"/>
                <a:gd name="connsiteX8" fmla="*/ 307526 w 1077993"/>
                <a:gd name="connsiteY8" fmla="*/ 8467 h 550400"/>
                <a:gd name="connsiteX9" fmla="*/ 222860 w 1077993"/>
                <a:gd name="connsiteY9" fmla="*/ 25400 h 550400"/>
                <a:gd name="connsiteX10" fmla="*/ 180526 w 1077993"/>
                <a:gd name="connsiteY10" fmla="*/ 50800 h 550400"/>
                <a:gd name="connsiteX11" fmla="*/ 155126 w 1077993"/>
                <a:gd name="connsiteY11" fmla="*/ 59267 h 550400"/>
                <a:gd name="connsiteX12" fmla="*/ 129726 w 1077993"/>
                <a:gd name="connsiteY12" fmla="*/ 76200 h 550400"/>
                <a:gd name="connsiteX13" fmla="*/ 95860 w 1077993"/>
                <a:gd name="connsiteY13" fmla="*/ 93133 h 550400"/>
                <a:gd name="connsiteX14" fmla="*/ 61993 w 1077993"/>
                <a:gd name="connsiteY14" fmla="*/ 135467 h 550400"/>
                <a:gd name="connsiteX15" fmla="*/ 28126 w 1077993"/>
                <a:gd name="connsiteY15" fmla="*/ 177800 h 550400"/>
                <a:gd name="connsiteX16" fmla="*/ 19660 w 1077993"/>
                <a:gd name="connsiteY16" fmla="*/ 211667 h 550400"/>
                <a:gd name="connsiteX17" fmla="*/ 2726 w 1077993"/>
                <a:gd name="connsiteY17" fmla="*/ 254000 h 550400"/>
                <a:gd name="connsiteX18" fmla="*/ 28126 w 1077993"/>
                <a:gd name="connsiteY18" fmla="*/ 397933 h 550400"/>
                <a:gd name="connsiteX19" fmla="*/ 36593 w 1077993"/>
                <a:gd name="connsiteY19" fmla="*/ 423333 h 550400"/>
                <a:gd name="connsiteX20" fmla="*/ 112793 w 1077993"/>
                <a:gd name="connsiteY20" fmla="*/ 465667 h 550400"/>
                <a:gd name="connsiteX21" fmla="*/ 180526 w 1077993"/>
                <a:gd name="connsiteY21" fmla="*/ 482600 h 550400"/>
                <a:gd name="connsiteX22" fmla="*/ 366793 w 1077993"/>
                <a:gd name="connsiteY22" fmla="*/ 516467 h 550400"/>
                <a:gd name="connsiteX23" fmla="*/ 426060 w 1077993"/>
                <a:gd name="connsiteY23" fmla="*/ 541867 h 550400"/>
                <a:gd name="connsiteX24" fmla="*/ 840926 w 1077993"/>
                <a:gd name="connsiteY24" fmla="*/ 550333 h 55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77993" h="550400">
                  <a:moveTo>
                    <a:pt x="1077993" y="338667"/>
                  </a:moveTo>
                  <a:cubicBezTo>
                    <a:pt x="1075171" y="299156"/>
                    <a:pt x="1076038" y="259206"/>
                    <a:pt x="1069526" y="220133"/>
                  </a:cubicBezTo>
                  <a:cubicBezTo>
                    <a:pt x="1067451" y="207684"/>
                    <a:pt x="1057565" y="197868"/>
                    <a:pt x="1052593" y="186267"/>
                  </a:cubicBezTo>
                  <a:cubicBezTo>
                    <a:pt x="1049077" y="178064"/>
                    <a:pt x="1048554" y="168616"/>
                    <a:pt x="1044126" y="160867"/>
                  </a:cubicBezTo>
                  <a:cubicBezTo>
                    <a:pt x="1024344" y="126249"/>
                    <a:pt x="1012760" y="119784"/>
                    <a:pt x="976393" y="101600"/>
                  </a:cubicBezTo>
                  <a:cubicBezTo>
                    <a:pt x="919957" y="73382"/>
                    <a:pt x="877324" y="57047"/>
                    <a:pt x="815526" y="42333"/>
                  </a:cubicBezTo>
                  <a:cubicBezTo>
                    <a:pt x="784831" y="35025"/>
                    <a:pt x="753334" y="31588"/>
                    <a:pt x="722393" y="25400"/>
                  </a:cubicBezTo>
                  <a:cubicBezTo>
                    <a:pt x="651631" y="11248"/>
                    <a:pt x="666024" y="15078"/>
                    <a:pt x="620793" y="0"/>
                  </a:cubicBezTo>
                  <a:cubicBezTo>
                    <a:pt x="516371" y="2822"/>
                    <a:pt x="411774" y="1813"/>
                    <a:pt x="307526" y="8467"/>
                  </a:cubicBezTo>
                  <a:cubicBezTo>
                    <a:pt x="278804" y="10300"/>
                    <a:pt x="222860" y="25400"/>
                    <a:pt x="222860" y="25400"/>
                  </a:cubicBezTo>
                  <a:cubicBezTo>
                    <a:pt x="208749" y="33867"/>
                    <a:pt x="195245" y="43440"/>
                    <a:pt x="180526" y="50800"/>
                  </a:cubicBezTo>
                  <a:cubicBezTo>
                    <a:pt x="172544" y="54791"/>
                    <a:pt x="163108" y="55276"/>
                    <a:pt x="155126" y="59267"/>
                  </a:cubicBezTo>
                  <a:cubicBezTo>
                    <a:pt x="146025" y="63818"/>
                    <a:pt x="138561" y="71152"/>
                    <a:pt x="129726" y="76200"/>
                  </a:cubicBezTo>
                  <a:cubicBezTo>
                    <a:pt x="118768" y="82462"/>
                    <a:pt x="106361" y="86132"/>
                    <a:pt x="95860" y="93133"/>
                  </a:cubicBezTo>
                  <a:cubicBezTo>
                    <a:pt x="79605" y="103970"/>
                    <a:pt x="73317" y="120369"/>
                    <a:pt x="61993" y="135467"/>
                  </a:cubicBezTo>
                  <a:cubicBezTo>
                    <a:pt x="51150" y="149924"/>
                    <a:pt x="39415" y="163689"/>
                    <a:pt x="28126" y="177800"/>
                  </a:cubicBezTo>
                  <a:cubicBezTo>
                    <a:pt x="25304" y="189089"/>
                    <a:pt x="23340" y="200628"/>
                    <a:pt x="19660" y="211667"/>
                  </a:cubicBezTo>
                  <a:cubicBezTo>
                    <a:pt x="14854" y="226085"/>
                    <a:pt x="3569" y="238825"/>
                    <a:pt x="2726" y="254000"/>
                  </a:cubicBezTo>
                  <a:cubicBezTo>
                    <a:pt x="-3819" y="371811"/>
                    <a:pt x="218" y="332815"/>
                    <a:pt x="28126" y="397933"/>
                  </a:cubicBezTo>
                  <a:cubicBezTo>
                    <a:pt x="31642" y="406136"/>
                    <a:pt x="30282" y="417022"/>
                    <a:pt x="36593" y="423333"/>
                  </a:cubicBezTo>
                  <a:cubicBezTo>
                    <a:pt x="59635" y="446375"/>
                    <a:pt x="83515" y="457682"/>
                    <a:pt x="112793" y="465667"/>
                  </a:cubicBezTo>
                  <a:cubicBezTo>
                    <a:pt x="135245" y="471790"/>
                    <a:pt x="158149" y="476207"/>
                    <a:pt x="180526" y="482600"/>
                  </a:cubicBezTo>
                  <a:cubicBezTo>
                    <a:pt x="302342" y="517404"/>
                    <a:pt x="142625" y="488445"/>
                    <a:pt x="366793" y="516467"/>
                  </a:cubicBezTo>
                  <a:cubicBezTo>
                    <a:pt x="386549" y="524934"/>
                    <a:pt x="404621" y="540336"/>
                    <a:pt x="426060" y="541867"/>
                  </a:cubicBezTo>
                  <a:cubicBezTo>
                    <a:pt x="564026" y="551722"/>
                    <a:pt x="840926" y="550333"/>
                    <a:pt x="840926" y="550333"/>
                  </a:cubicBezTo>
                </a:path>
              </a:pathLst>
            </a:cu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D49642F-4489-BF01-A10E-1CAAFD97F95E}"/>
                </a:ext>
              </a:extLst>
            </p:cNvPr>
            <p:cNvSpPr/>
            <p:nvPr/>
          </p:nvSpPr>
          <p:spPr>
            <a:xfrm flipV="1">
              <a:off x="7498097" y="2430025"/>
              <a:ext cx="756218" cy="333901"/>
            </a:xfrm>
            <a:custGeom>
              <a:avLst/>
              <a:gdLst>
                <a:gd name="connsiteX0" fmla="*/ 1077993 w 1077993"/>
                <a:gd name="connsiteY0" fmla="*/ 338667 h 550400"/>
                <a:gd name="connsiteX1" fmla="*/ 1069526 w 1077993"/>
                <a:gd name="connsiteY1" fmla="*/ 220133 h 550400"/>
                <a:gd name="connsiteX2" fmla="*/ 1052593 w 1077993"/>
                <a:gd name="connsiteY2" fmla="*/ 186267 h 550400"/>
                <a:gd name="connsiteX3" fmla="*/ 1044126 w 1077993"/>
                <a:gd name="connsiteY3" fmla="*/ 160867 h 550400"/>
                <a:gd name="connsiteX4" fmla="*/ 976393 w 1077993"/>
                <a:gd name="connsiteY4" fmla="*/ 101600 h 550400"/>
                <a:gd name="connsiteX5" fmla="*/ 815526 w 1077993"/>
                <a:gd name="connsiteY5" fmla="*/ 42333 h 550400"/>
                <a:gd name="connsiteX6" fmla="*/ 722393 w 1077993"/>
                <a:gd name="connsiteY6" fmla="*/ 25400 h 550400"/>
                <a:gd name="connsiteX7" fmla="*/ 620793 w 1077993"/>
                <a:gd name="connsiteY7" fmla="*/ 0 h 550400"/>
                <a:gd name="connsiteX8" fmla="*/ 307526 w 1077993"/>
                <a:gd name="connsiteY8" fmla="*/ 8467 h 550400"/>
                <a:gd name="connsiteX9" fmla="*/ 222860 w 1077993"/>
                <a:gd name="connsiteY9" fmla="*/ 25400 h 550400"/>
                <a:gd name="connsiteX10" fmla="*/ 180526 w 1077993"/>
                <a:gd name="connsiteY10" fmla="*/ 50800 h 550400"/>
                <a:gd name="connsiteX11" fmla="*/ 155126 w 1077993"/>
                <a:gd name="connsiteY11" fmla="*/ 59267 h 550400"/>
                <a:gd name="connsiteX12" fmla="*/ 129726 w 1077993"/>
                <a:gd name="connsiteY12" fmla="*/ 76200 h 550400"/>
                <a:gd name="connsiteX13" fmla="*/ 95860 w 1077993"/>
                <a:gd name="connsiteY13" fmla="*/ 93133 h 550400"/>
                <a:gd name="connsiteX14" fmla="*/ 61993 w 1077993"/>
                <a:gd name="connsiteY14" fmla="*/ 135467 h 550400"/>
                <a:gd name="connsiteX15" fmla="*/ 28126 w 1077993"/>
                <a:gd name="connsiteY15" fmla="*/ 177800 h 550400"/>
                <a:gd name="connsiteX16" fmla="*/ 19660 w 1077993"/>
                <a:gd name="connsiteY16" fmla="*/ 211667 h 550400"/>
                <a:gd name="connsiteX17" fmla="*/ 2726 w 1077993"/>
                <a:gd name="connsiteY17" fmla="*/ 254000 h 550400"/>
                <a:gd name="connsiteX18" fmla="*/ 28126 w 1077993"/>
                <a:gd name="connsiteY18" fmla="*/ 397933 h 550400"/>
                <a:gd name="connsiteX19" fmla="*/ 36593 w 1077993"/>
                <a:gd name="connsiteY19" fmla="*/ 423333 h 550400"/>
                <a:gd name="connsiteX20" fmla="*/ 112793 w 1077993"/>
                <a:gd name="connsiteY20" fmla="*/ 465667 h 550400"/>
                <a:gd name="connsiteX21" fmla="*/ 180526 w 1077993"/>
                <a:gd name="connsiteY21" fmla="*/ 482600 h 550400"/>
                <a:gd name="connsiteX22" fmla="*/ 366793 w 1077993"/>
                <a:gd name="connsiteY22" fmla="*/ 516467 h 550400"/>
                <a:gd name="connsiteX23" fmla="*/ 426060 w 1077993"/>
                <a:gd name="connsiteY23" fmla="*/ 541867 h 550400"/>
                <a:gd name="connsiteX24" fmla="*/ 840926 w 1077993"/>
                <a:gd name="connsiteY24" fmla="*/ 550333 h 55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77993" h="550400">
                  <a:moveTo>
                    <a:pt x="1077993" y="338667"/>
                  </a:moveTo>
                  <a:cubicBezTo>
                    <a:pt x="1075171" y="299156"/>
                    <a:pt x="1076038" y="259206"/>
                    <a:pt x="1069526" y="220133"/>
                  </a:cubicBezTo>
                  <a:cubicBezTo>
                    <a:pt x="1067451" y="207684"/>
                    <a:pt x="1057565" y="197868"/>
                    <a:pt x="1052593" y="186267"/>
                  </a:cubicBezTo>
                  <a:cubicBezTo>
                    <a:pt x="1049077" y="178064"/>
                    <a:pt x="1048554" y="168616"/>
                    <a:pt x="1044126" y="160867"/>
                  </a:cubicBezTo>
                  <a:cubicBezTo>
                    <a:pt x="1024344" y="126249"/>
                    <a:pt x="1012760" y="119784"/>
                    <a:pt x="976393" y="101600"/>
                  </a:cubicBezTo>
                  <a:cubicBezTo>
                    <a:pt x="919957" y="73382"/>
                    <a:pt x="877324" y="57047"/>
                    <a:pt x="815526" y="42333"/>
                  </a:cubicBezTo>
                  <a:cubicBezTo>
                    <a:pt x="784831" y="35025"/>
                    <a:pt x="753334" y="31588"/>
                    <a:pt x="722393" y="25400"/>
                  </a:cubicBezTo>
                  <a:cubicBezTo>
                    <a:pt x="651631" y="11248"/>
                    <a:pt x="666024" y="15078"/>
                    <a:pt x="620793" y="0"/>
                  </a:cubicBezTo>
                  <a:cubicBezTo>
                    <a:pt x="516371" y="2822"/>
                    <a:pt x="411774" y="1813"/>
                    <a:pt x="307526" y="8467"/>
                  </a:cubicBezTo>
                  <a:cubicBezTo>
                    <a:pt x="278804" y="10300"/>
                    <a:pt x="222860" y="25400"/>
                    <a:pt x="222860" y="25400"/>
                  </a:cubicBezTo>
                  <a:cubicBezTo>
                    <a:pt x="208749" y="33867"/>
                    <a:pt x="195245" y="43440"/>
                    <a:pt x="180526" y="50800"/>
                  </a:cubicBezTo>
                  <a:cubicBezTo>
                    <a:pt x="172544" y="54791"/>
                    <a:pt x="163108" y="55276"/>
                    <a:pt x="155126" y="59267"/>
                  </a:cubicBezTo>
                  <a:cubicBezTo>
                    <a:pt x="146025" y="63818"/>
                    <a:pt x="138561" y="71152"/>
                    <a:pt x="129726" y="76200"/>
                  </a:cubicBezTo>
                  <a:cubicBezTo>
                    <a:pt x="118768" y="82462"/>
                    <a:pt x="106361" y="86132"/>
                    <a:pt x="95860" y="93133"/>
                  </a:cubicBezTo>
                  <a:cubicBezTo>
                    <a:pt x="79605" y="103970"/>
                    <a:pt x="73317" y="120369"/>
                    <a:pt x="61993" y="135467"/>
                  </a:cubicBezTo>
                  <a:cubicBezTo>
                    <a:pt x="51150" y="149924"/>
                    <a:pt x="39415" y="163689"/>
                    <a:pt x="28126" y="177800"/>
                  </a:cubicBezTo>
                  <a:cubicBezTo>
                    <a:pt x="25304" y="189089"/>
                    <a:pt x="23340" y="200628"/>
                    <a:pt x="19660" y="211667"/>
                  </a:cubicBezTo>
                  <a:cubicBezTo>
                    <a:pt x="14854" y="226085"/>
                    <a:pt x="3569" y="238825"/>
                    <a:pt x="2726" y="254000"/>
                  </a:cubicBezTo>
                  <a:cubicBezTo>
                    <a:pt x="-3819" y="371811"/>
                    <a:pt x="218" y="332815"/>
                    <a:pt x="28126" y="397933"/>
                  </a:cubicBezTo>
                  <a:cubicBezTo>
                    <a:pt x="31642" y="406136"/>
                    <a:pt x="30282" y="417022"/>
                    <a:pt x="36593" y="423333"/>
                  </a:cubicBezTo>
                  <a:cubicBezTo>
                    <a:pt x="59635" y="446375"/>
                    <a:pt x="83515" y="457682"/>
                    <a:pt x="112793" y="465667"/>
                  </a:cubicBezTo>
                  <a:cubicBezTo>
                    <a:pt x="135245" y="471790"/>
                    <a:pt x="158149" y="476207"/>
                    <a:pt x="180526" y="482600"/>
                  </a:cubicBezTo>
                  <a:cubicBezTo>
                    <a:pt x="302342" y="517404"/>
                    <a:pt x="142625" y="488445"/>
                    <a:pt x="366793" y="516467"/>
                  </a:cubicBezTo>
                  <a:cubicBezTo>
                    <a:pt x="386549" y="524934"/>
                    <a:pt x="404621" y="540336"/>
                    <a:pt x="426060" y="541867"/>
                  </a:cubicBezTo>
                  <a:cubicBezTo>
                    <a:pt x="564026" y="551722"/>
                    <a:pt x="840926" y="550333"/>
                    <a:pt x="840926" y="550333"/>
                  </a:cubicBezTo>
                </a:path>
              </a:pathLst>
            </a:cu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1091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174D-1B19-BDDE-A9AB-3EB2E3B2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91" y="0"/>
            <a:ext cx="11049000" cy="1325563"/>
          </a:xfrm>
        </p:spPr>
        <p:txBody>
          <a:bodyPr>
            <a:normAutofit/>
          </a:bodyPr>
          <a:lstStyle/>
          <a:p>
            <a:r>
              <a:rPr lang="en-US" dirty="0"/>
              <a:t>ATF Engagement into New Initiatives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BBC9D17-0659-EF5C-14DE-CFC9A41E571E}"/>
              </a:ext>
            </a:extLst>
          </p:cNvPr>
          <p:cNvSpPr txBox="1">
            <a:spLocks/>
          </p:cNvSpPr>
          <p:nvPr/>
        </p:nvSpPr>
        <p:spPr>
          <a:xfrm>
            <a:off x="11529928" y="6234921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BD850D-BE4D-AB55-F8AC-50B1D98C659F}"/>
              </a:ext>
            </a:extLst>
          </p:cNvPr>
          <p:cNvGrpSpPr/>
          <p:nvPr/>
        </p:nvGrpSpPr>
        <p:grpSpPr>
          <a:xfrm>
            <a:off x="2522275" y="1197817"/>
            <a:ext cx="6844147" cy="3322621"/>
            <a:chOff x="6003791" y="1967818"/>
            <a:chExt cx="5958623" cy="286171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681074A-AD49-1BAF-F7BC-F2AC88E527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3720" t="36479" b="20797"/>
            <a:stretch/>
          </p:blipFill>
          <p:spPr>
            <a:xfrm>
              <a:off x="6217318" y="1967818"/>
              <a:ext cx="5745096" cy="2861715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632E7C-841B-B7AC-CF41-65F57FD59805}"/>
                </a:ext>
              </a:extLst>
            </p:cNvPr>
            <p:cNvSpPr/>
            <p:nvPr/>
          </p:nvSpPr>
          <p:spPr>
            <a:xfrm>
              <a:off x="6096000" y="3104350"/>
              <a:ext cx="988679" cy="1521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close-up of a logo&#10;&#10;Description automatically generated">
              <a:extLst>
                <a:ext uri="{FF2B5EF4-FFF2-40B4-BE49-F238E27FC236}">
                  <a16:creationId xmlns:a16="http://schemas.microsoft.com/office/drawing/2014/main" id="{92CB7BE2-3F8A-5363-DD79-742B266C5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ghtScreen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3791" y="3429000"/>
              <a:ext cx="2695230" cy="964592"/>
            </a:xfrm>
            <a:prstGeom prst="rect">
              <a:avLst/>
            </a:prstGeom>
          </p:spPr>
        </p:pic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750D24E-EECF-7F74-F12E-8962E827D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1613" y="4520438"/>
            <a:ext cx="5590800" cy="201892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First </a:t>
            </a:r>
            <a:r>
              <a:rPr lang="en-US" sz="2400" dirty="0" err="1"/>
              <a:t>BeamNetUS</a:t>
            </a:r>
            <a:r>
              <a:rPr lang="en-US" sz="2400" dirty="0"/>
              <a:t> user proposals received for ATF and UED</a:t>
            </a:r>
          </a:p>
          <a:p>
            <a:pPr marL="914400" lvl="1" indent="-457200"/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pilot run in FY26 Q1</a:t>
            </a:r>
          </a:p>
          <a:p>
            <a:pPr marL="914400" lvl="1" indent="-457200"/>
            <a:r>
              <a:rPr lang="en-US" sz="2000" dirty="0"/>
              <a:t>stronger engagement starting FY27 including LEAD facility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F548CB94-224B-BF27-FC83-ACD2B88B25FB}"/>
              </a:ext>
            </a:extLst>
          </p:cNvPr>
          <p:cNvSpPr txBox="1">
            <a:spLocks/>
          </p:cNvSpPr>
          <p:nvPr/>
        </p:nvSpPr>
        <p:spPr>
          <a:xfrm>
            <a:off x="229587" y="4499957"/>
            <a:ext cx="6208328" cy="2018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Separate from ATF User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Targeted to communities not traditionally engaged largely unaware of DOE supported research opportunities</a:t>
            </a:r>
          </a:p>
        </p:txBody>
      </p:sp>
    </p:spTree>
    <p:extLst>
      <p:ext uri="{BB962C8B-B14F-4D97-AF65-F5344CB8AC3E}">
        <p14:creationId xmlns:p14="http://schemas.microsoft.com/office/powerpoint/2010/main" val="527474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A3B59-061C-4C3F-6F3F-79E649A86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8DA7A-4604-C336-2922-7BA57DA4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91" y="0"/>
            <a:ext cx="11049000" cy="1325563"/>
          </a:xfrm>
        </p:spPr>
        <p:txBody>
          <a:bodyPr>
            <a:normAutofit/>
          </a:bodyPr>
          <a:lstStyle/>
          <a:p>
            <a:r>
              <a:rPr lang="en-US" dirty="0"/>
              <a:t>ATF Engagement into New Initiatives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A4A3F38-6897-C8CD-E1E2-147EA0276562}"/>
              </a:ext>
            </a:extLst>
          </p:cNvPr>
          <p:cNvSpPr txBox="1">
            <a:spLocks/>
          </p:cNvSpPr>
          <p:nvPr/>
        </p:nvSpPr>
        <p:spPr>
          <a:xfrm>
            <a:off x="11529928" y="6234921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7F2866-2DE7-6F3C-07DF-88AA082CF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155" y="1761319"/>
            <a:ext cx="5058032" cy="4161685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 response to BRNW, we plan to submit the ATF upgrade proposal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Combined with the input from ATF Science Planning Workshops, the proposal will build up a long-term facility strategy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93974D-6C54-09E6-9491-0A4D6630B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071" y="1254482"/>
            <a:ext cx="3785304" cy="489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3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899D9D-9243-A4B2-3BDA-8F29324C0CCD}"/>
              </a:ext>
            </a:extLst>
          </p:cNvPr>
          <p:cNvGrpSpPr/>
          <p:nvPr/>
        </p:nvGrpSpPr>
        <p:grpSpPr>
          <a:xfrm>
            <a:off x="8563641" y="6058209"/>
            <a:ext cx="3235328" cy="685795"/>
            <a:chOff x="8459251" y="5148607"/>
            <a:chExt cx="3295602" cy="685795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BDD2D51E-70DA-074B-8471-D58185D77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59251" y="5148607"/>
              <a:ext cx="685796" cy="6857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0542A6-CC9E-6F8A-A396-D8E6FE210641}"/>
                </a:ext>
              </a:extLst>
            </p:cNvPr>
            <p:cNvSpPr txBox="1"/>
            <p:nvPr/>
          </p:nvSpPr>
          <p:spPr>
            <a:xfrm>
              <a:off x="9032999" y="5439227"/>
              <a:ext cx="2721854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Accelerator Facilities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570984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_Division_2023" id="{AF0A373D-0303-144E-B1F1-C79E1E3814D2}" vid="{AAA35494-A14D-2445-A245-39BA3508D8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26959</TotalTime>
  <Words>586</Words>
  <Application>Microsoft Office PowerPoint</Application>
  <PresentationFormat>Widescreen</PresentationFormat>
  <Paragraphs>80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ArialMT</vt:lpstr>
      <vt:lpstr>Calibri</vt:lpstr>
      <vt:lpstr>Roboto</vt:lpstr>
      <vt:lpstr>BNL</vt:lpstr>
      <vt:lpstr>27th Accelerator Test Facility (ATF) Users' Meeting  FY25-26 Running Plans</vt:lpstr>
      <vt:lpstr>PowerPoint Presentation</vt:lpstr>
      <vt:lpstr>PowerPoint Presentation</vt:lpstr>
      <vt:lpstr>FY25-26 Running Plans</vt:lpstr>
      <vt:lpstr>Investments into Future</vt:lpstr>
      <vt:lpstr>ATF Engagement into New Initiatives</vt:lpstr>
      <vt:lpstr>ATF Engagement into New Initiatives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26th ATF Users Meeting –  Logistics &amp; Opening Remarks</dc:title>
  <dc:subject/>
  <dc:creator>Mark Palmer</dc:creator>
  <cp:keywords/>
  <dc:description/>
  <cp:lastModifiedBy>Pogorelsky, Igor</cp:lastModifiedBy>
  <cp:revision>17</cp:revision>
  <dcterms:created xsi:type="dcterms:W3CDTF">2024-03-26T10:47:45Z</dcterms:created>
  <dcterms:modified xsi:type="dcterms:W3CDTF">2025-04-29T04:32:55Z</dcterms:modified>
  <cp:category/>
</cp:coreProperties>
</file>