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sldIdLst>
    <p:sldId id="2015" r:id="rId2"/>
    <p:sldId id="1359" r:id="rId3"/>
    <p:sldId id="2016" r:id="rId4"/>
    <p:sldId id="1361" r:id="rId5"/>
    <p:sldId id="1362" r:id="rId6"/>
    <p:sldId id="1363" r:id="rId7"/>
    <p:sldId id="13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3" autoAdjust="0"/>
    <p:restoredTop sz="88155" autoAdjust="0"/>
  </p:normalViewPr>
  <p:slideViewPr>
    <p:cSldViewPr snapToGrid="0" snapToObjects="1">
      <p:cViewPr varScale="1">
        <p:scale>
          <a:sx n="159" d="100"/>
          <a:sy n="159" d="100"/>
        </p:scale>
        <p:origin x="15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Tuesday</a:t>
            </a:r>
          </a:p>
          <a:p>
            <a:pPr marL="914400" lvl="1" indent="-457200"/>
            <a:r>
              <a:rPr lang="en-US" sz="2600" dirty="0"/>
              <a:t>AM – General ATF and HEP updates</a:t>
            </a:r>
          </a:p>
          <a:p>
            <a:pPr marL="914400" lvl="1" indent="-457200"/>
            <a:r>
              <a:rPr lang="en-US" sz="2600" dirty="0"/>
              <a:t>Lunch on your own</a:t>
            </a:r>
          </a:p>
          <a:p>
            <a:pPr marL="914400" lvl="1" indent="-457200"/>
            <a:r>
              <a:rPr lang="en-US" sz="2600" dirty="0"/>
              <a:t>PM – Experimental Status and Closeout Reports</a:t>
            </a:r>
          </a:p>
          <a:p>
            <a:pPr marL="914400" lvl="1" indent="-457200"/>
            <a:r>
              <a:rPr lang="en-US" sz="2600" dirty="0"/>
              <a:t>UM Dinner at Cooperage Inn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Wednesday</a:t>
            </a:r>
          </a:p>
          <a:p>
            <a:pPr marL="914400" lvl="1" indent="-457200"/>
            <a:r>
              <a:rPr lang="en-US" dirty="0"/>
              <a:t>AM – Experimental Status Reports</a:t>
            </a:r>
          </a:p>
          <a:p>
            <a:pPr marL="914400" lvl="1" indent="-457200"/>
            <a:r>
              <a:rPr lang="en-US" dirty="0"/>
              <a:t>Lunch on your own</a:t>
            </a:r>
          </a:p>
          <a:p>
            <a:pPr marL="914400" lvl="1" indent="-457200"/>
            <a:r>
              <a:rPr lang="en-US" dirty="0"/>
              <a:t>PM – Experimental Status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Thursday</a:t>
            </a:r>
          </a:p>
          <a:p>
            <a:pPr marL="914400" lvl="1" indent="-457200"/>
            <a:r>
              <a:rPr lang="en-US" dirty="0"/>
              <a:t>AM – New Proposals</a:t>
            </a:r>
          </a:p>
          <a:p>
            <a:pPr marL="914400" lvl="1" indent="-457200"/>
            <a:r>
              <a:rPr lang="en-US" dirty="0"/>
              <a:t>Lunch on your own</a:t>
            </a:r>
          </a:p>
          <a:p>
            <a:pPr marL="914400" lvl="1" indent="-457200"/>
            <a:r>
              <a:rPr lang="en-US" dirty="0"/>
              <a:t>PM – Closeout talks</a:t>
            </a:r>
          </a:p>
          <a:p>
            <a:pPr marL="914400" lvl="1" indent="-457200"/>
            <a:r>
              <a:rPr lang="en-US" dirty="0"/>
              <a:t>ATF Tour starting at 3pm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3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nl.gov/staffservices/cafeteria.ph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5" y="2685326"/>
            <a:ext cx="10874000" cy="1803939"/>
          </a:xfrm>
        </p:spPr>
        <p:txBody>
          <a:bodyPr>
            <a:normAutofit/>
          </a:bodyPr>
          <a:lstStyle/>
          <a:p>
            <a:r>
              <a:rPr lang="en-US" sz="3600" b="1" i="0" u="none" strike="noStrike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27th Accelerator Test Facility (ATF) Users' Meeting</a:t>
            </a:r>
            <a:br>
              <a:rPr lang="en-US" sz="3600" b="1" i="0" u="none" strike="noStrike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br>
              <a:rPr lang="en-US" sz="3600" b="1" i="0" u="none" strike="noStrike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en-US" sz="2800" dirty="0"/>
              <a:t>Logistics and Opening Remarks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Igor Pogorelsky</a:t>
            </a:r>
          </a:p>
          <a:p>
            <a:r>
              <a:rPr lang="en-US" dirty="0"/>
              <a:t>April 29 2025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8F941D-B2E9-2BC1-7925-AD6939B90408}"/>
              </a:ext>
            </a:extLst>
          </p:cNvPr>
          <p:cNvGrpSpPr/>
          <p:nvPr/>
        </p:nvGrpSpPr>
        <p:grpSpPr>
          <a:xfrm>
            <a:off x="811962" y="5491162"/>
            <a:ext cx="3779006" cy="809625"/>
            <a:chOff x="811962" y="5491162"/>
            <a:chExt cx="3779006" cy="809625"/>
          </a:xfrm>
        </p:grpSpPr>
        <p:pic>
          <p:nvPicPr>
            <p:cNvPr id="1028" name="Picture 4" descr="Icon&#10;&#10;Description automatically generated">
              <a:extLst>
                <a:ext uri="{FF2B5EF4-FFF2-40B4-BE49-F238E27FC236}">
                  <a16:creationId xmlns:a16="http://schemas.microsoft.com/office/drawing/2014/main" id="{997C43EC-F0BA-43FB-D8B9-ED85CE6C40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962" y="5491162"/>
              <a:ext cx="895350" cy="80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63DD432F-B884-62F3-478B-15BE5DD353AC}"/>
                </a:ext>
              </a:extLst>
            </p:cNvPr>
            <p:cNvSpPr txBox="1"/>
            <p:nvPr/>
          </p:nvSpPr>
          <p:spPr>
            <a:xfrm>
              <a:off x="1580904" y="5877030"/>
              <a:ext cx="3010064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</a:rPr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978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F836-3653-A091-6D66-3CCAED5AF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-4743"/>
            <a:ext cx="11049000" cy="1325563"/>
          </a:xfrm>
        </p:spPr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2A629-2018-B203-08D2-8C7B94078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03450"/>
            <a:ext cx="11049000" cy="4207185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/>
              <a:t>It is great to see those who are here in person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/>
              <a:t>We appreciate all of those participating remotely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/>
              <a:t>We are looking forward to three days of presentations </a:t>
            </a:r>
          </a:p>
          <a:p>
            <a:pPr marL="914400" lvl="1" indent="-457200"/>
            <a:r>
              <a:rPr lang="en-US" dirty="0"/>
              <a:t>from active and completed experiments</a:t>
            </a:r>
          </a:p>
          <a:p>
            <a:pPr marL="914400" lvl="1" indent="-457200"/>
            <a:r>
              <a:rPr lang="en-US" dirty="0"/>
              <a:t>new ideas for next ATF experiments</a:t>
            </a:r>
          </a:p>
          <a:p>
            <a:pPr marL="914400" lvl="1" indent="-457200"/>
            <a:r>
              <a:rPr lang="en-US" dirty="0"/>
              <a:t>informative facility reviews</a:t>
            </a:r>
          </a:p>
          <a:p>
            <a:pPr marL="914400" lvl="1" indent="-45720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F3DCB-C8C9-F0D6-8E63-FA335C506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1709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3CBF7-CF1F-AB9B-FA21-9B049B217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1683"/>
            <a:ext cx="11049000" cy="1325563"/>
          </a:xfrm>
        </p:spPr>
        <p:txBody>
          <a:bodyPr/>
          <a:lstStyle/>
          <a:p>
            <a:r>
              <a:rPr lang="en-US" dirty="0"/>
              <a:t>What to expect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42B67-C7FD-6C4D-2298-4977EB22C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325407"/>
            <a:ext cx="11049000" cy="4207185"/>
          </a:xfrm>
        </p:spPr>
        <p:txBody>
          <a:bodyPr/>
          <a:lstStyle/>
          <a:p>
            <a:pPr marL="0" indent="0"/>
            <a:r>
              <a:rPr lang="en-US" dirty="0"/>
              <a:t>	</a:t>
            </a:r>
            <a:r>
              <a:rPr lang="en-US" sz="3200" dirty="0"/>
              <a:t>~30 presentations:</a:t>
            </a:r>
          </a:p>
          <a:p>
            <a:pPr marL="914400" lvl="1" indent="-457200">
              <a:spcBef>
                <a:spcPts val="1800"/>
              </a:spcBef>
            </a:pPr>
            <a:r>
              <a:rPr lang="en-US" sz="2800" dirty="0"/>
              <a:t>Status Reports 		- 9 x 20 min</a:t>
            </a:r>
          </a:p>
          <a:p>
            <a:pPr marL="914400" lvl="1" indent="-457200">
              <a:spcBef>
                <a:spcPts val="1800"/>
              </a:spcBef>
            </a:pPr>
            <a:r>
              <a:rPr lang="en-US" sz="2800" dirty="0"/>
              <a:t>Closeouts 			- 5 x 25 min</a:t>
            </a:r>
          </a:p>
          <a:p>
            <a:pPr marL="914400" lvl="1" indent="-457200">
              <a:spcBef>
                <a:spcPts val="1800"/>
              </a:spcBef>
            </a:pPr>
            <a:r>
              <a:rPr lang="en-US" sz="2800" dirty="0"/>
              <a:t>New Proposals 		- 7 x 30 min</a:t>
            </a:r>
          </a:p>
          <a:p>
            <a:pPr marL="914400" lvl="1" indent="-457200">
              <a:spcBef>
                <a:spcPts val="1800"/>
              </a:spcBef>
            </a:pPr>
            <a:r>
              <a:rPr lang="en-US" sz="2800" dirty="0"/>
              <a:t>Facility Presentations 	- 8 x 15-20 min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24869-73D0-C800-0238-D8E4AD43B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362EE-6C44-02DB-9676-A976F903187B}"/>
              </a:ext>
            </a:extLst>
          </p:cNvPr>
          <p:cNvSpPr txBox="1"/>
          <p:nvPr/>
        </p:nvSpPr>
        <p:spPr>
          <a:xfrm>
            <a:off x="1002491" y="5154143"/>
            <a:ext cx="94757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i="1" dirty="0">
                <a:solidFill>
                  <a:srgbClr val="FF0000"/>
                </a:solidFill>
              </a:rPr>
              <a:t>In order to streamline the agenda, experiments that did not receive time in the last year aren’t required to report unless they have special developments to relate.</a:t>
            </a:r>
          </a:p>
        </p:txBody>
      </p:sp>
    </p:spTree>
    <p:extLst>
      <p:ext uri="{BB962C8B-B14F-4D97-AF65-F5344CB8AC3E}">
        <p14:creationId xmlns:p14="http://schemas.microsoft.com/office/powerpoint/2010/main" val="92655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05DC096-E157-0504-2CB9-DB5DD69C5DF0}"/>
              </a:ext>
            </a:extLst>
          </p:cNvPr>
          <p:cNvSpPr/>
          <p:nvPr/>
        </p:nvSpPr>
        <p:spPr>
          <a:xfrm>
            <a:off x="4591049" y="1633538"/>
            <a:ext cx="3248026" cy="5476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545188-3EFA-7711-324C-B1392EAD2FA8}"/>
              </a:ext>
            </a:extLst>
          </p:cNvPr>
          <p:cNvSpPr/>
          <p:nvPr/>
        </p:nvSpPr>
        <p:spPr>
          <a:xfrm>
            <a:off x="4586290" y="5366803"/>
            <a:ext cx="3248026" cy="4196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95FC65-6F0B-3E1F-A3C8-DC195B094B80}"/>
              </a:ext>
            </a:extLst>
          </p:cNvPr>
          <p:cNvSpPr/>
          <p:nvPr/>
        </p:nvSpPr>
        <p:spPr>
          <a:xfrm>
            <a:off x="690957" y="1395412"/>
            <a:ext cx="3248026" cy="5476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C3FAB8-3816-EF34-D594-52ABFB294F7D}"/>
              </a:ext>
            </a:extLst>
          </p:cNvPr>
          <p:cNvSpPr/>
          <p:nvPr/>
        </p:nvSpPr>
        <p:spPr>
          <a:xfrm>
            <a:off x="690957" y="5302776"/>
            <a:ext cx="3248026" cy="5476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0E6B98-8D28-0FFE-C24C-974B6A65D768}"/>
              </a:ext>
            </a:extLst>
          </p:cNvPr>
          <p:cNvSpPr/>
          <p:nvPr/>
        </p:nvSpPr>
        <p:spPr>
          <a:xfrm>
            <a:off x="690957" y="2852940"/>
            <a:ext cx="3248026" cy="5476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18336F-3663-B87A-38F4-E4BF5ED289C1}"/>
              </a:ext>
            </a:extLst>
          </p:cNvPr>
          <p:cNvSpPr/>
          <p:nvPr/>
        </p:nvSpPr>
        <p:spPr>
          <a:xfrm>
            <a:off x="4586290" y="3035822"/>
            <a:ext cx="3248026" cy="5476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9B542C-36AA-FDF8-1445-83CE6324D31D}"/>
              </a:ext>
            </a:extLst>
          </p:cNvPr>
          <p:cNvSpPr/>
          <p:nvPr/>
        </p:nvSpPr>
        <p:spPr>
          <a:xfrm>
            <a:off x="690957" y="1957590"/>
            <a:ext cx="3248026" cy="8808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65675D-B5EF-B4AF-11FC-A1F113B2BF97}"/>
              </a:ext>
            </a:extLst>
          </p:cNvPr>
          <p:cNvSpPr/>
          <p:nvPr/>
        </p:nvSpPr>
        <p:spPr>
          <a:xfrm>
            <a:off x="690957" y="4078925"/>
            <a:ext cx="3248026" cy="2190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2E470B-E2F2-04C2-452E-E30F513CBB48}"/>
              </a:ext>
            </a:extLst>
          </p:cNvPr>
          <p:cNvSpPr/>
          <p:nvPr/>
        </p:nvSpPr>
        <p:spPr>
          <a:xfrm>
            <a:off x="4586290" y="4299212"/>
            <a:ext cx="3248026" cy="2190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2F16314-E22B-3DA9-0CF0-0380CE4C749A}"/>
              </a:ext>
            </a:extLst>
          </p:cNvPr>
          <p:cNvSpPr/>
          <p:nvPr/>
        </p:nvSpPr>
        <p:spPr>
          <a:xfrm>
            <a:off x="690957" y="3412367"/>
            <a:ext cx="3248026" cy="6493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D17E95-7974-64BD-1756-33BF385675C6}"/>
              </a:ext>
            </a:extLst>
          </p:cNvPr>
          <p:cNvSpPr/>
          <p:nvPr/>
        </p:nvSpPr>
        <p:spPr>
          <a:xfrm>
            <a:off x="690957" y="4545228"/>
            <a:ext cx="3248026" cy="7306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58E4F3-3B64-E65F-C880-36402E5BA471}"/>
              </a:ext>
            </a:extLst>
          </p:cNvPr>
          <p:cNvSpPr/>
          <p:nvPr/>
        </p:nvSpPr>
        <p:spPr>
          <a:xfrm>
            <a:off x="4591049" y="2206675"/>
            <a:ext cx="3248026" cy="823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CF42144-0C8D-F52F-FAB0-EDF5BEFF3C07}"/>
              </a:ext>
            </a:extLst>
          </p:cNvPr>
          <p:cNvSpPr/>
          <p:nvPr/>
        </p:nvSpPr>
        <p:spPr>
          <a:xfrm>
            <a:off x="4586290" y="3583510"/>
            <a:ext cx="3248026" cy="688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876657-1FEA-1ECE-5B23-0CFA8085E90F}"/>
              </a:ext>
            </a:extLst>
          </p:cNvPr>
          <p:cNvSpPr/>
          <p:nvPr/>
        </p:nvSpPr>
        <p:spPr>
          <a:xfrm>
            <a:off x="4591049" y="4538650"/>
            <a:ext cx="3248026" cy="823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099DB2-EABA-269C-4303-EB99318AEB9D}"/>
              </a:ext>
            </a:extLst>
          </p:cNvPr>
          <p:cNvSpPr/>
          <p:nvPr/>
        </p:nvSpPr>
        <p:spPr>
          <a:xfrm>
            <a:off x="8499430" y="3082639"/>
            <a:ext cx="3248026" cy="5175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5CA29B-050B-9FBA-FE5B-AB9270802E22}"/>
              </a:ext>
            </a:extLst>
          </p:cNvPr>
          <p:cNvSpPr/>
          <p:nvPr/>
        </p:nvSpPr>
        <p:spPr>
          <a:xfrm>
            <a:off x="8486774" y="2684694"/>
            <a:ext cx="3248026" cy="3677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ED0DB4-940D-15E9-6961-084D8D99444B}"/>
              </a:ext>
            </a:extLst>
          </p:cNvPr>
          <p:cNvSpPr/>
          <p:nvPr/>
        </p:nvSpPr>
        <p:spPr>
          <a:xfrm>
            <a:off x="8515349" y="1633538"/>
            <a:ext cx="3248026" cy="8088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53CB85-2164-4411-695E-A635A21B6A39}"/>
              </a:ext>
            </a:extLst>
          </p:cNvPr>
          <p:cNvSpPr/>
          <p:nvPr/>
        </p:nvSpPr>
        <p:spPr>
          <a:xfrm>
            <a:off x="8515349" y="1085850"/>
            <a:ext cx="3248026" cy="5476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A74E1D-CF65-E9FB-63FF-CBA0D25897DD}"/>
              </a:ext>
            </a:extLst>
          </p:cNvPr>
          <p:cNvSpPr/>
          <p:nvPr/>
        </p:nvSpPr>
        <p:spPr>
          <a:xfrm>
            <a:off x="8499430" y="3627511"/>
            <a:ext cx="1624013" cy="509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EB8EA8-17B6-1B6B-58C7-C1D21A7C828C}"/>
              </a:ext>
            </a:extLst>
          </p:cNvPr>
          <p:cNvSpPr/>
          <p:nvPr/>
        </p:nvSpPr>
        <p:spPr>
          <a:xfrm>
            <a:off x="10139363" y="3627014"/>
            <a:ext cx="1595437" cy="105727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97924-12D9-7ACF-3B06-0A41273D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8413"/>
            <a:ext cx="9318696" cy="738714"/>
          </a:xfrm>
        </p:spPr>
        <p:txBody>
          <a:bodyPr/>
          <a:lstStyle/>
          <a:p>
            <a:r>
              <a:rPr lang="en-US" dirty="0"/>
              <a:t>Agenda at a Glance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62EDA7-21DF-CDE7-F087-804079089B3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410" y="980596"/>
            <a:ext cx="3778417" cy="497503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760D4F7-75F1-32AD-FFCC-4E6EA4B03B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0649" y="1019568"/>
            <a:ext cx="3878642" cy="504432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DB082E5-0C4E-21CE-C458-F1FF2F8341B6}"/>
              </a:ext>
            </a:extLst>
          </p:cNvPr>
          <p:cNvSpPr/>
          <p:nvPr/>
        </p:nvSpPr>
        <p:spPr>
          <a:xfrm>
            <a:off x="8487976" y="2469220"/>
            <a:ext cx="3248026" cy="1696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CAF1D80-31E9-3142-BC43-AD864B744F3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8585" y="412651"/>
            <a:ext cx="3903438" cy="44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0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819E03-2E98-C786-6C16-21A8842D7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7" y="448744"/>
            <a:ext cx="11049000" cy="1325563"/>
          </a:xfrm>
        </p:spPr>
        <p:txBody>
          <a:bodyPr/>
          <a:lstStyle/>
          <a:p>
            <a:r>
              <a:rPr lang="en-US" dirty="0"/>
              <a:t>Lunch at </a:t>
            </a:r>
            <a:r>
              <a:rPr lang="en-US" dirty="0" err="1"/>
              <a:t>Berkner</a:t>
            </a:r>
            <a:r>
              <a:rPr lang="en-US" dirty="0"/>
              <a:t> Hall Cafeteria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EBDC0-F2DB-8CE9-DB5F-1BB1E0598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pic>
        <p:nvPicPr>
          <p:cNvPr id="3" name="Picture 2" descr="A screenshot of a website">
            <a:extLst>
              <a:ext uri="{FF2B5EF4-FFF2-40B4-BE49-F238E27FC236}">
                <a16:creationId xmlns:a16="http://schemas.microsoft.com/office/drawing/2014/main" id="{A6E31964-542C-AC0C-DE61-428BF8190B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63" t="24435" r="4588" b="16349"/>
          <a:stretch/>
        </p:blipFill>
        <p:spPr>
          <a:xfrm>
            <a:off x="295837" y="2223051"/>
            <a:ext cx="9977716" cy="38863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4F1E92-8A4C-B7BE-2B56-D8E0275724C9}"/>
              </a:ext>
            </a:extLst>
          </p:cNvPr>
          <p:cNvSpPr/>
          <p:nvPr/>
        </p:nvSpPr>
        <p:spPr>
          <a:xfrm>
            <a:off x="7156580" y="2823338"/>
            <a:ext cx="1287624" cy="43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F0334B-1B41-4313-0954-04D126D88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32"/>
          <a:stretch/>
        </p:blipFill>
        <p:spPr bwMode="auto">
          <a:xfrm>
            <a:off x="9241551" y="0"/>
            <a:ext cx="296060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DF8CC3-B10E-D48E-4C2F-D2F14A642DDC}"/>
              </a:ext>
            </a:extLst>
          </p:cNvPr>
          <p:cNvSpPr txBox="1"/>
          <p:nvPr/>
        </p:nvSpPr>
        <p:spPr>
          <a:xfrm>
            <a:off x="2995863" y="1368910"/>
            <a:ext cx="6100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BNL | </a:t>
            </a:r>
            <a:r>
              <a:rPr lang="en-US" dirty="0" err="1">
                <a:hlinkClick r:id="rId4"/>
              </a:rPr>
              <a:t>Berkner</a:t>
            </a:r>
            <a:r>
              <a:rPr lang="en-US" dirty="0">
                <a:hlinkClick r:id="rId4"/>
              </a:rPr>
              <a:t> Hall Cafeteria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2C2621-4B8A-7038-EDE1-6CFFD43CF020}"/>
              </a:ext>
            </a:extLst>
          </p:cNvPr>
          <p:cNvSpPr txBox="1"/>
          <p:nvPr/>
        </p:nvSpPr>
        <p:spPr>
          <a:xfrm>
            <a:off x="3362826" y="1652998"/>
            <a:ext cx="23882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94B4D"/>
                </a:solidFill>
                <a:effectLst/>
                <a:latin typeface="Roboto" panose="02000000000000000000" pitchFamily="2" charset="0"/>
              </a:rPr>
              <a:t>www.foodtruck.pub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8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D23AF-C451-9CCD-DB7E-0A4EDC73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5919452" cy="1325563"/>
          </a:xfrm>
        </p:spPr>
        <p:txBody>
          <a:bodyPr/>
          <a:lstStyle/>
          <a:p>
            <a:r>
              <a:rPr lang="en-US" dirty="0"/>
              <a:t>No-host Dinner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9BD23-9C9B-F420-AF33-55FA23C29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13" y="1492339"/>
            <a:ext cx="5524500" cy="4207185"/>
          </a:xfrm>
        </p:spPr>
        <p:txBody>
          <a:bodyPr/>
          <a:lstStyle/>
          <a:p>
            <a:pPr marL="12700" indent="-12700"/>
            <a:r>
              <a:rPr lang="en-US" b="1" dirty="0"/>
              <a:t>Cooperage Inn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6 pm this evening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2218 Sound Ave</a:t>
            </a:r>
            <a:br>
              <a:rPr lang="en-US" dirty="0"/>
            </a:br>
            <a:r>
              <a:rPr lang="en-US" dirty="0"/>
              <a:t>Baiting Hollow, NY 11933</a:t>
            </a:r>
          </a:p>
          <a:p>
            <a:pPr marL="12700" indent="-12700"/>
            <a:endParaRPr lang="en-US" dirty="0"/>
          </a:p>
          <a:p>
            <a:pPr marL="12700" indent="-12700"/>
            <a:endParaRPr lang="en-US" dirty="0"/>
          </a:p>
          <a:p>
            <a:pPr marL="12700" indent="-127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21EB4-F3EC-2C3C-4968-95C24D335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pic>
        <p:nvPicPr>
          <p:cNvPr id="7" name="Picture 6" descr="A map with a blue line&#10;&#10;Description automatically generated">
            <a:extLst>
              <a:ext uri="{FF2B5EF4-FFF2-40B4-BE49-F238E27FC236}">
                <a16:creationId xmlns:a16="http://schemas.microsoft.com/office/drawing/2014/main" id="{FB44C2A0-B035-7B10-EFDD-04F386D77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07" t="18016" r="18229" b="8144"/>
          <a:stretch/>
        </p:blipFill>
        <p:spPr>
          <a:xfrm>
            <a:off x="5504651" y="-310"/>
            <a:ext cx="6687350" cy="63169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32BA95-4206-6916-322A-5F588D958BB1}"/>
              </a:ext>
            </a:extLst>
          </p:cNvPr>
          <p:cNvSpPr txBox="1"/>
          <p:nvPr/>
        </p:nvSpPr>
        <p:spPr>
          <a:xfrm>
            <a:off x="6030729" y="4982966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Lab main</a:t>
            </a:r>
            <a:br>
              <a:rPr lang="en-US" sz="1400" dirty="0"/>
            </a:br>
            <a:r>
              <a:rPr lang="en-US" sz="1400" dirty="0"/>
              <a:t>entrance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A07D38-EB5E-FC84-D980-FEE05E76A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12" y="3457189"/>
            <a:ext cx="3668624" cy="275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4FA759-E274-0B32-7C59-0C8C38DC0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175" y="1825625"/>
            <a:ext cx="5240826" cy="193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14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8F3C8-BAF8-FC5F-E674-49CD2F5B4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"/>
            <a:ext cx="11049000" cy="825190"/>
          </a:xfrm>
        </p:spPr>
        <p:txBody>
          <a:bodyPr/>
          <a:lstStyle/>
          <a:p>
            <a:r>
              <a:rPr lang="en-US" dirty="0"/>
              <a:t>Safety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964FC-2E83-8CD1-02F8-107BC653B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705745"/>
            <a:ext cx="11049000" cy="4207185"/>
          </a:xfrm>
        </p:spPr>
        <p:txBody>
          <a:bodyPr/>
          <a:lstStyle/>
          <a:p>
            <a:r>
              <a:rPr lang="en-US" dirty="0"/>
              <a:t>Closest building exit is just down the stairs and out the front door.</a:t>
            </a:r>
          </a:p>
          <a:p>
            <a:r>
              <a:rPr lang="en-US" dirty="0"/>
              <a:t>Additional stairwells at ends of 2 hallways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6F56-890A-244F-0439-9B6D20CA2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F5645EB-C77C-C4AE-AF12-7C694CFB1650}"/>
              </a:ext>
            </a:extLst>
          </p:cNvPr>
          <p:cNvSpPr txBox="1">
            <a:spLocks/>
          </p:cNvSpPr>
          <p:nvPr/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A computer screen shot of a building&#10;&#10;Description automatically generated">
            <a:extLst>
              <a:ext uri="{FF2B5EF4-FFF2-40B4-BE49-F238E27FC236}">
                <a16:creationId xmlns:a16="http://schemas.microsoft.com/office/drawing/2014/main" id="{C13CC405-F850-3790-437C-C896145E36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8" b="2040"/>
          <a:stretch/>
        </p:blipFill>
        <p:spPr>
          <a:xfrm>
            <a:off x="2073499" y="1881560"/>
            <a:ext cx="9659155" cy="49764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64087F-939A-0742-C3B7-0A73672AAE97}"/>
              </a:ext>
            </a:extLst>
          </p:cNvPr>
          <p:cNvSpPr/>
          <p:nvPr/>
        </p:nvSpPr>
        <p:spPr>
          <a:xfrm>
            <a:off x="4816699" y="5898524"/>
            <a:ext cx="1442433" cy="95947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We are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D08DC9-C941-4FF4-D384-E60A2205F15C}"/>
              </a:ext>
            </a:extLst>
          </p:cNvPr>
          <p:cNvSpPr/>
          <p:nvPr/>
        </p:nvSpPr>
        <p:spPr>
          <a:xfrm>
            <a:off x="4631908" y="4703529"/>
            <a:ext cx="906007" cy="10491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094260-2068-9CF4-AE20-B96DE1D37ECB}"/>
              </a:ext>
            </a:extLst>
          </p:cNvPr>
          <p:cNvSpPr/>
          <p:nvPr/>
        </p:nvSpPr>
        <p:spPr>
          <a:xfrm>
            <a:off x="9962483" y="4599134"/>
            <a:ext cx="906007" cy="10491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855A5B-D74D-5E1A-988E-BFC81365BE56}"/>
              </a:ext>
            </a:extLst>
          </p:cNvPr>
          <p:cNvSpPr/>
          <p:nvPr/>
        </p:nvSpPr>
        <p:spPr>
          <a:xfrm>
            <a:off x="5363110" y="1859400"/>
            <a:ext cx="441789" cy="4831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1622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_Division_2023" id="{AF0A373D-0303-144E-B1F1-C79E1E3814D2}" vid="{AAA35494-A14D-2445-A245-39BA3508D8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9450</TotalTime>
  <Words>268</Words>
  <Application>Microsoft Office PowerPoint</Application>
  <PresentationFormat>Widescreen</PresentationFormat>
  <Paragraphs>53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Roboto</vt:lpstr>
      <vt:lpstr>BNL</vt:lpstr>
      <vt:lpstr>27th Accelerator Test Facility (ATF) Users' Meeting  Logistics and Opening Remarks</vt:lpstr>
      <vt:lpstr>Welcome</vt:lpstr>
      <vt:lpstr>What to expect</vt:lpstr>
      <vt:lpstr>Agenda at a Glance</vt:lpstr>
      <vt:lpstr>Lunch at Berkner Hall Cafeteria</vt:lpstr>
      <vt:lpstr>No-host Dinner</vt:lpstr>
      <vt:lpstr>Safety First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26th ATF Users Meeting –  Logistics &amp; Opening Remarks</dc:title>
  <dc:subject/>
  <dc:creator>Mark Palmer</dc:creator>
  <cp:keywords/>
  <dc:description/>
  <cp:lastModifiedBy>Pogorelsky, Igor</cp:lastModifiedBy>
  <cp:revision>10</cp:revision>
  <dcterms:created xsi:type="dcterms:W3CDTF">2024-03-26T10:47:45Z</dcterms:created>
  <dcterms:modified xsi:type="dcterms:W3CDTF">2025-04-29T02:58:03Z</dcterms:modified>
  <cp:category/>
</cp:coreProperties>
</file>