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4"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6757" autoAdjust="0"/>
  </p:normalViewPr>
  <p:slideViewPr>
    <p:cSldViewPr snapToGrid="0">
      <p:cViewPr varScale="1">
        <p:scale>
          <a:sx n="90" d="100"/>
          <a:sy n="90" d="100"/>
        </p:scale>
        <p:origin x="1308" y="96"/>
      </p:cViewPr>
      <p:guideLst/>
    </p:cSldViewPr>
  </p:slideViewPr>
  <p:notesTextViewPr>
    <p:cViewPr>
      <p:scale>
        <a:sx n="1" d="1"/>
        <a:sy n="1" d="1"/>
      </p:scale>
      <p:origin x="0" y="0"/>
    </p:cViewPr>
  </p:notesTextViewPr>
  <p:notesViewPr>
    <p:cSldViewPr snapToGrid="0">
      <p:cViewPr varScale="1">
        <p:scale>
          <a:sx n="50" d="100"/>
          <a:sy n="50" d="100"/>
        </p:scale>
        <p:origin x="2708" y="2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81A0D9-2C1A-4A8F-AF0A-2616FFD96FC9}" type="datetimeFigureOut">
              <a:rPr lang="en-US" smtClean="0"/>
              <a:t>4/29/2025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658552-8D4D-4AD7-A6A7-DFA0561DA5B0}" type="slidenum">
              <a:rPr lang="en-US" smtClean="0"/>
              <a:t>‹#›</a:t>
            </a:fld>
            <a:endParaRPr lang="en-US"/>
          </a:p>
        </p:txBody>
      </p:sp>
    </p:spTree>
    <p:extLst>
      <p:ext uri="{BB962C8B-B14F-4D97-AF65-F5344CB8AC3E}">
        <p14:creationId xmlns:p14="http://schemas.microsoft.com/office/powerpoint/2010/main" val="4228783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science.osti.gov/initiatives/RENEW)"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Good afternoon, everyone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hope you still have some battery left in you. For those who don’t know me, my name is VV and I am an Associate Professor within the ETET Department at NYCCT.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My talk will be short and informative, as it presents the training program for </a:t>
            </a:r>
            <a:r>
              <a:rPr lang="en-US" dirty="0" err="1"/>
              <a:t>Citytech</a:t>
            </a:r>
            <a:r>
              <a:rPr lang="en-US" dirty="0"/>
              <a:t> Engineering and Physics students in Accelerator Research and Development at BNL.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Also, for those who do not know who is New York City College of Technology/ aka </a:t>
            </a:r>
            <a:r>
              <a:rPr lang="en-US" dirty="0" err="1"/>
              <a:t>Citytech</a:t>
            </a:r>
            <a:r>
              <a:rPr lang="en-US" dirty="0"/>
              <a:t>, please note that it is a senior college and is one of the 25 City University of New York campuses.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Now, </a:t>
            </a:r>
            <a:r>
              <a:rPr lang="en-US" dirty="0" err="1"/>
              <a:t>Citytech’s</a:t>
            </a:r>
            <a:r>
              <a:rPr lang="en-US" dirty="0"/>
              <a:t> strong background in preparing the next generation of technical and scientific workforce in combination with it’s long collaboration with Brookhaven National Laboratory (BNL) lead to a successful RENEW program. The brains and muscles behind this project are named here of who many are in this room or online, and I would like to mention…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Science and Engineering </a:t>
            </a:r>
            <a:br>
              <a:rPr lang="en-US" sz="1200" dirty="0"/>
            </a:br>
            <a:r>
              <a:rPr lang="en-US" sz="1200" dirty="0"/>
              <a:t>Apprenticeship Program in Accelerator R&amp;D</a:t>
            </a:r>
            <a:br>
              <a:rPr lang="en-US" sz="1200" dirty="0"/>
            </a:b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NP-318011Advanced Accelerator Training for </a:t>
            </a:r>
            <a:r>
              <a:rPr lang="en-US" sz="1200" dirty="0" err="1"/>
              <a:t>Citytech</a:t>
            </a:r>
            <a:r>
              <a:rPr lang="en-US" sz="1200" dirty="0"/>
              <a:t> Students under the RENEW Program 15:25-15:40</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April 29, 2025 BNL BLDG 515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46658552-8D4D-4AD7-A6A7-DFA0561DA5B0}" type="slidenum">
              <a:rPr lang="en-US" smtClean="0"/>
              <a:t>1</a:t>
            </a:fld>
            <a:endParaRPr lang="en-US"/>
          </a:p>
        </p:txBody>
      </p:sp>
    </p:spTree>
    <p:extLst>
      <p:ext uri="{BB962C8B-B14F-4D97-AF65-F5344CB8AC3E}">
        <p14:creationId xmlns:p14="http://schemas.microsoft.com/office/powerpoint/2010/main" val="600212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200" kern="1200" dirty="0">
                <a:solidFill>
                  <a:schemeClr val="tx1"/>
                </a:solidFill>
                <a:effectLst/>
                <a:latin typeface="+mn-lt"/>
                <a:ea typeface="+mn-ea"/>
                <a:cs typeface="+mn-cs"/>
              </a:rPr>
              <a:t>This particular RENEW program, which stands for </a:t>
            </a:r>
            <a:r>
              <a:rPr lang="en-US" sz="1200" i="1" dirty="0"/>
              <a:t>Reaching a New Energy Sciences Workforce (</a:t>
            </a:r>
            <a:r>
              <a:rPr lang="en-US" sz="1200" i="1" u="sng" dirty="0">
                <a:hlinkClick r:id="rId3"/>
              </a:rPr>
              <a:t>RENEW</a:t>
            </a:r>
            <a:r>
              <a:rPr lang="en-US" sz="1200" i="1" dirty="0"/>
              <a:t>) initiative </a:t>
            </a:r>
            <a:r>
              <a:rPr lang="en-US" sz="1200" i="0" dirty="0"/>
              <a:t>and is </a:t>
            </a:r>
            <a:r>
              <a:rPr lang="en-US" sz="1200" kern="1200" dirty="0">
                <a:solidFill>
                  <a:schemeClr val="tx1"/>
                </a:solidFill>
                <a:effectLst/>
                <a:latin typeface="+mn-lt"/>
                <a:ea typeface="+mn-ea"/>
                <a:cs typeface="+mn-cs"/>
              </a:rPr>
              <a:t>awarded by DOE Office of Science (</a:t>
            </a:r>
            <a:r>
              <a:rPr lang="en-US" sz="1200" i="1" dirty="0"/>
              <a:t>Grant number DE-SC0025742 </a:t>
            </a:r>
            <a:r>
              <a:rPr lang="en-US" sz="1200" kern="1200" dirty="0">
                <a:solidFill>
                  <a:schemeClr val="tx1"/>
                </a:solidFill>
                <a:effectLst/>
                <a:latin typeface="+mn-lt"/>
                <a:ea typeface="+mn-ea"/>
                <a:cs typeface="+mn-cs"/>
              </a:rPr>
              <a:t>), supports the training of about 20 STEM students in Accelerator Research &amp; Development (R&amp;D) over the duration of three years.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3. Additional efforts are spent in the development of a self-sustainable academic minor at New York City College of Technology (City Tech)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4. while addressing the need for technical developments at the Accelerator Science &amp; Technology Department/Brookhaven National Laboratory/Department of Energy (ASTD/BNL/DOE).</a:t>
            </a:r>
          </a:p>
          <a:p>
            <a:endParaRPr lang="en-US" dirty="0"/>
          </a:p>
        </p:txBody>
      </p:sp>
      <p:sp>
        <p:nvSpPr>
          <p:cNvPr id="4" name="Slide Number Placeholder 3"/>
          <p:cNvSpPr>
            <a:spLocks noGrp="1"/>
          </p:cNvSpPr>
          <p:nvPr>
            <p:ph type="sldNum" sz="quarter" idx="5"/>
          </p:nvPr>
        </p:nvSpPr>
        <p:spPr/>
        <p:txBody>
          <a:bodyPr/>
          <a:lstStyle/>
          <a:p>
            <a:fld id="{46658552-8D4D-4AD7-A6A7-DFA0561DA5B0}" type="slidenum">
              <a:rPr lang="en-US" smtClean="0"/>
              <a:t>2</a:t>
            </a:fld>
            <a:endParaRPr lang="en-US"/>
          </a:p>
        </p:txBody>
      </p:sp>
    </p:spTree>
    <p:extLst>
      <p:ext uri="{BB962C8B-B14F-4D97-AF65-F5344CB8AC3E}">
        <p14:creationId xmlns:p14="http://schemas.microsoft.com/office/powerpoint/2010/main" val="3042717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For this year, the team decided to start small and allow collaborators to improve throughout the three years of the RENEW program. Therefore, the first cohort will consist of only 5 students. However, since you have been so kind to take 5 students under your guidance, we decided to give you a bonus of another two students and a Visiting Faculty on top of that </a:t>
            </a:r>
            <a:r>
              <a:rPr lang="en-US" dirty="0">
                <a:sym typeface="Wingdings" panose="05000000000000000000" pitchFamily="2" charset="2"/>
              </a:rPr>
              <a:t>. Which, Of course, comes with more work for everyone.</a:t>
            </a:r>
            <a:endParaRPr lang="en-US" dirty="0"/>
          </a:p>
          <a:p>
            <a:pPr marL="228600" indent="-228600">
              <a:buAutoNum type="arabicPeriod"/>
            </a:pPr>
            <a:endParaRPr lang="en-US" dirty="0"/>
          </a:p>
          <a:p>
            <a:pPr marL="228600" indent="-228600">
              <a:buAutoNum type="arabicPeriod"/>
            </a:pPr>
            <a:r>
              <a:rPr lang="en-US" dirty="0"/>
              <a:t>In addition to the theoretical training at </a:t>
            </a:r>
            <a:r>
              <a:rPr lang="en-US" dirty="0" err="1"/>
              <a:t>Citytech</a:t>
            </a:r>
            <a:r>
              <a:rPr lang="en-US" dirty="0"/>
              <a:t>, the students will benefit from 10 weeks of hands on training at BNL. During this summer training, the students will be exposed to projects in the Super Conducting Magnets Division, UED (Ultrafast Electron Diffraction)Facility, and ATF</a:t>
            </a:r>
          </a:p>
          <a:p>
            <a:endParaRPr lang="en-US" dirty="0"/>
          </a:p>
          <a:p>
            <a:r>
              <a:rPr lang="en-US" dirty="0"/>
              <a:t>3.   For example, one of the assignments is to work on a holistic project ‘3’ which will allow students to understand the interaction between superconducting magnets, particle accelerators and ultra fast high power lasers in a seamless way.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r>
              <a:rPr lang="en-US" sz="1200" kern="1200" dirty="0">
                <a:solidFill>
                  <a:schemeClr val="tx1"/>
                </a:solidFill>
                <a:effectLst/>
                <a:latin typeface="+mn-lt"/>
                <a:ea typeface="+mn-ea"/>
                <a:cs typeface="+mn-cs"/>
              </a:rPr>
              <a:t>We plan to keep the students as one group for most activities, assigning smaller group tasks or individual roles when practical.</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46658552-8D4D-4AD7-A6A7-DFA0561DA5B0}" type="slidenum">
              <a:rPr lang="en-US" smtClean="0"/>
              <a:t>3</a:t>
            </a:fld>
            <a:endParaRPr lang="en-US"/>
          </a:p>
        </p:txBody>
      </p:sp>
    </p:spTree>
    <p:extLst>
      <p:ext uri="{BB962C8B-B14F-4D97-AF65-F5344CB8AC3E}">
        <p14:creationId xmlns:p14="http://schemas.microsoft.com/office/powerpoint/2010/main" val="1155214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is the simplified version of the  ”title”, if anyone is interested in a more detailed one we can provide you with one in probably couple of weeks,  but in a nut shell here are the main activities by time.</a:t>
            </a:r>
          </a:p>
          <a:p>
            <a:endParaRPr lang="en-US" dirty="0"/>
          </a:p>
          <a:p>
            <a:r>
              <a:rPr lang="en-US" dirty="0"/>
              <a:t>1. During the first month of the project the students will be exposed to lectures, “design, and modeling ….”using software packages such as 3D-Optics, OPERA, ASTRA and existing equipment in the three facilities under the supervision of Misha, William, Vikas, Marcus, and all other scientists and engineers working at the three divisions.  </a:t>
            </a:r>
            <a:r>
              <a:rPr lang="en-US" sz="1200" kern="1200" dirty="0">
                <a:solidFill>
                  <a:schemeClr val="tx1"/>
                </a:solidFill>
                <a:effectLst/>
                <a:latin typeface="+mn-lt"/>
                <a:ea typeface="+mn-ea"/>
                <a:cs typeface="+mn-cs"/>
              </a:rPr>
              <a:t>By engaging the students in a project with a clear, streamlined process and tangible goals, we believe they will gain a deeper understanding of the value and inner workings of modern R&amp;D efforts. Additionally, the electromagnetic spectrometer developed during the internship could serve as a valuable addition to ATF’s capabilities</a:t>
            </a:r>
          </a:p>
          <a:p>
            <a:pPr marL="0" indent="0">
              <a:buNone/>
            </a:pPr>
            <a:endParaRPr lang="en-US" dirty="0"/>
          </a:p>
          <a:p>
            <a:r>
              <a:rPr lang="en-US" dirty="0"/>
              <a:t>2. The beginning of the second month will be spent conducting </a:t>
            </a:r>
            <a:r>
              <a:rPr lang="en-US" b="1" dirty="0"/>
              <a:t>Proof-of-principle experiments with the spectrometer</a:t>
            </a:r>
            <a:r>
              <a:rPr lang="en-US" dirty="0"/>
              <a:t> using a traditional electromagnetic </a:t>
            </a:r>
            <a:r>
              <a:rPr lang="en-US" dirty="0" err="1"/>
              <a:t>Linac</a:t>
            </a:r>
            <a:r>
              <a:rPr lang="en-US" dirty="0"/>
              <a:t> accelerator with E-beam energy levels of 3MeV (supervised by William at UED).</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 During the second part of July, the students will conduct simulations and analyze the data collected during the test performance of the instrument, and possibly </a:t>
            </a:r>
            <a:r>
              <a:rPr lang="en-US" b="1" dirty="0"/>
              <a:t>Deploy and test the spectrometer </a:t>
            </a:r>
            <a:r>
              <a:rPr lang="en-US" dirty="0"/>
              <a:t>in a laser-based accelerator (LWFA) setup at ATF (under Dr. </a:t>
            </a:r>
            <a:r>
              <a:rPr lang="en-US" dirty="0" err="1"/>
              <a:t>Polyanskiy’s</a:t>
            </a:r>
            <a:r>
              <a:rPr lang="en-US" dirty="0"/>
              <a:t> supervision). Alternatively, if that is not feasible, the students will still participate in ongoing experiments with the UFHP or other projects that might be inspired from the ongoing work. This work will be conducted with beam pulses of</a:t>
            </a:r>
            <a:r>
              <a:rPr lang="en-US" dirty="0">
                <a:solidFill>
                  <a:srgbClr val="FF0000"/>
                </a:solidFill>
              </a:rPr>
              <a:t> 2ps, 5J, 1 shot/90 seconds, with a focus of 60 um in gas jet vacuum chamber for LWFA experiments</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4. In the last stage of the project, as the design is finalized, the students will process and interpret the data, write reports on their work, and prepare poster presentations that will be defended on Aug 8</a:t>
            </a:r>
            <a:r>
              <a:rPr lang="en-US" baseline="30000" dirty="0"/>
              <a:t>th, </a:t>
            </a:r>
            <a:r>
              <a:rPr lang="en-US" dirty="0"/>
              <a:t>alongside the SULI students. Additionally, the students’ performance will be evaluated and recorded throughout the training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r>
              <a:rPr lang="en-US" dirty="0"/>
              <a:t>In this process:</a:t>
            </a:r>
          </a:p>
          <a:p>
            <a:r>
              <a:rPr lang="en-US" dirty="0"/>
              <a:t>We will work 8 hours per day and use the:</a:t>
            </a:r>
          </a:p>
          <a:p>
            <a:r>
              <a:rPr lang="en-US" dirty="0"/>
              <a:t> CO</a:t>
            </a:r>
            <a:r>
              <a:rPr lang="en-US" baseline="-25000" dirty="0"/>
              <a:t>2</a:t>
            </a:r>
            <a:r>
              <a:rPr lang="en-US" dirty="0"/>
              <a:t> UFHP Laser </a:t>
            </a:r>
            <a:r>
              <a:rPr lang="en-US" dirty="0">
                <a:solidFill>
                  <a:srgbClr val="FF0000"/>
                </a:solidFill>
              </a:rPr>
              <a:t>( at 2ps, 5J, 1 shot/90 seconds, with a focus of 60 um in gas jet vacuum chamber for LWFA experiments)?</a:t>
            </a:r>
          </a:p>
          <a:p>
            <a:r>
              <a:rPr lang="en-US" dirty="0"/>
              <a:t>LINAC </a:t>
            </a:r>
            <a:r>
              <a:rPr lang="en-US" dirty="0">
                <a:solidFill>
                  <a:srgbClr val="FF0000"/>
                </a:solidFill>
              </a:rPr>
              <a:t>(3 MeV energy level)?</a:t>
            </a:r>
          </a:p>
          <a:p>
            <a:r>
              <a:rPr lang="en-US" dirty="0"/>
              <a:t>Vacuum Chamber (</a:t>
            </a:r>
            <a:r>
              <a:rPr lang="en-US" dirty="0">
                <a:solidFill>
                  <a:srgbClr val="FF0000"/>
                </a:solidFill>
              </a:rPr>
              <a:t>vacuum level? 10</a:t>
            </a:r>
            <a:r>
              <a:rPr lang="en-US" baseline="30000" dirty="0">
                <a:solidFill>
                  <a:srgbClr val="FF0000"/>
                </a:solidFill>
              </a:rPr>
              <a:t>-8</a:t>
            </a:r>
            <a:r>
              <a:rPr lang="en-US" dirty="0">
                <a:solidFill>
                  <a:srgbClr val="FF0000"/>
                </a:solidFill>
              </a:rPr>
              <a:t> torr-10</a:t>
            </a:r>
            <a:r>
              <a:rPr lang="en-US" baseline="30000" dirty="0">
                <a:solidFill>
                  <a:srgbClr val="FF0000"/>
                </a:solidFill>
              </a:rPr>
              <a:t>-9</a:t>
            </a:r>
            <a:r>
              <a:rPr lang="en-US" dirty="0">
                <a:solidFill>
                  <a:srgbClr val="FF0000"/>
                </a:solidFill>
              </a:rPr>
              <a:t> torr in conjunction with the electron beam or lower without E-beam) </a:t>
            </a:r>
            <a:r>
              <a:rPr lang="en-US" dirty="0"/>
              <a:t>and H2 tanks </a:t>
            </a:r>
          </a:p>
          <a:p>
            <a:r>
              <a:rPr lang="en-US" dirty="0"/>
              <a:t>Lab metrology equipment</a:t>
            </a:r>
          </a:p>
          <a:p>
            <a:r>
              <a:rPr lang="en-US" dirty="0"/>
              <a:t>User Room </a:t>
            </a:r>
          </a:p>
          <a:p>
            <a:r>
              <a:rPr lang="en-US" dirty="0"/>
              <a:t>Software and hardware for data analysis</a:t>
            </a:r>
          </a:p>
          <a:p>
            <a:r>
              <a:rPr lang="en-US" dirty="0">
                <a:solidFill>
                  <a:srgbClr val="FF0000"/>
                </a:solidFill>
              </a:rPr>
              <a:t>?????</a:t>
            </a:r>
          </a:p>
          <a:p>
            <a:endParaRPr lang="en-US" dirty="0"/>
          </a:p>
          <a:p>
            <a:pPr algn="l"/>
            <a:r>
              <a:rPr lang="en-US" sz="1200" b="0" i="0" dirty="0">
                <a:solidFill>
                  <a:srgbClr val="242424"/>
                </a:solidFill>
                <a:effectLst/>
                <a:latin typeface="inherit"/>
              </a:rPr>
              <a:t>The main motivation for this project is not that current spectrometers are unsuitable, but rather that they lack flexibility due to their use of permanent magnets. With electromagnets, we should be able to adjust the measured energy range by simply changing the current. This would allow us, for instance, to accurately measure low-energy electron spectra when needed and then quickly switch to higher energies without even opening the chamber.</a:t>
            </a:r>
            <a:endParaRPr lang="en-US" sz="1200" b="0" i="0" dirty="0">
              <a:solidFill>
                <a:srgbClr val="242424"/>
              </a:solidFill>
              <a:effectLst/>
              <a:latin typeface="Aptos"/>
            </a:endParaRPr>
          </a:p>
          <a:p>
            <a:pPr algn="l"/>
            <a:r>
              <a:rPr lang="en-US" sz="1200" b="0" i="0" dirty="0">
                <a:solidFill>
                  <a:srgbClr val="242424"/>
                </a:solidFill>
                <a:effectLst/>
                <a:latin typeface="inherit"/>
              </a:rPr>
              <a:t> </a:t>
            </a:r>
            <a:endParaRPr lang="en-US" sz="1200" b="0" i="0" dirty="0">
              <a:solidFill>
                <a:srgbClr val="242424"/>
              </a:solidFill>
              <a:effectLst/>
              <a:latin typeface="Aptos"/>
            </a:endParaRPr>
          </a:p>
          <a:p>
            <a:pPr algn="l"/>
            <a:r>
              <a:rPr lang="en-US" sz="1200" b="0" i="0" dirty="0">
                <a:solidFill>
                  <a:srgbClr val="242424"/>
                </a:solidFill>
                <a:effectLst/>
                <a:latin typeface="inherit"/>
              </a:rPr>
              <a:t>How does the spectrometer works? In simple terms, we send the electron beam through a magnetic field and observe its deviation, which is stronger for lower-energy electrons.</a:t>
            </a:r>
            <a:endParaRPr lang="en-US" sz="1200" b="0" i="0" dirty="0">
              <a:solidFill>
                <a:srgbClr val="242424"/>
              </a:solidFill>
              <a:effectLst/>
              <a:latin typeface="Aptos"/>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conclusion, we request </a:t>
            </a:r>
            <a:r>
              <a:rPr lang="en-US" sz="1200" b="1" kern="1200" dirty="0">
                <a:solidFill>
                  <a:schemeClr val="tx1"/>
                </a:solidFill>
                <a:effectLst/>
                <a:latin typeface="+mn-lt"/>
                <a:ea typeface="+mn-ea"/>
                <a:cs typeface="+mn-cs"/>
              </a:rPr>
              <a:t>three weeks of experimental beam time  split between the SMD, UED and ATF facilities during the time frames specified above</a:t>
            </a:r>
            <a:endParaRPr lang="en-US" dirty="0"/>
          </a:p>
        </p:txBody>
      </p:sp>
      <p:sp>
        <p:nvSpPr>
          <p:cNvPr id="4" name="Slide Number Placeholder 3"/>
          <p:cNvSpPr>
            <a:spLocks noGrp="1"/>
          </p:cNvSpPr>
          <p:nvPr>
            <p:ph type="sldNum" sz="quarter" idx="5"/>
          </p:nvPr>
        </p:nvSpPr>
        <p:spPr/>
        <p:txBody>
          <a:bodyPr/>
          <a:lstStyle/>
          <a:p>
            <a:fld id="{46658552-8D4D-4AD7-A6A7-DFA0561DA5B0}" type="slidenum">
              <a:rPr lang="en-US" smtClean="0"/>
              <a:t>4</a:t>
            </a:fld>
            <a:endParaRPr lang="en-US"/>
          </a:p>
        </p:txBody>
      </p:sp>
    </p:spTree>
    <p:extLst>
      <p:ext uri="{BB962C8B-B14F-4D97-AF65-F5344CB8AC3E}">
        <p14:creationId xmlns:p14="http://schemas.microsoft.com/office/powerpoint/2010/main" val="3835924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1.In the end some of the “title” are </a:t>
            </a:r>
          </a:p>
          <a:p>
            <a:r>
              <a:rPr lang="en-US" dirty="0"/>
              <a:t>2.</a:t>
            </a:r>
          </a:p>
          <a:p>
            <a:r>
              <a:rPr lang="en-US" dirty="0"/>
              <a:t>3.</a:t>
            </a:r>
          </a:p>
          <a:p>
            <a:r>
              <a:rPr lang="en-US" dirty="0"/>
              <a:t>4.</a:t>
            </a:r>
          </a:p>
          <a:p>
            <a:r>
              <a:rPr lang="en-US" dirty="0"/>
              <a:t>5.</a:t>
            </a:r>
          </a:p>
          <a:p>
            <a:r>
              <a:rPr lang="en-US" dirty="0"/>
              <a:t>6. …… </a:t>
            </a:r>
          </a:p>
          <a:p>
            <a:r>
              <a:rPr lang="en-US" dirty="0"/>
              <a:t>Through this program “ Students get …” Meeting the RENEW program requirements</a:t>
            </a:r>
          </a:p>
          <a:p>
            <a:endParaRPr lang="en-US" dirty="0"/>
          </a:p>
          <a:p>
            <a:r>
              <a:rPr lang="en-US" dirty="0"/>
              <a:t>7. …..and, who knows? Maybe at the end of the summer you end up with a larger family here, at ATF </a:t>
            </a:r>
            <a:r>
              <a:rPr lang="en-US" dirty="0">
                <a:sym typeface="Wingdings" panose="05000000000000000000" pitchFamily="2" charset="2"/>
              </a:rPr>
              <a:t></a:t>
            </a:r>
            <a:endParaRPr lang="en-US" dirty="0"/>
          </a:p>
        </p:txBody>
      </p:sp>
      <p:sp>
        <p:nvSpPr>
          <p:cNvPr id="4" name="Slide Number Placeholder 3"/>
          <p:cNvSpPr>
            <a:spLocks noGrp="1"/>
          </p:cNvSpPr>
          <p:nvPr>
            <p:ph type="sldNum" sz="quarter" idx="5"/>
          </p:nvPr>
        </p:nvSpPr>
        <p:spPr/>
        <p:txBody>
          <a:bodyPr/>
          <a:lstStyle/>
          <a:p>
            <a:fld id="{46658552-8D4D-4AD7-A6A7-DFA0561DA5B0}" type="slidenum">
              <a:rPr lang="en-US" smtClean="0"/>
              <a:t>5</a:t>
            </a:fld>
            <a:endParaRPr lang="en-US"/>
          </a:p>
        </p:txBody>
      </p:sp>
    </p:spTree>
    <p:extLst>
      <p:ext uri="{BB962C8B-B14F-4D97-AF65-F5344CB8AC3E}">
        <p14:creationId xmlns:p14="http://schemas.microsoft.com/office/powerpoint/2010/main" val="9231965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those interested in more details about this program, participants, deliverables and progress, please search for Renew </a:t>
            </a:r>
            <a:r>
              <a:rPr lang="en-US" dirty="0" err="1"/>
              <a:t>Citytech</a:t>
            </a:r>
            <a:r>
              <a:rPr lang="en-US" dirty="0"/>
              <a:t>.</a:t>
            </a:r>
          </a:p>
          <a:p>
            <a:r>
              <a:rPr lang="en-US" dirty="0"/>
              <a:t>Thank you all for allowing me to share with you our plans, thank you for your support (Mark, Misha, William, Vikas, Marcus, OEP, Eric Colby), and we look forward to an exciting summer of training and discovery. </a:t>
            </a:r>
          </a:p>
          <a:p>
            <a:r>
              <a:rPr lang="en-US" dirty="0"/>
              <a:t>I will welcome now any suggestions and recommendations for improvement</a:t>
            </a:r>
          </a:p>
        </p:txBody>
      </p:sp>
      <p:sp>
        <p:nvSpPr>
          <p:cNvPr id="4" name="Slide Number Placeholder 3"/>
          <p:cNvSpPr>
            <a:spLocks noGrp="1"/>
          </p:cNvSpPr>
          <p:nvPr>
            <p:ph type="sldNum" sz="quarter" idx="5"/>
          </p:nvPr>
        </p:nvSpPr>
        <p:spPr/>
        <p:txBody>
          <a:bodyPr/>
          <a:lstStyle/>
          <a:p>
            <a:fld id="{46658552-8D4D-4AD7-A6A7-DFA0561DA5B0}" type="slidenum">
              <a:rPr lang="en-US" smtClean="0"/>
              <a:t>6</a:t>
            </a:fld>
            <a:endParaRPr lang="en-US"/>
          </a:p>
        </p:txBody>
      </p:sp>
    </p:spTree>
    <p:extLst>
      <p:ext uri="{BB962C8B-B14F-4D97-AF65-F5344CB8AC3E}">
        <p14:creationId xmlns:p14="http://schemas.microsoft.com/office/powerpoint/2010/main" val="81667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8054C-1B36-4B26-9273-3BA89F7CF3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5F70681-64EB-4851-A039-D829ED41FE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E256EEB-1436-4393-922F-318EDA6E1D89}"/>
              </a:ext>
            </a:extLst>
          </p:cNvPr>
          <p:cNvSpPr>
            <a:spLocks noGrp="1"/>
          </p:cNvSpPr>
          <p:nvPr>
            <p:ph type="dt" sz="half" idx="10"/>
          </p:nvPr>
        </p:nvSpPr>
        <p:spPr/>
        <p:txBody>
          <a:bodyPr/>
          <a:lstStyle/>
          <a:p>
            <a:fld id="{1CE8375C-3F10-4212-B13F-2B527C2914AD}" type="datetime1">
              <a:rPr lang="en-US" smtClean="0"/>
              <a:t>4/29/2025</a:t>
            </a:fld>
            <a:endParaRPr lang="en-US"/>
          </a:p>
        </p:txBody>
      </p:sp>
      <p:sp>
        <p:nvSpPr>
          <p:cNvPr id="5" name="Footer Placeholder 4">
            <a:extLst>
              <a:ext uri="{FF2B5EF4-FFF2-40B4-BE49-F238E27FC236}">
                <a16:creationId xmlns:a16="http://schemas.microsoft.com/office/drawing/2014/main" id="{E87AE132-FD9B-444B-84DA-B5EC82D2109F}"/>
              </a:ext>
            </a:extLst>
          </p:cNvPr>
          <p:cNvSpPr>
            <a:spLocks noGrp="1"/>
          </p:cNvSpPr>
          <p:nvPr>
            <p:ph type="ftr" sz="quarter" idx="11"/>
          </p:nvPr>
        </p:nvSpPr>
        <p:spPr/>
        <p:txBody>
          <a:bodyPr/>
          <a:lstStyle/>
          <a:p>
            <a:r>
              <a:rPr lang="en-US"/>
              <a:t>ATF User Meeting/BNL/DOE, April 28-May 1st , 2025,                                          Vladutescu et al.</a:t>
            </a:r>
          </a:p>
        </p:txBody>
      </p:sp>
      <p:sp>
        <p:nvSpPr>
          <p:cNvPr id="6" name="Slide Number Placeholder 5">
            <a:extLst>
              <a:ext uri="{FF2B5EF4-FFF2-40B4-BE49-F238E27FC236}">
                <a16:creationId xmlns:a16="http://schemas.microsoft.com/office/drawing/2014/main" id="{E4AF1F77-BC7E-4959-B793-F9B100744D95}"/>
              </a:ext>
            </a:extLst>
          </p:cNvPr>
          <p:cNvSpPr>
            <a:spLocks noGrp="1"/>
          </p:cNvSpPr>
          <p:nvPr>
            <p:ph type="sldNum" sz="quarter" idx="12"/>
          </p:nvPr>
        </p:nvSpPr>
        <p:spPr/>
        <p:txBody>
          <a:bodyPr/>
          <a:lstStyle/>
          <a:p>
            <a:fld id="{3BA7EE5D-63AC-4EC1-94FC-0367485803BF}" type="slidenum">
              <a:rPr lang="en-US" smtClean="0"/>
              <a:t>‹#›</a:t>
            </a:fld>
            <a:endParaRPr lang="en-US"/>
          </a:p>
        </p:txBody>
      </p:sp>
    </p:spTree>
    <p:extLst>
      <p:ext uri="{BB962C8B-B14F-4D97-AF65-F5344CB8AC3E}">
        <p14:creationId xmlns:p14="http://schemas.microsoft.com/office/powerpoint/2010/main" val="1960264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F2341-9B3E-4FAD-BACB-0C846BDE4B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D545C20-5296-44FA-A9D7-50FEF3D9A0D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E74FB5-74F0-46B8-89DB-7655C238BA17}"/>
              </a:ext>
            </a:extLst>
          </p:cNvPr>
          <p:cNvSpPr>
            <a:spLocks noGrp="1"/>
          </p:cNvSpPr>
          <p:nvPr>
            <p:ph type="dt" sz="half" idx="10"/>
          </p:nvPr>
        </p:nvSpPr>
        <p:spPr/>
        <p:txBody>
          <a:bodyPr/>
          <a:lstStyle/>
          <a:p>
            <a:fld id="{5672290A-8B65-4A8B-BB03-ECA7519ABD6C}" type="datetime1">
              <a:rPr lang="en-US" smtClean="0"/>
              <a:t>4/29/2025</a:t>
            </a:fld>
            <a:endParaRPr lang="en-US"/>
          </a:p>
        </p:txBody>
      </p:sp>
      <p:sp>
        <p:nvSpPr>
          <p:cNvPr id="5" name="Footer Placeholder 4">
            <a:extLst>
              <a:ext uri="{FF2B5EF4-FFF2-40B4-BE49-F238E27FC236}">
                <a16:creationId xmlns:a16="http://schemas.microsoft.com/office/drawing/2014/main" id="{73921AF3-2BE6-4B11-8481-ABB545472E7D}"/>
              </a:ext>
            </a:extLst>
          </p:cNvPr>
          <p:cNvSpPr>
            <a:spLocks noGrp="1"/>
          </p:cNvSpPr>
          <p:nvPr>
            <p:ph type="ftr" sz="quarter" idx="11"/>
          </p:nvPr>
        </p:nvSpPr>
        <p:spPr/>
        <p:txBody>
          <a:bodyPr/>
          <a:lstStyle/>
          <a:p>
            <a:r>
              <a:rPr lang="en-US"/>
              <a:t>ATF User Meeting/BNL/DOE, April 28-May 1st , 2025,                                          Vladutescu et al.</a:t>
            </a:r>
          </a:p>
        </p:txBody>
      </p:sp>
      <p:sp>
        <p:nvSpPr>
          <p:cNvPr id="6" name="Slide Number Placeholder 5">
            <a:extLst>
              <a:ext uri="{FF2B5EF4-FFF2-40B4-BE49-F238E27FC236}">
                <a16:creationId xmlns:a16="http://schemas.microsoft.com/office/drawing/2014/main" id="{9448F312-849B-44D3-94CA-0E3D0A753E3C}"/>
              </a:ext>
            </a:extLst>
          </p:cNvPr>
          <p:cNvSpPr>
            <a:spLocks noGrp="1"/>
          </p:cNvSpPr>
          <p:nvPr>
            <p:ph type="sldNum" sz="quarter" idx="12"/>
          </p:nvPr>
        </p:nvSpPr>
        <p:spPr/>
        <p:txBody>
          <a:bodyPr/>
          <a:lstStyle/>
          <a:p>
            <a:fld id="{3BA7EE5D-63AC-4EC1-94FC-0367485803BF}" type="slidenum">
              <a:rPr lang="en-US" smtClean="0"/>
              <a:t>‹#›</a:t>
            </a:fld>
            <a:endParaRPr lang="en-US"/>
          </a:p>
        </p:txBody>
      </p:sp>
    </p:spTree>
    <p:extLst>
      <p:ext uri="{BB962C8B-B14F-4D97-AF65-F5344CB8AC3E}">
        <p14:creationId xmlns:p14="http://schemas.microsoft.com/office/powerpoint/2010/main" val="936227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B4A9D5-40C2-4673-B307-667800184B6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E1F88A3-0DFC-4A7D-9687-CBE573D6F6F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60D948-7B02-4705-9E5E-5F3E8CB81D16}"/>
              </a:ext>
            </a:extLst>
          </p:cNvPr>
          <p:cNvSpPr>
            <a:spLocks noGrp="1"/>
          </p:cNvSpPr>
          <p:nvPr>
            <p:ph type="dt" sz="half" idx="10"/>
          </p:nvPr>
        </p:nvSpPr>
        <p:spPr/>
        <p:txBody>
          <a:bodyPr/>
          <a:lstStyle/>
          <a:p>
            <a:fld id="{4461FC4E-FB71-41E2-820E-17FE3D4E6CC6}" type="datetime1">
              <a:rPr lang="en-US" smtClean="0"/>
              <a:t>4/29/2025</a:t>
            </a:fld>
            <a:endParaRPr lang="en-US"/>
          </a:p>
        </p:txBody>
      </p:sp>
      <p:sp>
        <p:nvSpPr>
          <p:cNvPr id="5" name="Footer Placeholder 4">
            <a:extLst>
              <a:ext uri="{FF2B5EF4-FFF2-40B4-BE49-F238E27FC236}">
                <a16:creationId xmlns:a16="http://schemas.microsoft.com/office/drawing/2014/main" id="{C1F6AF3B-0DC6-4F6A-BE0A-52BDC137A0F8}"/>
              </a:ext>
            </a:extLst>
          </p:cNvPr>
          <p:cNvSpPr>
            <a:spLocks noGrp="1"/>
          </p:cNvSpPr>
          <p:nvPr>
            <p:ph type="ftr" sz="quarter" idx="11"/>
          </p:nvPr>
        </p:nvSpPr>
        <p:spPr/>
        <p:txBody>
          <a:bodyPr/>
          <a:lstStyle/>
          <a:p>
            <a:r>
              <a:rPr lang="en-US"/>
              <a:t>ATF User Meeting/BNL/DOE, April 28-May 1st , 2025,                                          Vladutescu et al.</a:t>
            </a:r>
          </a:p>
        </p:txBody>
      </p:sp>
      <p:sp>
        <p:nvSpPr>
          <p:cNvPr id="6" name="Slide Number Placeholder 5">
            <a:extLst>
              <a:ext uri="{FF2B5EF4-FFF2-40B4-BE49-F238E27FC236}">
                <a16:creationId xmlns:a16="http://schemas.microsoft.com/office/drawing/2014/main" id="{ED8C50B1-7FBC-4FBA-B7DC-8A80BCAFC18C}"/>
              </a:ext>
            </a:extLst>
          </p:cNvPr>
          <p:cNvSpPr>
            <a:spLocks noGrp="1"/>
          </p:cNvSpPr>
          <p:nvPr>
            <p:ph type="sldNum" sz="quarter" idx="12"/>
          </p:nvPr>
        </p:nvSpPr>
        <p:spPr/>
        <p:txBody>
          <a:bodyPr/>
          <a:lstStyle/>
          <a:p>
            <a:fld id="{3BA7EE5D-63AC-4EC1-94FC-0367485803BF}" type="slidenum">
              <a:rPr lang="en-US" smtClean="0"/>
              <a:t>‹#›</a:t>
            </a:fld>
            <a:endParaRPr lang="en-US"/>
          </a:p>
        </p:txBody>
      </p:sp>
    </p:spTree>
    <p:extLst>
      <p:ext uri="{BB962C8B-B14F-4D97-AF65-F5344CB8AC3E}">
        <p14:creationId xmlns:p14="http://schemas.microsoft.com/office/powerpoint/2010/main" val="1582012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20F27-FD1A-42FE-B99A-8176911629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84F2C0-16F7-4E0C-A82B-551482159B5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4BE88B-88FB-4979-84DA-CBBEBBBE6DBB}"/>
              </a:ext>
            </a:extLst>
          </p:cNvPr>
          <p:cNvSpPr>
            <a:spLocks noGrp="1"/>
          </p:cNvSpPr>
          <p:nvPr>
            <p:ph type="dt" sz="half" idx="10"/>
          </p:nvPr>
        </p:nvSpPr>
        <p:spPr/>
        <p:txBody>
          <a:bodyPr/>
          <a:lstStyle/>
          <a:p>
            <a:fld id="{BD517AC4-D5E3-446D-A49B-B6A132F4F2CE}" type="datetime1">
              <a:rPr lang="en-US" smtClean="0"/>
              <a:t>4/29/2025</a:t>
            </a:fld>
            <a:endParaRPr lang="en-US"/>
          </a:p>
        </p:txBody>
      </p:sp>
      <p:sp>
        <p:nvSpPr>
          <p:cNvPr id="5" name="Footer Placeholder 4">
            <a:extLst>
              <a:ext uri="{FF2B5EF4-FFF2-40B4-BE49-F238E27FC236}">
                <a16:creationId xmlns:a16="http://schemas.microsoft.com/office/drawing/2014/main" id="{38B0B9C9-D9AE-4F6A-87DB-87162C95D26F}"/>
              </a:ext>
            </a:extLst>
          </p:cNvPr>
          <p:cNvSpPr>
            <a:spLocks noGrp="1"/>
          </p:cNvSpPr>
          <p:nvPr>
            <p:ph type="ftr" sz="quarter" idx="11"/>
          </p:nvPr>
        </p:nvSpPr>
        <p:spPr/>
        <p:txBody>
          <a:bodyPr/>
          <a:lstStyle/>
          <a:p>
            <a:r>
              <a:rPr lang="en-US"/>
              <a:t>ATF User Meeting/BNL/DOE, April 28-May 1st , 2025,                                          Vladutescu et al.</a:t>
            </a:r>
          </a:p>
        </p:txBody>
      </p:sp>
      <p:sp>
        <p:nvSpPr>
          <p:cNvPr id="6" name="Slide Number Placeholder 5">
            <a:extLst>
              <a:ext uri="{FF2B5EF4-FFF2-40B4-BE49-F238E27FC236}">
                <a16:creationId xmlns:a16="http://schemas.microsoft.com/office/drawing/2014/main" id="{499CD6EC-4488-4BC6-8035-800D0FD9EE40}"/>
              </a:ext>
            </a:extLst>
          </p:cNvPr>
          <p:cNvSpPr>
            <a:spLocks noGrp="1"/>
          </p:cNvSpPr>
          <p:nvPr>
            <p:ph type="sldNum" sz="quarter" idx="12"/>
          </p:nvPr>
        </p:nvSpPr>
        <p:spPr/>
        <p:txBody>
          <a:bodyPr/>
          <a:lstStyle/>
          <a:p>
            <a:fld id="{3BA7EE5D-63AC-4EC1-94FC-0367485803BF}" type="slidenum">
              <a:rPr lang="en-US" smtClean="0"/>
              <a:t>‹#›</a:t>
            </a:fld>
            <a:endParaRPr lang="en-US"/>
          </a:p>
        </p:txBody>
      </p:sp>
    </p:spTree>
    <p:extLst>
      <p:ext uri="{BB962C8B-B14F-4D97-AF65-F5344CB8AC3E}">
        <p14:creationId xmlns:p14="http://schemas.microsoft.com/office/powerpoint/2010/main" val="3772549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349DC-93FC-41FB-9AAA-C237772BAEC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2BE0FB6-258C-4AAC-B89F-76EBDE8AE5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B519A36-2A42-44FB-AA19-DB53D54A02F1}"/>
              </a:ext>
            </a:extLst>
          </p:cNvPr>
          <p:cNvSpPr>
            <a:spLocks noGrp="1"/>
          </p:cNvSpPr>
          <p:nvPr>
            <p:ph type="dt" sz="half" idx="10"/>
          </p:nvPr>
        </p:nvSpPr>
        <p:spPr/>
        <p:txBody>
          <a:bodyPr/>
          <a:lstStyle/>
          <a:p>
            <a:fld id="{6500F893-624C-4327-A0C6-F6FDC40A8D11}" type="datetime1">
              <a:rPr lang="en-US" smtClean="0"/>
              <a:t>4/29/2025</a:t>
            </a:fld>
            <a:endParaRPr lang="en-US"/>
          </a:p>
        </p:txBody>
      </p:sp>
      <p:sp>
        <p:nvSpPr>
          <p:cNvPr id="5" name="Footer Placeholder 4">
            <a:extLst>
              <a:ext uri="{FF2B5EF4-FFF2-40B4-BE49-F238E27FC236}">
                <a16:creationId xmlns:a16="http://schemas.microsoft.com/office/drawing/2014/main" id="{F2A68B30-7B31-476A-B530-776147E17EB1}"/>
              </a:ext>
            </a:extLst>
          </p:cNvPr>
          <p:cNvSpPr>
            <a:spLocks noGrp="1"/>
          </p:cNvSpPr>
          <p:nvPr>
            <p:ph type="ftr" sz="quarter" idx="11"/>
          </p:nvPr>
        </p:nvSpPr>
        <p:spPr/>
        <p:txBody>
          <a:bodyPr/>
          <a:lstStyle/>
          <a:p>
            <a:r>
              <a:rPr lang="en-US"/>
              <a:t>ATF User Meeting/BNL/DOE, April 28-May 1st , 2025,                                          Vladutescu et al.</a:t>
            </a:r>
          </a:p>
        </p:txBody>
      </p:sp>
      <p:sp>
        <p:nvSpPr>
          <p:cNvPr id="6" name="Slide Number Placeholder 5">
            <a:extLst>
              <a:ext uri="{FF2B5EF4-FFF2-40B4-BE49-F238E27FC236}">
                <a16:creationId xmlns:a16="http://schemas.microsoft.com/office/drawing/2014/main" id="{A9B5268D-3EDD-4D5D-8D58-F74778E80BD0}"/>
              </a:ext>
            </a:extLst>
          </p:cNvPr>
          <p:cNvSpPr>
            <a:spLocks noGrp="1"/>
          </p:cNvSpPr>
          <p:nvPr>
            <p:ph type="sldNum" sz="quarter" idx="12"/>
          </p:nvPr>
        </p:nvSpPr>
        <p:spPr/>
        <p:txBody>
          <a:bodyPr/>
          <a:lstStyle/>
          <a:p>
            <a:fld id="{3BA7EE5D-63AC-4EC1-94FC-0367485803BF}" type="slidenum">
              <a:rPr lang="en-US" smtClean="0"/>
              <a:t>‹#›</a:t>
            </a:fld>
            <a:endParaRPr lang="en-US"/>
          </a:p>
        </p:txBody>
      </p:sp>
    </p:spTree>
    <p:extLst>
      <p:ext uri="{BB962C8B-B14F-4D97-AF65-F5344CB8AC3E}">
        <p14:creationId xmlns:p14="http://schemas.microsoft.com/office/powerpoint/2010/main" val="3427689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E1585-A328-42E1-812A-F03C7A8CA0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CF077B-0D17-4B81-93BD-9C9941B046E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ECE83D-A378-4CBE-AFA1-0BDD6C31CFA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B815879-61D2-41F1-A943-4629941EAB19}"/>
              </a:ext>
            </a:extLst>
          </p:cNvPr>
          <p:cNvSpPr>
            <a:spLocks noGrp="1"/>
          </p:cNvSpPr>
          <p:nvPr>
            <p:ph type="dt" sz="half" idx="10"/>
          </p:nvPr>
        </p:nvSpPr>
        <p:spPr/>
        <p:txBody>
          <a:bodyPr/>
          <a:lstStyle/>
          <a:p>
            <a:fld id="{BD76E2AC-2F35-4B57-B164-6BC33B6D6BF4}" type="datetime1">
              <a:rPr lang="en-US" smtClean="0"/>
              <a:t>4/29/2025</a:t>
            </a:fld>
            <a:endParaRPr lang="en-US"/>
          </a:p>
        </p:txBody>
      </p:sp>
      <p:sp>
        <p:nvSpPr>
          <p:cNvPr id="6" name="Footer Placeholder 5">
            <a:extLst>
              <a:ext uri="{FF2B5EF4-FFF2-40B4-BE49-F238E27FC236}">
                <a16:creationId xmlns:a16="http://schemas.microsoft.com/office/drawing/2014/main" id="{34BD1546-AB54-4FF1-A672-DAB765446F55}"/>
              </a:ext>
            </a:extLst>
          </p:cNvPr>
          <p:cNvSpPr>
            <a:spLocks noGrp="1"/>
          </p:cNvSpPr>
          <p:nvPr>
            <p:ph type="ftr" sz="quarter" idx="11"/>
          </p:nvPr>
        </p:nvSpPr>
        <p:spPr/>
        <p:txBody>
          <a:bodyPr/>
          <a:lstStyle/>
          <a:p>
            <a:r>
              <a:rPr lang="en-US"/>
              <a:t>ATF User Meeting/BNL/DOE, April 28-May 1st , 2025,                                          Vladutescu et al.</a:t>
            </a:r>
          </a:p>
        </p:txBody>
      </p:sp>
      <p:sp>
        <p:nvSpPr>
          <p:cNvPr id="7" name="Slide Number Placeholder 6">
            <a:extLst>
              <a:ext uri="{FF2B5EF4-FFF2-40B4-BE49-F238E27FC236}">
                <a16:creationId xmlns:a16="http://schemas.microsoft.com/office/drawing/2014/main" id="{49DB231C-62B5-4CD2-B059-8CDCBC866F92}"/>
              </a:ext>
            </a:extLst>
          </p:cNvPr>
          <p:cNvSpPr>
            <a:spLocks noGrp="1"/>
          </p:cNvSpPr>
          <p:nvPr>
            <p:ph type="sldNum" sz="quarter" idx="12"/>
          </p:nvPr>
        </p:nvSpPr>
        <p:spPr/>
        <p:txBody>
          <a:bodyPr/>
          <a:lstStyle/>
          <a:p>
            <a:fld id="{3BA7EE5D-63AC-4EC1-94FC-0367485803BF}" type="slidenum">
              <a:rPr lang="en-US" smtClean="0"/>
              <a:t>‹#›</a:t>
            </a:fld>
            <a:endParaRPr lang="en-US"/>
          </a:p>
        </p:txBody>
      </p:sp>
    </p:spTree>
    <p:extLst>
      <p:ext uri="{BB962C8B-B14F-4D97-AF65-F5344CB8AC3E}">
        <p14:creationId xmlns:p14="http://schemas.microsoft.com/office/powerpoint/2010/main" val="1897791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51DE8-4F6E-4231-B88F-35B889781D7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1C25028-6340-455E-B7CB-53F8AEBEF8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F7E8CFA-FBF6-4C6B-9AC3-A995EEF9E4A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430BE7-4564-4521-8083-C43308D2A8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5DC7B5-FD68-42F0-9654-D0DA6439745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AA1984F-3644-4CB3-83DF-5FD26ED3243A}"/>
              </a:ext>
            </a:extLst>
          </p:cNvPr>
          <p:cNvSpPr>
            <a:spLocks noGrp="1"/>
          </p:cNvSpPr>
          <p:nvPr>
            <p:ph type="dt" sz="half" idx="10"/>
          </p:nvPr>
        </p:nvSpPr>
        <p:spPr/>
        <p:txBody>
          <a:bodyPr/>
          <a:lstStyle/>
          <a:p>
            <a:fld id="{0B390D96-1A5F-497B-9CF2-54E757F25C35}" type="datetime1">
              <a:rPr lang="en-US" smtClean="0"/>
              <a:t>4/29/2025</a:t>
            </a:fld>
            <a:endParaRPr lang="en-US"/>
          </a:p>
        </p:txBody>
      </p:sp>
      <p:sp>
        <p:nvSpPr>
          <p:cNvPr id="8" name="Footer Placeholder 7">
            <a:extLst>
              <a:ext uri="{FF2B5EF4-FFF2-40B4-BE49-F238E27FC236}">
                <a16:creationId xmlns:a16="http://schemas.microsoft.com/office/drawing/2014/main" id="{901E5B4B-94DB-4587-99FD-1588D528A0FB}"/>
              </a:ext>
            </a:extLst>
          </p:cNvPr>
          <p:cNvSpPr>
            <a:spLocks noGrp="1"/>
          </p:cNvSpPr>
          <p:nvPr>
            <p:ph type="ftr" sz="quarter" idx="11"/>
          </p:nvPr>
        </p:nvSpPr>
        <p:spPr/>
        <p:txBody>
          <a:bodyPr/>
          <a:lstStyle/>
          <a:p>
            <a:r>
              <a:rPr lang="en-US"/>
              <a:t>ATF User Meeting/BNL/DOE, April 28-May 1st , 2025,                                          Vladutescu et al.</a:t>
            </a:r>
          </a:p>
        </p:txBody>
      </p:sp>
      <p:sp>
        <p:nvSpPr>
          <p:cNvPr id="9" name="Slide Number Placeholder 8">
            <a:extLst>
              <a:ext uri="{FF2B5EF4-FFF2-40B4-BE49-F238E27FC236}">
                <a16:creationId xmlns:a16="http://schemas.microsoft.com/office/drawing/2014/main" id="{37664364-DEA4-47AC-8D67-B0242444493D}"/>
              </a:ext>
            </a:extLst>
          </p:cNvPr>
          <p:cNvSpPr>
            <a:spLocks noGrp="1"/>
          </p:cNvSpPr>
          <p:nvPr>
            <p:ph type="sldNum" sz="quarter" idx="12"/>
          </p:nvPr>
        </p:nvSpPr>
        <p:spPr/>
        <p:txBody>
          <a:bodyPr/>
          <a:lstStyle/>
          <a:p>
            <a:fld id="{3BA7EE5D-63AC-4EC1-94FC-0367485803BF}" type="slidenum">
              <a:rPr lang="en-US" smtClean="0"/>
              <a:t>‹#›</a:t>
            </a:fld>
            <a:endParaRPr lang="en-US"/>
          </a:p>
        </p:txBody>
      </p:sp>
    </p:spTree>
    <p:extLst>
      <p:ext uri="{BB962C8B-B14F-4D97-AF65-F5344CB8AC3E}">
        <p14:creationId xmlns:p14="http://schemas.microsoft.com/office/powerpoint/2010/main" val="958018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DA98C-6C6F-4CEC-8C4C-ED905693807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4AB242F-3B0E-42F8-90D5-271A8702466C}"/>
              </a:ext>
            </a:extLst>
          </p:cNvPr>
          <p:cNvSpPr>
            <a:spLocks noGrp="1"/>
          </p:cNvSpPr>
          <p:nvPr>
            <p:ph type="dt" sz="half" idx="10"/>
          </p:nvPr>
        </p:nvSpPr>
        <p:spPr/>
        <p:txBody>
          <a:bodyPr/>
          <a:lstStyle/>
          <a:p>
            <a:fld id="{55CD1E21-B6B3-42E4-87D1-BD3EDD2C78C0}" type="datetime1">
              <a:rPr lang="en-US" smtClean="0"/>
              <a:t>4/29/2025</a:t>
            </a:fld>
            <a:endParaRPr lang="en-US"/>
          </a:p>
        </p:txBody>
      </p:sp>
      <p:sp>
        <p:nvSpPr>
          <p:cNvPr id="4" name="Footer Placeholder 3">
            <a:extLst>
              <a:ext uri="{FF2B5EF4-FFF2-40B4-BE49-F238E27FC236}">
                <a16:creationId xmlns:a16="http://schemas.microsoft.com/office/drawing/2014/main" id="{59C2D9C3-0E34-4815-927C-EF3C8DFA0F6E}"/>
              </a:ext>
            </a:extLst>
          </p:cNvPr>
          <p:cNvSpPr>
            <a:spLocks noGrp="1"/>
          </p:cNvSpPr>
          <p:nvPr>
            <p:ph type="ftr" sz="quarter" idx="11"/>
          </p:nvPr>
        </p:nvSpPr>
        <p:spPr/>
        <p:txBody>
          <a:bodyPr/>
          <a:lstStyle/>
          <a:p>
            <a:r>
              <a:rPr lang="en-US"/>
              <a:t>ATF User Meeting/BNL/DOE, April 28-May 1st , 2025,                                          Vladutescu et al.</a:t>
            </a:r>
          </a:p>
        </p:txBody>
      </p:sp>
      <p:sp>
        <p:nvSpPr>
          <p:cNvPr id="5" name="Slide Number Placeholder 4">
            <a:extLst>
              <a:ext uri="{FF2B5EF4-FFF2-40B4-BE49-F238E27FC236}">
                <a16:creationId xmlns:a16="http://schemas.microsoft.com/office/drawing/2014/main" id="{0ACE0FF9-F031-4A67-BD45-8FD57AF22D0E}"/>
              </a:ext>
            </a:extLst>
          </p:cNvPr>
          <p:cNvSpPr>
            <a:spLocks noGrp="1"/>
          </p:cNvSpPr>
          <p:nvPr>
            <p:ph type="sldNum" sz="quarter" idx="12"/>
          </p:nvPr>
        </p:nvSpPr>
        <p:spPr/>
        <p:txBody>
          <a:bodyPr/>
          <a:lstStyle/>
          <a:p>
            <a:fld id="{3BA7EE5D-63AC-4EC1-94FC-0367485803BF}" type="slidenum">
              <a:rPr lang="en-US" smtClean="0"/>
              <a:t>‹#›</a:t>
            </a:fld>
            <a:endParaRPr lang="en-US"/>
          </a:p>
        </p:txBody>
      </p:sp>
    </p:spTree>
    <p:extLst>
      <p:ext uri="{BB962C8B-B14F-4D97-AF65-F5344CB8AC3E}">
        <p14:creationId xmlns:p14="http://schemas.microsoft.com/office/powerpoint/2010/main" val="2752651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5F9FE1-A785-461D-80CD-BE3B4982A6D7}"/>
              </a:ext>
            </a:extLst>
          </p:cNvPr>
          <p:cNvSpPr>
            <a:spLocks noGrp="1"/>
          </p:cNvSpPr>
          <p:nvPr>
            <p:ph type="dt" sz="half" idx="10"/>
          </p:nvPr>
        </p:nvSpPr>
        <p:spPr/>
        <p:txBody>
          <a:bodyPr/>
          <a:lstStyle/>
          <a:p>
            <a:fld id="{3191DF79-2903-475C-8E56-A3F47E0E122C}" type="datetime1">
              <a:rPr lang="en-US" smtClean="0"/>
              <a:t>4/29/2025</a:t>
            </a:fld>
            <a:endParaRPr lang="en-US"/>
          </a:p>
        </p:txBody>
      </p:sp>
      <p:sp>
        <p:nvSpPr>
          <p:cNvPr id="3" name="Footer Placeholder 2">
            <a:extLst>
              <a:ext uri="{FF2B5EF4-FFF2-40B4-BE49-F238E27FC236}">
                <a16:creationId xmlns:a16="http://schemas.microsoft.com/office/drawing/2014/main" id="{51A4D7A2-EC69-46CA-9D97-9E810D3379AD}"/>
              </a:ext>
            </a:extLst>
          </p:cNvPr>
          <p:cNvSpPr>
            <a:spLocks noGrp="1"/>
          </p:cNvSpPr>
          <p:nvPr>
            <p:ph type="ftr" sz="quarter" idx="11"/>
          </p:nvPr>
        </p:nvSpPr>
        <p:spPr/>
        <p:txBody>
          <a:bodyPr/>
          <a:lstStyle/>
          <a:p>
            <a:r>
              <a:rPr lang="en-US"/>
              <a:t>ATF User Meeting/BNL/DOE, April 28-May 1st , 2025,                                          Vladutescu et al.</a:t>
            </a:r>
          </a:p>
        </p:txBody>
      </p:sp>
      <p:sp>
        <p:nvSpPr>
          <p:cNvPr id="4" name="Slide Number Placeholder 3">
            <a:extLst>
              <a:ext uri="{FF2B5EF4-FFF2-40B4-BE49-F238E27FC236}">
                <a16:creationId xmlns:a16="http://schemas.microsoft.com/office/drawing/2014/main" id="{072CFE5A-789A-468A-AFB0-5C3DEB1487A0}"/>
              </a:ext>
            </a:extLst>
          </p:cNvPr>
          <p:cNvSpPr>
            <a:spLocks noGrp="1"/>
          </p:cNvSpPr>
          <p:nvPr>
            <p:ph type="sldNum" sz="quarter" idx="12"/>
          </p:nvPr>
        </p:nvSpPr>
        <p:spPr/>
        <p:txBody>
          <a:bodyPr/>
          <a:lstStyle/>
          <a:p>
            <a:fld id="{3BA7EE5D-63AC-4EC1-94FC-0367485803BF}" type="slidenum">
              <a:rPr lang="en-US" smtClean="0"/>
              <a:t>‹#›</a:t>
            </a:fld>
            <a:endParaRPr lang="en-US"/>
          </a:p>
        </p:txBody>
      </p:sp>
    </p:spTree>
    <p:extLst>
      <p:ext uri="{BB962C8B-B14F-4D97-AF65-F5344CB8AC3E}">
        <p14:creationId xmlns:p14="http://schemas.microsoft.com/office/powerpoint/2010/main" val="4260780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9AB3E-253B-4FF1-B4AE-DD21406632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912EB04-EACC-4626-BCA5-DA7E8B69AB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FC90B6-5634-49E7-9F30-F09C84B7D5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BC45BCC-3EE5-47C7-948D-2F77DF49BF3C}"/>
              </a:ext>
            </a:extLst>
          </p:cNvPr>
          <p:cNvSpPr>
            <a:spLocks noGrp="1"/>
          </p:cNvSpPr>
          <p:nvPr>
            <p:ph type="dt" sz="half" idx="10"/>
          </p:nvPr>
        </p:nvSpPr>
        <p:spPr/>
        <p:txBody>
          <a:bodyPr/>
          <a:lstStyle/>
          <a:p>
            <a:fld id="{CE0E316C-DBB0-45BD-830C-C6603B84F7FC}" type="datetime1">
              <a:rPr lang="en-US" smtClean="0"/>
              <a:t>4/29/2025</a:t>
            </a:fld>
            <a:endParaRPr lang="en-US"/>
          </a:p>
        </p:txBody>
      </p:sp>
      <p:sp>
        <p:nvSpPr>
          <p:cNvPr id="6" name="Footer Placeholder 5">
            <a:extLst>
              <a:ext uri="{FF2B5EF4-FFF2-40B4-BE49-F238E27FC236}">
                <a16:creationId xmlns:a16="http://schemas.microsoft.com/office/drawing/2014/main" id="{AA900E49-EAB4-4653-BD4E-9D4911053AE5}"/>
              </a:ext>
            </a:extLst>
          </p:cNvPr>
          <p:cNvSpPr>
            <a:spLocks noGrp="1"/>
          </p:cNvSpPr>
          <p:nvPr>
            <p:ph type="ftr" sz="quarter" idx="11"/>
          </p:nvPr>
        </p:nvSpPr>
        <p:spPr/>
        <p:txBody>
          <a:bodyPr/>
          <a:lstStyle/>
          <a:p>
            <a:r>
              <a:rPr lang="en-US"/>
              <a:t>ATF User Meeting/BNL/DOE, April 28-May 1st , 2025,                                          Vladutescu et al.</a:t>
            </a:r>
          </a:p>
        </p:txBody>
      </p:sp>
      <p:sp>
        <p:nvSpPr>
          <p:cNvPr id="7" name="Slide Number Placeholder 6">
            <a:extLst>
              <a:ext uri="{FF2B5EF4-FFF2-40B4-BE49-F238E27FC236}">
                <a16:creationId xmlns:a16="http://schemas.microsoft.com/office/drawing/2014/main" id="{EB9B039D-4C98-48E4-B332-749FCC2B4B50}"/>
              </a:ext>
            </a:extLst>
          </p:cNvPr>
          <p:cNvSpPr>
            <a:spLocks noGrp="1"/>
          </p:cNvSpPr>
          <p:nvPr>
            <p:ph type="sldNum" sz="quarter" idx="12"/>
          </p:nvPr>
        </p:nvSpPr>
        <p:spPr/>
        <p:txBody>
          <a:bodyPr/>
          <a:lstStyle/>
          <a:p>
            <a:fld id="{3BA7EE5D-63AC-4EC1-94FC-0367485803BF}" type="slidenum">
              <a:rPr lang="en-US" smtClean="0"/>
              <a:t>‹#›</a:t>
            </a:fld>
            <a:endParaRPr lang="en-US"/>
          </a:p>
        </p:txBody>
      </p:sp>
    </p:spTree>
    <p:extLst>
      <p:ext uri="{BB962C8B-B14F-4D97-AF65-F5344CB8AC3E}">
        <p14:creationId xmlns:p14="http://schemas.microsoft.com/office/powerpoint/2010/main" val="4187614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FE170-B103-4C74-ACF5-6ADBD5E5BB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387F724-0B55-4E9A-93A1-BAAC112956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DCC112-81B2-42A7-9786-E78F4357A3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A742325-7BF0-4D75-85C6-750A68F8574E}"/>
              </a:ext>
            </a:extLst>
          </p:cNvPr>
          <p:cNvSpPr>
            <a:spLocks noGrp="1"/>
          </p:cNvSpPr>
          <p:nvPr>
            <p:ph type="dt" sz="half" idx="10"/>
          </p:nvPr>
        </p:nvSpPr>
        <p:spPr/>
        <p:txBody>
          <a:bodyPr/>
          <a:lstStyle/>
          <a:p>
            <a:fld id="{F0C6C9E6-42E3-4F02-9CB4-14800D69F803}" type="datetime1">
              <a:rPr lang="en-US" smtClean="0"/>
              <a:t>4/29/2025</a:t>
            </a:fld>
            <a:endParaRPr lang="en-US"/>
          </a:p>
        </p:txBody>
      </p:sp>
      <p:sp>
        <p:nvSpPr>
          <p:cNvPr id="6" name="Footer Placeholder 5">
            <a:extLst>
              <a:ext uri="{FF2B5EF4-FFF2-40B4-BE49-F238E27FC236}">
                <a16:creationId xmlns:a16="http://schemas.microsoft.com/office/drawing/2014/main" id="{06D0BC39-9F7D-422A-8733-6615EE843195}"/>
              </a:ext>
            </a:extLst>
          </p:cNvPr>
          <p:cNvSpPr>
            <a:spLocks noGrp="1"/>
          </p:cNvSpPr>
          <p:nvPr>
            <p:ph type="ftr" sz="quarter" idx="11"/>
          </p:nvPr>
        </p:nvSpPr>
        <p:spPr/>
        <p:txBody>
          <a:bodyPr/>
          <a:lstStyle/>
          <a:p>
            <a:r>
              <a:rPr lang="en-US"/>
              <a:t>ATF User Meeting/BNL/DOE, April 28-May 1st , 2025,                                          Vladutescu et al.</a:t>
            </a:r>
          </a:p>
        </p:txBody>
      </p:sp>
      <p:sp>
        <p:nvSpPr>
          <p:cNvPr id="7" name="Slide Number Placeholder 6">
            <a:extLst>
              <a:ext uri="{FF2B5EF4-FFF2-40B4-BE49-F238E27FC236}">
                <a16:creationId xmlns:a16="http://schemas.microsoft.com/office/drawing/2014/main" id="{C3D7599A-E993-43F9-8058-5C623D14DC80}"/>
              </a:ext>
            </a:extLst>
          </p:cNvPr>
          <p:cNvSpPr>
            <a:spLocks noGrp="1"/>
          </p:cNvSpPr>
          <p:nvPr>
            <p:ph type="sldNum" sz="quarter" idx="12"/>
          </p:nvPr>
        </p:nvSpPr>
        <p:spPr/>
        <p:txBody>
          <a:bodyPr/>
          <a:lstStyle/>
          <a:p>
            <a:fld id="{3BA7EE5D-63AC-4EC1-94FC-0367485803BF}" type="slidenum">
              <a:rPr lang="en-US" smtClean="0"/>
              <a:t>‹#›</a:t>
            </a:fld>
            <a:endParaRPr lang="en-US"/>
          </a:p>
        </p:txBody>
      </p:sp>
    </p:spTree>
    <p:extLst>
      <p:ext uri="{BB962C8B-B14F-4D97-AF65-F5344CB8AC3E}">
        <p14:creationId xmlns:p14="http://schemas.microsoft.com/office/powerpoint/2010/main" val="805880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361A49-0CC1-4DDC-AD9D-1503176DC1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14C604-D0FC-409F-965F-41DAB4813E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25A317-56B8-4030-81BF-17BB51FB48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23C1D1-3107-4AAB-8567-5C43B9D4DE1E}" type="datetime1">
              <a:rPr lang="en-US" smtClean="0"/>
              <a:t>4/29/2025</a:t>
            </a:fld>
            <a:endParaRPr lang="en-US"/>
          </a:p>
        </p:txBody>
      </p:sp>
      <p:sp>
        <p:nvSpPr>
          <p:cNvPr id="5" name="Footer Placeholder 4">
            <a:extLst>
              <a:ext uri="{FF2B5EF4-FFF2-40B4-BE49-F238E27FC236}">
                <a16:creationId xmlns:a16="http://schemas.microsoft.com/office/drawing/2014/main" id="{99A48CA1-12CC-4240-B9A7-149D872614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ATF User Meeting/BNL/DOE, April 28-May 1st , 2025,                                          Vladutescu et al.</a:t>
            </a:r>
          </a:p>
        </p:txBody>
      </p:sp>
      <p:sp>
        <p:nvSpPr>
          <p:cNvPr id="6" name="Slide Number Placeholder 5">
            <a:extLst>
              <a:ext uri="{FF2B5EF4-FFF2-40B4-BE49-F238E27FC236}">
                <a16:creationId xmlns:a16="http://schemas.microsoft.com/office/drawing/2014/main" id="{6DDAE877-2C5A-4534-BBFF-781D5C3982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A7EE5D-63AC-4EC1-94FC-0367485803BF}" type="slidenum">
              <a:rPr lang="en-US" smtClean="0"/>
              <a:t>‹#›</a:t>
            </a:fld>
            <a:endParaRPr lang="en-US"/>
          </a:p>
        </p:txBody>
      </p:sp>
    </p:spTree>
    <p:extLst>
      <p:ext uri="{BB962C8B-B14F-4D97-AF65-F5344CB8AC3E}">
        <p14:creationId xmlns:p14="http://schemas.microsoft.com/office/powerpoint/2010/main" val="2960482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citytech.cuny.edu/renew/" TargetMode="External"/><Relationship Id="rId5" Type="http://schemas.openxmlformats.org/officeDocument/2006/relationships/image" Target="../media/image3.jpe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25D4E-B73A-4580-ABBC-8E9E6AC594EC}"/>
              </a:ext>
            </a:extLst>
          </p:cNvPr>
          <p:cNvSpPr>
            <a:spLocks noGrp="1"/>
          </p:cNvSpPr>
          <p:nvPr>
            <p:ph type="ctrTitle"/>
          </p:nvPr>
        </p:nvSpPr>
        <p:spPr>
          <a:xfrm>
            <a:off x="0" y="1347110"/>
            <a:ext cx="12369800" cy="2387600"/>
          </a:xfrm>
        </p:spPr>
        <p:txBody>
          <a:bodyPr>
            <a:normAutofit/>
          </a:bodyPr>
          <a:lstStyle/>
          <a:p>
            <a:r>
              <a:rPr lang="en-US" sz="4400" dirty="0"/>
              <a:t>Advanced Accelerator Training for </a:t>
            </a:r>
            <a:br>
              <a:rPr lang="en-US" sz="4400" dirty="0"/>
            </a:br>
            <a:r>
              <a:rPr lang="en-US" sz="4400" dirty="0" err="1"/>
              <a:t>Citytech</a:t>
            </a:r>
            <a:r>
              <a:rPr lang="en-US" sz="4400" dirty="0"/>
              <a:t> Students under the RENEW Program</a:t>
            </a:r>
            <a:endParaRPr lang="en-US" sz="2800" dirty="0"/>
          </a:p>
        </p:txBody>
      </p:sp>
      <p:sp>
        <p:nvSpPr>
          <p:cNvPr id="3" name="Subtitle 2">
            <a:extLst>
              <a:ext uri="{FF2B5EF4-FFF2-40B4-BE49-F238E27FC236}">
                <a16:creationId xmlns:a16="http://schemas.microsoft.com/office/drawing/2014/main" id="{4D07BA64-B1F1-4E89-A717-0E546E07C4B4}"/>
              </a:ext>
            </a:extLst>
          </p:cNvPr>
          <p:cNvSpPr>
            <a:spLocks noGrp="1"/>
          </p:cNvSpPr>
          <p:nvPr>
            <p:ph type="subTitle" idx="1"/>
          </p:nvPr>
        </p:nvSpPr>
        <p:spPr>
          <a:xfrm>
            <a:off x="-46241" y="3987191"/>
            <a:ext cx="12369800" cy="2077842"/>
          </a:xfrm>
        </p:spPr>
        <p:txBody>
          <a:bodyPr>
            <a:normAutofit/>
          </a:bodyPr>
          <a:lstStyle/>
          <a:p>
            <a:pPr>
              <a:lnSpc>
                <a:spcPct val="100000"/>
              </a:lnSpc>
              <a:spcBef>
                <a:spcPts val="600"/>
              </a:spcBef>
            </a:pPr>
            <a:r>
              <a:rPr lang="en-US" sz="2600" dirty="0"/>
              <a:t>Viviana Vladutescu</a:t>
            </a:r>
            <a:r>
              <a:rPr lang="en-US" sz="2600" baseline="30000" dirty="0"/>
              <a:t>1</a:t>
            </a:r>
            <a:r>
              <a:rPr lang="en-US" sz="2600" dirty="0"/>
              <a:t>, Mikhail Polyanskyi</a:t>
            </a:r>
            <a:r>
              <a:rPr lang="en-US" sz="2600" baseline="30000" dirty="0"/>
              <a:t>2</a:t>
            </a:r>
            <a:r>
              <a:rPr lang="en-US" sz="2600" dirty="0"/>
              <a:t>, William Li</a:t>
            </a:r>
            <a:r>
              <a:rPr lang="en-US" sz="2600" baseline="30000" dirty="0"/>
              <a:t>2</a:t>
            </a:r>
            <a:r>
              <a:rPr lang="en-US" sz="2600" dirty="0"/>
              <a:t>, Vikas Teotia</a:t>
            </a:r>
            <a:r>
              <a:rPr lang="en-US" sz="2600" baseline="30000" dirty="0"/>
              <a:t>2</a:t>
            </a:r>
            <a:r>
              <a:rPr lang="en-US" sz="2600" dirty="0"/>
              <a:t>, Marcus Babzien</a:t>
            </a:r>
            <a:r>
              <a:rPr lang="en-US" sz="2600" baseline="30000" dirty="0"/>
              <a:t>2</a:t>
            </a:r>
            <a:endParaRPr lang="en-US" sz="2600" dirty="0"/>
          </a:p>
          <a:p>
            <a:pPr>
              <a:lnSpc>
                <a:spcPct val="100000"/>
              </a:lnSpc>
              <a:spcBef>
                <a:spcPts val="600"/>
              </a:spcBef>
            </a:pPr>
            <a:r>
              <a:rPr lang="en-US" sz="2600" dirty="0"/>
              <a:t>RENEW Co-</a:t>
            </a:r>
            <a:r>
              <a:rPr lang="en-US" sz="2600" dirty="0" err="1"/>
              <a:t>Pis</a:t>
            </a:r>
            <a:r>
              <a:rPr lang="en-US" sz="2600" dirty="0"/>
              <a:t>:  Mark Palmer</a:t>
            </a:r>
            <a:r>
              <a:rPr lang="en-US" sz="2600" baseline="30000" dirty="0"/>
              <a:t>2</a:t>
            </a:r>
            <a:r>
              <a:rPr lang="en-US" sz="2600" dirty="0"/>
              <a:t>, Li Geng</a:t>
            </a:r>
            <a:r>
              <a:rPr lang="en-US" sz="2600" baseline="30000" dirty="0"/>
              <a:t>1</a:t>
            </a:r>
            <a:r>
              <a:rPr lang="en-US" sz="2600" dirty="0"/>
              <a:t>, Lufeng Leng</a:t>
            </a:r>
            <a:r>
              <a:rPr lang="en-US" sz="2600" baseline="30000" dirty="0"/>
              <a:t>1</a:t>
            </a:r>
            <a:r>
              <a:rPr lang="en-US" sz="2600" dirty="0"/>
              <a:t>, Giovanni Ossola</a:t>
            </a:r>
            <a:r>
              <a:rPr lang="en-US" sz="2600" baseline="30000" dirty="0"/>
              <a:t>1</a:t>
            </a:r>
            <a:endParaRPr lang="en-US" sz="2600" dirty="0"/>
          </a:p>
          <a:p>
            <a:pPr>
              <a:lnSpc>
                <a:spcPct val="100000"/>
              </a:lnSpc>
              <a:spcBef>
                <a:spcPts val="0"/>
              </a:spcBef>
            </a:pPr>
            <a:r>
              <a:rPr lang="en-US" sz="2000" baseline="30000" dirty="0"/>
              <a:t>1</a:t>
            </a:r>
            <a:r>
              <a:rPr lang="en-US" sz="2000" dirty="0"/>
              <a:t>New York City College of Technology/City University of New York</a:t>
            </a:r>
          </a:p>
          <a:p>
            <a:pPr>
              <a:lnSpc>
                <a:spcPct val="100000"/>
              </a:lnSpc>
              <a:spcBef>
                <a:spcPts val="0"/>
              </a:spcBef>
            </a:pPr>
            <a:r>
              <a:rPr lang="en-US" sz="2000" baseline="30000" dirty="0"/>
              <a:t>2</a:t>
            </a:r>
            <a:r>
              <a:rPr lang="en-US" sz="2000" dirty="0"/>
              <a:t>Brookhaven National Laboratory, Department of Accelerator Science and Technology </a:t>
            </a:r>
          </a:p>
        </p:txBody>
      </p:sp>
      <p:sp>
        <p:nvSpPr>
          <p:cNvPr id="4" name="Date Placeholder 3">
            <a:extLst>
              <a:ext uri="{FF2B5EF4-FFF2-40B4-BE49-F238E27FC236}">
                <a16:creationId xmlns:a16="http://schemas.microsoft.com/office/drawing/2014/main" id="{ECF8822A-DE35-48C9-A844-E3884F65D700}"/>
              </a:ext>
            </a:extLst>
          </p:cNvPr>
          <p:cNvSpPr>
            <a:spLocks noGrp="1"/>
          </p:cNvSpPr>
          <p:nvPr>
            <p:ph type="dt" sz="half" idx="10"/>
          </p:nvPr>
        </p:nvSpPr>
        <p:spPr/>
        <p:txBody>
          <a:bodyPr/>
          <a:lstStyle/>
          <a:p>
            <a:fld id="{D9E6A6F6-C897-4F95-B0D2-14EC9CF70E84}" type="datetime1">
              <a:rPr lang="en-US" smtClean="0"/>
              <a:t>4/29/2025</a:t>
            </a:fld>
            <a:endParaRPr lang="en-US"/>
          </a:p>
        </p:txBody>
      </p:sp>
      <p:sp>
        <p:nvSpPr>
          <p:cNvPr id="5" name="Footer Placeholder 4">
            <a:extLst>
              <a:ext uri="{FF2B5EF4-FFF2-40B4-BE49-F238E27FC236}">
                <a16:creationId xmlns:a16="http://schemas.microsoft.com/office/drawing/2014/main" id="{113F0D30-C080-4978-8411-56B578399A80}"/>
              </a:ext>
            </a:extLst>
          </p:cNvPr>
          <p:cNvSpPr>
            <a:spLocks noGrp="1"/>
          </p:cNvSpPr>
          <p:nvPr>
            <p:ph type="ftr" sz="quarter" idx="11"/>
          </p:nvPr>
        </p:nvSpPr>
        <p:spPr/>
        <p:txBody>
          <a:bodyPr/>
          <a:lstStyle/>
          <a:p>
            <a:r>
              <a:rPr lang="en-US" dirty="0"/>
              <a:t>ATF User Meeting/BNL/DOE, April 28-May 1st , 2025,                                          Vladutescu et al.</a:t>
            </a:r>
          </a:p>
        </p:txBody>
      </p:sp>
      <p:sp>
        <p:nvSpPr>
          <p:cNvPr id="6" name="Slide Number Placeholder 5">
            <a:extLst>
              <a:ext uri="{FF2B5EF4-FFF2-40B4-BE49-F238E27FC236}">
                <a16:creationId xmlns:a16="http://schemas.microsoft.com/office/drawing/2014/main" id="{9255BEF5-1705-4CB4-B534-AAEE1F5B5362}"/>
              </a:ext>
            </a:extLst>
          </p:cNvPr>
          <p:cNvSpPr>
            <a:spLocks noGrp="1"/>
          </p:cNvSpPr>
          <p:nvPr>
            <p:ph type="sldNum" sz="quarter" idx="12"/>
          </p:nvPr>
        </p:nvSpPr>
        <p:spPr/>
        <p:txBody>
          <a:bodyPr/>
          <a:lstStyle/>
          <a:p>
            <a:fld id="{3BA7EE5D-63AC-4EC1-94FC-0367485803BF}" type="slidenum">
              <a:rPr lang="en-US" smtClean="0"/>
              <a:t>1</a:t>
            </a:fld>
            <a:endParaRPr lang="en-US"/>
          </a:p>
        </p:txBody>
      </p:sp>
      <p:pic>
        <p:nvPicPr>
          <p:cNvPr id="10" name="Picture 9">
            <a:extLst>
              <a:ext uri="{FF2B5EF4-FFF2-40B4-BE49-F238E27FC236}">
                <a16:creationId xmlns:a16="http://schemas.microsoft.com/office/drawing/2014/main" id="{6B8B2340-D28F-440D-955B-5E2DB8ADAEF4}"/>
              </a:ext>
            </a:extLst>
          </p:cNvPr>
          <p:cNvPicPr>
            <a:picLocks noChangeAspect="1"/>
          </p:cNvPicPr>
          <p:nvPr/>
        </p:nvPicPr>
        <p:blipFill>
          <a:blip r:embed="rId3"/>
          <a:stretch>
            <a:fillRect/>
          </a:stretch>
        </p:blipFill>
        <p:spPr>
          <a:xfrm>
            <a:off x="4393941" y="410320"/>
            <a:ext cx="3489437" cy="1117308"/>
          </a:xfrm>
          <a:prstGeom prst="rect">
            <a:avLst/>
          </a:prstGeom>
        </p:spPr>
      </p:pic>
      <p:pic>
        <p:nvPicPr>
          <p:cNvPr id="1026" name="Picture 2" descr="New York City College of Technology | Newswise">
            <a:extLst>
              <a:ext uri="{FF2B5EF4-FFF2-40B4-BE49-F238E27FC236}">
                <a16:creationId xmlns:a16="http://schemas.microsoft.com/office/drawing/2014/main" id="{386973B4-AF7B-4371-837F-D5C22CFC849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914" y="479559"/>
            <a:ext cx="1484086" cy="187588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ee related image detail. The US Department of Energy">
            <a:extLst>
              <a:ext uri="{FF2B5EF4-FFF2-40B4-BE49-F238E27FC236}">
                <a16:creationId xmlns:a16="http://schemas.microsoft.com/office/drawing/2014/main" id="{90FC9B15-F4FA-4522-9746-6818C6FB532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81029" y="349114"/>
            <a:ext cx="2055358" cy="2055358"/>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6">
            <a:extLst>
              <a:ext uri="{FF2B5EF4-FFF2-40B4-BE49-F238E27FC236}">
                <a16:creationId xmlns:a16="http://schemas.microsoft.com/office/drawing/2014/main" id="{98BE4A88-0898-4E8E-BADF-1C7E64BC6672}"/>
              </a:ext>
            </a:extLst>
          </p:cNvPr>
          <p:cNvSpPr>
            <a:spLocks noChangeArrowheads="1"/>
          </p:cNvSpPr>
          <p:nvPr/>
        </p:nvSpPr>
        <p:spPr bwMode="auto">
          <a:xfrm>
            <a:off x="4349750" y="38798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80615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69382-67E6-419F-9C65-38CBB07A88B2}"/>
              </a:ext>
            </a:extLst>
          </p:cNvPr>
          <p:cNvSpPr>
            <a:spLocks noGrp="1"/>
          </p:cNvSpPr>
          <p:nvPr>
            <p:ph type="title"/>
          </p:nvPr>
        </p:nvSpPr>
        <p:spPr>
          <a:xfrm>
            <a:off x="1422400" y="304168"/>
            <a:ext cx="9118600" cy="1325563"/>
          </a:xfrm>
        </p:spPr>
        <p:txBody>
          <a:bodyPr>
            <a:normAutofit/>
          </a:bodyPr>
          <a:lstStyle/>
          <a:p>
            <a:pPr algn="ctr"/>
            <a:r>
              <a:rPr lang="en-US" sz="4400" i="1" dirty="0"/>
              <a:t> Reaching a New Energy Sciences </a:t>
            </a:r>
            <a:br>
              <a:rPr lang="en-US" sz="4400" i="1" dirty="0"/>
            </a:br>
            <a:r>
              <a:rPr lang="en-US" sz="4400" i="1" dirty="0"/>
              <a:t>Workforce (RENEW) initiative</a:t>
            </a:r>
            <a:endParaRPr lang="en-US" dirty="0">
              <a:latin typeface="+mn-lt"/>
            </a:endParaRPr>
          </a:p>
        </p:txBody>
      </p:sp>
      <p:sp>
        <p:nvSpPr>
          <p:cNvPr id="3" name="Content Placeholder 2">
            <a:extLst>
              <a:ext uri="{FF2B5EF4-FFF2-40B4-BE49-F238E27FC236}">
                <a16:creationId xmlns:a16="http://schemas.microsoft.com/office/drawing/2014/main" id="{8C1E3DB2-F301-4F0A-A9DC-D64C43429946}"/>
              </a:ext>
            </a:extLst>
          </p:cNvPr>
          <p:cNvSpPr>
            <a:spLocks noGrp="1"/>
          </p:cNvSpPr>
          <p:nvPr>
            <p:ph idx="1"/>
          </p:nvPr>
        </p:nvSpPr>
        <p:spPr/>
        <p:txBody>
          <a:bodyPr>
            <a:normAutofit/>
          </a:bodyPr>
          <a:lstStyle/>
          <a:p>
            <a:r>
              <a:rPr lang="en-US" sz="2400" dirty="0"/>
              <a:t>Recruiting a total of 20 STEM students; mentoring and teaching the recruited students one-on-one and through workshops, seminars, and specific scientific and engineering courses; and training the recruited students through a ten-week summer hands-on training program at BNL during each summer of the project; </a:t>
            </a:r>
          </a:p>
          <a:p>
            <a:r>
              <a:rPr lang="en-US" sz="2400" dirty="0"/>
              <a:t>Developing and offering three new courses in the Accelerator Science and Technology (AST) and a new Academic Minor in AST under the umbrella of the Electrical Engineering Technology program; </a:t>
            </a:r>
          </a:p>
          <a:p>
            <a:r>
              <a:rPr lang="en-US" sz="2400" dirty="0"/>
              <a:t>Conducting research in Accelerator Science and Technology alongside the ASTD scientists and engineers through a carefully designed summer program</a:t>
            </a:r>
          </a:p>
        </p:txBody>
      </p:sp>
      <p:sp>
        <p:nvSpPr>
          <p:cNvPr id="4" name="Date Placeholder 3">
            <a:extLst>
              <a:ext uri="{FF2B5EF4-FFF2-40B4-BE49-F238E27FC236}">
                <a16:creationId xmlns:a16="http://schemas.microsoft.com/office/drawing/2014/main" id="{D7A4C0AC-06EB-4E78-A607-0F093537E895}"/>
              </a:ext>
            </a:extLst>
          </p:cNvPr>
          <p:cNvSpPr>
            <a:spLocks noGrp="1"/>
          </p:cNvSpPr>
          <p:nvPr>
            <p:ph type="dt" sz="half" idx="10"/>
          </p:nvPr>
        </p:nvSpPr>
        <p:spPr/>
        <p:txBody>
          <a:bodyPr/>
          <a:lstStyle/>
          <a:p>
            <a:fld id="{77CA66D4-334B-4551-B0B2-75C259169403}" type="datetime1">
              <a:rPr lang="en-US" smtClean="0"/>
              <a:t>4/29/2025</a:t>
            </a:fld>
            <a:endParaRPr lang="en-US"/>
          </a:p>
        </p:txBody>
      </p:sp>
      <p:sp>
        <p:nvSpPr>
          <p:cNvPr id="7" name="Footer Placeholder 6">
            <a:extLst>
              <a:ext uri="{FF2B5EF4-FFF2-40B4-BE49-F238E27FC236}">
                <a16:creationId xmlns:a16="http://schemas.microsoft.com/office/drawing/2014/main" id="{F878BA34-37D3-4EC1-A20A-F56231CC4088}"/>
              </a:ext>
            </a:extLst>
          </p:cNvPr>
          <p:cNvSpPr>
            <a:spLocks noGrp="1"/>
          </p:cNvSpPr>
          <p:nvPr>
            <p:ph type="ftr" sz="quarter" idx="11"/>
          </p:nvPr>
        </p:nvSpPr>
        <p:spPr/>
        <p:txBody>
          <a:bodyPr/>
          <a:lstStyle/>
          <a:p>
            <a:r>
              <a:rPr lang="en-US"/>
              <a:t>ATF User Meeting/BNL/DOE, April 28-May 1st , 2025,                                          Vladutescu et al.</a:t>
            </a:r>
          </a:p>
        </p:txBody>
      </p:sp>
      <p:sp>
        <p:nvSpPr>
          <p:cNvPr id="8" name="Slide Number Placeholder 7">
            <a:extLst>
              <a:ext uri="{FF2B5EF4-FFF2-40B4-BE49-F238E27FC236}">
                <a16:creationId xmlns:a16="http://schemas.microsoft.com/office/drawing/2014/main" id="{E2CD5966-C389-4E90-8FF6-920FADB6C227}"/>
              </a:ext>
            </a:extLst>
          </p:cNvPr>
          <p:cNvSpPr>
            <a:spLocks noGrp="1"/>
          </p:cNvSpPr>
          <p:nvPr>
            <p:ph type="sldNum" sz="quarter" idx="12"/>
          </p:nvPr>
        </p:nvSpPr>
        <p:spPr/>
        <p:txBody>
          <a:bodyPr/>
          <a:lstStyle/>
          <a:p>
            <a:fld id="{3BA7EE5D-63AC-4EC1-94FC-0367485803BF}" type="slidenum">
              <a:rPr lang="en-US" smtClean="0"/>
              <a:t>2</a:t>
            </a:fld>
            <a:endParaRPr lang="en-US"/>
          </a:p>
        </p:txBody>
      </p:sp>
      <p:pic>
        <p:nvPicPr>
          <p:cNvPr id="15" name="Picture 2" descr="New York City College of Technology | Newswise">
            <a:extLst>
              <a:ext uri="{FF2B5EF4-FFF2-40B4-BE49-F238E27FC236}">
                <a16:creationId xmlns:a16="http://schemas.microsoft.com/office/drawing/2014/main" id="{FD4BB2C7-4066-45E4-BF6B-E754EAAC7D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443125"/>
            <a:ext cx="925286" cy="116956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See related image detail. The US Department of Energy">
            <a:extLst>
              <a:ext uri="{FF2B5EF4-FFF2-40B4-BE49-F238E27FC236}">
                <a16:creationId xmlns:a16="http://schemas.microsoft.com/office/drawing/2014/main" id="{DFE930D3-CDB8-44D2-8FC3-1ADE37E02B3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48686" y="315027"/>
            <a:ext cx="1180275" cy="118027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056C80A-ED5B-4203-96C6-7663192B144E}"/>
              </a:ext>
            </a:extLst>
          </p:cNvPr>
          <p:cNvPicPr>
            <a:picLocks noChangeAspect="1"/>
          </p:cNvPicPr>
          <p:nvPr/>
        </p:nvPicPr>
        <p:blipFill>
          <a:blip r:embed="rId5"/>
          <a:stretch>
            <a:fillRect/>
          </a:stretch>
        </p:blipFill>
        <p:spPr>
          <a:xfrm>
            <a:off x="4351281" y="5272593"/>
            <a:ext cx="3489437" cy="1117308"/>
          </a:xfrm>
          <a:prstGeom prst="rect">
            <a:avLst/>
          </a:prstGeom>
        </p:spPr>
      </p:pic>
    </p:spTree>
    <p:extLst>
      <p:ext uri="{BB962C8B-B14F-4D97-AF65-F5344CB8AC3E}">
        <p14:creationId xmlns:p14="http://schemas.microsoft.com/office/powerpoint/2010/main" val="464892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B7F2E-EDA3-4275-9D09-0A64779AC69D}"/>
              </a:ext>
            </a:extLst>
          </p:cNvPr>
          <p:cNvSpPr>
            <a:spLocks noGrp="1"/>
          </p:cNvSpPr>
          <p:nvPr>
            <p:ph type="title"/>
          </p:nvPr>
        </p:nvSpPr>
        <p:spPr>
          <a:xfrm>
            <a:off x="3581400" y="365125"/>
            <a:ext cx="7772400" cy="1325563"/>
          </a:xfrm>
        </p:spPr>
        <p:txBody>
          <a:bodyPr/>
          <a:lstStyle/>
          <a:p>
            <a:r>
              <a:rPr lang="en-US" dirty="0">
                <a:latin typeface="+mn-lt"/>
              </a:rPr>
              <a:t>Summer program</a:t>
            </a:r>
          </a:p>
        </p:txBody>
      </p:sp>
      <p:sp>
        <p:nvSpPr>
          <p:cNvPr id="3" name="Content Placeholder 2">
            <a:extLst>
              <a:ext uri="{FF2B5EF4-FFF2-40B4-BE49-F238E27FC236}">
                <a16:creationId xmlns:a16="http://schemas.microsoft.com/office/drawing/2014/main" id="{EDE16E3B-A7CC-43F0-A399-8ACA455A0BA5}"/>
              </a:ext>
            </a:extLst>
          </p:cNvPr>
          <p:cNvSpPr>
            <a:spLocks noGrp="1"/>
          </p:cNvSpPr>
          <p:nvPr>
            <p:ph idx="1"/>
          </p:nvPr>
        </p:nvSpPr>
        <p:spPr>
          <a:xfrm>
            <a:off x="838200" y="1840137"/>
            <a:ext cx="10515600" cy="4351338"/>
          </a:xfrm>
        </p:spPr>
        <p:txBody>
          <a:bodyPr>
            <a:normAutofit/>
          </a:bodyPr>
          <a:lstStyle/>
          <a:p>
            <a:r>
              <a:rPr lang="en-US" sz="2400" dirty="0"/>
              <a:t>The first cohort of 5 STEM students will be trained at BNL between  June 2</a:t>
            </a:r>
            <a:r>
              <a:rPr lang="en-US" sz="2400" baseline="30000" dirty="0"/>
              <a:t>nd</a:t>
            </a:r>
            <a:r>
              <a:rPr lang="en-US" sz="2400" dirty="0"/>
              <a:t> and August 8</a:t>
            </a:r>
            <a:r>
              <a:rPr lang="en-US" sz="2400" baseline="30000" dirty="0"/>
              <a:t>th</a:t>
            </a:r>
            <a:r>
              <a:rPr lang="en-US" sz="2400" dirty="0"/>
              <a:t>.</a:t>
            </a:r>
          </a:p>
          <a:p>
            <a:r>
              <a:rPr lang="en-US" sz="2400" dirty="0"/>
              <a:t>The work conducted by students throughout the summer will involve hands on training in Superconducting materials and applications to ARDAP, Accelerator Science and Technology, and Ultrafast High Power Lasers and their applications to ARDAP</a:t>
            </a:r>
          </a:p>
          <a:p>
            <a:r>
              <a:rPr lang="en-US" sz="2400" dirty="0"/>
              <a:t>The students will work on one holistic project involving the designing, modeling, building, and characterizing an electromagnet-based particle spectrometer.</a:t>
            </a:r>
          </a:p>
          <a:p>
            <a:endParaRPr lang="en-US" sz="2400" dirty="0"/>
          </a:p>
          <a:p>
            <a:endParaRPr lang="en-US" sz="2400" dirty="0"/>
          </a:p>
          <a:p>
            <a:endParaRPr lang="en-US" sz="2400" dirty="0"/>
          </a:p>
        </p:txBody>
      </p:sp>
      <p:sp>
        <p:nvSpPr>
          <p:cNvPr id="4" name="Date Placeholder 3">
            <a:extLst>
              <a:ext uri="{FF2B5EF4-FFF2-40B4-BE49-F238E27FC236}">
                <a16:creationId xmlns:a16="http://schemas.microsoft.com/office/drawing/2014/main" id="{56A930BE-86E1-4B9A-99ED-8D1329C53D9E}"/>
              </a:ext>
            </a:extLst>
          </p:cNvPr>
          <p:cNvSpPr>
            <a:spLocks noGrp="1"/>
          </p:cNvSpPr>
          <p:nvPr>
            <p:ph type="dt" sz="half" idx="10"/>
          </p:nvPr>
        </p:nvSpPr>
        <p:spPr/>
        <p:txBody>
          <a:bodyPr/>
          <a:lstStyle/>
          <a:p>
            <a:fld id="{DF612627-5436-44AF-9D88-4FDD3E168B5F}" type="datetime1">
              <a:rPr lang="en-US" smtClean="0"/>
              <a:t>4/29/2025</a:t>
            </a:fld>
            <a:endParaRPr lang="en-US"/>
          </a:p>
        </p:txBody>
      </p:sp>
      <p:sp>
        <p:nvSpPr>
          <p:cNvPr id="7" name="Footer Placeholder 6">
            <a:extLst>
              <a:ext uri="{FF2B5EF4-FFF2-40B4-BE49-F238E27FC236}">
                <a16:creationId xmlns:a16="http://schemas.microsoft.com/office/drawing/2014/main" id="{2B82E19D-AD53-44E9-8945-80072D75F82B}"/>
              </a:ext>
            </a:extLst>
          </p:cNvPr>
          <p:cNvSpPr>
            <a:spLocks noGrp="1"/>
          </p:cNvSpPr>
          <p:nvPr>
            <p:ph type="ftr" sz="quarter" idx="11"/>
          </p:nvPr>
        </p:nvSpPr>
        <p:spPr/>
        <p:txBody>
          <a:bodyPr/>
          <a:lstStyle/>
          <a:p>
            <a:r>
              <a:rPr lang="en-US"/>
              <a:t>ATF User Meeting/BNL/DOE, April 28-May 1st , 2025,                                          Vladutescu et al.</a:t>
            </a:r>
          </a:p>
        </p:txBody>
      </p:sp>
      <p:sp>
        <p:nvSpPr>
          <p:cNvPr id="8" name="Slide Number Placeholder 7">
            <a:extLst>
              <a:ext uri="{FF2B5EF4-FFF2-40B4-BE49-F238E27FC236}">
                <a16:creationId xmlns:a16="http://schemas.microsoft.com/office/drawing/2014/main" id="{4F8789E4-8B8C-4068-89FF-41C0AB9A7D49}"/>
              </a:ext>
            </a:extLst>
          </p:cNvPr>
          <p:cNvSpPr>
            <a:spLocks noGrp="1"/>
          </p:cNvSpPr>
          <p:nvPr>
            <p:ph type="sldNum" sz="quarter" idx="12"/>
          </p:nvPr>
        </p:nvSpPr>
        <p:spPr/>
        <p:txBody>
          <a:bodyPr/>
          <a:lstStyle/>
          <a:p>
            <a:fld id="{3BA7EE5D-63AC-4EC1-94FC-0367485803BF}" type="slidenum">
              <a:rPr lang="en-US" smtClean="0"/>
              <a:t>3</a:t>
            </a:fld>
            <a:endParaRPr lang="en-US"/>
          </a:p>
        </p:txBody>
      </p:sp>
      <p:pic>
        <p:nvPicPr>
          <p:cNvPr id="11" name="Picture 2" descr="New York City College of Technology | Newswise">
            <a:extLst>
              <a:ext uri="{FF2B5EF4-FFF2-40B4-BE49-F238E27FC236}">
                <a16:creationId xmlns:a16="http://schemas.microsoft.com/office/drawing/2014/main" id="{198197FE-5503-4EF6-9EAD-F9983C3743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1914" y="460169"/>
            <a:ext cx="925286" cy="116956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a:extLst>
              <a:ext uri="{FF2B5EF4-FFF2-40B4-BE49-F238E27FC236}">
                <a16:creationId xmlns:a16="http://schemas.microsoft.com/office/drawing/2014/main" id="{F2593988-D0DF-40FA-BF46-D36DEDDE47DD}"/>
              </a:ext>
            </a:extLst>
          </p:cNvPr>
          <p:cNvPicPr>
            <a:picLocks noChangeAspect="1"/>
          </p:cNvPicPr>
          <p:nvPr/>
        </p:nvPicPr>
        <p:blipFill>
          <a:blip r:embed="rId4"/>
          <a:stretch>
            <a:fillRect/>
          </a:stretch>
        </p:blipFill>
        <p:spPr>
          <a:xfrm>
            <a:off x="4220652" y="5156605"/>
            <a:ext cx="3489437" cy="1117308"/>
          </a:xfrm>
          <a:prstGeom prst="rect">
            <a:avLst/>
          </a:prstGeom>
        </p:spPr>
      </p:pic>
      <p:pic>
        <p:nvPicPr>
          <p:cNvPr id="14" name="Picture 4" descr="See related image detail. The US Department of Energy">
            <a:extLst>
              <a:ext uri="{FF2B5EF4-FFF2-40B4-BE49-F238E27FC236}">
                <a16:creationId xmlns:a16="http://schemas.microsoft.com/office/drawing/2014/main" id="{F26E5590-FF5F-4BD3-BB9C-F503A784B5B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48686" y="315027"/>
            <a:ext cx="1180275" cy="1180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1078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D9B39-E84D-4F15-8CA2-F631DC832324}"/>
              </a:ext>
            </a:extLst>
          </p:cNvPr>
          <p:cNvSpPr>
            <a:spLocks noGrp="1"/>
          </p:cNvSpPr>
          <p:nvPr>
            <p:ph type="title"/>
          </p:nvPr>
        </p:nvSpPr>
        <p:spPr>
          <a:xfrm>
            <a:off x="838200" y="132900"/>
            <a:ext cx="10515600" cy="1325563"/>
          </a:xfrm>
        </p:spPr>
        <p:txBody>
          <a:bodyPr>
            <a:normAutofit/>
          </a:bodyPr>
          <a:lstStyle/>
          <a:p>
            <a:pPr algn="ctr"/>
            <a:r>
              <a:rPr lang="en-US" sz="3600" dirty="0"/>
              <a:t>Project time line </a:t>
            </a:r>
            <a:br>
              <a:rPr lang="en-US" sz="3600" dirty="0"/>
            </a:br>
            <a:r>
              <a:rPr lang="en-US" sz="3600" dirty="0"/>
              <a:t>and needed beam time </a:t>
            </a:r>
          </a:p>
        </p:txBody>
      </p:sp>
      <p:graphicFrame>
        <p:nvGraphicFramePr>
          <p:cNvPr id="4" name="Table 3">
            <a:extLst>
              <a:ext uri="{FF2B5EF4-FFF2-40B4-BE49-F238E27FC236}">
                <a16:creationId xmlns:a16="http://schemas.microsoft.com/office/drawing/2014/main" id="{B5DC76B2-B8C6-4890-BED6-5B56AABE0B2D}"/>
              </a:ext>
            </a:extLst>
          </p:cNvPr>
          <p:cNvGraphicFramePr>
            <a:graphicFrameLocks noGrp="1"/>
          </p:cNvGraphicFramePr>
          <p:nvPr>
            <p:extLst>
              <p:ext uri="{D42A27DB-BD31-4B8C-83A1-F6EECF244321}">
                <p14:modId xmlns:p14="http://schemas.microsoft.com/office/powerpoint/2010/main" val="3957608633"/>
              </p:ext>
            </p:extLst>
          </p:nvPr>
        </p:nvGraphicFramePr>
        <p:xfrm>
          <a:off x="935264" y="1474231"/>
          <a:ext cx="10516508" cy="4598450"/>
        </p:xfrm>
        <a:graphic>
          <a:graphicData uri="http://schemas.openxmlformats.org/drawingml/2006/table">
            <a:tbl>
              <a:tblPr firstRow="1" bandRow="1">
                <a:effectLst/>
                <a:tableStyleId>{5C22544A-7EE6-4342-B048-85BDC9FD1C3A}</a:tableStyleId>
              </a:tblPr>
              <a:tblGrid>
                <a:gridCol w="4103914">
                  <a:extLst>
                    <a:ext uri="{9D8B030D-6E8A-4147-A177-3AD203B41FA5}">
                      <a16:colId xmlns:a16="http://schemas.microsoft.com/office/drawing/2014/main" val="3043421245"/>
                    </a:ext>
                  </a:extLst>
                </a:gridCol>
                <a:gridCol w="1376136">
                  <a:extLst>
                    <a:ext uri="{9D8B030D-6E8A-4147-A177-3AD203B41FA5}">
                      <a16:colId xmlns:a16="http://schemas.microsoft.com/office/drawing/2014/main" val="1676083414"/>
                    </a:ext>
                  </a:extLst>
                </a:gridCol>
                <a:gridCol w="1335315">
                  <a:extLst>
                    <a:ext uri="{9D8B030D-6E8A-4147-A177-3AD203B41FA5}">
                      <a16:colId xmlns:a16="http://schemas.microsoft.com/office/drawing/2014/main" val="2142133617"/>
                    </a:ext>
                  </a:extLst>
                </a:gridCol>
                <a:gridCol w="1291771">
                  <a:extLst>
                    <a:ext uri="{9D8B030D-6E8A-4147-A177-3AD203B41FA5}">
                      <a16:colId xmlns:a16="http://schemas.microsoft.com/office/drawing/2014/main" val="114249639"/>
                    </a:ext>
                  </a:extLst>
                </a:gridCol>
                <a:gridCol w="1190171">
                  <a:extLst>
                    <a:ext uri="{9D8B030D-6E8A-4147-A177-3AD203B41FA5}">
                      <a16:colId xmlns:a16="http://schemas.microsoft.com/office/drawing/2014/main" val="511127688"/>
                    </a:ext>
                  </a:extLst>
                </a:gridCol>
                <a:gridCol w="1219201">
                  <a:extLst>
                    <a:ext uri="{9D8B030D-6E8A-4147-A177-3AD203B41FA5}">
                      <a16:colId xmlns:a16="http://schemas.microsoft.com/office/drawing/2014/main" val="2104924925"/>
                    </a:ext>
                  </a:extLst>
                </a:gridCol>
              </a:tblGrid>
              <a:tr h="397586">
                <a:tc>
                  <a:txBody>
                    <a:bodyPr/>
                    <a:lstStyle/>
                    <a:p>
                      <a:endParaRPr lang="en-US" dirty="0">
                        <a:solidFill>
                          <a:schemeClr val="tx1"/>
                        </a:solidFill>
                      </a:endParaRPr>
                    </a:p>
                  </a:txBody>
                  <a:tcPr>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June 2–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June 30</a:t>
                      </a:r>
                    </a:p>
                  </a:txBody>
                  <a:tcPr>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June 30-</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July 11</a:t>
                      </a:r>
                    </a:p>
                  </a:txBody>
                  <a:tcPr>
                    <a:solidFill>
                      <a:schemeClr val="accent5">
                        <a:lumMod val="40000"/>
                        <a:lumOff val="60000"/>
                      </a:schemeClr>
                    </a:solidFill>
                  </a:tcPr>
                </a:tc>
                <a:tc>
                  <a:txBody>
                    <a:bodyPr/>
                    <a:lstStyle/>
                    <a:p>
                      <a:r>
                        <a:rPr lang="en-US" dirty="0">
                          <a:solidFill>
                            <a:schemeClr val="tx1"/>
                          </a:solidFill>
                        </a:rPr>
                        <a:t>July 14- July 18</a:t>
                      </a:r>
                    </a:p>
                  </a:txBody>
                  <a:tcPr>
                    <a:solidFill>
                      <a:schemeClr val="accent5">
                        <a:lumMod val="40000"/>
                        <a:lumOff val="60000"/>
                      </a:schemeClr>
                    </a:solidFill>
                  </a:tcPr>
                </a:tc>
                <a:tc>
                  <a:txBody>
                    <a:bodyPr/>
                    <a:lstStyle/>
                    <a:p>
                      <a:r>
                        <a:rPr lang="en-US" dirty="0">
                          <a:solidFill>
                            <a:schemeClr val="tx1"/>
                          </a:solidFill>
                        </a:rPr>
                        <a:t>July 21-</a:t>
                      </a:r>
                    </a:p>
                    <a:p>
                      <a:r>
                        <a:rPr lang="en-US" dirty="0">
                          <a:solidFill>
                            <a:schemeClr val="tx1"/>
                          </a:solidFill>
                        </a:rPr>
                        <a:t>July 25</a:t>
                      </a:r>
                    </a:p>
                  </a:txBody>
                  <a:tcPr>
                    <a:solidFill>
                      <a:schemeClr val="accent5">
                        <a:lumMod val="40000"/>
                        <a:lumOff val="60000"/>
                      </a:schemeClr>
                    </a:solidFill>
                  </a:tcPr>
                </a:tc>
                <a:tc>
                  <a:txBody>
                    <a:bodyPr/>
                    <a:lstStyle/>
                    <a:p>
                      <a:r>
                        <a:rPr lang="en-US" dirty="0">
                          <a:solidFill>
                            <a:schemeClr val="tx1"/>
                          </a:solidFill>
                        </a:rPr>
                        <a:t>July 28–Aug 8 </a:t>
                      </a:r>
                    </a:p>
                  </a:txBody>
                  <a:tcPr>
                    <a:solidFill>
                      <a:schemeClr val="accent5">
                        <a:lumMod val="40000"/>
                        <a:lumOff val="60000"/>
                      </a:schemeClr>
                    </a:solidFill>
                  </a:tcPr>
                </a:tc>
                <a:extLst>
                  <a:ext uri="{0D108BD9-81ED-4DB2-BD59-A6C34878D82A}">
                    <a16:rowId xmlns:a16="http://schemas.microsoft.com/office/drawing/2014/main" val="1905560533"/>
                  </a:ext>
                </a:extLst>
              </a:tr>
              <a:tr h="849371">
                <a:tc>
                  <a:txBody>
                    <a:bodyPr/>
                    <a:lstStyle/>
                    <a:p>
                      <a:r>
                        <a:rPr lang="en-US" b="1" dirty="0"/>
                        <a:t>Designing, modeling, building and characterizing an electromagnet-based particle spectrometer</a:t>
                      </a:r>
                    </a:p>
                  </a:txBody>
                  <a:tcPr>
                    <a:solidFill>
                      <a:schemeClr val="accent5">
                        <a:lumMod val="40000"/>
                        <a:lumOff val="60000"/>
                      </a:schemeClr>
                    </a:solidFill>
                  </a:tcPr>
                </a:tc>
                <a:tc>
                  <a:txBody>
                    <a:bodyPr/>
                    <a:lstStyle/>
                    <a:p>
                      <a:pPr algn="ctr"/>
                      <a:r>
                        <a:rPr lang="en-US" sz="2400" dirty="0"/>
                        <a:t>√</a:t>
                      </a:r>
                    </a:p>
                    <a:p>
                      <a:pPr algn="ctr"/>
                      <a:r>
                        <a:rPr lang="en-US" sz="2400" dirty="0"/>
                        <a:t>SMD </a:t>
                      </a:r>
                    </a:p>
                  </a:txBody>
                  <a:tcPr>
                    <a:solidFill>
                      <a:srgbClr val="00B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a:t>
                      </a:r>
                    </a:p>
                    <a:p>
                      <a:pPr algn="ctr"/>
                      <a:endParaRPr lang="en-US" sz="2400" dirty="0"/>
                    </a:p>
                  </a:txBody>
                  <a:tcPr>
                    <a:solidFill>
                      <a:schemeClr val="accent5">
                        <a:lumMod val="40000"/>
                        <a:lumOff val="60000"/>
                      </a:schemeClr>
                    </a:solidFill>
                  </a:tcPr>
                </a:tc>
                <a:tc>
                  <a:txBody>
                    <a:bodyPr/>
                    <a:lstStyle/>
                    <a:p>
                      <a:pPr algn="ctr"/>
                      <a:endParaRPr lang="en-US" sz="2400" dirty="0"/>
                    </a:p>
                  </a:txBody>
                  <a:tcPr>
                    <a:solidFill>
                      <a:schemeClr val="accent5">
                        <a:lumMod val="40000"/>
                        <a:lumOff val="60000"/>
                      </a:schemeClr>
                    </a:solidFill>
                  </a:tcPr>
                </a:tc>
                <a:tc>
                  <a:txBody>
                    <a:bodyPr/>
                    <a:lstStyle/>
                    <a:p>
                      <a:pPr algn="ctr"/>
                      <a:endParaRPr lang="en-US" sz="2400" dirty="0"/>
                    </a:p>
                  </a:txBody>
                  <a:tcP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p>
                  </a:txBody>
                  <a:tcPr>
                    <a:solidFill>
                      <a:schemeClr val="accent5">
                        <a:lumMod val="40000"/>
                        <a:lumOff val="60000"/>
                      </a:schemeClr>
                    </a:solidFill>
                  </a:tcPr>
                </a:tc>
                <a:extLst>
                  <a:ext uri="{0D108BD9-81ED-4DB2-BD59-A6C34878D82A}">
                    <a16:rowId xmlns:a16="http://schemas.microsoft.com/office/drawing/2014/main" val="2090011156"/>
                  </a:ext>
                </a:extLst>
              </a:tr>
              <a:tr h="1032290">
                <a:tc>
                  <a:txBody>
                    <a:bodyPr/>
                    <a:lstStyle/>
                    <a:p>
                      <a:r>
                        <a:rPr lang="en-US" b="1" dirty="0"/>
                        <a:t>Proof-of-principle experiments with the spectrometer </a:t>
                      </a:r>
                      <a:r>
                        <a:rPr lang="en-US" dirty="0"/>
                        <a:t>using a traditional electromagnetic LINAC accelerator at UED</a:t>
                      </a:r>
                      <a:endParaRPr lang="en-US" b="1" dirty="0"/>
                    </a:p>
                  </a:txBody>
                  <a:tcP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p>
                  </a:txBody>
                  <a:tcPr>
                    <a:solidFill>
                      <a:schemeClr val="accent5">
                        <a:lumMod val="40000"/>
                        <a:lumOff val="60000"/>
                      </a:schemeClr>
                    </a:solidFill>
                  </a:tcPr>
                </a:tc>
                <a:tc>
                  <a:txBody>
                    <a:bodyPr/>
                    <a:lstStyle/>
                    <a:p>
                      <a:pPr algn="ctr"/>
                      <a:r>
                        <a:rPr lang="en-US" sz="2400" dirty="0"/>
                        <a:t>√</a:t>
                      </a:r>
                    </a:p>
                    <a:p>
                      <a:pPr algn="ctr"/>
                      <a:r>
                        <a:rPr lang="en-US" sz="2400" dirty="0"/>
                        <a:t>UED</a:t>
                      </a:r>
                    </a:p>
                  </a:txBody>
                  <a:tcPr>
                    <a:solidFill>
                      <a:srgbClr val="00B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a:t>
                      </a:r>
                    </a:p>
                    <a:p>
                      <a:pPr algn="ctr"/>
                      <a:endParaRPr lang="en-US" sz="2400" dirty="0"/>
                    </a:p>
                  </a:txBody>
                  <a:tcP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a:t>
                      </a:r>
                    </a:p>
                    <a:p>
                      <a:pPr algn="ctr"/>
                      <a:endParaRPr lang="en-US" sz="2400" dirty="0"/>
                    </a:p>
                  </a:txBody>
                  <a:tcPr>
                    <a:solidFill>
                      <a:schemeClr val="accent5">
                        <a:lumMod val="40000"/>
                        <a:lumOff val="60000"/>
                      </a:schemeClr>
                    </a:solidFill>
                  </a:tcPr>
                </a:tc>
                <a:tc>
                  <a:txBody>
                    <a:bodyPr/>
                    <a:lstStyle/>
                    <a:p>
                      <a:pPr algn="ctr"/>
                      <a:endParaRPr lang="en-US" sz="2400" dirty="0"/>
                    </a:p>
                  </a:txBody>
                  <a:tcPr>
                    <a:solidFill>
                      <a:schemeClr val="accent5">
                        <a:lumMod val="40000"/>
                        <a:lumOff val="60000"/>
                      </a:schemeClr>
                    </a:solidFill>
                  </a:tcPr>
                </a:tc>
                <a:extLst>
                  <a:ext uri="{0D108BD9-81ED-4DB2-BD59-A6C34878D82A}">
                    <a16:rowId xmlns:a16="http://schemas.microsoft.com/office/drawing/2014/main" val="3985041129"/>
                  </a:ext>
                </a:extLst>
              </a:tr>
              <a:tr h="1104182">
                <a:tc>
                  <a:txBody>
                    <a:bodyPr/>
                    <a:lstStyle/>
                    <a:p>
                      <a:r>
                        <a:rPr lang="en-US" b="1" dirty="0"/>
                        <a:t>Possibly deploy and test the spectrometer </a:t>
                      </a:r>
                      <a:r>
                        <a:rPr lang="en-US" dirty="0"/>
                        <a:t>in a laser-based accelerator (LWFA) setup at ATF/Participate in UFHP Laser on-going experiments</a:t>
                      </a:r>
                      <a:endParaRPr lang="en-US" b="1" dirty="0"/>
                    </a:p>
                  </a:txBody>
                  <a:tcPr>
                    <a:solidFill>
                      <a:schemeClr val="accent5">
                        <a:lumMod val="40000"/>
                        <a:lumOff val="60000"/>
                      </a:schemeClr>
                    </a:solidFill>
                  </a:tcPr>
                </a:tc>
                <a:tc>
                  <a:txBody>
                    <a:bodyPr/>
                    <a:lstStyle/>
                    <a:p>
                      <a:pPr algn="ctr"/>
                      <a:endParaRPr lang="en-US" sz="2400" dirty="0"/>
                    </a:p>
                  </a:txBody>
                  <a:tcPr>
                    <a:solidFill>
                      <a:schemeClr val="accent5">
                        <a:lumMod val="40000"/>
                        <a:lumOff val="60000"/>
                      </a:schemeClr>
                    </a:solidFill>
                  </a:tcPr>
                </a:tc>
                <a:tc>
                  <a:txBody>
                    <a:bodyPr/>
                    <a:lstStyle/>
                    <a:p>
                      <a:pPr algn="ctr"/>
                      <a:endParaRPr lang="en-US" sz="2400" dirty="0"/>
                    </a:p>
                  </a:txBody>
                  <a:tcP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a:t>
                      </a:r>
                    </a:p>
                    <a:p>
                      <a:pPr algn="ctr"/>
                      <a:endParaRPr lang="en-US" sz="2400" dirty="0"/>
                    </a:p>
                  </a:txBody>
                  <a:tcPr>
                    <a:solidFill>
                      <a:schemeClr val="accent5">
                        <a:lumMod val="40000"/>
                        <a:lumOff val="60000"/>
                      </a:schemeClr>
                    </a:solidFill>
                  </a:tcPr>
                </a:tc>
                <a:tc>
                  <a:txBody>
                    <a:bodyPr/>
                    <a:lstStyle/>
                    <a:p>
                      <a:pPr algn="ctr"/>
                      <a:r>
                        <a:rPr lang="en-US" sz="2400" dirty="0"/>
                        <a:t>√</a:t>
                      </a:r>
                    </a:p>
                    <a:p>
                      <a:pPr algn="ctr"/>
                      <a:r>
                        <a:rPr lang="en-US" sz="2400" dirty="0"/>
                        <a:t>ATF</a:t>
                      </a:r>
                    </a:p>
                  </a:txBody>
                  <a:tcPr>
                    <a:solidFill>
                      <a:srgbClr val="00B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a:t>
                      </a:r>
                    </a:p>
                    <a:p>
                      <a:pPr algn="ctr"/>
                      <a:endParaRPr lang="en-US" sz="2400" dirty="0"/>
                    </a:p>
                  </a:txBody>
                  <a:tcPr>
                    <a:solidFill>
                      <a:schemeClr val="accent5">
                        <a:lumMod val="40000"/>
                        <a:lumOff val="60000"/>
                      </a:schemeClr>
                    </a:solidFill>
                  </a:tcPr>
                </a:tc>
                <a:extLst>
                  <a:ext uri="{0D108BD9-81ED-4DB2-BD59-A6C34878D82A}">
                    <a16:rowId xmlns:a16="http://schemas.microsoft.com/office/drawing/2014/main" val="99822065"/>
                  </a:ext>
                </a:extLst>
              </a:tr>
              <a:tr h="764434">
                <a:tc>
                  <a:txBody>
                    <a:bodyPr/>
                    <a:lstStyle/>
                    <a:p>
                      <a:r>
                        <a:rPr lang="en-US" b="1" dirty="0"/>
                        <a:t>Reporting, presenting, assessing</a:t>
                      </a:r>
                    </a:p>
                  </a:txBody>
                  <a:tcP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a:t>
                      </a:r>
                    </a:p>
                    <a:p>
                      <a:pPr algn="ctr"/>
                      <a:endParaRPr lang="en-US" sz="2400" dirty="0"/>
                    </a:p>
                  </a:txBody>
                  <a:tcPr>
                    <a:solidFill>
                      <a:schemeClr val="accent5">
                        <a:lumMod val="40000"/>
                        <a:lumOff val="60000"/>
                      </a:schemeClr>
                    </a:solidFill>
                  </a:tcPr>
                </a:tc>
                <a:tc>
                  <a:txBody>
                    <a:bodyPr/>
                    <a:lstStyle/>
                    <a:p>
                      <a:pPr algn="ctr"/>
                      <a:endParaRPr lang="en-US" sz="2400" dirty="0"/>
                    </a:p>
                  </a:txBody>
                  <a:tcP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a:t>
                      </a:r>
                    </a:p>
                    <a:p>
                      <a:pPr algn="ctr"/>
                      <a:endParaRPr lang="en-US" sz="2400" dirty="0"/>
                    </a:p>
                  </a:txBody>
                  <a:tcPr>
                    <a:solidFill>
                      <a:schemeClr val="accent5">
                        <a:lumMod val="40000"/>
                        <a:lumOff val="60000"/>
                      </a:schemeClr>
                    </a:solidFill>
                  </a:tcPr>
                </a:tc>
                <a:tc>
                  <a:txBody>
                    <a:bodyPr/>
                    <a:lstStyle/>
                    <a:p>
                      <a:pPr algn="ctr"/>
                      <a:r>
                        <a:rPr lang="en-US" sz="2400" dirty="0">
                          <a:solidFill>
                            <a:schemeClr val="bg1"/>
                          </a:solidFill>
                        </a:rPr>
                        <a:t>`</a:t>
                      </a:r>
                    </a:p>
                  </a:txBody>
                  <a:tcP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a:t>
                      </a:r>
                    </a:p>
                    <a:p>
                      <a:pPr algn="ctr"/>
                      <a:endParaRPr lang="en-US" sz="2400" dirty="0"/>
                    </a:p>
                  </a:txBody>
                  <a:tcPr>
                    <a:solidFill>
                      <a:schemeClr val="accent5">
                        <a:lumMod val="40000"/>
                        <a:lumOff val="60000"/>
                      </a:schemeClr>
                    </a:solidFill>
                  </a:tcPr>
                </a:tc>
                <a:extLst>
                  <a:ext uri="{0D108BD9-81ED-4DB2-BD59-A6C34878D82A}">
                    <a16:rowId xmlns:a16="http://schemas.microsoft.com/office/drawing/2014/main" val="2810895541"/>
                  </a:ext>
                </a:extLst>
              </a:tr>
            </a:tbl>
          </a:graphicData>
        </a:graphic>
      </p:graphicFrame>
      <p:sp>
        <p:nvSpPr>
          <p:cNvPr id="5" name="Date Placeholder 4">
            <a:extLst>
              <a:ext uri="{FF2B5EF4-FFF2-40B4-BE49-F238E27FC236}">
                <a16:creationId xmlns:a16="http://schemas.microsoft.com/office/drawing/2014/main" id="{256A31E6-F50B-447C-99FD-BD8F2AEF21DD}"/>
              </a:ext>
            </a:extLst>
          </p:cNvPr>
          <p:cNvSpPr>
            <a:spLocks noGrp="1"/>
          </p:cNvSpPr>
          <p:nvPr>
            <p:ph type="dt" sz="half" idx="10"/>
          </p:nvPr>
        </p:nvSpPr>
        <p:spPr/>
        <p:txBody>
          <a:bodyPr/>
          <a:lstStyle/>
          <a:p>
            <a:fld id="{44ED377F-49D8-4BA1-93A1-B2697848FCA7}" type="datetime1">
              <a:rPr lang="en-US" smtClean="0"/>
              <a:t>4/29/2025</a:t>
            </a:fld>
            <a:endParaRPr lang="en-US"/>
          </a:p>
        </p:txBody>
      </p:sp>
      <p:sp>
        <p:nvSpPr>
          <p:cNvPr id="8" name="Footer Placeholder 7">
            <a:extLst>
              <a:ext uri="{FF2B5EF4-FFF2-40B4-BE49-F238E27FC236}">
                <a16:creationId xmlns:a16="http://schemas.microsoft.com/office/drawing/2014/main" id="{C9A22828-5B8E-4264-9257-5E1DBA926DBB}"/>
              </a:ext>
            </a:extLst>
          </p:cNvPr>
          <p:cNvSpPr>
            <a:spLocks noGrp="1"/>
          </p:cNvSpPr>
          <p:nvPr>
            <p:ph type="ftr" sz="quarter" idx="11"/>
          </p:nvPr>
        </p:nvSpPr>
        <p:spPr/>
        <p:txBody>
          <a:bodyPr/>
          <a:lstStyle/>
          <a:p>
            <a:r>
              <a:rPr lang="en-US"/>
              <a:t>ATF User Meeting/BNL/DOE, April 28-May 1st , 2025,                                          Vladutescu et al.</a:t>
            </a:r>
          </a:p>
        </p:txBody>
      </p:sp>
      <p:sp>
        <p:nvSpPr>
          <p:cNvPr id="9" name="Slide Number Placeholder 8">
            <a:extLst>
              <a:ext uri="{FF2B5EF4-FFF2-40B4-BE49-F238E27FC236}">
                <a16:creationId xmlns:a16="http://schemas.microsoft.com/office/drawing/2014/main" id="{D5D713F7-A306-460F-85E0-08BAAC5E5661}"/>
              </a:ext>
            </a:extLst>
          </p:cNvPr>
          <p:cNvSpPr>
            <a:spLocks noGrp="1"/>
          </p:cNvSpPr>
          <p:nvPr>
            <p:ph type="sldNum" sz="quarter" idx="12"/>
          </p:nvPr>
        </p:nvSpPr>
        <p:spPr/>
        <p:txBody>
          <a:bodyPr/>
          <a:lstStyle/>
          <a:p>
            <a:fld id="{3BA7EE5D-63AC-4EC1-94FC-0367485803BF}" type="slidenum">
              <a:rPr lang="en-US" smtClean="0"/>
              <a:t>4</a:t>
            </a:fld>
            <a:endParaRPr lang="en-US"/>
          </a:p>
        </p:txBody>
      </p:sp>
      <p:sp>
        <p:nvSpPr>
          <p:cNvPr id="7" name="Rectangle 6">
            <a:extLst>
              <a:ext uri="{FF2B5EF4-FFF2-40B4-BE49-F238E27FC236}">
                <a16:creationId xmlns:a16="http://schemas.microsoft.com/office/drawing/2014/main" id="{66AA8CEF-D477-4803-82D8-C5254221B296}"/>
              </a:ext>
            </a:extLst>
          </p:cNvPr>
          <p:cNvSpPr/>
          <p:nvPr/>
        </p:nvSpPr>
        <p:spPr>
          <a:xfrm>
            <a:off x="419100" y="6017239"/>
            <a:ext cx="11353800" cy="707886"/>
          </a:xfrm>
          <a:prstGeom prst="rect">
            <a:avLst/>
          </a:prstGeom>
        </p:spPr>
        <p:txBody>
          <a:bodyPr wrap="square">
            <a:spAutoFit/>
          </a:bodyPr>
          <a:lstStyle/>
          <a:p>
            <a:pPr lvl="1"/>
            <a:r>
              <a:rPr lang="en-US" sz="2000" dirty="0"/>
              <a:t>			ATF beam time needed for one week starting on July 21</a:t>
            </a:r>
            <a:r>
              <a:rPr lang="en-US" sz="2000" baseline="30000" dirty="0"/>
              <a:t>st</a:t>
            </a:r>
            <a:endParaRPr lang="en-US" sz="2000" dirty="0"/>
          </a:p>
          <a:p>
            <a:pPr lvl="1"/>
            <a:endParaRPr lang="en-US" sz="2000" dirty="0"/>
          </a:p>
        </p:txBody>
      </p:sp>
      <p:pic>
        <p:nvPicPr>
          <p:cNvPr id="14" name="Picture 2" descr="New York City College of Technology | Newswise">
            <a:extLst>
              <a:ext uri="{FF2B5EF4-FFF2-40B4-BE49-F238E27FC236}">
                <a16:creationId xmlns:a16="http://schemas.microsoft.com/office/drawing/2014/main" id="{482ED0E6-F8B3-4935-A3F2-EB3ECD7692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210896"/>
            <a:ext cx="925286" cy="116956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See related image detail. The US Department of Energy">
            <a:extLst>
              <a:ext uri="{FF2B5EF4-FFF2-40B4-BE49-F238E27FC236}">
                <a16:creationId xmlns:a16="http://schemas.microsoft.com/office/drawing/2014/main" id="{CF5376F0-0782-4497-89CE-BF139FFFF8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48686" y="213428"/>
            <a:ext cx="1180275" cy="1180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445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2E4F8C4F-EC52-4C93-950D-C727C2C771BB}"/>
              </a:ext>
            </a:extLst>
          </p:cNvPr>
          <p:cNvPicPr>
            <a:picLocks noChangeAspect="1"/>
          </p:cNvPicPr>
          <p:nvPr/>
        </p:nvPicPr>
        <p:blipFill rotWithShape="1">
          <a:blip r:embed="rId3"/>
          <a:srcRect t="12296" b="9725"/>
          <a:stretch/>
        </p:blipFill>
        <p:spPr>
          <a:xfrm>
            <a:off x="4351281" y="5541973"/>
            <a:ext cx="3489437" cy="871271"/>
          </a:xfrm>
          <a:prstGeom prst="rect">
            <a:avLst/>
          </a:prstGeom>
        </p:spPr>
      </p:pic>
      <p:sp>
        <p:nvSpPr>
          <p:cNvPr id="2" name="Title 1">
            <a:extLst>
              <a:ext uri="{FF2B5EF4-FFF2-40B4-BE49-F238E27FC236}">
                <a16:creationId xmlns:a16="http://schemas.microsoft.com/office/drawing/2014/main" id="{D3280B10-D0CF-4691-ACF1-7A70DB755139}"/>
              </a:ext>
            </a:extLst>
          </p:cNvPr>
          <p:cNvSpPr>
            <a:spLocks noGrp="1"/>
          </p:cNvSpPr>
          <p:nvPr>
            <p:ph type="title"/>
          </p:nvPr>
        </p:nvSpPr>
        <p:spPr>
          <a:xfrm>
            <a:off x="2963391" y="235064"/>
            <a:ext cx="4749800" cy="912133"/>
          </a:xfrm>
        </p:spPr>
        <p:txBody>
          <a:bodyPr/>
          <a:lstStyle/>
          <a:p>
            <a:r>
              <a:rPr lang="en-US" dirty="0">
                <a:latin typeface="+mn-lt"/>
              </a:rPr>
              <a:t>Project Deliverables</a:t>
            </a:r>
          </a:p>
        </p:txBody>
      </p:sp>
      <p:sp>
        <p:nvSpPr>
          <p:cNvPr id="3" name="Content Placeholder 2">
            <a:extLst>
              <a:ext uri="{FF2B5EF4-FFF2-40B4-BE49-F238E27FC236}">
                <a16:creationId xmlns:a16="http://schemas.microsoft.com/office/drawing/2014/main" id="{FB25B3A5-D74C-4F2A-A224-620E536B368C}"/>
              </a:ext>
            </a:extLst>
          </p:cNvPr>
          <p:cNvSpPr>
            <a:spLocks noGrp="1"/>
          </p:cNvSpPr>
          <p:nvPr>
            <p:ph idx="1"/>
          </p:nvPr>
        </p:nvSpPr>
        <p:spPr>
          <a:xfrm>
            <a:off x="948872" y="1840010"/>
            <a:ext cx="4749800" cy="3295159"/>
          </a:xfrm>
        </p:spPr>
        <p:txBody>
          <a:bodyPr>
            <a:noAutofit/>
          </a:bodyPr>
          <a:lstStyle/>
          <a:p>
            <a:pPr>
              <a:spcBef>
                <a:spcPts val="600"/>
              </a:spcBef>
            </a:pPr>
            <a:r>
              <a:rPr lang="en-US" sz="2400" dirty="0"/>
              <a:t>Diagnostic Tests Results</a:t>
            </a:r>
          </a:p>
          <a:p>
            <a:pPr>
              <a:spcBef>
                <a:spcPts val="600"/>
              </a:spcBef>
            </a:pPr>
            <a:r>
              <a:rPr lang="en-US" sz="2400" dirty="0"/>
              <a:t>Internal Technical Reports to ATF, NYCCT, and OEP</a:t>
            </a:r>
          </a:p>
          <a:p>
            <a:pPr>
              <a:spcBef>
                <a:spcPts val="600"/>
              </a:spcBef>
            </a:pPr>
            <a:r>
              <a:rPr lang="en-US" sz="2400" dirty="0"/>
              <a:t>Poster presentations for internal events and conferences</a:t>
            </a:r>
          </a:p>
          <a:p>
            <a:pPr>
              <a:spcBef>
                <a:spcPts val="600"/>
              </a:spcBef>
            </a:pPr>
            <a:r>
              <a:rPr lang="en-US" sz="2400" dirty="0"/>
              <a:t>Direct and Indirect evaluation of student performance</a:t>
            </a:r>
          </a:p>
          <a:p>
            <a:pPr>
              <a:spcBef>
                <a:spcPts val="600"/>
              </a:spcBef>
            </a:pPr>
            <a:r>
              <a:rPr lang="en-US" sz="2400" dirty="0"/>
              <a:t>Published papers in Peer Reviewed Journals</a:t>
            </a:r>
          </a:p>
        </p:txBody>
      </p:sp>
      <p:sp>
        <p:nvSpPr>
          <p:cNvPr id="4" name="Date Placeholder 3">
            <a:extLst>
              <a:ext uri="{FF2B5EF4-FFF2-40B4-BE49-F238E27FC236}">
                <a16:creationId xmlns:a16="http://schemas.microsoft.com/office/drawing/2014/main" id="{DEBB46B7-CB1E-490C-8125-827A5B558428}"/>
              </a:ext>
            </a:extLst>
          </p:cNvPr>
          <p:cNvSpPr>
            <a:spLocks noGrp="1"/>
          </p:cNvSpPr>
          <p:nvPr>
            <p:ph type="dt" sz="half" idx="10"/>
          </p:nvPr>
        </p:nvSpPr>
        <p:spPr/>
        <p:txBody>
          <a:bodyPr/>
          <a:lstStyle/>
          <a:p>
            <a:fld id="{A2FA6F08-F651-4262-AFEF-B33EE724D976}" type="datetime1">
              <a:rPr lang="en-US" smtClean="0"/>
              <a:t>4/29/2025</a:t>
            </a:fld>
            <a:endParaRPr lang="en-US"/>
          </a:p>
        </p:txBody>
      </p:sp>
      <p:sp>
        <p:nvSpPr>
          <p:cNvPr id="5" name="Footer Placeholder 4">
            <a:extLst>
              <a:ext uri="{FF2B5EF4-FFF2-40B4-BE49-F238E27FC236}">
                <a16:creationId xmlns:a16="http://schemas.microsoft.com/office/drawing/2014/main" id="{5CA6D682-C947-4268-8E22-BFDEE39C6553}"/>
              </a:ext>
            </a:extLst>
          </p:cNvPr>
          <p:cNvSpPr>
            <a:spLocks noGrp="1"/>
          </p:cNvSpPr>
          <p:nvPr>
            <p:ph type="ftr" sz="quarter" idx="11"/>
          </p:nvPr>
        </p:nvSpPr>
        <p:spPr/>
        <p:txBody>
          <a:bodyPr/>
          <a:lstStyle/>
          <a:p>
            <a:r>
              <a:rPr lang="en-US"/>
              <a:t>ATF User Meeting/BNL/DOE, April 28-May 1st , 2025,                                          Vladutescu et al.</a:t>
            </a:r>
            <a:endParaRPr lang="en-US" dirty="0"/>
          </a:p>
        </p:txBody>
      </p:sp>
      <p:sp>
        <p:nvSpPr>
          <p:cNvPr id="6" name="Slide Number Placeholder 5">
            <a:extLst>
              <a:ext uri="{FF2B5EF4-FFF2-40B4-BE49-F238E27FC236}">
                <a16:creationId xmlns:a16="http://schemas.microsoft.com/office/drawing/2014/main" id="{E24C4914-F76E-4ADA-A81F-1327FAC14411}"/>
              </a:ext>
            </a:extLst>
          </p:cNvPr>
          <p:cNvSpPr>
            <a:spLocks noGrp="1"/>
          </p:cNvSpPr>
          <p:nvPr>
            <p:ph type="sldNum" sz="quarter" idx="12"/>
          </p:nvPr>
        </p:nvSpPr>
        <p:spPr/>
        <p:txBody>
          <a:bodyPr/>
          <a:lstStyle/>
          <a:p>
            <a:fld id="{3BA7EE5D-63AC-4EC1-94FC-0367485803BF}" type="slidenum">
              <a:rPr lang="en-US" smtClean="0"/>
              <a:t>5</a:t>
            </a:fld>
            <a:endParaRPr lang="en-US" dirty="0"/>
          </a:p>
        </p:txBody>
      </p:sp>
      <p:sp>
        <p:nvSpPr>
          <p:cNvPr id="7" name="Rectangle 6">
            <a:extLst>
              <a:ext uri="{FF2B5EF4-FFF2-40B4-BE49-F238E27FC236}">
                <a16:creationId xmlns:a16="http://schemas.microsoft.com/office/drawing/2014/main" id="{446CDADB-27C9-4861-AB1C-D382AB3C2299}"/>
              </a:ext>
            </a:extLst>
          </p:cNvPr>
          <p:cNvSpPr/>
          <p:nvPr/>
        </p:nvSpPr>
        <p:spPr>
          <a:xfrm>
            <a:off x="3581400" y="898782"/>
            <a:ext cx="3513782" cy="769441"/>
          </a:xfrm>
          <a:prstGeom prst="rect">
            <a:avLst/>
          </a:prstGeom>
        </p:spPr>
        <p:txBody>
          <a:bodyPr wrap="none">
            <a:spAutoFit/>
          </a:bodyPr>
          <a:lstStyle/>
          <a:p>
            <a:r>
              <a:rPr lang="en-US" sz="4400" dirty="0"/>
              <a:t>and Outcomes</a:t>
            </a:r>
          </a:p>
        </p:txBody>
      </p:sp>
      <p:sp>
        <p:nvSpPr>
          <p:cNvPr id="11" name="Rectangle 10">
            <a:extLst>
              <a:ext uri="{FF2B5EF4-FFF2-40B4-BE49-F238E27FC236}">
                <a16:creationId xmlns:a16="http://schemas.microsoft.com/office/drawing/2014/main" id="{EE39CD9B-60B9-4791-A279-D767181B4340}"/>
              </a:ext>
            </a:extLst>
          </p:cNvPr>
          <p:cNvSpPr/>
          <p:nvPr/>
        </p:nvSpPr>
        <p:spPr>
          <a:xfrm>
            <a:off x="6134761" y="1751300"/>
            <a:ext cx="5691906" cy="1938992"/>
          </a:xfrm>
          <a:prstGeom prst="rect">
            <a:avLst/>
          </a:prstGeom>
        </p:spPr>
        <p:txBody>
          <a:bodyPr wrap="square">
            <a:spAutoFit/>
          </a:bodyPr>
          <a:lstStyle/>
          <a:p>
            <a:pPr marL="285750" indent="-285750">
              <a:buFont typeface="Arial" panose="020B0604020202020204" pitchFamily="34" charset="0"/>
              <a:buChar char="•"/>
            </a:pPr>
            <a:r>
              <a:rPr lang="en-US" sz="2400" dirty="0"/>
              <a:t>Students get hands on experience in working with ARDAP by learning how to operate and improve existing the equipment, as well as design new metrology instruments</a:t>
            </a:r>
          </a:p>
        </p:txBody>
      </p:sp>
      <p:pic>
        <p:nvPicPr>
          <p:cNvPr id="12" name="Picture 2" descr="New York City College of Technology | Newswise">
            <a:extLst>
              <a:ext uri="{FF2B5EF4-FFF2-40B4-BE49-F238E27FC236}">
                <a16:creationId xmlns:a16="http://schemas.microsoft.com/office/drawing/2014/main" id="{944C66CB-1B72-4141-9598-FA8C09B9FD7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443125"/>
            <a:ext cx="925286" cy="1169562"/>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See related image detail. The US Department of Energy">
            <a:extLst>
              <a:ext uri="{FF2B5EF4-FFF2-40B4-BE49-F238E27FC236}">
                <a16:creationId xmlns:a16="http://schemas.microsoft.com/office/drawing/2014/main" id="{E215340D-8AF8-4CBE-ACAD-33042299698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48686" y="315027"/>
            <a:ext cx="1180275" cy="118027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13189F9-4CD4-45F1-ADBB-F86575168ABF}"/>
              </a:ext>
            </a:extLst>
          </p:cNvPr>
          <p:cNvSpPr/>
          <p:nvPr/>
        </p:nvSpPr>
        <p:spPr>
          <a:xfrm>
            <a:off x="6134761" y="3568286"/>
            <a:ext cx="6057239" cy="1569660"/>
          </a:xfrm>
          <a:prstGeom prst="rect">
            <a:avLst/>
          </a:prstGeom>
        </p:spPr>
        <p:txBody>
          <a:bodyPr wrap="square">
            <a:spAutoFit/>
          </a:bodyPr>
          <a:lstStyle/>
          <a:p>
            <a:pPr marL="285750" indent="-285750">
              <a:buFont typeface="Arial" panose="020B0604020202020204" pitchFamily="34" charset="0"/>
              <a:buChar char="•"/>
            </a:pPr>
            <a:r>
              <a:rPr lang="en-US" sz="2400" dirty="0"/>
              <a:t>BNL takes advantage of newly built equipment/instruments and gets the opportunity to offer collaboration prospects to the best performing students</a:t>
            </a:r>
          </a:p>
        </p:txBody>
      </p:sp>
    </p:spTree>
    <p:extLst>
      <p:ext uri="{BB962C8B-B14F-4D97-AF65-F5344CB8AC3E}">
        <p14:creationId xmlns:p14="http://schemas.microsoft.com/office/powerpoint/2010/main" val="2908267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4D7EC3-8457-4C22-A289-8DAEF6AE25E0}"/>
              </a:ext>
            </a:extLst>
          </p:cNvPr>
          <p:cNvSpPr>
            <a:spLocks noGrp="1"/>
          </p:cNvSpPr>
          <p:nvPr>
            <p:ph idx="1"/>
          </p:nvPr>
        </p:nvSpPr>
        <p:spPr>
          <a:xfrm>
            <a:off x="1132114" y="3768586"/>
            <a:ext cx="11059886" cy="812800"/>
          </a:xfrm>
        </p:spPr>
        <p:txBody>
          <a:bodyPr>
            <a:noAutofit/>
          </a:bodyPr>
          <a:lstStyle/>
          <a:p>
            <a:pPr marL="0" indent="0">
              <a:buNone/>
            </a:pPr>
            <a:r>
              <a:rPr lang="en-US" sz="5400" dirty="0"/>
              <a:t>Suggestions and Recommendations</a:t>
            </a:r>
          </a:p>
        </p:txBody>
      </p:sp>
      <p:sp>
        <p:nvSpPr>
          <p:cNvPr id="4" name="Date Placeholder 3">
            <a:extLst>
              <a:ext uri="{FF2B5EF4-FFF2-40B4-BE49-F238E27FC236}">
                <a16:creationId xmlns:a16="http://schemas.microsoft.com/office/drawing/2014/main" id="{8CEFECDD-F8E2-404E-8B81-0B221D6ECA34}"/>
              </a:ext>
            </a:extLst>
          </p:cNvPr>
          <p:cNvSpPr>
            <a:spLocks noGrp="1"/>
          </p:cNvSpPr>
          <p:nvPr>
            <p:ph type="dt" sz="half" idx="10"/>
          </p:nvPr>
        </p:nvSpPr>
        <p:spPr/>
        <p:txBody>
          <a:bodyPr/>
          <a:lstStyle/>
          <a:p>
            <a:fld id="{E6582377-DC3E-4F83-A947-E77D0BA0AC25}" type="datetime1">
              <a:rPr lang="en-US" smtClean="0"/>
              <a:t>4/29/2025</a:t>
            </a:fld>
            <a:endParaRPr lang="en-US"/>
          </a:p>
        </p:txBody>
      </p:sp>
      <p:sp>
        <p:nvSpPr>
          <p:cNvPr id="7" name="Footer Placeholder 6">
            <a:extLst>
              <a:ext uri="{FF2B5EF4-FFF2-40B4-BE49-F238E27FC236}">
                <a16:creationId xmlns:a16="http://schemas.microsoft.com/office/drawing/2014/main" id="{15D95F3F-9A7B-4D4F-9828-8934D364329C}"/>
              </a:ext>
            </a:extLst>
          </p:cNvPr>
          <p:cNvSpPr>
            <a:spLocks noGrp="1"/>
          </p:cNvSpPr>
          <p:nvPr>
            <p:ph type="ftr" sz="quarter" idx="11"/>
          </p:nvPr>
        </p:nvSpPr>
        <p:spPr/>
        <p:txBody>
          <a:bodyPr/>
          <a:lstStyle/>
          <a:p>
            <a:r>
              <a:rPr lang="en-US"/>
              <a:t>ATF User Meeting/BNL/DOE, April 28-May 1st , 2025,                                          Vladutescu et al.</a:t>
            </a:r>
          </a:p>
        </p:txBody>
      </p:sp>
      <p:sp>
        <p:nvSpPr>
          <p:cNvPr id="8" name="Slide Number Placeholder 7">
            <a:extLst>
              <a:ext uri="{FF2B5EF4-FFF2-40B4-BE49-F238E27FC236}">
                <a16:creationId xmlns:a16="http://schemas.microsoft.com/office/drawing/2014/main" id="{51FC2CAB-192B-4D18-BFD0-CCA8503E11DC}"/>
              </a:ext>
            </a:extLst>
          </p:cNvPr>
          <p:cNvSpPr>
            <a:spLocks noGrp="1"/>
          </p:cNvSpPr>
          <p:nvPr>
            <p:ph type="sldNum" sz="quarter" idx="12"/>
          </p:nvPr>
        </p:nvSpPr>
        <p:spPr/>
        <p:txBody>
          <a:bodyPr/>
          <a:lstStyle/>
          <a:p>
            <a:fld id="{3BA7EE5D-63AC-4EC1-94FC-0367485803BF}" type="slidenum">
              <a:rPr lang="en-US" smtClean="0"/>
              <a:t>6</a:t>
            </a:fld>
            <a:endParaRPr lang="en-US"/>
          </a:p>
        </p:txBody>
      </p:sp>
      <p:pic>
        <p:nvPicPr>
          <p:cNvPr id="6" name="Picture 2" descr="New York City College of Technology | Newswise">
            <a:extLst>
              <a:ext uri="{FF2B5EF4-FFF2-40B4-BE49-F238E27FC236}">
                <a16:creationId xmlns:a16="http://schemas.microsoft.com/office/drawing/2014/main" id="{50B7CAFF-4EA4-401B-B9E8-7172A4D575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443125"/>
            <a:ext cx="925286" cy="116956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CD75E0EB-88CF-4052-9D42-B1EDE6B625FA}"/>
              </a:ext>
            </a:extLst>
          </p:cNvPr>
          <p:cNvPicPr>
            <a:picLocks noChangeAspect="1"/>
          </p:cNvPicPr>
          <p:nvPr/>
        </p:nvPicPr>
        <p:blipFill>
          <a:blip r:embed="rId4"/>
          <a:stretch>
            <a:fillRect/>
          </a:stretch>
        </p:blipFill>
        <p:spPr>
          <a:xfrm>
            <a:off x="4351281" y="450565"/>
            <a:ext cx="3489437" cy="1117308"/>
          </a:xfrm>
          <a:prstGeom prst="rect">
            <a:avLst/>
          </a:prstGeom>
        </p:spPr>
      </p:pic>
      <p:pic>
        <p:nvPicPr>
          <p:cNvPr id="11" name="Picture 4" descr="See related image detail. The US Department of Energy">
            <a:extLst>
              <a:ext uri="{FF2B5EF4-FFF2-40B4-BE49-F238E27FC236}">
                <a16:creationId xmlns:a16="http://schemas.microsoft.com/office/drawing/2014/main" id="{7E9CDD9F-E227-45F5-AB1B-308C7D2786D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48686" y="387598"/>
            <a:ext cx="1180275" cy="1180275"/>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A3AC1CDC-4222-4B68-BAAD-98268D33DAC8}"/>
              </a:ext>
            </a:extLst>
          </p:cNvPr>
          <p:cNvSpPr txBox="1"/>
          <p:nvPr/>
        </p:nvSpPr>
        <p:spPr>
          <a:xfrm>
            <a:off x="2209800" y="2911879"/>
            <a:ext cx="9666515" cy="523220"/>
          </a:xfrm>
          <a:prstGeom prst="rect">
            <a:avLst/>
          </a:prstGeom>
          <a:noFill/>
        </p:spPr>
        <p:txBody>
          <a:bodyPr wrap="square">
            <a:spAutoFit/>
          </a:bodyPr>
          <a:lstStyle/>
          <a:p>
            <a:r>
              <a:rPr lang="en-US" sz="2800" dirty="0">
                <a:hlinkClick r:id="rId6"/>
              </a:rPr>
              <a:t>Reaching a New Energy Sciences Workforce (RENEW)</a:t>
            </a:r>
            <a:endParaRPr lang="en-US" sz="2800" dirty="0"/>
          </a:p>
        </p:txBody>
      </p:sp>
    </p:spTree>
    <p:extLst>
      <p:ext uri="{BB962C8B-B14F-4D97-AF65-F5344CB8AC3E}">
        <p14:creationId xmlns:p14="http://schemas.microsoft.com/office/powerpoint/2010/main" val="28247149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2241</TotalTime>
  <Words>1849</Words>
  <Application>Microsoft Office PowerPoint</Application>
  <PresentationFormat>Widescreen</PresentationFormat>
  <Paragraphs>145</Paragraphs>
  <Slides>6</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Aptos</vt:lpstr>
      <vt:lpstr>Arial</vt:lpstr>
      <vt:lpstr>Calibri</vt:lpstr>
      <vt:lpstr>Calibri Light</vt:lpstr>
      <vt:lpstr>inherit</vt:lpstr>
      <vt:lpstr>Wingdings</vt:lpstr>
      <vt:lpstr>Office Theme</vt:lpstr>
      <vt:lpstr>Advanced Accelerator Training for  Citytech Students under the RENEW Program</vt:lpstr>
      <vt:lpstr> Reaching a New Energy Sciences  Workforce (RENEW) initiative</vt:lpstr>
      <vt:lpstr>Summer program</vt:lpstr>
      <vt:lpstr>Project time line  and needed beam time </vt:lpstr>
      <vt:lpstr>Project Deliverables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Viviana Vladutescu</dc:creator>
  <cp:lastModifiedBy>Pogorelsky, Igor</cp:lastModifiedBy>
  <cp:revision>80</cp:revision>
  <dcterms:created xsi:type="dcterms:W3CDTF">2025-01-23T19:46:06Z</dcterms:created>
  <dcterms:modified xsi:type="dcterms:W3CDTF">2025-04-29T20:52:53Z</dcterms:modified>
</cp:coreProperties>
</file>