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2"/>
  </p:notesMasterIdLst>
  <p:handoutMasterIdLst>
    <p:handoutMasterId r:id="rId33"/>
  </p:handoutMasterIdLst>
  <p:sldIdLst>
    <p:sldId id="560" r:id="rId28"/>
    <p:sldId id="554" r:id="rId29"/>
    <p:sldId id="556" r:id="rId30"/>
    <p:sldId id="559" r:id="rId31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6F7BC"/>
    <a:srgbClr val="C0FFB6"/>
    <a:srgbClr val="004600"/>
    <a:srgbClr val="0000FF"/>
    <a:srgbClr val="800000"/>
    <a:srgbClr val="007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/>
    <p:restoredTop sz="50000" autoAdjust="0"/>
  </p:normalViewPr>
  <p:slideViewPr>
    <p:cSldViewPr>
      <p:cViewPr varScale="1">
        <p:scale>
          <a:sx n="82" d="100"/>
          <a:sy n="82" d="100"/>
        </p:scale>
        <p:origin x="784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RCDAQ-&gt;Jana2  (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mlp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, Derek,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Kolja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503AFC4-1EA5-7A8B-296D-8F296C5B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" y="2056606"/>
            <a:ext cx="12306300" cy="389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Derek and I have tentatively agreed on a plan for an full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ePIC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in-house analysis chain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Kolja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is now part-time with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sPHENIX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is often within a 30-foot radius of me in 1008, valuable local expertise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We will take the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ePIC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Barrel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HCal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data we took in 2022 and use them for the RCDAQ-&gt;Jana2 integration (right format,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ePIC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detector,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etc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etc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The same chain will work for the ROC data that are now also in RCDAQ format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Here is from Derek’s and my email exchange -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ABF28-D3D4-714C-8480-59AD41759914}"/>
              </a:ext>
            </a:extLst>
          </p:cNvPr>
          <p:cNvSpPr txBox="1"/>
          <p:nvPr/>
        </p:nvSpPr>
        <p:spPr>
          <a:xfrm>
            <a:off x="524211" y="6049307"/>
            <a:ext cx="11887200" cy="3170099"/>
          </a:xfrm>
          <a:prstGeom prst="rect">
            <a:avLst/>
          </a:prstGeom>
          <a:solidFill>
            <a:srgbClr val="F6F7BC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are the shortcuts - </a:t>
            </a:r>
            <a:b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/data/data02/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hcal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/1008/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/cosmics_s2-00000073-0000.evt (before we were correctly timed in, that's the left plot on slide 18), and </a:t>
            </a:r>
            <a:b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/data/data02/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hcal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/1008/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/cosmics_s2-00000100-0000.evt (now we were correctly timed in, right plot). </a:t>
            </a:r>
            <a:b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copy of the code that was run in 1008 back then is preserved in /phenix/u/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standalone_hcal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1980F-82F0-6E51-78F3-76004D476B3D}"/>
              </a:ext>
            </a:extLst>
          </p:cNvPr>
          <p:cNvSpPr txBox="1"/>
          <p:nvPr/>
        </p:nvSpPr>
        <p:spPr>
          <a:xfrm>
            <a:off x="9975448" y="5664400"/>
            <a:ext cx="224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Slide 3  in this presentation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FAC6BF-461C-B25A-0835-16660664E9E7}"/>
              </a:ext>
            </a:extLst>
          </p:cNvPr>
          <p:cNvGrpSpPr/>
          <p:nvPr/>
        </p:nvGrpSpPr>
        <p:grpSpPr>
          <a:xfrm>
            <a:off x="9778206" y="7087189"/>
            <a:ext cx="1320007" cy="228600"/>
            <a:chOff x="11759406" y="2209006"/>
            <a:chExt cx="1320007" cy="2286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BA8F9A-BAF2-6764-DC17-D04778A349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759406" y="2209006"/>
              <a:ext cx="1320007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E123D9-887F-4D89-44A0-D6364179AB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759406" y="2209006"/>
              <a:ext cx="1320007" cy="2286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54D7F4-0BAC-DDC6-6FB3-499586CBE48E}"/>
              </a:ext>
            </a:extLst>
          </p:cNvPr>
          <p:cNvCxnSpPr>
            <a:cxnSpLocks/>
          </p:cNvCxnSpPr>
          <p:nvPr/>
        </p:nvCxnSpPr>
        <p:spPr bwMode="auto">
          <a:xfrm>
            <a:off x="10768806" y="6259541"/>
            <a:ext cx="0" cy="73211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>
                <a:alpha val="58824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84221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ePIC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Barrel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HCal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503AFC4-1EA5-7A8B-296D-8F296C5B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" y="2132806"/>
            <a:ext cx="1226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In the summer of ‘22, we were able to power one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oHCal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sector (the 6 o’clock module) while the carriage was still in the Assembly Hall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We rigged up a 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cosmics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 trigger to see some signals – that was part publicity stunt, but also we had never mated an actual calorimeter with the real electronics (all testing in the factory had been done with different electronics)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I made that before-shown online monitoring code, plus one more histogram to aid in the timing-in back then (called it “</a:t>
            </a:r>
            <a:r>
              <a:rPr lang="en-US" sz="2800" dirty="0" err="1">
                <a:solidFill>
                  <a:srgbClr val="000000"/>
                </a:solidFill>
                <a:latin typeface="Arial Narrow"/>
                <a:cs typeface="Arial Narrow"/>
              </a:rPr>
              <a:t>saHCal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”)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75A7D-2249-69E7-94C4-5814EFCA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421" y="5976302"/>
            <a:ext cx="4062941" cy="3047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22CA8C-3C4A-A38D-98F2-D8FA0BDA7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81"/>
          <a:stretch/>
        </p:blipFill>
        <p:spPr>
          <a:xfrm rot="5400000">
            <a:off x="4658210" y="5549439"/>
            <a:ext cx="3439002" cy="3900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04D45-8B90-1106-1C54-1A0DB269A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06" y="5780402"/>
            <a:ext cx="3765731" cy="3371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D6E908-1B3F-1C33-E229-B055302E595A}"/>
              </a:ext>
            </a:extLst>
          </p:cNvPr>
          <p:cNvCxnSpPr>
            <a:cxnSpLocks/>
          </p:cNvCxnSpPr>
          <p:nvPr/>
        </p:nvCxnSpPr>
        <p:spPr bwMode="auto">
          <a:xfrm>
            <a:off x="2314958" y="8218461"/>
            <a:ext cx="4186648" cy="23894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FFB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3887F1-8D2E-9F9F-D87B-EA53614BF45B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4173" y="7314403"/>
            <a:ext cx="4117433" cy="5707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FFB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80600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Some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cosmics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Single-Event Displays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498264" y="4755265"/>
            <a:ext cx="11861799" cy="14089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 added one “persistency” plot (gleaned from a digital scope persistency mode) that projects all channels’ waveforms onto the sample/</a:t>
            </a:r>
            <a:r>
              <a:rPr lang="en-US" dirty="0" err="1"/>
              <a:t>pulseheight</a:t>
            </a:r>
            <a:r>
              <a:rPr lang="en-US" dirty="0"/>
              <a:t> plane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you don’t know which channels have seen a signal (also true with beam) so you look at all of them at one glance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C1D11-9C1E-9C49-95D0-24349BE7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606" y="2209006"/>
            <a:ext cx="3733800" cy="2546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FD1F8-DE78-764D-8934-568FBEDA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" y="2136041"/>
            <a:ext cx="3733800" cy="2546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B7FAA-E93E-5C4C-86A2-2E085334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13" y="2132806"/>
            <a:ext cx="3733800" cy="254625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DC19D49-AE37-BD5C-88A4-C6A320A3A1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27"/>
          <a:stretch/>
        </p:blipFill>
        <p:spPr>
          <a:xfrm>
            <a:off x="862806" y="6684945"/>
            <a:ext cx="3172480" cy="2354778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B4A43D6E-C819-A1E9-C4BE-B42AE3EB6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806" y="6647565"/>
            <a:ext cx="4105842" cy="254625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B5E66C8-7BEB-4F13-B110-7E0D92BD2973}"/>
              </a:ext>
            </a:extLst>
          </p:cNvPr>
          <p:cNvSpPr txBox="1">
            <a:spLocks/>
          </p:cNvSpPr>
          <p:nvPr/>
        </p:nvSpPr>
        <p:spPr>
          <a:xfrm>
            <a:off x="1445351" y="7216141"/>
            <a:ext cx="2335233" cy="4902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Not correctly timed in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3B568CC-676C-1B85-7A53-F0C3E5120944}"/>
              </a:ext>
            </a:extLst>
          </p:cNvPr>
          <p:cNvSpPr txBox="1">
            <a:spLocks/>
          </p:cNvSpPr>
          <p:nvPr/>
        </p:nvSpPr>
        <p:spPr>
          <a:xfrm>
            <a:off x="6882606" y="7350628"/>
            <a:ext cx="1977443" cy="4902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correctly timed in</a:t>
            </a:r>
          </a:p>
        </p:txBody>
      </p:sp>
    </p:spTree>
    <p:extLst>
      <p:ext uri="{BB962C8B-B14F-4D97-AF65-F5344CB8AC3E}">
        <p14:creationId xmlns:p14="http://schemas.microsoft.com/office/powerpoint/2010/main" val="281011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503AFC4-1EA5-7A8B-296D-8F296C5B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" y="2132806"/>
            <a:ext cx="123063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As soon as practical, we will try to demonstrate an all in-house (</a:t>
            </a:r>
            <a:r>
              <a:rPr lang="en-US" sz="3200" dirty="0" err="1">
                <a:solidFill>
                  <a:srgbClr val="000000"/>
                </a:solidFill>
                <a:latin typeface="Arial Narrow"/>
                <a:cs typeface="Arial Narrow"/>
              </a:rPr>
              <a:t>ePIC</a:t>
            </a: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 in-house, that is) analysis chain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(currently usually RCDAQ-&gt;</a:t>
            </a:r>
            <a:r>
              <a:rPr lang="en-US" sz="3200" dirty="0" err="1">
                <a:solidFill>
                  <a:srgbClr val="000000"/>
                </a:solidFill>
                <a:latin typeface="Arial Narrow"/>
                <a:cs typeface="Arial Narrow"/>
              </a:rPr>
              <a:t>pmonitor</a:t>
            </a: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 or RCDAQ-&gt;Fun4All)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The data from the ROCs will then also be analyzable with that same chain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To state the obvious - it’s a two-fold benefit: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Many </a:t>
            </a:r>
            <a:r>
              <a:rPr lang="en-US" sz="3200" dirty="0" err="1">
                <a:solidFill>
                  <a:srgbClr val="000000"/>
                </a:solidFill>
                <a:latin typeface="Arial Narrow"/>
                <a:cs typeface="Arial Narrow"/>
              </a:rPr>
              <a:t>ePIC</a:t>
            </a: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 projects (us, the entire </a:t>
            </a:r>
            <a:r>
              <a:rPr lang="en-US" sz="3200" dirty="0" err="1">
                <a:solidFill>
                  <a:srgbClr val="000000"/>
                </a:solidFill>
                <a:latin typeface="Arial Narrow"/>
                <a:cs typeface="Arial Narrow"/>
              </a:rPr>
              <a:t>pfRICH</a:t>
            </a: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 universe, </a:t>
            </a:r>
            <a:r>
              <a:rPr lang="en-US" sz="3200" dirty="0" err="1">
                <a:solidFill>
                  <a:srgbClr val="000000"/>
                </a:solidFill>
                <a:latin typeface="Arial Narrow"/>
                <a:cs typeface="Arial Narrow"/>
              </a:rPr>
              <a:t>etc</a:t>
            </a: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) are using RCDAQ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The in-house analysis chain will also give other people proficiency in Jana2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 Narrow"/>
                <a:cs typeface="Arial Narrow"/>
              </a:rPr>
              <a:t>mlp’s</a:t>
            </a:r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 opinion – this will get Jana2 away from being almost exclusively simulation-centric)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447513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79820</TotalTime>
  <Words>482</Words>
  <Application>Microsoft Macintosh PowerPoint</Application>
  <PresentationFormat>Custom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4</vt:i4>
      </vt:variant>
    </vt:vector>
  </HeadingPairs>
  <TitlesOfParts>
    <vt:vector size="38" baseType="lpstr">
      <vt:lpstr>Arial</vt:lpstr>
      <vt:lpstr>Arial Narrow</vt:lpstr>
      <vt:lpstr>Arial Rounded MT Bold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207</cp:revision>
  <cp:lastPrinted>1601-01-01T00:00:00Z</cp:lastPrinted>
  <dcterms:created xsi:type="dcterms:W3CDTF">1601-01-01T00:00:00Z</dcterms:created>
  <dcterms:modified xsi:type="dcterms:W3CDTF">2025-03-28T13:53:52Z</dcterms:modified>
</cp:coreProperties>
</file>