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0FCD745-659F-4412-B4D8-4A3EE07ECE79}">
          <p14:sldIdLst>
            <p14:sldId id="256"/>
            <p14:sldId id="257"/>
            <p14:sldId id="258"/>
            <p14:sldId id="259"/>
            <p14:sldId id="262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  <a:srgbClr val="5B9BD5"/>
    <a:srgbClr val="DAE3F3"/>
    <a:srgbClr val="4472C4"/>
    <a:srgbClr val="EAEFF7"/>
    <a:srgbClr val="ABABAB"/>
    <a:srgbClr val="FF9933"/>
    <a:srgbClr val="FFFFFF"/>
    <a:srgbClr val="699B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4660"/>
  </p:normalViewPr>
  <p:slideViewPr>
    <p:cSldViewPr snapToGrid="0">
      <p:cViewPr varScale="1">
        <p:scale>
          <a:sx n="74" d="100"/>
          <a:sy n="74" d="100"/>
        </p:scale>
        <p:origin x="3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48294-1B3F-46C7-8501-273AD7D79B4F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F2F4C-E58C-4CCD-AFD6-611CFE2E2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071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7556" y="1508257"/>
            <a:ext cx="9144000" cy="2387600"/>
          </a:xfrm>
        </p:spPr>
        <p:txBody>
          <a:bodyPr anchor="b"/>
          <a:lstStyle>
            <a:lvl1pPr algn="ctr">
              <a:defRPr sz="6000" b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7556" y="3987932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0356C3-1559-4CEC-9ADF-910395CF29D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9438" y="5643694"/>
            <a:ext cx="1839581" cy="1440000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7F12490-59CD-452F-B02D-F2D799164001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>
          <a:xfrm>
            <a:off x="10813408" y="6356350"/>
            <a:ext cx="662731" cy="296695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</a:lstStyle>
          <a:p>
            <a:fld id="{1CA36EEA-5A28-4A70-BCAC-0B68DA8D36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567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8561439" cy="743504"/>
          </a:xfrm>
        </p:spPr>
        <p:txBody>
          <a:bodyPr/>
          <a:lstStyle>
            <a:lvl1pPr algn="ctr">
              <a:defRPr b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0445"/>
            <a:ext cx="10515600" cy="4736518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1pPr>
            <a:lvl2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2pPr>
            <a:lvl3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3pPr>
            <a:lvl4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4pPr>
            <a:lvl5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13408" y="6356350"/>
            <a:ext cx="662731" cy="296695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</a:lstStyle>
          <a:p>
            <a:fld id="{1CA36EEA-5A28-4A70-BCAC-0B68DA8D366C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21453" y="1237683"/>
            <a:ext cx="10754686" cy="0"/>
          </a:xfrm>
          <a:prstGeom prst="line">
            <a:avLst/>
          </a:prstGeom>
          <a:ln w="38100">
            <a:solidFill>
              <a:srgbClr val="2803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721453" y="1313897"/>
            <a:ext cx="10754686" cy="0"/>
          </a:xfrm>
          <a:prstGeom prst="line">
            <a:avLst/>
          </a:prstGeom>
          <a:ln w="38100">
            <a:solidFill>
              <a:srgbClr val="AAE8F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A636AF2B-5CDB-4DCA-B86E-19B10986285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55853" y="16878"/>
            <a:ext cx="1839581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72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rgbClr val="FFFFFF"/>
            </a:gs>
            <a:gs pos="0">
              <a:schemeClr val="accent1">
                <a:lumMod val="20000"/>
                <a:lumOff val="80000"/>
              </a:schemeClr>
            </a:gs>
            <a:gs pos="81000">
              <a:srgbClr val="FFFFFF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36EEA-5A28-4A70-BCAC-0B68DA8D3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587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EEA07-945E-4DA8-97D6-D4D5C5908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8712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/>
              <a:t>EDMS - CERN's Engineering Data Management Service</a:t>
            </a:r>
          </a:p>
        </p:txBody>
      </p:sp>
    </p:spTree>
    <p:extLst>
      <p:ext uri="{BB962C8B-B14F-4D97-AF65-F5344CB8AC3E}">
        <p14:creationId xmlns:p14="http://schemas.microsoft.com/office/powerpoint/2010/main" val="1887930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8C428-BBC9-B21C-DBDB-95F959FE1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F126B-93FE-BCE9-8200-98588E7F3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445"/>
            <a:ext cx="10515600" cy="1988555"/>
          </a:xfrm>
        </p:spPr>
        <p:txBody>
          <a:bodyPr>
            <a:normAutofit fontScale="92500"/>
          </a:bodyPr>
          <a:lstStyle/>
          <a:p>
            <a:r>
              <a:rPr lang="en-GB" dirty="0"/>
              <a:t>EDMS is a document repository at CERN</a:t>
            </a:r>
          </a:p>
          <a:p>
            <a:pPr lvl="1"/>
            <a:r>
              <a:rPr lang="en-GB" dirty="0"/>
              <a:t>Store, manage, organize and distribute large amounts of engineering information, covering a wide spectrum of fields</a:t>
            </a:r>
          </a:p>
          <a:p>
            <a:r>
              <a:rPr lang="en-GB" dirty="0"/>
              <a:t>Files are kept in a tree </a:t>
            </a:r>
          </a:p>
          <a:p>
            <a:pPr lvl="1"/>
            <a:r>
              <a:rPr lang="en-GB" dirty="0"/>
              <a:t>starting with experiment, then usually sub-detectors, then different aspects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B97264-257F-9C6D-B569-BF993701B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8A1784-0012-E249-9F03-70F2B011A2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7320" y="3484966"/>
            <a:ext cx="6871575" cy="336702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0B165B8-DB43-3268-6381-11F4668A8F7B}"/>
              </a:ext>
            </a:extLst>
          </p:cNvPr>
          <p:cNvSpPr txBox="1"/>
          <p:nvPr/>
        </p:nvSpPr>
        <p:spPr>
          <a:xfrm>
            <a:off x="819347" y="3830128"/>
            <a:ext cx="1783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Tree to ATLAS </a:t>
            </a:r>
            <a:r>
              <a:rPr lang="en-GB" dirty="0" err="1">
                <a:solidFill>
                  <a:srgbClr val="002060"/>
                </a:solidFill>
              </a:rPr>
              <a:t>ITk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514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225C9-B6F6-A358-F8A1-23801E1F2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Then further in…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88334-8D11-C7FC-64BD-1515A2CAC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9B63C4-4852-9E08-C57F-3343A0C4E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3C944F-004D-E0B3-9B49-B298F7D047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60" y="1440445"/>
            <a:ext cx="3775271" cy="41494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2687FD7-2198-AD51-2743-A5C70D63F1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8600" y="1440445"/>
            <a:ext cx="3775271" cy="5356804"/>
          </a:xfrm>
          <a:prstGeom prst="rect">
            <a:avLst/>
          </a:prstGeom>
        </p:spPr>
      </p:pic>
      <p:sp>
        <p:nvSpPr>
          <p:cNvPr id="9" name="Arrow: Notched Right 8">
            <a:extLst>
              <a:ext uri="{FF2B5EF4-FFF2-40B4-BE49-F238E27FC236}">
                <a16:creationId xmlns:a16="http://schemas.microsoft.com/office/drawing/2014/main" id="{EEA3E85A-B6FB-770C-7C65-9E767197F9E7}"/>
              </a:ext>
            </a:extLst>
          </p:cNvPr>
          <p:cNvSpPr/>
          <p:nvPr/>
        </p:nvSpPr>
        <p:spPr>
          <a:xfrm>
            <a:off x="3825321" y="2893773"/>
            <a:ext cx="766090" cy="711679"/>
          </a:xfrm>
          <a:prstGeom prst="notch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5CD79DAD-9F50-2494-C913-52AA5C621254}"/>
              </a:ext>
            </a:extLst>
          </p:cNvPr>
          <p:cNvSpPr/>
          <p:nvPr/>
        </p:nvSpPr>
        <p:spPr>
          <a:xfrm>
            <a:off x="8367623" y="2234242"/>
            <a:ext cx="486717" cy="264830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78B5401-42C3-D081-74EE-CA4CA1AF8E0F}"/>
              </a:ext>
            </a:extLst>
          </p:cNvPr>
          <p:cNvSpPr txBox="1"/>
          <p:nvPr/>
        </p:nvSpPr>
        <p:spPr>
          <a:xfrm>
            <a:off x="8948092" y="3162373"/>
            <a:ext cx="2589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Subfolders (labelled by WBS numbers by choice)</a:t>
            </a:r>
          </a:p>
        </p:txBody>
      </p:sp>
    </p:spTree>
    <p:extLst>
      <p:ext uri="{BB962C8B-B14F-4D97-AF65-F5344CB8AC3E}">
        <p14:creationId xmlns:p14="http://schemas.microsoft.com/office/powerpoint/2010/main" val="2406553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D040E-43CE-3C62-CBC2-FF3DD118A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…Further in…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A176A7-E320-3EEC-1682-03B0522A1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977DD6-C247-CC0B-2FB1-871229EE1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316" y="1795473"/>
            <a:ext cx="10515600" cy="4857571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5DE56CBF-60A9-B5AB-5893-E3D682692D18}"/>
              </a:ext>
            </a:extLst>
          </p:cNvPr>
          <p:cNvSpPr/>
          <p:nvPr/>
        </p:nvSpPr>
        <p:spPr>
          <a:xfrm>
            <a:off x="2025860" y="4145872"/>
            <a:ext cx="798990" cy="37286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5FB321-8753-02FE-9767-B8BE533B100E}"/>
              </a:ext>
            </a:extLst>
          </p:cNvPr>
          <p:cNvSpPr txBox="1"/>
          <p:nvPr/>
        </p:nvSpPr>
        <p:spPr>
          <a:xfrm>
            <a:off x="-49567" y="4224259"/>
            <a:ext cx="17755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Document gets unique identifier from system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F2EDDC7-F454-B8F6-AE10-7494B51B5783}"/>
              </a:ext>
            </a:extLst>
          </p:cNvPr>
          <p:cNvCxnSpPr/>
          <p:nvPr/>
        </p:nvCxnSpPr>
        <p:spPr>
          <a:xfrm flipV="1">
            <a:off x="1561381" y="4332303"/>
            <a:ext cx="464479" cy="1016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513E25A1-1590-0DD7-6E6E-0F528F5472B2}"/>
              </a:ext>
            </a:extLst>
          </p:cNvPr>
          <p:cNvSpPr/>
          <p:nvPr/>
        </p:nvSpPr>
        <p:spPr>
          <a:xfrm>
            <a:off x="6767512" y="2365955"/>
            <a:ext cx="798990" cy="37286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CF37186-3F9D-7BEC-29BD-7AE0591CF541}"/>
              </a:ext>
            </a:extLst>
          </p:cNvPr>
          <p:cNvSpPr/>
          <p:nvPr/>
        </p:nvSpPr>
        <p:spPr>
          <a:xfrm>
            <a:off x="8600648" y="3142333"/>
            <a:ext cx="1371487" cy="108192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C4E995-E2AC-BD3B-D1C3-B6E1749D6171}"/>
              </a:ext>
            </a:extLst>
          </p:cNvPr>
          <p:cNvSpPr txBox="1"/>
          <p:nvPr/>
        </p:nvSpPr>
        <p:spPr>
          <a:xfrm>
            <a:off x="7854440" y="1350460"/>
            <a:ext cx="1775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Status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B6C88F0-F627-6995-E90F-43E2CE90FB1E}"/>
              </a:ext>
            </a:extLst>
          </p:cNvPr>
          <p:cNvCxnSpPr>
            <a:cxnSpLocks/>
          </p:cNvCxnSpPr>
          <p:nvPr/>
        </p:nvCxnSpPr>
        <p:spPr>
          <a:xfrm flipH="1">
            <a:off x="7392838" y="1690614"/>
            <a:ext cx="914400" cy="67534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C8AB13D-09B0-870F-F8C1-0014A0844B7A}"/>
              </a:ext>
            </a:extLst>
          </p:cNvPr>
          <p:cNvCxnSpPr>
            <a:cxnSpLocks/>
          </p:cNvCxnSpPr>
          <p:nvPr/>
        </p:nvCxnSpPr>
        <p:spPr>
          <a:xfrm>
            <a:off x="8307238" y="1679112"/>
            <a:ext cx="741871" cy="146322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E4F309F-B62F-00C4-D476-97DBC18BF7FD}"/>
              </a:ext>
            </a:extLst>
          </p:cNvPr>
          <p:cNvSpPr txBox="1"/>
          <p:nvPr/>
        </p:nvSpPr>
        <p:spPr>
          <a:xfrm>
            <a:off x="9084368" y="1350459"/>
            <a:ext cx="2058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Access restrictions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2E33803-3B70-940C-20F5-743E73D69FB8}"/>
              </a:ext>
            </a:extLst>
          </p:cNvPr>
          <p:cNvSpPr/>
          <p:nvPr/>
        </p:nvSpPr>
        <p:spPr>
          <a:xfrm>
            <a:off x="7681343" y="2406635"/>
            <a:ext cx="984041" cy="37286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879A989-60A9-A787-F6F6-2DA356ACE899}"/>
              </a:ext>
            </a:extLst>
          </p:cNvPr>
          <p:cNvCxnSpPr>
            <a:cxnSpLocks/>
          </p:cNvCxnSpPr>
          <p:nvPr/>
        </p:nvCxnSpPr>
        <p:spPr>
          <a:xfrm flipH="1">
            <a:off x="8400047" y="1679111"/>
            <a:ext cx="718135" cy="75670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CEC07832-9AE3-EB79-20AF-74CC9A9C385F}"/>
              </a:ext>
            </a:extLst>
          </p:cNvPr>
          <p:cNvSpPr/>
          <p:nvPr/>
        </p:nvSpPr>
        <p:spPr>
          <a:xfrm>
            <a:off x="5056606" y="6123043"/>
            <a:ext cx="1039394" cy="37286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513E1FD-FBA3-95FA-8167-7A0800BA3E1F}"/>
              </a:ext>
            </a:extLst>
          </p:cNvPr>
          <p:cNvSpPr txBox="1"/>
          <p:nvPr/>
        </p:nvSpPr>
        <p:spPr>
          <a:xfrm>
            <a:off x="0" y="5801839"/>
            <a:ext cx="1406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File with information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D00DD79-0C95-B3E5-9961-0EF6D99EE303}"/>
              </a:ext>
            </a:extLst>
          </p:cNvPr>
          <p:cNvCxnSpPr>
            <a:cxnSpLocks/>
          </p:cNvCxnSpPr>
          <p:nvPr/>
        </p:nvCxnSpPr>
        <p:spPr>
          <a:xfrm>
            <a:off x="1261488" y="6123043"/>
            <a:ext cx="3795118" cy="18643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2787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97154-0E93-7395-EB74-D5A06C614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9285"/>
            <a:ext cx="8561439" cy="743504"/>
          </a:xfrm>
        </p:spPr>
        <p:txBody>
          <a:bodyPr/>
          <a:lstStyle/>
          <a:p>
            <a:r>
              <a:rPr lang="en-GB" dirty="0"/>
              <a:t>Version control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E205AB-6848-E55C-7F11-8072A96EB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85DAC9-40E5-B760-2CF2-3E371343DE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264" y="1291750"/>
            <a:ext cx="6007471" cy="412695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A5065CA-E059-614E-0AD3-591D2FB998B1}"/>
              </a:ext>
            </a:extLst>
          </p:cNvPr>
          <p:cNvSpPr txBox="1"/>
          <p:nvPr/>
        </p:nvSpPr>
        <p:spPr>
          <a:xfrm>
            <a:off x="1373036" y="5539112"/>
            <a:ext cx="94459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Palatino Linotype" panose="02040502050505030304" pitchFamily="18" charset="0"/>
              </a:rPr>
              <a:t>As usual, only as good as people maintaining the documents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Palatino Linotype" panose="02040502050505030304" pitchFamily="18" charset="0"/>
              </a:rPr>
              <a:t>In ATLAS many documents get stuck ‘in work’, but the documents are still kept safely and available for reference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Palatino Linotype" panose="02040502050505030304" pitchFamily="18" charset="0"/>
              </a:rPr>
              <a:t>Important documents do have proper version control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716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EC384-AAB0-108A-3125-B41EEF8D0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F459B-FB51-80D6-9D7E-8C0200CE4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936" y="1384940"/>
            <a:ext cx="10515600" cy="1095862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When the document is put in approval status, then you can specify reviewers</a:t>
            </a:r>
          </a:p>
          <a:p>
            <a:pPr lvl="1"/>
            <a:r>
              <a:rPr lang="en-GB" dirty="0"/>
              <a:t>System keeps track of reviewer’s approval decision, comments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073ACC-DED0-AFB1-B4F5-F1816243B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7DD4482-C1E7-BDA1-A0ED-DC96399C74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497790"/>
            <a:ext cx="8356121" cy="4360210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16A6C0EF-3AD0-5066-E0EA-80C08AFD8556}"/>
              </a:ext>
            </a:extLst>
          </p:cNvPr>
          <p:cNvSpPr/>
          <p:nvPr/>
        </p:nvSpPr>
        <p:spPr>
          <a:xfrm>
            <a:off x="2294627" y="3707280"/>
            <a:ext cx="923027" cy="3881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3D36C51-1E4C-F770-8C65-991D03B7BA36}"/>
              </a:ext>
            </a:extLst>
          </p:cNvPr>
          <p:cNvSpPr/>
          <p:nvPr/>
        </p:nvSpPr>
        <p:spPr>
          <a:xfrm>
            <a:off x="2294627" y="4233189"/>
            <a:ext cx="1725283" cy="3881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6D40A7E-46F0-30CE-4E0E-556D40BF66A6}"/>
              </a:ext>
            </a:extLst>
          </p:cNvPr>
          <p:cNvSpPr/>
          <p:nvPr/>
        </p:nvSpPr>
        <p:spPr>
          <a:xfrm>
            <a:off x="2294628" y="5830867"/>
            <a:ext cx="793630" cy="3881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0C9F86-385D-0228-368A-380F2F4A5E94}"/>
              </a:ext>
            </a:extLst>
          </p:cNvPr>
          <p:cNvSpPr txBox="1"/>
          <p:nvPr/>
        </p:nvSpPr>
        <p:spPr>
          <a:xfrm>
            <a:off x="84826" y="4493229"/>
            <a:ext cx="172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Approval status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174490C-8619-B149-174C-B78DB81634F6}"/>
              </a:ext>
            </a:extLst>
          </p:cNvPr>
          <p:cNvCxnSpPr/>
          <p:nvPr/>
        </p:nvCxnSpPr>
        <p:spPr>
          <a:xfrm flipV="1">
            <a:off x="1676400" y="4013659"/>
            <a:ext cx="618227" cy="66423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7DE674D-B057-6D28-A937-97D6B71F50CF}"/>
              </a:ext>
            </a:extLst>
          </p:cNvPr>
          <p:cNvCxnSpPr>
            <a:cxnSpLocks/>
            <a:endCxn id="8" idx="2"/>
          </p:cNvCxnSpPr>
          <p:nvPr/>
        </p:nvCxnSpPr>
        <p:spPr>
          <a:xfrm flipV="1">
            <a:off x="1676400" y="4427283"/>
            <a:ext cx="618227" cy="25061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CC9885F-E38B-F8C1-8A9D-4EF59717855C}"/>
              </a:ext>
            </a:extLst>
          </p:cNvPr>
          <p:cNvCxnSpPr>
            <a:cxnSpLocks/>
          </p:cNvCxnSpPr>
          <p:nvPr/>
        </p:nvCxnSpPr>
        <p:spPr>
          <a:xfrm>
            <a:off x="1676400" y="4677895"/>
            <a:ext cx="751936" cy="120949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E83D2623-4584-866A-A610-37C106D86F4E}"/>
              </a:ext>
            </a:extLst>
          </p:cNvPr>
          <p:cNvSpPr txBox="1"/>
          <p:nvPr/>
        </p:nvSpPr>
        <p:spPr>
          <a:xfrm>
            <a:off x="10473057" y="4716412"/>
            <a:ext cx="123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Comment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901A1C9-FC8D-D357-E521-D52D4A142955}"/>
              </a:ext>
            </a:extLst>
          </p:cNvPr>
          <p:cNvCxnSpPr>
            <a:stCxn id="19" idx="1"/>
          </p:cNvCxnSpPr>
          <p:nvPr/>
        </p:nvCxnSpPr>
        <p:spPr>
          <a:xfrm flipH="1" flipV="1">
            <a:off x="9644333" y="4785581"/>
            <a:ext cx="828724" cy="11549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1823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FC2ED-5314-5FB2-F803-141E7E427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EDMS for </a:t>
            </a:r>
            <a:r>
              <a:rPr lang="en-GB" dirty="0" err="1"/>
              <a:t>ePIC</a:t>
            </a:r>
            <a:r>
              <a:rPr lang="en-GB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C7B97-7AA7-8982-D400-E9C6C4A6B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principle, as </a:t>
            </a:r>
            <a:r>
              <a:rPr lang="en-GB" dirty="0" err="1"/>
              <a:t>ePIC</a:t>
            </a:r>
            <a:r>
              <a:rPr lang="en-GB" dirty="0"/>
              <a:t> is a CERN-official experiment we should be able to set up an </a:t>
            </a:r>
            <a:r>
              <a:rPr lang="en-GB" dirty="0" err="1"/>
              <a:t>ePIC</a:t>
            </a:r>
            <a:r>
              <a:rPr lang="en-GB" dirty="0"/>
              <a:t> document tree at CERN</a:t>
            </a:r>
          </a:p>
          <a:p>
            <a:pPr lvl="1"/>
            <a:r>
              <a:rPr lang="en-GB" dirty="0"/>
              <a:t>Need to provide a list of </a:t>
            </a:r>
            <a:r>
              <a:rPr lang="en-GB" dirty="0" err="1"/>
              <a:t>ePIC</a:t>
            </a:r>
            <a:r>
              <a:rPr lang="en-GB" dirty="0"/>
              <a:t> collaborators (for access restriction)</a:t>
            </a:r>
          </a:p>
          <a:p>
            <a:pPr lvl="1"/>
            <a:r>
              <a:rPr lang="en-GB" dirty="0"/>
              <a:t>Need to verify: </a:t>
            </a:r>
            <a:r>
              <a:rPr lang="en-GB" dirty="0" err="1"/>
              <a:t>ePIC</a:t>
            </a:r>
            <a:r>
              <a:rPr lang="en-GB" dirty="0"/>
              <a:t> collaborators without CERN affiliation should be able to use </a:t>
            </a:r>
            <a:r>
              <a:rPr lang="en-GB" dirty="0" err="1"/>
              <a:t>Edugain</a:t>
            </a:r>
            <a:r>
              <a:rPr lang="en-GB" dirty="0"/>
              <a:t> or a CERN guest account (formerly CERN lightweight-account)</a:t>
            </a:r>
          </a:p>
          <a:p>
            <a:r>
              <a:rPr lang="en-GB" dirty="0"/>
              <a:t>In the SVT collaboration we would like to use this if access issues are sorted</a:t>
            </a:r>
          </a:p>
          <a:p>
            <a:pPr lvl="1"/>
            <a:r>
              <a:rPr lang="en-GB" dirty="0"/>
              <a:t>Not every sub-detector needs to use 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EE78CB-762E-E056-8E95-FDC7C7A75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7810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37539</TotalTime>
  <Words>246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Palatino Linotype</vt:lpstr>
      <vt:lpstr>Verdana</vt:lpstr>
      <vt:lpstr>Office Theme</vt:lpstr>
      <vt:lpstr>EDMS - CERN's Engineering Data Management Service</vt:lpstr>
      <vt:lpstr>Introduction</vt:lpstr>
      <vt:lpstr>Then further in…</vt:lpstr>
      <vt:lpstr>…Further in…</vt:lpstr>
      <vt:lpstr>Version control</vt:lpstr>
      <vt:lpstr>Approval</vt:lpstr>
      <vt:lpstr>EDMS for ePIC?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 Viehhauser</dc:creator>
  <cp:lastModifiedBy>Georg Viehhauser</cp:lastModifiedBy>
  <cp:revision>1248</cp:revision>
  <dcterms:created xsi:type="dcterms:W3CDTF">2018-10-16T11:54:38Z</dcterms:created>
  <dcterms:modified xsi:type="dcterms:W3CDTF">2025-03-31T09:32:41Z</dcterms:modified>
</cp:coreProperties>
</file>