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sldIdLst>
    <p:sldId id="4758" r:id="rId5"/>
    <p:sldId id="4771" r:id="rId6"/>
    <p:sldId id="4796" r:id="rId7"/>
    <p:sldId id="4783" r:id="rId8"/>
    <p:sldId id="4797" r:id="rId9"/>
    <p:sldId id="4790" r:id="rId10"/>
    <p:sldId id="4798" r:id="rId11"/>
    <p:sldId id="4791" r:id="rId12"/>
    <p:sldId id="47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114" d="100"/>
          <a:sy n="114" d="100"/>
        </p:scale>
        <p:origin x="447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7FA5F5-4A14-EA41-87C9-7867F7DC6D20}"/>
              </a:ext>
            </a:extLst>
          </p:cNvPr>
          <p:cNvSpPr txBox="1"/>
          <p:nvPr userDrawn="1"/>
        </p:nvSpPr>
        <p:spPr>
          <a:xfrm>
            <a:off x="368933" y="6577288"/>
            <a:ext cx="42149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EIC CD-3A Review, November 14-16,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87EC-0BE4-E045-8215-C57AE9AE4102}"/>
              </a:ext>
            </a:extLst>
          </p:cNvPr>
          <p:cNvSpPr txBox="1"/>
          <p:nvPr userDrawn="1"/>
        </p:nvSpPr>
        <p:spPr>
          <a:xfrm>
            <a:off x="4217926" y="6569102"/>
            <a:ext cx="37561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R. Sharma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45A4DB-8197-4F27-BE59-FDF24299C61C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TIC 3/3/25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5B1C6-3C82-4576-88F8-2AD0C3339FF5}"/>
              </a:ext>
            </a:extLst>
          </p:cNvPr>
          <p:cNvSpPr txBox="1"/>
          <p:nvPr userDrawn="1"/>
        </p:nvSpPr>
        <p:spPr>
          <a:xfrm>
            <a:off x="4306873" y="6490193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R. Wimmer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Integration, Installation and Infrastructure (Triple I Group)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Roland Wimmer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/>
              <a:t>TIC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F5D9-1416-3D29-155F-338A85D8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Model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E09FD-5FEC-E0C7-5B3B-B1DB47B6B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4189732" cy="5065713"/>
          </a:xfrm>
        </p:spPr>
        <p:txBody>
          <a:bodyPr>
            <a:normAutofit/>
          </a:bodyPr>
          <a:lstStyle/>
          <a:p>
            <a:r>
              <a:rPr lang="en-US" sz="2000" dirty="0"/>
              <a:t>GST Workshop</a:t>
            </a:r>
          </a:p>
          <a:p>
            <a:r>
              <a:rPr lang="en-US" sz="2000" dirty="0"/>
              <a:t>Cradle Updates</a:t>
            </a:r>
          </a:p>
          <a:p>
            <a:r>
              <a:rPr lang="en-US" sz="2000" dirty="0"/>
              <a:t>Services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2EA83-555B-65A9-7268-FB946A28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555" y="661762"/>
            <a:ext cx="6715992" cy="55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571E0-232E-F397-2F53-973A1BB0C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45F6-19AB-A74D-87AD-25FFAB1D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 Workshop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AC52B5E-6F9B-23B5-372E-373BE03733AC}"/>
              </a:ext>
            </a:extLst>
          </p:cNvPr>
          <p:cNvSpPr txBox="1">
            <a:spLocks/>
          </p:cNvSpPr>
          <p:nvPr/>
        </p:nvSpPr>
        <p:spPr>
          <a:xfrm>
            <a:off x="571500" y="737795"/>
            <a:ext cx="7028926" cy="552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Summary</a:t>
            </a:r>
          </a:p>
          <a:p>
            <a:r>
              <a:rPr lang="en-US" sz="1800" dirty="0" err="1"/>
              <a:t>ToF</a:t>
            </a:r>
            <a:r>
              <a:rPr lang="en-US" sz="1800" dirty="0"/>
              <a:t> </a:t>
            </a:r>
          </a:p>
          <a:p>
            <a:pPr lvl="1"/>
            <a:r>
              <a:rPr lang="en-US" sz="1400" dirty="0"/>
              <a:t>Where do the temperature requirements come from? </a:t>
            </a:r>
          </a:p>
          <a:p>
            <a:pPr lvl="1"/>
            <a:r>
              <a:rPr lang="en-US" sz="1400" dirty="0"/>
              <a:t>Why is it mounted at 18° angles? </a:t>
            </a:r>
          </a:p>
          <a:p>
            <a:pPr lvl="1"/>
            <a:r>
              <a:rPr lang="en-US" sz="1400" dirty="0"/>
              <a:t>Need to make the detector more serviceable  </a:t>
            </a:r>
          </a:p>
          <a:p>
            <a:pPr lvl="1"/>
            <a:r>
              <a:rPr lang="en-US" sz="1400" dirty="0"/>
              <a:t>Should look into encapsulating wire bonds  </a:t>
            </a:r>
          </a:p>
          <a:p>
            <a:r>
              <a:rPr lang="en-US" sz="1800" dirty="0"/>
              <a:t>Inner MPGD  </a:t>
            </a:r>
          </a:p>
          <a:p>
            <a:pPr lvl="1"/>
            <a:r>
              <a:rPr lang="en-US" sz="1400" dirty="0"/>
              <a:t>Need to discuss FEB mounting and overall installation onto PST  </a:t>
            </a:r>
            <a:endParaRPr lang="en-US" sz="1800" dirty="0"/>
          </a:p>
          <a:p>
            <a:r>
              <a:rPr lang="en-US" sz="1800" dirty="0"/>
              <a:t>MPGD Disks </a:t>
            </a:r>
          </a:p>
          <a:p>
            <a:pPr lvl="1"/>
            <a:r>
              <a:rPr lang="en-US" sz="1400" dirty="0"/>
              <a:t>Installation into PST should be compatible with SVT design needs </a:t>
            </a:r>
          </a:p>
          <a:p>
            <a:pPr lvl="1"/>
            <a:r>
              <a:rPr lang="en-US" sz="1400" dirty="0"/>
              <a:t>Once installation is figured out then services routing need to be looked at </a:t>
            </a:r>
          </a:p>
          <a:p>
            <a:pPr lvl="1"/>
            <a:r>
              <a:rPr lang="en-US" sz="1400" dirty="0"/>
              <a:t>There are temperature concerns surrounding beampipe bakeout  </a:t>
            </a:r>
          </a:p>
          <a:p>
            <a:pPr lvl="1"/>
            <a:r>
              <a:rPr lang="en-US" sz="1400" dirty="0"/>
              <a:t>Need to reinvestigate beampipe bakeout temperatures </a:t>
            </a:r>
          </a:p>
          <a:p>
            <a:r>
              <a:rPr lang="en-US" sz="1800" dirty="0"/>
              <a:t>pfRICH </a:t>
            </a:r>
          </a:p>
          <a:p>
            <a:pPr lvl="1"/>
            <a:r>
              <a:rPr lang="en-US" sz="1400" dirty="0"/>
              <a:t>Need to float on one side to accommodate rails </a:t>
            </a:r>
          </a:p>
        </p:txBody>
      </p:sp>
    </p:spTree>
    <p:extLst>
      <p:ext uri="{BB962C8B-B14F-4D97-AF65-F5344CB8AC3E}">
        <p14:creationId xmlns:p14="http://schemas.microsoft.com/office/powerpoint/2010/main" val="70935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0D3E-322B-8AD3-67CD-728822D3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 Workshop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2FF3F12-55D3-FB60-62D8-5B5582897A88}"/>
              </a:ext>
            </a:extLst>
          </p:cNvPr>
          <p:cNvSpPr txBox="1">
            <a:spLocks/>
          </p:cNvSpPr>
          <p:nvPr/>
        </p:nvSpPr>
        <p:spPr>
          <a:xfrm>
            <a:off x="571500" y="716822"/>
            <a:ext cx="9486900" cy="506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Summary</a:t>
            </a:r>
          </a:p>
          <a:p>
            <a:r>
              <a:rPr lang="en-US" sz="1800" dirty="0" err="1"/>
              <a:t>EEEMCal</a:t>
            </a:r>
            <a:r>
              <a:rPr lang="en-US" sz="1800" dirty="0"/>
              <a:t> </a:t>
            </a:r>
          </a:p>
          <a:p>
            <a:pPr lvl="1"/>
            <a:r>
              <a:rPr lang="en-US" sz="1400" dirty="0"/>
              <a:t>Beampipe clearance needs to be discussed further </a:t>
            </a:r>
          </a:p>
          <a:p>
            <a:pPr lvl="1"/>
            <a:r>
              <a:rPr lang="en-US" sz="1400" dirty="0"/>
              <a:t>ΔT across detector needs to be discussed, there are a few external factors that need to be considered </a:t>
            </a:r>
          </a:p>
          <a:p>
            <a:pPr lvl="2"/>
            <a:r>
              <a:rPr lang="en-US" sz="1400" dirty="0"/>
              <a:t>Insulating plate needs to be looked at </a:t>
            </a:r>
          </a:p>
          <a:p>
            <a:pPr lvl="1"/>
            <a:r>
              <a:rPr lang="en-US" sz="1400" dirty="0"/>
              <a:t>May need to include a break in the outer aluminum structure to accommodate for potential magnet quench </a:t>
            </a:r>
          </a:p>
          <a:p>
            <a:pPr lvl="2"/>
            <a:r>
              <a:rPr lang="en-US" sz="1400" dirty="0"/>
              <a:t>True for all subsystems with a metal support frame. </a:t>
            </a:r>
          </a:p>
          <a:p>
            <a:r>
              <a:rPr lang="en-US" sz="1800" dirty="0"/>
              <a:t>SVT </a:t>
            </a:r>
          </a:p>
          <a:p>
            <a:pPr lvl="1"/>
            <a:r>
              <a:rPr lang="en-US" sz="1400" dirty="0"/>
              <a:t>Need to figure out services routing out of the PST </a:t>
            </a:r>
          </a:p>
          <a:p>
            <a:pPr lvl="1"/>
            <a:r>
              <a:rPr lang="en-US" sz="1400" dirty="0"/>
              <a:t>Talked about enclosing the entire detector such that heat doesn’t escape </a:t>
            </a:r>
          </a:p>
          <a:p>
            <a:r>
              <a:rPr lang="en-US" sz="1800" dirty="0"/>
              <a:t>GST  </a:t>
            </a:r>
          </a:p>
          <a:p>
            <a:pPr lvl="1"/>
            <a:r>
              <a:rPr lang="en-US" sz="1400" dirty="0"/>
              <a:t>Installation of PST and detectors into the GST needs to be looked at more </a:t>
            </a:r>
          </a:p>
          <a:p>
            <a:pPr lvl="1"/>
            <a:r>
              <a:rPr lang="en-US" sz="1400" dirty="0"/>
              <a:t>Services routing during installation is a major concern </a:t>
            </a:r>
          </a:p>
          <a:p>
            <a:r>
              <a:rPr lang="en-US" sz="1800" dirty="0"/>
              <a:t>PST </a:t>
            </a:r>
          </a:p>
          <a:p>
            <a:pPr lvl="1"/>
            <a:r>
              <a:rPr lang="en-US" sz="1400" dirty="0"/>
              <a:t>Beampipe support locations  </a:t>
            </a:r>
          </a:p>
          <a:p>
            <a:pPr lvl="1"/>
            <a:r>
              <a:rPr lang="en-US" sz="1400" dirty="0"/>
              <a:t>Services routing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A3FE93-4765-D4B5-F196-EEBE374F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45" y="3533478"/>
            <a:ext cx="5120080" cy="26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0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5A032-6CB9-F292-6BF0-319DA0A6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5AE2-C540-FDBF-08E1-AD7F5F4A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 Workshop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16B62F-33DC-B298-136D-B80E234D2C79}"/>
              </a:ext>
            </a:extLst>
          </p:cNvPr>
          <p:cNvSpPr txBox="1">
            <a:spLocks/>
          </p:cNvSpPr>
          <p:nvPr/>
        </p:nvSpPr>
        <p:spPr>
          <a:xfrm>
            <a:off x="571500" y="775545"/>
            <a:ext cx="10338383" cy="499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Summary</a:t>
            </a:r>
          </a:p>
          <a:p>
            <a:r>
              <a:rPr lang="en-US" sz="1800" dirty="0"/>
              <a:t>Services </a:t>
            </a:r>
          </a:p>
          <a:p>
            <a:pPr lvl="1"/>
            <a:r>
              <a:rPr lang="en-US" sz="1400" dirty="0"/>
              <a:t>Currently do not fit around </a:t>
            </a:r>
            <a:r>
              <a:rPr lang="en-US" sz="1400" dirty="0" err="1"/>
              <a:t>EEEMCal</a:t>
            </a:r>
            <a:r>
              <a:rPr lang="en-US" sz="1400" dirty="0"/>
              <a:t> and pfRICH</a:t>
            </a:r>
          </a:p>
          <a:p>
            <a:pPr lvl="1"/>
            <a:r>
              <a:rPr lang="en-US" sz="1400" dirty="0"/>
              <a:t>Depending on adjustment needs, the space between the Barrel EMCal and dRICH may not be enough </a:t>
            </a:r>
          </a:p>
          <a:p>
            <a:r>
              <a:rPr lang="en-US" sz="1800" dirty="0"/>
              <a:t>Other</a:t>
            </a:r>
          </a:p>
          <a:p>
            <a:pPr lvl="1"/>
            <a:r>
              <a:rPr lang="en-US" sz="1400" dirty="0"/>
              <a:t>Must assign interface responsibilities to individual teams </a:t>
            </a:r>
          </a:p>
          <a:p>
            <a:pPr lvl="1"/>
            <a:r>
              <a:rPr lang="en-US" sz="1400" dirty="0"/>
              <a:t>Revisit ePIC interface control documentation with added responsibilities.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B152D-3CE0-349A-60B1-D2775F5B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3319" y="2923699"/>
            <a:ext cx="8316286" cy="31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D501-C539-1CB5-A5FA-ACA2E0AA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Cradle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8156A-543A-C689-5479-6258C953B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981075"/>
            <a:ext cx="6442177" cy="5065713"/>
          </a:xfrm>
        </p:spPr>
        <p:txBody>
          <a:bodyPr>
            <a:normAutofit/>
          </a:bodyPr>
          <a:lstStyle/>
          <a:p>
            <a:r>
              <a:rPr lang="en-US" sz="2000" dirty="0"/>
              <a:t>New proposed cradle design</a:t>
            </a:r>
          </a:p>
          <a:p>
            <a:r>
              <a:rPr lang="en-US" sz="2000" dirty="0"/>
              <a:t>Planning on reusing the sPHENIX support webs (shown in purple and teal)</a:t>
            </a:r>
          </a:p>
          <a:p>
            <a:r>
              <a:rPr lang="en-US" sz="2000" dirty="0"/>
              <a:t>Will use new base, the old sPHENIX base wont work with our track setup</a:t>
            </a:r>
          </a:p>
          <a:p>
            <a:r>
              <a:rPr lang="en-US" sz="2000" dirty="0"/>
              <a:t>New design pros</a:t>
            </a:r>
          </a:p>
          <a:p>
            <a:pPr lvl="1"/>
            <a:r>
              <a:rPr lang="en-US" sz="1800" dirty="0"/>
              <a:t>Incorporating 8mrad rotation will be much easier </a:t>
            </a:r>
          </a:p>
          <a:p>
            <a:pPr lvl="1"/>
            <a:r>
              <a:rPr lang="en-US" sz="1800" dirty="0"/>
              <a:t>Much less weight due to less steel</a:t>
            </a:r>
          </a:p>
          <a:p>
            <a:pPr lvl="1"/>
            <a:r>
              <a:rPr lang="en-US" sz="1800" dirty="0"/>
              <a:t>Magnet group had concerns about too much steel on the bottom of the detector 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8032F-39E2-D371-18BA-EF0FA433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0507" y="610507"/>
            <a:ext cx="3265798" cy="24577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D277DE-0B63-CC71-555C-7DCD7490E82B}"/>
              </a:ext>
            </a:extLst>
          </p:cNvPr>
          <p:cNvSpPr/>
          <p:nvPr/>
        </p:nvSpPr>
        <p:spPr>
          <a:xfrm>
            <a:off x="7817646" y="787331"/>
            <a:ext cx="1023642" cy="65424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1752E-91DA-3C05-3335-53042057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t="7184" r="6031"/>
          <a:stretch/>
        </p:blipFill>
        <p:spPr>
          <a:xfrm>
            <a:off x="7285746" y="2860645"/>
            <a:ext cx="4312836" cy="356951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D259BF8-2925-82EB-6958-CE8ABCCBE303}"/>
              </a:ext>
            </a:extLst>
          </p:cNvPr>
          <p:cNvSpPr/>
          <p:nvPr/>
        </p:nvSpPr>
        <p:spPr>
          <a:xfrm>
            <a:off x="6794004" y="3625323"/>
            <a:ext cx="1023642" cy="65424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43433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2FD1B-B794-399D-B69E-2F8F7FB6A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B6FD-6AA2-61BA-8EFF-468DAE4F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Simulations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609B1-3A25-3B42-174F-AB6260E2C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981075"/>
            <a:ext cx="6442177" cy="5065713"/>
          </a:xfrm>
        </p:spPr>
        <p:txBody>
          <a:bodyPr>
            <a:normAutofit/>
          </a:bodyPr>
          <a:lstStyle/>
          <a:p>
            <a:r>
              <a:rPr lang="en-US" sz="2000" dirty="0"/>
              <a:t>New cradle design</a:t>
            </a:r>
          </a:p>
          <a:p>
            <a:r>
              <a:rPr lang="en-US" sz="2000" dirty="0"/>
              <a:t>Try to get away with less steel internally in Endcaps</a:t>
            </a:r>
          </a:p>
          <a:p>
            <a:r>
              <a:rPr lang="en-US" sz="2000" dirty="0"/>
              <a:t>Due to the removal of the Flux return steel new magnet links needed to be designed </a:t>
            </a:r>
          </a:p>
          <a:p>
            <a:pPr lvl="1"/>
            <a:r>
              <a:rPr lang="en-US" sz="1600" dirty="0"/>
              <a:t>Clearance concerns during endcap movement</a:t>
            </a:r>
          </a:p>
          <a:p>
            <a:pPr lvl="1"/>
            <a:r>
              <a:rPr lang="en-US" sz="1600" dirty="0"/>
              <a:t>Each link weighs about ~350lbs (~160kg)</a:t>
            </a:r>
          </a:p>
          <a:p>
            <a:pPr lvl="1"/>
            <a:endParaRPr lang="en-US" sz="1800" dirty="0"/>
          </a:p>
          <a:p>
            <a:r>
              <a:rPr lang="en-US" sz="2000" dirty="0"/>
              <a:t>Need to see if these Links will work so services can start being routed out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0FD4C-A5ED-1FF1-B8E5-9DD2E0D639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3229" y="676894"/>
            <a:ext cx="6196944" cy="50985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00208B4-5ED7-AADD-F2D3-216BA18228E4}"/>
              </a:ext>
            </a:extLst>
          </p:cNvPr>
          <p:cNvSpPr/>
          <p:nvPr/>
        </p:nvSpPr>
        <p:spPr>
          <a:xfrm>
            <a:off x="9523263" y="1820411"/>
            <a:ext cx="723755" cy="462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3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0528-91A6-2937-E1FD-49DF1928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CB5F4-8921-4DAD-CBBA-83D5883C5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3082386" cy="5065713"/>
          </a:xfrm>
        </p:spPr>
        <p:txBody>
          <a:bodyPr>
            <a:normAutofit/>
          </a:bodyPr>
          <a:lstStyle/>
          <a:p>
            <a:r>
              <a:rPr lang="en-US" sz="1800" dirty="0"/>
              <a:t>After the recent updates there are some areas of concern</a:t>
            </a:r>
          </a:p>
          <a:p>
            <a:r>
              <a:rPr lang="en-US" sz="1800" dirty="0"/>
              <a:t>Not enough space around pfRICH and </a:t>
            </a:r>
            <a:r>
              <a:rPr lang="en-US" sz="1800" dirty="0" err="1"/>
              <a:t>EEEMCal</a:t>
            </a:r>
            <a:endParaRPr lang="en-US" sz="1800" dirty="0"/>
          </a:p>
          <a:p>
            <a:r>
              <a:rPr lang="en-US" sz="1800" dirty="0"/>
              <a:t>Concerns regarding adjustments in-between barrel EMCal and dRICH</a:t>
            </a:r>
          </a:p>
          <a:p>
            <a:r>
              <a:rPr lang="en-US" sz="1800" dirty="0"/>
              <a:t>Services coming out at 3 &amp; 9 O’clock from dRICH and </a:t>
            </a:r>
            <a:r>
              <a:rPr lang="en-US" sz="1800" dirty="0" err="1"/>
              <a:t>fEMCal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968E2-C3F4-2210-5C7C-1993BFE787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1003" y="981075"/>
            <a:ext cx="8652790" cy="48933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D772A0-6E66-27ED-7DC7-675803EEA72A}"/>
              </a:ext>
            </a:extLst>
          </p:cNvPr>
          <p:cNvSpPr/>
          <p:nvPr/>
        </p:nvSpPr>
        <p:spPr>
          <a:xfrm>
            <a:off x="5217953" y="2604781"/>
            <a:ext cx="1417606" cy="46257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B29FA-758B-6E55-AC5F-D97E8B420A05}"/>
              </a:ext>
            </a:extLst>
          </p:cNvPr>
          <p:cNvSpPr/>
          <p:nvPr/>
        </p:nvSpPr>
        <p:spPr>
          <a:xfrm>
            <a:off x="10099308" y="5093516"/>
            <a:ext cx="723755" cy="70747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A94419-13DB-A102-93FA-65C8EE366A7A}"/>
              </a:ext>
            </a:extLst>
          </p:cNvPr>
          <p:cNvSpPr/>
          <p:nvPr/>
        </p:nvSpPr>
        <p:spPr>
          <a:xfrm>
            <a:off x="9051721" y="2512502"/>
            <a:ext cx="461261" cy="46257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3F8A28-5FBF-75EF-39C5-BDDFDAECB9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t="5991"/>
          <a:stretch/>
        </p:blipFill>
        <p:spPr>
          <a:xfrm>
            <a:off x="669318" y="4232152"/>
            <a:ext cx="2667675" cy="19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4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801C-0B2B-47C7-8528-62EECE1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" y="2919351"/>
            <a:ext cx="11499925" cy="82517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7875157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D70558AC79641AC36496E6FEE9A6E" ma:contentTypeVersion="4" ma:contentTypeDescription="Create a new document." ma:contentTypeScope="" ma:versionID="c836d54df9ad875ddbfe2777157cbad1">
  <xsd:schema xmlns:xsd="http://www.w3.org/2001/XMLSchema" xmlns:xs="http://www.w3.org/2001/XMLSchema" xmlns:p="http://schemas.microsoft.com/office/2006/metadata/properties" xmlns:ns2="7598c3d8-57a9-49d9-87da-8d2ac3199484" targetNamespace="http://schemas.microsoft.com/office/2006/metadata/properties" ma:root="true" ma:fieldsID="a1dcfe6a7be53e253488c469644543b2" ns2:_="">
    <xsd:import namespace="7598c3d8-57a9-49d9-87da-8d2ac3199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c3d8-57a9-49d9-87da-8d2ac319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598c3d8-57a9-49d9-87da-8d2ac319948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754FCC-0321-4AF0-8AFD-07A376B5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8c3d8-57a9-49d9-87da-8d2ac3199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5126</TotalTime>
  <Words>447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BNL</vt:lpstr>
      <vt:lpstr>Integration, Installation and Infrastructure (Triple I Group) </vt:lpstr>
      <vt:lpstr>Detector Model Updates</vt:lpstr>
      <vt:lpstr>GST Workshop</vt:lpstr>
      <vt:lpstr>GST Workshop</vt:lpstr>
      <vt:lpstr>GST Workshop</vt:lpstr>
      <vt:lpstr>Cradle Updates</vt:lpstr>
      <vt:lpstr>Magnet Simulations</vt:lpstr>
      <vt:lpstr>Services</vt:lpstr>
      <vt:lpstr>Backup Slides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Wimmer, Roland</cp:lastModifiedBy>
  <cp:revision>92</cp:revision>
  <dcterms:created xsi:type="dcterms:W3CDTF">2023-09-12T20:43:32Z</dcterms:created>
  <dcterms:modified xsi:type="dcterms:W3CDTF">2025-04-07T13:00:01Z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0x010100E9AD70558AC79641AC36496E6FEE9A6E</vt:lpwstr>
  </property>
  <property fmtid="{D5CDD505-2E9C-101B-9397-08002B2CF9AE}" pid="3" name="MediaServiceImageTags">
    <vt:lpwstr/>
  </property>
</Properties>
</file>