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60" r:id="rId4"/>
    <p:sldId id="1570" r:id="rId5"/>
    <p:sldId id="1571" r:id="rId6"/>
    <p:sldId id="1572" r:id="rId7"/>
    <p:sldId id="1573" r:id="rId8"/>
    <p:sldId id="1562" r:id="rId9"/>
    <p:sldId id="257" r:id="rId10"/>
    <p:sldId id="258" r:id="rId11"/>
    <p:sldId id="261" r:id="rId12"/>
    <p:sldId id="1563" r:id="rId13"/>
    <p:sldId id="1564" r:id="rId14"/>
    <p:sldId id="1565" r:id="rId15"/>
    <p:sldId id="1574" r:id="rId16"/>
    <p:sldId id="1575" r:id="rId17"/>
    <p:sldId id="262" r:id="rId18"/>
    <p:sldId id="263" r:id="rId19"/>
    <p:sldId id="1569" r:id="rId20"/>
    <p:sldId id="156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28F"/>
    <a:srgbClr val="002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49" autoAdjust="0"/>
    <p:restoredTop sz="53179" autoAdjust="0"/>
  </p:normalViewPr>
  <p:slideViewPr>
    <p:cSldViewPr snapToGrid="0">
      <p:cViewPr varScale="1">
        <p:scale>
          <a:sx n="114" d="100"/>
          <a:sy n="114" d="100"/>
        </p:scale>
        <p:origin x="120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5C7F2-B50B-4C46-9CE4-9EBCE0A8A7FE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CD936-45A4-4A8E-A70E-3C0787786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21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CD936-45A4-4A8E-A70E-3C078778636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118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CD936-45A4-4A8E-A70E-3C078778636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78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CD936-45A4-4A8E-A70E-3C078778636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773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CD936-45A4-4A8E-A70E-3C078778636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8910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CD936-45A4-4A8E-A70E-3C078778636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5275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CD936-45A4-4A8E-A70E-3C078778636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6021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CD936-45A4-4A8E-A70E-3C078778636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5042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CD936-45A4-4A8E-A70E-3C078778636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8285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CD936-45A4-4A8E-A70E-3C078778636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0313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CD936-45A4-4A8E-A70E-3C078778636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2924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CD936-45A4-4A8E-A70E-3C078778636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354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CD936-45A4-4A8E-A70E-3C078778636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503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CD936-45A4-4A8E-A70E-3C078778636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718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CD936-45A4-4A8E-A70E-3C078778636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271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CD936-45A4-4A8E-A70E-3C078778636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206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CD936-45A4-4A8E-A70E-3C078778636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471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CD936-45A4-4A8E-A70E-3C078778636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941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CD936-45A4-4A8E-A70E-3C078778636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473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CD936-45A4-4A8E-A70E-3C078778636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499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03201-9919-4BFE-972A-9811F35761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56853E-3868-436D-B8E6-8F6CE2E03C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F7035-190B-4103-A8F0-0B4C81875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35532-CD8C-47AF-8D4E-DFBA2E145E6B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51B8D-7E4D-466B-A94D-0C56D8B34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10B5D-5C41-4CEA-A280-B219B16CC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63A1-C313-4CA0-9592-E5058CE34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80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2A557-7620-42DB-B099-592B30365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BC25EF-5FC1-470B-B9AA-2B23D9A01C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4D1A4-F433-4807-BD8F-1B28373FD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35532-CD8C-47AF-8D4E-DFBA2E145E6B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4C373-2E2E-405F-8B4A-E17B66519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94E5F-BFB4-457F-938B-3CCB7488D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63A1-C313-4CA0-9592-E5058CE34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925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7E59DB-8707-471A-A290-74C990B613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C12A29-5156-4787-A159-662902BA2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19896-4384-44F7-A21C-C579477CB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35532-CD8C-47AF-8D4E-DFBA2E145E6B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36BBA-E975-41B1-BE70-5A2D1CB78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0E116-DB08-461F-B4B9-F2F753442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63A1-C313-4CA0-9592-E5058CE34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174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589DA-2459-4DC1-BECB-AC639F0C9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7504D-5FB8-4C5B-B04D-83698E779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A74AD-F934-4BD2-82BC-70E059B99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35532-CD8C-47AF-8D4E-DFBA2E145E6B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81974-615B-4EFB-9624-F2A76988C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CBAB5-EA09-4122-9F54-77EC61828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63A1-C313-4CA0-9592-E5058CE34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025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912EA-23D5-4A5E-A76F-B6FE530BE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6DF166-6EAE-4F99-A87C-6F3EBD67F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6B773-7E4A-4536-98DC-84633CAAD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35532-CD8C-47AF-8D4E-DFBA2E145E6B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79D0B-8F49-4287-B58E-F65309956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EC659-7620-46B6-A532-8B99B1CE6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63A1-C313-4CA0-9592-E5058CE34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15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B5E6B-A5BB-4B8F-9679-4661504AD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46C65-4551-4FBA-BFB9-B582B00560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CD646E-D879-4929-B466-CACC80A3F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D07C40-6D93-41F5-A33A-6E19A9732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35532-CD8C-47AF-8D4E-DFBA2E145E6B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172645-09B9-4B85-9D0A-85642C0C0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385362-2C69-4950-AA74-21339DC18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63A1-C313-4CA0-9592-E5058CE34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458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C708-C138-4023-AFDE-6F0B935D7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009FB-E906-4AAC-95B9-D3B23424F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F62A62-D207-435F-8BA6-3DA2F9D9F0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A2F8A7-29BA-45F0-B536-A501A95C99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686A31-B4D7-4A10-99F4-92F60BBCBD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2245A3-2923-432E-89C8-E70A8210A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35532-CD8C-47AF-8D4E-DFBA2E145E6B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9FFCFD-DB52-4835-A074-01EDD30E4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DEB52E-5CCB-42E8-8B9D-955684480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63A1-C313-4CA0-9592-E5058CE34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288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32E9F-97F1-4C1E-8681-39BECF1F3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D66BD9-153A-4C83-BB7A-179BC94D1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35532-CD8C-47AF-8D4E-DFBA2E145E6B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FB1136-EE96-4711-B572-EF6D4A1F8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747BD2-3150-4150-9E6D-6FE7EE7C9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63A1-C313-4CA0-9592-E5058CE34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020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098DFF-3012-48D5-B881-E07747440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35532-CD8C-47AF-8D4E-DFBA2E145E6B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63E157-9145-41B1-AC92-1BEA029F9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D01955-EAD8-473F-B361-6502C7C37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63A1-C313-4CA0-9592-E5058CE34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348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C7D58-70EA-408D-B56A-B0C8AD9D7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C13B3-D421-45A0-805D-9DE53882E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51F856-A4F9-4209-A718-26F49AF31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1DA7EE-BF71-4A34-9ADA-D4C957CB2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35532-CD8C-47AF-8D4E-DFBA2E145E6B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92803-443E-4ECF-B046-83BA5F413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D8B7D2-6097-4595-A4F3-670D97B9D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63A1-C313-4CA0-9592-E5058CE34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299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2B9FE-1EE0-41D8-A7A3-CDDEE8810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F31871-530A-4CF7-B04A-CCB86B29F6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1C0474-EA0B-4B6B-818A-C6BF132501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032B78-F4A1-46B5-9EE3-B2AB70F13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35532-CD8C-47AF-8D4E-DFBA2E145E6B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037B88-FDAE-48AD-9234-5E14A2245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83730F-9662-417A-9AFF-F9285DB08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63A1-C313-4CA0-9592-E5058CE34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29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F4D12A-D66C-4870-B8D8-2A2AFBC92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F03880-B847-42F4-81ED-D5877C521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4C928-F440-4F2A-9FCC-5ED7FBD3D8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35532-CD8C-47AF-8D4E-DFBA2E145E6B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07428-F7A1-49B9-8374-CD28253E59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FAFFD-3425-4E5C-9913-2E65C55D0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763A1-C313-4CA0-9592-E5058CE34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296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hyperlink" Target="https://github.com/eic/detector_benchmarks/tree/master/benchmarks/tracking_performances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hyperlink" Target="https://github.com/eic/detector_benchmarks/tree/master/benchmarks/tracking_performance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github.com/eic/detector_benchmarks/tree/master/benchmarks/tracking_performances" TargetMode="Externa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unat66/epicUK/tree/UK_Contributio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indico.bnl.gov/event/23274/contributions/96308/attachments/57308/98404/InternationalPresentation_CADDesignsInDD4Hep.ppt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5D67C7-3402-4F2F-B34C-DAD521419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162" y="5770116"/>
            <a:ext cx="2968024" cy="91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FA1DD6-38DC-449C-9028-2BD56C2278A7}"/>
              </a:ext>
            </a:extLst>
          </p:cNvPr>
          <p:cNvSpPr txBox="1"/>
          <p:nvPr/>
        </p:nvSpPr>
        <p:spPr>
          <a:xfrm>
            <a:off x="433137" y="360947"/>
            <a:ext cx="11373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14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SVT OB simulation software - update and next steps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8D4913-5CDF-4FC1-A86D-36556C623070}"/>
              </a:ext>
            </a:extLst>
          </p:cNvPr>
          <p:cNvSpPr txBox="1"/>
          <p:nvPr/>
        </p:nvSpPr>
        <p:spPr>
          <a:xfrm>
            <a:off x="629172" y="1101708"/>
            <a:ext cx="10523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ea typeface="Tahoma" panose="020B0604030504040204" pitchFamily="34" charset="0"/>
                <a:cs typeface="Tahoma" panose="020B0604030504040204" pitchFamily="34" charset="0"/>
              </a:rPr>
              <a:t>Sam Henry</a:t>
            </a:r>
          </a:p>
          <a:p>
            <a:r>
              <a:rPr lang="en-GB" sz="2400" i="1" dirty="0">
                <a:ea typeface="Tahoma" panose="020B0604030504040204" pitchFamily="34" charset="0"/>
                <a:cs typeface="Tahoma" panose="020B0604030504040204" pitchFamily="34" charset="0"/>
              </a:rPr>
              <a:t>3 April 2025</a:t>
            </a:r>
          </a:p>
        </p:txBody>
      </p:sp>
      <p:grpSp>
        <p:nvGrpSpPr>
          <p:cNvPr id="7" name="Grup 8">
            <a:extLst>
              <a:ext uri="{FF2B5EF4-FFF2-40B4-BE49-F238E27FC236}">
                <a16:creationId xmlns:a16="http://schemas.microsoft.com/office/drawing/2014/main" id="{2B70F4DF-97EF-44E8-B107-FF87DC4358B2}"/>
              </a:ext>
            </a:extLst>
          </p:cNvPr>
          <p:cNvGrpSpPr/>
          <p:nvPr/>
        </p:nvGrpSpPr>
        <p:grpSpPr>
          <a:xfrm>
            <a:off x="6224578" y="5508264"/>
            <a:ext cx="2593133" cy="1116957"/>
            <a:chOff x="9803353" y="164791"/>
            <a:chExt cx="2593133" cy="1116957"/>
          </a:xfrm>
        </p:grpSpPr>
        <p:pic>
          <p:nvPicPr>
            <p:cNvPr id="8" name="Picture 2" descr="ePIC (Public) · The ePIC Collaboration Website">
              <a:extLst>
                <a:ext uri="{FF2B5EF4-FFF2-40B4-BE49-F238E27FC236}">
                  <a16:creationId xmlns:a16="http://schemas.microsoft.com/office/drawing/2014/main" id="{2D5222A2-3F7A-4561-90A2-D27A38F15B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3353" y="164791"/>
              <a:ext cx="1551329" cy="1116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Metin kutusu 10">
              <a:extLst>
                <a:ext uri="{FF2B5EF4-FFF2-40B4-BE49-F238E27FC236}">
                  <a16:creationId xmlns:a16="http://schemas.microsoft.com/office/drawing/2014/main" id="{1D283C4A-86A6-4B94-830D-D1A70F031453}"/>
                </a:ext>
              </a:extLst>
            </p:cNvPr>
            <p:cNvSpPr txBox="1"/>
            <p:nvPr/>
          </p:nvSpPr>
          <p:spPr>
            <a:xfrm>
              <a:off x="11214904" y="423000"/>
              <a:ext cx="11815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8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UK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1CC7F4B-B73B-4970-B22D-433E09D10B13}"/>
              </a:ext>
            </a:extLst>
          </p:cNvPr>
          <p:cNvSpPr txBox="1"/>
          <p:nvPr/>
        </p:nvSpPr>
        <p:spPr>
          <a:xfrm>
            <a:off x="2903177" y="1234074"/>
            <a:ext cx="637463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Updates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Converting CAD to DD4HEP geometry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Quality checks and debugging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Material thickness mapping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Next steps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Further tests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Update standard epic simulation geometry? Use detailed model to show this is accurate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Tracking performance studies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Convince ourselves detector will perform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37109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F7DB7A-04EE-4394-AEDB-720EE5C25D3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15594" y="602615"/>
            <a:ext cx="8353009" cy="25190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02C62F-D908-4B7A-A07B-F0F8043D305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06094" y="3933825"/>
            <a:ext cx="6790055" cy="25190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CAD488-2102-48D2-9535-CA16C82E01C6}"/>
              </a:ext>
            </a:extLst>
          </p:cNvPr>
          <p:cNvSpPr txBox="1"/>
          <p:nvPr/>
        </p:nvSpPr>
        <p:spPr>
          <a:xfrm>
            <a:off x="9848850" y="605135"/>
            <a:ext cx="2343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Fixed?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B4FE17-C730-4773-BF35-EF3FFCDB793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449312" y="2755392"/>
            <a:ext cx="4236594" cy="369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21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9FA1DD6-38DC-449C-9028-2BD56C2278A7}"/>
              </a:ext>
            </a:extLst>
          </p:cNvPr>
          <p:cNvSpPr txBox="1"/>
          <p:nvPr/>
        </p:nvSpPr>
        <p:spPr>
          <a:xfrm>
            <a:off x="433137" y="360947"/>
            <a:ext cx="11373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solidFill>
                  <a:srgbClr val="00214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ePIC</a:t>
            </a:r>
            <a:r>
              <a:rPr lang="en-GB" sz="4000" dirty="0">
                <a:solidFill>
                  <a:srgbClr val="00214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SVT – Material Thickness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ED3E7C-BD0D-44B6-A885-DC08AB5428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7" y="2114541"/>
            <a:ext cx="5725299" cy="42690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DF9556-0195-44E9-BDDA-0143AB8F02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865" y="2114541"/>
            <a:ext cx="4921124" cy="42886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2C15A4-F924-4DA4-A219-E3B316A07C92}"/>
              </a:ext>
            </a:extLst>
          </p:cNvPr>
          <p:cNvSpPr txBox="1"/>
          <p:nvPr/>
        </p:nvSpPr>
        <p:spPr>
          <a:xfrm>
            <a:off x="433137" y="1407021"/>
            <a:ext cx="6219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Using epic/bin/g4MaterialScan_to_csv script by Chao Peng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0ACEBB-0886-4F0C-B372-85C9ADBCED3D}"/>
              </a:ext>
            </a:extLst>
          </p:cNvPr>
          <p:cNvSpPr txBox="1"/>
          <p:nvPr/>
        </p:nvSpPr>
        <p:spPr>
          <a:xfrm>
            <a:off x="7142205" y="1422126"/>
            <a:ext cx="4819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Lower baseline thickness than standard geometry</a:t>
            </a:r>
          </a:p>
        </p:txBody>
      </p:sp>
    </p:spTree>
    <p:extLst>
      <p:ext uri="{BB962C8B-B14F-4D97-AF65-F5344CB8AC3E}">
        <p14:creationId xmlns:p14="http://schemas.microsoft.com/office/powerpoint/2010/main" val="4147270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D4C02D-09B8-4304-AF69-32CF565BC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351" y="187059"/>
            <a:ext cx="3941346" cy="31060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714D60-5FA1-4495-813D-87DB91FB3D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181" y="3429000"/>
            <a:ext cx="3931516" cy="31060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A292B7-EAC1-42FD-8768-0C96C274595E}"/>
              </a:ext>
            </a:extLst>
          </p:cNvPr>
          <p:cNvSpPr txBox="1"/>
          <p:nvPr/>
        </p:nvSpPr>
        <p:spPr>
          <a:xfrm>
            <a:off x="9959546" y="1458097"/>
            <a:ext cx="19917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Average ratio: </a:t>
            </a:r>
            <a:br>
              <a:rPr lang="en-GB" sz="2400" dirty="0"/>
            </a:br>
            <a:r>
              <a:rPr lang="en-GB" sz="2400" dirty="0"/>
              <a:t>0.85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1C5F24-D179-4101-84DF-D40FD9F188FC}"/>
              </a:ext>
            </a:extLst>
          </p:cNvPr>
          <p:cNvSpPr txBox="1"/>
          <p:nvPr/>
        </p:nvSpPr>
        <p:spPr>
          <a:xfrm>
            <a:off x="9959546" y="4845906"/>
            <a:ext cx="19917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Average ratio: </a:t>
            </a:r>
            <a:br>
              <a:rPr lang="en-GB" sz="2400" dirty="0"/>
            </a:br>
            <a:r>
              <a:rPr lang="en-GB" sz="2400" dirty="0"/>
              <a:t>0.42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A39814-5E8E-4567-846B-D1FD106C55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75" y="184907"/>
            <a:ext cx="3941346" cy="31081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C02B35-9C21-4F23-9D29-51744B9BB2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9" y="3391677"/>
            <a:ext cx="4001712" cy="314333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77A0D66-6E25-4684-85AC-B9BCC969CDFB}"/>
              </a:ext>
            </a:extLst>
          </p:cNvPr>
          <p:cNvSpPr txBox="1"/>
          <p:nvPr/>
        </p:nvSpPr>
        <p:spPr>
          <a:xfrm>
            <a:off x="268458" y="1369659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L3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9ADE54-67D8-44E7-BBE2-F0AABF1189B2}"/>
              </a:ext>
            </a:extLst>
          </p:cNvPr>
          <p:cNvSpPr txBox="1"/>
          <p:nvPr/>
        </p:nvSpPr>
        <p:spPr>
          <a:xfrm>
            <a:off x="280509" y="4665360"/>
            <a:ext cx="658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L4</a:t>
            </a:r>
          </a:p>
        </p:txBody>
      </p:sp>
    </p:spTree>
    <p:extLst>
      <p:ext uri="{BB962C8B-B14F-4D97-AF65-F5344CB8AC3E}">
        <p14:creationId xmlns:p14="http://schemas.microsoft.com/office/powerpoint/2010/main" val="882706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284A70-9E35-4C7C-9D18-99FB2A0FA1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9503" y="266258"/>
            <a:ext cx="7849923" cy="63254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DA709E-29B4-4671-B5AA-33CFC2332973}"/>
              </a:ext>
            </a:extLst>
          </p:cNvPr>
          <p:cNvSpPr txBox="1"/>
          <p:nvPr/>
        </p:nvSpPr>
        <p:spPr>
          <a:xfrm>
            <a:off x="268458" y="1369659"/>
            <a:ext cx="518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L3</a:t>
            </a:r>
          </a:p>
        </p:txBody>
      </p:sp>
    </p:spTree>
    <p:extLst>
      <p:ext uri="{BB962C8B-B14F-4D97-AF65-F5344CB8AC3E}">
        <p14:creationId xmlns:p14="http://schemas.microsoft.com/office/powerpoint/2010/main" val="2905700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3278D2-E9D5-4123-B615-4F2A527EF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330" y="490226"/>
            <a:ext cx="9656772" cy="63677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9C928F-DEDA-4862-BA5B-868A749290F2}"/>
              </a:ext>
            </a:extLst>
          </p:cNvPr>
          <p:cNvSpPr txBox="1"/>
          <p:nvPr/>
        </p:nvSpPr>
        <p:spPr>
          <a:xfrm>
            <a:off x="411892" y="2710249"/>
            <a:ext cx="518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L4</a:t>
            </a:r>
          </a:p>
        </p:txBody>
      </p:sp>
    </p:spTree>
    <p:extLst>
      <p:ext uri="{BB962C8B-B14F-4D97-AF65-F5344CB8AC3E}">
        <p14:creationId xmlns:p14="http://schemas.microsoft.com/office/powerpoint/2010/main" val="1426497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5A6960-08CD-46CD-A437-FC17F81AC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58" y="1256922"/>
            <a:ext cx="4789778" cy="40485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AF5E69-150C-42A4-90A3-32901F32B1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6375" y="1485324"/>
            <a:ext cx="6643967" cy="53726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F5D96B-CDE1-48F6-9E65-954466628108}"/>
              </a:ext>
            </a:extLst>
          </p:cNvPr>
          <p:cNvSpPr txBox="1"/>
          <p:nvPr/>
        </p:nvSpPr>
        <p:spPr>
          <a:xfrm>
            <a:off x="438912" y="292608"/>
            <a:ext cx="10070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Update after bug fixed – no large change, but strange asymmetry?</a:t>
            </a:r>
          </a:p>
        </p:txBody>
      </p:sp>
    </p:spTree>
    <p:extLst>
      <p:ext uri="{BB962C8B-B14F-4D97-AF65-F5344CB8AC3E}">
        <p14:creationId xmlns:p14="http://schemas.microsoft.com/office/powerpoint/2010/main" val="95541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9FA1DD6-38DC-449C-9028-2BD56C2278A7}"/>
              </a:ext>
            </a:extLst>
          </p:cNvPr>
          <p:cNvSpPr txBox="1"/>
          <p:nvPr/>
        </p:nvSpPr>
        <p:spPr>
          <a:xfrm>
            <a:off x="433137" y="360947"/>
            <a:ext cx="11373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solidFill>
                  <a:srgbClr val="00214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ePIC</a:t>
            </a:r>
            <a:r>
              <a:rPr lang="en-GB" sz="4000" dirty="0">
                <a:solidFill>
                  <a:srgbClr val="00214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SVT simulation test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799493-CB5B-4195-A4CC-8DCDF86C6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608" y="1674565"/>
            <a:ext cx="5585370" cy="38889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54BF9A-FA76-4987-9F34-97681276B969}"/>
              </a:ext>
            </a:extLst>
          </p:cNvPr>
          <p:cNvSpPr txBox="1"/>
          <p:nvPr/>
        </p:nvSpPr>
        <p:spPr>
          <a:xfrm>
            <a:off x="396608" y="999230"/>
            <a:ext cx="11380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Using tracking performance benchmark script by </a:t>
            </a:r>
            <a:r>
              <a:rPr lang="en-GB" dirty="0" err="1"/>
              <a:t>Shyam</a:t>
            </a:r>
            <a:r>
              <a:rPr lang="en-GB" dirty="0"/>
              <a:t> Kumar, epic_craterlake_tracking_only.xml </a:t>
            </a:r>
            <a:r>
              <a:rPr lang="en-GB" dirty="0">
                <a:hlinkClick r:id="rId4"/>
              </a:rPr>
              <a:t>https://github.com/eic/detector_benchmarks/tree/master/benchmarks/tracking_performances</a:t>
            </a:r>
            <a:r>
              <a:rPr lang="en-GB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AF6C73-7A9A-4F87-B588-7EF604E26B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9025" y="1686655"/>
            <a:ext cx="5568006" cy="38768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405AEE-8219-45D2-B8D7-90F1B26D354C}"/>
              </a:ext>
            </a:extLst>
          </p:cNvPr>
          <p:cNvSpPr txBox="1"/>
          <p:nvPr/>
        </p:nvSpPr>
        <p:spPr>
          <a:xfrm>
            <a:off x="1112704" y="2169368"/>
            <a:ext cx="2963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New geometry from CAD files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AB9226-592B-42B6-A03C-2E67E67BBEFB}"/>
              </a:ext>
            </a:extLst>
          </p:cNvPr>
          <p:cNvSpPr txBox="1"/>
          <p:nvPr/>
        </p:nvSpPr>
        <p:spPr>
          <a:xfrm>
            <a:off x="6929610" y="2169368"/>
            <a:ext cx="2301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epic-24.10.0 geometry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9C0B9B-F0B4-43A4-B418-50BB65E995BD}"/>
              </a:ext>
            </a:extLst>
          </p:cNvPr>
          <p:cNvSpPr txBox="1"/>
          <p:nvPr/>
        </p:nvSpPr>
        <p:spPr>
          <a:xfrm>
            <a:off x="874571" y="5602885"/>
            <a:ext cx="5177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Run time: 92±25 minutes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87988E-7255-4814-B99E-9B581A72D801}"/>
              </a:ext>
            </a:extLst>
          </p:cNvPr>
          <p:cNvSpPr txBox="1"/>
          <p:nvPr/>
        </p:nvSpPr>
        <p:spPr>
          <a:xfrm>
            <a:off x="6474494" y="5602885"/>
            <a:ext cx="5177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Run time: 10±3 minutes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1D637B-115E-4D9A-BBAD-7A0D11882311}"/>
              </a:ext>
            </a:extLst>
          </p:cNvPr>
          <p:cNvSpPr txBox="1"/>
          <p:nvPr/>
        </p:nvSpPr>
        <p:spPr>
          <a:xfrm>
            <a:off x="3189293" y="6302497"/>
            <a:ext cx="8879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Running </a:t>
            </a:r>
            <a:r>
              <a:rPr lang="en-GB" sz="2000" dirty="0" err="1"/>
              <a:t>ddsim</a:t>
            </a:r>
            <a:r>
              <a:rPr lang="en-GB" sz="2000" dirty="0"/>
              <a:t> and </a:t>
            </a:r>
            <a:r>
              <a:rPr lang="en-GB" sz="2000" dirty="0" err="1"/>
              <a:t>eicrecon</a:t>
            </a:r>
            <a:r>
              <a:rPr lang="en-GB" sz="2000" dirty="0"/>
              <a:t> on 10,000 events</a:t>
            </a:r>
          </a:p>
        </p:txBody>
      </p:sp>
    </p:spTree>
    <p:extLst>
      <p:ext uri="{BB962C8B-B14F-4D97-AF65-F5344CB8AC3E}">
        <p14:creationId xmlns:p14="http://schemas.microsoft.com/office/powerpoint/2010/main" val="3535368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9FA1DD6-38DC-449C-9028-2BD56C2278A7}"/>
              </a:ext>
            </a:extLst>
          </p:cNvPr>
          <p:cNvSpPr txBox="1"/>
          <p:nvPr/>
        </p:nvSpPr>
        <p:spPr>
          <a:xfrm>
            <a:off x="433137" y="360947"/>
            <a:ext cx="11373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14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Next steps changes to epic geometry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0B7E64-04D9-4B01-859B-A781553B9FCF}"/>
              </a:ext>
            </a:extLst>
          </p:cNvPr>
          <p:cNvSpPr txBox="1"/>
          <p:nvPr/>
        </p:nvSpPr>
        <p:spPr>
          <a:xfrm>
            <a:off x="840613" y="1229203"/>
            <a:ext cx="110596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Simulations show material thickness in CAD design is significantly less than in design specs and standard epic geometry. Simulations show similar thickness for L3,L4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Looks reliable. Obvious bugs have been fixed and it seems about right. Doesn’t include glue, bonding wires, additional support material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Options: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Keep the existing model?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Reduce thickness of aluminium layer in epic geometry to match average X/X0 of detailed simulation?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Reduce thickness of L4 aluminium layer to give X/X0=0.25% (to match L3)?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Construct new simple geometry?</a:t>
            </a:r>
          </a:p>
        </p:txBody>
      </p:sp>
    </p:spTree>
    <p:extLst>
      <p:ext uri="{BB962C8B-B14F-4D97-AF65-F5344CB8AC3E}">
        <p14:creationId xmlns:p14="http://schemas.microsoft.com/office/powerpoint/2010/main" val="3621947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9FA1DD6-38DC-449C-9028-2BD56C2278A7}"/>
              </a:ext>
            </a:extLst>
          </p:cNvPr>
          <p:cNvSpPr txBox="1"/>
          <p:nvPr/>
        </p:nvSpPr>
        <p:spPr>
          <a:xfrm>
            <a:off x="433137" y="360947"/>
            <a:ext cx="11373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solidFill>
                  <a:srgbClr val="00214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ePIC</a:t>
            </a:r>
            <a:r>
              <a:rPr lang="en-GB" sz="4000" dirty="0">
                <a:solidFill>
                  <a:srgbClr val="00214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SVT simulation test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799493-CB5B-4195-A4CC-8DCDF86C6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608" y="1674565"/>
            <a:ext cx="5585370" cy="38889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54BF9A-FA76-4987-9F34-97681276B969}"/>
              </a:ext>
            </a:extLst>
          </p:cNvPr>
          <p:cNvSpPr txBox="1"/>
          <p:nvPr/>
        </p:nvSpPr>
        <p:spPr>
          <a:xfrm>
            <a:off x="396608" y="999230"/>
            <a:ext cx="11380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Using tracking performance benchmark script by </a:t>
            </a:r>
            <a:r>
              <a:rPr lang="en-GB" dirty="0" err="1"/>
              <a:t>Shyam</a:t>
            </a:r>
            <a:r>
              <a:rPr lang="en-GB" dirty="0"/>
              <a:t> Kumar, epic_craterlake_tracking_only.xml </a:t>
            </a:r>
            <a:r>
              <a:rPr lang="en-GB" dirty="0">
                <a:hlinkClick r:id="rId4"/>
              </a:rPr>
              <a:t>https://github.com/eic/detector_benchmarks/tree/master/benchmarks/tracking_performances</a:t>
            </a:r>
            <a:r>
              <a:rPr lang="en-GB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AF6C73-7A9A-4F87-B588-7EF604E26B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9025" y="1686655"/>
            <a:ext cx="5568006" cy="38768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405AEE-8219-45D2-B8D7-90F1B26D354C}"/>
              </a:ext>
            </a:extLst>
          </p:cNvPr>
          <p:cNvSpPr txBox="1"/>
          <p:nvPr/>
        </p:nvSpPr>
        <p:spPr>
          <a:xfrm>
            <a:off x="1112704" y="2169368"/>
            <a:ext cx="2963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New geometry from CAD files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AB9226-592B-42B6-A03C-2E67E67BBEFB}"/>
              </a:ext>
            </a:extLst>
          </p:cNvPr>
          <p:cNvSpPr txBox="1"/>
          <p:nvPr/>
        </p:nvSpPr>
        <p:spPr>
          <a:xfrm>
            <a:off x="6929610" y="2169368"/>
            <a:ext cx="2301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epic-24.10.0 geometry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9C0B9B-F0B4-43A4-B418-50BB65E995BD}"/>
              </a:ext>
            </a:extLst>
          </p:cNvPr>
          <p:cNvSpPr txBox="1"/>
          <p:nvPr/>
        </p:nvSpPr>
        <p:spPr>
          <a:xfrm>
            <a:off x="609102" y="5809360"/>
            <a:ext cx="5177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Run time: 92±25 minutes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87988E-7255-4814-B99E-9B581A72D801}"/>
              </a:ext>
            </a:extLst>
          </p:cNvPr>
          <p:cNvSpPr txBox="1"/>
          <p:nvPr/>
        </p:nvSpPr>
        <p:spPr>
          <a:xfrm>
            <a:off x="6209025" y="5809360"/>
            <a:ext cx="5177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Run time: 10±3 minutes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1D637B-115E-4D9A-BBAD-7A0D11882311}"/>
              </a:ext>
            </a:extLst>
          </p:cNvPr>
          <p:cNvSpPr txBox="1"/>
          <p:nvPr/>
        </p:nvSpPr>
        <p:spPr>
          <a:xfrm>
            <a:off x="3189293" y="6302497"/>
            <a:ext cx="8879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Running </a:t>
            </a:r>
            <a:r>
              <a:rPr lang="en-GB" sz="2000" dirty="0" err="1"/>
              <a:t>ddsim</a:t>
            </a:r>
            <a:r>
              <a:rPr lang="en-GB" sz="2000" dirty="0"/>
              <a:t> and </a:t>
            </a:r>
            <a:r>
              <a:rPr lang="en-GB" sz="2000" dirty="0" err="1"/>
              <a:t>eicrecon</a:t>
            </a:r>
            <a:r>
              <a:rPr lang="en-GB" sz="2000" dirty="0"/>
              <a:t> on 10,000 events</a:t>
            </a:r>
          </a:p>
        </p:txBody>
      </p:sp>
    </p:spTree>
    <p:extLst>
      <p:ext uri="{BB962C8B-B14F-4D97-AF65-F5344CB8AC3E}">
        <p14:creationId xmlns:p14="http://schemas.microsoft.com/office/powerpoint/2010/main" val="1173658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D21DFF-4AE0-4266-A34C-630229DAC7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30" y="1683791"/>
            <a:ext cx="5585369" cy="38889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FA1DD6-38DC-449C-9028-2BD56C2278A7}"/>
              </a:ext>
            </a:extLst>
          </p:cNvPr>
          <p:cNvSpPr txBox="1"/>
          <p:nvPr/>
        </p:nvSpPr>
        <p:spPr>
          <a:xfrm>
            <a:off x="433137" y="360947"/>
            <a:ext cx="11373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solidFill>
                  <a:srgbClr val="00214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ePIC</a:t>
            </a:r>
            <a:r>
              <a:rPr lang="en-GB" sz="4000" dirty="0">
                <a:solidFill>
                  <a:srgbClr val="00214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SVT simulation test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799493-CB5B-4195-A4CC-8DCDF86C6A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608" y="1674565"/>
            <a:ext cx="5585370" cy="38889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54BF9A-FA76-4987-9F34-97681276B969}"/>
              </a:ext>
            </a:extLst>
          </p:cNvPr>
          <p:cNvSpPr txBox="1"/>
          <p:nvPr/>
        </p:nvSpPr>
        <p:spPr>
          <a:xfrm>
            <a:off x="396608" y="999230"/>
            <a:ext cx="11380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Using tracking performance benchmark script by </a:t>
            </a:r>
            <a:r>
              <a:rPr lang="en-GB" dirty="0" err="1"/>
              <a:t>Shyam</a:t>
            </a:r>
            <a:r>
              <a:rPr lang="en-GB" dirty="0"/>
              <a:t> Kumar, epic_craterlake_tracking_only.xml </a:t>
            </a:r>
            <a:r>
              <a:rPr lang="en-GB" dirty="0">
                <a:hlinkClick r:id="rId5"/>
              </a:rPr>
              <a:t>https://github.com/eic/detector_benchmarks/tree/master/benchmarks/tracking_performances</a:t>
            </a:r>
            <a:r>
              <a:rPr lang="en-GB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405AEE-8219-45D2-B8D7-90F1B26D354C}"/>
              </a:ext>
            </a:extLst>
          </p:cNvPr>
          <p:cNvSpPr txBox="1"/>
          <p:nvPr/>
        </p:nvSpPr>
        <p:spPr>
          <a:xfrm>
            <a:off x="1112704" y="2169368"/>
            <a:ext cx="2963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New geometry from CAD files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AB9226-592B-42B6-A03C-2E67E67BBEFB}"/>
              </a:ext>
            </a:extLst>
          </p:cNvPr>
          <p:cNvSpPr txBox="1"/>
          <p:nvPr/>
        </p:nvSpPr>
        <p:spPr>
          <a:xfrm>
            <a:off x="6929610" y="2169368"/>
            <a:ext cx="26346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epic-24.10.0 geometry</a:t>
            </a:r>
          </a:p>
          <a:p>
            <a:r>
              <a:rPr lang="en-GB" dirty="0"/>
              <a:t>L4 aluminium layer</a:t>
            </a:r>
          </a:p>
          <a:p>
            <a:r>
              <a:rPr lang="en-GB" dirty="0"/>
              <a:t>reduced from 0.37 to 0.15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9C0B9B-F0B4-43A4-B418-50BB65E995BD}"/>
              </a:ext>
            </a:extLst>
          </p:cNvPr>
          <p:cNvSpPr txBox="1"/>
          <p:nvPr/>
        </p:nvSpPr>
        <p:spPr>
          <a:xfrm>
            <a:off x="609102" y="5809360"/>
            <a:ext cx="5177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Run time: 92±25 minutes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87988E-7255-4814-B99E-9B581A72D801}"/>
              </a:ext>
            </a:extLst>
          </p:cNvPr>
          <p:cNvSpPr txBox="1"/>
          <p:nvPr/>
        </p:nvSpPr>
        <p:spPr>
          <a:xfrm>
            <a:off x="6209025" y="5809360"/>
            <a:ext cx="5177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Run time: 10±3 minutes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1D637B-115E-4D9A-BBAD-7A0D11882311}"/>
              </a:ext>
            </a:extLst>
          </p:cNvPr>
          <p:cNvSpPr txBox="1"/>
          <p:nvPr/>
        </p:nvSpPr>
        <p:spPr>
          <a:xfrm>
            <a:off x="3189293" y="6302497"/>
            <a:ext cx="8879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Running </a:t>
            </a:r>
            <a:r>
              <a:rPr lang="en-GB" sz="2000" dirty="0" err="1"/>
              <a:t>ddsim</a:t>
            </a:r>
            <a:r>
              <a:rPr lang="en-GB" sz="2000" dirty="0"/>
              <a:t> and </a:t>
            </a:r>
            <a:r>
              <a:rPr lang="en-GB" sz="2000" dirty="0" err="1"/>
              <a:t>eicrecon</a:t>
            </a:r>
            <a:r>
              <a:rPr lang="en-GB" sz="2000" dirty="0"/>
              <a:t> on 10,000 events</a:t>
            </a:r>
          </a:p>
        </p:txBody>
      </p:sp>
    </p:spTree>
    <p:extLst>
      <p:ext uri="{BB962C8B-B14F-4D97-AF65-F5344CB8AC3E}">
        <p14:creationId xmlns:p14="http://schemas.microsoft.com/office/powerpoint/2010/main" val="3168942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9FA1DD6-38DC-449C-9028-2BD56C2278A7}"/>
              </a:ext>
            </a:extLst>
          </p:cNvPr>
          <p:cNvSpPr txBox="1"/>
          <p:nvPr/>
        </p:nvSpPr>
        <p:spPr>
          <a:xfrm>
            <a:off x="433137" y="360947"/>
            <a:ext cx="11373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14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SVT – standard epic geometry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63964A-D0F3-47F2-9300-50BB63DECDD3}"/>
              </a:ext>
            </a:extLst>
          </p:cNvPr>
          <p:cNvSpPr txBox="1"/>
          <p:nvPr/>
        </p:nvSpPr>
        <p:spPr>
          <a:xfrm>
            <a:off x="626649" y="1173107"/>
            <a:ext cx="70424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Simple model of L3, L4 outer barrels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Flat staves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Layers of silicon, carbon fibre, aluminium to give material thickness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X/X0 = 0.25% (L3)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X/X0 = 0.55% (L4)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6E3640-E9A2-4CCB-8E40-B9EF73FD5A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133" y="256673"/>
            <a:ext cx="4256359" cy="38982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B341D6-4719-4534-AC3E-D830289E4F6F}"/>
              </a:ext>
            </a:extLst>
          </p:cNvPr>
          <p:cNvSpPr txBox="1"/>
          <p:nvPr/>
        </p:nvSpPr>
        <p:spPr>
          <a:xfrm>
            <a:off x="385011" y="4154905"/>
            <a:ext cx="11373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14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SVT – detailed geometry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D120A8-AB1F-4422-BE6D-899AB87DD1BF}"/>
              </a:ext>
            </a:extLst>
          </p:cNvPr>
          <p:cNvSpPr txBox="1"/>
          <p:nvPr/>
        </p:nvSpPr>
        <p:spPr>
          <a:xfrm>
            <a:off x="626649" y="5047055"/>
            <a:ext cx="70424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Detailed model of L3, L4 barrels from CAD drawing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14302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9FA1DD6-38DC-449C-9028-2BD56C2278A7}"/>
              </a:ext>
            </a:extLst>
          </p:cNvPr>
          <p:cNvSpPr txBox="1"/>
          <p:nvPr/>
        </p:nvSpPr>
        <p:spPr>
          <a:xfrm>
            <a:off x="433137" y="360947"/>
            <a:ext cx="11373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14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ePIC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214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SVT OB Simulations: Next Steps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DC5849-532F-4283-9DC4-15E8B0B567F7}"/>
              </a:ext>
            </a:extLst>
          </p:cNvPr>
          <p:cNvSpPr txBox="1"/>
          <p:nvPr/>
        </p:nvSpPr>
        <p:spPr>
          <a:xfrm>
            <a:off x="1087395" y="1367481"/>
            <a:ext cx="1019020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Make CAD-DD4HEP code accessible to wider collaboration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Further testing to be sure there are no bugs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Further investigation of tracking performance on detector design. More benchmarks?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Create more accurate simplified geometry for routine simulations, and use detailed geometry simulations to test this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Further develop techniques to convert CAD files to DD4HEP</a:t>
            </a:r>
          </a:p>
        </p:txBody>
      </p:sp>
    </p:spTree>
    <p:extLst>
      <p:ext uri="{BB962C8B-B14F-4D97-AF65-F5344CB8AC3E}">
        <p14:creationId xmlns:p14="http://schemas.microsoft.com/office/powerpoint/2010/main" val="2385682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9FA1DD6-38DC-449C-9028-2BD56C2278A7}"/>
              </a:ext>
            </a:extLst>
          </p:cNvPr>
          <p:cNvSpPr txBox="1"/>
          <p:nvPr/>
        </p:nvSpPr>
        <p:spPr>
          <a:xfrm>
            <a:off x="433137" y="360947"/>
            <a:ext cx="11373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solidFill>
                  <a:srgbClr val="00214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ePIC</a:t>
            </a:r>
            <a:r>
              <a:rPr lang="en-GB" sz="4000" dirty="0">
                <a:solidFill>
                  <a:srgbClr val="00214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SVT – detailed geometry from CAD files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86F2A4-AB13-4CDF-BEFC-670F25A5D827}"/>
              </a:ext>
            </a:extLst>
          </p:cNvPr>
          <p:cNvSpPr txBox="1"/>
          <p:nvPr/>
        </p:nvSpPr>
        <p:spPr>
          <a:xfrm>
            <a:off x="737936" y="1299411"/>
            <a:ext cx="8454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Project work by Oxford intern student Tuna </a:t>
            </a:r>
            <a:r>
              <a:rPr lang="en-GB" dirty="0" err="1"/>
              <a:t>Tasali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(Mostly) automated process to convert CAD files to DD4HEP geometry</a:t>
            </a:r>
          </a:p>
        </p:txBody>
      </p:sp>
      <p:sp>
        <p:nvSpPr>
          <p:cNvPr id="6" name="Dikdörtgen 3">
            <a:extLst>
              <a:ext uri="{FF2B5EF4-FFF2-40B4-BE49-F238E27FC236}">
                <a16:creationId xmlns:a16="http://schemas.microsoft.com/office/drawing/2014/main" id="{3E1E2045-3579-41E4-AE30-78664A16C25B}"/>
              </a:ext>
            </a:extLst>
          </p:cNvPr>
          <p:cNvSpPr/>
          <p:nvPr/>
        </p:nvSpPr>
        <p:spPr>
          <a:xfrm>
            <a:off x="811597" y="3534485"/>
            <a:ext cx="1523775" cy="1017919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4">
            <a:extLst>
              <a:ext uri="{FF2B5EF4-FFF2-40B4-BE49-F238E27FC236}">
                <a16:creationId xmlns:a16="http://schemas.microsoft.com/office/drawing/2014/main" id="{D9D24AB1-69E2-4663-85EF-52BEA7713517}"/>
              </a:ext>
            </a:extLst>
          </p:cNvPr>
          <p:cNvSpPr/>
          <p:nvPr/>
        </p:nvSpPr>
        <p:spPr>
          <a:xfrm>
            <a:off x="5840672" y="2660102"/>
            <a:ext cx="1021022" cy="51148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5">
            <a:extLst>
              <a:ext uri="{FF2B5EF4-FFF2-40B4-BE49-F238E27FC236}">
                <a16:creationId xmlns:a16="http://schemas.microsoft.com/office/drawing/2014/main" id="{F884BF95-D0E4-4048-9C30-D057962BCF98}"/>
              </a:ext>
            </a:extLst>
          </p:cNvPr>
          <p:cNvSpPr/>
          <p:nvPr/>
        </p:nvSpPr>
        <p:spPr>
          <a:xfrm>
            <a:off x="5840672" y="3352163"/>
            <a:ext cx="1021022" cy="51148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6">
            <a:extLst>
              <a:ext uri="{FF2B5EF4-FFF2-40B4-BE49-F238E27FC236}">
                <a16:creationId xmlns:a16="http://schemas.microsoft.com/office/drawing/2014/main" id="{B6F08FB1-1E98-4363-AAF5-B1334EC4F65C}"/>
              </a:ext>
            </a:extLst>
          </p:cNvPr>
          <p:cNvSpPr/>
          <p:nvPr/>
        </p:nvSpPr>
        <p:spPr>
          <a:xfrm>
            <a:off x="5840672" y="4089352"/>
            <a:ext cx="1021022" cy="51148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7">
            <a:extLst>
              <a:ext uri="{FF2B5EF4-FFF2-40B4-BE49-F238E27FC236}">
                <a16:creationId xmlns:a16="http://schemas.microsoft.com/office/drawing/2014/main" id="{A78EC42B-5ECE-4B19-95E0-7A34603042DC}"/>
              </a:ext>
            </a:extLst>
          </p:cNvPr>
          <p:cNvSpPr/>
          <p:nvPr/>
        </p:nvSpPr>
        <p:spPr>
          <a:xfrm>
            <a:off x="5840672" y="4826541"/>
            <a:ext cx="1021022" cy="51148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 9">
            <a:extLst>
              <a:ext uri="{FF2B5EF4-FFF2-40B4-BE49-F238E27FC236}">
                <a16:creationId xmlns:a16="http://schemas.microsoft.com/office/drawing/2014/main" id="{14E45859-497D-4F8C-AC09-C80A0D8135C4}"/>
              </a:ext>
            </a:extLst>
          </p:cNvPr>
          <p:cNvSpPr/>
          <p:nvPr/>
        </p:nvSpPr>
        <p:spPr>
          <a:xfrm>
            <a:off x="7457550" y="2660102"/>
            <a:ext cx="1021022" cy="51148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0">
            <a:extLst>
              <a:ext uri="{FF2B5EF4-FFF2-40B4-BE49-F238E27FC236}">
                <a16:creationId xmlns:a16="http://schemas.microsoft.com/office/drawing/2014/main" id="{367B06C0-6379-43D4-9982-524D7B8FD2EF}"/>
              </a:ext>
            </a:extLst>
          </p:cNvPr>
          <p:cNvSpPr/>
          <p:nvPr/>
        </p:nvSpPr>
        <p:spPr>
          <a:xfrm>
            <a:off x="7457550" y="3352163"/>
            <a:ext cx="1021022" cy="51148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11">
            <a:extLst>
              <a:ext uri="{FF2B5EF4-FFF2-40B4-BE49-F238E27FC236}">
                <a16:creationId xmlns:a16="http://schemas.microsoft.com/office/drawing/2014/main" id="{D4310767-6DCF-4B56-9238-43E961DE5F2F}"/>
              </a:ext>
            </a:extLst>
          </p:cNvPr>
          <p:cNvSpPr/>
          <p:nvPr/>
        </p:nvSpPr>
        <p:spPr>
          <a:xfrm>
            <a:off x="7457550" y="4089352"/>
            <a:ext cx="1021022" cy="51148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2">
            <a:extLst>
              <a:ext uri="{FF2B5EF4-FFF2-40B4-BE49-F238E27FC236}">
                <a16:creationId xmlns:a16="http://schemas.microsoft.com/office/drawing/2014/main" id="{808F442C-8ADF-4F16-B033-C0EF1A5EF64E}"/>
              </a:ext>
            </a:extLst>
          </p:cNvPr>
          <p:cNvSpPr/>
          <p:nvPr/>
        </p:nvSpPr>
        <p:spPr>
          <a:xfrm>
            <a:off x="7457550" y="4826541"/>
            <a:ext cx="1021022" cy="51148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81869089-3217-4BF0-BD16-4F9FAA207B9E}"/>
              </a:ext>
            </a:extLst>
          </p:cNvPr>
          <p:cNvSpPr/>
          <p:nvPr/>
        </p:nvSpPr>
        <p:spPr>
          <a:xfrm>
            <a:off x="9274596" y="3819698"/>
            <a:ext cx="1768945" cy="44749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3EC53DE3-B2EE-429D-A4A7-85AE03A1584C}"/>
              </a:ext>
            </a:extLst>
          </p:cNvPr>
          <p:cNvSpPr txBox="1"/>
          <p:nvPr/>
        </p:nvSpPr>
        <p:spPr>
          <a:xfrm>
            <a:off x="1099045" y="3799861"/>
            <a:ext cx="1166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.STEP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7F1377BC-765B-4832-91A8-7580B7BA3D64}"/>
              </a:ext>
            </a:extLst>
          </p:cNvPr>
          <p:cNvSpPr txBox="1"/>
          <p:nvPr/>
        </p:nvSpPr>
        <p:spPr>
          <a:xfrm>
            <a:off x="5936876" y="2772890"/>
            <a:ext cx="1021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/>
              <a:t>.STL (mesh)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5DFF1F84-8A76-4E52-9F6F-04578A2EC17D}"/>
              </a:ext>
            </a:extLst>
          </p:cNvPr>
          <p:cNvSpPr txBox="1"/>
          <p:nvPr/>
        </p:nvSpPr>
        <p:spPr>
          <a:xfrm>
            <a:off x="5936876" y="3487610"/>
            <a:ext cx="1021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/>
              <a:t>.STL (mesh)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05A1D1AF-0E7E-4AC4-BD65-2A61C882BA04}"/>
              </a:ext>
            </a:extLst>
          </p:cNvPr>
          <p:cNvSpPr txBox="1"/>
          <p:nvPr/>
        </p:nvSpPr>
        <p:spPr>
          <a:xfrm>
            <a:off x="5936876" y="4217236"/>
            <a:ext cx="1021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/>
              <a:t>.STL (mesh)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AD60E3EE-896F-4DD3-8F80-BBB96339ACC1}"/>
              </a:ext>
            </a:extLst>
          </p:cNvPr>
          <p:cNvSpPr txBox="1"/>
          <p:nvPr/>
        </p:nvSpPr>
        <p:spPr>
          <a:xfrm>
            <a:off x="5936876" y="4954425"/>
            <a:ext cx="1021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/>
              <a:t>.STL (mesh)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8B816D24-A41C-46D4-9B5E-DECE1109E297}"/>
              </a:ext>
            </a:extLst>
          </p:cNvPr>
          <p:cNvSpPr txBox="1"/>
          <p:nvPr/>
        </p:nvSpPr>
        <p:spPr>
          <a:xfrm>
            <a:off x="7511859" y="2787986"/>
            <a:ext cx="1021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/>
              <a:t>.</a:t>
            </a:r>
            <a:r>
              <a:rPr lang="tr-TR" sz="1200" dirty="0" err="1"/>
              <a:t>gdml</a:t>
            </a:r>
            <a:r>
              <a:rPr lang="tr-TR" sz="1200" dirty="0"/>
              <a:t> (mesh)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8DD537BC-29CB-4AD6-A1DA-78A915897EDB}"/>
              </a:ext>
            </a:extLst>
          </p:cNvPr>
          <p:cNvSpPr txBox="1"/>
          <p:nvPr/>
        </p:nvSpPr>
        <p:spPr>
          <a:xfrm>
            <a:off x="7479274" y="3480047"/>
            <a:ext cx="1021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/>
              <a:t>.</a:t>
            </a:r>
            <a:r>
              <a:rPr lang="tr-TR" sz="1200" dirty="0" err="1"/>
              <a:t>gdml</a:t>
            </a:r>
            <a:r>
              <a:rPr lang="tr-TR" sz="1200" dirty="0"/>
              <a:t> (mesh)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02ED34BF-8018-4541-BA32-98DE90B23040}"/>
              </a:ext>
            </a:extLst>
          </p:cNvPr>
          <p:cNvSpPr txBox="1"/>
          <p:nvPr/>
        </p:nvSpPr>
        <p:spPr>
          <a:xfrm>
            <a:off x="7479274" y="4217236"/>
            <a:ext cx="1021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/>
              <a:t>.</a:t>
            </a:r>
            <a:r>
              <a:rPr lang="tr-TR" sz="1200" dirty="0" err="1"/>
              <a:t>gdml</a:t>
            </a:r>
            <a:r>
              <a:rPr lang="tr-TR" sz="1200" dirty="0"/>
              <a:t> (mesh)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C9E2596C-7E6D-43A6-98A3-D265B3EFBC4C}"/>
              </a:ext>
            </a:extLst>
          </p:cNvPr>
          <p:cNvSpPr txBox="1"/>
          <p:nvPr/>
        </p:nvSpPr>
        <p:spPr>
          <a:xfrm>
            <a:off x="7479274" y="4954425"/>
            <a:ext cx="1021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/>
              <a:t>.</a:t>
            </a:r>
            <a:r>
              <a:rPr lang="tr-TR" sz="1200" dirty="0" err="1"/>
              <a:t>gdml</a:t>
            </a:r>
            <a:r>
              <a:rPr lang="tr-TR" sz="1200" dirty="0"/>
              <a:t> (mesh)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F7804659-D59F-46B2-9259-3E1AD87298B2}"/>
              </a:ext>
            </a:extLst>
          </p:cNvPr>
          <p:cNvSpPr txBox="1"/>
          <p:nvPr/>
        </p:nvSpPr>
        <p:spPr>
          <a:xfrm>
            <a:off x="9455132" y="3895781"/>
            <a:ext cx="15823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silicon_barrel.xml</a:t>
            </a:r>
          </a:p>
        </p:txBody>
      </p:sp>
      <p:cxnSp>
        <p:nvCxnSpPr>
          <p:cNvPr id="26" name="Düz Ok Bağlayıcısı 26">
            <a:extLst>
              <a:ext uri="{FF2B5EF4-FFF2-40B4-BE49-F238E27FC236}">
                <a16:creationId xmlns:a16="http://schemas.microsoft.com/office/drawing/2014/main" id="{1219389D-76D6-4932-A2FC-428C7C60D769}"/>
              </a:ext>
            </a:extLst>
          </p:cNvPr>
          <p:cNvCxnSpPr/>
          <p:nvPr/>
        </p:nvCxnSpPr>
        <p:spPr>
          <a:xfrm flipV="1">
            <a:off x="5117576" y="3028601"/>
            <a:ext cx="645509" cy="999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Düz Ok Bağlayıcısı 27">
            <a:extLst>
              <a:ext uri="{FF2B5EF4-FFF2-40B4-BE49-F238E27FC236}">
                <a16:creationId xmlns:a16="http://schemas.microsoft.com/office/drawing/2014/main" id="{5262A72B-9D43-4C14-B935-FDBD592BA8D1}"/>
              </a:ext>
            </a:extLst>
          </p:cNvPr>
          <p:cNvCxnSpPr>
            <a:cxnSpLocks/>
          </p:cNvCxnSpPr>
          <p:nvPr/>
        </p:nvCxnSpPr>
        <p:spPr>
          <a:xfrm flipV="1">
            <a:off x="5136198" y="3661922"/>
            <a:ext cx="626888" cy="453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Düz Ok Bağlayıcısı 29">
            <a:extLst>
              <a:ext uri="{FF2B5EF4-FFF2-40B4-BE49-F238E27FC236}">
                <a16:creationId xmlns:a16="http://schemas.microsoft.com/office/drawing/2014/main" id="{A1488E30-9225-4617-9A12-E78B6289D580}"/>
              </a:ext>
            </a:extLst>
          </p:cNvPr>
          <p:cNvCxnSpPr>
            <a:cxnSpLocks/>
          </p:cNvCxnSpPr>
          <p:nvPr/>
        </p:nvCxnSpPr>
        <p:spPr>
          <a:xfrm>
            <a:off x="5117580" y="4176858"/>
            <a:ext cx="661023" cy="2197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Düz Ok Bağlayıcısı 31">
            <a:extLst>
              <a:ext uri="{FF2B5EF4-FFF2-40B4-BE49-F238E27FC236}">
                <a16:creationId xmlns:a16="http://schemas.microsoft.com/office/drawing/2014/main" id="{C776EC29-B53E-44B9-947B-60ED97B3734D}"/>
              </a:ext>
            </a:extLst>
          </p:cNvPr>
          <p:cNvCxnSpPr>
            <a:cxnSpLocks/>
          </p:cNvCxnSpPr>
          <p:nvPr/>
        </p:nvCxnSpPr>
        <p:spPr>
          <a:xfrm>
            <a:off x="5105168" y="4240786"/>
            <a:ext cx="657918" cy="892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Düz Ok Bağlayıcısı 34">
            <a:extLst>
              <a:ext uri="{FF2B5EF4-FFF2-40B4-BE49-F238E27FC236}">
                <a16:creationId xmlns:a16="http://schemas.microsoft.com/office/drawing/2014/main" id="{B946C91C-E287-4528-BA43-D18E916C2A2F}"/>
              </a:ext>
            </a:extLst>
          </p:cNvPr>
          <p:cNvCxnSpPr>
            <a:cxnSpLocks/>
          </p:cNvCxnSpPr>
          <p:nvPr/>
        </p:nvCxnSpPr>
        <p:spPr>
          <a:xfrm flipV="1">
            <a:off x="6937728" y="2956382"/>
            <a:ext cx="42361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Düz Ok Bağlayıcısı 36">
            <a:extLst>
              <a:ext uri="{FF2B5EF4-FFF2-40B4-BE49-F238E27FC236}">
                <a16:creationId xmlns:a16="http://schemas.microsoft.com/office/drawing/2014/main" id="{B0951121-A321-4063-9774-97E4D14D45C5}"/>
              </a:ext>
            </a:extLst>
          </p:cNvPr>
          <p:cNvCxnSpPr>
            <a:cxnSpLocks/>
          </p:cNvCxnSpPr>
          <p:nvPr/>
        </p:nvCxnSpPr>
        <p:spPr>
          <a:xfrm flipV="1">
            <a:off x="6951695" y="3615465"/>
            <a:ext cx="42361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Düz Ok Bağlayıcısı 37">
            <a:extLst>
              <a:ext uri="{FF2B5EF4-FFF2-40B4-BE49-F238E27FC236}">
                <a16:creationId xmlns:a16="http://schemas.microsoft.com/office/drawing/2014/main" id="{0DD115C8-4337-4C37-9565-51C300F0CBF7}"/>
              </a:ext>
            </a:extLst>
          </p:cNvPr>
          <p:cNvCxnSpPr>
            <a:cxnSpLocks/>
          </p:cNvCxnSpPr>
          <p:nvPr/>
        </p:nvCxnSpPr>
        <p:spPr>
          <a:xfrm flipV="1">
            <a:off x="6957900" y="4345092"/>
            <a:ext cx="42361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Düz Ok Bağlayıcısı 38">
            <a:extLst>
              <a:ext uri="{FF2B5EF4-FFF2-40B4-BE49-F238E27FC236}">
                <a16:creationId xmlns:a16="http://schemas.microsoft.com/office/drawing/2014/main" id="{D85EA992-C0A9-4543-A83B-3D0C30750A3F}"/>
              </a:ext>
            </a:extLst>
          </p:cNvPr>
          <p:cNvCxnSpPr>
            <a:cxnSpLocks/>
          </p:cNvCxnSpPr>
          <p:nvPr/>
        </p:nvCxnSpPr>
        <p:spPr>
          <a:xfrm flipV="1">
            <a:off x="6957900" y="5082281"/>
            <a:ext cx="42361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Düz Ok Bağlayıcısı 39">
            <a:extLst>
              <a:ext uri="{FF2B5EF4-FFF2-40B4-BE49-F238E27FC236}">
                <a16:creationId xmlns:a16="http://schemas.microsoft.com/office/drawing/2014/main" id="{4F0513C2-20FB-40E9-9E9A-0BFB55AAE829}"/>
              </a:ext>
            </a:extLst>
          </p:cNvPr>
          <p:cNvCxnSpPr>
            <a:cxnSpLocks/>
          </p:cNvCxnSpPr>
          <p:nvPr/>
        </p:nvCxnSpPr>
        <p:spPr>
          <a:xfrm>
            <a:off x="8629862" y="2900746"/>
            <a:ext cx="1074557" cy="8350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Düz Ok Bağlayıcısı 41">
            <a:extLst>
              <a:ext uri="{FF2B5EF4-FFF2-40B4-BE49-F238E27FC236}">
                <a16:creationId xmlns:a16="http://schemas.microsoft.com/office/drawing/2014/main" id="{97E06DFC-3DAF-42B1-A2D3-DA27C3DD406E}"/>
              </a:ext>
            </a:extLst>
          </p:cNvPr>
          <p:cNvCxnSpPr>
            <a:cxnSpLocks/>
          </p:cNvCxnSpPr>
          <p:nvPr/>
        </p:nvCxnSpPr>
        <p:spPr>
          <a:xfrm>
            <a:off x="8545291" y="3498083"/>
            <a:ext cx="621849" cy="478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Düz Ok Bağlayıcısı 43">
            <a:extLst>
              <a:ext uri="{FF2B5EF4-FFF2-40B4-BE49-F238E27FC236}">
                <a16:creationId xmlns:a16="http://schemas.microsoft.com/office/drawing/2014/main" id="{C4E906B7-7C4A-4F06-A2C3-A1F0D80B3B5C}"/>
              </a:ext>
            </a:extLst>
          </p:cNvPr>
          <p:cNvCxnSpPr>
            <a:cxnSpLocks/>
          </p:cNvCxnSpPr>
          <p:nvPr/>
        </p:nvCxnSpPr>
        <p:spPr>
          <a:xfrm flipV="1">
            <a:off x="8526676" y="4176858"/>
            <a:ext cx="640464" cy="1562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Düz Ok Bağlayıcısı 45">
            <a:extLst>
              <a:ext uri="{FF2B5EF4-FFF2-40B4-BE49-F238E27FC236}">
                <a16:creationId xmlns:a16="http://schemas.microsoft.com/office/drawing/2014/main" id="{06C50460-2D94-4D01-A8B1-D4444FB8D0DB}"/>
              </a:ext>
            </a:extLst>
          </p:cNvPr>
          <p:cNvCxnSpPr>
            <a:cxnSpLocks/>
          </p:cNvCxnSpPr>
          <p:nvPr/>
        </p:nvCxnSpPr>
        <p:spPr>
          <a:xfrm flipV="1">
            <a:off x="8554605" y="4396623"/>
            <a:ext cx="957403" cy="685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Metin kutusu 47">
            <a:extLst>
              <a:ext uri="{FF2B5EF4-FFF2-40B4-BE49-F238E27FC236}">
                <a16:creationId xmlns:a16="http://schemas.microsoft.com/office/drawing/2014/main" id="{AE357393-20A6-4ABD-9A96-4F89A54127E5}"/>
              </a:ext>
            </a:extLst>
          </p:cNvPr>
          <p:cNvSpPr txBox="1"/>
          <p:nvPr/>
        </p:nvSpPr>
        <p:spPr>
          <a:xfrm>
            <a:off x="6818252" y="2176320"/>
            <a:ext cx="1086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>
                <a:solidFill>
                  <a:schemeClr val="accent1"/>
                </a:solidFill>
              </a:rPr>
              <a:t>Conversion </a:t>
            </a:r>
            <a:r>
              <a:rPr lang="tr-TR" sz="1200" dirty="0" err="1">
                <a:solidFill>
                  <a:schemeClr val="accent1"/>
                </a:solidFill>
              </a:rPr>
              <a:t>Script</a:t>
            </a:r>
            <a:endParaRPr lang="tr-TR" sz="1200" dirty="0">
              <a:solidFill>
                <a:schemeClr val="accent1"/>
              </a:solidFill>
            </a:endParaRPr>
          </a:p>
        </p:txBody>
      </p:sp>
      <p:sp>
        <p:nvSpPr>
          <p:cNvPr id="39" name="Metin kutusu 49">
            <a:extLst>
              <a:ext uri="{FF2B5EF4-FFF2-40B4-BE49-F238E27FC236}">
                <a16:creationId xmlns:a16="http://schemas.microsoft.com/office/drawing/2014/main" id="{4DC02044-E6A5-4415-9D62-457F8232654B}"/>
              </a:ext>
            </a:extLst>
          </p:cNvPr>
          <p:cNvSpPr txBox="1"/>
          <p:nvPr/>
        </p:nvSpPr>
        <p:spPr>
          <a:xfrm>
            <a:off x="9290891" y="2885018"/>
            <a:ext cx="1752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err="1">
                <a:solidFill>
                  <a:srgbClr val="FF0000"/>
                </a:solidFill>
              </a:rPr>
              <a:t>sensitive</a:t>
            </a:r>
            <a:r>
              <a:rPr lang="tr-TR" sz="1200" b="1" dirty="0">
                <a:solidFill>
                  <a:srgbClr val="FF0000"/>
                </a:solidFill>
              </a:rPr>
              <a:t>=«</a:t>
            </a:r>
            <a:r>
              <a:rPr lang="tr-TR" sz="1200" b="1" dirty="0" err="1">
                <a:solidFill>
                  <a:srgbClr val="FF0000"/>
                </a:solidFill>
              </a:rPr>
              <a:t>true</a:t>
            </a:r>
            <a:r>
              <a:rPr lang="tr-TR" sz="1200" b="1" dirty="0">
                <a:solidFill>
                  <a:srgbClr val="FF0000"/>
                </a:solidFill>
              </a:rPr>
              <a:t>»</a:t>
            </a:r>
          </a:p>
          <a:p>
            <a:r>
              <a:rPr lang="tr-TR" sz="1200" b="1" dirty="0">
                <a:solidFill>
                  <a:srgbClr val="FF0000"/>
                </a:solidFill>
              </a:rPr>
              <a:t>Set </a:t>
            </a:r>
            <a:r>
              <a:rPr lang="tr-TR" sz="1200" b="1" dirty="0" err="1">
                <a:solidFill>
                  <a:srgbClr val="FF0000"/>
                </a:solidFill>
              </a:rPr>
              <a:t>automatically</a:t>
            </a:r>
            <a:r>
              <a:rPr lang="tr-TR" sz="1200" b="1" dirty="0">
                <a:solidFill>
                  <a:srgbClr val="FF0000"/>
                </a:solidFill>
              </a:rPr>
              <a:t> </a:t>
            </a:r>
            <a:r>
              <a:rPr lang="tr-TR" sz="1200" b="1" dirty="0" err="1">
                <a:solidFill>
                  <a:srgbClr val="FF0000"/>
                </a:solidFill>
              </a:rPr>
              <a:t>by</a:t>
            </a:r>
            <a:r>
              <a:rPr lang="tr-TR" sz="1200" b="1" dirty="0">
                <a:solidFill>
                  <a:srgbClr val="FF0000"/>
                </a:solidFill>
              </a:rPr>
              <a:t> </a:t>
            </a:r>
            <a:r>
              <a:rPr lang="tr-TR" sz="1200" b="1" dirty="0" err="1">
                <a:solidFill>
                  <a:srgbClr val="FF0000"/>
                </a:solidFill>
              </a:rPr>
              <a:t>the</a:t>
            </a:r>
            <a:r>
              <a:rPr lang="tr-TR" sz="1200" b="1" dirty="0">
                <a:solidFill>
                  <a:srgbClr val="FF0000"/>
                </a:solidFill>
              </a:rPr>
              <a:t> .</a:t>
            </a:r>
            <a:r>
              <a:rPr lang="tr-TR" sz="1200" b="1" dirty="0" err="1">
                <a:solidFill>
                  <a:srgbClr val="FF0000"/>
                </a:solidFill>
              </a:rPr>
              <a:t>gdml</a:t>
            </a:r>
            <a:r>
              <a:rPr lang="tr-TR" sz="1200" b="1" dirty="0">
                <a:solidFill>
                  <a:srgbClr val="FF0000"/>
                </a:solidFill>
              </a:rPr>
              <a:t> file name.</a:t>
            </a:r>
          </a:p>
        </p:txBody>
      </p:sp>
      <p:sp>
        <p:nvSpPr>
          <p:cNvPr id="40" name="Dikdörtgen 51">
            <a:extLst>
              <a:ext uri="{FF2B5EF4-FFF2-40B4-BE49-F238E27FC236}">
                <a16:creationId xmlns:a16="http://schemas.microsoft.com/office/drawing/2014/main" id="{4DA50A89-0792-47FB-93D3-210D5B5AABBE}"/>
              </a:ext>
            </a:extLst>
          </p:cNvPr>
          <p:cNvSpPr/>
          <p:nvPr/>
        </p:nvSpPr>
        <p:spPr>
          <a:xfrm>
            <a:off x="9061237" y="5563794"/>
            <a:ext cx="2195663" cy="44749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1" name="Metin kutusu 52">
            <a:extLst>
              <a:ext uri="{FF2B5EF4-FFF2-40B4-BE49-F238E27FC236}">
                <a16:creationId xmlns:a16="http://schemas.microsoft.com/office/drawing/2014/main" id="{E6A77EC7-9FA5-4A77-B22B-40CFF0AA3C85}"/>
              </a:ext>
            </a:extLst>
          </p:cNvPr>
          <p:cNvSpPr txBox="1"/>
          <p:nvPr/>
        </p:nvSpPr>
        <p:spPr>
          <a:xfrm>
            <a:off x="9167140" y="5552107"/>
            <a:ext cx="1989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/>
              <a:t>BarrelTrackerOuter_geo_standardized.cpp</a:t>
            </a:r>
          </a:p>
        </p:txBody>
      </p:sp>
      <p:cxnSp>
        <p:nvCxnSpPr>
          <p:cNvPr id="42" name="Düz Ok Bağlayıcısı 53">
            <a:extLst>
              <a:ext uri="{FF2B5EF4-FFF2-40B4-BE49-F238E27FC236}">
                <a16:creationId xmlns:a16="http://schemas.microsoft.com/office/drawing/2014/main" id="{F486659A-5941-4001-8836-A4E56E4A421F}"/>
              </a:ext>
            </a:extLst>
          </p:cNvPr>
          <p:cNvCxnSpPr>
            <a:cxnSpLocks/>
          </p:cNvCxnSpPr>
          <p:nvPr/>
        </p:nvCxnSpPr>
        <p:spPr>
          <a:xfrm>
            <a:off x="9704419" y="4333095"/>
            <a:ext cx="0" cy="1004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Düz Ok Bağlayıcısı 54">
            <a:extLst>
              <a:ext uri="{FF2B5EF4-FFF2-40B4-BE49-F238E27FC236}">
                <a16:creationId xmlns:a16="http://schemas.microsoft.com/office/drawing/2014/main" id="{1C7D1AFC-7894-4980-B75C-840D81B4840A}"/>
              </a:ext>
            </a:extLst>
          </p:cNvPr>
          <p:cNvCxnSpPr>
            <a:cxnSpLocks/>
          </p:cNvCxnSpPr>
          <p:nvPr/>
        </p:nvCxnSpPr>
        <p:spPr>
          <a:xfrm flipV="1">
            <a:off x="8632192" y="4282374"/>
            <a:ext cx="640464" cy="1562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Düz Ok Bağlayıcısı 55">
            <a:extLst>
              <a:ext uri="{FF2B5EF4-FFF2-40B4-BE49-F238E27FC236}">
                <a16:creationId xmlns:a16="http://schemas.microsoft.com/office/drawing/2014/main" id="{5B209E60-DB3C-4DF8-8654-12EAD52C8202}"/>
              </a:ext>
            </a:extLst>
          </p:cNvPr>
          <p:cNvCxnSpPr>
            <a:cxnSpLocks/>
          </p:cNvCxnSpPr>
          <p:nvPr/>
        </p:nvCxnSpPr>
        <p:spPr>
          <a:xfrm>
            <a:off x="10281265" y="4304715"/>
            <a:ext cx="0" cy="10632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Metin kutusu 56">
            <a:extLst>
              <a:ext uri="{FF2B5EF4-FFF2-40B4-BE49-F238E27FC236}">
                <a16:creationId xmlns:a16="http://schemas.microsoft.com/office/drawing/2014/main" id="{80B79EFB-0A05-414E-B75A-7A0829B22F9D}"/>
              </a:ext>
            </a:extLst>
          </p:cNvPr>
          <p:cNvSpPr txBox="1"/>
          <p:nvPr/>
        </p:nvSpPr>
        <p:spPr>
          <a:xfrm>
            <a:off x="10375533" y="4345092"/>
            <a:ext cx="8487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err="1">
                <a:solidFill>
                  <a:srgbClr val="FF0000"/>
                </a:solidFill>
              </a:rPr>
              <a:t>Sensitive</a:t>
            </a:r>
            <a:r>
              <a:rPr lang="tr-TR" sz="1200" b="1" dirty="0">
                <a:solidFill>
                  <a:srgbClr val="FF0000"/>
                </a:solidFill>
              </a:rPr>
              <a:t> </a:t>
            </a:r>
            <a:r>
              <a:rPr lang="tr-TR" sz="1200" b="1" dirty="0" err="1">
                <a:solidFill>
                  <a:srgbClr val="FF0000"/>
                </a:solidFill>
              </a:rPr>
              <a:t>volume</a:t>
            </a:r>
            <a:r>
              <a:rPr lang="tr-TR" sz="1200" b="1" dirty="0">
                <a:solidFill>
                  <a:srgbClr val="FF0000"/>
                </a:solidFill>
              </a:rPr>
              <a:t> </a:t>
            </a:r>
            <a:r>
              <a:rPr lang="tr-TR" sz="1200" b="1" dirty="0" err="1">
                <a:solidFill>
                  <a:srgbClr val="FF0000"/>
                </a:solidFill>
              </a:rPr>
              <a:t>handled</a:t>
            </a:r>
            <a:r>
              <a:rPr lang="tr-TR" sz="1200" b="1" dirty="0">
                <a:solidFill>
                  <a:srgbClr val="FF0000"/>
                </a:solidFill>
              </a:rPr>
              <a:t> </a:t>
            </a:r>
            <a:r>
              <a:rPr lang="tr-TR" sz="1200" b="1" dirty="0" err="1">
                <a:solidFill>
                  <a:srgbClr val="FF0000"/>
                </a:solidFill>
              </a:rPr>
              <a:t>differently</a:t>
            </a:r>
            <a:r>
              <a:rPr lang="tr-TR" sz="1200" b="1" dirty="0">
                <a:solidFill>
                  <a:srgbClr val="FF0000"/>
                </a:solidFill>
              </a:rPr>
              <a:t> </a:t>
            </a:r>
            <a:r>
              <a:rPr lang="tr-TR" sz="1200" b="1" dirty="0" err="1">
                <a:solidFill>
                  <a:srgbClr val="FF0000"/>
                </a:solidFill>
              </a:rPr>
              <a:t>by</a:t>
            </a:r>
            <a:endParaRPr lang="tr-TR" sz="1200" b="1" dirty="0">
              <a:solidFill>
                <a:srgbClr val="FF0000"/>
              </a:solidFill>
            </a:endParaRPr>
          </a:p>
        </p:txBody>
      </p:sp>
      <p:sp>
        <p:nvSpPr>
          <p:cNvPr id="46" name="Dikdörtgen 59">
            <a:extLst>
              <a:ext uri="{FF2B5EF4-FFF2-40B4-BE49-F238E27FC236}">
                <a16:creationId xmlns:a16="http://schemas.microsoft.com/office/drawing/2014/main" id="{B0709AF7-E4DA-43FC-A5A7-02FC11664EC4}"/>
              </a:ext>
            </a:extLst>
          </p:cNvPr>
          <p:cNvSpPr/>
          <p:nvPr/>
        </p:nvSpPr>
        <p:spPr>
          <a:xfrm>
            <a:off x="3453295" y="3552414"/>
            <a:ext cx="1523775" cy="1017919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7" name="Metin kutusu 60">
            <a:extLst>
              <a:ext uri="{FF2B5EF4-FFF2-40B4-BE49-F238E27FC236}">
                <a16:creationId xmlns:a16="http://schemas.microsoft.com/office/drawing/2014/main" id="{93808824-C525-452B-910A-3A765EF9364E}"/>
              </a:ext>
            </a:extLst>
          </p:cNvPr>
          <p:cNvSpPr txBox="1"/>
          <p:nvPr/>
        </p:nvSpPr>
        <p:spPr>
          <a:xfrm>
            <a:off x="3640358" y="3798646"/>
            <a:ext cx="1166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.</a:t>
            </a:r>
            <a:r>
              <a:rPr lang="tr-TR" sz="2800" dirty="0" err="1"/>
              <a:t>FCStd</a:t>
            </a:r>
            <a:endParaRPr lang="tr-TR" sz="2800" dirty="0"/>
          </a:p>
        </p:txBody>
      </p:sp>
      <p:cxnSp>
        <p:nvCxnSpPr>
          <p:cNvPr id="48" name="Düz Ok Bağlayıcısı 32">
            <a:extLst>
              <a:ext uri="{FF2B5EF4-FFF2-40B4-BE49-F238E27FC236}">
                <a16:creationId xmlns:a16="http://schemas.microsoft.com/office/drawing/2014/main" id="{6E2E2076-F942-4AB8-A5E2-933E63AF3F47}"/>
              </a:ext>
            </a:extLst>
          </p:cNvPr>
          <p:cNvCxnSpPr>
            <a:cxnSpLocks/>
            <a:stCxn id="6" idx="3"/>
            <a:endCxn id="46" idx="1"/>
          </p:cNvCxnSpPr>
          <p:nvPr/>
        </p:nvCxnSpPr>
        <p:spPr>
          <a:xfrm>
            <a:off x="2335372" y="4043445"/>
            <a:ext cx="1117923" cy="17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Metin kutusu 48">
            <a:extLst>
              <a:ext uri="{FF2B5EF4-FFF2-40B4-BE49-F238E27FC236}">
                <a16:creationId xmlns:a16="http://schemas.microsoft.com/office/drawing/2014/main" id="{4822B40A-07C6-4449-BAAB-738679DA15AC}"/>
              </a:ext>
            </a:extLst>
          </p:cNvPr>
          <p:cNvSpPr txBox="1"/>
          <p:nvPr/>
        </p:nvSpPr>
        <p:spPr>
          <a:xfrm>
            <a:off x="4701722" y="2787986"/>
            <a:ext cx="1086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FreeCAD</a:t>
            </a:r>
            <a:r>
              <a:rPr lang="tr-TR" dirty="0"/>
              <a:t> API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803E063-AE3D-4DF1-BC25-69E0AFE3EB53}"/>
              </a:ext>
            </a:extLst>
          </p:cNvPr>
          <p:cNvSpPr txBox="1"/>
          <p:nvPr/>
        </p:nvSpPr>
        <p:spPr>
          <a:xfrm>
            <a:off x="126824" y="5623262"/>
            <a:ext cx="12065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https://github.com/Tunat66/epicUK/tree/UK_Contribution</a:t>
            </a:r>
            <a:r>
              <a:rPr lang="en-GB" dirty="0"/>
              <a:t> </a:t>
            </a:r>
          </a:p>
          <a:p>
            <a:r>
              <a:rPr lang="en-GB" dirty="0"/>
              <a:t>See slides: </a:t>
            </a:r>
            <a:r>
              <a:rPr lang="en-GB" dirty="0">
                <a:hlinkClick r:id="rId4"/>
              </a:rPr>
              <a:t>https://indico.bnl.gov/event/23274/contributions/96308/attachments/57308/98404/InternationalPresentation_CADDesignsInDD4Hep.pptx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6692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4BC1FB-3918-48D2-9DAC-C66C417D96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1" y="109728"/>
            <a:ext cx="6304689" cy="64434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6BF347-AF09-4927-91F5-51F711632A38}"/>
              </a:ext>
            </a:extLst>
          </p:cNvPr>
          <p:cNvSpPr txBox="1"/>
          <p:nvPr/>
        </p:nvSpPr>
        <p:spPr>
          <a:xfrm>
            <a:off x="6693408" y="438912"/>
            <a:ext cx="5010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Start with .step file for single stave</a:t>
            </a:r>
          </a:p>
          <a:p>
            <a:endParaRPr lang="en-GB" sz="2400" dirty="0"/>
          </a:p>
          <a:p>
            <a:r>
              <a:rPr lang="en-GB" sz="2400" dirty="0"/>
              <a:t>Import .step file into </a:t>
            </a:r>
            <a:r>
              <a:rPr lang="en-GB" sz="2400" dirty="0" err="1"/>
              <a:t>FreeCAD</a:t>
            </a:r>
            <a:endParaRPr lang="en-GB" sz="2400" dirty="0"/>
          </a:p>
          <a:p>
            <a:r>
              <a:rPr lang="en-GB" sz="2400" dirty="0"/>
              <a:t>Save as .</a:t>
            </a:r>
            <a:r>
              <a:rPr lang="en-GB" sz="2400" dirty="0" err="1"/>
              <a:t>FCStd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33279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72ACBB-0875-47F0-B5EA-FBB731B701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573" y="-580662"/>
            <a:ext cx="6385042" cy="75600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9785F5-D4D9-4912-8399-4DCDCDCC77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43"/>
          <a:stretch/>
        </p:blipFill>
        <p:spPr>
          <a:xfrm>
            <a:off x="6776225" y="2339604"/>
            <a:ext cx="6151472" cy="35259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353850-0248-4316-99D1-230F08ABCF9B}"/>
              </a:ext>
            </a:extLst>
          </p:cNvPr>
          <p:cNvSpPr txBox="1"/>
          <p:nvPr/>
        </p:nvSpPr>
        <p:spPr>
          <a:xfrm>
            <a:off x="6969511" y="198120"/>
            <a:ext cx="50729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Run script to convert .</a:t>
            </a:r>
            <a:r>
              <a:rPr lang="en-GB" sz="2400" dirty="0" err="1"/>
              <a:t>FCStd</a:t>
            </a:r>
            <a:r>
              <a:rPr lang="en-GB" sz="2400" dirty="0"/>
              <a:t> to large number of .</a:t>
            </a:r>
            <a:r>
              <a:rPr lang="en-GB" sz="2400" dirty="0" err="1"/>
              <a:t>gdml</a:t>
            </a:r>
            <a:r>
              <a:rPr lang="en-GB" sz="2400" dirty="0"/>
              <a:t> files</a:t>
            </a:r>
          </a:p>
          <a:p>
            <a:endParaRPr lang="en-GB" sz="2400" dirty="0"/>
          </a:p>
          <a:p>
            <a:r>
              <a:rPr lang="en-GB" sz="2400" dirty="0"/>
              <a:t>Each containing the vertex points of a tessellated solid for one component</a:t>
            </a:r>
          </a:p>
        </p:txBody>
      </p:sp>
    </p:spTree>
    <p:extLst>
      <p:ext uri="{BB962C8B-B14F-4D97-AF65-F5344CB8AC3E}">
        <p14:creationId xmlns:p14="http://schemas.microsoft.com/office/powerpoint/2010/main" val="1926857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D14A1B-197C-44A2-8CB9-8D08096F4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1988"/>
            <a:ext cx="9869277" cy="31722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BFAD85-AD15-480E-88DC-D88D50D4FE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286" y="841248"/>
            <a:ext cx="5229194" cy="56228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5D9A502-5D1A-48A8-9881-7BAADABE9181}"/>
              </a:ext>
            </a:extLst>
          </p:cNvPr>
          <p:cNvSpPr txBox="1"/>
          <p:nvPr/>
        </p:nvSpPr>
        <p:spPr>
          <a:xfrm>
            <a:off x="501046" y="4654996"/>
            <a:ext cx="5229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contains </a:t>
            </a:r>
            <a:r>
              <a:rPr lang="en-GB" sz="2400" dirty="0" err="1"/>
              <a:t>dict</a:t>
            </a:r>
            <a:r>
              <a:rPr lang="en-GB" sz="2400" dirty="0"/>
              <a:t> to link names to material and sensitive status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2DDAEC-3E95-4C55-BBF5-27A00D394A5E}"/>
              </a:ext>
            </a:extLst>
          </p:cNvPr>
          <p:cNvSpPr txBox="1"/>
          <p:nvPr/>
        </p:nvSpPr>
        <p:spPr>
          <a:xfrm>
            <a:off x="6449568" y="109728"/>
            <a:ext cx="5229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silicon_barrel.xml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6B4BF1-DFF3-4045-9CC2-2EDBF48480AD}"/>
              </a:ext>
            </a:extLst>
          </p:cNvPr>
          <p:cNvSpPr txBox="1"/>
          <p:nvPr/>
        </p:nvSpPr>
        <p:spPr>
          <a:xfrm>
            <a:off x="378382" y="109727"/>
            <a:ext cx="4293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create_xml.py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0575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01A2E32-3501-4F1E-A195-C183094FF22A}"/>
              </a:ext>
            </a:extLst>
          </p:cNvPr>
          <p:cNvSpPr txBox="1"/>
          <p:nvPr/>
        </p:nvSpPr>
        <p:spPr>
          <a:xfrm>
            <a:off x="121920" y="256032"/>
            <a:ext cx="8766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BarrelTrackerOuter_standardized_geo.cpp reads silicon_barrel.xml and assembles geometry for stave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DC872A-A319-4265-8059-26735E8AD7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01" y="1327696"/>
            <a:ext cx="8040222" cy="12765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6EC86F-0266-4D11-ACF6-F583E9E420A3}"/>
              </a:ext>
            </a:extLst>
          </p:cNvPr>
          <p:cNvSpPr txBox="1"/>
          <p:nvPr/>
        </p:nvSpPr>
        <p:spPr>
          <a:xfrm>
            <a:off x="121920" y="2852928"/>
            <a:ext cx="9168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Staves placed to form Outer Barrel cylinders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78A385-E9FD-46A3-8EB9-6AA6D0BFAED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0" y="2206751"/>
            <a:ext cx="5193792" cy="465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460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9FA1DD6-38DC-449C-9028-2BD56C2278A7}"/>
              </a:ext>
            </a:extLst>
          </p:cNvPr>
          <p:cNvSpPr txBox="1"/>
          <p:nvPr/>
        </p:nvSpPr>
        <p:spPr>
          <a:xfrm>
            <a:off x="433137" y="360947"/>
            <a:ext cx="11373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14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CAD – DD4HEP – issues noted September 2024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D72BD6AF-1037-47CF-AB03-5DE3A89D5F5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912" y="1724802"/>
            <a:ext cx="3622294" cy="3806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774D5A7A-BB9A-4EF1-BBB9-8FE88B565E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292" y="1724803"/>
            <a:ext cx="4316059" cy="380688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49FD21E1-4406-4162-8DAE-61EB7DF1C2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4268" y="1889013"/>
            <a:ext cx="3141726" cy="1163158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660EDAD8-DD4A-48F3-BBF5-4D081FB4BEF6}"/>
              </a:ext>
            </a:extLst>
          </p:cNvPr>
          <p:cNvSpPr/>
          <p:nvPr/>
        </p:nvSpPr>
        <p:spPr>
          <a:xfrm>
            <a:off x="2414016" y="2517282"/>
            <a:ext cx="499872" cy="2560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526D0B9-22E6-44E2-9ACC-D55153C4120A}"/>
              </a:ext>
            </a:extLst>
          </p:cNvPr>
          <p:cNvCxnSpPr/>
          <p:nvPr/>
        </p:nvCxnSpPr>
        <p:spPr>
          <a:xfrm flipV="1">
            <a:off x="2913888" y="1889013"/>
            <a:ext cx="1920380" cy="6282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7D77DDA-04D9-4E82-9F6C-CE0C19514EF5}"/>
              </a:ext>
            </a:extLst>
          </p:cNvPr>
          <p:cNvCxnSpPr/>
          <p:nvPr/>
        </p:nvCxnSpPr>
        <p:spPr>
          <a:xfrm>
            <a:off x="2913888" y="2773314"/>
            <a:ext cx="1920380" cy="2788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>
            <a:extLst>
              <a:ext uri="{FF2B5EF4-FFF2-40B4-BE49-F238E27FC236}">
                <a16:creationId xmlns:a16="http://schemas.microsoft.com/office/drawing/2014/main" id="{45AD42E0-6D21-4843-8050-0A3945928E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9742" y="5302771"/>
            <a:ext cx="6671464" cy="139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11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2E8E36-5D51-43F6-BDC1-7936704496F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64490" y="105727"/>
            <a:ext cx="5731510" cy="40557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066CCE-470E-4A3C-93A4-759FC1DDE45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516245" y="4161472"/>
            <a:ext cx="6590030" cy="22183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51E60E-CDE7-4BD4-B829-22914D5BE954}"/>
              </a:ext>
            </a:extLst>
          </p:cNvPr>
          <p:cNvSpPr txBox="1"/>
          <p:nvPr/>
        </p:nvSpPr>
        <p:spPr>
          <a:xfrm>
            <a:off x="6096000" y="478155"/>
            <a:ext cx="40576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Debugging tools to plot vertex coordinates at each stage</a:t>
            </a:r>
          </a:p>
          <a:p>
            <a:endParaRPr lang="en-GB" sz="2400" dirty="0"/>
          </a:p>
          <a:p>
            <a:r>
              <a:rPr lang="en-GB" sz="2400" dirty="0"/>
              <a:t>.</a:t>
            </a:r>
            <a:r>
              <a:rPr lang="en-GB" sz="2400" dirty="0" err="1"/>
              <a:t>stl</a:t>
            </a:r>
            <a:r>
              <a:rPr lang="en-GB" sz="2400" dirty="0"/>
              <a:t> </a:t>
            </a:r>
          </a:p>
          <a:p>
            <a:r>
              <a:rPr lang="en-GB" sz="2400" dirty="0"/>
              <a:t>.</a:t>
            </a:r>
            <a:r>
              <a:rPr lang="en-GB" sz="2400" dirty="0" err="1"/>
              <a:t>gdml</a:t>
            </a:r>
            <a:endParaRPr lang="en-GB" sz="2400" dirty="0"/>
          </a:p>
          <a:p>
            <a:r>
              <a:rPr lang="en-GB" sz="2400" dirty="0" err="1"/>
              <a:t>TGeoVolume</a:t>
            </a:r>
            <a:endParaRPr lang="en-GB" sz="2400" dirty="0"/>
          </a:p>
          <a:p>
            <a:r>
              <a:rPr lang="en-GB" sz="2400" dirty="0" err="1"/>
              <a:t>detector_geometry.root</a:t>
            </a:r>
            <a:endParaRPr lang="en-GB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7A9551-45CF-4DAF-BF87-420D630FB55F}"/>
              </a:ext>
            </a:extLst>
          </p:cNvPr>
          <p:cNvSpPr txBox="1"/>
          <p:nvPr/>
        </p:nvSpPr>
        <p:spPr>
          <a:xfrm>
            <a:off x="548640" y="4828032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Additional offset introduced by obsolete code</a:t>
            </a:r>
          </a:p>
        </p:txBody>
      </p:sp>
    </p:spTree>
    <p:extLst>
      <p:ext uri="{BB962C8B-B14F-4D97-AF65-F5344CB8AC3E}">
        <p14:creationId xmlns:p14="http://schemas.microsoft.com/office/powerpoint/2010/main" val="831851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834</Words>
  <Application>Microsoft Office PowerPoint</Application>
  <PresentationFormat>Widescreen</PresentationFormat>
  <Paragraphs>132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Helvetica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2025-04-03T14:40:22Z</dcterms:created>
  <dcterms:modified xsi:type="dcterms:W3CDTF">2025-04-03T14:40:47Z</dcterms:modified>
</cp:coreProperties>
</file>