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9" r:id="rId4"/>
    <p:sldId id="272" r:id="rId5"/>
    <p:sldId id="274" r:id="rId6"/>
    <p:sldId id="270" r:id="rId7"/>
    <p:sldId id="271" r:id="rId8"/>
    <p:sldId id="273" r:id="rId9"/>
    <p:sldId id="267" r:id="rId10"/>
    <p:sldId id="257" r:id="rId11"/>
    <p:sldId id="266" r:id="rId12"/>
    <p:sldId id="265" r:id="rId13"/>
    <p:sldId id="260" r:id="rId14"/>
    <p:sldId id="262" r:id="rId15"/>
    <p:sldId id="258" r:id="rId16"/>
    <p:sldId id="259" r:id="rId17"/>
    <p:sldId id="263" r:id="rId18"/>
    <p:sldId id="264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56"/>
            <p14:sldId id="268"/>
            <p14:sldId id="269"/>
            <p14:sldId id="272"/>
            <p14:sldId id="274"/>
            <p14:sldId id="270"/>
            <p14:sldId id="271"/>
            <p14:sldId id="273"/>
            <p14:sldId id="267"/>
            <p14:sldId id="257"/>
            <p14:sldId id="266"/>
            <p14:sldId id="265"/>
            <p14:sldId id="260"/>
            <p14:sldId id="262"/>
            <p14:sldId id="258"/>
            <p14:sldId id="259"/>
            <p14:sldId id="263"/>
            <p14:sldId id="26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5B9BD5"/>
    <a:srgbClr val="DAE3F3"/>
    <a:srgbClr val="4472C4"/>
    <a:srgbClr val="EAEFF7"/>
    <a:srgbClr val="ABABAB"/>
    <a:srgbClr val="FF9933"/>
    <a:srgbClr val="FFFFFF"/>
    <a:srgbClr val="699B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6074922452876"/>
          <c:y val="4.5063492281628127E-2"/>
          <c:w val="0.82298735385349564"/>
          <c:h val="0.75761522267920711"/>
        </c:manualLayout>
      </c:layout>
      <c:scatterChart>
        <c:scatterStyle val="lineMarker"/>
        <c:varyColors val="0"/>
        <c:ser>
          <c:idx val="0"/>
          <c:order val="0"/>
          <c:tx>
            <c:v>QSP2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A20-BDB4-CA7FD9181218}"/>
              </c:ext>
            </c:extLst>
          </c:dPt>
          <c:xVal>
            <c:numRef>
              <c:f>Sheet1!$A$7:$A$30</c:f>
              <c:numCache>
                <c:formatCode>General</c:formatCode>
                <c:ptCount val="24"/>
                <c:pt idx="0">
                  <c:v>61</c:v>
                </c:pt>
                <c:pt idx="1">
                  <c:v>53</c:v>
                </c:pt>
                <c:pt idx="2">
                  <c:v>37</c:v>
                </c:pt>
                <c:pt idx="3">
                  <c:v>26</c:v>
                </c:pt>
                <c:pt idx="4">
                  <c:v>19</c:v>
                </c:pt>
                <c:pt idx="5">
                  <c:v>7</c:v>
                </c:pt>
                <c:pt idx="6">
                  <c:v>0</c:v>
                </c:pt>
                <c:pt idx="7">
                  <c:v>14</c:v>
                </c:pt>
                <c:pt idx="8">
                  <c:v>33</c:v>
                </c:pt>
                <c:pt idx="9">
                  <c:v>43</c:v>
                </c:pt>
                <c:pt idx="10">
                  <c:v>46</c:v>
                </c:pt>
                <c:pt idx="11">
                  <c:v>50</c:v>
                </c:pt>
                <c:pt idx="12">
                  <c:v>58</c:v>
                </c:pt>
                <c:pt idx="13">
                  <c:v>69</c:v>
                </c:pt>
                <c:pt idx="14">
                  <c:v>65</c:v>
                </c:pt>
                <c:pt idx="15">
                  <c:v>75</c:v>
                </c:pt>
                <c:pt idx="16">
                  <c:v>79</c:v>
                </c:pt>
                <c:pt idx="17">
                  <c:v>84</c:v>
                </c:pt>
                <c:pt idx="18">
                  <c:v>88</c:v>
                </c:pt>
                <c:pt idx="19">
                  <c:v>92</c:v>
                </c:pt>
                <c:pt idx="20">
                  <c:v>95</c:v>
                </c:pt>
                <c:pt idx="21">
                  <c:v>98</c:v>
                </c:pt>
              </c:numCache>
            </c:numRef>
          </c:xVal>
          <c:yVal>
            <c:numRef>
              <c:f>Sheet1!$B$7:$B$30</c:f>
              <c:numCache>
                <c:formatCode>General</c:formatCode>
                <c:ptCount val="24"/>
                <c:pt idx="0">
                  <c:v>0.15</c:v>
                </c:pt>
                <c:pt idx="1">
                  <c:v>0.122</c:v>
                </c:pt>
                <c:pt idx="2">
                  <c:v>6.5000000000000002E-2</c:v>
                </c:pt>
                <c:pt idx="3">
                  <c:v>3.6999999999999998E-2</c:v>
                </c:pt>
                <c:pt idx="4">
                  <c:v>2.1999999999999999E-2</c:v>
                </c:pt>
                <c:pt idx="5">
                  <c:v>4.0000000000000001E-3</c:v>
                </c:pt>
                <c:pt idx="6">
                  <c:v>0</c:v>
                </c:pt>
                <c:pt idx="7">
                  <c:v>1.2999999999999999E-2</c:v>
                </c:pt>
                <c:pt idx="8">
                  <c:v>5.8999999999999997E-2</c:v>
                </c:pt>
                <c:pt idx="9">
                  <c:v>9.1999999999999998E-2</c:v>
                </c:pt>
                <c:pt idx="10">
                  <c:v>9.9000000000000005E-2</c:v>
                </c:pt>
                <c:pt idx="11">
                  <c:v>0.112</c:v>
                </c:pt>
                <c:pt idx="12">
                  <c:v>0.14299999999999999</c:v>
                </c:pt>
                <c:pt idx="13">
                  <c:v>0.186</c:v>
                </c:pt>
                <c:pt idx="14">
                  <c:v>0.16300000000000001</c:v>
                </c:pt>
                <c:pt idx="15">
                  <c:v>0.20200000000000001</c:v>
                </c:pt>
                <c:pt idx="16">
                  <c:v>0.219</c:v>
                </c:pt>
                <c:pt idx="17">
                  <c:v>0.22700000000000001</c:v>
                </c:pt>
                <c:pt idx="18">
                  <c:v>0.24199999999999999</c:v>
                </c:pt>
                <c:pt idx="19">
                  <c:v>0.26600000000000001</c:v>
                </c:pt>
                <c:pt idx="20">
                  <c:v>0.28199999999999997</c:v>
                </c:pt>
                <c:pt idx="21">
                  <c:v>0.29699999999999999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04A-4A20-BDB4-CA7FD9181218}"/>
            </c:ext>
          </c:extLst>
        </c:ser>
        <c:ser>
          <c:idx val="1"/>
          <c:order val="1"/>
          <c:tx>
            <c:v>QSP3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intercept val="0"/>
            <c:dispRSqr val="0"/>
            <c:dispEq val="1"/>
            <c:trendlineLbl>
              <c:layout>
                <c:manualLayout>
                  <c:x val="-0.22306218086375568"/>
                  <c:y val="0.17990816765810269"/>
                </c:manualLayout>
              </c:layout>
              <c:numFmt formatCode="0.00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Sheet1!$F$1:$F$28</c:f>
              <c:numCache>
                <c:formatCode>General</c:formatCode>
                <c:ptCount val="28"/>
                <c:pt idx="0">
                  <c:v>36</c:v>
                </c:pt>
                <c:pt idx="1">
                  <c:v>37</c:v>
                </c:pt>
                <c:pt idx="2">
                  <c:v>46</c:v>
                </c:pt>
                <c:pt idx="3">
                  <c:v>57</c:v>
                </c:pt>
                <c:pt idx="4">
                  <c:v>59</c:v>
                </c:pt>
                <c:pt idx="5">
                  <c:v>68</c:v>
                </c:pt>
                <c:pt idx="6">
                  <c:v>29</c:v>
                </c:pt>
                <c:pt idx="7">
                  <c:v>27</c:v>
                </c:pt>
                <c:pt idx="8">
                  <c:v>20</c:v>
                </c:pt>
                <c:pt idx="9">
                  <c:v>16</c:v>
                </c:pt>
                <c:pt idx="10">
                  <c:v>0</c:v>
                </c:pt>
                <c:pt idx="11">
                  <c:v>41</c:v>
                </c:pt>
                <c:pt idx="12">
                  <c:v>65</c:v>
                </c:pt>
                <c:pt idx="13">
                  <c:v>82</c:v>
                </c:pt>
                <c:pt idx="14">
                  <c:v>93</c:v>
                </c:pt>
              </c:numCache>
            </c:numRef>
          </c:xVal>
          <c:yVal>
            <c:numRef>
              <c:f>Sheet1!$G$1:$G$28</c:f>
              <c:numCache>
                <c:formatCode>General</c:formatCode>
                <c:ptCount val="28"/>
                <c:pt idx="0">
                  <c:v>6.5000000000000002E-2</c:v>
                </c:pt>
                <c:pt idx="1">
                  <c:v>6.9000000000000006E-2</c:v>
                </c:pt>
                <c:pt idx="2">
                  <c:v>9.5000000000000001E-2</c:v>
                </c:pt>
                <c:pt idx="3">
                  <c:v>0.13900000000000001</c:v>
                </c:pt>
                <c:pt idx="4">
                  <c:v>0.14599999999999999</c:v>
                </c:pt>
                <c:pt idx="5">
                  <c:v>0.18</c:v>
                </c:pt>
                <c:pt idx="6">
                  <c:v>4.4999999999999998E-2</c:v>
                </c:pt>
                <c:pt idx="7">
                  <c:v>0.04</c:v>
                </c:pt>
                <c:pt idx="8">
                  <c:v>2.5000000000000001E-2</c:v>
                </c:pt>
                <c:pt idx="9">
                  <c:v>1.4999999999999999E-2</c:v>
                </c:pt>
                <c:pt idx="10">
                  <c:v>0</c:v>
                </c:pt>
                <c:pt idx="11">
                  <c:v>8.2000000000000003E-2</c:v>
                </c:pt>
                <c:pt idx="12">
                  <c:v>0.17100000000000001</c:v>
                </c:pt>
                <c:pt idx="13">
                  <c:v>0.252</c:v>
                </c:pt>
                <c:pt idx="14">
                  <c:v>0.33700000000000002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04A-4A20-BDB4-CA7FD9181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842448"/>
        <c:axId val="1928847248"/>
      </c:scatterChart>
      <c:valAx>
        <c:axId val="192884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flow [l/min]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847248"/>
        <c:crosses val="autoZero"/>
        <c:crossBetween val="midCat"/>
      </c:valAx>
      <c:valAx>
        <c:axId val="1928847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input</a:t>
                </a:r>
                <a:r>
                  <a:rPr lang="en-GB" sz="1200" baseline="0"/>
                  <a:t> </a:t>
                </a:r>
                <a:r>
                  <a:rPr lang="en-GB" sz="1200"/>
                  <a:t>pressure [bar]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842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235886423288"/>
          <c:y val="8.0668898929134022E-2"/>
          <c:w val="0.19930956812216652"/>
          <c:h val="0.2054808573958848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356C3-1559-4CEC-9ADF-910395CF29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438" y="5643694"/>
            <a:ext cx="1839581" cy="1440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636AF2B-5CDB-4DCA-B86E-19B1098628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853" y="16878"/>
            <a:ext cx="183958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8D28-4352-5ADB-47F9-F7C2EC7BC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Air Flow Vibration Studies -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8C972-1B75-4E3B-8C23-9F98B0973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4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DAF3-7222-DA6B-9113-703FE5F4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EC28-D24A-070D-06BF-85C759FB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9" y="1390750"/>
            <a:ext cx="6834063" cy="541755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Use quarter stave prototypes</a:t>
            </a:r>
          </a:p>
          <a:p>
            <a:pPr lvl="1"/>
            <a:r>
              <a:rPr lang="en-GB" dirty="0"/>
              <a:t>For now use one flow channel (one half) of the quarter stave </a:t>
            </a:r>
          </a:p>
          <a:p>
            <a:pPr lvl="1"/>
            <a:r>
              <a:rPr lang="en-GB" dirty="0"/>
              <a:t>Quarter stave prototype 2 (QSP2)</a:t>
            </a:r>
          </a:p>
          <a:p>
            <a:pPr lvl="2"/>
            <a:r>
              <a:rPr lang="en-GB" dirty="0"/>
              <a:t>Prototype which erroneously has only one layer of CF prepreg in each skin (no transverse layer)</a:t>
            </a:r>
          </a:p>
          <a:p>
            <a:pPr lvl="2"/>
            <a:r>
              <a:rPr lang="en-GB" dirty="0"/>
              <a:t>To stabilize this was put into heat shrink, which makes a close air channel</a:t>
            </a:r>
          </a:p>
          <a:p>
            <a:pPr lvl="1"/>
            <a:r>
              <a:rPr lang="en-US" dirty="0"/>
              <a:t>Quarter stave prototype 3 (QSP3)</a:t>
            </a:r>
          </a:p>
          <a:p>
            <a:pPr lvl="2"/>
            <a:r>
              <a:rPr lang="en-US" dirty="0"/>
              <a:t>Using thin steel shim stock to replace modules, first again with shrink wrap, then glued</a:t>
            </a:r>
          </a:p>
          <a:p>
            <a:pPr lvl="2"/>
            <a:r>
              <a:rPr lang="en-US" dirty="0"/>
              <a:t>Found that </a:t>
            </a:r>
            <a:r>
              <a:rPr lang="en-US" dirty="0" err="1"/>
              <a:t>facesheet</a:t>
            </a:r>
            <a:r>
              <a:rPr lang="en-US" dirty="0"/>
              <a:t> was damaged next to C-channel</a:t>
            </a:r>
            <a:endParaRPr lang="en-GB" dirty="0"/>
          </a:p>
          <a:p>
            <a:pPr lvl="1"/>
            <a:r>
              <a:rPr lang="en-GB" dirty="0"/>
              <a:t>For now mostly proof of principle</a:t>
            </a:r>
          </a:p>
          <a:p>
            <a:r>
              <a:rPr lang="en-GB" dirty="0"/>
              <a:t>Sensors &amp; readout</a:t>
            </a:r>
          </a:p>
          <a:p>
            <a:pPr lvl="1"/>
            <a:r>
              <a:rPr lang="en-GB" dirty="0"/>
              <a:t>Flow meter (up to 100 l/min) + needle valve to adjust flow, flow measurement in DAQ</a:t>
            </a:r>
          </a:p>
          <a:p>
            <a:pPr lvl="1"/>
            <a:r>
              <a:rPr lang="en-GB" dirty="0"/>
              <a:t>2 capacitive displacement sensors, in DAQ </a:t>
            </a:r>
          </a:p>
          <a:p>
            <a:pPr lvl="1"/>
            <a:r>
              <a:rPr lang="en-GB" dirty="0"/>
              <a:t>Pressure sensor (up to 0.350 bar</a:t>
            </a:r>
            <a:r>
              <a:rPr lang="en-GB" baseline="-25000" dirty="0"/>
              <a:t>d</a:t>
            </a:r>
            <a:r>
              <a:rPr lang="en-GB" dirty="0"/>
              <a:t>) – standalone, no connection to DAQ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6D5C5-7DC6-3A20-400A-7CF9ADC5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 descr="A machine with wires and a black and brown piece&#10;&#10;AI-generated content may be incorrect.">
            <a:extLst>
              <a:ext uri="{FF2B5EF4-FFF2-40B4-BE49-F238E27FC236}">
                <a16:creationId xmlns:a16="http://schemas.microsoft.com/office/drawing/2014/main" id="{D3EF9B37-47FE-9647-C885-063435E4D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23070"/>
          <a:stretch/>
        </p:blipFill>
        <p:spPr>
          <a:xfrm>
            <a:off x="7582812" y="2073629"/>
            <a:ext cx="4591190" cy="22035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5BFCF3-283E-C18D-6CE4-47EE39975BE9}"/>
              </a:ext>
            </a:extLst>
          </p:cNvPr>
          <p:cNvSpPr/>
          <p:nvPr/>
        </p:nvSpPr>
        <p:spPr>
          <a:xfrm>
            <a:off x="7950886" y="4591355"/>
            <a:ext cx="3525253" cy="806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4B4CB-C543-C9D9-1F36-5BE34626B2C4}"/>
              </a:ext>
            </a:extLst>
          </p:cNvPr>
          <p:cNvSpPr txBox="1"/>
          <p:nvPr/>
        </p:nvSpPr>
        <p:spPr>
          <a:xfrm rot="16200000">
            <a:off x="7209721" y="480419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Fixed edge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993952-F62E-69BA-41E6-CFA78A5030BB}"/>
              </a:ext>
            </a:extLst>
          </p:cNvPr>
          <p:cNvSpPr/>
          <p:nvPr/>
        </p:nvSpPr>
        <p:spPr>
          <a:xfrm>
            <a:off x="11109176" y="4633467"/>
            <a:ext cx="252663" cy="2503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EFD0FA-D390-E10B-F89B-58480B39F362}"/>
              </a:ext>
            </a:extLst>
          </p:cNvPr>
          <p:cNvSpPr/>
          <p:nvPr/>
        </p:nvSpPr>
        <p:spPr>
          <a:xfrm>
            <a:off x="11109175" y="5110486"/>
            <a:ext cx="252663" cy="2503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F0748-1274-0446-9503-3D7ABAFEFC60}"/>
              </a:ext>
            </a:extLst>
          </p:cNvPr>
          <p:cNvSpPr txBox="1"/>
          <p:nvPr/>
        </p:nvSpPr>
        <p:spPr>
          <a:xfrm>
            <a:off x="8878733" y="5733839"/>
            <a:ext cx="222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Displacement sensors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DDC9E8-6D2A-D152-1D73-E40C0333F4B1}"/>
              </a:ext>
            </a:extLst>
          </p:cNvPr>
          <p:cNvCxnSpPr>
            <a:cxnSpLocks/>
          </p:cNvCxnSpPr>
          <p:nvPr/>
        </p:nvCxnSpPr>
        <p:spPr>
          <a:xfrm flipV="1">
            <a:off x="10262542" y="4924736"/>
            <a:ext cx="838594" cy="6758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5A1792-C3AA-FE8C-31FF-E714D5668EE3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10399355" y="5324151"/>
            <a:ext cx="746822" cy="303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8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FA7A-A89D-44DE-72F0-911FEE5C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7" name="Content Placeholder 6" descr="A device with a screen and wires on a metal surface&#10;&#10;AI-generated content may be incorrect.">
            <a:extLst>
              <a:ext uri="{FF2B5EF4-FFF2-40B4-BE49-F238E27FC236}">
                <a16:creationId xmlns:a16="http://schemas.microsoft.com/office/drawing/2014/main" id="{CA8F9954-299C-0FAC-9E5E-2949CC041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72" y="1439863"/>
            <a:ext cx="6308856" cy="4737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0B314-27F8-7166-A627-CC12D3D8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61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9A4C-F4E1-F803-3FD2-BE90FE06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QSP3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51912-AAE5-51DF-BC4D-8C7D5AE6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Picture 7" descr="A metal piece with wires and a piece of metal&#10;&#10;AI-generated content may be incorrect.">
            <a:extLst>
              <a:ext uri="{FF2B5EF4-FFF2-40B4-BE49-F238E27FC236}">
                <a16:creationId xmlns:a16="http://schemas.microsoft.com/office/drawing/2014/main" id="{150727D0-D809-4204-5B8D-AF50E5730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1" y="1617601"/>
            <a:ext cx="5590861" cy="4197983"/>
          </a:xfrm>
          <a:prstGeom prst="rect">
            <a:avLst/>
          </a:prstGeom>
        </p:spPr>
      </p:pic>
      <p:pic>
        <p:nvPicPr>
          <p:cNvPr id="16" name="Picture 15" descr="A piece of metal on a green mat&#10;&#10;AI-generated content may be incorrect.">
            <a:extLst>
              <a:ext uri="{FF2B5EF4-FFF2-40B4-BE49-F238E27FC236}">
                <a16:creationId xmlns:a16="http://schemas.microsoft.com/office/drawing/2014/main" id="{F08B2CC5-9669-0660-D1A9-80720A3B9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7602"/>
            <a:ext cx="5590861" cy="41979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444822-C2F0-9EEE-2CE5-176ADAB28381}"/>
              </a:ext>
            </a:extLst>
          </p:cNvPr>
          <p:cNvSpPr txBox="1"/>
          <p:nvPr/>
        </p:nvSpPr>
        <p:spPr>
          <a:xfrm>
            <a:off x="606273" y="5906455"/>
            <a:ext cx="451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Steel shim taped on, and heat shrink wrapped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94E45-1F39-6DB7-943A-17475BC0B2D5}"/>
              </a:ext>
            </a:extLst>
          </p:cNvPr>
          <p:cNvSpPr txBox="1"/>
          <p:nvPr/>
        </p:nvSpPr>
        <p:spPr>
          <a:xfrm>
            <a:off x="6154041" y="5901301"/>
            <a:ext cx="53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Steel shim glues to stave structure with Araldite Rapid </a:t>
            </a:r>
          </a:p>
        </p:txBody>
      </p:sp>
    </p:spTree>
    <p:extLst>
      <p:ext uri="{BB962C8B-B14F-4D97-AF65-F5344CB8AC3E}">
        <p14:creationId xmlns:p14="http://schemas.microsoft.com/office/powerpoint/2010/main" val="393005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3C1-EE8E-4E70-95C0-CFA93DC9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7A50F-8E26-DA97-B756-E1A42629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5212600"/>
          </a:xfrm>
        </p:spPr>
        <p:txBody>
          <a:bodyPr>
            <a:normAutofit/>
          </a:bodyPr>
          <a:lstStyle/>
          <a:p>
            <a:r>
              <a:rPr lang="en-GB" dirty="0"/>
              <a:t>Target flow rates</a:t>
            </a:r>
          </a:p>
          <a:p>
            <a:pPr lvl="1"/>
            <a:r>
              <a:rPr lang="en-GB" dirty="0"/>
              <a:t>Still defined by coolant </a:t>
            </a:r>
            <a:r>
              <a:rPr lang="el-GR" dirty="0"/>
              <a:t>Δ</a:t>
            </a:r>
            <a:r>
              <a:rPr lang="en-GB" dirty="0"/>
              <a:t>T = 10˚C and sensor /chip power numbers from Iain @ Frascati</a:t>
            </a:r>
          </a:p>
          <a:p>
            <a:pPr lvl="1"/>
            <a:r>
              <a:rPr lang="en-GB" dirty="0"/>
              <a:t>for max power scenario &amp; L4 (2×8 5-RSU LAS + </a:t>
            </a:r>
            <a:r>
              <a:rPr lang="en-GB" dirty="0" err="1"/>
              <a:t>AncAsic</a:t>
            </a:r>
            <a:r>
              <a:rPr lang="en-GB" dirty="0"/>
              <a:t> + FPC ohmic loss): </a:t>
            </a:r>
            <a:r>
              <a:rPr lang="en-GB" i="1" dirty="0" err="1"/>
              <a:t>P</a:t>
            </a:r>
            <a:r>
              <a:rPr lang="en-GB" baseline="-25000" dirty="0" err="1"/>
              <a:t>stave</a:t>
            </a:r>
            <a:r>
              <a:rPr lang="en-GB" dirty="0"/>
              <a:t> = 48.2 W or 223 l/min (about 15.5 m/s)</a:t>
            </a:r>
          </a:p>
          <a:p>
            <a:pPr lvl="1"/>
            <a:r>
              <a:rPr lang="en-GB" dirty="0"/>
              <a:t>Nominal: </a:t>
            </a:r>
            <a:r>
              <a:rPr lang="en-GB" i="1" dirty="0" err="1"/>
              <a:t>P</a:t>
            </a:r>
            <a:r>
              <a:rPr lang="en-GB" baseline="-25000" dirty="0" err="1"/>
              <a:t>stave</a:t>
            </a:r>
            <a:r>
              <a:rPr lang="en-GB" dirty="0"/>
              <a:t> = 31.4 W or 145 l/min (about 10.1 m/s)</a:t>
            </a:r>
          </a:p>
          <a:p>
            <a:pPr lvl="1"/>
            <a:r>
              <a:rPr lang="en-GB" dirty="0"/>
              <a:t>Per channel (one half of the stave): Max flow about 112 l/min, nominal flow about 73 l/min</a:t>
            </a:r>
          </a:p>
          <a:p>
            <a:r>
              <a:rPr lang="en-GB" dirty="0"/>
              <a:t>RMS displacement not really known </a:t>
            </a:r>
          </a:p>
          <a:p>
            <a:pPr lvl="1"/>
            <a:r>
              <a:rPr lang="en-GB" dirty="0"/>
              <a:t>Needs to come from alignment and tracking studies</a:t>
            </a:r>
          </a:p>
          <a:p>
            <a:pPr lvl="1"/>
            <a:r>
              <a:rPr lang="en-GB" dirty="0"/>
              <a:t>Different for different directions </a:t>
            </a:r>
          </a:p>
          <a:p>
            <a:pPr lvl="2"/>
            <a:r>
              <a:rPr lang="en-GB" dirty="0"/>
              <a:t>Probably more demanding in-plane vs out-of-plane </a:t>
            </a:r>
          </a:p>
          <a:p>
            <a:pPr lvl="2"/>
            <a:r>
              <a:rPr lang="en-GB" dirty="0"/>
              <a:t>Here only measure out-of-plane displacements at worst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83ECE-9FD5-88C2-7531-F319BA59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7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10DE-3E0B-E66F-A73D-528F4198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shot QSP2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6EF0B-4E92-E381-C2E4-C5EEC3C54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0444"/>
                <a:ext cx="6152147" cy="541755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i="1" dirty="0"/>
                  <a:t>f</a:t>
                </a:r>
                <a:r>
                  <a:rPr lang="en-GB" baseline="-25000" dirty="0"/>
                  <a:t>s</a:t>
                </a:r>
                <a:r>
                  <a:rPr lang="en-GB" dirty="0"/>
                  <a:t> = 5 kHz, </a:t>
                </a:r>
                <a:r>
                  <a:rPr lang="en-GB" dirty="0" err="1"/>
                  <a:t>fl</a:t>
                </a:r>
                <a:r>
                  <a:rPr lang="en-GB" dirty="0"/>
                  <a:t> = 92.9 l/min, </a:t>
                </a:r>
                <a:r>
                  <a:rPr lang="en-GB" i="1" dirty="0"/>
                  <a:t>T</a:t>
                </a:r>
                <a:r>
                  <a:rPr lang="en-GB" dirty="0"/>
                  <a:t> = 10 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i="1" dirty="0"/>
                  <a:t>d</a:t>
                </a:r>
                <a:r>
                  <a:rPr lang="en-GB" baseline="-25000" dirty="0"/>
                  <a:t>RMS</a:t>
                </a:r>
                <a:r>
                  <a:rPr lang="en-GB" baseline="30000" dirty="0"/>
                  <a:t>1</a:t>
                </a:r>
                <a:r>
                  <a:rPr lang="en-GB" dirty="0"/>
                  <a:t> = 7.9 µm, </a:t>
                </a:r>
                <a:r>
                  <a:rPr lang="en-GB" i="1" dirty="0"/>
                  <a:t>d</a:t>
                </a:r>
                <a:r>
                  <a:rPr lang="en-GB" baseline="-25000" dirty="0"/>
                  <a:t>RMS</a:t>
                </a:r>
                <a:r>
                  <a:rPr lang="en-GB" baseline="30000" dirty="0"/>
                  <a:t>1</a:t>
                </a:r>
                <a:r>
                  <a:rPr lang="en-GB" dirty="0"/>
                  <a:t> = 8.2 µm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for longitudinal (beam) modes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𝑖𝑛𝑐𝑜h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for transverse (torsional) modes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dirty="0"/>
                  <a:t>First longitudinal mode is consistent with frequency scan on shaker table for QSP3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6EF0B-4E92-E381-C2E4-C5EEC3C54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0444"/>
                <a:ext cx="6152147" cy="5417555"/>
              </a:xfrm>
              <a:blipFill>
                <a:blip r:embed="rId2"/>
                <a:stretch>
                  <a:fillRect l="-1189" t="-1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8F273-0BEB-42F9-F618-2E3F8332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1170DE27-F5BB-707A-DB39-9FF3B387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17" y="2170947"/>
            <a:ext cx="3623511" cy="27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EF84F29-1EDE-0FBE-E67D-020C4A80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96" y="2170947"/>
            <a:ext cx="3623510" cy="27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67820-B44C-43C4-7352-E403692DC5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5521" y="1888958"/>
            <a:ext cx="5476032" cy="39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10DE-3E0B-E66F-A73D-528F4198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shot QSP3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6EF0B-4E92-E381-C2E4-C5EEC3C54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0444"/>
                <a:ext cx="6152147" cy="541755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i="1" dirty="0"/>
                  <a:t>f</a:t>
                </a:r>
                <a:r>
                  <a:rPr lang="en-GB" baseline="-25000" dirty="0"/>
                  <a:t>s</a:t>
                </a:r>
                <a:r>
                  <a:rPr lang="en-GB" dirty="0"/>
                  <a:t> = 5 kHz, </a:t>
                </a:r>
                <a:r>
                  <a:rPr lang="en-GB" dirty="0" err="1"/>
                  <a:t>fl</a:t>
                </a:r>
                <a:r>
                  <a:rPr lang="en-GB" dirty="0"/>
                  <a:t> = 68.1 l/min, </a:t>
                </a:r>
                <a:r>
                  <a:rPr lang="en-GB" i="1" dirty="0"/>
                  <a:t>T</a:t>
                </a:r>
                <a:r>
                  <a:rPr lang="en-GB" dirty="0"/>
                  <a:t> = 10 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i="1" dirty="0"/>
                  <a:t>d</a:t>
                </a:r>
                <a:r>
                  <a:rPr lang="en-GB" baseline="-25000" dirty="0"/>
                  <a:t>RMS</a:t>
                </a:r>
                <a:r>
                  <a:rPr lang="en-GB" baseline="30000" dirty="0"/>
                  <a:t>1</a:t>
                </a:r>
                <a:r>
                  <a:rPr lang="en-GB" dirty="0"/>
                  <a:t> = 4.2 µm, </a:t>
                </a:r>
                <a:r>
                  <a:rPr lang="en-GB" i="1" dirty="0"/>
                  <a:t>d</a:t>
                </a:r>
                <a:r>
                  <a:rPr lang="en-GB" baseline="-25000" dirty="0"/>
                  <a:t>RMS</a:t>
                </a:r>
                <a:r>
                  <a:rPr lang="en-GB" baseline="30000" dirty="0"/>
                  <a:t>1</a:t>
                </a:r>
                <a:r>
                  <a:rPr lang="en-GB" dirty="0"/>
                  <a:t> = 4.2 µm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for longitudinal (beam) modes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𝑖𝑛𝑐𝑜h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for transverse (torsional) modes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dirty="0"/>
                  <a:t>First longitudinal mode is consistent with frequency scan on shaker table for QSP3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6EF0B-4E92-E381-C2E4-C5EEC3C54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0444"/>
                <a:ext cx="6152147" cy="5417555"/>
              </a:xfrm>
              <a:blipFill>
                <a:blip r:embed="rId2"/>
                <a:stretch>
                  <a:fillRect l="-1189" t="-1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8F273-0BEB-42F9-F618-2E3F8332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F4F515B7-6A92-D125-FC5C-CE1DEE17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43123"/>
            <a:ext cx="3599449" cy="26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9336C6C-698E-54F8-71D4-5A181211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92" y="2143123"/>
            <a:ext cx="3599449" cy="26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791989-2721-2523-028C-BD14574613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5213" y="1506618"/>
            <a:ext cx="5505700" cy="41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7567-FEBD-1434-5AC0-44218090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flow rate QSP2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761C-FB77-8F2A-3BFD-5C61CAC9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baseline="-25000" dirty="0"/>
              <a:t>s</a:t>
            </a:r>
            <a:r>
              <a:rPr lang="en-GB" dirty="0"/>
              <a:t> = 5 kHz, </a:t>
            </a:r>
            <a:r>
              <a:rPr lang="en-GB" i="1" dirty="0"/>
              <a:t>T</a:t>
            </a:r>
            <a:r>
              <a:rPr lang="en-GB" dirty="0"/>
              <a:t> = 10 s, 2000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FDA8-41F1-33D6-D895-84257822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9A3DC21E-F94E-19F2-C778-9CD20C46B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" y="2243758"/>
            <a:ext cx="4263638" cy="31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6F027A-4CD8-72DE-3D00-4DEA9B6C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20" y="2357763"/>
            <a:ext cx="4079722" cy="30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DCC9E7FE-A987-232F-5E78-D95BC7D4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73" y="2267691"/>
            <a:ext cx="4199819" cy="31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7567-FEBD-1434-5AC0-44218090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flow rate QSP3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761C-FB77-8F2A-3BFD-5C61CAC9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baseline="-25000" dirty="0"/>
              <a:t>s</a:t>
            </a:r>
            <a:r>
              <a:rPr lang="en-GB" dirty="0"/>
              <a:t> = 5 kHz, </a:t>
            </a:r>
            <a:r>
              <a:rPr lang="en-GB" i="1" dirty="0"/>
              <a:t>T</a:t>
            </a:r>
            <a:r>
              <a:rPr lang="en-GB" dirty="0"/>
              <a:t> = 10 s, 2000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FDA8-41F1-33D6-D895-84257822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28C000C-D52D-7317-C3D9-C8955C3D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396"/>
            <a:ext cx="4225255" cy="31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C372F637-11F3-DB8A-614D-0DBAE287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0" y="2259396"/>
            <a:ext cx="4225255" cy="31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5581DD0-15A4-5E45-A679-6D294906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44" y="2248612"/>
            <a:ext cx="4225256" cy="31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1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0D2D-0DB8-07BA-45F5-A6967CEA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Pressure drop vs 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0B75-4478-DF65-A8AA-5CD9F6B5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9819"/>
            <a:ext cx="10515600" cy="943226"/>
          </a:xfrm>
        </p:spPr>
        <p:txBody>
          <a:bodyPr/>
          <a:lstStyle/>
          <a:p>
            <a:r>
              <a:rPr lang="en-GB" dirty="0"/>
              <a:t>Scale by 4 for full stave: nominal 0.668 bar, max 1.568 bar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D111-80A8-8810-EF45-14C8DAE6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88B4FB-1E10-D8BC-C422-9DD7FB6CD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111078"/>
              </p:ext>
            </p:extLst>
          </p:nvPr>
        </p:nvGraphicFramePr>
        <p:xfrm>
          <a:off x="2383320" y="1437135"/>
          <a:ext cx="6830253" cy="424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36CC9B-588E-8E51-AAF6-2D3A4D8C8954}"/>
              </a:ext>
            </a:extLst>
          </p:cNvPr>
          <p:cNvCxnSpPr/>
          <p:nvPr/>
        </p:nvCxnSpPr>
        <p:spPr>
          <a:xfrm flipV="1">
            <a:off x="6583095" y="1634647"/>
            <a:ext cx="0" cy="321918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B9863D-02F4-E9D8-BEFE-BF29CE32FC29}"/>
              </a:ext>
            </a:extLst>
          </p:cNvPr>
          <p:cNvSpPr txBox="1"/>
          <p:nvPr/>
        </p:nvSpPr>
        <p:spPr>
          <a:xfrm>
            <a:off x="6579409" y="4035552"/>
            <a:ext cx="123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Nominal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F53170-D0C0-3E92-EF31-045C63A4624D}"/>
              </a:ext>
            </a:extLst>
          </p:cNvPr>
          <p:cNvCxnSpPr/>
          <p:nvPr/>
        </p:nvCxnSpPr>
        <p:spPr>
          <a:xfrm flipV="1">
            <a:off x="8526221" y="1614963"/>
            <a:ext cx="0" cy="321918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8AD6B0-3EB3-D0FE-9807-1CED2045E77B}"/>
              </a:ext>
            </a:extLst>
          </p:cNvPr>
          <p:cNvSpPr txBox="1"/>
          <p:nvPr/>
        </p:nvSpPr>
        <p:spPr>
          <a:xfrm>
            <a:off x="8498151" y="4015868"/>
            <a:ext cx="123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7401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21E9-3E14-D141-7F60-A6AC52FD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4006-9A5D-498B-86F7-9689FC43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5212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Qualitative conclusions</a:t>
            </a:r>
          </a:p>
          <a:p>
            <a:pPr lvl="1"/>
            <a:r>
              <a:rPr lang="en-GB" dirty="0"/>
              <a:t>The pressure drops are much more than we expected</a:t>
            </a:r>
          </a:p>
          <a:p>
            <a:pPr lvl="1"/>
            <a:r>
              <a:rPr lang="en-US" dirty="0"/>
              <a:t>Containing this pressure will be challenging</a:t>
            </a:r>
            <a:endParaRPr lang="en-GB" dirty="0"/>
          </a:p>
          <a:p>
            <a:pPr lvl="1"/>
            <a:r>
              <a:rPr lang="en-GB" dirty="0"/>
              <a:t>Staves are vibrating, but not shaking violently</a:t>
            </a:r>
          </a:p>
          <a:p>
            <a:pPr lvl="1"/>
            <a:r>
              <a:rPr lang="en-GB" dirty="0"/>
              <a:t>We can do the mechanical measurements that we planned to do</a:t>
            </a:r>
          </a:p>
          <a:p>
            <a:r>
              <a:rPr lang="en-GB" dirty="0"/>
              <a:t>Quantitative conclusions</a:t>
            </a:r>
          </a:p>
          <a:p>
            <a:pPr lvl="1"/>
            <a:r>
              <a:rPr lang="en-GB" dirty="0"/>
              <a:t>None of the results shown here do have a final relevance, as the prototypes used show signs of structural damage</a:t>
            </a:r>
          </a:p>
          <a:p>
            <a:r>
              <a:rPr lang="en-GB" dirty="0"/>
              <a:t>Next steps</a:t>
            </a:r>
          </a:p>
          <a:p>
            <a:pPr lvl="1"/>
            <a:r>
              <a:rPr lang="en-US" dirty="0"/>
              <a:t>Will need to make more prototypes</a:t>
            </a:r>
            <a:endParaRPr lang="en-GB" dirty="0"/>
          </a:p>
          <a:p>
            <a:pPr lvl="1"/>
            <a:r>
              <a:rPr lang="en-GB" dirty="0"/>
              <a:t>We have made a first set of simple Cu-on-Kapton heaters (incl. heat for </a:t>
            </a:r>
            <a:r>
              <a:rPr lang="en-GB" dirty="0" err="1"/>
              <a:t>AncASIC</a:t>
            </a:r>
            <a:r>
              <a:rPr lang="en-GB" dirty="0"/>
              <a:t>), use thermal camera to survey temperatures</a:t>
            </a:r>
          </a:p>
          <a:p>
            <a:pPr lvl="1"/>
            <a:r>
              <a:rPr lang="en-GB" dirty="0"/>
              <a:t>Also have in-flow temperature sensors</a:t>
            </a:r>
          </a:p>
          <a:p>
            <a:pPr lvl="2"/>
            <a:r>
              <a:rPr lang="en-GB" dirty="0"/>
              <a:t>Still need to be included into DAQ</a:t>
            </a:r>
          </a:p>
          <a:p>
            <a:pPr lvl="1"/>
            <a:r>
              <a:rPr lang="en-GB" dirty="0"/>
              <a:t>Mould parts for full length stave prototype are in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5AEB6-5F2D-FC3C-F569-C1A46DA2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55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5C54-8CA4-9379-4BA6-DF0F71C8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1A3D-20C7-7A93-AFE8-F9BF0A53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71" y="1363649"/>
            <a:ext cx="5587657" cy="28788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Added resistive heaters to QSP3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Cu/Kapton glued onto steel shim dummy modules with BN-loaded Araldite rapid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Procured a thermal imaging camera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dirty="0" err="1"/>
              <a:t>Optris</a:t>
            </a:r>
            <a:r>
              <a:rPr lang="en-GB" dirty="0"/>
              <a:t> Xi400 (382 x 288 pixels)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As last time: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Flow control and measurement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Still flow in only one half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Input pressure measurement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Capacitive displacement sensors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4795F-F209-8F57-AA4A-4FFB51C9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 descr="A close-up of a machine&#10;&#10;AI-generated content may be incorrect.">
            <a:extLst>
              <a:ext uri="{FF2B5EF4-FFF2-40B4-BE49-F238E27FC236}">
                <a16:creationId xmlns:a16="http://schemas.microsoft.com/office/drawing/2014/main" id="{A9B058C0-E18C-49E7-FA60-CCD364A88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28" y="1377700"/>
            <a:ext cx="5282098" cy="3977110"/>
          </a:xfrm>
          <a:prstGeom prst="rect">
            <a:avLst/>
          </a:prstGeom>
        </p:spPr>
      </p:pic>
      <p:pic>
        <p:nvPicPr>
          <p:cNvPr id="8" name="Picture 7" descr="A close-up of a machine&#10;&#10;AI-generated content may be incorrect.">
            <a:extLst>
              <a:ext uri="{FF2B5EF4-FFF2-40B4-BE49-F238E27FC236}">
                <a16:creationId xmlns:a16="http://schemas.microsoft.com/office/drawing/2014/main" id="{DBBF46F6-413F-A8F3-74A7-E9B57B45E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7" r="13460"/>
          <a:stretch/>
        </p:blipFill>
        <p:spPr>
          <a:xfrm rot="16200000">
            <a:off x="3058011" y="3817758"/>
            <a:ext cx="2572413" cy="3421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82CCF9-E54B-511B-F141-4F03C229C1FA}"/>
              </a:ext>
            </a:extLst>
          </p:cNvPr>
          <p:cNvSpPr txBox="1"/>
          <p:nvPr/>
        </p:nvSpPr>
        <p:spPr>
          <a:xfrm>
            <a:off x="7625254" y="1329432"/>
            <a:ext cx="109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TI camera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F0978-E2FE-7173-A959-78825E65D8E6}"/>
              </a:ext>
            </a:extLst>
          </p:cNvPr>
          <p:cNvCxnSpPr>
            <a:cxnSpLocks/>
          </p:cNvCxnSpPr>
          <p:nvPr/>
        </p:nvCxnSpPr>
        <p:spPr>
          <a:xfrm>
            <a:off x="8602796" y="1622135"/>
            <a:ext cx="122183" cy="2156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3DF0BB-DF96-B53D-D4E7-27356D0D2583}"/>
              </a:ext>
            </a:extLst>
          </p:cNvPr>
          <p:cNvCxnSpPr>
            <a:cxnSpLocks/>
          </p:cNvCxnSpPr>
          <p:nvPr/>
        </p:nvCxnSpPr>
        <p:spPr>
          <a:xfrm flipV="1">
            <a:off x="6314969" y="4194092"/>
            <a:ext cx="347654" cy="6760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7497AF-7286-CFC8-EDF7-50C9AF5F4B4C}"/>
              </a:ext>
            </a:extLst>
          </p:cNvPr>
          <p:cNvSpPr txBox="1"/>
          <p:nvPr/>
        </p:nvSpPr>
        <p:spPr>
          <a:xfrm>
            <a:off x="6631698" y="457800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Air in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92BBFD-1E38-66B6-6765-3D99CEA0A41C}"/>
              </a:ext>
            </a:extLst>
          </p:cNvPr>
          <p:cNvCxnSpPr>
            <a:cxnSpLocks/>
          </p:cNvCxnSpPr>
          <p:nvPr/>
        </p:nvCxnSpPr>
        <p:spPr>
          <a:xfrm>
            <a:off x="10827034" y="3831404"/>
            <a:ext cx="62069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9169AB-72CF-5A53-8242-C4171528492C}"/>
              </a:ext>
            </a:extLst>
          </p:cNvPr>
          <p:cNvSpPr txBox="1"/>
          <p:nvPr/>
        </p:nvSpPr>
        <p:spPr>
          <a:xfrm>
            <a:off x="10603046" y="394991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Air 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1469B1-CF70-888C-E69C-81541F7C56D3}"/>
              </a:ext>
            </a:extLst>
          </p:cNvPr>
          <p:cNvSpPr txBox="1"/>
          <p:nvPr/>
        </p:nvSpPr>
        <p:spPr>
          <a:xfrm>
            <a:off x="2719414" y="4235105"/>
            <a:ext cx="257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Flow regulator and meter</a:t>
            </a:r>
          </a:p>
        </p:txBody>
      </p:sp>
      <p:pic>
        <p:nvPicPr>
          <p:cNvPr id="20" name="Picture 19" descr="A close-up of a machine&#10;&#10;AI-generated content may be incorrect.">
            <a:extLst>
              <a:ext uri="{FF2B5EF4-FFF2-40B4-BE49-F238E27FC236}">
                <a16:creationId xmlns:a16="http://schemas.microsoft.com/office/drawing/2014/main" id="{6CEA4E0A-7122-AEA4-C388-9421F20A2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8" b="6793"/>
          <a:stretch/>
        </p:blipFill>
        <p:spPr>
          <a:xfrm rot="10800000">
            <a:off x="7507272" y="4566178"/>
            <a:ext cx="4590823" cy="211854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E8D8EF-7B10-302E-7887-97ED82425CA0}"/>
              </a:ext>
            </a:extLst>
          </p:cNvPr>
          <p:cNvCxnSpPr>
            <a:cxnSpLocks/>
          </p:cNvCxnSpPr>
          <p:nvPr/>
        </p:nvCxnSpPr>
        <p:spPr>
          <a:xfrm flipV="1">
            <a:off x="7823083" y="5314642"/>
            <a:ext cx="779713" cy="5409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BE4B4C-31F0-70F3-C642-D0497CCCA369}"/>
              </a:ext>
            </a:extLst>
          </p:cNvPr>
          <p:cNvCxnSpPr>
            <a:cxnSpLocks/>
          </p:cNvCxnSpPr>
          <p:nvPr/>
        </p:nvCxnSpPr>
        <p:spPr>
          <a:xfrm flipV="1">
            <a:off x="8026964" y="5653864"/>
            <a:ext cx="779713" cy="5409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0260A5-745F-0AFC-4833-D09D40E4A199}"/>
              </a:ext>
            </a:extLst>
          </p:cNvPr>
          <p:cNvSpPr txBox="1"/>
          <p:nvPr/>
        </p:nvSpPr>
        <p:spPr>
          <a:xfrm>
            <a:off x="7587595" y="6257063"/>
            <a:ext cx="321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Capacitive displacement sensors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8DC06C-18F3-1AD3-58A2-72FAEA89CDD5}"/>
              </a:ext>
            </a:extLst>
          </p:cNvPr>
          <p:cNvSpPr txBox="1"/>
          <p:nvPr/>
        </p:nvSpPr>
        <p:spPr>
          <a:xfrm>
            <a:off x="10231161" y="1377700"/>
            <a:ext cx="117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Front 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FF8803-8A59-5656-5D1C-96616BBD7FAB}"/>
              </a:ext>
            </a:extLst>
          </p:cNvPr>
          <p:cNvSpPr txBox="1"/>
          <p:nvPr/>
        </p:nvSpPr>
        <p:spPr>
          <a:xfrm>
            <a:off x="10888766" y="4584062"/>
            <a:ext cx="11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Rear view</a:t>
            </a:r>
          </a:p>
        </p:txBody>
      </p:sp>
    </p:spTree>
    <p:extLst>
      <p:ext uri="{BB962C8B-B14F-4D97-AF65-F5344CB8AC3E}">
        <p14:creationId xmlns:p14="http://schemas.microsoft.com/office/powerpoint/2010/main" val="138086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7403-47B9-AF35-25AB-110093E8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246E5-1D4D-66CC-01EC-8860CC310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832"/>
            <a:ext cx="10515600" cy="4736518"/>
          </a:xfrm>
        </p:spPr>
        <p:txBody>
          <a:bodyPr/>
          <a:lstStyle/>
          <a:p>
            <a:r>
              <a:rPr lang="en-GB" dirty="0"/>
              <a:t>Staves are quite delicate and QSP3 has seen some damage</a:t>
            </a:r>
          </a:p>
          <a:p>
            <a:pPr lvl="1"/>
            <a:r>
              <a:rPr lang="en-GB" dirty="0"/>
              <a:t>On the downstream module the </a:t>
            </a:r>
            <a:r>
              <a:rPr lang="en-GB" dirty="0" err="1"/>
              <a:t>facesheet</a:t>
            </a:r>
            <a:r>
              <a:rPr lang="en-GB" dirty="0"/>
              <a:t> split close to one of the C-channels</a:t>
            </a:r>
          </a:p>
          <a:p>
            <a:pPr lvl="2"/>
            <a:r>
              <a:rPr lang="en-GB" dirty="0"/>
              <a:t>When gluing the heater circuit we used wider Kapton, which we folded and glued around the C-channel – seemed to prevent air flowing out</a:t>
            </a:r>
          </a:p>
          <a:p>
            <a:pPr lvl="1"/>
            <a:r>
              <a:rPr lang="en-GB" dirty="0"/>
              <a:t>The </a:t>
            </a:r>
            <a:r>
              <a:rPr lang="en-GB" dirty="0" err="1"/>
              <a:t>facesheet</a:t>
            </a:r>
            <a:r>
              <a:rPr lang="en-GB" dirty="0"/>
              <a:t> opposite to the upstream module developed a split next to the central I-beam</a:t>
            </a:r>
          </a:p>
          <a:p>
            <a:pPr lvl="2"/>
            <a:r>
              <a:rPr lang="en-GB" dirty="0"/>
              <a:t>This was fixed by putting some tape over the split</a:t>
            </a:r>
          </a:p>
          <a:p>
            <a:pPr lvl="1"/>
            <a:r>
              <a:rPr lang="en-GB" dirty="0"/>
              <a:t>Some damage could have occurred when we heat-</a:t>
            </a:r>
            <a:r>
              <a:rPr lang="en-GB" dirty="0" err="1"/>
              <a:t>shrinked</a:t>
            </a:r>
            <a:r>
              <a:rPr lang="en-GB"/>
              <a:t>  </a:t>
            </a:r>
            <a:r>
              <a:rPr lang="en-GB" dirty="0"/>
              <a:t>the </a:t>
            </a:r>
          </a:p>
          <a:p>
            <a:pPr lvl="1"/>
            <a:r>
              <a:rPr lang="en-GB" dirty="0"/>
              <a:t>As discussed below I have not yet operated QSP3 in this configuration at high flows to not stress it too much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B9205-3B13-0EDC-74F2-A05DC7BE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81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FFD7E-C276-2987-F779-2203559C5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2EEA-86DC-0039-7438-9FCC1884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Reminder: What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2AA4-5063-D368-AC38-6A6F12CD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082050"/>
          </a:xfrm>
        </p:spPr>
        <p:txBody>
          <a:bodyPr>
            <a:normAutofit/>
          </a:bodyPr>
          <a:lstStyle/>
          <a:p>
            <a:r>
              <a:rPr lang="en-GB" dirty="0"/>
              <a:t>Target flow rates still defined by coolant </a:t>
            </a:r>
            <a:r>
              <a:rPr lang="el-GR" dirty="0"/>
              <a:t>Δ</a:t>
            </a:r>
            <a:r>
              <a:rPr lang="en-GB" dirty="0"/>
              <a:t>T = 10˚C and sensor /chip power numbers from Iain @ Frascati</a:t>
            </a:r>
          </a:p>
          <a:p>
            <a:r>
              <a:rPr lang="en-GB" dirty="0"/>
              <a:t>For max power scenario &amp; L4 (2×8 5-RSU LAS + </a:t>
            </a:r>
            <a:r>
              <a:rPr lang="en-GB" dirty="0" err="1"/>
              <a:t>AncAsic</a:t>
            </a:r>
            <a:r>
              <a:rPr lang="en-GB" dirty="0"/>
              <a:t> + FPC ohmic loss): </a:t>
            </a:r>
            <a:r>
              <a:rPr lang="en-GB" i="1" dirty="0"/>
              <a:t>P</a:t>
            </a:r>
            <a:r>
              <a:rPr lang="en-GB" baseline="-25000" dirty="0"/>
              <a:t>stave</a:t>
            </a:r>
            <a:r>
              <a:rPr lang="en-GB" dirty="0"/>
              <a:t> = 48.2 W or 223 l/min (about 15.5 m/s)</a:t>
            </a:r>
          </a:p>
          <a:p>
            <a:pPr lvl="1"/>
            <a:r>
              <a:rPr lang="en-GB" dirty="0"/>
              <a:t>For the QSP this power is 12 W</a:t>
            </a:r>
          </a:p>
          <a:p>
            <a:r>
              <a:rPr lang="en-GB" dirty="0"/>
              <a:t>Nominal: </a:t>
            </a:r>
            <a:r>
              <a:rPr lang="en-GB" i="1" dirty="0"/>
              <a:t>P</a:t>
            </a:r>
            <a:r>
              <a:rPr lang="en-GB" baseline="-25000" dirty="0"/>
              <a:t>stave</a:t>
            </a:r>
            <a:r>
              <a:rPr lang="en-GB" dirty="0"/>
              <a:t> = 31.4 W or 145 l/min (about 10.1 m/s)</a:t>
            </a:r>
          </a:p>
          <a:p>
            <a:pPr lvl="1"/>
            <a:r>
              <a:rPr lang="en-GB" dirty="0"/>
              <a:t>For the QSP this power is 7.8 W</a:t>
            </a:r>
          </a:p>
          <a:p>
            <a:r>
              <a:rPr lang="en-GB" dirty="0"/>
              <a:t>Per channel (one half of the stave): Max flow about 112 l/min, nominal flow about 73 l/min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8C610-0B5A-F340-BEAF-98F13C6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86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4BFF-2480-B8A5-6137-10F11537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Heater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E1B8-696F-7CAE-9DED-3549AA19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22249"/>
            <a:ext cx="10515600" cy="99477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One heater for 2-LAS module + </a:t>
            </a:r>
            <a:r>
              <a:rPr lang="en-GB" dirty="0" err="1"/>
              <a:t>AncASICs</a:t>
            </a:r>
            <a:endParaRPr lang="en-GB" dirty="0"/>
          </a:p>
          <a:p>
            <a:r>
              <a:rPr lang="en-GB" dirty="0"/>
              <a:t>Observed (using power supply parameters): </a:t>
            </a:r>
            <a:r>
              <a:rPr lang="en-GB" dirty="0" err="1"/>
              <a:t>R</a:t>
            </a:r>
            <a:r>
              <a:rPr lang="en-GB" baseline="-25000" dirty="0" err="1"/>
              <a:t>total</a:t>
            </a:r>
            <a:r>
              <a:rPr lang="en-GB" dirty="0"/>
              <a:t> = 1.15 </a:t>
            </a:r>
            <a:r>
              <a:rPr lang="el-GR" dirty="0"/>
              <a:t>Ω</a:t>
            </a:r>
            <a:r>
              <a:rPr lang="en-GB" dirty="0"/>
              <a:t> for one heater</a:t>
            </a:r>
          </a:p>
          <a:p>
            <a:pPr lvl="1"/>
            <a:r>
              <a:rPr lang="en-GB" dirty="0"/>
              <a:t>Need to understand the discrepancy, and whether ratio of resistances in different regions is correct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020A1-5D60-1E1D-EDA8-922559AC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90051-9564-91BC-4A3E-463D0316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2" t="26177" r="40777" b="30711"/>
          <a:stretch/>
        </p:blipFill>
        <p:spPr>
          <a:xfrm rot="10800000">
            <a:off x="7013690" y="2036271"/>
            <a:ext cx="4462449" cy="191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01F1C-BBE9-5661-FEFA-A7517920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6" y="1407695"/>
            <a:ext cx="6429943" cy="3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FA7B-622D-A54E-5080-A923B446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6EBD7-8CBA-CB7D-D8BA-7D971CEA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141DF-4101-B64B-64F5-5B9D314B6E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24" r="28553"/>
          <a:stretch/>
        </p:blipFill>
        <p:spPr>
          <a:xfrm>
            <a:off x="168442" y="1650309"/>
            <a:ext cx="3832022" cy="2723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A1EA7D-A609-F80A-5432-62BBE76F5D8C}"/>
              </a:ext>
            </a:extLst>
          </p:cNvPr>
          <p:cNvSpPr txBox="1"/>
          <p:nvPr/>
        </p:nvSpPr>
        <p:spPr>
          <a:xfrm>
            <a:off x="168442" y="1286254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 W, no cooling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7323E1-0596-A4FB-6AE0-0643A625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43" r="28553"/>
          <a:stretch/>
        </p:blipFill>
        <p:spPr>
          <a:xfrm>
            <a:off x="4078671" y="1650309"/>
            <a:ext cx="3832023" cy="2728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94F5CF-B510-4CC2-2697-BF052E710273}"/>
              </a:ext>
            </a:extLst>
          </p:cNvPr>
          <p:cNvSpPr txBox="1"/>
          <p:nvPr/>
        </p:nvSpPr>
        <p:spPr>
          <a:xfrm>
            <a:off x="3977675" y="1303319"/>
            <a:ext cx="225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1.8 W/QSP, no cooling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757934-38B7-2E65-C28A-5F1D994EEB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15" r="28503"/>
          <a:stretch/>
        </p:blipFill>
        <p:spPr>
          <a:xfrm>
            <a:off x="7981090" y="1650310"/>
            <a:ext cx="3838398" cy="27231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899079-53C0-FF5D-D758-6DAF0200BC8D}"/>
              </a:ext>
            </a:extLst>
          </p:cNvPr>
          <p:cNvSpPr txBox="1"/>
          <p:nvPr/>
        </p:nvSpPr>
        <p:spPr>
          <a:xfrm>
            <a:off x="7910694" y="1297102"/>
            <a:ext cx="368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1.8 W/QSP, 30 l/min in lower channel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719756-7B23-9E84-DF95-7DFD5A58A2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510" r="36888" b="2336"/>
          <a:stretch/>
        </p:blipFill>
        <p:spPr>
          <a:xfrm>
            <a:off x="1164589" y="4804046"/>
            <a:ext cx="9454643" cy="9900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4B3CB9-F05D-CDE6-5CCF-6D719AEEE0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239" t="6715" r="28503" b="2079"/>
          <a:stretch/>
        </p:blipFill>
        <p:spPr>
          <a:xfrm rot="5400000">
            <a:off x="5602726" y="3393997"/>
            <a:ext cx="986548" cy="592470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196D2D-69D5-F741-17B0-1F0460BC4789}"/>
              </a:ext>
            </a:extLst>
          </p:cNvPr>
          <p:cNvCxnSpPr/>
          <p:nvPr/>
        </p:nvCxnSpPr>
        <p:spPr>
          <a:xfrm flipV="1">
            <a:off x="7571232" y="4151376"/>
            <a:ext cx="1609344" cy="56692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56D6E18-40A1-94F4-E42D-13578CB3323C}"/>
              </a:ext>
            </a:extLst>
          </p:cNvPr>
          <p:cNvSpPr txBox="1"/>
          <p:nvPr/>
        </p:nvSpPr>
        <p:spPr>
          <a:xfrm>
            <a:off x="1212510" y="4500335"/>
            <a:ext cx="114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Horizontal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647DBB-B451-3DBB-F38E-9D43167F4331}"/>
              </a:ext>
            </a:extLst>
          </p:cNvPr>
          <p:cNvSpPr txBox="1"/>
          <p:nvPr/>
        </p:nvSpPr>
        <p:spPr>
          <a:xfrm>
            <a:off x="2035470" y="5794064"/>
            <a:ext cx="88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Vertical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98DC30-ED79-5E84-3A52-9C2CD1E2BBD8}"/>
              </a:ext>
            </a:extLst>
          </p:cNvPr>
          <p:cNvCxnSpPr/>
          <p:nvPr/>
        </p:nvCxnSpPr>
        <p:spPr>
          <a:xfrm>
            <a:off x="6339840" y="5943600"/>
            <a:ext cx="0" cy="912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98B90E-022D-4BE4-51FB-61C405B94F50}"/>
              </a:ext>
            </a:extLst>
          </p:cNvPr>
          <p:cNvCxnSpPr/>
          <p:nvPr/>
        </p:nvCxnSpPr>
        <p:spPr>
          <a:xfrm flipH="1">
            <a:off x="5303520" y="6163396"/>
            <a:ext cx="993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851157A-BE90-5E9B-50D0-879743C87D9F}"/>
              </a:ext>
            </a:extLst>
          </p:cNvPr>
          <p:cNvSpPr txBox="1"/>
          <p:nvPr/>
        </p:nvSpPr>
        <p:spPr>
          <a:xfrm>
            <a:off x="5444998" y="5856980"/>
            <a:ext cx="8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cooled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1EB351-CD42-BA7B-02C8-5068BB4571BD}"/>
              </a:ext>
            </a:extLst>
          </p:cNvPr>
          <p:cNvCxnSpPr>
            <a:cxnSpLocks/>
          </p:cNvCxnSpPr>
          <p:nvPr/>
        </p:nvCxnSpPr>
        <p:spPr>
          <a:xfrm>
            <a:off x="6406896" y="6730324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CCA4D5C-95BB-A690-CA01-0FA9B3033B56}"/>
              </a:ext>
            </a:extLst>
          </p:cNvPr>
          <p:cNvSpPr txBox="1"/>
          <p:nvPr/>
        </p:nvSpPr>
        <p:spPr>
          <a:xfrm>
            <a:off x="7317922" y="6283713"/>
            <a:ext cx="105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uncooled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5E84A1-5E90-A79E-0829-80A075FF629A}"/>
              </a:ext>
            </a:extLst>
          </p:cNvPr>
          <p:cNvCxnSpPr/>
          <p:nvPr/>
        </p:nvCxnSpPr>
        <p:spPr>
          <a:xfrm>
            <a:off x="5118919" y="5856980"/>
            <a:ext cx="0" cy="64771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3F37994-74F6-02E3-C12A-185C0C610B5D}"/>
              </a:ext>
            </a:extLst>
          </p:cNvPr>
          <p:cNvSpPr txBox="1"/>
          <p:nvPr/>
        </p:nvSpPr>
        <p:spPr>
          <a:xfrm>
            <a:off x="4661710" y="598701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5˚C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F3EC99-8114-2E6B-867A-08445FA40A82}"/>
              </a:ext>
            </a:extLst>
          </p:cNvPr>
          <p:cNvCxnSpPr/>
          <p:nvPr/>
        </p:nvCxnSpPr>
        <p:spPr>
          <a:xfrm>
            <a:off x="7658100" y="4718304"/>
            <a:ext cx="0" cy="113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2A4A5B9-1C9A-2E5D-33AD-37FD5BA8DC50}"/>
              </a:ext>
            </a:extLst>
          </p:cNvPr>
          <p:cNvCxnSpPr>
            <a:cxnSpLocks/>
          </p:cNvCxnSpPr>
          <p:nvPr/>
        </p:nvCxnSpPr>
        <p:spPr>
          <a:xfrm>
            <a:off x="7738391" y="5047908"/>
            <a:ext cx="7017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AC1C0AB-8ED3-887F-B22C-A6C2ABA85020}"/>
              </a:ext>
            </a:extLst>
          </p:cNvPr>
          <p:cNvSpPr txBox="1"/>
          <p:nvPr/>
        </p:nvSpPr>
        <p:spPr>
          <a:xfrm>
            <a:off x="8520443" y="4884524"/>
            <a:ext cx="15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LEC &amp; </a:t>
            </a:r>
            <a:r>
              <a:rPr lang="en-GB" dirty="0" err="1"/>
              <a:t>AncASIC</a:t>
            </a:r>
            <a:endParaRPr lang="en-GB" dirty="0"/>
          </a:p>
          <a:p>
            <a:r>
              <a:rPr lang="en-GB" dirty="0"/>
              <a:t>Foam block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CB6843-B271-A2DA-7D0D-69376E78C7FD}"/>
              </a:ext>
            </a:extLst>
          </p:cNvPr>
          <p:cNvSpPr txBox="1"/>
          <p:nvPr/>
        </p:nvSpPr>
        <p:spPr>
          <a:xfrm>
            <a:off x="372512" y="1741328"/>
            <a:ext cx="2281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Downstream module</a:t>
            </a:r>
          </a:p>
          <a:p>
            <a:r>
              <a:rPr lang="en-GB" sz="1100" dirty="0"/>
              <a:t>(air flow in lower half from the right)</a:t>
            </a:r>
          </a:p>
        </p:txBody>
      </p:sp>
    </p:spTree>
    <p:extLst>
      <p:ext uri="{BB962C8B-B14F-4D97-AF65-F5344CB8AC3E}">
        <p14:creationId xmlns:p14="http://schemas.microsoft.com/office/powerpoint/2010/main" val="97450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877-8014-1BF4-0BC1-050071F4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deformations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DE5B-0221-FEC7-310E-D5E5BB814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air flow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CTE for steel (10 ‒ 17) µm/(</a:t>
            </a:r>
            <a:r>
              <a:rPr lang="en-GB" dirty="0" err="1"/>
              <a:t>m°C</a:t>
            </a:r>
            <a:r>
              <a:rPr lang="en-GB" dirty="0"/>
              <a:t>), for Si ~3 µm/(</a:t>
            </a:r>
            <a:r>
              <a:rPr lang="en-GB" dirty="0" err="1"/>
              <a:t>m°C</a:t>
            </a:r>
            <a:r>
              <a:rPr lang="en-GB" dirty="0"/>
              <a:t>)</a:t>
            </a:r>
          </a:p>
          <a:p>
            <a:r>
              <a:rPr lang="en-GB" dirty="0"/>
              <a:t>Also, deformations will be smaller for fixed-fixed support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5D33B-B384-4B6E-5D37-6131B36E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A7BCE-E8E8-AA58-462F-082E2F290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764" y="1524666"/>
            <a:ext cx="5576020" cy="33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7913-7D83-4C2B-4F32-9275F32D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1892-0311-AE0E-5530-3617F49A2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to last week, none of the results should be taken seriously at this point</a:t>
            </a:r>
          </a:p>
          <a:p>
            <a:pPr lvl="1"/>
            <a:r>
              <a:rPr lang="en-GB" dirty="0"/>
              <a:t>The QSPs and the support conditions used are not fully representative of the final staves</a:t>
            </a:r>
          </a:p>
          <a:p>
            <a:r>
              <a:rPr lang="en-GB" dirty="0"/>
              <a:t>However, we are learning valuable lessons in terms of tooling and handling</a:t>
            </a:r>
          </a:p>
          <a:p>
            <a:r>
              <a:rPr lang="en-GB" dirty="0"/>
              <a:t>The main message is that we are making good progress in getting together the tools that will allow us to study the stave design with more realistic full-length prototypes</a:t>
            </a:r>
          </a:p>
          <a:p>
            <a:pPr lvl="1"/>
            <a:r>
              <a:rPr lang="en-GB" dirty="0"/>
              <a:t>We are just at the start of understanding what measurements will be useful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28631-C0A0-9506-AB83-8046FA17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81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53B448-807C-FB8C-5E5B-065063FFE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08" y="2137986"/>
            <a:ext cx="9144000" cy="2387600"/>
          </a:xfrm>
        </p:spPr>
        <p:txBody>
          <a:bodyPr/>
          <a:lstStyle/>
          <a:p>
            <a:r>
              <a:rPr lang="en-GB" dirty="0"/>
              <a:t>Further material (slides from last week)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BF710-982F-7818-769E-6AD86E8B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23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44382</TotalTime>
  <Words>1148</Words>
  <Application>Microsoft Office PowerPoint</Application>
  <PresentationFormat>Widescreen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Palatino Linotype</vt:lpstr>
      <vt:lpstr>Verdana</vt:lpstr>
      <vt:lpstr>Office Theme</vt:lpstr>
      <vt:lpstr>Air Flow Vibration Studies - Update</vt:lpstr>
      <vt:lpstr>Changes to setup</vt:lpstr>
      <vt:lpstr>Observations</vt:lpstr>
      <vt:lpstr>Reminder: What do we need?</vt:lpstr>
      <vt:lpstr>Heater layout</vt:lpstr>
      <vt:lpstr>Thermal studies</vt:lpstr>
      <vt:lpstr>Thermal deformations</vt:lpstr>
      <vt:lpstr>Conclusions</vt:lpstr>
      <vt:lpstr>Further material (slides from last week)</vt:lpstr>
      <vt:lpstr>Setup</vt:lpstr>
      <vt:lpstr>Setup</vt:lpstr>
      <vt:lpstr>QSP3</vt:lpstr>
      <vt:lpstr>What do we need?</vt:lpstr>
      <vt:lpstr>Single shot QSP2 </vt:lpstr>
      <vt:lpstr>Single shot QSP3 </vt:lpstr>
      <vt:lpstr>Varying flow rate QSP2</vt:lpstr>
      <vt:lpstr>Varying flow rate QSP3</vt:lpstr>
      <vt:lpstr>Pressure drop vs flow </vt:lpstr>
      <vt:lpstr>Conclusions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Georg Viehhauser</cp:lastModifiedBy>
  <cp:revision>1252</cp:revision>
  <dcterms:created xsi:type="dcterms:W3CDTF">2018-10-16T11:54:38Z</dcterms:created>
  <dcterms:modified xsi:type="dcterms:W3CDTF">2025-04-09T14:17:40Z</dcterms:modified>
</cp:coreProperties>
</file>