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5860" r:id="rId5"/>
    <p:sldId id="5881" r:id="rId6"/>
    <p:sldId id="5892" r:id="rId7"/>
    <p:sldId id="5882" r:id="rId8"/>
    <p:sldId id="5893" r:id="rId9"/>
    <p:sldId id="5885" r:id="rId10"/>
    <p:sldId id="5889" r:id="rId11"/>
    <p:sldId id="5890" r:id="rId12"/>
    <p:sldId id="5891" r:id="rId13"/>
    <p:sldId id="5884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527"/>
    <a:srgbClr val="9E8CAA"/>
    <a:srgbClr val="01ADDD"/>
    <a:srgbClr val="FFFFFF"/>
    <a:srgbClr val="008000"/>
    <a:srgbClr val="7F7F7F"/>
    <a:srgbClr val="3333FF"/>
    <a:srgbClr val="FF40FF"/>
    <a:srgbClr val="FF7E79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10760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Review Name from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Continuation of Review Name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16263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26ECD-3BC1-23C9-2165-9B560F6BA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5496560"/>
            <a:ext cx="5867400" cy="347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799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538728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538726"/>
            <a:ext cx="5632704" cy="263347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2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54241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54675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592324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8848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2C8D278-8C8C-0901-E682-16964AE9B0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592324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DBA24A-0EAB-96A6-9A1E-BDE6454E4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587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BBC21-A596-4DDA-D790-503796FF96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8" y="4498848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9728BB3-D547-08B9-F241-416827A2A3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4492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88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59128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04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450001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4503821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1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116675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54755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4978426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75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DCC6BF-3B0D-AD16-6D46-BEC510E5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116702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3010EEA-82D9-0803-B736-51FD108EBE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115083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6B128E-358E-0CB0-28A2-FBFB30D838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547604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642B89-D9FF-387E-3534-EABE090E97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3544366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8C853D9-2961-9266-7CFE-22BEDC3C96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4978507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FF384A5-FBD4-BFF4-F11F-8035A1D722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27648" y="4973649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9CB9B26-5539-83B1-763B-42E9B93C2D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196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548A393-6168-CFA8-66ED-3E525FB292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79974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F4635F7-56F0-2708-724E-DD5EF1C15B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2748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8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CF4559-0899-0DD5-7D25-41B11381A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617DC3-5666-691F-6DC4-19384809B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A6E1C39-C2AD-6F1B-9D78-5A4E4B530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C657FF6-13C0-A6A5-BD75-0758E142934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718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5DC4060-61B5-5A69-91EB-7DE472D5B0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97167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076772-C375-9A04-8AF7-AD27B1CC5B3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21715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96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5632704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50840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9FFED-7960-3431-6324-297B46ACD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76A15C-FF7F-AA08-8A15-9E82372096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648" y="684829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12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5212"/>
            <a:ext cx="3657600" cy="508698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731A5B-8EB6-C60B-6A57-B44FDAFC5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634D1-9EB3-484D-158A-4B5444DD9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974" y="685800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8B1C63-706F-48F9-D492-D92538E12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2752" y="682877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216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6"/>
            <a:ext cx="2743200" cy="50840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507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0AF28-EACD-FBD2-2740-15F0B143A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999C3FF-9807-6E5F-4633-C67A5C70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5A20781-486D-B815-2CD9-D260445FE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6D130C-1B69-87A1-8BE7-0A441478D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15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6533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41064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8F57B-9544-515C-D92F-EEE517FFF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E1A8B5-F279-3593-1F2F-AA433B6DB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38728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16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5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941064"/>
            <a:ext cx="5632704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941064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EA16B-2AF5-632B-B641-54CA21146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F4BFC3-7877-07E0-DC6C-58E0FECC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764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3E5E91-0EA8-865E-6C8F-F506554236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538728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94FD09-A435-02B5-30C1-F6EA230F5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7648" y="3533746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066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4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8134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941062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941062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940094"/>
            <a:ext cx="3657600" cy="22321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8F3272-DC13-8D8E-4FE2-27100BB50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5E81DE-9960-0928-30E0-C5A8E7DB6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9975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A9F8D-96B1-B0D0-B437-A8D7A1762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753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573480-3548-664F-008E-1CF1FD0180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538728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09143F-8B87-82D5-C5E6-91CB8F7D9A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9975" y="3542737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F89448-86FC-D9A7-E72D-280197043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2753" y="3537759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936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4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222311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941062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941062"/>
            <a:ext cx="2743200" cy="223482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937370"/>
            <a:ext cx="2743200" cy="22348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941064"/>
            <a:ext cx="2743200" cy="223915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962708-D314-9ACB-697C-454F10ABB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31883-9799-AD5B-85D8-56F4AE3B6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DC0647-E3AB-0961-4862-1344B36017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B59CC3-B432-6C4E-1042-0C6E550BF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7153" y="68579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A3D57F7-61D0-3526-76BA-F41806DFE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7" y="353872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2C9C60C-F296-6D0E-F5DB-6F5D31DF9D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7183" y="3538726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8E6CCE-AD65-9015-9CD7-30AA78CA6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166" y="3535999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AC413-A233-723E-5DB5-C2205F7ED4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17153" y="3545781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331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11503152" cy="12710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990088"/>
            <a:ext cx="11503152" cy="12755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905194"/>
            <a:ext cx="11503152" cy="12670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2D5DE-53BE-D78D-9EF6-06C9A1F99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9FB5C-FF61-257D-CC02-1725ECE7E4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92324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74D028-DB3D-A343-21C1-5FCB6BC650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02859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0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BCF4559-0899-0DD5-7D25-41B11381A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617DC3-5666-691F-6DC4-19384809B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B45-4C3D-2833-9484-A784B1481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9" y="2541014"/>
            <a:ext cx="11498388" cy="3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8C12-CC60-AD95-553A-7838EED9E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19A6-F145-E839-2AF2-350BDB684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FF3D4-8532-D8E1-EA75-A579A33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A80E-C3FE-2F5B-3625-55597FF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38728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6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57200"/>
            <a:ext cx="11503152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60638"/>
            <a:ext cx="11503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1150315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4869C-FFD8-D561-7D0D-5F8DE33E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18626"/>
            <a:ext cx="10588752" cy="261607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Incremental Design Review of the ME Design of 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81620-EFB9-667D-D1A6-8FDEB1C1F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52" y="6517654"/>
            <a:ext cx="91440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1593046-3718-4787-A254-B95ECEC9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1" r:id="rId2"/>
    <p:sldLayoutId id="2147483714" r:id="rId3"/>
    <p:sldLayoutId id="2147483699" r:id="rId4"/>
    <p:sldLayoutId id="2147483689" r:id="rId5"/>
    <p:sldLayoutId id="2147483702" r:id="rId6"/>
    <p:sldLayoutId id="2147483703" r:id="rId7"/>
    <p:sldLayoutId id="2147483704" r:id="rId8"/>
    <p:sldLayoutId id="2147483708" r:id="rId9"/>
    <p:sldLayoutId id="2147483705" r:id="rId10"/>
    <p:sldLayoutId id="2147483706" r:id="rId11"/>
    <p:sldLayoutId id="2147483707" r:id="rId12"/>
    <p:sldLayoutId id="2147483709" r:id="rId13"/>
    <p:sldLayoutId id="2147483711" r:id="rId14"/>
    <p:sldLayoutId id="2147483712" r:id="rId15"/>
    <p:sldLayoutId id="2147483713" r:id="rId16"/>
    <p:sldLayoutId id="2147483710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87ED14-29C9-5F70-0124-4716BD2BF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Detector Cooling -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B4A88F-0A66-9764-D3FF-6629ECF78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16189-A442-D517-2B0E-2E115B76A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Girish Gowda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95FE53-5687-DFA7-0804-9C8F4EAF0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B1ACA4-F8E7-D07A-2937-1A288F7D4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256E14-5FEC-0DF0-E1B9-EF1C88125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A1AFD7-646D-0834-1443-1D7DDE1535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E157-AC79-1D86-E49B-C59696B8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9614-B305-EF22-A125-9D75896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43BFE-A23B-2D6D-BEDC-7718AAD2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85DF3-E7C7-4FF4-6091-0CCE9D4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CC66A-0F25-91AD-83FC-25C2AB042035}"/>
              </a:ext>
            </a:extLst>
          </p:cNvPr>
          <p:cNvSpPr txBox="1"/>
          <p:nvPr/>
        </p:nvSpPr>
        <p:spPr>
          <a:xfrm>
            <a:off x="598564" y="620402"/>
            <a:ext cx="30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Suggestions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6CBA7-FB88-54F3-F025-4F195E1C4912}"/>
              </a:ext>
            </a:extLst>
          </p:cNvPr>
          <p:cNvSpPr txBox="1"/>
          <p:nvPr/>
        </p:nvSpPr>
        <p:spPr>
          <a:xfrm>
            <a:off x="766916" y="1170039"/>
            <a:ext cx="10585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Modifying geometry from straight tube to serpentine tube will enhance heat transfer and reduce FEB temperature further.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Adding fins or turbulators in heat sink will enhance heat transfer and aid in cooling of FEB.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err="1"/>
              <a:t>SiPM</a:t>
            </a:r>
            <a:r>
              <a:rPr lang="en-US" dirty="0"/>
              <a:t> boards integrated with FEB heat sink downstream with thermal pad aids in improved cooling on </a:t>
            </a:r>
            <a:r>
              <a:rPr lang="en-US" dirty="0" err="1"/>
              <a:t>SiPM’s</a:t>
            </a:r>
            <a:r>
              <a:rPr lang="en-US" dirty="0"/>
              <a:t>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7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9F42444-6318-0E29-F6FF-460A887B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157" y="740464"/>
            <a:ext cx="3891029" cy="4971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FE7BB-DA59-5D5D-2FBA-0CBA8AE4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51" y="622638"/>
            <a:ext cx="3067541" cy="5612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C02A4-1163-F1F2-9017-AA47102B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B56CB-F506-B54F-9B2A-14074706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5EF04-1CB5-EAC4-3C28-5615EF6E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0BCE9-7C65-9E87-8FD4-8B1351BD5AAD}"/>
              </a:ext>
            </a:extLst>
          </p:cNvPr>
          <p:cNvSpPr txBox="1"/>
          <p:nvPr/>
        </p:nvSpPr>
        <p:spPr>
          <a:xfrm>
            <a:off x="3596157" y="5742738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Sectional View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BE6D4-8A98-A10A-419A-66AF866DD46C}"/>
              </a:ext>
            </a:extLst>
          </p:cNvPr>
          <p:cNvSpPr txBox="1"/>
          <p:nvPr/>
        </p:nvSpPr>
        <p:spPr>
          <a:xfrm>
            <a:off x="7740407" y="2216581"/>
            <a:ext cx="42199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</a:rPr>
              <a:t>Temperature Requirements</a:t>
            </a:r>
            <a:endParaRPr lang="en-US" sz="1800" b="0" i="0" u="none" strike="noStrike" dirty="0">
              <a:effectLst/>
            </a:endParaRP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Maintain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FEB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temperature 3 C above dew point</a:t>
            </a:r>
            <a:endParaRPr lang="en-US" dirty="0"/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Cooling the </a:t>
            </a:r>
            <a:r>
              <a:rPr lang="en-US" sz="1800" b="0" i="0" u="none" strike="noStrike" kern="1200" dirty="0" err="1">
                <a:solidFill>
                  <a:srgbClr val="000000"/>
                </a:solidFill>
                <a:effectLst/>
              </a:rPr>
              <a:t>SiPMs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to be determined</a:t>
            </a:r>
            <a:endParaRPr lang="en-US" sz="18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292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E515-FACF-CC92-3D76-0C57FD67C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380D70-B41B-5391-A890-702BD314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25" r="41824" b="1"/>
          <a:stretch/>
        </p:blipFill>
        <p:spPr>
          <a:xfrm>
            <a:off x="4462299" y="756877"/>
            <a:ext cx="3064363" cy="2972513"/>
          </a:xfrm>
          <a:prstGeom prst="rect">
            <a:avLst/>
          </a:prstGeom>
        </p:spPr>
      </p:pic>
      <p:pic>
        <p:nvPicPr>
          <p:cNvPr id="13" name="Picture 12" descr="A picture containing text&#10;&#10;AI-generated content may be incorrect.">
            <a:extLst>
              <a:ext uri="{FF2B5EF4-FFF2-40B4-BE49-F238E27FC236}">
                <a16:creationId xmlns:a16="http://schemas.microsoft.com/office/drawing/2014/main" id="{ADE96E88-9DD7-93C3-3CD6-5C84C1DC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40" t="1015" r="33312"/>
          <a:stretch/>
        </p:blipFill>
        <p:spPr>
          <a:xfrm>
            <a:off x="608530" y="524084"/>
            <a:ext cx="2530880" cy="3181768"/>
          </a:xfrm>
          <a:prstGeom prst="rect">
            <a:avLst/>
          </a:prstGeom>
        </p:spPr>
      </p:pic>
      <p:pic>
        <p:nvPicPr>
          <p:cNvPr id="11" name="Picture 10" descr="A picture containing text, stationary, file folder, envelope&#10;&#10;AI-generated content may be incorrect.">
            <a:extLst>
              <a:ext uri="{FF2B5EF4-FFF2-40B4-BE49-F238E27FC236}">
                <a16:creationId xmlns:a16="http://schemas.microsoft.com/office/drawing/2014/main" id="{B0EBD3F0-9C60-8245-5CDA-4E82A202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21" r="13601"/>
          <a:stretch/>
        </p:blipFill>
        <p:spPr>
          <a:xfrm>
            <a:off x="7789495" y="1490352"/>
            <a:ext cx="4171733" cy="2765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3B5CD-836A-09A9-AF26-1D600D93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5C394-45E9-7547-EDEE-D3D761BB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F153-D6D0-34F5-33FF-3F274FDA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67EB0-1936-445D-23CD-0DD56E7D2305}"/>
              </a:ext>
            </a:extLst>
          </p:cNvPr>
          <p:cNvSpPr txBox="1"/>
          <p:nvPr/>
        </p:nvSpPr>
        <p:spPr>
          <a:xfrm>
            <a:off x="8801104" y="5432568"/>
            <a:ext cx="236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Sector Geometry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814BC-2A8F-78D5-63A5-6C849B4F83D4}"/>
              </a:ext>
            </a:extLst>
          </p:cNvPr>
          <p:cNvSpPr txBox="1"/>
          <p:nvPr/>
        </p:nvSpPr>
        <p:spPr>
          <a:xfrm>
            <a:off x="4662220" y="4948129"/>
            <a:ext cx="217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Exploded View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248E32-E164-2ABC-52DE-9CC058D6F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87188"/>
              </p:ext>
            </p:extLst>
          </p:nvPr>
        </p:nvGraphicFramePr>
        <p:xfrm>
          <a:off x="9911793" y="797718"/>
          <a:ext cx="1424608" cy="889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460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Copper tube</a:t>
                      </a:r>
                    </a:p>
                    <a:p>
                      <a:r>
                        <a:rPr lang="en-US" sz="1400" dirty="0"/>
                        <a:t>(inch)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pic>
        <p:nvPicPr>
          <p:cNvPr id="22" name="Picture 21" descr="A picture containing text&#10;&#10;AI-generated content may be incorrect.">
            <a:extLst>
              <a:ext uri="{FF2B5EF4-FFF2-40B4-BE49-F238E27FC236}">
                <a16:creationId xmlns:a16="http://schemas.microsoft.com/office/drawing/2014/main" id="{89A4F68A-A0B9-9803-FBCB-635B0547DE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20" t="672" r="34320" b="-1"/>
          <a:stretch/>
        </p:blipFill>
        <p:spPr>
          <a:xfrm>
            <a:off x="943355" y="3772737"/>
            <a:ext cx="1745266" cy="24525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9D1056-D43E-EA23-3699-E867264027B2}"/>
              </a:ext>
            </a:extLst>
          </p:cNvPr>
          <p:cNvSpPr txBox="1"/>
          <p:nvPr/>
        </p:nvSpPr>
        <p:spPr>
          <a:xfrm>
            <a:off x="3250734" y="750562"/>
            <a:ext cx="6741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BC8DF-7706-55AF-271A-F06721993B5A}"/>
              </a:ext>
            </a:extLst>
          </p:cNvPr>
          <p:cNvSpPr txBox="1"/>
          <p:nvPr/>
        </p:nvSpPr>
        <p:spPr>
          <a:xfrm>
            <a:off x="3328240" y="1540448"/>
            <a:ext cx="8714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0C9B44-0DE5-5417-0A34-34351437B2C4}"/>
              </a:ext>
            </a:extLst>
          </p:cNvPr>
          <p:cNvSpPr txBox="1"/>
          <p:nvPr/>
        </p:nvSpPr>
        <p:spPr>
          <a:xfrm>
            <a:off x="2878345" y="5567841"/>
            <a:ext cx="12992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Acrylic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8DB01-5301-B76C-D20E-316BDA8D3AEC}"/>
              </a:ext>
            </a:extLst>
          </p:cNvPr>
          <p:cNvSpPr txBox="1"/>
          <p:nvPr/>
        </p:nvSpPr>
        <p:spPr>
          <a:xfrm>
            <a:off x="716767" y="3603695"/>
            <a:ext cx="871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Epoxy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EE2239-ACAF-8E45-D04C-83391CAAA5A5}"/>
              </a:ext>
            </a:extLst>
          </p:cNvPr>
          <p:cNvSpPr txBox="1"/>
          <p:nvPr/>
        </p:nvSpPr>
        <p:spPr>
          <a:xfrm>
            <a:off x="8547834" y="4578797"/>
            <a:ext cx="17452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Tungsten </a:t>
            </a:r>
            <a:r>
              <a:rPr lang="en-US" dirty="0" err="1"/>
              <a:t>Scifi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EF1921-1022-2504-A86F-AFE954866477}"/>
              </a:ext>
            </a:extLst>
          </p:cNvPr>
          <p:cNvSpPr txBox="1"/>
          <p:nvPr/>
        </p:nvSpPr>
        <p:spPr>
          <a:xfrm>
            <a:off x="413424" y="2884239"/>
            <a:ext cx="12973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Heat Sink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6EFCF-2917-FE0C-F0C2-3F1FD9980E53}"/>
              </a:ext>
            </a:extLst>
          </p:cNvPr>
          <p:cNvSpPr txBox="1"/>
          <p:nvPr/>
        </p:nvSpPr>
        <p:spPr>
          <a:xfrm>
            <a:off x="2851761" y="2420053"/>
            <a:ext cx="15302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Thermal Pad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7C6D1-4546-350A-6BFF-CA3CE7BCAE86}"/>
              </a:ext>
            </a:extLst>
          </p:cNvPr>
          <p:cNvSpPr txBox="1"/>
          <p:nvPr/>
        </p:nvSpPr>
        <p:spPr>
          <a:xfrm>
            <a:off x="2746905" y="4039074"/>
            <a:ext cx="1447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Copper tube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604426-73A7-9660-2DB1-89313F7744E1}"/>
              </a:ext>
            </a:extLst>
          </p:cNvPr>
          <p:cNvSpPr txBox="1"/>
          <p:nvPr/>
        </p:nvSpPr>
        <p:spPr>
          <a:xfrm>
            <a:off x="4964595" y="4073583"/>
            <a:ext cx="1573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r>
              <a:rPr lang="en-US" dirty="0"/>
              <a:t> Board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CE3FE4-CB84-ACCC-2742-A120DFF7133F}"/>
              </a:ext>
            </a:extLst>
          </p:cNvPr>
          <p:cNvCxnSpPr>
            <a:cxnSpLocks/>
          </p:cNvCxnSpPr>
          <p:nvPr/>
        </p:nvCxnSpPr>
        <p:spPr>
          <a:xfrm flipV="1">
            <a:off x="2834707" y="3157156"/>
            <a:ext cx="5244" cy="899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E0DFBD2-1C38-D4EE-1CC4-53EBE1E437D5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619679" y="935228"/>
            <a:ext cx="631055" cy="436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25CECD-56E0-DE90-3777-51D513DED05E}"/>
              </a:ext>
            </a:extLst>
          </p:cNvPr>
          <p:cNvCxnSpPr>
            <a:cxnSpLocks/>
          </p:cNvCxnSpPr>
          <p:nvPr/>
        </p:nvCxnSpPr>
        <p:spPr>
          <a:xfrm flipV="1">
            <a:off x="937040" y="2201906"/>
            <a:ext cx="802645" cy="682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751F9B-A6AD-2FA5-CBEC-4466BD728A5E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310581" y="5679137"/>
            <a:ext cx="567764" cy="73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714AF6-958B-4730-FA41-237F6A6351A5}"/>
              </a:ext>
            </a:extLst>
          </p:cNvPr>
          <p:cNvCxnSpPr>
            <a:cxnSpLocks/>
          </p:cNvCxnSpPr>
          <p:nvPr/>
        </p:nvCxnSpPr>
        <p:spPr>
          <a:xfrm flipV="1">
            <a:off x="9540835" y="3907275"/>
            <a:ext cx="370958" cy="67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34213D-E864-EE33-A6A0-1810262345BC}"/>
              </a:ext>
            </a:extLst>
          </p:cNvPr>
          <p:cNvCxnSpPr>
            <a:cxnSpLocks/>
          </p:cNvCxnSpPr>
          <p:nvPr/>
        </p:nvCxnSpPr>
        <p:spPr>
          <a:xfrm>
            <a:off x="1589629" y="3721357"/>
            <a:ext cx="284341" cy="226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77AFBB-B4C2-0EE3-8D7A-DA0C55EE4ED1}"/>
              </a:ext>
            </a:extLst>
          </p:cNvPr>
          <p:cNvCxnSpPr>
            <a:cxnSpLocks/>
          </p:cNvCxnSpPr>
          <p:nvPr/>
        </p:nvCxnSpPr>
        <p:spPr>
          <a:xfrm>
            <a:off x="4194483" y="1762343"/>
            <a:ext cx="367685" cy="288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050EE3-B4E2-F2A2-5CCD-C448CAAED378}"/>
              </a:ext>
            </a:extLst>
          </p:cNvPr>
          <p:cNvCxnSpPr>
            <a:cxnSpLocks/>
          </p:cNvCxnSpPr>
          <p:nvPr/>
        </p:nvCxnSpPr>
        <p:spPr>
          <a:xfrm flipV="1">
            <a:off x="4211899" y="1322964"/>
            <a:ext cx="350269" cy="424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B027DD2-F799-08C3-A232-ADD8925A86C6}"/>
              </a:ext>
            </a:extLst>
          </p:cNvPr>
          <p:cNvCxnSpPr>
            <a:cxnSpLocks/>
          </p:cNvCxnSpPr>
          <p:nvPr/>
        </p:nvCxnSpPr>
        <p:spPr>
          <a:xfrm flipH="1" flipV="1">
            <a:off x="2356508" y="2253532"/>
            <a:ext cx="594742" cy="151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837059C-4C27-E20B-EB11-F2A73EC6C6F5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5191432" y="3500284"/>
            <a:ext cx="560144" cy="573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5646DF2-B6BF-7797-3905-F1A9A70FD10F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751576" y="3568369"/>
            <a:ext cx="606722" cy="505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F6C8D-147E-3AEF-38BC-FEFD1153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F881-13A1-76C8-44AC-CF1D6B28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C4471-3BB9-557E-FA3E-843CD004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2784-A644-30E2-E546-A7B53D56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8BC91B-CC6E-A629-C5D7-A13BAD661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29205"/>
              </p:ext>
            </p:extLst>
          </p:nvPr>
        </p:nvGraphicFramePr>
        <p:xfrm>
          <a:off x="598564" y="1105921"/>
          <a:ext cx="11111655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707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1033843068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711922075"/>
                    </a:ext>
                  </a:extLst>
                </a:gridCol>
                <a:gridCol w="1651820">
                  <a:extLst>
                    <a:ext uri="{9D8B030D-6E8A-4147-A177-3AD203B41FA5}">
                      <a16:colId xmlns:a16="http://schemas.microsoft.com/office/drawing/2014/main" val="406860462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3397056587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177240809"/>
                    </a:ext>
                  </a:extLst>
                </a:gridCol>
              </a:tblGrid>
              <a:tr h="349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Water flow rate 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litre</a:t>
                      </a:r>
                      <a:r>
                        <a:rPr lang="en-US" sz="1400" dirty="0"/>
                        <a:t>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Flow velocity</a:t>
                      </a:r>
                    </a:p>
                    <a:p>
                      <a:pPr algn="ctr"/>
                      <a:r>
                        <a:rPr lang="en-US" sz="1400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Tube Length</a:t>
                      </a:r>
                    </a:p>
                    <a:p>
                      <a:pPr algn="ctr"/>
                      <a:r>
                        <a:rPr lang="en-US" sz="1400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 drop</a:t>
                      </a:r>
                    </a:p>
                    <a:p>
                      <a:pPr algn="ctr"/>
                      <a:r>
                        <a:rPr lang="en-US" sz="1400" dirty="0"/>
                        <a:t> (psi)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 rise (C)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FEB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3FB39C-8EEC-DA47-421A-4D55E42154FD}"/>
              </a:ext>
            </a:extLst>
          </p:cNvPr>
          <p:cNvSpPr txBox="1"/>
          <p:nvPr/>
        </p:nvSpPr>
        <p:spPr>
          <a:xfrm>
            <a:off x="669631" y="2765562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CFD Data 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F8B27-42F9-2387-FB5E-AB6E0E43E19A}"/>
              </a:ext>
            </a:extLst>
          </p:cNvPr>
          <p:cNvSpPr txBox="1"/>
          <p:nvPr/>
        </p:nvSpPr>
        <p:spPr>
          <a:xfrm>
            <a:off x="598564" y="620402"/>
            <a:ext cx="30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Technical Data 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352549-73EC-8CF8-78BB-5AC6DA6FD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73391"/>
              </p:ext>
            </p:extLst>
          </p:nvPr>
        </p:nvGraphicFramePr>
        <p:xfrm>
          <a:off x="598563" y="3389365"/>
          <a:ext cx="11111655" cy="110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707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1033843068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711922075"/>
                    </a:ext>
                  </a:extLst>
                </a:gridCol>
                <a:gridCol w="1651820">
                  <a:extLst>
                    <a:ext uri="{9D8B030D-6E8A-4147-A177-3AD203B41FA5}">
                      <a16:colId xmlns:a16="http://schemas.microsoft.com/office/drawing/2014/main" val="406860462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3397056587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177240809"/>
                    </a:ext>
                  </a:extLst>
                </a:gridCol>
              </a:tblGrid>
              <a:tr h="349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Water flow rate 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litre</a:t>
                      </a:r>
                      <a:r>
                        <a:rPr lang="en-US" sz="1400" dirty="0"/>
                        <a:t>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Flow velocity</a:t>
                      </a:r>
                    </a:p>
                    <a:p>
                      <a:pPr algn="ctr"/>
                      <a:r>
                        <a:rPr lang="en-US" sz="1400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Tube Length</a:t>
                      </a:r>
                    </a:p>
                    <a:p>
                      <a:pPr algn="ctr"/>
                      <a:r>
                        <a:rPr lang="en-US" sz="1400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 drop</a:t>
                      </a:r>
                    </a:p>
                    <a:p>
                      <a:pPr algn="ctr"/>
                      <a:r>
                        <a:rPr lang="en-US" sz="1400" dirty="0"/>
                        <a:t> (psi)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 rise (C)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Half FEB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 Heat load </a:t>
                      </a:r>
                    </a:p>
                    <a:p>
                      <a:pPr algn="ctr"/>
                      <a:r>
                        <a:rPr lang="en-US" sz="1400" dirty="0"/>
                        <a:t> (W)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110378-5EE9-E82F-5570-A87624F7010F}"/>
              </a:ext>
            </a:extLst>
          </p:cNvPr>
          <p:cNvSpPr txBox="1"/>
          <p:nvPr/>
        </p:nvSpPr>
        <p:spPr>
          <a:xfrm>
            <a:off x="924352" y="4730692"/>
            <a:ext cx="42199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en-US" b="1" dirty="0">
                <a:solidFill>
                  <a:srgbClr val="000000"/>
                </a:solidFill>
              </a:rPr>
              <a:t>Material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</a:rPr>
              <a:t>s</a:t>
            </a:r>
            <a:endParaRPr lang="en-US" sz="1800" b="0" i="0" u="none" strike="noStrike" dirty="0">
              <a:effectLst/>
            </a:endParaRP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Copper thickness (10 %) in FEB</a:t>
            </a:r>
          </a:p>
          <a:p>
            <a:pPr marL="0" algn="l" rtl="0" eaLnBrk="1" fontAlgn="b" latinLnBrk="0" hangingPunct="1">
              <a:buNone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Copper thickness (5%) in </a:t>
            </a:r>
            <a:r>
              <a:rPr lang="en-US" sz="1800" b="0" i="0" u="none" strike="noStrike" kern="1200" dirty="0" err="1">
                <a:solidFill>
                  <a:srgbClr val="000000"/>
                </a:solidFill>
                <a:effectLst/>
              </a:rPr>
              <a:t>SiPM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Board</a:t>
            </a:r>
          </a:p>
          <a:p>
            <a:pPr marL="0" algn="l" rtl="0" eaLnBrk="1" fontAlgn="b" latinLnBrk="0" hangingPunct="1">
              <a:buNone/>
            </a:pPr>
            <a:r>
              <a:rPr lang="en-US" dirty="0">
                <a:solidFill>
                  <a:srgbClr val="000000"/>
                </a:solidFill>
              </a:rPr>
              <a:t>FEB and </a:t>
            </a:r>
            <a:r>
              <a:rPr lang="en-US" dirty="0" err="1">
                <a:solidFill>
                  <a:srgbClr val="000000"/>
                </a:solidFill>
              </a:rPr>
              <a:t>SiPM</a:t>
            </a:r>
            <a:r>
              <a:rPr lang="en-US" dirty="0">
                <a:solidFill>
                  <a:srgbClr val="000000"/>
                </a:solidFill>
              </a:rPr>
              <a:t> Board thickness : 2 mm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</a:rPr>
              <a:t> </a:t>
            </a:r>
            <a:endParaRPr lang="en-US" sz="18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725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BCB2D-B05C-F70F-12D5-C05E345A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3220-1D99-833C-5161-6CFD9503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9A0B4-755B-8F3A-7E4E-E9B5DBA1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0246-CF2C-386F-BE7E-679DCBA3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529E28-8CBD-B0C0-1A4D-5DB6B48369FB}"/>
              </a:ext>
            </a:extLst>
          </p:cNvPr>
          <p:cNvSpPr txBox="1"/>
          <p:nvPr/>
        </p:nvSpPr>
        <p:spPr>
          <a:xfrm>
            <a:off x="9596838" y="424278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4C67F9-6A64-1C76-9980-0925424AB567}"/>
              </a:ext>
            </a:extLst>
          </p:cNvPr>
          <p:cNvSpPr txBox="1"/>
          <p:nvPr/>
        </p:nvSpPr>
        <p:spPr>
          <a:xfrm>
            <a:off x="1879750" y="4245758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43A9091-CDBC-A56C-B04E-3332192904FA}"/>
              </a:ext>
            </a:extLst>
          </p:cNvPr>
          <p:cNvGraphicFramePr>
            <a:graphicFrameLocks noGrp="1"/>
          </p:cNvGraphicFramePr>
          <p:nvPr/>
        </p:nvGraphicFramePr>
        <p:xfrm>
          <a:off x="708884" y="4782160"/>
          <a:ext cx="3757749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438654E-93D3-AAFC-BA55-DE53ED3AB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50731"/>
              </p:ext>
            </p:extLst>
          </p:nvPr>
        </p:nvGraphicFramePr>
        <p:xfrm>
          <a:off x="4780236" y="4782160"/>
          <a:ext cx="6083610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1582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Relative Humidity </a:t>
                      </a:r>
                    </a:p>
                    <a:p>
                      <a:pPr algn="ctr"/>
                      <a:r>
                        <a:rPr lang="en-US" sz="12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Dew Point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 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E3716B-20B6-048D-EEC0-1ECB0FB8919D}"/>
              </a:ext>
            </a:extLst>
          </p:cNvPr>
          <p:cNvSpPr txBox="1"/>
          <p:nvPr/>
        </p:nvSpPr>
        <p:spPr>
          <a:xfrm>
            <a:off x="5331830" y="4242783"/>
            <a:ext cx="249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Heat Sink Temperature  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6F415069-3185-D176-464F-8E3DE6D9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4" t="3383" r="21401" b="3383"/>
          <a:stretch/>
        </p:blipFill>
        <p:spPr>
          <a:xfrm>
            <a:off x="333073" y="1131726"/>
            <a:ext cx="3852635" cy="2876850"/>
          </a:xfrm>
          <a:prstGeom prst="rect">
            <a:avLst/>
          </a:prstGeom>
        </p:spPr>
      </p:pic>
      <p:pic>
        <p:nvPicPr>
          <p:cNvPr id="11" name="Picture 10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962DD450-BF10-4352-251D-1729E0D9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8" t="6157" r="22794" b="6523"/>
          <a:stretch/>
        </p:blipFill>
        <p:spPr>
          <a:xfrm>
            <a:off x="8350140" y="999866"/>
            <a:ext cx="3785738" cy="2694366"/>
          </a:xfrm>
          <a:prstGeom prst="rect">
            <a:avLst/>
          </a:prstGeom>
        </p:spPr>
      </p:pic>
      <p:pic>
        <p:nvPicPr>
          <p:cNvPr id="13" name="Picture 12" descr="Shape, icon&#10;&#10;AI-generated content may be incorrect.">
            <a:extLst>
              <a:ext uri="{FF2B5EF4-FFF2-40B4-BE49-F238E27FC236}">
                <a16:creationId xmlns:a16="http://schemas.microsoft.com/office/drawing/2014/main" id="{CBE86143-9D21-F3E7-DCE0-ED83DC1D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6" t="1339" r="4467" b="4309"/>
          <a:stretch/>
        </p:blipFill>
        <p:spPr>
          <a:xfrm>
            <a:off x="4360983" y="1676654"/>
            <a:ext cx="3822286" cy="23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AB2A4-F265-4BA6-17A5-E049B0501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97D2-E2B4-1A47-7E12-DF04B93D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– Scenario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A4B66-8BE0-B60A-CDC5-18DF2139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37B71-E051-0F30-00F6-820717EB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1C85C-06D3-F43B-8257-7F3CC32D11FF}"/>
              </a:ext>
            </a:extLst>
          </p:cNvPr>
          <p:cNvSpPr txBox="1"/>
          <p:nvPr/>
        </p:nvSpPr>
        <p:spPr>
          <a:xfrm>
            <a:off x="1202332" y="688445"/>
            <a:ext cx="357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Relative Humidity 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DB0759-8C30-02B3-9E88-38C04D519B97}"/>
              </a:ext>
            </a:extLst>
          </p:cNvPr>
          <p:cNvSpPr txBox="1"/>
          <p:nvPr/>
        </p:nvSpPr>
        <p:spPr>
          <a:xfrm>
            <a:off x="8762086" y="4321845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06CFA6-B686-CFDC-59B2-E4267F3B6F6D}"/>
              </a:ext>
            </a:extLst>
          </p:cNvPr>
          <p:cNvSpPr txBox="1"/>
          <p:nvPr/>
        </p:nvSpPr>
        <p:spPr>
          <a:xfrm>
            <a:off x="1879750" y="4321845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C74B07-DB93-62E6-92CC-A99B094B9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15908"/>
              </p:ext>
            </p:extLst>
          </p:nvPr>
        </p:nvGraphicFramePr>
        <p:xfrm>
          <a:off x="708884" y="4782160"/>
          <a:ext cx="3757749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06DFD09-FCC0-9B70-EAF4-F079C8A59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33184"/>
              </p:ext>
            </p:extLst>
          </p:nvPr>
        </p:nvGraphicFramePr>
        <p:xfrm>
          <a:off x="4780236" y="4782160"/>
          <a:ext cx="608361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Relative Humidity </a:t>
                      </a:r>
                    </a:p>
                    <a:p>
                      <a:pPr algn="ctr"/>
                      <a:r>
                        <a:rPr lang="en-US" sz="12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Dew Point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 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955"/>
                  </a:ext>
                </a:extLst>
              </a:tr>
            </a:tbl>
          </a:graphicData>
        </a:graphic>
      </p:graphicFrame>
      <p:pic>
        <p:nvPicPr>
          <p:cNvPr id="13" name="Picture 12" descr="Icon&#10;&#10;AI-generated content may be incorrect.">
            <a:extLst>
              <a:ext uri="{FF2B5EF4-FFF2-40B4-BE49-F238E27FC236}">
                <a16:creationId xmlns:a16="http://schemas.microsoft.com/office/drawing/2014/main" id="{F534AE1E-ABBA-E3FB-2D9C-4385D193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6" t="4056" r="21215" b="3085"/>
          <a:stretch/>
        </p:blipFill>
        <p:spPr>
          <a:xfrm>
            <a:off x="483774" y="1111542"/>
            <a:ext cx="4207967" cy="3125759"/>
          </a:xfrm>
          <a:prstGeom prst="rect">
            <a:avLst/>
          </a:prstGeom>
        </p:spPr>
      </p:pic>
      <p:pic>
        <p:nvPicPr>
          <p:cNvPr id="15" name="Picture 14" descr="A picture containing icon&#10;&#10;AI-generated content may be incorrect.">
            <a:extLst>
              <a:ext uri="{FF2B5EF4-FFF2-40B4-BE49-F238E27FC236}">
                <a16:creationId xmlns:a16="http://schemas.microsoft.com/office/drawing/2014/main" id="{642A25C5-57EF-4846-2843-2FF2DB35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1" t="6701" r="23074" b="6748"/>
          <a:stretch/>
        </p:blipFill>
        <p:spPr>
          <a:xfrm>
            <a:off x="7468999" y="1200843"/>
            <a:ext cx="4109687" cy="29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2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B711-1305-4FE3-5CF8-1F731286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0815-CB99-2C82-984F-E471F804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– Scenario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2D870-9C84-E3EC-75A6-C54B4338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Incremental Design Review of the ME Design of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D6271-A9F5-E259-785F-5AECB3C5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7922E-0283-8038-92AD-EA8BB22FCA99}"/>
              </a:ext>
            </a:extLst>
          </p:cNvPr>
          <p:cNvSpPr txBox="1"/>
          <p:nvPr/>
        </p:nvSpPr>
        <p:spPr>
          <a:xfrm>
            <a:off x="1202332" y="688445"/>
            <a:ext cx="278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Heat Transfer Coefficient 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4FF418-6B21-91CB-413D-604740EEE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15381"/>
              </p:ext>
            </p:extLst>
          </p:nvPr>
        </p:nvGraphicFramePr>
        <p:xfrm>
          <a:off x="905367" y="4632891"/>
          <a:ext cx="3757749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Half 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141021A-3161-C648-610C-2CE6C5372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6530"/>
              </p:ext>
            </p:extLst>
          </p:nvPr>
        </p:nvGraphicFramePr>
        <p:xfrm>
          <a:off x="5203023" y="4620835"/>
          <a:ext cx="6083610" cy="1564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Heat Transfer Coefficient (W/m^2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Dew Point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9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4D8FAC-21CB-E4B1-4CAE-35DF8CAACA7B}"/>
              </a:ext>
            </a:extLst>
          </p:cNvPr>
          <p:cNvSpPr txBox="1"/>
          <p:nvPr/>
        </p:nvSpPr>
        <p:spPr>
          <a:xfrm>
            <a:off x="2076395" y="4274203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2D279-3915-E7C6-35FA-9A2A64B7B3E0}"/>
              </a:ext>
            </a:extLst>
          </p:cNvPr>
          <p:cNvSpPr txBox="1"/>
          <p:nvPr/>
        </p:nvSpPr>
        <p:spPr>
          <a:xfrm>
            <a:off x="8762086" y="417227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pic>
        <p:nvPicPr>
          <p:cNvPr id="11" name="Picture 10" descr="Icon&#10;&#10;AI-generated content may be incorrect.">
            <a:extLst>
              <a:ext uri="{FF2B5EF4-FFF2-40B4-BE49-F238E27FC236}">
                <a16:creationId xmlns:a16="http://schemas.microsoft.com/office/drawing/2014/main" id="{0F963B66-3389-50FB-EC22-C00B2A870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1" t="4713" r="21501" b="3704"/>
          <a:stretch/>
        </p:blipFill>
        <p:spPr>
          <a:xfrm>
            <a:off x="688953" y="1149135"/>
            <a:ext cx="4190575" cy="3082807"/>
          </a:xfrm>
          <a:prstGeom prst="rect">
            <a:avLst/>
          </a:prstGeom>
        </p:spPr>
      </p:pic>
      <p:pic>
        <p:nvPicPr>
          <p:cNvPr id="13" name="Picture 12" descr="A picture containing icon&#10;&#10;AI-generated content may be incorrect.">
            <a:extLst>
              <a:ext uri="{FF2B5EF4-FFF2-40B4-BE49-F238E27FC236}">
                <a16:creationId xmlns:a16="http://schemas.microsoft.com/office/drawing/2014/main" id="{C93B98B9-8F84-9D74-D586-60391867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2" t="6449" r="22870" b="7262"/>
          <a:stretch/>
        </p:blipFill>
        <p:spPr>
          <a:xfrm>
            <a:off x="7251763" y="1149135"/>
            <a:ext cx="4128271" cy="29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5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69D0-418A-A7A6-0F81-9A7DCCE79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E28A-B69B-4EBA-AA49-BD9B95B4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– Scenario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1BDC2-D391-C7B3-6F23-8836AD76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7407-4114-E04A-B13A-065A8CA0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C9837-AFC8-CA8E-B7D5-260287AF75F5}"/>
              </a:ext>
            </a:extLst>
          </p:cNvPr>
          <p:cNvSpPr txBox="1"/>
          <p:nvPr/>
        </p:nvSpPr>
        <p:spPr>
          <a:xfrm>
            <a:off x="1202332" y="688445"/>
            <a:ext cx="278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Velocity 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92CD4E4-6C7B-C098-2D4F-3DEB303F3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79806"/>
              </p:ext>
            </p:extLst>
          </p:nvPr>
        </p:nvGraphicFramePr>
        <p:xfrm>
          <a:off x="1068337" y="4814295"/>
          <a:ext cx="3757749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809898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Ambient Temperature 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Flow velocity</a:t>
                      </a:r>
                    </a:p>
                    <a:p>
                      <a:pPr algn="ctr"/>
                      <a:r>
                        <a:rPr lang="en-US" sz="1200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Heat load </a:t>
                      </a:r>
                    </a:p>
                    <a:p>
                      <a:pPr algn="ctr"/>
                      <a:r>
                        <a:rPr lang="en-US" sz="1200" dirty="0"/>
                        <a:t>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Heat load </a:t>
                      </a:r>
                    </a:p>
                    <a:p>
                      <a:pPr algn="ctr"/>
                      <a:r>
                        <a:rPr lang="en-US" sz="1200" dirty="0"/>
                        <a:t>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CB73D4D-D4C1-E7D9-2619-D36349538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977901"/>
              </p:ext>
            </p:extLst>
          </p:nvPr>
        </p:nvGraphicFramePr>
        <p:xfrm>
          <a:off x="5321011" y="4814295"/>
          <a:ext cx="608361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4118833898"/>
                    </a:ext>
                  </a:extLst>
                </a:gridCol>
                <a:gridCol w="1248172">
                  <a:extLst>
                    <a:ext uri="{9D8B030D-6E8A-4147-A177-3AD203B41FA5}">
                      <a16:colId xmlns:a16="http://schemas.microsoft.com/office/drawing/2014/main" val="3180253672"/>
                    </a:ext>
                  </a:extLst>
                </a:gridCol>
                <a:gridCol w="1291246">
                  <a:extLst>
                    <a:ext uri="{9D8B030D-6E8A-4147-A177-3AD203B41FA5}">
                      <a16:colId xmlns:a16="http://schemas.microsoft.com/office/drawing/2014/main" val="4020197393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2677074241"/>
                    </a:ext>
                  </a:extLst>
                </a:gridCol>
                <a:gridCol w="1182741">
                  <a:extLst>
                    <a:ext uri="{9D8B030D-6E8A-4147-A177-3AD203B41FA5}">
                      <a16:colId xmlns:a16="http://schemas.microsoft.com/office/drawing/2014/main" val="195246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Velocity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Dew Point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 Inlet Temperature </a:t>
                      </a:r>
                    </a:p>
                    <a:p>
                      <a:pPr algn="ctr"/>
                      <a:r>
                        <a:rPr lang="en-US" sz="1200" dirty="0"/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 Temperature</a:t>
                      </a:r>
                    </a:p>
                    <a:p>
                      <a:pPr algn="ctr"/>
                      <a:r>
                        <a:rPr lang="en-US" sz="1200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</a:t>
                      </a:r>
                      <a:r>
                        <a:rPr lang="en-US" sz="1200" dirty="0"/>
                        <a:t> Temperature 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8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9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96C3DC-D44F-B220-049A-DCB8F59AC14C}"/>
              </a:ext>
            </a:extLst>
          </p:cNvPr>
          <p:cNvSpPr txBox="1"/>
          <p:nvPr/>
        </p:nvSpPr>
        <p:spPr>
          <a:xfrm>
            <a:off x="2076395" y="4274203"/>
            <a:ext cx="222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FEB Temperature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6D7B2-3F03-AAD0-5685-A691050684E9}"/>
              </a:ext>
            </a:extLst>
          </p:cNvPr>
          <p:cNvSpPr txBox="1"/>
          <p:nvPr/>
        </p:nvSpPr>
        <p:spPr>
          <a:xfrm>
            <a:off x="8762086" y="4269833"/>
            <a:ext cx="21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</a:t>
            </a:r>
          </a:p>
        </p:txBody>
      </p:sp>
      <p:pic>
        <p:nvPicPr>
          <p:cNvPr id="13" name="Picture 12" descr="Icon&#10;&#10;AI-generated content may be incorrect.">
            <a:extLst>
              <a:ext uri="{FF2B5EF4-FFF2-40B4-BE49-F238E27FC236}">
                <a16:creationId xmlns:a16="http://schemas.microsoft.com/office/drawing/2014/main" id="{985824B7-0D72-AC84-ED55-4F65A005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1" t="4431" r="21121" b="3982"/>
          <a:stretch/>
        </p:blipFill>
        <p:spPr>
          <a:xfrm>
            <a:off x="705238" y="1150611"/>
            <a:ext cx="4215497" cy="3082942"/>
          </a:xfrm>
          <a:prstGeom prst="rect">
            <a:avLst/>
          </a:prstGeom>
        </p:spPr>
      </p:pic>
      <p:pic>
        <p:nvPicPr>
          <p:cNvPr id="19" name="Picture 18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8D4A3B29-FDB2-7785-DB3F-236BECDBE2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7" t="7187" r="23120" b="6524"/>
          <a:stretch/>
        </p:blipFill>
        <p:spPr>
          <a:xfrm>
            <a:off x="7307503" y="1183445"/>
            <a:ext cx="4097118" cy="29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79AC6-92BC-EDA8-9E9D-2957782B5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0F4A-7D96-0767-AE20-0F2484B5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Forward EMCAL – CFD Simulation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EE81C-5B2A-EA25-84B4-EF9B4A6E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Incremental Design Review of the ME Design of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B719A-4195-DE5D-475D-B5F4F301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3046-3718-4787-A254-B95ECEC9ED5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488D0-6D1E-76AF-7E6E-59361430AF32}"/>
              </a:ext>
            </a:extLst>
          </p:cNvPr>
          <p:cNvSpPr txBox="1"/>
          <p:nvPr/>
        </p:nvSpPr>
        <p:spPr>
          <a:xfrm>
            <a:off x="1202332" y="688445"/>
            <a:ext cx="278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Design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6D5C2-9993-B8D1-62E4-24C84AE15339}"/>
              </a:ext>
            </a:extLst>
          </p:cNvPr>
          <p:cNvSpPr txBox="1"/>
          <p:nvPr/>
        </p:nvSpPr>
        <p:spPr>
          <a:xfrm>
            <a:off x="2245526" y="4149361"/>
            <a:ext cx="221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  </a:t>
            </a:r>
          </a:p>
        </p:txBody>
      </p:sp>
      <p:pic>
        <p:nvPicPr>
          <p:cNvPr id="10" name="Picture 9" descr="A picture containing shape&#10;&#10;AI-generated content may be incorrect.">
            <a:extLst>
              <a:ext uri="{FF2B5EF4-FFF2-40B4-BE49-F238E27FC236}">
                <a16:creationId xmlns:a16="http://schemas.microsoft.com/office/drawing/2014/main" id="{37A247C4-0277-4F04-B87C-ED92BB7A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96" t="27691" r="85216" b="22389"/>
          <a:stretch/>
        </p:blipFill>
        <p:spPr>
          <a:xfrm>
            <a:off x="9488120" y="4553983"/>
            <a:ext cx="825928" cy="1659407"/>
          </a:xfrm>
          <a:prstGeom prst="rect">
            <a:avLst/>
          </a:prstGeom>
        </p:spPr>
      </p:pic>
      <p:pic>
        <p:nvPicPr>
          <p:cNvPr id="12" name="Picture 11" descr="A picture containing shape&#10;&#10;AI-generated content may be incorrect.">
            <a:extLst>
              <a:ext uri="{FF2B5EF4-FFF2-40B4-BE49-F238E27FC236}">
                <a16:creationId xmlns:a16="http://schemas.microsoft.com/office/drawing/2014/main" id="{17368933-72B1-6A5D-CA10-12CF2FF6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215" r="85727" b="25288"/>
          <a:stretch/>
        </p:blipFill>
        <p:spPr>
          <a:xfrm>
            <a:off x="2876785" y="4533231"/>
            <a:ext cx="751816" cy="1545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8FD017-E2AA-FBAC-D68D-85AF5BCDB086}"/>
              </a:ext>
            </a:extLst>
          </p:cNvPr>
          <p:cNvSpPr txBox="1"/>
          <p:nvPr/>
        </p:nvSpPr>
        <p:spPr>
          <a:xfrm>
            <a:off x="3920299" y="4965266"/>
            <a:ext cx="6741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3E7E59-5027-92F4-9B8D-0C8B33629EA5}"/>
              </a:ext>
            </a:extLst>
          </p:cNvPr>
          <p:cNvSpPr txBox="1"/>
          <p:nvPr/>
        </p:nvSpPr>
        <p:spPr>
          <a:xfrm>
            <a:off x="1011126" y="4739757"/>
            <a:ext cx="1573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r>
              <a:rPr lang="en-US" dirty="0"/>
              <a:t> Board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014B5C-3685-341C-8D58-4F98AB07BA53}"/>
              </a:ext>
            </a:extLst>
          </p:cNvPr>
          <p:cNvCxnSpPr>
            <a:cxnSpLocks/>
          </p:cNvCxnSpPr>
          <p:nvPr/>
        </p:nvCxnSpPr>
        <p:spPr>
          <a:xfrm>
            <a:off x="2497140" y="5110394"/>
            <a:ext cx="379645" cy="448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B8566A-E3D8-2F54-8F07-E40FAF4193FF}"/>
              </a:ext>
            </a:extLst>
          </p:cNvPr>
          <p:cNvCxnSpPr>
            <a:cxnSpLocks/>
          </p:cNvCxnSpPr>
          <p:nvPr/>
        </p:nvCxnSpPr>
        <p:spPr>
          <a:xfrm flipH="1">
            <a:off x="3535680" y="5356265"/>
            <a:ext cx="576985" cy="293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icon&#10;&#10;AI-generated content may be incorrect.">
            <a:extLst>
              <a:ext uri="{FF2B5EF4-FFF2-40B4-BE49-F238E27FC236}">
                <a16:creationId xmlns:a16="http://schemas.microsoft.com/office/drawing/2014/main" id="{24AB1DFD-F863-4D2C-3E0E-A7DC16480A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3" t="7184" r="22796" b="7422"/>
          <a:stretch/>
        </p:blipFill>
        <p:spPr>
          <a:xfrm>
            <a:off x="816903" y="1208275"/>
            <a:ext cx="4119764" cy="2874478"/>
          </a:xfrm>
          <a:prstGeom prst="rect">
            <a:avLst/>
          </a:prstGeom>
        </p:spPr>
      </p:pic>
      <p:pic>
        <p:nvPicPr>
          <p:cNvPr id="21" name="Picture 20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FD525837-8D98-8E92-191E-3FEFCD86A5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77" t="7186" r="22377" b="6823"/>
          <a:stretch/>
        </p:blipFill>
        <p:spPr>
          <a:xfrm>
            <a:off x="6755214" y="1188180"/>
            <a:ext cx="4152542" cy="28945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78A97E-A2C2-485F-5973-FDD2EF3983EC}"/>
              </a:ext>
            </a:extLst>
          </p:cNvPr>
          <p:cNvSpPr txBox="1"/>
          <p:nvPr/>
        </p:nvSpPr>
        <p:spPr>
          <a:xfrm>
            <a:off x="10829022" y="4986933"/>
            <a:ext cx="6741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77A209-EB16-8FD7-CCAE-589BBFB396F2}"/>
              </a:ext>
            </a:extLst>
          </p:cNvPr>
          <p:cNvCxnSpPr>
            <a:cxnSpLocks/>
          </p:cNvCxnSpPr>
          <p:nvPr/>
        </p:nvCxnSpPr>
        <p:spPr>
          <a:xfrm flipH="1">
            <a:off x="10210267" y="5315132"/>
            <a:ext cx="629770" cy="293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FE0CBE5-9064-6D61-C7B1-DFD2AEAA472F}"/>
              </a:ext>
            </a:extLst>
          </p:cNvPr>
          <p:cNvSpPr txBox="1"/>
          <p:nvPr/>
        </p:nvSpPr>
        <p:spPr>
          <a:xfrm>
            <a:off x="7656672" y="5060448"/>
            <a:ext cx="1573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r>
              <a:rPr lang="en-US" dirty="0"/>
              <a:t> Board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D282C3-8A15-D8EE-9E67-AE12E1DA1D40}"/>
              </a:ext>
            </a:extLst>
          </p:cNvPr>
          <p:cNvCxnSpPr>
            <a:cxnSpLocks/>
          </p:cNvCxnSpPr>
          <p:nvPr/>
        </p:nvCxnSpPr>
        <p:spPr>
          <a:xfrm>
            <a:off x="9135291" y="5429780"/>
            <a:ext cx="411861" cy="430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EEFFB82-10A6-48EE-B383-C5299FD8C4B9}"/>
              </a:ext>
            </a:extLst>
          </p:cNvPr>
          <p:cNvSpPr txBox="1"/>
          <p:nvPr/>
        </p:nvSpPr>
        <p:spPr>
          <a:xfrm>
            <a:off x="8400178" y="4149091"/>
            <a:ext cx="2027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SiPM</a:t>
            </a:r>
            <a:r>
              <a:rPr lang="en-US" sz="1600" b="1" dirty="0"/>
              <a:t> Temperature   </a:t>
            </a:r>
          </a:p>
        </p:txBody>
      </p:sp>
    </p:spTree>
    <p:extLst>
      <p:ext uri="{BB962C8B-B14F-4D97-AF65-F5344CB8AC3E}">
        <p14:creationId xmlns:p14="http://schemas.microsoft.com/office/powerpoint/2010/main" val="32909779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0" ma:contentTypeDescription="Create a new document." ma:contentTypeScope="" ma:versionID="f6f58857f6daa4b711834340285195ba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053b8f7372f1cfbe58d59be704c01563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5FDE2A7-6190-4660-96B1-4848D3073C46}">
  <ds:schemaRefs>
    <ds:schemaRef ds:uri="3bfd71d5-c7ac-4dca-b865-a609d1eb4074"/>
    <ds:schemaRef ds:uri="d767f846-2003-4795-b8a5-c12e60d567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3bfd71d5-c7ac-4dca-b865-a609d1eb4074"/>
    <ds:schemaRef ds:uri="d767f846-2003-4795-b8a5-c12e60d567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39239</TotalTime>
  <Words>684</Words>
  <Application>Microsoft Office PowerPoint</Application>
  <PresentationFormat>Widescreen</PresentationFormat>
  <Paragraphs>236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BNL</vt:lpstr>
      <vt:lpstr>Detector Cooling - Update</vt:lpstr>
      <vt:lpstr>Forward EMCAL</vt:lpstr>
      <vt:lpstr>Forward EMCAL</vt:lpstr>
      <vt:lpstr>Forward EMCAL – CFD Simulation</vt:lpstr>
      <vt:lpstr>Forward EMCAL – CFD Simulation </vt:lpstr>
      <vt:lpstr>Forward EMCAL – CFD Simulation – Scenario 1</vt:lpstr>
      <vt:lpstr>Forward EMCAL – CFD Simulation – Scenario 2</vt:lpstr>
      <vt:lpstr>Forward EMCAL – CFD Simulation – Scenario 3</vt:lpstr>
      <vt:lpstr>Forward EMCAL – CFD Simulation 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Gowda, Girish</cp:lastModifiedBy>
  <cp:revision>72</cp:revision>
  <cp:lastPrinted>2024-05-01T13:40:29Z</cp:lastPrinted>
  <dcterms:created xsi:type="dcterms:W3CDTF">2023-09-12T20:43:32Z</dcterms:created>
  <dcterms:modified xsi:type="dcterms:W3CDTF">2025-04-07T14:07:08Z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  <property fmtid="{D5CDD505-2E9C-101B-9397-08002B2CF9AE}" pid="3" name="MediaServiceImageTags">
    <vt:lpwstr/>
  </property>
</Properties>
</file>