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32" r:id="rId2"/>
    <p:sldId id="576" r:id="rId3"/>
    <p:sldId id="587" r:id="rId4"/>
    <p:sldId id="609" r:id="rId5"/>
    <p:sldId id="588" r:id="rId6"/>
    <p:sldId id="566" r:id="rId7"/>
    <p:sldId id="608" r:id="rId8"/>
    <p:sldId id="555" r:id="rId9"/>
    <p:sldId id="589" r:id="rId10"/>
    <p:sldId id="616" r:id="rId11"/>
    <p:sldId id="617" r:id="rId12"/>
    <p:sldId id="618" r:id="rId13"/>
    <p:sldId id="610" r:id="rId14"/>
    <p:sldId id="611" r:id="rId15"/>
    <p:sldId id="612" r:id="rId16"/>
    <p:sldId id="613" r:id="rId17"/>
    <p:sldId id="614" r:id="rId18"/>
    <p:sldId id="615" r:id="rId19"/>
    <p:sldId id="450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1EFF"/>
    <a:srgbClr val="8342FF"/>
    <a:srgbClr val="E2FFD6"/>
    <a:srgbClr val="F8FFD8"/>
    <a:srgbClr val="A4AFFF"/>
    <a:srgbClr val="9996FF"/>
    <a:srgbClr val="5360FF"/>
    <a:srgbClr val="6B7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90" autoAdjust="0"/>
  </p:normalViewPr>
  <p:slideViewPr>
    <p:cSldViewPr snapToGrid="0" snapToObjects="1">
      <p:cViewPr>
        <p:scale>
          <a:sx n="108" d="100"/>
          <a:sy n="108" d="100"/>
        </p:scale>
        <p:origin x="-50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 snapToObjects="1">
      <p:cViewPr varScale="1">
        <p:scale>
          <a:sx n="137" d="100"/>
          <a:sy n="137" d="100"/>
        </p:scale>
        <p:origin x="-204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B1D27-C844-3847-ACE4-D6C69533E8D4}" type="doc">
      <dgm:prSet loTypeId="urn:microsoft.com/office/officeart/2005/8/layout/hierarchy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43D605E-BE52-5847-8E0E-DB7ECAB3E604}">
      <dgm:prSet phldrT="[Text]" custT="1"/>
      <dgm:spPr>
        <a:solidFill>
          <a:srgbClr val="DBFFF4">
            <a:alpha val="12000"/>
          </a:srgbClr>
        </a:solidFill>
        <a:ln w="12700" cmpd="sng">
          <a:solidFill>
            <a:srgbClr val="000090"/>
          </a:solidFill>
        </a:ln>
      </dgm:spPr>
      <dgm:t>
        <a:bodyPr/>
        <a:lstStyle/>
        <a:p>
          <a:pPr algn="ctr"/>
          <a:r>
            <a:rPr lang="en-US" sz="2800" dirty="0" smtClean="0">
              <a:solidFill>
                <a:srgbClr val="000090"/>
              </a:solidFill>
              <a:latin typeface="Optima"/>
              <a:cs typeface="Optima"/>
            </a:rPr>
            <a:t>NS-FFAG with LINAC</a:t>
          </a:r>
          <a:endParaRPr lang="en-US" sz="2800" b="1" i="0" dirty="0" smtClean="0">
            <a:solidFill>
              <a:srgbClr val="000090"/>
            </a:solidFill>
            <a:latin typeface="Optima"/>
            <a:cs typeface="Optima"/>
          </a:endParaRPr>
        </a:p>
      </dgm:t>
    </dgm:pt>
    <dgm:pt modelId="{AA661057-8C1C-F041-B46E-88DD9E68EA27}" type="sibTrans" cxnId="{2597C39F-3592-534A-AECA-5286DB5C8716}">
      <dgm:prSet/>
      <dgm:spPr/>
      <dgm:t>
        <a:bodyPr/>
        <a:lstStyle/>
        <a:p>
          <a:endParaRPr lang="en-US"/>
        </a:p>
      </dgm:t>
    </dgm:pt>
    <dgm:pt modelId="{1A409AA4-92DC-414A-A3C4-8D2398772B34}" type="parTrans" cxnId="{2597C39F-3592-534A-AECA-5286DB5C8716}">
      <dgm:prSet/>
      <dgm:spPr/>
      <dgm:t>
        <a:bodyPr/>
        <a:lstStyle/>
        <a:p>
          <a:endParaRPr lang="en-US"/>
        </a:p>
      </dgm:t>
    </dgm:pt>
    <dgm:pt modelId="{7997451F-45E6-994B-A7C7-A528287FF267}">
      <dgm:prSet phldrT="[Text]"/>
      <dgm:spPr>
        <a:solidFill>
          <a:srgbClr val="DBFFF4"/>
        </a:solidFill>
        <a:ln w="12700" cmpd="sng">
          <a:solidFill>
            <a:srgbClr val="000090"/>
          </a:solidFill>
        </a:ln>
        <a:effectLst/>
      </dgm:spPr>
      <dgm:t>
        <a:bodyPr/>
        <a:lstStyle/>
        <a:p>
          <a:r>
            <a:rPr lang="en-US" b="0" i="0" dirty="0" smtClean="0">
              <a:solidFill>
                <a:srgbClr val="000090"/>
              </a:solidFill>
              <a:latin typeface="Optima"/>
              <a:cs typeface="Optima"/>
            </a:rPr>
            <a:t>Connection between time of flight and the linac </a:t>
          </a:r>
          <a:endParaRPr lang="en-US" b="0" i="0" dirty="0">
            <a:solidFill>
              <a:srgbClr val="000090"/>
            </a:solidFill>
            <a:latin typeface="Optima"/>
            <a:cs typeface="Optima"/>
          </a:endParaRPr>
        </a:p>
      </dgm:t>
    </dgm:pt>
    <dgm:pt modelId="{DB4A417A-F27D-1E4E-B4BD-201CA9D4D1E1}" type="parTrans" cxnId="{514A5C59-2F95-1840-B6A9-2262D2B2153E}">
      <dgm:prSet/>
      <dgm:spPr/>
      <dgm:t>
        <a:bodyPr/>
        <a:lstStyle/>
        <a:p>
          <a:endParaRPr lang="en-US"/>
        </a:p>
      </dgm:t>
    </dgm:pt>
    <dgm:pt modelId="{A7D1DE14-55B6-0B49-900C-C38647058132}" type="sibTrans" cxnId="{514A5C59-2F95-1840-B6A9-2262D2B2153E}">
      <dgm:prSet/>
      <dgm:spPr/>
      <dgm:t>
        <a:bodyPr/>
        <a:lstStyle/>
        <a:p>
          <a:endParaRPr lang="en-US"/>
        </a:p>
      </dgm:t>
    </dgm:pt>
    <dgm:pt modelId="{CD8898F3-BDA4-4D4D-A4EC-7887469E9F21}">
      <dgm:prSet phldrT="[Text]"/>
      <dgm:spPr>
        <a:solidFill>
          <a:srgbClr val="DBFFF4"/>
        </a:solidFill>
        <a:ln w="12700" cmpd="sng">
          <a:solidFill>
            <a:srgbClr val="000090"/>
          </a:solidFill>
        </a:ln>
        <a:effectLst/>
      </dgm:spPr>
      <dgm:t>
        <a:bodyPr/>
        <a:lstStyle/>
        <a:p>
          <a:r>
            <a:rPr lang="en-US" b="0" i="0" dirty="0" smtClean="0">
              <a:solidFill>
                <a:srgbClr val="000090"/>
              </a:solidFill>
              <a:latin typeface="Optima"/>
              <a:cs typeface="Optima"/>
            </a:rPr>
            <a:t> Cost saving by </a:t>
          </a:r>
          <a:r>
            <a:rPr lang="en-US" b="0" i="0" dirty="0" smtClean="0">
              <a:solidFill>
                <a:srgbClr val="000090"/>
              </a:solidFill>
              <a:latin typeface="Optima"/>
              <a:cs typeface="Optima"/>
            </a:rPr>
            <a:t>by using </a:t>
          </a:r>
          <a:r>
            <a:rPr lang="en-US" b="0" i="0" dirty="0" smtClean="0">
              <a:solidFill>
                <a:srgbClr val="000090"/>
              </a:solidFill>
              <a:latin typeface="Optima"/>
              <a:cs typeface="Optima"/>
            </a:rPr>
            <a:t>FFAG in ERL’s</a:t>
          </a:r>
          <a:endParaRPr lang="en-US" b="0" i="0" baseline="-25000" dirty="0">
            <a:solidFill>
              <a:srgbClr val="000090"/>
            </a:solidFill>
            <a:latin typeface="Optima"/>
            <a:cs typeface="Optima"/>
          </a:endParaRPr>
        </a:p>
      </dgm:t>
    </dgm:pt>
    <dgm:pt modelId="{F1232702-0F70-4C42-BAE0-1105AB11E9FB}" type="parTrans" cxnId="{C8A3C186-8EB8-E946-818D-572639C8F191}">
      <dgm:prSet/>
      <dgm:spPr/>
      <dgm:t>
        <a:bodyPr/>
        <a:lstStyle/>
        <a:p>
          <a:endParaRPr lang="en-US"/>
        </a:p>
      </dgm:t>
    </dgm:pt>
    <dgm:pt modelId="{344948F6-97B5-5A4A-B530-2F0475E4DF39}" type="sibTrans" cxnId="{C8A3C186-8EB8-E946-818D-572639C8F191}">
      <dgm:prSet/>
      <dgm:spPr/>
      <dgm:t>
        <a:bodyPr/>
        <a:lstStyle/>
        <a:p>
          <a:endParaRPr lang="en-US"/>
        </a:p>
      </dgm:t>
    </dgm:pt>
    <dgm:pt modelId="{0BBD4FFF-B5B4-A340-9E3D-5D91B31E502E}">
      <dgm:prSet phldrT="[Text]"/>
      <dgm:spPr>
        <a:solidFill>
          <a:srgbClr val="DBFFF4"/>
        </a:solidFill>
        <a:ln w="12700" cmpd="sng">
          <a:solidFill>
            <a:srgbClr val="000090"/>
          </a:solidFill>
        </a:ln>
        <a:effectLst/>
      </dgm:spPr>
      <dgm:t>
        <a:bodyPr/>
        <a:lstStyle/>
        <a:p>
          <a:r>
            <a:rPr lang="en-US" dirty="0" smtClean="0">
              <a:solidFill>
                <a:srgbClr val="000090"/>
              </a:solidFill>
              <a:latin typeface="Optima"/>
              <a:cs typeface="Optima"/>
            </a:rPr>
            <a:t>Possible solutions of the problem</a:t>
          </a:r>
          <a:endParaRPr lang="en-US" b="0" i="0" baseline="-25000" dirty="0">
            <a:solidFill>
              <a:srgbClr val="000090"/>
            </a:solidFill>
            <a:latin typeface="Optima"/>
            <a:cs typeface="Optima"/>
          </a:endParaRPr>
        </a:p>
      </dgm:t>
    </dgm:pt>
    <dgm:pt modelId="{BDD4F807-7641-4045-BE11-8FEA76B07FD0}" type="parTrans" cxnId="{C793C36F-19B2-C946-A3A8-50D66DB08637}">
      <dgm:prSet/>
      <dgm:spPr/>
      <dgm:t>
        <a:bodyPr/>
        <a:lstStyle/>
        <a:p>
          <a:endParaRPr lang="en-US"/>
        </a:p>
      </dgm:t>
    </dgm:pt>
    <dgm:pt modelId="{0D64D0F8-C12E-AE41-9EF6-EF986D36BB6A}" type="sibTrans" cxnId="{C793C36F-19B2-C946-A3A8-50D66DB08637}">
      <dgm:prSet/>
      <dgm:spPr/>
      <dgm:t>
        <a:bodyPr/>
        <a:lstStyle/>
        <a:p>
          <a:endParaRPr lang="en-US"/>
        </a:p>
      </dgm:t>
    </dgm:pt>
    <dgm:pt modelId="{DDB49EFE-5D3D-6048-8CD8-3A015079B240}">
      <dgm:prSet phldrT="[Text]"/>
      <dgm:spPr>
        <a:solidFill>
          <a:srgbClr val="DBFFF4"/>
        </a:solidFill>
        <a:ln w="12700" cmpd="sng">
          <a:solidFill>
            <a:srgbClr val="000090"/>
          </a:solidFill>
        </a:ln>
        <a:effectLst/>
      </dgm:spPr>
      <dgm:t>
        <a:bodyPr/>
        <a:lstStyle/>
        <a:p>
          <a:r>
            <a:rPr lang="en-US" b="0" i="0" dirty="0" smtClean="0">
              <a:solidFill>
                <a:srgbClr val="000090"/>
              </a:solidFill>
              <a:latin typeface="Optima"/>
              <a:cs typeface="Optima"/>
            </a:rPr>
            <a:t>Non-relativistic and relativistic apps </a:t>
          </a:r>
          <a:endParaRPr lang="en-US" b="0" i="0" baseline="-25000" dirty="0">
            <a:solidFill>
              <a:srgbClr val="000090"/>
            </a:solidFill>
            <a:latin typeface="Optima"/>
            <a:cs typeface="Optima"/>
          </a:endParaRPr>
        </a:p>
      </dgm:t>
    </dgm:pt>
    <dgm:pt modelId="{7C2D43C0-C0E7-FB41-9110-276B74DE0C7D}" type="parTrans" cxnId="{9A80D3C3-B04A-EC4D-B7FF-BEA273411493}">
      <dgm:prSet/>
      <dgm:spPr/>
      <dgm:t>
        <a:bodyPr/>
        <a:lstStyle/>
        <a:p>
          <a:endParaRPr lang="en-US"/>
        </a:p>
      </dgm:t>
    </dgm:pt>
    <dgm:pt modelId="{DF9B8D0B-209A-D448-B688-0761B7E56C27}" type="sibTrans" cxnId="{9A80D3C3-B04A-EC4D-B7FF-BEA273411493}">
      <dgm:prSet/>
      <dgm:spPr/>
      <dgm:t>
        <a:bodyPr/>
        <a:lstStyle/>
        <a:p>
          <a:endParaRPr lang="en-US"/>
        </a:p>
      </dgm:t>
    </dgm:pt>
    <dgm:pt modelId="{715ED059-D665-0849-AD3B-220976B5AC8B}">
      <dgm:prSet phldrT="[Text]"/>
      <dgm:spPr>
        <a:solidFill>
          <a:srgbClr val="DBFFF4"/>
        </a:solidFill>
        <a:ln w="12700" cmpd="sng">
          <a:solidFill>
            <a:srgbClr val="000090"/>
          </a:solidFill>
        </a:ln>
        <a:effectLst/>
      </dgm:spPr>
      <dgm:t>
        <a:bodyPr/>
        <a:lstStyle/>
        <a:p>
          <a:r>
            <a:rPr lang="en-US" b="0" i="0" dirty="0" smtClean="0">
              <a:solidFill>
                <a:srgbClr val="000090"/>
              </a:solidFill>
              <a:latin typeface="Optima"/>
              <a:cs typeface="Optima"/>
            </a:rPr>
            <a:t> NS-FFAG eRHIC Designs</a:t>
          </a:r>
          <a:endParaRPr lang="en-US" b="0" i="0" baseline="-25000" dirty="0">
            <a:solidFill>
              <a:srgbClr val="000090"/>
            </a:solidFill>
            <a:latin typeface="Optima"/>
            <a:cs typeface="Optima"/>
          </a:endParaRPr>
        </a:p>
      </dgm:t>
    </dgm:pt>
    <dgm:pt modelId="{0393A5F5-A505-BF4D-8540-03635A9290C4}" type="parTrans" cxnId="{76A974A2-389B-3F4B-BF13-75778B2D344E}">
      <dgm:prSet/>
      <dgm:spPr/>
      <dgm:t>
        <a:bodyPr/>
        <a:lstStyle/>
        <a:p>
          <a:endParaRPr lang="en-US"/>
        </a:p>
      </dgm:t>
    </dgm:pt>
    <dgm:pt modelId="{3442C813-2A30-5648-B2C8-E1516390BDBC}" type="sibTrans" cxnId="{76A974A2-389B-3F4B-BF13-75778B2D344E}">
      <dgm:prSet/>
      <dgm:spPr/>
      <dgm:t>
        <a:bodyPr/>
        <a:lstStyle/>
        <a:p>
          <a:endParaRPr lang="en-US"/>
        </a:p>
      </dgm:t>
    </dgm:pt>
    <dgm:pt modelId="{130820C4-FEB6-E248-B107-8A2926F16C05}">
      <dgm:prSet phldrT="[Text]"/>
      <dgm:spPr>
        <a:solidFill>
          <a:srgbClr val="DBFFF4"/>
        </a:solidFill>
        <a:ln w="12700" cmpd="sng">
          <a:solidFill>
            <a:srgbClr val="000090"/>
          </a:solidFill>
        </a:ln>
        <a:effectLst/>
      </dgm:spPr>
      <dgm:t>
        <a:bodyPr/>
        <a:lstStyle/>
        <a:p>
          <a:r>
            <a:rPr lang="en-US" b="0" i="0" dirty="0" smtClean="0">
              <a:solidFill>
                <a:srgbClr val="000090"/>
              </a:solidFill>
              <a:latin typeface="Optima"/>
              <a:cs typeface="Optima"/>
            </a:rPr>
            <a:t>Future work and summary</a:t>
          </a:r>
          <a:endParaRPr lang="en-US" b="0" i="0" baseline="-25000" dirty="0">
            <a:solidFill>
              <a:srgbClr val="000090"/>
            </a:solidFill>
            <a:latin typeface="Optima"/>
            <a:cs typeface="Optima"/>
          </a:endParaRPr>
        </a:p>
      </dgm:t>
    </dgm:pt>
    <dgm:pt modelId="{5BD99D4B-C70E-5140-A968-9842363FAED8}" type="parTrans" cxnId="{B383399A-F823-C24C-B7E4-9C64EA4A6F96}">
      <dgm:prSet/>
      <dgm:spPr/>
      <dgm:t>
        <a:bodyPr/>
        <a:lstStyle/>
        <a:p>
          <a:endParaRPr lang="en-US"/>
        </a:p>
      </dgm:t>
    </dgm:pt>
    <dgm:pt modelId="{84CDC31B-D441-704A-94B2-EE4A2821DE3B}" type="sibTrans" cxnId="{B383399A-F823-C24C-B7E4-9C64EA4A6F96}">
      <dgm:prSet/>
      <dgm:spPr/>
      <dgm:t>
        <a:bodyPr/>
        <a:lstStyle/>
        <a:p>
          <a:endParaRPr lang="en-US"/>
        </a:p>
      </dgm:t>
    </dgm:pt>
    <dgm:pt modelId="{BAA76BA9-8ACE-5A4B-A9BB-7730E5446554}" type="pres">
      <dgm:prSet presAssocID="{E4EB1D27-C844-3847-ACE4-D6C69533E8D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80F563-BB8E-8943-9004-48AA6DC3B098}" type="pres">
      <dgm:prSet presAssocID="{343D605E-BE52-5847-8E0E-DB7ECAB3E604}" presName="root1" presStyleCnt="0"/>
      <dgm:spPr/>
    </dgm:pt>
    <dgm:pt modelId="{8CBDB487-64DF-CF42-BE8C-BFB12F5A182A}" type="pres">
      <dgm:prSet presAssocID="{343D605E-BE52-5847-8E0E-DB7ECAB3E604}" presName="LevelOneTextNode" presStyleLbl="node0" presStyleIdx="0" presStyleCnt="1" custScaleX="158904" custScaleY="103725" custLinFactNeighborX="-22726" custLinFactNeighborY="-585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07E47F-CE73-994D-9744-51B2D9014D2A}" type="pres">
      <dgm:prSet presAssocID="{343D605E-BE52-5847-8E0E-DB7ECAB3E604}" presName="level2hierChild" presStyleCnt="0"/>
      <dgm:spPr/>
    </dgm:pt>
    <dgm:pt modelId="{12BE52E6-FDB6-C840-9E89-8AFCF96D7374}" type="pres">
      <dgm:prSet presAssocID="{DB4A417A-F27D-1E4E-B4BD-201CA9D4D1E1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3421862B-90D9-FA42-BC6C-9ED6705E3207}" type="pres">
      <dgm:prSet presAssocID="{DB4A417A-F27D-1E4E-B4BD-201CA9D4D1E1}" presName="connTx" presStyleLbl="parChTrans1D2" presStyleIdx="0" presStyleCnt="6"/>
      <dgm:spPr/>
      <dgm:t>
        <a:bodyPr/>
        <a:lstStyle/>
        <a:p>
          <a:endParaRPr lang="en-US"/>
        </a:p>
      </dgm:t>
    </dgm:pt>
    <dgm:pt modelId="{89D12798-BFD2-5D45-B0CF-2515EE29CB5F}" type="pres">
      <dgm:prSet presAssocID="{7997451F-45E6-994B-A7C7-A528287FF267}" presName="root2" presStyleCnt="0"/>
      <dgm:spPr/>
    </dgm:pt>
    <dgm:pt modelId="{E287F362-B9D0-A540-A707-FE86D53059DB}" type="pres">
      <dgm:prSet presAssocID="{7997451F-45E6-994B-A7C7-A528287FF267}" presName="LevelTwoTextNode" presStyleLbl="node2" presStyleIdx="0" presStyleCnt="6" custScaleX="256017" custScaleY="59599" custLinFactNeighborX="-27635" custLinFactNeighborY="-26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A7FA13-24B0-5F44-9ED0-2941ADCA97A4}" type="pres">
      <dgm:prSet presAssocID="{7997451F-45E6-994B-A7C7-A528287FF267}" presName="level3hierChild" presStyleCnt="0"/>
      <dgm:spPr/>
    </dgm:pt>
    <dgm:pt modelId="{E6863C8F-020C-234F-A0FD-4994476D2D4E}" type="pres">
      <dgm:prSet presAssocID="{F1232702-0F70-4C42-BAE0-1105AB11E9FB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829E2271-6C92-6842-B3DA-3BDC5644B7D8}" type="pres">
      <dgm:prSet presAssocID="{F1232702-0F70-4C42-BAE0-1105AB11E9FB}" presName="connTx" presStyleLbl="parChTrans1D2" presStyleIdx="1" presStyleCnt="6"/>
      <dgm:spPr/>
      <dgm:t>
        <a:bodyPr/>
        <a:lstStyle/>
        <a:p>
          <a:endParaRPr lang="en-US"/>
        </a:p>
      </dgm:t>
    </dgm:pt>
    <dgm:pt modelId="{A979ADD9-5078-2347-800F-C2F342C7DAAF}" type="pres">
      <dgm:prSet presAssocID="{CD8898F3-BDA4-4D4D-A4EC-7887469E9F21}" presName="root2" presStyleCnt="0"/>
      <dgm:spPr/>
    </dgm:pt>
    <dgm:pt modelId="{34A27CF3-7CF8-2D40-9099-04D1F421A7F7}" type="pres">
      <dgm:prSet presAssocID="{CD8898F3-BDA4-4D4D-A4EC-7887469E9F21}" presName="LevelTwoTextNode" presStyleLbl="node2" presStyleIdx="1" presStyleCnt="6" custScaleX="202944" custScaleY="57022" custLinFactNeighborX="14106" custLinFactNeighborY="-172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AF98AB-032A-0747-80B8-18F5804748EA}" type="pres">
      <dgm:prSet presAssocID="{CD8898F3-BDA4-4D4D-A4EC-7887469E9F21}" presName="level3hierChild" presStyleCnt="0"/>
      <dgm:spPr/>
    </dgm:pt>
    <dgm:pt modelId="{5BDEF28F-7578-C044-B953-9811D11ED977}" type="pres">
      <dgm:prSet presAssocID="{BDD4F807-7641-4045-BE11-8FEA76B07FD0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CA5CF245-4D3A-794D-8539-F8CEFC845EE2}" type="pres">
      <dgm:prSet presAssocID="{BDD4F807-7641-4045-BE11-8FEA76B07FD0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0551050-2627-2045-A046-AA1D5C8AF22E}" type="pres">
      <dgm:prSet presAssocID="{0BBD4FFF-B5B4-A340-9E3D-5D91B31E502E}" presName="root2" presStyleCnt="0"/>
      <dgm:spPr/>
    </dgm:pt>
    <dgm:pt modelId="{7E181B3A-9148-314A-B173-0BF3611ACC3E}" type="pres">
      <dgm:prSet presAssocID="{0BBD4FFF-B5B4-A340-9E3D-5D91B31E502E}" presName="LevelTwoTextNode" presStyleLbl="node2" presStyleIdx="2" presStyleCnt="6" custScaleX="186724" custScaleY="57022" custLinFactNeighborX="32411" custLinFactNeighborY="-68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471A6A-144C-4D40-99E9-4ADAE4CB87DB}" type="pres">
      <dgm:prSet presAssocID="{0BBD4FFF-B5B4-A340-9E3D-5D91B31E502E}" presName="level3hierChild" presStyleCnt="0"/>
      <dgm:spPr/>
    </dgm:pt>
    <dgm:pt modelId="{1622C280-EBCA-9F4A-B3E9-6CB1789E9F68}" type="pres">
      <dgm:prSet presAssocID="{7C2D43C0-C0E7-FB41-9110-276B74DE0C7D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FD08B386-8710-6A41-9F14-2EAC5C29B7D8}" type="pres">
      <dgm:prSet presAssocID="{7C2D43C0-C0E7-FB41-9110-276B74DE0C7D}" presName="connTx" presStyleLbl="parChTrans1D2" presStyleIdx="3" presStyleCnt="6"/>
      <dgm:spPr/>
      <dgm:t>
        <a:bodyPr/>
        <a:lstStyle/>
        <a:p>
          <a:endParaRPr lang="en-US"/>
        </a:p>
      </dgm:t>
    </dgm:pt>
    <dgm:pt modelId="{90255D43-B803-324B-9244-99E454E992DB}" type="pres">
      <dgm:prSet presAssocID="{DDB49EFE-5D3D-6048-8CD8-3A015079B240}" presName="root2" presStyleCnt="0"/>
      <dgm:spPr/>
    </dgm:pt>
    <dgm:pt modelId="{0660CD9B-EA52-4641-BAAD-50DAF007844A}" type="pres">
      <dgm:prSet presAssocID="{DDB49EFE-5D3D-6048-8CD8-3A015079B240}" presName="LevelTwoTextNode" presStyleLbl="node2" presStyleIdx="3" presStyleCnt="6" custScaleX="188064" custScaleY="57022" custLinFactNeighborX="31613" custLinFactNeighborY="99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A04AE2-5262-D246-8991-555BB2A9BF17}" type="pres">
      <dgm:prSet presAssocID="{DDB49EFE-5D3D-6048-8CD8-3A015079B240}" presName="level3hierChild" presStyleCnt="0"/>
      <dgm:spPr/>
    </dgm:pt>
    <dgm:pt modelId="{9D7AA36C-1C4F-9540-B25D-792EB7B9189B}" type="pres">
      <dgm:prSet presAssocID="{0393A5F5-A505-BF4D-8540-03635A9290C4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41544EB7-1201-FE4B-B355-C1D4D93B719A}" type="pres">
      <dgm:prSet presAssocID="{0393A5F5-A505-BF4D-8540-03635A9290C4}" presName="connTx" presStyleLbl="parChTrans1D2" presStyleIdx="4" presStyleCnt="6"/>
      <dgm:spPr/>
      <dgm:t>
        <a:bodyPr/>
        <a:lstStyle/>
        <a:p>
          <a:endParaRPr lang="en-US"/>
        </a:p>
      </dgm:t>
    </dgm:pt>
    <dgm:pt modelId="{D871BE5A-9DC6-DD4C-B6DF-D53CE57A0B9B}" type="pres">
      <dgm:prSet presAssocID="{715ED059-D665-0849-AD3B-220976B5AC8B}" presName="root2" presStyleCnt="0"/>
      <dgm:spPr/>
    </dgm:pt>
    <dgm:pt modelId="{CF1B0C92-C1C3-2C48-B2F3-F63F3F0CD98F}" type="pres">
      <dgm:prSet presAssocID="{715ED059-D665-0849-AD3B-220976B5AC8B}" presName="LevelTwoTextNode" presStyleLbl="node2" presStyleIdx="4" presStyleCnt="6" custScaleX="140705" custScaleY="57022" custLinFactNeighborX="31794" custLinFactNeighborY="276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7F5D83-D71C-154C-94AA-A8444643AE06}" type="pres">
      <dgm:prSet presAssocID="{715ED059-D665-0849-AD3B-220976B5AC8B}" presName="level3hierChild" presStyleCnt="0"/>
      <dgm:spPr/>
    </dgm:pt>
    <dgm:pt modelId="{DEFD2ECB-4CFB-FF47-B18D-3CF5FDEEDB9F}" type="pres">
      <dgm:prSet presAssocID="{5BD99D4B-C70E-5140-A968-9842363FAED8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17D1F96C-494B-644B-A17F-09E8CF141FA5}" type="pres">
      <dgm:prSet presAssocID="{5BD99D4B-C70E-5140-A968-9842363FAED8}" presName="connTx" presStyleLbl="parChTrans1D2" presStyleIdx="5" presStyleCnt="6"/>
      <dgm:spPr/>
      <dgm:t>
        <a:bodyPr/>
        <a:lstStyle/>
        <a:p>
          <a:endParaRPr lang="en-US"/>
        </a:p>
      </dgm:t>
    </dgm:pt>
    <dgm:pt modelId="{62B0E47E-F021-9B41-ADC7-400E8DDFC35C}" type="pres">
      <dgm:prSet presAssocID="{130820C4-FEB6-E248-B107-8A2926F16C05}" presName="root2" presStyleCnt="0"/>
      <dgm:spPr/>
    </dgm:pt>
    <dgm:pt modelId="{D507EE74-EE45-2A4F-9713-D0C945629065}" type="pres">
      <dgm:prSet presAssocID="{130820C4-FEB6-E248-B107-8A2926F16C05}" presName="LevelTwoTextNode" presStyleLbl="node2" presStyleIdx="5" presStyleCnt="6" custScaleX="143739" custScaleY="57022" custLinFactNeighborX="18912" custLinFactNeighborY="443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DBB9C5-CBCE-694C-A620-7797F5D457AE}" type="pres">
      <dgm:prSet presAssocID="{130820C4-FEB6-E248-B107-8A2926F16C05}" presName="level3hierChild" presStyleCnt="0"/>
      <dgm:spPr/>
    </dgm:pt>
  </dgm:ptLst>
  <dgm:cxnLst>
    <dgm:cxn modelId="{625E6159-8252-4F4D-B9CD-080BB0EC54AB}" type="presOf" srcId="{7C2D43C0-C0E7-FB41-9110-276B74DE0C7D}" destId="{FD08B386-8710-6A41-9F14-2EAC5C29B7D8}" srcOrd="1" destOrd="0" presId="urn:microsoft.com/office/officeart/2005/8/layout/hierarchy2"/>
    <dgm:cxn modelId="{C8A3C186-8EB8-E946-818D-572639C8F191}" srcId="{343D605E-BE52-5847-8E0E-DB7ECAB3E604}" destId="{CD8898F3-BDA4-4D4D-A4EC-7887469E9F21}" srcOrd="1" destOrd="0" parTransId="{F1232702-0F70-4C42-BAE0-1105AB11E9FB}" sibTransId="{344948F6-97B5-5A4A-B530-2F0475E4DF39}"/>
    <dgm:cxn modelId="{76A974A2-389B-3F4B-BF13-75778B2D344E}" srcId="{343D605E-BE52-5847-8E0E-DB7ECAB3E604}" destId="{715ED059-D665-0849-AD3B-220976B5AC8B}" srcOrd="4" destOrd="0" parTransId="{0393A5F5-A505-BF4D-8540-03635A9290C4}" sibTransId="{3442C813-2A30-5648-B2C8-E1516390BDBC}"/>
    <dgm:cxn modelId="{D9D70C69-C40E-0347-98C8-2D34C46EBDEE}" type="presOf" srcId="{BDD4F807-7641-4045-BE11-8FEA76B07FD0}" destId="{5BDEF28F-7578-C044-B953-9811D11ED977}" srcOrd="0" destOrd="0" presId="urn:microsoft.com/office/officeart/2005/8/layout/hierarchy2"/>
    <dgm:cxn modelId="{DE54A7DB-6918-5D47-B71F-CCE738A59940}" type="presOf" srcId="{7997451F-45E6-994B-A7C7-A528287FF267}" destId="{E287F362-B9D0-A540-A707-FE86D53059DB}" srcOrd="0" destOrd="0" presId="urn:microsoft.com/office/officeart/2005/8/layout/hierarchy2"/>
    <dgm:cxn modelId="{5918E3D1-761E-8D4B-B3D8-A37BBE04F9EA}" type="presOf" srcId="{CD8898F3-BDA4-4D4D-A4EC-7887469E9F21}" destId="{34A27CF3-7CF8-2D40-9099-04D1F421A7F7}" srcOrd="0" destOrd="0" presId="urn:microsoft.com/office/officeart/2005/8/layout/hierarchy2"/>
    <dgm:cxn modelId="{F35D2F5E-3845-0847-B949-1B2F497EB447}" type="presOf" srcId="{DB4A417A-F27D-1E4E-B4BD-201CA9D4D1E1}" destId="{12BE52E6-FDB6-C840-9E89-8AFCF96D7374}" srcOrd="0" destOrd="0" presId="urn:microsoft.com/office/officeart/2005/8/layout/hierarchy2"/>
    <dgm:cxn modelId="{4F113D03-C537-6F40-895B-BF63C839E6D0}" type="presOf" srcId="{343D605E-BE52-5847-8E0E-DB7ECAB3E604}" destId="{8CBDB487-64DF-CF42-BE8C-BFB12F5A182A}" srcOrd="0" destOrd="0" presId="urn:microsoft.com/office/officeart/2005/8/layout/hierarchy2"/>
    <dgm:cxn modelId="{CC36D018-18FE-4844-9839-1973C8713FFB}" type="presOf" srcId="{5BD99D4B-C70E-5140-A968-9842363FAED8}" destId="{17D1F96C-494B-644B-A17F-09E8CF141FA5}" srcOrd="1" destOrd="0" presId="urn:microsoft.com/office/officeart/2005/8/layout/hierarchy2"/>
    <dgm:cxn modelId="{885C8034-CBA6-7C4A-AB79-C230442C7529}" type="presOf" srcId="{E4EB1D27-C844-3847-ACE4-D6C69533E8D4}" destId="{BAA76BA9-8ACE-5A4B-A9BB-7730E5446554}" srcOrd="0" destOrd="0" presId="urn:microsoft.com/office/officeart/2005/8/layout/hierarchy2"/>
    <dgm:cxn modelId="{1256638A-734D-FB46-86AE-C1BFD811493C}" type="presOf" srcId="{F1232702-0F70-4C42-BAE0-1105AB11E9FB}" destId="{E6863C8F-020C-234F-A0FD-4994476D2D4E}" srcOrd="0" destOrd="0" presId="urn:microsoft.com/office/officeart/2005/8/layout/hierarchy2"/>
    <dgm:cxn modelId="{514A5C59-2F95-1840-B6A9-2262D2B2153E}" srcId="{343D605E-BE52-5847-8E0E-DB7ECAB3E604}" destId="{7997451F-45E6-994B-A7C7-A528287FF267}" srcOrd="0" destOrd="0" parTransId="{DB4A417A-F27D-1E4E-B4BD-201CA9D4D1E1}" sibTransId="{A7D1DE14-55B6-0B49-900C-C38647058132}"/>
    <dgm:cxn modelId="{A11AAA33-E267-114F-9ED3-DFDA2F432664}" type="presOf" srcId="{0BBD4FFF-B5B4-A340-9E3D-5D91B31E502E}" destId="{7E181B3A-9148-314A-B173-0BF3611ACC3E}" srcOrd="0" destOrd="0" presId="urn:microsoft.com/office/officeart/2005/8/layout/hierarchy2"/>
    <dgm:cxn modelId="{FB012776-15BB-AB4A-A32F-447D1E99127B}" type="presOf" srcId="{BDD4F807-7641-4045-BE11-8FEA76B07FD0}" destId="{CA5CF245-4D3A-794D-8539-F8CEFC845EE2}" srcOrd="1" destOrd="0" presId="urn:microsoft.com/office/officeart/2005/8/layout/hierarchy2"/>
    <dgm:cxn modelId="{8D71928F-B27A-254E-95CA-5A428B05E2C5}" type="presOf" srcId="{7C2D43C0-C0E7-FB41-9110-276B74DE0C7D}" destId="{1622C280-EBCA-9F4A-B3E9-6CB1789E9F68}" srcOrd="0" destOrd="0" presId="urn:microsoft.com/office/officeart/2005/8/layout/hierarchy2"/>
    <dgm:cxn modelId="{C793C36F-19B2-C946-A3A8-50D66DB08637}" srcId="{343D605E-BE52-5847-8E0E-DB7ECAB3E604}" destId="{0BBD4FFF-B5B4-A340-9E3D-5D91B31E502E}" srcOrd="2" destOrd="0" parTransId="{BDD4F807-7641-4045-BE11-8FEA76B07FD0}" sibTransId="{0D64D0F8-C12E-AE41-9EF6-EF986D36BB6A}"/>
    <dgm:cxn modelId="{B383399A-F823-C24C-B7E4-9C64EA4A6F96}" srcId="{343D605E-BE52-5847-8E0E-DB7ECAB3E604}" destId="{130820C4-FEB6-E248-B107-8A2926F16C05}" srcOrd="5" destOrd="0" parTransId="{5BD99D4B-C70E-5140-A968-9842363FAED8}" sibTransId="{84CDC31B-D441-704A-94B2-EE4A2821DE3B}"/>
    <dgm:cxn modelId="{CF59690E-07FE-954D-9BC4-3E5736849ADD}" type="presOf" srcId="{0393A5F5-A505-BF4D-8540-03635A9290C4}" destId="{9D7AA36C-1C4F-9540-B25D-792EB7B9189B}" srcOrd="0" destOrd="0" presId="urn:microsoft.com/office/officeart/2005/8/layout/hierarchy2"/>
    <dgm:cxn modelId="{A8BF70B2-C635-0249-9764-515D3A18499E}" type="presOf" srcId="{715ED059-D665-0849-AD3B-220976B5AC8B}" destId="{CF1B0C92-C1C3-2C48-B2F3-F63F3F0CD98F}" srcOrd="0" destOrd="0" presId="urn:microsoft.com/office/officeart/2005/8/layout/hierarchy2"/>
    <dgm:cxn modelId="{7A0D83DF-BF5B-3740-9093-F36AA7C18F93}" type="presOf" srcId="{DDB49EFE-5D3D-6048-8CD8-3A015079B240}" destId="{0660CD9B-EA52-4641-BAAD-50DAF007844A}" srcOrd="0" destOrd="0" presId="urn:microsoft.com/office/officeart/2005/8/layout/hierarchy2"/>
    <dgm:cxn modelId="{96E05293-00A0-CF40-9867-5BEDACCEB691}" type="presOf" srcId="{0393A5F5-A505-BF4D-8540-03635A9290C4}" destId="{41544EB7-1201-FE4B-B355-C1D4D93B719A}" srcOrd="1" destOrd="0" presId="urn:microsoft.com/office/officeart/2005/8/layout/hierarchy2"/>
    <dgm:cxn modelId="{9A80D3C3-B04A-EC4D-B7FF-BEA273411493}" srcId="{343D605E-BE52-5847-8E0E-DB7ECAB3E604}" destId="{DDB49EFE-5D3D-6048-8CD8-3A015079B240}" srcOrd="3" destOrd="0" parTransId="{7C2D43C0-C0E7-FB41-9110-276B74DE0C7D}" sibTransId="{DF9B8D0B-209A-D448-B688-0761B7E56C27}"/>
    <dgm:cxn modelId="{A45665D7-376E-F241-BE4E-EFB4B806948F}" type="presOf" srcId="{130820C4-FEB6-E248-B107-8A2926F16C05}" destId="{D507EE74-EE45-2A4F-9713-D0C945629065}" srcOrd="0" destOrd="0" presId="urn:microsoft.com/office/officeart/2005/8/layout/hierarchy2"/>
    <dgm:cxn modelId="{EB7941B0-E6AD-7144-905C-094356C47356}" type="presOf" srcId="{DB4A417A-F27D-1E4E-B4BD-201CA9D4D1E1}" destId="{3421862B-90D9-FA42-BC6C-9ED6705E3207}" srcOrd="1" destOrd="0" presId="urn:microsoft.com/office/officeart/2005/8/layout/hierarchy2"/>
    <dgm:cxn modelId="{2597C39F-3592-534A-AECA-5286DB5C8716}" srcId="{E4EB1D27-C844-3847-ACE4-D6C69533E8D4}" destId="{343D605E-BE52-5847-8E0E-DB7ECAB3E604}" srcOrd="0" destOrd="0" parTransId="{1A409AA4-92DC-414A-A3C4-8D2398772B34}" sibTransId="{AA661057-8C1C-F041-B46E-88DD9E68EA27}"/>
    <dgm:cxn modelId="{8430B216-7572-564C-A4F7-D1756ABAEC06}" type="presOf" srcId="{F1232702-0F70-4C42-BAE0-1105AB11E9FB}" destId="{829E2271-6C92-6842-B3DA-3BDC5644B7D8}" srcOrd="1" destOrd="0" presId="urn:microsoft.com/office/officeart/2005/8/layout/hierarchy2"/>
    <dgm:cxn modelId="{F300B53D-4587-0747-99B0-EAC978057F25}" type="presOf" srcId="{5BD99D4B-C70E-5140-A968-9842363FAED8}" destId="{DEFD2ECB-4CFB-FF47-B18D-3CF5FDEEDB9F}" srcOrd="0" destOrd="0" presId="urn:microsoft.com/office/officeart/2005/8/layout/hierarchy2"/>
    <dgm:cxn modelId="{B37117AD-A096-1342-A4D8-5CA1BE96441B}" type="presParOf" srcId="{BAA76BA9-8ACE-5A4B-A9BB-7730E5446554}" destId="{F680F563-BB8E-8943-9004-48AA6DC3B098}" srcOrd="0" destOrd="0" presId="urn:microsoft.com/office/officeart/2005/8/layout/hierarchy2"/>
    <dgm:cxn modelId="{529CDF90-52D3-DC47-A8DF-78F0DD04A5A5}" type="presParOf" srcId="{F680F563-BB8E-8943-9004-48AA6DC3B098}" destId="{8CBDB487-64DF-CF42-BE8C-BFB12F5A182A}" srcOrd="0" destOrd="0" presId="urn:microsoft.com/office/officeart/2005/8/layout/hierarchy2"/>
    <dgm:cxn modelId="{74E1B112-142B-8B43-8D92-48E2EC3BCE03}" type="presParOf" srcId="{F680F563-BB8E-8943-9004-48AA6DC3B098}" destId="{C407E47F-CE73-994D-9744-51B2D9014D2A}" srcOrd="1" destOrd="0" presId="urn:microsoft.com/office/officeart/2005/8/layout/hierarchy2"/>
    <dgm:cxn modelId="{0A7D14F2-D293-A046-8BF9-ECA80BAF9FC7}" type="presParOf" srcId="{C407E47F-CE73-994D-9744-51B2D9014D2A}" destId="{12BE52E6-FDB6-C840-9E89-8AFCF96D7374}" srcOrd="0" destOrd="0" presId="urn:microsoft.com/office/officeart/2005/8/layout/hierarchy2"/>
    <dgm:cxn modelId="{1493E78E-3FE9-1747-9058-A41B5C531D06}" type="presParOf" srcId="{12BE52E6-FDB6-C840-9E89-8AFCF96D7374}" destId="{3421862B-90D9-FA42-BC6C-9ED6705E3207}" srcOrd="0" destOrd="0" presId="urn:microsoft.com/office/officeart/2005/8/layout/hierarchy2"/>
    <dgm:cxn modelId="{457A6AEA-E8AE-C648-81C2-CAC24F4A1D27}" type="presParOf" srcId="{C407E47F-CE73-994D-9744-51B2D9014D2A}" destId="{89D12798-BFD2-5D45-B0CF-2515EE29CB5F}" srcOrd="1" destOrd="0" presId="urn:microsoft.com/office/officeart/2005/8/layout/hierarchy2"/>
    <dgm:cxn modelId="{85D38220-E55F-064D-9BA8-53BA43F4F9EE}" type="presParOf" srcId="{89D12798-BFD2-5D45-B0CF-2515EE29CB5F}" destId="{E287F362-B9D0-A540-A707-FE86D53059DB}" srcOrd="0" destOrd="0" presId="urn:microsoft.com/office/officeart/2005/8/layout/hierarchy2"/>
    <dgm:cxn modelId="{3124FC0F-EC2C-C24E-B455-DB6157313CAD}" type="presParOf" srcId="{89D12798-BFD2-5D45-B0CF-2515EE29CB5F}" destId="{1BA7FA13-24B0-5F44-9ED0-2941ADCA97A4}" srcOrd="1" destOrd="0" presId="urn:microsoft.com/office/officeart/2005/8/layout/hierarchy2"/>
    <dgm:cxn modelId="{FB03C6AC-7112-D54A-8CA5-DE2EC833C7EA}" type="presParOf" srcId="{C407E47F-CE73-994D-9744-51B2D9014D2A}" destId="{E6863C8F-020C-234F-A0FD-4994476D2D4E}" srcOrd="2" destOrd="0" presId="urn:microsoft.com/office/officeart/2005/8/layout/hierarchy2"/>
    <dgm:cxn modelId="{8E27C1CD-3FB6-104D-A9BE-045EFD9D9371}" type="presParOf" srcId="{E6863C8F-020C-234F-A0FD-4994476D2D4E}" destId="{829E2271-6C92-6842-B3DA-3BDC5644B7D8}" srcOrd="0" destOrd="0" presId="urn:microsoft.com/office/officeart/2005/8/layout/hierarchy2"/>
    <dgm:cxn modelId="{F1595874-8C3E-B74C-8571-4F1B88DCB16D}" type="presParOf" srcId="{C407E47F-CE73-994D-9744-51B2D9014D2A}" destId="{A979ADD9-5078-2347-800F-C2F342C7DAAF}" srcOrd="3" destOrd="0" presId="urn:microsoft.com/office/officeart/2005/8/layout/hierarchy2"/>
    <dgm:cxn modelId="{F1E614B8-151F-9D40-8393-910CFFA7D5F8}" type="presParOf" srcId="{A979ADD9-5078-2347-800F-C2F342C7DAAF}" destId="{34A27CF3-7CF8-2D40-9099-04D1F421A7F7}" srcOrd="0" destOrd="0" presId="urn:microsoft.com/office/officeart/2005/8/layout/hierarchy2"/>
    <dgm:cxn modelId="{698DCDB8-2730-0846-8893-8CCE3BBA5172}" type="presParOf" srcId="{A979ADD9-5078-2347-800F-C2F342C7DAAF}" destId="{63AF98AB-032A-0747-80B8-18F5804748EA}" srcOrd="1" destOrd="0" presId="urn:microsoft.com/office/officeart/2005/8/layout/hierarchy2"/>
    <dgm:cxn modelId="{6E976C66-D0CE-3C43-ABB2-9A5150CC7318}" type="presParOf" srcId="{C407E47F-CE73-994D-9744-51B2D9014D2A}" destId="{5BDEF28F-7578-C044-B953-9811D11ED977}" srcOrd="4" destOrd="0" presId="urn:microsoft.com/office/officeart/2005/8/layout/hierarchy2"/>
    <dgm:cxn modelId="{F6481C9C-00F7-3941-9390-52DA3325C4A3}" type="presParOf" srcId="{5BDEF28F-7578-C044-B953-9811D11ED977}" destId="{CA5CF245-4D3A-794D-8539-F8CEFC845EE2}" srcOrd="0" destOrd="0" presId="urn:microsoft.com/office/officeart/2005/8/layout/hierarchy2"/>
    <dgm:cxn modelId="{43474175-9205-2446-AC7B-89CADF71C4C3}" type="presParOf" srcId="{C407E47F-CE73-994D-9744-51B2D9014D2A}" destId="{F0551050-2627-2045-A046-AA1D5C8AF22E}" srcOrd="5" destOrd="0" presId="urn:microsoft.com/office/officeart/2005/8/layout/hierarchy2"/>
    <dgm:cxn modelId="{861D212A-7B56-364B-B97D-5912EBDF5FAF}" type="presParOf" srcId="{F0551050-2627-2045-A046-AA1D5C8AF22E}" destId="{7E181B3A-9148-314A-B173-0BF3611ACC3E}" srcOrd="0" destOrd="0" presId="urn:microsoft.com/office/officeart/2005/8/layout/hierarchy2"/>
    <dgm:cxn modelId="{17C207BB-9C11-0E4B-BB7A-4CB14E76281F}" type="presParOf" srcId="{F0551050-2627-2045-A046-AA1D5C8AF22E}" destId="{6A471A6A-144C-4D40-99E9-4ADAE4CB87DB}" srcOrd="1" destOrd="0" presId="urn:microsoft.com/office/officeart/2005/8/layout/hierarchy2"/>
    <dgm:cxn modelId="{479B4733-6A9D-F440-ACC9-0AC602B2A4CF}" type="presParOf" srcId="{C407E47F-CE73-994D-9744-51B2D9014D2A}" destId="{1622C280-EBCA-9F4A-B3E9-6CB1789E9F68}" srcOrd="6" destOrd="0" presId="urn:microsoft.com/office/officeart/2005/8/layout/hierarchy2"/>
    <dgm:cxn modelId="{2FC0F13A-8C12-F449-8CB2-BE2831706E90}" type="presParOf" srcId="{1622C280-EBCA-9F4A-B3E9-6CB1789E9F68}" destId="{FD08B386-8710-6A41-9F14-2EAC5C29B7D8}" srcOrd="0" destOrd="0" presId="urn:microsoft.com/office/officeart/2005/8/layout/hierarchy2"/>
    <dgm:cxn modelId="{4BBD205D-EBF0-4245-846E-F0A52FA58996}" type="presParOf" srcId="{C407E47F-CE73-994D-9744-51B2D9014D2A}" destId="{90255D43-B803-324B-9244-99E454E992DB}" srcOrd="7" destOrd="0" presId="urn:microsoft.com/office/officeart/2005/8/layout/hierarchy2"/>
    <dgm:cxn modelId="{86C7E873-7B00-1341-B354-7EE3478D9D44}" type="presParOf" srcId="{90255D43-B803-324B-9244-99E454E992DB}" destId="{0660CD9B-EA52-4641-BAAD-50DAF007844A}" srcOrd="0" destOrd="0" presId="urn:microsoft.com/office/officeart/2005/8/layout/hierarchy2"/>
    <dgm:cxn modelId="{F03F4929-6BA8-D746-81AF-A03DB95FE8A4}" type="presParOf" srcId="{90255D43-B803-324B-9244-99E454E992DB}" destId="{52A04AE2-5262-D246-8991-555BB2A9BF17}" srcOrd="1" destOrd="0" presId="urn:microsoft.com/office/officeart/2005/8/layout/hierarchy2"/>
    <dgm:cxn modelId="{0D4D51B8-A4A1-B243-8309-015A2B360CCD}" type="presParOf" srcId="{C407E47F-CE73-994D-9744-51B2D9014D2A}" destId="{9D7AA36C-1C4F-9540-B25D-792EB7B9189B}" srcOrd="8" destOrd="0" presId="urn:microsoft.com/office/officeart/2005/8/layout/hierarchy2"/>
    <dgm:cxn modelId="{EB220E90-D715-044B-9286-1982F22EE387}" type="presParOf" srcId="{9D7AA36C-1C4F-9540-B25D-792EB7B9189B}" destId="{41544EB7-1201-FE4B-B355-C1D4D93B719A}" srcOrd="0" destOrd="0" presId="urn:microsoft.com/office/officeart/2005/8/layout/hierarchy2"/>
    <dgm:cxn modelId="{4AC84106-84F7-F94D-9019-3790FB72B224}" type="presParOf" srcId="{C407E47F-CE73-994D-9744-51B2D9014D2A}" destId="{D871BE5A-9DC6-DD4C-B6DF-D53CE57A0B9B}" srcOrd="9" destOrd="0" presId="urn:microsoft.com/office/officeart/2005/8/layout/hierarchy2"/>
    <dgm:cxn modelId="{DF4E4706-5AD1-F943-A432-3DF30059F8B6}" type="presParOf" srcId="{D871BE5A-9DC6-DD4C-B6DF-D53CE57A0B9B}" destId="{CF1B0C92-C1C3-2C48-B2F3-F63F3F0CD98F}" srcOrd="0" destOrd="0" presId="urn:microsoft.com/office/officeart/2005/8/layout/hierarchy2"/>
    <dgm:cxn modelId="{7ADB322A-515E-2145-91D5-ED942F3C49C7}" type="presParOf" srcId="{D871BE5A-9DC6-DD4C-B6DF-D53CE57A0B9B}" destId="{417F5D83-D71C-154C-94AA-A8444643AE06}" srcOrd="1" destOrd="0" presId="urn:microsoft.com/office/officeart/2005/8/layout/hierarchy2"/>
    <dgm:cxn modelId="{EBE3A477-7092-DD48-9DFC-49C99A0CF12C}" type="presParOf" srcId="{C407E47F-CE73-994D-9744-51B2D9014D2A}" destId="{DEFD2ECB-4CFB-FF47-B18D-3CF5FDEEDB9F}" srcOrd="10" destOrd="0" presId="urn:microsoft.com/office/officeart/2005/8/layout/hierarchy2"/>
    <dgm:cxn modelId="{58F886DE-29C8-D944-9F18-511C0B73DEFD}" type="presParOf" srcId="{DEFD2ECB-4CFB-FF47-B18D-3CF5FDEEDB9F}" destId="{17D1F96C-494B-644B-A17F-09E8CF141FA5}" srcOrd="0" destOrd="0" presId="urn:microsoft.com/office/officeart/2005/8/layout/hierarchy2"/>
    <dgm:cxn modelId="{2A7A8CFB-178A-D345-AE72-FD5F52289C88}" type="presParOf" srcId="{C407E47F-CE73-994D-9744-51B2D9014D2A}" destId="{62B0E47E-F021-9B41-ADC7-400E8DDFC35C}" srcOrd="11" destOrd="0" presId="urn:microsoft.com/office/officeart/2005/8/layout/hierarchy2"/>
    <dgm:cxn modelId="{4C013E98-2784-7A45-9DC6-74816248C9B4}" type="presParOf" srcId="{62B0E47E-F021-9B41-ADC7-400E8DDFC35C}" destId="{D507EE74-EE45-2A4F-9713-D0C945629065}" srcOrd="0" destOrd="0" presId="urn:microsoft.com/office/officeart/2005/8/layout/hierarchy2"/>
    <dgm:cxn modelId="{A0EC7897-A993-9D47-86F2-260023DA651B}" type="presParOf" srcId="{62B0E47E-F021-9B41-ADC7-400E8DDFC35C}" destId="{E2DBB9C5-CBCE-694C-A620-7797F5D457A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DB487-64DF-CF42-BE8C-BFB12F5A182A}">
      <dsp:nvSpPr>
        <dsp:cNvPr id="0" name=""/>
        <dsp:cNvSpPr/>
      </dsp:nvSpPr>
      <dsp:spPr>
        <a:xfrm>
          <a:off x="0" y="2161891"/>
          <a:ext cx="3147256" cy="1027189"/>
        </a:xfrm>
        <a:prstGeom prst="roundRect">
          <a:avLst>
            <a:gd name="adj" fmla="val 10000"/>
          </a:avLst>
        </a:prstGeom>
        <a:solidFill>
          <a:srgbClr val="DBFFF4">
            <a:alpha val="12000"/>
          </a:srgbClr>
        </a:solidFill>
        <a:ln w="12700" cmpd="sng">
          <a:solidFill>
            <a:srgbClr val="00009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0090"/>
              </a:solidFill>
              <a:latin typeface="Optima"/>
              <a:cs typeface="Optima"/>
            </a:rPr>
            <a:t>NS-FFAG with LINAC</a:t>
          </a:r>
          <a:endParaRPr lang="en-US" sz="2800" b="1" i="0" kern="1200" dirty="0" smtClean="0">
            <a:solidFill>
              <a:srgbClr val="000090"/>
            </a:solidFill>
            <a:latin typeface="Optima"/>
            <a:cs typeface="Optima"/>
          </a:endParaRPr>
        </a:p>
      </dsp:txBody>
      <dsp:txXfrm>
        <a:off x="30085" y="2191976"/>
        <a:ext cx="3087086" cy="967019"/>
      </dsp:txXfrm>
    </dsp:sp>
    <dsp:sp modelId="{12BE52E6-FDB6-C840-9E89-8AFCF96D7374}">
      <dsp:nvSpPr>
        <dsp:cNvPr id="0" name=""/>
        <dsp:cNvSpPr/>
      </dsp:nvSpPr>
      <dsp:spPr>
        <a:xfrm rot="16771092">
          <a:off x="2525315" y="1926894"/>
          <a:ext cx="1490321" cy="27377"/>
        </a:xfrm>
        <a:custGeom>
          <a:avLst/>
          <a:gdLst/>
          <a:ahLst/>
          <a:cxnLst/>
          <a:rect l="0" t="0" r="0" b="0"/>
          <a:pathLst>
            <a:path>
              <a:moveTo>
                <a:pt x="0" y="13688"/>
              </a:moveTo>
              <a:lnTo>
                <a:pt x="1490321" y="1368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33218" y="1903325"/>
        <a:ext cx="74516" cy="74516"/>
      </dsp:txXfrm>
    </dsp:sp>
    <dsp:sp modelId="{E287F362-B9D0-A540-A707-FE86D53059DB}">
      <dsp:nvSpPr>
        <dsp:cNvPr id="0" name=""/>
        <dsp:cNvSpPr/>
      </dsp:nvSpPr>
      <dsp:spPr>
        <a:xfrm>
          <a:off x="3393696" y="910576"/>
          <a:ext cx="5070678" cy="590209"/>
        </a:xfrm>
        <a:prstGeom prst="roundRect">
          <a:avLst>
            <a:gd name="adj" fmla="val 10000"/>
          </a:avLst>
        </a:prstGeom>
        <a:solidFill>
          <a:srgbClr val="DBFFF4"/>
        </a:solidFill>
        <a:ln w="12700" cmpd="sng">
          <a:solidFill>
            <a:srgbClr val="00009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rgbClr val="000090"/>
              </a:solidFill>
              <a:latin typeface="Optima"/>
              <a:cs typeface="Optima"/>
            </a:rPr>
            <a:t>Connection between time of flight and the linac </a:t>
          </a:r>
          <a:endParaRPr lang="en-US" sz="1800" b="0" i="0" kern="1200" dirty="0">
            <a:solidFill>
              <a:srgbClr val="000090"/>
            </a:solidFill>
            <a:latin typeface="Optima"/>
            <a:cs typeface="Optima"/>
          </a:endParaRPr>
        </a:p>
      </dsp:txBody>
      <dsp:txXfrm>
        <a:off x="3410983" y="927863"/>
        <a:ext cx="5036104" cy="555635"/>
      </dsp:txXfrm>
    </dsp:sp>
    <dsp:sp modelId="{E6863C8F-020C-234F-A0FD-4994476D2D4E}">
      <dsp:nvSpPr>
        <dsp:cNvPr id="0" name=""/>
        <dsp:cNvSpPr/>
      </dsp:nvSpPr>
      <dsp:spPr>
        <a:xfrm rot="19732650">
          <a:off x="3057036" y="2337822"/>
          <a:ext cx="1253602" cy="27377"/>
        </a:xfrm>
        <a:custGeom>
          <a:avLst/>
          <a:gdLst/>
          <a:ahLst/>
          <a:cxnLst/>
          <a:rect l="0" t="0" r="0" b="0"/>
          <a:pathLst>
            <a:path>
              <a:moveTo>
                <a:pt x="0" y="13688"/>
              </a:moveTo>
              <a:lnTo>
                <a:pt x="1253602" y="1368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652498" y="2320171"/>
        <a:ext cx="62680" cy="62680"/>
      </dsp:txXfrm>
    </dsp:sp>
    <dsp:sp modelId="{34A27CF3-7CF8-2D40-9099-04D1F421A7F7}">
      <dsp:nvSpPr>
        <dsp:cNvPr id="0" name=""/>
        <dsp:cNvSpPr/>
      </dsp:nvSpPr>
      <dsp:spPr>
        <a:xfrm>
          <a:off x="4220420" y="1745192"/>
          <a:ext cx="4019513" cy="564689"/>
        </a:xfrm>
        <a:prstGeom prst="roundRect">
          <a:avLst>
            <a:gd name="adj" fmla="val 10000"/>
          </a:avLst>
        </a:prstGeom>
        <a:solidFill>
          <a:srgbClr val="DBFFF4"/>
        </a:solidFill>
        <a:ln w="12700" cmpd="sng">
          <a:solidFill>
            <a:srgbClr val="00009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rgbClr val="000090"/>
              </a:solidFill>
              <a:latin typeface="Optima"/>
              <a:cs typeface="Optima"/>
            </a:rPr>
            <a:t> Cost saving by </a:t>
          </a:r>
          <a:r>
            <a:rPr lang="en-US" sz="1800" b="0" i="0" kern="1200" dirty="0" smtClean="0">
              <a:solidFill>
                <a:srgbClr val="000090"/>
              </a:solidFill>
              <a:latin typeface="Optima"/>
              <a:cs typeface="Optima"/>
            </a:rPr>
            <a:t>by using </a:t>
          </a:r>
          <a:r>
            <a:rPr lang="en-US" sz="1800" b="0" i="0" kern="1200" dirty="0" smtClean="0">
              <a:solidFill>
                <a:srgbClr val="000090"/>
              </a:solidFill>
              <a:latin typeface="Optima"/>
              <a:cs typeface="Optima"/>
            </a:rPr>
            <a:t>FFAG in ERL’s</a:t>
          </a:r>
          <a:endParaRPr lang="en-US" sz="1800" b="0" i="0" kern="1200" baseline="-25000" dirty="0">
            <a:solidFill>
              <a:srgbClr val="000090"/>
            </a:solidFill>
            <a:latin typeface="Optima"/>
            <a:cs typeface="Optima"/>
          </a:endParaRPr>
        </a:p>
      </dsp:txBody>
      <dsp:txXfrm>
        <a:off x="4236959" y="1761731"/>
        <a:ext cx="3986435" cy="531611"/>
      </dsp:txXfrm>
    </dsp:sp>
    <dsp:sp modelId="{5BDEF28F-7578-C044-B953-9811D11ED977}">
      <dsp:nvSpPr>
        <dsp:cNvPr id="0" name=""/>
        <dsp:cNvSpPr/>
      </dsp:nvSpPr>
      <dsp:spPr>
        <a:xfrm rot="401101">
          <a:off x="3142342" y="2745935"/>
          <a:ext cx="1445541" cy="27377"/>
        </a:xfrm>
        <a:custGeom>
          <a:avLst/>
          <a:gdLst/>
          <a:ahLst/>
          <a:cxnLst/>
          <a:rect l="0" t="0" r="0" b="0"/>
          <a:pathLst>
            <a:path>
              <a:moveTo>
                <a:pt x="0" y="13688"/>
              </a:moveTo>
              <a:lnTo>
                <a:pt x="1445541" y="1368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28974" y="2723485"/>
        <a:ext cx="72277" cy="72277"/>
      </dsp:txXfrm>
    </dsp:sp>
    <dsp:sp modelId="{7E181B3A-9148-314A-B173-0BF3611ACC3E}">
      <dsp:nvSpPr>
        <dsp:cNvPr id="0" name=""/>
        <dsp:cNvSpPr/>
      </dsp:nvSpPr>
      <dsp:spPr>
        <a:xfrm>
          <a:off x="4582969" y="2561418"/>
          <a:ext cx="3698259" cy="564689"/>
        </a:xfrm>
        <a:prstGeom prst="roundRect">
          <a:avLst>
            <a:gd name="adj" fmla="val 10000"/>
          </a:avLst>
        </a:prstGeom>
        <a:solidFill>
          <a:srgbClr val="DBFFF4"/>
        </a:solidFill>
        <a:ln w="12700" cmpd="sng">
          <a:solidFill>
            <a:srgbClr val="00009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90"/>
              </a:solidFill>
              <a:latin typeface="Optima"/>
              <a:cs typeface="Optima"/>
            </a:rPr>
            <a:t>Possible solutions of the problem</a:t>
          </a:r>
          <a:endParaRPr lang="en-US" sz="1800" b="0" i="0" kern="1200" baseline="-25000" dirty="0">
            <a:solidFill>
              <a:srgbClr val="000090"/>
            </a:solidFill>
            <a:latin typeface="Optima"/>
            <a:cs typeface="Optima"/>
          </a:endParaRPr>
        </a:p>
      </dsp:txBody>
      <dsp:txXfrm>
        <a:off x="4599508" y="2577957"/>
        <a:ext cx="3665181" cy="531611"/>
      </dsp:txXfrm>
    </dsp:sp>
    <dsp:sp modelId="{1622C280-EBCA-9F4A-B3E9-6CB1789E9F68}">
      <dsp:nvSpPr>
        <dsp:cNvPr id="0" name=""/>
        <dsp:cNvSpPr/>
      </dsp:nvSpPr>
      <dsp:spPr>
        <a:xfrm rot="2186214">
          <a:off x="2974744" y="3185926"/>
          <a:ext cx="1764931" cy="27377"/>
        </a:xfrm>
        <a:custGeom>
          <a:avLst/>
          <a:gdLst/>
          <a:ahLst/>
          <a:cxnLst/>
          <a:rect l="0" t="0" r="0" b="0"/>
          <a:pathLst>
            <a:path>
              <a:moveTo>
                <a:pt x="0" y="13688"/>
              </a:moveTo>
              <a:lnTo>
                <a:pt x="1764931" y="1368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813086" y="3155491"/>
        <a:ext cx="88246" cy="88246"/>
      </dsp:txXfrm>
    </dsp:sp>
    <dsp:sp modelId="{0660CD9B-EA52-4641-BAAD-50DAF007844A}">
      <dsp:nvSpPr>
        <dsp:cNvPr id="0" name=""/>
        <dsp:cNvSpPr/>
      </dsp:nvSpPr>
      <dsp:spPr>
        <a:xfrm>
          <a:off x="4567164" y="3441399"/>
          <a:ext cx="3724799" cy="564689"/>
        </a:xfrm>
        <a:prstGeom prst="roundRect">
          <a:avLst>
            <a:gd name="adj" fmla="val 10000"/>
          </a:avLst>
        </a:prstGeom>
        <a:solidFill>
          <a:srgbClr val="DBFFF4"/>
        </a:solidFill>
        <a:ln w="12700" cmpd="sng">
          <a:solidFill>
            <a:srgbClr val="00009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rgbClr val="000090"/>
              </a:solidFill>
              <a:latin typeface="Optima"/>
              <a:cs typeface="Optima"/>
            </a:rPr>
            <a:t>Non-relativistic and relativistic apps </a:t>
          </a:r>
          <a:endParaRPr lang="en-US" sz="1800" b="0" i="0" kern="1200" baseline="-25000" dirty="0">
            <a:solidFill>
              <a:srgbClr val="000090"/>
            </a:solidFill>
            <a:latin typeface="Optima"/>
            <a:cs typeface="Optima"/>
          </a:endParaRPr>
        </a:p>
      </dsp:txBody>
      <dsp:txXfrm>
        <a:off x="4583703" y="3457938"/>
        <a:ext cx="3691721" cy="531611"/>
      </dsp:txXfrm>
    </dsp:sp>
    <dsp:sp modelId="{9D7AA36C-1C4F-9540-B25D-792EB7B9189B}">
      <dsp:nvSpPr>
        <dsp:cNvPr id="0" name=""/>
        <dsp:cNvSpPr/>
      </dsp:nvSpPr>
      <dsp:spPr>
        <a:xfrm rot="3220377">
          <a:off x="2657526" y="3629764"/>
          <a:ext cx="2402951" cy="27377"/>
        </a:xfrm>
        <a:custGeom>
          <a:avLst/>
          <a:gdLst/>
          <a:ahLst/>
          <a:cxnLst/>
          <a:rect l="0" t="0" r="0" b="0"/>
          <a:pathLst>
            <a:path>
              <a:moveTo>
                <a:pt x="0" y="13688"/>
              </a:moveTo>
              <a:lnTo>
                <a:pt x="2402951" y="1368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798928" y="3583379"/>
        <a:ext cx="120147" cy="120147"/>
      </dsp:txXfrm>
    </dsp:sp>
    <dsp:sp modelId="{CF1B0C92-C1C3-2C48-B2F3-F63F3F0CD98F}">
      <dsp:nvSpPr>
        <dsp:cNvPr id="0" name=""/>
        <dsp:cNvSpPr/>
      </dsp:nvSpPr>
      <dsp:spPr>
        <a:xfrm>
          <a:off x="4570748" y="4329075"/>
          <a:ext cx="2786806" cy="564689"/>
        </a:xfrm>
        <a:prstGeom prst="roundRect">
          <a:avLst>
            <a:gd name="adj" fmla="val 10000"/>
          </a:avLst>
        </a:prstGeom>
        <a:solidFill>
          <a:srgbClr val="DBFFF4"/>
        </a:solidFill>
        <a:ln w="12700" cmpd="sng">
          <a:solidFill>
            <a:srgbClr val="00009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rgbClr val="000090"/>
              </a:solidFill>
              <a:latin typeface="Optima"/>
              <a:cs typeface="Optima"/>
            </a:rPr>
            <a:t> NS-FFAG eRHIC Designs</a:t>
          </a:r>
          <a:endParaRPr lang="en-US" sz="1800" b="0" i="0" kern="1200" baseline="-25000" dirty="0">
            <a:solidFill>
              <a:srgbClr val="000090"/>
            </a:solidFill>
            <a:latin typeface="Optima"/>
            <a:cs typeface="Optima"/>
          </a:endParaRPr>
        </a:p>
      </dsp:txBody>
      <dsp:txXfrm>
        <a:off x="4587287" y="4345614"/>
        <a:ext cx="2753728" cy="531611"/>
      </dsp:txXfrm>
    </dsp:sp>
    <dsp:sp modelId="{DEFD2ECB-4CFB-FF47-B18D-3CF5FDEEDB9F}">
      <dsp:nvSpPr>
        <dsp:cNvPr id="0" name=""/>
        <dsp:cNvSpPr/>
      </dsp:nvSpPr>
      <dsp:spPr>
        <a:xfrm rot="4047482">
          <a:off x="2207601" y="4069205"/>
          <a:ext cx="3047661" cy="27377"/>
        </a:xfrm>
        <a:custGeom>
          <a:avLst/>
          <a:gdLst/>
          <a:ahLst/>
          <a:cxnLst/>
          <a:rect l="0" t="0" r="0" b="0"/>
          <a:pathLst>
            <a:path>
              <a:moveTo>
                <a:pt x="0" y="13688"/>
              </a:moveTo>
              <a:lnTo>
                <a:pt x="3047661" y="1368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655240" y="4006702"/>
        <a:ext cx="152383" cy="152383"/>
      </dsp:txXfrm>
    </dsp:sp>
    <dsp:sp modelId="{D507EE74-EE45-2A4F-9713-D0C945629065}">
      <dsp:nvSpPr>
        <dsp:cNvPr id="0" name=""/>
        <dsp:cNvSpPr/>
      </dsp:nvSpPr>
      <dsp:spPr>
        <a:xfrm>
          <a:off x="4315607" y="5207958"/>
          <a:ext cx="2846897" cy="564689"/>
        </a:xfrm>
        <a:prstGeom prst="roundRect">
          <a:avLst>
            <a:gd name="adj" fmla="val 10000"/>
          </a:avLst>
        </a:prstGeom>
        <a:solidFill>
          <a:srgbClr val="DBFFF4"/>
        </a:solidFill>
        <a:ln w="12700" cmpd="sng">
          <a:solidFill>
            <a:srgbClr val="00009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rgbClr val="000090"/>
              </a:solidFill>
              <a:latin typeface="Optima"/>
              <a:cs typeface="Optima"/>
            </a:rPr>
            <a:t>Future work and summary</a:t>
          </a:r>
          <a:endParaRPr lang="en-US" sz="1800" b="0" i="0" kern="1200" baseline="-25000" dirty="0">
            <a:solidFill>
              <a:srgbClr val="000090"/>
            </a:solidFill>
            <a:latin typeface="Optima"/>
            <a:cs typeface="Optima"/>
          </a:endParaRPr>
        </a:p>
      </dsp:txBody>
      <dsp:txXfrm>
        <a:off x="4332146" y="5224497"/>
        <a:ext cx="2813819" cy="531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A7FBAF-491C-E340-8595-512246BE5A32}" type="datetimeFigureOut">
              <a:rPr lang="en-US"/>
              <a:pPr>
                <a:defRPr/>
              </a:pPr>
              <a:t>9/7/17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477413-C7C1-3A49-8A5C-0DE426FD4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242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33AE72-D950-BD4F-BA1E-B03913E1E139}" type="datetimeFigureOut">
              <a:rPr lang="en-US"/>
              <a:pPr>
                <a:defRPr/>
              </a:pPr>
              <a:t>9/7/17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4BD2CBE-807F-044A-93BB-15E578EA59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10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364D7C-4D69-4046-8FC5-A0FF0238C68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364D7C-4D69-4046-8FC5-A0FF0238C68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6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D9741-0BC7-F144-B3C6-294AE06716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4002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E9627-85EF-8642-B191-76420B9456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64330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D2450-0521-8A4F-915A-B143AFB4B0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3367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3D940-D91E-3D4D-8066-AFF1F68FAC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7961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7BF64-FC8D-294D-B477-169D255C65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87476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8EAE-97C8-794A-8EEB-7E26146FC2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1639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D6988-AF82-C640-8F1F-4479B177C9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9496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6FA1A-3884-B44C-AC22-56DE9D74AD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9205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237E-0CA2-7A46-87B4-113584F13C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45742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76622-0F0C-6845-ABF3-4C7F991723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69940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" name="Document" r:id="rId3" imgW="7606349" imgH="2831746" progId="Word.Document.8">
                  <p:embed/>
                </p:oleObj>
              </mc:Choice>
              <mc:Fallback>
                <p:oleObj name="Document" r:id="rId3" imgW="7606349" imgH="283174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1288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614987" cy="2809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Dejan Trbojevic, FFAG 2017– Cornell University September 8-11, 2017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DACD4-AC30-F24B-A2AA-D81BBBF99F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40839"/>
      </p:ext>
    </p:extLst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14288"/>
            <a:ext cx="91424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2713" y="1077913"/>
            <a:ext cx="8936037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1188" y="6577013"/>
            <a:ext cx="904875" cy="277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DF22AF-4557-2A4A-9DE7-0EE5CBF724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 userDrawn="1"/>
        </p:nvGraphicFramePr>
        <p:xfrm>
          <a:off x="26988" y="6456363"/>
          <a:ext cx="106521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14" imgW="7606349" imgH="2831746" progId="Word.Document.8">
                  <p:embed/>
                </p:oleObj>
              </mc:Choice>
              <mc:Fallback>
                <p:oleObj name="Document" r:id="rId14" imgW="7606349" imgH="283174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456363"/>
                        <a:ext cx="1065212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590529" y="6564313"/>
            <a:ext cx="6018359" cy="30480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90"/>
                </a:solidFill>
                <a:latin typeface="Optima"/>
                <a:ea typeface="+mn-ea"/>
                <a:cs typeface="Optima"/>
              </a:defRPr>
            </a:lvl1pPr>
          </a:lstStyle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9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009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0090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90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0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jpeg"/><Relationship Id="rId10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34938" y="1939925"/>
            <a:ext cx="8883650" cy="44100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000" i="1" dirty="0">
                <a:latin typeface="Arial" charset="0"/>
                <a:cs typeface="Arial" charset="0"/>
              </a:rPr>
              <a:t>Abstract</a:t>
            </a:r>
            <a:r>
              <a:rPr lang="en-US" sz="2000" dirty="0">
                <a:latin typeface="Arial" charset="0"/>
                <a:cs typeface="Arial" charset="0"/>
              </a:rPr>
              <a:t>: </a:t>
            </a:r>
            <a:br>
              <a:rPr lang="en-US" sz="2000" dirty="0">
                <a:latin typeface="Arial" charset="0"/>
                <a:cs typeface="Arial" charset="0"/>
              </a:rPr>
            </a:br>
            <a:r>
              <a:rPr lang="en-US" sz="2000" dirty="0">
                <a:latin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cs typeface="Arial" charset="0"/>
              </a:rPr>
            </a:br>
            <a:r>
              <a:rPr lang="en-US" sz="2000" i="1" dirty="0">
                <a:latin typeface="Optima" charset="0"/>
                <a:cs typeface="Optima" charset="0"/>
              </a:rPr>
              <a:t> This is an attempt to allow NS-FFAG to be used together with the long linac with adiabatic matched curved arc. Applications are of multiple kinds: Energy Recovery </a:t>
            </a:r>
            <a:r>
              <a:rPr lang="en-US" sz="2000" i="1" dirty="0" err="1">
                <a:latin typeface="Optima" charset="0"/>
                <a:cs typeface="Optima" charset="0"/>
              </a:rPr>
              <a:t>Linacs</a:t>
            </a:r>
            <a:r>
              <a:rPr lang="en-US" sz="2000" i="1" dirty="0">
                <a:latin typeface="Optima" charset="0"/>
                <a:cs typeface="Optima" charset="0"/>
              </a:rPr>
              <a:t> (ERL’s), Recirculating </a:t>
            </a:r>
            <a:r>
              <a:rPr lang="en-US" sz="2000" i="1" dirty="0" err="1">
                <a:latin typeface="Optima" charset="0"/>
                <a:cs typeface="Optima" charset="0"/>
              </a:rPr>
              <a:t>Linacs</a:t>
            </a:r>
            <a:r>
              <a:rPr lang="en-US" sz="2000" i="1" dirty="0">
                <a:latin typeface="Optima" charset="0"/>
                <a:cs typeface="Optima" charset="0"/>
              </a:rPr>
              <a:t> Accelerators (RLA’s), and other fast acceleration applications. The transition from the NS-FFAG arc to the straight section NS-FFAG has already been solved where multiple orbits and </a:t>
            </a:r>
            <a:r>
              <a:rPr lang="en-US" sz="2000" i="1" dirty="0" err="1">
                <a:latin typeface="Optima" charset="0"/>
                <a:cs typeface="Optima" charset="0"/>
              </a:rPr>
              <a:t>betatron</a:t>
            </a:r>
            <a:r>
              <a:rPr lang="en-US" sz="2000" i="1" dirty="0">
                <a:latin typeface="Optima" charset="0"/>
                <a:cs typeface="Optima" charset="0"/>
              </a:rPr>
              <a:t> functions are adiabatically matched. This attempt is of a similar kind but the </a:t>
            </a:r>
            <a:r>
              <a:rPr lang="en-US" sz="2000" i="1" dirty="0" err="1">
                <a:latin typeface="Optima" charset="0"/>
                <a:cs typeface="Optima" charset="0"/>
              </a:rPr>
              <a:t>betatron</a:t>
            </a:r>
            <a:r>
              <a:rPr lang="en-US" sz="2000" i="1" dirty="0">
                <a:latin typeface="Optima" charset="0"/>
                <a:cs typeface="Optima" charset="0"/>
              </a:rPr>
              <a:t> functions in the NS-FFAG of small values will grow adiabatically along the matching arc to the values corresponding to the linac.</a:t>
            </a:r>
            <a:endParaRPr lang="en-US" sz="2000" i="1" dirty="0">
              <a:latin typeface="Arial" charset="0"/>
              <a:cs typeface="Arial" charset="0"/>
            </a:endParaRP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-12700" y="38100"/>
            <a:ext cx="91567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000090"/>
                </a:solidFill>
                <a:latin typeface="Optima" charset="0"/>
                <a:cs typeface="Optima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Optima" charset="0"/>
                <a:cs typeface="Optima" charset="0"/>
              </a:rPr>
              <a:t>NS-FFAG matched to the long linac straight section </a:t>
            </a:r>
            <a:r>
              <a:rPr lang="en-US" sz="3200" dirty="0">
                <a:solidFill>
                  <a:srgbClr val="000090"/>
                </a:solidFill>
                <a:latin typeface="Optima" charset="0"/>
                <a:cs typeface="Optima" charset="0"/>
              </a:rPr>
              <a:t>	</a:t>
            </a:r>
          </a:p>
          <a:p>
            <a:pPr algn="ctr" eaLnBrk="1" hangingPunct="1"/>
            <a:endParaRPr lang="en-US" sz="1800" dirty="0">
              <a:solidFill>
                <a:srgbClr val="000090"/>
              </a:solidFill>
              <a:latin typeface="Optima" charset="0"/>
              <a:cs typeface="Optima" charset="0"/>
            </a:endParaRPr>
          </a:p>
          <a:p>
            <a:pPr algn="ctr" eaLnBrk="1" hangingPunct="1"/>
            <a:r>
              <a:rPr lang="en-US" sz="1800" dirty="0">
                <a:solidFill>
                  <a:srgbClr val="000090"/>
                </a:solidFill>
                <a:latin typeface="Optima" charset="0"/>
                <a:cs typeface="Optima" charset="0"/>
              </a:rPr>
              <a:t>Dejan Trbojevic</a:t>
            </a:r>
          </a:p>
          <a:p>
            <a:pPr algn="ctr" eaLnBrk="1" hangingPunct="1"/>
            <a:r>
              <a:rPr lang="en-US" sz="1800" dirty="0">
                <a:solidFill>
                  <a:srgbClr val="000090"/>
                </a:solidFill>
                <a:latin typeface="Optima" charset="0"/>
                <a:cs typeface="Optima" charset="0"/>
              </a:rPr>
              <a:t>Stephen Brooks, and J. Scott Berg</a:t>
            </a: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770063" y="6523038"/>
            <a:ext cx="6235700" cy="34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6050E8-D692-5E44-9189-5D04D00FDF42}" type="slidenum">
              <a:rPr lang="en-US" sz="14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40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Block Arc 323"/>
          <p:cNvSpPr>
            <a:spLocks noChangeAspect="1"/>
          </p:cNvSpPr>
          <p:nvPr/>
        </p:nvSpPr>
        <p:spPr bwMode="auto">
          <a:xfrm rot="19519718">
            <a:off x="5116513" y="6167438"/>
            <a:ext cx="857250" cy="857250"/>
          </a:xfrm>
          <a:prstGeom prst="blockArc">
            <a:avLst>
              <a:gd name="adj1" fmla="val 16020433"/>
              <a:gd name="adj2" fmla="val 18435763"/>
              <a:gd name="adj3" fmla="val 6609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lock Arc 42"/>
          <p:cNvSpPr>
            <a:spLocks noChangeAspect="1"/>
          </p:cNvSpPr>
          <p:nvPr/>
        </p:nvSpPr>
        <p:spPr>
          <a:xfrm rot="14555445">
            <a:off x="2028031" y="1551782"/>
            <a:ext cx="3838575" cy="3840162"/>
          </a:xfrm>
          <a:prstGeom prst="blockArc">
            <a:avLst>
              <a:gd name="adj1" fmla="val 16225369"/>
              <a:gd name="adj2" fmla="val 19690942"/>
              <a:gd name="adj3" fmla="val 3887"/>
            </a:avLst>
          </a:prstGeom>
          <a:solidFill>
            <a:srgbClr val="FFFFFF">
              <a:alpha val="93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03" name="Straight Arrow Connector 402"/>
          <p:cNvCxnSpPr/>
          <p:nvPr/>
        </p:nvCxnSpPr>
        <p:spPr>
          <a:xfrm>
            <a:off x="9745663" y="236538"/>
            <a:ext cx="0" cy="0"/>
          </a:xfrm>
          <a:prstGeom prst="straightConnector1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itle 1"/>
          <p:cNvSpPr txBox="1">
            <a:spLocks/>
          </p:cNvSpPr>
          <p:nvPr/>
        </p:nvSpPr>
        <p:spPr>
          <a:xfrm>
            <a:off x="-17463" y="-3175"/>
            <a:ext cx="9144001" cy="688975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100" b="1" dirty="0" smtClean="0"/>
              <a:t> </a:t>
            </a:r>
            <a:r>
              <a:rPr lang="en-US" sz="3500" b="1" dirty="0" smtClean="0">
                <a:latin typeface="Optima"/>
                <a:cs typeface="Optima"/>
              </a:rPr>
              <a:t>eRHIC Layout</a:t>
            </a:r>
            <a:endParaRPr lang="en-US" sz="3500" b="1" dirty="0">
              <a:latin typeface="Optima"/>
              <a:cs typeface="Optima"/>
            </a:endParaRPr>
          </a:p>
        </p:txBody>
      </p:sp>
      <p:sp>
        <p:nvSpPr>
          <p:cNvPr id="84" name="Arc 83"/>
          <p:cNvSpPr>
            <a:spLocks noChangeAspect="1"/>
          </p:cNvSpPr>
          <p:nvPr/>
        </p:nvSpPr>
        <p:spPr>
          <a:xfrm rot="10800000">
            <a:off x="3651250" y="2560638"/>
            <a:ext cx="3567113" cy="3565525"/>
          </a:xfrm>
          <a:prstGeom prst="arc">
            <a:avLst>
              <a:gd name="adj1" fmla="val 12710007"/>
              <a:gd name="adj2" fmla="val 16203390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65500" y="3606800"/>
            <a:ext cx="1270000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94075" y="2900363"/>
            <a:ext cx="1241425" cy="379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Arc 7"/>
          <p:cNvSpPr>
            <a:spLocks noChangeAspect="1"/>
          </p:cNvSpPr>
          <p:nvPr/>
        </p:nvSpPr>
        <p:spPr>
          <a:xfrm>
            <a:off x="3665538" y="1257300"/>
            <a:ext cx="3475037" cy="3475038"/>
          </a:xfrm>
          <a:prstGeom prst="arc">
            <a:avLst>
              <a:gd name="adj1" fmla="val 16223566"/>
              <a:gd name="adj2" fmla="val 19714709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Arc 53"/>
          <p:cNvSpPr>
            <a:spLocks noChangeAspect="1"/>
          </p:cNvSpPr>
          <p:nvPr/>
        </p:nvSpPr>
        <p:spPr>
          <a:xfrm rot="5400000">
            <a:off x="4026694" y="1889919"/>
            <a:ext cx="3565525" cy="3567113"/>
          </a:xfrm>
          <a:prstGeom prst="arc">
            <a:avLst>
              <a:gd name="adj1" fmla="val 14339452"/>
              <a:gd name="adj2" fmla="val 17990384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Arc 56"/>
          <p:cNvSpPr>
            <a:spLocks noChangeAspect="1"/>
          </p:cNvSpPr>
          <p:nvPr/>
        </p:nvSpPr>
        <p:spPr>
          <a:xfrm>
            <a:off x="2817813" y="1203325"/>
            <a:ext cx="3567112" cy="3567113"/>
          </a:xfrm>
          <a:prstGeom prst="arc">
            <a:avLst>
              <a:gd name="adj1" fmla="val 12608644"/>
              <a:gd name="adj2" fmla="val 16222976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Arc 59"/>
          <p:cNvSpPr>
            <a:spLocks noChangeAspect="1"/>
          </p:cNvSpPr>
          <p:nvPr/>
        </p:nvSpPr>
        <p:spPr>
          <a:xfrm rot="10800000">
            <a:off x="2832100" y="2559050"/>
            <a:ext cx="3565525" cy="3565525"/>
          </a:xfrm>
          <a:prstGeom prst="arc">
            <a:avLst>
              <a:gd name="adj1" fmla="val 16207127"/>
              <a:gd name="adj2" fmla="val 19763554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Arc 61"/>
          <p:cNvSpPr>
            <a:spLocks noChangeAspect="1"/>
          </p:cNvSpPr>
          <p:nvPr/>
        </p:nvSpPr>
        <p:spPr>
          <a:xfrm rot="10800000">
            <a:off x="3690938" y="2600325"/>
            <a:ext cx="3475037" cy="3475038"/>
          </a:xfrm>
          <a:prstGeom prst="arc">
            <a:avLst>
              <a:gd name="adj1" fmla="val 12655200"/>
              <a:gd name="adj2" fmla="val 16210481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Arc 67"/>
          <p:cNvSpPr>
            <a:spLocks noChangeAspect="1"/>
          </p:cNvSpPr>
          <p:nvPr/>
        </p:nvSpPr>
        <p:spPr>
          <a:xfrm>
            <a:off x="3625850" y="1209675"/>
            <a:ext cx="3565525" cy="3567113"/>
          </a:xfrm>
          <a:prstGeom prst="arc">
            <a:avLst>
              <a:gd name="adj1" fmla="val 16195829"/>
              <a:gd name="adj2" fmla="val 19728941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Arc 69"/>
          <p:cNvSpPr>
            <a:spLocks noChangeAspect="1"/>
          </p:cNvSpPr>
          <p:nvPr/>
        </p:nvSpPr>
        <p:spPr>
          <a:xfrm rot="5400000">
            <a:off x="4069556" y="1932782"/>
            <a:ext cx="3475037" cy="3473450"/>
          </a:xfrm>
          <a:prstGeom prst="arc">
            <a:avLst>
              <a:gd name="adj1" fmla="val 14378594"/>
              <a:gd name="adj2" fmla="val 17981823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Arc 70"/>
          <p:cNvSpPr>
            <a:spLocks noChangeAspect="1"/>
          </p:cNvSpPr>
          <p:nvPr/>
        </p:nvSpPr>
        <p:spPr>
          <a:xfrm rot="10800000">
            <a:off x="2881313" y="2592388"/>
            <a:ext cx="3475037" cy="3475037"/>
          </a:xfrm>
          <a:prstGeom prst="arc">
            <a:avLst>
              <a:gd name="adj1" fmla="val 16191398"/>
              <a:gd name="adj2" fmla="val 19779021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Arc 72"/>
          <p:cNvSpPr>
            <a:spLocks noChangeAspect="1"/>
          </p:cNvSpPr>
          <p:nvPr/>
        </p:nvSpPr>
        <p:spPr>
          <a:xfrm>
            <a:off x="2863850" y="1265238"/>
            <a:ext cx="3473450" cy="3475037"/>
          </a:xfrm>
          <a:prstGeom prst="arc">
            <a:avLst>
              <a:gd name="adj1" fmla="val 12653906"/>
              <a:gd name="adj2" fmla="val 16221429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594225" y="1231900"/>
            <a:ext cx="823913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706674" y="2434923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Arc 84"/>
          <p:cNvSpPr>
            <a:spLocks noChangeAspect="1"/>
          </p:cNvSpPr>
          <p:nvPr/>
        </p:nvSpPr>
        <p:spPr>
          <a:xfrm rot="16200000" flipH="1">
            <a:off x="2487613" y="1928813"/>
            <a:ext cx="3475037" cy="3475037"/>
          </a:xfrm>
          <a:prstGeom prst="arc">
            <a:avLst>
              <a:gd name="adj1" fmla="val 14416299"/>
              <a:gd name="adj2" fmla="val 17965888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6" name="Arc 85"/>
          <p:cNvSpPr>
            <a:spLocks noChangeAspect="1"/>
          </p:cNvSpPr>
          <p:nvPr/>
        </p:nvSpPr>
        <p:spPr>
          <a:xfrm rot="16200000" flipH="1">
            <a:off x="2434432" y="1881981"/>
            <a:ext cx="3567112" cy="3565525"/>
          </a:xfrm>
          <a:prstGeom prst="arc">
            <a:avLst>
              <a:gd name="adj1" fmla="val 14411602"/>
              <a:gd name="adj2" fmla="val 18063304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 rot="5400000">
            <a:off x="6723184" y="4909835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482123" y="2453973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>
            <a:cxnSpLocks noChangeAspect="1"/>
          </p:cNvCxnSpPr>
          <p:nvPr/>
        </p:nvCxnSpPr>
        <p:spPr>
          <a:xfrm>
            <a:off x="3255963" y="4740275"/>
            <a:ext cx="0" cy="0"/>
          </a:xfrm>
          <a:prstGeom prst="line">
            <a:avLst/>
          </a:prstGeom>
          <a:ln w="28575" cmpd="sng"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610100" y="6099175"/>
            <a:ext cx="823913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" name="Rectangle 449"/>
          <p:cNvSpPr>
            <a:spLocks noChangeAspect="1"/>
          </p:cNvSpPr>
          <p:nvPr/>
        </p:nvSpPr>
        <p:spPr>
          <a:xfrm>
            <a:off x="4840288" y="5927725"/>
            <a:ext cx="347662" cy="3460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2479996" y="4892373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18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1" name="Rectangle 440"/>
          <p:cNvSpPr>
            <a:spLocks noChangeAspect="1"/>
          </p:cNvSpPr>
          <p:nvPr/>
        </p:nvSpPr>
        <p:spPr>
          <a:xfrm rot="3559742">
            <a:off x="2702719" y="4687094"/>
            <a:ext cx="347663" cy="3460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3103563" y="3678238"/>
            <a:ext cx="396081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90"/>
                </a:solidFill>
                <a:latin typeface="Optima"/>
                <a:cs typeface="Optima"/>
              </a:rPr>
              <a:t>0.6  </a:t>
            </a:r>
            <a:r>
              <a:rPr lang="en-US" sz="2800" b="1" dirty="0">
                <a:solidFill>
                  <a:srgbClr val="000090"/>
                </a:solidFill>
                <a:latin typeface="Optima"/>
                <a:cs typeface="Optima"/>
              </a:rPr>
              <a:t>GeV LINAC</a:t>
            </a:r>
          </a:p>
        </p:txBody>
      </p:sp>
      <p:grpSp>
        <p:nvGrpSpPr>
          <p:cNvPr id="28701" name="Group 26"/>
          <p:cNvGrpSpPr>
            <a:grpSpLocks/>
          </p:cNvGrpSpPr>
          <p:nvPr/>
        </p:nvGrpSpPr>
        <p:grpSpPr bwMode="auto">
          <a:xfrm>
            <a:off x="61263" y="587375"/>
            <a:ext cx="7441262" cy="6323013"/>
            <a:chOff x="51275" y="597598"/>
            <a:chExt cx="7441405" cy="6324152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3280962" y="1089812"/>
              <a:ext cx="309568" cy="530321"/>
            </a:xfrm>
            <a:prstGeom prst="straightConnector1">
              <a:avLst/>
            </a:prstGeom>
            <a:solidFill>
              <a:schemeClr val="bg1"/>
            </a:solidFill>
            <a:ln w="28575" cmpd="sng">
              <a:solidFill>
                <a:srgbClr val="0000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55" name="TextBox 403"/>
            <p:cNvSpPr txBox="1">
              <a:spLocks noChangeArrowheads="1"/>
            </p:cNvSpPr>
            <p:nvPr/>
          </p:nvSpPr>
          <p:spPr bwMode="auto">
            <a:xfrm>
              <a:off x="2940088" y="597598"/>
              <a:ext cx="2338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 dirty="0" smtClean="0">
                  <a:solidFill>
                    <a:srgbClr val="0000FF"/>
                  </a:solidFill>
                  <a:latin typeface="Optima" charset="0"/>
                  <a:cs typeface="Optima" charset="0"/>
                </a:rPr>
                <a:t>3.6 </a:t>
              </a:r>
              <a:r>
                <a:rPr lang="en-US" sz="2800" b="1" dirty="0">
                  <a:solidFill>
                    <a:srgbClr val="0000FF"/>
                  </a:solidFill>
                  <a:latin typeface="Optima" charset="0"/>
                  <a:cs typeface="Optima" charset="0"/>
                </a:rPr>
                <a:t>– 18 GeV  </a:t>
              </a:r>
            </a:p>
          </p:txBody>
        </p:sp>
        <p:grpSp>
          <p:nvGrpSpPr>
            <p:cNvPr id="28756" name="Group 139"/>
            <p:cNvGrpSpPr>
              <a:grpSpLocks/>
            </p:cNvGrpSpPr>
            <p:nvPr/>
          </p:nvGrpSpPr>
          <p:grpSpPr bwMode="auto">
            <a:xfrm>
              <a:off x="2203173" y="1120817"/>
              <a:ext cx="5289507" cy="5800933"/>
              <a:chOff x="12070315" y="848248"/>
              <a:chExt cx="5289507" cy="5800933"/>
            </a:xfrm>
          </p:grpSpPr>
          <p:sp>
            <p:nvSpPr>
              <p:cNvPr id="443" name="Block Arc 442"/>
              <p:cNvSpPr>
                <a:spLocks noChangeAspect="1"/>
              </p:cNvSpPr>
              <p:nvPr/>
            </p:nvSpPr>
            <p:spPr>
              <a:xfrm rot="600961">
                <a:off x="12070171" y="4564417"/>
                <a:ext cx="860441" cy="857404"/>
              </a:xfrm>
              <a:prstGeom prst="blockArc">
                <a:avLst>
                  <a:gd name="adj1" fmla="val 18771912"/>
                  <a:gd name="adj2" fmla="val 20981940"/>
                  <a:gd name="adj3" fmla="val 6794"/>
                </a:avLst>
              </a:prstGeom>
              <a:solidFill>
                <a:srgbClr val="97CFFF"/>
              </a:solidFill>
              <a:ln w="1270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759" name="Group 131"/>
              <p:cNvGrpSpPr>
                <a:grpSpLocks/>
              </p:cNvGrpSpPr>
              <p:nvPr/>
            </p:nvGrpSpPr>
            <p:grpSpPr bwMode="auto">
              <a:xfrm>
                <a:off x="12258961" y="848248"/>
                <a:ext cx="5100861" cy="5800933"/>
                <a:chOff x="2696456" y="1123922"/>
                <a:chExt cx="5100861" cy="5800933"/>
              </a:xfrm>
            </p:grpSpPr>
            <p:grpSp>
              <p:nvGrpSpPr>
                <p:cNvPr id="28760" name="Group 130"/>
                <p:cNvGrpSpPr>
                  <a:grpSpLocks/>
                </p:cNvGrpSpPr>
                <p:nvPr/>
              </p:nvGrpSpPr>
              <p:grpSpPr bwMode="auto">
                <a:xfrm>
                  <a:off x="2696456" y="1123922"/>
                  <a:ext cx="5100861" cy="5800933"/>
                  <a:chOff x="2696455" y="1124008"/>
                  <a:chExt cx="5100861" cy="5800933"/>
                </a:xfrm>
              </p:grpSpPr>
              <p:grpSp>
                <p:nvGrpSpPr>
                  <p:cNvPr id="28762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696455" y="1124008"/>
                    <a:ext cx="5100861" cy="5800933"/>
                    <a:chOff x="2696454" y="1124008"/>
                    <a:chExt cx="5100861" cy="5800933"/>
                  </a:xfrm>
                </p:grpSpPr>
                <p:grpSp>
                  <p:nvGrpSpPr>
                    <p:cNvPr id="28764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96454" y="1124008"/>
                      <a:ext cx="5100861" cy="5800933"/>
                      <a:chOff x="2691918" y="1124737"/>
                      <a:chExt cx="5100861" cy="5800933"/>
                    </a:xfrm>
                  </p:grpSpPr>
                  <p:sp>
                    <p:nvSpPr>
                      <p:cNvPr id="452" name="Block Arc 451"/>
                      <p:cNvSpPr>
                        <a:spLocks noChangeAspect="1"/>
                      </p:cNvSpPr>
                      <p:nvPr/>
                    </p:nvSpPr>
                    <p:spPr>
                      <a:xfrm rot="10420819">
                        <a:off x="5447997" y="5426800"/>
                        <a:ext cx="812815" cy="809771"/>
                      </a:xfrm>
                      <a:prstGeom prst="blockArc">
                        <a:avLst>
                          <a:gd name="adj1" fmla="val 16585903"/>
                          <a:gd name="adj2" fmla="val 18375437"/>
                          <a:gd name="adj3" fmla="val 7027"/>
                        </a:avLst>
                      </a:prstGeom>
                      <a:solidFill>
                        <a:srgbClr val="97CFFF"/>
                      </a:solidFill>
                      <a:ln w="12700" cmpd="sng">
                        <a:solidFill>
                          <a:srgbClr val="00009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grpSp>
                    <p:nvGrpSpPr>
                      <p:cNvPr id="28767" name="Group 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91918" y="1124737"/>
                        <a:ext cx="5100861" cy="5800933"/>
                        <a:chOff x="2696454" y="1133809"/>
                        <a:chExt cx="5100861" cy="5800933"/>
                      </a:xfrm>
                    </p:grpSpPr>
                    <p:sp>
                      <p:nvSpPr>
                        <p:cNvPr id="270" name="Block Arc 269"/>
                        <p:cNvSpPr>
                          <a:spLocks noChangeAspect="1"/>
                        </p:cNvSpPr>
                        <p:nvPr/>
                      </p:nvSpPr>
                      <p:spPr>
                        <a:xfrm rot="10800000">
                          <a:off x="4690519" y="5175475"/>
                          <a:ext cx="1231923" cy="1232122"/>
                        </a:xfrm>
                        <a:prstGeom prst="blockArc">
                          <a:avLst>
                            <a:gd name="adj1" fmla="val 14432785"/>
                            <a:gd name="adj2" fmla="val 18122722"/>
                            <a:gd name="adj3" fmla="val 4568"/>
                          </a:avLst>
                        </a:prstGeom>
                        <a:solidFill>
                          <a:srgbClr val="97CFFF"/>
                        </a:solidFill>
                        <a:ln w="12700" cmpd="sng">
                          <a:solidFill>
                            <a:srgbClr val="00009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28769" name="Group 4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96454" y="1133809"/>
                          <a:ext cx="5100861" cy="5800933"/>
                          <a:chOff x="2696454" y="1133809"/>
                          <a:chExt cx="5100861" cy="5800933"/>
                        </a:xfrm>
                      </p:grpSpPr>
                      <p:sp>
                        <p:nvSpPr>
                          <p:cNvPr id="453" name="Block Arc 452"/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5073113" y="6096391"/>
                            <a:ext cx="841391" cy="838351"/>
                          </a:xfrm>
                          <a:prstGeom prst="blockArc">
                            <a:avLst>
                              <a:gd name="adj1" fmla="val 16163974"/>
                              <a:gd name="adj2" fmla="val 17850918"/>
                              <a:gd name="adj3" fmla="val 6940"/>
                            </a:avLst>
                          </a:prstGeom>
                          <a:solidFill>
                            <a:srgbClr val="97CFFF"/>
                          </a:solidFill>
                          <a:ln w="12700" cmpd="sng">
                            <a:solidFill>
                              <a:srgbClr val="000090"/>
                            </a:solidFill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en-US" dirty="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grpSp>
                        <p:nvGrpSpPr>
                          <p:cNvPr id="28771" name="Group 4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696454" y="1133809"/>
                            <a:ext cx="5100861" cy="5117399"/>
                            <a:chOff x="2696454" y="1133809"/>
                            <a:chExt cx="5100861" cy="5117399"/>
                          </a:xfrm>
                        </p:grpSpPr>
                        <p:sp>
                          <p:nvSpPr>
                            <p:cNvPr id="444" name="Block Arc 443"/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 rot="10997828">
                              <a:off x="3312543" y="4869032"/>
                              <a:ext cx="776302" cy="774840"/>
                            </a:xfrm>
                            <a:prstGeom prst="blockArc">
                              <a:avLst>
                                <a:gd name="adj1" fmla="val 18866464"/>
                                <a:gd name="adj2" fmla="val 21149515"/>
                                <a:gd name="adj3" fmla="val 7661"/>
                              </a:avLst>
                            </a:prstGeom>
                            <a:solidFill>
                              <a:srgbClr val="97CFFF"/>
                            </a:solidFill>
                            <a:ln w="12700" cmpd="sng">
                              <a:solidFill>
                                <a:srgbClr val="000090"/>
                              </a:solidFill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 fontAlgn="auto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en-US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grpSp>
                          <p:nvGrpSpPr>
                            <p:cNvPr id="28773" name="Group 4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696454" y="1133809"/>
                              <a:ext cx="5100861" cy="5117399"/>
                              <a:chOff x="2687382" y="1124737"/>
                              <a:chExt cx="5100861" cy="5117399"/>
                            </a:xfrm>
                          </p:grpSpPr>
                          <p:grpSp>
                            <p:nvGrpSpPr>
                              <p:cNvPr id="28774" name="Group 4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687382" y="1124737"/>
                                <a:ext cx="5100861" cy="5117399"/>
                                <a:chOff x="2696454" y="1124737"/>
                                <a:chExt cx="5100861" cy="5117399"/>
                              </a:xfrm>
                            </p:grpSpPr>
                            <p:cxnSp>
                              <p:nvCxnSpPr>
                                <p:cNvPr id="261" name="Straight Connector 260"/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3323655" y="5258495"/>
                                  <a:ext cx="36514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97CFFF"/>
                                  </a:solidFill>
                                </a:ln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237" name="Group 236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>
                                <a:xfrm>
                                  <a:off x="2696454" y="1124737"/>
                                  <a:ext cx="5100861" cy="5117399"/>
                                  <a:chOff x="-5931916" y="408003"/>
                                  <a:chExt cx="5254234" cy="5255070"/>
                                </a:xfrm>
                                <a:solidFill>
                                  <a:srgbClr val="97CFFF"/>
                                </a:solidFill>
                              </p:grpSpPr>
                              <p:sp>
                                <p:nvSpPr>
                                  <p:cNvPr id="155" name="Block Arc 15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 rot="10800000" flipH="1">
                                    <a:off x="-4852315" y="1623396"/>
                                    <a:ext cx="4037071" cy="4039677"/>
                                  </a:xfrm>
                                  <a:prstGeom prst="blockArc">
                                    <a:avLst>
                                      <a:gd name="adj1" fmla="val 16472699"/>
                                      <a:gd name="adj2" fmla="val 18937954"/>
                                      <a:gd name="adj3" fmla="val 1454"/>
                                    </a:avLst>
                                  </a:prstGeom>
                                  <a:grpFill/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>
                                      <a:solidFill>
                                        <a:schemeClr val="tx1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66" name="Rectangle 65"/>
                                  <p:cNvSpPr/>
                                  <p:nvPr/>
                                </p:nvSpPr>
                                <p:spPr>
                                  <a:xfrm rot="7227235">
                                    <a:off x="-1369592" y="4114285"/>
                                    <a:ext cx="588818" cy="56496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57" name="Block Arc 156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 rot="10800000" flipV="1">
                                    <a:off x="-5619174" y="408003"/>
                                    <a:ext cx="3929316" cy="3931852"/>
                                  </a:xfrm>
                                  <a:prstGeom prst="blockArc">
                                    <a:avLst>
                                      <a:gd name="adj1" fmla="val 17212991"/>
                                      <a:gd name="adj2" fmla="val 19693731"/>
                                      <a:gd name="adj3" fmla="val 1460"/>
                                    </a:avLst>
                                  </a:prstGeom>
                                  <a:solidFill>
                                    <a:srgbClr val="97CFFF"/>
                                  </a:solidFill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>
                                      <a:solidFill>
                                        <a:schemeClr val="tx1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59" name="Block Arc 15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 rot="5400000" flipH="1">
                                    <a:off x="-4223103" y="1269580"/>
                                    <a:ext cx="3544284" cy="3546559"/>
                                  </a:xfrm>
                                  <a:prstGeom prst="blockArc">
                                    <a:avLst>
                                      <a:gd name="adj1" fmla="val 14455928"/>
                                      <a:gd name="adj2" fmla="val 18192403"/>
                                      <a:gd name="adj3" fmla="val 1573"/>
                                    </a:avLst>
                                  </a:prstGeom>
                                  <a:solidFill>
                                    <a:srgbClr val="97CFFF"/>
                                  </a:solidFill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>
                                      <a:solidFill>
                                        <a:schemeClr val="tx1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62" name="Rectangle 161"/>
                                  <p:cNvSpPr/>
                                  <p:nvPr/>
                                </p:nvSpPr>
                                <p:spPr>
                                  <a:xfrm>
                                    <a:off x="-3666845" y="594900"/>
                                    <a:ext cx="832283" cy="56694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97CFFF"/>
                                  </a:solidFill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  <a:scene3d>
                                    <a:camera prst="orthographicFront">
                                      <a:rot lat="0" lon="0" rev="0"/>
                                    </a:camera>
                                    <a:lightRig rig="threePt" dir="t"/>
                                  </a:scene3d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63" name="Rectangle 162"/>
                                  <p:cNvSpPr/>
                                  <p:nvPr/>
                                </p:nvSpPr>
                                <p:spPr>
                                  <a:xfrm>
                                    <a:off x="-5931916" y="1687397"/>
                                    <a:ext cx="844409" cy="56694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  <a:scene3d>
                                    <a:camera prst="orthographicFront">
                                      <a:rot lat="0" lon="0" rev="3600000"/>
                                    </a:camera>
                                    <a:lightRig rig="threePt" dir="t"/>
                                  </a:scene3d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/>
                                  </a:p>
                                </p:txBody>
                              </p:sp>
                            </p:grpSp>
                            <p:cxnSp>
                              <p:nvCxnSpPr>
                                <p:cNvPr id="344" name="Straight Connector 343"/>
                                <p:cNvCxnSpPr>
                                  <a:cxnSpLocks noChangeAspect="1"/>
                                </p:cNvCxnSpPr>
                                <p:nvPr/>
                              </p:nvCxnSpPr>
                              <p:spPr>
                                <a:xfrm flipH="1">
                                  <a:off x="3317305" y="5268021"/>
                                  <a:ext cx="44451" cy="3176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97CFFF"/>
                                  </a:solidFill>
                                </a:ln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322" name="Straight Connector 321"/>
                              <p:cNvCxnSpPr>
                                <a:cxnSpLocks noChangeAspect="1"/>
                              </p:cNvCxnSpPr>
                              <p:nvPr/>
                            </p:nvCxnSpPr>
                            <p:spPr>
                              <a:xfrm flipH="1" flipV="1">
                                <a:off x="2874838" y="2741853"/>
                                <a:ext cx="28576" cy="1587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7CFFF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25" name="Straight Connector 324"/>
                              <p:cNvCxnSpPr>
                                <a:cxnSpLocks noChangeAspect="1"/>
                              </p:cNvCxnSpPr>
                              <p:nvPr/>
                            </p:nvCxnSpPr>
                            <p:spPr>
                              <a:xfrm flipH="1" flipV="1">
                                <a:off x="3287595" y="2028938"/>
                                <a:ext cx="39688" cy="20641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7CFFF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</p:grpSp>
                <p:cxnSp>
                  <p:nvCxnSpPr>
                    <p:cNvPr id="267" name="Straight Connector 266"/>
                    <p:cNvCxnSpPr>
                      <a:cxnSpLocks noChangeAspect="1"/>
                    </p:cNvCxnSpPr>
                    <p:nvPr/>
                  </p:nvCxnSpPr>
                  <p:spPr>
                    <a:xfrm flipH="1">
                      <a:off x="5665262" y="6143750"/>
                      <a:ext cx="20637" cy="34931"/>
                    </a:xfrm>
                    <a:prstGeom prst="line">
                      <a:avLst/>
                    </a:prstGeom>
                    <a:ln>
                      <a:solidFill>
                        <a:srgbClr val="97CFFF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2" name="Straight Connector 341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5585887" y="6275536"/>
                    <a:ext cx="20637" cy="38107"/>
                  </a:xfrm>
                  <a:prstGeom prst="line">
                    <a:avLst/>
                  </a:prstGeom>
                  <a:ln>
                    <a:solidFill>
                      <a:srgbClr val="97C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8" name="Straight Connector 347"/>
                <p:cNvCxnSpPr>
                  <a:cxnSpLocks noChangeAspect="1"/>
                </p:cNvCxnSpPr>
                <p:nvPr/>
              </p:nvCxnSpPr>
              <p:spPr>
                <a:xfrm flipV="1">
                  <a:off x="5854180" y="6188122"/>
                  <a:ext cx="0" cy="41282"/>
                </a:xfrm>
                <a:prstGeom prst="line">
                  <a:avLst/>
                </a:prstGeom>
                <a:ln>
                  <a:solidFill>
                    <a:srgbClr val="97C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757" name="TextBox 314"/>
            <p:cNvSpPr txBox="1">
              <a:spLocks noChangeArrowheads="1"/>
            </p:cNvSpPr>
            <p:nvPr/>
          </p:nvSpPr>
          <p:spPr bwMode="auto">
            <a:xfrm>
              <a:off x="51275" y="5923360"/>
              <a:ext cx="2111041" cy="52331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 dirty="0" smtClean="0">
                  <a:solidFill>
                    <a:srgbClr val="FF0000"/>
                  </a:solidFill>
                </a:rPr>
                <a:t>X 5 in energy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702" name="TextBox 3"/>
          <p:cNvSpPr txBox="1">
            <a:spLocks noChangeArrowheads="1"/>
          </p:cNvSpPr>
          <p:nvPr/>
        </p:nvSpPr>
        <p:spPr bwMode="auto">
          <a:xfrm>
            <a:off x="1473200" y="47291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8703" name="TextBox 4"/>
          <p:cNvSpPr txBox="1">
            <a:spLocks noChangeArrowheads="1"/>
          </p:cNvSpPr>
          <p:nvPr/>
        </p:nvSpPr>
        <p:spPr bwMode="auto">
          <a:xfrm>
            <a:off x="3276600" y="4829175"/>
            <a:ext cx="34813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0000"/>
                </a:solidFill>
              </a:rPr>
              <a:t>30 </a:t>
            </a:r>
            <a:r>
              <a:rPr lang="en-US" sz="2800" b="1" dirty="0">
                <a:solidFill>
                  <a:srgbClr val="FF0000"/>
                </a:solidFill>
              </a:rPr>
              <a:t>passes </a:t>
            </a:r>
            <a:r>
              <a:rPr lang="en-US" sz="2800" b="1" dirty="0">
                <a:solidFill>
                  <a:srgbClr val="000090"/>
                </a:solidFill>
              </a:rPr>
              <a:t>through the Linac </a:t>
            </a:r>
          </a:p>
        </p:txBody>
      </p:sp>
      <p:sp>
        <p:nvSpPr>
          <p:cNvPr id="28704" name="TextBox 9"/>
          <p:cNvSpPr txBox="1">
            <a:spLocks noChangeArrowheads="1"/>
          </p:cNvSpPr>
          <p:nvPr/>
        </p:nvSpPr>
        <p:spPr bwMode="auto">
          <a:xfrm rot="3613502">
            <a:off x="5076031" y="2547144"/>
            <a:ext cx="16208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00"/>
                </a:solidFill>
              </a:rPr>
              <a:t>Linac 0.9 GeV</a:t>
            </a:r>
          </a:p>
        </p:txBody>
      </p:sp>
      <p:cxnSp>
        <p:nvCxnSpPr>
          <p:cNvPr id="271" name="Straight Arrow Connector 270"/>
          <p:cNvCxnSpPr>
            <a:stCxn id="28704" idx="0"/>
          </p:cNvCxnSpPr>
          <p:nvPr/>
        </p:nvCxnSpPr>
        <p:spPr>
          <a:xfrm flipV="1">
            <a:off x="6059488" y="2400300"/>
            <a:ext cx="882650" cy="24765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06" name="TextBox 399"/>
          <p:cNvSpPr txBox="1">
            <a:spLocks noChangeArrowheads="1"/>
          </p:cNvSpPr>
          <p:nvPr/>
        </p:nvSpPr>
        <p:spPr bwMode="auto">
          <a:xfrm>
            <a:off x="0" y="6350"/>
            <a:ext cx="1351652" cy="59093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Linac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0.6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#1  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 3.6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#2 </a:t>
            </a:r>
            <a:r>
              <a:rPr lang="en-US" sz="1400" dirty="0">
                <a:solidFill>
                  <a:srgbClr val="FF0000"/>
                </a:solidFill>
                <a:latin typeface="Optima" charset="0"/>
                <a:cs typeface="Optima" charset="0"/>
              </a:rPr>
              <a:t>  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4.2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#3  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 4.8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#4  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 5.4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#5  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 6.0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#6  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 6.6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#7   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7.2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#8	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7.8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#9	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8.4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#10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  9.0 GeV</a:t>
            </a:r>
            <a:endParaRPr lang="en-US" sz="1400" b="1" dirty="0">
              <a:solidFill>
                <a:srgbClr val="FF0000"/>
              </a:solidFill>
              <a:latin typeface="Optima" charset="0"/>
              <a:cs typeface="Optima" charset="0"/>
            </a:endParaRP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#11 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 9.6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#12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10.2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#13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10.8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#14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11.4 </a:t>
            </a:r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1400" b="1" dirty="0">
                <a:solidFill>
                  <a:srgbClr val="FF0000"/>
                </a:solidFill>
                <a:latin typeface="Optima" charset="0"/>
                <a:cs typeface="Optima" charset="0"/>
              </a:rPr>
              <a:t>#15 </a:t>
            </a:r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12.0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#16 12.6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#17 13.0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#18 13.6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#19 14.0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#20 14.6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#21 15.0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#22 15.6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#23 16.2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#24 16.8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#25 17.4 GeV</a:t>
            </a:r>
          </a:p>
          <a:p>
            <a:pPr eaLnBrk="1" hangingPunct="1"/>
            <a:r>
              <a:rPr lang="en-US" sz="1400" b="1" dirty="0" smtClean="0">
                <a:solidFill>
                  <a:srgbClr val="FF0000"/>
                </a:solidFill>
                <a:latin typeface="Optima" charset="0"/>
                <a:cs typeface="Optima" charset="0"/>
              </a:rPr>
              <a:t>#26 18.0 GeV</a:t>
            </a:r>
          </a:p>
        </p:txBody>
      </p:sp>
      <p:sp>
        <p:nvSpPr>
          <p:cNvPr id="28707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1838325" y="6577013"/>
            <a:ext cx="5743575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  <p:sp>
        <p:nvSpPr>
          <p:cNvPr id="287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57E48E-1D04-5345-AA4F-FF7B41A59C6F}" type="slidenum">
              <a:rPr lang="en-US" sz="14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400">
              <a:solidFill>
                <a:srgbClr val="000090"/>
              </a:solidFill>
            </a:endParaRPr>
          </a:p>
        </p:txBody>
      </p:sp>
      <p:sp>
        <p:nvSpPr>
          <p:cNvPr id="313" name="Arc 312"/>
          <p:cNvSpPr>
            <a:spLocks/>
          </p:cNvSpPr>
          <p:nvPr/>
        </p:nvSpPr>
        <p:spPr>
          <a:xfrm rot="9109266" flipH="1">
            <a:off x="6754813" y="2568575"/>
            <a:ext cx="452437" cy="520700"/>
          </a:xfrm>
          <a:prstGeom prst="arc">
            <a:avLst>
              <a:gd name="adj1" fmla="val 10747116"/>
              <a:gd name="adj2" fmla="val 0"/>
            </a:avLst>
          </a:prstGeom>
          <a:ln w="5715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870700" y="2187575"/>
            <a:ext cx="314325" cy="552450"/>
          </a:xfrm>
          <a:prstGeom prst="line">
            <a:avLst/>
          </a:prstGeom>
          <a:ln w="571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6472238" y="2393950"/>
            <a:ext cx="314325" cy="552450"/>
          </a:xfrm>
          <a:prstGeom prst="line">
            <a:avLst/>
          </a:prstGeom>
          <a:ln w="5715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Block Arc 317"/>
          <p:cNvSpPr>
            <a:spLocks noChangeAspect="1"/>
          </p:cNvSpPr>
          <p:nvPr/>
        </p:nvSpPr>
        <p:spPr bwMode="auto">
          <a:xfrm rot="16200000">
            <a:off x="6867525" y="4795838"/>
            <a:ext cx="857250" cy="857250"/>
          </a:xfrm>
          <a:prstGeom prst="blockArc">
            <a:avLst>
              <a:gd name="adj1" fmla="val 15544875"/>
              <a:gd name="adj2" fmla="val 18419410"/>
              <a:gd name="adj3" fmla="val 6618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9" name="Block Arc 318"/>
          <p:cNvSpPr>
            <a:spLocks noChangeAspect="1"/>
          </p:cNvSpPr>
          <p:nvPr/>
        </p:nvSpPr>
        <p:spPr bwMode="auto">
          <a:xfrm rot="5843497">
            <a:off x="6078538" y="4900613"/>
            <a:ext cx="857250" cy="857250"/>
          </a:xfrm>
          <a:prstGeom prst="blockArc">
            <a:avLst>
              <a:gd name="adj1" fmla="val 15544875"/>
              <a:gd name="adj2" fmla="val 18419410"/>
              <a:gd name="adj3" fmla="val 6618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1" name="Block Arc 330"/>
          <p:cNvSpPr>
            <a:spLocks noChangeAspect="1"/>
          </p:cNvSpPr>
          <p:nvPr/>
        </p:nvSpPr>
        <p:spPr bwMode="auto">
          <a:xfrm rot="1684498" flipH="1">
            <a:off x="3667125" y="1295400"/>
            <a:ext cx="3451225" cy="3443288"/>
          </a:xfrm>
          <a:prstGeom prst="blockArc">
            <a:avLst>
              <a:gd name="adj1" fmla="val 14246605"/>
              <a:gd name="adj2" fmla="val 17858393"/>
              <a:gd name="adj3" fmla="val 1582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>
          <a:xfrm rot="19992409">
            <a:off x="6448425" y="2033588"/>
            <a:ext cx="454025" cy="520700"/>
          </a:xfrm>
          <a:prstGeom prst="arc">
            <a:avLst>
              <a:gd name="adj1" fmla="val 10747116"/>
              <a:gd name="adj2" fmla="val 0"/>
            </a:avLst>
          </a:prstGeom>
          <a:ln w="5715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Block Arc 331"/>
          <p:cNvSpPr>
            <a:spLocks noChangeAspect="1"/>
          </p:cNvSpPr>
          <p:nvPr/>
        </p:nvSpPr>
        <p:spPr bwMode="auto">
          <a:xfrm rot="10800000" flipH="1">
            <a:off x="2689225" y="2295525"/>
            <a:ext cx="3919538" cy="3933825"/>
          </a:xfrm>
          <a:prstGeom prst="blockArc">
            <a:avLst>
              <a:gd name="adj1" fmla="val 13126476"/>
              <a:gd name="adj2" fmla="val 15816833"/>
              <a:gd name="adj3" fmla="val 1521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3" name="Block Arc 332"/>
          <p:cNvSpPr>
            <a:spLocks noChangeAspect="1"/>
          </p:cNvSpPr>
          <p:nvPr/>
        </p:nvSpPr>
        <p:spPr bwMode="auto">
          <a:xfrm flipH="1">
            <a:off x="4406900" y="6064250"/>
            <a:ext cx="841375" cy="838200"/>
          </a:xfrm>
          <a:prstGeom prst="blockArc">
            <a:avLst>
              <a:gd name="adj1" fmla="val 16163974"/>
              <a:gd name="adj2" fmla="val 18186964"/>
              <a:gd name="adj3" fmla="val 6662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4" name="Block Arc 333"/>
          <p:cNvSpPr>
            <a:spLocks noChangeAspect="1"/>
          </p:cNvSpPr>
          <p:nvPr/>
        </p:nvSpPr>
        <p:spPr bwMode="auto">
          <a:xfrm rot="2080282" flipH="1">
            <a:off x="4035425" y="6164263"/>
            <a:ext cx="857250" cy="857250"/>
          </a:xfrm>
          <a:prstGeom prst="blockArc">
            <a:avLst>
              <a:gd name="adj1" fmla="val 16224429"/>
              <a:gd name="adj2" fmla="val 18552803"/>
              <a:gd name="adj3" fmla="val 6517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5" name="Straight Connector 334"/>
          <p:cNvCxnSpPr>
            <a:cxnSpLocks/>
          </p:cNvCxnSpPr>
          <p:nvPr/>
        </p:nvCxnSpPr>
        <p:spPr bwMode="auto">
          <a:xfrm flipV="1">
            <a:off x="4476750" y="6170613"/>
            <a:ext cx="0" cy="4445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>
            <a:cxnSpLocks noChangeAspect="1"/>
          </p:cNvCxnSpPr>
          <p:nvPr/>
        </p:nvCxnSpPr>
        <p:spPr bwMode="auto">
          <a:xfrm flipV="1">
            <a:off x="4686300" y="6248400"/>
            <a:ext cx="19050" cy="333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>
            <a:cxnSpLocks/>
          </p:cNvCxnSpPr>
          <p:nvPr/>
        </p:nvCxnSpPr>
        <p:spPr bwMode="auto">
          <a:xfrm flipH="1" flipV="1">
            <a:off x="6777038" y="5594350"/>
            <a:ext cx="31750" cy="333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cxnSpLocks noChangeAspect="1"/>
          </p:cNvCxnSpPr>
          <p:nvPr/>
        </p:nvCxnSpPr>
        <p:spPr bwMode="auto">
          <a:xfrm>
            <a:off x="6884988" y="5302250"/>
            <a:ext cx="39687" cy="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cxnSpLocks/>
          </p:cNvCxnSpPr>
          <p:nvPr/>
        </p:nvCxnSpPr>
        <p:spPr bwMode="auto">
          <a:xfrm flipH="1" flipV="1">
            <a:off x="6961188" y="4970463"/>
            <a:ext cx="31750" cy="3175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>
            <a:cxnSpLocks noChangeAspect="1"/>
          </p:cNvCxnSpPr>
          <p:nvPr/>
        </p:nvCxnSpPr>
        <p:spPr bwMode="auto">
          <a:xfrm flipH="1" flipV="1">
            <a:off x="7240588" y="4487863"/>
            <a:ext cx="41275" cy="1905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Block Arc 345"/>
          <p:cNvSpPr>
            <a:spLocks noChangeAspect="1"/>
          </p:cNvSpPr>
          <p:nvPr/>
        </p:nvSpPr>
        <p:spPr bwMode="auto">
          <a:xfrm rot="15136570">
            <a:off x="3760788" y="1173163"/>
            <a:ext cx="857250" cy="857250"/>
          </a:xfrm>
          <a:prstGeom prst="blockArc">
            <a:avLst>
              <a:gd name="adj1" fmla="val 21585111"/>
              <a:gd name="adj2" fmla="val 2600252"/>
              <a:gd name="adj3" fmla="val 6533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9" name="Block Arc 348"/>
          <p:cNvSpPr>
            <a:spLocks noChangeAspect="1"/>
          </p:cNvSpPr>
          <p:nvPr/>
        </p:nvSpPr>
        <p:spPr bwMode="auto">
          <a:xfrm rot="5400000">
            <a:off x="4168775" y="490538"/>
            <a:ext cx="857250" cy="857250"/>
          </a:xfrm>
          <a:prstGeom prst="blockArc">
            <a:avLst>
              <a:gd name="adj1" fmla="val 21585111"/>
              <a:gd name="adj2" fmla="val 2189415"/>
              <a:gd name="adj3" fmla="val 653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1" name="Block Arc 350"/>
          <p:cNvSpPr>
            <a:spLocks noChangeAspect="1"/>
          </p:cNvSpPr>
          <p:nvPr/>
        </p:nvSpPr>
        <p:spPr bwMode="auto">
          <a:xfrm rot="16200000">
            <a:off x="2521744" y="1948657"/>
            <a:ext cx="3451225" cy="3443287"/>
          </a:xfrm>
          <a:prstGeom prst="blockArc">
            <a:avLst>
              <a:gd name="adj1" fmla="val 15164257"/>
              <a:gd name="adj2" fmla="val 16974343"/>
              <a:gd name="adj3" fmla="val 1814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2" name="Block Arc 351"/>
          <p:cNvSpPr>
            <a:spLocks noChangeAspect="1"/>
          </p:cNvSpPr>
          <p:nvPr/>
        </p:nvSpPr>
        <p:spPr bwMode="auto">
          <a:xfrm rot="11424624" flipH="1">
            <a:off x="4054475" y="5403850"/>
            <a:ext cx="812800" cy="811213"/>
          </a:xfrm>
          <a:prstGeom prst="blockArc">
            <a:avLst>
              <a:gd name="adj1" fmla="val 16585903"/>
              <a:gd name="adj2" fmla="val 18235619"/>
              <a:gd name="adj3" fmla="val 6969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3" name="Straight Connector 352"/>
          <p:cNvCxnSpPr>
            <a:cxnSpLocks noChangeAspect="1"/>
          </p:cNvCxnSpPr>
          <p:nvPr/>
        </p:nvCxnSpPr>
        <p:spPr bwMode="auto">
          <a:xfrm>
            <a:off x="4605338" y="6138863"/>
            <a:ext cx="22225" cy="3492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cxnSpLocks noChangeAspect="1"/>
          </p:cNvCxnSpPr>
          <p:nvPr/>
        </p:nvCxnSpPr>
        <p:spPr bwMode="auto">
          <a:xfrm flipV="1">
            <a:off x="4432300" y="6165850"/>
            <a:ext cx="0" cy="4127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>
            <a:cxnSpLocks noChangeAspect="1"/>
          </p:cNvCxnSpPr>
          <p:nvPr/>
        </p:nvCxnSpPr>
        <p:spPr bwMode="auto">
          <a:xfrm flipH="1">
            <a:off x="3122613" y="5456238"/>
            <a:ext cx="34925" cy="30162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>
            <a:cxnSpLocks/>
          </p:cNvCxnSpPr>
          <p:nvPr/>
        </p:nvCxnSpPr>
        <p:spPr bwMode="auto">
          <a:xfrm flipH="1">
            <a:off x="2705100" y="4510088"/>
            <a:ext cx="36513" cy="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Block Arc 367"/>
          <p:cNvSpPr>
            <a:spLocks noChangeAspect="1"/>
          </p:cNvSpPr>
          <p:nvPr/>
        </p:nvSpPr>
        <p:spPr bwMode="auto">
          <a:xfrm rot="1033358">
            <a:off x="1846263" y="5099050"/>
            <a:ext cx="1395412" cy="1397000"/>
          </a:xfrm>
          <a:prstGeom prst="blockArc">
            <a:avLst>
              <a:gd name="adj1" fmla="val 17164951"/>
              <a:gd name="adj2" fmla="val 18449537"/>
              <a:gd name="adj3" fmla="val 413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0" name="Block Arc 369"/>
          <p:cNvSpPr>
            <a:spLocks noChangeAspect="1"/>
          </p:cNvSpPr>
          <p:nvPr/>
        </p:nvSpPr>
        <p:spPr bwMode="auto">
          <a:xfrm rot="14344238">
            <a:off x="2536825" y="3952875"/>
            <a:ext cx="1397000" cy="1397000"/>
          </a:xfrm>
          <a:prstGeom prst="blockArc">
            <a:avLst>
              <a:gd name="adj1" fmla="val 14416262"/>
              <a:gd name="adj2" fmla="val 19199655"/>
              <a:gd name="adj3" fmla="val 4259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71" name="Straight Connector 370"/>
          <p:cNvCxnSpPr>
            <a:cxnSpLocks noChangeAspect="1"/>
          </p:cNvCxnSpPr>
          <p:nvPr/>
        </p:nvCxnSpPr>
        <p:spPr bwMode="auto">
          <a:xfrm flipH="1">
            <a:off x="3076575" y="5400675"/>
            <a:ext cx="38100" cy="2540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>
            <a:cxnSpLocks noChangeAspect="1"/>
          </p:cNvCxnSpPr>
          <p:nvPr/>
        </p:nvCxnSpPr>
        <p:spPr bwMode="auto">
          <a:xfrm flipV="1">
            <a:off x="2895600" y="5216525"/>
            <a:ext cx="23813" cy="3651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5" name="Block Arc 384"/>
          <p:cNvSpPr>
            <a:spLocks noChangeAspect="1"/>
          </p:cNvSpPr>
          <p:nvPr/>
        </p:nvSpPr>
        <p:spPr bwMode="auto">
          <a:xfrm rot="4808911">
            <a:off x="1515269" y="3666331"/>
            <a:ext cx="1149350" cy="1150938"/>
          </a:xfrm>
          <a:prstGeom prst="blockArc">
            <a:avLst>
              <a:gd name="adj1" fmla="val 16300518"/>
              <a:gd name="adj2" fmla="val 18015649"/>
              <a:gd name="adj3" fmla="val 531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86" name="Block Arc 385"/>
          <p:cNvSpPr>
            <a:spLocks noChangeAspect="1"/>
          </p:cNvSpPr>
          <p:nvPr/>
        </p:nvSpPr>
        <p:spPr bwMode="auto">
          <a:xfrm rot="8921786">
            <a:off x="2592388" y="3006725"/>
            <a:ext cx="2251075" cy="2247900"/>
          </a:xfrm>
          <a:prstGeom prst="blockArc">
            <a:avLst>
              <a:gd name="adj1" fmla="val 21582624"/>
              <a:gd name="adj2" fmla="val 848142"/>
              <a:gd name="adj3" fmla="val 2661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7" name="Straight Connector 386"/>
          <p:cNvCxnSpPr>
            <a:cxnSpLocks noChangeAspect="1"/>
          </p:cNvCxnSpPr>
          <p:nvPr/>
        </p:nvCxnSpPr>
        <p:spPr bwMode="auto">
          <a:xfrm>
            <a:off x="2579688" y="4425950"/>
            <a:ext cx="47625" cy="1587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Block Arc 391"/>
          <p:cNvSpPr>
            <a:spLocks noChangeAspect="1"/>
          </p:cNvSpPr>
          <p:nvPr/>
        </p:nvSpPr>
        <p:spPr bwMode="auto">
          <a:xfrm rot="9933145">
            <a:off x="101600" y="3179763"/>
            <a:ext cx="2598738" cy="2595562"/>
          </a:xfrm>
          <a:prstGeom prst="blockArc">
            <a:avLst>
              <a:gd name="adj1" fmla="val 10807006"/>
              <a:gd name="adj2" fmla="val 11599594"/>
              <a:gd name="adj3" fmla="val 2282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4" name="Block Arc 393"/>
          <p:cNvSpPr>
            <a:spLocks noChangeAspect="1"/>
          </p:cNvSpPr>
          <p:nvPr/>
        </p:nvSpPr>
        <p:spPr bwMode="auto">
          <a:xfrm rot="20161782">
            <a:off x="1790700" y="2736850"/>
            <a:ext cx="857250" cy="857250"/>
          </a:xfrm>
          <a:prstGeom prst="blockArc">
            <a:avLst>
              <a:gd name="adj1" fmla="val 42970"/>
              <a:gd name="adj2" fmla="val 2554068"/>
              <a:gd name="adj3" fmla="val 7124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5" name="Block Arc 394"/>
          <p:cNvSpPr>
            <a:spLocks noChangeAspect="1"/>
          </p:cNvSpPr>
          <p:nvPr/>
        </p:nvSpPr>
        <p:spPr bwMode="auto">
          <a:xfrm rot="10090906">
            <a:off x="2543175" y="2476500"/>
            <a:ext cx="857250" cy="857250"/>
          </a:xfrm>
          <a:prstGeom prst="blockArc">
            <a:avLst>
              <a:gd name="adj1" fmla="val 21417079"/>
              <a:gd name="adj2" fmla="val 2189415"/>
              <a:gd name="adj3" fmla="val 653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97" name="Straight Connector 396"/>
          <p:cNvCxnSpPr>
            <a:cxnSpLocks noChangeAspect="1"/>
          </p:cNvCxnSpPr>
          <p:nvPr/>
        </p:nvCxnSpPr>
        <p:spPr bwMode="auto">
          <a:xfrm flipH="1">
            <a:off x="2563813" y="3001963"/>
            <a:ext cx="44450" cy="11112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cxnSpLocks noChangeAspect="1"/>
          </p:cNvCxnSpPr>
          <p:nvPr/>
        </p:nvCxnSpPr>
        <p:spPr bwMode="auto">
          <a:xfrm flipH="1" flipV="1">
            <a:off x="2589213" y="2724150"/>
            <a:ext cx="39687" cy="206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>
            <a:cxnSpLocks noChangeAspect="1"/>
          </p:cNvCxnSpPr>
          <p:nvPr/>
        </p:nvCxnSpPr>
        <p:spPr bwMode="auto">
          <a:xfrm flipH="1" flipV="1">
            <a:off x="2578100" y="3282950"/>
            <a:ext cx="44450" cy="1111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>
            <a:cxnSpLocks noChangeAspect="1"/>
          </p:cNvCxnSpPr>
          <p:nvPr/>
        </p:nvCxnSpPr>
        <p:spPr bwMode="auto">
          <a:xfrm flipH="1" flipV="1">
            <a:off x="4064000" y="1200150"/>
            <a:ext cx="12700" cy="4286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>
            <a:cxnSpLocks noChangeAspect="1"/>
          </p:cNvCxnSpPr>
          <p:nvPr/>
        </p:nvCxnSpPr>
        <p:spPr bwMode="auto">
          <a:xfrm flipV="1">
            <a:off x="4346575" y="1225550"/>
            <a:ext cx="26988" cy="3968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>
            <a:cxnSpLocks noChangeAspect="1"/>
          </p:cNvCxnSpPr>
          <p:nvPr/>
        </p:nvCxnSpPr>
        <p:spPr bwMode="auto">
          <a:xfrm flipV="1">
            <a:off x="4598988" y="1295400"/>
            <a:ext cx="0" cy="460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>
            <a:cxnSpLocks noChangeAspect="1"/>
          </p:cNvCxnSpPr>
          <p:nvPr/>
        </p:nvCxnSpPr>
        <p:spPr bwMode="auto">
          <a:xfrm flipV="1">
            <a:off x="5408613" y="1301750"/>
            <a:ext cx="0" cy="3968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>
            <a:cxnSpLocks noChangeAspect="1"/>
          </p:cNvCxnSpPr>
          <p:nvPr/>
        </p:nvCxnSpPr>
        <p:spPr bwMode="auto">
          <a:xfrm flipH="1">
            <a:off x="2609850" y="4156075"/>
            <a:ext cx="42863" cy="1111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>
            <a:cxnSpLocks noChangeAspect="1"/>
          </p:cNvCxnSpPr>
          <p:nvPr/>
        </p:nvCxnSpPr>
        <p:spPr bwMode="auto">
          <a:xfrm flipH="1">
            <a:off x="2649538" y="4448175"/>
            <a:ext cx="47625" cy="317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52" name="TextBox 403"/>
          <p:cNvSpPr txBox="1">
            <a:spLocks noChangeArrowheads="1"/>
          </p:cNvSpPr>
          <p:nvPr/>
        </p:nvSpPr>
        <p:spPr bwMode="auto">
          <a:xfrm>
            <a:off x="6867524" y="-3175"/>
            <a:ext cx="23383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#1 </a:t>
            </a:r>
            <a:r>
              <a:rPr lang="en-US" sz="2800" b="1" dirty="0" smtClean="0">
                <a:solidFill>
                  <a:srgbClr val="0000FF"/>
                </a:solidFill>
                <a:latin typeface="Optima" charset="0"/>
                <a:cs typeface="Optima" charset="0"/>
              </a:rPr>
              <a:t>0.6 </a:t>
            </a:r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#2 </a:t>
            </a:r>
            <a:r>
              <a:rPr lang="en-US" sz="2800" b="1" dirty="0" smtClean="0">
                <a:solidFill>
                  <a:srgbClr val="0000FF"/>
                </a:solidFill>
                <a:latin typeface="Optima" charset="0"/>
                <a:cs typeface="Optima" charset="0"/>
              </a:rPr>
              <a:t>1.2 </a:t>
            </a:r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#3 </a:t>
            </a:r>
            <a:r>
              <a:rPr lang="en-US" sz="2800" b="1" dirty="0" smtClean="0">
                <a:solidFill>
                  <a:srgbClr val="0000FF"/>
                </a:solidFill>
                <a:latin typeface="Optima" charset="0"/>
                <a:cs typeface="Optima" charset="0"/>
              </a:rPr>
              <a:t>1.8 </a:t>
            </a:r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GeV</a:t>
            </a: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#4 </a:t>
            </a:r>
            <a:r>
              <a:rPr lang="en-US" sz="2800" b="1" dirty="0" smtClean="0">
                <a:solidFill>
                  <a:srgbClr val="0000FF"/>
                </a:solidFill>
                <a:latin typeface="Optima" charset="0"/>
                <a:cs typeface="Optima" charset="0"/>
              </a:rPr>
              <a:t>2.4 GeV</a:t>
            </a:r>
          </a:p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Optima" charset="0"/>
                <a:cs typeface="Optima" charset="0"/>
              </a:rPr>
              <a:t>#5 3.0 GeV  </a:t>
            </a:r>
            <a:endParaRPr lang="en-US" sz="2800" b="1" dirty="0">
              <a:solidFill>
                <a:srgbClr val="0000FF"/>
              </a:solidFill>
              <a:latin typeface="Optima" charset="0"/>
              <a:cs typeface="Optima" charset="0"/>
            </a:endParaRPr>
          </a:p>
        </p:txBody>
      </p:sp>
      <p:sp>
        <p:nvSpPr>
          <p:cNvPr id="28753" name="TextBox 147"/>
          <p:cNvSpPr txBox="1">
            <a:spLocks noChangeArrowheads="1"/>
          </p:cNvSpPr>
          <p:nvPr/>
        </p:nvSpPr>
        <p:spPr bwMode="auto">
          <a:xfrm>
            <a:off x="6503988" y="3181350"/>
            <a:ext cx="842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R=80m</a:t>
            </a:r>
          </a:p>
        </p:txBody>
      </p:sp>
    </p:spTree>
    <p:extLst>
      <p:ext uri="{BB962C8B-B14F-4D97-AF65-F5344CB8AC3E}">
        <p14:creationId xmlns:p14="http://schemas.microsoft.com/office/powerpoint/2010/main" val="281716217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 dependence with </a:t>
            </a:r>
            <a:r>
              <a:rPr lang="en-US" dirty="0" err="1" smtClean="0"/>
              <a:t>sextupoles</a:t>
            </a:r>
            <a:r>
              <a:rPr lang="en-US" dirty="0" smtClean="0"/>
              <a:t> and the fields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63144" y="6577013"/>
            <a:ext cx="6056881" cy="2809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 descr="Screen Shot 2017-09-08 at 9.02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3" y="641350"/>
            <a:ext cx="8079186" cy="5919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88" y="863361"/>
            <a:ext cx="9117012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s-IS" sz="2400" dirty="0"/>
              <a:t>d</a:t>
            </a:r>
            <a:r>
              <a:rPr lang="is-IS" sz="2400" baseline="30000" dirty="0"/>
              <a:t>2</a:t>
            </a:r>
            <a:r>
              <a:rPr lang="is-IS" sz="2400" dirty="0"/>
              <a:t>B</a:t>
            </a:r>
            <a:r>
              <a:rPr lang="is-IS" sz="2400" baseline="-25000" dirty="0"/>
              <a:t>yh</a:t>
            </a:r>
            <a:r>
              <a:rPr lang="is-IS" sz="2400" dirty="0" smtClean="0"/>
              <a:t>/dx</a:t>
            </a:r>
            <a:r>
              <a:rPr lang="is-IS" sz="2400" baseline="30000" dirty="0" smtClean="0"/>
              <a:t>2</a:t>
            </a:r>
            <a:r>
              <a:rPr lang="is-IS" sz="2400" dirty="0" smtClean="0"/>
              <a:t>=</a:t>
            </a:r>
            <a:r>
              <a:rPr lang="is-IS" sz="2400" dirty="0"/>
              <a:t>360 T/m^2 *3.3356401 Tm = 1200.83                              </a:t>
            </a:r>
          </a:p>
          <a:p>
            <a:r>
              <a:rPr lang="en-US" sz="2400" dirty="0"/>
              <a:t>so the magnetic field calculated at 21.183 mm</a:t>
            </a:r>
          </a:p>
          <a:p>
            <a:r>
              <a:rPr lang="en-US" sz="2400" dirty="0"/>
              <a:t>in the magnet would be</a:t>
            </a:r>
            <a:r>
              <a:rPr lang="en-US" sz="2400" dirty="0" smtClean="0"/>
              <a:t>:</a:t>
            </a:r>
            <a:endParaRPr lang="en-US" sz="2400" dirty="0"/>
          </a:p>
          <a:p>
            <a:r>
              <a:rPr lang="de-DE" sz="2400" dirty="0"/>
              <a:t>B_SEXH=  </a:t>
            </a:r>
            <a:r>
              <a:rPr lang="de-DE" sz="2400" b="1" dirty="0">
                <a:solidFill>
                  <a:srgbClr val="FF0000"/>
                </a:solidFill>
              </a:rPr>
              <a:t>0.269418 T</a:t>
            </a:r>
          </a:p>
          <a:p>
            <a:r>
              <a:rPr lang="is-IS" sz="2400" dirty="0"/>
              <a:t>d</a:t>
            </a:r>
            <a:r>
              <a:rPr lang="is-IS" sz="2400" baseline="30000" dirty="0"/>
              <a:t>2</a:t>
            </a:r>
            <a:r>
              <a:rPr lang="is-IS" sz="2400" dirty="0"/>
              <a:t>B</a:t>
            </a:r>
            <a:r>
              <a:rPr lang="is-IS" sz="2400" baseline="-25000" dirty="0"/>
              <a:t>yd</a:t>
            </a:r>
            <a:r>
              <a:rPr lang="is-IS" sz="2400" dirty="0"/>
              <a:t>/</a:t>
            </a:r>
            <a:r>
              <a:rPr lang="is-IS" sz="2400" dirty="0" smtClean="0"/>
              <a:t>d2x</a:t>
            </a:r>
            <a:r>
              <a:rPr lang="is-IS" sz="2400" baseline="30000" dirty="0" smtClean="0"/>
              <a:t>2</a:t>
            </a:r>
            <a:r>
              <a:rPr lang="is-IS" sz="2400" dirty="0" smtClean="0"/>
              <a:t>=</a:t>
            </a:r>
            <a:r>
              <a:rPr lang="is-IS" sz="2400" dirty="0"/>
              <a:t>-520 T/m^2 *3.3356401 Tm = -1,734.533 T/m^2  </a:t>
            </a:r>
            <a:r>
              <a:rPr lang="is-IS" sz="2400" dirty="0" smtClean="0"/>
              <a:t> </a:t>
            </a:r>
            <a:r>
              <a:rPr lang="is-IS" sz="2400" dirty="0"/>
              <a:t> </a:t>
            </a:r>
            <a:endParaRPr lang="is-IS" sz="2400" dirty="0" smtClean="0"/>
          </a:p>
          <a:p>
            <a:r>
              <a:rPr lang="is-IS" sz="2400" dirty="0" smtClean="0"/>
              <a:t> </a:t>
            </a:r>
            <a:r>
              <a:rPr lang="is-IS" sz="2400" dirty="0"/>
              <a:t>B = Bo + dB/dx *x + 1/2 * d2B/dx^2 * x^2 + …. =  </a:t>
            </a:r>
          </a:p>
          <a:p>
            <a:r>
              <a:rPr lang="pt-BR" sz="2400" dirty="0" smtClean="0"/>
              <a:t>B_SEXD </a:t>
            </a:r>
            <a:r>
              <a:rPr lang="pt-BR" sz="2400" dirty="0"/>
              <a:t>= </a:t>
            </a:r>
            <a:r>
              <a:rPr lang="pt-BR" sz="2400" b="1" dirty="0">
                <a:solidFill>
                  <a:srgbClr val="FF0000"/>
                </a:solidFill>
              </a:rPr>
              <a:t>-0.3891 </a:t>
            </a:r>
            <a:r>
              <a:rPr lang="pt-BR" sz="2400" b="1" dirty="0" err="1">
                <a:solidFill>
                  <a:srgbClr val="FF0000"/>
                </a:solidFill>
              </a:rPr>
              <a:t>T</a:t>
            </a:r>
            <a:endParaRPr lang="pt-BR" sz="2400" b="1" dirty="0">
              <a:solidFill>
                <a:srgbClr val="FF0000"/>
              </a:solidFill>
            </a:endParaRPr>
          </a:p>
          <a:p>
            <a:r>
              <a:rPr lang="pt-BR" sz="2400" dirty="0" smtClean="0"/>
              <a:t>The </a:t>
            </a:r>
            <a:r>
              <a:rPr lang="pt-BR" sz="2400" dirty="0" err="1" smtClean="0"/>
              <a:t>magnetic</a:t>
            </a:r>
            <a:r>
              <a:rPr lang="pt-BR" sz="2400" dirty="0" smtClean="0"/>
              <a:t>  </a:t>
            </a:r>
            <a:r>
              <a:rPr lang="pt-BR" sz="2400" dirty="0" err="1" smtClean="0"/>
              <a:t>field</a:t>
            </a:r>
            <a:r>
              <a:rPr lang="pt-BR" sz="2400" dirty="0" smtClean="0"/>
              <a:t> </a:t>
            </a:r>
            <a:r>
              <a:rPr lang="en-US" sz="2400" dirty="0" smtClean="0"/>
              <a:t>from</a:t>
            </a:r>
            <a:r>
              <a:rPr lang="pt-BR" sz="2400" dirty="0" smtClean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focusing</a:t>
            </a:r>
            <a:r>
              <a:rPr lang="pt-BR" sz="2400" dirty="0"/>
              <a:t> </a:t>
            </a:r>
            <a:r>
              <a:rPr lang="pt-BR" sz="2400" dirty="0" err="1"/>
              <a:t>quadrupole</a:t>
            </a:r>
            <a:r>
              <a:rPr lang="pt-BR" sz="2400" dirty="0"/>
              <a:t> </a:t>
            </a:r>
            <a:endParaRPr lang="pt-BR" sz="2400" dirty="0" smtClean="0"/>
          </a:p>
          <a:p>
            <a:r>
              <a:rPr lang="pt-BR" sz="2400" dirty="0" smtClean="0"/>
              <a:t>@ 21.18 </a:t>
            </a:r>
            <a:r>
              <a:rPr lang="pt-BR" sz="2400" dirty="0"/>
              <a:t>mm </a:t>
            </a:r>
            <a:r>
              <a:rPr lang="pt-BR" sz="2400" dirty="0" err="1" smtClean="0"/>
              <a:t>is</a:t>
            </a:r>
            <a:r>
              <a:rPr lang="pt-BR" sz="2400" dirty="0" smtClean="0"/>
              <a:t> </a:t>
            </a:r>
            <a:r>
              <a:rPr lang="pt-BR" sz="2400" dirty="0"/>
              <a:t>:</a:t>
            </a:r>
          </a:p>
          <a:p>
            <a:r>
              <a:rPr lang="nb-NO" sz="2400" dirty="0"/>
              <a:t>B_QF = 24 T/m * 0.02118 = </a:t>
            </a:r>
            <a:r>
              <a:rPr lang="nb-NO" sz="2400" b="1" dirty="0">
                <a:solidFill>
                  <a:srgbClr val="FF0000"/>
                </a:solidFill>
              </a:rPr>
              <a:t>0.5 T</a:t>
            </a:r>
          </a:p>
          <a:p>
            <a:r>
              <a:rPr lang="nb-NO" sz="2400" dirty="0" smtClean="0"/>
              <a:t>The </a:t>
            </a:r>
            <a:r>
              <a:rPr lang="nb-NO" sz="2400" dirty="0" err="1"/>
              <a:t>value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magnetic</a:t>
            </a:r>
            <a:r>
              <a:rPr lang="nb-NO" sz="2400" dirty="0"/>
              <a:t> </a:t>
            </a:r>
            <a:r>
              <a:rPr lang="nb-NO" sz="2400" dirty="0" err="1"/>
              <a:t>field</a:t>
            </a:r>
            <a:r>
              <a:rPr lang="nb-NO" sz="2400" dirty="0"/>
              <a:t> at </a:t>
            </a:r>
            <a:r>
              <a:rPr lang="nb-NO" sz="2400" dirty="0" err="1"/>
              <a:t>the</a:t>
            </a:r>
            <a:r>
              <a:rPr lang="nb-NO" sz="2400" dirty="0"/>
              <a:t> 21.183 mm in </a:t>
            </a:r>
            <a:endParaRPr lang="nb-NO" sz="2400" dirty="0" smtClean="0"/>
          </a:p>
          <a:p>
            <a:r>
              <a:rPr lang="nb-NO" sz="2400" dirty="0" err="1" smtClean="0"/>
              <a:t>the</a:t>
            </a:r>
            <a:r>
              <a:rPr lang="nb-NO" sz="2400" dirty="0" smtClean="0"/>
              <a:t> </a:t>
            </a:r>
            <a:r>
              <a:rPr lang="nb-NO" sz="2400" dirty="0" err="1"/>
              <a:t>defocusing</a:t>
            </a:r>
            <a:r>
              <a:rPr lang="nb-NO" sz="2400" dirty="0"/>
              <a:t> </a:t>
            </a:r>
            <a:r>
              <a:rPr lang="nb-NO" sz="2400" dirty="0" err="1"/>
              <a:t>combined</a:t>
            </a:r>
            <a:r>
              <a:rPr lang="nb-NO" sz="2400" dirty="0"/>
              <a:t> </a:t>
            </a:r>
            <a:r>
              <a:rPr lang="nb-NO" sz="2400" dirty="0" err="1"/>
              <a:t>function</a:t>
            </a:r>
            <a:r>
              <a:rPr lang="nb-NO" sz="2400" dirty="0"/>
              <a:t> magnet is:</a:t>
            </a:r>
          </a:p>
          <a:p>
            <a:r>
              <a:rPr lang="is-IS" sz="2400" dirty="0" smtClean="0"/>
              <a:t>B </a:t>
            </a:r>
            <a:r>
              <a:rPr lang="is-IS" sz="2400" dirty="0"/>
              <a:t>= 0.108033 + (-19.9*0.02118) - 0.3891 = </a:t>
            </a:r>
            <a:r>
              <a:rPr lang="is-IS" sz="2400" b="1" dirty="0">
                <a:solidFill>
                  <a:srgbClr val="FF0000"/>
                </a:solidFill>
              </a:rPr>
              <a:t>0.7026 T</a:t>
            </a:r>
            <a:endParaRPr lang="en-US" sz="2400" b="1" dirty="0" err="1" smtClean="0">
              <a:solidFill>
                <a:srgbClr val="FF0000"/>
              </a:solidFill>
            </a:endParaRPr>
          </a:p>
        </p:txBody>
      </p:sp>
      <p:pic>
        <p:nvPicPr>
          <p:cNvPr id="8" name="Picture 7" descr="Screen Shot 2017-09-08 at 9.02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0" y="113736"/>
            <a:ext cx="7376265" cy="6601888"/>
          </a:xfrm>
          <a:prstGeom prst="rect">
            <a:avLst/>
          </a:prstGeom>
        </p:spPr>
      </p:pic>
      <p:pic>
        <p:nvPicPr>
          <p:cNvPr id="9" name="Picture 8" descr="Screen Shot 2017-09-08 at 9.03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8942561" cy="669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1959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Sextupoles 0.9-3.6 GeV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9662" y="6577013"/>
            <a:ext cx="5950363" cy="2809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Screen Shot 2017-09-08 at 11.3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" y="715963"/>
            <a:ext cx="9080500" cy="5740400"/>
          </a:xfrm>
          <a:prstGeom prst="rect">
            <a:avLst/>
          </a:prstGeom>
        </p:spPr>
      </p:pic>
      <p:pic>
        <p:nvPicPr>
          <p:cNvPr id="8" name="Picture 7" descr="Screen Shot 2017-09-08 at 11.45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9" y="758100"/>
            <a:ext cx="8242300" cy="5791200"/>
          </a:xfrm>
          <a:prstGeom prst="rect">
            <a:avLst/>
          </a:prstGeom>
        </p:spPr>
      </p:pic>
      <p:pic>
        <p:nvPicPr>
          <p:cNvPr id="7" name="Picture 6" descr="Screen Shot 2017-09-08 at 11.45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" y="831850"/>
            <a:ext cx="9056908" cy="5624513"/>
          </a:xfrm>
          <a:prstGeom prst="rect">
            <a:avLst/>
          </a:prstGeom>
        </p:spPr>
      </p:pic>
      <p:pic>
        <p:nvPicPr>
          <p:cNvPr id="9" name="Picture 8" descr="Screen Shot 2017-09-08 at 1.29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" y="7558"/>
            <a:ext cx="9035297" cy="6488986"/>
          </a:xfrm>
          <a:prstGeom prst="rect">
            <a:avLst/>
          </a:prstGeom>
        </p:spPr>
      </p:pic>
      <p:pic>
        <p:nvPicPr>
          <p:cNvPr id="10" name="Picture 9" descr="Screen Shot 2017-09-08 at 2.48.5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0"/>
            <a:ext cx="8079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328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289"/>
            <a:ext cx="9142413" cy="1092201"/>
          </a:xfrm>
        </p:spPr>
        <p:txBody>
          <a:bodyPr/>
          <a:lstStyle/>
          <a:p>
            <a:r>
              <a:rPr lang="en-US" dirty="0" smtClean="0"/>
              <a:t>Adiabatic transition from the arc to the straight with expanding the transition cell lengths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97408" y="6577014"/>
            <a:ext cx="5822617" cy="2778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 descr="Screen Shot 2017-08-29 at 5.2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0" y="1238768"/>
            <a:ext cx="8520320" cy="4233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7967" y="5658771"/>
            <a:ext cx="2027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(Scott Berg – talk)</a:t>
            </a:r>
          </a:p>
        </p:txBody>
      </p:sp>
    </p:spTree>
    <p:extLst>
      <p:ext uri="{BB962C8B-B14F-4D97-AF65-F5344CB8AC3E}">
        <p14:creationId xmlns:p14="http://schemas.microsoft.com/office/powerpoint/2010/main" val="277785010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Few examples of the NS-FFAG racetrack with linac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74112" y="6577013"/>
            <a:ext cx="5945913" cy="2809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" name="Picture 9" descr="Screen Shot 2017-09-07 at 11.2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996220"/>
            <a:ext cx="8877300" cy="4508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0402" y="2347418"/>
            <a:ext cx="7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Linac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4586868" y="856236"/>
            <a:ext cx="294830" cy="2687533"/>
          </a:xfrm>
          <a:prstGeom prst="leftBrace">
            <a:avLst>
              <a:gd name="adj1" fmla="val 62179"/>
              <a:gd name="adj2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8" y="623114"/>
            <a:ext cx="4190476" cy="1095238"/>
          </a:xfrm>
          <a:prstGeom prst="rect">
            <a:avLst/>
          </a:prstGeom>
        </p:spPr>
      </p:pic>
      <p:pic>
        <p:nvPicPr>
          <p:cNvPr id="14" name="Picture 13" descr="image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816" y="623114"/>
            <a:ext cx="3439352" cy="162090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947099" y="1624993"/>
            <a:ext cx="3193372" cy="619022"/>
          </a:xfrm>
          <a:prstGeom prst="straightConnector1">
            <a:avLst/>
          </a:prstGeom>
          <a:ln>
            <a:solidFill>
              <a:srgbClr val="000000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619619">
            <a:off x="6191443" y="1852531"/>
            <a:ext cx="77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1.7 m</a:t>
            </a:r>
          </a:p>
        </p:txBody>
      </p:sp>
    </p:spTree>
    <p:extLst>
      <p:ext uri="{BB962C8B-B14F-4D97-AF65-F5344CB8AC3E}">
        <p14:creationId xmlns:p14="http://schemas.microsoft.com/office/powerpoint/2010/main" val="5448502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Few examples of the NS-FFAG racetrack with linac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49452" y="6577013"/>
            <a:ext cx="5970573" cy="280987"/>
          </a:xfrm>
        </p:spPr>
        <p:txBody>
          <a:bodyPr/>
          <a:lstStyle/>
          <a:p>
            <a:pPr>
              <a:defRPr/>
            </a:pPr>
            <a:r>
              <a:rPr lang="en-US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1741" y="714432"/>
            <a:ext cx="7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Linac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4569861" y="249514"/>
            <a:ext cx="294830" cy="1905097"/>
          </a:xfrm>
          <a:prstGeom prst="leftBrace">
            <a:avLst>
              <a:gd name="adj1" fmla="val 62179"/>
              <a:gd name="adj2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7-09-07 at 11.46.17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" y="1349478"/>
            <a:ext cx="9144000" cy="46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848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Few examples of the NS-FFAG racetrack with linac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8090" y="6577014"/>
            <a:ext cx="5871935" cy="2778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1741" y="714432"/>
            <a:ext cx="7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Linac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4569861" y="249514"/>
            <a:ext cx="294830" cy="1905097"/>
          </a:xfrm>
          <a:prstGeom prst="leftBrace">
            <a:avLst>
              <a:gd name="adj1" fmla="val 62179"/>
              <a:gd name="adj2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7-09-07 at 11.56.46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7" y="593782"/>
            <a:ext cx="5736584" cy="5862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5078" y="2808306"/>
            <a:ext cx="187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Optima"/>
                <a:cs typeface="Optima"/>
              </a:rPr>
              <a:t>Transition Cells</a:t>
            </a:r>
          </a:p>
        </p:txBody>
      </p:sp>
    </p:spTree>
    <p:extLst>
      <p:ext uri="{BB962C8B-B14F-4D97-AF65-F5344CB8AC3E}">
        <p14:creationId xmlns:p14="http://schemas.microsoft.com/office/powerpoint/2010/main" val="30668210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Few examples of the NS-FFAG racetrack with linac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56560" y="6577013"/>
            <a:ext cx="5863466" cy="2809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1741" y="714432"/>
            <a:ext cx="7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Linac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4569861" y="249514"/>
            <a:ext cx="294830" cy="1905097"/>
          </a:xfrm>
          <a:prstGeom prst="leftBrace">
            <a:avLst>
              <a:gd name="adj1" fmla="val 62179"/>
              <a:gd name="adj2" fmla="val 50000"/>
            </a:avLst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95078" y="2808306"/>
            <a:ext cx="187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Optima"/>
                <a:cs typeface="Optima"/>
              </a:rPr>
              <a:t>Transition Cells</a:t>
            </a:r>
          </a:p>
        </p:txBody>
      </p:sp>
      <p:pic>
        <p:nvPicPr>
          <p:cNvPr id="8" name="Picture 7" descr="Screen Shot 2017-09-08 at 12.04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59" y="641350"/>
            <a:ext cx="5611255" cy="5743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34161"/>
            <a:ext cx="2575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Optima"/>
                <a:cs typeface="Optima"/>
              </a:rPr>
              <a:t>Straight Section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43544" y="6203833"/>
            <a:ext cx="970027" cy="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66496" y="5648208"/>
            <a:ext cx="1511904" cy="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19913" y="6130985"/>
            <a:ext cx="714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2.1m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472544" y="5574881"/>
            <a:ext cx="0" cy="673519"/>
          </a:xfrm>
          <a:prstGeom prst="straightConnector1">
            <a:avLst/>
          </a:prstGeom>
          <a:ln w="635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78400" y="5574881"/>
            <a:ext cx="0" cy="673519"/>
          </a:xfrm>
          <a:prstGeom prst="straightConnector1">
            <a:avLst/>
          </a:prstGeom>
          <a:ln w="635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91338" y="5330376"/>
            <a:ext cx="714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3.2m</a:t>
            </a:r>
          </a:p>
        </p:txBody>
      </p:sp>
      <p:pic>
        <p:nvPicPr>
          <p:cNvPr id="23" name="Picture 22" descr="Screen Shot 2017-09-08 at 12.57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2570393"/>
          </a:xfrm>
          <a:prstGeom prst="rect">
            <a:avLst/>
          </a:prstGeom>
        </p:spPr>
      </p:pic>
      <p:pic>
        <p:nvPicPr>
          <p:cNvPr id="22" name="Picture 21" descr="Screen Shot 2017-09-08 at 12.55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43" y="3347805"/>
            <a:ext cx="1992464" cy="626383"/>
          </a:xfrm>
          <a:prstGeom prst="rect">
            <a:avLst/>
          </a:prstGeom>
        </p:spPr>
      </p:pic>
      <p:pic>
        <p:nvPicPr>
          <p:cNvPr id="24" name="Picture 23" descr="Screen Shot 2017-09-08 at 12.55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3" y="3339730"/>
            <a:ext cx="1992464" cy="6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5107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arc cell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1741" y="6582675"/>
            <a:ext cx="5895563" cy="2746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Dejan Trbojevic, FFAG 2017– Cornell University September 8-11,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03D940-D91E-3D4D-8066-AFF1F68FACC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 descr="Screen Shot 2017-09-07 at 11.57.57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82" y="823076"/>
            <a:ext cx="4957005" cy="5085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07820" y="1254766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3.6 GeV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41117" y="1969215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2.7 GeV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7820" y="2688748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0.9 GeV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7322" y="2380388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1.8 GeV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3168" y="5908668"/>
            <a:ext cx="137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Triplet cells</a:t>
            </a:r>
          </a:p>
        </p:txBody>
      </p:sp>
    </p:spTree>
    <p:extLst>
      <p:ext uri="{BB962C8B-B14F-4D97-AF65-F5344CB8AC3E}">
        <p14:creationId xmlns:p14="http://schemas.microsoft.com/office/powerpoint/2010/main" val="29548586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777875"/>
            <a:ext cx="9131300" cy="5572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fontAlgn="auto">
              <a:spcAft>
                <a:spcPts val="0"/>
              </a:spcAft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000090"/>
                </a:solidFill>
                <a:latin typeface="Optima"/>
                <a:cs typeface="Optima"/>
              </a:rPr>
              <a:t>The adiabatic connection between the NS-FFAG arc and the straight section with gradual lengthening of the cell lengths allows placement of the linac cells between the triplets</a:t>
            </a:r>
          </a:p>
          <a:p>
            <a:pPr marL="457200" indent="-457200" algn="l" fontAlgn="auto">
              <a:spcAft>
                <a:spcPts val="0"/>
              </a:spcAft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000090"/>
                </a:solidFill>
                <a:latin typeface="Optima"/>
                <a:cs typeface="Optima"/>
              </a:rPr>
              <a:t>This removes need of spreaders and combiners with serpentine acceleration at the top of the RF </a:t>
            </a:r>
          </a:p>
          <a:p>
            <a:pPr marL="457200" indent="-457200" algn="l" fontAlgn="auto">
              <a:spcAft>
                <a:spcPts val="0"/>
              </a:spcAft>
              <a:buFont typeface="Wingdings" charset="2"/>
              <a:buChar char="u"/>
              <a:defRPr/>
            </a:pPr>
            <a:r>
              <a:rPr lang="en-US" dirty="0" smtClean="0">
                <a:solidFill>
                  <a:srgbClr val="000090"/>
                </a:solidFill>
                <a:latin typeface="Optima"/>
                <a:cs typeface="Optima"/>
              </a:rPr>
              <a:t>The time of flight difference needs to be within the required limits E</a:t>
            </a:r>
            <a:r>
              <a:rPr lang="en-US" baseline="-25000" dirty="0" smtClean="0">
                <a:solidFill>
                  <a:srgbClr val="000090"/>
                </a:solidFill>
                <a:latin typeface="Optima"/>
                <a:cs typeface="Optima"/>
              </a:rPr>
              <a:t>max</a:t>
            </a:r>
            <a:r>
              <a:rPr lang="en-US" dirty="0" smtClean="0">
                <a:solidFill>
                  <a:srgbClr val="000090"/>
                </a:solidFill>
                <a:latin typeface="Optima"/>
                <a:cs typeface="Optima"/>
              </a:rPr>
              <a:t>/E</a:t>
            </a:r>
            <a:r>
              <a:rPr lang="en-US" baseline="-25000" dirty="0" smtClean="0">
                <a:solidFill>
                  <a:srgbClr val="000090"/>
                </a:solidFill>
                <a:latin typeface="Optima"/>
                <a:cs typeface="Optima"/>
              </a:rPr>
              <a:t>min </a:t>
            </a:r>
            <a:r>
              <a:rPr lang="en-US" dirty="0" smtClean="0">
                <a:solidFill>
                  <a:srgbClr val="000090"/>
                </a:solidFill>
                <a:latin typeface="Optima"/>
                <a:cs typeface="Optima"/>
              </a:rPr>
              <a:t>&lt; 2%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0" y="41275"/>
            <a:ext cx="9131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90"/>
                </a:solidFill>
              </a:rPr>
              <a:t>CONCLUSION</a:t>
            </a:r>
          </a:p>
        </p:txBody>
      </p:sp>
      <p:sp>
        <p:nvSpPr>
          <p:cNvPr id="2" name="Freeform 1"/>
          <p:cNvSpPr/>
          <p:nvPr/>
        </p:nvSpPr>
        <p:spPr>
          <a:xfrm>
            <a:off x="2245248" y="5176726"/>
            <a:ext cx="1893720" cy="1026376"/>
          </a:xfrm>
          <a:custGeom>
            <a:avLst/>
            <a:gdLst>
              <a:gd name="connsiteX0" fmla="*/ 0 w 1893720"/>
              <a:gd name="connsiteY0" fmla="*/ 1026376 h 1026376"/>
              <a:gd name="connsiteX1" fmla="*/ 487605 w 1893720"/>
              <a:gd name="connsiteY1" fmla="*/ 277921 h 1026376"/>
              <a:gd name="connsiteX2" fmla="*/ 487605 w 1893720"/>
              <a:gd name="connsiteY2" fmla="*/ 277921 h 1026376"/>
              <a:gd name="connsiteX3" fmla="*/ 657699 w 1893720"/>
              <a:gd name="connsiteY3" fmla="*/ 107818 h 1026376"/>
              <a:gd name="connsiteX4" fmla="*/ 816454 w 1893720"/>
              <a:gd name="connsiteY4" fmla="*/ 39777 h 1026376"/>
              <a:gd name="connsiteX5" fmla="*/ 963869 w 1893720"/>
              <a:gd name="connsiteY5" fmla="*/ 5756 h 1026376"/>
              <a:gd name="connsiteX6" fmla="*/ 1077266 w 1893720"/>
              <a:gd name="connsiteY6" fmla="*/ 5756 h 1026376"/>
              <a:gd name="connsiteX7" fmla="*/ 1258700 w 1893720"/>
              <a:gd name="connsiteY7" fmla="*/ 62457 h 1026376"/>
              <a:gd name="connsiteX8" fmla="*/ 1394776 w 1893720"/>
              <a:gd name="connsiteY8" fmla="*/ 153179 h 1026376"/>
              <a:gd name="connsiteX9" fmla="*/ 1519512 w 1893720"/>
              <a:gd name="connsiteY9" fmla="*/ 345963 h 1026376"/>
              <a:gd name="connsiteX10" fmla="*/ 1689606 w 1893720"/>
              <a:gd name="connsiteY10" fmla="*/ 640809 h 1026376"/>
              <a:gd name="connsiteX11" fmla="*/ 1893720 w 1893720"/>
              <a:gd name="connsiteY11" fmla="*/ 1003696 h 102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3720" h="1026376">
                <a:moveTo>
                  <a:pt x="0" y="1026376"/>
                </a:moveTo>
                <a:lnTo>
                  <a:pt x="487605" y="277921"/>
                </a:lnTo>
                <a:lnTo>
                  <a:pt x="487605" y="277921"/>
                </a:lnTo>
                <a:cubicBezTo>
                  <a:pt x="515954" y="249571"/>
                  <a:pt x="602891" y="147509"/>
                  <a:pt x="657699" y="107818"/>
                </a:cubicBezTo>
                <a:cubicBezTo>
                  <a:pt x="712507" y="68127"/>
                  <a:pt x="765426" y="56787"/>
                  <a:pt x="816454" y="39777"/>
                </a:cubicBezTo>
                <a:cubicBezTo>
                  <a:pt x="867482" y="22767"/>
                  <a:pt x="920400" y="11426"/>
                  <a:pt x="963869" y="5756"/>
                </a:cubicBezTo>
                <a:cubicBezTo>
                  <a:pt x="1007338" y="86"/>
                  <a:pt x="1028128" y="-3694"/>
                  <a:pt x="1077266" y="5756"/>
                </a:cubicBezTo>
                <a:cubicBezTo>
                  <a:pt x="1126404" y="15206"/>
                  <a:pt x="1205782" y="37887"/>
                  <a:pt x="1258700" y="62457"/>
                </a:cubicBezTo>
                <a:cubicBezTo>
                  <a:pt x="1311618" y="87027"/>
                  <a:pt x="1351308" y="105928"/>
                  <a:pt x="1394776" y="153179"/>
                </a:cubicBezTo>
                <a:cubicBezTo>
                  <a:pt x="1438244" y="200430"/>
                  <a:pt x="1470374" y="264691"/>
                  <a:pt x="1519512" y="345963"/>
                </a:cubicBezTo>
                <a:cubicBezTo>
                  <a:pt x="1568650" y="427235"/>
                  <a:pt x="1627238" y="531187"/>
                  <a:pt x="1689606" y="640809"/>
                </a:cubicBezTo>
                <a:cubicBezTo>
                  <a:pt x="1751974" y="750431"/>
                  <a:pt x="1893720" y="1003696"/>
                  <a:pt x="1893720" y="1003696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472041" y="5534029"/>
            <a:ext cx="2063814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92479" y="5176726"/>
            <a:ext cx="1843376" cy="0"/>
          </a:xfrm>
          <a:prstGeom prst="line">
            <a:avLst/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2479" y="5318565"/>
            <a:ext cx="1" cy="110243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63390" y="5318565"/>
            <a:ext cx="1" cy="1102439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77253" y="5388121"/>
            <a:ext cx="57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</a:t>
            </a:r>
            <a:r>
              <a:rPr lang="en-US" sz="2000" baseline="-25000" dirty="0" smtClean="0"/>
              <a:t>min</a:t>
            </a:r>
            <a:endParaRPr lang="en-US" sz="2000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4644959" y="4976671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</a:t>
            </a:r>
            <a:r>
              <a:rPr lang="en-US" sz="2000" baseline="-25000" dirty="0" smtClean="0"/>
              <a:t>max</a:t>
            </a:r>
            <a:endParaRPr lang="en-US" sz="20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48305" y="5788231"/>
            <a:ext cx="56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Dt</a:t>
            </a:r>
            <a:endParaRPr lang="en-US" sz="2800" dirty="0">
              <a:latin typeface="Symbol" charset="2"/>
              <a:cs typeface="Symbol" charset="2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692480" y="6343637"/>
            <a:ext cx="1070911" cy="6363"/>
          </a:xfrm>
          <a:prstGeom prst="line">
            <a:avLst/>
          </a:prstGeom>
          <a:ln>
            <a:solidFill>
              <a:srgbClr val="00009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-793750" y="-4525963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66486760"/>
              </p:ext>
            </p:extLst>
          </p:nvPr>
        </p:nvGraphicFramePr>
        <p:xfrm>
          <a:off x="81471" y="-11758"/>
          <a:ext cx="9013254" cy="6510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7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1905000" y="6588125"/>
            <a:ext cx="5534025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  <p:sp>
        <p:nvSpPr>
          <p:cNvPr id="1638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4FBC69-2947-F047-96D9-D8C908827453}" type="slidenum">
              <a:rPr lang="en-US" sz="14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40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54"/>
          <p:cNvGrpSpPr>
            <a:grpSpLocks/>
          </p:cNvGrpSpPr>
          <p:nvPr/>
        </p:nvGrpSpPr>
        <p:grpSpPr bwMode="auto">
          <a:xfrm>
            <a:off x="-6350" y="228600"/>
            <a:ext cx="9150350" cy="6629400"/>
            <a:chOff x="65061" y="-35804"/>
            <a:chExt cx="9150651" cy="6905500"/>
          </a:xfrm>
        </p:grpSpPr>
        <p:grpSp>
          <p:nvGrpSpPr>
            <p:cNvPr id="18441" name="Group 51"/>
            <p:cNvGrpSpPr>
              <a:grpSpLocks/>
            </p:cNvGrpSpPr>
            <p:nvPr/>
          </p:nvGrpSpPr>
          <p:grpSpPr bwMode="auto">
            <a:xfrm>
              <a:off x="65061" y="-4825"/>
              <a:ext cx="9144000" cy="6857701"/>
              <a:chOff x="65061" y="-4825"/>
              <a:chExt cx="9144000" cy="6857701"/>
            </a:xfrm>
          </p:grpSpPr>
          <p:grpSp>
            <p:nvGrpSpPr>
              <p:cNvPr id="18444" name="Group 36"/>
              <p:cNvGrpSpPr>
                <a:grpSpLocks/>
              </p:cNvGrpSpPr>
              <p:nvPr/>
            </p:nvGrpSpPr>
            <p:grpSpPr bwMode="auto">
              <a:xfrm>
                <a:off x="65061" y="-4825"/>
                <a:ext cx="9144000" cy="6857701"/>
                <a:chOff x="9614984" y="-7136214"/>
                <a:chExt cx="9144000" cy="6857701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9614984" y="-7135773"/>
                  <a:ext cx="9144301" cy="6857545"/>
                </a:xfrm>
                <a:prstGeom prst="rect">
                  <a:avLst/>
                </a:prstGeom>
                <a:solidFill>
                  <a:srgbClr val="FFFFFF"/>
                </a:solidFill>
                <a:ln w="571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8447" name="Group 34"/>
                <p:cNvGrpSpPr>
                  <a:grpSpLocks noChangeAspect="1"/>
                </p:cNvGrpSpPr>
                <p:nvPr/>
              </p:nvGrpSpPr>
              <p:grpSpPr bwMode="auto">
                <a:xfrm>
                  <a:off x="10213408" y="-7119693"/>
                  <a:ext cx="7902679" cy="6802307"/>
                  <a:chOff x="132965" y="-7718343"/>
                  <a:chExt cx="8044626" cy="6924489"/>
                </a:xfrm>
              </p:grpSpPr>
              <p:grpSp>
                <p:nvGrpSpPr>
                  <p:cNvPr id="18448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32965" y="-7718343"/>
                    <a:ext cx="8044626" cy="6924489"/>
                    <a:chOff x="132965" y="-7025565"/>
                    <a:chExt cx="8044626" cy="6924489"/>
                  </a:xfrm>
                </p:grpSpPr>
                <p:pic>
                  <p:nvPicPr>
                    <p:cNvPr id="18451" name="Picture 4" descr="BetFuncMinEm.gif                                               00000CC2Macintosh HD                   ABA78158: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2965" y="-7025565"/>
                      <a:ext cx="8044626" cy="692448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" name="Rectangle 2"/>
                    <p:cNvSpPr/>
                    <p:nvPr/>
                  </p:nvSpPr>
                  <p:spPr>
                    <a:xfrm>
                      <a:off x="5577582" y="-2959888"/>
                      <a:ext cx="378160" cy="37874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81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2838348" y="-2973355"/>
                      <a:ext cx="378160" cy="37874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81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1398431" y="-2597975"/>
                      <a:ext cx="203625" cy="378746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81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7229203" y="-2597975"/>
                      <a:ext cx="182616" cy="378746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81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8456" name="TextBox 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91786" y="-4325603"/>
                      <a:ext cx="583744" cy="6579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3600">
                          <a:solidFill>
                            <a:srgbClr val="0000FF"/>
                          </a:solidFill>
                        </a:rPr>
                        <a:t>β</a:t>
                      </a:r>
                      <a:r>
                        <a:rPr lang="en-US" sz="3600" b="1" baseline="-25000">
                          <a:solidFill>
                            <a:srgbClr val="0000FF"/>
                          </a:solidFill>
                        </a:rPr>
                        <a:t>y</a:t>
                      </a:r>
                    </a:p>
                  </p:txBody>
                </p:sp>
                <p:sp>
                  <p:nvSpPr>
                    <p:cNvPr id="18457" name="Text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30737" y="-2303444"/>
                      <a:ext cx="2382201" cy="6579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3600">
                          <a:solidFill>
                            <a:srgbClr val="008000"/>
                          </a:solidFill>
                          <a:latin typeface="Optima" charset="0"/>
                          <a:cs typeface="Optima" charset="0"/>
                        </a:rPr>
                        <a:t>Dispersion</a:t>
                      </a:r>
                    </a:p>
                  </p:txBody>
                </p:sp>
                <p:sp>
                  <p:nvSpPr>
                    <p:cNvPr id="18458" name="Text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98211" y="-2638502"/>
                      <a:ext cx="1389724" cy="6579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3600">
                          <a:solidFill>
                            <a:srgbClr val="008000"/>
                          </a:solidFill>
                          <a:latin typeface="Optima" charset="0"/>
                          <a:cs typeface="Optima" charset="0"/>
                        </a:rPr>
                        <a:t>0.3 m</a:t>
                      </a:r>
                    </a:p>
                  </p:txBody>
                </p:sp>
                <p:sp>
                  <p:nvSpPr>
                    <p:cNvPr id="18459" name="TextBox 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16793" y="-3667662"/>
                      <a:ext cx="1106021" cy="6579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3600">
                          <a:solidFill>
                            <a:srgbClr val="FF0F12"/>
                          </a:solidFill>
                        </a:rPr>
                        <a:t>β</a:t>
                      </a:r>
                      <a:r>
                        <a:rPr lang="en-US" sz="3600" baseline="-25000">
                          <a:solidFill>
                            <a:srgbClr val="FF0F12"/>
                          </a:solidFill>
                        </a:rPr>
                        <a:t>xmin</a:t>
                      </a:r>
                    </a:p>
                  </p:txBody>
                </p:sp>
              </p:grpSp>
              <p:sp>
                <p:nvSpPr>
                  <p:cNvPr id="31" name="Rectangle 30"/>
                  <p:cNvSpPr/>
                  <p:nvPr/>
                </p:nvSpPr>
                <p:spPr>
                  <a:xfrm>
                    <a:off x="3418516" y="-3459084"/>
                    <a:ext cx="1953826" cy="363597"/>
                  </a:xfrm>
                  <a:prstGeom prst="rect">
                    <a:avLst/>
                  </a:prstGeom>
                  <a:solidFill>
                    <a:srgbClr val="3366FF">
                      <a:alpha val="80000"/>
                    </a:srgbClr>
                  </a:solidFill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8450" name="Text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69804" y="-2354012"/>
                    <a:ext cx="1232538" cy="6579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3600">
                        <a:solidFill>
                          <a:srgbClr val="008000"/>
                        </a:solidFill>
                        <a:latin typeface="Optima" charset="0"/>
                        <a:cs typeface="Optima" charset="0"/>
                      </a:rPr>
                      <a:t>D</a:t>
                    </a:r>
                    <a:r>
                      <a:rPr lang="en-US" sz="3600" baseline="-25000">
                        <a:solidFill>
                          <a:srgbClr val="008000"/>
                        </a:solidFill>
                        <a:latin typeface="Optima" charset="0"/>
                        <a:cs typeface="Optima" charset="0"/>
                      </a:rPr>
                      <a:t>xmin</a:t>
                    </a:r>
                  </a:p>
                </p:txBody>
              </p:sp>
            </p:grpSp>
          </p:grpSp>
          <p:cxnSp>
            <p:nvCxnSpPr>
              <p:cNvPr id="51" name="Straight Arrow Connector 50"/>
              <p:cNvCxnSpPr/>
              <p:nvPr/>
            </p:nvCxnSpPr>
            <p:spPr>
              <a:xfrm flipV="1">
                <a:off x="6288266" y="4880397"/>
                <a:ext cx="0" cy="1294781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tangle 52"/>
            <p:cNvSpPr/>
            <p:nvPr/>
          </p:nvSpPr>
          <p:spPr>
            <a:xfrm>
              <a:off x="8364784" y="-35804"/>
              <a:ext cx="850928" cy="6893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5400000">
              <a:off x="4523211" y="2826503"/>
              <a:ext cx="183551" cy="7902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8434" name="Group 55"/>
          <p:cNvGrpSpPr>
            <a:grpSpLocks/>
          </p:cNvGrpSpPr>
          <p:nvPr/>
        </p:nvGrpSpPr>
        <p:grpSpPr bwMode="auto">
          <a:xfrm>
            <a:off x="-20638" y="0"/>
            <a:ext cx="9032876" cy="5437188"/>
            <a:chOff x="205528" y="30979"/>
            <a:chExt cx="9031881" cy="5437084"/>
          </a:xfrm>
        </p:grpSpPr>
        <p:sp>
          <p:nvSpPr>
            <p:cNvPr id="18438" name="TextBox 27"/>
            <p:cNvSpPr txBox="1">
              <a:spLocks noChangeArrowheads="1"/>
            </p:cNvSpPr>
            <p:nvPr/>
          </p:nvSpPr>
          <p:spPr bwMode="auto">
            <a:xfrm>
              <a:off x="205528" y="30979"/>
              <a:ext cx="9031881" cy="12003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90"/>
                  </a:solidFill>
                  <a:latin typeface="Optima" charset="0"/>
                  <a:cs typeface="Optima" charset="0"/>
                </a:rPr>
                <a:t>To minimize the dispersion function </a:t>
              </a:r>
              <a:r>
                <a:rPr lang="en-US">
                  <a:solidFill>
                    <a:srgbClr val="FF0000"/>
                  </a:solidFill>
                  <a:latin typeface="Apple Chancery" charset="0"/>
                  <a:cs typeface="Apple Chancery" charset="0"/>
                </a:rPr>
                <a:t>H</a:t>
              </a:r>
              <a:r>
                <a:rPr lang="en-US">
                  <a:solidFill>
                    <a:srgbClr val="000000"/>
                  </a:solidFill>
                  <a:latin typeface="Optima" charset="0"/>
                  <a:cs typeface="Optima" charset="0"/>
                </a:rPr>
                <a:t> </a:t>
              </a:r>
              <a:r>
                <a:rPr lang="en-US">
                  <a:solidFill>
                    <a:srgbClr val="000090"/>
                  </a:solidFill>
                  <a:latin typeface="Optima" charset="0"/>
                  <a:cs typeface="Optima" charset="0"/>
                </a:rPr>
                <a:t>the BENDING MAGNET (DEFOCUSING) should be in the centered in the cell with a minimum of   </a:t>
              </a:r>
              <a:r>
                <a:rPr lang="en-US" b="1">
                  <a:solidFill>
                    <a:srgbClr val="FF0F12"/>
                  </a:solidFill>
                  <a:latin typeface="Optima" charset="0"/>
                  <a:cs typeface="Optima" charset="0"/>
                </a:rPr>
                <a:t>β</a:t>
              </a:r>
              <a:r>
                <a:rPr lang="en-US" b="1" baseline="-25000">
                  <a:solidFill>
                    <a:srgbClr val="FF0F12"/>
                  </a:solidFill>
                  <a:latin typeface="Optima" charset="0"/>
                  <a:cs typeface="Optima" charset="0"/>
                </a:rPr>
                <a:t>xmin</a:t>
              </a:r>
              <a:r>
                <a:rPr lang="en-US" b="1">
                  <a:solidFill>
                    <a:srgbClr val="FF0F12"/>
                  </a:solidFill>
                  <a:latin typeface="Optima" charset="0"/>
                  <a:cs typeface="Optima" charset="0"/>
                </a:rPr>
                <a:t>=</a:t>
              </a:r>
              <a:r>
                <a:rPr lang="en-US" b="1">
                  <a:solidFill>
                    <a:srgbClr val="FF0000"/>
                  </a:solidFill>
                  <a:latin typeface="Optima" charset="0"/>
                  <a:cs typeface="Optima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Optima" charset="0"/>
                  <a:cs typeface="Optima" charset="0"/>
                </a:rPr>
                <a:t>d</a:t>
              </a:r>
              <a:r>
                <a:rPr lang="en-US" b="1">
                  <a:solidFill>
                    <a:srgbClr val="FF0000"/>
                  </a:solidFill>
                  <a:latin typeface="Optima" charset="0"/>
                  <a:cs typeface="Optima" charset="0"/>
                </a:rPr>
                <a:t>/2</a:t>
              </a:r>
              <a:r>
                <a:rPr lang="en-US" b="1">
                  <a:solidFill>
                    <a:srgbClr val="FF0000"/>
                  </a:solidFill>
                  <a:latin typeface="Optima" charset="0"/>
                  <a:cs typeface="Optima" charset="0"/>
                  <a:sym typeface="Symbol" charset="0"/>
                </a:rPr>
                <a:t>15 </a:t>
              </a:r>
              <a:r>
                <a:rPr lang="en-US">
                  <a:latin typeface="Optima" charset="0"/>
                  <a:cs typeface="Optima" charset="0"/>
                </a:rPr>
                <a:t>and</a:t>
              </a:r>
              <a:r>
                <a:rPr lang="en-US">
                  <a:solidFill>
                    <a:srgbClr val="FF0F12"/>
                  </a:solidFill>
                  <a:latin typeface="Optima" charset="0"/>
                  <a:cs typeface="Optima" charset="0"/>
                </a:rPr>
                <a:t> </a:t>
              </a:r>
              <a:r>
                <a:rPr lang="en-US" b="1">
                  <a:solidFill>
                    <a:srgbClr val="008000"/>
                  </a:solidFill>
                  <a:latin typeface="Optima" charset="0"/>
                  <a:cs typeface="Optima" charset="0"/>
                </a:rPr>
                <a:t>D</a:t>
              </a:r>
              <a:r>
                <a:rPr lang="en-US" b="1" baseline="-25000">
                  <a:solidFill>
                    <a:srgbClr val="008000"/>
                  </a:solidFill>
                  <a:latin typeface="Optima" charset="0"/>
                  <a:cs typeface="Optima" charset="0"/>
                </a:rPr>
                <a:t>xmin</a:t>
              </a:r>
              <a:r>
                <a:rPr lang="en-US" b="1">
                  <a:solidFill>
                    <a:srgbClr val="008000"/>
                  </a:solidFill>
                  <a:latin typeface="Optima" charset="0"/>
                  <a:cs typeface="Optima" charset="0"/>
                </a:rPr>
                <a:t>=</a:t>
              </a:r>
              <a:r>
                <a:rPr lang="en-US" b="1">
                  <a:solidFill>
                    <a:srgbClr val="008000"/>
                  </a:solidFill>
                  <a:latin typeface="Symbol" charset="0"/>
                  <a:cs typeface="Symbol" charset="0"/>
                  <a:sym typeface="Symbol" charset="0"/>
                </a:rPr>
                <a:t>q</a:t>
              </a:r>
              <a:r>
                <a:rPr lang="en-US" b="1">
                  <a:solidFill>
                    <a:srgbClr val="008000"/>
                  </a:solidFill>
                  <a:latin typeface="Optima" charset="0"/>
                  <a:cs typeface="Optima" charset="0"/>
                  <a:sym typeface="Symbol" charset="0"/>
                </a:rPr>
                <a:t>*L</a:t>
              </a:r>
              <a:r>
                <a:rPr lang="en-US" b="1" baseline="-25000">
                  <a:solidFill>
                    <a:srgbClr val="008000"/>
                  </a:solidFill>
                  <a:latin typeface="Optima" charset="0"/>
                  <a:cs typeface="Optima" charset="0"/>
                  <a:sym typeface="Symbol" charset="0"/>
                </a:rPr>
                <a:t>d</a:t>
              </a:r>
              <a:r>
                <a:rPr lang="en-US" b="1">
                  <a:solidFill>
                    <a:srgbClr val="008000"/>
                  </a:solidFill>
                  <a:latin typeface="Optima" charset="0"/>
                  <a:cs typeface="Optima" charset="0"/>
                  <a:sym typeface="Symbol" charset="0"/>
                </a:rPr>
                <a:t>/24</a:t>
              </a:r>
              <a:r>
                <a:rPr lang="en-US" b="1">
                  <a:solidFill>
                    <a:srgbClr val="008000"/>
                  </a:solidFill>
                  <a:latin typeface="Optima" charset="0"/>
                  <a:cs typeface="Optima" charset="0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Optima" charset="0"/>
                  <a:cs typeface="Optima" charset="0"/>
                </a:rPr>
                <a:t>@center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3473831" y="1231106"/>
              <a:ext cx="853981" cy="2243095"/>
            </a:xfrm>
            <a:prstGeom prst="straightConnector1">
              <a:avLst/>
            </a:prstGeom>
            <a:ln w="9525" cmpd="sng">
              <a:solidFill>
                <a:srgbClr val="FF0000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954806" y="1231106"/>
              <a:ext cx="0" cy="4236957"/>
            </a:xfrm>
            <a:prstGeom prst="straightConnector1">
              <a:avLst/>
            </a:prstGeom>
            <a:ln w="9525" cmpd="sng">
              <a:solidFill>
                <a:srgbClr val="008000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20638" y="2306638"/>
            <a:ext cx="8007351" cy="1938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“FFAG Lattice Without Opposite Bends”</a:t>
            </a:r>
            <a:endParaRPr lang="en-US" altLang="ja-JP">
              <a:solidFill>
                <a:srgbClr val="FF0000"/>
              </a:solidFill>
            </a:endParaRP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Dejan Trbojevic*, Ernest D. Courant* and Al Garren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Presented in September 1999</a:t>
            </a:r>
          </a:p>
          <a:p>
            <a:pPr eaLnBrk="1" hangingPunct="1"/>
            <a:r>
              <a:rPr lang="en-US"/>
              <a:t>CP530, “Colliders and Collider Physics at the Highest Energies: HEMC'99 Workshop”, edited by B. J. King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957388" y="6599238"/>
            <a:ext cx="5605462" cy="280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72DE015-2ECE-274C-ABF7-5945661A0CF0}" type="slidenum">
              <a:rPr lang="en-US" sz="14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40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tima" charset="0"/>
                <a:cs typeface="Optima" charset="0"/>
              </a:rPr>
              <a:t>Acceleration with NS-FFAG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05038" y="6577013"/>
            <a:ext cx="5821585" cy="274637"/>
          </a:xfrm>
        </p:spPr>
        <p:txBody>
          <a:bodyPr/>
          <a:lstStyle/>
          <a:p>
            <a:pPr>
              <a:defRPr/>
            </a:pPr>
            <a:r>
              <a:rPr lang="en-US" dirty="0"/>
              <a:t>Dejan Trbojevic, FFAG 2017– Cornell University September 8-11,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109C6-BA46-084C-BF5F-82957F527B4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782638" y="596900"/>
            <a:ext cx="2386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  <a:latin typeface="Optima" charset="0"/>
                <a:cs typeface="Optima" charset="0"/>
              </a:rPr>
              <a:t>Non-Relativistic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5730875" y="587375"/>
            <a:ext cx="1649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  <a:latin typeface="Optima" charset="0"/>
                <a:cs typeface="Optima" charset="0"/>
              </a:rPr>
              <a:t>Relativistic</a:t>
            </a:r>
          </a:p>
        </p:txBody>
      </p:sp>
      <p:pic>
        <p:nvPicPr>
          <p:cNvPr id="6" name="Picture 5" descr="Screen Shot 2017-07-17 at 11.32.07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7" y="1184496"/>
            <a:ext cx="7820025" cy="5428262"/>
          </a:xfrm>
          <a:prstGeom prst="rect">
            <a:avLst/>
          </a:prstGeom>
        </p:spPr>
      </p:pic>
      <p:pic>
        <p:nvPicPr>
          <p:cNvPr id="3" name="Picture 2" descr="Screen Shot 2017-09-07 at 8.18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63" y="1184496"/>
            <a:ext cx="4679400" cy="4254702"/>
          </a:xfrm>
          <a:prstGeom prst="rect">
            <a:avLst/>
          </a:prstGeom>
        </p:spPr>
      </p:pic>
      <p:pic>
        <p:nvPicPr>
          <p:cNvPr id="7" name="Picture 6" descr="Screen Shot 2017-09-07 at 8.23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310"/>
            <a:ext cx="6921500" cy="6146800"/>
          </a:xfrm>
          <a:prstGeom prst="rect">
            <a:avLst/>
          </a:prstGeom>
        </p:spPr>
      </p:pic>
      <p:pic>
        <p:nvPicPr>
          <p:cNvPr id="17415" name="Picture 8" descr="Screen Shot 2017-09-07 at 7.36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733815"/>
            <a:ext cx="2752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 descr="Screen Shot 2017-09-07 at 7.39.4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685541"/>
            <a:ext cx="558006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7-09-07 at 8.29.3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5" y="0"/>
            <a:ext cx="3703140" cy="6858000"/>
          </a:xfrm>
          <a:prstGeom prst="rect">
            <a:avLst/>
          </a:prstGeom>
        </p:spPr>
      </p:pic>
      <p:pic>
        <p:nvPicPr>
          <p:cNvPr id="2" name="Picture 1" descr="Screen Shot 2017-09-07 at 8.16.16 PM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184496"/>
            <a:ext cx="5541304" cy="4947919"/>
          </a:xfrm>
          <a:prstGeom prst="rect">
            <a:avLst/>
          </a:prstGeom>
        </p:spPr>
      </p:pic>
      <p:pic>
        <p:nvPicPr>
          <p:cNvPr id="17414" name="Picture 7" descr="Screen Shot 2017-09-06 at 2.20.15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76" y="965721"/>
            <a:ext cx="6400428" cy="549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7-09-07 at 8.45.50 PM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24" y="2790059"/>
            <a:ext cx="6641075" cy="20113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238"/>
          <p:cNvSpPr>
            <a:spLocks noGrp="1"/>
          </p:cNvSpPr>
          <p:nvPr>
            <p:ph type="ftr" sz="quarter" idx="11"/>
          </p:nvPr>
        </p:nvSpPr>
        <p:spPr bwMode="auto">
          <a:xfrm>
            <a:off x="1901825" y="6588125"/>
            <a:ext cx="548481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  <p:sp>
        <p:nvSpPr>
          <p:cNvPr id="2048" name="TextBox 2047"/>
          <p:cNvSpPr txBox="1">
            <a:spLocks noChangeArrowheads="1"/>
          </p:cNvSpPr>
          <p:nvPr/>
        </p:nvSpPr>
        <p:spPr bwMode="auto">
          <a:xfrm>
            <a:off x="6858000" y="1600200"/>
            <a:ext cx="180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circleNumDbPlain" startAt="2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ERL mergers</a:t>
            </a:r>
          </a:p>
        </p:txBody>
      </p:sp>
      <p:sp>
        <p:nvSpPr>
          <p:cNvPr id="2049" name="TextBox 2048"/>
          <p:cNvSpPr txBox="1">
            <a:spLocks noChangeArrowheads="1"/>
          </p:cNvSpPr>
          <p:nvPr/>
        </p:nvSpPr>
        <p:spPr bwMode="auto">
          <a:xfrm>
            <a:off x="6858000" y="2035175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circleNumDbPlain" startAt="3"/>
            </a:pPr>
            <a:r>
              <a:rPr lang="en-US" sz="2000" dirty="0">
                <a:solidFill>
                  <a:srgbClr val="000090"/>
                </a:solidFill>
                <a:latin typeface="Optima" charset="0"/>
                <a:cs typeface="Optima" charset="0"/>
              </a:rPr>
              <a:t>Superconducting Linac - ERL</a:t>
            </a:r>
          </a:p>
        </p:txBody>
      </p:sp>
      <p:sp>
        <p:nvSpPr>
          <p:cNvPr id="2051" name="TextBox 2050"/>
          <p:cNvSpPr txBox="1">
            <a:spLocks noChangeArrowheads="1"/>
          </p:cNvSpPr>
          <p:nvPr/>
        </p:nvSpPr>
        <p:spPr bwMode="auto">
          <a:xfrm>
            <a:off x="6858000" y="2628900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circleNumDbPlain" startAt="4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Spreaders and Combiners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858000" y="3200400"/>
            <a:ext cx="2400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3"/>
              </a:spcBef>
              <a:buFontTx/>
              <a:buAutoNum type="circleNumDbPlain" startAt="5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NS-FFAG arcs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858000" y="3543300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circleNumDbPlain" startAt="6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Merging arcs to straight section</a:t>
            </a:r>
          </a:p>
        </p:txBody>
      </p:sp>
      <p:sp>
        <p:nvSpPr>
          <p:cNvPr id="2055" name="TextBox 2054"/>
          <p:cNvSpPr txBox="1">
            <a:spLocks noChangeArrowheads="1"/>
          </p:cNvSpPr>
          <p:nvPr/>
        </p:nvSpPr>
        <p:spPr bwMode="auto">
          <a:xfrm>
            <a:off x="6856413" y="4171950"/>
            <a:ext cx="2197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circleNumDbPlain" startAt="7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 Straight section</a:t>
            </a:r>
          </a:p>
        </p:txBody>
      </p:sp>
      <p:sp>
        <p:nvSpPr>
          <p:cNvPr id="2056" name="TextBox 2055"/>
          <p:cNvSpPr txBox="1">
            <a:spLocks noChangeArrowheads="1"/>
          </p:cNvSpPr>
          <p:nvPr/>
        </p:nvSpPr>
        <p:spPr bwMode="auto">
          <a:xfrm>
            <a:off x="6858000" y="4549775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circleNumDbPlain" startAt="8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Extracted high energy beam</a:t>
            </a:r>
          </a:p>
        </p:txBody>
      </p:sp>
      <p:grpSp>
        <p:nvGrpSpPr>
          <p:cNvPr id="25609" name="Group 1"/>
          <p:cNvGrpSpPr>
            <a:grpSpLocks/>
          </p:cNvGrpSpPr>
          <p:nvPr/>
        </p:nvGrpSpPr>
        <p:grpSpPr bwMode="auto">
          <a:xfrm>
            <a:off x="1714500" y="1714500"/>
            <a:ext cx="644525" cy="571500"/>
            <a:chOff x="-1672440" y="2443866"/>
            <a:chExt cx="643740" cy="571500"/>
          </a:xfrm>
        </p:grpSpPr>
        <p:sp>
          <p:nvSpPr>
            <p:cNvPr id="25805" name="Oval 10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13" name="TextBox 12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1</a:t>
              </a:r>
            </a:p>
          </p:txBody>
        </p:sp>
      </p:grpSp>
      <p:grpSp>
        <p:nvGrpSpPr>
          <p:cNvPr id="25610" name="Group 26"/>
          <p:cNvGrpSpPr>
            <a:grpSpLocks/>
          </p:cNvGrpSpPr>
          <p:nvPr/>
        </p:nvGrpSpPr>
        <p:grpSpPr bwMode="auto">
          <a:xfrm>
            <a:off x="2441575" y="1943100"/>
            <a:ext cx="644525" cy="571500"/>
            <a:chOff x="-1672440" y="2443866"/>
            <a:chExt cx="643740" cy="571500"/>
          </a:xfrm>
        </p:grpSpPr>
        <p:sp>
          <p:nvSpPr>
            <p:cNvPr id="25803" name="Oval 27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29" name="TextBox 28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2</a:t>
              </a:r>
            </a:p>
          </p:txBody>
        </p:sp>
      </p:grpSp>
      <p:grpSp>
        <p:nvGrpSpPr>
          <p:cNvPr id="25611" name="Group 29"/>
          <p:cNvGrpSpPr>
            <a:grpSpLocks/>
          </p:cNvGrpSpPr>
          <p:nvPr/>
        </p:nvGrpSpPr>
        <p:grpSpPr bwMode="auto">
          <a:xfrm>
            <a:off x="4114800" y="1943100"/>
            <a:ext cx="644525" cy="571500"/>
            <a:chOff x="-1672440" y="2443866"/>
            <a:chExt cx="643740" cy="571500"/>
          </a:xfrm>
        </p:grpSpPr>
        <p:sp>
          <p:nvSpPr>
            <p:cNvPr id="25801" name="Oval 30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32" name="TextBox 31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2</a:t>
              </a:r>
            </a:p>
          </p:txBody>
        </p:sp>
      </p:grpSp>
      <p:grpSp>
        <p:nvGrpSpPr>
          <p:cNvPr id="25612" name="Group 32"/>
          <p:cNvGrpSpPr>
            <a:grpSpLocks/>
          </p:cNvGrpSpPr>
          <p:nvPr/>
        </p:nvGrpSpPr>
        <p:grpSpPr bwMode="auto">
          <a:xfrm>
            <a:off x="3314700" y="2628900"/>
            <a:ext cx="644525" cy="571500"/>
            <a:chOff x="-1672440" y="2443866"/>
            <a:chExt cx="643740" cy="571500"/>
          </a:xfrm>
        </p:grpSpPr>
        <p:sp>
          <p:nvSpPr>
            <p:cNvPr id="25799" name="Oval 33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35" name="TextBox 34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3</a:t>
              </a:r>
            </a:p>
          </p:txBody>
        </p:sp>
      </p:grpSp>
      <p:grpSp>
        <p:nvGrpSpPr>
          <p:cNvPr id="25613" name="Group 38"/>
          <p:cNvGrpSpPr>
            <a:grpSpLocks/>
          </p:cNvGrpSpPr>
          <p:nvPr/>
        </p:nvGrpSpPr>
        <p:grpSpPr bwMode="auto">
          <a:xfrm>
            <a:off x="1943100" y="2743200"/>
            <a:ext cx="644525" cy="571500"/>
            <a:chOff x="-1672440" y="2443866"/>
            <a:chExt cx="643740" cy="571500"/>
          </a:xfrm>
        </p:grpSpPr>
        <p:sp>
          <p:nvSpPr>
            <p:cNvPr id="25797" name="Oval 39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41" name="TextBox 40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4</a:t>
              </a:r>
            </a:p>
          </p:txBody>
        </p:sp>
      </p:grpSp>
      <p:grpSp>
        <p:nvGrpSpPr>
          <p:cNvPr id="25614" name="Group 41"/>
          <p:cNvGrpSpPr>
            <a:grpSpLocks/>
          </p:cNvGrpSpPr>
          <p:nvPr/>
        </p:nvGrpSpPr>
        <p:grpSpPr bwMode="auto">
          <a:xfrm>
            <a:off x="4498975" y="2743200"/>
            <a:ext cx="644525" cy="571500"/>
            <a:chOff x="-1672440" y="2443866"/>
            <a:chExt cx="643740" cy="571500"/>
          </a:xfrm>
        </p:grpSpPr>
        <p:sp>
          <p:nvSpPr>
            <p:cNvPr id="25795" name="Oval 42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44" name="TextBox 43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4</a:t>
              </a:r>
            </a:p>
          </p:txBody>
        </p:sp>
      </p:grpSp>
      <p:grpSp>
        <p:nvGrpSpPr>
          <p:cNvPr id="25615" name="Group 45"/>
          <p:cNvGrpSpPr>
            <a:grpSpLocks/>
          </p:cNvGrpSpPr>
          <p:nvPr/>
        </p:nvGrpSpPr>
        <p:grpSpPr bwMode="auto">
          <a:xfrm>
            <a:off x="4914900" y="3086100"/>
            <a:ext cx="644525" cy="571500"/>
            <a:chOff x="-1672440" y="2443866"/>
            <a:chExt cx="643740" cy="571500"/>
          </a:xfrm>
        </p:grpSpPr>
        <p:sp>
          <p:nvSpPr>
            <p:cNvPr id="25793" name="Oval 46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48" name="TextBox 47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5</a:t>
              </a:r>
            </a:p>
          </p:txBody>
        </p:sp>
      </p:grpSp>
      <p:grpSp>
        <p:nvGrpSpPr>
          <p:cNvPr id="25616" name="Group 48"/>
          <p:cNvGrpSpPr>
            <a:grpSpLocks/>
          </p:cNvGrpSpPr>
          <p:nvPr/>
        </p:nvGrpSpPr>
        <p:grpSpPr bwMode="auto">
          <a:xfrm>
            <a:off x="1527175" y="3200400"/>
            <a:ext cx="644525" cy="571500"/>
            <a:chOff x="-1672440" y="2443866"/>
            <a:chExt cx="643740" cy="571500"/>
          </a:xfrm>
        </p:grpSpPr>
        <p:sp>
          <p:nvSpPr>
            <p:cNvPr id="25791" name="Oval 49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51" name="TextBox 50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5</a:t>
              </a:r>
            </a:p>
          </p:txBody>
        </p:sp>
      </p:grpSp>
      <p:grpSp>
        <p:nvGrpSpPr>
          <p:cNvPr id="25617" name="Group 53"/>
          <p:cNvGrpSpPr>
            <a:grpSpLocks/>
          </p:cNvGrpSpPr>
          <p:nvPr/>
        </p:nvGrpSpPr>
        <p:grpSpPr bwMode="auto">
          <a:xfrm>
            <a:off x="1943100" y="3543300"/>
            <a:ext cx="644525" cy="571500"/>
            <a:chOff x="-1672440" y="2443866"/>
            <a:chExt cx="643740" cy="571500"/>
          </a:xfrm>
        </p:grpSpPr>
        <p:sp>
          <p:nvSpPr>
            <p:cNvPr id="25789" name="Oval 54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56" name="TextBox 55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6</a:t>
              </a:r>
            </a:p>
          </p:txBody>
        </p:sp>
      </p:grpSp>
      <p:grpSp>
        <p:nvGrpSpPr>
          <p:cNvPr id="25618" name="Group 56"/>
          <p:cNvGrpSpPr>
            <a:grpSpLocks/>
          </p:cNvGrpSpPr>
          <p:nvPr/>
        </p:nvGrpSpPr>
        <p:grpSpPr bwMode="auto">
          <a:xfrm>
            <a:off x="4686300" y="3543300"/>
            <a:ext cx="644525" cy="571500"/>
            <a:chOff x="-1672440" y="2443866"/>
            <a:chExt cx="643740" cy="571500"/>
          </a:xfrm>
        </p:grpSpPr>
        <p:sp>
          <p:nvSpPr>
            <p:cNvPr id="25787" name="Oval 57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59" name="TextBox 58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6</a:t>
              </a:r>
            </a:p>
          </p:txBody>
        </p:sp>
      </p:grpSp>
      <p:grpSp>
        <p:nvGrpSpPr>
          <p:cNvPr id="25619" name="Group 59"/>
          <p:cNvGrpSpPr>
            <a:grpSpLocks/>
          </p:cNvGrpSpPr>
          <p:nvPr/>
        </p:nvGrpSpPr>
        <p:grpSpPr bwMode="auto">
          <a:xfrm>
            <a:off x="3314700" y="3543300"/>
            <a:ext cx="644525" cy="571500"/>
            <a:chOff x="-1672440" y="2443866"/>
            <a:chExt cx="643740" cy="571500"/>
          </a:xfrm>
        </p:grpSpPr>
        <p:sp>
          <p:nvSpPr>
            <p:cNvPr id="25785" name="Oval 60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62" name="TextBox 61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7</a:t>
              </a:r>
            </a:p>
          </p:txBody>
        </p:sp>
      </p:grpSp>
      <p:grpSp>
        <p:nvGrpSpPr>
          <p:cNvPr id="25620" name="Group 62"/>
          <p:cNvGrpSpPr>
            <a:grpSpLocks/>
          </p:cNvGrpSpPr>
          <p:nvPr/>
        </p:nvGrpSpPr>
        <p:grpSpPr bwMode="auto">
          <a:xfrm>
            <a:off x="3314700" y="4114800"/>
            <a:ext cx="644525" cy="571500"/>
            <a:chOff x="-1672440" y="2443866"/>
            <a:chExt cx="643740" cy="571500"/>
          </a:xfrm>
        </p:grpSpPr>
        <p:sp>
          <p:nvSpPr>
            <p:cNvPr id="25783" name="Oval 63"/>
            <p:cNvSpPr>
              <a:spLocks noChangeArrowheads="1"/>
            </p:cNvSpPr>
            <p:nvPr/>
          </p:nvSpPr>
          <p:spPr bwMode="auto">
            <a:xfrm>
              <a:off x="-1672440" y="2443866"/>
              <a:ext cx="598016" cy="571500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  <p:sp>
          <p:nvSpPr>
            <p:cNvPr id="65" name="TextBox 64"/>
            <p:cNvSpPr txBox="1">
              <a:spLocks noChangeAspect="1"/>
            </p:cNvSpPr>
            <p:nvPr/>
          </p:nvSpPr>
          <p:spPr bwMode="auto">
            <a:xfrm>
              <a:off x="-1555108" y="2448629"/>
              <a:ext cx="52640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8</a:t>
              </a:r>
            </a:p>
          </p:txBody>
        </p:sp>
      </p:grpSp>
      <p:grpSp>
        <p:nvGrpSpPr>
          <p:cNvPr id="25621" name="Group 8"/>
          <p:cNvGrpSpPr>
            <a:grpSpLocks/>
          </p:cNvGrpSpPr>
          <p:nvPr/>
        </p:nvGrpSpPr>
        <p:grpSpPr bwMode="auto">
          <a:xfrm>
            <a:off x="4800600" y="2971800"/>
            <a:ext cx="342900" cy="342900"/>
            <a:chOff x="7196328" y="5614416"/>
            <a:chExt cx="342900" cy="342900"/>
          </a:xfrm>
        </p:grpSpPr>
        <p:sp>
          <p:nvSpPr>
            <p:cNvPr id="25781" name="Oval 70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72" name="TextBox 71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1</a:t>
              </a:r>
            </a:p>
          </p:txBody>
        </p:sp>
      </p:grpSp>
      <p:grpSp>
        <p:nvGrpSpPr>
          <p:cNvPr id="25622" name="Group 72"/>
          <p:cNvGrpSpPr>
            <a:grpSpLocks/>
          </p:cNvGrpSpPr>
          <p:nvPr/>
        </p:nvGrpSpPr>
        <p:grpSpPr bwMode="auto">
          <a:xfrm>
            <a:off x="5257800" y="2400300"/>
            <a:ext cx="342900" cy="342900"/>
            <a:chOff x="7196328" y="5614416"/>
            <a:chExt cx="342900" cy="342900"/>
          </a:xfrm>
        </p:grpSpPr>
        <p:sp>
          <p:nvSpPr>
            <p:cNvPr id="25779" name="Oval 73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75" name="TextBox 74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2</a:t>
              </a:r>
            </a:p>
          </p:txBody>
        </p:sp>
      </p:grpSp>
      <p:grpSp>
        <p:nvGrpSpPr>
          <p:cNvPr id="25623" name="Group 75"/>
          <p:cNvGrpSpPr>
            <a:grpSpLocks/>
          </p:cNvGrpSpPr>
          <p:nvPr/>
        </p:nvGrpSpPr>
        <p:grpSpPr bwMode="auto">
          <a:xfrm>
            <a:off x="4686300" y="1943100"/>
            <a:ext cx="342900" cy="342900"/>
            <a:chOff x="7196328" y="5614416"/>
            <a:chExt cx="342900" cy="342900"/>
          </a:xfrm>
        </p:grpSpPr>
        <p:sp>
          <p:nvSpPr>
            <p:cNvPr id="25777" name="Oval 76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78" name="TextBox 77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2</a:t>
              </a:r>
            </a:p>
          </p:txBody>
        </p:sp>
      </p:grpSp>
      <p:grpSp>
        <p:nvGrpSpPr>
          <p:cNvPr id="25624" name="Group 78"/>
          <p:cNvGrpSpPr>
            <a:grpSpLocks/>
          </p:cNvGrpSpPr>
          <p:nvPr/>
        </p:nvGrpSpPr>
        <p:grpSpPr bwMode="auto">
          <a:xfrm>
            <a:off x="4914900" y="800100"/>
            <a:ext cx="342900" cy="342900"/>
            <a:chOff x="7196328" y="5614416"/>
            <a:chExt cx="342900" cy="342900"/>
          </a:xfrm>
        </p:grpSpPr>
        <p:sp>
          <p:nvSpPr>
            <p:cNvPr id="25775" name="Oval 79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81" name="TextBox 80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3</a:t>
              </a:r>
            </a:p>
          </p:txBody>
        </p:sp>
      </p:grpSp>
      <p:grpSp>
        <p:nvGrpSpPr>
          <p:cNvPr id="25625" name="Group 81"/>
          <p:cNvGrpSpPr>
            <a:grpSpLocks/>
          </p:cNvGrpSpPr>
          <p:nvPr/>
        </p:nvGrpSpPr>
        <p:grpSpPr bwMode="auto">
          <a:xfrm>
            <a:off x="4229100" y="1943100"/>
            <a:ext cx="342900" cy="342900"/>
            <a:chOff x="7196328" y="5614416"/>
            <a:chExt cx="342900" cy="342900"/>
          </a:xfrm>
        </p:grpSpPr>
        <p:sp>
          <p:nvSpPr>
            <p:cNvPr id="25773" name="Oval 82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84" name="TextBox 83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4</a:t>
              </a:r>
            </a:p>
          </p:txBody>
        </p:sp>
      </p:grpSp>
      <p:grpSp>
        <p:nvGrpSpPr>
          <p:cNvPr id="25626" name="Group 84"/>
          <p:cNvGrpSpPr>
            <a:grpSpLocks/>
          </p:cNvGrpSpPr>
          <p:nvPr/>
        </p:nvGrpSpPr>
        <p:grpSpPr bwMode="auto">
          <a:xfrm>
            <a:off x="5143500" y="2628900"/>
            <a:ext cx="342900" cy="342900"/>
            <a:chOff x="7196328" y="5614416"/>
            <a:chExt cx="342900" cy="342900"/>
          </a:xfrm>
        </p:grpSpPr>
        <p:sp>
          <p:nvSpPr>
            <p:cNvPr id="25771" name="Oval 85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87" name="TextBox 86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4</a:t>
              </a:r>
            </a:p>
          </p:txBody>
        </p:sp>
      </p:grpSp>
      <p:grpSp>
        <p:nvGrpSpPr>
          <p:cNvPr id="25627" name="Group 87"/>
          <p:cNvGrpSpPr>
            <a:grpSpLocks/>
          </p:cNvGrpSpPr>
          <p:nvPr/>
        </p:nvGrpSpPr>
        <p:grpSpPr bwMode="auto">
          <a:xfrm>
            <a:off x="2400300" y="1714500"/>
            <a:ext cx="342900" cy="342900"/>
            <a:chOff x="7196328" y="5614416"/>
            <a:chExt cx="342900" cy="342900"/>
          </a:xfrm>
        </p:grpSpPr>
        <p:sp>
          <p:nvSpPr>
            <p:cNvPr id="25769" name="Oval 88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90" name="TextBox 89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5</a:t>
              </a:r>
            </a:p>
          </p:txBody>
        </p:sp>
      </p:grpSp>
      <p:grpSp>
        <p:nvGrpSpPr>
          <p:cNvPr id="25628" name="Group 90"/>
          <p:cNvGrpSpPr>
            <a:grpSpLocks/>
          </p:cNvGrpSpPr>
          <p:nvPr/>
        </p:nvGrpSpPr>
        <p:grpSpPr bwMode="auto">
          <a:xfrm>
            <a:off x="3086100" y="1714500"/>
            <a:ext cx="342900" cy="342900"/>
            <a:chOff x="7196328" y="5614416"/>
            <a:chExt cx="342900" cy="342900"/>
          </a:xfrm>
        </p:grpSpPr>
        <p:sp>
          <p:nvSpPr>
            <p:cNvPr id="25767" name="Oval 91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93" name="TextBox 92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6</a:t>
              </a:r>
            </a:p>
          </p:txBody>
        </p:sp>
      </p:grpSp>
      <p:grpSp>
        <p:nvGrpSpPr>
          <p:cNvPr id="25629" name="Group 93"/>
          <p:cNvGrpSpPr>
            <a:grpSpLocks/>
          </p:cNvGrpSpPr>
          <p:nvPr/>
        </p:nvGrpSpPr>
        <p:grpSpPr bwMode="auto">
          <a:xfrm>
            <a:off x="3314700" y="2057400"/>
            <a:ext cx="342900" cy="342900"/>
            <a:chOff x="7196328" y="5614416"/>
            <a:chExt cx="342900" cy="342900"/>
          </a:xfrm>
        </p:grpSpPr>
        <p:sp>
          <p:nvSpPr>
            <p:cNvPr id="25765" name="Oval 94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96" name="TextBox 95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7</a:t>
              </a:r>
            </a:p>
          </p:txBody>
        </p:sp>
      </p:grpSp>
      <p:grpSp>
        <p:nvGrpSpPr>
          <p:cNvPr id="25630" name="Group 96"/>
          <p:cNvGrpSpPr>
            <a:grpSpLocks/>
          </p:cNvGrpSpPr>
          <p:nvPr/>
        </p:nvGrpSpPr>
        <p:grpSpPr bwMode="auto">
          <a:xfrm>
            <a:off x="3771900" y="4114800"/>
            <a:ext cx="342900" cy="342900"/>
            <a:chOff x="7196328" y="5614416"/>
            <a:chExt cx="342900" cy="342900"/>
          </a:xfrm>
        </p:grpSpPr>
        <p:sp>
          <p:nvSpPr>
            <p:cNvPr id="25763" name="Oval 97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99" name="TextBox 98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8</a:t>
              </a:r>
            </a:p>
          </p:txBody>
        </p:sp>
      </p:grpSp>
      <p:grpSp>
        <p:nvGrpSpPr>
          <p:cNvPr id="25631" name="Group 99"/>
          <p:cNvGrpSpPr>
            <a:grpSpLocks/>
          </p:cNvGrpSpPr>
          <p:nvPr/>
        </p:nvGrpSpPr>
        <p:grpSpPr bwMode="auto">
          <a:xfrm>
            <a:off x="1943100" y="1143000"/>
            <a:ext cx="342900" cy="342900"/>
            <a:chOff x="7196328" y="5614416"/>
            <a:chExt cx="342900" cy="342900"/>
          </a:xfrm>
        </p:grpSpPr>
        <p:sp>
          <p:nvSpPr>
            <p:cNvPr id="25761" name="Oval 100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02" name="TextBox 101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5</a:t>
              </a:r>
            </a:p>
          </p:txBody>
        </p:sp>
      </p:grpSp>
      <p:grpSp>
        <p:nvGrpSpPr>
          <p:cNvPr id="25632" name="Group 102"/>
          <p:cNvGrpSpPr>
            <a:grpSpLocks/>
          </p:cNvGrpSpPr>
          <p:nvPr/>
        </p:nvGrpSpPr>
        <p:grpSpPr bwMode="auto">
          <a:xfrm>
            <a:off x="4686300" y="4457700"/>
            <a:ext cx="342900" cy="342900"/>
            <a:chOff x="7196328" y="5614416"/>
            <a:chExt cx="342900" cy="342900"/>
          </a:xfrm>
        </p:grpSpPr>
        <p:sp>
          <p:nvSpPr>
            <p:cNvPr id="25759" name="Oval 103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05" name="TextBox 104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5</a:t>
              </a:r>
            </a:p>
          </p:txBody>
        </p:sp>
      </p:grpSp>
      <p:grpSp>
        <p:nvGrpSpPr>
          <p:cNvPr id="25633" name="Group 105"/>
          <p:cNvGrpSpPr>
            <a:grpSpLocks/>
          </p:cNvGrpSpPr>
          <p:nvPr/>
        </p:nvGrpSpPr>
        <p:grpSpPr bwMode="auto">
          <a:xfrm>
            <a:off x="1943100" y="4457700"/>
            <a:ext cx="342900" cy="342900"/>
            <a:chOff x="7196328" y="5614416"/>
            <a:chExt cx="342900" cy="342900"/>
          </a:xfrm>
        </p:grpSpPr>
        <p:sp>
          <p:nvSpPr>
            <p:cNvPr id="25757" name="Oval 106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08" name="TextBox 107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5</a:t>
              </a:r>
            </a:p>
          </p:txBody>
        </p:sp>
      </p:grpSp>
      <p:grpSp>
        <p:nvGrpSpPr>
          <p:cNvPr id="25634" name="Group 108"/>
          <p:cNvGrpSpPr>
            <a:grpSpLocks/>
          </p:cNvGrpSpPr>
          <p:nvPr/>
        </p:nvGrpSpPr>
        <p:grpSpPr bwMode="auto">
          <a:xfrm>
            <a:off x="3771900" y="1714500"/>
            <a:ext cx="342900" cy="342900"/>
            <a:chOff x="7196328" y="5614416"/>
            <a:chExt cx="342900" cy="342900"/>
          </a:xfrm>
        </p:grpSpPr>
        <p:sp>
          <p:nvSpPr>
            <p:cNvPr id="25755" name="Oval 109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11" name="TextBox 110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6</a:t>
              </a:r>
            </a:p>
          </p:txBody>
        </p:sp>
      </p:grpSp>
      <p:grpSp>
        <p:nvGrpSpPr>
          <p:cNvPr id="25635" name="Group 111"/>
          <p:cNvGrpSpPr>
            <a:grpSpLocks/>
          </p:cNvGrpSpPr>
          <p:nvPr/>
        </p:nvGrpSpPr>
        <p:grpSpPr bwMode="auto">
          <a:xfrm>
            <a:off x="5257800" y="3771900"/>
            <a:ext cx="342900" cy="342900"/>
            <a:chOff x="7196328" y="5614416"/>
            <a:chExt cx="342900" cy="342900"/>
          </a:xfrm>
        </p:grpSpPr>
        <p:sp>
          <p:nvSpPr>
            <p:cNvPr id="25753" name="Oval 112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14" name="TextBox 113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6</a:t>
              </a:r>
            </a:p>
          </p:txBody>
        </p:sp>
      </p:grpSp>
      <p:grpSp>
        <p:nvGrpSpPr>
          <p:cNvPr id="25636" name="Group 114"/>
          <p:cNvGrpSpPr>
            <a:grpSpLocks/>
          </p:cNvGrpSpPr>
          <p:nvPr/>
        </p:nvGrpSpPr>
        <p:grpSpPr bwMode="auto">
          <a:xfrm>
            <a:off x="1143000" y="2743200"/>
            <a:ext cx="342900" cy="342900"/>
            <a:chOff x="7196328" y="5614416"/>
            <a:chExt cx="342900" cy="342900"/>
          </a:xfrm>
        </p:grpSpPr>
        <p:sp>
          <p:nvSpPr>
            <p:cNvPr id="25751" name="Oval 115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17" name="TextBox 116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6</a:t>
              </a:r>
            </a:p>
          </p:txBody>
        </p:sp>
      </p:grpSp>
      <p:grpSp>
        <p:nvGrpSpPr>
          <p:cNvPr id="25637" name="Group 119"/>
          <p:cNvGrpSpPr>
            <a:grpSpLocks/>
          </p:cNvGrpSpPr>
          <p:nvPr/>
        </p:nvGrpSpPr>
        <p:grpSpPr bwMode="auto">
          <a:xfrm>
            <a:off x="4572000" y="3543300"/>
            <a:ext cx="342900" cy="342900"/>
            <a:chOff x="7196328" y="5614416"/>
            <a:chExt cx="342900" cy="342900"/>
          </a:xfrm>
        </p:grpSpPr>
        <p:sp>
          <p:nvSpPr>
            <p:cNvPr id="25749" name="Oval 120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22" name="TextBox 121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7</a:t>
              </a:r>
            </a:p>
          </p:txBody>
        </p:sp>
      </p:grpSp>
      <p:grpSp>
        <p:nvGrpSpPr>
          <p:cNvPr id="25638" name="Group 122"/>
          <p:cNvGrpSpPr>
            <a:grpSpLocks/>
          </p:cNvGrpSpPr>
          <p:nvPr/>
        </p:nvGrpSpPr>
        <p:grpSpPr bwMode="auto">
          <a:xfrm>
            <a:off x="1828800" y="3657600"/>
            <a:ext cx="342900" cy="342900"/>
            <a:chOff x="7196328" y="5614416"/>
            <a:chExt cx="342900" cy="342900"/>
          </a:xfrm>
        </p:grpSpPr>
        <p:sp>
          <p:nvSpPr>
            <p:cNvPr id="25747" name="Oval 123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25" name="TextBox 124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8</a:t>
              </a:r>
            </a:p>
          </p:txBody>
        </p:sp>
      </p:grpSp>
      <p:sp>
        <p:nvSpPr>
          <p:cNvPr id="25639" name="TextBox 127"/>
          <p:cNvSpPr txBox="1">
            <a:spLocks noChangeArrowheads="1"/>
          </p:cNvSpPr>
          <p:nvPr/>
        </p:nvSpPr>
        <p:spPr bwMode="auto">
          <a:xfrm>
            <a:off x="6858000" y="52578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>
              <a:solidFill>
                <a:srgbClr val="000090"/>
              </a:solidFill>
              <a:latin typeface="Optima" charset="0"/>
              <a:cs typeface="Optima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931025" y="5257800"/>
            <a:ext cx="2265363" cy="369888"/>
            <a:chOff x="6286500" y="5600700"/>
            <a:chExt cx="2264763" cy="369332"/>
          </a:xfrm>
        </p:grpSpPr>
        <p:grpSp>
          <p:nvGrpSpPr>
            <p:cNvPr id="25743" name="Group 14"/>
            <p:cNvGrpSpPr>
              <a:grpSpLocks/>
            </p:cNvGrpSpPr>
            <p:nvPr/>
          </p:nvGrpSpPr>
          <p:grpSpPr bwMode="auto">
            <a:xfrm>
              <a:off x="6286500" y="5600700"/>
              <a:ext cx="313044" cy="369332"/>
              <a:chOff x="6057900" y="5600700"/>
              <a:chExt cx="313044" cy="369332"/>
            </a:xfrm>
          </p:grpSpPr>
          <p:sp>
            <p:nvSpPr>
              <p:cNvPr id="25745" name="TextBox 9"/>
              <p:cNvSpPr txBox="1">
                <a:spLocks noChangeArrowheads="1"/>
              </p:cNvSpPr>
              <p:nvPr/>
            </p:nvSpPr>
            <p:spPr bwMode="auto">
              <a:xfrm>
                <a:off x="6057900" y="5600700"/>
                <a:ext cx="3130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9</a:t>
                </a:r>
              </a:p>
            </p:txBody>
          </p:sp>
          <p:sp>
            <p:nvSpPr>
              <p:cNvPr id="25746" name="Oval 13"/>
              <p:cNvSpPr>
                <a:spLocks noChangeAspect="1"/>
              </p:cNvSpPr>
              <p:nvPr/>
            </p:nvSpPr>
            <p:spPr bwMode="auto">
              <a:xfrm>
                <a:off x="6089904" y="5687568"/>
                <a:ext cx="228600" cy="228600"/>
              </a:xfrm>
              <a:prstGeom prst="ellipse">
                <a:avLst/>
              </a:prstGeom>
              <a:noFill/>
              <a:ln w="952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eaLnBrk="0" hangingPunct="0"/>
                <a:endParaRPr lang="en-US" sz="2400">
                  <a:latin typeface="Book Antiqua" charset="0"/>
                </a:endParaRPr>
              </a:p>
            </p:txBody>
          </p:sp>
        </p:grpSp>
        <p:sp>
          <p:nvSpPr>
            <p:cNvPr id="25744" name="TextBox 15"/>
            <p:cNvSpPr txBox="1">
              <a:spLocks noChangeArrowheads="1"/>
            </p:cNvSpPr>
            <p:nvPr/>
          </p:nvSpPr>
          <p:spPr bwMode="auto">
            <a:xfrm>
              <a:off x="6515100" y="5600700"/>
              <a:ext cx="20361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000090"/>
                  </a:solidFill>
                  <a:latin typeface="Optima" charset="0"/>
                  <a:cs typeface="Optima" charset="0"/>
                </a:rPr>
                <a:t>Detector By Passes</a:t>
              </a:r>
            </a:p>
          </p:txBody>
        </p:sp>
      </p:grpSp>
      <p:sp>
        <p:nvSpPr>
          <p:cNvPr id="25641" name="TextBox 131"/>
          <p:cNvSpPr txBox="1">
            <a:spLocks noChangeArrowheads="1"/>
          </p:cNvSpPr>
          <p:nvPr/>
        </p:nvSpPr>
        <p:spPr bwMode="auto">
          <a:xfrm rot="3208276">
            <a:off x="15875" y="4756150"/>
            <a:ext cx="12588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90"/>
                </a:solidFill>
              </a:rPr>
              <a:t> </a:t>
            </a:r>
            <a:r>
              <a:rPr lang="en-US" sz="1100" i="1">
                <a:solidFill>
                  <a:srgbClr val="000090"/>
                </a:solidFill>
              </a:rPr>
              <a:t>© </a:t>
            </a:r>
            <a:r>
              <a:rPr lang="en-US" sz="1100">
                <a:solidFill>
                  <a:srgbClr val="000090"/>
                </a:solidFill>
              </a:rPr>
              <a:t>Stephen Brooks</a:t>
            </a:r>
          </a:p>
        </p:txBody>
      </p:sp>
      <p:grpSp>
        <p:nvGrpSpPr>
          <p:cNvPr id="25642" name="Group 132"/>
          <p:cNvGrpSpPr>
            <a:grpSpLocks/>
          </p:cNvGrpSpPr>
          <p:nvPr/>
        </p:nvGrpSpPr>
        <p:grpSpPr bwMode="auto">
          <a:xfrm>
            <a:off x="1143000" y="3429000"/>
            <a:ext cx="342900" cy="342900"/>
            <a:chOff x="7196328" y="5614416"/>
            <a:chExt cx="342900" cy="342900"/>
          </a:xfrm>
        </p:grpSpPr>
        <p:sp>
          <p:nvSpPr>
            <p:cNvPr id="25741" name="Oval 133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35" name="TextBox 134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9</a:t>
              </a:r>
            </a:p>
          </p:txBody>
        </p:sp>
      </p:grpSp>
      <p:grpSp>
        <p:nvGrpSpPr>
          <p:cNvPr id="25643" name="Group 135"/>
          <p:cNvGrpSpPr>
            <a:grpSpLocks/>
          </p:cNvGrpSpPr>
          <p:nvPr/>
        </p:nvGrpSpPr>
        <p:grpSpPr bwMode="auto">
          <a:xfrm>
            <a:off x="2857500" y="4229100"/>
            <a:ext cx="342900" cy="342900"/>
            <a:chOff x="7196328" y="5614416"/>
            <a:chExt cx="342900" cy="342900"/>
          </a:xfrm>
        </p:grpSpPr>
        <p:sp>
          <p:nvSpPr>
            <p:cNvPr id="25739" name="Oval 136"/>
            <p:cNvSpPr>
              <a:spLocks/>
            </p:cNvSpPr>
            <p:nvPr/>
          </p:nvSpPr>
          <p:spPr bwMode="auto">
            <a:xfrm>
              <a:off x="7200900" y="5652724"/>
              <a:ext cx="287845" cy="290876"/>
            </a:xfrm>
            <a:prstGeom prst="ellipse">
              <a:avLst/>
            </a:prstGeom>
            <a:solidFill>
              <a:srgbClr val="92D050">
                <a:alpha val="54901"/>
              </a:srgbClr>
            </a:solidFill>
            <a:ln w="285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hangingPunct="0"/>
              <a:endParaRPr lang="en-US" sz="1600">
                <a:latin typeface="Book Antiqua" charset="0"/>
              </a:endParaRPr>
            </a:p>
          </p:txBody>
        </p:sp>
        <p:sp>
          <p:nvSpPr>
            <p:cNvPr id="138" name="TextBox 137"/>
            <p:cNvSpPr txBox="1">
              <a:spLocks/>
            </p:cNvSpPr>
            <p:nvPr/>
          </p:nvSpPr>
          <p:spPr bwMode="auto">
            <a:xfrm>
              <a:off x="7196328" y="5614416"/>
              <a:ext cx="3429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n-ea"/>
                  <a:cs typeface="Helvetica"/>
                </a:rPr>
                <a:t>9</a:t>
              </a:r>
            </a:p>
          </p:txBody>
        </p:sp>
      </p:grpSp>
      <p:sp>
        <p:nvSpPr>
          <p:cNvPr id="25644" name="TextBox 139"/>
          <p:cNvSpPr txBox="1">
            <a:spLocks noChangeArrowheads="1"/>
          </p:cNvSpPr>
          <p:nvPr/>
        </p:nvSpPr>
        <p:spPr bwMode="auto">
          <a:xfrm>
            <a:off x="5715000" y="22860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circleNumDbPlain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0" y="1143000"/>
            <a:ext cx="217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circleNumDbPlain"/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 </a:t>
            </a:r>
            <a:r>
              <a:rPr lang="en-US" sz="2000">
                <a:latin typeface="Optima" charset="0"/>
                <a:cs typeface="Optima" charset="0"/>
              </a:rPr>
              <a:t>Funneling Gun</a:t>
            </a:r>
            <a:endParaRPr lang="en-US" sz="2000">
              <a:solidFill>
                <a:srgbClr val="000090"/>
              </a:solidFill>
              <a:latin typeface="Optima" charset="0"/>
              <a:cs typeface="Optima" charset="0"/>
            </a:endParaRPr>
          </a:p>
        </p:txBody>
      </p:sp>
      <p:grpSp>
        <p:nvGrpSpPr>
          <p:cNvPr id="25646" name="Group 21"/>
          <p:cNvGrpSpPr>
            <a:grpSpLocks/>
          </p:cNvGrpSpPr>
          <p:nvPr/>
        </p:nvGrpSpPr>
        <p:grpSpPr bwMode="auto">
          <a:xfrm>
            <a:off x="4343400" y="1714500"/>
            <a:ext cx="327025" cy="400050"/>
            <a:chOff x="2971800" y="800100"/>
            <a:chExt cx="327269" cy="400110"/>
          </a:xfrm>
        </p:grpSpPr>
        <p:sp>
          <p:nvSpPr>
            <p:cNvPr id="25737" name="TextBox 19"/>
            <p:cNvSpPr txBox="1">
              <a:spLocks noChangeArrowheads="1"/>
            </p:cNvSpPr>
            <p:nvPr/>
          </p:nvSpPr>
          <p:spPr bwMode="auto">
            <a:xfrm>
              <a:off x="2971800" y="800100"/>
              <a:ext cx="327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90"/>
                  </a:solidFill>
                  <a:latin typeface="Optima" charset="0"/>
                  <a:cs typeface="Optima" charset="0"/>
                </a:rPr>
                <a:t>2</a:t>
              </a:r>
            </a:p>
          </p:txBody>
        </p:sp>
        <p:sp>
          <p:nvSpPr>
            <p:cNvPr id="25738" name="Oval 20"/>
            <p:cNvSpPr>
              <a:spLocks noChangeAspect="1"/>
            </p:cNvSpPr>
            <p:nvPr/>
          </p:nvSpPr>
          <p:spPr bwMode="auto">
            <a:xfrm>
              <a:off x="2971800" y="859536"/>
              <a:ext cx="315467" cy="3154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</p:grpSp>
      <p:grpSp>
        <p:nvGrpSpPr>
          <p:cNvPr id="25647" name="Group 149"/>
          <p:cNvGrpSpPr>
            <a:grpSpLocks/>
          </p:cNvGrpSpPr>
          <p:nvPr/>
        </p:nvGrpSpPr>
        <p:grpSpPr bwMode="auto">
          <a:xfrm>
            <a:off x="5257800" y="2228850"/>
            <a:ext cx="327025" cy="400050"/>
            <a:chOff x="2971800" y="800100"/>
            <a:chExt cx="327269" cy="400110"/>
          </a:xfrm>
        </p:grpSpPr>
        <p:sp>
          <p:nvSpPr>
            <p:cNvPr id="25735" name="TextBox 150"/>
            <p:cNvSpPr txBox="1">
              <a:spLocks noChangeArrowheads="1"/>
            </p:cNvSpPr>
            <p:nvPr/>
          </p:nvSpPr>
          <p:spPr bwMode="auto">
            <a:xfrm>
              <a:off x="2971800" y="800100"/>
              <a:ext cx="327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90"/>
                  </a:solidFill>
                  <a:latin typeface="Optima" charset="0"/>
                  <a:cs typeface="Optima" charset="0"/>
                </a:rPr>
                <a:t>2</a:t>
              </a:r>
            </a:p>
          </p:txBody>
        </p:sp>
        <p:sp>
          <p:nvSpPr>
            <p:cNvPr id="25736" name="Oval 151"/>
            <p:cNvSpPr>
              <a:spLocks noChangeAspect="1"/>
            </p:cNvSpPr>
            <p:nvPr/>
          </p:nvSpPr>
          <p:spPr bwMode="auto">
            <a:xfrm>
              <a:off x="2971800" y="859536"/>
              <a:ext cx="315467" cy="3154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</p:grpSp>
      <p:grpSp>
        <p:nvGrpSpPr>
          <p:cNvPr id="25648" name="Group 152"/>
          <p:cNvGrpSpPr>
            <a:grpSpLocks/>
          </p:cNvGrpSpPr>
          <p:nvPr/>
        </p:nvGrpSpPr>
        <p:grpSpPr bwMode="auto">
          <a:xfrm>
            <a:off x="4914900" y="914400"/>
            <a:ext cx="327025" cy="400050"/>
            <a:chOff x="2971800" y="800100"/>
            <a:chExt cx="327269" cy="400110"/>
          </a:xfrm>
        </p:grpSpPr>
        <p:sp>
          <p:nvSpPr>
            <p:cNvPr id="25733" name="TextBox 153"/>
            <p:cNvSpPr txBox="1">
              <a:spLocks noChangeArrowheads="1"/>
            </p:cNvSpPr>
            <p:nvPr/>
          </p:nvSpPr>
          <p:spPr bwMode="auto">
            <a:xfrm>
              <a:off x="2971800" y="800100"/>
              <a:ext cx="327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90"/>
                  </a:solidFill>
                  <a:latin typeface="Optima" charset="0"/>
                  <a:cs typeface="Optima" charset="0"/>
                </a:rPr>
                <a:t>3</a:t>
              </a:r>
            </a:p>
          </p:txBody>
        </p:sp>
        <p:sp>
          <p:nvSpPr>
            <p:cNvPr id="25734" name="Oval 154"/>
            <p:cNvSpPr>
              <a:spLocks noChangeAspect="1"/>
            </p:cNvSpPr>
            <p:nvPr/>
          </p:nvSpPr>
          <p:spPr bwMode="auto">
            <a:xfrm>
              <a:off x="2971800" y="859536"/>
              <a:ext cx="315467" cy="3154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</p:grpSp>
      <p:grpSp>
        <p:nvGrpSpPr>
          <p:cNvPr id="25649" name="Group 155"/>
          <p:cNvGrpSpPr>
            <a:grpSpLocks/>
          </p:cNvGrpSpPr>
          <p:nvPr/>
        </p:nvGrpSpPr>
        <p:grpSpPr bwMode="auto">
          <a:xfrm>
            <a:off x="4686300" y="1943100"/>
            <a:ext cx="327025" cy="400050"/>
            <a:chOff x="2971800" y="800100"/>
            <a:chExt cx="327269" cy="400110"/>
          </a:xfrm>
        </p:grpSpPr>
        <p:sp>
          <p:nvSpPr>
            <p:cNvPr id="25731" name="TextBox 156"/>
            <p:cNvSpPr txBox="1">
              <a:spLocks noChangeArrowheads="1"/>
            </p:cNvSpPr>
            <p:nvPr/>
          </p:nvSpPr>
          <p:spPr bwMode="auto">
            <a:xfrm>
              <a:off x="2971800" y="800100"/>
              <a:ext cx="327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90"/>
                  </a:solidFill>
                  <a:latin typeface="Optima" charset="0"/>
                  <a:cs typeface="Optima" charset="0"/>
                </a:rPr>
                <a:t>3</a:t>
              </a:r>
            </a:p>
          </p:txBody>
        </p:sp>
        <p:sp>
          <p:nvSpPr>
            <p:cNvPr id="25732" name="Oval 157"/>
            <p:cNvSpPr>
              <a:spLocks noChangeAspect="1"/>
            </p:cNvSpPr>
            <p:nvPr/>
          </p:nvSpPr>
          <p:spPr bwMode="auto">
            <a:xfrm>
              <a:off x="2971800" y="859536"/>
              <a:ext cx="315467" cy="3154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</p:grpSp>
      <p:grpSp>
        <p:nvGrpSpPr>
          <p:cNvPr id="25650" name="Group 158"/>
          <p:cNvGrpSpPr>
            <a:grpSpLocks/>
          </p:cNvGrpSpPr>
          <p:nvPr/>
        </p:nvGrpSpPr>
        <p:grpSpPr bwMode="auto">
          <a:xfrm>
            <a:off x="4000500" y="2114550"/>
            <a:ext cx="327025" cy="400050"/>
            <a:chOff x="2971800" y="800100"/>
            <a:chExt cx="327269" cy="400110"/>
          </a:xfrm>
        </p:grpSpPr>
        <p:sp>
          <p:nvSpPr>
            <p:cNvPr id="25729" name="TextBox 159"/>
            <p:cNvSpPr txBox="1">
              <a:spLocks noChangeArrowheads="1"/>
            </p:cNvSpPr>
            <p:nvPr/>
          </p:nvSpPr>
          <p:spPr bwMode="auto">
            <a:xfrm>
              <a:off x="2971800" y="800100"/>
              <a:ext cx="327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90"/>
                  </a:solidFill>
                  <a:latin typeface="Optima" charset="0"/>
                  <a:cs typeface="Optima" charset="0"/>
                </a:rPr>
                <a:t>4</a:t>
              </a:r>
            </a:p>
          </p:txBody>
        </p:sp>
        <p:sp>
          <p:nvSpPr>
            <p:cNvPr id="25730" name="Oval 160"/>
            <p:cNvSpPr>
              <a:spLocks noChangeAspect="1"/>
            </p:cNvSpPr>
            <p:nvPr/>
          </p:nvSpPr>
          <p:spPr bwMode="auto">
            <a:xfrm>
              <a:off x="2971800" y="859536"/>
              <a:ext cx="315467" cy="3154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</p:grpSp>
      <p:grpSp>
        <p:nvGrpSpPr>
          <p:cNvPr id="25651" name="Group 161"/>
          <p:cNvGrpSpPr>
            <a:grpSpLocks/>
          </p:cNvGrpSpPr>
          <p:nvPr/>
        </p:nvGrpSpPr>
        <p:grpSpPr bwMode="auto">
          <a:xfrm>
            <a:off x="4800600" y="2743200"/>
            <a:ext cx="327025" cy="400050"/>
            <a:chOff x="2971800" y="800100"/>
            <a:chExt cx="327269" cy="400110"/>
          </a:xfrm>
        </p:grpSpPr>
        <p:sp>
          <p:nvSpPr>
            <p:cNvPr id="25727" name="TextBox 162"/>
            <p:cNvSpPr txBox="1">
              <a:spLocks noChangeArrowheads="1"/>
            </p:cNvSpPr>
            <p:nvPr/>
          </p:nvSpPr>
          <p:spPr bwMode="auto">
            <a:xfrm>
              <a:off x="2971800" y="800100"/>
              <a:ext cx="327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0090"/>
                  </a:solidFill>
                  <a:latin typeface="Optima" charset="0"/>
                  <a:cs typeface="Optima" charset="0"/>
                </a:rPr>
                <a:t>4</a:t>
              </a:r>
            </a:p>
          </p:txBody>
        </p:sp>
        <p:sp>
          <p:nvSpPr>
            <p:cNvPr id="25728" name="Oval 163"/>
            <p:cNvSpPr>
              <a:spLocks noChangeAspect="1"/>
            </p:cNvSpPr>
            <p:nvPr/>
          </p:nvSpPr>
          <p:spPr bwMode="auto">
            <a:xfrm>
              <a:off x="2971800" y="859536"/>
              <a:ext cx="315467" cy="3154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2400">
                <a:latin typeface="Book Antiqua" charset="0"/>
              </a:endParaRPr>
            </a:p>
          </p:txBody>
        </p:sp>
      </p:grpSp>
      <p:grpSp>
        <p:nvGrpSpPr>
          <p:cNvPr id="25652" name="Group 22"/>
          <p:cNvGrpSpPr>
            <a:grpSpLocks/>
          </p:cNvGrpSpPr>
          <p:nvPr/>
        </p:nvGrpSpPr>
        <p:grpSpPr bwMode="auto">
          <a:xfrm>
            <a:off x="0" y="800100"/>
            <a:ext cx="6823075" cy="4608513"/>
            <a:chOff x="-19790" y="800100"/>
            <a:chExt cx="6823602" cy="4608619"/>
          </a:xfrm>
        </p:grpSpPr>
        <p:grpSp>
          <p:nvGrpSpPr>
            <p:cNvPr id="25721" name="Group 18"/>
            <p:cNvGrpSpPr>
              <a:grpSpLocks/>
            </p:cNvGrpSpPr>
            <p:nvPr/>
          </p:nvGrpSpPr>
          <p:grpSpPr bwMode="auto">
            <a:xfrm>
              <a:off x="-19790" y="800100"/>
              <a:ext cx="6823602" cy="4608619"/>
              <a:chOff x="0" y="800100"/>
              <a:chExt cx="6823602" cy="4608619"/>
            </a:xfrm>
          </p:grpSpPr>
          <p:pic>
            <p:nvPicPr>
              <p:cNvPr id="25725" name="Picture 5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00100"/>
                <a:ext cx="6823602" cy="4608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726" name="TextBox 7"/>
              <p:cNvSpPr txBox="1">
                <a:spLocks noChangeArrowheads="1"/>
              </p:cNvSpPr>
              <p:nvPr/>
            </p:nvSpPr>
            <p:spPr bwMode="auto">
              <a:xfrm>
                <a:off x="3886200" y="2660904"/>
                <a:ext cx="569387" cy="2154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00" dirty="0">
                    <a:latin typeface="Optima" charset="0"/>
                    <a:cs typeface="Optima" charset="0"/>
                  </a:rPr>
                  <a:t>2.0 GeV</a:t>
                </a:r>
              </a:p>
            </p:txBody>
          </p:sp>
        </p:grpSp>
        <p:grpSp>
          <p:nvGrpSpPr>
            <p:cNvPr id="25722" name="Group 5"/>
            <p:cNvGrpSpPr>
              <a:grpSpLocks/>
            </p:cNvGrpSpPr>
            <p:nvPr/>
          </p:nvGrpSpPr>
          <p:grpSpPr bwMode="auto">
            <a:xfrm>
              <a:off x="320040" y="1280160"/>
              <a:ext cx="685800" cy="626924"/>
              <a:chOff x="320040" y="1280160"/>
              <a:chExt cx="685800" cy="626924"/>
            </a:xfrm>
          </p:grpSpPr>
          <p:sp>
            <p:nvSpPr>
              <p:cNvPr id="25723" name="TextBox 3"/>
              <p:cNvSpPr txBox="1">
                <a:spLocks noChangeArrowheads="1"/>
              </p:cNvSpPr>
              <p:nvPr/>
            </p:nvSpPr>
            <p:spPr bwMode="auto">
              <a:xfrm>
                <a:off x="320040" y="1280160"/>
                <a:ext cx="685800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00" dirty="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2-6 GeV</a:t>
                </a:r>
              </a:p>
            </p:txBody>
          </p:sp>
          <p:sp>
            <p:nvSpPr>
              <p:cNvPr id="25724" name="TextBox 128"/>
              <p:cNvSpPr txBox="1">
                <a:spLocks noChangeArrowheads="1"/>
              </p:cNvSpPr>
              <p:nvPr/>
            </p:nvSpPr>
            <p:spPr bwMode="auto">
              <a:xfrm>
                <a:off x="320040" y="1691640"/>
                <a:ext cx="685800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00" dirty="0">
                    <a:solidFill>
                      <a:srgbClr val="000090"/>
                    </a:solidFill>
                    <a:latin typeface="Helvetica" charset="0"/>
                    <a:cs typeface="Helvetica" charset="0"/>
                  </a:rPr>
                  <a:t>8-20 GeV</a:t>
                </a:r>
              </a:p>
            </p:txBody>
          </p:sp>
        </p:grpSp>
      </p:grpSp>
      <p:grpSp>
        <p:nvGrpSpPr>
          <p:cNvPr id="2050" name="Group 2049"/>
          <p:cNvGrpSpPr>
            <a:grpSpLocks noChangeAspect="1"/>
          </p:cNvGrpSpPr>
          <p:nvPr/>
        </p:nvGrpSpPr>
        <p:grpSpPr bwMode="auto">
          <a:xfrm>
            <a:off x="6057900" y="2286000"/>
            <a:ext cx="393700" cy="465138"/>
            <a:chOff x="-1600200" y="-1485900"/>
            <a:chExt cx="702129" cy="829487"/>
          </a:xfrm>
        </p:grpSpPr>
        <p:sp>
          <p:nvSpPr>
            <p:cNvPr id="25719" name="TextBox 24"/>
            <p:cNvSpPr txBox="1">
              <a:spLocks noChangeArrowheads="1"/>
            </p:cNvSpPr>
            <p:nvPr/>
          </p:nvSpPr>
          <p:spPr bwMode="auto">
            <a:xfrm>
              <a:off x="-1600200" y="-1485900"/>
              <a:ext cx="3843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1</a:t>
              </a:r>
            </a:p>
          </p:txBody>
        </p:sp>
        <p:sp>
          <p:nvSpPr>
            <p:cNvPr id="25720" name="Oval 25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180" name="Group 179"/>
          <p:cNvGrpSpPr>
            <a:grpSpLocks noChangeAspect="1"/>
          </p:cNvGrpSpPr>
          <p:nvPr/>
        </p:nvGrpSpPr>
        <p:grpSpPr bwMode="auto">
          <a:xfrm>
            <a:off x="4343400" y="1828800"/>
            <a:ext cx="388938" cy="523875"/>
            <a:chOff x="-1583871" y="-1510393"/>
            <a:chExt cx="694531" cy="934325"/>
          </a:xfrm>
        </p:grpSpPr>
        <p:sp>
          <p:nvSpPr>
            <p:cNvPr id="25717" name="TextBox 180"/>
            <p:cNvSpPr txBox="1">
              <a:spLocks noChangeArrowheads="1"/>
            </p:cNvSpPr>
            <p:nvPr/>
          </p:nvSpPr>
          <p:spPr bwMode="auto">
            <a:xfrm>
              <a:off x="-1575710" y="-1510393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2</a:t>
              </a:r>
            </a:p>
          </p:txBody>
        </p:sp>
        <p:sp>
          <p:nvSpPr>
            <p:cNvPr id="25718" name="Oval 181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183" name="Group 182"/>
          <p:cNvGrpSpPr>
            <a:grpSpLocks noChangeAspect="1"/>
          </p:cNvGrpSpPr>
          <p:nvPr/>
        </p:nvGrpSpPr>
        <p:grpSpPr bwMode="auto">
          <a:xfrm>
            <a:off x="4572000" y="2400300"/>
            <a:ext cx="384175" cy="523875"/>
            <a:chOff x="-1583873" y="-1502228"/>
            <a:chExt cx="686370" cy="934325"/>
          </a:xfrm>
        </p:grpSpPr>
        <p:sp>
          <p:nvSpPr>
            <p:cNvPr id="25715" name="TextBox 183"/>
            <p:cNvSpPr txBox="1">
              <a:spLocks noChangeArrowheads="1"/>
            </p:cNvSpPr>
            <p:nvPr/>
          </p:nvSpPr>
          <p:spPr bwMode="auto">
            <a:xfrm>
              <a:off x="-1583873" y="-1502228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3</a:t>
              </a:r>
            </a:p>
          </p:txBody>
        </p:sp>
        <p:sp>
          <p:nvSpPr>
            <p:cNvPr id="25716" name="Oval 184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186" name="Group 185"/>
          <p:cNvGrpSpPr>
            <a:grpSpLocks noChangeAspect="1"/>
          </p:cNvGrpSpPr>
          <p:nvPr/>
        </p:nvGrpSpPr>
        <p:grpSpPr bwMode="auto">
          <a:xfrm>
            <a:off x="3771900" y="2057400"/>
            <a:ext cx="393700" cy="523875"/>
            <a:chOff x="-1600202" y="-1485900"/>
            <a:chExt cx="702131" cy="934325"/>
          </a:xfrm>
        </p:grpSpPr>
        <p:sp>
          <p:nvSpPr>
            <p:cNvPr id="25713" name="TextBox 186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4</a:t>
              </a:r>
            </a:p>
          </p:txBody>
        </p:sp>
        <p:sp>
          <p:nvSpPr>
            <p:cNvPr id="25714" name="Oval 187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192" name="Group 191"/>
          <p:cNvGrpSpPr>
            <a:grpSpLocks noChangeAspect="1"/>
          </p:cNvGrpSpPr>
          <p:nvPr/>
        </p:nvGrpSpPr>
        <p:grpSpPr bwMode="auto">
          <a:xfrm>
            <a:off x="3886200" y="3886200"/>
            <a:ext cx="393700" cy="523875"/>
            <a:chOff x="-1600202" y="-1485900"/>
            <a:chExt cx="702131" cy="934325"/>
          </a:xfrm>
        </p:grpSpPr>
        <p:sp>
          <p:nvSpPr>
            <p:cNvPr id="25711" name="TextBox 192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6</a:t>
              </a:r>
            </a:p>
          </p:txBody>
        </p:sp>
        <p:sp>
          <p:nvSpPr>
            <p:cNvPr id="25712" name="Oval 193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195" name="Group 194"/>
          <p:cNvGrpSpPr>
            <a:grpSpLocks noChangeAspect="1"/>
          </p:cNvGrpSpPr>
          <p:nvPr/>
        </p:nvGrpSpPr>
        <p:grpSpPr bwMode="auto">
          <a:xfrm>
            <a:off x="1943100" y="3429000"/>
            <a:ext cx="393700" cy="523875"/>
            <a:chOff x="-1583871" y="-1485900"/>
            <a:chExt cx="702696" cy="934325"/>
          </a:xfrm>
        </p:grpSpPr>
        <p:sp>
          <p:nvSpPr>
            <p:cNvPr id="25709" name="TextBox 195"/>
            <p:cNvSpPr txBox="1">
              <a:spLocks noChangeArrowheads="1"/>
            </p:cNvSpPr>
            <p:nvPr/>
          </p:nvSpPr>
          <p:spPr bwMode="auto">
            <a:xfrm>
              <a:off x="-1567545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7</a:t>
              </a:r>
            </a:p>
          </p:txBody>
        </p:sp>
        <p:sp>
          <p:nvSpPr>
            <p:cNvPr id="25710" name="Oval 196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198" name="Group 197"/>
          <p:cNvGrpSpPr>
            <a:grpSpLocks noChangeAspect="1"/>
          </p:cNvGrpSpPr>
          <p:nvPr/>
        </p:nvGrpSpPr>
        <p:grpSpPr bwMode="auto">
          <a:xfrm>
            <a:off x="3771900" y="4619625"/>
            <a:ext cx="393700" cy="523875"/>
            <a:chOff x="-1616531" y="-1485900"/>
            <a:chExt cx="702699" cy="934325"/>
          </a:xfrm>
        </p:grpSpPr>
        <p:sp>
          <p:nvSpPr>
            <p:cNvPr id="25707" name="TextBox 198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8</a:t>
              </a:r>
            </a:p>
          </p:txBody>
        </p:sp>
        <p:sp>
          <p:nvSpPr>
            <p:cNvPr id="25708" name="Oval 199"/>
            <p:cNvSpPr>
              <a:spLocks noChangeArrowheads="1"/>
            </p:cNvSpPr>
            <p:nvPr/>
          </p:nvSpPr>
          <p:spPr bwMode="auto">
            <a:xfrm>
              <a:off x="-1616531" y="-1330778"/>
              <a:ext cx="685801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04" name="Group 203"/>
          <p:cNvGrpSpPr>
            <a:grpSpLocks noChangeAspect="1"/>
          </p:cNvGrpSpPr>
          <p:nvPr/>
        </p:nvGrpSpPr>
        <p:grpSpPr bwMode="auto">
          <a:xfrm>
            <a:off x="5211763" y="2286000"/>
            <a:ext cx="388937" cy="523875"/>
            <a:chOff x="-1583871" y="-1510393"/>
            <a:chExt cx="694531" cy="934325"/>
          </a:xfrm>
        </p:grpSpPr>
        <p:sp>
          <p:nvSpPr>
            <p:cNvPr id="25705" name="TextBox 204"/>
            <p:cNvSpPr txBox="1">
              <a:spLocks noChangeArrowheads="1"/>
            </p:cNvSpPr>
            <p:nvPr/>
          </p:nvSpPr>
          <p:spPr bwMode="auto">
            <a:xfrm>
              <a:off x="-1575710" y="-1510393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2</a:t>
              </a:r>
            </a:p>
          </p:txBody>
        </p:sp>
        <p:sp>
          <p:nvSpPr>
            <p:cNvPr id="25706" name="Oval 205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07" name="Group 206"/>
          <p:cNvGrpSpPr>
            <a:grpSpLocks noChangeAspect="1"/>
          </p:cNvGrpSpPr>
          <p:nvPr/>
        </p:nvGrpSpPr>
        <p:grpSpPr bwMode="auto">
          <a:xfrm>
            <a:off x="4914900" y="685800"/>
            <a:ext cx="384175" cy="523875"/>
            <a:chOff x="-1583873" y="-1502228"/>
            <a:chExt cx="686370" cy="934325"/>
          </a:xfrm>
        </p:grpSpPr>
        <p:sp>
          <p:nvSpPr>
            <p:cNvPr id="25703" name="TextBox 207"/>
            <p:cNvSpPr txBox="1">
              <a:spLocks noChangeArrowheads="1"/>
            </p:cNvSpPr>
            <p:nvPr/>
          </p:nvSpPr>
          <p:spPr bwMode="auto">
            <a:xfrm>
              <a:off x="-1583873" y="-1502228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3</a:t>
              </a:r>
            </a:p>
          </p:txBody>
        </p:sp>
        <p:sp>
          <p:nvSpPr>
            <p:cNvPr id="25704" name="Oval 208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10" name="Group 209"/>
          <p:cNvGrpSpPr>
            <a:grpSpLocks noChangeAspect="1"/>
          </p:cNvGrpSpPr>
          <p:nvPr/>
        </p:nvGrpSpPr>
        <p:grpSpPr bwMode="auto">
          <a:xfrm>
            <a:off x="4800600" y="2628900"/>
            <a:ext cx="393700" cy="523875"/>
            <a:chOff x="-1600202" y="-1485900"/>
            <a:chExt cx="702131" cy="934325"/>
          </a:xfrm>
        </p:grpSpPr>
        <p:sp>
          <p:nvSpPr>
            <p:cNvPr id="25701" name="TextBox 210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4</a:t>
              </a:r>
            </a:p>
          </p:txBody>
        </p:sp>
        <p:sp>
          <p:nvSpPr>
            <p:cNvPr id="25702" name="Oval 211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pic>
        <p:nvPicPr>
          <p:cNvPr id="69" name="Picture 68" descr="beam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971800"/>
            <a:ext cx="17764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3" name="Group 212"/>
          <p:cNvGrpSpPr>
            <a:grpSpLocks noChangeAspect="1"/>
          </p:cNvGrpSpPr>
          <p:nvPr/>
        </p:nvGrpSpPr>
        <p:grpSpPr bwMode="auto">
          <a:xfrm>
            <a:off x="2514600" y="1600200"/>
            <a:ext cx="393700" cy="523875"/>
            <a:chOff x="-1600202" y="-1485900"/>
            <a:chExt cx="702131" cy="934325"/>
          </a:xfrm>
        </p:grpSpPr>
        <p:sp>
          <p:nvSpPr>
            <p:cNvPr id="25699" name="TextBox 213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5</a:t>
              </a:r>
            </a:p>
          </p:txBody>
        </p:sp>
        <p:sp>
          <p:nvSpPr>
            <p:cNvPr id="25700" name="Oval 214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16" name="Group 215"/>
          <p:cNvGrpSpPr>
            <a:grpSpLocks noChangeAspect="1"/>
          </p:cNvGrpSpPr>
          <p:nvPr/>
        </p:nvGrpSpPr>
        <p:grpSpPr bwMode="auto">
          <a:xfrm>
            <a:off x="2057400" y="4572000"/>
            <a:ext cx="393700" cy="523875"/>
            <a:chOff x="-1600202" y="-1485900"/>
            <a:chExt cx="702131" cy="934325"/>
          </a:xfrm>
        </p:grpSpPr>
        <p:sp>
          <p:nvSpPr>
            <p:cNvPr id="25697" name="TextBox 216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5</a:t>
              </a:r>
            </a:p>
          </p:txBody>
        </p:sp>
        <p:sp>
          <p:nvSpPr>
            <p:cNvPr id="25698" name="Oval 217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22" name="Group 221"/>
          <p:cNvGrpSpPr>
            <a:grpSpLocks noChangeAspect="1"/>
          </p:cNvGrpSpPr>
          <p:nvPr/>
        </p:nvGrpSpPr>
        <p:grpSpPr bwMode="auto">
          <a:xfrm>
            <a:off x="2857500" y="2057400"/>
            <a:ext cx="393700" cy="523875"/>
            <a:chOff x="-1600202" y="-1485900"/>
            <a:chExt cx="702131" cy="934325"/>
          </a:xfrm>
        </p:grpSpPr>
        <p:sp>
          <p:nvSpPr>
            <p:cNvPr id="25695" name="TextBox 222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6</a:t>
              </a:r>
            </a:p>
          </p:txBody>
        </p:sp>
        <p:sp>
          <p:nvSpPr>
            <p:cNvPr id="25696" name="Oval 223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25" name="Group 224"/>
          <p:cNvGrpSpPr>
            <a:grpSpLocks noChangeAspect="1"/>
          </p:cNvGrpSpPr>
          <p:nvPr/>
        </p:nvGrpSpPr>
        <p:grpSpPr bwMode="auto">
          <a:xfrm>
            <a:off x="4686300" y="3314700"/>
            <a:ext cx="393700" cy="523875"/>
            <a:chOff x="-1600202" y="-1485900"/>
            <a:chExt cx="702131" cy="934325"/>
          </a:xfrm>
        </p:grpSpPr>
        <p:sp>
          <p:nvSpPr>
            <p:cNvPr id="25693" name="TextBox 225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6</a:t>
              </a:r>
            </a:p>
          </p:txBody>
        </p:sp>
        <p:sp>
          <p:nvSpPr>
            <p:cNvPr id="25694" name="Oval 226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28" name="Group 227"/>
          <p:cNvGrpSpPr>
            <a:grpSpLocks noChangeAspect="1"/>
          </p:cNvGrpSpPr>
          <p:nvPr/>
        </p:nvGrpSpPr>
        <p:grpSpPr bwMode="auto">
          <a:xfrm>
            <a:off x="3200400" y="4000500"/>
            <a:ext cx="393700" cy="523875"/>
            <a:chOff x="-1583871" y="-1485900"/>
            <a:chExt cx="702696" cy="934325"/>
          </a:xfrm>
        </p:grpSpPr>
        <p:sp>
          <p:nvSpPr>
            <p:cNvPr id="25691" name="TextBox 228"/>
            <p:cNvSpPr txBox="1">
              <a:spLocks noChangeArrowheads="1"/>
            </p:cNvSpPr>
            <p:nvPr/>
          </p:nvSpPr>
          <p:spPr bwMode="auto">
            <a:xfrm>
              <a:off x="-1567545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7</a:t>
              </a:r>
            </a:p>
          </p:txBody>
        </p:sp>
        <p:sp>
          <p:nvSpPr>
            <p:cNvPr id="25692" name="Oval 229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grpSp>
        <p:nvGrpSpPr>
          <p:cNvPr id="231" name="Group 230"/>
          <p:cNvGrpSpPr>
            <a:grpSpLocks noChangeAspect="1"/>
          </p:cNvGrpSpPr>
          <p:nvPr/>
        </p:nvGrpSpPr>
        <p:grpSpPr bwMode="auto">
          <a:xfrm>
            <a:off x="1600200" y="2857500"/>
            <a:ext cx="393700" cy="523875"/>
            <a:chOff x="-1616531" y="-1485900"/>
            <a:chExt cx="702699" cy="934325"/>
          </a:xfrm>
        </p:grpSpPr>
        <p:sp>
          <p:nvSpPr>
            <p:cNvPr id="25689" name="TextBox 231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8</a:t>
              </a:r>
            </a:p>
          </p:txBody>
        </p:sp>
        <p:sp>
          <p:nvSpPr>
            <p:cNvPr id="25690" name="Oval 232"/>
            <p:cNvSpPr>
              <a:spLocks noChangeArrowheads="1"/>
            </p:cNvSpPr>
            <p:nvPr/>
          </p:nvSpPr>
          <p:spPr bwMode="auto">
            <a:xfrm>
              <a:off x="-1616531" y="-1330778"/>
              <a:ext cx="685801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pic>
        <p:nvPicPr>
          <p:cNvPr id="118" name="Content Placeholder 5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75"/>
            <a:ext cx="2628900" cy="1714500"/>
          </a:xfrm>
        </p:spPr>
      </p:pic>
      <p:grpSp>
        <p:nvGrpSpPr>
          <p:cNvPr id="234" name="Group 233"/>
          <p:cNvGrpSpPr>
            <a:grpSpLocks noChangeAspect="1"/>
          </p:cNvGrpSpPr>
          <p:nvPr/>
        </p:nvGrpSpPr>
        <p:grpSpPr bwMode="auto">
          <a:xfrm>
            <a:off x="2286000" y="2171700"/>
            <a:ext cx="393700" cy="523875"/>
            <a:chOff x="-1600202" y="-1485900"/>
            <a:chExt cx="702131" cy="934325"/>
          </a:xfrm>
        </p:grpSpPr>
        <p:sp>
          <p:nvSpPr>
            <p:cNvPr id="25687" name="TextBox 234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6</a:t>
              </a:r>
            </a:p>
          </p:txBody>
        </p:sp>
        <p:sp>
          <p:nvSpPr>
            <p:cNvPr id="25688" name="Oval 235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0" y="5338763"/>
            <a:ext cx="9144000" cy="1371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/>
          </a:bodyPr>
          <a:lstStyle>
            <a:lvl1pPr marL="233363" indent="-23336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5"/>
              </a:buBlip>
              <a:defRPr sz="20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defRPr>
            </a:lvl1pPr>
            <a:lvl2pPr marL="33972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6"/>
              </a:buBlip>
              <a:defRPr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2pPr>
            <a:lvl3pPr marL="460375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7"/>
              </a:buBlip>
              <a:defRPr sz="1600" i="1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3pPr>
            <a:lvl4pPr marL="5699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8"/>
              </a:buBlip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4pPr>
            <a:lvl5pPr marL="62388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Helvetica"/>
                <a:ea typeface="ＭＳ Ｐゴシック" charset="0"/>
                <a:cs typeface="Helvetic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en-US" sz="1800" kern="0" dirty="0" smtClean="0">
                <a:latin typeface="Optima"/>
                <a:cs typeface="Optima"/>
              </a:rPr>
              <a:t>The Non Scaling FFAG (NS-FFAG) lattice enables multiple passes of the electron beam with different energies in a single strong focusing recirculation beam line by using the superconducting RF (SRF) linac multiple times. The FFAG-ERL moves the cost optimized linac and recirculation lattice to a dramatically better optimum.</a:t>
            </a:r>
            <a:endParaRPr lang="en-US" sz="1800" kern="0" dirty="0">
              <a:latin typeface="Optima"/>
              <a:cs typeface="Optima"/>
            </a:endParaRPr>
          </a:p>
        </p:txBody>
      </p:sp>
      <p:pic>
        <p:nvPicPr>
          <p:cNvPr id="203" name="Picture 202" descr="waj_tunnel_xsec15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84" y="792468"/>
            <a:ext cx="4486783" cy="2716996"/>
          </a:xfrm>
          <a:prstGeom prst="snip2SameRect">
            <a:avLst>
              <a:gd name="adj1" fmla="val 50000"/>
              <a:gd name="adj2" fmla="val 0"/>
            </a:avLst>
          </a:prstGeom>
        </p:spPr>
      </p:pic>
      <p:grpSp>
        <p:nvGrpSpPr>
          <p:cNvPr id="219" name="Group 218"/>
          <p:cNvGrpSpPr>
            <a:grpSpLocks noChangeAspect="1"/>
          </p:cNvGrpSpPr>
          <p:nvPr/>
        </p:nvGrpSpPr>
        <p:grpSpPr bwMode="auto">
          <a:xfrm>
            <a:off x="4686300" y="4343400"/>
            <a:ext cx="393700" cy="523875"/>
            <a:chOff x="-1600202" y="-1485900"/>
            <a:chExt cx="702131" cy="934325"/>
          </a:xfrm>
        </p:grpSpPr>
        <p:sp>
          <p:nvSpPr>
            <p:cNvPr id="25685" name="TextBox 219"/>
            <p:cNvSpPr txBox="1">
              <a:spLocks noChangeArrowheads="1"/>
            </p:cNvSpPr>
            <p:nvPr/>
          </p:nvSpPr>
          <p:spPr bwMode="auto">
            <a:xfrm>
              <a:off x="-1600202" y="-1485900"/>
              <a:ext cx="686370" cy="93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5</a:t>
              </a:r>
            </a:p>
          </p:txBody>
        </p:sp>
        <p:sp>
          <p:nvSpPr>
            <p:cNvPr id="25686" name="Oval 220"/>
            <p:cNvSpPr>
              <a:spLocks noChangeArrowheads="1"/>
            </p:cNvSpPr>
            <p:nvPr/>
          </p:nvSpPr>
          <p:spPr bwMode="auto">
            <a:xfrm>
              <a:off x="-1583871" y="-1342214"/>
              <a:ext cx="685800" cy="6858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hangingPunct="0"/>
              <a:endParaRPr lang="en-US" sz="1400">
                <a:latin typeface="Book Antiqua" charset="0"/>
              </a:endParaRPr>
            </a:p>
          </p:txBody>
        </p:sp>
      </p:grpSp>
      <p:pic>
        <p:nvPicPr>
          <p:cNvPr id="126" name="Picture 125" descr="ByPassInver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9292">
            <a:off x="-94456" y="3491707"/>
            <a:ext cx="206057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514600" y="4914900"/>
            <a:ext cx="2060575" cy="1062038"/>
            <a:chOff x="-2971800" y="6057900"/>
            <a:chExt cx="2060378" cy="1061710"/>
          </a:xfrm>
        </p:grpSpPr>
        <p:pic>
          <p:nvPicPr>
            <p:cNvPr id="25683" name="Picture 130" descr="ByPassInvert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71800" y="6057900"/>
              <a:ext cx="2060378" cy="103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84" name="TextBox 126"/>
            <p:cNvSpPr txBox="1">
              <a:spLocks noChangeArrowheads="1"/>
            </p:cNvSpPr>
            <p:nvPr/>
          </p:nvSpPr>
          <p:spPr bwMode="auto">
            <a:xfrm>
              <a:off x="-2628900" y="6858000"/>
              <a:ext cx="125966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rgbClr val="000090"/>
                  </a:solidFill>
                </a:rPr>
                <a:t> </a:t>
              </a:r>
              <a:r>
                <a:rPr lang="en-US" sz="1100" i="1">
                  <a:solidFill>
                    <a:srgbClr val="000090"/>
                  </a:solidFill>
                </a:rPr>
                <a:t>© </a:t>
              </a:r>
              <a:r>
                <a:rPr lang="en-US" sz="1100">
                  <a:solidFill>
                    <a:srgbClr val="000090"/>
                  </a:solidFill>
                </a:rPr>
                <a:t>Stephen Brooks</a:t>
              </a:r>
            </a:p>
          </p:txBody>
        </p:sp>
      </p:grpSp>
      <p:sp>
        <p:nvSpPr>
          <p:cNvPr id="25677" name="TextBox 4"/>
          <p:cNvSpPr txBox="1">
            <a:spLocks noChangeArrowheads="1"/>
          </p:cNvSpPr>
          <p:nvPr/>
        </p:nvSpPr>
        <p:spPr bwMode="auto">
          <a:xfrm>
            <a:off x="5513388" y="673100"/>
            <a:ext cx="374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90"/>
                </a:solidFill>
                <a:latin typeface="Optima" charset="0"/>
                <a:cs typeface="Optima" charset="0"/>
              </a:rPr>
              <a:t>Major Technical Components:</a:t>
            </a:r>
          </a:p>
        </p:txBody>
      </p:sp>
      <p:pic>
        <p:nvPicPr>
          <p:cNvPr id="237" name="Picture 1" descr="eRHIC design report Dec 2014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3740" r="2283" b="2307"/>
          <a:stretch>
            <a:fillRect/>
          </a:stretch>
        </p:blipFill>
        <p:spPr bwMode="auto">
          <a:xfrm>
            <a:off x="3776663" y="-38100"/>
            <a:ext cx="5399087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creen Shot 2015-07-31 at 4.13.40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-22225"/>
            <a:ext cx="3086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" name="TextBox 237"/>
          <p:cNvSpPr txBox="1">
            <a:spLocks noChangeArrowheads="1"/>
          </p:cNvSpPr>
          <p:nvPr/>
        </p:nvSpPr>
        <p:spPr bwMode="auto">
          <a:xfrm>
            <a:off x="371475" y="5648325"/>
            <a:ext cx="81692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Proceedings of EPAC 2004, Lucerne, Switzerland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ELECTRON ACCELERATION FOR E-RHIC WITH NON-SCALING FFAG* </a:t>
            </a:r>
          </a:p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D. Trbojevic, M. Blaskiewicz, E. D. Courant, A. Ruggiero, J. Kewisch, T. Roser, and N. Tsoupas, BNL, Upton, N.Y. 11973, USA </a:t>
            </a:r>
          </a:p>
        </p:txBody>
      </p:sp>
      <p:sp>
        <p:nvSpPr>
          <p:cNvPr id="25681" name="Title 2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719138"/>
          </a:xfrm>
        </p:spPr>
        <p:txBody>
          <a:bodyPr/>
          <a:lstStyle/>
          <a:p>
            <a:pPr eaLnBrk="1" hangingPunct="1"/>
            <a:r>
              <a:rPr lang="en-US">
                <a:latin typeface="Optima" charset="0"/>
                <a:cs typeface="Optima" charset="0"/>
              </a:rPr>
              <a:t>eRHIC Technical Overview</a:t>
            </a:r>
          </a:p>
        </p:txBody>
      </p:sp>
      <p:sp>
        <p:nvSpPr>
          <p:cNvPr id="25682" name="Slide Number Placeholder 23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250F79-D6B5-0740-A03B-E5BA58FEE371}" type="slidenum">
              <a:rPr lang="en-US" sz="14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40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2049" grpId="0"/>
      <p:bldP spid="2051" grpId="0"/>
      <p:bldP spid="67" grpId="0"/>
      <p:bldP spid="68" grpId="0"/>
      <p:bldP spid="2055" grpId="0"/>
      <p:bldP spid="2056" grpId="0"/>
      <p:bldP spid="12" grpId="0"/>
      <p:bldP spid="7" grpId="0" animBg="1"/>
      <p:bldP spid="2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Optima" charset="0"/>
                <a:cs typeface="Optima" charset="0"/>
              </a:rPr>
              <a:t>eRHIC FFAG Orbits Magnified x1000 </a:t>
            </a:r>
          </a:p>
        </p:txBody>
      </p:sp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2F806A-5BD3-6341-AF8F-D1505EB8672E}" type="slidenum">
              <a:rPr lang="en-GB" sz="14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sz="1400">
              <a:solidFill>
                <a:srgbClr val="000090"/>
              </a:solidFill>
            </a:endParaRPr>
          </a:p>
        </p:txBody>
      </p:sp>
      <p:sp>
        <p:nvSpPr>
          <p:cNvPr id="26627" name="TextBox 8"/>
          <p:cNvSpPr txBox="1">
            <a:spLocks noChangeArrowheads="1"/>
          </p:cNvSpPr>
          <p:nvPr/>
        </p:nvSpPr>
        <p:spPr bwMode="auto">
          <a:xfrm>
            <a:off x="447675" y="844550"/>
            <a:ext cx="7908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Orbits exaggerated transversely 5000x, shape of hexagonal RHIC is evident</a:t>
            </a:r>
            <a:endParaRPr lang="en-GB" sz="2000"/>
          </a:p>
        </p:txBody>
      </p:sp>
      <p:pic>
        <p:nvPicPr>
          <p:cNvPr id="26628" name="Picture 7" descr="WHOLEeRHIC-WithStraigh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1700"/>
            <a:ext cx="9144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2655888" y="1320800"/>
            <a:ext cx="2490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0090"/>
                </a:solidFill>
              </a:rPr>
              <a:t>© </a:t>
            </a:r>
            <a:r>
              <a:rPr lang="en-US">
                <a:solidFill>
                  <a:srgbClr val="000090"/>
                </a:solidFill>
              </a:rPr>
              <a:t>Stephen Brooks</a:t>
            </a:r>
          </a:p>
        </p:txBody>
      </p:sp>
      <p:sp>
        <p:nvSpPr>
          <p:cNvPr id="26630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2006600" y="6577013"/>
            <a:ext cx="6224588" cy="280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1"/>
          <p:cNvSpPr txBox="1">
            <a:spLocks noChangeArrowheads="1"/>
          </p:cNvSpPr>
          <p:nvPr/>
        </p:nvSpPr>
        <p:spPr bwMode="auto">
          <a:xfrm>
            <a:off x="-6350" y="31750"/>
            <a:ext cx="9150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  <a:latin typeface="Optima" charset="0"/>
                <a:cs typeface="Optima" charset="0"/>
              </a:rPr>
              <a:t>High Energy  eRHIC NS-FFAG Cell</a:t>
            </a:r>
          </a:p>
        </p:txBody>
      </p:sp>
      <p:pic>
        <p:nvPicPr>
          <p:cNvPr id="30722" name="Picture 6" descr="Screen Shot 2016-01-04 at 3.5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793750"/>
            <a:ext cx="72612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>
            <a:off x="7188200" y="1636713"/>
            <a:ext cx="31750" cy="4456112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58493" y="5676663"/>
            <a:ext cx="2719953" cy="338554"/>
          </a:xfrm>
          <a:prstGeom prst="rect">
            <a:avLst/>
          </a:prstGeom>
          <a:noFill/>
          <a:scene3d>
            <a:camera prst="orthographicFront">
              <a:rot lat="0" lon="0" rev="3600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Optima"/>
                <a:cs typeface="Optima"/>
              </a:rPr>
              <a:t>1.187m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3981450" y="1624013"/>
            <a:ext cx="19050" cy="442753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6" name="TextBox 83"/>
          <p:cNvSpPr txBox="1">
            <a:spLocks noChangeArrowheads="1"/>
          </p:cNvSpPr>
          <p:nvPr/>
        </p:nvSpPr>
        <p:spPr bwMode="auto">
          <a:xfrm>
            <a:off x="1654175" y="5354638"/>
            <a:ext cx="2327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θ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=3.366 mrad </a:t>
            </a:r>
          </a:p>
        </p:txBody>
      </p:sp>
      <p:sp>
        <p:nvSpPr>
          <p:cNvPr id="30727" name="TextBox 53"/>
          <p:cNvSpPr txBox="1">
            <a:spLocks noChangeArrowheads="1"/>
          </p:cNvSpPr>
          <p:nvPr/>
        </p:nvSpPr>
        <p:spPr bwMode="auto">
          <a:xfrm>
            <a:off x="1652588" y="815975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B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Do 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= 0.181 T, </a:t>
            </a:r>
          </a:p>
          <a:p>
            <a:pPr eaLnBrk="1" hangingPunct="1"/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G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 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= -34.42 T/m</a:t>
            </a:r>
          </a:p>
          <a:p>
            <a:pPr eaLnBrk="1" hangingPunct="1"/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x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Doffset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=+5.26 mm</a:t>
            </a:r>
          </a:p>
        </p:txBody>
      </p:sp>
      <p:sp>
        <p:nvSpPr>
          <p:cNvPr id="30728" name="TextBox 40"/>
          <p:cNvSpPr txBox="1">
            <a:spLocks noChangeArrowheads="1"/>
          </p:cNvSpPr>
          <p:nvPr/>
        </p:nvSpPr>
        <p:spPr bwMode="auto">
          <a:xfrm>
            <a:off x="1654175" y="5035550"/>
            <a:ext cx="2327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ρ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=300.01 m</a:t>
            </a:r>
          </a:p>
        </p:txBody>
      </p:sp>
      <p:sp>
        <p:nvSpPr>
          <p:cNvPr id="30729" name="TextBox 7"/>
          <p:cNvSpPr txBox="1">
            <a:spLocks noChangeArrowheads="1"/>
          </p:cNvSpPr>
          <p:nvPr/>
        </p:nvSpPr>
        <p:spPr bwMode="auto">
          <a:xfrm>
            <a:off x="-26988" y="914400"/>
            <a:ext cx="1211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x(mm)</a:t>
            </a:r>
          </a:p>
        </p:txBody>
      </p:sp>
      <p:sp>
        <p:nvSpPr>
          <p:cNvPr id="30730" name="TextBox 65"/>
          <p:cNvSpPr txBox="1">
            <a:spLocks noChangeArrowheads="1"/>
          </p:cNvSpPr>
          <p:nvPr/>
        </p:nvSpPr>
        <p:spPr bwMode="auto">
          <a:xfrm flipH="1">
            <a:off x="4457700" y="5376863"/>
            <a:ext cx="2732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θ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=3.927mrad</a:t>
            </a:r>
          </a:p>
        </p:txBody>
      </p:sp>
      <p:sp>
        <p:nvSpPr>
          <p:cNvPr id="30731" name="TextBox 89"/>
          <p:cNvSpPr txBox="1">
            <a:spLocks noChangeArrowheads="1"/>
          </p:cNvSpPr>
          <p:nvPr/>
        </p:nvSpPr>
        <p:spPr bwMode="auto">
          <a:xfrm>
            <a:off x="4457700" y="5065713"/>
            <a:ext cx="2732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ρ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= 302.3 m</a:t>
            </a:r>
          </a:p>
        </p:txBody>
      </p:sp>
      <p:sp>
        <p:nvSpPr>
          <p:cNvPr id="30732" name="TextBox 90"/>
          <p:cNvSpPr txBox="1">
            <a:spLocks noChangeArrowheads="1"/>
          </p:cNvSpPr>
          <p:nvPr/>
        </p:nvSpPr>
        <p:spPr bwMode="auto">
          <a:xfrm>
            <a:off x="4054475" y="769938"/>
            <a:ext cx="1708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B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Fo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=  0.181 T,  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G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= 34.42T/m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x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Foffset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= -5.26 mm</a:t>
            </a:r>
          </a:p>
        </p:txBody>
      </p:sp>
      <p:sp>
        <p:nvSpPr>
          <p:cNvPr id="50" name="Arc 49"/>
          <p:cNvSpPr>
            <a:spLocks noChangeAspect="1"/>
          </p:cNvSpPr>
          <p:nvPr/>
        </p:nvSpPr>
        <p:spPr>
          <a:xfrm>
            <a:off x="-272651538" y="5943600"/>
            <a:ext cx="548611426" cy="548649525"/>
          </a:xfrm>
          <a:prstGeom prst="arc">
            <a:avLst>
              <a:gd name="adj1" fmla="val 16199978"/>
              <a:gd name="adj2" fmla="val 16229086"/>
            </a:avLst>
          </a:prstGeom>
          <a:ln w="6350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Optima"/>
              <a:cs typeface="Optima"/>
            </a:endParaRPr>
          </a:p>
        </p:txBody>
      </p:sp>
      <p:sp>
        <p:nvSpPr>
          <p:cNvPr id="30734" name="TextBox 51"/>
          <p:cNvSpPr txBox="1">
            <a:spLocks noChangeArrowheads="1"/>
          </p:cNvSpPr>
          <p:nvPr/>
        </p:nvSpPr>
        <p:spPr bwMode="auto">
          <a:xfrm>
            <a:off x="3836988" y="5486400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Optima" charset="0"/>
                <a:cs typeface="Optima" charset="0"/>
              </a:rPr>
              <a:t> </a:t>
            </a:r>
            <a:r>
              <a:rPr lang="en-US" sz="1600">
                <a:latin typeface="Optima" charset="0"/>
                <a:cs typeface="Optima" charset="0"/>
              </a:rPr>
              <a:t>20 cm</a:t>
            </a:r>
          </a:p>
        </p:txBody>
      </p:sp>
      <p:sp>
        <p:nvSpPr>
          <p:cNvPr id="30735" name="TextBox 1"/>
          <p:cNvSpPr txBox="1">
            <a:spLocks noChangeArrowheads="1"/>
          </p:cNvSpPr>
          <p:nvPr/>
        </p:nvSpPr>
        <p:spPr bwMode="auto">
          <a:xfrm>
            <a:off x="1474788" y="2727325"/>
            <a:ext cx="433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  <a:latin typeface="Optima" charset="0"/>
                <a:cs typeface="Optima" charset="0"/>
              </a:rPr>
              <a:t>6.6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189788" y="6003925"/>
            <a:ext cx="465137" cy="9525"/>
          </a:xfrm>
          <a:prstGeom prst="straightConnector1">
            <a:avLst/>
          </a:prstGeom>
          <a:ln w="6350" cmpd="sng">
            <a:solidFill>
              <a:srgbClr val="000000"/>
            </a:solidFill>
            <a:headEnd type="diamond" w="sm" len="sm"/>
            <a:tailEnd type="diamond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63650" y="2570163"/>
            <a:ext cx="95567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5922963" y="4281488"/>
            <a:ext cx="2887662" cy="17462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32"/>
          <p:cNvSpPr txBox="1">
            <a:spLocks noChangeArrowheads="1"/>
          </p:cNvSpPr>
          <p:nvPr/>
        </p:nvSpPr>
        <p:spPr bwMode="auto">
          <a:xfrm>
            <a:off x="5029200" y="2171700"/>
            <a:ext cx="2433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  <a:latin typeface="Optima" charset="0"/>
                <a:cs typeface="Optima" charset="0"/>
              </a:rPr>
              <a:t>B</a:t>
            </a:r>
            <a:r>
              <a:rPr lang="en-US" sz="1600" b="1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Dmax,min</a:t>
            </a:r>
            <a:r>
              <a:rPr lang="en-US" sz="1600" b="1">
                <a:solidFill>
                  <a:srgbClr val="0000FF"/>
                </a:solidFill>
                <a:latin typeface="Optima" charset="0"/>
                <a:cs typeface="Optima" charset="0"/>
              </a:rPr>
              <a:t>=[0.443,0.046] T</a:t>
            </a:r>
            <a:endParaRPr lang="en-US" sz="1600" b="1" baseline="-25000">
              <a:solidFill>
                <a:srgbClr val="0000FF"/>
              </a:solidFill>
              <a:latin typeface="Optima" charset="0"/>
              <a:cs typeface="Optima" charset="0"/>
            </a:endParaRPr>
          </a:p>
        </p:txBody>
      </p:sp>
      <p:sp>
        <p:nvSpPr>
          <p:cNvPr id="30740" name="TextBox 33"/>
          <p:cNvSpPr txBox="1">
            <a:spLocks noChangeArrowheads="1"/>
          </p:cNvSpPr>
          <p:nvPr/>
        </p:nvSpPr>
        <p:spPr bwMode="auto">
          <a:xfrm>
            <a:off x="4095750" y="1654175"/>
            <a:ext cx="2501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latin typeface="Optima" charset="0"/>
                <a:cs typeface="Optima" charset="0"/>
              </a:rPr>
              <a:t>B</a:t>
            </a:r>
            <a:r>
              <a:rPr lang="en-US" sz="1600" b="1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Fmax,min </a:t>
            </a:r>
            <a:r>
              <a:rPr lang="en-US" sz="1600" b="1">
                <a:solidFill>
                  <a:srgbClr val="FF0000"/>
                </a:solidFill>
                <a:latin typeface="Optima" charset="0"/>
                <a:cs typeface="Optima" charset="0"/>
              </a:rPr>
              <a:t>=[0.446,-0.225] T</a:t>
            </a:r>
          </a:p>
        </p:txBody>
      </p:sp>
      <p:sp>
        <p:nvSpPr>
          <p:cNvPr id="30741" name="TextBox 69"/>
          <p:cNvSpPr txBox="1">
            <a:spLocks noChangeArrowheads="1"/>
          </p:cNvSpPr>
          <p:nvPr/>
        </p:nvSpPr>
        <p:spPr bwMode="auto">
          <a:xfrm>
            <a:off x="2397125" y="5635625"/>
            <a:ext cx="811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1.01 m</a:t>
            </a:r>
          </a:p>
        </p:txBody>
      </p:sp>
      <p:cxnSp>
        <p:nvCxnSpPr>
          <p:cNvPr id="140" name="Straight Connector 139"/>
          <p:cNvCxnSpPr/>
          <p:nvPr/>
        </p:nvCxnSpPr>
        <p:spPr>
          <a:xfrm flipH="1" flipV="1">
            <a:off x="4457700" y="3657600"/>
            <a:ext cx="3978275" cy="38100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 flipV="1">
            <a:off x="1355725" y="3852863"/>
            <a:ext cx="72072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 flipV="1">
            <a:off x="1828800" y="2574925"/>
            <a:ext cx="0" cy="608013"/>
          </a:xfrm>
          <a:prstGeom prst="straightConnector1">
            <a:avLst/>
          </a:prstGeom>
          <a:ln w="6350" cmpd="sng"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5" name="TextBox 148"/>
          <p:cNvSpPr txBox="1">
            <a:spLocks noChangeArrowheads="1"/>
          </p:cNvSpPr>
          <p:nvPr/>
        </p:nvSpPr>
        <p:spPr bwMode="auto">
          <a:xfrm>
            <a:off x="1414463" y="3348038"/>
            <a:ext cx="493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  <a:latin typeface="Optima" charset="0"/>
                <a:cs typeface="Optima" charset="0"/>
              </a:rPr>
              <a:t>-7.6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H="1" flipV="1">
            <a:off x="8364538" y="2492375"/>
            <a:ext cx="0" cy="1201738"/>
          </a:xfrm>
          <a:prstGeom prst="straightConnector1">
            <a:avLst/>
          </a:prstGeom>
          <a:ln w="635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V="1">
            <a:off x="8364538" y="3690938"/>
            <a:ext cx="0" cy="598487"/>
          </a:xfrm>
          <a:prstGeom prst="straightConnector1">
            <a:avLst/>
          </a:prstGeom>
          <a:ln w="635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7942263" y="2484438"/>
            <a:ext cx="0" cy="71120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9" name="TextBox 159"/>
          <p:cNvSpPr txBox="1">
            <a:spLocks noChangeArrowheads="1"/>
          </p:cNvSpPr>
          <p:nvPr/>
        </p:nvSpPr>
        <p:spPr bwMode="auto">
          <a:xfrm>
            <a:off x="7885113" y="3314700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Optima" charset="0"/>
                <a:cs typeface="Optima" charset="0"/>
              </a:rPr>
              <a:t>-5.26 </a:t>
            </a:r>
            <a:endParaRPr lang="en-US" sz="1200">
              <a:latin typeface="Optima" charset="0"/>
              <a:cs typeface="Optima" charset="0"/>
            </a:endParaRPr>
          </a:p>
        </p:txBody>
      </p:sp>
      <p:sp>
        <p:nvSpPr>
          <p:cNvPr id="30750" name="TextBox 160"/>
          <p:cNvSpPr txBox="1">
            <a:spLocks noChangeArrowheads="1"/>
          </p:cNvSpPr>
          <p:nvPr/>
        </p:nvSpPr>
        <p:spPr bwMode="auto">
          <a:xfrm>
            <a:off x="7758113" y="2689225"/>
            <a:ext cx="398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Optima" charset="0"/>
                <a:cs typeface="Optima" charset="0"/>
              </a:rPr>
              <a:t>7.7</a:t>
            </a:r>
          </a:p>
        </p:txBody>
      </p:sp>
      <p:cxnSp>
        <p:nvCxnSpPr>
          <p:cNvPr id="163" name="Straight Arrow Connector 162"/>
          <p:cNvCxnSpPr/>
          <p:nvPr/>
        </p:nvCxnSpPr>
        <p:spPr>
          <a:xfrm flipV="1">
            <a:off x="7942263" y="3200400"/>
            <a:ext cx="0" cy="1090613"/>
          </a:xfrm>
          <a:prstGeom prst="straightConnector1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cxnSpLocks noChangeAspect="1"/>
          </p:cNvCxnSpPr>
          <p:nvPr/>
        </p:nvCxnSpPr>
        <p:spPr>
          <a:xfrm flipV="1">
            <a:off x="8151813" y="3192463"/>
            <a:ext cx="0" cy="493712"/>
          </a:xfrm>
          <a:prstGeom prst="straightConnector1">
            <a:avLst/>
          </a:prstGeom>
          <a:ln w="635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3" name="TextBox 166"/>
          <p:cNvSpPr txBox="1">
            <a:spLocks noChangeArrowheads="1"/>
          </p:cNvSpPr>
          <p:nvPr/>
        </p:nvSpPr>
        <p:spPr bwMode="auto">
          <a:xfrm>
            <a:off x="7712075" y="3681413"/>
            <a:ext cx="557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Optima" charset="0"/>
                <a:cs typeface="Optima" charset="0"/>
              </a:rPr>
              <a:t>-11.8</a:t>
            </a:r>
          </a:p>
        </p:txBody>
      </p:sp>
      <p:sp>
        <p:nvSpPr>
          <p:cNvPr id="30754" name="TextBox 167"/>
          <p:cNvSpPr txBox="1">
            <a:spLocks noChangeArrowheads="1"/>
          </p:cNvSpPr>
          <p:nvPr/>
        </p:nvSpPr>
        <p:spPr bwMode="auto">
          <a:xfrm>
            <a:off x="4914900" y="3246438"/>
            <a:ext cx="21717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Optima" charset="0"/>
                <a:cs typeface="Optima" charset="0"/>
              </a:rPr>
              <a:t>F-Quad center</a:t>
            </a:r>
          </a:p>
        </p:txBody>
      </p:sp>
      <p:sp>
        <p:nvSpPr>
          <p:cNvPr id="30755" name="TextBox 91"/>
          <p:cNvSpPr txBox="1">
            <a:spLocks noChangeArrowheads="1"/>
          </p:cNvSpPr>
          <p:nvPr/>
        </p:nvSpPr>
        <p:spPr bwMode="auto">
          <a:xfrm>
            <a:off x="8343900" y="2971800"/>
            <a:ext cx="569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Optima" charset="0"/>
                <a:cs typeface="Optima" charset="0"/>
              </a:rPr>
              <a:t>12.96</a:t>
            </a:r>
          </a:p>
        </p:txBody>
      </p:sp>
      <p:cxnSp>
        <p:nvCxnSpPr>
          <p:cNvPr id="194" name="Straight Arrow Connector 193"/>
          <p:cNvCxnSpPr/>
          <p:nvPr/>
        </p:nvCxnSpPr>
        <p:spPr>
          <a:xfrm flipV="1">
            <a:off x="1828800" y="3179763"/>
            <a:ext cx="0" cy="674687"/>
          </a:xfrm>
          <a:prstGeom prst="straightConnector1">
            <a:avLst/>
          </a:prstGeom>
          <a:ln w="6350" cmpd="sng"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V="1">
            <a:off x="2027238" y="2687638"/>
            <a:ext cx="0" cy="482600"/>
          </a:xfrm>
          <a:prstGeom prst="straightConnector1">
            <a:avLst/>
          </a:prstGeom>
          <a:ln w="6350" cmpd="sng">
            <a:solidFill>
              <a:srgbClr val="00009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8" name="TextBox 3"/>
          <p:cNvSpPr txBox="1">
            <a:spLocks noChangeArrowheads="1"/>
          </p:cNvSpPr>
          <p:nvPr/>
        </p:nvSpPr>
        <p:spPr bwMode="auto">
          <a:xfrm>
            <a:off x="822325" y="2100263"/>
            <a:ext cx="341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10</a:t>
            </a:r>
          </a:p>
        </p:txBody>
      </p:sp>
      <p:sp>
        <p:nvSpPr>
          <p:cNvPr id="30759" name="TextBox 124"/>
          <p:cNvSpPr txBox="1">
            <a:spLocks noChangeArrowheads="1"/>
          </p:cNvSpPr>
          <p:nvPr/>
        </p:nvSpPr>
        <p:spPr bwMode="auto">
          <a:xfrm>
            <a:off x="785813" y="3943350"/>
            <a:ext cx="3873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-10</a:t>
            </a:r>
          </a:p>
        </p:txBody>
      </p:sp>
      <p:sp>
        <p:nvSpPr>
          <p:cNvPr id="30760" name="TextBox 9"/>
          <p:cNvSpPr txBox="1">
            <a:spLocks noChangeArrowheads="1"/>
          </p:cNvSpPr>
          <p:nvPr/>
        </p:nvSpPr>
        <p:spPr bwMode="auto">
          <a:xfrm>
            <a:off x="6629400" y="171450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Optima" charset="0"/>
                <a:cs typeface="Optima" charset="0"/>
              </a:rPr>
              <a:t>QF</a:t>
            </a:r>
          </a:p>
        </p:txBody>
      </p:sp>
      <p:sp>
        <p:nvSpPr>
          <p:cNvPr id="30761" name="TextBox 11"/>
          <p:cNvSpPr txBox="1">
            <a:spLocks noChangeArrowheads="1"/>
          </p:cNvSpPr>
          <p:nvPr/>
        </p:nvSpPr>
        <p:spPr bwMode="auto">
          <a:xfrm>
            <a:off x="3429000" y="17145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  <a:latin typeface="Optima" charset="0"/>
                <a:cs typeface="Optima" charset="0"/>
              </a:rPr>
              <a:t>BD</a:t>
            </a:r>
          </a:p>
        </p:txBody>
      </p:sp>
      <p:cxnSp>
        <p:nvCxnSpPr>
          <p:cNvPr id="114" name="Straight Connector 113"/>
          <p:cNvCxnSpPr/>
          <p:nvPr/>
        </p:nvCxnSpPr>
        <p:spPr>
          <a:xfrm flipH="1">
            <a:off x="4449763" y="1620838"/>
            <a:ext cx="7937" cy="4429125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Arc 115"/>
          <p:cNvSpPr>
            <a:spLocks noChangeAspect="1"/>
          </p:cNvSpPr>
          <p:nvPr/>
        </p:nvSpPr>
        <p:spPr>
          <a:xfrm>
            <a:off x="-272645188" y="5946775"/>
            <a:ext cx="548601901" cy="548640000"/>
          </a:xfrm>
          <a:prstGeom prst="arc">
            <a:avLst>
              <a:gd name="adj1" fmla="val 16234915"/>
              <a:gd name="adj2" fmla="val 16269322"/>
            </a:avLst>
          </a:prstGeom>
          <a:ln w="6350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0764" name="Group 18"/>
          <p:cNvGrpSpPr>
            <a:grpSpLocks/>
          </p:cNvGrpSpPr>
          <p:nvPr/>
        </p:nvGrpSpPr>
        <p:grpSpPr bwMode="auto">
          <a:xfrm>
            <a:off x="1065213" y="908050"/>
            <a:ext cx="127000" cy="5721350"/>
            <a:chOff x="1064811" y="907483"/>
            <a:chExt cx="127945" cy="572191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187958" y="907483"/>
              <a:ext cx="0" cy="5721917"/>
            </a:xfrm>
            <a:prstGeom prst="line">
              <a:avLst/>
            </a:prstGeom>
            <a:ln w="6350" cmpd="sng"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838" name="Group 16"/>
            <p:cNvGrpSpPr>
              <a:grpSpLocks/>
            </p:cNvGrpSpPr>
            <p:nvPr/>
          </p:nvGrpSpPr>
          <p:grpSpPr bwMode="auto">
            <a:xfrm>
              <a:off x="1064811" y="1428080"/>
              <a:ext cx="127945" cy="3587103"/>
              <a:chOff x="40041" y="954974"/>
              <a:chExt cx="140740" cy="3221916"/>
            </a:xfrm>
          </p:grpSpPr>
          <p:grpSp>
            <p:nvGrpSpPr>
              <p:cNvPr id="30839" name="Group 95"/>
              <p:cNvGrpSpPr>
                <a:grpSpLocks/>
              </p:cNvGrpSpPr>
              <p:nvPr/>
            </p:nvGrpSpPr>
            <p:grpSpPr bwMode="auto">
              <a:xfrm>
                <a:off x="40041" y="954974"/>
                <a:ext cx="140740" cy="3221916"/>
                <a:chOff x="1038147" y="2163372"/>
                <a:chExt cx="157391" cy="3968180"/>
              </a:xfrm>
            </p:grpSpPr>
            <p:grpSp>
              <p:nvGrpSpPr>
                <p:cNvPr id="30841" name="Group 25"/>
                <p:cNvGrpSpPr>
                  <a:grpSpLocks/>
                </p:cNvGrpSpPr>
                <p:nvPr/>
              </p:nvGrpSpPr>
              <p:grpSpPr bwMode="auto">
                <a:xfrm>
                  <a:off x="1038147" y="2163372"/>
                  <a:ext cx="154181" cy="1933396"/>
                  <a:chOff x="601410" y="1252801"/>
                  <a:chExt cx="207783" cy="3685571"/>
                </a:xfrm>
              </p:grpSpPr>
              <p:cxnSp>
                <p:nvCxnSpPr>
                  <p:cNvPr id="55" name="Straight Connector 54"/>
                  <p:cNvCxnSpPr/>
                  <p:nvPr/>
                </p:nvCxnSpPr>
                <p:spPr>
                  <a:xfrm flipH="1">
                    <a:off x="622621" y="4939300"/>
                    <a:ext cx="182943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 flipH="1">
                    <a:off x="651785" y="4748462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/>
                  <p:cNvCxnSpPr/>
                  <p:nvPr/>
                </p:nvCxnSpPr>
                <p:spPr>
                  <a:xfrm flipH="1">
                    <a:off x="651785" y="4554276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 flipH="1">
                    <a:off x="649134" y="4360091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flipH="1">
                    <a:off x="649134" y="4162559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flipH="1">
                    <a:off x="641180" y="3971721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flipH="1">
                    <a:off x="651785" y="3777536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 flipH="1">
                    <a:off x="649134" y="3583350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flipH="1">
                    <a:off x="649134" y="3389165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 flipH="1">
                    <a:off x="651785" y="3194980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flipH="1">
                    <a:off x="614666" y="3000795"/>
                    <a:ext cx="188247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>
                    <a:off x="649134" y="2806610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H="1">
                    <a:off x="651785" y="2615773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 flipH="1">
                    <a:off x="651785" y="2418239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 flipH="1">
                    <a:off x="649134" y="2227403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 flipH="1">
                    <a:off x="601410" y="2029869"/>
                    <a:ext cx="19885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flipH="1">
                    <a:off x="649134" y="1839033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 flipH="1">
                    <a:off x="651785" y="1644847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H="1">
                    <a:off x="654437" y="1450662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flipH="1">
                    <a:off x="654437" y="1253128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42" name="Group 126"/>
                <p:cNvGrpSpPr>
                  <a:grpSpLocks/>
                </p:cNvGrpSpPr>
                <p:nvPr/>
              </p:nvGrpSpPr>
              <p:grpSpPr bwMode="auto">
                <a:xfrm>
                  <a:off x="1041357" y="4198156"/>
                  <a:ext cx="154181" cy="1933396"/>
                  <a:chOff x="601410" y="1252801"/>
                  <a:chExt cx="207783" cy="3685571"/>
                </a:xfrm>
              </p:grpSpPr>
              <p:cxnSp>
                <p:nvCxnSpPr>
                  <p:cNvPr id="129" name="Straight Connector 128"/>
                  <p:cNvCxnSpPr/>
                  <p:nvPr/>
                </p:nvCxnSpPr>
                <p:spPr>
                  <a:xfrm flipH="1">
                    <a:off x="623598" y="4937465"/>
                    <a:ext cx="182943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H="1">
                    <a:off x="652762" y="4746627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652762" y="4552442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 flipH="1">
                    <a:off x="650111" y="4358256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 flipH="1">
                    <a:off x="650111" y="4160724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 flipH="1">
                    <a:off x="620946" y="3969886"/>
                    <a:ext cx="17764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 flipH="1">
                    <a:off x="652762" y="3775701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 flipH="1">
                    <a:off x="650111" y="3581516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/>
                  <p:cNvCxnSpPr/>
                  <p:nvPr/>
                </p:nvCxnSpPr>
                <p:spPr>
                  <a:xfrm flipH="1">
                    <a:off x="650111" y="3387330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/>
                  <p:cNvCxnSpPr/>
                  <p:nvPr/>
                </p:nvCxnSpPr>
                <p:spPr>
                  <a:xfrm flipH="1">
                    <a:off x="652762" y="3193145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/>
                  <p:cNvCxnSpPr/>
                  <p:nvPr/>
                </p:nvCxnSpPr>
                <p:spPr>
                  <a:xfrm flipH="1">
                    <a:off x="647459" y="2998960"/>
                    <a:ext cx="159082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flipH="1">
                    <a:off x="650111" y="2804775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flipH="1">
                    <a:off x="652762" y="2613939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 flipH="1">
                    <a:off x="652762" y="2416404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/>
                  <p:cNvCxnSpPr/>
                  <p:nvPr/>
                </p:nvCxnSpPr>
                <p:spPr>
                  <a:xfrm flipH="1">
                    <a:off x="650111" y="2225568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 flipH="1">
                    <a:off x="602387" y="2028034"/>
                    <a:ext cx="198851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H="1">
                    <a:off x="650111" y="1837198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 flipH="1">
                    <a:off x="652762" y="1643013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 flipH="1">
                    <a:off x="655414" y="1448827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655414" y="1251293"/>
                    <a:ext cx="153779" cy="0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21" name="Straight Connector 120"/>
              <p:cNvCxnSpPr/>
              <p:nvPr/>
            </p:nvCxnSpPr>
            <p:spPr>
              <a:xfrm flipH="1">
                <a:off x="50596" y="2113045"/>
                <a:ext cx="121388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765" name="TextBox 137"/>
          <p:cNvSpPr txBox="1">
            <a:spLocks noChangeArrowheads="1"/>
          </p:cNvSpPr>
          <p:nvPr/>
        </p:nvSpPr>
        <p:spPr bwMode="auto">
          <a:xfrm>
            <a:off x="2400300" y="2286000"/>
            <a:ext cx="2400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  <a:latin typeface="Optima" charset="0"/>
                <a:cs typeface="Optima" charset="0"/>
              </a:rPr>
              <a:t>D-Quad center</a:t>
            </a:r>
          </a:p>
        </p:txBody>
      </p:sp>
      <p:sp>
        <p:nvSpPr>
          <p:cNvPr id="30766" name="TextBox 141"/>
          <p:cNvSpPr txBox="1">
            <a:spLocks noChangeArrowheads="1"/>
          </p:cNvSpPr>
          <p:nvPr/>
        </p:nvSpPr>
        <p:spPr bwMode="auto">
          <a:xfrm>
            <a:off x="1984375" y="2400300"/>
            <a:ext cx="441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  <a:latin typeface="Optima" charset="0"/>
                <a:cs typeface="Optima" charset="0"/>
              </a:rPr>
              <a:t>1.3 </a:t>
            </a:r>
          </a:p>
        </p:txBody>
      </p:sp>
      <p:sp>
        <p:nvSpPr>
          <p:cNvPr id="30767" name="TextBox 144"/>
          <p:cNvSpPr txBox="1">
            <a:spLocks noChangeArrowheads="1"/>
          </p:cNvSpPr>
          <p:nvPr/>
        </p:nvSpPr>
        <p:spPr bwMode="auto">
          <a:xfrm>
            <a:off x="917575" y="3028950"/>
            <a:ext cx="263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0</a:t>
            </a:r>
          </a:p>
        </p:txBody>
      </p:sp>
      <p:sp>
        <p:nvSpPr>
          <p:cNvPr id="30768" name="TextBox 184"/>
          <p:cNvSpPr txBox="1">
            <a:spLocks noChangeArrowheads="1"/>
          </p:cNvSpPr>
          <p:nvPr/>
        </p:nvSpPr>
        <p:spPr bwMode="auto">
          <a:xfrm>
            <a:off x="128588" y="3867150"/>
            <a:ext cx="914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5A94"/>
                </a:solidFill>
                <a:latin typeface="Optima" charset="0"/>
                <a:cs typeface="Optima" charset="0"/>
              </a:rPr>
              <a:t>8.345 GeV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5953125" y="471488"/>
            <a:ext cx="35179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Optima" charset="0"/>
                <a:cs typeface="Optima" charset="0"/>
              </a:rPr>
              <a:t>Synchrotron Radiation:</a:t>
            </a:r>
          </a:p>
          <a:p>
            <a:r>
              <a:rPr lang="en-US" sz="1600" b="1" dirty="0">
                <a:solidFill>
                  <a:srgbClr val="000000"/>
                </a:solidFill>
                <a:latin typeface="Optima" charset="0"/>
                <a:cs typeface="Optima" charset="0"/>
              </a:rPr>
              <a:t> for 10 mA</a:t>
            </a:r>
            <a:r>
              <a:rPr lang="en-US" sz="1600" b="1" dirty="0">
                <a:solidFill>
                  <a:srgbClr val="000000"/>
                </a:solidFill>
                <a:latin typeface="Optima" charset="0"/>
                <a:cs typeface="Optima" charset="0"/>
                <a:sym typeface="Wingdings" charset="0"/>
              </a:rPr>
              <a:t>  20 GeV      3.32 MW</a:t>
            </a:r>
          </a:p>
          <a:p>
            <a:r>
              <a:rPr lang="en-US" sz="1600" b="1" dirty="0">
                <a:solidFill>
                  <a:srgbClr val="000000"/>
                </a:solidFill>
                <a:latin typeface="Optima" charset="0"/>
                <a:cs typeface="Optima" charset="0"/>
                <a:sym typeface="Wingdings" charset="0"/>
              </a:rPr>
              <a:t> for 10 mA  15 GeV      1.62 MW</a:t>
            </a:r>
          </a:p>
          <a:p>
            <a:r>
              <a:rPr lang="en-US" sz="1600" b="1" dirty="0">
                <a:solidFill>
                  <a:srgbClr val="000000"/>
                </a:solidFill>
                <a:latin typeface="Optima" charset="0"/>
                <a:cs typeface="Optima" charset="0"/>
                <a:sym typeface="Wingdings" charset="0"/>
              </a:rPr>
              <a:t> for 10 mA  16.67 GeV 1.95 MW</a:t>
            </a:r>
            <a:endParaRPr lang="en-US" sz="1600" b="1" dirty="0">
              <a:solidFill>
                <a:srgbClr val="000000"/>
              </a:solidFill>
              <a:latin typeface="Optima" charset="0"/>
              <a:cs typeface="Optima" charset="0"/>
            </a:endParaRPr>
          </a:p>
        </p:txBody>
      </p:sp>
      <p:sp>
        <p:nvSpPr>
          <p:cNvPr id="30770" name="TextBox 13"/>
          <p:cNvSpPr txBox="1">
            <a:spLocks noChangeArrowheads="1"/>
          </p:cNvSpPr>
          <p:nvPr/>
        </p:nvSpPr>
        <p:spPr bwMode="auto">
          <a:xfrm>
            <a:off x="4457700" y="4756150"/>
            <a:ext cx="2732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B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=B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Fo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Optima" charset="0"/>
              </a:rPr>
              <a:t> + G</a:t>
            </a:r>
            <a:r>
              <a:rPr lang="en-US" sz="1600" baseline="-25000">
                <a:solidFill>
                  <a:srgbClr val="FF0000"/>
                </a:solidFill>
                <a:latin typeface="Optima" charset="0"/>
                <a:cs typeface="Optima" charset="0"/>
              </a:rPr>
              <a:t>F</a:t>
            </a:r>
            <a:r>
              <a:rPr lang="en-US" sz="1600">
                <a:solidFill>
                  <a:srgbClr val="FF0000"/>
                </a:solidFill>
                <a:latin typeface="Optima" charset="0"/>
                <a:cs typeface="Wingdings" charset="0"/>
                <a:sym typeface="Wingdings" charset="0"/>
              </a:rPr>
              <a:t>x</a:t>
            </a:r>
            <a:endParaRPr lang="en-US" sz="1600">
              <a:solidFill>
                <a:srgbClr val="FF0000"/>
              </a:solidFill>
              <a:latin typeface="Optima" charset="0"/>
              <a:cs typeface="Optima" charset="0"/>
            </a:endParaRPr>
          </a:p>
        </p:txBody>
      </p:sp>
      <p:sp>
        <p:nvSpPr>
          <p:cNvPr id="30771" name="TextBox 190"/>
          <p:cNvSpPr txBox="1">
            <a:spLocks noChangeArrowheads="1"/>
          </p:cNvSpPr>
          <p:nvPr/>
        </p:nvSpPr>
        <p:spPr bwMode="auto">
          <a:xfrm>
            <a:off x="1652588" y="4732338"/>
            <a:ext cx="2328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B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=B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Do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Optima" charset="0"/>
              </a:rPr>
              <a:t> + G</a:t>
            </a:r>
            <a:r>
              <a:rPr lang="en-US" sz="1600" baseline="-25000">
                <a:solidFill>
                  <a:srgbClr val="0000FF"/>
                </a:solidFill>
                <a:latin typeface="Optima" charset="0"/>
                <a:cs typeface="Optima" charset="0"/>
              </a:rPr>
              <a:t>D</a:t>
            </a:r>
            <a:r>
              <a:rPr lang="en-US" sz="1600">
                <a:solidFill>
                  <a:srgbClr val="0000FF"/>
                </a:solidFill>
                <a:latin typeface="Optima" charset="0"/>
                <a:cs typeface="Wingdings" charset="0"/>
                <a:sym typeface="Wingdings" charset="0"/>
              </a:rPr>
              <a:t>x</a:t>
            </a:r>
            <a:endParaRPr lang="en-US" sz="1600">
              <a:solidFill>
                <a:srgbClr val="0000FF"/>
              </a:solidFill>
              <a:latin typeface="Optima" charset="0"/>
              <a:cs typeface="Optima" charset="0"/>
            </a:endParaRPr>
          </a:p>
        </p:txBody>
      </p:sp>
      <p:cxnSp>
        <p:nvCxnSpPr>
          <p:cNvPr id="148" name="Straight Connector 147"/>
          <p:cNvCxnSpPr/>
          <p:nvPr/>
        </p:nvCxnSpPr>
        <p:spPr>
          <a:xfrm flipH="1" flipV="1">
            <a:off x="112713" y="3173413"/>
            <a:ext cx="251777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73" name="Rectangle 30"/>
          <p:cNvSpPr>
            <a:spLocks noChangeArrowheads="1"/>
          </p:cNvSpPr>
          <p:nvPr/>
        </p:nvSpPr>
        <p:spPr bwMode="auto">
          <a:xfrm>
            <a:off x="3314700" y="5943600"/>
            <a:ext cx="194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L = 2.797  m</a:t>
            </a:r>
          </a:p>
        </p:txBody>
      </p:sp>
      <p:cxnSp>
        <p:nvCxnSpPr>
          <p:cNvPr id="154" name="Straight Arrow Connector 153"/>
          <p:cNvCxnSpPr/>
          <p:nvPr/>
        </p:nvCxnSpPr>
        <p:spPr>
          <a:xfrm>
            <a:off x="3975100" y="5951538"/>
            <a:ext cx="468313" cy="7937"/>
          </a:xfrm>
          <a:prstGeom prst="straightConnector1">
            <a:avLst/>
          </a:prstGeom>
          <a:ln w="6350" cmpd="sng">
            <a:solidFill>
              <a:srgbClr val="000000"/>
            </a:solidFill>
            <a:headEnd type="diamond" w="sm" len="sm"/>
            <a:tailEnd type="diamond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75" name="TextBox 156"/>
          <p:cNvSpPr txBox="1">
            <a:spLocks noChangeArrowheads="1"/>
          </p:cNvSpPr>
          <p:nvPr/>
        </p:nvSpPr>
        <p:spPr bwMode="auto">
          <a:xfrm>
            <a:off x="8343900" y="3838575"/>
            <a:ext cx="492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  <a:latin typeface="Optima" charset="0"/>
                <a:cs typeface="Optima" charset="0"/>
              </a:rPr>
              <a:t>6.54</a:t>
            </a:r>
          </a:p>
        </p:txBody>
      </p:sp>
      <p:cxnSp>
        <p:nvCxnSpPr>
          <p:cNvPr id="159" name="Straight Connector 158"/>
          <p:cNvCxnSpPr/>
          <p:nvPr/>
        </p:nvCxnSpPr>
        <p:spPr>
          <a:xfrm flipH="1">
            <a:off x="1104900" y="2682875"/>
            <a:ext cx="2886075" cy="0"/>
          </a:xfrm>
          <a:prstGeom prst="line">
            <a:avLst/>
          </a:pr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2027238" y="2090738"/>
            <a:ext cx="0" cy="474662"/>
          </a:xfrm>
          <a:prstGeom prst="straightConnector1">
            <a:avLst/>
          </a:prstGeom>
          <a:ln w="6350" cmpd="sng">
            <a:solidFill>
              <a:srgbClr val="00009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78" name="TextBox 138"/>
          <p:cNvSpPr txBox="1">
            <a:spLocks noChangeArrowheads="1"/>
          </p:cNvSpPr>
          <p:nvPr/>
        </p:nvSpPr>
        <p:spPr bwMode="auto">
          <a:xfrm>
            <a:off x="1958975" y="2779713"/>
            <a:ext cx="534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FF"/>
                </a:solidFill>
                <a:latin typeface="Optima" charset="0"/>
                <a:cs typeface="Optima" charset="0"/>
              </a:rPr>
              <a:t>5.26</a:t>
            </a:r>
          </a:p>
        </p:txBody>
      </p:sp>
      <p:sp>
        <p:nvSpPr>
          <p:cNvPr id="30779" name="TextBox 150"/>
          <p:cNvSpPr txBox="1">
            <a:spLocks noChangeArrowheads="1"/>
          </p:cNvSpPr>
          <p:nvPr/>
        </p:nvSpPr>
        <p:spPr bwMode="auto">
          <a:xfrm>
            <a:off x="6135688" y="2906713"/>
            <a:ext cx="1366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Optima" charset="0"/>
                <a:cs typeface="Optima" charset="0"/>
              </a:rPr>
              <a:t>E</a:t>
            </a:r>
            <a:r>
              <a:rPr lang="en-US" sz="1200" baseline="-25000" dirty="0">
                <a:latin typeface="Optima" charset="0"/>
                <a:cs typeface="Optima" charset="0"/>
              </a:rPr>
              <a:t>CEN</a:t>
            </a:r>
            <a:r>
              <a:rPr lang="en-US" sz="1200" dirty="0">
                <a:latin typeface="Optima" charset="0"/>
                <a:cs typeface="Optima" charset="0"/>
              </a:rPr>
              <a:t>=16.198 GeV</a:t>
            </a:r>
          </a:p>
        </p:txBody>
      </p:sp>
      <p:sp>
        <p:nvSpPr>
          <p:cNvPr id="30780" name="TextBox 140"/>
          <p:cNvSpPr txBox="1">
            <a:spLocks noChangeArrowheads="1"/>
          </p:cNvSpPr>
          <p:nvPr/>
        </p:nvSpPr>
        <p:spPr bwMode="auto">
          <a:xfrm>
            <a:off x="31750" y="3413125"/>
            <a:ext cx="9969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FF"/>
                </a:solidFill>
                <a:latin typeface="Optima" charset="0"/>
                <a:cs typeface="Optima" charset="0"/>
              </a:rPr>
              <a:t>13.34   GeV</a:t>
            </a:r>
          </a:p>
        </p:txBody>
      </p:sp>
      <p:sp>
        <p:nvSpPr>
          <p:cNvPr id="30781" name="TextBox 168"/>
          <p:cNvSpPr txBox="1">
            <a:spLocks noChangeArrowheads="1"/>
          </p:cNvSpPr>
          <p:nvPr/>
        </p:nvSpPr>
        <p:spPr bwMode="auto">
          <a:xfrm>
            <a:off x="-1588" y="2628900"/>
            <a:ext cx="915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6600"/>
                </a:solidFill>
                <a:latin typeface="Optima" charset="0"/>
                <a:cs typeface="Optima" charset="0"/>
              </a:rPr>
              <a:t>18.34 GeV</a:t>
            </a:r>
          </a:p>
        </p:txBody>
      </p:sp>
      <p:sp>
        <p:nvSpPr>
          <p:cNvPr id="30782" name="TextBox 178"/>
          <p:cNvSpPr txBox="1">
            <a:spLocks noChangeArrowheads="1"/>
          </p:cNvSpPr>
          <p:nvPr/>
        </p:nvSpPr>
        <p:spPr bwMode="auto">
          <a:xfrm>
            <a:off x="47625" y="3543300"/>
            <a:ext cx="915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D53E22"/>
                </a:solidFill>
                <a:latin typeface="Optima" charset="0"/>
                <a:cs typeface="Optima" charset="0"/>
              </a:rPr>
              <a:t>11.68 GeV</a:t>
            </a:r>
          </a:p>
        </p:txBody>
      </p:sp>
      <p:sp>
        <p:nvSpPr>
          <p:cNvPr id="30783" name="TextBox 179"/>
          <p:cNvSpPr txBox="1">
            <a:spLocks noChangeArrowheads="1"/>
          </p:cNvSpPr>
          <p:nvPr/>
        </p:nvSpPr>
        <p:spPr bwMode="auto">
          <a:xfrm>
            <a:off x="46038" y="3713163"/>
            <a:ext cx="99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6600"/>
                </a:solidFill>
                <a:latin typeface="Optima" charset="0"/>
                <a:cs typeface="Optima" charset="0"/>
              </a:rPr>
              <a:t>10.01   GeV</a:t>
            </a:r>
          </a:p>
        </p:txBody>
      </p:sp>
      <p:sp>
        <p:nvSpPr>
          <p:cNvPr id="30784" name="TextBox 185"/>
          <p:cNvSpPr txBox="1">
            <a:spLocks noChangeArrowheads="1"/>
          </p:cNvSpPr>
          <p:nvPr/>
        </p:nvSpPr>
        <p:spPr bwMode="auto">
          <a:xfrm>
            <a:off x="-14288" y="2343150"/>
            <a:ext cx="9985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  <a:latin typeface="Optima" charset="0"/>
                <a:cs typeface="Optima" charset="0"/>
              </a:rPr>
              <a:t>20.00   GeV</a:t>
            </a:r>
          </a:p>
        </p:txBody>
      </p:sp>
      <p:sp>
        <p:nvSpPr>
          <p:cNvPr id="30785" name="TextBox 186"/>
          <p:cNvSpPr txBox="1">
            <a:spLocks noChangeArrowheads="1"/>
          </p:cNvSpPr>
          <p:nvPr/>
        </p:nvSpPr>
        <p:spPr bwMode="auto">
          <a:xfrm>
            <a:off x="46038" y="4014788"/>
            <a:ext cx="99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86A"/>
                </a:solidFill>
                <a:latin typeface="Optima" charset="0"/>
                <a:cs typeface="Optima" charset="0"/>
              </a:rPr>
              <a:t>  6.68   GeV</a:t>
            </a:r>
          </a:p>
        </p:txBody>
      </p:sp>
      <p:sp>
        <p:nvSpPr>
          <p:cNvPr id="30786" name="TextBox 187"/>
          <p:cNvSpPr txBox="1">
            <a:spLocks noChangeArrowheads="1"/>
          </p:cNvSpPr>
          <p:nvPr/>
        </p:nvSpPr>
        <p:spPr bwMode="auto">
          <a:xfrm>
            <a:off x="31750" y="3200400"/>
            <a:ext cx="99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33CC"/>
                </a:solidFill>
                <a:latin typeface="Optima" charset="0"/>
                <a:cs typeface="Optima" charset="0"/>
              </a:rPr>
              <a:t>15.005 GeV</a:t>
            </a:r>
          </a:p>
        </p:txBody>
      </p:sp>
      <p:sp>
        <p:nvSpPr>
          <p:cNvPr id="30787" name="TextBox 192"/>
          <p:cNvSpPr txBox="1">
            <a:spLocks noChangeArrowheads="1"/>
          </p:cNvSpPr>
          <p:nvPr/>
        </p:nvSpPr>
        <p:spPr bwMode="auto">
          <a:xfrm>
            <a:off x="0" y="2857500"/>
            <a:ext cx="99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5A94"/>
                </a:solidFill>
                <a:latin typeface="Optima" charset="0"/>
                <a:cs typeface="Optima" charset="0"/>
              </a:rPr>
              <a:t>16.67   GeV</a:t>
            </a:r>
          </a:p>
        </p:txBody>
      </p:sp>
      <p:cxnSp>
        <p:nvCxnSpPr>
          <p:cNvPr id="196" name="Straight Connector 195"/>
          <p:cNvCxnSpPr/>
          <p:nvPr/>
        </p:nvCxnSpPr>
        <p:spPr>
          <a:xfrm flipH="1">
            <a:off x="1654175" y="1617663"/>
            <a:ext cx="0" cy="442753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789" name="Group 250"/>
          <p:cNvGrpSpPr>
            <a:grpSpLocks/>
          </p:cNvGrpSpPr>
          <p:nvPr/>
        </p:nvGrpSpPr>
        <p:grpSpPr bwMode="auto">
          <a:xfrm>
            <a:off x="7667625" y="1508125"/>
            <a:ext cx="165100" cy="5154613"/>
            <a:chOff x="8681078" y="1537735"/>
            <a:chExt cx="164725" cy="5155001"/>
          </a:xfrm>
        </p:grpSpPr>
        <p:cxnSp>
          <p:nvCxnSpPr>
            <p:cNvPr id="198" name="Straight Connector 197"/>
            <p:cNvCxnSpPr/>
            <p:nvPr/>
          </p:nvCxnSpPr>
          <p:spPr>
            <a:xfrm flipH="1">
              <a:off x="8110496" y="1537735"/>
              <a:ext cx="0" cy="5155001"/>
            </a:xfrm>
            <a:prstGeom prst="line">
              <a:avLst/>
            </a:prstGeom>
            <a:ln w="6350" cmpd="sng">
              <a:solidFill>
                <a:srgbClr val="000000"/>
              </a:solidFill>
              <a:headEnd type="arrow"/>
              <a:tailEnd type="none"/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8696917" y="3102112"/>
              <a:ext cx="10955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8696721" y="3059437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8696721" y="2967990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698142" y="2876543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8698142" y="2785096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8703039" y="2693649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8709951" y="2602202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8698142" y="2510755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8698142" y="2413212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8705752" y="2321765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8723341" y="2181546"/>
              <a:ext cx="115066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8707667" y="2138871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8712102" y="2047424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8709421" y="1955977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8710842" y="1864531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8725221" y="1724312"/>
              <a:ext cx="120582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8681078" y="4943242"/>
              <a:ext cx="10955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8694112" y="4900567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8694112" y="4809120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8689183" y="4717673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8686008" y="4620130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8688944" y="4486008"/>
              <a:ext cx="107869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8694112" y="4437236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8695533" y="4345789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8684143" y="4254342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8693618" y="4162896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8694537" y="4022677"/>
              <a:ext cx="115066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8695533" y="3980002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8693618" y="3888555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8694112" y="3797108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8695533" y="3705661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8696682" y="3565443"/>
              <a:ext cx="120582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8694692" y="3516671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8694112" y="3425224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8691928" y="3333777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8691928" y="3242330"/>
              <a:ext cx="93003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8706668" y="2644877"/>
              <a:ext cx="10955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scene3d>
              <a:camera prst="orthographicFront">
                <a:rot lat="0" lon="0" rev="2156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4" name="Straight Arrow Connector 243"/>
          <p:cNvCxnSpPr/>
          <p:nvPr/>
        </p:nvCxnSpPr>
        <p:spPr>
          <a:xfrm>
            <a:off x="1184275" y="5948363"/>
            <a:ext cx="468313" cy="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diamond" w="sm" len="sm"/>
            <a:tailEnd type="diamond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H="1" flipV="1">
            <a:off x="5581650" y="2463800"/>
            <a:ext cx="3094038" cy="254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H="1" flipV="1">
            <a:off x="7673975" y="3198813"/>
            <a:ext cx="762000" cy="793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93" name="TextBox 247"/>
          <p:cNvSpPr txBox="1">
            <a:spLocks noChangeArrowheads="1"/>
          </p:cNvSpPr>
          <p:nvPr/>
        </p:nvSpPr>
        <p:spPr bwMode="auto">
          <a:xfrm>
            <a:off x="7075488" y="5573713"/>
            <a:ext cx="828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Optima" charset="0"/>
                <a:cs typeface="Optima" charset="0"/>
              </a:rPr>
              <a:t> </a:t>
            </a:r>
            <a:r>
              <a:rPr lang="en-US" sz="1600">
                <a:latin typeface="Optima" charset="0"/>
                <a:cs typeface="Optima" charset="0"/>
              </a:rPr>
              <a:t>20 cm</a:t>
            </a:r>
          </a:p>
        </p:txBody>
      </p:sp>
      <p:sp>
        <p:nvSpPr>
          <p:cNvPr id="30794" name="TextBox 248"/>
          <p:cNvSpPr txBox="1">
            <a:spLocks noChangeArrowheads="1"/>
          </p:cNvSpPr>
          <p:nvPr/>
        </p:nvSpPr>
        <p:spPr bwMode="auto">
          <a:xfrm>
            <a:off x="1017588" y="5486400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Optima" charset="0"/>
                <a:cs typeface="Optima" charset="0"/>
              </a:rPr>
              <a:t> </a:t>
            </a:r>
            <a:r>
              <a:rPr lang="en-US" sz="1600">
                <a:latin typeface="Optima" charset="0"/>
                <a:cs typeface="Optima" charset="0"/>
              </a:rPr>
              <a:t>20 cm</a:t>
            </a:r>
          </a:p>
        </p:txBody>
      </p:sp>
      <p:sp>
        <p:nvSpPr>
          <p:cNvPr id="171" name="Arc 170"/>
          <p:cNvSpPr>
            <a:spLocks noChangeAspect="1"/>
          </p:cNvSpPr>
          <p:nvPr/>
        </p:nvSpPr>
        <p:spPr>
          <a:xfrm>
            <a:off x="-272499138" y="6391275"/>
            <a:ext cx="548611426" cy="548649525"/>
          </a:xfrm>
          <a:prstGeom prst="arc">
            <a:avLst>
              <a:gd name="adj1" fmla="val 16192298"/>
              <a:gd name="adj2" fmla="val 16273514"/>
            </a:avLst>
          </a:prstGeom>
          <a:ln w="6350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Optima"/>
              <a:cs typeface="Optima"/>
            </a:endParaRPr>
          </a:p>
        </p:txBody>
      </p:sp>
      <p:sp>
        <p:nvSpPr>
          <p:cNvPr id="30796" name="TextBox 180"/>
          <p:cNvSpPr txBox="1">
            <a:spLocks noChangeArrowheads="1"/>
          </p:cNvSpPr>
          <p:nvPr/>
        </p:nvSpPr>
        <p:spPr bwMode="auto">
          <a:xfrm>
            <a:off x="7932738" y="1600200"/>
            <a:ext cx="121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x(mm)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54175" y="6577013"/>
            <a:ext cx="5918200" cy="280987"/>
          </a:xfrm>
        </p:spPr>
        <p:txBody>
          <a:bodyPr/>
          <a:lstStyle/>
          <a:p>
            <a:pPr>
              <a:defRPr/>
            </a:pPr>
            <a:r>
              <a:rPr lang="en-US" dirty="0"/>
              <a:t>Dejan Trbojevic, FFAG 2017– Cornell University September 8-11,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AAB30-9238-B742-BB60-0ECEE67DE9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Calibri" charset="0"/>
              </a:rPr>
              <a:t>Merging FFAG arcs to the straight section in eRHIC</a:t>
            </a:r>
          </a:p>
        </p:txBody>
      </p:sp>
      <p:sp>
        <p:nvSpPr>
          <p:cNvPr id="2765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1895475" y="6586538"/>
            <a:ext cx="5826125" cy="280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301887C-950E-834C-AFE1-FF6FCD5D3BA9}" type="slidenum">
              <a:rPr lang="en-US" sz="16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600">
              <a:solidFill>
                <a:srgbClr val="000090"/>
              </a:solidFill>
            </a:endParaRPr>
          </a:p>
        </p:txBody>
      </p:sp>
      <p:pic>
        <p:nvPicPr>
          <p:cNvPr id="27652" name="Picture 5" descr="Screen Shot 2015-06-01 at 11.23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3"/>
            <a:ext cx="914400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2636838" y="4438650"/>
            <a:ext cx="3071812" cy="15636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4" name="TextBox 8"/>
          <p:cNvSpPr txBox="1">
            <a:spLocks noChangeArrowheads="1"/>
          </p:cNvSpPr>
          <p:nvPr/>
        </p:nvSpPr>
        <p:spPr bwMode="auto">
          <a:xfrm rot="-1661914">
            <a:off x="3560763" y="4886325"/>
            <a:ext cx="1014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7.75 mm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Block Arc 323"/>
          <p:cNvSpPr>
            <a:spLocks noChangeAspect="1"/>
          </p:cNvSpPr>
          <p:nvPr/>
        </p:nvSpPr>
        <p:spPr bwMode="auto">
          <a:xfrm rot="19519718">
            <a:off x="5116513" y="6167438"/>
            <a:ext cx="857250" cy="857250"/>
          </a:xfrm>
          <a:prstGeom prst="blockArc">
            <a:avLst>
              <a:gd name="adj1" fmla="val 16020433"/>
              <a:gd name="adj2" fmla="val 18435763"/>
              <a:gd name="adj3" fmla="val 6609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lock Arc 42"/>
          <p:cNvSpPr>
            <a:spLocks noChangeAspect="1"/>
          </p:cNvSpPr>
          <p:nvPr/>
        </p:nvSpPr>
        <p:spPr>
          <a:xfrm rot="14555445">
            <a:off x="2028031" y="1551782"/>
            <a:ext cx="3838575" cy="3840162"/>
          </a:xfrm>
          <a:prstGeom prst="blockArc">
            <a:avLst>
              <a:gd name="adj1" fmla="val 16225369"/>
              <a:gd name="adj2" fmla="val 19690942"/>
              <a:gd name="adj3" fmla="val 3887"/>
            </a:avLst>
          </a:prstGeom>
          <a:solidFill>
            <a:srgbClr val="FFFFFF">
              <a:alpha val="93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03" name="Straight Arrow Connector 402"/>
          <p:cNvCxnSpPr/>
          <p:nvPr/>
        </p:nvCxnSpPr>
        <p:spPr>
          <a:xfrm>
            <a:off x="9745663" y="236538"/>
            <a:ext cx="0" cy="0"/>
          </a:xfrm>
          <a:prstGeom prst="straightConnector1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itle 1"/>
          <p:cNvSpPr txBox="1">
            <a:spLocks/>
          </p:cNvSpPr>
          <p:nvPr/>
        </p:nvSpPr>
        <p:spPr>
          <a:xfrm>
            <a:off x="-17463" y="-3175"/>
            <a:ext cx="9144001" cy="688975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100" b="1" dirty="0" smtClean="0"/>
              <a:t> </a:t>
            </a:r>
            <a:r>
              <a:rPr lang="en-US" sz="3500" b="1" dirty="0" smtClean="0">
                <a:latin typeface="Optima"/>
                <a:cs typeface="Optima"/>
              </a:rPr>
              <a:t>eRHIC Layout</a:t>
            </a:r>
            <a:endParaRPr lang="en-US" sz="3500" b="1" dirty="0">
              <a:latin typeface="Optima"/>
              <a:cs typeface="Optima"/>
            </a:endParaRPr>
          </a:p>
        </p:txBody>
      </p:sp>
      <p:sp>
        <p:nvSpPr>
          <p:cNvPr id="84" name="Arc 83"/>
          <p:cNvSpPr>
            <a:spLocks noChangeAspect="1"/>
          </p:cNvSpPr>
          <p:nvPr/>
        </p:nvSpPr>
        <p:spPr>
          <a:xfrm rot="10800000">
            <a:off x="3651250" y="2560638"/>
            <a:ext cx="3567113" cy="3565525"/>
          </a:xfrm>
          <a:prstGeom prst="arc">
            <a:avLst>
              <a:gd name="adj1" fmla="val 12710007"/>
              <a:gd name="adj2" fmla="val 16203390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65500" y="3606800"/>
            <a:ext cx="1270000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94075" y="2900363"/>
            <a:ext cx="1241425" cy="379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Arc 7"/>
          <p:cNvSpPr>
            <a:spLocks noChangeAspect="1"/>
          </p:cNvSpPr>
          <p:nvPr/>
        </p:nvSpPr>
        <p:spPr>
          <a:xfrm>
            <a:off x="3665538" y="1257300"/>
            <a:ext cx="3475037" cy="3475038"/>
          </a:xfrm>
          <a:prstGeom prst="arc">
            <a:avLst>
              <a:gd name="adj1" fmla="val 16223566"/>
              <a:gd name="adj2" fmla="val 19714709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Arc 53"/>
          <p:cNvSpPr>
            <a:spLocks noChangeAspect="1"/>
          </p:cNvSpPr>
          <p:nvPr/>
        </p:nvSpPr>
        <p:spPr>
          <a:xfrm rot="5400000">
            <a:off x="4026694" y="1889919"/>
            <a:ext cx="3565525" cy="3567113"/>
          </a:xfrm>
          <a:prstGeom prst="arc">
            <a:avLst>
              <a:gd name="adj1" fmla="val 14339452"/>
              <a:gd name="adj2" fmla="val 17990384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Arc 56"/>
          <p:cNvSpPr>
            <a:spLocks noChangeAspect="1"/>
          </p:cNvSpPr>
          <p:nvPr/>
        </p:nvSpPr>
        <p:spPr>
          <a:xfrm>
            <a:off x="2817813" y="1203325"/>
            <a:ext cx="3567112" cy="3567113"/>
          </a:xfrm>
          <a:prstGeom prst="arc">
            <a:avLst>
              <a:gd name="adj1" fmla="val 12608644"/>
              <a:gd name="adj2" fmla="val 16222976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Arc 59"/>
          <p:cNvSpPr>
            <a:spLocks noChangeAspect="1"/>
          </p:cNvSpPr>
          <p:nvPr/>
        </p:nvSpPr>
        <p:spPr>
          <a:xfrm rot="10800000">
            <a:off x="2832100" y="2559050"/>
            <a:ext cx="3565525" cy="3565525"/>
          </a:xfrm>
          <a:prstGeom prst="arc">
            <a:avLst>
              <a:gd name="adj1" fmla="val 16207127"/>
              <a:gd name="adj2" fmla="val 19763554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Arc 61"/>
          <p:cNvSpPr>
            <a:spLocks noChangeAspect="1"/>
          </p:cNvSpPr>
          <p:nvPr/>
        </p:nvSpPr>
        <p:spPr>
          <a:xfrm rot="10800000">
            <a:off x="3690938" y="2600325"/>
            <a:ext cx="3475037" cy="3475038"/>
          </a:xfrm>
          <a:prstGeom prst="arc">
            <a:avLst>
              <a:gd name="adj1" fmla="val 12655200"/>
              <a:gd name="adj2" fmla="val 16210481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Arc 67"/>
          <p:cNvSpPr>
            <a:spLocks noChangeAspect="1"/>
          </p:cNvSpPr>
          <p:nvPr/>
        </p:nvSpPr>
        <p:spPr>
          <a:xfrm>
            <a:off x="3625850" y="1209675"/>
            <a:ext cx="3565525" cy="3567113"/>
          </a:xfrm>
          <a:prstGeom prst="arc">
            <a:avLst>
              <a:gd name="adj1" fmla="val 16195829"/>
              <a:gd name="adj2" fmla="val 19728941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0" name="Arc 69"/>
          <p:cNvSpPr>
            <a:spLocks noChangeAspect="1"/>
          </p:cNvSpPr>
          <p:nvPr/>
        </p:nvSpPr>
        <p:spPr>
          <a:xfrm rot="5400000">
            <a:off x="4069556" y="1932782"/>
            <a:ext cx="3475037" cy="3473450"/>
          </a:xfrm>
          <a:prstGeom prst="arc">
            <a:avLst>
              <a:gd name="adj1" fmla="val 14378594"/>
              <a:gd name="adj2" fmla="val 17981823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Arc 70"/>
          <p:cNvSpPr>
            <a:spLocks noChangeAspect="1"/>
          </p:cNvSpPr>
          <p:nvPr/>
        </p:nvSpPr>
        <p:spPr>
          <a:xfrm rot="10800000">
            <a:off x="2881313" y="2592388"/>
            <a:ext cx="3475037" cy="3475037"/>
          </a:xfrm>
          <a:prstGeom prst="arc">
            <a:avLst>
              <a:gd name="adj1" fmla="val 16191398"/>
              <a:gd name="adj2" fmla="val 19779021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" name="Arc 72"/>
          <p:cNvSpPr>
            <a:spLocks noChangeAspect="1"/>
          </p:cNvSpPr>
          <p:nvPr/>
        </p:nvSpPr>
        <p:spPr>
          <a:xfrm>
            <a:off x="2863850" y="1265238"/>
            <a:ext cx="3473450" cy="3475037"/>
          </a:xfrm>
          <a:prstGeom prst="arc">
            <a:avLst>
              <a:gd name="adj1" fmla="val 12653906"/>
              <a:gd name="adj2" fmla="val 16221429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594225" y="1231900"/>
            <a:ext cx="823913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706674" y="2434923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Arc 84"/>
          <p:cNvSpPr>
            <a:spLocks noChangeAspect="1"/>
          </p:cNvSpPr>
          <p:nvPr/>
        </p:nvSpPr>
        <p:spPr>
          <a:xfrm rot="16200000" flipH="1">
            <a:off x="2487613" y="1928813"/>
            <a:ext cx="3475037" cy="3475037"/>
          </a:xfrm>
          <a:prstGeom prst="arc">
            <a:avLst>
              <a:gd name="adj1" fmla="val 14416299"/>
              <a:gd name="adj2" fmla="val 17965888"/>
            </a:avLst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6" name="Arc 85"/>
          <p:cNvSpPr>
            <a:spLocks noChangeAspect="1"/>
          </p:cNvSpPr>
          <p:nvPr/>
        </p:nvSpPr>
        <p:spPr>
          <a:xfrm rot="16200000" flipH="1">
            <a:off x="2434432" y="1881981"/>
            <a:ext cx="3567112" cy="3565525"/>
          </a:xfrm>
          <a:prstGeom prst="arc">
            <a:avLst>
              <a:gd name="adj1" fmla="val 14411602"/>
              <a:gd name="adj2" fmla="val 18063304"/>
            </a:avLst>
          </a:prstGeom>
          <a:ln w="38100" cmpd="sng">
            <a:solidFill>
              <a:srgbClr val="FFD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 rot="5400000">
            <a:off x="6723184" y="4909835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9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482123" y="2453973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>
            <a:cxnSpLocks noChangeAspect="1"/>
          </p:cNvCxnSpPr>
          <p:nvPr/>
        </p:nvCxnSpPr>
        <p:spPr>
          <a:xfrm>
            <a:off x="3255963" y="4740275"/>
            <a:ext cx="0" cy="0"/>
          </a:xfrm>
          <a:prstGeom prst="line">
            <a:avLst/>
          </a:prstGeom>
          <a:ln w="28575" cmpd="sng"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610100" y="6099175"/>
            <a:ext cx="823913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" name="Rectangle 449"/>
          <p:cNvSpPr>
            <a:spLocks noChangeAspect="1"/>
          </p:cNvSpPr>
          <p:nvPr/>
        </p:nvSpPr>
        <p:spPr>
          <a:xfrm>
            <a:off x="4840288" y="5927725"/>
            <a:ext cx="347662" cy="3460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2479996" y="4892373"/>
            <a:ext cx="822960" cy="0"/>
          </a:xfrm>
          <a:prstGeom prst="line">
            <a:avLst/>
          </a:prstGeom>
          <a:ln w="101600" cmpd="sng">
            <a:solidFill>
              <a:srgbClr val="008000"/>
            </a:solidFill>
          </a:ln>
          <a:effectLst/>
          <a:scene3d>
            <a:camera prst="orthographicFront">
              <a:rot lat="0" lon="0" rev="18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1" name="Rectangle 440"/>
          <p:cNvSpPr>
            <a:spLocks noChangeAspect="1"/>
          </p:cNvSpPr>
          <p:nvPr/>
        </p:nvSpPr>
        <p:spPr>
          <a:xfrm rot="3559742">
            <a:off x="2702719" y="4687094"/>
            <a:ext cx="347663" cy="3460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3103563" y="3678238"/>
            <a:ext cx="396081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90"/>
                </a:solidFill>
                <a:latin typeface="Optima"/>
                <a:cs typeface="Optima"/>
              </a:rPr>
              <a:t>0.9  GeV LINAC</a:t>
            </a:r>
          </a:p>
        </p:txBody>
      </p:sp>
      <p:grpSp>
        <p:nvGrpSpPr>
          <p:cNvPr id="28701" name="Group 26"/>
          <p:cNvGrpSpPr>
            <a:grpSpLocks/>
          </p:cNvGrpSpPr>
          <p:nvPr/>
        </p:nvGrpSpPr>
        <p:grpSpPr bwMode="auto">
          <a:xfrm>
            <a:off x="1092200" y="587375"/>
            <a:ext cx="6410325" cy="6323013"/>
            <a:chOff x="1082232" y="597598"/>
            <a:chExt cx="6410448" cy="6324152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3280962" y="1089812"/>
              <a:ext cx="309568" cy="530321"/>
            </a:xfrm>
            <a:prstGeom prst="straightConnector1">
              <a:avLst/>
            </a:prstGeom>
            <a:solidFill>
              <a:schemeClr val="bg1"/>
            </a:solidFill>
            <a:ln w="28575" cmpd="sng">
              <a:solidFill>
                <a:srgbClr val="0000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55" name="TextBox 403"/>
            <p:cNvSpPr txBox="1">
              <a:spLocks noChangeArrowheads="1"/>
            </p:cNvSpPr>
            <p:nvPr/>
          </p:nvSpPr>
          <p:spPr bwMode="auto">
            <a:xfrm>
              <a:off x="2940088" y="597598"/>
              <a:ext cx="2338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 dirty="0">
                  <a:solidFill>
                    <a:srgbClr val="0000FF"/>
                  </a:solidFill>
                  <a:latin typeface="Optima" charset="0"/>
                  <a:cs typeface="Optima" charset="0"/>
                </a:rPr>
                <a:t>4.5 – 18 GeV  </a:t>
              </a:r>
            </a:p>
          </p:txBody>
        </p:sp>
        <p:grpSp>
          <p:nvGrpSpPr>
            <p:cNvPr id="28756" name="Group 139"/>
            <p:cNvGrpSpPr>
              <a:grpSpLocks/>
            </p:cNvGrpSpPr>
            <p:nvPr/>
          </p:nvGrpSpPr>
          <p:grpSpPr bwMode="auto">
            <a:xfrm>
              <a:off x="2203173" y="1120817"/>
              <a:ext cx="5289507" cy="5800933"/>
              <a:chOff x="12070315" y="848248"/>
              <a:chExt cx="5289507" cy="5800933"/>
            </a:xfrm>
          </p:grpSpPr>
          <p:sp>
            <p:nvSpPr>
              <p:cNvPr id="443" name="Block Arc 442"/>
              <p:cNvSpPr>
                <a:spLocks noChangeAspect="1"/>
              </p:cNvSpPr>
              <p:nvPr/>
            </p:nvSpPr>
            <p:spPr>
              <a:xfrm rot="600961">
                <a:off x="12070171" y="4564417"/>
                <a:ext cx="860441" cy="857404"/>
              </a:xfrm>
              <a:prstGeom prst="blockArc">
                <a:avLst>
                  <a:gd name="adj1" fmla="val 18771912"/>
                  <a:gd name="adj2" fmla="val 20981940"/>
                  <a:gd name="adj3" fmla="val 6794"/>
                </a:avLst>
              </a:prstGeom>
              <a:solidFill>
                <a:srgbClr val="97CFFF"/>
              </a:solidFill>
              <a:ln w="1270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8759" name="Group 131"/>
              <p:cNvGrpSpPr>
                <a:grpSpLocks/>
              </p:cNvGrpSpPr>
              <p:nvPr/>
            </p:nvGrpSpPr>
            <p:grpSpPr bwMode="auto">
              <a:xfrm>
                <a:off x="12258961" y="848248"/>
                <a:ext cx="5100861" cy="5800933"/>
                <a:chOff x="2696456" y="1123922"/>
                <a:chExt cx="5100861" cy="5800933"/>
              </a:xfrm>
            </p:grpSpPr>
            <p:grpSp>
              <p:nvGrpSpPr>
                <p:cNvPr id="28760" name="Group 130"/>
                <p:cNvGrpSpPr>
                  <a:grpSpLocks/>
                </p:cNvGrpSpPr>
                <p:nvPr/>
              </p:nvGrpSpPr>
              <p:grpSpPr bwMode="auto">
                <a:xfrm>
                  <a:off x="2696456" y="1123922"/>
                  <a:ext cx="5100861" cy="5800933"/>
                  <a:chOff x="2696455" y="1124008"/>
                  <a:chExt cx="5100861" cy="5800933"/>
                </a:xfrm>
              </p:grpSpPr>
              <p:grpSp>
                <p:nvGrpSpPr>
                  <p:cNvPr id="28762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696455" y="1124008"/>
                    <a:ext cx="5100861" cy="5800933"/>
                    <a:chOff x="2696454" y="1124008"/>
                    <a:chExt cx="5100861" cy="5800933"/>
                  </a:xfrm>
                </p:grpSpPr>
                <p:grpSp>
                  <p:nvGrpSpPr>
                    <p:cNvPr id="28764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96454" y="1124008"/>
                      <a:ext cx="5100861" cy="5800933"/>
                      <a:chOff x="2691918" y="1124737"/>
                      <a:chExt cx="5100861" cy="5800933"/>
                    </a:xfrm>
                  </p:grpSpPr>
                  <p:sp>
                    <p:nvSpPr>
                      <p:cNvPr id="452" name="Block Arc 451"/>
                      <p:cNvSpPr>
                        <a:spLocks noChangeAspect="1"/>
                      </p:cNvSpPr>
                      <p:nvPr/>
                    </p:nvSpPr>
                    <p:spPr>
                      <a:xfrm rot="10420819">
                        <a:off x="5447997" y="5426800"/>
                        <a:ext cx="812815" cy="809771"/>
                      </a:xfrm>
                      <a:prstGeom prst="blockArc">
                        <a:avLst>
                          <a:gd name="adj1" fmla="val 16585903"/>
                          <a:gd name="adj2" fmla="val 18375437"/>
                          <a:gd name="adj3" fmla="val 7027"/>
                        </a:avLst>
                      </a:prstGeom>
                      <a:solidFill>
                        <a:srgbClr val="97CFFF"/>
                      </a:solidFill>
                      <a:ln w="12700" cmpd="sng">
                        <a:solidFill>
                          <a:srgbClr val="00009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grpSp>
                    <p:nvGrpSpPr>
                      <p:cNvPr id="28767" name="Group 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91918" y="1124737"/>
                        <a:ext cx="5100861" cy="5800933"/>
                        <a:chOff x="2696454" y="1133809"/>
                        <a:chExt cx="5100861" cy="5800933"/>
                      </a:xfrm>
                    </p:grpSpPr>
                    <p:sp>
                      <p:nvSpPr>
                        <p:cNvPr id="270" name="Block Arc 269"/>
                        <p:cNvSpPr>
                          <a:spLocks noChangeAspect="1"/>
                        </p:cNvSpPr>
                        <p:nvPr/>
                      </p:nvSpPr>
                      <p:spPr>
                        <a:xfrm rot="10800000">
                          <a:off x="4690519" y="5175475"/>
                          <a:ext cx="1231923" cy="1232122"/>
                        </a:xfrm>
                        <a:prstGeom prst="blockArc">
                          <a:avLst>
                            <a:gd name="adj1" fmla="val 14432785"/>
                            <a:gd name="adj2" fmla="val 18122722"/>
                            <a:gd name="adj3" fmla="val 4568"/>
                          </a:avLst>
                        </a:prstGeom>
                        <a:solidFill>
                          <a:srgbClr val="97CFFF"/>
                        </a:solidFill>
                        <a:ln w="12700" cmpd="sng">
                          <a:solidFill>
                            <a:srgbClr val="00009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28769" name="Group 4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96454" y="1133809"/>
                          <a:ext cx="5100861" cy="5800933"/>
                          <a:chOff x="2696454" y="1133809"/>
                          <a:chExt cx="5100861" cy="5800933"/>
                        </a:xfrm>
                      </p:grpSpPr>
                      <p:sp>
                        <p:nvSpPr>
                          <p:cNvPr id="453" name="Block Arc 452"/>
                          <p:cNvSpPr>
                            <a:spLocks noChangeAspect="1"/>
                          </p:cNvSpPr>
                          <p:nvPr/>
                        </p:nvSpPr>
                        <p:spPr>
                          <a:xfrm>
                            <a:off x="5073113" y="6096391"/>
                            <a:ext cx="841391" cy="838351"/>
                          </a:xfrm>
                          <a:prstGeom prst="blockArc">
                            <a:avLst>
                              <a:gd name="adj1" fmla="val 16163974"/>
                              <a:gd name="adj2" fmla="val 17850918"/>
                              <a:gd name="adj3" fmla="val 6940"/>
                            </a:avLst>
                          </a:prstGeom>
                          <a:solidFill>
                            <a:srgbClr val="97CFFF"/>
                          </a:solidFill>
                          <a:ln w="12700" cmpd="sng">
                            <a:solidFill>
                              <a:srgbClr val="000090"/>
                            </a:solidFill>
                          </a:ln>
                          <a:effectLst/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 fontAlgn="auto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pPr>
                            <a:endParaRPr lang="en-US" dirty="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grpSp>
                        <p:nvGrpSpPr>
                          <p:cNvPr id="28771" name="Group 47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696454" y="1133809"/>
                            <a:ext cx="5100861" cy="5117399"/>
                            <a:chOff x="2696454" y="1133809"/>
                            <a:chExt cx="5100861" cy="5117399"/>
                          </a:xfrm>
                        </p:grpSpPr>
                        <p:sp>
                          <p:nvSpPr>
                            <p:cNvPr id="444" name="Block Arc 443"/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 rot="10997828">
                              <a:off x="3312543" y="4869032"/>
                              <a:ext cx="776302" cy="774840"/>
                            </a:xfrm>
                            <a:prstGeom prst="blockArc">
                              <a:avLst>
                                <a:gd name="adj1" fmla="val 18866464"/>
                                <a:gd name="adj2" fmla="val 21149515"/>
                                <a:gd name="adj3" fmla="val 7661"/>
                              </a:avLst>
                            </a:prstGeom>
                            <a:solidFill>
                              <a:srgbClr val="97CFFF"/>
                            </a:solidFill>
                            <a:ln w="12700" cmpd="sng">
                              <a:solidFill>
                                <a:srgbClr val="000090"/>
                              </a:solidFill>
                            </a:ln>
                            <a:effectLst/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anchor="ctr"/>
                            <a:lstStyle/>
                            <a:p>
                              <a:pPr algn="ctr" fontAlgn="auto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defRPr/>
                              </a:pPr>
                              <a:endParaRPr lang="en-US" dirty="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grpSp>
                          <p:nvGrpSpPr>
                            <p:cNvPr id="28773" name="Group 45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696454" y="1133809"/>
                              <a:ext cx="5100861" cy="5117399"/>
                              <a:chOff x="2687382" y="1124737"/>
                              <a:chExt cx="5100861" cy="5117399"/>
                            </a:xfrm>
                          </p:grpSpPr>
                          <p:grpSp>
                            <p:nvGrpSpPr>
                              <p:cNvPr id="28774" name="Group 4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687382" y="1124737"/>
                                <a:ext cx="5100861" cy="5117399"/>
                                <a:chOff x="2696454" y="1124737"/>
                                <a:chExt cx="5100861" cy="5117399"/>
                              </a:xfrm>
                            </p:grpSpPr>
                            <p:cxnSp>
                              <p:nvCxnSpPr>
                                <p:cNvPr id="261" name="Straight Connector 260"/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3323655" y="5258495"/>
                                  <a:ext cx="36514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97CFFF"/>
                                  </a:solidFill>
                                </a:ln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grpSp>
                              <p:nvGrpSpPr>
                                <p:cNvPr id="237" name="Group 236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>
                                <a:xfrm>
                                  <a:off x="2696454" y="1124737"/>
                                  <a:ext cx="5100861" cy="5117399"/>
                                  <a:chOff x="-5931916" y="408003"/>
                                  <a:chExt cx="5254234" cy="5255070"/>
                                </a:xfrm>
                                <a:solidFill>
                                  <a:srgbClr val="97CFFF"/>
                                </a:solidFill>
                              </p:grpSpPr>
                              <p:sp>
                                <p:nvSpPr>
                                  <p:cNvPr id="155" name="Block Arc 15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 rot="10800000" flipH="1">
                                    <a:off x="-4852315" y="1623396"/>
                                    <a:ext cx="4037071" cy="4039677"/>
                                  </a:xfrm>
                                  <a:prstGeom prst="blockArc">
                                    <a:avLst>
                                      <a:gd name="adj1" fmla="val 16472699"/>
                                      <a:gd name="adj2" fmla="val 18937954"/>
                                      <a:gd name="adj3" fmla="val 1454"/>
                                    </a:avLst>
                                  </a:prstGeom>
                                  <a:grpFill/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>
                                      <a:solidFill>
                                        <a:schemeClr val="tx1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66" name="Rectangle 65"/>
                                  <p:cNvSpPr/>
                                  <p:nvPr/>
                                </p:nvSpPr>
                                <p:spPr>
                                  <a:xfrm rot="7227235">
                                    <a:off x="-1369592" y="4114285"/>
                                    <a:ext cx="588818" cy="56496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57" name="Block Arc 156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 rot="10800000" flipV="1">
                                    <a:off x="-5619174" y="408003"/>
                                    <a:ext cx="3929316" cy="3931852"/>
                                  </a:xfrm>
                                  <a:prstGeom prst="blockArc">
                                    <a:avLst>
                                      <a:gd name="adj1" fmla="val 17212991"/>
                                      <a:gd name="adj2" fmla="val 19693731"/>
                                      <a:gd name="adj3" fmla="val 1460"/>
                                    </a:avLst>
                                  </a:prstGeom>
                                  <a:solidFill>
                                    <a:srgbClr val="97CFFF"/>
                                  </a:solidFill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>
                                      <a:solidFill>
                                        <a:schemeClr val="tx1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59" name="Block Arc 15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>
                                  <a:xfrm rot="5400000" flipH="1">
                                    <a:off x="-4223103" y="1269580"/>
                                    <a:ext cx="3544284" cy="3546559"/>
                                  </a:xfrm>
                                  <a:prstGeom prst="blockArc">
                                    <a:avLst>
                                      <a:gd name="adj1" fmla="val 14455928"/>
                                      <a:gd name="adj2" fmla="val 18192403"/>
                                      <a:gd name="adj3" fmla="val 1573"/>
                                    </a:avLst>
                                  </a:prstGeom>
                                  <a:solidFill>
                                    <a:srgbClr val="97CFFF"/>
                                  </a:solidFill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>
                                      <a:solidFill>
                                        <a:schemeClr val="tx1"/>
                                      </a:solidFill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162" name="Rectangle 161"/>
                                  <p:cNvSpPr/>
                                  <p:nvPr/>
                                </p:nvSpPr>
                                <p:spPr>
                                  <a:xfrm>
                                    <a:off x="-3666845" y="594900"/>
                                    <a:ext cx="832283" cy="56694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97CFFF"/>
                                  </a:solidFill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  <a:scene3d>
                                    <a:camera prst="orthographicFront">
                                      <a:rot lat="0" lon="0" rev="0"/>
                                    </a:camera>
                                    <a:lightRig rig="threePt" dir="t"/>
                                  </a:scene3d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163" name="Rectangle 162"/>
                                  <p:cNvSpPr/>
                                  <p:nvPr/>
                                </p:nvSpPr>
                                <p:spPr>
                                  <a:xfrm>
                                    <a:off x="-5931916" y="1687397"/>
                                    <a:ext cx="844409" cy="56694"/>
                                  </a:xfrm>
                                  <a:prstGeom prst="rect">
                                    <a:avLst/>
                                  </a:prstGeom>
                                  <a:grpFill/>
                                  <a:ln w="12700" cmpd="sng">
                                    <a:solidFill>
                                      <a:srgbClr val="000090"/>
                                    </a:solidFill>
                                  </a:ln>
                                  <a:effectLst/>
                                  <a:scene3d>
                                    <a:camera prst="orthographicFront">
                                      <a:rot lat="0" lon="0" rev="3600000"/>
                                    </a:camera>
                                    <a:lightRig rig="threePt" dir="t"/>
                                  </a:scene3d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3">
                                    <a:schemeClr val="accent1"/>
                                  </a:fillRef>
                                  <a:effectRef idx="2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anchor="ctr"/>
                                  <a:lstStyle/>
                                  <a:p>
                                    <a:pPr algn="ctr" fontAlgn="auto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defRPr/>
                                    </a:pPr>
                                    <a:endParaRPr lang="en-US"/>
                                  </a:p>
                                </p:txBody>
                              </p:sp>
                            </p:grpSp>
                            <p:cxnSp>
                              <p:nvCxnSpPr>
                                <p:cNvPr id="344" name="Straight Connector 343"/>
                                <p:cNvCxnSpPr>
                                  <a:cxnSpLocks noChangeAspect="1"/>
                                </p:cNvCxnSpPr>
                                <p:nvPr/>
                              </p:nvCxnSpPr>
                              <p:spPr>
                                <a:xfrm flipH="1">
                                  <a:off x="3317305" y="5268021"/>
                                  <a:ext cx="44451" cy="3176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97CFFF"/>
                                  </a:solidFill>
                                </a:ln>
                                <a:effectLst/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322" name="Straight Connector 321"/>
                              <p:cNvCxnSpPr>
                                <a:cxnSpLocks noChangeAspect="1"/>
                              </p:cNvCxnSpPr>
                              <p:nvPr/>
                            </p:nvCxnSpPr>
                            <p:spPr>
                              <a:xfrm flipH="1" flipV="1">
                                <a:off x="2874838" y="2741853"/>
                                <a:ext cx="28576" cy="15878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7CFFF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25" name="Straight Connector 324"/>
                              <p:cNvCxnSpPr>
                                <a:cxnSpLocks noChangeAspect="1"/>
                              </p:cNvCxnSpPr>
                              <p:nvPr/>
                            </p:nvCxnSpPr>
                            <p:spPr>
                              <a:xfrm flipH="1" flipV="1">
                                <a:off x="3287595" y="2028938"/>
                                <a:ext cx="39688" cy="20641"/>
                              </a:xfrm>
                              <a:prstGeom prst="line">
                                <a:avLst/>
                              </a:prstGeom>
                              <a:ln>
                                <a:solidFill>
                                  <a:srgbClr val="97CFFF"/>
                                </a:solidFill>
                              </a:ln>
                              <a:effectLst/>
                            </p:spPr>
                            <p:style>
                              <a:lnRef idx="2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1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</p:grpSp>
                </p:grpSp>
                <p:cxnSp>
                  <p:nvCxnSpPr>
                    <p:cNvPr id="267" name="Straight Connector 266"/>
                    <p:cNvCxnSpPr>
                      <a:cxnSpLocks noChangeAspect="1"/>
                    </p:cNvCxnSpPr>
                    <p:nvPr/>
                  </p:nvCxnSpPr>
                  <p:spPr>
                    <a:xfrm flipH="1">
                      <a:off x="5665262" y="6143750"/>
                      <a:ext cx="20637" cy="34931"/>
                    </a:xfrm>
                    <a:prstGeom prst="line">
                      <a:avLst/>
                    </a:prstGeom>
                    <a:ln>
                      <a:solidFill>
                        <a:srgbClr val="97CFFF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2" name="Straight Connector 341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5585887" y="6275536"/>
                    <a:ext cx="20637" cy="38107"/>
                  </a:xfrm>
                  <a:prstGeom prst="line">
                    <a:avLst/>
                  </a:prstGeom>
                  <a:ln>
                    <a:solidFill>
                      <a:srgbClr val="97C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8" name="Straight Connector 347"/>
                <p:cNvCxnSpPr>
                  <a:cxnSpLocks noChangeAspect="1"/>
                </p:cNvCxnSpPr>
                <p:nvPr/>
              </p:nvCxnSpPr>
              <p:spPr>
                <a:xfrm flipV="1">
                  <a:off x="5854180" y="6188122"/>
                  <a:ext cx="0" cy="41282"/>
                </a:xfrm>
                <a:prstGeom prst="line">
                  <a:avLst/>
                </a:prstGeom>
                <a:ln>
                  <a:solidFill>
                    <a:srgbClr val="97C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757" name="TextBox 314"/>
            <p:cNvSpPr txBox="1">
              <a:spLocks noChangeArrowheads="1"/>
            </p:cNvSpPr>
            <p:nvPr/>
          </p:nvSpPr>
          <p:spPr bwMode="auto">
            <a:xfrm>
              <a:off x="1082232" y="5872703"/>
              <a:ext cx="612781" cy="52323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rgbClr val="FF0000"/>
                  </a:solidFill>
                </a:rPr>
                <a:t>x 4</a:t>
              </a:r>
            </a:p>
          </p:txBody>
        </p:sp>
      </p:grpSp>
      <p:sp>
        <p:nvSpPr>
          <p:cNvPr id="28702" name="TextBox 3"/>
          <p:cNvSpPr txBox="1">
            <a:spLocks noChangeArrowheads="1"/>
          </p:cNvSpPr>
          <p:nvPr/>
        </p:nvSpPr>
        <p:spPr bwMode="auto">
          <a:xfrm>
            <a:off x="1473200" y="47291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8703" name="TextBox 4"/>
          <p:cNvSpPr txBox="1">
            <a:spLocks noChangeArrowheads="1"/>
          </p:cNvSpPr>
          <p:nvPr/>
        </p:nvSpPr>
        <p:spPr bwMode="auto">
          <a:xfrm>
            <a:off x="3276600" y="4829175"/>
            <a:ext cx="34813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</a:rPr>
              <a:t>20 passes </a:t>
            </a:r>
            <a:r>
              <a:rPr lang="en-US" sz="2800" b="1" dirty="0">
                <a:solidFill>
                  <a:srgbClr val="000090"/>
                </a:solidFill>
              </a:rPr>
              <a:t>through the Linac </a:t>
            </a:r>
          </a:p>
        </p:txBody>
      </p:sp>
      <p:sp>
        <p:nvSpPr>
          <p:cNvPr id="28704" name="TextBox 9"/>
          <p:cNvSpPr txBox="1">
            <a:spLocks noChangeArrowheads="1"/>
          </p:cNvSpPr>
          <p:nvPr/>
        </p:nvSpPr>
        <p:spPr bwMode="auto">
          <a:xfrm rot="3613502">
            <a:off x="5076031" y="2547144"/>
            <a:ext cx="16208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00"/>
                </a:solidFill>
              </a:rPr>
              <a:t>Linac 0.9 GeV</a:t>
            </a:r>
          </a:p>
        </p:txBody>
      </p:sp>
      <p:cxnSp>
        <p:nvCxnSpPr>
          <p:cNvPr id="271" name="Straight Arrow Connector 270"/>
          <p:cNvCxnSpPr>
            <a:stCxn id="28704" idx="0"/>
          </p:cNvCxnSpPr>
          <p:nvPr/>
        </p:nvCxnSpPr>
        <p:spPr>
          <a:xfrm flipV="1">
            <a:off x="6059488" y="2400300"/>
            <a:ext cx="882650" cy="24765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06" name="TextBox 399"/>
          <p:cNvSpPr txBox="1">
            <a:spLocks noChangeArrowheads="1"/>
          </p:cNvSpPr>
          <p:nvPr/>
        </p:nvSpPr>
        <p:spPr bwMode="auto">
          <a:xfrm>
            <a:off x="0" y="6350"/>
            <a:ext cx="2100263" cy="600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Linac 0.9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#1    4.5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#2 </a:t>
            </a:r>
            <a:r>
              <a:rPr lang="en-US" sz="1800" dirty="0">
                <a:solidFill>
                  <a:srgbClr val="FF0000"/>
                </a:solidFill>
                <a:latin typeface="Optima" charset="0"/>
                <a:cs typeface="Optima" charset="0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5.4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#3    6.3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#4    7.2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#5    8.1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#6    9.0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#7    9.9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#8	 10.8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#9	 12.6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#10 13.5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#11 14.4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#12 15.3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#13 16.2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#14 17.1 GeV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Optima" charset="0"/>
                <a:cs typeface="Optima" charset="0"/>
              </a:rPr>
              <a:t>#15 18.0 G20</a:t>
            </a:r>
          </a:p>
        </p:txBody>
      </p:sp>
      <p:sp>
        <p:nvSpPr>
          <p:cNvPr id="28707" name="Footer Placeholder 1"/>
          <p:cNvSpPr>
            <a:spLocks noGrp="1"/>
          </p:cNvSpPr>
          <p:nvPr>
            <p:ph type="ftr" sz="quarter" idx="11"/>
          </p:nvPr>
        </p:nvSpPr>
        <p:spPr bwMode="auto">
          <a:xfrm>
            <a:off x="1838325" y="6577013"/>
            <a:ext cx="5743575" cy="27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90"/>
                </a:solidFill>
              </a:rPr>
              <a:t>Dejan Trbojevic, FFAG 2017– Cornell University September 8-11, 2017</a:t>
            </a:r>
          </a:p>
        </p:txBody>
      </p:sp>
      <p:sp>
        <p:nvSpPr>
          <p:cNvPr id="2870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57E48E-1D04-5345-AA4F-FF7B41A59C6F}" type="slidenum">
              <a:rPr lang="en-US" sz="1400">
                <a:solidFill>
                  <a:srgbClr val="00009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400">
              <a:solidFill>
                <a:srgbClr val="000090"/>
              </a:solidFill>
            </a:endParaRPr>
          </a:p>
        </p:txBody>
      </p:sp>
      <p:sp>
        <p:nvSpPr>
          <p:cNvPr id="313" name="Arc 312"/>
          <p:cNvSpPr>
            <a:spLocks/>
          </p:cNvSpPr>
          <p:nvPr/>
        </p:nvSpPr>
        <p:spPr>
          <a:xfrm rot="9109266" flipH="1">
            <a:off x="6754813" y="2568575"/>
            <a:ext cx="452437" cy="520700"/>
          </a:xfrm>
          <a:prstGeom prst="arc">
            <a:avLst>
              <a:gd name="adj1" fmla="val 10747116"/>
              <a:gd name="adj2" fmla="val 0"/>
            </a:avLst>
          </a:prstGeom>
          <a:ln w="5715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870700" y="2187575"/>
            <a:ext cx="314325" cy="552450"/>
          </a:xfrm>
          <a:prstGeom prst="line">
            <a:avLst/>
          </a:prstGeom>
          <a:ln w="571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6472238" y="2393950"/>
            <a:ext cx="314325" cy="552450"/>
          </a:xfrm>
          <a:prstGeom prst="line">
            <a:avLst/>
          </a:prstGeom>
          <a:ln w="5715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Block Arc 317"/>
          <p:cNvSpPr>
            <a:spLocks noChangeAspect="1"/>
          </p:cNvSpPr>
          <p:nvPr/>
        </p:nvSpPr>
        <p:spPr bwMode="auto">
          <a:xfrm rot="16200000">
            <a:off x="6867525" y="4795838"/>
            <a:ext cx="857250" cy="857250"/>
          </a:xfrm>
          <a:prstGeom prst="blockArc">
            <a:avLst>
              <a:gd name="adj1" fmla="val 15544875"/>
              <a:gd name="adj2" fmla="val 18419410"/>
              <a:gd name="adj3" fmla="val 6618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9" name="Block Arc 318"/>
          <p:cNvSpPr>
            <a:spLocks noChangeAspect="1"/>
          </p:cNvSpPr>
          <p:nvPr/>
        </p:nvSpPr>
        <p:spPr bwMode="auto">
          <a:xfrm rot="5843497">
            <a:off x="6078538" y="4900613"/>
            <a:ext cx="857250" cy="857250"/>
          </a:xfrm>
          <a:prstGeom prst="blockArc">
            <a:avLst>
              <a:gd name="adj1" fmla="val 15544875"/>
              <a:gd name="adj2" fmla="val 18419410"/>
              <a:gd name="adj3" fmla="val 6618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1" name="Block Arc 330"/>
          <p:cNvSpPr>
            <a:spLocks noChangeAspect="1"/>
          </p:cNvSpPr>
          <p:nvPr/>
        </p:nvSpPr>
        <p:spPr bwMode="auto">
          <a:xfrm rot="1684498" flipH="1">
            <a:off x="3667125" y="1295400"/>
            <a:ext cx="3451225" cy="3443288"/>
          </a:xfrm>
          <a:prstGeom prst="blockArc">
            <a:avLst>
              <a:gd name="adj1" fmla="val 14246605"/>
              <a:gd name="adj2" fmla="val 17858393"/>
              <a:gd name="adj3" fmla="val 1582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c 3"/>
          <p:cNvSpPr>
            <a:spLocks/>
          </p:cNvSpPr>
          <p:nvPr/>
        </p:nvSpPr>
        <p:spPr>
          <a:xfrm rot="19992409">
            <a:off x="6448425" y="2033588"/>
            <a:ext cx="454025" cy="520700"/>
          </a:xfrm>
          <a:prstGeom prst="arc">
            <a:avLst>
              <a:gd name="adj1" fmla="val 10747116"/>
              <a:gd name="adj2" fmla="val 0"/>
            </a:avLst>
          </a:prstGeom>
          <a:ln w="5715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2" name="Block Arc 331"/>
          <p:cNvSpPr>
            <a:spLocks noChangeAspect="1"/>
          </p:cNvSpPr>
          <p:nvPr/>
        </p:nvSpPr>
        <p:spPr bwMode="auto">
          <a:xfrm rot="10800000" flipH="1">
            <a:off x="2689225" y="2295525"/>
            <a:ext cx="3919538" cy="3933825"/>
          </a:xfrm>
          <a:prstGeom prst="blockArc">
            <a:avLst>
              <a:gd name="adj1" fmla="val 13126476"/>
              <a:gd name="adj2" fmla="val 15816833"/>
              <a:gd name="adj3" fmla="val 1521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3" name="Block Arc 332"/>
          <p:cNvSpPr>
            <a:spLocks noChangeAspect="1"/>
          </p:cNvSpPr>
          <p:nvPr/>
        </p:nvSpPr>
        <p:spPr bwMode="auto">
          <a:xfrm flipH="1">
            <a:off x="4406900" y="6064250"/>
            <a:ext cx="841375" cy="838200"/>
          </a:xfrm>
          <a:prstGeom prst="blockArc">
            <a:avLst>
              <a:gd name="adj1" fmla="val 16163974"/>
              <a:gd name="adj2" fmla="val 18186964"/>
              <a:gd name="adj3" fmla="val 6662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4" name="Block Arc 333"/>
          <p:cNvSpPr>
            <a:spLocks noChangeAspect="1"/>
          </p:cNvSpPr>
          <p:nvPr/>
        </p:nvSpPr>
        <p:spPr bwMode="auto">
          <a:xfrm rot="2080282" flipH="1">
            <a:off x="4035425" y="6164263"/>
            <a:ext cx="857250" cy="857250"/>
          </a:xfrm>
          <a:prstGeom prst="blockArc">
            <a:avLst>
              <a:gd name="adj1" fmla="val 16224429"/>
              <a:gd name="adj2" fmla="val 18552803"/>
              <a:gd name="adj3" fmla="val 6517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5" name="Straight Connector 334"/>
          <p:cNvCxnSpPr>
            <a:cxnSpLocks/>
          </p:cNvCxnSpPr>
          <p:nvPr/>
        </p:nvCxnSpPr>
        <p:spPr bwMode="auto">
          <a:xfrm flipV="1">
            <a:off x="4476750" y="6170613"/>
            <a:ext cx="0" cy="4445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>
            <a:cxnSpLocks noChangeAspect="1"/>
          </p:cNvCxnSpPr>
          <p:nvPr/>
        </p:nvCxnSpPr>
        <p:spPr bwMode="auto">
          <a:xfrm flipV="1">
            <a:off x="4686300" y="6248400"/>
            <a:ext cx="19050" cy="333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>
            <a:cxnSpLocks/>
          </p:cNvCxnSpPr>
          <p:nvPr/>
        </p:nvCxnSpPr>
        <p:spPr bwMode="auto">
          <a:xfrm flipH="1" flipV="1">
            <a:off x="6777038" y="5594350"/>
            <a:ext cx="31750" cy="333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cxnSpLocks noChangeAspect="1"/>
          </p:cNvCxnSpPr>
          <p:nvPr/>
        </p:nvCxnSpPr>
        <p:spPr bwMode="auto">
          <a:xfrm>
            <a:off x="6884988" y="5302250"/>
            <a:ext cx="39687" cy="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>
            <a:cxnSpLocks/>
          </p:cNvCxnSpPr>
          <p:nvPr/>
        </p:nvCxnSpPr>
        <p:spPr bwMode="auto">
          <a:xfrm flipH="1" flipV="1">
            <a:off x="6961188" y="4970463"/>
            <a:ext cx="31750" cy="3175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>
            <a:cxnSpLocks noChangeAspect="1"/>
          </p:cNvCxnSpPr>
          <p:nvPr/>
        </p:nvCxnSpPr>
        <p:spPr bwMode="auto">
          <a:xfrm flipH="1" flipV="1">
            <a:off x="7240588" y="4487863"/>
            <a:ext cx="41275" cy="1905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6" name="Block Arc 345"/>
          <p:cNvSpPr>
            <a:spLocks noChangeAspect="1"/>
          </p:cNvSpPr>
          <p:nvPr/>
        </p:nvSpPr>
        <p:spPr bwMode="auto">
          <a:xfrm rot="15136570">
            <a:off x="3760788" y="1173163"/>
            <a:ext cx="857250" cy="857250"/>
          </a:xfrm>
          <a:prstGeom prst="blockArc">
            <a:avLst>
              <a:gd name="adj1" fmla="val 21585111"/>
              <a:gd name="adj2" fmla="val 2600252"/>
              <a:gd name="adj3" fmla="val 6533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9" name="Block Arc 348"/>
          <p:cNvSpPr>
            <a:spLocks noChangeAspect="1"/>
          </p:cNvSpPr>
          <p:nvPr/>
        </p:nvSpPr>
        <p:spPr bwMode="auto">
          <a:xfrm rot="5400000">
            <a:off x="4168775" y="490538"/>
            <a:ext cx="857250" cy="857250"/>
          </a:xfrm>
          <a:prstGeom prst="blockArc">
            <a:avLst>
              <a:gd name="adj1" fmla="val 21585111"/>
              <a:gd name="adj2" fmla="val 2189415"/>
              <a:gd name="adj3" fmla="val 653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1" name="Block Arc 350"/>
          <p:cNvSpPr>
            <a:spLocks noChangeAspect="1"/>
          </p:cNvSpPr>
          <p:nvPr/>
        </p:nvSpPr>
        <p:spPr bwMode="auto">
          <a:xfrm rot="16200000">
            <a:off x="2521744" y="1948657"/>
            <a:ext cx="3451225" cy="3443287"/>
          </a:xfrm>
          <a:prstGeom prst="blockArc">
            <a:avLst>
              <a:gd name="adj1" fmla="val 15164257"/>
              <a:gd name="adj2" fmla="val 16974343"/>
              <a:gd name="adj3" fmla="val 1814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52" name="Block Arc 351"/>
          <p:cNvSpPr>
            <a:spLocks noChangeAspect="1"/>
          </p:cNvSpPr>
          <p:nvPr/>
        </p:nvSpPr>
        <p:spPr bwMode="auto">
          <a:xfrm rot="11424624" flipH="1">
            <a:off x="4054475" y="5403850"/>
            <a:ext cx="812800" cy="811213"/>
          </a:xfrm>
          <a:prstGeom prst="blockArc">
            <a:avLst>
              <a:gd name="adj1" fmla="val 16585903"/>
              <a:gd name="adj2" fmla="val 18235619"/>
              <a:gd name="adj3" fmla="val 6969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53" name="Straight Connector 352"/>
          <p:cNvCxnSpPr>
            <a:cxnSpLocks noChangeAspect="1"/>
          </p:cNvCxnSpPr>
          <p:nvPr/>
        </p:nvCxnSpPr>
        <p:spPr bwMode="auto">
          <a:xfrm>
            <a:off x="4605338" y="6138863"/>
            <a:ext cx="22225" cy="3492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cxnSpLocks noChangeAspect="1"/>
          </p:cNvCxnSpPr>
          <p:nvPr/>
        </p:nvCxnSpPr>
        <p:spPr bwMode="auto">
          <a:xfrm flipV="1">
            <a:off x="4432300" y="6165850"/>
            <a:ext cx="0" cy="4127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>
            <a:cxnSpLocks noChangeAspect="1"/>
          </p:cNvCxnSpPr>
          <p:nvPr/>
        </p:nvCxnSpPr>
        <p:spPr bwMode="auto">
          <a:xfrm flipH="1">
            <a:off x="3122613" y="5456238"/>
            <a:ext cx="34925" cy="30162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>
            <a:cxnSpLocks/>
          </p:cNvCxnSpPr>
          <p:nvPr/>
        </p:nvCxnSpPr>
        <p:spPr bwMode="auto">
          <a:xfrm flipH="1">
            <a:off x="2705100" y="4510088"/>
            <a:ext cx="36513" cy="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Block Arc 367"/>
          <p:cNvSpPr>
            <a:spLocks noChangeAspect="1"/>
          </p:cNvSpPr>
          <p:nvPr/>
        </p:nvSpPr>
        <p:spPr bwMode="auto">
          <a:xfrm rot="1033358">
            <a:off x="1846263" y="5099050"/>
            <a:ext cx="1395412" cy="1397000"/>
          </a:xfrm>
          <a:prstGeom prst="blockArc">
            <a:avLst>
              <a:gd name="adj1" fmla="val 17164951"/>
              <a:gd name="adj2" fmla="val 18449537"/>
              <a:gd name="adj3" fmla="val 413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0" name="Block Arc 369"/>
          <p:cNvSpPr>
            <a:spLocks noChangeAspect="1"/>
          </p:cNvSpPr>
          <p:nvPr/>
        </p:nvSpPr>
        <p:spPr bwMode="auto">
          <a:xfrm rot="14344238">
            <a:off x="2536825" y="3952875"/>
            <a:ext cx="1397000" cy="1397000"/>
          </a:xfrm>
          <a:prstGeom prst="blockArc">
            <a:avLst>
              <a:gd name="adj1" fmla="val 14416262"/>
              <a:gd name="adj2" fmla="val 19199655"/>
              <a:gd name="adj3" fmla="val 4259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71" name="Straight Connector 370"/>
          <p:cNvCxnSpPr>
            <a:cxnSpLocks noChangeAspect="1"/>
          </p:cNvCxnSpPr>
          <p:nvPr/>
        </p:nvCxnSpPr>
        <p:spPr bwMode="auto">
          <a:xfrm flipH="1">
            <a:off x="3076575" y="5400675"/>
            <a:ext cx="38100" cy="25400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>
            <a:cxnSpLocks noChangeAspect="1"/>
          </p:cNvCxnSpPr>
          <p:nvPr/>
        </p:nvCxnSpPr>
        <p:spPr bwMode="auto">
          <a:xfrm flipV="1">
            <a:off x="2895600" y="5216525"/>
            <a:ext cx="23813" cy="3651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5" name="Block Arc 384"/>
          <p:cNvSpPr>
            <a:spLocks noChangeAspect="1"/>
          </p:cNvSpPr>
          <p:nvPr/>
        </p:nvSpPr>
        <p:spPr bwMode="auto">
          <a:xfrm rot="4808911">
            <a:off x="1515269" y="3666331"/>
            <a:ext cx="1149350" cy="1150938"/>
          </a:xfrm>
          <a:prstGeom prst="blockArc">
            <a:avLst>
              <a:gd name="adj1" fmla="val 16300518"/>
              <a:gd name="adj2" fmla="val 18015649"/>
              <a:gd name="adj3" fmla="val 531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86" name="Block Arc 385"/>
          <p:cNvSpPr>
            <a:spLocks noChangeAspect="1"/>
          </p:cNvSpPr>
          <p:nvPr/>
        </p:nvSpPr>
        <p:spPr bwMode="auto">
          <a:xfrm rot="8921786">
            <a:off x="2592388" y="3006725"/>
            <a:ext cx="2251075" cy="2247900"/>
          </a:xfrm>
          <a:prstGeom prst="blockArc">
            <a:avLst>
              <a:gd name="adj1" fmla="val 21582624"/>
              <a:gd name="adj2" fmla="val 848142"/>
              <a:gd name="adj3" fmla="val 2661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7" name="Straight Connector 386"/>
          <p:cNvCxnSpPr>
            <a:cxnSpLocks noChangeAspect="1"/>
          </p:cNvCxnSpPr>
          <p:nvPr/>
        </p:nvCxnSpPr>
        <p:spPr bwMode="auto">
          <a:xfrm>
            <a:off x="2579688" y="4425950"/>
            <a:ext cx="47625" cy="1587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Block Arc 391"/>
          <p:cNvSpPr>
            <a:spLocks noChangeAspect="1"/>
          </p:cNvSpPr>
          <p:nvPr/>
        </p:nvSpPr>
        <p:spPr bwMode="auto">
          <a:xfrm rot="9933145">
            <a:off x="101600" y="3179763"/>
            <a:ext cx="2598738" cy="2595562"/>
          </a:xfrm>
          <a:prstGeom prst="blockArc">
            <a:avLst>
              <a:gd name="adj1" fmla="val 10807006"/>
              <a:gd name="adj2" fmla="val 11599594"/>
              <a:gd name="adj3" fmla="val 2282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4" name="Block Arc 393"/>
          <p:cNvSpPr>
            <a:spLocks noChangeAspect="1"/>
          </p:cNvSpPr>
          <p:nvPr/>
        </p:nvSpPr>
        <p:spPr bwMode="auto">
          <a:xfrm rot="20161782">
            <a:off x="1790700" y="2736850"/>
            <a:ext cx="857250" cy="857250"/>
          </a:xfrm>
          <a:prstGeom prst="blockArc">
            <a:avLst>
              <a:gd name="adj1" fmla="val 42970"/>
              <a:gd name="adj2" fmla="val 2554068"/>
              <a:gd name="adj3" fmla="val 7124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5" name="Block Arc 394"/>
          <p:cNvSpPr>
            <a:spLocks noChangeAspect="1"/>
          </p:cNvSpPr>
          <p:nvPr/>
        </p:nvSpPr>
        <p:spPr bwMode="auto">
          <a:xfrm rot="10090906">
            <a:off x="2543175" y="2476500"/>
            <a:ext cx="857250" cy="857250"/>
          </a:xfrm>
          <a:prstGeom prst="blockArc">
            <a:avLst>
              <a:gd name="adj1" fmla="val 21417079"/>
              <a:gd name="adj2" fmla="val 2189415"/>
              <a:gd name="adj3" fmla="val 6536"/>
            </a:avLst>
          </a:prstGeom>
          <a:solidFill>
            <a:srgbClr val="97CFFF"/>
          </a:solidFill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97" name="Straight Connector 396"/>
          <p:cNvCxnSpPr>
            <a:cxnSpLocks noChangeAspect="1"/>
          </p:cNvCxnSpPr>
          <p:nvPr/>
        </p:nvCxnSpPr>
        <p:spPr bwMode="auto">
          <a:xfrm flipH="1">
            <a:off x="2563813" y="3001963"/>
            <a:ext cx="44450" cy="11112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cxnSpLocks noChangeAspect="1"/>
          </p:cNvCxnSpPr>
          <p:nvPr/>
        </p:nvCxnSpPr>
        <p:spPr bwMode="auto">
          <a:xfrm flipH="1" flipV="1">
            <a:off x="2589213" y="2724150"/>
            <a:ext cx="39687" cy="206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>
            <a:cxnSpLocks noChangeAspect="1"/>
          </p:cNvCxnSpPr>
          <p:nvPr/>
        </p:nvCxnSpPr>
        <p:spPr bwMode="auto">
          <a:xfrm flipH="1" flipV="1">
            <a:off x="2578100" y="3282950"/>
            <a:ext cx="44450" cy="1111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>
            <a:cxnSpLocks noChangeAspect="1"/>
          </p:cNvCxnSpPr>
          <p:nvPr/>
        </p:nvCxnSpPr>
        <p:spPr bwMode="auto">
          <a:xfrm flipH="1" flipV="1">
            <a:off x="4064000" y="1200150"/>
            <a:ext cx="12700" cy="4286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>
            <a:cxnSpLocks noChangeAspect="1"/>
          </p:cNvCxnSpPr>
          <p:nvPr/>
        </p:nvCxnSpPr>
        <p:spPr bwMode="auto">
          <a:xfrm flipV="1">
            <a:off x="4346575" y="1225550"/>
            <a:ext cx="26988" cy="3968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>
            <a:cxnSpLocks noChangeAspect="1"/>
          </p:cNvCxnSpPr>
          <p:nvPr/>
        </p:nvCxnSpPr>
        <p:spPr bwMode="auto">
          <a:xfrm flipV="1">
            <a:off x="4598988" y="1295400"/>
            <a:ext cx="0" cy="4603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>
            <a:cxnSpLocks noChangeAspect="1"/>
          </p:cNvCxnSpPr>
          <p:nvPr/>
        </p:nvCxnSpPr>
        <p:spPr bwMode="auto">
          <a:xfrm flipV="1">
            <a:off x="5408613" y="1301750"/>
            <a:ext cx="0" cy="39688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>
            <a:cxnSpLocks noChangeAspect="1"/>
          </p:cNvCxnSpPr>
          <p:nvPr/>
        </p:nvCxnSpPr>
        <p:spPr bwMode="auto">
          <a:xfrm flipH="1">
            <a:off x="2609850" y="4156075"/>
            <a:ext cx="42863" cy="11113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>
            <a:cxnSpLocks noChangeAspect="1"/>
          </p:cNvCxnSpPr>
          <p:nvPr/>
        </p:nvCxnSpPr>
        <p:spPr bwMode="auto">
          <a:xfrm flipH="1">
            <a:off x="2649538" y="4448175"/>
            <a:ext cx="47625" cy="3175"/>
          </a:xfrm>
          <a:prstGeom prst="line">
            <a:avLst/>
          </a:prstGeom>
          <a:ln>
            <a:solidFill>
              <a:srgbClr val="97C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52" name="TextBox 403"/>
          <p:cNvSpPr txBox="1">
            <a:spLocks noChangeArrowheads="1"/>
          </p:cNvSpPr>
          <p:nvPr/>
        </p:nvSpPr>
        <p:spPr bwMode="auto">
          <a:xfrm>
            <a:off x="6867524" y="-3175"/>
            <a:ext cx="23383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#1 0.9 GeV</a:t>
            </a: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#2 1.8 GeV</a:t>
            </a: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#3 2.7 GeV</a:t>
            </a: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Optima" charset="0"/>
                <a:cs typeface="Optima" charset="0"/>
              </a:rPr>
              <a:t>#4 3.6 GeV  </a:t>
            </a:r>
          </a:p>
        </p:txBody>
      </p:sp>
      <p:sp>
        <p:nvSpPr>
          <p:cNvPr id="28753" name="TextBox 147"/>
          <p:cNvSpPr txBox="1">
            <a:spLocks noChangeArrowheads="1"/>
          </p:cNvSpPr>
          <p:nvPr/>
        </p:nvSpPr>
        <p:spPr bwMode="auto">
          <a:xfrm>
            <a:off x="6503988" y="3181350"/>
            <a:ext cx="842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R=80m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82813</TotalTime>
  <Words>1214</Words>
  <Application>Microsoft Macintosh PowerPoint</Application>
  <PresentationFormat>On-screen Show (4:3)</PresentationFormat>
  <Paragraphs>309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Calibri</vt:lpstr>
      <vt:lpstr>ＭＳ Ｐゴシック</vt:lpstr>
      <vt:lpstr>Arial</vt:lpstr>
      <vt:lpstr>Optima</vt:lpstr>
      <vt:lpstr>Apple Chancery</vt:lpstr>
      <vt:lpstr>Symbol</vt:lpstr>
      <vt:lpstr>Arial Unicode MS</vt:lpstr>
      <vt:lpstr>Book Antiqua</vt:lpstr>
      <vt:lpstr>Helvetica</vt:lpstr>
      <vt:lpstr>Wingdings</vt:lpstr>
      <vt:lpstr>Office Theme</vt:lpstr>
      <vt:lpstr>Document</vt:lpstr>
      <vt:lpstr>Abstract:    This is an attempt to allow NS-FFAG to be used together with the long linac with adiabatic matched curved arc. Applications are of multiple kinds: Energy Recovery Linacs (ERL’s), Recirculating Linacs Accelerators (RLA’s), and other fast acceleration applications. The transition from the NS-FFAG arc to the straight section NS-FFAG has already been solved where multiple orbits and betatron functions are adiabatically matched. This attempt is of a similar kind but the betatron functions in the NS-FFAG of small values will grow adiabatically along the matching arc to the values corresponding to the linac.</vt:lpstr>
      <vt:lpstr>PowerPoint Presentation</vt:lpstr>
      <vt:lpstr>PowerPoint Presentation</vt:lpstr>
      <vt:lpstr>Acceleration with NS-FFAG</vt:lpstr>
      <vt:lpstr>eRHIC Technical Overview</vt:lpstr>
      <vt:lpstr>eRHIC FFAG Orbits Magnified x1000 </vt:lpstr>
      <vt:lpstr>PowerPoint Presentation</vt:lpstr>
      <vt:lpstr>Merging FFAG arcs to the straight section in eRHIC</vt:lpstr>
      <vt:lpstr>PowerPoint Presentation</vt:lpstr>
      <vt:lpstr>PowerPoint Presentation</vt:lpstr>
      <vt:lpstr>Tune dependence with sextupoles and the fields</vt:lpstr>
      <vt:lpstr>No Sextupoles 0.9-3.6 GeV</vt:lpstr>
      <vt:lpstr>Adiabatic transition from the arc to the straight with expanding the transition cell lengths </vt:lpstr>
      <vt:lpstr>Few examples of the NS-FFAG racetrack with linac</vt:lpstr>
      <vt:lpstr>Few examples of the NS-FFAG racetrack with linac</vt:lpstr>
      <vt:lpstr>Few examples of the NS-FFAG racetrack with linac</vt:lpstr>
      <vt:lpstr>Few examples of the NS-FFAG racetrack with linac</vt:lpstr>
      <vt:lpstr>Examples: arc cell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Dejan Trbojevic</dc:creator>
  <cp:lastModifiedBy>Dejan Trbojevic</cp:lastModifiedBy>
  <cp:revision>1146</cp:revision>
  <dcterms:created xsi:type="dcterms:W3CDTF">2013-10-24T01:03:01Z</dcterms:created>
  <dcterms:modified xsi:type="dcterms:W3CDTF">2017-09-08T19:04:59Z</dcterms:modified>
</cp:coreProperties>
</file>