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84" r:id="rId3"/>
    <p:sldId id="257" r:id="rId4"/>
    <p:sldId id="279" r:id="rId5"/>
    <p:sldId id="280" r:id="rId6"/>
    <p:sldId id="290" r:id="rId7"/>
    <p:sldId id="291" r:id="rId8"/>
    <p:sldId id="281" r:id="rId9"/>
    <p:sldId id="275" r:id="rId10"/>
    <p:sldId id="274" r:id="rId11"/>
    <p:sldId id="285" r:id="rId12"/>
    <p:sldId id="286" r:id="rId13"/>
    <p:sldId id="287" r:id="rId14"/>
    <p:sldId id="292" r:id="rId15"/>
    <p:sldId id="260" r:id="rId16"/>
    <p:sldId id="258" r:id="rId17"/>
    <p:sldId id="259" r:id="rId18"/>
    <p:sldId id="261" r:id="rId19"/>
    <p:sldId id="262" r:id="rId20"/>
    <p:sldId id="263" r:id="rId21"/>
    <p:sldId id="277" r:id="rId22"/>
    <p:sldId id="289" r:id="rId23"/>
    <p:sldId id="264" r:id="rId24"/>
    <p:sldId id="265" r:id="rId25"/>
    <p:sldId id="266" r:id="rId26"/>
    <p:sldId id="267" r:id="rId27"/>
    <p:sldId id="268" r:id="rId28"/>
    <p:sldId id="269" r:id="rId29"/>
    <p:sldId id="271" r:id="rId30"/>
    <p:sldId id="282" r:id="rId31"/>
    <p:sldId id="283" r:id="rId32"/>
    <p:sldId id="293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/>
    <p:restoredTop sz="94686"/>
  </p:normalViewPr>
  <p:slideViewPr>
    <p:cSldViewPr snapToGrid="0" snapToObjects="1">
      <p:cViewPr varScale="1">
        <p:scale>
          <a:sx n="71" d="100"/>
          <a:sy n="71" d="100"/>
        </p:scale>
        <p:origin x="192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B8687-CDFC-0E44-8959-68C4761FE68F}" type="datetimeFigureOut">
              <a:rPr lang="en-US" smtClean="0"/>
              <a:t>9/8/17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9B352-4D13-D045-93D9-A681690A9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0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9B352-4D13-D045-93D9-A681690A98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9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9B352-4D13-D045-93D9-A681690A98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7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Large acceptance to be probed with the small </a:t>
            </a:r>
            <a:r>
              <a:rPr lang="en-GB" dirty="0" err="1" smtClean="0"/>
              <a:t>emittance</a:t>
            </a:r>
            <a:r>
              <a:rPr lang="en-GB" dirty="0" smtClean="0"/>
              <a:t> beam. This means moving</a:t>
            </a:r>
            <a:r>
              <a:rPr lang="en-GB" baseline="0" dirty="0" smtClean="0"/>
              <a:t> this pencil-like beam to do a sort of painting of the available phase space. </a:t>
            </a:r>
            <a:r>
              <a:rPr lang="en-GB" dirty="0" smtClean="0"/>
              <a:t>Bunch charge which is high enough to allow the diagnostics to work but not too high as to cause unwanted space charge or beam loading effects.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3964B6-2E10-4C0E-B382-26B2726EDBBB}" type="slidenum">
              <a:rPr lang="en-GB" smtClean="0"/>
              <a:pPr/>
              <a:t>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8813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figure shows a horizontal cross-section of the EMMA cell with</a:t>
            </a:r>
            <a:r>
              <a:rPr lang="en-US" baseline="0" dirty="0" smtClean="0"/>
              <a:t> a</a:t>
            </a:r>
            <a:r>
              <a:rPr lang="en-US" dirty="0" smtClean="0"/>
              <a:t> D-</a:t>
            </a:r>
            <a:r>
              <a:rPr lang="en-US" dirty="0" err="1" smtClean="0"/>
              <a:t>quadrupole</a:t>
            </a:r>
            <a:r>
              <a:rPr lang="en-US" dirty="0" smtClean="0"/>
              <a:t> and F-</a:t>
            </a:r>
            <a:r>
              <a:rPr lang="en-US" dirty="0" err="1" smtClean="0"/>
              <a:t>quadrupole</a:t>
            </a:r>
            <a:r>
              <a:rPr lang="en-US" dirty="0" smtClean="0"/>
              <a:t> Doublet repeating 42 times around the 16.5 m circumference.</a:t>
            </a:r>
            <a:r>
              <a:rPr lang="en-US" baseline="0" dirty="0" smtClean="0"/>
              <a:t> </a:t>
            </a:r>
            <a:r>
              <a:rPr lang="en-US" dirty="0" smtClean="0"/>
              <a:t>There are no dipoles.</a:t>
            </a:r>
            <a:r>
              <a:rPr lang="en-US" baseline="0" dirty="0" smtClean="0"/>
              <a:t> </a:t>
            </a:r>
            <a:r>
              <a:rPr lang="en-US" dirty="0" smtClean="0"/>
              <a:t>The dipole field component is produced by off-setting the quad </a:t>
            </a:r>
            <a:r>
              <a:rPr lang="en-US" dirty="0" err="1" smtClean="0"/>
              <a:t>centres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21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53A1-05AB-4965-BB90-0F083CF9496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65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1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6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41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185" y="765175"/>
            <a:ext cx="7486649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4417" y="1844676"/>
            <a:ext cx="10972800" cy="43211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10/9/17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Orbit correction in EMMA.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5B2F0-C48E-451D-940B-2DA8523B18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67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8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6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1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16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3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8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94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10/9/17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Orbit correction in EMMA.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7F16A-8CB5-1A48-B8C0-5A381DCF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3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70701" y="18491"/>
            <a:ext cx="12192000" cy="2387600"/>
          </a:xfrm>
        </p:spPr>
        <p:txBody>
          <a:bodyPr/>
          <a:lstStyle/>
          <a:p>
            <a:r>
              <a:rPr lang="en-US" dirty="0" smtClean="0"/>
              <a:t>The EMMA experience: Orbit correction in EMMA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3698" y="3287541"/>
            <a:ext cx="9144000" cy="1655762"/>
          </a:xfrm>
        </p:spPr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Kelliher</a:t>
            </a:r>
            <a:r>
              <a:rPr lang="en-US" dirty="0" smtClean="0"/>
              <a:t> (ISIS/RAL/STFC</a:t>
            </a:r>
            <a:r>
              <a:rPr lang="en-US" dirty="0" smtClean="0"/>
              <a:t>)</a:t>
            </a:r>
          </a:p>
          <a:p>
            <a:r>
              <a:rPr lang="en-US" dirty="0" smtClean="0"/>
              <a:t>FFAG’17 workshop, Cornell University</a:t>
            </a:r>
          </a:p>
          <a:p>
            <a:r>
              <a:rPr lang="en-US" dirty="0" smtClean="0"/>
              <a:t>September 9th, 2017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2" y="2658719"/>
            <a:ext cx="5122560" cy="384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9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47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GB" sz="3200" dirty="0">
                <a:solidFill>
                  <a:srgbClr val="00B050"/>
                </a:solidFill>
              </a:rPr>
              <a:t>  2009 to 2011. EMMA BPM System design.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764704"/>
            <a:ext cx="8219256" cy="5760640"/>
          </a:xfrm>
        </p:spPr>
        <p:txBody>
          <a:bodyPr>
            <a:normAutofit/>
          </a:bodyPr>
          <a:lstStyle/>
          <a:p>
            <a:pPr algn="just"/>
            <a:r>
              <a:rPr lang="en-GB" sz="2400" dirty="0">
                <a:solidFill>
                  <a:srgbClr val="0033CC"/>
                </a:solidFill>
              </a:rPr>
              <a:t>A button pickup </a:t>
            </a:r>
            <a:r>
              <a:rPr lang="en-GB" sz="2400" dirty="0"/>
              <a:t>was designed and mapped on bench.</a:t>
            </a:r>
          </a:p>
          <a:p>
            <a:pPr algn="just"/>
            <a:r>
              <a:rPr lang="en-GB" sz="2400" dirty="0">
                <a:solidFill>
                  <a:srgbClr val="0033CC"/>
                </a:solidFill>
              </a:rPr>
              <a:t>‘Triangle’ strip-line irregular coupler </a:t>
            </a:r>
            <a:r>
              <a:rPr lang="en-GB" sz="2400" dirty="0"/>
              <a:t>for button pickup was designed.</a:t>
            </a:r>
          </a:p>
          <a:p>
            <a:pPr algn="just"/>
            <a:r>
              <a:rPr lang="en-GB" sz="2400" dirty="0">
                <a:solidFill>
                  <a:srgbClr val="0033CC"/>
                </a:solidFill>
              </a:rPr>
              <a:t>Time domain multiplexing </a:t>
            </a:r>
            <a:r>
              <a:rPr lang="en-GB" sz="2400" dirty="0"/>
              <a:t>was proposed. It was built in the BPM Front-End.</a:t>
            </a:r>
          </a:p>
          <a:p>
            <a:pPr algn="just"/>
            <a:r>
              <a:rPr lang="en-GB" sz="2400" dirty="0">
                <a:solidFill>
                  <a:srgbClr val="0033CC"/>
                </a:solidFill>
              </a:rPr>
              <a:t>VME-based architecture </a:t>
            </a:r>
            <a:r>
              <a:rPr lang="en-GB" sz="2400" dirty="0"/>
              <a:t>of the BPM system was designed. </a:t>
            </a:r>
          </a:p>
          <a:p>
            <a:pPr algn="just"/>
            <a:r>
              <a:rPr lang="en-GB" sz="2400" dirty="0"/>
              <a:t>Further development of </a:t>
            </a:r>
            <a:r>
              <a:rPr lang="en-GB" sz="2400" dirty="0">
                <a:solidFill>
                  <a:srgbClr val="0033CC"/>
                </a:solidFill>
              </a:rPr>
              <a:t>beam-based trigger </a:t>
            </a:r>
            <a:r>
              <a:rPr lang="en-GB" sz="2400" dirty="0"/>
              <a:t>was done.</a:t>
            </a:r>
          </a:p>
          <a:p>
            <a:pPr algn="just"/>
            <a:r>
              <a:rPr lang="en-GB" sz="2400" dirty="0"/>
              <a:t>Unconventional way of use of </a:t>
            </a:r>
            <a:r>
              <a:rPr lang="en-GB" sz="2400" dirty="0">
                <a:solidFill>
                  <a:srgbClr val="0033CC"/>
                </a:solidFill>
              </a:rPr>
              <a:t>a pipeline ADC in burst regime </a:t>
            </a:r>
            <a:r>
              <a:rPr lang="en-GB" sz="2400" dirty="0"/>
              <a:t>was proposed and tested. </a:t>
            </a:r>
          </a:p>
          <a:p>
            <a:pPr algn="just"/>
            <a:r>
              <a:rPr lang="en-GB" sz="2400" dirty="0"/>
              <a:t>Three PCB boards (Front-End, </a:t>
            </a:r>
            <a:r>
              <a:rPr lang="en-GB" sz="2400" dirty="0" err="1"/>
              <a:t>Analog</a:t>
            </a:r>
            <a:r>
              <a:rPr lang="en-GB" sz="2400" dirty="0"/>
              <a:t> Processor, ADC Clock) were designed and ordered for fabrication in UK </a:t>
            </a:r>
            <a:r>
              <a:rPr lang="en-GB" sz="2400" dirty="0">
                <a:solidFill>
                  <a:srgbClr val="0033CC"/>
                </a:solidFill>
              </a:rPr>
              <a:t>(total &gt;300 boards).</a:t>
            </a:r>
          </a:p>
          <a:p>
            <a:pPr algn="just"/>
            <a:r>
              <a:rPr lang="en-GB" sz="2400" dirty="0">
                <a:solidFill>
                  <a:srgbClr val="0033CC"/>
                </a:solidFill>
              </a:rPr>
              <a:t>BPM VME cards </a:t>
            </a:r>
            <a:r>
              <a:rPr lang="en-GB" sz="2400" dirty="0"/>
              <a:t>was designed at </a:t>
            </a:r>
            <a:r>
              <a:rPr lang="en-GB" sz="2400" dirty="0" err="1"/>
              <a:t>WareWorks</a:t>
            </a:r>
            <a:r>
              <a:rPr lang="en-GB" sz="2400" dirty="0"/>
              <a:t> Ltd and fabricated in UK (50 boards).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64434"/>
            <a:ext cx="198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[Alex Kalinin, 2011]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BPM </a:t>
            </a:r>
            <a:r>
              <a:rPr lang="en-US" dirty="0" smtClean="0"/>
              <a:t>data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274" y="1467279"/>
            <a:ext cx="10651525" cy="3122650"/>
          </a:xfrm>
        </p:spPr>
        <p:txBody>
          <a:bodyPr>
            <a:normAutofit fontScale="92500" lnSpcReduction="20000"/>
          </a:bodyPr>
          <a:lstStyle/>
          <a:p>
            <a:r>
              <a:rPr lang="en-US" sz="3100" dirty="0"/>
              <a:t>During the first period of operation BPM data not available via EPICS. </a:t>
            </a:r>
          </a:p>
          <a:p>
            <a:r>
              <a:rPr lang="en-US" sz="3100" dirty="0"/>
              <a:t>BPMs connected to an oscilloscope, several at a time, and data downloaded from there to a memory stick. </a:t>
            </a:r>
            <a:r>
              <a:rPr lang="en-US" sz="3100" dirty="0"/>
              <a:t>A lot of time was spent in the rack room switching cables! </a:t>
            </a:r>
          </a:p>
          <a:p>
            <a:r>
              <a:rPr lang="en-US" sz="3100" dirty="0" smtClean="0"/>
              <a:t>Data became available via EPICS in August 2011, but still unreliable.  Data acquisition reliability improved in July 2012 until end of EMMA operation in December 2012.</a:t>
            </a:r>
            <a:endParaRPr lang="en-US" sz="3100" dirty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5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07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BPM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213" r="-4213"/>
          <a:stretch>
            <a:fillRect/>
          </a:stretch>
        </p:blipFill>
        <p:spPr>
          <a:xfrm>
            <a:off x="1312324" y="1417639"/>
            <a:ext cx="5258076" cy="28917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320" y="1417638"/>
            <a:ext cx="3962400" cy="294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4727831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An issue with </a:t>
            </a:r>
            <a:r>
              <a:rPr lang="en-US" dirty="0" err="1"/>
              <a:t>glitching</a:t>
            </a:r>
            <a:r>
              <a:rPr lang="en-US" dirty="0"/>
              <a:t> or absent BPM RDY signal sidestepped by introducing a master interrupt from “empty” BPM card generating “NO BEAM” interrupt at appropriate time after ALICE “AWAK” signal.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BPM data stored on server in compressed archives (e.g. </a:t>
            </a:r>
            <a:r>
              <a:rPr lang="hu-HU" dirty="0"/>
              <a:t>15-08-2012\21-49-21-714.</a:t>
            </a:r>
            <a:r>
              <a:rPr lang="hu-HU" dirty="0"/>
              <a:t>gz)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During experiments we noted the start and end times during which the machine is in a particular state for later analysis.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73001" y="3244334"/>
            <a:ext cx="5045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Displays number of turns recorded by each BPM.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2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274638"/>
            <a:ext cx="90557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Response matrix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781356"/>
          </a:xfrm>
        </p:spPr>
        <p:txBody>
          <a:bodyPr>
            <a:normAutofit/>
          </a:bodyPr>
          <a:lstStyle/>
          <a:p>
            <a:r>
              <a:rPr lang="en-US" sz="2400" dirty="0" err="1"/>
              <a:t>Mathematica</a:t>
            </a:r>
            <a:r>
              <a:rPr lang="en-US" sz="2400" dirty="0"/>
              <a:t> script by James Jones automated RM data taking. Python scripts calculate closed orbits and </a:t>
            </a:r>
            <a:r>
              <a:rPr lang="en-US" sz="2400"/>
              <a:t>response offline.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682758" y="2787304"/>
            <a:ext cx="61739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/>
              <a:t>F       1       2.5     15-08-2012\21-48-36-145.gz      15-08-2012\21-48-42-229.gz</a:t>
            </a:r>
          </a:p>
          <a:p>
            <a:r>
              <a:rPr lang="hu-HU" sz="1000" dirty="0"/>
              <a:t>F       1       1.5     15-08-2012\21-48-47-479.gz      15-08-2012\21-48-53-562.gz</a:t>
            </a:r>
          </a:p>
          <a:p>
            <a:r>
              <a:rPr lang="hu-HU" sz="1000" dirty="0"/>
              <a:t>F       2       2.5     15-08-2012\21-49-00-079.gz      15-08-2012\21-49-06-164.gz</a:t>
            </a:r>
          </a:p>
          <a:p>
            <a:r>
              <a:rPr lang="hu-HU" sz="1000" dirty="0"/>
              <a:t>F       2       1.5     15-08-2012\21-49-11-414.gz      15-08-2012\21-49-17-514.gz</a:t>
            </a:r>
          </a:p>
          <a:p>
            <a:r>
              <a:rPr lang="hu-HU" sz="1000" dirty="0"/>
              <a:t>F       3       2.5     15-08-2012\21-49-21-714.gz      15-08-2012\21-49-27-797.gz</a:t>
            </a:r>
          </a:p>
          <a:p>
            <a:r>
              <a:rPr lang="hu-HU" sz="1000" dirty="0"/>
              <a:t>F       3       1.5     15-08-2012\21-49-33-047.gz      15-08-2012\21-49-39-130.gz</a:t>
            </a:r>
          </a:p>
          <a:p>
            <a:r>
              <a:rPr lang="hu-HU" sz="1000" dirty="0"/>
              <a:t>F       4       2.5     15-08-2012\21-49-45-430.gz      15-08-2012\21-49-51-530.gz</a:t>
            </a:r>
          </a:p>
          <a:p>
            <a:r>
              <a:rPr lang="hu-HU" sz="1000" dirty="0"/>
              <a:t>F       4       1.5     15-08-2012\21-49-54-680.gz      15-08-2012\21-50-00-564.gz</a:t>
            </a:r>
          </a:p>
          <a:p>
            <a:r>
              <a:rPr lang="hu-HU" sz="1000" dirty="0"/>
              <a:t>F       5       2.5     15-08-2012\21-50-07-065.gz      15-08-2012\21-50-12-948.gz</a:t>
            </a:r>
          </a:p>
          <a:p>
            <a:r>
              <a:rPr lang="hu-HU" sz="1000" dirty="0"/>
              <a:t>F       5       1.5     15-08-2012\21-50-18-415.gz      15-08-2012\21-50-24-281.gz</a:t>
            </a:r>
          </a:p>
          <a:p>
            <a:r>
              <a:rPr lang="hu-HU" sz="1000" dirty="0"/>
              <a:t>F       6       2.5     15-08-2012\21-50-30-798.gz      15-08-2012\21-50-36-881.gz</a:t>
            </a:r>
          </a:p>
          <a:p>
            <a:r>
              <a:rPr lang="hu-HU" sz="1000" dirty="0"/>
              <a:t>F       6       1.5     15-08-2012\21-50-42-131.gz      15-08-2012\21-50-48-231.gz</a:t>
            </a:r>
          </a:p>
          <a:p>
            <a:r>
              <a:rPr lang="hu-HU" sz="1000" dirty="0"/>
              <a:t>F       7       2.5     15-08-2012\21-50-53-481.gz      15-08-2012\21-50-59-565.gz</a:t>
            </a:r>
          </a:p>
          <a:p>
            <a:r>
              <a:rPr lang="hu-HU" sz="1000" dirty="0"/>
              <a:t>F       7       1.5     15-08-2012\21-51-05-031.gz      15-08-2012\21-51-10-899.gz</a:t>
            </a:r>
          </a:p>
          <a:p>
            <a:r>
              <a:rPr lang="hu-HU" sz="1000" dirty="0"/>
              <a:t>F       8       2.5     15-08-2012\21-51-17-416.gz      15-08-2012\21-51-23-499.gz</a:t>
            </a:r>
          </a:p>
          <a:p>
            <a:r>
              <a:rPr lang="hu-HU" sz="1000" dirty="0"/>
              <a:t>F       8       1.5     15-08-2012\21-51-26-449.gz      15-08-2012\21-51-32-533.gz</a:t>
            </a:r>
          </a:p>
          <a:p>
            <a:r>
              <a:rPr lang="hu-HU" sz="1000" dirty="0"/>
              <a:t>F       9       2.5     15-08-2012\21-51-39-049.gz      15-08-2012\21-51-45-133.gz</a:t>
            </a:r>
          </a:p>
          <a:p>
            <a:r>
              <a:rPr lang="hu-HU" sz="1000" dirty="0"/>
              <a:t>F       9       1.5     15-08-2012\21-51-50-383.gz      15-08-2012\21-51-56-266.gz</a:t>
            </a:r>
          </a:p>
          <a:p>
            <a:r>
              <a:rPr lang="hu-HU" sz="1000" dirty="0"/>
              <a:t>F       10      2.5     15-08-2012\21-52-02-783.gz      15-08-2012\21-52-08-867.gz</a:t>
            </a:r>
          </a:p>
          <a:p>
            <a:r>
              <a:rPr lang="hu-HU" sz="1000" dirty="0"/>
              <a:t>F       10      1.5     15-08-2012\21-52-14-117.gz      15-08-2012\21-52-20-201.gz</a:t>
            </a:r>
          </a:p>
          <a:p>
            <a:r>
              <a:rPr lang="hu-HU" sz="1000" dirty="0"/>
              <a:t>F       11      2.5     15-08-2012\21-52-25-451.gz      15-08-2012\21-52-31-551.gz</a:t>
            </a:r>
          </a:p>
          <a:p>
            <a:r>
              <a:rPr lang="hu-HU" sz="1000" dirty="0"/>
              <a:t>F       11      1.5     15-08-2012\21-52-36-801.gz      15-08-2012\21-52-42-884.gz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2381557"/>
            <a:ext cx="518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 quad no, position, first and last BPM file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1" y="2381558"/>
            <a:ext cx="4304096" cy="39640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g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86" y="3156636"/>
            <a:ext cx="4607406" cy="24255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Optimising</a:t>
            </a:r>
            <a:r>
              <a:rPr lang="en-US" dirty="0" smtClean="0"/>
              <a:t> injection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41" y="3066961"/>
            <a:ext cx="2381998" cy="23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778" y="3061357"/>
            <a:ext cx="2381998" cy="23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bpm_status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r="-137"/>
          <a:stretch>
            <a:fillRect/>
          </a:stretch>
        </p:blipFill>
        <p:spPr>
          <a:xfrm>
            <a:off x="436921" y="2811830"/>
            <a:ext cx="5187688" cy="2853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921" y="5906869"/>
            <a:ext cx="641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July 2012: Real </a:t>
            </a:r>
            <a:r>
              <a:rPr lang="en-US" dirty="0" smtClean="0"/>
              <a:t>time turn numbers recorded  by each BPM (G. Cox).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69641" y="2246653"/>
            <a:ext cx="496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space angle calculating using data from two BPMS at either end of long drift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1833" y="1790630"/>
            <a:ext cx="616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Vary steering magnets in injection line, septum position and angle, kicker magnet strengths</a:t>
            </a:r>
            <a:r>
              <a:rPr lang="mr-IN" dirty="0" smtClean="0"/>
              <a:t>…</a:t>
            </a:r>
            <a:r>
              <a:rPr lang="en-GB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318306" y="6183868"/>
            <a:ext cx="214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+ 2 YAG screens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6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COD : What we found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10896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COD larger than expected given the magnet misalignments found by survey </a:t>
            </a:r>
            <a:r>
              <a:rPr lang="en-US" dirty="0" smtClean="0"/>
              <a:t>(later found that the septum </a:t>
            </a:r>
            <a:r>
              <a:rPr lang="en-US" dirty="0"/>
              <a:t>stray field the major source in horizontal plane).</a:t>
            </a:r>
          </a:p>
          <a:p>
            <a:r>
              <a:rPr lang="en-US" dirty="0"/>
              <a:t>COD can be reduced across the momentum range using the available correctors.</a:t>
            </a:r>
          </a:p>
          <a:p>
            <a:r>
              <a:rPr lang="en-US" dirty="0"/>
              <a:t>Slow variation in coordinate as a function of turn number (beam loading?).</a:t>
            </a:r>
          </a:p>
          <a:p>
            <a:r>
              <a:rPr lang="en-US" dirty="0"/>
              <a:t>Steady drop in BPM sum signal with turn number – </a:t>
            </a:r>
            <a:r>
              <a:rPr lang="en-US" dirty="0" err="1"/>
              <a:t>debunching</a:t>
            </a:r>
            <a:r>
              <a:rPr lang="en-US" dirty="0"/>
              <a:t>.</a:t>
            </a:r>
          </a:p>
          <a:p>
            <a:r>
              <a:rPr lang="en-US" dirty="0"/>
              <a:t>For good </a:t>
            </a:r>
            <a:r>
              <a:rPr lang="en-US" dirty="0" smtClean="0"/>
              <a:t>BPM data we required an injected bunch has enough charge and an orbit that stays close to </a:t>
            </a:r>
            <a:r>
              <a:rPr lang="en-US" dirty="0" err="1" smtClean="0"/>
              <a:t>centre</a:t>
            </a:r>
            <a:r>
              <a:rPr lang="en-US" dirty="0" smtClean="0"/>
              <a:t> of BPM aperture.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418"/>
            <a:ext cx="12192000" cy="1010513"/>
          </a:xfrm>
        </p:spPr>
        <p:txBody>
          <a:bodyPr>
            <a:normAutofit/>
          </a:bodyPr>
          <a:lstStyle/>
          <a:p>
            <a:pPr algn="ctr"/>
            <a:r>
              <a:rPr lang="en-US" sz="4000" smtClean="0"/>
              <a:t>EMMA COD </a:t>
            </a:r>
            <a:r>
              <a:rPr lang="en-US" sz="4000" dirty="0"/>
              <a:t>timeline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48466"/>
              </p:ext>
            </p:extLst>
          </p:nvPr>
        </p:nvGraphicFramePr>
        <p:xfrm>
          <a:off x="1680519" y="1125931"/>
          <a:ext cx="8560883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530"/>
                <a:gridCol w="620335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First</a:t>
                      </a:r>
                      <a:r>
                        <a:rPr lang="en-US" baseline="0" dirty="0" smtClean="0"/>
                        <a:t> COD measurement at single </a:t>
                      </a:r>
                      <a:r>
                        <a:rPr lang="en-US" baseline="0" dirty="0" smtClean="0"/>
                        <a:t>momentum.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January</a:t>
                      </a:r>
                      <a:r>
                        <a:rPr lang="en-US" baseline="0" dirty="0" smtClean="0"/>
                        <a:t> 2011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Survey</a:t>
                      </a:r>
                      <a:r>
                        <a:rPr lang="en-US" baseline="0" dirty="0" smtClean="0"/>
                        <a:t> &amp; realignment of </a:t>
                      </a:r>
                      <a:r>
                        <a:rPr lang="en-US" baseline="0" dirty="0" smtClean="0"/>
                        <a:t>magnets.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February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COD</a:t>
                      </a:r>
                      <a:r>
                        <a:rPr lang="en-US" baseline="0" dirty="0" smtClean="0"/>
                        <a:t> not significantly reduced following </a:t>
                      </a:r>
                      <a:r>
                        <a:rPr lang="en-US" baseline="0" dirty="0" smtClean="0"/>
                        <a:t>realignment.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March</a:t>
                      </a:r>
                      <a:r>
                        <a:rPr lang="en-US" baseline="0" dirty="0" smtClean="0"/>
                        <a:t>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COD measured at multiple </a:t>
                      </a:r>
                      <a:r>
                        <a:rPr lang="en-US" dirty="0" smtClean="0"/>
                        <a:t>momenta.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~April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Find</a:t>
                      </a:r>
                      <a:r>
                        <a:rPr lang="en-US" baseline="0" dirty="0" smtClean="0"/>
                        <a:t> septum stray field is major source in horizontal </a:t>
                      </a:r>
                      <a:r>
                        <a:rPr lang="en-US" baseline="0" dirty="0" smtClean="0"/>
                        <a:t>plane.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June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Local correction of</a:t>
                      </a:r>
                      <a:r>
                        <a:rPr lang="en-US" baseline="0" dirty="0" smtClean="0"/>
                        <a:t> septum stray field fails to significantly reduce </a:t>
                      </a:r>
                      <a:r>
                        <a:rPr lang="en-US" baseline="0" dirty="0" smtClean="0"/>
                        <a:t>COD.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~August</a:t>
                      </a:r>
                      <a:r>
                        <a:rPr lang="en-US" baseline="0" dirty="0" smtClean="0"/>
                        <a:t>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Begin</a:t>
                      </a:r>
                      <a:r>
                        <a:rPr lang="en-US" baseline="0" dirty="0" smtClean="0"/>
                        <a:t> switch to EPICS </a:t>
                      </a:r>
                      <a:r>
                        <a:rPr lang="en-US" baseline="0" dirty="0" smtClean="0"/>
                        <a:t>system.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March 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Measurement of stray</a:t>
                      </a:r>
                      <a:r>
                        <a:rPr lang="en-US" baseline="0" dirty="0" smtClean="0"/>
                        <a:t> field in </a:t>
                      </a:r>
                      <a:r>
                        <a:rPr lang="en-US" baseline="0" dirty="0" smtClean="0"/>
                        <a:t>VC.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May 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Begin response matrix </a:t>
                      </a:r>
                      <a:r>
                        <a:rPr lang="en-US" baseline="0" dirty="0" smtClean="0"/>
                        <a:t>measurements.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~July</a:t>
                      </a:r>
                      <a:r>
                        <a:rPr lang="en-US" baseline="0" dirty="0" smtClean="0"/>
                        <a:t> 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Improved EPICS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acquisition.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December 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Reduction</a:t>
                      </a:r>
                      <a:r>
                        <a:rPr lang="en-US" baseline="0" dirty="0" smtClean="0"/>
                        <a:t> in COD over momentum range </a:t>
                      </a:r>
                      <a:r>
                        <a:rPr lang="en-US" baseline="0" dirty="0" smtClean="0"/>
                        <a:t>demonstrated.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2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578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Example COD measurement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668" y="1972685"/>
            <a:ext cx="4252132" cy="32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47703"/>
            <a:ext cx="4635378" cy="355836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7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672" r="672"/>
          <a:stretch>
            <a:fillRect/>
          </a:stretch>
        </p:blipFill>
        <p:spPr>
          <a:xfrm>
            <a:off x="1495311" y="679394"/>
            <a:ext cx="9165520" cy="5369535"/>
          </a:xfrm>
        </p:spPr>
      </p:pic>
      <p:sp>
        <p:nvSpPr>
          <p:cNvPr id="5" name="TextBox 4"/>
          <p:cNvSpPr txBox="1"/>
          <p:nvPr/>
        </p:nvSpPr>
        <p:spPr>
          <a:xfrm>
            <a:off x="2413817" y="6048929"/>
            <a:ext cx="7364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hoped that realigning the magnets would reduce the COD substantially 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4447" y="697323"/>
            <a:ext cx="2922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COD due to </a:t>
            </a:r>
            <a:endParaRPr lang="en-US" sz="4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2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74" b="1774"/>
          <a:stretch>
            <a:fillRect/>
          </a:stretch>
        </p:blipFill>
        <p:spPr>
          <a:xfrm>
            <a:off x="1981200" y="590434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323999" y="5689269"/>
            <a:ext cx="272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..but a large COD remained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12525" y="559854"/>
            <a:ext cx="81246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COD comparison before and after realignment</a:t>
            </a:r>
            <a:endParaRPr lang="en-US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21" y="114500"/>
            <a:ext cx="11899557" cy="1325563"/>
          </a:xfrm>
        </p:spPr>
        <p:txBody>
          <a:bodyPr/>
          <a:lstStyle/>
          <a:p>
            <a:pPr algn="ctr"/>
            <a:r>
              <a:rPr lang="en-US" dirty="0" smtClean="0"/>
              <a:t>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346" y="1393138"/>
            <a:ext cx="11565924" cy="1708408"/>
          </a:xfrm>
        </p:spPr>
        <p:txBody>
          <a:bodyPr>
            <a:normAutofit/>
          </a:bodyPr>
          <a:lstStyle/>
          <a:p>
            <a:r>
              <a:rPr lang="en-US" sz="2400" dirty="0"/>
              <a:t>Linear non-scaling FFAGs allow </a:t>
            </a:r>
            <a:r>
              <a:rPr lang="en-US" sz="2400" dirty="0">
                <a:solidFill>
                  <a:srgbClr val="FF0000"/>
                </a:solidFill>
              </a:rPr>
              <a:t>rapid acceleration in the serpentine channel </a:t>
            </a:r>
            <a:r>
              <a:rPr lang="en-US" sz="2400" dirty="0"/>
              <a:t>and have a </a:t>
            </a:r>
            <a:r>
              <a:rPr lang="en-US" sz="2400" dirty="0">
                <a:solidFill>
                  <a:srgbClr val="FF0000"/>
                </a:solidFill>
              </a:rPr>
              <a:t>large dynamic aperture</a:t>
            </a:r>
            <a:r>
              <a:rPr lang="en-US" sz="2400" dirty="0"/>
              <a:t>. A </a:t>
            </a:r>
            <a:r>
              <a:rPr lang="en-US" sz="2400" dirty="0">
                <a:solidFill>
                  <a:srgbClr val="FF0000"/>
                </a:solidFill>
              </a:rPr>
              <a:t>large betatron tune range </a:t>
            </a:r>
            <a:r>
              <a:rPr lang="en-US" sz="2400" dirty="0"/>
              <a:t>is traversed during acceleration.</a:t>
            </a:r>
          </a:p>
          <a:p>
            <a:r>
              <a:rPr lang="en-US" sz="2400" dirty="0"/>
              <a:t>EMMA consists of 42 offset quadrupole pairs, 19 cavities and ~84 BPMs. Nominally EMMA accelerates electrons in the range 10.5 – 20.5 MeV/c.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539" y="3101546"/>
            <a:ext cx="3896157" cy="37564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248" r="-9248"/>
          <a:stretch>
            <a:fillRect/>
          </a:stretch>
        </p:blipFill>
        <p:spPr>
          <a:xfrm>
            <a:off x="247702" y="129078"/>
            <a:ext cx="10705675" cy="5887709"/>
          </a:xfrm>
        </p:spPr>
      </p:pic>
      <p:pic>
        <p:nvPicPr>
          <p:cNvPr id="6" name="Picture 5" descr="207-10987-xsec-plan-i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6668" y="3072933"/>
            <a:ext cx="360045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3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Predicted COD due to septum stray field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71" y="1506675"/>
            <a:ext cx="2925700" cy="2376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42" y="1557185"/>
            <a:ext cx="2903838" cy="2201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356" y="1551478"/>
            <a:ext cx="2890982" cy="2258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491" y="3929731"/>
            <a:ext cx="2756302" cy="2255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6518" y="3979150"/>
            <a:ext cx="2764082" cy="2156317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21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5736" y="6351383"/>
            <a:ext cx="8156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Beam is always 12.5 MeV/c. Scale quad strengths to simulate various momenta.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529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8" t="11630" r="21807" b="4188"/>
          <a:stretch/>
        </p:blipFill>
        <p:spPr bwMode="auto">
          <a:xfrm>
            <a:off x="6549186" y="2935190"/>
            <a:ext cx="4261470" cy="346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202630"/>
            <a:ext cx="8712968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Magnet uniformity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405" y="1427823"/>
            <a:ext cx="9675075" cy="132622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</a:t>
            </a:r>
            <a:r>
              <a:rPr lang="en-GB" dirty="0" smtClean="0"/>
              <a:t>idn't </a:t>
            </a:r>
            <a:r>
              <a:rPr lang="en-GB" dirty="0"/>
              <a:t>have a great model for the magnets including the effects of the iron, and we had a lot of magnet-to-magnet </a:t>
            </a:r>
            <a:r>
              <a:rPr lang="en-GB" dirty="0" smtClean="0"/>
              <a:t>variation.</a:t>
            </a:r>
          </a:p>
          <a:p>
            <a:r>
              <a:rPr lang="en-GB" dirty="0" smtClean="0"/>
              <a:t>Discovered by Chris Edmonds after end of operations.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8904" y="44625"/>
            <a:ext cx="2133600" cy="365125"/>
          </a:xfrm>
        </p:spPr>
        <p:txBody>
          <a:bodyPr/>
          <a:lstStyle/>
          <a:p>
            <a:fld id="{5BF9F76F-1499-42F1-B0AA-40D11494EFD7}" type="slidenum">
              <a:rPr lang="en-GB" smtClean="0"/>
              <a:t>22</a:t>
            </a:fld>
            <a:endParaRPr lang="en-GB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20999" r="22035" b="7060"/>
          <a:stretch/>
        </p:blipFill>
        <p:spPr bwMode="auto">
          <a:xfrm>
            <a:off x="942563" y="2815722"/>
            <a:ext cx="4759087" cy="370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36361" y="6516052"/>
            <a:ext cx="128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GB" dirty="0"/>
              <a:t>. Edmonds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9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Closed orbit response at BPM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69" y="1917701"/>
            <a:ext cx="3902013" cy="29265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6517" y="5175250"/>
            <a:ext cx="18862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BPM cell 19</a:t>
            </a:r>
          </a:p>
          <a:p>
            <a:r>
              <a:rPr lang="en-US" dirty="0" err="1"/>
              <a:t>n</a:t>
            </a:r>
            <a:r>
              <a:rPr lang="en-US" baseline="-25000" dirty="0" err="1"/>
              <a:t>cut</a:t>
            </a:r>
            <a:r>
              <a:rPr lang="en-US" dirty="0"/>
              <a:t>=10</a:t>
            </a:r>
          </a:p>
          <a:p>
            <a:r>
              <a:rPr lang="en-US" dirty="0"/>
              <a:t>slope = -2.60</a:t>
            </a:r>
          </a:p>
          <a:p>
            <a:r>
              <a:rPr lang="en-US" dirty="0"/>
              <a:t>R-squared = 0.997</a:t>
            </a:r>
          </a:p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5481" y="2111331"/>
            <a:ext cx="5942987" cy="4014832"/>
          </a:xfrm>
        </p:spPr>
        <p:txBody>
          <a:bodyPr>
            <a:noAutofit/>
          </a:bodyPr>
          <a:lstStyle/>
          <a:p>
            <a:r>
              <a:rPr lang="en-US" sz="2400" dirty="0"/>
              <a:t>Choose to shift F quad in cell 14 increments of 0.1mm*. (Corresponds to 0.7 </a:t>
            </a:r>
            <a:r>
              <a:rPr lang="en-US" sz="2400" dirty="0" err="1"/>
              <a:t>mT</a:t>
            </a:r>
            <a:r>
              <a:rPr lang="en-US" sz="2400" dirty="0"/>
              <a:t> dipole change per increment)</a:t>
            </a:r>
          </a:p>
          <a:p>
            <a:r>
              <a:rPr lang="en-US" sz="2400" dirty="0"/>
              <a:t>Covered range -1 mm to +0.4mm</a:t>
            </a:r>
          </a:p>
          <a:p>
            <a:r>
              <a:rPr lang="en-US" sz="2400" dirty="0"/>
              <a:t>Fewer outward shifts as close to limit of QF allowed movement.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0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9207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Response matrix measurement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63" y="2819401"/>
            <a:ext cx="3816350" cy="2862263"/>
          </a:xfrm>
        </p:spPr>
      </p:pic>
      <p:sp>
        <p:nvSpPr>
          <p:cNvPr id="7" name="TextBox 6"/>
          <p:cNvSpPr txBox="1"/>
          <p:nvPr/>
        </p:nvSpPr>
        <p:spPr>
          <a:xfrm>
            <a:off x="690787" y="1640981"/>
            <a:ext cx="11059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Look at response at each BPM due to a single magnet shift.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Can see characteristic “dip” at the corrector </a:t>
            </a:r>
            <a:r>
              <a:rPr lang="en-US" dirty="0" smtClean="0"/>
              <a:t>location (depends on fractional tune).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Error bars obtained by adding in quadrature the standard deviation of </a:t>
            </a:r>
            <a:r>
              <a:rPr lang="en-US" dirty="0"/>
              <a:t>closed orbit </a:t>
            </a:r>
            <a:r>
              <a:rPr lang="en-US" dirty="0"/>
              <a:t>measurement over shots.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95501" y="5694363"/>
            <a:ext cx="412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co response to D in cell 14 shift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01" y="2803527"/>
            <a:ext cx="3837516" cy="28781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9031" y="5699126"/>
            <a:ext cx="356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co response to VC in cell 29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51200" y="2672834"/>
            <a:ext cx="153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D-14 response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3801" y="2634734"/>
            <a:ext cx="1650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VC-29 response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274638"/>
            <a:ext cx="8890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Fit RM measurements</a:t>
            </a:r>
            <a:endParaRPr lang="en-US" dirty="0"/>
          </a:p>
        </p:txBody>
      </p:sp>
      <p:pic>
        <p:nvPicPr>
          <p:cNvPr id="6" name="Content Placeholder 5" descr="rm_tune_compar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6458517" y="1285081"/>
            <a:ext cx="4775824" cy="2626519"/>
          </a:xfrm>
        </p:spPr>
      </p:pic>
      <p:pic>
        <p:nvPicPr>
          <p:cNvPr id="7" name="Picture 6" descr="rm_betaprod_compa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85" y="3866776"/>
            <a:ext cx="3504000" cy="262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3896658"/>
            <a:ext cx="3504000" cy="26280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2063995" y="1861041"/>
          <a:ext cx="3695938" cy="73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Equation" r:id="rId6" imgW="2362200" imgH="469900" progId="Equation.3">
                  <p:embed/>
                </p:oleObj>
              </mc:Choice>
              <mc:Fallback>
                <p:oleObj name="Equation" r:id="rId6" imgW="2362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3995" y="1861041"/>
                        <a:ext cx="3695938" cy="73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69904" y="2819887"/>
            <a:ext cx="5464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Fit measured RM using </a:t>
            </a:r>
            <a:r>
              <a:rPr lang="en-US" sz="2000" dirty="0"/>
              <a:t>downhill simplex algorithm to find product of β, phase advance between corrector and BPM and tune.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Measured </a:t>
            </a:r>
            <a:r>
              <a:rPr lang="en-US" dirty="0" err="1" smtClean="0"/>
              <a:t>vs</a:t>
            </a:r>
            <a:r>
              <a:rPr lang="en-US" dirty="0" smtClean="0"/>
              <a:t> simulated RM</a:t>
            </a:r>
            <a:endParaRPr lang="en-US" dirty="0"/>
          </a:p>
        </p:txBody>
      </p:sp>
      <p:pic>
        <p:nvPicPr>
          <p:cNvPr id="4" name="Content Placeholder 3" descr="correction_comp_14p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1721088" y="2255921"/>
            <a:ext cx="5161838" cy="283881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09" y="2255921"/>
            <a:ext cx="3785082" cy="2838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1378" y="5094734"/>
            <a:ext cx="873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Simulated response matrix generated by </a:t>
            </a:r>
            <a:r>
              <a:rPr lang="en-US" dirty="0" err="1"/>
              <a:t>Zgoubi</a:t>
            </a:r>
            <a:r>
              <a:rPr lang="en-US" dirty="0"/>
              <a:t> with quadrupole currents adjusted to match measured tune.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7659" y="1482901"/>
            <a:ext cx="2203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14.3 MeV/c</a:t>
            </a:r>
          </a:p>
          <a:p>
            <a:r>
              <a:rPr lang="en-US" dirty="0" err="1"/>
              <a:t>Sim</a:t>
            </a:r>
            <a:r>
              <a:rPr lang="en-US" dirty="0"/>
              <a:t> RM tune: 8.5</a:t>
            </a:r>
          </a:p>
          <a:p>
            <a:r>
              <a:rPr lang="en-US" dirty="0" err="1"/>
              <a:t>Meas</a:t>
            </a:r>
            <a:r>
              <a:rPr lang="en-US" dirty="0"/>
              <a:t> RM tune: 8.484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93401" y="1482901"/>
            <a:ext cx="2203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16.1 MeV/c</a:t>
            </a:r>
          </a:p>
          <a:p>
            <a:r>
              <a:rPr lang="en-US" dirty="0" err="1"/>
              <a:t>Sim</a:t>
            </a:r>
            <a:r>
              <a:rPr lang="en-US" dirty="0"/>
              <a:t> RM tune: 7.5</a:t>
            </a:r>
          </a:p>
          <a:p>
            <a:r>
              <a:rPr lang="en-US" dirty="0" err="1"/>
              <a:t>Meas</a:t>
            </a:r>
            <a:r>
              <a:rPr lang="en-US" dirty="0"/>
              <a:t> RM tune: 7.48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513" b="3513"/>
          <a:stretch>
            <a:fillRect/>
          </a:stretch>
        </p:blipFill>
        <p:spPr>
          <a:xfrm>
            <a:off x="1965900" y="682231"/>
            <a:ext cx="8229600" cy="452596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8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95" y="365125"/>
            <a:ext cx="1182541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COD </a:t>
            </a:r>
            <a:r>
              <a:rPr lang="en-US" dirty="0" smtClean="0"/>
              <a:t>multi-p correction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experimental result.</a:t>
            </a:r>
            <a:endParaRPr lang="en-US" dirty="0"/>
          </a:p>
        </p:txBody>
      </p:sp>
      <p:pic>
        <p:nvPicPr>
          <p:cNvPr id="6" name="Content Placeholder 5" descr="correction_glob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63286" y="2218061"/>
            <a:ext cx="7880089" cy="3260768"/>
          </a:xfrm>
        </p:spPr>
      </p:pic>
      <p:sp>
        <p:nvSpPr>
          <p:cNvPr id="7" name="TextBox 6"/>
          <p:cNvSpPr txBox="1"/>
          <p:nvPr/>
        </p:nvSpPr>
        <p:spPr>
          <a:xfrm>
            <a:off x="1471304" y="1918926"/>
            <a:ext cx="129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14.3 MeV/c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66712" y="1918926"/>
            <a:ext cx="129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18.0 MeV/c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69008" y="1920413"/>
            <a:ext cx="129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16.1 MeV/c</a:t>
            </a:r>
            <a:endParaRPr lang="en-US" b="1" dirty="0"/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03" y="2133072"/>
            <a:ext cx="4511554" cy="3577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1162" y="5676945"/>
            <a:ext cx="3117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 profiles at </a:t>
            </a:r>
            <a:r>
              <a:rPr lang="en-US" smtClean="0"/>
              <a:t>three momenta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37508" y="5776326"/>
            <a:ext cx="281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 </a:t>
            </a:r>
            <a:r>
              <a:rPr lang="en-US" dirty="0" err="1" smtClean="0"/>
              <a:t>rms</a:t>
            </a:r>
            <a:r>
              <a:rPr lang="en-US" dirty="0" smtClean="0"/>
              <a:t> versus momentum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25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Harmonics before &amp; after </a:t>
            </a:r>
            <a:r>
              <a:rPr lang="en-US" dirty="0" smtClean="0"/>
              <a:t>correction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36075" y="5636979"/>
            <a:ext cx="5789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Horizontal harmonic </a:t>
            </a:r>
            <a:r>
              <a:rPr lang="en-US" dirty="0" smtClean="0"/>
              <a:t>7.</a:t>
            </a:r>
          </a:p>
          <a:p>
            <a:r>
              <a:rPr lang="en-US" dirty="0" smtClean="0"/>
              <a:t>Black: before correction.</a:t>
            </a:r>
          </a:p>
          <a:p>
            <a:r>
              <a:rPr lang="en-US" dirty="0" smtClean="0"/>
              <a:t>Red: after correction.</a:t>
            </a:r>
          </a:p>
          <a:p>
            <a:endParaRPr lang="en-US" dirty="0"/>
          </a:p>
        </p:txBody>
      </p:sp>
      <p:pic>
        <p:nvPicPr>
          <p:cNvPr id="10" name="Content Placeholder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2385805" y="1875354"/>
            <a:ext cx="6486976" cy="35769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76976" y="1690688"/>
            <a:ext cx="639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 FFT of COD profile to find strengths and phases of harmonics. 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62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Linear non-scaling FFAG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0" y="1828799"/>
            <a:ext cx="3555045" cy="3323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283" y="1477210"/>
            <a:ext cx="5026111" cy="3675557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4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2" y="-12805"/>
            <a:ext cx="11924269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Accelerated orbit distortion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772400" cy="166092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Assume D magnets </a:t>
            </a:r>
            <a:r>
              <a:rPr lang="en-US" dirty="0" smtClean="0"/>
              <a:t>randomly misaligned </a:t>
            </a:r>
            <a:r>
              <a:rPr lang="en-US" dirty="0"/>
              <a:t>with </a:t>
            </a:r>
            <a:r>
              <a:rPr lang="en-US" dirty="0" err="1"/>
              <a:t>σ</a:t>
            </a:r>
            <a:r>
              <a:rPr lang="en-US" dirty="0"/>
              <a:t> of 50 </a:t>
            </a:r>
            <a:r>
              <a:rPr lang="en-US" dirty="0" smtClean="0"/>
              <a:t>microns. Accelerate from 10-20 MeV in ~14 turns.</a:t>
            </a:r>
            <a:endParaRPr lang="en-US" dirty="0"/>
          </a:p>
          <a:p>
            <a:r>
              <a:rPr lang="en-US" dirty="0"/>
              <a:t>21 cavities included to reduce </a:t>
            </a:r>
            <a:r>
              <a:rPr lang="en-US" dirty="0" err="1"/>
              <a:t>synchro</a:t>
            </a:r>
            <a:r>
              <a:rPr lang="en-US" dirty="0"/>
              <a:t>-beta effect.</a:t>
            </a:r>
          </a:p>
          <a:p>
            <a:r>
              <a:rPr lang="en-US" dirty="0"/>
              <a:t>No obvious pattern in distortion associated with integer tunes.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61128"/>
            <a:ext cx="4066588" cy="3049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57" y="3244194"/>
            <a:ext cx="4164442" cy="3123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9124" y="6229180"/>
            <a:ext cx="155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Misalignments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28474" y="6237137"/>
            <a:ext cx="112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Distortion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274638"/>
            <a:ext cx="90254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Isolate effect of harmonic of misalignment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12340"/>
            <a:ext cx="8229600" cy="1921933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Remove all but one harmonic from misalignments.</a:t>
            </a:r>
          </a:p>
          <a:p>
            <a:r>
              <a:rPr lang="en-US" sz="2400" dirty="0"/>
              <a:t>FFT &gt; set other components to zero &gt; Inverse FFT</a:t>
            </a:r>
          </a:p>
          <a:p>
            <a:r>
              <a:rPr lang="en-US" sz="2400" dirty="0"/>
              <a:t>Can now see coherent growth in distortion in vicinity of integer tune.</a:t>
            </a:r>
          </a:p>
          <a:p>
            <a:r>
              <a:rPr lang="en-US" sz="2400" dirty="0"/>
              <a:t>Effect of harmonic 7 shown below.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61128"/>
            <a:ext cx="4066588" cy="3049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57" y="3261127"/>
            <a:ext cx="4164442" cy="3123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1259" y="6229180"/>
            <a:ext cx="220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FFT &amp;  </a:t>
            </a:r>
            <a:r>
              <a:rPr lang="en-US" dirty="0" err="1"/>
              <a:t>MIsalignments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28474" y="6205557"/>
            <a:ext cx="112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Distortion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2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Correcting harmonics over momentum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73" y="2753286"/>
            <a:ext cx="4691902" cy="2553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276" y="2753285"/>
            <a:ext cx="4681818" cy="25121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0038" y="5777631"/>
            <a:ext cx="811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Correcting each harmonic </a:t>
            </a:r>
            <a:r>
              <a:rPr lang="en-US" smtClean="0"/>
              <a:t>of COD (left) </a:t>
            </a:r>
            <a:r>
              <a:rPr lang="en-US" dirty="0" smtClean="0"/>
              <a:t>also </a:t>
            </a:r>
            <a:r>
              <a:rPr lang="en-US" smtClean="0"/>
              <a:t>corrects the accelerated orbit (right).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57" y="1430209"/>
            <a:ext cx="11269362" cy="4351338"/>
          </a:xfrm>
        </p:spPr>
        <p:txBody>
          <a:bodyPr/>
          <a:lstStyle/>
          <a:p>
            <a:r>
              <a:rPr lang="en-US" sz="2400" dirty="0" smtClean="0"/>
              <a:t>Early measurements were very time consuming before EPICS came online.</a:t>
            </a:r>
          </a:p>
          <a:p>
            <a:r>
              <a:rPr lang="en-US" sz="2400" dirty="0" smtClean="0"/>
              <a:t>It was difficult to inject at low momenta. Closed orbit displaced inwards from expected positions. Saturation effects in iron at high currents complicated equivalent momentum method of simulating low momentum injection.</a:t>
            </a:r>
          </a:p>
          <a:p>
            <a:r>
              <a:rPr lang="en-US" sz="2400" dirty="0" smtClean="0"/>
              <a:t>The source of vertical COD not identified.</a:t>
            </a:r>
          </a:p>
          <a:p>
            <a:r>
              <a:rPr lang="en-US" sz="2400" dirty="0" smtClean="0"/>
              <a:t>Significant differences in magnets from one cell to the next were discovered by Chris Edmonds after end of operations (e.g. distance from magnet to clamp plate).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51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058" y="365125"/>
            <a:ext cx="7830580" cy="588966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1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301" y="0"/>
            <a:ext cx="9800343" cy="6257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9301" y="5041557"/>
            <a:ext cx="2546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Diagnostics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0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\\Engserve\CONFORM\EMMA\drg - drawing layouts and images\EMMA CAD Model Apr09\207-10842-a0-090-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439938"/>
            <a:ext cx="88392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8543925" y="6200477"/>
            <a:ext cx="16962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Injection Line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84168" y="3372849"/>
            <a:ext cx="265329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Diagnostics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Beamline</a:t>
            </a:r>
            <a:endParaRPr lang="en-GB" sz="2000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10800000" flipV="1">
            <a:off x="7272338" y="6490989"/>
            <a:ext cx="925512" cy="10636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642100" y="3500756"/>
            <a:ext cx="914400" cy="158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Group 39"/>
          <p:cNvGraphicFramePr>
            <a:graphicFrameLocks/>
          </p:cNvGraphicFramePr>
          <p:nvPr>
            <p:extLst/>
          </p:nvPr>
        </p:nvGraphicFramePr>
        <p:xfrm>
          <a:off x="6306456" y="1407207"/>
          <a:ext cx="3827689" cy="1828800"/>
        </p:xfrm>
        <a:graphic>
          <a:graphicData uri="http://schemas.openxmlformats.org/drawingml/2006/table">
            <a:tbl>
              <a:tblPr/>
              <a:tblGrid>
                <a:gridCol w="2101348"/>
                <a:gridCol w="1726341"/>
              </a:tblGrid>
              <a:tr h="375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Frequency (nominal)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1.3 GHz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6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 of RF cavities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19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6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Repetition rate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1 - 20 Hz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Bunch charge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16-32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single bunch 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399" name="Group 39"/>
          <p:cNvGraphicFramePr>
            <a:graphicFrameLocks noGrp="1"/>
          </p:cNvGraphicFramePr>
          <p:nvPr>
            <p:ph idx="1"/>
            <p:extLst/>
          </p:nvPr>
        </p:nvGraphicFramePr>
        <p:xfrm>
          <a:off x="1857829" y="1047790"/>
          <a:ext cx="3827689" cy="2381210"/>
        </p:xfrm>
        <a:graphic>
          <a:graphicData uri="http://schemas.openxmlformats.org/drawingml/2006/table">
            <a:tbl>
              <a:tblPr/>
              <a:tblGrid>
                <a:gridCol w="2101348"/>
                <a:gridCol w="1726341"/>
              </a:tblGrid>
              <a:tr h="368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Energy range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 – 20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Lattice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F/D Doublet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Circumference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16.57 m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 of cells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5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Normalised transverse acceptance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en-GB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mm-rad</a:t>
                      </a:r>
                      <a:endParaRPr kumimoji="0" lang="en-GB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1703512" y="202630"/>
            <a:ext cx="87129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EMMA Parameters &amp; Layout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72264" y="39540"/>
            <a:ext cx="2133600" cy="365125"/>
          </a:xfrm>
        </p:spPr>
        <p:txBody>
          <a:bodyPr/>
          <a:lstStyle/>
          <a:p>
            <a:pPr>
              <a:defRPr/>
            </a:pPr>
            <a:fld id="{CD85B2F0-C48E-451D-940B-2DA8523B1899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8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647728" y="116632"/>
            <a:ext cx="5614988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EMMA Ring Cell</a:t>
            </a:r>
          </a:p>
        </p:txBody>
      </p:sp>
      <p:graphicFrame>
        <p:nvGraphicFramePr>
          <p:cNvPr id="393305" name="Group 89"/>
          <p:cNvGraphicFramePr>
            <a:graphicFrameLocks noGrp="1"/>
          </p:cNvGraphicFramePr>
          <p:nvPr/>
        </p:nvGraphicFramePr>
        <p:xfrm>
          <a:off x="7824789" y="1557338"/>
          <a:ext cx="2592387" cy="1341120"/>
        </p:xfrm>
        <a:graphic>
          <a:graphicData uri="http://schemas.openxmlformats.org/drawingml/2006/table">
            <a:tbl>
              <a:tblPr/>
              <a:tblGrid>
                <a:gridCol w="1209675"/>
                <a:gridCol w="1382712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Long drift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210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 Quad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58.8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Short drift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50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 Quad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75.7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1422401" y="1412875"/>
            <a:ext cx="6329363" cy="5175250"/>
            <a:chOff x="-101600" y="1412875"/>
            <a:chExt cx="6329363" cy="5175250"/>
          </a:xfrm>
        </p:grpSpPr>
        <p:pic>
          <p:nvPicPr>
            <p:cNvPr id="24597" name="Picture 84" descr="207-10520_1 Fl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2625" y="1412875"/>
              <a:ext cx="5545138" cy="5175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8" name="Text Box 4"/>
            <p:cNvSpPr txBox="1">
              <a:spLocks noChangeArrowheads="1"/>
            </p:cNvSpPr>
            <p:nvPr/>
          </p:nvSpPr>
          <p:spPr bwMode="auto">
            <a:xfrm>
              <a:off x="3924300" y="2492375"/>
              <a:ext cx="2904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24599" name="Text Box 5"/>
            <p:cNvSpPr txBox="1">
              <a:spLocks noChangeArrowheads="1"/>
            </p:cNvSpPr>
            <p:nvPr/>
          </p:nvSpPr>
          <p:spPr bwMode="auto">
            <a:xfrm>
              <a:off x="4932363" y="2276475"/>
              <a:ext cx="3305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4600" name="Text Box 7"/>
            <p:cNvSpPr txBox="1">
              <a:spLocks noChangeArrowheads="1"/>
            </p:cNvSpPr>
            <p:nvPr/>
          </p:nvSpPr>
          <p:spPr bwMode="auto">
            <a:xfrm>
              <a:off x="2555875" y="3355975"/>
              <a:ext cx="63062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bg1"/>
                  </a:solidFill>
                </a:rPr>
                <a:t>Cavity</a:t>
              </a:r>
            </a:p>
          </p:txBody>
        </p:sp>
        <p:sp>
          <p:nvSpPr>
            <p:cNvPr id="24601" name="Line 37"/>
            <p:cNvSpPr>
              <a:spLocks noChangeShapeType="1"/>
            </p:cNvSpPr>
            <p:nvPr/>
          </p:nvSpPr>
          <p:spPr bwMode="auto">
            <a:xfrm>
              <a:off x="2051050" y="6092825"/>
              <a:ext cx="172720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2" name="Text Box 39"/>
            <p:cNvSpPr txBox="1">
              <a:spLocks noChangeArrowheads="1"/>
            </p:cNvSpPr>
            <p:nvPr/>
          </p:nvSpPr>
          <p:spPr bwMode="auto">
            <a:xfrm>
              <a:off x="2482850" y="5732463"/>
              <a:ext cx="784189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hlink"/>
                  </a:solidFill>
                </a:rPr>
                <a:t>210 mm</a:t>
              </a:r>
            </a:p>
          </p:txBody>
        </p:sp>
        <p:sp>
          <p:nvSpPr>
            <p:cNvPr id="24603" name="Line 40"/>
            <p:cNvSpPr>
              <a:spLocks noChangeShapeType="1"/>
            </p:cNvSpPr>
            <p:nvPr/>
          </p:nvSpPr>
          <p:spPr bwMode="auto">
            <a:xfrm>
              <a:off x="2051050" y="4005263"/>
              <a:ext cx="0" cy="2232025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4" name="Line 41"/>
            <p:cNvSpPr>
              <a:spLocks noChangeShapeType="1"/>
            </p:cNvSpPr>
            <p:nvPr/>
          </p:nvSpPr>
          <p:spPr bwMode="auto">
            <a:xfrm>
              <a:off x="3779838" y="4005263"/>
              <a:ext cx="0" cy="2232025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5" name="Text Box 42"/>
            <p:cNvSpPr txBox="1">
              <a:spLocks noChangeArrowheads="1"/>
            </p:cNvSpPr>
            <p:nvPr/>
          </p:nvSpPr>
          <p:spPr bwMode="auto">
            <a:xfrm>
              <a:off x="2482850" y="5156200"/>
              <a:ext cx="784189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dirty="0">
                  <a:solidFill>
                    <a:schemeClr val="hlink"/>
                  </a:solidFill>
                </a:rPr>
                <a:t>110 mm</a:t>
              </a:r>
            </a:p>
          </p:txBody>
        </p:sp>
        <p:sp>
          <p:nvSpPr>
            <p:cNvPr id="24606" name="Line 43"/>
            <p:cNvSpPr>
              <a:spLocks noChangeShapeType="1"/>
            </p:cNvSpPr>
            <p:nvPr/>
          </p:nvSpPr>
          <p:spPr bwMode="auto">
            <a:xfrm>
              <a:off x="2411413" y="5516563"/>
              <a:ext cx="100806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7" name="Line 44"/>
            <p:cNvSpPr>
              <a:spLocks noChangeShapeType="1"/>
            </p:cNvSpPr>
            <p:nvPr/>
          </p:nvSpPr>
          <p:spPr bwMode="auto">
            <a:xfrm>
              <a:off x="2411413" y="4364038"/>
              <a:ext cx="0" cy="1296987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8" name="Line 46"/>
            <p:cNvSpPr>
              <a:spLocks noChangeShapeType="1"/>
            </p:cNvSpPr>
            <p:nvPr/>
          </p:nvSpPr>
          <p:spPr bwMode="auto">
            <a:xfrm>
              <a:off x="4211638" y="378777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" name="Text Box 62"/>
            <p:cNvSpPr txBox="1">
              <a:spLocks noChangeArrowheads="1"/>
            </p:cNvSpPr>
            <p:nvPr/>
          </p:nvSpPr>
          <p:spPr bwMode="auto">
            <a:xfrm>
              <a:off x="2482850" y="3787775"/>
              <a:ext cx="316388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>
                  <a:solidFill>
                    <a:schemeClr val="bg1"/>
                  </a:solidFill>
                </a:rPr>
                <a:t>Beam stay clear aperture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24610" name="Text Box 66"/>
            <p:cNvSpPr txBox="1">
              <a:spLocks noChangeArrowheads="1"/>
            </p:cNvSpPr>
            <p:nvPr/>
          </p:nvSpPr>
          <p:spPr bwMode="auto">
            <a:xfrm>
              <a:off x="1762125" y="2276475"/>
              <a:ext cx="3305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4611" name="Line 67"/>
            <p:cNvSpPr>
              <a:spLocks noChangeShapeType="1"/>
            </p:cNvSpPr>
            <p:nvPr/>
          </p:nvSpPr>
          <p:spPr bwMode="auto">
            <a:xfrm>
              <a:off x="3419475" y="4364038"/>
              <a:ext cx="0" cy="1296987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2" name="Line 80"/>
            <p:cNvSpPr>
              <a:spLocks noChangeShapeType="1"/>
            </p:cNvSpPr>
            <p:nvPr/>
          </p:nvSpPr>
          <p:spPr bwMode="auto">
            <a:xfrm>
              <a:off x="4859338" y="1916113"/>
              <a:ext cx="50323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3" name="Text Box 81"/>
            <p:cNvSpPr txBox="1">
              <a:spLocks noChangeArrowheads="1"/>
            </p:cNvSpPr>
            <p:nvPr/>
          </p:nvSpPr>
          <p:spPr bwMode="auto">
            <a:xfrm>
              <a:off x="4716463" y="1555750"/>
              <a:ext cx="69281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hlink"/>
                  </a:solidFill>
                </a:rPr>
                <a:t>65 mm</a:t>
              </a:r>
            </a:p>
          </p:txBody>
        </p:sp>
        <p:sp>
          <p:nvSpPr>
            <p:cNvPr id="24614" name="Line 82"/>
            <p:cNvSpPr>
              <a:spLocks noChangeShapeType="1"/>
            </p:cNvSpPr>
            <p:nvPr/>
          </p:nvSpPr>
          <p:spPr bwMode="auto">
            <a:xfrm>
              <a:off x="3851275" y="2205038"/>
              <a:ext cx="503238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5" name="Text Box 83"/>
            <p:cNvSpPr txBox="1">
              <a:spLocks noChangeArrowheads="1"/>
            </p:cNvSpPr>
            <p:nvPr/>
          </p:nvSpPr>
          <p:spPr bwMode="auto">
            <a:xfrm>
              <a:off x="3779838" y="1844675"/>
              <a:ext cx="69281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hlink"/>
                  </a:solidFill>
                </a:rPr>
                <a:t>55 mm</a:t>
              </a:r>
            </a:p>
          </p:txBody>
        </p:sp>
        <p:sp>
          <p:nvSpPr>
            <p:cNvPr id="24617" name="Text Box 85"/>
            <p:cNvSpPr txBox="1">
              <a:spLocks noChangeArrowheads="1"/>
            </p:cNvSpPr>
            <p:nvPr/>
          </p:nvSpPr>
          <p:spPr bwMode="auto">
            <a:xfrm>
              <a:off x="-73025" y="2720975"/>
              <a:ext cx="1684338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3399FF"/>
                  </a:solidFill>
                </a:rPr>
                <a:t>Low Energy Beam</a:t>
              </a:r>
            </a:p>
          </p:txBody>
        </p:sp>
        <p:sp>
          <p:nvSpPr>
            <p:cNvPr id="24618" name="Text Box 86"/>
            <p:cNvSpPr txBox="1">
              <a:spLocks noChangeArrowheads="1"/>
            </p:cNvSpPr>
            <p:nvPr/>
          </p:nvSpPr>
          <p:spPr bwMode="auto">
            <a:xfrm>
              <a:off x="-101600" y="3946525"/>
              <a:ext cx="18573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000" b="1">
                  <a:solidFill>
                    <a:srgbClr val="FF0000"/>
                  </a:solidFill>
                </a:rPr>
                <a:t>High Energy Beam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609342" y="4559754"/>
            <a:ext cx="3058659" cy="2089148"/>
            <a:chOff x="6085341" y="4559754"/>
            <a:chExt cx="3058659" cy="2089148"/>
          </a:xfrm>
        </p:grpSpPr>
        <p:pic>
          <p:nvPicPr>
            <p:cNvPr id="35" name="Picture 11" descr="EMMAslide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7763" y="4559754"/>
              <a:ext cx="2916237" cy="1360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Line 7"/>
            <p:cNvSpPr>
              <a:spLocks noChangeShapeType="1"/>
            </p:cNvSpPr>
            <p:nvPr/>
          </p:nvSpPr>
          <p:spPr bwMode="auto">
            <a:xfrm flipV="1">
              <a:off x="6923315" y="5421085"/>
              <a:ext cx="503044" cy="732971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 Box 16"/>
            <p:cNvSpPr txBox="1">
              <a:spLocks noChangeArrowheads="1"/>
            </p:cNvSpPr>
            <p:nvPr/>
          </p:nvSpPr>
          <p:spPr bwMode="auto">
            <a:xfrm>
              <a:off x="6085341" y="6248930"/>
              <a:ext cx="2826430" cy="3999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 dirty="0"/>
                <a:t>Independent sliders</a:t>
              </a:r>
              <a:endParaRPr lang="en-US" sz="2000" b="1" dirty="0"/>
            </a:p>
          </p:txBody>
        </p:sp>
      </p:grpSp>
      <p:sp>
        <p:nvSpPr>
          <p:cNvPr id="24579" name="Text Box 17"/>
          <p:cNvSpPr txBox="1">
            <a:spLocks noChangeArrowheads="1"/>
          </p:cNvSpPr>
          <p:nvPr/>
        </p:nvSpPr>
        <p:spPr bwMode="auto">
          <a:xfrm>
            <a:off x="7474180" y="3239182"/>
            <a:ext cx="33244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GB" sz="2400" dirty="0"/>
              <a:t> 42 </a:t>
            </a:r>
            <a:r>
              <a:rPr lang="en-GB" sz="2400" dirty="0"/>
              <a:t>identical </a:t>
            </a:r>
            <a:r>
              <a:rPr lang="en-GB" sz="2400" dirty="0"/>
              <a:t>doublets</a:t>
            </a:r>
          </a:p>
          <a:p>
            <a:pPr>
              <a:buFontTx/>
              <a:buChar char="•"/>
            </a:pPr>
            <a:r>
              <a:rPr lang="en-GB" sz="2400" dirty="0"/>
              <a:t> Apart from injection and extraction</a:t>
            </a:r>
            <a:endParaRPr lang="en-GB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98904" y="39540"/>
            <a:ext cx="2133600" cy="365125"/>
          </a:xfrm>
        </p:spPr>
        <p:txBody>
          <a:bodyPr/>
          <a:lstStyle/>
          <a:p>
            <a:fld id="{5BF9F76F-1499-42F1-B0AA-40D11494EFD7}" type="slidenum">
              <a:rPr lang="en-GB" smtClean="0"/>
              <a:t>7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36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65" y="36570"/>
            <a:ext cx="10355426" cy="63197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1281" y="36570"/>
            <a:ext cx="280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Machida, PASI 2013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06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EMMA BPM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764" y="1367305"/>
            <a:ext cx="5154828" cy="28397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3041" y="4284988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Button pickup 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437" y="1690688"/>
            <a:ext cx="5562990" cy="24406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764" y="4880919"/>
            <a:ext cx="5366363" cy="19770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65095" y="1387724"/>
            <a:ext cx="180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Vertical corrector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F16A-8CB5-1A48-B8C0-5A381DCF0B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096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7.9|1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7338</TotalTime>
  <Words>1561</Words>
  <Application>Microsoft Macintosh PowerPoint</Application>
  <PresentationFormat>Widescreen</PresentationFormat>
  <Paragraphs>243</Paragraphs>
  <Slides>33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Calibri Light</vt:lpstr>
      <vt:lpstr>Mangal</vt:lpstr>
      <vt:lpstr>MS Mincho</vt:lpstr>
      <vt:lpstr>ＭＳ Ｐゴシック</vt:lpstr>
      <vt:lpstr>Verdana</vt:lpstr>
      <vt:lpstr>Wingdings</vt:lpstr>
      <vt:lpstr>Arial</vt:lpstr>
      <vt:lpstr>Calibri</vt:lpstr>
      <vt:lpstr>Times New Roman</vt:lpstr>
      <vt:lpstr>Office Theme</vt:lpstr>
      <vt:lpstr>Equation</vt:lpstr>
      <vt:lpstr>The EMMA experience: Orbit correction in EMMA</vt:lpstr>
      <vt:lpstr>EMMA</vt:lpstr>
      <vt:lpstr>Linear non-scaling FFAG</vt:lpstr>
      <vt:lpstr>PowerPoint Presentation</vt:lpstr>
      <vt:lpstr>PowerPoint Presentation</vt:lpstr>
      <vt:lpstr>PowerPoint Presentation</vt:lpstr>
      <vt:lpstr>EMMA Ring Cell</vt:lpstr>
      <vt:lpstr>PowerPoint Presentation</vt:lpstr>
      <vt:lpstr>EMMA BPM</vt:lpstr>
      <vt:lpstr>  2009 to 2011. EMMA BPM System design.</vt:lpstr>
      <vt:lpstr>BPM data acquisition</vt:lpstr>
      <vt:lpstr>BPM data</vt:lpstr>
      <vt:lpstr>Example: Response matrix measurement</vt:lpstr>
      <vt:lpstr>Optimising injection</vt:lpstr>
      <vt:lpstr>COD : What we found</vt:lpstr>
      <vt:lpstr>EMMA COD timeline</vt:lpstr>
      <vt:lpstr>Example COD measurement</vt:lpstr>
      <vt:lpstr>PowerPoint Presentation</vt:lpstr>
      <vt:lpstr>PowerPoint Presentation</vt:lpstr>
      <vt:lpstr>PowerPoint Presentation</vt:lpstr>
      <vt:lpstr>Predicted COD due to septum stray field</vt:lpstr>
      <vt:lpstr>Magnet uniformity</vt:lpstr>
      <vt:lpstr>Closed orbit response at BPM </vt:lpstr>
      <vt:lpstr>Response matrix measurement</vt:lpstr>
      <vt:lpstr>Fit RM measurements</vt:lpstr>
      <vt:lpstr>Measured vs simulated RM</vt:lpstr>
      <vt:lpstr>PowerPoint Presentation</vt:lpstr>
      <vt:lpstr>COD multi-p correction – experimental result.</vt:lpstr>
      <vt:lpstr>Harmonics before &amp; after correction</vt:lpstr>
      <vt:lpstr>Accelerated orbit distortion</vt:lpstr>
      <vt:lpstr>Isolate effect of harmonic of misalignment</vt:lpstr>
      <vt:lpstr>Correcting harmonics over momentum range</vt:lpstr>
      <vt:lpstr>Issues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study of scaling FFAGs in a multipole ion trap</dc:title>
  <dc:creator>Microsoft Office User</dc:creator>
  <cp:lastModifiedBy>Microsoft Office User</cp:lastModifiedBy>
  <cp:revision>126</cp:revision>
  <cp:lastPrinted>2017-09-09T14:58:11Z</cp:lastPrinted>
  <dcterms:created xsi:type="dcterms:W3CDTF">2017-07-21T13:22:25Z</dcterms:created>
  <dcterms:modified xsi:type="dcterms:W3CDTF">2017-09-09T15:24:09Z</dcterms:modified>
</cp:coreProperties>
</file>