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85" r:id="rId5"/>
    <p:sldId id="286" r:id="rId6"/>
    <p:sldId id="287" r:id="rId7"/>
    <p:sldId id="260" r:id="rId8"/>
    <p:sldId id="261" r:id="rId9"/>
    <p:sldId id="264" r:id="rId10"/>
    <p:sldId id="267" r:id="rId11"/>
    <p:sldId id="268" r:id="rId12"/>
    <p:sldId id="271" r:id="rId13"/>
    <p:sldId id="259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70" r:id="rId27"/>
    <p:sldId id="272" r:id="rId28"/>
    <p:sldId id="273" r:id="rId29"/>
    <p:sldId id="266" r:id="rId30"/>
    <p:sldId id="265" r:id="rId31"/>
    <p:sldId id="262" r:id="rId32"/>
    <p:sldId id="2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88"/>
    <p:restoredTop sz="94575"/>
  </p:normalViewPr>
  <p:slideViewPr>
    <p:cSldViewPr snapToGrid="0" snapToObjects="1">
      <p:cViewPr varScale="1">
        <p:scale>
          <a:sx n="63" d="100"/>
          <a:sy n="63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A35D6-74E8-A041-A3EE-0F5E8613C936}" type="datetimeFigureOut">
              <a:rPr lang="en-US" smtClean="0"/>
              <a:t>9/9/17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57C80-79A2-C843-8B7A-9B8C59AEA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OPAL is an open-source community code shepherded by Andreas </a:t>
            </a:r>
            <a:r>
              <a:rPr lang="en-US" dirty="0" err="1" smtClean="0"/>
              <a:t>Adelmann</a:t>
            </a:r>
            <a:r>
              <a:rPr lang="en-US" dirty="0" smtClean="0"/>
              <a:t> at PSI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7C80-79A2-C843-8B7A-9B8C59AEA1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391C-3079-5E40-A643-56084AC0E9A3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C83B-BE83-5949-827B-A691E978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7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itlab.psi.ch/OPAL/src/wikis/hom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Modelling FFAGs in OPAL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 L. Sheehy</a:t>
            </a:r>
          </a:p>
          <a:p>
            <a:r>
              <a:rPr lang="en-US" dirty="0" smtClean="0"/>
              <a:t>FFAG’17, 10/9/17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95750" y="5026709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Thanks to C. Rogers and A. </a:t>
            </a:r>
            <a:r>
              <a:rPr lang="en-US" dirty="0" err="1" smtClean="0"/>
              <a:t>Adelmann</a:t>
            </a:r>
            <a:r>
              <a:rPr lang="en-US" dirty="0" smtClean="0"/>
              <a:t> for much of the content of this talk!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1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6"/>
          </a:xfrm>
        </p:spPr>
        <p:txBody>
          <a:bodyPr/>
          <a:lstStyle/>
          <a:p>
            <a:r>
              <a:rPr lang="en-US" dirty="0" smtClean="0"/>
              <a:t>Dec 2016 – ‘Ideal’ KURRI-FFAG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53" y="1367631"/>
            <a:ext cx="661987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Previous benchmarking done using ‘real’ KURRI-FFAG field maps. In this case, we </a:t>
            </a:r>
            <a:r>
              <a:rPr lang="en-US" sz="2400" dirty="0" smtClean="0"/>
              <a:t>wanted a simple model to study dynamics</a:t>
            </a:r>
          </a:p>
          <a:p>
            <a:r>
              <a:rPr lang="en-US" sz="2400" dirty="0" smtClean="0"/>
              <a:t>Generated 3D field maps using Francois’ new module in ZGOUBI</a:t>
            </a:r>
          </a:p>
          <a:p>
            <a:r>
              <a:rPr lang="en-US" sz="2400" dirty="0" smtClean="0"/>
              <a:t>Imported to OPAL, find closed orbits &amp; check with single particle tracking</a:t>
            </a:r>
          </a:p>
          <a:p>
            <a:r>
              <a:rPr lang="en-US" sz="2400" dirty="0" smtClean="0"/>
              <a:t>Debugged some OPAL issues to allow progress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828" y="1367631"/>
            <a:ext cx="4095748" cy="30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" y="208344"/>
            <a:ext cx="10515600" cy="732155"/>
          </a:xfrm>
        </p:spPr>
        <p:txBody>
          <a:bodyPr/>
          <a:lstStyle/>
          <a:p>
            <a:r>
              <a:rPr lang="en-US" dirty="0" smtClean="0"/>
              <a:t>Matching with space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80" y="940499"/>
            <a:ext cx="6097270" cy="4351338"/>
          </a:xfrm>
        </p:spPr>
        <p:txBody>
          <a:bodyPr/>
          <a:lstStyle/>
          <a:p>
            <a:r>
              <a:rPr lang="en-US" dirty="0" smtClean="0"/>
              <a:t>In current OPAL, model to match coupled in x-z with space charge. We ran this on the FFAG (as a test)… and it seemed to work</a:t>
            </a:r>
          </a:p>
          <a:p>
            <a:r>
              <a:rPr lang="en-US" dirty="0" smtClean="0"/>
              <a:t>Implementing synchrotron-like matching would be useful too!</a:t>
            </a:r>
            <a:endParaRPr lang="en-US" dirty="0"/>
          </a:p>
        </p:txBody>
      </p:sp>
      <p:pic>
        <p:nvPicPr>
          <p:cNvPr id="4" name="Picture 3" descr="../../../../Library/Containers/com.apple.mail/Data/Library/Mail%20Downloads/632E51B6-AB8C-455C-B96D-B84E0EBB6BB1/all_orbits.p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97" y="3116168"/>
            <a:ext cx="4369435" cy="402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stedGraphic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0" y="2452141"/>
            <a:ext cx="4933950" cy="41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168" y="537452"/>
            <a:ext cx="4384040" cy="17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KURRI-FFAG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278120" cy="4351338"/>
          </a:xfrm>
        </p:spPr>
        <p:txBody>
          <a:bodyPr/>
          <a:lstStyle/>
          <a:p>
            <a:r>
              <a:rPr lang="en-US" dirty="0" smtClean="0"/>
              <a:t>Next step: update to SBEND3D model (using Chris’ modules) and incorporate variable frequency RF…</a:t>
            </a:r>
          </a:p>
          <a:p>
            <a:r>
              <a:rPr lang="en-US" dirty="0" smtClean="0"/>
              <a:t>Continue tracking &amp; understand matching/SC modelling in FFAG</a:t>
            </a:r>
            <a:endParaRPr lang="en-US" dirty="0"/>
          </a:p>
          <a:p>
            <a:r>
              <a:rPr lang="en-US" dirty="0" smtClean="0"/>
              <a:t>Then re-introduce ‘real’ field maps of KURRI-FFAG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0" y="1454150"/>
            <a:ext cx="45593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SPIRAL FFAGs?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3333CC"/>
              </a:buClr>
              <a:buSzPct val="60000"/>
              <a:buFont typeface="Arial" charset="0"/>
              <a:buChar char="•"/>
            </a:pPr>
            <a:r>
              <a:rPr lang="en-GB" sz="2400" dirty="0"/>
              <a:t>New spiral sector magnet model in OPAL</a:t>
            </a:r>
          </a:p>
          <a:p>
            <a:pPr marL="342900" lvl="1" indent="-342900">
              <a:spcBef>
                <a:spcPts val="1000"/>
              </a:spcBef>
              <a:buClr>
                <a:srgbClr val="FF0000"/>
              </a:buClr>
              <a:buSzPct val="55000"/>
              <a:buFont typeface="Arial" charset="0"/>
              <a:buChar char="•"/>
            </a:pPr>
            <a:r>
              <a:rPr lang="en-GB" dirty="0"/>
              <a:t>Fairly general fringe field model to arbitrary order</a:t>
            </a:r>
          </a:p>
          <a:p>
            <a:pPr marL="342900" lvl="1" indent="-342900">
              <a:spcBef>
                <a:spcPts val="1000"/>
              </a:spcBef>
              <a:buClr>
                <a:srgbClr val="FF0000"/>
              </a:buClr>
              <a:buSzPct val="55000"/>
              <a:buFont typeface="Arial" charset="0"/>
              <a:buChar char="•"/>
            </a:pPr>
            <a:r>
              <a:rPr lang="en-GB" dirty="0"/>
              <a:t>Enable FFAG design/optimisation plus usual OPAL space charge model</a:t>
            </a:r>
          </a:p>
          <a:p>
            <a:pPr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235440" y="365125"/>
            <a:ext cx="249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Rogers, STFC/ISIS/RAL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model setup…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6225963" cy="4669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882" y="1548925"/>
            <a:ext cx="6603999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907" y="626744"/>
            <a:ext cx="7319433" cy="5489575"/>
          </a:xfrm>
        </p:spPr>
      </p:pic>
    </p:spTree>
    <p:extLst>
      <p:ext uri="{BB962C8B-B14F-4D97-AF65-F5344CB8AC3E}">
        <p14:creationId xmlns:p14="http://schemas.microsoft.com/office/powerpoint/2010/main" val="2829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OPAL</a:t>
            </a:r>
          </a:p>
          <a:p>
            <a:r>
              <a:rPr lang="en-US" dirty="0" smtClean="0"/>
              <a:t>Previous FFAG studies</a:t>
            </a:r>
          </a:p>
          <a:p>
            <a:r>
              <a:rPr lang="en-US" dirty="0" smtClean="0"/>
              <a:t>Recent updates for FFAGs – thanks to C. Rogers</a:t>
            </a:r>
          </a:p>
          <a:p>
            <a:pPr lvl="1"/>
            <a:r>
              <a:rPr lang="en-US" dirty="0" smtClean="0"/>
              <a:t>Flexible geometry</a:t>
            </a:r>
          </a:p>
          <a:p>
            <a:pPr lvl="1"/>
            <a:r>
              <a:rPr lang="en-US" dirty="0" smtClean="0"/>
              <a:t>Variable frequency RF</a:t>
            </a:r>
          </a:p>
          <a:p>
            <a:pPr lvl="1"/>
            <a:r>
              <a:rPr lang="en-US" dirty="0" smtClean="0"/>
              <a:t>Spiral FFAG magnet model</a:t>
            </a:r>
          </a:p>
          <a:p>
            <a:pPr lvl="1"/>
            <a:r>
              <a:rPr lang="en-US" dirty="0" smtClean="0"/>
              <a:t>Multipole model in OPAL</a:t>
            </a:r>
          </a:p>
          <a:p>
            <a:r>
              <a:rPr lang="en-US" dirty="0" smtClean="0"/>
              <a:t>Future prospects – thanks to A</a:t>
            </a:r>
            <a:r>
              <a:rPr lang="en-US" smtClean="0"/>
              <a:t>. Adelmann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032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OPAL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work was done mostly in OPAL 1.3-1.4</a:t>
            </a:r>
          </a:p>
          <a:p>
            <a:r>
              <a:rPr lang="en-US" dirty="0" smtClean="0"/>
              <a:t>1.6 is the current release…</a:t>
            </a:r>
          </a:p>
          <a:p>
            <a:r>
              <a:rPr lang="en-US" dirty="0" smtClean="0"/>
              <a:t>This has variable RF, SBEND3D geometry, </a:t>
            </a:r>
          </a:p>
          <a:p>
            <a:r>
              <a:rPr lang="en-US" dirty="0" smtClean="0"/>
              <a:t>Does not yet have the SPIRAL FFAG magnet model or MULTIPOLE as they are currently still in testing (C. Rogers)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500" y="143768"/>
            <a:ext cx="481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OPAL V. 2.0 (first release 1Q 2018)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03500" y="1545635"/>
            <a:ext cx="87776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Full 3D placement of Elements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/>
              <a:t>otivated by </a:t>
            </a:r>
            <a:r>
              <a:rPr lang="en-US" dirty="0" err="1"/>
              <a:t>BerlinPro</a:t>
            </a:r>
            <a:r>
              <a:rPr lang="en-US" dirty="0"/>
              <a:t> (ERL) requirements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o</a:t>
            </a:r>
            <a:r>
              <a:rPr lang="en-US" dirty="0"/>
              <a:t>verlapping fringe fields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Multiobjective</a:t>
            </a:r>
            <a:r>
              <a:rPr lang="en-US" dirty="0"/>
              <a:t> Optimizer integrated in OPAL</a:t>
            </a:r>
            <a:br>
              <a:rPr lang="en-US" dirty="0"/>
            </a:br>
            <a:r>
              <a:rPr lang="en-US" dirty="0"/>
              <a:t>	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Adaptive Mesh Refinement (PhD. project)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n</a:t>
            </a:r>
            <a:r>
              <a:rPr lang="en-US" dirty="0"/>
              <a:t>eighboring bunches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more resolution in space charge calc.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Multipoles</a:t>
            </a:r>
            <a:r>
              <a:rPr lang="en-US" dirty="0"/>
              <a:t> in curved coordinate system incl. fringe fields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All Information: </a:t>
            </a:r>
            <a:r>
              <a:rPr lang="en-US" dirty="0">
                <a:hlinkClick r:id="rId2"/>
              </a:rPr>
              <a:t>https://gitlab.psi.ch/OPAL/src/wikis/home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all information Wiki based (incl. Manual)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335" y="143769"/>
            <a:ext cx="3611165" cy="247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962" y="2760180"/>
            <a:ext cx="4157180" cy="1456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840" y="4186456"/>
            <a:ext cx="2892303" cy="2254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650" y="6178888"/>
            <a:ext cx="251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</a:t>
            </a:r>
            <a:r>
              <a:rPr lang="en-US" sz="2800" dirty="0" err="1" smtClean="0"/>
              <a:t>Adelmann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70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FFAGs are very demanding for simulation with full 3D space charge</a:t>
            </a:r>
          </a:p>
          <a:p>
            <a:r>
              <a:rPr lang="en-US" dirty="0" smtClean="0"/>
              <a:t>However, in OPAL many of the tools are now in place</a:t>
            </a:r>
          </a:p>
          <a:p>
            <a:r>
              <a:rPr lang="en-US" dirty="0" smtClean="0"/>
              <a:t>Mainly thanks to Chris Rogers &amp; Andreas </a:t>
            </a:r>
            <a:r>
              <a:rPr lang="en-US" dirty="0" err="1" smtClean="0"/>
              <a:t>Adelmann</a:t>
            </a:r>
            <a:r>
              <a:rPr lang="en-US" dirty="0"/>
              <a:t> </a:t>
            </a:r>
            <a:r>
              <a:rPr lang="en-US" dirty="0" smtClean="0"/>
              <a:t>since 2012</a:t>
            </a:r>
          </a:p>
          <a:p>
            <a:endParaRPr lang="en-US" dirty="0" smtClean="0"/>
          </a:p>
          <a:p>
            <a:r>
              <a:rPr lang="en-US" dirty="0" smtClean="0"/>
              <a:t>OPAL is a free, collaborative and powerful simulation toolkit. </a:t>
            </a:r>
          </a:p>
          <a:p>
            <a:r>
              <a:rPr lang="en-US" dirty="0" smtClean="0"/>
              <a:t>Let’s get to work and use it further!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hanks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suzie.sheehy@physics.ox.ac.uk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7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OPAL: Open-Source Parallel Accelerator Library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48" y="1487488"/>
            <a:ext cx="5770675" cy="4324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559" y="1690688"/>
            <a:ext cx="5499493" cy="41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91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07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99" y="482600"/>
            <a:ext cx="5647373" cy="423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320" y="482600"/>
            <a:ext cx="5647372" cy="42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2280" cy="1325563"/>
          </a:xfrm>
        </p:spPr>
        <p:txBody>
          <a:bodyPr/>
          <a:lstStyle/>
          <a:p>
            <a:r>
              <a:rPr lang="en-US" dirty="0" smtClean="0"/>
              <a:t>There are various ‘</a:t>
            </a:r>
            <a:r>
              <a:rPr lang="en-US" dirty="0" err="1" smtClean="0"/>
              <a:t>flavours</a:t>
            </a:r>
            <a:r>
              <a:rPr lang="en-US" dirty="0" smtClean="0"/>
              <a:t>’ of OPAL</a:t>
            </a:r>
            <a:br>
              <a:rPr lang="en-US" dirty="0" smtClean="0"/>
            </a:br>
            <a:r>
              <a:rPr lang="en-US" dirty="0" smtClean="0"/>
              <a:t>… we’ve mostly worked with OPAL-CYCL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69"/>
          <a:stretch/>
        </p:blipFill>
        <p:spPr>
          <a:xfrm>
            <a:off x="390856" y="1974218"/>
            <a:ext cx="8035916" cy="3434080"/>
          </a:xfrm>
        </p:spPr>
      </p:pic>
    </p:spTree>
    <p:extLst>
      <p:ext uri="{BB962C8B-B14F-4D97-AF65-F5344CB8AC3E}">
        <p14:creationId xmlns:p14="http://schemas.microsoft.com/office/powerpoint/2010/main" val="2056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OPAL-CYCL has been benchmarked on PSI 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80" y="1690688"/>
            <a:ext cx="5176520" cy="387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719" y="1526063"/>
            <a:ext cx="5396221" cy="40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Studies: 1 GeV ADS ring (Johnstone)</a:t>
            </a:r>
            <a:endParaRPr lang="en-US" dirty="0"/>
          </a:p>
        </p:txBody>
      </p:sp>
      <p:pic>
        <p:nvPicPr>
          <p:cNvPr id="5" name="Picture 4" descr="tunes_6ce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69" y="1527106"/>
            <a:ext cx="4026794" cy="3131952"/>
          </a:xfrm>
          <a:prstGeom prst="rect">
            <a:avLst/>
          </a:prstGeom>
        </p:spPr>
      </p:pic>
      <p:pic>
        <p:nvPicPr>
          <p:cNvPr id="6" name="Picture 5" descr="timeoffligh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494" y="4798768"/>
            <a:ext cx="4769744" cy="1987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38" y="4986337"/>
            <a:ext cx="5574269" cy="1467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25" y="1662044"/>
            <a:ext cx="2286000" cy="238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928" y="1662044"/>
            <a:ext cx="3429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656"/>
            <a:ext cx="10515600" cy="1325563"/>
          </a:xfrm>
        </p:spPr>
        <p:txBody>
          <a:bodyPr/>
          <a:lstStyle/>
          <a:p>
            <a:r>
              <a:rPr lang="en-US" dirty="0" smtClean="0"/>
              <a:t>How to model?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96219"/>
            <a:ext cx="6505575" cy="4351338"/>
          </a:xfrm>
        </p:spPr>
        <p:txBody>
          <a:bodyPr/>
          <a:lstStyle/>
          <a:p>
            <a:r>
              <a:rPr lang="en-US" dirty="0" smtClean="0"/>
              <a:t>We used to use `CYCLOTRONS’ mode (same </a:t>
            </a:r>
            <a:r>
              <a:rPr lang="en-US" dirty="0"/>
              <a:t>a</a:t>
            </a:r>
            <a:r>
              <a:rPr lang="en-US" dirty="0" smtClean="0"/>
              <a:t>s PSI ring)</a:t>
            </a:r>
          </a:p>
          <a:p>
            <a:r>
              <a:rPr lang="en-US" dirty="0" smtClean="0"/>
              <a:t>This needed a 3D, 360 degree field map!</a:t>
            </a:r>
          </a:p>
          <a:p>
            <a:r>
              <a:rPr lang="en-US" dirty="0" smtClean="0"/>
              <a:t>Only allowed fixed frequency RF</a:t>
            </a:r>
          </a:p>
          <a:p>
            <a:pPr lvl="1"/>
            <a:r>
              <a:rPr lang="en-US" dirty="0" smtClean="0"/>
              <a:t>So only single energy studies….</a:t>
            </a:r>
          </a:p>
          <a:p>
            <a:pPr lvl="1"/>
            <a:r>
              <a:rPr lang="en-US" dirty="0" smtClean="0"/>
              <a:t>(or serpentine channel)</a:t>
            </a:r>
            <a:endParaRPr lang="en-US" dirty="0"/>
          </a:p>
        </p:txBody>
      </p:sp>
      <p:pic>
        <p:nvPicPr>
          <p:cNvPr id="4" name="Picture 3" descr="360testfield14061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65" t="4052" r="12013" b="3204"/>
          <a:stretch/>
        </p:blipFill>
        <p:spPr>
          <a:xfrm>
            <a:off x="4200525" y="3988466"/>
            <a:ext cx="2800350" cy="2529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75" y="69606"/>
            <a:ext cx="5191125" cy="6788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88" t="25493" r="26813"/>
          <a:stretch/>
        </p:blipFill>
        <p:spPr>
          <a:xfrm>
            <a:off x="7115175" y="613666"/>
            <a:ext cx="4831397" cy="6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RF and flexible geometry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576"/>
            <a:ext cx="10515600" cy="4351338"/>
          </a:xfrm>
        </p:spPr>
        <p:txBody>
          <a:bodyPr/>
          <a:lstStyle/>
          <a:p>
            <a:r>
              <a:rPr lang="en-US" dirty="0" smtClean="0"/>
              <a:t>RINGDEFINITION and SBEND3D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0" y="2137221"/>
            <a:ext cx="5999480" cy="3766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" y="2224528"/>
            <a:ext cx="4970780" cy="4408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6553" y="6263246"/>
            <a:ext cx="539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amas.web.psi.ch</a:t>
            </a:r>
            <a:r>
              <a:rPr lang="en-US" dirty="0" smtClean="0"/>
              <a:t>/docs/opal/</a:t>
            </a:r>
            <a:r>
              <a:rPr lang="en-US" dirty="0" err="1" smtClean="0"/>
              <a:t>opal_user_guide.pdf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1672</TotalTime>
  <Words>481</Words>
  <Application>Microsoft Macintosh PowerPoint</Application>
  <PresentationFormat>Widescreen</PresentationFormat>
  <Paragraphs>74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Calibri Light</vt:lpstr>
      <vt:lpstr>Arial</vt:lpstr>
      <vt:lpstr>Office Theme</vt:lpstr>
      <vt:lpstr>Modelling FFAGs in OPAL</vt:lpstr>
      <vt:lpstr>OVERVIEW</vt:lpstr>
      <vt:lpstr>OPAL: Open-Source Parallel Accelerator Library</vt:lpstr>
      <vt:lpstr>PowerPoint Presentation</vt:lpstr>
      <vt:lpstr>There are various ‘flavours’ of OPAL … we’ve mostly worked with OPAL-CYCL</vt:lpstr>
      <vt:lpstr>OPAL-CYCL has been benchmarked on PSI ring</vt:lpstr>
      <vt:lpstr>Previous Studies: 1 GeV ADS ring (Johnstone)</vt:lpstr>
      <vt:lpstr>How to model? </vt:lpstr>
      <vt:lpstr>Variable RF and flexible geometry modules</vt:lpstr>
      <vt:lpstr>Dec 2016 – ‘Ideal’ KURRI-FFAG </vt:lpstr>
      <vt:lpstr>Matching with space charge</vt:lpstr>
      <vt:lpstr>KURRI-FFAG modelling</vt:lpstr>
      <vt:lpstr>What about SPIRAL FFAGs? </vt:lpstr>
      <vt:lpstr>Magnet model setup…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OPAL releases</vt:lpstr>
      <vt:lpstr>PowerPoint Presentation</vt:lpstr>
      <vt:lpstr>Summary</vt:lpstr>
      <vt:lpstr>Thanks</vt:lpstr>
      <vt:lpstr>Extra slides…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FFAGs in OPAL</dc:title>
  <dc:creator>Microsoft Office User</dc:creator>
  <cp:lastModifiedBy>Microsoft Office User</cp:lastModifiedBy>
  <cp:revision>31</cp:revision>
  <cp:lastPrinted>2017-09-10T12:50:18Z</cp:lastPrinted>
  <dcterms:created xsi:type="dcterms:W3CDTF">2017-09-09T08:58:34Z</dcterms:created>
  <dcterms:modified xsi:type="dcterms:W3CDTF">2017-09-10T12:50:38Z</dcterms:modified>
</cp:coreProperties>
</file>