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9" r:id="rId1"/>
  </p:sldMasterIdLst>
  <p:notesMasterIdLst>
    <p:notesMasterId r:id="rId4"/>
  </p:notesMasterIdLst>
  <p:sldIdLst>
    <p:sldId id="5863" r:id="rId2"/>
    <p:sldId id="5864" r:id="rId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53FDC"/>
    <a:srgbClr val="4CFA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54"/>
    <p:restoredTop sz="96327"/>
  </p:normalViewPr>
  <p:slideViewPr>
    <p:cSldViewPr snapToGrid="0">
      <p:cViewPr varScale="1">
        <p:scale>
          <a:sx n="156" d="100"/>
          <a:sy n="156" d="100"/>
        </p:scale>
        <p:origin x="588" y="1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ged89106c7f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1" name="Google Shape;301;ged89106c7f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018276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>
          <a:extLst>
            <a:ext uri="{FF2B5EF4-FFF2-40B4-BE49-F238E27FC236}">
              <a16:creationId xmlns:a16="http://schemas.microsoft.com/office/drawing/2014/main" id="{96DDBCD9-E578-9DD1-71DC-766083FE7D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ged89106c7f_0_1:notes">
            <a:extLst>
              <a:ext uri="{FF2B5EF4-FFF2-40B4-BE49-F238E27FC236}">
                <a16:creationId xmlns:a16="http://schemas.microsoft.com/office/drawing/2014/main" id="{D471DEA7-5C0C-F038-6808-3A1EE2EE121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1" name="Google Shape;301;ged89106c7f_0_1:notes">
            <a:extLst>
              <a:ext uri="{FF2B5EF4-FFF2-40B4-BE49-F238E27FC236}">
                <a16:creationId xmlns:a16="http://schemas.microsoft.com/office/drawing/2014/main" id="{191F6017-9ABB-69DA-1819-CCD4917DF8E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21488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eneric EIC Detector Concepts">
            <a:extLst>
              <a:ext uri="{FF2B5EF4-FFF2-40B4-BE49-F238E27FC236}">
                <a16:creationId xmlns:a16="http://schemas.microsoft.com/office/drawing/2014/main" id="{AFB25144-4F20-4176-2680-4F0E73A09904}"/>
              </a:ext>
            </a:extLst>
          </p:cNvPr>
          <p:cNvSpPr txBox="1">
            <a:spLocks/>
          </p:cNvSpPr>
          <p:nvPr/>
        </p:nvSpPr>
        <p:spPr>
          <a:xfrm>
            <a:off x="0" y="-6030"/>
            <a:ext cx="9144000" cy="717551"/>
          </a:xfrm>
          <a:prstGeom prst="rect">
            <a:avLst/>
          </a:prstGeom>
        </p:spPr>
        <p:txBody>
          <a:bodyPr vert="horz" lIns="50800" tIns="50800" rIns="50800" bIns="50800" rtlCol="0" anchor="ctr">
            <a:noAutofit/>
          </a:bodyPr>
          <a:lstStyle>
            <a:lvl1pPr marL="41275" marR="41275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0" kern="1200">
                <a:solidFill>
                  <a:srgbClr val="021EAA"/>
                </a:solidFill>
                <a:uFill>
                  <a:solidFill>
                    <a:srgbClr val="021EAA"/>
                  </a:solidFill>
                </a:u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>
              <a:buClrTx/>
              <a:buFontTx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HRPPD ageing studies – points for discussion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1/2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61D1EAC1-3A9C-9164-FA1B-EA591BA454A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1</a:t>
            </a:fld>
            <a:endParaRPr lang="en" dirty="0"/>
          </a:p>
        </p:txBody>
      </p:sp>
      <p:sp>
        <p:nvSpPr>
          <p:cNvPr id="10" name="Concept Detectors…">
            <a:extLst>
              <a:ext uri="{FF2B5EF4-FFF2-40B4-BE49-F238E27FC236}">
                <a16:creationId xmlns:a16="http://schemas.microsoft.com/office/drawing/2014/main" id="{F15C3B31-2101-F5F0-93C6-D90B5A05E90B}"/>
              </a:ext>
            </a:extLst>
          </p:cNvPr>
          <p:cNvSpPr txBox="1">
            <a:spLocks/>
          </p:cNvSpPr>
          <p:nvPr/>
        </p:nvSpPr>
        <p:spPr>
          <a:xfrm>
            <a:off x="0" y="710057"/>
            <a:ext cx="9144000" cy="4149960"/>
          </a:xfrm>
          <a:prstGeom prst="rect">
            <a:avLst/>
          </a:prstGeom>
          <a:solidFill>
            <a:schemeClr val="tx2"/>
          </a:solidFill>
        </p:spPr>
        <p:txBody>
          <a:bodyPr vert="horz" lIns="38100" tIns="38100" rIns="38100" bIns="3810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5740" marR="30956" indent="0">
              <a:buClr>
                <a:schemeClr val="tx1"/>
              </a:buClr>
              <a:buSzPct val="120000"/>
              <a:buNone/>
              <a:defRPr sz="2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n-lt"/>
                <a:ea typeface="+mn-ea"/>
                <a:cs typeface="+mn-cs"/>
                <a:sym typeface="Arial"/>
              </a:defRPr>
            </a:pPr>
            <a:r>
              <a:rPr lang="en-US" sz="16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The following questions to be discussed and agreed upon together</a:t>
            </a:r>
          </a:p>
          <a:p>
            <a:pPr marL="443865" marR="30956" indent="-238125">
              <a:buClr>
                <a:schemeClr val="tx1"/>
              </a:buClr>
              <a:buSzPct val="120000"/>
              <a:buFont typeface="Wingdings" pitchFamily="2" charset="2"/>
              <a:buChar char="Ø"/>
              <a:defRPr sz="2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n-lt"/>
                <a:ea typeface="+mn-ea"/>
                <a:cs typeface="+mn-cs"/>
                <a:sym typeface="Arial"/>
              </a:defRPr>
            </a:pPr>
            <a:r>
              <a:rPr lang="en-US" sz="16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Reference 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integrated photon fluence</a:t>
            </a:r>
          </a:p>
          <a:p>
            <a:pPr marL="901065" marR="30956" lvl="1" indent="-238125">
              <a:buClr>
                <a:schemeClr val="tx1"/>
              </a:buClr>
              <a:buSzPct val="120000"/>
              <a:buFont typeface="Wingdings" pitchFamily="2" charset="2"/>
              <a:buChar char="Ø"/>
              <a:defRPr sz="2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n-lt"/>
                <a:ea typeface="+mn-ea"/>
                <a:cs typeface="+mn-cs"/>
                <a:sym typeface="Arial"/>
              </a:defRPr>
            </a:pPr>
            <a:r>
              <a:rPr lang="en-US" sz="12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Hottest region + margin</a:t>
            </a:r>
          </a:p>
          <a:p>
            <a:pPr marL="901065" marR="30956" lvl="1" indent="-238125">
              <a:buClr>
                <a:schemeClr val="tx1"/>
              </a:buClr>
              <a:buSzPct val="120000"/>
              <a:buFont typeface="Wingdings" pitchFamily="2" charset="2"/>
              <a:buChar char="Ø"/>
              <a:defRPr sz="2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n-lt"/>
                <a:ea typeface="+mn-ea"/>
                <a:cs typeface="+mn-cs"/>
                <a:sym typeface="Arial"/>
              </a:defRPr>
            </a:pPr>
            <a:r>
              <a:rPr lang="en-US" sz="12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Which is the max indicated by the simulation studies ?</a:t>
            </a:r>
          </a:p>
          <a:p>
            <a:pPr marL="901065" marR="30956" lvl="1" indent="-238125">
              <a:buClr>
                <a:schemeClr val="tx1"/>
              </a:buClr>
              <a:buSzPct val="120000"/>
              <a:buFont typeface="Wingdings" pitchFamily="2" charset="2"/>
              <a:buChar char="Ø"/>
              <a:defRPr sz="2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n-lt"/>
                <a:ea typeface="+mn-ea"/>
                <a:cs typeface="+mn-cs"/>
                <a:sym typeface="Arial"/>
              </a:defRPr>
            </a:pPr>
            <a:r>
              <a:rPr lang="en-US" sz="12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Reference integration time: 10y (=6 months) at max luminosity </a:t>
            </a:r>
          </a:p>
          <a:p>
            <a:pPr marL="901065" marR="30956" lvl="1" indent="-238125">
              <a:buClr>
                <a:schemeClr val="tx1"/>
              </a:buClr>
              <a:buSzPct val="120000"/>
              <a:buFont typeface="Wingdings" pitchFamily="2" charset="2"/>
              <a:buChar char="Ø"/>
              <a:defRPr sz="2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n-lt"/>
                <a:ea typeface="+mn-ea"/>
                <a:cs typeface="+mn-cs"/>
                <a:sym typeface="Arial"/>
              </a:defRPr>
            </a:pPr>
            <a:r>
              <a:rPr lang="en-US" sz="12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Which margin?  ( a factor 5 ?)</a:t>
            </a:r>
          </a:p>
          <a:p>
            <a:pPr marL="901065" marR="30956" lvl="1" indent="-238125">
              <a:buClr>
                <a:schemeClr val="tx1"/>
              </a:buClr>
              <a:buSzPct val="120000"/>
              <a:buFont typeface="Wingdings" pitchFamily="2" charset="2"/>
              <a:buChar char="Ø"/>
              <a:defRPr sz="2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n-lt"/>
                <a:ea typeface="+mn-ea"/>
                <a:cs typeface="+mn-cs"/>
                <a:sym typeface="Arial"/>
              </a:defRPr>
            </a:pPr>
            <a:endParaRPr lang="en-US" sz="1200" b="1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3865" marR="30956" indent="-238125">
              <a:buClr>
                <a:schemeClr val="tx1"/>
              </a:buClr>
              <a:buSzPct val="120000"/>
              <a:buFont typeface="Wingdings" pitchFamily="2" charset="2"/>
              <a:buChar char="Ø"/>
              <a:defRPr sz="2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n-lt"/>
                <a:ea typeface="+mn-ea"/>
                <a:cs typeface="+mn-cs"/>
                <a:sym typeface="Arial"/>
              </a:defRPr>
            </a:pPr>
            <a:r>
              <a:rPr lang="en-US" sz="16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Gain and HV setting</a:t>
            </a:r>
          </a:p>
          <a:p>
            <a:pPr marL="901065" marR="30956" lvl="1" indent="-238125">
              <a:buClr>
                <a:schemeClr val="tx1"/>
              </a:buClr>
              <a:buSzPct val="120000"/>
              <a:buFont typeface="Wingdings" pitchFamily="2" charset="2"/>
              <a:buChar char="Ø"/>
              <a:defRPr sz="2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n-lt"/>
                <a:ea typeface="+mn-ea"/>
                <a:cs typeface="+mn-cs"/>
                <a:sym typeface="Arial"/>
              </a:defRPr>
            </a:pPr>
            <a:r>
              <a:rPr lang="en-US" sz="1200" b="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Voltage at PC</a:t>
            </a:r>
            <a:r>
              <a:rPr lang="en-US" sz="12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: do we fix it at 200 V?</a:t>
            </a:r>
          </a:p>
          <a:p>
            <a:pPr marL="901065" marR="30956" lvl="1" indent="-238125">
              <a:buClr>
                <a:schemeClr val="tx1"/>
              </a:buClr>
              <a:buSzPct val="120000"/>
              <a:buFont typeface="Wingdings" pitchFamily="2" charset="2"/>
              <a:buChar char="Ø"/>
              <a:defRPr sz="2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n-lt"/>
                <a:ea typeface="+mn-ea"/>
                <a:cs typeface="+mn-cs"/>
                <a:sym typeface="Arial"/>
              </a:defRPr>
            </a:pPr>
            <a:r>
              <a:rPr lang="en-US" sz="12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We do not know at which </a:t>
            </a:r>
            <a:r>
              <a:rPr lang="en-US" sz="1200" b="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gain</a:t>
            </a:r>
            <a:r>
              <a:rPr lang="en-US" sz="12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the detectors can be used </a:t>
            </a:r>
          </a:p>
          <a:p>
            <a:pPr marL="1358265" marR="30956" lvl="2" indent="-238125">
              <a:buClr>
                <a:schemeClr val="tx1"/>
              </a:buClr>
              <a:buSzPct val="120000"/>
              <a:buFont typeface="Wingdings" pitchFamily="2" charset="2"/>
              <a:buChar char="Ø"/>
              <a:defRPr sz="2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n-lt"/>
                <a:ea typeface="+mn-ea"/>
                <a:cs typeface="+mn-cs"/>
                <a:sym typeface="Arial"/>
              </a:defRPr>
            </a:pPr>
            <a:r>
              <a:rPr lang="en-US" sz="8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this would require exercises of detector readout with final FEE, which have not been performed yet</a:t>
            </a:r>
          </a:p>
          <a:p>
            <a:pPr marL="901065" marR="30956" lvl="1" indent="-238125">
              <a:buClr>
                <a:schemeClr val="tx1"/>
              </a:buClr>
              <a:buSzPct val="120000"/>
              <a:buFont typeface="Wingdings" pitchFamily="2" charset="2"/>
              <a:buChar char="Ø"/>
              <a:defRPr sz="2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n-lt"/>
                <a:ea typeface="+mn-ea"/>
                <a:cs typeface="+mn-cs"/>
                <a:sym typeface="Arial"/>
              </a:defRPr>
            </a:pPr>
            <a:r>
              <a:rPr lang="en-US" sz="12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Proposal: let’s study two values corresponding to two extreme possibility:</a:t>
            </a:r>
          </a:p>
          <a:p>
            <a:pPr marL="901065" marR="30956" lvl="1" indent="-238125">
              <a:buClr>
                <a:schemeClr val="tx1"/>
              </a:buClr>
              <a:buSzPct val="120000"/>
              <a:buFont typeface="Wingdings" pitchFamily="2" charset="2"/>
              <a:buChar char="Ø"/>
              <a:defRPr sz="2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n-lt"/>
                <a:ea typeface="+mn-ea"/>
                <a:cs typeface="+mn-cs"/>
                <a:sym typeface="Arial"/>
              </a:defRPr>
            </a:pPr>
            <a:r>
              <a:rPr lang="en-US" sz="12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Min: 10</a:t>
            </a:r>
            <a:r>
              <a:rPr lang="en-US" sz="1200" b="1" baseline="300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2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– minimum conceivable</a:t>
            </a:r>
          </a:p>
          <a:p>
            <a:pPr marL="901065" marR="30956" lvl="1" indent="-238125">
              <a:buClr>
                <a:schemeClr val="tx1"/>
              </a:buClr>
              <a:buSzPct val="120000"/>
              <a:buFont typeface="Wingdings" pitchFamily="2" charset="2"/>
              <a:buChar char="Ø"/>
              <a:defRPr sz="2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n-lt"/>
                <a:ea typeface="+mn-ea"/>
                <a:cs typeface="+mn-cs"/>
                <a:sym typeface="Arial"/>
              </a:defRPr>
            </a:pPr>
            <a:r>
              <a:rPr lang="en-US" sz="12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Max: 5 x 10</a:t>
            </a:r>
            <a:r>
              <a:rPr lang="en-US" sz="1200" b="1" baseline="300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2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– conservative maximum </a:t>
            </a:r>
          </a:p>
          <a:p>
            <a:pPr marL="901065" marR="30956" lvl="1" indent="-238125">
              <a:buClr>
                <a:schemeClr val="tx1"/>
              </a:buClr>
              <a:buSzPct val="120000"/>
              <a:buFont typeface="Wingdings" pitchFamily="2" charset="2"/>
              <a:buChar char="Ø"/>
              <a:defRPr sz="2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n-lt"/>
                <a:ea typeface="+mn-ea"/>
                <a:cs typeface="+mn-cs"/>
                <a:sym typeface="Arial"/>
              </a:defRPr>
            </a:pPr>
            <a:r>
              <a:rPr lang="en-US" sz="12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Proposal of </a:t>
            </a:r>
            <a:r>
              <a:rPr lang="en-US" sz="1200" b="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MCP HV setting</a:t>
            </a:r>
            <a:r>
              <a:rPr lang="en-US" sz="12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: 2 settings per gain (exact HV-values to be determined experimentally)</a:t>
            </a:r>
          </a:p>
          <a:p>
            <a:pPr marL="891540" marR="30956" lvl="1">
              <a:buClr>
                <a:schemeClr val="tx1"/>
              </a:buClr>
              <a:buSzPct val="120000"/>
              <a:buFont typeface="+mj-lt"/>
              <a:buAutoNum type="arabicPeriod"/>
              <a:defRPr sz="2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n-lt"/>
                <a:ea typeface="+mn-ea"/>
                <a:cs typeface="+mn-cs"/>
                <a:sym typeface="Arial"/>
              </a:defRPr>
            </a:pPr>
            <a:r>
              <a:rPr lang="en-US" sz="12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Equal HV on the two MCPs ~ 650 V from INCOM data sheet</a:t>
            </a:r>
          </a:p>
          <a:p>
            <a:pPr marL="891540" marR="30956" lvl="1">
              <a:buClr>
                <a:schemeClr val="tx1"/>
              </a:buClr>
              <a:buSzPct val="120000"/>
              <a:buFont typeface="+mj-lt"/>
              <a:buAutoNum type="arabicPeriod"/>
              <a:defRPr sz="2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n-lt"/>
                <a:ea typeface="+mn-ea"/>
                <a:cs typeface="+mn-cs"/>
                <a:sym typeface="Arial"/>
              </a:defRPr>
            </a:pPr>
            <a:r>
              <a:rPr lang="en-US" sz="12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More gain on the second MCP, but with the first one gaining at least 0.5 x 10</a:t>
            </a:r>
            <a:r>
              <a:rPr lang="en-US" sz="1200" b="1" baseline="300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600" b="1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3865" marR="30956" indent="-238125">
              <a:buClr>
                <a:schemeClr val="tx1"/>
              </a:buClr>
              <a:buSzPct val="120000"/>
              <a:buFont typeface="Wingdings" pitchFamily="2" charset="2"/>
              <a:buChar char="Ø"/>
              <a:defRPr sz="2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n-lt"/>
                <a:ea typeface="+mn-ea"/>
                <a:cs typeface="+mn-cs"/>
                <a:sym typeface="Arial"/>
              </a:defRPr>
            </a:pPr>
            <a:endParaRPr lang="en-US" sz="1600" b="1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3865" marR="30956" indent="-238125">
              <a:buClr>
                <a:schemeClr val="tx1"/>
              </a:buClr>
              <a:buSzPct val="120000"/>
              <a:buFont typeface="Wingdings" pitchFamily="2" charset="2"/>
              <a:buChar char="Ø"/>
              <a:defRPr sz="2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n-lt"/>
                <a:ea typeface="+mn-ea"/>
                <a:cs typeface="+mn-cs"/>
                <a:sym typeface="Arial"/>
              </a:defRPr>
            </a:pPr>
            <a:endParaRPr lang="en-US" sz="1600" b="1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3865" marR="30956" indent="-238125">
              <a:buClr>
                <a:schemeClr val="tx1"/>
              </a:buClr>
              <a:buSzPct val="120000"/>
              <a:buFont typeface="Wingdings" pitchFamily="2" charset="2"/>
              <a:buChar char="Ø"/>
              <a:defRPr sz="2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n-lt"/>
                <a:ea typeface="+mn-ea"/>
                <a:cs typeface="+mn-cs"/>
                <a:sym typeface="Arial"/>
              </a:defRPr>
            </a:pPr>
            <a:endParaRPr lang="en-US" sz="1600" b="1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1334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>
          <a:extLst>
            <a:ext uri="{FF2B5EF4-FFF2-40B4-BE49-F238E27FC236}">
              <a16:creationId xmlns:a16="http://schemas.microsoft.com/office/drawing/2014/main" id="{4316EBBA-5497-4966-5A4D-78FB9A9B0F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eneric EIC Detector Concepts">
            <a:extLst>
              <a:ext uri="{FF2B5EF4-FFF2-40B4-BE49-F238E27FC236}">
                <a16:creationId xmlns:a16="http://schemas.microsoft.com/office/drawing/2014/main" id="{71E1019C-D0EB-CA84-B435-CC178351B82E}"/>
              </a:ext>
            </a:extLst>
          </p:cNvPr>
          <p:cNvSpPr txBox="1">
            <a:spLocks/>
          </p:cNvSpPr>
          <p:nvPr/>
        </p:nvSpPr>
        <p:spPr>
          <a:xfrm>
            <a:off x="0" y="-6030"/>
            <a:ext cx="9144000" cy="717551"/>
          </a:xfrm>
          <a:prstGeom prst="rect">
            <a:avLst/>
          </a:prstGeom>
        </p:spPr>
        <p:txBody>
          <a:bodyPr vert="horz" lIns="50800" tIns="50800" rIns="50800" bIns="50800" rtlCol="0" anchor="ctr">
            <a:noAutofit/>
          </a:bodyPr>
          <a:lstStyle>
            <a:lvl1pPr marL="41275" marR="41275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0" kern="1200">
                <a:solidFill>
                  <a:srgbClr val="021EAA"/>
                </a:solidFill>
                <a:uFill>
                  <a:solidFill>
                    <a:srgbClr val="021EAA"/>
                  </a:solidFill>
                </a:u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>
              <a:buClrTx/>
              <a:buFontTx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HRPPD ageing studies – points for discussion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2/2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ED5E2B41-CC1B-0F15-0315-B2794B78773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2</a:t>
            </a:fld>
            <a:endParaRPr lang="en" dirty="0"/>
          </a:p>
        </p:txBody>
      </p:sp>
      <p:sp>
        <p:nvSpPr>
          <p:cNvPr id="10" name="Concept Detectors…">
            <a:extLst>
              <a:ext uri="{FF2B5EF4-FFF2-40B4-BE49-F238E27FC236}">
                <a16:creationId xmlns:a16="http://schemas.microsoft.com/office/drawing/2014/main" id="{C09EA6DD-410A-852A-5E49-3041214D4038}"/>
              </a:ext>
            </a:extLst>
          </p:cNvPr>
          <p:cNvSpPr txBox="1">
            <a:spLocks/>
          </p:cNvSpPr>
          <p:nvPr/>
        </p:nvSpPr>
        <p:spPr>
          <a:xfrm>
            <a:off x="0" y="710057"/>
            <a:ext cx="9144000" cy="4149960"/>
          </a:xfrm>
          <a:prstGeom prst="rect">
            <a:avLst/>
          </a:prstGeom>
          <a:solidFill>
            <a:schemeClr val="tx2"/>
          </a:solidFill>
        </p:spPr>
        <p:txBody>
          <a:bodyPr vert="horz" lIns="38100" tIns="38100" rIns="38100" bIns="3810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91490" marR="30956" indent="-285750">
              <a:buClr>
                <a:schemeClr val="tx1"/>
              </a:buClr>
              <a:buSzPct val="120000"/>
              <a:buFont typeface="Wingdings" panose="05000000000000000000" pitchFamily="2" charset="2"/>
              <a:buChar char="Ø"/>
              <a:defRPr sz="2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n-lt"/>
                <a:ea typeface="+mn-ea"/>
                <a:cs typeface="+mn-cs"/>
                <a:sym typeface="Arial"/>
              </a:defRPr>
            </a:pPr>
            <a:r>
              <a:rPr lang="en-US" sz="16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Measurement strategy</a:t>
            </a:r>
          </a:p>
          <a:p>
            <a:pPr marL="901065" marR="30956" lvl="1" indent="-238125">
              <a:buClr>
                <a:schemeClr val="tx1"/>
              </a:buClr>
              <a:buSzPct val="120000"/>
              <a:buFont typeface="Wingdings" pitchFamily="2" charset="2"/>
              <a:buChar char="Ø"/>
              <a:defRPr sz="2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n-lt"/>
                <a:ea typeface="+mn-ea"/>
                <a:cs typeface="+mn-cs"/>
                <a:sym typeface="Arial"/>
              </a:defRPr>
            </a:pPr>
            <a:r>
              <a:rPr lang="en-US" sz="12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Light flux rate, proposal:</a:t>
            </a:r>
          </a:p>
          <a:p>
            <a:pPr marL="901065" marR="30956" lvl="1" indent="-238125">
              <a:buClr>
                <a:schemeClr val="tx1"/>
              </a:buClr>
              <a:buSzPct val="120000"/>
              <a:buFont typeface="+mj-lt"/>
              <a:buAutoNum type="arabicPeriod"/>
              <a:defRPr sz="2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n-lt"/>
                <a:ea typeface="+mn-ea"/>
                <a:cs typeface="+mn-cs"/>
                <a:sym typeface="Arial"/>
              </a:defRPr>
            </a:pPr>
            <a:r>
              <a:rPr lang="en-US" sz="12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reaching the integrated flux in 10 d </a:t>
            </a:r>
          </a:p>
          <a:p>
            <a:pPr marL="901065" marR="30956" lvl="1" indent="-238125">
              <a:buClr>
                <a:schemeClr val="tx1"/>
              </a:buClr>
              <a:buSzPct val="120000"/>
              <a:buFont typeface="+mj-lt"/>
              <a:buAutoNum type="arabicPeriod"/>
              <a:defRPr sz="2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n-lt"/>
                <a:ea typeface="+mn-ea"/>
                <a:cs typeface="+mn-cs"/>
                <a:sym typeface="Arial"/>
              </a:defRPr>
            </a:pPr>
            <a:r>
              <a:rPr lang="en-US" sz="12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3 intermediate pauses to check the performance + a final check</a:t>
            </a:r>
          </a:p>
          <a:p>
            <a:pPr marL="1358265" marR="30956" lvl="2" indent="-238125">
              <a:buClr>
                <a:schemeClr val="tx1"/>
              </a:buClr>
              <a:buSzPct val="120000"/>
              <a:buFont typeface="Wingdings" panose="05000000000000000000" pitchFamily="2" charset="2"/>
              <a:buChar char="Ø"/>
              <a:defRPr sz="2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n-lt"/>
                <a:ea typeface="+mn-ea"/>
                <a:cs typeface="+mn-cs"/>
                <a:sym typeface="Arial"/>
              </a:defRPr>
            </a:pPr>
            <a:r>
              <a:rPr lang="en-US" sz="8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Checking performance require </a:t>
            </a:r>
            <a:r>
              <a:rPr lang="en-US" sz="800" b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a pause </a:t>
            </a:r>
            <a:r>
              <a:rPr lang="en-US" sz="8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time between intense light application and measurements: 1 d?</a:t>
            </a:r>
          </a:p>
          <a:p>
            <a:pPr marL="901065" marR="30956" lvl="1" indent="-238125">
              <a:buClr>
                <a:schemeClr val="tx1"/>
              </a:buClr>
              <a:buSzPct val="120000"/>
              <a:buFont typeface="Wingdings" pitchFamily="2" charset="2"/>
              <a:buChar char="Ø"/>
              <a:defRPr sz="2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n-lt"/>
                <a:ea typeface="+mn-ea"/>
                <a:cs typeface="+mn-cs"/>
                <a:sym typeface="Arial"/>
              </a:defRPr>
            </a:pPr>
            <a:r>
              <a:rPr lang="en-US" sz="12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In the above hypothesis an ageing study takes 14 d</a:t>
            </a:r>
          </a:p>
          <a:p>
            <a:pPr marL="901065" marR="30956" lvl="1" indent="-238125">
              <a:buClr>
                <a:schemeClr val="tx1"/>
              </a:buClr>
              <a:buSzPct val="120000"/>
              <a:buFont typeface="Wingdings" pitchFamily="2" charset="2"/>
              <a:buChar char="Ø"/>
              <a:defRPr sz="2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n-lt"/>
                <a:ea typeface="+mn-ea"/>
                <a:cs typeface="+mn-cs"/>
                <a:sym typeface="Arial"/>
              </a:defRPr>
            </a:pPr>
            <a:r>
              <a:rPr lang="en-US" sz="12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A slower rate exercise for comparison ?</a:t>
            </a:r>
          </a:p>
          <a:p>
            <a:pPr marL="662940" marR="30956" lvl="1" indent="0">
              <a:buClr>
                <a:schemeClr val="tx1"/>
              </a:buClr>
              <a:buSzPct val="120000"/>
              <a:buNone/>
              <a:defRPr sz="2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n-lt"/>
                <a:ea typeface="+mn-ea"/>
                <a:cs typeface="+mn-cs"/>
                <a:sym typeface="Arial"/>
              </a:defRPr>
            </a:pPr>
            <a:endParaRPr lang="en-US" sz="1200" b="1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3865" marR="30956" indent="-238125">
              <a:buClr>
                <a:schemeClr val="tx1"/>
              </a:buClr>
              <a:buSzPct val="120000"/>
              <a:buFont typeface="Wingdings" pitchFamily="2" charset="2"/>
              <a:buChar char="Ø"/>
              <a:defRPr sz="2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n-lt"/>
                <a:ea typeface="+mn-ea"/>
                <a:cs typeface="+mn-cs"/>
                <a:sym typeface="Arial"/>
              </a:defRPr>
            </a:pPr>
            <a:r>
              <a:rPr lang="en-US" sz="16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Resulting matrix </a:t>
            </a:r>
          </a:p>
          <a:p>
            <a:pPr marL="205740" marR="30956" indent="0">
              <a:buClr>
                <a:schemeClr val="tx1"/>
              </a:buClr>
              <a:buSzPct val="120000"/>
              <a:buNone/>
              <a:defRPr sz="2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n-lt"/>
                <a:ea typeface="+mn-ea"/>
                <a:cs typeface="+mn-cs"/>
                <a:sym typeface="Arial"/>
              </a:defRPr>
            </a:pPr>
            <a:r>
              <a:rPr lang="en-US" sz="16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	of measurements</a:t>
            </a:r>
          </a:p>
          <a:p>
            <a:pPr marL="443865" marR="30956" indent="-238125">
              <a:buClr>
                <a:schemeClr val="tx1"/>
              </a:buClr>
              <a:buSzPct val="120000"/>
              <a:buFont typeface="Wingdings" pitchFamily="2" charset="2"/>
              <a:buChar char="Ø"/>
              <a:defRPr sz="2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n-lt"/>
                <a:ea typeface="+mn-ea"/>
                <a:cs typeface="+mn-cs"/>
                <a:sym typeface="Arial"/>
              </a:defRPr>
            </a:pPr>
            <a:endParaRPr lang="en-US" sz="1600" b="1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3865" marR="30956" indent="-238125">
              <a:buClr>
                <a:schemeClr val="tx1"/>
              </a:buClr>
              <a:buSzPct val="120000"/>
              <a:buFont typeface="Wingdings" pitchFamily="2" charset="2"/>
              <a:buChar char="Ø"/>
              <a:defRPr sz="2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n-lt"/>
                <a:ea typeface="+mn-ea"/>
                <a:cs typeface="+mn-cs"/>
                <a:sym typeface="Arial"/>
              </a:defRPr>
            </a:pPr>
            <a:endParaRPr lang="en-US" sz="1600" b="1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3865" marR="30956" indent="-238125">
              <a:buClr>
                <a:schemeClr val="tx1"/>
              </a:buClr>
              <a:buSzPct val="120000"/>
              <a:buFont typeface="Wingdings" pitchFamily="2" charset="2"/>
              <a:buChar char="Ø"/>
              <a:defRPr sz="2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n-lt"/>
                <a:ea typeface="+mn-ea"/>
                <a:cs typeface="+mn-cs"/>
                <a:sym typeface="Arial"/>
              </a:defRPr>
            </a:pPr>
            <a:endParaRPr lang="en-US" sz="1600" b="1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3865" marR="30956" indent="-238125">
              <a:buClr>
                <a:schemeClr val="tx1"/>
              </a:buClr>
              <a:buSzPct val="120000"/>
              <a:buFont typeface="Wingdings" pitchFamily="2" charset="2"/>
              <a:buChar char="Ø"/>
              <a:defRPr sz="2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n-lt"/>
                <a:ea typeface="+mn-ea"/>
                <a:cs typeface="+mn-cs"/>
                <a:sym typeface="Arial"/>
              </a:defRPr>
            </a:pPr>
            <a:endParaRPr lang="en-US" sz="1600" b="1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3865" marR="30956" indent="-238125">
              <a:buClr>
                <a:schemeClr val="tx1"/>
              </a:buClr>
              <a:buSzPct val="120000"/>
              <a:buFont typeface="Wingdings" pitchFamily="2" charset="2"/>
              <a:buChar char="Ø"/>
              <a:defRPr sz="2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n-lt"/>
                <a:ea typeface="+mn-ea"/>
                <a:cs typeface="+mn-cs"/>
                <a:sym typeface="Arial"/>
              </a:defRPr>
            </a:pPr>
            <a:endParaRPr lang="en-US" sz="1600" b="1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9B755CF-F2B9-23FA-E8A1-AA1F685D2E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0269786"/>
              </p:ext>
            </p:extLst>
          </p:nvPr>
        </p:nvGraphicFramePr>
        <p:xfrm>
          <a:off x="2792295" y="2595478"/>
          <a:ext cx="6069405" cy="21888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3881">
                  <a:extLst>
                    <a:ext uri="{9D8B030D-6E8A-4147-A177-3AD203B41FA5}">
                      <a16:colId xmlns:a16="http://schemas.microsoft.com/office/drawing/2014/main" val="84012886"/>
                    </a:ext>
                  </a:extLst>
                </a:gridCol>
                <a:gridCol w="1213881">
                  <a:extLst>
                    <a:ext uri="{9D8B030D-6E8A-4147-A177-3AD203B41FA5}">
                      <a16:colId xmlns:a16="http://schemas.microsoft.com/office/drawing/2014/main" val="1421575048"/>
                    </a:ext>
                  </a:extLst>
                </a:gridCol>
                <a:gridCol w="1213881">
                  <a:extLst>
                    <a:ext uri="{9D8B030D-6E8A-4147-A177-3AD203B41FA5}">
                      <a16:colId xmlns:a16="http://schemas.microsoft.com/office/drawing/2014/main" val="4212862027"/>
                    </a:ext>
                  </a:extLst>
                </a:gridCol>
                <a:gridCol w="1213881">
                  <a:extLst>
                    <a:ext uri="{9D8B030D-6E8A-4147-A177-3AD203B41FA5}">
                      <a16:colId xmlns:a16="http://schemas.microsoft.com/office/drawing/2014/main" val="2585252011"/>
                    </a:ext>
                  </a:extLst>
                </a:gridCol>
                <a:gridCol w="1213881">
                  <a:extLst>
                    <a:ext uri="{9D8B030D-6E8A-4147-A177-3AD203B41FA5}">
                      <a16:colId xmlns:a16="http://schemas.microsoft.com/office/drawing/2014/main" val="3640339897"/>
                    </a:ext>
                  </a:extLst>
                </a:gridCol>
              </a:tblGrid>
              <a:tr h="61246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Exercise label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Gain          (in 10</a:t>
                      </a:r>
                      <a:r>
                        <a:rPr lang="en-US" baseline="30000" dirty="0"/>
                        <a:t>6</a:t>
                      </a:r>
                      <a:r>
                        <a:rPr lang="en-US" dirty="0"/>
                        <a:t>units)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MCP HV: balanced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dirty="0"/>
                        <a:t>MCP HV: unbalanced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Slower light flux rate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9606730"/>
                  </a:ext>
                </a:extLst>
              </a:tr>
              <a:tr h="25284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6922902"/>
                  </a:ext>
                </a:extLst>
              </a:tr>
              <a:tr h="31789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4230593"/>
                  </a:ext>
                </a:extLst>
              </a:tr>
              <a:tr h="31789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9833847"/>
                  </a:ext>
                </a:extLst>
              </a:tr>
              <a:tr h="31789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7402389"/>
                  </a:ext>
                </a:extLst>
              </a:tr>
              <a:tr h="31789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5u-slow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3592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2868153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21279</TotalTime>
  <Words>285</Words>
  <Application>Microsoft Office PowerPoint</Application>
  <PresentationFormat>On-screen Show (16:9)</PresentationFormat>
  <Paragraphs>56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Wingdings</vt:lpstr>
      <vt:lpstr>Simple Light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Discussion about forward RICH space in ATHENA</dc:title>
  <dc:creator>Silvia Dalla Torre</dc:creator>
  <cp:lastModifiedBy>Silvia Dalla Torre</cp:lastModifiedBy>
  <cp:revision>247</cp:revision>
  <dcterms:modified xsi:type="dcterms:W3CDTF">2025-04-09T10:28:05Z</dcterms:modified>
</cp:coreProperties>
</file>