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5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6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7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8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9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20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21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2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3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4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5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6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7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8.xml" ContentType="application/vnd.openxmlformats-officedocument.theme+xml"/>
  <Override PartName="/ppt/tags/tag28.xml" ContentType="application/vnd.openxmlformats-officedocument.presentationml.tags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9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30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31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4.xml" ContentType="application/vnd.openxmlformats-officedocument.presentationml.tags+xml"/>
  <Override PartName="/ppt/notesSlides/notesSlide4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5.xml" ContentType="application/vnd.openxmlformats-officedocument.presentationml.notesSlide+xml"/>
  <Override PartName="/ppt/tags/tag47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8.xml" ContentType="application/vnd.openxmlformats-officedocument.presentationml.notesSlide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84" r:id="rId2"/>
    <p:sldMasterId id="2147483696" r:id="rId3"/>
    <p:sldMasterId id="2147483709" r:id="rId4"/>
    <p:sldMasterId id="2147483733" r:id="rId5"/>
    <p:sldMasterId id="2147483745" r:id="rId6"/>
    <p:sldMasterId id="2147483819" r:id="rId7"/>
    <p:sldMasterId id="2147483834" r:id="rId8"/>
    <p:sldMasterId id="2147483849" r:id="rId9"/>
    <p:sldMasterId id="2147483928" r:id="rId10"/>
    <p:sldMasterId id="2147483933" r:id="rId11"/>
    <p:sldMasterId id="2147483956" r:id="rId12"/>
    <p:sldMasterId id="2147483968" r:id="rId13"/>
    <p:sldMasterId id="2147483980" r:id="rId14"/>
    <p:sldMasterId id="2147483984" r:id="rId15"/>
    <p:sldMasterId id="2147483992" r:id="rId16"/>
    <p:sldMasterId id="2147483997" r:id="rId17"/>
    <p:sldMasterId id="2147484005" r:id="rId18"/>
    <p:sldMasterId id="2147484017" r:id="rId19"/>
    <p:sldMasterId id="2147484029" r:id="rId20"/>
    <p:sldMasterId id="2147484041" r:id="rId21"/>
    <p:sldMasterId id="2147484047" r:id="rId22"/>
    <p:sldMasterId id="2147484062" r:id="rId23"/>
    <p:sldMasterId id="2147484077" r:id="rId24"/>
    <p:sldMasterId id="2147484113" r:id="rId25"/>
    <p:sldMasterId id="2147484119" r:id="rId26"/>
    <p:sldMasterId id="2147484140" r:id="rId27"/>
    <p:sldMasterId id="2147484152" r:id="rId28"/>
    <p:sldMasterId id="2147484167" r:id="rId29"/>
    <p:sldMasterId id="2147484180" r:id="rId30"/>
    <p:sldMasterId id="2147484194" r:id="rId31"/>
    <p:sldMasterId id="2147484197" r:id="rId32"/>
  </p:sldMasterIdLst>
  <p:notesMasterIdLst>
    <p:notesMasterId r:id="rId86"/>
  </p:notesMasterIdLst>
  <p:handoutMasterIdLst>
    <p:handoutMasterId r:id="rId87"/>
  </p:handoutMasterIdLst>
  <p:sldIdLst>
    <p:sldId id="390" r:id="rId33"/>
    <p:sldId id="21450" r:id="rId34"/>
    <p:sldId id="21455" r:id="rId35"/>
    <p:sldId id="21454" r:id="rId36"/>
    <p:sldId id="21456" r:id="rId37"/>
    <p:sldId id="2073" r:id="rId38"/>
    <p:sldId id="21277" r:id="rId39"/>
    <p:sldId id="2115" r:id="rId40"/>
    <p:sldId id="21457" r:id="rId41"/>
    <p:sldId id="21291" r:id="rId42"/>
    <p:sldId id="21438" r:id="rId43"/>
    <p:sldId id="21458" r:id="rId44"/>
    <p:sldId id="2256" r:id="rId45"/>
    <p:sldId id="1205" r:id="rId46"/>
    <p:sldId id="1003" r:id="rId47"/>
    <p:sldId id="21459" r:id="rId48"/>
    <p:sldId id="21292" r:id="rId49"/>
    <p:sldId id="21329" r:id="rId50"/>
    <p:sldId id="21460" r:id="rId51"/>
    <p:sldId id="21331" r:id="rId52"/>
    <p:sldId id="21332" r:id="rId53"/>
    <p:sldId id="21334" r:id="rId54"/>
    <p:sldId id="6633" r:id="rId55"/>
    <p:sldId id="1204" r:id="rId56"/>
    <p:sldId id="21445" r:id="rId57"/>
    <p:sldId id="21461" r:id="rId58"/>
    <p:sldId id="21447" r:id="rId59"/>
    <p:sldId id="21448" r:id="rId60"/>
    <p:sldId id="21449" r:id="rId61"/>
    <p:sldId id="21428" r:id="rId62"/>
    <p:sldId id="1284" r:id="rId63"/>
    <p:sldId id="21442" r:id="rId64"/>
    <p:sldId id="1176" r:id="rId65"/>
    <p:sldId id="21441" r:id="rId66"/>
    <p:sldId id="1288" r:id="rId67"/>
    <p:sldId id="1084" r:id="rId68"/>
    <p:sldId id="21470" r:id="rId69"/>
    <p:sldId id="1035" r:id="rId70"/>
    <p:sldId id="21463" r:id="rId71"/>
    <p:sldId id="3280" r:id="rId72"/>
    <p:sldId id="3282" r:id="rId73"/>
    <p:sldId id="3277" r:id="rId74"/>
    <p:sldId id="749" r:id="rId75"/>
    <p:sldId id="21464" r:id="rId76"/>
    <p:sldId id="21465" r:id="rId77"/>
    <p:sldId id="1448" r:id="rId78"/>
    <p:sldId id="3341" r:id="rId79"/>
    <p:sldId id="21471" r:id="rId80"/>
    <p:sldId id="3256" r:id="rId81"/>
    <p:sldId id="21468" r:id="rId82"/>
    <p:sldId id="3286" r:id="rId83"/>
    <p:sldId id="21469" r:id="rId84"/>
    <p:sldId id="1797" r:id="rId85"/>
  </p:sldIdLst>
  <p:sldSz cx="12192000" cy="6858000"/>
  <p:notesSz cx="6858000" cy="9144000"/>
  <p:custDataLst>
    <p:tags r:id="rId88"/>
  </p:custDataLst>
  <p:defaultTextStyle>
    <a:defPPr>
      <a:defRPr lang="zh-CN"/>
    </a:defPPr>
    <a:lvl1pPr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anose="05000000000000000000" pitchFamily="2" charset="2"/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anose="05000000000000000000" pitchFamily="2" charset="2"/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anose="05000000000000000000" pitchFamily="2" charset="2"/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anose="05000000000000000000" pitchFamily="2" charset="2"/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anose="05000000000000000000" pitchFamily="2" charset="2"/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CC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66"/>
    <a:srgbClr val="FFFFCC"/>
    <a:srgbClr val="66FF99"/>
    <a:srgbClr val="CCCC00"/>
    <a:srgbClr val="FFFF99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86" autoAdjust="0"/>
    <p:restoredTop sz="95939" autoAdjust="0"/>
  </p:normalViewPr>
  <p:slideViewPr>
    <p:cSldViewPr showGuides="1">
      <p:cViewPr varScale="1">
        <p:scale>
          <a:sx n="75" d="100"/>
          <a:sy n="75" d="100"/>
        </p:scale>
        <p:origin x="58" y="3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84" Type="http://schemas.openxmlformats.org/officeDocument/2006/relationships/slide" Target="slides/slide52.xml"/><Relationship Id="rId89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77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80" Type="http://schemas.openxmlformats.org/officeDocument/2006/relationships/slide" Target="slides/slide48.xml"/><Relationship Id="rId85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slide" Target="slides/slide51.xml"/><Relationship Id="rId88" Type="http://schemas.openxmlformats.org/officeDocument/2006/relationships/tags" Target="tags/tag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81" Type="http://schemas.openxmlformats.org/officeDocument/2006/relationships/slide" Target="slides/slide49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29.xml"/><Relationship Id="rId82" Type="http://schemas.openxmlformats.org/officeDocument/2006/relationships/slide" Target="slides/slide50.xml"/><Relationship Id="rId19" Type="http://schemas.openxmlformats.org/officeDocument/2006/relationships/slideMaster" Target="slideMasters/slideMaster1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XU\&#39640;&#22330;&#30913;&#20307;&#30740;&#21046;\Important%20references\Jc%20Chart\IBS-V2022\JeChart_012317-VXu-&#34917;&#20805;2022-V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97749424907099"/>
          <c:y val="1.8558575514701199E-2"/>
          <c:w val="0.81853184598078799"/>
          <c:h val="0.83328543701187396"/>
        </c:manualLayout>
      </c:layout>
      <c:scatterChart>
        <c:scatterStyle val="smoothMarker"/>
        <c:varyColors val="0"/>
        <c:ser>
          <c:idx val="9"/>
          <c:order val="0"/>
          <c:tx>
            <c:strRef>
              <c:f>REBCO: B ∥ Tape plane</c:f>
              <c:strCache>
                <c:ptCount val="1"/>
                <c:pt idx="0">
                  <c:v>REBCO: B ∥ Tape plane</c:v>
                </c:pt>
              </c:strCache>
            </c:strRef>
          </c:tx>
          <c:spPr>
            <a:ln w="34925" cap="sq" cmpd="sng" algn="ctr">
              <a:solidFill>
                <a:srgbClr val="CEB888"/>
              </a:solidFill>
              <a:prstDash val="solid"/>
              <a:miter lim="800000"/>
            </a:ln>
          </c:spPr>
          <c:marker>
            <c:symbol val="diamond"/>
            <c:size val="9"/>
            <c:spPr>
              <a:solidFill>
                <a:srgbClr val="E3D7BB">
                  <a:alpha val="80000"/>
                </a:srgbClr>
              </a:solidFill>
              <a:ln w="6350" cap="flat" cmpd="sng" algn="ctr">
                <a:solidFill>
                  <a:srgbClr val="CEB888"/>
                </a:solidFill>
                <a:prstDash val="solid"/>
                <a:round/>
              </a:ln>
            </c:spPr>
          </c:marker>
          <c:xVal>
            <c:numRef>
              <c:f>{0,5,15,20,25,30}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xVal>
          <c:yVal>
            <c:numRef>
              <c:f>{4144.67663513514,3507.9375,3148.33321621622,2909.05540540541,2090.49332432432,1888.9952027027}</c:f>
              <c:numCache>
                <c:formatCode>General</c:formatCode>
                <c:ptCount val="6"/>
                <c:pt idx="0">
                  <c:v>4144.6766351351398</c:v>
                </c:pt>
                <c:pt idx="1">
                  <c:v>3507.9375</c:v>
                </c:pt>
                <c:pt idx="2">
                  <c:v>3148.3332162162201</c:v>
                </c:pt>
                <c:pt idx="3">
                  <c:v>2909.0554054054101</c:v>
                </c:pt>
                <c:pt idx="4">
                  <c:v>2090.4933243243199</c:v>
                </c:pt>
                <c:pt idx="5">
                  <c:v>1888.9952027027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47-4FD4-BBED-0DD04AD1AE69}"/>
            </c:ext>
          </c:extLst>
        </c:ser>
        <c:ser>
          <c:idx val="7"/>
          <c:order val="1"/>
          <c:tx>
            <c:strRef>
              <c:f>REBCO: B ⊥ Tape plane, 45 μm sub</c:f>
              <c:strCache>
                <c:ptCount val="1"/>
                <c:pt idx="0">
                  <c:v>REBCO: B ⊥ Tape plane, 45 μm sub</c:v>
                </c:pt>
              </c:strCache>
            </c:strRef>
          </c:tx>
          <c:spPr>
            <a:ln w="25400" cap="rnd" cmpd="sng" algn="ctr">
              <a:solidFill>
                <a:srgbClr val="BB9D59"/>
              </a:solidFill>
              <a:prstDash val="dash"/>
              <a:round/>
            </a:ln>
          </c:spPr>
          <c:marker>
            <c:symbol val="diamond"/>
            <c:size val="9"/>
            <c:spPr>
              <a:solidFill>
                <a:srgbClr val="BB9D59">
                  <a:alpha val="33000"/>
                </a:srgbClr>
              </a:solidFill>
              <a:ln w="6350" cap="flat" cmpd="sng" algn="ctr">
                <a:solidFill>
                  <a:srgbClr val="BB9D59"/>
                </a:solidFill>
                <a:prstDash val="solid"/>
                <a:round/>
              </a:ln>
            </c:spPr>
          </c:marker>
          <c:xVal>
            <c:numRef>
              <c:f>{2.5,3.006756,4.007476,5.006838,6,6.5069,7.000033,7.507427,7.993015,8.50692,8.99308,9.507001,9.993015,10.505938,10.992999,11.507574,11.992377,12.506985,12.993653,13.507051,13.992033,14.50692,14.9929}</c:f>
              <c:numCache>
                <c:formatCode>General</c:formatCode>
                <c:ptCount val="23"/>
                <c:pt idx="0">
                  <c:v>2.5</c:v>
                </c:pt>
                <c:pt idx="1">
                  <c:v>3.0067560000000002</c:v>
                </c:pt>
                <c:pt idx="2">
                  <c:v>4.0074759999999996</c:v>
                </c:pt>
                <c:pt idx="3">
                  <c:v>5.0068380000000001</c:v>
                </c:pt>
                <c:pt idx="4">
                  <c:v>6</c:v>
                </c:pt>
                <c:pt idx="5">
                  <c:v>6.5068999999999999</c:v>
                </c:pt>
                <c:pt idx="6">
                  <c:v>7.0000330000000002</c:v>
                </c:pt>
                <c:pt idx="7">
                  <c:v>7.5074269999999999</c:v>
                </c:pt>
                <c:pt idx="8">
                  <c:v>7.9930149999999998</c:v>
                </c:pt>
                <c:pt idx="9">
                  <c:v>8.5069199999999991</c:v>
                </c:pt>
                <c:pt idx="10">
                  <c:v>8.9930800000000009</c:v>
                </c:pt>
                <c:pt idx="11">
                  <c:v>9.5070010000000007</c:v>
                </c:pt>
                <c:pt idx="12">
                  <c:v>9.9930149999999998</c:v>
                </c:pt>
                <c:pt idx="13">
                  <c:v>10.505938</c:v>
                </c:pt>
                <c:pt idx="14">
                  <c:v>10.992998999999999</c:v>
                </c:pt>
                <c:pt idx="15">
                  <c:v>11.507574</c:v>
                </c:pt>
                <c:pt idx="16">
                  <c:v>11.992376999999999</c:v>
                </c:pt>
                <c:pt idx="17">
                  <c:v>12.506985</c:v>
                </c:pt>
                <c:pt idx="18">
                  <c:v>12.993653</c:v>
                </c:pt>
                <c:pt idx="19">
                  <c:v>13.507051000000001</c:v>
                </c:pt>
                <c:pt idx="20">
                  <c:v>13.992032999999999</c:v>
                </c:pt>
                <c:pt idx="21">
                  <c:v>14.506919999999999</c:v>
                </c:pt>
                <c:pt idx="22">
                  <c:v>14.992900000000001</c:v>
                </c:pt>
              </c:numCache>
            </c:numRef>
          </c:xVal>
          <c:yVal>
            <c:numRef>
              <c:f>{5478.13454204472,5053.35151797524,4372.03461367207,3812.25342058735,3348.80676589759,3146.72399561194,2964.77255882199,2801.36500297794,2663.23047196918,2530.3500335986,2415.16099127083,2307.32221662235,2215.59714047123,2121.42703849932,2046.79532341544,1970.18383906757,1905.1216334741,1841.62826512312,1784.46756969497,1729.86530250584,1682.36638117283,1631.14030719317,1591.30073937415}</c:f>
              <c:numCache>
                <c:formatCode>General</c:formatCode>
                <c:ptCount val="23"/>
                <c:pt idx="0">
                  <c:v>5478.1345420447196</c:v>
                </c:pt>
                <c:pt idx="1">
                  <c:v>5053.3515179752403</c:v>
                </c:pt>
                <c:pt idx="2">
                  <c:v>4372.03461367207</c:v>
                </c:pt>
                <c:pt idx="3">
                  <c:v>3812.2534205873499</c:v>
                </c:pt>
                <c:pt idx="4">
                  <c:v>3348.8067658975901</c:v>
                </c:pt>
                <c:pt idx="5">
                  <c:v>3146.7239956119402</c:v>
                </c:pt>
                <c:pt idx="6">
                  <c:v>2964.7725588219901</c:v>
                </c:pt>
                <c:pt idx="7">
                  <c:v>2801.3650029779401</c:v>
                </c:pt>
                <c:pt idx="8">
                  <c:v>2663.2304719691801</c:v>
                </c:pt>
                <c:pt idx="9">
                  <c:v>2530.3500335986</c:v>
                </c:pt>
                <c:pt idx="10">
                  <c:v>2415.16099127083</c:v>
                </c:pt>
                <c:pt idx="11">
                  <c:v>2307.32221662235</c:v>
                </c:pt>
                <c:pt idx="12">
                  <c:v>2215.59714047123</c:v>
                </c:pt>
                <c:pt idx="13">
                  <c:v>2121.4270384993201</c:v>
                </c:pt>
                <c:pt idx="14">
                  <c:v>2046.79532341544</c:v>
                </c:pt>
                <c:pt idx="15">
                  <c:v>1970.18383906757</c:v>
                </c:pt>
                <c:pt idx="16">
                  <c:v>1905.1216334741</c:v>
                </c:pt>
                <c:pt idx="17">
                  <c:v>1841.6282651231199</c:v>
                </c:pt>
                <c:pt idx="18">
                  <c:v>1784.4675696949701</c:v>
                </c:pt>
                <c:pt idx="19">
                  <c:v>1729.86530250584</c:v>
                </c:pt>
                <c:pt idx="20">
                  <c:v>1682.36638117283</c:v>
                </c:pt>
                <c:pt idx="21">
                  <c:v>1631.14030719317</c:v>
                </c:pt>
                <c:pt idx="22">
                  <c:v>1591.30073937415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047-4FD4-BBED-0DD04AD1AE69}"/>
            </c:ext>
          </c:extLst>
        </c:ser>
        <c:ser>
          <c:idx val="8"/>
          <c:order val="2"/>
          <c:tx>
            <c:strRef>
              <c:f>REBCO: B ⊥ Tape plane</c:f>
              <c:strCache>
                <c:ptCount val="1"/>
                <c:pt idx="0">
                  <c:v>REBCO: B ⊥ Tape plane</c:v>
                </c:pt>
              </c:strCache>
            </c:strRef>
          </c:tx>
          <c:spPr>
            <a:ln w="34925" cap="sq" cmpd="sng" algn="ctr">
              <a:solidFill>
                <a:srgbClr val="BB9D59"/>
              </a:solidFill>
              <a:prstDash val="dashDot"/>
              <a:miter lim="800000"/>
            </a:ln>
          </c:spPr>
          <c:marker>
            <c:symbol val="diamond"/>
            <c:size val="8"/>
            <c:spPr>
              <a:solidFill>
                <a:srgbClr val="BB9D59">
                  <a:alpha val="50000"/>
                </a:srgbClr>
              </a:solidFill>
              <a:ln w="6350" cap="flat" cmpd="sng" algn="ctr">
                <a:solidFill>
                  <a:srgbClr val="BB9D59"/>
                </a:solidFill>
                <a:prstDash val="solid"/>
                <a:round/>
              </a:ln>
            </c:spPr>
          </c:marker>
          <c:xVal>
            <c:numRef>
              <c:f>{0,2,4,6,8,10,12,14,16,18,20,22,24,26,28,30,31}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31</c:v>
                </c:pt>
              </c:numCache>
            </c:numRef>
          </c:xVal>
          <c:yVal>
            <c:numRef>
              <c:f>{4144.67663513514,1445.83856756757,975.09972972973,767.750837837838,655.66872972973,571.611445945946,526.777743243243,481.944040540541,442.718310810811,428.146175675676,403.490432432432,386.677256756757,364.262554054054,341.845702702703,328.395162162162,319.428851351351,318.307256756757}</c:f>
              <c:numCache>
                <c:formatCode>General</c:formatCode>
                <c:ptCount val="17"/>
                <c:pt idx="0">
                  <c:v>4144.6766351351398</c:v>
                </c:pt>
                <c:pt idx="1">
                  <c:v>1445.83856756757</c:v>
                </c:pt>
                <c:pt idx="2">
                  <c:v>975.09972972973003</c:v>
                </c:pt>
                <c:pt idx="3">
                  <c:v>767.75083783783805</c:v>
                </c:pt>
                <c:pt idx="4">
                  <c:v>655.66872972972999</c:v>
                </c:pt>
                <c:pt idx="5">
                  <c:v>571.611445945946</c:v>
                </c:pt>
                <c:pt idx="6">
                  <c:v>526.77774324324298</c:v>
                </c:pt>
                <c:pt idx="7">
                  <c:v>481.94404054054098</c:v>
                </c:pt>
                <c:pt idx="8">
                  <c:v>442.71831081081098</c:v>
                </c:pt>
                <c:pt idx="9">
                  <c:v>428.14617567567598</c:v>
                </c:pt>
                <c:pt idx="10">
                  <c:v>403.49043243243199</c:v>
                </c:pt>
                <c:pt idx="11">
                  <c:v>386.677256756757</c:v>
                </c:pt>
                <c:pt idx="12">
                  <c:v>364.26255405405402</c:v>
                </c:pt>
                <c:pt idx="13">
                  <c:v>341.84570270270302</c:v>
                </c:pt>
                <c:pt idx="14">
                  <c:v>328.39516216216202</c:v>
                </c:pt>
                <c:pt idx="15">
                  <c:v>319.428851351351</c:v>
                </c:pt>
                <c:pt idx="16">
                  <c:v>318.307256756757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047-4FD4-BBED-0DD04AD1AE69}"/>
            </c:ext>
          </c:extLst>
        </c:ser>
        <c:ser>
          <c:idx val="16"/>
          <c:order val="3"/>
          <c:tx>
            <c:strRef>
              <c:f>Bi-2212: OST NHMFL 50 bar OP</c:f>
              <c:strCache>
                <c:ptCount val="1"/>
                <c:pt idx="0">
                  <c:v>Bi-2212: OST NHMFL 50 bar OP</c:v>
                </c:pt>
              </c:strCache>
            </c:strRef>
          </c:tx>
          <c:spPr>
            <a:ln w="15875" cap="sq" cmpd="sng" algn="ctr">
              <a:solidFill>
                <a:schemeClr val="accent1"/>
              </a:solidFill>
              <a:prstDash val="sysDot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tar"/>
            <c:size val="7"/>
            <c:spPr>
              <a:solidFill>
                <a:schemeClr val="accent1">
                  <a:alpha val="20000"/>
                </a:schemeClr>
              </a:solidFill>
              <a:ln w="6350" cap="sq" cmpd="sng" algn="ctr">
                <a:solidFill>
                  <a:schemeClr val="accent1"/>
                </a:solidFill>
                <a:prstDash val="solid"/>
                <a:beve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{3.000016,3.993898,4.993097,5.993277,6.993342,7.993244,8.99326,9.992262,10.992508,11.992917,12.992082,13.992819,14.992393}</c:f>
              <c:numCache>
                <c:formatCode>General</c:formatCode>
                <c:ptCount val="13"/>
                <c:pt idx="0">
                  <c:v>3.000016</c:v>
                </c:pt>
                <c:pt idx="1">
                  <c:v>3.9938980000000002</c:v>
                </c:pt>
                <c:pt idx="2">
                  <c:v>4.9930969999999997</c:v>
                </c:pt>
                <c:pt idx="3">
                  <c:v>5.993277</c:v>
                </c:pt>
                <c:pt idx="4">
                  <c:v>6.9933420000000002</c:v>
                </c:pt>
                <c:pt idx="5">
                  <c:v>7.9932439999999998</c:v>
                </c:pt>
                <c:pt idx="6">
                  <c:v>8.9932599999999994</c:v>
                </c:pt>
                <c:pt idx="7">
                  <c:v>9.9922620000000002</c:v>
                </c:pt>
                <c:pt idx="8">
                  <c:v>10.992508000000001</c:v>
                </c:pt>
                <c:pt idx="9">
                  <c:v>11.992917</c:v>
                </c:pt>
                <c:pt idx="10">
                  <c:v>12.992082</c:v>
                </c:pt>
                <c:pt idx="11">
                  <c:v>13.992819000000001</c:v>
                </c:pt>
                <c:pt idx="12">
                  <c:v>14.992393</c:v>
                </c:pt>
              </c:numCache>
            </c:numRef>
          </c:xVal>
          <c:yVal>
            <c:numRef>
              <c:f>{1243.41685777729,1159.79037405665,1097.57103024537,1051.58610856769,1014.82749602732,980.999976589288,955.075472195147,928.777647449119,905.628264696463,884.993343857345,865.478023327735,846.718050662712,827.304738761806}</c:f>
              <c:numCache>
                <c:formatCode>General</c:formatCode>
                <c:ptCount val="13"/>
                <c:pt idx="0">
                  <c:v>1243.41685777729</c:v>
                </c:pt>
                <c:pt idx="1">
                  <c:v>1159.7903740566501</c:v>
                </c:pt>
                <c:pt idx="2">
                  <c:v>1097.5710302453699</c:v>
                </c:pt>
                <c:pt idx="3">
                  <c:v>1051.58610856769</c:v>
                </c:pt>
                <c:pt idx="4">
                  <c:v>1014.82749602732</c:v>
                </c:pt>
                <c:pt idx="5">
                  <c:v>980.99997658928805</c:v>
                </c:pt>
                <c:pt idx="6">
                  <c:v>955.07547219514697</c:v>
                </c:pt>
                <c:pt idx="7">
                  <c:v>928.77764744911894</c:v>
                </c:pt>
                <c:pt idx="8">
                  <c:v>905.62826469646302</c:v>
                </c:pt>
                <c:pt idx="9">
                  <c:v>884.99334385734505</c:v>
                </c:pt>
                <c:pt idx="10">
                  <c:v>865.47802332773495</c:v>
                </c:pt>
                <c:pt idx="11">
                  <c:v>846.71805066271202</c:v>
                </c:pt>
                <c:pt idx="12">
                  <c:v>827.30473876180599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047-4FD4-BBED-0DD04AD1AE69}"/>
            </c:ext>
          </c:extLst>
        </c:ser>
        <c:ser>
          <c:idx val="5"/>
          <c:order val="4"/>
          <c:tx>
            <c:strRef>
              <c:f>Nb₃Sn: Internal Sn RRP®</c:f>
              <c:strCache>
                <c:ptCount val="1"/>
                <c:pt idx="0">
                  <c:v>Nb₃Sn: Internal Sn RRP®</c:v>
                </c:pt>
              </c:strCache>
            </c:strRef>
          </c:tx>
          <c:spPr>
            <a:ln w="34925" cap="sq" cmpd="sng" algn="ctr">
              <a:solidFill>
                <a:schemeClr val="accent2"/>
              </a:solidFill>
              <a:prstDash val="solid"/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 w="6350" cap="flat" cmpd="sng" algn="ctr">
                <a:solidFill>
                  <a:schemeClr val="accent2"/>
                </a:solidFill>
                <a:prstDash val="solid"/>
                <a:round/>
              </a:ln>
            </c:spPr>
          </c:marker>
          <c:xVal>
            <c:numRef>
              <c:f>{12,13,14,14.5,15,15.5,16,20,21,22,23,24}</c:f>
              <c:numCache>
                <c:formatCode>General</c:formatCode>
                <c:ptCount val="12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14.5</c:v>
                </c:pt>
                <c:pt idx="4">
                  <c:v>15</c:v>
                </c:pt>
                <c:pt idx="5">
                  <c:v>15.5</c:v>
                </c:pt>
                <c:pt idx="6">
                  <c:v>16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</c:numCache>
            </c:numRef>
          </c:xVal>
          <c:yVal>
            <c:numRef>
              <c:f>{1754.85570962403,1454.93491561556,1190.98141218451,1072.637423833,957.774141021247,855.093327598618,757.633572485614,268.014326560761,190.858687096299,118.924105941463,65.5532876652943,28.3097383899678}</c:f>
              <c:numCache>
                <c:formatCode>General</c:formatCode>
                <c:ptCount val="12"/>
                <c:pt idx="0">
                  <c:v>1754.8557096240299</c:v>
                </c:pt>
                <c:pt idx="1">
                  <c:v>1454.9349156155599</c:v>
                </c:pt>
                <c:pt idx="2">
                  <c:v>1190.98141218451</c:v>
                </c:pt>
                <c:pt idx="3">
                  <c:v>1072.637423833</c:v>
                </c:pt>
                <c:pt idx="4">
                  <c:v>957.77414102124703</c:v>
                </c:pt>
                <c:pt idx="5">
                  <c:v>855.09332759861798</c:v>
                </c:pt>
                <c:pt idx="6">
                  <c:v>757.63357248561397</c:v>
                </c:pt>
                <c:pt idx="7">
                  <c:v>268.01432656076099</c:v>
                </c:pt>
                <c:pt idx="8">
                  <c:v>190.85868709629901</c:v>
                </c:pt>
                <c:pt idx="9">
                  <c:v>118.924105941463</c:v>
                </c:pt>
                <c:pt idx="10">
                  <c:v>65.553287665294306</c:v>
                </c:pt>
                <c:pt idx="11">
                  <c:v>28.309738389967801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047-4FD4-BBED-0DD04AD1AE69}"/>
            </c:ext>
          </c:extLst>
        </c:ser>
        <c:ser>
          <c:idx val="6"/>
          <c:order val="5"/>
          <c:tx>
            <c:strRef>
              <c:f>Nb₃Sn: High Sn Bronze</c:f>
              <c:strCache>
                <c:ptCount val="1"/>
                <c:pt idx="0">
                  <c:v>Nb₃Sn: High Sn Bronze</c:v>
                </c:pt>
              </c:strCache>
            </c:strRef>
          </c:tx>
          <c:spPr>
            <a:ln w="34925" cap="sq" cmpd="sng" algn="ctr">
              <a:solidFill>
                <a:schemeClr val="accent2">
                  <a:lumMod val="75000"/>
                </a:schemeClr>
              </a:solidFill>
              <a:prstDash val="lgDash"/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 w="6350" cap="flat" cmpd="sng" algn="ctr">
                <a:solidFill>
                  <a:srgbClr val="C0504D">
                    <a:lumMod val="75000"/>
                  </a:srgbClr>
                </a:solidFill>
                <a:prstDash val="solid"/>
                <a:round/>
              </a:ln>
            </c:spPr>
          </c:marker>
          <c:xVal>
            <c:numRef>
              <c:f>{18,19.0121,20.0135,21.0148,22.0162,22.996,23.9973,24.9987}</c:f>
              <c:numCache>
                <c:formatCode>General</c:formatCode>
                <c:ptCount val="8"/>
                <c:pt idx="0">
                  <c:v>18</c:v>
                </c:pt>
                <c:pt idx="1">
                  <c:v>19.0121</c:v>
                </c:pt>
                <c:pt idx="2">
                  <c:v>20.013500000000001</c:v>
                </c:pt>
                <c:pt idx="3">
                  <c:v>21.014800000000001</c:v>
                </c:pt>
                <c:pt idx="4">
                  <c:v>22.016200000000001</c:v>
                </c:pt>
                <c:pt idx="5">
                  <c:v>22.995999999999999</c:v>
                </c:pt>
                <c:pt idx="6">
                  <c:v>23.997299999999999</c:v>
                </c:pt>
                <c:pt idx="7">
                  <c:v>24.998699999999999</c:v>
                </c:pt>
              </c:numCache>
            </c:numRef>
          </c:xVal>
          <c:yVal>
            <c:numRef>
              <c:f>{166.643076923077,137.814615384615,111.095384615385,84.3761538461538,60.8212307692308,40.0787692307692,19.3362307692308,8.08607692307692}</c:f>
              <c:numCache>
                <c:formatCode>General</c:formatCode>
                <c:ptCount val="8"/>
                <c:pt idx="0">
                  <c:v>166.64307692307699</c:v>
                </c:pt>
                <c:pt idx="1">
                  <c:v>137.814615384615</c:v>
                </c:pt>
                <c:pt idx="2">
                  <c:v>111.095384615385</c:v>
                </c:pt>
                <c:pt idx="3">
                  <c:v>84.376153846153798</c:v>
                </c:pt>
                <c:pt idx="4">
                  <c:v>60.821230769230802</c:v>
                </c:pt>
                <c:pt idx="5">
                  <c:v>40.078769230769197</c:v>
                </c:pt>
                <c:pt idx="6">
                  <c:v>19.336230769230799</c:v>
                </c:pt>
                <c:pt idx="7">
                  <c:v>8.0860769230769201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047-4FD4-BBED-0DD04AD1AE69}"/>
            </c:ext>
          </c:extLst>
        </c:ser>
        <c:ser>
          <c:idx val="1"/>
          <c:order val="6"/>
          <c:tx>
            <c:strRef>
              <c:f>Nb-Ti: LHC 4.2 K</c:f>
              <c:strCache>
                <c:ptCount val="1"/>
                <c:pt idx="0">
                  <c:v>Nb-Ti: LHC 4.2 K</c:v>
                </c:pt>
              </c:strCache>
            </c:strRef>
          </c:tx>
          <c:spPr>
            <a:ln w="34925" cap="sq" cmpd="sng" algn="ctr">
              <a:solidFill>
                <a:schemeClr val="accent4"/>
              </a:solidFill>
              <a:prstDash val="dashDot"/>
              <a:miter lim="800000"/>
            </a:ln>
          </c:spPr>
          <c:marker>
            <c:symbol val="x"/>
            <c:size val="9"/>
            <c:spPr>
              <a:solidFill>
                <a:schemeClr val="bg1">
                  <a:alpha val="50000"/>
                </a:schemeClr>
              </a:solidFill>
              <a:ln w="6350" cap="flat" cmpd="sng" algn="ctr">
                <a:solidFill>
                  <a:schemeClr val="accent4"/>
                </a:solidFill>
                <a:prstDash val="solid"/>
                <a:round/>
              </a:ln>
            </c:spPr>
          </c:marker>
          <c:xVal>
            <c:numRef>
              <c:f>{0.614151,0.950943,1.34057,1.67736,2.23208,3.18302,4.15377,5.12453,6.09528}</c:f>
              <c:numCache>
                <c:formatCode>General</c:formatCode>
                <c:ptCount val="9"/>
                <c:pt idx="0">
                  <c:v>0.614151</c:v>
                </c:pt>
                <c:pt idx="1">
                  <c:v>0.95094299999999998</c:v>
                </c:pt>
                <c:pt idx="2">
                  <c:v>1.34057</c:v>
                </c:pt>
                <c:pt idx="3">
                  <c:v>1.67736</c:v>
                </c:pt>
                <c:pt idx="4">
                  <c:v>2.2320799999999998</c:v>
                </c:pt>
                <c:pt idx="5">
                  <c:v>3.18302</c:v>
                </c:pt>
                <c:pt idx="6">
                  <c:v>4.1537699999999997</c:v>
                </c:pt>
                <c:pt idx="7">
                  <c:v>5.12453</c:v>
                </c:pt>
                <c:pt idx="8">
                  <c:v>6.0952799999999998</c:v>
                </c:pt>
              </c:numCache>
            </c:numRef>
          </c:xVal>
          <c:yVal>
            <c:numRef>
              <c:f>{5106.88461538462,4054.15384615385,3180.59615384615,2710.22692307692,2217.45769230769,1724.68846153846,1411.11153846154,1187.12307692308,918.342307692308}</c:f>
              <c:numCache>
                <c:formatCode>General</c:formatCode>
                <c:ptCount val="9"/>
                <c:pt idx="0">
                  <c:v>5106.8846153846198</c:v>
                </c:pt>
                <c:pt idx="1">
                  <c:v>4054.1538461538498</c:v>
                </c:pt>
                <c:pt idx="2">
                  <c:v>3180.5961538461502</c:v>
                </c:pt>
                <c:pt idx="3">
                  <c:v>2710.2269230769198</c:v>
                </c:pt>
                <c:pt idx="4">
                  <c:v>2217.4576923076902</c:v>
                </c:pt>
                <c:pt idx="5">
                  <c:v>1724.6884615384599</c:v>
                </c:pt>
                <c:pt idx="6">
                  <c:v>1411.11153846154</c:v>
                </c:pt>
                <c:pt idx="7">
                  <c:v>1187.1230769230799</c:v>
                </c:pt>
                <c:pt idx="8">
                  <c:v>918.34230769230805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8047-4FD4-BBED-0DD04AD1AE69}"/>
            </c:ext>
          </c:extLst>
        </c:ser>
        <c:ser>
          <c:idx val="12"/>
          <c:order val="7"/>
          <c:tx>
            <c:strRef>
              <c:f>Nb-Ti: Iseult/INUMAC MRI 4.22 K</c:f>
              <c:strCache>
                <c:ptCount val="1"/>
                <c:pt idx="0">
                  <c:v>Nb-Ti: Iseult/INUMAC MRI 4.22 K</c:v>
                </c:pt>
              </c:strCache>
            </c:strRef>
          </c:tx>
          <c:spPr>
            <a:ln w="34925" cap="rnd" cmpd="sng" algn="ctr">
              <a:solidFill>
                <a:schemeClr val="accent4"/>
              </a:solidFill>
              <a:prstDash val="sysDot"/>
              <a:round/>
            </a:ln>
          </c:spPr>
          <c:marker>
            <c:symbol val="x"/>
            <c:size val="9"/>
            <c:spPr>
              <a:solidFill>
                <a:schemeClr val="accent4">
                  <a:alpha val="20000"/>
                </a:schemeClr>
              </a:solidFill>
              <a:ln w="15875" cap="flat" cmpd="sng" algn="ctr">
                <a:solidFill>
                  <a:schemeClr val="accent4"/>
                </a:solidFill>
                <a:prstDash val="solid"/>
                <a:round/>
              </a:ln>
            </c:spPr>
          </c:marker>
          <c:xVal>
            <c:numRef>
              <c:f>{8.5,9,9.5,10}</c:f>
              <c:numCache>
                <c:formatCode>General</c:formatCode>
                <c:ptCount val="4"/>
                <c:pt idx="0">
                  <c:v>8.5</c:v>
                </c:pt>
                <c:pt idx="1">
                  <c:v>9</c:v>
                </c:pt>
                <c:pt idx="2">
                  <c:v>9.5</c:v>
                </c:pt>
                <c:pt idx="3">
                  <c:v>10</c:v>
                </c:pt>
              </c:numCache>
            </c:numRef>
          </c:xVal>
          <c:yVal>
            <c:numRef>
              <c:f>{393.478260869565,291.304347826087,194.203043478261,104.347826086957}</c:f>
              <c:numCache>
                <c:formatCode>General</c:formatCode>
                <c:ptCount val="4"/>
                <c:pt idx="0">
                  <c:v>393.47826086956502</c:v>
                </c:pt>
                <c:pt idx="1">
                  <c:v>291.304347826087</c:v>
                </c:pt>
                <c:pt idx="2">
                  <c:v>194.20304347826101</c:v>
                </c:pt>
                <c:pt idx="3">
                  <c:v>104.347826086957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8047-4FD4-BBED-0DD04AD1AE69}"/>
            </c:ext>
          </c:extLst>
        </c:ser>
        <c:ser>
          <c:idx val="2"/>
          <c:order val="8"/>
          <c:tx>
            <c:strRef>
              <c:f>Exponential Y-axis Labels</c:f>
              <c:strCache>
                <c:ptCount val="1"/>
                <c:pt idx="0">
                  <c:v>Exponential Y-axis Labels</c:v>
                </c:pt>
              </c:strCache>
            </c:strRef>
          </c:tx>
          <c:spPr>
            <a:ln w="31750" cap="rnd" cmpd="sng" algn="ctr">
              <a:noFill/>
              <a:prstDash val="solid"/>
              <a:round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47-4FD4-BBED-0DD04AD1AE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47-4FD4-BBED-0DD04AD1AE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47-4FD4-BBED-0DD04AD1AE6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47-4FD4-BBED-0DD04AD1AE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{0,0,0,0}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{10,100,1000,10000}</c:f>
              <c:numCache>
                <c:formatCode>General</c:formatCode>
                <c:ptCount val="4"/>
                <c:pt idx="0">
                  <c:v>10</c:v>
                </c:pt>
                <c:pt idx="1">
                  <c:v>100</c:v>
                </c:pt>
                <c:pt idx="2">
                  <c:v>1000</c:v>
                </c:pt>
                <c:pt idx="3">
                  <c:v>10000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8047-4FD4-BBED-0DD04AD1AE69}"/>
            </c:ext>
          </c:extLst>
        </c:ser>
        <c:ser>
          <c:idx val="13"/>
          <c:order val="9"/>
          <c:tx>
            <c:strRef>
              <c:f>Nb-Ti midrange maximal</c:f>
              <c:strCache>
                <c:ptCount val="1"/>
                <c:pt idx="0">
                  <c:v>Nb-Ti midrange maximal</c:v>
                </c:pt>
              </c:strCache>
            </c:strRef>
          </c:tx>
          <c:spPr>
            <a:ln w="34925" cap="rnd" cmpd="sng" algn="ctr">
              <a:solidFill>
                <a:schemeClr val="accent4"/>
              </a:solidFill>
              <a:prstDash val="sysDot"/>
              <a:round/>
            </a:ln>
          </c:spPr>
          <c:marker>
            <c:symbol val="none"/>
          </c:marker>
          <c:xVal>
            <c:numRef>
              <c:f>{6,7,8,8.5}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8.5</c:v>
                </c:pt>
              </c:numCache>
            </c:numRef>
          </c:xVal>
          <c:yVal>
            <c:numRef>
              <c:f>{971.923076923077,687.307692307692,448.461538461538,393.478260869565}</c:f>
              <c:numCache>
                <c:formatCode>General</c:formatCode>
                <c:ptCount val="4"/>
                <c:pt idx="0">
                  <c:v>971.92307692307702</c:v>
                </c:pt>
                <c:pt idx="1">
                  <c:v>687.30769230769204</c:v>
                </c:pt>
                <c:pt idx="2">
                  <c:v>448.461538461538</c:v>
                </c:pt>
                <c:pt idx="3">
                  <c:v>393.47826086956502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8047-4FD4-BBED-0DD04AD1AE69}"/>
            </c:ext>
          </c:extLst>
        </c:ser>
        <c:ser>
          <c:idx val="14"/>
          <c:order val="10"/>
          <c:tx>
            <c:strRef>
              <c:f>2212 Fitted Line for 50bar ASC'16</c:f>
              <c:strCache>
                <c:ptCount val="1"/>
                <c:pt idx="0">
                  <c:v>2212 Fitted Line for 50bar ASC'16</c:v>
                </c:pt>
              </c:strCache>
            </c:strRef>
          </c:tx>
          <c:spPr>
            <a:ln w="41275" cap="sq" cmpd="sng" algn="ctr">
              <a:solidFill>
                <a:schemeClr val="accent1"/>
              </a:solidFill>
              <a:prstDash val="sysDot"/>
              <a:miter lim="800000"/>
            </a:ln>
          </c:spPr>
          <c:marker>
            <c:symbol val="none"/>
          </c:marker>
          <c:xVal>
            <c:numRef>
              <c:f>{2,3,4,5,6,7,8,9,10,11,12,13,14,15,20,32}</c:f>
              <c:numCache>
                <c:formatCode>General</c:formatCode>
                <c:ptCount val="16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20</c:v>
                </c:pt>
                <c:pt idx="15">
                  <c:v>32</c:v>
                </c:pt>
              </c:numCache>
            </c:numRef>
          </c:xVal>
          <c:yVal>
            <c:numRef>
              <c:f>{1381.52167169291,1248.5735436431,1162.07903611078,1099.13686124527,1050.24855551649,1010.61449177312,977.492944076188,949.179869947604,924.548583233269,902.817965856398,883.425757321475,865.954700297317,850.087217987812,835.576397019687,777.692126338303,691.62321177914}</c:f>
              <c:numCache>
                <c:formatCode>General</c:formatCode>
                <c:ptCount val="16"/>
                <c:pt idx="0">
                  <c:v>1381.5216716929101</c:v>
                </c:pt>
                <c:pt idx="1">
                  <c:v>1248.5735436431</c:v>
                </c:pt>
                <c:pt idx="2">
                  <c:v>1162.07903611078</c:v>
                </c:pt>
                <c:pt idx="3">
                  <c:v>1099.13686124527</c:v>
                </c:pt>
                <c:pt idx="4">
                  <c:v>1050.2485555164899</c:v>
                </c:pt>
                <c:pt idx="5">
                  <c:v>1010.61449177312</c:v>
                </c:pt>
                <c:pt idx="6">
                  <c:v>977.492944076188</c:v>
                </c:pt>
                <c:pt idx="7">
                  <c:v>949.17986994760395</c:v>
                </c:pt>
                <c:pt idx="8">
                  <c:v>924.54858323326903</c:v>
                </c:pt>
                <c:pt idx="9">
                  <c:v>902.81796585639802</c:v>
                </c:pt>
                <c:pt idx="10">
                  <c:v>883.42575732147498</c:v>
                </c:pt>
                <c:pt idx="11">
                  <c:v>865.954700297317</c:v>
                </c:pt>
                <c:pt idx="12">
                  <c:v>850.08721798781198</c:v>
                </c:pt>
                <c:pt idx="13">
                  <c:v>835.57639701968696</c:v>
                </c:pt>
                <c:pt idx="14">
                  <c:v>777.69212633830296</c:v>
                </c:pt>
                <c:pt idx="15">
                  <c:v>691.62321177913998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8047-4FD4-BBED-0DD04AD1AE69}"/>
            </c:ext>
          </c:extLst>
        </c:ser>
        <c:ser>
          <c:idx val="15"/>
          <c:order val="11"/>
          <c:tx>
            <c:strRef>
              <c:f>YBCO B perp linear extrap</c:f>
              <c:strCache>
                <c:ptCount val="1"/>
                <c:pt idx="0">
                  <c:v>YBCO B perp linear extrap</c:v>
                </c:pt>
              </c:strCache>
            </c:strRef>
          </c:tx>
          <c:spPr>
            <a:ln w="41275" cap="sq" cmpd="sng" algn="ctr">
              <a:solidFill>
                <a:srgbClr val="BB9D59"/>
              </a:solidFill>
              <a:prstDash val="dashDot"/>
              <a:miter lim="800000"/>
            </a:ln>
          </c:spPr>
          <c:marker>
            <c:symbol val="none"/>
          </c:marker>
          <c:xVal>
            <c:numRef>
              <c:f>{31.25,40,45}</c:f>
              <c:numCache>
                <c:formatCode>General</c:formatCode>
                <c:ptCount val="3"/>
                <c:pt idx="0">
                  <c:v>31.25</c:v>
                </c:pt>
                <c:pt idx="1">
                  <c:v>40</c:v>
                </c:pt>
                <c:pt idx="2">
                  <c:v>45</c:v>
                </c:pt>
              </c:numCache>
            </c:numRef>
          </c:xVal>
          <c:yVal>
            <c:numRef>
              <c:f>{312.705498916288,264.548743930003,240.437914698384}</c:f>
              <c:numCache>
                <c:formatCode>General</c:formatCode>
                <c:ptCount val="3"/>
                <c:pt idx="0">
                  <c:v>312.70549891628798</c:v>
                </c:pt>
                <c:pt idx="1">
                  <c:v>264.54874393000301</c:v>
                </c:pt>
                <c:pt idx="2">
                  <c:v>240.43791469838399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8047-4FD4-BBED-0DD04AD1AE69}"/>
            </c:ext>
          </c:extLst>
        </c:ser>
        <c:ser>
          <c:idx val="10"/>
          <c:order val="12"/>
          <c:tx>
            <c:strRef>
              <c:f>YBCO par linear extrap</c:f>
              <c:strCache>
                <c:ptCount val="1"/>
                <c:pt idx="0">
                  <c:v>YBCO par linear extrap</c:v>
                </c:pt>
              </c:strCache>
            </c:strRef>
          </c:tx>
          <c:spPr>
            <a:ln w="41275" cap="flat" cmpd="sng" algn="ctr">
              <a:solidFill>
                <a:srgbClr val="CEB888"/>
              </a:solidFill>
              <a:prstDash val="dash"/>
              <a:round/>
            </a:ln>
          </c:spPr>
          <c:marker>
            <c:symbol val="none"/>
          </c:marker>
          <c:xVal>
            <c:numRef>
              <c:f>{20,40,45}</c:f>
              <c:numCache>
                <c:formatCode>General</c:formatCode>
                <c:ptCount val="3"/>
                <c:pt idx="0">
                  <c:v>20</c:v>
                </c:pt>
                <c:pt idx="1">
                  <c:v>40</c:v>
                </c:pt>
                <c:pt idx="2">
                  <c:v>45</c:v>
                </c:pt>
              </c:numCache>
            </c:numRef>
          </c:xVal>
          <c:yVal>
            <c:numRef>
              <c:f>{2929.88130969356,2293.58889933911,2157.40641463926}</c:f>
              <c:numCache>
                <c:formatCode>General</c:formatCode>
                <c:ptCount val="3"/>
                <c:pt idx="0">
                  <c:v>2929.8813096935601</c:v>
                </c:pt>
                <c:pt idx="1">
                  <c:v>2293.58889933911</c:v>
                </c:pt>
                <c:pt idx="2">
                  <c:v>2157.4064146392602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8047-4FD4-BBED-0DD04AD1AE69}"/>
            </c:ext>
          </c:extLst>
        </c:ser>
        <c:ser>
          <c:idx val="0"/>
          <c:order val="13"/>
          <c:tx>
            <c:strRef>
              <c:f>Iron-based Superconductor 2019</c:f>
              <c:strCache>
                <c:ptCount val="1"/>
                <c:pt idx="0">
                  <c:v>Iron-based Superconductor 2019</c:v>
                </c:pt>
              </c:strCache>
            </c:strRef>
          </c:tx>
          <c:spPr>
            <a:ln w="31750" cap="rnd" cmpd="sng" algn="ctr">
              <a:solidFill>
                <a:srgbClr val="FF0000"/>
              </a:solidFill>
              <a:prstDash val="solid"/>
              <a:round/>
            </a:ln>
          </c:spPr>
          <c:marker>
            <c:symbol val="none"/>
          </c:marker>
          <c:xVal>
            <c:numRef>
              <c:f>{10,28}</c:f>
              <c:numCache>
                <c:formatCode>General</c:formatCode>
                <c:ptCount val="2"/>
                <c:pt idx="0">
                  <c:v>10</c:v>
                </c:pt>
                <c:pt idx="1">
                  <c:v>28</c:v>
                </c:pt>
              </c:numCache>
            </c:numRef>
          </c:xVal>
          <c:yVal>
            <c:numRef>
              <c:f>{300,150}</c:f>
              <c:numCache>
                <c:formatCode>General</c:formatCode>
                <c:ptCount val="2"/>
                <c:pt idx="0">
                  <c:v>300</c:v>
                </c:pt>
                <c:pt idx="1">
                  <c:v>150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8047-4FD4-BBED-0DD04AD1AE69}"/>
            </c:ext>
          </c:extLst>
        </c:ser>
        <c:ser>
          <c:idx val="3"/>
          <c:order val="14"/>
          <c:tx>
            <c:strRef>
              <c:f>Iron-based Superconductor 2025</c:f>
              <c:strCache>
                <c:ptCount val="1"/>
                <c:pt idx="0">
                  <c:v>Iron-based Superconductor 2025</c:v>
                </c:pt>
              </c:strCache>
            </c:strRef>
          </c:tx>
          <c:spPr>
            <a:ln w="31750" cap="rnd" cmpd="sng" algn="ctr">
              <a:solidFill>
                <a:srgbClr val="FF0000"/>
              </a:solidFill>
              <a:prstDash val="sysDash"/>
              <a:round/>
            </a:ln>
          </c:spPr>
          <c:marker>
            <c:symbol val="none"/>
          </c:marker>
          <c:xVal>
            <c:numRef>
              <c:f>{10,28}</c:f>
              <c:numCache>
                <c:formatCode>General</c:formatCode>
                <c:ptCount val="2"/>
                <c:pt idx="0">
                  <c:v>10</c:v>
                </c:pt>
                <c:pt idx="1">
                  <c:v>28</c:v>
                </c:pt>
              </c:numCache>
            </c:numRef>
          </c:xVal>
          <c:yVal>
            <c:numRef>
              <c:f>{2000,1000}</c:f>
              <c:numCache>
                <c:formatCode>General</c:formatCode>
                <c:ptCount val="2"/>
                <c:pt idx="0">
                  <c:v>2000</c:v>
                </c:pt>
                <c:pt idx="1">
                  <c:v>1000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8047-4FD4-BBED-0DD04AD1AE69}"/>
            </c:ext>
          </c:extLst>
        </c:ser>
        <c:ser>
          <c:idx val="4"/>
          <c:order val="15"/>
          <c:tx>
            <c:strRef>
              <c:f>Iron-based Superconductor 2022</c:f>
              <c:strCache>
                <c:ptCount val="1"/>
                <c:pt idx="0">
                  <c:v>Iron-based Superconductor 2022</c:v>
                </c:pt>
              </c:strCache>
            </c:strRef>
          </c:tx>
          <c:spPr>
            <a:ln w="31750" cap="rnd" cmpd="sng" algn="ctr">
              <a:solidFill>
                <a:srgbClr val="FF0000"/>
              </a:solidFill>
              <a:prstDash val="solid"/>
              <a:round/>
            </a:ln>
          </c:spPr>
          <c:marker>
            <c:spPr>
              <a:ln w="6350" cap="flat" cmpd="sng" algn="ctr">
                <a:solidFill>
                  <a:srgbClr val="FF0000"/>
                </a:solidFill>
                <a:prstDash val="solid"/>
                <a:round/>
              </a:ln>
            </c:spPr>
          </c:marker>
          <c:xVal>
            <c:numRef>
              <c:f>{10,28}</c:f>
              <c:numCache>
                <c:formatCode>General</c:formatCode>
                <c:ptCount val="2"/>
                <c:pt idx="0">
                  <c:v>10</c:v>
                </c:pt>
                <c:pt idx="1">
                  <c:v>28</c:v>
                </c:pt>
              </c:numCache>
            </c:numRef>
          </c:xVal>
          <c:yVal>
            <c:numRef>
              <c:f>{450,225}</c:f>
              <c:numCache>
                <c:formatCode>General</c:formatCode>
                <c:ptCount val="2"/>
                <c:pt idx="0">
                  <c:v>450</c:v>
                </c:pt>
                <c:pt idx="1">
                  <c:v>225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8047-4FD4-BBED-0DD04AD1AE69}"/>
            </c:ext>
          </c:extLst>
        </c:ser>
        <c:ser>
          <c:idx val="11"/>
          <c:order val="16"/>
          <c:tx>
            <c:strRef>
              <c:f>Iron-based Superconductor 2016</c:f>
              <c:strCache>
                <c:ptCount val="1"/>
                <c:pt idx="0">
                  <c:v>Iron-based Superconductor 2016</c:v>
                </c:pt>
              </c:strCache>
            </c:strRef>
          </c:tx>
          <c:dPt>
            <c:idx val="1"/>
            <c:bubble3D val="0"/>
            <c:spPr>
              <a:ln w="31750" cap="rnd" cmpd="sng" algn="ctr">
                <a:solidFill>
                  <a:srgbClr val="FF0000"/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15-8047-4FD4-BBED-0DD04AD1AE69}"/>
              </c:ext>
            </c:extLst>
          </c:dPt>
          <c:xVal>
            <c:numRef>
              <c:f>{10,28}</c:f>
              <c:numCache>
                <c:formatCode>General</c:formatCode>
                <c:ptCount val="2"/>
                <c:pt idx="0">
                  <c:v>10</c:v>
                </c:pt>
                <c:pt idx="1">
                  <c:v>28</c:v>
                </c:pt>
              </c:numCache>
            </c:numRef>
          </c:xVal>
          <c:yVal>
            <c:numRef>
              <c:f>{100,50}</c:f>
              <c:numCache>
                <c:formatCode>General</c:formatCode>
                <c:ptCount val="2"/>
                <c:pt idx="0">
                  <c:v>100</c:v>
                </c:pt>
                <c:pt idx="1">
                  <c:v>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8047-4FD4-BBED-0DD04AD1A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4506240"/>
        <c:axId val="904514944"/>
      </c:scatterChart>
      <c:valAx>
        <c:axId val="904506240"/>
        <c:scaling>
          <c:orientation val="minMax"/>
          <c:max val="45"/>
        </c:scaling>
        <c:delete val="0"/>
        <c:axPos val="b"/>
        <c:majorGridlines/>
        <c:minorGridlines>
          <c:spPr>
            <a:ln w="6350" cap="flat" cmpd="sng" algn="ctr">
              <a:solidFill>
                <a:schemeClr val="bg1">
                  <a:lumMod val="75000"/>
                  <a:alpha val="20000"/>
                </a:schemeClr>
              </a:solidFill>
              <a:prstDash val="solid"/>
              <a:round/>
            </a:ln>
          </c:spPr>
        </c:minorGridlines>
        <c:title>
          <c:tx>
            <c:rich>
              <a:bodyPr rot="0" spcFirstLastPara="0" vertOverflow="ellipsis" vert="horz" wrap="square" anchor="ctr" anchorCtr="1"/>
              <a:lstStyle/>
              <a:p>
                <a:pPr>
                  <a:defRPr lang="zh-CN"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Applied Magnetic Field (T)</a:t>
                </a:r>
              </a:p>
            </c:rich>
          </c:tx>
          <c:layout>
            <c:manualLayout>
              <c:xMode val="edge"/>
              <c:yMode val="edge"/>
              <c:x val="0.40115733347076399"/>
              <c:y val="0.92298800388711999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4514944"/>
        <c:crosses val="autoZero"/>
        <c:crossBetween val="midCat"/>
        <c:majorUnit val="5"/>
        <c:minorUnit val="1"/>
      </c:valAx>
      <c:valAx>
        <c:axId val="904514944"/>
        <c:scaling>
          <c:logBase val="10"/>
          <c:orientation val="minMax"/>
          <c:min val="10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olid"/>
              <a:round/>
            </a:ln>
          </c:spPr>
        </c:majorGridlines>
        <c:minorGridlines>
          <c:spPr>
            <a:ln w="6350" cap="flat" cmpd="sng" algn="ctr">
              <a:solidFill>
                <a:schemeClr val="bg1">
                  <a:lumMod val="50000"/>
                  <a:alpha val="20000"/>
                </a:schemeClr>
              </a:solidFill>
              <a:prstDash val="solid"/>
              <a:round/>
            </a:ln>
          </c:spPr>
        </c:minorGridlines>
        <c:title>
          <c:tx>
            <c:rich>
              <a:bodyPr rot="-5400000" spcFirstLastPara="0" vertOverflow="ellipsis" vert="horz" wrap="square" anchor="ctr" anchorCtr="1"/>
              <a:lstStyle/>
              <a:p>
                <a:pPr>
                  <a:defRPr lang="zh-CN"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Whole Wire Critical Current Density (A/mm², 4.2 K)</a:t>
                </a:r>
              </a:p>
            </c:rich>
          </c:tx>
          <c:layout>
            <c:manualLayout>
              <c:xMode val="edge"/>
              <c:yMode val="edge"/>
              <c:x val="7.0297351484560101E-3"/>
              <c:y val="0.123073186881081"/>
            </c:manualLayout>
          </c:layout>
          <c:overlay val="0"/>
        </c:title>
        <c:numFmt formatCode="#,##0;[Red]#,##0" sourceLinked="0"/>
        <c:majorTickMark val="out"/>
        <c:minorTickMark val="in"/>
        <c:tickLblPos val="none"/>
        <c:txPr>
          <a:bodyPr rot="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4506240"/>
        <c:crosses val="autoZero"/>
        <c:crossBetween val="midCat"/>
      </c:valAx>
    </c:plotArea>
    <c:plotVisOnly val="0"/>
    <c:dispBlanksAs val="gap"/>
    <c:showDLblsOverMax val="0"/>
    <c:extLst>
      <c:ext uri="{0b15fc19-7d7d-44ad-8c2d-2c3a37ce22c3}">
        <chartProps xmlns="https://web.wps.cn/et/2018/main" chartId="{38af94b0-3243-4e87-a1c5-89a8da189d41}"/>
      </c:ext>
    </c:extLst>
  </c:chart>
  <c:spPr>
    <a:noFill/>
    <a:ln>
      <a:noFill/>
    </a:ln>
    <a:effectLst/>
  </c:spPr>
  <c:txPr>
    <a:bodyPr/>
    <a:lstStyle/>
    <a:p>
      <a:pPr>
        <a:defRPr lang="zh-CN" sz="1100"/>
      </a:pPr>
      <a:endParaRPr lang="zh-CN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0.32507</cdr:x>
      <cdr:y>0.08773</cdr:y>
    </cdr:from>
    <cdr:to>
      <cdr:x>0.60135</cdr:x>
      <cdr:y>0.13204</cdr:y>
    </cdr:to>
    <cdr:sp macro="" textlink="">
      <cdr:nvSpPr>
        <cdr:cNvPr id="2" name="矩形 1"/>
        <cdr:cNvSpPr/>
      </cdr:nvSpPr>
      <cdr:spPr>
        <a:xfrm xmlns:a="http://schemas.openxmlformats.org/drawingml/2006/main">
          <a:off x="1676400" y="255513"/>
          <a:ext cx="1424774" cy="12905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</a:ln>
        <a:effectLst xmlns:a="http://schemas.openxmlformats.org/drawingml/2006/main"/>
      </cdr:spPr>
      <cdr:txBody>
        <a:bodyPr xmlns:a="http://schemas.openxmlformats.org/drawingml/2006/main" vertOverflow="clip" vert="horz" wrap="square" lIns="0" tIns="0" rIns="0" bIns="0" anchor="t" anchorCtr="0" upright="1">
          <a:spAutoFit/>
        </a:bodyPr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 panose="020B0604020202020204"/>
              <a:ea typeface="+mn-ea"/>
              <a:cs typeface="Arial" panose="020B0604020202020204"/>
            </a:rPr>
            <a:t>REBCO B∥</a:t>
          </a:r>
          <a:r>
            <a:rPr lang="en-US" sz="900" b="1" i="0" strike="noStrike" baseline="0" dirty="0">
              <a:solidFill>
                <a:srgbClr val="CEB888"/>
              </a:solidFill>
              <a:latin typeface="Arial" panose="020B0604020202020204"/>
              <a:ea typeface="+mn-ea"/>
              <a:cs typeface="Arial" panose="020B0604020202020204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 panose="020B0604020202020204"/>
              <a:ea typeface="+mn-ea"/>
              <a:cs typeface="Arial" panose="020B0604020202020204"/>
            </a:rPr>
            <a:t>Tape Plane 2009</a:t>
          </a:r>
        </a:p>
      </cdr:txBody>
    </cdr:sp>
  </cdr:relSizeAnchor>
  <cdr:relSizeAnchor xmlns:cdr="http://schemas.openxmlformats.org/drawingml/2006/chartDrawing">
    <cdr:from>
      <cdr:x>0.29552</cdr:x>
      <cdr:y>0.19723</cdr:y>
    </cdr:from>
    <cdr:to>
      <cdr:x>0.62059</cdr:x>
      <cdr:y>0.24478</cdr:y>
    </cdr:to>
    <cdr:sp macro="" textlink="">
      <cdr:nvSpPr>
        <cdr:cNvPr id="3" name="矩形 2"/>
        <cdr:cNvSpPr/>
      </cdr:nvSpPr>
      <cdr:spPr>
        <a:xfrm xmlns:a="http://schemas.openxmlformats.org/drawingml/2006/main">
          <a:off x="1524000" y="574446"/>
          <a:ext cx="1676400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</a:ln>
        <a:effectLst xmlns:a="http://schemas.openxmlformats.org/drawingml/2006/main"/>
      </cdr:spPr>
      <cdr:txBody>
        <a:bodyPr xmlns:a="http://schemas.openxmlformats.org/drawingml/2006/main" vertOverflow="overflow" horzOverflow="overflow" vert="horz" wrap="square" lIns="0" tIns="0" rIns="0" bIns="0" anchor="t" anchorCtr="0" upright="1">
          <a:spAutoFit/>
        </a:bodyPr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900" b="1" i="0" strike="noStrike" dirty="0">
              <a:solidFill>
                <a:srgbClr val="BB9D59"/>
              </a:solidFill>
              <a:latin typeface="Arial" panose="020B0604020202020204"/>
              <a:ea typeface="+mn-ea"/>
              <a:cs typeface="Arial" panose="020B0604020202020204"/>
            </a:rPr>
            <a:t>REBCO</a:t>
          </a:r>
          <a:r>
            <a:rPr lang="en-US" sz="900" b="1" i="0" strike="noStrike" dirty="0">
              <a:solidFill>
                <a:srgbClr val="BB9D59"/>
              </a:solidFill>
              <a:latin typeface="Arial" panose="020B0604020202020204"/>
              <a:cs typeface="Arial" panose="020B0604020202020204"/>
            </a:rPr>
            <a:t> B⊥</a:t>
          </a:r>
          <a:r>
            <a:rPr lang="en-US" sz="900" b="1" i="0" strike="noStrike" baseline="0" dirty="0">
              <a:solidFill>
                <a:srgbClr val="BB9D59"/>
              </a:solidFill>
              <a:latin typeface="Arial" panose="020B0604020202020204"/>
              <a:cs typeface="Arial" panose="020B0604020202020204"/>
            </a:rPr>
            <a:t> </a:t>
          </a:r>
          <a:r>
            <a:rPr lang="en-US" sz="900" b="1" i="0" strike="noStrike" dirty="0">
              <a:solidFill>
                <a:srgbClr val="BB9D59"/>
              </a:solidFill>
              <a:latin typeface="Arial" panose="020B0604020202020204"/>
              <a:cs typeface="Arial" panose="020B0604020202020204"/>
            </a:rPr>
            <a:t>Tape Plane 2017</a:t>
          </a:r>
        </a:p>
      </cdr:txBody>
    </cdr:sp>
  </cdr:relSizeAnchor>
  <cdr:relSizeAnchor xmlns:cdr="http://schemas.openxmlformats.org/drawingml/2006/chartDrawing">
    <cdr:from>
      <cdr:x>0.53126</cdr:x>
      <cdr:y>0.31849</cdr:y>
    </cdr:from>
    <cdr:to>
      <cdr:x>0.60752</cdr:x>
      <cdr:y>0.36868</cdr:y>
    </cdr:to>
    <cdr:sp macro="" textlink="">
      <cdr:nvSpPr>
        <cdr:cNvPr id="4" name="矩形 3"/>
        <cdr:cNvSpPr/>
      </cdr:nvSpPr>
      <cdr:spPr>
        <a:xfrm xmlns:a="http://schemas.openxmlformats.org/drawingml/2006/main">
          <a:off x="2739683" y="927613"/>
          <a:ext cx="393303" cy="1461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</a:ln>
        <a:effectLst xmlns:a="http://schemas.openxmlformats.org/drawingml/2006/main"/>
      </cdr:spPr>
      <cdr:txBody>
        <a:bodyPr xmlns:a="http://schemas.openxmlformats.org/drawingml/2006/main" vertOverflow="clip" vert="horz" wrap="square" lIns="0" tIns="0" rIns="0" bIns="0" anchor="t" anchorCtr="0" upright="1">
          <a:spAutoFit/>
        </a:bodyPr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950" b="1" i="0" strike="noStrike" dirty="0">
              <a:solidFill>
                <a:schemeClr val="accent1"/>
              </a:solidFill>
              <a:latin typeface="Arial" panose="020B0604020202020204"/>
              <a:cs typeface="Arial" panose="020B0604020202020204"/>
            </a:rPr>
            <a:t>2212</a:t>
          </a:r>
        </a:p>
      </cdr:txBody>
    </cdr:sp>
  </cdr:relSizeAnchor>
  <cdr:relSizeAnchor xmlns:cdr="http://schemas.openxmlformats.org/drawingml/2006/chartDrawing">
    <cdr:from>
      <cdr:x>0.60459</cdr:x>
      <cdr:y>0.75646</cdr:y>
    </cdr:from>
    <cdr:to>
      <cdr:x>0.69447</cdr:x>
      <cdr:y>0.78919</cdr:y>
    </cdr:to>
    <cdr:sp macro="" textlink="">
      <cdr:nvSpPr>
        <cdr:cNvPr id="5" name="矩形 4"/>
        <cdr:cNvSpPr/>
      </cdr:nvSpPr>
      <cdr:spPr>
        <a:xfrm xmlns:a="http://schemas.openxmlformats.org/drawingml/2006/main">
          <a:off x="3117889" y="2203219"/>
          <a:ext cx="463511" cy="953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</a:ln>
        <a:effectLst xmlns:a="http://schemas.openxmlformats.org/drawingml/2006/main"/>
      </cdr:spPr>
      <cdr:txBody>
        <a:bodyPr xmlns:a="http://schemas.openxmlformats.org/drawingml/2006/main" vertOverflow="overflow" horzOverflow="overflow" vert="horz" wrap="none" lIns="0" tIns="0" rIns="0" bIns="0" anchor="t" anchorCtr="0" upright="1">
          <a:spAutoFit/>
        </a:bodyPr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900" b="1" i="0" strike="noStrike" dirty="0">
              <a:solidFill>
                <a:schemeClr val="accent2"/>
              </a:solidFill>
              <a:latin typeface="Arial" panose="020B0604020202020204"/>
              <a:cs typeface="Arial" panose="020B0604020202020204"/>
            </a:rPr>
            <a:t>High-</a:t>
          </a:r>
          <a:r>
            <a:rPr lang="en-US" sz="900" b="1" i="1" strike="noStrike" dirty="0" err="1">
              <a:solidFill>
                <a:schemeClr val="accent2"/>
              </a:solidFill>
              <a:latin typeface="Arial" panose="020B0604020202020204"/>
              <a:cs typeface="Arial" panose="020B0604020202020204"/>
            </a:rPr>
            <a:t>J</a:t>
          </a:r>
          <a:r>
            <a:rPr lang="en-US" sz="900" b="1" i="0" strike="noStrike" baseline="-25000" dirty="0" err="1">
              <a:solidFill>
                <a:schemeClr val="accent2"/>
              </a:solidFill>
              <a:latin typeface="Arial" panose="020B0604020202020204"/>
              <a:cs typeface="Arial" panose="020B0604020202020204"/>
            </a:rPr>
            <a:t>c</a:t>
          </a:r>
          <a:r>
            <a:rPr lang="en-US" sz="900" b="1" i="0" strike="noStrike" dirty="0">
              <a:solidFill>
                <a:schemeClr val="accent2"/>
              </a:solidFill>
              <a:latin typeface="Arial" panose="020B0604020202020204"/>
              <a:cs typeface="Arial" panose="020B0604020202020204"/>
            </a:rPr>
            <a:t> Nb</a:t>
          </a:r>
          <a:r>
            <a:rPr lang="en-US" sz="900" b="1" i="0" strike="noStrike" baseline="-25000" dirty="0">
              <a:solidFill>
                <a:schemeClr val="accent2"/>
              </a:solidFill>
              <a:latin typeface="Arial" panose="020B0604020202020204"/>
              <a:cs typeface="Arial" panose="020B0604020202020204"/>
            </a:rPr>
            <a:t>3</a:t>
          </a:r>
          <a:r>
            <a:rPr lang="en-US" sz="900" b="1" i="0" strike="noStrike" dirty="0">
              <a:solidFill>
                <a:schemeClr val="accent2"/>
              </a:solidFill>
              <a:latin typeface="Arial" panose="020B0604020202020204"/>
              <a:cs typeface="Arial" panose="020B0604020202020204"/>
            </a:rPr>
            <a:t>Sn</a:t>
          </a:r>
        </a:p>
      </cdr:txBody>
    </cdr:sp>
  </cdr:relSizeAnchor>
  <cdr:relSizeAnchor xmlns:cdr="http://schemas.openxmlformats.org/drawingml/2006/chartDrawing">
    <cdr:from>
      <cdr:x>0.29552</cdr:x>
      <cdr:y>0.74806</cdr:y>
    </cdr:from>
    <cdr:to>
      <cdr:x>0.53992</cdr:x>
      <cdr:y>0.85029</cdr:y>
    </cdr:to>
    <cdr:sp macro="" textlink="">
      <cdr:nvSpPr>
        <cdr:cNvPr id="6" name="矩形 5"/>
        <cdr:cNvSpPr/>
      </cdr:nvSpPr>
      <cdr:spPr>
        <a:xfrm xmlns:a="http://schemas.openxmlformats.org/drawingml/2006/main">
          <a:off x="1524000" y="2178751"/>
          <a:ext cx="1260369" cy="2977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</a:ln>
        <a:effectLst xmlns:a="http://schemas.openxmlformats.org/drawingml/2006/main"/>
      </cdr:spPr>
      <cdr:txBody>
        <a:bodyPr xmlns:a="http://schemas.openxmlformats.org/drawingml/2006/main" vertOverflow="overflow" horzOverflow="overflow" vert="horz" wrap="square" lIns="0" tIns="0" rIns="0" bIns="0" anchor="t" anchorCtr="0" upright="1">
          <a:spAutoFit/>
        </a:bodyPr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rtl="0">
            <a:defRPr sz="1000"/>
          </a:pP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 panose="020B0604020202020204"/>
              <a:ea typeface="+mn-ea"/>
              <a:cs typeface="Arial" panose="020B0604020202020204"/>
            </a:rPr>
            <a:t>Bronze Process Nb</a:t>
          </a:r>
          <a:r>
            <a:rPr lang="en-US" sz="900" b="1" i="0" strike="noStrike" baseline="-25000" dirty="0">
              <a:solidFill>
                <a:schemeClr val="accent2">
                  <a:lumMod val="75000"/>
                </a:schemeClr>
              </a:solidFill>
              <a:latin typeface="Arial" panose="020B0604020202020204"/>
              <a:ea typeface="+mn-ea"/>
              <a:cs typeface="Arial" panose="020B0604020202020204"/>
            </a:rPr>
            <a:t>3</a:t>
          </a: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 panose="020B0604020202020204"/>
              <a:ea typeface="+mn-ea"/>
              <a:cs typeface="Arial" panose="020B0604020202020204"/>
            </a:rPr>
            <a:t>Sn</a:t>
          </a:r>
        </a:p>
      </cdr:txBody>
    </cdr:sp>
  </cdr:relSizeAnchor>
  <cdr:relSizeAnchor xmlns:cdr="http://schemas.openxmlformats.org/drawingml/2006/chartDrawing">
    <cdr:from>
      <cdr:x>0.14356</cdr:x>
      <cdr:y>0.18262</cdr:y>
    </cdr:from>
    <cdr:to>
      <cdr:x>0.18522</cdr:x>
      <cdr:y>0.20847</cdr:y>
    </cdr:to>
    <cdr:sp macro="" textlink="">
      <cdr:nvSpPr>
        <cdr:cNvPr id="7" name="矩形 6"/>
        <cdr:cNvSpPr/>
      </cdr:nvSpPr>
      <cdr:spPr>
        <a:xfrm xmlns:a="http://schemas.openxmlformats.org/drawingml/2006/main">
          <a:off x="921934" y="570796"/>
          <a:ext cx="267539" cy="807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</a:ln>
        <a:effectLst xmlns:a="http://schemas.openxmlformats.org/drawingml/2006/main"/>
      </cdr:spPr>
      <cdr:txBody>
        <a:bodyPr xmlns:a="http://schemas.openxmlformats.org/drawingml/2006/main" vert="horz" wrap="none" lIns="0" tIns="0" rIns="0" bIns="0" anchor="t" anchorCtr="0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 dirty="0">
              <a:solidFill>
                <a:schemeClr val="accent4">
                  <a:lumMod val="75000"/>
                </a:schemeClr>
              </a:solidFill>
              <a:latin typeface="Arial" panose="020B0604020202020204"/>
              <a:cs typeface="Arial" panose="020B0604020202020204"/>
            </a:rPr>
            <a:t>Nb-</a:t>
          </a:r>
          <a:r>
            <a:rPr lang="en-US" sz="1100" b="1" i="0" strike="noStrike" dirty="0" err="1">
              <a:solidFill>
                <a:schemeClr val="accent4">
                  <a:lumMod val="75000"/>
                </a:schemeClr>
              </a:solidFill>
              <a:latin typeface="Arial" panose="020B0604020202020204"/>
              <a:cs typeface="Arial" panose="020B0604020202020204"/>
            </a:rPr>
            <a:t>Ti</a:t>
          </a:r>
          <a:endParaRPr lang="en-US" sz="1100" b="1" i="0" strike="noStrike" dirty="0">
            <a:solidFill>
              <a:schemeClr val="accent4">
                <a:lumMod val="75000"/>
              </a:schemeClr>
            </a:solidFill>
            <a:latin typeface="Arial" panose="020B0604020202020204"/>
            <a:cs typeface="Arial" panose="020B0604020202020204"/>
          </a:endParaRPr>
        </a:p>
      </cdr:txBody>
    </cdr:sp>
  </cdr:relSizeAnchor>
  <cdr:relSizeAnchor xmlns:cdr="http://schemas.openxmlformats.org/drawingml/2006/chartDrawing">
    <cdr:from>
      <cdr:x>0.70959</cdr:x>
      <cdr:y>0.3888</cdr:y>
    </cdr:from>
    <cdr:to>
      <cdr:x>0.96766</cdr:x>
      <cdr:y>0.43311</cdr:y>
    </cdr:to>
    <cdr:sp macro="" textlink="">
      <cdr:nvSpPr>
        <cdr:cNvPr id="8" name="矩形 7"/>
        <cdr:cNvSpPr/>
      </cdr:nvSpPr>
      <cdr:spPr>
        <a:xfrm xmlns:a="http://schemas.openxmlformats.org/drawingml/2006/main">
          <a:off x="3659370" y="1132384"/>
          <a:ext cx="1330865" cy="12905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</a:ln>
        <a:effectLst xmlns:a="http://schemas.openxmlformats.org/drawingml/2006/main"/>
      </cdr:spPr>
      <cdr:txBody>
        <a:bodyPr xmlns:a="http://schemas.openxmlformats.org/drawingml/2006/main" vertOverflow="clip" vert="horz" wrap="square" lIns="0" tIns="0" rIns="0" bIns="0" anchor="t" anchorCtr="0" upright="1">
          <a:spAutoFit/>
        </a:bodyPr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 panose="020B0604020202020204"/>
              <a:ea typeface="+mn-ea"/>
              <a:cs typeface="Arial" panose="020B0604020202020204"/>
            </a:rPr>
            <a:t>REBCO B⊥</a:t>
          </a:r>
          <a:r>
            <a:rPr lang="en-US" sz="900" b="1" i="0" strike="noStrike" baseline="0" dirty="0">
              <a:solidFill>
                <a:srgbClr val="CEB888"/>
              </a:solidFill>
              <a:latin typeface="Arial" panose="020B0604020202020204"/>
              <a:ea typeface="+mn-ea"/>
              <a:cs typeface="Arial" panose="020B0604020202020204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 panose="020B0604020202020204"/>
              <a:ea typeface="+mn-ea"/>
              <a:cs typeface="Arial" panose="020B0604020202020204"/>
            </a:rPr>
            <a:t>Tape Plane 2009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EBC1C30-F755-4F00-B77F-85ED8FAB3E3A}" type="datetimeFigureOut">
              <a:rPr lang="zh-CN" altLang="en-US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503822D-99EE-40BB-B40F-11EC0FDB9C46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2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60F5A2A-A8B2-483B-8908-9348487AFED2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Collaboration is well organized fully following the international practice</a:t>
            </a:r>
          </a:p>
          <a:p>
            <a:r>
              <a:rPr kumimoji="1" lang="en-US" altLang="zh-CN" dirty="0"/>
              <a:t> for large experiments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7F26A-0F3D-C041-AE6E-1EF80D4B6451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94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E7621-4FB3-473E-85A0-E26E95ADB30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87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6C764-4281-4BDE-B938-0BE89025495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2F2D2-C3A8-41CA-840B-C8E12E3DF1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1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2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5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7.png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7.png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8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8.xml"/><Relationship Id="rId1" Type="http://schemas.openxmlformats.org/officeDocument/2006/relationships/tags" Target="../tags/tag28.xml"/><Relationship Id="rId4" Type="http://schemas.openxmlformats.org/officeDocument/2006/relationships/image" Target="../media/image3.svg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0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0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0.xml"/><Relationship Id="rId1" Type="http://schemas.openxmlformats.org/officeDocument/2006/relationships/tags" Target="../tags/tag3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12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1.png"/><Relationship Id="rId5" Type="http://schemas.openxmlformats.org/officeDocument/2006/relationships/slideMaster" Target="../slideMasters/slideMaster31.xml"/><Relationship Id="rId4" Type="http://schemas.openxmlformats.org/officeDocument/2006/relationships/tags" Target="../tags/tag4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A1E8F-5E36-4AE6-913F-5F9427029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5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96E7953-1EE9-412B-AEC1-47EA6250EF4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4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09B5A49-B7B3-4943-B913-2C4F55FB212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88D3A50-84DC-4CA3-ABA2-B41ADE7DDCF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101ABCF-09F2-4988-858A-91AF19EC4B3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5A2C9ED-DA1F-42AB-A310-520AF0AE182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10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32CA578-6F9D-47A9-AD04-D7F79B9609B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8299A36-F97C-4F65-93D3-97CEF691385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ED51D04-415E-41B9-A050-CCE7D145CA9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93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4" y="274693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225703E-CAB4-4062-85F3-31F6990AFC4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50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95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3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9820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491E1-2B07-4A76-AC18-40F6EA82AC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8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225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3009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7715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1002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50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95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3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01606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225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8658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51359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272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60"/>
            <a:ext cx="10510125" cy="659643"/>
          </a:xfrm>
          <a:prstGeom prst="rect">
            <a:avLst/>
          </a:prstGeom>
        </p:spPr>
        <p:txBody>
          <a:bodyPr lIns="91418" tIns="45709" rIns="91418" bIns="45709">
            <a:normAutofit/>
          </a:bodyPr>
          <a:lstStyle>
            <a:lvl1pPr algn="ctr">
              <a:defRPr sz="24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8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650" b="1" baseline="0">
                <a:solidFill>
                  <a:srgbClr val="005DA2"/>
                </a:solidFill>
                <a:latin typeface="+mn-lt"/>
                <a:ea typeface="微软雅黑" panose="020B0503020204020204" pitchFamily="34" charset="-122"/>
              </a:defRPr>
            </a:lvl1pPr>
            <a:lvl2pPr marL="557213" marR="0" indent="-21431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425" baseline="0">
                <a:latin typeface="+mn-lt"/>
                <a:ea typeface="微软雅黑" panose="020B0503020204020204" pitchFamily="34" charset="-122"/>
              </a:defRPr>
            </a:lvl2pPr>
            <a:lvl3pPr marL="8572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200">
                <a:latin typeface="+mn-lt"/>
                <a:ea typeface="微软雅黑" panose="020B0503020204020204" pitchFamily="34" charset="-122"/>
              </a:defRPr>
            </a:lvl3pPr>
            <a:lvl4pPr marL="12001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050">
                <a:latin typeface="+mn-lt"/>
                <a:ea typeface="微软雅黑" panose="020B0503020204020204" pitchFamily="34" charset="-122"/>
              </a:defRPr>
            </a:lvl4pPr>
            <a:lvl5pPr marL="15430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defRPr>
                <a:latin typeface="+mn-lt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2"/>
            <a:ext cx="975500" cy="659545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12" name="灯片编号占位符 5"/>
          <p:cNvSpPr txBox="1"/>
          <p:nvPr userDrawn="1"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z="900" smtClean="0"/>
              <a:t>‹#›</a:t>
            </a:fld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30484212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60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3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8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38360" y="961398"/>
            <a:ext cx="1127926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16218" indent="-216218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18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540068" indent="-216218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2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413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RAS Conference, April 1-5, 2024, JINR, Dubna, Russia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781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760941-526B-4243-8E85-B5EF9756D481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065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C7340-CD46-441C-84C5-0BB0B3FA6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9129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850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71DAC-D153-4045-A865-41C0EACB87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8333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63F55-2112-4315-BA76-9ECC5D21C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3617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AC10F-CA65-439D-A6AD-534E960CD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2847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41856-A458-4D5C-AA1F-5E848D7D6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1027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E2CC5-6A09-4CE0-94EE-17FC2A3FDE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5272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772162-F246-4F28-BCCB-DED04B600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8961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FD9D9-B974-43C9-8303-E08105A889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6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2B8AB-A0DB-4251-A298-1AEE8F84AF5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1315E-7499-4392-A346-BFED9A8FFC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3024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02766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67211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2439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56266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26253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02083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67015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44726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6696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324830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93707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2273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1" y="92059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290" indent="-28829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90" indent="-28829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1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911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92405" y="6597353"/>
            <a:ext cx="2540000" cy="313184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597353"/>
            <a:ext cx="4906731" cy="31318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00683" y="6597352"/>
            <a:ext cx="2540000" cy="288032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97923" y="14811"/>
            <a:ext cx="10515600" cy="1135813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48727693"/>
      </p:ext>
    </p:extLst>
  </p:cSld>
  <p:clrMapOvr>
    <a:masterClrMapping/>
  </p:clrMapOvr>
  <p:transition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50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95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3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7645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225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5710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32338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5336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60"/>
            <a:ext cx="10510125" cy="659643"/>
          </a:xfrm>
          <a:prstGeom prst="rect">
            <a:avLst/>
          </a:prstGeom>
        </p:spPr>
        <p:txBody>
          <a:bodyPr lIns="91418" tIns="45709" rIns="91418" bIns="45709">
            <a:normAutofit/>
          </a:bodyPr>
          <a:lstStyle>
            <a:lvl1pPr algn="ctr">
              <a:defRPr sz="24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8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650" b="1" baseline="0">
                <a:solidFill>
                  <a:srgbClr val="005DA2"/>
                </a:solidFill>
                <a:latin typeface="+mn-lt"/>
                <a:ea typeface="微软雅黑" panose="020B0503020204020204" pitchFamily="34" charset="-122"/>
              </a:defRPr>
            </a:lvl1pPr>
            <a:lvl2pPr marL="557213" marR="0" indent="-21431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425" baseline="0">
                <a:latin typeface="+mn-lt"/>
                <a:ea typeface="微软雅黑" panose="020B0503020204020204" pitchFamily="34" charset="-122"/>
              </a:defRPr>
            </a:lvl2pPr>
            <a:lvl3pPr marL="8572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200">
                <a:latin typeface="+mn-lt"/>
                <a:ea typeface="微软雅黑" panose="020B0503020204020204" pitchFamily="34" charset="-122"/>
              </a:defRPr>
            </a:lvl3pPr>
            <a:lvl4pPr marL="12001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050">
                <a:latin typeface="+mn-lt"/>
                <a:ea typeface="微软雅黑" panose="020B0503020204020204" pitchFamily="34" charset="-122"/>
              </a:defRPr>
            </a:lvl4pPr>
            <a:lvl5pPr marL="15430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defRPr>
                <a:latin typeface="+mn-lt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2"/>
            <a:ext cx="975500" cy="659545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5"/>
          <p:cNvSpPr txBox="1"/>
          <p:nvPr userDrawn="1"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z="900" smtClean="0"/>
              <a:t>‹#›</a:t>
            </a:fld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2471679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60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3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8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38360" y="961398"/>
            <a:ext cx="1127926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16218" indent="-216218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18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540068" indent="-216218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2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94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3265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50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95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3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19002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8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225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8854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3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97717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9251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06142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8642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60585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18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>
            <a:normAutofit/>
          </a:bodyPr>
          <a:lstStyle>
            <a:lvl1pPr algn="ctr">
              <a:defRPr sz="32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200" b="1" baseline="0">
                <a:solidFill>
                  <a:srgbClr val="005DA2"/>
                </a:solidFill>
                <a:latin typeface="+mn-lt"/>
                <a:ea typeface="微软雅黑" panose="020B0503020204020204" pitchFamily="34" charset="-122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900" baseline="0">
                <a:latin typeface="+mn-lt"/>
                <a:ea typeface="微软雅黑" panose="020B0503020204020204" pitchFamily="34" charset="-122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600">
                <a:latin typeface="+mn-lt"/>
                <a:ea typeface="微软雅黑" panose="020B0503020204020204" pitchFamily="34" charset="-122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400">
                <a:latin typeface="+mn-lt"/>
                <a:ea typeface="微软雅黑" panose="020B0503020204020204" pitchFamily="34" charset="-122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defRPr>
                <a:latin typeface="+mn-lt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5"/>
          <p:cNvSpPr txBox="1"/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311241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290" indent="-28829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90" indent="-28829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7545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62603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3130" indent="0" algn="ctr">
              <a:buNone/>
              <a:defRPr sz="1800"/>
            </a:lvl3pPr>
            <a:lvl4pPr marL="1369695" indent="0" algn="ctr">
              <a:buNone/>
              <a:defRPr sz="1600"/>
            </a:lvl4pPr>
            <a:lvl5pPr marL="1826895" indent="0" algn="ctr">
              <a:buNone/>
              <a:defRPr sz="1600"/>
            </a:lvl5pPr>
            <a:lvl6pPr marL="2283460" indent="0" algn="ctr">
              <a:buNone/>
              <a:defRPr sz="1600"/>
            </a:lvl6pPr>
            <a:lvl7pPr marL="2740025" indent="0" algn="ctr">
              <a:buNone/>
              <a:defRPr sz="1600"/>
            </a:lvl7pPr>
            <a:lvl8pPr marL="3196590" indent="0" algn="ctr">
              <a:buNone/>
              <a:defRPr sz="1600"/>
            </a:lvl8pPr>
            <a:lvl9pPr marL="36531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394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765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2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5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0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5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70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00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800" b="1"/>
            </a:lvl3pPr>
            <a:lvl4pPr marL="1369695" indent="0">
              <a:buNone/>
              <a:defRPr sz="1600" b="1"/>
            </a:lvl4pPr>
            <a:lvl5pPr marL="1826895" indent="0">
              <a:buNone/>
              <a:defRPr sz="1600" b="1"/>
            </a:lvl5pPr>
            <a:lvl6pPr marL="2283460" indent="0">
              <a:buNone/>
              <a:defRPr sz="1600" b="1"/>
            </a:lvl6pPr>
            <a:lvl7pPr marL="2740025" indent="0">
              <a:buNone/>
              <a:defRPr sz="1600" b="1"/>
            </a:lvl7pPr>
            <a:lvl8pPr marL="3196590" indent="0">
              <a:buNone/>
              <a:defRPr sz="1600" b="1"/>
            </a:lvl8pPr>
            <a:lvl9pPr marL="36531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800" b="1"/>
            </a:lvl3pPr>
            <a:lvl4pPr marL="1369695" indent="0">
              <a:buNone/>
              <a:defRPr sz="1600" b="1"/>
            </a:lvl4pPr>
            <a:lvl5pPr marL="1826895" indent="0">
              <a:buNone/>
              <a:defRPr sz="1600" b="1"/>
            </a:lvl5pPr>
            <a:lvl6pPr marL="2283460" indent="0">
              <a:buNone/>
              <a:defRPr sz="1600" b="1"/>
            </a:lvl6pPr>
            <a:lvl7pPr marL="2740025" indent="0">
              <a:buNone/>
              <a:defRPr sz="1600" b="1"/>
            </a:lvl7pPr>
            <a:lvl8pPr marL="3196590" indent="0">
              <a:buNone/>
              <a:defRPr sz="1600" b="1"/>
            </a:lvl8pPr>
            <a:lvl9pPr marL="36531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838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318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24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1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400"/>
            </a:lvl2pPr>
            <a:lvl3pPr marL="913130" indent="0">
              <a:buNone/>
              <a:defRPr sz="1200"/>
            </a:lvl3pPr>
            <a:lvl4pPr marL="1369695" indent="0">
              <a:buNone/>
              <a:defRPr sz="1000"/>
            </a:lvl4pPr>
            <a:lvl5pPr marL="1826895" indent="0">
              <a:buNone/>
              <a:defRPr sz="1000"/>
            </a:lvl5pPr>
            <a:lvl6pPr marL="2283460" indent="0">
              <a:buNone/>
              <a:defRPr sz="1000"/>
            </a:lvl6pPr>
            <a:lvl7pPr marL="2740025" indent="0">
              <a:buNone/>
              <a:defRPr sz="1000"/>
            </a:lvl7pPr>
            <a:lvl8pPr marL="3196590" indent="0">
              <a:buNone/>
              <a:defRPr sz="1000"/>
            </a:lvl8pPr>
            <a:lvl9pPr marL="365315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335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1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130" indent="0">
              <a:buNone/>
              <a:defRPr sz="2400"/>
            </a:lvl3pPr>
            <a:lvl4pPr marL="1369695" indent="0">
              <a:buNone/>
              <a:defRPr sz="2000"/>
            </a:lvl4pPr>
            <a:lvl5pPr marL="1826895" indent="0">
              <a:buNone/>
              <a:defRPr sz="2000"/>
            </a:lvl5pPr>
            <a:lvl6pPr marL="2283460" indent="0">
              <a:buNone/>
              <a:defRPr sz="2000"/>
            </a:lvl6pPr>
            <a:lvl7pPr marL="2740025" indent="0">
              <a:buNone/>
              <a:defRPr sz="2000"/>
            </a:lvl7pPr>
            <a:lvl8pPr marL="3196590" indent="0">
              <a:buNone/>
              <a:defRPr sz="2000"/>
            </a:lvl8pPr>
            <a:lvl9pPr marL="365315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400"/>
            </a:lvl2pPr>
            <a:lvl3pPr marL="913130" indent="0">
              <a:buNone/>
              <a:defRPr sz="1200"/>
            </a:lvl3pPr>
            <a:lvl4pPr marL="1369695" indent="0">
              <a:buNone/>
              <a:defRPr sz="1000"/>
            </a:lvl4pPr>
            <a:lvl5pPr marL="1826895" indent="0">
              <a:buNone/>
              <a:defRPr sz="1000"/>
            </a:lvl5pPr>
            <a:lvl6pPr marL="2283460" indent="0">
              <a:buNone/>
              <a:defRPr sz="1000"/>
            </a:lvl6pPr>
            <a:lvl7pPr marL="2740025" indent="0">
              <a:buNone/>
              <a:defRPr sz="1000"/>
            </a:lvl7pPr>
            <a:lvl8pPr marL="3196590" indent="0">
              <a:buNone/>
              <a:defRPr sz="1000"/>
            </a:lvl8pPr>
            <a:lvl9pPr marL="365315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940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398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132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75774-AF63-4030-9849-C1B52BB5AA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4051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D1D08-5A62-40CF-B6DD-79D1657BA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82238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0B993-393B-49F5-906A-29428F4F8E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43331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023E0-E4E0-42D7-AB3B-6ED8059154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3524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FBD8D-2769-4C7C-9973-D3B63006EE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00249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3A17B8-F927-49C0-A5AD-FA5E5B0D76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644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C82C2F-F5DC-4D65-80DA-52813660684D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6D32BF-07BA-49E9-953C-DC52C764DA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4115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31D02-31B1-4479-AD45-1F454159AC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8771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368E5-2CF4-40F0-BE31-104E140886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8070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DBEA8-C169-4331-8C7E-89DB5D988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1086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F3DE2-5EC6-4BFB-8DB9-CDD531A1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85697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7257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3E1D4-5D50-476C-BD46-EC6B36072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1363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790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20D71-13A8-4B2F-BB47-691EF3A93D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7368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BFC73-3D0B-4694-898C-753127E3E5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038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A79DB-EBB3-462F-8F3F-1F12D460D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07164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5B197-B33B-4064-97F3-2E072A916E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59720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4BAB-3320-40BB-AA8A-9FC92FD65F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71702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91B77-CDBD-42E6-8835-049CE729F9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59919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A1E8F-5E36-4AE6-913F-5F9427029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37291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491E1-2B07-4A76-AC18-40F6EA82AC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9381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45192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spcBef>
                <a:spcPts val="0"/>
              </a:spcBef>
              <a:spcAft>
                <a:spcPts val="0"/>
              </a:spcAft>
              <a:defRPr baseline="0"/>
            </a:lvl3pPr>
            <a:lvl4pPr>
              <a:spcBef>
                <a:spcPts val="0"/>
              </a:spcBef>
              <a:spcAft>
                <a:spcPts val="0"/>
              </a:spcAft>
              <a:defRPr baseline="0"/>
            </a:lvl4pPr>
            <a:lvl5pPr>
              <a:spcBef>
                <a:spcPts val="0"/>
              </a:spcBef>
              <a:spcAft>
                <a:spcPts val="0"/>
              </a:spcAft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582399" y="0"/>
            <a:ext cx="609599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4A2EE7F-0F63-6AF1-F8E3-81CC317A2846}"/>
              </a:ext>
            </a:extLst>
          </p:cNvPr>
          <p:cNvSpPr txBox="1">
            <a:spLocks/>
          </p:cNvSpPr>
          <p:nvPr userDrawn="1"/>
        </p:nvSpPr>
        <p:spPr>
          <a:xfrm>
            <a:off x="9356152" y="63762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3904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84226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F9EF9-FB3D-4A02-A7E1-7ACB900EA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63716-65F9-44AA-9EC0-6162C694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02FA-3565-479D-BDE5-3B4BF0B05CFF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04431-3F2E-42E5-8E78-D9BAC548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DBD9F-EA98-43C7-9393-DF40B2B3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1C47-8FDE-4777-807B-5B569B5E3E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17">
            <a:extLst>
              <a:ext uri="{FF2B5EF4-FFF2-40B4-BE49-F238E27FC236}">
                <a16:creationId xmlns:a16="http://schemas.microsoft.com/office/drawing/2014/main" id="{877752CD-8B12-41FE-8C34-07E2B57AE82D}"/>
              </a:ext>
            </a:extLst>
          </p:cNvPr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22">
            <a:extLst>
              <a:ext uri="{FF2B5EF4-FFF2-40B4-BE49-F238E27FC236}">
                <a16:creationId xmlns:a16="http://schemas.microsoft.com/office/drawing/2014/main" id="{C59239F2-7619-46D6-990E-887D7051FE2E}"/>
              </a:ext>
            </a:extLst>
          </p:cNvPr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3249937-9C93-455B-AEE9-EC8BA50A3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4000" b="1" baseline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CE172490-385A-44EF-9585-CDB81CB0EF8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7786912F-1E96-42F2-BB4C-586FCF3DD51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ED583-47F1-4C9E-913E-9C8F8159BAED}" type="datetime1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13" name="矩形 14">
            <a:extLst>
              <a:ext uri="{FF2B5EF4-FFF2-40B4-BE49-F238E27FC236}">
                <a16:creationId xmlns:a16="http://schemas.microsoft.com/office/drawing/2014/main" id="{131AF590-5F8C-4F65-A37E-8B9149598EFE}"/>
              </a:ext>
            </a:extLst>
          </p:cNvPr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矩形 15">
            <a:extLst>
              <a:ext uri="{FF2B5EF4-FFF2-40B4-BE49-F238E27FC236}">
                <a16:creationId xmlns:a16="http://schemas.microsoft.com/office/drawing/2014/main" id="{0EE4603A-CB86-4BA3-9F31-DFC4AA4899A5}"/>
              </a:ext>
            </a:extLst>
          </p:cNvPr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页脚占位符 4">
            <a:extLst>
              <a:ext uri="{FF2B5EF4-FFF2-40B4-BE49-F238E27FC236}">
                <a16:creationId xmlns:a16="http://schemas.microsoft.com/office/drawing/2014/main" id="{BB59D8C0-A44E-4BC5-884C-18D511093286}"/>
              </a:ext>
            </a:extLst>
          </p:cNvPr>
          <p:cNvSpPr txBox="1">
            <a:spLocks/>
          </p:cNvSpPr>
          <p:nvPr userDrawn="1"/>
        </p:nvSpPr>
        <p:spPr>
          <a:xfrm>
            <a:off x="3586586" y="6386391"/>
            <a:ext cx="5040560" cy="354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16" name="灯片编号占位符 5">
            <a:extLst>
              <a:ext uri="{FF2B5EF4-FFF2-40B4-BE49-F238E27FC236}">
                <a16:creationId xmlns:a16="http://schemas.microsoft.com/office/drawing/2014/main" id="{7FC3F5F1-3416-4928-9C4E-4D832C5BCA67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33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3E1D4-5D50-476C-BD46-EC6B360721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15976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824272622"/>
      </p:ext>
    </p:extLst>
  </p:cSld>
  <p:clrMapOvr>
    <a:masterClrMapping/>
  </p:clrMapOvr>
  <p:transition spd="slow" advClick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2B5FBFD5-DD00-4A09-A5D6-535E353F8CE7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411908"/>
      </p:ext>
    </p:extLst>
  </p:cSld>
  <p:clrMapOvr>
    <a:masterClrMapping/>
  </p:clrMapOvr>
  <p:transition spd="slow" advClick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88187317"/>
      </p:ext>
    </p:extLst>
  </p:cSld>
  <p:clrMapOvr>
    <a:masterClrMapping/>
  </p:clrMapOvr>
  <p:transition spd="slow" advClick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3" y="914402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14402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8B3B98CB-EB51-4EB8-AB60-0DF92520DDB7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623948"/>
      </p:ext>
    </p:extLst>
  </p:cSld>
  <p:clrMapOvr>
    <a:masterClrMapping/>
  </p:clrMapOvr>
  <p:transition spd="slow" advClick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CE1DB216-34AC-4EFF-8F9E-1ED62DFFA44A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413934"/>
      </p:ext>
    </p:extLst>
  </p:cSld>
  <p:clrMapOvr>
    <a:masterClrMapping/>
  </p:clrMapOvr>
  <p:transition spd="slow" advClick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FD15AC1C-4362-4144-80FD-737E4985374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509909"/>
      </p:ext>
    </p:extLst>
  </p:cSld>
  <p:clrMapOvr>
    <a:masterClrMapping/>
  </p:clrMapOvr>
  <p:transition spd="slow" advClick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B70815C1-F3AF-4F9E-9D39-A3A5ACE4BFC2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59607"/>
      </p:ext>
    </p:extLst>
  </p:cSld>
  <p:clrMapOvr>
    <a:masterClrMapping/>
  </p:clrMapOvr>
  <p:transition spd="slow" advClick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6947CFF7-EA35-4DA1-996D-5BDF18D0EB6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914057"/>
      </p:ext>
    </p:extLst>
  </p:cSld>
  <p:clrMapOvr>
    <a:masterClrMapping/>
  </p:clrMapOvr>
  <p:transition spd="slow" advClick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F5E35268-690B-4143-B6CD-94480D19A362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67161"/>
      </p:ext>
    </p:extLst>
  </p:cSld>
  <p:clrMapOvr>
    <a:masterClrMapping/>
  </p:clrMapOvr>
  <p:transition spd="slow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C9C4C1D3-3ADD-4259-82B7-5E67AD0F6A73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411529"/>
      </p:ext>
    </p:extLst>
  </p:cSld>
  <p:clrMapOvr>
    <a:masterClrMapping/>
  </p:clrMapOvr>
  <p:transition spd="slow" advClick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3" y="285779"/>
            <a:ext cx="3048000" cy="58404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85779"/>
            <a:ext cx="8940800" cy="58404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695E7B6F-291F-4739-8ABB-BDD19A4910A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80437"/>
      </p:ext>
    </p:extLst>
  </p:cSld>
  <p:clrMapOvr>
    <a:masterClrMapping/>
  </p:clrMapOvr>
  <p:transition spd="slow" advClick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79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3" y="914402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14402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51157455-4161-4911-B1EB-04835FF8E26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434543"/>
      </p:ext>
    </p:extLst>
  </p:cSld>
  <p:clrMapOvr>
    <a:masterClrMapping/>
  </p:clrMapOvr>
  <p:transition spd="slow" advClick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79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914402"/>
            <a:ext cx="10972800" cy="52117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F4D7DA99-06EA-4896-A2C7-F34BF57C5A27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054369"/>
      </p:ext>
    </p:extLst>
  </p:cSld>
  <p:clrMapOvr>
    <a:masterClrMapping/>
  </p:clrMapOvr>
  <p:transition spd="slow" advClick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285779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3" y="914400"/>
            <a:ext cx="53848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3848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3" y="3595717"/>
            <a:ext cx="53848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595717"/>
            <a:ext cx="53848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b="0"/>
            </a:lvl1pPr>
          </a:lstStyle>
          <a:p>
            <a:pPr>
              <a:defRPr/>
            </a:pPr>
            <a:fld id="{810492EA-6839-4F13-A112-EBAD85414A41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709070"/>
      </p:ext>
    </p:extLst>
  </p:cSld>
  <p:clrMapOvr>
    <a:masterClrMapping/>
  </p:clrMapOvr>
  <p:transition spd="slow" advClick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7699415"/>
      </p:ext>
    </p:extLst>
  </p:cSld>
  <p:clrMapOvr>
    <a:masterClrMapping/>
  </p:clrMapOvr>
  <p:transition spd="slow" advClick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27A74-0205-46F4-A979-39CC5F598F4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134441"/>
      </p:ext>
    </p:extLst>
  </p:cSld>
  <p:clrMapOvr>
    <a:masterClrMapping/>
  </p:clrMapOvr>
  <p:transition spd="slow" advClick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21725061"/>
      </p:ext>
    </p:extLst>
  </p:cSld>
  <p:clrMapOvr>
    <a:masterClrMapping/>
  </p:clrMapOvr>
  <p:transition spd="slow" advClick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914402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14402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B9E0B-004A-4F5A-8BFD-4D10BFCEFA7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34260"/>
      </p:ext>
    </p:extLst>
  </p:cSld>
  <p:clrMapOvr>
    <a:masterClrMapping/>
  </p:clrMapOvr>
  <p:transition spd="slow" advClick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4D239-D3BC-45C4-978E-78539A2273D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190780"/>
      </p:ext>
    </p:extLst>
  </p:cSld>
  <p:clrMapOvr>
    <a:masterClrMapping/>
  </p:clrMapOvr>
  <p:transition spd="slow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EF7E5-7A66-4F59-A797-A6790F527EFC}" type="slidenum">
              <a:rPr lang="en-US" altLang="zh-CN" smtClean="0"/>
              <a:t>‹#›</a:t>
            </a:fld>
            <a:r>
              <a:rPr lang="en-US" altLang="zh-CN"/>
              <a:t>/45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D5584-27C7-4049-A032-541B5E893EE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375348"/>
      </p:ext>
    </p:extLst>
  </p:cSld>
  <p:clrMapOvr>
    <a:masterClrMapping/>
  </p:clrMapOvr>
  <p:transition spd="slow" advClick="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A75EB-B47E-4E9A-8B95-43C5A1DBEA8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025125"/>
      </p:ext>
    </p:extLst>
  </p:cSld>
  <p:clrMapOvr>
    <a:masterClrMapping/>
  </p:clrMapOvr>
  <p:transition spd="slow" advClick="0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6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340C7-A37F-4D60-9091-4A1DA3BFD3D1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280131"/>
      </p:ext>
    </p:extLst>
  </p:cSld>
  <p:clrMapOvr>
    <a:masterClrMapping/>
  </p:clrMapOvr>
  <p:transition spd="slow" advClick="0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CD727-290A-4C8A-A7AF-FC00DE87F09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44976"/>
      </p:ext>
    </p:extLst>
  </p:cSld>
  <p:clrMapOvr>
    <a:masterClrMapping/>
  </p:clrMapOvr>
  <p:transition spd="slow" advClick="0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71641-5860-422C-945A-1711670737D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602631"/>
      </p:ext>
    </p:extLst>
  </p:cSld>
  <p:clrMapOvr>
    <a:masterClrMapping/>
  </p:clrMapOvr>
  <p:transition spd="slow" advClick="0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0" y="285767"/>
            <a:ext cx="3048000" cy="58404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85767"/>
            <a:ext cx="8940800" cy="58404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5B09A-B143-490E-A608-F0E59165E5C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72791"/>
      </p:ext>
    </p:extLst>
  </p:cSld>
  <p:clrMapOvr>
    <a:masterClrMapping/>
  </p:clrMapOvr>
  <p:transition spd="slow" advClick="0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67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914402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14402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23413-0318-4354-97EA-846DE9ECB5B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58925"/>
      </p:ext>
    </p:extLst>
  </p:cSld>
  <p:clrMapOvr>
    <a:masterClrMapping/>
  </p:clrMapOvr>
  <p:transition spd="slow" advClick="0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67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914402"/>
            <a:ext cx="10972800" cy="52117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3B5B9-3724-491A-B383-A88BE1B58BF1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252103"/>
      </p:ext>
    </p:extLst>
  </p:cSld>
  <p:clrMapOvr>
    <a:masterClrMapping/>
  </p:clrMapOvr>
  <p:transition spd="slow" advClick="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285767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914400"/>
            <a:ext cx="53848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3848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595705"/>
            <a:ext cx="53848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595705"/>
            <a:ext cx="53848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87B97-6180-485F-8339-38427F1A9F4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816211"/>
      </p:ext>
    </p:extLst>
  </p:cSld>
  <p:clrMapOvr>
    <a:masterClrMapping/>
  </p:clrMapOvr>
  <p:transition spd="slow" advClick="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17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3E1D4-5D50-476C-BD46-EC6B36072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07901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99920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20D71-13A8-4B2F-BB47-691EF3A93D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25521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BFC73-3D0B-4694-898C-753127E3E5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9670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A79DB-EBB3-462F-8F3F-1F12D460D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70866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5B197-B33B-4064-97F3-2E072A916E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37576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4BAB-3320-40BB-AA8A-9FC92FD65F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04346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91B77-CDBD-42E6-8835-049CE729F9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04511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A1E8F-5E36-4AE6-913F-5F9427029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02613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491E1-2B07-4A76-AC18-40F6EA82AC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83429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8" name="矩形 7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9" name="矩形 8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0" name="矩形 9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74789642"/>
      </p:ext>
    </p:extLst>
  </p:cSld>
  <p:clrMapOvr>
    <a:masterClrMapping/>
  </p:clrMapOvr>
  <p:transition spd="slow" advClick="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4BDF0-D221-4E52-956F-B3DE0C2E0FD7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B7496-CE7A-48F9-8CD5-95D9D73C32F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696495"/>
      </p:ext>
    </p:extLst>
  </p:cSld>
  <p:clrMapOvr>
    <a:masterClrMapping/>
  </p:clrMapOvr>
  <p:transition spd="slow" advClick="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64AA5-FAAF-4351-A9D4-50FCFBDDBE14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0A357-EABA-40C4-8975-A5721C1724F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961353"/>
      </p:ext>
    </p:extLst>
  </p:cSld>
  <p:clrMapOvr>
    <a:masterClrMapping/>
  </p:clrMapOvr>
  <p:transition spd="slow" advClick="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C817F-4485-4A9E-AEFF-B5EDE1B8C452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BBD7A991-EADE-43C7-A76C-B246784C6957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4" name="矩形 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744855"/>
          </a:xfrm>
          <a:prstGeom prst="rect">
            <a:avLst/>
          </a:prstGeom>
          <a:solidFill>
            <a:srgbClr val="0A4E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812800" marR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4" descr="juno  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rcRect l="13865" t="13693" r="15226" b="17761"/>
          <a:stretch>
            <a:fillRect/>
          </a:stretch>
        </p:blipFill>
        <p:spPr>
          <a:xfrm>
            <a:off x="11187430" y="-86360"/>
            <a:ext cx="1004570" cy="88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71428"/>
      </p:ext>
    </p:extLst>
  </p:cSld>
  <p:clrMapOvr>
    <a:masterClrMapping/>
  </p:clrMapOvr>
  <p:transition spd="slow" advClick="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E591-9A17-48EB-9A1E-48545EDFDEDD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851955"/>
      </p:ext>
    </p:extLst>
  </p:cSld>
  <p:clrMapOvr>
    <a:masterClrMapping/>
  </p:clrMapOvr>
  <p:transition spd="slow" advClick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60077323"/>
      </p:ext>
    </p:extLst>
  </p:cSld>
  <p:clrMapOvr>
    <a:masterClrMapping/>
  </p:clrMapOvr>
  <p:transition spd="slow" advClick="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B7496-CE7A-48F9-8CD5-95D9D73C32F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726187"/>
      </p:ext>
    </p:extLst>
  </p:cSld>
  <p:clrMapOvr>
    <a:masterClrMapping/>
  </p:clrMapOvr>
  <p:transition spd="slow" advClick="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0A357-EABA-40C4-8975-A5721C1724F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526126"/>
      </p:ext>
    </p:extLst>
  </p:cSld>
  <p:clrMapOvr>
    <a:masterClrMapping/>
  </p:clrMapOvr>
  <p:transition spd="slow" advClick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BBD7A991-EADE-43C7-A76C-B246784C6957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4" name="矩形 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744855"/>
          </a:xfrm>
          <a:prstGeom prst="rect">
            <a:avLst/>
          </a:prstGeom>
          <a:solidFill>
            <a:srgbClr val="0A4E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812800" marR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4" descr="juno  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rcRect l="13865" t="13693" r="15226" b="17761"/>
          <a:stretch>
            <a:fillRect/>
          </a:stretch>
        </p:blipFill>
        <p:spPr>
          <a:xfrm>
            <a:off x="11187430" y="-86360"/>
            <a:ext cx="1004570" cy="88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37169"/>
      </p:ext>
    </p:extLst>
  </p:cSld>
  <p:clrMapOvr>
    <a:masterClrMapping/>
  </p:clrMapOvr>
  <p:transition spd="slow" advClick="0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373049"/>
      </p:ext>
    </p:extLst>
  </p:cSld>
  <p:clrMapOvr>
    <a:masterClrMapping/>
  </p:clrMapOvr>
  <p:transition spd="slow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67442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BFBB-56D0-4360-8833-74D1D75E1A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3971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90611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66B38-4852-4EAD-A7AD-0379860D70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75271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760B7E-7492-481D-8E75-BD4FDA330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33287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BC018C-FE32-4471-B6EB-9AE4614B5B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41808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C3875-C62A-459D-9516-3B812FD12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99237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DAF58-20FE-433A-8833-AD2486E3DB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84029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A7A86-C4F4-4F6D-B670-DA5E8271F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8275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0673C6-8E30-4E8F-85BD-AD3B7F8FA1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082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E5AD7-1802-478A-A72C-1764D0636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459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D640B-01F3-470C-99BC-0F56B3A486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49499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DEA39-3823-4BEE-9B00-E285295064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59450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CD9C1-4A8A-4BF5-B028-5FAC82F637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65394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14F1F4-2BEF-401D-81AA-9689B8F4EF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2003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7CA29-536B-4EA2-BEE1-C5F9A7679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81849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8D17B-EF2A-4618-AE21-8F2FB221F2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26814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9CAE4-2913-4452-A352-B228387A9B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24966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814C9-AF39-4B3A-A5D2-FDB5BB8B09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46641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0DC56-F5C6-4223-98DB-6DCAA0C938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686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6B503-B1AB-4B0E-AFA1-FAB324AB83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55612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F8A8D-4D81-4E3E-9DA0-2420CAF77B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68648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auto">
          <a:xfrm flipV="1">
            <a:off x="0" y="6464934"/>
            <a:ext cx="12212954" cy="420450"/>
          </a:xfrm>
          <a:prstGeom prst="rect">
            <a:avLst/>
          </a:prstGeom>
          <a:solidFill>
            <a:srgbClr val="0032B1"/>
          </a:solidFill>
          <a:ln w="12700">
            <a:noFill/>
            <a:miter lim="800000"/>
          </a:ln>
          <a:effectLst/>
        </p:spPr>
        <p:txBody>
          <a:bodyPr/>
          <a:lstStyle>
            <a:lvl1pPr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zh-CN" altLang="en-US" sz="2400" b="0" dirty="0">
                <a:solidFill>
                  <a:srgbClr val="A6A6A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                      </a:t>
            </a:r>
            <a:endParaRPr lang="zh-CN" altLang="en-US" sz="2400" b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0"/>
            <a:ext cx="12192000" cy="873760"/>
          </a:xfrm>
          <a:prstGeom prst="rect">
            <a:avLst/>
          </a:prstGeom>
          <a:solidFill>
            <a:srgbClr val="003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715" y="45086"/>
            <a:ext cx="10515600" cy="836930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715" y="6464935"/>
            <a:ext cx="27432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灯片编号占位符 3"/>
          <p:cNvSpPr txBox="1"/>
          <p:nvPr userDrawn="1"/>
        </p:nvSpPr>
        <p:spPr>
          <a:xfrm>
            <a:off x="8077200" y="6482080"/>
            <a:ext cx="4135755" cy="376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6AC3131B-D9DE-461E-88EF-862E77754C1F}" type="slidenum">
              <a:rPr lang="zh-CN" altLang="en-US" sz="1600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9020" y="45085"/>
            <a:ext cx="845185" cy="70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0096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74800" y="466092"/>
            <a:ext cx="9626600" cy="507365"/>
          </a:xfrm>
          <a:prstGeom prst="rect">
            <a:avLst/>
          </a:prstGeom>
        </p:spPr>
        <p:txBody>
          <a:bodyPr/>
          <a:lstStyle>
            <a:lvl1pPr>
              <a:defRPr lang="zh-CN" altLang="en-US" sz="3200" b="1" kern="1200" dirty="0">
                <a:gradFill>
                  <a:gsLst>
                    <a:gs pos="0">
                      <a:srgbClr val="D5A356"/>
                    </a:gs>
                    <a:gs pos="29000">
                      <a:srgbClr val="EFCF78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4" name="图片 13" descr="3b333635383636323bbbe1d2e9bcc7c2bc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420" y="440690"/>
            <a:ext cx="517525" cy="5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1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auto">
          <a:xfrm flipV="1">
            <a:off x="0" y="6464934"/>
            <a:ext cx="12212954" cy="420450"/>
          </a:xfrm>
          <a:prstGeom prst="rect">
            <a:avLst/>
          </a:prstGeom>
          <a:solidFill>
            <a:srgbClr val="0032B1"/>
          </a:solidFill>
          <a:ln w="12700">
            <a:noFill/>
            <a:miter lim="800000"/>
          </a:ln>
          <a:effectLst/>
        </p:spPr>
        <p:txBody>
          <a:bodyPr/>
          <a:lstStyle>
            <a:lvl1pPr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zh-CN" altLang="en-US" sz="2400" b="0" dirty="0">
                <a:solidFill>
                  <a:srgbClr val="A6A6A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                      </a:t>
            </a:r>
            <a:endParaRPr lang="zh-CN" altLang="en-US" sz="2400" b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0"/>
            <a:ext cx="12192000" cy="836930"/>
          </a:xfrm>
          <a:prstGeom prst="rect">
            <a:avLst/>
          </a:prstGeom>
          <a:solidFill>
            <a:srgbClr val="003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693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715" y="6464935"/>
            <a:ext cx="27432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灯片编号占位符 3"/>
          <p:cNvSpPr txBox="1"/>
          <p:nvPr userDrawn="1"/>
        </p:nvSpPr>
        <p:spPr>
          <a:xfrm>
            <a:off x="8077200" y="6482080"/>
            <a:ext cx="4135755" cy="376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6AC3131B-D9DE-461E-88EF-862E77754C1F}" type="slidenum">
              <a:rPr lang="zh-CN" altLang="en-US" sz="1600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1" name="图片 1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48975" y="56515"/>
            <a:ext cx="1178560" cy="73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295201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auto">
          <a:xfrm flipV="1">
            <a:off x="0" y="6464934"/>
            <a:ext cx="12212954" cy="420450"/>
          </a:xfrm>
          <a:prstGeom prst="rect">
            <a:avLst/>
          </a:prstGeom>
          <a:solidFill>
            <a:srgbClr val="0032B1"/>
          </a:solidFill>
          <a:ln w="12700">
            <a:noFill/>
            <a:miter lim="800000"/>
          </a:ln>
          <a:effectLst/>
        </p:spPr>
        <p:txBody>
          <a:bodyPr/>
          <a:lstStyle>
            <a:lvl1pPr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zh-CN" altLang="en-US" sz="2400" b="0" dirty="0">
                <a:solidFill>
                  <a:srgbClr val="A6A6A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                      </a:t>
            </a:r>
            <a:endParaRPr lang="zh-CN" altLang="en-US" sz="2400" b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0"/>
            <a:ext cx="12192000" cy="836930"/>
          </a:xfrm>
          <a:prstGeom prst="rect">
            <a:avLst/>
          </a:prstGeom>
          <a:solidFill>
            <a:srgbClr val="003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693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715" y="6464935"/>
            <a:ext cx="27432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灯片编号占位符 3"/>
          <p:cNvSpPr txBox="1"/>
          <p:nvPr userDrawn="1"/>
        </p:nvSpPr>
        <p:spPr>
          <a:xfrm>
            <a:off x="8077200" y="6482080"/>
            <a:ext cx="4135755" cy="376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6AC3131B-D9DE-461E-88EF-862E77754C1F}" type="slidenum">
              <a:rPr lang="zh-CN" altLang="en-US" sz="1600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1" name="图片 1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48975" y="56515"/>
            <a:ext cx="1178560" cy="73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234203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68236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auto">
          <a:xfrm flipV="1">
            <a:off x="0" y="6464934"/>
            <a:ext cx="12212954" cy="420450"/>
          </a:xfrm>
          <a:prstGeom prst="rect">
            <a:avLst/>
          </a:prstGeom>
          <a:solidFill>
            <a:srgbClr val="0032B1"/>
          </a:solidFill>
          <a:ln w="12700">
            <a:noFill/>
            <a:miter lim="800000"/>
          </a:ln>
          <a:effectLst/>
        </p:spPr>
        <p:txBody>
          <a:bodyPr/>
          <a:lstStyle>
            <a:lvl1pPr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zh-CN" altLang="en-US" sz="2400" b="0" dirty="0">
                <a:solidFill>
                  <a:srgbClr val="A6A6A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                      </a:t>
            </a:r>
            <a:endParaRPr lang="zh-CN" altLang="en-US" sz="2400" b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0"/>
            <a:ext cx="12192000" cy="873760"/>
          </a:xfrm>
          <a:prstGeom prst="rect">
            <a:avLst/>
          </a:prstGeom>
          <a:solidFill>
            <a:srgbClr val="003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715" y="45086"/>
            <a:ext cx="10515600" cy="836930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715" y="6464935"/>
            <a:ext cx="27432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灯片编号占位符 3"/>
          <p:cNvSpPr txBox="1"/>
          <p:nvPr userDrawn="1"/>
        </p:nvSpPr>
        <p:spPr>
          <a:xfrm>
            <a:off x="8077200" y="6482080"/>
            <a:ext cx="4135755" cy="376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6AC3131B-D9DE-461E-88EF-862E77754C1F}" type="slidenum">
              <a:rPr lang="zh-CN" altLang="en-US" sz="1600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9020" y="45085"/>
            <a:ext cx="845185" cy="70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0700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fld id="{EFCC66BC-928A-40A1-8338-28179DC5E756}" type="slidenum">
              <a:rPr lang="zh-CN" altLang="en-US" b="1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3861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A6857-7704-4BB8-BE12-035FA8BA457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39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76E671-126C-4536-83E6-4A8D24ADA6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3814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fld id="{EFCC66BC-928A-40A1-8338-28179DC5E756}" type="slidenum">
              <a:rPr lang="zh-CN" altLang="en-US" b="1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0877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F14F0-B072-4E96-AB63-B6B1A7902B55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8752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fld id="{EFCC66BC-928A-40A1-8338-28179DC5E756}" type="slidenum">
              <a:rPr lang="zh-CN" altLang="en-US" b="1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6303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fld id="{EFCC66BC-928A-40A1-8338-28179DC5E756}" type="slidenum">
              <a:rPr lang="zh-CN" altLang="en-US" b="1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230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70AD4-8B51-4CF5-807A-2B7885EA5E5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8238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fld id="{EFCC66BC-928A-40A1-8338-28179DC5E756}" type="slidenum">
              <a:rPr lang="zh-CN" altLang="en-US" b="1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3821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-144145"/>
            <a:ext cx="12188190" cy="70078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350" y="-136525"/>
            <a:ext cx="12219305" cy="6999605"/>
          </a:xfrm>
          <a:prstGeom prst="rect">
            <a:avLst/>
          </a:prstGeom>
          <a:solidFill>
            <a:schemeClr val="bg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951754" y="2186719"/>
            <a:ext cx="6867299" cy="2309415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469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-144145"/>
            <a:ext cx="12188190" cy="7007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951754" y="2186719"/>
            <a:ext cx="6867299" cy="2309415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188441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4660" y="205105"/>
            <a:ext cx="10515600" cy="560070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矩形 19"/>
          <p:cNvSpPr/>
          <p:nvPr userDrawn="1">
            <p:custDataLst>
              <p:tags r:id="rId1"/>
            </p:custDataLst>
          </p:nvPr>
        </p:nvSpPr>
        <p:spPr>
          <a:xfrm>
            <a:off x="635" y="279400"/>
            <a:ext cx="133350" cy="504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423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88681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39049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87055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257056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3959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3959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6389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 cstate="email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5120" y="266700"/>
            <a:ext cx="11541125" cy="63246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5400000">
            <a:off x="128840" y="2232871"/>
            <a:ext cx="2134270" cy="2391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Shape 3780"/>
          <p:cNvSpPr/>
          <p:nvPr/>
        </p:nvSpPr>
        <p:spPr>
          <a:xfrm>
            <a:off x="916647" y="2870193"/>
            <a:ext cx="558655" cy="5586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9766" y="97250"/>
                </a:moveTo>
                <a:cubicBezTo>
                  <a:pt x="96511" y="94133"/>
                  <a:pt x="90233" y="88583"/>
                  <a:pt x="83983" y="85627"/>
                </a:cubicBezTo>
                <a:cubicBezTo>
                  <a:pt x="78827" y="83194"/>
                  <a:pt x="75872" y="80727"/>
                  <a:pt x="74950" y="78094"/>
                </a:cubicBezTo>
                <a:cubicBezTo>
                  <a:pt x="74316" y="76266"/>
                  <a:pt x="74600" y="74172"/>
                  <a:pt x="75827" y="71688"/>
                </a:cubicBezTo>
                <a:cubicBezTo>
                  <a:pt x="76750" y="69816"/>
                  <a:pt x="77622" y="68255"/>
                  <a:pt x="78427" y="66822"/>
                </a:cubicBezTo>
                <a:cubicBezTo>
                  <a:pt x="81833" y="60744"/>
                  <a:pt x="84461" y="56361"/>
                  <a:pt x="84461" y="40822"/>
                </a:cubicBezTo>
                <a:cubicBezTo>
                  <a:pt x="84461" y="17566"/>
                  <a:pt x="71038" y="16394"/>
                  <a:pt x="68383" y="16394"/>
                </a:cubicBezTo>
                <a:cubicBezTo>
                  <a:pt x="66205" y="16394"/>
                  <a:pt x="64844" y="16872"/>
                  <a:pt x="63527" y="17338"/>
                </a:cubicBezTo>
                <a:cubicBezTo>
                  <a:pt x="62083" y="17850"/>
                  <a:pt x="60594" y="18383"/>
                  <a:pt x="57200" y="18438"/>
                </a:cubicBezTo>
                <a:cubicBezTo>
                  <a:pt x="51055" y="18538"/>
                  <a:pt x="38183" y="18750"/>
                  <a:pt x="38183" y="40144"/>
                </a:cubicBezTo>
                <a:cubicBezTo>
                  <a:pt x="38183" y="55105"/>
                  <a:pt x="42077" y="61977"/>
                  <a:pt x="45138" y="67500"/>
                </a:cubicBezTo>
                <a:cubicBezTo>
                  <a:pt x="45922" y="68911"/>
                  <a:pt x="46661" y="70250"/>
                  <a:pt x="47250" y="71583"/>
                </a:cubicBezTo>
                <a:cubicBezTo>
                  <a:pt x="49850" y="77494"/>
                  <a:pt x="47950" y="81627"/>
                  <a:pt x="41255" y="84577"/>
                </a:cubicBezTo>
                <a:cubicBezTo>
                  <a:pt x="32805" y="88316"/>
                  <a:pt x="28822" y="90261"/>
                  <a:pt x="20516" y="97566"/>
                </a:cubicBezTo>
                <a:cubicBezTo>
                  <a:pt x="11205" y="87777"/>
                  <a:pt x="5455" y="74572"/>
                  <a:pt x="5455" y="60000"/>
                </a:cubicBezTo>
                <a:cubicBezTo>
                  <a:pt x="5455" y="29872"/>
                  <a:pt x="29872" y="5455"/>
                  <a:pt x="60000" y="5455"/>
                </a:cubicBezTo>
                <a:cubicBezTo>
                  <a:pt x="90127" y="5455"/>
                  <a:pt x="114544" y="29872"/>
                  <a:pt x="114544" y="60000"/>
                </a:cubicBezTo>
                <a:cubicBezTo>
                  <a:pt x="114544" y="74416"/>
                  <a:pt x="108905" y="87494"/>
                  <a:pt x="99766" y="97250"/>
                </a:cubicBezTo>
                <a:moveTo>
                  <a:pt x="60000" y="114544"/>
                </a:moveTo>
                <a:cubicBezTo>
                  <a:pt x="46422" y="114544"/>
                  <a:pt x="34027" y="109555"/>
                  <a:pt x="24483" y="101344"/>
                </a:cubicBezTo>
                <a:cubicBezTo>
                  <a:pt x="31833" y="94911"/>
                  <a:pt x="35344" y="93150"/>
                  <a:pt x="43461" y="89566"/>
                </a:cubicBezTo>
                <a:cubicBezTo>
                  <a:pt x="52861" y="85416"/>
                  <a:pt x="56061" y="78061"/>
                  <a:pt x="52238" y="69383"/>
                </a:cubicBezTo>
                <a:cubicBezTo>
                  <a:pt x="51550" y="67822"/>
                  <a:pt x="50755" y="66383"/>
                  <a:pt x="49911" y="64855"/>
                </a:cubicBezTo>
                <a:cubicBezTo>
                  <a:pt x="47005" y="59622"/>
                  <a:pt x="43638" y="53694"/>
                  <a:pt x="43638" y="40144"/>
                </a:cubicBezTo>
                <a:cubicBezTo>
                  <a:pt x="43638" y="24116"/>
                  <a:pt x="51244" y="23988"/>
                  <a:pt x="57288" y="23888"/>
                </a:cubicBezTo>
                <a:cubicBezTo>
                  <a:pt x="61577" y="23816"/>
                  <a:pt x="63672" y="23077"/>
                  <a:pt x="65350" y="22483"/>
                </a:cubicBezTo>
                <a:cubicBezTo>
                  <a:pt x="66466" y="22083"/>
                  <a:pt x="67144" y="21850"/>
                  <a:pt x="68383" y="21850"/>
                </a:cubicBezTo>
                <a:cubicBezTo>
                  <a:pt x="73433" y="21850"/>
                  <a:pt x="79005" y="26833"/>
                  <a:pt x="79005" y="40822"/>
                </a:cubicBezTo>
                <a:cubicBezTo>
                  <a:pt x="79005" y="54933"/>
                  <a:pt x="76888" y="58405"/>
                  <a:pt x="73672" y="64155"/>
                </a:cubicBezTo>
                <a:cubicBezTo>
                  <a:pt x="72822" y="65666"/>
                  <a:pt x="71905" y="67305"/>
                  <a:pt x="70933" y="69277"/>
                </a:cubicBezTo>
                <a:cubicBezTo>
                  <a:pt x="69055" y="73083"/>
                  <a:pt x="68677" y="76655"/>
                  <a:pt x="69805" y="79888"/>
                </a:cubicBezTo>
                <a:cubicBezTo>
                  <a:pt x="71250" y="84033"/>
                  <a:pt x="75011" y="87427"/>
                  <a:pt x="81644" y="90566"/>
                </a:cubicBezTo>
                <a:cubicBezTo>
                  <a:pt x="87083" y="93133"/>
                  <a:pt x="92777" y="98150"/>
                  <a:pt x="95838" y="101050"/>
                </a:cubicBezTo>
                <a:cubicBezTo>
                  <a:pt x="86250" y="109427"/>
                  <a:pt x="73733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3"/>
                  <a:pt x="26861" y="120000"/>
                  <a:pt x="60000" y="120000"/>
                </a:cubicBezTo>
                <a:cubicBezTo>
                  <a:pt x="93138" y="120000"/>
                  <a:pt x="120000" y="93133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38075" tIns="38075" rIns="38075" bIns="380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33040" y="2641204"/>
            <a:ext cx="6724650" cy="1570751"/>
          </a:xfrm>
        </p:spPr>
        <p:txBody>
          <a:bodyPr anchor="ctr">
            <a:normAutofit/>
          </a:bodyPr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1374" y="3537616"/>
            <a:ext cx="1789200" cy="424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5333214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96267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80425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32224" y="365125"/>
            <a:ext cx="821575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61089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5399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499168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8"/>
            <a:ext cx="12192000" cy="1101725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8"/>
          <p:cNvSpPr/>
          <p:nvPr userDrawn="1"/>
        </p:nvSpPr>
        <p:spPr>
          <a:xfrm rot="10800000">
            <a:off x="11076517" y="6280168"/>
            <a:ext cx="1115483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 txBox="1"/>
          <p:nvPr userDrawn="1"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bg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>
              <a:defRPr/>
            </a:pPr>
            <a:r>
              <a:rPr lang="zh-CN" altLang="en-US" sz="13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3D2D47EE-68B9-4539-8DD6-173970F430B8}" type="slidenum">
              <a:rPr lang="zh-CN" altLang="en-US" sz="1600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r>
              <a:rPr lang="zh-CN" altLang="en-US" sz="1300" dirty="0">
                <a:solidFill>
                  <a:prstClr val="white"/>
                </a:solidFill>
              </a:rPr>
              <a:t>  </a:t>
            </a:r>
            <a:endParaRPr lang="zh-CN" altLang="en-US" sz="13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077931"/>
            <a:ext cx="12192000" cy="1285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1331"/>
            <a:ext cx="10515600" cy="8670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838200" y="1447805"/>
            <a:ext cx="10515600" cy="4729163"/>
          </a:xfrm>
          <a:noFill/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b="1"/>
            </a:lvl1pPr>
            <a:lvl2pPr marL="685800" indent="-228600">
              <a:buClr>
                <a:srgbClr val="00B0F0"/>
              </a:buClr>
              <a:buFont typeface="Wingdings" panose="05000000000000000000" pitchFamily="2" charset="2"/>
              <a:buChar char="l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D18C19A-DBD4-4787-9311-A1A71929C4FA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49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-35S" panose="00020600040101010101" charset="-122"/>
              </a:defRPr>
            </a:lvl1pPr>
          </a:lstStyle>
          <a:p>
            <a:fld id="{33E62642-2ACD-4F01-B505-68C53DF2159E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-35S" panose="00020600040101010101" charset="-122"/>
              </a:defRPr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55169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istrator/AppData/Local/Temp/picturecompress_20220322172828/output_4.pngoutput_4"/>
          <p:cNvPicPr/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-24765" y="-27305"/>
            <a:ext cx="12235815" cy="6896100"/>
          </a:xfrm>
          <a:prstGeom prst="rect">
            <a:avLst/>
          </a:prstGeom>
          <a:noFill/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正圆-35S" panose="00020600040101010101" charset="-122"/>
              </a:defRPr>
            </a:lvl1pPr>
          </a:lstStyle>
          <a:p>
            <a:fld id="{6D8D2906-74B8-44FB-B770-3BEF8434369A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正圆-35S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408795" y="6349833"/>
            <a:ext cx="2700000" cy="3168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7"/>
          <a:srcRect l="17569" t="22345" r="20569" b="19616"/>
          <a:stretch>
            <a:fillRect/>
          </a:stretch>
        </p:blipFill>
        <p:spPr>
          <a:xfrm>
            <a:off x="11064875" y="45085"/>
            <a:ext cx="1008380" cy="86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1191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4086" indent="0" algn="ctr">
              <a:buNone/>
              <a:defRPr/>
            </a:lvl2pPr>
            <a:lvl3pPr marL="1088172" indent="0" algn="ctr">
              <a:buNone/>
              <a:defRPr/>
            </a:lvl3pPr>
            <a:lvl4pPr marL="1632258" indent="0" algn="ctr">
              <a:buNone/>
              <a:defRPr/>
            </a:lvl4pPr>
            <a:lvl5pPr marL="2176345" indent="0" algn="ctr">
              <a:buNone/>
              <a:defRPr/>
            </a:lvl5pPr>
            <a:lvl6pPr marL="2720431" indent="0" algn="ctr">
              <a:buNone/>
              <a:defRPr/>
            </a:lvl6pPr>
            <a:lvl7pPr marL="3265152" indent="0" algn="ctr">
              <a:buNone/>
              <a:defRPr/>
            </a:lvl7pPr>
            <a:lvl8pPr marL="3809238" indent="0" algn="ctr">
              <a:buNone/>
              <a:defRPr/>
            </a:lvl8pPr>
            <a:lvl9pPr marL="4353324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247633"/>
      </p:ext>
    </p:extLst>
  </p:cSld>
  <p:clrMapOvr>
    <a:masterClrMapping/>
  </p:clrMapOvr>
  <p:transition spd="slow" advClick="0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CAD274-67F3-4335-8D47-40313DE4E398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950240"/>
      </p:ext>
    </p:extLst>
  </p:cSld>
  <p:clrMapOvr>
    <a:masterClrMapping/>
  </p:clrMapOvr>
  <p:transition spd="slow" advClick="0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</p:spPr>
        <p:txBody>
          <a:bodyPr anchor="t"/>
          <a:lstStyle>
            <a:lvl1pPr algn="l">
              <a:defRPr sz="4799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086" indent="0">
              <a:buNone/>
              <a:defRPr sz="2100"/>
            </a:lvl2pPr>
            <a:lvl3pPr marL="1088172" indent="0">
              <a:buNone/>
              <a:defRPr sz="1900"/>
            </a:lvl3pPr>
            <a:lvl4pPr marL="1632258" indent="0">
              <a:buNone/>
              <a:defRPr sz="1700"/>
            </a:lvl4pPr>
            <a:lvl5pPr marL="2176345" indent="0">
              <a:buNone/>
              <a:defRPr sz="1700"/>
            </a:lvl5pPr>
            <a:lvl6pPr marL="2720431" indent="0">
              <a:buNone/>
              <a:defRPr sz="1700"/>
            </a:lvl6pPr>
            <a:lvl7pPr marL="3265152" indent="0">
              <a:buNone/>
              <a:defRPr sz="1700"/>
            </a:lvl7pPr>
            <a:lvl8pPr marL="3809238" indent="0">
              <a:buNone/>
              <a:defRPr sz="1700"/>
            </a:lvl8pPr>
            <a:lvl9pPr marL="4353324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09625248"/>
      </p:ext>
    </p:extLst>
  </p:cSld>
  <p:clrMapOvr>
    <a:masterClrMapping/>
  </p:clrMapOvr>
  <p:transition spd="slow" advClick="0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1" y="914400"/>
            <a:ext cx="5384800" cy="52117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2117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67D6A9-C8A6-4A1F-B88C-A25136540D2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114002"/>
      </p:ext>
    </p:extLst>
  </p:cSld>
  <p:clrMapOvr>
    <a:masterClrMapping/>
  </p:clrMapOvr>
  <p:transition spd="slow" advClick="0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086" indent="0">
              <a:buNone/>
              <a:defRPr sz="2400" b="1"/>
            </a:lvl2pPr>
            <a:lvl3pPr marL="1088172" indent="0">
              <a:buNone/>
              <a:defRPr sz="2100" b="1"/>
            </a:lvl3pPr>
            <a:lvl4pPr marL="1632258" indent="0">
              <a:buNone/>
              <a:defRPr sz="1900" b="1"/>
            </a:lvl4pPr>
            <a:lvl5pPr marL="2176345" indent="0">
              <a:buNone/>
              <a:defRPr sz="1900" b="1"/>
            </a:lvl5pPr>
            <a:lvl6pPr marL="2720431" indent="0">
              <a:buNone/>
              <a:defRPr sz="1900" b="1"/>
            </a:lvl6pPr>
            <a:lvl7pPr marL="3265152" indent="0">
              <a:buNone/>
              <a:defRPr sz="1900" b="1"/>
            </a:lvl7pPr>
            <a:lvl8pPr marL="3809238" indent="0">
              <a:buNone/>
              <a:defRPr sz="1900" b="1"/>
            </a:lvl8pPr>
            <a:lvl9pPr marL="4353324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086" indent="0">
              <a:buNone/>
              <a:defRPr sz="2400" b="1"/>
            </a:lvl2pPr>
            <a:lvl3pPr marL="1088172" indent="0">
              <a:buNone/>
              <a:defRPr sz="2100" b="1"/>
            </a:lvl3pPr>
            <a:lvl4pPr marL="1632258" indent="0">
              <a:buNone/>
              <a:defRPr sz="1900" b="1"/>
            </a:lvl4pPr>
            <a:lvl5pPr marL="2176345" indent="0">
              <a:buNone/>
              <a:defRPr sz="1900" b="1"/>
            </a:lvl5pPr>
            <a:lvl6pPr marL="2720431" indent="0">
              <a:buNone/>
              <a:defRPr sz="1900" b="1"/>
            </a:lvl6pPr>
            <a:lvl7pPr marL="3265152" indent="0">
              <a:buNone/>
              <a:defRPr sz="1900" b="1"/>
            </a:lvl7pPr>
            <a:lvl8pPr marL="3809238" indent="0">
              <a:buNone/>
              <a:defRPr sz="1900" b="1"/>
            </a:lvl8pPr>
            <a:lvl9pPr marL="4353324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788F07-7469-4AE6-BAE1-47C0B0B8DA51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087014"/>
      </p:ext>
    </p:extLst>
  </p:cSld>
  <p:clrMapOvr>
    <a:masterClrMapping/>
  </p:clrMapOvr>
  <p:transition spd="slow" advClick="0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CC0134-77AF-48A5-9011-CC70B3AA34F6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515581"/>
      </p:ext>
    </p:extLst>
  </p:cSld>
  <p:clrMapOvr>
    <a:masterClrMapping/>
  </p:clrMapOvr>
  <p:transition spd="slow" advClick="0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2CD14B-DE28-4788-933F-41C35597BCA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665006"/>
      </p:ext>
    </p:extLst>
  </p:cSld>
  <p:clrMapOvr>
    <a:masterClrMapping/>
  </p:clrMapOvr>
  <p:transition spd="slow" advClick="0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799"/>
            </a:lvl1pPr>
            <a:lvl2pPr>
              <a:defRPr sz="3299"/>
            </a:lvl2pPr>
            <a:lvl3pPr>
              <a:defRPr sz="28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086" indent="0">
              <a:buNone/>
              <a:defRPr sz="1400"/>
            </a:lvl2pPr>
            <a:lvl3pPr marL="1088172" indent="0">
              <a:buNone/>
              <a:defRPr sz="1200"/>
            </a:lvl3pPr>
            <a:lvl4pPr marL="1632258" indent="0">
              <a:buNone/>
              <a:defRPr sz="1100"/>
            </a:lvl4pPr>
            <a:lvl5pPr marL="2176345" indent="0">
              <a:buNone/>
              <a:defRPr sz="1100"/>
            </a:lvl5pPr>
            <a:lvl6pPr marL="2720431" indent="0">
              <a:buNone/>
              <a:defRPr sz="1100"/>
            </a:lvl6pPr>
            <a:lvl7pPr marL="3265152" indent="0">
              <a:buNone/>
              <a:defRPr sz="1100"/>
            </a:lvl7pPr>
            <a:lvl8pPr marL="3809238" indent="0">
              <a:buNone/>
              <a:defRPr sz="1100"/>
            </a:lvl8pPr>
            <a:lvl9pPr marL="4353324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98F477-E4D1-4F08-B180-7F64EE91CBE2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102970"/>
      </p:ext>
    </p:extLst>
  </p:cSld>
  <p:clrMapOvr>
    <a:masterClrMapping/>
  </p:clrMapOvr>
  <p:transition spd="slow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086" indent="0">
              <a:buNone/>
              <a:defRPr sz="3299"/>
            </a:lvl2pPr>
            <a:lvl3pPr marL="1088172" indent="0">
              <a:buNone/>
              <a:defRPr sz="2899"/>
            </a:lvl3pPr>
            <a:lvl4pPr marL="1632258" indent="0">
              <a:buNone/>
              <a:defRPr sz="2400"/>
            </a:lvl4pPr>
            <a:lvl5pPr marL="2176345" indent="0">
              <a:buNone/>
              <a:defRPr sz="2400"/>
            </a:lvl5pPr>
            <a:lvl6pPr marL="2720431" indent="0">
              <a:buNone/>
              <a:defRPr sz="2400"/>
            </a:lvl6pPr>
            <a:lvl7pPr marL="3265152" indent="0">
              <a:buNone/>
              <a:defRPr sz="2400"/>
            </a:lvl7pPr>
            <a:lvl8pPr marL="3809238" indent="0">
              <a:buNone/>
              <a:defRPr sz="2400"/>
            </a:lvl8pPr>
            <a:lvl9pPr marL="4353324" indent="0">
              <a:buNone/>
              <a:defRPr sz="24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086" indent="0">
              <a:buNone/>
              <a:defRPr sz="1400"/>
            </a:lvl2pPr>
            <a:lvl3pPr marL="1088172" indent="0">
              <a:buNone/>
              <a:defRPr sz="1200"/>
            </a:lvl3pPr>
            <a:lvl4pPr marL="1632258" indent="0">
              <a:buNone/>
              <a:defRPr sz="1100"/>
            </a:lvl4pPr>
            <a:lvl5pPr marL="2176345" indent="0">
              <a:buNone/>
              <a:defRPr sz="1100"/>
            </a:lvl5pPr>
            <a:lvl6pPr marL="2720431" indent="0">
              <a:buNone/>
              <a:defRPr sz="1100"/>
            </a:lvl6pPr>
            <a:lvl7pPr marL="3265152" indent="0">
              <a:buNone/>
              <a:defRPr sz="1100"/>
            </a:lvl7pPr>
            <a:lvl8pPr marL="3809238" indent="0">
              <a:buNone/>
              <a:defRPr sz="1100"/>
            </a:lvl8pPr>
            <a:lvl9pPr marL="4353324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511245-A636-4A87-A12A-7D47AC6082A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343524"/>
      </p:ext>
    </p:extLst>
  </p:cSld>
  <p:clrMapOvr>
    <a:masterClrMapping/>
  </p:clrMapOvr>
  <p:transition spd="slow" advClick="0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24DF2F-A7F1-4CBF-8707-AA492179B1C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425055"/>
      </p:ext>
    </p:extLst>
  </p:cSld>
  <p:clrMapOvr>
    <a:masterClrMapping/>
  </p:clrMapOvr>
  <p:transition spd="slow" advClick="0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1" y="285751"/>
            <a:ext cx="3048000" cy="58404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85751"/>
            <a:ext cx="8940800" cy="58404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D001BF-32A4-4C3D-BD07-FB7DC1764758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158822"/>
      </p:ext>
    </p:extLst>
  </p:cSld>
  <p:clrMapOvr>
    <a:masterClrMapping/>
  </p:clrMapOvr>
  <p:transition spd="slow" advClick="0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285751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1" y="914400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09AF8E1-122D-4583-8E75-C8781524F1B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11454"/>
      </p:ext>
    </p:extLst>
  </p:cSld>
  <p:clrMapOvr>
    <a:masterClrMapping/>
  </p:clrMapOvr>
  <p:transition spd="slow" advClick="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285751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1" y="914400"/>
            <a:ext cx="10972800" cy="52117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F49823-33A6-4D0E-9795-448E74B3436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411526"/>
      </p:ext>
    </p:extLst>
  </p:cSld>
  <p:clrMapOvr>
    <a:masterClrMapping/>
  </p:clrMapOvr>
  <p:transition spd="slow" advClick="0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1" y="285751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1" y="914400"/>
            <a:ext cx="53848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3848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1" y="3595689"/>
            <a:ext cx="53848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595689"/>
            <a:ext cx="53848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7DBFEA-8CEE-4AE6-A993-02CE624C65E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010297"/>
      </p:ext>
    </p:extLst>
  </p:cSld>
  <p:clrMapOvr>
    <a:masterClrMapping/>
  </p:clrMapOvr>
  <p:transition spd="slow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3E1D4-5D50-476C-BD46-EC6B360721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20D71-13A8-4B2F-BB47-691EF3A93D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BFC73-3D0B-4694-898C-753127E3E5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20D71-13A8-4B2F-BB47-691EF3A93D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A79DB-EBB3-462F-8F3F-1F12D460D52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5B197-B33B-4064-97F3-2E072A916E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4BAB-3320-40BB-AA8A-9FC92FD65F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91B77-CDBD-42E6-8835-049CE729F9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A1E8F-5E36-4AE6-913F-5F9427029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491E1-2B07-4A76-AC18-40F6EA82AC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DBFBB-56D0-4360-8833-74D1D75E1A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66B38-4852-4EAD-A7AD-0379860D70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BFC73-3D0B-4694-898C-753127E3E5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760B7E-7492-481D-8E75-BD4FDA33079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BC018C-FE32-4471-B6EB-9AE4614B5B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C3875-C62A-459D-9516-3B812FD1257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DAF58-20FE-433A-8833-AD2486E3DB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A7A86-C4F4-4F6D-B670-DA5E8271F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0673C6-8E30-4E8F-85BD-AD3B7F8FA1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E5AD7-1802-478A-A72C-1764D0636AB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D640B-01F3-470C-99BC-0F56B3A486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DEA39-3823-4BEE-9B00-E285295064E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CD9C1-4A8A-4BF5-B028-5FAC82F637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A79DB-EBB3-462F-8F3F-1F12D460D52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14F1F4-2BEF-401D-81AA-9689B8F4EF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7CA29-536B-4EA2-BEE1-C5F9A76795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8D17B-EF2A-4618-AE21-8F2FB221F2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9CAE4-2913-4452-A352-B228387A9B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814C9-AF39-4B3A-A5D2-FDB5BB8B0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0DC56-F5C6-4223-98DB-6DCAA0C938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6B503-B1AB-4B0E-AFA1-FAB324AB83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F8A8D-4D81-4E3E-9DA0-2420CAF77B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auto">
          <a:xfrm flipV="1">
            <a:off x="0" y="6464934"/>
            <a:ext cx="12212954" cy="420450"/>
          </a:xfrm>
          <a:prstGeom prst="rect">
            <a:avLst/>
          </a:prstGeom>
          <a:solidFill>
            <a:srgbClr val="0032B1"/>
          </a:solidFill>
          <a:ln w="12700">
            <a:noFill/>
            <a:miter lim="800000"/>
          </a:ln>
          <a:effectLst/>
        </p:spPr>
        <p:txBody>
          <a:bodyPr/>
          <a:lstStyle>
            <a:lvl1pPr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fontAlgn="ctr" hangingPunct="0">
              <a:lnSpc>
                <a:spcPct val="90000"/>
              </a:lnSpc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ctr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zh-CN" altLang="en-US" sz="2400" b="0" dirty="0">
                <a:solidFill>
                  <a:srgbClr val="A6A6A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                      </a:t>
            </a:r>
            <a:endParaRPr lang="zh-CN" altLang="en-US" sz="2400" b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0"/>
            <a:ext cx="12192000" cy="873760"/>
          </a:xfrm>
          <a:prstGeom prst="rect">
            <a:avLst/>
          </a:prstGeom>
          <a:solidFill>
            <a:srgbClr val="003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715" y="45086"/>
            <a:ext cx="10515600" cy="836930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715" y="6464935"/>
            <a:ext cx="27432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灯片编号占位符 3"/>
          <p:cNvSpPr txBox="1"/>
          <p:nvPr userDrawn="1"/>
        </p:nvSpPr>
        <p:spPr>
          <a:xfrm>
            <a:off x="8077200" y="6482080"/>
            <a:ext cx="4135755" cy="376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6AC3131B-D9DE-461E-88EF-862E77754C1F}" type="slidenum">
              <a:rPr lang="zh-CN" altLang="en-US" sz="1600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9020" y="45085"/>
            <a:ext cx="845185" cy="7067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74800" y="466092"/>
            <a:ext cx="9626600" cy="507365"/>
          </a:xfrm>
          <a:prstGeom prst="rect">
            <a:avLst/>
          </a:prstGeom>
        </p:spPr>
        <p:txBody>
          <a:bodyPr/>
          <a:lstStyle>
            <a:lvl1pPr>
              <a:defRPr lang="zh-CN" altLang="en-US" sz="3200" b="1" kern="1200" dirty="0">
                <a:gradFill>
                  <a:gsLst>
                    <a:gs pos="0">
                      <a:srgbClr val="D5A356"/>
                    </a:gs>
                    <a:gs pos="29000">
                      <a:srgbClr val="EFCF78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4" name="图片 13" descr="3b333635383636323bbbe1d2e9bcc7c2bc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420" y="440690"/>
            <a:ext cx="517525" cy="51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5B197-B33B-4064-97F3-2E072A916E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 userDrawn="1"/>
        </p:nvSpPr>
        <p:spPr>
          <a:xfrm>
            <a:off x="2476478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2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4BAB-3320-40BB-AA8A-9FC92FD65F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10683240" cy="548640"/>
          </a:xfrm>
          <a:prstGeom prst="rect">
            <a:avLst/>
          </a:prstGeom>
          <a:solidFill>
            <a:srgbClr val="B3C9F5"/>
          </a:solidFill>
        </p:spPr>
        <p:txBody>
          <a:bodyPr anchor="ctr" anchorCtr="1">
            <a:no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00800"/>
            <a:ext cx="146304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607040" y="6400800"/>
            <a:ext cx="97536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731520"/>
            <a:ext cx="10972800" cy="5486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/>
          <p:cNvPicPr/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819192" cy="546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1" y="92061"/>
            <a:ext cx="10510125" cy="659643"/>
          </a:xfrm>
          <a:prstGeom prst="rect">
            <a:avLst/>
          </a:prstGeom>
        </p:spPr>
        <p:txBody>
          <a:bodyPr lIns="91418" tIns="45709" rIns="91418" bIns="45709">
            <a:normAutofit/>
          </a:bodyPr>
          <a:lstStyle>
            <a:lvl1pPr algn="ctr">
              <a:defRPr sz="24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8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650" b="1" baseline="0">
                <a:solidFill>
                  <a:srgbClr val="005DA2"/>
                </a:solidFill>
                <a:latin typeface="+mn-lt"/>
                <a:ea typeface="微软雅黑" panose="020B0503020204020204" pitchFamily="34" charset="-122"/>
              </a:defRPr>
            </a:lvl1pPr>
            <a:lvl2pPr marL="557530" marR="0" indent="-21463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425" baseline="0">
                <a:latin typeface="+mn-lt"/>
                <a:ea typeface="微软雅黑" panose="020B0503020204020204" pitchFamily="34" charset="-122"/>
              </a:defRPr>
            </a:lvl2pPr>
            <a:lvl3pPr marL="8572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200">
                <a:latin typeface="+mn-lt"/>
                <a:ea typeface="微软雅黑" panose="020B0503020204020204" pitchFamily="34" charset="-122"/>
              </a:defRPr>
            </a:lvl3pPr>
            <a:lvl4pPr marL="12001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 sz="1050">
                <a:latin typeface="+mn-lt"/>
                <a:ea typeface="微软雅黑" panose="020B0503020204020204" pitchFamily="34" charset="-122"/>
              </a:defRPr>
            </a:lvl4pPr>
            <a:lvl5pPr marL="15430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defRPr>
                <a:latin typeface="+mn-lt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3"/>
            <a:ext cx="975500" cy="659545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7" y="6386394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5"/>
          <p:cNvSpPr txBox="1"/>
          <p:nvPr userDrawn="1"/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z="900" smtClean="0"/>
              <a:t>‹#›</a:t>
            </a:fld>
            <a:endParaRPr lang="zh-CN" altLang="en-US" sz="900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spd="slow" advClick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C56DB-099D-4A28-8BE8-684571EDBB8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Click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914422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14422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F10CE-B7C5-4B0C-AE9E-C6C9AE08BE8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8" y="21748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F60A4-8447-4730-9A15-639F2CD63FD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AF99-8166-4D30-BA4D-A74C40E8137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91B77-CDBD-42E6-8835-049CE729F9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B3441-0C01-4448-950F-BAD3449285C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95ED4-948B-4426-A963-9DD568DDC6C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1C458-DCAF-4B05-84AE-9281FD35BAD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A189-98D5-4812-9DFB-A993D229BB4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0" y="285751"/>
            <a:ext cx="3048000" cy="584041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85751"/>
            <a:ext cx="8940800" cy="584041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6CF95-C63C-4653-A31D-42ADF7E73AE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73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914422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14422"/>
            <a:ext cx="5384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EBB24-16E0-4CD8-A03C-323A0CAAC8D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73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914422"/>
            <a:ext cx="10972800" cy="52117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DCC88-8DA4-4D70-914D-AA8F81381D1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285773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914400"/>
            <a:ext cx="53848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3848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595711"/>
            <a:ext cx="53848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595711"/>
            <a:ext cx="53848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36021-9A66-4F3A-925B-4C55E05EE96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A28BC87-7A30-48B9-AC87-0D268FCD9BA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7132689-52F2-49AA-B06C-381739A9AAF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5" Type="http://schemas.openxmlformats.org/officeDocument/2006/relationships/tags" Target="../tags/tag10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5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theme" Target="../theme/theme25.xml"/><Relationship Id="rId5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43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theme" Target="../theme/theme26.xml"/><Relationship Id="rId5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theme" Target="../theme/theme28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17" Type="http://schemas.openxmlformats.org/officeDocument/2006/relationships/tags" Target="../tags/tag31.xml"/><Relationship Id="rId2" Type="http://schemas.openxmlformats.org/officeDocument/2006/relationships/slideLayout" Target="../slideLayouts/slideLayout288.xml"/><Relationship Id="rId16" Type="http://schemas.openxmlformats.org/officeDocument/2006/relationships/tags" Target="../tags/tag30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tags" Target="../tags/tag29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heme" Target="../theme/theme31.xml"/><Relationship Id="rId7" Type="http://schemas.openxmlformats.org/officeDocument/2006/relationships/tags" Target="../tags/tag36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5" Type="http://schemas.openxmlformats.org/officeDocument/2006/relationships/theme" Target="../theme/theme32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Relationship Id="rId14" Type="http://schemas.openxmlformats.org/officeDocument/2006/relationships/slideLayout" Target="../slideLayouts/slideLayout3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5491E1-2B07-4A76-AC18-40F6EA82AC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1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CEPC-SppCGeneral Status-J. Gao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RAS Conference, April 1-5, 2024, JINR, Dubna, Russia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6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C1315E-7499-4392-A346-BFED9A8FFC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8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7FD0-F4F8-F744-AD71-435F23000A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966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7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75335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4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52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24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32" tIns="45666" rIns="91332" bIns="4566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32" tIns="45666" rIns="91332" bIns="4566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0"/>
            <a:ext cx="27432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40"/>
            <a:ext cx="41148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0"/>
            <a:ext cx="2743200" cy="365125"/>
          </a:xfrm>
          <a:prstGeom prst="rect">
            <a:avLst/>
          </a:prstGeom>
        </p:spPr>
        <p:txBody>
          <a:bodyPr vert="horz" lIns="91332" tIns="45666" rIns="91332" bIns="456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65"/>
            <a:fld id="{F53EC2B0-1BF7-44BB-A0EF-251F26FCFEC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4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hf hdr="0" ftr="0" dt="0"/>
  <p:txStyles>
    <p:titleStyle>
      <a:lvl1pPr algn="l" defTabSz="9131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1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9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6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2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9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9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75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9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6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2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9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5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B74AC6-2476-4896-863B-CF59A4F37A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2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B74AC6-2476-4896-863B-CF59A4F37A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5491E1-2B07-4A76-AC18-40F6EA82AC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25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03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1"/>
            <a:ext cx="12192000" cy="4873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1"/>
            <a:ext cx="109728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Level one</a:t>
            </a:r>
          </a:p>
          <a:p>
            <a:pPr lvl="1"/>
            <a:r>
              <a:rPr lang="en-US" altLang="zh-CN"/>
              <a:t>Level two</a:t>
            </a:r>
          </a:p>
          <a:p>
            <a:pPr lvl="2"/>
            <a:r>
              <a:rPr lang="en-US" altLang="zh-CN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21167" y="6467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0" sz="1600" b="1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9317567" y="647223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kumimoji="0" sz="1600" b="1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ED0CA79-985A-44BD-9B9D-ABBF4303A5B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64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</p:sldLayoutIdLst>
  <p:transition spd="slow"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宋体" panose="02010600030101010101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400" b="1">
          <a:solidFill>
            <a:srgbClr val="0000CC"/>
          </a:solidFill>
          <a:latin typeface="+mn-lt"/>
          <a:ea typeface="宋体" panose="02010600030101010101" pitchFamily="2" charset="-122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rgbClr val="CC3399"/>
        </a:buClr>
        <a:buFont typeface="Wingdings" panose="05000000000000000000" pitchFamily="2" charset="2"/>
        <a:buChar char="ð"/>
        <a:defRPr sz="2000">
          <a:solidFill>
            <a:srgbClr val="0000CC"/>
          </a:solidFill>
          <a:latin typeface="+mn-lt"/>
          <a:ea typeface="宋体" panose="02010600030101010101" pitchFamily="2" charset="-122"/>
        </a:defRPr>
      </a:lvl2pPr>
      <a:lvl3pPr marL="1295400" indent="-3810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2000">
          <a:solidFill>
            <a:srgbClr val="0000CC"/>
          </a:solidFill>
          <a:latin typeface="+mn-lt"/>
          <a:ea typeface="宋体" panose="02010600030101010101" pitchFamily="2" charset="-122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1"/>
            <a:ext cx="12192000" cy="4873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Title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1"/>
            <a:ext cx="109728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Level one</a:t>
            </a:r>
          </a:p>
          <a:p>
            <a:pPr lvl="1"/>
            <a:r>
              <a:rPr lang="en-US" altLang="zh-CN"/>
              <a:t>Level two</a:t>
            </a:r>
          </a:p>
          <a:p>
            <a:pPr lvl="2"/>
            <a:r>
              <a:rPr lang="en-US" altLang="zh-CN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21167" y="64674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sz="16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9317567" y="647223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DF500D9-54FD-47D7-936D-8789D6C3A4AB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44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</p:sldLayoutIdLst>
  <p:transition spd="slow"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rgbClr val="CC3399"/>
        </a:buClr>
        <a:buFont typeface="Wingdings" panose="05000000000000000000" pitchFamily="2" charset="2"/>
        <a:buChar char="ð"/>
        <a:defRPr sz="2000">
          <a:solidFill>
            <a:srgbClr val="0000CC"/>
          </a:solidFill>
          <a:latin typeface="+mn-lt"/>
          <a:ea typeface="+mn-ea"/>
        </a:defRPr>
      </a:lvl2pPr>
      <a:lvl3pPr marL="1295400" indent="-3810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2000">
          <a:solidFill>
            <a:srgbClr val="0000CC"/>
          </a:solidFill>
          <a:latin typeface="+mn-lt"/>
          <a:ea typeface="+mn-ea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5491E1-2B07-4A76-AC18-40F6EA82AC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45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0"/>
            <a:ext cx="12192000" cy="4873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Level one</a:t>
            </a:r>
          </a:p>
          <a:p>
            <a:pPr lvl="1"/>
            <a:r>
              <a:rPr lang="en-US" altLang="zh-CN"/>
              <a:t>Level two</a:t>
            </a:r>
          </a:p>
          <a:p>
            <a:pPr lvl="2"/>
            <a:r>
              <a:rPr lang="en-US" altLang="zh-CN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21167" y="64674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8A95DC-CC33-4577-AD1A-3F6A37CAF047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9317567" y="647223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13F140-A7CD-48CC-B30E-A567E6FF9A8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88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</p:sldLayoutIdLst>
  <p:transition spd="slow"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rgbClr val="CC3399"/>
        </a:buClr>
        <a:buFont typeface="Wingdings" panose="05000000000000000000" pitchFamily="2" charset="2"/>
        <a:buChar char="ð"/>
        <a:defRPr sz="2000">
          <a:solidFill>
            <a:srgbClr val="0000CC"/>
          </a:solidFill>
          <a:latin typeface="+mn-lt"/>
          <a:ea typeface="+mn-ea"/>
        </a:defRPr>
      </a:lvl2pPr>
      <a:lvl3pPr marL="1295400" indent="-3810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2000">
          <a:solidFill>
            <a:srgbClr val="0000CC"/>
          </a:solidFill>
          <a:latin typeface="+mn-lt"/>
          <a:ea typeface="+mn-ea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0"/>
            <a:ext cx="12192000" cy="4873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Level one</a:t>
            </a:r>
          </a:p>
          <a:p>
            <a:pPr lvl="1"/>
            <a:r>
              <a:rPr lang="en-US" altLang="zh-CN"/>
              <a:t>Level two</a:t>
            </a:r>
          </a:p>
          <a:p>
            <a:pPr lvl="2"/>
            <a:r>
              <a:rPr lang="en-US" altLang="zh-CN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21167" y="64674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9317567" y="647223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13F140-A7CD-48CC-B30E-A567E6FF9A8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0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</p:sldLayoutIdLst>
  <p:transition spd="slow"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rgbClr val="CC3399"/>
        </a:buClr>
        <a:buFont typeface="Wingdings" panose="05000000000000000000" pitchFamily="2" charset="2"/>
        <a:buChar char="ð"/>
        <a:defRPr sz="2000">
          <a:solidFill>
            <a:srgbClr val="0000CC"/>
          </a:solidFill>
          <a:latin typeface="+mn-lt"/>
          <a:ea typeface="+mn-ea"/>
        </a:defRPr>
      </a:lvl2pPr>
      <a:lvl3pPr marL="1295400" indent="-3810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2000">
          <a:solidFill>
            <a:srgbClr val="0000CC"/>
          </a:solidFill>
          <a:latin typeface="+mn-lt"/>
          <a:ea typeface="+mn-ea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B74AC6-2476-4896-863B-CF59A4F37A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51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0F8A8D-4D81-4E3E-9DA0-2420CAF77B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32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fld id="{EFCC66BC-928A-40A1-8338-28179DC5E756}" type="slidenum">
              <a:rPr lang="zh-CN" altLang="en-US" b="1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b="1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B74AC6-2476-4896-863B-CF59A4F37A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6800" rIns="9000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B974F8-A7F1-4D18-8774-52D0172077C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15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-35S" panose="00020600040101010101" charset="-122"/>
              </a:defRPr>
            </a:lvl1pPr>
          </a:lstStyle>
          <a:p>
            <a:fld id="{DF1B4089-12A6-4F87-9AA1-AAAA5F2E6155}" type="datetime1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正圆-35S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6300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lt1"/>
          </a:solidFill>
          <a:uFillTx/>
          <a:latin typeface="Arial" panose="020B0604020202020204" pitchFamily="34" charset="0"/>
          <a:ea typeface="汉仪正圆-35S" panose="0002060004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lt1"/>
          </a:solidFill>
          <a:uFillTx/>
          <a:latin typeface="Arial" panose="020B0604020202020204" pitchFamily="34" charset="0"/>
          <a:ea typeface="汉仪正圆-35S" panose="0002060004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lt1"/>
          </a:solidFill>
          <a:uFillTx/>
          <a:latin typeface="Arial" panose="020B0604020202020204" pitchFamily="34" charset="0"/>
          <a:ea typeface="汉仪正圆-35S" panose="0002060004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lt1"/>
          </a:solidFill>
          <a:uFillTx/>
          <a:latin typeface="Arial" panose="020B0604020202020204" pitchFamily="34" charset="0"/>
          <a:ea typeface="汉仪正圆-35S" panose="0002060004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lt1"/>
          </a:solidFill>
          <a:uFillTx/>
          <a:latin typeface="Arial" panose="020B0604020202020204" pitchFamily="34" charset="0"/>
          <a:ea typeface="汉仪正圆-35S" panose="0002060004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lt1"/>
          </a:solidFill>
          <a:uFillTx/>
          <a:latin typeface="Arial" panose="020B0604020202020204" pitchFamily="34" charset="0"/>
          <a:ea typeface="汉仪正圆-35S" panose="0002060004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285751"/>
            <a:ext cx="12192000" cy="4873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08850" tIns="54425" rIns="108850" bIns="54425" numCol="1" anchor="ctr" anchorCtr="0" compatLnSpc="1"/>
          <a:lstStyle/>
          <a:p>
            <a:pPr lvl="0"/>
            <a:r>
              <a:rPr lang="en-US" altLang="zh-CN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914400"/>
            <a:ext cx="109728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0" tIns="54425" rIns="108850" bIns="54425" numCol="1" anchor="t" anchorCtr="0" compatLnSpc="1"/>
          <a:lstStyle/>
          <a:p>
            <a:pPr lvl="0"/>
            <a:r>
              <a:rPr lang="en-US" altLang="zh-CN"/>
              <a:t>Level one</a:t>
            </a:r>
          </a:p>
          <a:p>
            <a:pPr lvl="1"/>
            <a:r>
              <a:rPr lang="en-US" altLang="zh-CN"/>
              <a:t>Level two</a:t>
            </a:r>
          </a:p>
          <a:p>
            <a:pPr lvl="2"/>
            <a:r>
              <a:rPr lang="en-US" altLang="zh-CN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21167" y="6467476"/>
            <a:ext cx="28448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9317567" y="6472239"/>
            <a:ext cx="2844800" cy="365125"/>
          </a:xfrm>
          <a:prstGeom prst="rect">
            <a:avLst/>
          </a:prstGeom>
        </p:spPr>
        <p:txBody>
          <a:bodyPr vert="horz" wrap="square" lIns="108850" tIns="54425" rIns="108850" bIns="54425" numCol="1" anchor="ctr" anchorCtr="0" compatLnSpc="1"/>
          <a:lstStyle>
            <a:lvl1pPr algn="r">
              <a:defRPr sz="1900">
                <a:solidFill>
                  <a:srgbClr val="898989"/>
                </a:solidFill>
              </a:defRPr>
            </a:lvl1pPr>
          </a:lstStyle>
          <a:p>
            <a:fld id="{99BAC304-02A9-4FC3-9A5F-685F6973647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96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</p:sldLayoutIdLst>
  <p:transition spd="slow"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99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99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99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99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99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544086" algn="ctr" rtl="0" fontAlgn="base">
        <a:spcBef>
          <a:spcPct val="0"/>
        </a:spcBef>
        <a:spcAft>
          <a:spcPct val="0"/>
        </a:spcAft>
        <a:defRPr sz="3799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1088172" algn="ctr" rtl="0" fontAlgn="base">
        <a:spcBef>
          <a:spcPct val="0"/>
        </a:spcBef>
        <a:spcAft>
          <a:spcPct val="0"/>
        </a:spcAft>
        <a:defRPr sz="3799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632258" algn="ctr" rtl="0" fontAlgn="base">
        <a:spcBef>
          <a:spcPct val="0"/>
        </a:spcBef>
        <a:spcAft>
          <a:spcPct val="0"/>
        </a:spcAft>
        <a:defRPr sz="3799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2176345" algn="ctr" rtl="0" fontAlgn="base">
        <a:spcBef>
          <a:spcPct val="0"/>
        </a:spcBef>
        <a:spcAft>
          <a:spcPct val="0"/>
        </a:spcAft>
        <a:defRPr sz="3799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544086" indent="-544086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899" b="1">
          <a:solidFill>
            <a:srgbClr val="0000CC"/>
          </a:solidFill>
          <a:latin typeface="+mn-lt"/>
          <a:ea typeface="+mn-ea"/>
          <a:cs typeface="+mn-cs"/>
        </a:defRPr>
      </a:lvl1pPr>
      <a:lvl2pPr marL="1088172" indent="-544086" algn="l" rtl="0" eaLnBrk="0" fontAlgn="base" hangingPunct="0">
        <a:spcBef>
          <a:spcPct val="20000"/>
        </a:spcBef>
        <a:spcAft>
          <a:spcPct val="0"/>
        </a:spcAft>
        <a:buClr>
          <a:srgbClr val="CC3399"/>
        </a:buClr>
        <a:buFont typeface="Wingdings" panose="05000000000000000000" pitchFamily="2" charset="2"/>
        <a:buChar char="ð"/>
        <a:defRPr sz="2400">
          <a:solidFill>
            <a:srgbClr val="0000CC"/>
          </a:solidFill>
          <a:latin typeface="+mn-lt"/>
          <a:ea typeface="+mn-ea"/>
        </a:defRPr>
      </a:lvl2pPr>
      <a:lvl3pPr marL="1541472" indent="-453299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2400">
          <a:solidFill>
            <a:srgbClr val="0000CC"/>
          </a:solidFill>
          <a:latin typeface="+mn-lt"/>
          <a:ea typeface="+mn-ea"/>
        </a:defRPr>
      </a:lvl3pPr>
      <a:lvl4pPr marL="2086193" indent="-453299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630279" indent="-453299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3174365" indent="-45329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718451" indent="-45329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262537" indent="-45329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806623" indent="-45329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1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6" algn="l" defTabSz="10881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72" algn="l" defTabSz="10881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58" algn="l" defTabSz="10881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45" algn="l" defTabSz="10881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31" algn="l" defTabSz="10881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52" algn="l" defTabSz="10881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238" algn="l" defTabSz="10881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324" algn="l" defTabSz="10881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B74AC6-2476-4896-863B-CF59A4F37A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B74AC6-2476-4896-863B-CF59A4F37A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0F8A8D-4D81-4E3E-9DA0-2420CAF77B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B74AC6-2476-4896-863B-CF59A4F37A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1"/>
            <a:ext cx="12192000" cy="4873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Title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1"/>
            <a:ext cx="109728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Level one</a:t>
            </a:r>
          </a:p>
          <a:p>
            <a:pPr lvl="1"/>
            <a:r>
              <a:rPr lang="en-US" altLang="zh-CN"/>
              <a:t>Level two</a:t>
            </a:r>
          </a:p>
          <a:p>
            <a:pPr lvl="2"/>
            <a:r>
              <a:rPr lang="en-US" altLang="zh-CN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21167" y="64674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000000">
                    <a:tint val="75000"/>
                  </a:srgb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9317567" y="64722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00">
                    <a:tint val="75000"/>
                  </a:srgb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1DAA9BF-EBA7-460D-9C28-74A9DD86BAB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</p:sldLayoutIdLst>
  <p:transition spd="slow"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rgbClr val="CC3399"/>
        </a:buClr>
        <a:buFont typeface="Wingdings" panose="05000000000000000000" pitchFamily="2" charset="2"/>
        <a:buChar char="ð"/>
        <a:defRPr sz="2000">
          <a:solidFill>
            <a:srgbClr val="0000CC"/>
          </a:solidFill>
          <a:latin typeface="+mn-lt"/>
          <a:ea typeface="+mn-ea"/>
        </a:defRPr>
      </a:lvl2pPr>
      <a:lvl3pPr marL="1295400" indent="-3810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2000">
          <a:solidFill>
            <a:srgbClr val="0000CC"/>
          </a:solidFill>
          <a:latin typeface="+mn-lt"/>
          <a:ea typeface="+mn-ea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9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9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9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C523D14-DB88-4564-A748-DF7C3BF0067F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53.xml"/><Relationship Id="rId1" Type="http://schemas.openxmlformats.org/officeDocument/2006/relationships/tags" Target="../tags/tag4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epc.ihep.ac.cn/CEPC_tdr.pdf" TargetMode="External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63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62.jpeg"/><Relationship Id="rId11" Type="http://schemas.openxmlformats.org/officeDocument/2006/relationships/image" Target="../media/image42.png"/><Relationship Id="rId5" Type="http://schemas.openxmlformats.org/officeDocument/2006/relationships/image" Target="../media/image61.jpeg"/><Relationship Id="rId10" Type="http://schemas.openxmlformats.org/officeDocument/2006/relationships/image" Target="../media/image64.emf"/><Relationship Id="rId4" Type="http://schemas.openxmlformats.org/officeDocument/2006/relationships/image" Target="../media/image60.jpeg"/><Relationship Id="rId9" Type="http://schemas.openxmlformats.org/officeDocument/2006/relationships/hyperlink" Target="http://english.ihep.cas.cn/nw/han/y23/202312/t20231229_654555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6.jpeg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7.jpeg"/><Relationship Id="rId9" Type="http://schemas.openxmlformats.org/officeDocument/2006/relationships/image" Target="../media/image73.png"/><Relationship Id="rId1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1.xml"/><Relationship Id="rId5" Type="http://schemas.openxmlformats.org/officeDocument/2006/relationships/chart" Target="../charts/chart1.xml"/><Relationship Id="rId4" Type="http://schemas.openxmlformats.org/officeDocument/2006/relationships/image" Target="../media/image1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8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9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16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g"/><Relationship Id="rId5" Type="http://schemas.openxmlformats.org/officeDocument/2006/relationships/image" Target="../media/image127.png"/><Relationship Id="rId10" Type="http://schemas.openxmlformats.org/officeDocument/2006/relationships/image" Target="../media/image131.png"/><Relationship Id="rId4" Type="http://schemas.openxmlformats.org/officeDocument/2006/relationships/image" Target="../media/image126.png"/><Relationship Id="rId9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36.emf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216.xml"/><Relationship Id="rId1" Type="http://schemas.openxmlformats.org/officeDocument/2006/relationships/tags" Target="../tags/tag48.xml"/><Relationship Id="rId4" Type="http://schemas.openxmlformats.org/officeDocument/2006/relationships/image" Target="../media/image1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30.xml"/><Relationship Id="rId6" Type="http://schemas.openxmlformats.org/officeDocument/2006/relationships/image" Target="../media/image148.emf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7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slideLayout" Target="../slideLayouts/slideLayout301.xml"/><Relationship Id="rId1" Type="http://schemas.openxmlformats.org/officeDocument/2006/relationships/tags" Target="../tags/tag49.xml"/><Relationship Id="rId6" Type="http://schemas.openxmlformats.org/officeDocument/2006/relationships/image" Target="../media/image161.pn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46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slideLayout" Target="../slideLayouts/slideLayout246.xml"/><Relationship Id="rId1" Type="http://schemas.openxmlformats.org/officeDocument/2006/relationships/tags" Target="../tags/tag50.xml"/><Relationship Id="rId4" Type="http://schemas.openxmlformats.org/officeDocument/2006/relationships/image" Target="../media/image1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56.xml"/><Relationship Id="rId4" Type="http://schemas.openxmlformats.org/officeDocument/2006/relationships/image" Target="../media/image1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7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308.xml"/><Relationship Id="rId6" Type="http://schemas.openxmlformats.org/officeDocument/2006/relationships/image" Target="../media/image185.jpeg"/><Relationship Id="rId5" Type="http://schemas.openxmlformats.org/officeDocument/2006/relationships/image" Target="../media/image184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27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81.xml"/><Relationship Id="rId4" Type="http://schemas.openxmlformats.org/officeDocument/2006/relationships/image" Target="../media/image1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48.xml"/><Relationship Id="rId5" Type="http://schemas.openxmlformats.org/officeDocument/2006/relationships/image" Target="../media/image196.png"/><Relationship Id="rId4" Type="http://schemas.openxmlformats.org/officeDocument/2006/relationships/image" Target="../media/image9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6.xml"/><Relationship Id="rId5" Type="http://schemas.microsoft.com/office/2007/relationships/hdphoto" Target="../media/hdphoto1.wdp"/><Relationship Id="rId4" Type="http://schemas.openxmlformats.org/officeDocument/2006/relationships/image" Target="../media/image2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51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90.xml"/><Relationship Id="rId6" Type="http://schemas.openxmlformats.org/officeDocument/2006/relationships/image" Target="../media/image209.jpeg"/><Relationship Id="rId5" Type="http://schemas.openxmlformats.org/officeDocument/2006/relationships/image" Target="../media/image208.png"/><Relationship Id="rId4" Type="http://schemas.openxmlformats.org/officeDocument/2006/relationships/image" Target="../media/image20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1424" y="1124744"/>
            <a:ext cx="10225136" cy="12080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4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Physics in China</a:t>
            </a:r>
            <a:endParaRPr lang="zh-CN" altLang="en-US" sz="4800" b="1" u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355" name="副标题 2"/>
          <p:cNvSpPr>
            <a:spLocks noGrp="1"/>
          </p:cNvSpPr>
          <p:nvPr>
            <p:ph type="subTitle" idx="1"/>
          </p:nvPr>
        </p:nvSpPr>
        <p:spPr>
          <a:xfrm>
            <a:off x="2393951" y="3716339"/>
            <a:ext cx="7446963" cy="1584325"/>
          </a:xfrm>
        </p:spPr>
        <p:txBody>
          <a:bodyPr/>
          <a:lstStyle/>
          <a:p>
            <a:r>
              <a:rPr lang="en-US" altLang="zh-CN" sz="2800" dirty="0">
                <a:solidFill>
                  <a:schemeClr val="tx1"/>
                </a:solidFill>
              </a:rPr>
              <a:t>Yifang Wang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Institute of High Energy Physics, Beijing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BNL, April </a:t>
            </a:r>
            <a:r>
              <a:rPr lang="en-US" altLang="zh-CN" sz="2800" dirty="0"/>
              <a:t>23</a:t>
            </a:r>
            <a:r>
              <a:rPr lang="en-US" altLang="zh-CN" sz="2800" dirty="0">
                <a:solidFill>
                  <a:schemeClr val="tx1"/>
                </a:solidFill>
              </a:rPr>
              <a:t>, 2025</a:t>
            </a:r>
          </a:p>
        </p:txBody>
      </p:sp>
      <p:pic>
        <p:nvPicPr>
          <p:cNvPr id="35635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17726" r="-397" b="8694"/>
          <a:stretch>
            <a:fillRect/>
          </a:stretch>
        </p:blipFill>
        <p:spPr bwMode="auto">
          <a:xfrm>
            <a:off x="1570355" y="5420679"/>
            <a:ext cx="17399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166" r="13269"/>
          <a:stretch>
            <a:fillRect/>
          </a:stretch>
        </p:blipFill>
        <p:spPr>
          <a:xfrm flipH="1">
            <a:off x="3280179" y="5443286"/>
            <a:ext cx="1846297" cy="11939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6"/>
          <a:stretch>
            <a:fillRect/>
          </a:stretch>
        </p:blipFill>
        <p:spPr>
          <a:xfrm>
            <a:off x="5126476" y="5443286"/>
            <a:ext cx="1829111" cy="11781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8059" t="-32" b="283"/>
          <a:stretch>
            <a:fillRect/>
          </a:stretch>
        </p:blipFill>
        <p:spPr>
          <a:xfrm>
            <a:off x="6960127" y="5444928"/>
            <a:ext cx="1854164" cy="1192303"/>
          </a:xfrm>
          <a:prstGeom prst="rect">
            <a:avLst/>
          </a:prstGeom>
        </p:spPr>
      </p:pic>
      <p:pic>
        <p:nvPicPr>
          <p:cNvPr id="356360" name="图片 7" descr="053、正负电子束流输运线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831" y="5442904"/>
            <a:ext cx="1914525" cy="1208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CD0126B-1E72-402F-B28B-60EDBCC55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Higgs: Portal to New Physics</a:t>
            </a:r>
            <a:endParaRPr lang="zh-CN" altLang="en-US" sz="2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DEA4C7-F2F7-486C-B678-EAE2FDD2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3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fld id="{F15E9139-A00B-4B2A-98A6-095DC08F1345}" type="slidenum">
              <a:rPr lang="zh-CN" altLang="en-US" b="0">
                <a:solidFill>
                  <a:prstClr val="black">
                    <a:tint val="75000"/>
                  </a:prstClr>
                </a:solidFill>
                <a:latin typeface="Times New Roman"/>
                <a:ea typeface="宋体"/>
              </a:rPr>
              <a:pPr defTabSz="91313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10</a:t>
            </a:fld>
            <a:endParaRPr lang="zh-CN" altLang="en-US" b="0">
              <a:solidFill>
                <a:prstClr val="black">
                  <a:tint val="75000"/>
                </a:prstClr>
              </a:solidFill>
              <a:latin typeface="Times New Roman"/>
              <a:ea typeface="宋体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1C2FFF6-E159-49A6-9CE1-D817C23E0FD6}"/>
              </a:ext>
            </a:extLst>
          </p:cNvPr>
          <p:cNvSpPr/>
          <p:nvPr/>
        </p:nvSpPr>
        <p:spPr>
          <a:xfrm>
            <a:off x="4226829" y="1634873"/>
            <a:ext cx="285750" cy="132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>
              <a:spcBef>
                <a:spcPct val="0"/>
              </a:spcBef>
              <a:buClrTx/>
              <a:buSzTx/>
              <a:defRPr/>
            </a:pPr>
            <a:endParaRPr lang="en-US" sz="1350" b="0">
              <a:solidFill>
                <a:prstClr val="white"/>
              </a:solidFill>
              <a:latin typeface="Calibri" panose="020F0502020204030204"/>
              <a:ea typeface="宋体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5116EBC9-2D9A-416C-97CE-17D9CA45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064" y="1114123"/>
            <a:ext cx="3655636" cy="297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EC4D5D44-395B-4840-AB14-0DA94BB32C2E}"/>
              </a:ext>
            </a:extLst>
          </p:cNvPr>
          <p:cNvSpPr/>
          <p:nvPr/>
        </p:nvSpPr>
        <p:spPr>
          <a:xfrm>
            <a:off x="4986852" y="1044196"/>
            <a:ext cx="400050" cy="1714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>
              <a:spcBef>
                <a:spcPct val="0"/>
              </a:spcBef>
              <a:buClrTx/>
              <a:buSzTx/>
              <a:defRPr/>
            </a:pPr>
            <a:endParaRPr lang="en-US" sz="1350" b="0">
              <a:solidFill>
                <a:prstClr val="white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6113F6E-A147-46CC-B7FC-E961522E8957}"/>
              </a:ext>
            </a:extLst>
          </p:cNvPr>
          <p:cNvSpPr txBox="1"/>
          <p:nvPr/>
        </p:nvSpPr>
        <p:spPr>
          <a:xfrm>
            <a:off x="2358920" y="3322832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>
              <a:spcBef>
                <a:spcPct val="0"/>
              </a:spcBef>
              <a:buClrTx/>
              <a:buSzTx/>
              <a:defRPr/>
            </a:pPr>
            <a:r>
              <a:rPr lang="en-US" sz="1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CDR 5.6 </a:t>
            </a:r>
            <a:r>
              <a:rPr lang="en-US" altLang="zh-CN" sz="1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ab</a:t>
            </a:r>
            <a:r>
              <a:rPr lang="en-US" altLang="zh-CN" sz="1200" baseline="30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</a:t>
            </a:r>
            <a:endParaRPr lang="en-US" sz="1200" baseline="30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6D215F51-EECE-4436-8E86-6E5C03FB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04" y="1285764"/>
            <a:ext cx="5632060" cy="2431268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2A78C69C-D55D-404A-8B58-A86065565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4186157"/>
            <a:ext cx="5284371" cy="2352758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C28F2AF3-8B2D-4EDF-B853-D9C63BF4FE53}"/>
              </a:ext>
            </a:extLst>
          </p:cNvPr>
          <p:cNvSpPr txBox="1"/>
          <p:nvPr/>
        </p:nvSpPr>
        <p:spPr>
          <a:xfrm>
            <a:off x="8559440" y="4108551"/>
            <a:ext cx="1071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0" hangingPunct="0">
              <a:spcBef>
                <a:spcPct val="0"/>
              </a:spcBef>
              <a:buClrTx/>
              <a:buSzTx/>
              <a:defRPr/>
            </a:pPr>
            <a:r>
              <a:rPr lang="en-US" altLang="zh-CN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1712.07237</a:t>
            </a:r>
            <a:endParaRPr lang="zh-CN" altLang="en-US" sz="12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CB6D78EE-0E2C-44EB-9F33-073046BDC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253" y="4120582"/>
            <a:ext cx="3955921" cy="2589331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BDEC44B2-6200-4150-B147-1A8AF30B2E27}"/>
              </a:ext>
            </a:extLst>
          </p:cNvPr>
          <p:cNvSpPr txBox="1"/>
          <p:nvPr/>
        </p:nvSpPr>
        <p:spPr>
          <a:xfrm>
            <a:off x="5708173" y="3809739"/>
            <a:ext cx="1408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hangingPunct="0">
              <a:spcBef>
                <a:spcPct val="0"/>
              </a:spcBef>
              <a:buClrTx/>
              <a:buSzTx/>
              <a:defRPr/>
            </a:pPr>
            <a:r>
              <a:rPr lang="en-US" sz="1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CDR 5.6 </a:t>
            </a:r>
            <a:r>
              <a:rPr lang="en-US" altLang="zh-CN" sz="1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ab</a:t>
            </a:r>
            <a:r>
              <a:rPr lang="en-US" altLang="zh-CN" sz="1200" baseline="30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</a:t>
            </a:r>
            <a:endParaRPr lang="en-US" sz="1200" baseline="30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8796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/>
          <p:cNvSpPr txBox="1"/>
          <p:nvPr/>
        </p:nvSpPr>
        <p:spPr>
          <a:xfrm>
            <a:off x="1848577" y="234287"/>
            <a:ext cx="8767989" cy="549773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CEPC Layout and Design Essentials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1" t="20997" r="12232" b="4887"/>
          <a:stretch>
            <a:fillRect/>
          </a:stretch>
        </p:blipFill>
        <p:spPr>
          <a:xfrm>
            <a:off x="8976320" y="1169514"/>
            <a:ext cx="2964292" cy="2593143"/>
          </a:xfrm>
          <a:prstGeom prst="rect">
            <a:avLst/>
          </a:prstGeom>
        </p:spPr>
      </p:pic>
      <p:sp>
        <p:nvSpPr>
          <p:cNvPr id="23" name="矩形 38"/>
          <p:cNvSpPr/>
          <p:nvPr/>
        </p:nvSpPr>
        <p:spPr bwMode="auto">
          <a:xfrm>
            <a:off x="251389" y="1091516"/>
            <a:ext cx="5556580" cy="2177519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100km circumference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Same tunnel for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e+e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- and pp</a:t>
            </a: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Baseline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: 100 km, 30 MW;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Upgradable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to 50 MW, High </a:t>
            </a: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Lumi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Z, ttbar</a:t>
            </a: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Switchable operation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: Higgs, W/Z, top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very high energy Synchrotron radiation facility 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4E0542A6-5401-430F-9434-5F3E69536F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0648" y="1173156"/>
            <a:ext cx="2762993" cy="272980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6ABED3-8C94-4DAE-98F1-15ABC9A0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C:\Users\csh\AppData\Local\Temp\WeChat Files\9dcf076b987fd5fc53b93ecae376a06.png">
            <a:extLst>
              <a:ext uri="{FF2B5EF4-FFF2-40B4-BE49-F238E27FC236}">
                <a16:creationId xmlns:a16="http://schemas.microsoft.com/office/drawing/2014/main" id="{DC35E233-22A9-4DE1-A737-52D2BE1A6969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t="7079" r="3668"/>
          <a:stretch>
            <a:fillRect/>
          </a:stretch>
        </p:blipFill>
        <p:spPr bwMode="auto">
          <a:xfrm>
            <a:off x="275058" y="3529539"/>
            <a:ext cx="5040560" cy="3009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内容占位符 1">
            <a:extLst>
              <a:ext uri="{FF2B5EF4-FFF2-40B4-BE49-F238E27FC236}">
                <a16:creationId xmlns:a16="http://schemas.microsoft.com/office/drawing/2014/main" id="{D488E000-781D-4B3D-873B-DFC3794584A4}"/>
              </a:ext>
            </a:extLst>
          </p:cNvPr>
          <p:cNvSpPr txBox="1"/>
          <p:nvPr/>
        </p:nvSpPr>
        <p:spPr>
          <a:xfrm>
            <a:off x="9173460" y="6538915"/>
            <a:ext cx="2408940" cy="3102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H/W/Z/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ttbar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 bypass scheme</a:t>
            </a:r>
          </a:p>
        </p:txBody>
      </p:sp>
      <p:pic>
        <p:nvPicPr>
          <p:cNvPr id="16" name="图片 1">
            <a:extLst>
              <a:ext uri="{FF2B5EF4-FFF2-40B4-BE49-F238E27FC236}">
                <a16:creationId xmlns:a16="http://schemas.microsoft.com/office/drawing/2014/main" id="{CC3CA7E9-F54F-46EE-8BE8-7D4295A9AC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641" y="4099377"/>
            <a:ext cx="2968553" cy="23908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E5EEFC9-8517-4F85-9866-519F76CA3F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2"/>
          <a:stretch/>
        </p:blipFill>
        <p:spPr>
          <a:xfrm>
            <a:off x="5944530" y="4067511"/>
            <a:ext cx="2806700" cy="2653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28"/>
    </mc:Choice>
    <mc:Fallback xmlns="">
      <p:transition spd="slow" advTm="16342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3">
            <a:extLst>
              <a:ext uri="{FF2B5EF4-FFF2-40B4-BE49-F238E27FC236}">
                <a16:creationId xmlns:a16="http://schemas.microsoft.com/office/drawing/2014/main" id="{9ADC34AA-98B3-44B3-81C6-ADD7AA02C103}"/>
              </a:ext>
            </a:extLst>
          </p:cNvPr>
          <p:cNvSpPr txBox="1"/>
          <p:nvPr/>
        </p:nvSpPr>
        <p:spPr>
          <a:xfrm>
            <a:off x="1834440" y="240450"/>
            <a:ext cx="9950191" cy="3651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CEPC Accelerator Parameters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BFBD8A-EF96-45AD-B289-83B7D5385D06}"/>
              </a:ext>
            </a:extLst>
          </p:cNvPr>
          <p:cNvSpPr/>
          <p:nvPr/>
        </p:nvSpPr>
        <p:spPr>
          <a:xfrm>
            <a:off x="9237177" y="869152"/>
            <a:ext cx="219397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Collider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A7A19BA-933C-4C23-9353-235DC86471AC}"/>
              </a:ext>
            </a:extLst>
          </p:cNvPr>
          <p:cNvSpPr/>
          <p:nvPr/>
        </p:nvSpPr>
        <p:spPr>
          <a:xfrm>
            <a:off x="4703106" y="891253"/>
            <a:ext cx="219397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Booster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0D63E6E-1E6C-423E-B862-ECEE6522FEF1}"/>
              </a:ext>
            </a:extLst>
          </p:cNvPr>
          <p:cNvSpPr/>
          <p:nvPr/>
        </p:nvSpPr>
        <p:spPr>
          <a:xfrm>
            <a:off x="609600" y="860629"/>
            <a:ext cx="219397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Linac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graphicFrame>
        <p:nvGraphicFramePr>
          <p:cNvPr id="8" name="表格 1">
            <a:extLst>
              <a:ext uri="{FF2B5EF4-FFF2-40B4-BE49-F238E27FC236}">
                <a16:creationId xmlns:a16="http://schemas.microsoft.com/office/drawing/2014/main" id="{0C39AA85-FC43-4006-8943-1993DF299E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25212" y="1267679"/>
          <a:ext cx="4320478" cy="2851034"/>
        </p:xfrm>
        <a:graphic>
          <a:graphicData uri="http://schemas.openxmlformats.org/drawingml/2006/table">
            <a:tbl>
              <a:tblPr firstRow="1" firstCol="1" bandRow="1"/>
              <a:tblGrid>
                <a:gridCol w="861719">
                  <a:extLst>
                    <a:ext uri="{9D8B030D-6E8A-4147-A177-3AD203B41FA5}">
                      <a16:colId xmlns:a16="http://schemas.microsoft.com/office/drawing/2014/main" val="2714139160"/>
                    </a:ext>
                  </a:extLst>
                </a:gridCol>
                <a:gridCol w="397716">
                  <a:extLst>
                    <a:ext uri="{9D8B030D-6E8A-4147-A177-3AD203B41FA5}">
                      <a16:colId xmlns:a16="http://schemas.microsoft.com/office/drawing/2014/main" val="281957960"/>
                    </a:ext>
                  </a:extLst>
                </a:gridCol>
                <a:gridCol w="530288">
                  <a:extLst>
                    <a:ext uri="{9D8B030D-6E8A-4147-A177-3AD203B41FA5}">
                      <a16:colId xmlns:a16="http://schemas.microsoft.com/office/drawing/2014/main" val="1566375387"/>
                    </a:ext>
                  </a:extLst>
                </a:gridCol>
                <a:gridCol w="464002">
                  <a:extLst>
                    <a:ext uri="{9D8B030D-6E8A-4147-A177-3AD203B41FA5}">
                      <a16:colId xmlns:a16="http://schemas.microsoft.com/office/drawing/2014/main" val="2156081359"/>
                    </a:ext>
                  </a:extLst>
                </a:gridCol>
                <a:gridCol w="397716">
                  <a:extLst>
                    <a:ext uri="{9D8B030D-6E8A-4147-A177-3AD203B41FA5}">
                      <a16:colId xmlns:a16="http://schemas.microsoft.com/office/drawing/2014/main" val="421643119"/>
                    </a:ext>
                  </a:extLst>
                </a:gridCol>
                <a:gridCol w="530288">
                  <a:extLst>
                    <a:ext uri="{9D8B030D-6E8A-4147-A177-3AD203B41FA5}">
                      <a16:colId xmlns:a16="http://schemas.microsoft.com/office/drawing/2014/main" val="3871469633"/>
                    </a:ext>
                  </a:extLst>
                </a:gridCol>
                <a:gridCol w="530288">
                  <a:extLst>
                    <a:ext uri="{9D8B030D-6E8A-4147-A177-3AD203B41FA5}">
                      <a16:colId xmlns:a16="http://schemas.microsoft.com/office/drawing/2014/main" val="3578785471"/>
                    </a:ext>
                  </a:extLst>
                </a:gridCol>
                <a:gridCol w="608461">
                  <a:extLst>
                    <a:ext uri="{9D8B030D-6E8A-4147-A177-3AD203B41FA5}">
                      <a16:colId xmlns:a16="http://schemas.microsoft.com/office/drawing/2014/main" val="155111663"/>
                    </a:ext>
                  </a:extLst>
                </a:gridCol>
              </a:tblGrid>
              <a:tr h="18563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zh-CN" sz="12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i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tt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endParaRPr lang="zh-SG" altLang="en-US" dirty="0"/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047052"/>
                  </a:ext>
                </a:extLst>
              </a:tr>
              <a:tr h="245121">
                <a:tc vMerge="1">
                  <a:txBody>
                    <a:bodyPr/>
                    <a:lstStyle/>
                    <a:p>
                      <a:endParaRPr lang="zh-SG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 axis injection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 axis injection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On axis injection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 axis injection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 axis injection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900227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altLang="zh-CN" sz="1000" kern="100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Circumfer</a:t>
                      </a:r>
                      <a:r>
                        <a:rPr lang="en-US" altLang="zh-CN" sz="1000" kern="1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000" kern="1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km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009107"/>
                  </a:ext>
                </a:extLst>
              </a:tr>
              <a:tr h="304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altLang="zh-CN" sz="1000" kern="1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Injection energy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SG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endParaRPr lang="zh-CN" altLang="zh-SG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093216"/>
                  </a:ext>
                </a:extLst>
              </a:tr>
              <a:tr h="304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 energy 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</a:t>
                      </a:r>
                      <a:endParaRPr lang="zh-CN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  <a:endParaRPr lang="zh-SG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zh-CN" sz="1000" b="1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45.5</a:t>
                      </a:r>
                      <a:endParaRPr lang="zh-CN" sz="1000" b="1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7884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number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zh-CN" sz="1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268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261+7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1297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3978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5967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091576"/>
                  </a:ext>
                </a:extLst>
              </a:tr>
              <a:tr h="304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bunch charge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0.99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20.3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73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0.81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289431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 current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0.11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0.94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0.98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2.85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9.5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14.4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137473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SR power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MW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0.93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zh-SG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1.66</a:t>
                      </a: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0.94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kern="1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0.323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</a:t>
                      </a:r>
                      <a:endParaRPr lang="zh-SG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091720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Emittance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nm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2.83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1.26</a:t>
                      </a:r>
                      <a:endParaRPr lang="zh-SG" altLang="en-US" sz="1200" dirty="0"/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0.56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0.19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047692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RF frequency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GHz 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1.3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971855"/>
                  </a:ext>
                </a:extLst>
              </a:tr>
              <a:tr h="165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 voltage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GV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9.7</a:t>
                      </a:r>
                      <a:endParaRPr lang="zh-CN" sz="10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2.17</a:t>
                      </a:r>
                      <a:endParaRPr lang="zh-SG" altLang="en-US" sz="1200" dirty="0"/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0.87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0.46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00077"/>
                  </a:ext>
                </a:extLst>
              </a:tr>
              <a:tr h="304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Full injection</a:t>
                      </a:r>
                      <a:r>
                        <a:rPr lang="en-GB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from empty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0.14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0.16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0.27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</a:t>
                      </a:r>
                      <a:endParaRPr lang="zh-CN" sz="1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809" marR="52809" marT="73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162446"/>
                  </a:ext>
                </a:extLst>
              </a:tr>
            </a:tbl>
          </a:graphicData>
        </a:graphic>
      </p:graphicFrame>
      <p:graphicFrame>
        <p:nvGraphicFramePr>
          <p:cNvPr id="9" name="Table 1">
            <a:extLst>
              <a:ext uri="{FF2B5EF4-FFF2-40B4-BE49-F238E27FC236}">
                <a16:creationId xmlns:a16="http://schemas.microsoft.com/office/drawing/2014/main" id="{A993CA52-C929-442C-8776-136AFA31E1B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892" y="1246692"/>
          <a:ext cx="3024336" cy="28739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84">
                  <a:extLst>
                    <a:ext uri="{9D8B030D-6E8A-4147-A177-3AD203B41FA5}">
                      <a16:colId xmlns:a16="http://schemas.microsoft.com/office/drawing/2014/main" val="787046588"/>
                    </a:ext>
                  </a:extLst>
                </a:gridCol>
                <a:gridCol w="684076">
                  <a:extLst>
                    <a:ext uri="{9D8B030D-6E8A-4147-A177-3AD203B41FA5}">
                      <a16:colId xmlns:a16="http://schemas.microsoft.com/office/drawing/2014/main" val="72773517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37378521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995282355"/>
                    </a:ext>
                  </a:extLst>
                </a:gridCol>
              </a:tblGrid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Symbol</a:t>
                      </a:r>
                      <a:endParaRPr lang="zh-CN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zh-CN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Baseline</a:t>
                      </a:r>
                      <a:endParaRPr lang="zh-CN" sz="1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25919996"/>
                  </a:ext>
                </a:extLst>
              </a:tr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0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000" b="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0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0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0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000" b="0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zh-CN" altLang="zh-CN" sz="10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zh-CN" sz="105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47484000"/>
                  </a:ext>
                </a:extLst>
              </a:tr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Repetition rate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0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</a:t>
                      </a:r>
                      <a:endParaRPr lang="zh-CN" sz="10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Hz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100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05025749"/>
                  </a:ext>
                </a:extLst>
              </a:tr>
              <a:tr h="489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number per pulse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or 2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52585864"/>
                  </a:ext>
                </a:extLst>
              </a:tr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Bunch charge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000" b="0" i="1" kern="1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1.5 (3)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65077730"/>
                  </a:ext>
                </a:extLst>
              </a:tr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Energy spread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0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zh-CN" sz="10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1.5×10</a:t>
                      </a:r>
                      <a:r>
                        <a:rPr lang="en-US" altLang="zh-CN" sz="10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</a:t>
                      </a:r>
                      <a:endParaRPr lang="zh-CN" altLang="zh-CN" sz="1000" b="0" kern="100" baseline="30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55658894"/>
                  </a:ext>
                </a:extLst>
              </a:tr>
              <a:tr h="397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Emittance</a:t>
                      </a:r>
                      <a:endParaRPr lang="zh-CN" altLang="en-US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0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sz="1000" b="0" i="1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0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0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CN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endParaRPr lang="zh-CN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6.5</a:t>
                      </a:r>
                      <a:endParaRPr lang="en-US" sz="1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281516431"/>
                  </a:ext>
                </a:extLst>
              </a:tr>
            </a:tbl>
          </a:graphicData>
        </a:graphic>
      </p:graphicFrame>
      <p:sp>
        <p:nvSpPr>
          <p:cNvPr id="10" name="Rectangle 30">
            <a:extLst>
              <a:ext uri="{FF2B5EF4-FFF2-40B4-BE49-F238E27FC236}">
                <a16:creationId xmlns:a16="http://schemas.microsoft.com/office/drawing/2014/main" id="{5456F5E0-2B9A-4F3C-987B-68AEC5FEEF45}"/>
              </a:ext>
            </a:extLst>
          </p:cNvPr>
          <p:cNvSpPr/>
          <p:nvPr/>
        </p:nvSpPr>
        <p:spPr>
          <a:xfrm>
            <a:off x="7108767" y="4568463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Transport lines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11" name="Picture 35">
            <a:extLst>
              <a:ext uri="{FF2B5EF4-FFF2-40B4-BE49-F238E27FC236}">
                <a16:creationId xmlns:a16="http://schemas.microsoft.com/office/drawing/2014/main" id="{24FFC9AF-D5C1-4550-9241-636D62269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662658" y="5000384"/>
            <a:ext cx="213365" cy="126000"/>
          </a:xfrm>
          <a:prstGeom prst="rect">
            <a:avLst/>
          </a:prstGeom>
        </p:spPr>
      </p:pic>
      <p:pic>
        <p:nvPicPr>
          <p:cNvPr id="12" name="Picture 38">
            <a:extLst>
              <a:ext uri="{FF2B5EF4-FFF2-40B4-BE49-F238E27FC236}">
                <a16:creationId xmlns:a16="http://schemas.microsoft.com/office/drawing/2014/main" id="{0378E09A-BD89-474C-874E-BDB8BAFCC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627983" y="5253197"/>
            <a:ext cx="213365" cy="1792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3">
                <a:extLst>
                  <a:ext uri="{FF2B5EF4-FFF2-40B4-BE49-F238E27FC236}">
                    <a16:creationId xmlns:a16="http://schemas.microsoft.com/office/drawing/2014/main" id="{64CBDDA2-05DF-40AC-AA3D-4E4FCFDA60E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660166" y="1239351"/>
              <a:ext cx="4446848" cy="28272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872208">
                      <a:extLst>
                        <a:ext uri="{9D8B030D-6E8A-4147-A177-3AD203B41FA5}">
                          <a16:colId xmlns:a16="http://schemas.microsoft.com/office/drawing/2014/main" val="3130724924"/>
                        </a:ext>
                      </a:extLst>
                    </a:gridCol>
                    <a:gridCol w="611407">
                      <a:extLst>
                        <a:ext uri="{9D8B030D-6E8A-4147-A177-3AD203B41FA5}">
                          <a16:colId xmlns:a16="http://schemas.microsoft.com/office/drawing/2014/main" val="1384768707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2215860670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2160745236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1529580387"/>
                        </a:ext>
                      </a:extLst>
                    </a:gridCol>
                  </a:tblGrid>
                  <a:tr h="222711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effectLst/>
                              <a:latin typeface="Times New Roman" panose="02020603050405020304" pitchFamily="18" charset="0"/>
                              <a:ea typeface="MS Mincho" panose="02020609040205080304" pitchFamily="49" charset="-128"/>
                            </a:rPr>
                            <a:t> 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Higgs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Z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W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000" b="1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𝒕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zh-CN" sz="10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0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43973983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Number of IPs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6844132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Circumference (km)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</a:t>
                          </a:r>
                          <a:r>
                            <a:rPr lang="en-GB" sz="1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a:t>00</a:t>
                          </a:r>
                          <a:r>
                            <a:rPr lang="en-GB" sz="1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.0</a:t>
                          </a:r>
                          <a:endParaRPr lang="zh-CN" sz="10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4369306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SR   power per beam (MW)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i="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30</a:t>
                          </a:r>
                          <a:endParaRPr lang="zh-CN" sz="1000" b="1" i="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9242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Energy (GeV)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120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45.5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80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180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07378111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Bunch number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268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11934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1297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35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705253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Emittance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sym typeface="Symbol" panose="05050102010706020507" pitchFamily="18" charset="2"/>
                            </a:rPr>
                            <a:t>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sym typeface="Symbol" panose="05050102010706020507" pitchFamily="18" charset="2"/>
                            </a:rPr>
                            <a:t>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 (nm/pm)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0.64/1.3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0.27/1.4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0.87/1.7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1.4/4.7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08208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Beam size at IP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s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s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 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(um/nm)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14/36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6/35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13/42</a:t>
                          </a:r>
                          <a:endParaRPr lang="zh-CN" sz="10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39/113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72635593"/>
                      </a:ext>
                    </a:extLst>
                  </a:tr>
                  <a:tr h="365016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Bunch length (natural/total) (mm)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2.3/4.1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2.5/8.7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2.5/4.9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2.2/2.9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04260502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Beam-beam parameters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x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x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0.015/0.11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0.004/0.127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0.012/0.113</a:t>
                          </a:r>
                          <a:endParaRPr lang="zh-CN" sz="10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0.071/0.1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009544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RF frequency (MHz)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650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2173018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Luminosity per IP (10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34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cm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–2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s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–1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)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5.0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115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16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0.5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78376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3">
                <a:extLst>
                  <a:ext uri="{FF2B5EF4-FFF2-40B4-BE49-F238E27FC236}">
                    <a16:creationId xmlns:a16="http://schemas.microsoft.com/office/drawing/2014/main" id="{64CBDDA2-05DF-40AC-AA3D-4E4FCFDA60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9046886"/>
                  </p:ext>
                </p:extLst>
              </p:nvPr>
            </p:nvGraphicFramePr>
            <p:xfrm>
              <a:off x="7660166" y="1239351"/>
              <a:ext cx="4446848" cy="28272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872208">
                      <a:extLst>
                        <a:ext uri="{9D8B030D-6E8A-4147-A177-3AD203B41FA5}">
                          <a16:colId xmlns:a16="http://schemas.microsoft.com/office/drawing/2014/main" val="3130724924"/>
                        </a:ext>
                      </a:extLst>
                    </a:gridCol>
                    <a:gridCol w="611407">
                      <a:extLst>
                        <a:ext uri="{9D8B030D-6E8A-4147-A177-3AD203B41FA5}">
                          <a16:colId xmlns:a16="http://schemas.microsoft.com/office/drawing/2014/main" val="1384768707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2215860670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2160745236"/>
                        </a:ext>
                      </a:extLst>
                    </a:gridCol>
                    <a:gridCol w="654411">
                      <a:extLst>
                        <a:ext uri="{9D8B030D-6E8A-4147-A177-3AD203B41FA5}">
                          <a16:colId xmlns:a16="http://schemas.microsoft.com/office/drawing/2014/main" val="1529580387"/>
                        </a:ext>
                      </a:extLst>
                    </a:gridCol>
                  </a:tblGrid>
                  <a:tr h="222711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effectLst/>
                              <a:latin typeface="Times New Roman" panose="02020603050405020304" pitchFamily="18" charset="0"/>
                              <a:ea typeface="MS Mincho" panose="02020609040205080304" pitchFamily="49" charset="-128"/>
                            </a:rPr>
                            <a:t> 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Higgs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Z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W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77778" t="-2703" r="-1852" b="-11756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3973983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Number of IPs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6844132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Circumference (km)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</a:t>
                          </a:r>
                          <a:r>
                            <a:rPr lang="en-GB" sz="1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a:t>00</a:t>
                          </a:r>
                          <a:r>
                            <a:rPr lang="en-GB" sz="10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.0</a:t>
                          </a:r>
                          <a:endParaRPr lang="zh-CN" sz="10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4369306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SR   power per beam (MW)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i="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30</a:t>
                          </a:r>
                          <a:endParaRPr lang="zh-CN" sz="1000" b="1" i="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69242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Energy (GeV)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120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45.5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80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180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07378111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Bunch number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268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11934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1297</a:t>
                          </a:r>
                          <a:endParaRPr lang="zh-CN" sz="10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35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705253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Emittance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sym typeface="Symbol" panose="05050102010706020507" pitchFamily="18" charset="2"/>
                            </a:rPr>
                            <a:t>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sym typeface="Symbol" panose="05050102010706020507" pitchFamily="18" charset="2"/>
                            </a:rPr>
                            <a:t>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 (nm/pm)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0.64/1.3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0.27/1.4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0.87/1.7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1.4/4.7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082087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Beam size at IP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s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s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 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(um/nm)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14/36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6/35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13/42</a:t>
                          </a:r>
                          <a:endParaRPr lang="zh-CN" sz="10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39/113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72635593"/>
                      </a:ext>
                    </a:extLst>
                  </a:tr>
                  <a:tr h="365016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Bunch length (natural/total) (mm)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2.3/4.1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2.5/8.7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2.5/4.9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2.2/2.9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04260502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Beam-beam parameters 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x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/</a:t>
                          </a:r>
                          <a:r>
                            <a:rPr lang="en-GB" sz="1000" b="1" i="1" dirty="0">
                              <a:solidFill>
                                <a:srgbClr val="000000"/>
                              </a:solidFill>
                              <a:effectLst/>
                              <a:latin typeface="Symbol" panose="05050102010706020507" pitchFamily="18" charset="2"/>
                              <a:ea typeface="Symbol" panose="05050102010706020507" pitchFamily="18" charset="2"/>
                              <a:cs typeface="Symbol" panose="05050102010706020507" pitchFamily="18" charset="2"/>
                            </a:rPr>
                            <a:t>x</a:t>
                          </a:r>
                          <a:r>
                            <a:rPr lang="en-GB" sz="1000" b="1" i="1" baseline="-25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0.015/0.11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0.004/0.127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0.012/0.113</a:t>
                          </a:r>
                          <a:endParaRPr lang="zh-CN" sz="10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0.071/0.1</a:t>
                          </a:r>
                          <a:endParaRPr lang="zh-CN" sz="10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0095449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RF frequency (MHz)</a:t>
                          </a:r>
                          <a:endParaRPr lang="zh-CN" sz="1000" b="1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650</a:t>
                          </a:r>
                          <a:endParaRPr lang="zh-CN" sz="10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SG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2173018"/>
                      </a:ext>
                    </a:extLst>
                  </a:tr>
                  <a:tr h="223955">
                    <a:tc>
                      <a:txBody>
                        <a:bodyPr/>
                        <a:lstStyle/>
                        <a:p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Luminosity per IP (10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34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cm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–2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s</a:t>
                          </a:r>
                          <a:r>
                            <a:rPr lang="en-GB" sz="1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–1</a:t>
                          </a:r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)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5.0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115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5315" marR="5315" marT="5315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16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7087" marR="7087" marT="7087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0.5</a:t>
                          </a:r>
                          <a:endParaRPr lang="zh-CN" sz="10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</a:endParaRPr>
                        </a:p>
                      </a:txBody>
                      <a:tcPr marL="6201" marR="6201" marT="6201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783760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4" name="Picture 16">
            <a:extLst>
              <a:ext uri="{FF2B5EF4-FFF2-40B4-BE49-F238E27FC236}">
                <a16:creationId xmlns:a16="http://schemas.microsoft.com/office/drawing/2014/main" id="{F74AB605-6974-46AF-885C-824529A33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030810" y="5685246"/>
            <a:ext cx="213365" cy="179234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8A0BDFBD-C82F-4507-BC0B-2A3AC79CBADD}"/>
              </a:ext>
            </a:extLst>
          </p:cNvPr>
          <p:cNvGrpSpPr/>
          <p:nvPr/>
        </p:nvGrpSpPr>
        <p:grpSpPr>
          <a:xfrm>
            <a:off x="6846632" y="5169331"/>
            <a:ext cx="5345368" cy="1336717"/>
            <a:chOff x="2456289" y="4521371"/>
            <a:chExt cx="7201615" cy="1740134"/>
          </a:xfrm>
        </p:grpSpPr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3A9BB57A-E93D-4829-BC91-D383B3FB1BD3}"/>
                </a:ext>
              </a:extLst>
            </p:cNvPr>
            <p:cNvCxnSpPr/>
            <p:nvPr/>
          </p:nvCxnSpPr>
          <p:spPr>
            <a:xfrm>
              <a:off x="2456289" y="5587608"/>
              <a:ext cx="391103" cy="1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C9B735E8-453A-48BF-9C5D-CC51DCF36950}"/>
                </a:ext>
              </a:extLst>
            </p:cNvPr>
            <p:cNvSpPr/>
            <p:nvPr/>
          </p:nvSpPr>
          <p:spPr>
            <a:xfrm>
              <a:off x="2981010" y="5333893"/>
              <a:ext cx="148356" cy="30066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161C874-1EF9-4781-A94E-5E204D7F6D29}"/>
                </a:ext>
              </a:extLst>
            </p:cNvPr>
            <p:cNvSpPr/>
            <p:nvPr/>
          </p:nvSpPr>
          <p:spPr>
            <a:xfrm>
              <a:off x="4109070" y="4900067"/>
              <a:ext cx="1410866" cy="1347787"/>
            </a:xfrm>
            <a:prstGeom prst="ellipse">
              <a:avLst/>
            </a:prstGeom>
            <a:noFill/>
            <a:ln w="28575">
              <a:solidFill>
                <a:srgbClr val="0FC8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44EE2AF7-DCA5-42CD-AD75-B652BA79DB47}"/>
                </a:ext>
              </a:extLst>
            </p:cNvPr>
            <p:cNvCxnSpPr/>
            <p:nvPr/>
          </p:nvCxnSpPr>
          <p:spPr>
            <a:xfrm>
              <a:off x="3261238" y="5587608"/>
              <a:ext cx="535048" cy="1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03EA438-148B-4725-8A15-A0FDC349F67F}"/>
                </a:ext>
              </a:extLst>
            </p:cNvPr>
            <p:cNvSpPr/>
            <p:nvPr/>
          </p:nvSpPr>
          <p:spPr>
            <a:xfrm>
              <a:off x="6312024" y="4860706"/>
              <a:ext cx="1410866" cy="1347787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5E04213E-743A-41E8-BBEE-5886E185B092}"/>
                </a:ext>
              </a:extLst>
            </p:cNvPr>
            <p:cNvSpPr/>
            <p:nvPr/>
          </p:nvSpPr>
          <p:spPr>
            <a:xfrm>
              <a:off x="6312024" y="4913718"/>
              <a:ext cx="1410866" cy="134778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23BC3D69-A26C-4EAF-B734-A09913AD9917}"/>
                </a:ext>
              </a:extLst>
            </p:cNvPr>
            <p:cNvCxnSpPr>
              <a:stCxn id="18" idx="0"/>
              <a:endCxn id="20" idx="0"/>
            </p:cNvCxnSpPr>
            <p:nvPr/>
          </p:nvCxnSpPr>
          <p:spPr>
            <a:xfrm flipV="1">
              <a:off x="4814503" y="4860706"/>
              <a:ext cx="2202954" cy="39361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E1CDAD0-3D55-48EC-9F7A-E68E3064659E}"/>
                </a:ext>
              </a:extLst>
            </p:cNvPr>
            <p:cNvSpPr txBox="1"/>
            <p:nvPr/>
          </p:nvSpPr>
          <p:spPr>
            <a:xfrm>
              <a:off x="3189478" y="5259188"/>
              <a:ext cx="1381092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Linac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534C584-AA99-4171-A6F8-85582B7B6D85}"/>
                </a:ext>
              </a:extLst>
            </p:cNvPr>
            <p:cNvSpPr txBox="1"/>
            <p:nvPr/>
          </p:nvSpPr>
          <p:spPr>
            <a:xfrm>
              <a:off x="2647868" y="5614274"/>
              <a:ext cx="677021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DR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7005AD8-7C8A-4E88-9B01-5A01C62C780C}"/>
                </a:ext>
              </a:extLst>
            </p:cNvPr>
            <p:cNvSpPr txBox="1"/>
            <p:nvPr/>
          </p:nvSpPr>
          <p:spPr>
            <a:xfrm>
              <a:off x="4332060" y="5203125"/>
              <a:ext cx="1185452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Booster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A58531A-05F0-4008-A793-F74F5F88D156}"/>
                </a:ext>
              </a:extLst>
            </p:cNvPr>
            <p:cNvSpPr txBox="1"/>
            <p:nvPr/>
          </p:nvSpPr>
          <p:spPr>
            <a:xfrm>
              <a:off x="6498362" y="5100033"/>
              <a:ext cx="1854850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Collider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3643635-E199-4196-8D93-DFA803702B7F}"/>
                </a:ext>
              </a:extLst>
            </p:cNvPr>
            <p:cNvSpPr txBox="1"/>
            <p:nvPr/>
          </p:nvSpPr>
          <p:spPr>
            <a:xfrm>
              <a:off x="6511708" y="5389811"/>
              <a:ext cx="1113098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180GeV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E22B002-13ED-4495-B642-EB726429036B}"/>
                </a:ext>
              </a:extLst>
            </p:cNvPr>
            <p:cNvSpPr txBox="1"/>
            <p:nvPr/>
          </p:nvSpPr>
          <p:spPr>
            <a:xfrm>
              <a:off x="2997384" y="5618351"/>
              <a:ext cx="1561779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1.1GeV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BEA0CCD-247D-4644-8CA2-95607D64D8F3}"/>
                </a:ext>
              </a:extLst>
            </p:cNvPr>
            <p:cNvSpPr txBox="1"/>
            <p:nvPr/>
          </p:nvSpPr>
          <p:spPr>
            <a:xfrm>
              <a:off x="4158890" y="5432013"/>
              <a:ext cx="1640021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30~180GeV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7D09944F-E317-4734-AF97-8E30C05700B9}"/>
                </a:ext>
              </a:extLst>
            </p:cNvPr>
            <p:cNvCxnSpPr>
              <a:stCxn id="18" idx="4"/>
              <a:endCxn id="21" idx="4"/>
            </p:cNvCxnSpPr>
            <p:nvPr/>
          </p:nvCxnSpPr>
          <p:spPr>
            <a:xfrm>
              <a:off x="4814503" y="6247854"/>
              <a:ext cx="2202954" cy="1365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3129AE27-CBFA-4BE1-965B-01A02E1685BE}"/>
                </a:ext>
              </a:extLst>
            </p:cNvPr>
            <p:cNvCxnSpPr/>
            <p:nvPr/>
          </p:nvCxnSpPr>
          <p:spPr>
            <a:xfrm>
              <a:off x="7722890" y="5492127"/>
              <a:ext cx="1021168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E0B04210-DD59-4079-8533-25E1FC2B9DCA}"/>
                </a:ext>
              </a:extLst>
            </p:cNvPr>
            <p:cNvCxnSpPr/>
            <p:nvPr/>
          </p:nvCxnSpPr>
          <p:spPr>
            <a:xfrm>
              <a:off x="7745354" y="5587608"/>
              <a:ext cx="99870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圆角矩形 25">
              <a:extLst>
                <a:ext uri="{FF2B5EF4-FFF2-40B4-BE49-F238E27FC236}">
                  <a16:creationId xmlns:a16="http://schemas.microsoft.com/office/drawing/2014/main" id="{70B4C433-182B-4A7C-91DF-2EBDFAE1D531}"/>
                </a:ext>
              </a:extLst>
            </p:cNvPr>
            <p:cNvSpPr/>
            <p:nvPr/>
          </p:nvSpPr>
          <p:spPr>
            <a:xfrm>
              <a:off x="8766521" y="5370803"/>
              <a:ext cx="672487" cy="478794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B840B2AD-C437-4406-9044-795B1AAA2661}"/>
                </a:ext>
              </a:extLst>
            </p:cNvPr>
            <p:cNvSpPr txBox="1"/>
            <p:nvPr/>
          </p:nvSpPr>
          <p:spPr>
            <a:xfrm>
              <a:off x="8742315" y="5419076"/>
              <a:ext cx="915589" cy="400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dump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1061E438-45FA-43DF-9E93-2485334AC5D5}"/>
                </a:ext>
              </a:extLst>
            </p:cNvPr>
            <p:cNvCxnSpPr/>
            <p:nvPr/>
          </p:nvCxnSpPr>
          <p:spPr>
            <a:xfrm flipH="1">
              <a:off x="5438269" y="5969077"/>
              <a:ext cx="95542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F6B0FC8D-5691-4370-B844-1A89CDB166AB}"/>
                </a:ext>
              </a:extLst>
            </p:cNvPr>
            <p:cNvCxnSpPr/>
            <p:nvPr/>
          </p:nvCxnSpPr>
          <p:spPr>
            <a:xfrm>
              <a:off x="5324385" y="6063853"/>
              <a:ext cx="1162555" cy="27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6AE18DFC-A2EB-4700-B264-1E106EAA8984}"/>
                </a:ext>
              </a:extLst>
            </p:cNvPr>
            <p:cNvCxnSpPr/>
            <p:nvPr/>
          </p:nvCxnSpPr>
          <p:spPr>
            <a:xfrm flipV="1">
              <a:off x="3802286" y="5313542"/>
              <a:ext cx="359067" cy="274067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16B24B83-355D-47C7-8160-95B943FC479F}"/>
                </a:ext>
              </a:extLst>
            </p:cNvPr>
            <p:cNvCxnSpPr/>
            <p:nvPr/>
          </p:nvCxnSpPr>
          <p:spPr>
            <a:xfrm>
              <a:off x="3813264" y="5600473"/>
              <a:ext cx="345627" cy="24798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D0BC5354-B8D9-43D9-A7EA-872790045FE8}"/>
                </a:ext>
              </a:extLst>
            </p:cNvPr>
            <p:cNvSpPr txBox="1"/>
            <p:nvPr/>
          </p:nvSpPr>
          <p:spPr>
            <a:xfrm>
              <a:off x="2834665" y="5015189"/>
              <a:ext cx="351068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①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70A27582-4608-4E66-AADD-7FAD87322B9C}"/>
                </a:ext>
              </a:extLst>
            </p:cNvPr>
            <p:cNvSpPr txBox="1"/>
            <p:nvPr/>
          </p:nvSpPr>
          <p:spPr>
            <a:xfrm>
              <a:off x="7858893" y="5177418"/>
              <a:ext cx="390453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⑨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13CE0D8-BC03-45A1-8BE4-09AAA786E102}"/>
                </a:ext>
              </a:extLst>
            </p:cNvPr>
            <p:cNvSpPr txBox="1"/>
            <p:nvPr/>
          </p:nvSpPr>
          <p:spPr>
            <a:xfrm>
              <a:off x="6464187" y="4521371"/>
              <a:ext cx="452083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④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7BCD1F73-22DC-423A-9486-D2C011E739B6}"/>
                </a:ext>
              </a:extLst>
            </p:cNvPr>
            <p:cNvSpPr txBox="1"/>
            <p:nvPr/>
          </p:nvSpPr>
          <p:spPr>
            <a:xfrm>
              <a:off x="3695762" y="5066209"/>
              <a:ext cx="420217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②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903182C4-206F-4FAF-BBDD-7BEE869FE7A3}"/>
                </a:ext>
              </a:extLst>
            </p:cNvPr>
            <p:cNvSpPr txBox="1"/>
            <p:nvPr/>
          </p:nvSpPr>
          <p:spPr>
            <a:xfrm>
              <a:off x="5473368" y="5218798"/>
              <a:ext cx="273253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⑥</a:t>
              </a:r>
            </a:p>
          </p:txBody>
        </p: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1D5503C9-4D41-491A-9DE1-2D9121213B4C}"/>
                </a:ext>
              </a:extLst>
            </p:cNvPr>
            <p:cNvCxnSpPr>
              <a:endCxn id="17" idx="2"/>
            </p:cNvCxnSpPr>
            <p:nvPr/>
          </p:nvCxnSpPr>
          <p:spPr>
            <a:xfrm flipV="1">
              <a:off x="2825242" y="5484227"/>
              <a:ext cx="155769" cy="10338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4BF1967A-F757-4122-9025-3C37AFE77ACC}"/>
                </a:ext>
              </a:extLst>
            </p:cNvPr>
            <p:cNvCxnSpPr>
              <a:stCxn id="17" idx="6"/>
            </p:cNvCxnSpPr>
            <p:nvPr/>
          </p:nvCxnSpPr>
          <p:spPr>
            <a:xfrm>
              <a:off x="3129366" y="5484226"/>
              <a:ext cx="142690" cy="1162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86611008-0267-4902-A5F0-1AA32F93AE41}"/>
                </a:ext>
              </a:extLst>
            </p:cNvPr>
            <p:cNvSpPr/>
            <p:nvPr/>
          </p:nvSpPr>
          <p:spPr>
            <a:xfrm>
              <a:off x="4947450" y="4577068"/>
              <a:ext cx="305771" cy="360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③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EB61D741-713B-423F-BF7B-9FFB2364CF1B}"/>
                </a:ext>
              </a:extLst>
            </p:cNvPr>
            <p:cNvSpPr/>
            <p:nvPr/>
          </p:nvSpPr>
          <p:spPr>
            <a:xfrm>
              <a:off x="5934829" y="5186926"/>
              <a:ext cx="443376" cy="3605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⑧</a:t>
              </a:r>
            </a:p>
          </p:txBody>
        </p: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977904C1-DAB6-4DA9-BED5-85EDEA8E5932}"/>
                </a:ext>
              </a:extLst>
            </p:cNvPr>
            <p:cNvCxnSpPr/>
            <p:nvPr/>
          </p:nvCxnSpPr>
          <p:spPr>
            <a:xfrm flipH="1">
              <a:off x="5427950" y="5229200"/>
              <a:ext cx="955422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6053C686-AF60-4DE4-A46B-DBEE1E881C67}"/>
                </a:ext>
              </a:extLst>
            </p:cNvPr>
            <p:cNvCxnSpPr/>
            <p:nvPr/>
          </p:nvCxnSpPr>
          <p:spPr>
            <a:xfrm>
              <a:off x="5301633" y="5084912"/>
              <a:ext cx="1162555" cy="273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03C9A800-EFB9-48A3-8DDC-64FD41717329}"/>
                </a:ext>
              </a:extLst>
            </p:cNvPr>
            <p:cNvSpPr/>
            <p:nvPr/>
          </p:nvSpPr>
          <p:spPr>
            <a:xfrm>
              <a:off x="5962771" y="4802355"/>
              <a:ext cx="443376" cy="3605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⑦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628F35-AB25-454D-9480-A174B577FFE8}"/>
                </a:ext>
              </a:extLst>
            </p:cNvPr>
            <p:cNvSpPr/>
            <p:nvPr/>
          </p:nvSpPr>
          <p:spPr>
            <a:xfrm>
              <a:off x="5314302" y="4795619"/>
              <a:ext cx="302773" cy="360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/>
                  <a:cs typeface="+mn-cs"/>
                </a:rPr>
                <a:t>⑤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C60A80F-608B-419E-99A5-0C2CCEEE9C84}"/>
                </a:ext>
              </a:extLst>
            </p:cNvPr>
            <p:cNvSpPr txBox="1"/>
            <p:nvPr/>
          </p:nvSpPr>
          <p:spPr>
            <a:xfrm>
              <a:off x="7858893" y="5765530"/>
              <a:ext cx="390453" cy="36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+mn-cs"/>
                </a:rPr>
                <a:t>⑩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1C94D71D-FBC9-4F87-AFAA-885184D9FD15}"/>
                </a:ext>
              </a:extLst>
            </p:cNvPr>
            <p:cNvCxnSpPr/>
            <p:nvPr/>
          </p:nvCxnSpPr>
          <p:spPr>
            <a:xfrm flipV="1">
              <a:off x="5519936" y="5715567"/>
              <a:ext cx="3224122" cy="29353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424CABDD-1B6F-4153-B7C1-5FF7657DE6ED}"/>
                </a:ext>
              </a:extLst>
            </p:cNvPr>
            <p:cNvCxnSpPr/>
            <p:nvPr/>
          </p:nvCxnSpPr>
          <p:spPr>
            <a:xfrm flipV="1">
              <a:off x="5517513" y="5802810"/>
              <a:ext cx="3228968" cy="2592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图片 1" descr="Diagram&#10;&#10;Description automatically generated">
            <a:extLst>
              <a:ext uri="{FF2B5EF4-FFF2-40B4-BE49-F238E27FC236}">
                <a16:creationId xmlns:a16="http://schemas.microsoft.com/office/drawing/2014/main" id="{4F703EB9-0FFD-45C7-AE57-6FEE75FBF8C3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7" y="4606282"/>
            <a:ext cx="6708301" cy="222243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788FCA35-BCFB-4F3D-A57E-A17030E5E793}"/>
              </a:ext>
            </a:extLst>
          </p:cNvPr>
          <p:cNvSpPr/>
          <p:nvPr/>
        </p:nvSpPr>
        <p:spPr>
          <a:xfrm>
            <a:off x="133655" y="4288963"/>
            <a:ext cx="471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Electron and Positron Injection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Linac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3CBF08A-A7E7-40A2-ADEC-16AFA52D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12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67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mexport168679643249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24268" y="1053057"/>
            <a:ext cx="1932500" cy="1449616"/>
          </a:xfrm>
          <a:prstGeom prst="rect">
            <a:avLst/>
          </a:prstGeom>
        </p:spPr>
      </p:pic>
      <p:pic>
        <p:nvPicPr>
          <p:cNvPr id="5" name="图片 4" descr="aa7de3123b0fef3c235ade4c89138d77">
            <a:extLst>
              <a:ext uri="{FF2B5EF4-FFF2-40B4-BE49-F238E27FC236}">
                <a16:creationId xmlns:a16="http://schemas.microsoft.com/office/drawing/2014/main" id="{3543DC05-16EA-F675-6F04-F358934EA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059" y="4059710"/>
            <a:ext cx="1932500" cy="12883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082BB2-AD27-3DC4-74FB-A758F7ABB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81" y="2534960"/>
            <a:ext cx="2016048" cy="151203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02F3F38-DE11-88D4-F38F-BB2C7FBF2571}"/>
              </a:ext>
            </a:extLst>
          </p:cNvPr>
          <p:cNvSpPr txBox="1"/>
          <p:nvPr/>
        </p:nvSpPr>
        <p:spPr>
          <a:xfrm>
            <a:off x="1714350" y="4997318"/>
            <a:ext cx="1674186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825" b="0" dirty="0">
                <a:solidFill>
                  <a:prstClr val="black"/>
                </a:solidFill>
                <a:latin typeface="Times New Roman"/>
                <a:ea typeface="宋体"/>
              </a:rPr>
              <a:t>Domestic Civil Engineering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825" b="0" dirty="0">
                <a:solidFill>
                  <a:prstClr val="black"/>
                </a:solidFill>
                <a:latin typeface="Times New Roman"/>
                <a:ea typeface="宋体"/>
              </a:rPr>
              <a:t>Cost Review, June 26, 2023, IHEP</a:t>
            </a:r>
            <a:endParaRPr lang="zh-CN" altLang="en-US" sz="825" b="0" dirty="0">
              <a:solidFill>
                <a:prstClr val="black"/>
              </a:solidFill>
              <a:latin typeface="Times New Roman"/>
              <a:ea typeface="宋体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1DB3E7E-80BB-1408-710A-F081AC4969FC}"/>
              </a:ext>
            </a:extLst>
          </p:cNvPr>
          <p:cNvSpPr txBox="1"/>
          <p:nvPr/>
        </p:nvSpPr>
        <p:spPr>
          <a:xfrm>
            <a:off x="1777215" y="3643313"/>
            <a:ext cx="1830676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825" b="0" dirty="0">
                <a:solidFill>
                  <a:prstClr val="black"/>
                </a:solidFill>
                <a:latin typeface="Times New Roman"/>
                <a:ea typeface="宋体"/>
              </a:rPr>
              <a:t>Accelerator TDR Cost Review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825" b="0" dirty="0">
                <a:solidFill>
                  <a:prstClr val="black"/>
                </a:solidFill>
                <a:latin typeface="Times New Roman"/>
                <a:ea typeface="宋体"/>
              </a:rPr>
              <a:t>Sept. 11-15, 2023, Hong Kong</a:t>
            </a:r>
            <a:endParaRPr lang="zh-CN" altLang="en-US" sz="825" b="0" dirty="0">
              <a:solidFill>
                <a:prstClr val="black"/>
              </a:solidFill>
              <a:latin typeface="Times New Roman"/>
              <a:ea typeface="宋体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C1F7D84-C0A1-DDAC-9597-13D1506A81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63" y="5361202"/>
            <a:ext cx="1917856" cy="143839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6E2E956-22DA-3FA2-20E8-20CA3CD476AE}"/>
              </a:ext>
            </a:extLst>
          </p:cNvPr>
          <p:cNvSpPr txBox="1"/>
          <p:nvPr/>
        </p:nvSpPr>
        <p:spPr>
          <a:xfrm>
            <a:off x="1839711" y="6461420"/>
            <a:ext cx="1440332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825" b="0" dirty="0">
                <a:solidFill>
                  <a:srgbClr val="000000"/>
                </a:solidFill>
                <a:latin typeface="Times New Roman"/>
                <a:ea typeface="楷体" panose="02010609060101010101" charset="-122"/>
                <a:cs typeface="楷体" panose="02010609060101010101" charset="-122"/>
                <a:sym typeface="+mn-ea"/>
              </a:rPr>
              <a:t>9</a:t>
            </a:r>
            <a:r>
              <a:rPr lang="en-US" altLang="zh-CN" sz="825" b="0" baseline="30000" dirty="0">
                <a:solidFill>
                  <a:srgbClr val="000000"/>
                </a:solidFill>
                <a:latin typeface="Times New Roman"/>
                <a:ea typeface="楷体" panose="02010609060101010101" charset="-122"/>
                <a:cs typeface="楷体" panose="02010609060101010101" charset="-122"/>
                <a:sym typeface="+mn-ea"/>
              </a:rPr>
              <a:t>th</a:t>
            </a:r>
            <a:r>
              <a:rPr lang="en-US" altLang="zh-CN" sz="825" b="0" dirty="0">
                <a:solidFill>
                  <a:srgbClr val="000000"/>
                </a:solidFill>
                <a:latin typeface="Times New Roman"/>
                <a:ea typeface="楷体" panose="02010609060101010101" charset="-122"/>
                <a:cs typeface="楷体" panose="02010609060101010101" charset="-122"/>
                <a:sym typeface="+mn-ea"/>
              </a:rPr>
              <a:t> CEPC IAC 2023 Meeting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825" b="0" dirty="0">
                <a:solidFill>
                  <a:srgbClr val="000000"/>
                </a:solidFill>
                <a:latin typeface="Times New Roman"/>
                <a:ea typeface="楷体" panose="02010609060101010101" charset="-122"/>
                <a:cs typeface="楷体" panose="02010609060101010101" charset="-122"/>
                <a:sym typeface="+mn-ea"/>
              </a:rPr>
              <a:t>Oct. 30-31, 2023, IHEP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D8B2A99-828A-4626-9F39-8549F7FA8FCF}"/>
              </a:ext>
            </a:extLst>
          </p:cNvPr>
          <p:cNvGrpSpPr/>
          <p:nvPr/>
        </p:nvGrpSpPr>
        <p:grpSpPr>
          <a:xfrm>
            <a:off x="4031991" y="1061095"/>
            <a:ext cx="6427637" cy="5654053"/>
            <a:chOff x="4203347" y="1246094"/>
            <a:chExt cx="4610883" cy="434314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9F8D1DA-1027-0BF0-6E66-E60746E38591}"/>
                </a:ext>
              </a:extLst>
            </p:cNvPr>
            <p:cNvSpPr txBox="1"/>
            <p:nvPr/>
          </p:nvSpPr>
          <p:spPr>
            <a:xfrm>
              <a:off x="4203347" y="5012872"/>
              <a:ext cx="4463381" cy="5763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txBody>
            <a:bodyPr vert="horz" wrap="none" lIns="68580" tIns="34290" rIns="68580" bIns="34290" rtlCol="0" anchor="ctr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500" dirty="0">
                <a:solidFill>
                  <a:srgbClr val="FF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CEPC accelerator TDR link:</a:t>
              </a:r>
              <a:r>
                <a:rPr lang="zh-CN" altLang="zh-CN" sz="1200" b="0" kern="100" dirty="0">
                  <a:solidFill>
                    <a:srgbClr val="0070C0"/>
                  </a:solidFill>
                  <a:latin typeface="Times New Roman"/>
                  <a:ea typeface="等线" panose="02010600030101010101" pitchFamily="2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1200" b="0" u="sng" kern="100" dirty="0" err="1">
                  <a:solidFill>
                    <a:srgbClr val="0563C1"/>
                  </a:solidFill>
                  <a:latin typeface="等线" panose="02010600030101010101" pitchFamily="2" charset="-122"/>
                  <a:ea typeface="宋体"/>
                  <a:cs typeface="Times New Roman" panose="02020603050405020304" pitchFamily="18" charset="0"/>
                  <a:hlinkClick r:id="rId8"/>
                </a:rPr>
                <a:t>arXiv</a:t>
              </a:r>
              <a:r>
                <a:rPr lang="en-US" altLang="zh-CN" sz="1200" b="0" u="sng" kern="100" dirty="0">
                  <a:solidFill>
                    <a:srgbClr val="0563C1"/>
                  </a:solidFill>
                  <a:latin typeface="等线" panose="02010600030101010101" pitchFamily="2" charset="-122"/>
                  <a:ea typeface="宋体"/>
                  <a:cs typeface="Times New Roman" panose="02020603050405020304" pitchFamily="18" charset="0"/>
                  <a:hlinkClick r:id="rId8"/>
                </a:rPr>
                <a:t>： 2312.14363</a:t>
              </a:r>
              <a:r>
                <a:rPr lang="zh-CN" altLang="zh-CN" sz="1200" b="0" kern="100" dirty="0">
                  <a:solidFill>
                    <a:srgbClr val="0070C0"/>
                  </a:solidFill>
                  <a:latin typeface="Times New Roman"/>
                  <a:ea typeface="等线" panose="02010600030101010101" pitchFamily="2" charset="-122"/>
                  <a:cs typeface="Times New Roman" panose="02020603050405020304" pitchFamily="18" charset="0"/>
                </a:rPr>
                <a:t>）</a:t>
              </a:r>
              <a:endParaRPr lang="en-US" altLang="zh-CN" sz="1200" dirty="0">
                <a:solidFill>
                  <a:prstClr val="black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1200" kern="100" dirty="0">
                  <a:solidFill>
                    <a:srgbClr val="00206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CEPC accelerator TDR releasing news:</a:t>
              </a:r>
              <a:endParaRPr lang="en-US" altLang="zh-CN" sz="1200" b="0" dirty="0">
                <a:solidFill>
                  <a:srgbClr val="00206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1050" b="0" dirty="0">
                  <a:solidFill>
                    <a:srgbClr val="0000FF"/>
                  </a:solidFill>
                  <a:latin typeface="Arial" panose="020B0604020202020204" pitchFamily="34" charset="0"/>
                  <a:ea typeface="宋体"/>
                  <a:cs typeface="Arial" panose="020B060402020202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http://english.ihep.cas.cn/nw/han/y23/202312/t20231229_654555.html</a:t>
              </a:r>
              <a:endParaRPr lang="en-US" altLang="zh-CN" sz="1050" b="0" dirty="0">
                <a:solidFill>
                  <a:prstClr val="black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zh-CN" altLang="en-US" sz="1050" b="0" dirty="0">
                <a:solidFill>
                  <a:prstClr val="black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zh-CN" altLang="en-US" sz="1500" dirty="0">
                <a:solidFill>
                  <a:srgbClr val="FF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2804154-E5BF-8550-DA26-C3D475061A28}"/>
                </a:ext>
              </a:extLst>
            </p:cNvPr>
            <p:cNvSpPr txBox="1"/>
            <p:nvPr/>
          </p:nvSpPr>
          <p:spPr>
            <a:xfrm>
              <a:off x="5833391" y="4294158"/>
              <a:ext cx="2841968" cy="4019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1400" b="0" dirty="0">
                  <a:solidFill>
                    <a:prstClr val="black"/>
                  </a:solidFill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Distribution of CEPC Project total TDR cost of </a:t>
              </a:r>
              <a:r>
                <a:rPr lang="en-US" altLang="zh-CN" sz="1400" dirty="0">
                  <a:solidFill>
                    <a:srgbClr val="FF0000"/>
                  </a:solidFill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36.4B RMB  (~ 5B </a:t>
              </a:r>
              <a:r>
                <a:rPr lang="zh-CN" altLang="en-US" sz="14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€</a:t>
              </a:r>
              <a:r>
                <a:rPr lang="en-US" altLang="zh-CN" sz="1400" dirty="0">
                  <a:solidFill>
                    <a:srgbClr val="FF0000"/>
                  </a:solidFill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)</a:t>
              </a:r>
              <a:endPara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</p:txBody>
        </p:sp>
        <p:sp>
          <p:nvSpPr>
            <p:cNvPr id="16" name="箭头: 下 15">
              <a:extLst>
                <a:ext uri="{FF2B5EF4-FFF2-40B4-BE49-F238E27FC236}">
                  <a16:creationId xmlns:a16="http://schemas.microsoft.com/office/drawing/2014/main" id="{F5D22E37-ABA3-C55E-E34D-7CE703D402D3}"/>
                </a:ext>
              </a:extLst>
            </p:cNvPr>
            <p:cNvSpPr/>
            <p:nvPr/>
          </p:nvSpPr>
          <p:spPr>
            <a:xfrm>
              <a:off x="4914854" y="4210634"/>
              <a:ext cx="255225" cy="57636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zh-CN" altLang="en-US" sz="1350" b="0">
                <a:solidFill>
                  <a:prstClr val="white"/>
                </a:solidFill>
                <a:latin typeface="Times New Roman"/>
                <a:ea typeface="宋体"/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B7DF34E-91E1-87BC-B026-AAF8E2B94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42842" y="1246094"/>
              <a:ext cx="2971388" cy="2962158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EB74AED9-2CFF-FBAD-5BFE-781E15E6D1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Accelerator TDR Published</a:t>
            </a:r>
            <a:endParaRPr lang="en-US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04F7766-0FD5-4D7F-84E2-1A31EEDCE566}"/>
              </a:ext>
            </a:extLst>
          </p:cNvPr>
          <p:cNvSpPr txBox="1"/>
          <p:nvPr/>
        </p:nvSpPr>
        <p:spPr>
          <a:xfrm>
            <a:off x="1767276" y="2156425"/>
            <a:ext cx="1674186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825" b="0" dirty="0">
                <a:solidFill>
                  <a:prstClr val="black"/>
                </a:solidFill>
                <a:latin typeface="Times New Roman"/>
                <a:ea typeface="宋体"/>
              </a:rPr>
              <a:t>Accelerator TDR Review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825" b="0" dirty="0">
                <a:solidFill>
                  <a:prstClr val="black"/>
                </a:solidFill>
                <a:latin typeface="Times New Roman"/>
                <a:ea typeface="宋体"/>
              </a:rPr>
              <a:t>June 12-16, 2023, Hong Kong</a:t>
            </a:r>
            <a:endParaRPr lang="zh-CN" altLang="en-US" sz="825" b="0" dirty="0">
              <a:solidFill>
                <a:prstClr val="black"/>
              </a:solidFill>
              <a:latin typeface="Times New Roman"/>
              <a:ea typeface="宋体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D70FEC0E-9574-4B80-AEC6-E996CBD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3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fld id="{F15E9139-A00B-4B2A-98A6-095DC08F1345}" type="slidenum">
              <a:rPr lang="zh-CN" altLang="en-US" b="0">
                <a:solidFill>
                  <a:prstClr val="black">
                    <a:tint val="75000"/>
                  </a:prstClr>
                </a:solidFill>
                <a:latin typeface="Times New Roman"/>
                <a:ea typeface="宋体"/>
              </a:rPr>
              <a:pPr defTabSz="91313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13</a:t>
            </a:fld>
            <a:endParaRPr lang="zh-CN" altLang="en-US" b="0">
              <a:solidFill>
                <a:prstClr val="black">
                  <a:tint val="75000"/>
                </a:prstClr>
              </a:solidFill>
              <a:latin typeface="Times New Roman"/>
              <a:ea typeface="宋体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2224012-5336-49F7-94BC-41C0C702C35D}"/>
              </a:ext>
            </a:extLst>
          </p:cNvPr>
          <p:cNvGrpSpPr/>
          <p:nvPr/>
        </p:nvGrpSpPr>
        <p:grpSpPr>
          <a:xfrm>
            <a:off x="3839966" y="1231935"/>
            <a:ext cx="2592811" cy="3324885"/>
            <a:chOff x="4579" y="1775"/>
            <a:chExt cx="4947" cy="689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986164E-41C1-42B8-831B-DCD42D52B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79" y="1775"/>
              <a:ext cx="4947" cy="6896"/>
            </a:xfrm>
            <a:prstGeom prst="rect">
              <a:avLst/>
            </a:prstGeom>
          </p:spPr>
        </p:pic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A9B6D18D-6EC6-4F5C-AF47-CC27C254E6A7}"/>
                </a:ext>
              </a:extLst>
            </p:cNvPr>
            <p:cNvSpPr txBox="1"/>
            <p:nvPr/>
          </p:nvSpPr>
          <p:spPr>
            <a:xfrm>
              <a:off x="5497" y="5270"/>
              <a:ext cx="3299" cy="23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arXiv:2312.14363</a:t>
              </a:r>
            </a:p>
            <a:p>
              <a:pPr marL="0" marR="0" lvl="0" indent="0" algn="ct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1114 </a:t>
              </a:r>
              <a:r>
                <a:rPr lang="en-US" altLang="zh-CN" sz="1335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authors</a:t>
              </a:r>
              <a:endParaRPr kumimoji="0" lang="en-US" altLang="zh-CN" sz="13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278 </a:t>
              </a:r>
              <a:r>
                <a:rPr lang="en-US" sz="1335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institutions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38 </a:t>
              </a:r>
              <a:r>
                <a:rPr lang="en-US" sz="1335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countries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1090 </a:t>
              </a:r>
              <a:r>
                <a:rPr lang="en-US" sz="1335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pages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4593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2650" y="228601"/>
            <a:ext cx="7886700" cy="625471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+mn-lt"/>
              </a:rPr>
              <a:t>Experience at HEPS</a:t>
            </a:r>
            <a:endParaRPr lang="zh-CN" alt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EC2B0-1BF7-44BB-A0EF-251F26FCFE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33369"/>
            <a:ext cx="2667000" cy="1585784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61" y="1054794"/>
            <a:ext cx="2667000" cy="1585784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322" y="1054794"/>
            <a:ext cx="3315018" cy="158578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33108" y="1001471"/>
            <a:ext cx="1639103" cy="338554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 GeV, 36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nm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Symbol" panose="05050102010706020507" pitchFamily="18" charset="2"/>
              </a:rPr>
              <a:t>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rad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1" name="Group 3"/>
          <p:cNvGrpSpPr/>
          <p:nvPr/>
        </p:nvGrpSpPr>
        <p:grpSpPr>
          <a:xfrm>
            <a:off x="1711843" y="4567584"/>
            <a:ext cx="3677093" cy="2209800"/>
            <a:chOff x="282040" y="1847673"/>
            <a:chExt cx="6024806" cy="3810707"/>
          </a:xfrm>
        </p:grpSpPr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5"/>
            <a:srcRect t="21971"/>
            <a:stretch>
              <a:fillRect/>
            </a:stretch>
          </p:blipFill>
          <p:spPr>
            <a:xfrm>
              <a:off x="339235" y="1847673"/>
              <a:ext cx="5967611" cy="381070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6"/>
            <a:srcRect l="-1228" t="-15931" r="1228" b="35357"/>
            <a:stretch>
              <a:fillRect/>
            </a:stretch>
          </p:blipFill>
          <p:spPr>
            <a:xfrm>
              <a:off x="282040" y="4280828"/>
              <a:ext cx="6015078" cy="1377552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1768015" y="4419601"/>
            <a:ext cx="119058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Power source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972" y="2970522"/>
            <a:ext cx="1965786" cy="14751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765972" y="2794479"/>
            <a:ext cx="183287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Magnets &amp; alignment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6663" y="2969473"/>
            <a:ext cx="1225875" cy="1465203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1795" y="3074657"/>
            <a:ext cx="1623741" cy="137620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806662" y="2816345"/>
            <a:ext cx="241380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Vacuum pipe and NEG coating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72" y="3074657"/>
            <a:ext cx="1907961" cy="136001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746905" y="2838663"/>
            <a:ext cx="111703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Electron gun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11"/>
          <a:srcRect l="1035" t="1404" r="59264" b="1544"/>
          <a:stretch>
            <a:fillRect/>
          </a:stretch>
        </p:blipFill>
        <p:spPr>
          <a:xfrm>
            <a:off x="5437318" y="4561172"/>
            <a:ext cx="1125625" cy="2059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27" name="图片 10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41"/>
          <a:stretch>
            <a:fillRect/>
          </a:stretch>
        </p:blipFill>
        <p:spPr>
          <a:xfrm>
            <a:off x="7539610" y="4567585"/>
            <a:ext cx="2654196" cy="2043207"/>
          </a:xfrm>
          <a:prstGeom prst="rect">
            <a:avLst/>
          </a:prstGeom>
        </p:spPr>
      </p:pic>
      <p:pic>
        <p:nvPicPr>
          <p:cNvPr id="29" name="图片 16"/>
          <p:cNvPicPr>
            <a:picLocks noChangeAspect="1"/>
          </p:cNvPicPr>
          <p:nvPr/>
        </p:nvPicPr>
        <p:blipFill rotWithShape="1">
          <a:blip r:embed="rId13"/>
          <a:srcRect l="16884" r="50000"/>
          <a:stretch>
            <a:fillRect/>
          </a:stretch>
        </p:blipFill>
        <p:spPr>
          <a:xfrm>
            <a:off x="6621957" y="4516726"/>
            <a:ext cx="859576" cy="21038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sp>
        <p:nvSpPr>
          <p:cNvPr id="30" name="矩形 29"/>
          <p:cNvSpPr/>
          <p:nvPr/>
        </p:nvSpPr>
        <p:spPr>
          <a:xfrm>
            <a:off x="6408050" y="4561173"/>
            <a:ext cx="276441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BPM, feedthrough and electronics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176" y="3062597"/>
            <a:ext cx="1907961" cy="1386313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8680921" y="2844995"/>
            <a:ext cx="153163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L. Feedback kicker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3"/>
          <p:cNvSpPr txBox="1"/>
          <p:nvPr/>
        </p:nvSpPr>
        <p:spPr>
          <a:xfrm>
            <a:off x="1712006" y="238753"/>
            <a:ext cx="8767989" cy="549773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Experience in e-e+ Collider: BEPC/BEPCII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24663" y="1195551"/>
            <a:ext cx="756084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14630" marR="0" lvl="1" indent="-21463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40 years experience for the construction and stable operation of BEPC/BEPCII </a:t>
            </a:r>
          </a:p>
          <a:p>
            <a:pPr marL="214630" marR="0" lvl="1" indent="-21463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charset="-122"/>
                <a:cs typeface="Times New Roman" panose="02020603050405020304" pitchFamily="18" charset="0"/>
              </a:rPr>
              <a:t>Beam current exceeds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charset="-122"/>
                <a:cs typeface="Times New Roman" panose="02020603050405020304" pitchFamily="18" charset="0"/>
              </a:rPr>
              <a:t>900mA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charset="-122"/>
                <a:cs typeface="Times New Roman" panose="02020603050405020304" pitchFamily="18" charset="0"/>
              </a:rPr>
              <a:t> and the peak luminosity above </a:t>
            </a:r>
            <a:r>
              <a:rPr kumimoji="0" lang="en-GB" altLang="zh-CN" sz="2000" b="0" i="0" u="none" strike="noStrike" kern="8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Times New Roman" panose="02020603050405020304" pitchFamily="18" charset="0"/>
              </a:rPr>
              <a:t>1.1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GB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Times New Roman" panose="02020603050405020304" pitchFamily="18" charset="0"/>
              </a:rPr>
              <a:t>33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Times New Roman" panose="02020603050405020304" pitchFamily="18" charset="0"/>
              </a:rPr>
              <a:t>cm</a:t>
            </a:r>
            <a:r>
              <a:rPr kumimoji="0" lang="en-GB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Times New Roman" panose="02020603050405020304" pitchFamily="18" charset="0"/>
              </a:rPr>
              <a:t>-2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kumimoji="0" lang="en-GB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14630" marR="0" lvl="1" indent="-21463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Times New Roman" panose="02020603050405020304" pitchFamily="18" charset="0"/>
              </a:rPr>
              <a:t>Machine running time is typically ~10 months/year (with 2.5 months for synchrotron radiation)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59" y="3461801"/>
            <a:ext cx="11550144" cy="299647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684F3BF-2500-4180-942C-797A20AC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15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2062" descr="3区磁铁(2)2006[1]">
            <a:extLst>
              <a:ext uri="{FF2B5EF4-FFF2-40B4-BE49-F238E27FC236}">
                <a16:creationId xmlns:a16="http://schemas.microsoft.com/office/drawing/2014/main" id="{A59E8405-23B0-420E-9A43-46268FD6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134935"/>
            <a:ext cx="3413239" cy="231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18"/>
    </mc:Choice>
    <mc:Fallback xmlns="">
      <p:transition spd="slow" advTm="8481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875947" y="60960"/>
            <a:ext cx="1068324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 Light" panose="02010600030101010101" pitchFamily="2" charset="-122"/>
                <a:cs typeface="+mj-cs"/>
              </a:rPr>
              <a:t>Accelerator R&amp;D: Key Technologies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607040" y="6400800"/>
            <a:ext cx="975360" cy="36576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FEB5A-342B-4E09-AFBA-47D825DD6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70"/>
          <p:cNvSpPr/>
          <p:nvPr/>
        </p:nvSpPr>
        <p:spPr>
          <a:xfrm>
            <a:off x="228600" y="908720"/>
            <a:ext cx="8229600" cy="1015663"/>
          </a:xfrm>
          <a:prstGeom prst="rect">
            <a:avLst/>
          </a:prstGeom>
          <a:noFill/>
          <a:ln w="63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Key technologies R&amp;D span over all components listed in CDR. 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About 10% remaining (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RF power source, control, alignment, SC magnets, machine integration) to be completed by 2026. 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6" y="2057400"/>
            <a:ext cx="8096184" cy="4419600"/>
          </a:xfrm>
          <a:prstGeom prst="rect">
            <a:avLst/>
          </a:prstGeom>
        </p:spPr>
      </p:pic>
      <p:graphicFrame>
        <p:nvGraphicFramePr>
          <p:cNvPr id="6" name="Table 19"/>
          <p:cNvGraphicFramePr>
            <a:graphicFrameLocks noGrp="1"/>
          </p:cNvGraphicFramePr>
          <p:nvPr/>
        </p:nvGraphicFramePr>
        <p:xfrm>
          <a:off x="8610600" y="836712"/>
          <a:ext cx="3124200" cy="58909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2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104">
                <a:tc gridSpan="2"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6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Specification Met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6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Prototype Manufactured</a:t>
                      </a:r>
                      <a:r>
                        <a:rPr lang="en-US" sz="1600" b="1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Accelerator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Fraction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" panose="020B0400000000000000" pitchFamily="18" charset="-128"/>
                          <a:cs typeface="Arial" panose="020B0604020202020204" pitchFamily="34" charset="0"/>
                        </a:rPr>
                        <a:t>Magnets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Vacuum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RF power source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Mechanics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74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Magnet power supplies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SC RF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Cryogenics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</a:t>
                      </a:r>
                      <a:r>
                        <a:rPr lang="en-US" sz="1400" b="0" dirty="0" err="1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Linac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and sources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Instrumentation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400" b="0" dirty="0"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Control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Survey and alignment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Radiation protection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highlight>
                            <a:srgbClr val="FF9966"/>
                          </a:highlight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</a:t>
                      </a:r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 SC magnets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3577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ea typeface="Yu Mincho Light" panose="020B0400000000000000" pitchFamily="18" charset="-128"/>
                          <a:cs typeface="Arial" panose="020B0604020202020204" pitchFamily="34" charset="0"/>
                        </a:rPr>
                        <a:t>✔ Damping ring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23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864095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Next Step for the Accelerator</a:t>
            </a:r>
            <a:r>
              <a:rPr lang="zh-CN" altLang="en-US" sz="4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：</a:t>
            </a: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EDR </a:t>
            </a:r>
            <a:endParaRPr lang="zh-CN" altLang="en-US" sz="4000" b="1" dirty="0">
              <a:latin typeface="+mn-lt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713313" y="2132855"/>
            <a:ext cx="6265912" cy="45365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>
                <a:solidFill>
                  <a:srgbClr val="0000FF"/>
                </a:solidFill>
              </a:rPr>
              <a:t>A full cryomodule containing </a:t>
            </a:r>
            <a:r>
              <a:rPr lang="en-GB" altLang="zh-CN" sz="20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six 650 MHz 2-cell cavities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Higher efficiency klystrons </a:t>
            </a:r>
            <a:endParaRPr lang="en-US" altLang="zh-CN" sz="2000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>
                <a:solidFill>
                  <a:srgbClr val="0000FF"/>
                </a:solidFill>
              </a:rPr>
              <a:t>Automatic production for NEG coated vacuum chambers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>
                <a:solidFill>
                  <a:srgbClr val="0000FF"/>
                </a:solidFill>
              </a:rPr>
              <a:t>Automatic production for magnets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More prototypes of magnets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C-band LINAC test band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CCT type SC quadrupole magnet for final focusing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MDI design and background studies</a:t>
            </a:r>
            <a:endParaRPr lang="zh-CN" altLang="en-US" sz="20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Control and timing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Alignment and installation plan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Mockup for installation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>
                <a:solidFill>
                  <a:srgbClr val="0000FF"/>
                </a:solidFill>
              </a:rPr>
              <a:t>PWFA test facility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….</a:t>
            </a:r>
          </a:p>
        </p:txBody>
      </p:sp>
      <p:sp>
        <p:nvSpPr>
          <p:cNvPr id="4" name="TextBox 9"/>
          <p:cNvSpPr txBox="1"/>
          <p:nvPr/>
        </p:nvSpPr>
        <p:spPr>
          <a:xfrm>
            <a:off x="695400" y="1196752"/>
            <a:ext cx="10911840" cy="829945"/>
          </a:xfrm>
          <a:prstGeom prst="rect">
            <a:avLst/>
          </a:prstGeom>
          <a:noFill/>
          <a:ln w="6350"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0" dirty="0">
                <a:solidFill>
                  <a:srgbClr val="002060"/>
                </a:solidFill>
                <a:latin typeface="+mn-lt"/>
                <a:cs typeface="Arial" panose="020B0604020202020204" pitchFamily="34" charset="0"/>
                <a:sym typeface="+mn-ea"/>
              </a:rPr>
              <a:t>EDR tasks start with 35 WGs aiming for issues like further R&amp;D of new technologies, mass production, mockup for installation, etc.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l="52117" t="6756" b="48649"/>
          <a:stretch>
            <a:fillRect/>
          </a:stretch>
        </p:blipFill>
        <p:spPr>
          <a:xfrm>
            <a:off x="7008243" y="2099757"/>
            <a:ext cx="4884887" cy="23762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488" y="4486638"/>
            <a:ext cx="4980642" cy="23492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/>
          <p:cNvSpPr txBox="1"/>
          <p:nvPr/>
        </p:nvSpPr>
        <p:spPr>
          <a:xfrm>
            <a:off x="551384" y="290505"/>
            <a:ext cx="10999126" cy="354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EDR Example 1: SRF Cavities and Modules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219222" y="990316"/>
            <a:ext cx="4365663" cy="21072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1277" y="5556379"/>
            <a:ext cx="107511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zh-CN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EDR: a full 11 m-long cryomodule containing six 650 MHz 2-cell cavities will be built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43446" y="3179675"/>
            <a:ext cx="1028905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zh-CN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TDR phase: 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650MHz 2*cell short module 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zh-CN" altLang="en-US" sz="18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1.3GHz</a:t>
            </a:r>
            <a:r>
              <a:rPr lang="zh-CN" altLang="en-US" sz="18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full</a:t>
            </a:r>
            <a:r>
              <a:rPr lang="zh-CN" altLang="en-US" sz="18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module 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 been completed OK</a:t>
            </a:r>
            <a:endParaRPr kumimoji="0" lang="en-GB" altLang="zh-CN" sz="18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598" y="3744301"/>
            <a:ext cx="4141727" cy="17124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551" y="3823438"/>
            <a:ext cx="2376898" cy="15542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69" y="3808949"/>
            <a:ext cx="4117216" cy="15812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19536" y="6187211"/>
            <a:ext cx="83887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Status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construction started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650863" y="990316"/>
            <a:ext cx="4365663" cy="2113731"/>
          </a:xfrm>
          <a:prstGeom prst="rect">
            <a:avLst/>
          </a:prstGeom>
        </p:spPr>
      </p:pic>
      <p:pic>
        <p:nvPicPr>
          <p:cNvPr id="16" name="图片 15"/>
          <p:cNvPicPr/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46385" y="1035936"/>
            <a:ext cx="3092561" cy="2280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9380170" y="871554"/>
            <a:ext cx="2744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High G High Q 1.3GHz 9-cell Cavity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0381"/>
            <a:ext cx="10515600" cy="716599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EDR Example 2: </a:t>
            </a:r>
            <a:r>
              <a:rPr lang="en-GB" altLang="zh-CN" sz="3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Higher Efficiency Klystrons </a:t>
            </a:r>
            <a:endParaRPr lang="zh-CN" altLang="en-US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 descr="https://ihep.cas.cn/xwdt2022/rd/202402/W0202402066212632385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70252"/>
            <a:ext cx="2825502" cy="21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78601" y="3258978"/>
            <a:ext cx="581739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TDR phase: CW 800 kW klystron reached </a:t>
            </a:r>
            <a:r>
              <a:rPr kumimoji="0" lang="en-GB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effi</a:t>
            </a:r>
            <a:r>
              <a:rPr kumimoji="0" lang="en-GB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of ~78%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95400" y="6403660"/>
            <a:ext cx="10529938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In EDR:  </a:t>
            </a: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A full </a:t>
            </a: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Energy recovery Klystron aiming for an efficiency </a:t>
            </a: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&gt;</a:t>
            </a: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85%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92" y="847092"/>
            <a:ext cx="2825502" cy="23577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638" y="2071556"/>
            <a:ext cx="3674933" cy="248107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261706" y="2188678"/>
            <a:ext cx="2058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Energy recovery Klystron: a test stand reached eff. of ~88%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02" y="3870901"/>
            <a:ext cx="3894358" cy="22261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7564" y="3870704"/>
            <a:ext cx="4003570" cy="22261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500AC6C-3A51-482B-8D00-E8ADCEA28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826" y="837755"/>
            <a:ext cx="4446771" cy="11510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E3814E-3150-4DB5-9D65-6A6E22567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847" y="904894"/>
            <a:ext cx="1567906" cy="10585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A4CA85-DFEB-4AA6-B34C-F0975013D7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3031" y="5025274"/>
            <a:ext cx="3487291" cy="12740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81280"/>
            <a:ext cx="10420350" cy="89293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kumimoji="1" lang="en-US" altLang="zh-CN" sz="3600" b="1" u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BEPC/BES: The Start of HEP in China</a:t>
            </a:r>
            <a:endParaRPr lang="zh-CN" altLang="en-US" sz="3600" b="1" u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7609" y="1064548"/>
            <a:ext cx="5678174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Construction in 1984-1988, u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pgraded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to BEPCII/BESIII in 2004-2008</a:t>
            </a:r>
          </a:p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Reached highest luminosity of 1.1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10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33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cm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-1</a:t>
            </a:r>
            <a:endParaRPr kumimoji="0" lang="en-US" altLang="zh-CN" sz="20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464416" y="836454"/>
            <a:ext cx="5605678" cy="2843975"/>
            <a:chOff x="790575" y="1257300"/>
            <a:chExt cx="10610850" cy="5302899"/>
          </a:xfrm>
        </p:grpSpPr>
        <p:grpSp>
          <p:nvGrpSpPr>
            <p:cNvPr id="28" name="组合 27"/>
            <p:cNvGrpSpPr/>
            <p:nvPr/>
          </p:nvGrpSpPr>
          <p:grpSpPr>
            <a:xfrm>
              <a:off x="790575" y="1257300"/>
              <a:ext cx="10610850" cy="5302899"/>
              <a:chOff x="7751" y="6085"/>
              <a:chExt cx="8995" cy="4418"/>
            </a:xfrm>
          </p:grpSpPr>
          <p:pic>
            <p:nvPicPr>
              <p:cNvPr id="44" name="图片 43"/>
              <p:cNvPicPr>
                <a:picLocks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1" y="6085"/>
                <a:ext cx="8995" cy="44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5" name="组合 44"/>
              <p:cNvGrpSpPr/>
              <p:nvPr/>
            </p:nvGrpSpPr>
            <p:grpSpPr>
              <a:xfrm>
                <a:off x="9081" y="7132"/>
                <a:ext cx="6797" cy="2552"/>
                <a:chOff x="9081" y="7132"/>
                <a:chExt cx="6797" cy="2552"/>
              </a:xfrm>
            </p:grpSpPr>
            <p:sp>
              <p:nvSpPr>
                <p:cNvPr id="46" name="矩形 45"/>
                <p:cNvSpPr/>
                <p:nvPr/>
              </p:nvSpPr>
              <p:spPr>
                <a:xfrm rot="21300000">
                  <a:off x="9430" y="9068"/>
                  <a:ext cx="895" cy="1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 rot="21300000">
                  <a:off x="9800" y="8830"/>
                  <a:ext cx="1830" cy="1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48" name="矩形 47"/>
                <p:cNvSpPr/>
                <p:nvPr/>
              </p:nvSpPr>
              <p:spPr>
                <a:xfrm rot="21300000">
                  <a:off x="11915" y="8335"/>
                  <a:ext cx="1585" cy="13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49" name="矩形 48"/>
                <p:cNvSpPr/>
                <p:nvPr/>
              </p:nvSpPr>
              <p:spPr>
                <a:xfrm rot="21180000" flipV="1">
                  <a:off x="13961" y="7583"/>
                  <a:ext cx="1917" cy="1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 rot="21300000">
                  <a:off x="13600" y="7925"/>
                  <a:ext cx="353" cy="13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9081" y="9267"/>
                  <a:ext cx="1141" cy="417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rPr>
                    <a:t>ADONE</a:t>
                  </a:r>
                </a:p>
              </p:txBody>
            </p:sp>
            <p:sp>
              <p:nvSpPr>
                <p:cNvPr id="52" name="矩形 51"/>
                <p:cNvSpPr>
                  <a:spLocks noChangeArrowheads="1"/>
                </p:cNvSpPr>
                <p:nvPr/>
              </p:nvSpPr>
              <p:spPr bwMode="auto">
                <a:xfrm>
                  <a:off x="14000" y="7132"/>
                  <a:ext cx="1032" cy="43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rPr>
                    <a:t>BEPCII</a:t>
                  </a:r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3611" y="8051"/>
                  <a:ext cx="1032" cy="417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rPr>
                    <a:t>CESRc</a:t>
                  </a:r>
                  <a:endPara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1804" y="7961"/>
                  <a:ext cx="826" cy="417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rPr>
                    <a:t>BEPC</a:t>
                  </a:r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09" y="8991"/>
                  <a:ext cx="1024" cy="43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rPr>
                    <a:t>SPEAR</a:t>
                  </a:r>
                </a:p>
              </p:txBody>
            </p:sp>
            <p:sp>
              <p:nvSpPr>
                <p:cNvPr id="56" name="矩形 55"/>
                <p:cNvSpPr/>
                <p:nvPr/>
              </p:nvSpPr>
              <p:spPr>
                <a:xfrm rot="21300000" flipV="1">
                  <a:off x="13275" y="8638"/>
                  <a:ext cx="820" cy="9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57" name="矩形 56"/>
                <p:cNvSpPr/>
                <p:nvPr/>
              </p:nvSpPr>
              <p:spPr>
                <a:xfrm rot="21300000">
                  <a:off x="10228" y="8690"/>
                  <a:ext cx="332" cy="15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9425" y="8163"/>
                  <a:ext cx="1141" cy="417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rPr>
                    <a:t>DORIS</a:t>
                  </a:r>
                  <a:r>
                    <a:rPr kumimoji="0" lang="zh-CN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rPr>
                    <a:t> </a:t>
                  </a:r>
                  <a:r>
                    <a:rPr kumimoji="0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rPr>
                    <a:t>I</a:t>
                  </a:r>
                </a:p>
              </p:txBody>
            </p:sp>
          </p:grpSp>
        </p:grpSp>
        <p:pic>
          <p:nvPicPr>
            <p:cNvPr id="34" name="Picture 2" descr="意大利国旗图册_360百科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295" y="5124845"/>
              <a:ext cx="562852" cy="37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德国国旗图片_百度百科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633" y="3775618"/>
              <a:ext cx="598042" cy="39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美国国旗图片素材_免费下载_svg图片格式_高清图片400010454_摄图网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469" y="4793469"/>
              <a:ext cx="717993" cy="378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美国国旗图片素材_免费下载_svg图片格式_高清图片400010454_摄图网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185" y="3653782"/>
              <a:ext cx="714845" cy="37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中国国旗PNG图片素材下载_中国PNG_熊猫办公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894" y="3509052"/>
              <a:ext cx="647471" cy="405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中国国旗PNG图片素材下载_中国PNG_熊猫办公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220" y="2516483"/>
              <a:ext cx="647471" cy="405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椭圆 41"/>
            <p:cNvSpPr/>
            <p:nvPr/>
          </p:nvSpPr>
          <p:spPr>
            <a:xfrm>
              <a:off x="9379525" y="2032741"/>
              <a:ext cx="647471" cy="3688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43" name="Picture 10" descr="俄罗斯国旗_360百科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9112" y="4566578"/>
              <a:ext cx="629713" cy="419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矩形 59"/>
          <p:cNvSpPr/>
          <p:nvPr/>
        </p:nvSpPr>
        <p:spPr>
          <a:xfrm>
            <a:off x="7301182" y="1170426"/>
            <a:ext cx="2284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r>
              <a:rPr kumimoji="0" lang="en-US" altLang="zh-CN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+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r>
              <a:rPr kumimoji="0" lang="en-US" altLang="zh-CN" sz="1600" b="1" i="0" u="none" strike="noStrike" kern="1200" cap="none" spc="0" normalizeH="0" baseline="3000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-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colliders at 2-5 GeV</a:t>
            </a:r>
          </a:p>
        </p:txBody>
      </p:sp>
      <p:sp>
        <p:nvSpPr>
          <p:cNvPr id="61" name="灯片编号占位符 2"/>
          <p:cNvSpPr>
            <a:spLocks noGrp="1"/>
          </p:cNvSpPr>
          <p:nvPr/>
        </p:nvSpPr>
        <p:spPr>
          <a:xfrm>
            <a:off x="6387736" y="7120394"/>
            <a:ext cx="833599" cy="260570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E077DA78-E013-4A8C-AD75-63A150561B10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2</a:t>
            </a:fld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282" y="2501898"/>
            <a:ext cx="6271221" cy="3835175"/>
          </a:xfrm>
          <a:prstGeom prst="rect">
            <a:avLst/>
          </a:prstGeom>
        </p:spPr>
      </p:pic>
      <p:sp>
        <p:nvSpPr>
          <p:cNvPr id="63" name="文本框 3"/>
          <p:cNvSpPr txBox="1"/>
          <p:nvPr/>
        </p:nvSpPr>
        <p:spPr>
          <a:xfrm>
            <a:off x="623392" y="6408036"/>
            <a:ext cx="5616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6" name="Picture 2062" descr="3区磁铁(2)2006[1]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42" y="3705817"/>
            <a:ext cx="4521755" cy="307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175D5C0-069A-40F2-8141-C6544D4E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282C7340-CD46-441C-84C5-0BB0B3FA60BD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2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/>
          <p:nvPr/>
        </p:nvSpPr>
        <p:spPr>
          <a:xfrm>
            <a:off x="818918" y="92058"/>
            <a:ext cx="10798707" cy="6596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Tx/>
              <a:buSzTx/>
              <a:buFontTx/>
            </a:pPr>
            <a:r>
              <a:rPr lang="en-US" altLang="zh-CN" sz="360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EDR Example 3: </a:t>
            </a:r>
            <a:r>
              <a:rPr lang="en-US" altLang="zh-CN" sz="3600" dirty="0">
                <a:solidFill>
                  <a:srgbClr val="FF0000"/>
                </a:solidFill>
                <a:latin typeface="+mn-lt"/>
              </a:rPr>
              <a:t>Automatic Production for Magnets </a:t>
            </a:r>
            <a:endParaRPr lang="zh-CN" alt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标题 6"/>
          <p:cNvSpPr txBox="1"/>
          <p:nvPr/>
        </p:nvSpPr>
        <p:spPr>
          <a:xfrm>
            <a:off x="7032104" y="4437112"/>
            <a:ext cx="3648163" cy="659643"/>
          </a:xfrm>
          <a:prstGeom prst="rect">
            <a:avLst/>
          </a:prstGeom>
        </p:spPr>
        <p:txBody>
          <a:bodyPr vert="horz" lIns="91418" tIns="45709" rIns="91418" bIns="45709" rtlCol="0" anchor="ctr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Thanks for your attention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14" y="1081715"/>
            <a:ext cx="10965042" cy="54130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4255" y="6457890"/>
            <a:ext cx="10441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Status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design completed and construction started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2314" y="753545"/>
            <a:ext cx="11136982" cy="7067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华文楷体" panose="02010600040101010101" charset="-122"/>
                <a:cs typeface="Times New Roman" panose="02020603050405020304" pitchFamily="18" charset="0"/>
              </a:rPr>
              <a:t>Starting from booster dipole magnet: ~15000 magnets needed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zh-CN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Can work 24h/day, 7days/week, 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华文楷体" panose="02010600040101010101" charset="-122"/>
                <a:cs typeface="Times New Roman" panose="02020603050405020304" pitchFamily="18" charset="0"/>
              </a:rPr>
              <a:t>may reduce the cost by ~30-50%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"/>
          <p:cNvSpPr txBox="1"/>
          <p:nvPr/>
        </p:nvSpPr>
        <p:spPr>
          <a:xfrm>
            <a:off x="6168375" y="5998738"/>
            <a:ext cx="3648163" cy="659643"/>
          </a:xfrm>
          <a:prstGeom prst="rect">
            <a:avLst/>
          </a:prstGeom>
        </p:spPr>
        <p:txBody>
          <a:bodyPr vert="horz" lIns="91418" tIns="45709" rIns="91418" bIns="45709" rtlCol="0" anchor="ctr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Thanks for your attention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204984"/>
            <a:ext cx="12192000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EDR Example 4: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Arial" panose="020B0604020202020204" pitchFamily="34" charset="0"/>
              </a:rPr>
              <a:t>Automatic Production for NEG Coated Vacuum Chamber</a:t>
            </a:r>
          </a:p>
        </p:txBody>
      </p:sp>
      <p:pic>
        <p:nvPicPr>
          <p:cNvPr id="4" name="图片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7" y="4385964"/>
            <a:ext cx="4216573" cy="1907542"/>
          </a:xfrm>
          <a:prstGeom prst="rect">
            <a:avLst/>
          </a:prstGeom>
        </p:spPr>
      </p:pic>
      <p:pic>
        <p:nvPicPr>
          <p:cNvPr id="6" name="内容占位符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20892" r="7210" b="28226"/>
          <a:stretch>
            <a:fillRect/>
          </a:stretch>
        </p:blipFill>
        <p:spPr>
          <a:xfrm>
            <a:off x="460036" y="1734227"/>
            <a:ext cx="6944810" cy="2060608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13666" r="7968" b="29446"/>
          <a:stretch>
            <a:fillRect/>
          </a:stretch>
        </p:blipFill>
        <p:spPr>
          <a:xfrm>
            <a:off x="4867799" y="4619769"/>
            <a:ext cx="3013621" cy="1435854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5323" r="5811" b="22926"/>
          <a:stretch>
            <a:fillRect/>
          </a:stretch>
        </p:blipFill>
        <p:spPr>
          <a:xfrm>
            <a:off x="8241490" y="4685526"/>
            <a:ext cx="3191123" cy="143585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39731" y="3789337"/>
            <a:ext cx="1837266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Cleaning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17707" y="3794325"/>
            <a:ext cx="2905509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Spraying heating film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58364" y="1526974"/>
            <a:ext cx="2905509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Assembling for NEG coating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41669" y="1515398"/>
            <a:ext cx="1786468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NEG coating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057" y="1552342"/>
            <a:ext cx="4200080" cy="251265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867799" y="6190059"/>
            <a:ext cx="290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AGV(Automatic Guided Vehicle) transport 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40629" y="6188375"/>
            <a:ext cx="2308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7-axis robot for assembling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00623" y="4083455"/>
            <a:ext cx="3191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NEG coating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facility by horizontal method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1721" y="6190059"/>
            <a:ext cx="30046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Production line of NEG coating, spraying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39639" y="4123506"/>
            <a:ext cx="3191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Layout  of production line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03512" y="6479139"/>
            <a:ext cx="8473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Status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design completed and construction started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8488" y="698803"/>
            <a:ext cx="11136982" cy="7067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华文楷体" panose="02010600040101010101" charset="-122"/>
                <a:cs typeface="Times New Roman" panose="02020603050405020304" pitchFamily="18" charset="0"/>
              </a:rPr>
              <a:t>A total of 200 km needed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an work 24h/day, 7days/week,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华文楷体" panose="02010600040101010101" charset="-122"/>
                <a:cs typeface="Times New Roman" panose="02020603050405020304" pitchFamily="18" charset="0"/>
              </a:rPr>
              <a:t>may reduce the cost by ~30-50%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DDE9FD-096D-4815-8DD1-FF0E061D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FA6D32BF-07BA-49E9-953C-DC52C764DAEC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21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/>
          <p:nvPr/>
        </p:nvSpPr>
        <p:spPr>
          <a:xfrm>
            <a:off x="447040" y="223520"/>
            <a:ext cx="11309350" cy="6788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Tx/>
              <a:buSzTx/>
              <a:buFontTx/>
            </a:pPr>
            <a:r>
              <a:rPr lang="en-US" altLang="zh-C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R&amp;D for Future: </a:t>
            </a:r>
            <a:r>
              <a:rPr lang="en-US" altLang="zh-CN" sz="3600" b="1" ker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accelerator as the CEPC Injector</a:t>
            </a:r>
            <a:endParaRPr lang="zh-CN" alt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3525" y="981075"/>
            <a:ext cx="5181600" cy="1852295"/>
          </a:xfrm>
          <a:prstGeom prst="rect">
            <a:avLst/>
          </a:prstGeom>
        </p:spPr>
        <p:txBody>
          <a:bodyPr wrap="square" lIns="68499" tIns="34250" rIns="68499" bIns="34250">
            <a:spAutoFit/>
          </a:bodyPr>
          <a:lstStyle/>
          <a:p>
            <a:pPr marL="269875" lvl="1" indent="-216535" defTabSz="685165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prstClr val="black"/>
                </a:solidFill>
                <a:latin typeface="Calibri" panose="020F0502020204030204"/>
              </a:rPr>
              <a:t>Conceptual design based on  simulation</a:t>
            </a:r>
          </a:p>
          <a:p>
            <a:pPr marL="269875" lvl="1" indent="-216535" defTabSz="685165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prstClr val="black"/>
                </a:solidFill>
                <a:latin typeface="Calibri" panose="020F0502020204030204"/>
              </a:rPr>
              <a:t>Experimental proof and prototyping is the key</a:t>
            </a:r>
          </a:p>
          <a:p>
            <a:pPr marL="269875" lvl="1" indent="-216535" defTabSz="685165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prstClr val="black"/>
                </a:solidFill>
                <a:latin typeface="Calibri" panose="020F0502020204030204"/>
              </a:rPr>
              <a:t>A dedicated test facility under construction based on the BEPCII LINAC </a:t>
            </a:r>
          </a:p>
          <a:p>
            <a:pPr marL="727075" lvl="2" indent="-216535" defTabSz="685165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b="0" dirty="0">
                <a:solidFill>
                  <a:prstClr val="black"/>
                </a:solidFill>
                <a:latin typeface="Calibri" panose="020F0502020204030204"/>
              </a:rPr>
              <a:t>Cascading, positron acceleration,…</a:t>
            </a:r>
          </a:p>
          <a:p>
            <a:pPr marL="727075" lvl="2" indent="-216535" defTabSz="685165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b="0" dirty="0">
                <a:solidFill>
                  <a:prstClr val="black"/>
                </a:solidFill>
                <a:latin typeface="Calibri" panose="020F0502020204030204"/>
              </a:rPr>
              <a:t>Technology: electron gun, laser, …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240" y="1276350"/>
            <a:ext cx="6336030" cy="165544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81783" y="3064462"/>
            <a:ext cx="9300157" cy="3737359"/>
            <a:chOff x="727418" y="4393059"/>
            <a:chExt cx="6154580" cy="1986381"/>
          </a:xfrm>
        </p:grpSpPr>
        <p:sp>
          <p:nvSpPr>
            <p:cNvPr id="6" name="灯片编号占位符 2"/>
            <p:cNvSpPr txBox="1"/>
            <p:nvPr/>
          </p:nvSpPr>
          <p:spPr>
            <a:xfrm>
              <a:off x="5281798" y="6105596"/>
              <a:ext cx="16002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313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30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5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895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460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025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6590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155" algn="l" defTabSz="91313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fld id="{0A5276BE-B8C4-4399-BEE9-C19C59FEDAF5}" type="slidenum">
                <a:rPr lang="en-US" sz="1050" b="0">
                  <a:solidFill>
                    <a:prstClr val="black">
                      <a:tint val="75000"/>
                    </a:prstClr>
                  </a:solidFill>
                  <a:latin typeface="Calibri" panose="020F0502020204030204"/>
                </a:rPr>
                <a:t>22</a:t>
              </a:fld>
              <a:endParaRPr lang="en-US" sz="1050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endParaRPr>
            </a:p>
          </p:txBody>
        </p:sp>
        <p:pic>
          <p:nvPicPr>
            <p:cNvPr id="7" name="Picture 2"/>
            <p:cNvPicPr>
              <a:picLocks noChangeAspect="1"/>
            </p:cNvPicPr>
            <p:nvPr/>
          </p:nvPicPr>
          <p:blipFill rotWithShape="1">
            <a:blip r:embed="rId3"/>
            <a:srcRect t="3411"/>
            <a:stretch>
              <a:fillRect/>
            </a:stretch>
          </p:blipFill>
          <p:spPr>
            <a:xfrm>
              <a:off x="818832" y="4456064"/>
              <a:ext cx="5890972" cy="190029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 rot="17400000">
              <a:off x="6166461" y="4914223"/>
              <a:ext cx="702000" cy="349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1050" dirty="0">
                  <a:solidFill>
                    <a:srgbClr val="FF0000"/>
                  </a:solidFill>
                  <a:latin typeface="Calibri" panose="020F0502020204030204"/>
                </a:rPr>
                <a:t>Diagnostics</a:t>
              </a:r>
              <a:endParaRPr lang="zh-CN" altLang="en-US" sz="105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975825" y="5699991"/>
              <a:ext cx="554548" cy="238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zh-CN" altLang="en-US" sz="105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010357" y="4633107"/>
              <a:ext cx="703270" cy="2526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1200" dirty="0">
                  <a:solidFill>
                    <a:srgbClr val="FF0000"/>
                  </a:solidFill>
                  <a:latin typeface="Calibri" panose="020F0502020204030204"/>
                </a:rPr>
                <a:t>PWFA lab</a:t>
              </a:r>
              <a:endParaRPr lang="zh-CN" altLang="en-US" sz="12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46119" y="4393059"/>
              <a:ext cx="494236" cy="1226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900" dirty="0">
                  <a:solidFill>
                    <a:srgbClr val="FF0000"/>
                  </a:solidFill>
                  <a:latin typeface="Calibri" panose="020F0502020204030204"/>
                </a:rPr>
                <a:t>~ 661 MeV</a:t>
              </a:r>
              <a:endParaRPr lang="zh-CN" altLang="en-US" sz="9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87055" y="4633107"/>
              <a:ext cx="801327" cy="1226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900" dirty="0">
                  <a:solidFill>
                    <a:srgbClr val="FF0000"/>
                  </a:solidFill>
                  <a:latin typeface="Calibri" panose="020F0502020204030204"/>
                </a:rPr>
                <a:t>e+ target, ~240 MeV</a:t>
              </a:r>
              <a:endParaRPr lang="zh-CN" altLang="en-US" sz="9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27418" y="6068682"/>
              <a:ext cx="2785847" cy="235129"/>
            </a:xfrm>
            <a:prstGeom prst="rect">
              <a:avLst/>
            </a:prstGeom>
            <a:solidFill>
              <a:srgbClr val="1B2946"/>
            </a:solidFill>
            <a:ln w="25400" cap="flat" cmpd="sng" algn="ctr">
              <a:solidFill>
                <a:srgbClr val="1B2946">
                  <a:shade val="50000"/>
                </a:srgbClr>
              </a:solidFill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 defTabSz="6858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900" kern="0" dirty="0"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rPr>
                <a:t>2.5 GeV e-/e+</a:t>
              </a:r>
              <a:r>
                <a:rPr lang="zh-CN" altLang="en-US" sz="900" kern="0" dirty="0"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900" kern="0" dirty="0"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rPr>
                <a:t>beamline</a:t>
              </a:r>
              <a:r>
                <a:rPr lang="zh-CN" altLang="en-US" sz="900" kern="0" dirty="0"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900" kern="0" dirty="0"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rPr>
                <a:t>+</a:t>
              </a:r>
              <a:r>
                <a:rPr lang="zh-CN" altLang="en-US" sz="900" kern="0" dirty="0"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900" kern="0" dirty="0"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rPr>
                <a:t>PW-level high performance laser system</a:t>
              </a:r>
              <a:endParaRPr lang="zh-CN" altLang="en-US" sz="900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4726" y="5394477"/>
              <a:ext cx="3269652" cy="96187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6236445" y="5728420"/>
              <a:ext cx="946718" cy="309152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/>
          <a:srcRect l="30544" t="52778" r="25453"/>
          <a:stretch>
            <a:fillRect/>
          </a:stretch>
        </p:blipFill>
        <p:spPr>
          <a:xfrm>
            <a:off x="9590270" y="3179880"/>
            <a:ext cx="2520279" cy="12682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/>
          <a:srcRect t="-1" r="67601" b="47704"/>
          <a:stretch>
            <a:fillRect/>
          </a:stretch>
        </p:blipFill>
        <p:spPr>
          <a:xfrm>
            <a:off x="9614102" y="4579292"/>
            <a:ext cx="2573393" cy="19477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51384" y="131763"/>
            <a:ext cx="11305256" cy="632941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u="none" dirty="0">
                <a:solidFill>
                  <a:srgbClr val="FF0000"/>
                </a:solidFill>
                <a:latin typeface="+mn-lt"/>
              </a:rPr>
              <a:t>R&amp;D for Future: Iron-Based </a:t>
            </a:r>
            <a:r>
              <a:rPr lang="en-US" altLang="zh-CN" sz="3600" b="1" dirty="0">
                <a:solidFill>
                  <a:srgbClr val="FF0000"/>
                </a:solidFill>
                <a:latin typeface="+mn-lt"/>
              </a:rPr>
              <a:t>HTS Magnet</a:t>
            </a:r>
            <a:endParaRPr lang="en-US" sz="3600" b="1" u="none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138" y="980728"/>
            <a:ext cx="5504579" cy="3257812"/>
          </a:xfrm>
          <a:prstGeom prst="rect">
            <a:avLst/>
          </a:prstGeom>
        </p:spPr>
      </p:pic>
      <p:sp>
        <p:nvSpPr>
          <p:cNvPr id="28" name="文本框 3"/>
          <p:cNvSpPr txBox="1"/>
          <p:nvPr/>
        </p:nvSpPr>
        <p:spPr>
          <a:xfrm>
            <a:off x="6384032" y="4260774"/>
            <a:ext cx="5652628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altLang="zh-CN" b="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Plan</a:t>
            </a:r>
          </a:p>
          <a:p>
            <a:pPr marL="214630" indent="-214630" defTabSz="6858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Continue to improve </a:t>
            </a:r>
            <a:r>
              <a:rPr lang="en-US" altLang="zh-CN" b="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Jc</a:t>
            </a: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by </a:t>
            </a: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 5</a:t>
            </a:r>
          </a:p>
          <a:p>
            <a:pPr marL="214630" indent="-214630" defTabSz="6858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Mid-scale cable production line</a:t>
            </a:r>
          </a:p>
          <a:p>
            <a:pPr marL="214630" indent="-214630" defTabSz="6858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Test magnet</a:t>
            </a:r>
          </a:p>
        </p:txBody>
      </p:sp>
      <p:sp>
        <p:nvSpPr>
          <p:cNvPr id="6" name="文本框 3"/>
          <p:cNvSpPr txBox="1"/>
          <p:nvPr/>
        </p:nvSpPr>
        <p:spPr>
          <a:xfrm>
            <a:off x="351134" y="4303455"/>
            <a:ext cx="5811004" cy="2553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altLang="zh-CN" b="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Why: </a:t>
            </a:r>
          </a:p>
          <a:p>
            <a:pPr marL="214630" indent="-214630" defTabSz="6858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“Metal”, isotropic, …</a:t>
            </a:r>
          </a:p>
          <a:p>
            <a:pPr marL="214630" indent="-214630" defTabSz="6858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Cheap: material(Ba</a:t>
            </a:r>
            <a:r>
              <a:rPr lang="en-US" altLang="zh-CN" b="0" baseline="-250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0.6</a:t>
            </a: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K</a:t>
            </a:r>
            <a:r>
              <a:rPr lang="en-US" altLang="zh-CN" b="0" baseline="-250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0.4</a:t>
            </a: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Fe</a:t>
            </a:r>
            <a:r>
              <a:rPr lang="en-US" altLang="zh-CN" b="0" baseline="-250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As</a:t>
            </a:r>
            <a:r>
              <a:rPr lang="en-US" altLang="zh-CN" b="0" baseline="-250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) and production(PIT)</a:t>
            </a:r>
          </a:p>
          <a:p>
            <a:pPr defTabSz="685800">
              <a:spcBef>
                <a:spcPct val="0"/>
              </a:spcBef>
              <a:defRPr/>
            </a:pPr>
            <a:r>
              <a:rPr lang="en-US" altLang="zh-CN" b="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Status </a:t>
            </a:r>
          </a:p>
          <a:p>
            <a:pPr marL="214630" indent="-214630" defTabSz="6858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Cable length &gt;1000m with good </a:t>
            </a:r>
            <a:r>
              <a:rPr lang="en-US" altLang="zh-CN" b="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Jc</a:t>
            </a:r>
            <a:endParaRPr lang="en-US" altLang="zh-CN" b="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pPr marL="214630" indent="-214630" defTabSz="6858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Stainless-steel IBS tube achieved good </a:t>
            </a:r>
            <a:r>
              <a:rPr lang="en-US" altLang="zh-CN" b="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J</a:t>
            </a:r>
            <a:r>
              <a:rPr lang="en-US" altLang="zh-CN" b="0" baseline="-250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</a:t>
            </a:r>
            <a:endParaRPr lang="en-US" altLang="zh-CN" b="0" baseline="-250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pPr marL="214630" indent="-214630" defTabSz="6858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Small-scale cable production techniques understood</a:t>
            </a:r>
          </a:p>
          <a:p>
            <a:pPr marL="214630" indent="-214630" defTabSz="6858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Test coil successful 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922974" y="6933224"/>
            <a:ext cx="4038600" cy="30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2" tIns="45666" rIns="91332" bIns="45666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charset="-122"/>
              </a:defRPr>
            </a:lvl9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charset="-122"/>
                <a:cs typeface="+mn-cs"/>
              </a:rPr>
              <a:t>1st Iron-based Superconducting solenoid Coil at 24T </a:t>
            </a:r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631" y="5627085"/>
            <a:ext cx="1843642" cy="121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61101" y="5676160"/>
            <a:ext cx="1450473" cy="94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9831230" y="5588920"/>
            <a:ext cx="205731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lvl="3" indent="-179705" defTabSz="900430">
              <a:spcBef>
                <a:spcPts val="3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0" dirty="0">
                <a:solidFill>
                  <a:srgbClr val="0070C0"/>
                </a:solidFill>
                <a:latin typeface="+mn-lt"/>
                <a:ea typeface="微软雅黑" panose="020B0503020204020204" pitchFamily="34" charset="-122"/>
                <a:sym typeface="+mn-ea"/>
              </a:rPr>
              <a:t>First short coil with 40%Jc@24T</a:t>
            </a:r>
          </a:p>
          <a:p>
            <a:pPr marL="179705" lvl="3" indent="-179705" defTabSz="900430">
              <a:spcBef>
                <a:spcPts val="3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0" dirty="0">
                <a:solidFill>
                  <a:srgbClr val="0070C0"/>
                </a:solidFill>
                <a:latin typeface="+mn-lt"/>
                <a:ea typeface="微软雅黑" panose="020B0503020204020204" pitchFamily="34" charset="-122"/>
                <a:sym typeface="+mn-ea"/>
              </a:rPr>
              <a:t>First long coil with 80%Jc@10T</a:t>
            </a:r>
          </a:p>
        </p:txBody>
      </p:sp>
      <p:graphicFrame>
        <p:nvGraphicFramePr>
          <p:cNvPr id="13" name="Chart 1">
            <a:extLst>
              <a:ext uri="{FF2B5EF4-FFF2-40B4-BE49-F238E27FC236}">
                <a16:creationId xmlns:a16="http://schemas.microsoft.com/office/drawing/2014/main" id="{1760EC59-5661-42A5-94C1-905922873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203564"/>
              </p:ext>
            </p:extLst>
          </p:nvPr>
        </p:nvGraphicFramePr>
        <p:xfrm>
          <a:off x="479376" y="1108453"/>
          <a:ext cx="5400600" cy="3195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 Box 5">
            <a:extLst>
              <a:ext uri="{FF2B5EF4-FFF2-40B4-BE49-F238E27FC236}">
                <a16:creationId xmlns:a16="http://schemas.microsoft.com/office/drawing/2014/main" id="{C4F5FB1C-E4DE-4281-B4E2-CDF33FDBD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354" y="3126478"/>
            <a:ext cx="795655" cy="146194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</a:ln>
          <a:effectLst/>
        </p:spPr>
        <p:txBody>
          <a:bodyPr wrap="squar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0"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IBS 2016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D795F838-765D-4197-ADD5-EE88EFBF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181" y="2709632"/>
            <a:ext cx="681324" cy="146194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</a:ln>
          <a:effectLst/>
        </p:spPr>
        <p:txBody>
          <a:bodyPr wrap="squar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0"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IBS 2019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EA88322C-6FC2-47D4-A524-4E6A47AC4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169" y="2529743"/>
            <a:ext cx="681324" cy="146194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</a:ln>
          <a:effectLst/>
        </p:spPr>
        <p:txBody>
          <a:bodyPr wrap="squar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0"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IBS 2022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F8D8BD82-A184-4DF5-8805-3F77943B2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1988840"/>
            <a:ext cx="805241" cy="146194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</a:ln>
          <a:effectLst/>
        </p:spPr>
        <p:txBody>
          <a:bodyPr wrap="squar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0"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IBS 2026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51384" y="1268760"/>
            <a:ext cx="6336704" cy="5328592"/>
          </a:xfrm>
        </p:spPr>
        <p:txBody>
          <a:bodyPr>
            <a:normAutofit/>
          </a:bodyPr>
          <a:lstStyle/>
          <a:p>
            <a:pPr marL="215900" indent="-215900">
              <a:spcBef>
                <a:spcPts val="600"/>
              </a:spcBef>
              <a:spcAft>
                <a:spcPts val="0"/>
              </a:spcAft>
            </a:pPr>
            <a:r>
              <a:rPr lang="en-US" altLang="zh-CN" sz="2400" dirty="0">
                <a:latin typeface="+mn-lt"/>
              </a:rPr>
              <a:t>Experience at HEPS</a:t>
            </a:r>
          </a:p>
          <a:p>
            <a:pPr marL="431800" lvl="1" indent="-215900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+mn-lt"/>
              </a:rPr>
              <a:t>Solar panel: 10 MW </a:t>
            </a:r>
            <a:r>
              <a:rPr lang="en-US" altLang="zh-CN" sz="2000" dirty="0">
                <a:latin typeface="+mn-lt"/>
                <a:sym typeface="Wingdings" panose="05000000000000000000" pitchFamily="2" charset="2"/>
              </a:rPr>
              <a:t> 10% saving</a:t>
            </a:r>
          </a:p>
          <a:p>
            <a:pPr marL="431800" lvl="1" indent="-215900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+mn-lt"/>
                <a:sym typeface="Wingdings" panose="05000000000000000000" pitchFamily="2" charset="2"/>
              </a:rPr>
              <a:t>Permanent magnet: 5.6 GWh saving/</a:t>
            </a:r>
            <a:r>
              <a:rPr lang="en-US" altLang="zh-CN" sz="2000" dirty="0" err="1">
                <a:latin typeface="+mn-lt"/>
                <a:sym typeface="Wingdings" panose="05000000000000000000" pitchFamily="2" charset="2"/>
              </a:rPr>
              <a:t>yr</a:t>
            </a:r>
            <a:endParaRPr lang="en-US" altLang="zh-CN" sz="2000" dirty="0">
              <a:latin typeface="+mn-lt"/>
              <a:sym typeface="Wingdings" panose="05000000000000000000" pitchFamily="2" charset="2"/>
            </a:endParaRPr>
          </a:p>
          <a:p>
            <a:pPr marL="431800" lvl="1" indent="-215900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+mn-lt"/>
                <a:sym typeface="Wingdings" panose="05000000000000000000" pitchFamily="2" charset="2"/>
              </a:rPr>
              <a:t>Hot water(13 MW@42</a:t>
            </a:r>
            <a:r>
              <a:rPr lang="en-US" altLang="zh-CN" sz="2000" baseline="30000" dirty="0">
                <a:latin typeface="+mn-lt"/>
                <a:sym typeface="Wingdings" panose="05000000000000000000" pitchFamily="2" charset="2"/>
              </a:rPr>
              <a:t>o</a:t>
            </a:r>
            <a:r>
              <a:rPr lang="en-US" altLang="zh-CN" sz="2000" dirty="0">
                <a:latin typeface="+mn-lt"/>
                <a:sym typeface="Wingdings" panose="05000000000000000000" pitchFamily="2" charset="2"/>
              </a:rPr>
              <a:t>C) for heating: more than what HEPS needs</a:t>
            </a:r>
          </a:p>
          <a:p>
            <a:pPr marL="132080" indent="-215900">
              <a:spcBef>
                <a:spcPts val="600"/>
              </a:spcBef>
              <a:spcAft>
                <a:spcPts val="0"/>
              </a:spcAft>
            </a:pPr>
            <a:r>
              <a:rPr lang="en-US" altLang="zh-CN" sz="2400" dirty="0">
                <a:latin typeface="+mn-lt"/>
                <a:sym typeface="Wingdings" panose="05000000000000000000" pitchFamily="2" charset="2"/>
              </a:rPr>
              <a:t>R&amp;D for CEPC</a:t>
            </a:r>
          </a:p>
          <a:p>
            <a:pPr marL="431800" lvl="1" indent="-215900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+mn-lt"/>
                <a:sym typeface="Wingdings" panose="05000000000000000000" pitchFamily="2" charset="2"/>
              </a:rPr>
              <a:t>High eff. Klystron, energy recovery Klystron, Solid State Transformer, permanent magnet, …  </a:t>
            </a:r>
          </a:p>
          <a:p>
            <a:pPr marL="431800" lvl="1" indent="-215900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+mn-lt"/>
                <a:sym typeface="Wingdings" panose="05000000000000000000" pitchFamily="2" charset="2"/>
              </a:rPr>
              <a:t>Design and</a:t>
            </a:r>
            <a:r>
              <a:rPr lang="zh-CN" altLang="en-US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latin typeface="+mn-lt"/>
                <a:sym typeface="Wingdings" panose="05000000000000000000" pitchFamily="2" charset="2"/>
              </a:rPr>
              <a:t>R&amp;D</a:t>
            </a:r>
            <a:r>
              <a:rPr lang="zh-CN" altLang="en-US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latin typeface="+mn-lt"/>
                <a:sym typeface="Wingdings" panose="05000000000000000000" pitchFamily="2" charset="2"/>
              </a:rPr>
              <a:t>of</a:t>
            </a:r>
            <a:r>
              <a:rPr lang="zh-CN" altLang="en-US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latin typeface="+mn-lt"/>
                <a:sym typeface="Wingdings" panose="05000000000000000000" pitchFamily="2" charset="2"/>
              </a:rPr>
              <a:t>a “cooling-compressor + heating-pump system” to recover hot water in winter and cooling water in summer for use at HEPS</a:t>
            </a:r>
          </a:p>
          <a:p>
            <a:pPr marL="431800" lvl="1" indent="-215900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latin typeface="+mn-lt"/>
                <a:sym typeface="Wingdings" panose="05000000000000000000" pitchFamily="2" charset="2"/>
              </a:rPr>
              <a:t>Continue to investigate power generator using low-T hot water </a:t>
            </a:r>
          </a:p>
          <a:p>
            <a:pPr marL="431800" lvl="1" indent="-215900">
              <a:spcBef>
                <a:spcPts val="600"/>
              </a:spcBef>
            </a:pPr>
            <a:endParaRPr lang="zh-CN" altLang="en-US" dirty="0">
              <a:latin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Efforts Towards a Green Accelerator</a:t>
            </a:r>
            <a:endParaRPr lang="zh-CN" altLang="en-US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412" y="1055527"/>
            <a:ext cx="3993640" cy="2247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9745" y="1068709"/>
            <a:ext cx="986767" cy="1147047"/>
          </a:xfrm>
          <a:prstGeom prst="rect">
            <a:avLst/>
          </a:prstGeom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230840" y="2939740"/>
            <a:ext cx="3890912" cy="36917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</p:spPr>
        <p:txBody>
          <a:bodyPr wrap="square" lIns="121766" tIns="60884" rIns="121766" bIns="60884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2D3C47"/>
                </a:solidFill>
                <a:effectLst/>
                <a:uLnTx/>
                <a:uFillTx/>
                <a:latin typeface="Calibri"/>
                <a:ea typeface="仿宋" panose="02010609060101010101" pitchFamily="49" charset="-122"/>
                <a:cs typeface="+mn-cs"/>
              </a:rPr>
              <a:t>Solar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3C47"/>
                </a:solidFill>
                <a:effectLst/>
                <a:uLnTx/>
                <a:uFillTx/>
                <a:latin typeface="Calibri"/>
                <a:ea typeface="仿宋" panose="02010609060101010101" pitchFamily="49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2D3C47"/>
                </a:solidFill>
                <a:effectLst/>
                <a:uLnTx/>
                <a:uFillTx/>
                <a:latin typeface="Calibri"/>
                <a:ea typeface="仿宋" panose="02010609060101010101" pitchFamily="49" charset="-122"/>
                <a:cs typeface="+mn-cs"/>
              </a:rPr>
              <a:t>panel on the roof of HEPS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2D3C47"/>
              </a:solidFill>
              <a:effectLst/>
              <a:uLnTx/>
              <a:uFillTx/>
              <a:latin typeface="Calibri"/>
              <a:ea typeface="仿宋" panose="02010609060101010101" pitchFamily="49" charset="-122"/>
              <a:cs typeface="+mn-cs"/>
            </a:endParaRPr>
          </a:p>
        </p:txBody>
      </p:sp>
      <p:pic>
        <p:nvPicPr>
          <p:cNvPr id="13" name="pic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64152" y="3429000"/>
            <a:ext cx="3191771" cy="339730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503" y="209387"/>
            <a:ext cx="11521280" cy="68761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CEPC Detector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Calibri" panose="020F0502020204030204" pitchFamily="34" charset="0"/>
              </a:rPr>
              <a:t>Reference Detector TDR</a:t>
            </a:r>
            <a:endParaRPr lang="zh-CN" altLang="en-US" b="1" dirty="0"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9160" y="1057403"/>
            <a:ext cx="7044992" cy="532859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International collaboration may only be established after the CEPC project is approved by the Chinese government</a:t>
            </a:r>
          </a:p>
          <a:p>
            <a:r>
              <a:rPr lang="en-US" altLang="zh-CN" sz="2400" dirty="0"/>
              <a:t>For the approval, a design and budget is needed</a:t>
            </a:r>
          </a:p>
          <a:p>
            <a:r>
              <a:rPr lang="en-US" altLang="zh-CN" sz="2400" dirty="0"/>
              <a:t>Solution: A reference TDR to demonstrate a working design, the feasibility, technologies, budget, etc. </a:t>
            </a:r>
          </a:p>
          <a:p>
            <a:r>
              <a:rPr lang="en-US" altLang="zh-CN" sz="2400" dirty="0"/>
              <a:t>CEPC international advisory committee suggested and approved this plan</a:t>
            </a:r>
          </a:p>
          <a:p>
            <a:r>
              <a:rPr lang="en-US" altLang="zh-CN" sz="2400" dirty="0"/>
              <a:t>An international review of the Ref-TDR held in April 14-16</a:t>
            </a:r>
          </a:p>
          <a:p>
            <a:r>
              <a:rPr lang="en-US" altLang="zh-CN" sz="2400" dirty="0"/>
              <a:t>TDR will be released in the mid of this year, after being reviewed by IDRC</a:t>
            </a:r>
            <a:endParaRPr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8CE38C-5263-4958-94D4-A2DE1EBC3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317" y="981755"/>
            <a:ext cx="3926466" cy="547988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C5F148E-34B1-495E-B9FC-62F6DF463EB5}"/>
              </a:ext>
            </a:extLst>
          </p:cNvPr>
          <p:cNvSpPr/>
          <p:nvPr/>
        </p:nvSpPr>
        <p:spPr>
          <a:xfrm>
            <a:off x="8472264" y="2852936"/>
            <a:ext cx="30412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Draft, to be published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~ 100 institutions involved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9FAE47-700F-4C52-B35D-7C1B716B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303E1D4-5D50-476C-BD46-EC6B360721A0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25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F91B272-F789-8B0A-1EC0-F3CE9BC4C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Reference Detector: A new Concept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E31034-E715-AA4A-0A37-C4CF2C724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object 12">
            <a:extLst>
              <a:ext uri="{FF2B5EF4-FFF2-40B4-BE49-F238E27FC236}">
                <a16:creationId xmlns:a16="http://schemas.microsoft.com/office/drawing/2014/main" id="{9E332326-7F20-225A-B801-0344C6FF161C}"/>
              </a:ext>
            </a:extLst>
          </p:cNvPr>
          <p:cNvGrpSpPr/>
          <p:nvPr/>
        </p:nvGrpSpPr>
        <p:grpSpPr>
          <a:xfrm>
            <a:off x="666712" y="1835799"/>
            <a:ext cx="4042410" cy="3736340"/>
            <a:chOff x="5266186" y="1871726"/>
            <a:chExt cx="4042410" cy="3736340"/>
          </a:xfrm>
        </p:grpSpPr>
        <p:pic>
          <p:nvPicPr>
            <p:cNvPr id="7" name="object 13">
              <a:extLst>
                <a:ext uri="{FF2B5EF4-FFF2-40B4-BE49-F238E27FC236}">
                  <a16:creationId xmlns:a16="http://schemas.microsoft.com/office/drawing/2014/main" id="{9416BDE5-905E-B8B6-80F2-1542C3A72F9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66186" y="2057783"/>
              <a:ext cx="4042018" cy="3309362"/>
            </a:xfrm>
            <a:prstGeom prst="rect">
              <a:avLst/>
            </a:prstGeom>
          </p:spPr>
        </p:pic>
        <p:sp>
          <p:nvSpPr>
            <p:cNvPr id="8" name="object 14">
              <a:extLst>
                <a:ext uri="{FF2B5EF4-FFF2-40B4-BE49-F238E27FC236}">
                  <a16:creationId xmlns:a16="http://schemas.microsoft.com/office/drawing/2014/main" id="{2EA7A94B-241C-E96A-0100-B17C8AF65A9E}"/>
                </a:ext>
              </a:extLst>
            </p:cNvPr>
            <p:cNvSpPr/>
            <p:nvPr/>
          </p:nvSpPr>
          <p:spPr>
            <a:xfrm>
              <a:off x="5554472" y="1871725"/>
              <a:ext cx="2661920" cy="3736340"/>
            </a:xfrm>
            <a:custGeom>
              <a:avLst/>
              <a:gdLst/>
              <a:ahLst/>
              <a:cxnLst/>
              <a:rect l="l" t="t" r="r" b="b"/>
              <a:pathLst>
                <a:path w="2661920" h="3736340">
                  <a:moveTo>
                    <a:pt x="896493" y="1613662"/>
                  </a:moveTo>
                  <a:lnTo>
                    <a:pt x="879246" y="1590040"/>
                  </a:lnTo>
                  <a:lnTo>
                    <a:pt x="812800" y="1498981"/>
                  </a:lnTo>
                  <a:lnTo>
                    <a:pt x="825588" y="1562773"/>
                  </a:lnTo>
                  <a:lnTo>
                    <a:pt x="11684" y="1142873"/>
                  </a:lnTo>
                  <a:lnTo>
                    <a:pt x="0" y="1165479"/>
                  </a:lnTo>
                  <a:lnTo>
                    <a:pt x="813917" y="1585379"/>
                  </a:lnTo>
                  <a:lnTo>
                    <a:pt x="754507" y="1611884"/>
                  </a:lnTo>
                  <a:lnTo>
                    <a:pt x="896493" y="1613662"/>
                  </a:lnTo>
                  <a:close/>
                </a:path>
                <a:path w="2661920" h="3736340">
                  <a:moveTo>
                    <a:pt x="1050798" y="616204"/>
                  </a:moveTo>
                  <a:lnTo>
                    <a:pt x="1015225" y="670687"/>
                  </a:lnTo>
                  <a:lnTo>
                    <a:pt x="824103" y="91059"/>
                  </a:lnTo>
                  <a:lnTo>
                    <a:pt x="799973" y="98933"/>
                  </a:lnTo>
                  <a:lnTo>
                    <a:pt x="991069" y="678599"/>
                  </a:lnTo>
                  <a:lnTo>
                    <a:pt x="930148" y="655955"/>
                  </a:lnTo>
                  <a:lnTo>
                    <a:pt x="1030224" y="756666"/>
                  </a:lnTo>
                  <a:lnTo>
                    <a:pt x="1040231" y="688340"/>
                  </a:lnTo>
                  <a:lnTo>
                    <a:pt x="1050798" y="616204"/>
                  </a:lnTo>
                  <a:close/>
                </a:path>
                <a:path w="2661920" h="3736340">
                  <a:moveTo>
                    <a:pt x="1977771" y="3733546"/>
                  </a:moveTo>
                  <a:lnTo>
                    <a:pt x="1802345" y="1944446"/>
                  </a:lnTo>
                  <a:lnTo>
                    <a:pt x="1856867" y="1979930"/>
                  </a:lnTo>
                  <a:lnTo>
                    <a:pt x="1828190" y="1934337"/>
                  </a:lnTo>
                  <a:lnTo>
                    <a:pt x="1781302" y="1859788"/>
                  </a:lnTo>
                  <a:lnTo>
                    <a:pt x="1730502" y="1992376"/>
                  </a:lnTo>
                  <a:lnTo>
                    <a:pt x="1777085" y="1947011"/>
                  </a:lnTo>
                  <a:lnTo>
                    <a:pt x="1952498" y="3736022"/>
                  </a:lnTo>
                  <a:lnTo>
                    <a:pt x="1977771" y="3733546"/>
                  </a:lnTo>
                  <a:close/>
                </a:path>
                <a:path w="2661920" h="3736340">
                  <a:moveTo>
                    <a:pt x="2661412" y="7112"/>
                  </a:moveTo>
                  <a:lnTo>
                    <a:pt x="2637028" y="0"/>
                  </a:lnTo>
                  <a:lnTo>
                    <a:pt x="2413393" y="773633"/>
                  </a:lnTo>
                  <a:lnTo>
                    <a:pt x="2375789" y="720471"/>
                  </a:lnTo>
                  <a:lnTo>
                    <a:pt x="2401570" y="860171"/>
                  </a:lnTo>
                  <a:lnTo>
                    <a:pt x="2465857" y="790448"/>
                  </a:lnTo>
                  <a:lnTo>
                    <a:pt x="2497836" y="755777"/>
                  </a:lnTo>
                  <a:lnTo>
                    <a:pt x="2437790" y="780669"/>
                  </a:lnTo>
                  <a:lnTo>
                    <a:pt x="2661412" y="711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object 15">
            <a:extLst>
              <a:ext uri="{FF2B5EF4-FFF2-40B4-BE49-F238E27FC236}">
                <a16:creationId xmlns:a16="http://schemas.microsoft.com/office/drawing/2014/main" id="{A852DDAD-911D-2556-F3D7-F914CB71864B}"/>
              </a:ext>
            </a:extLst>
          </p:cNvPr>
          <p:cNvSpPr txBox="1"/>
          <p:nvPr/>
        </p:nvSpPr>
        <p:spPr>
          <a:xfrm>
            <a:off x="1230587" y="1374153"/>
            <a:ext cx="10731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SC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Magnet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(3T/2T)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102251C1-4DF2-8F3A-470A-B2E51F9BF908}"/>
              </a:ext>
            </a:extLst>
          </p:cNvPr>
          <p:cNvSpPr txBox="1"/>
          <p:nvPr/>
        </p:nvSpPr>
        <p:spPr>
          <a:xfrm>
            <a:off x="326221" y="2654695"/>
            <a:ext cx="8248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LumiCal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275D689F-1530-3553-8E3C-4011FB06D604}"/>
              </a:ext>
            </a:extLst>
          </p:cNvPr>
          <p:cNvSpPr txBox="1"/>
          <p:nvPr/>
        </p:nvSpPr>
        <p:spPr>
          <a:xfrm>
            <a:off x="698966" y="5215523"/>
            <a:ext cx="14147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Vertex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(MAPS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SiPixel)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0CC551B1-3647-5647-8EDD-6D44E31CDD35}"/>
              </a:ext>
            </a:extLst>
          </p:cNvPr>
          <p:cNvSpPr txBox="1"/>
          <p:nvPr/>
        </p:nvSpPr>
        <p:spPr>
          <a:xfrm>
            <a:off x="5061289" y="3203334"/>
            <a:ext cx="17037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Crystal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PFA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ECAL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55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(Transverse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bar)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B1333E53-D1E7-28E4-3DCD-394A0E3F710B}"/>
              </a:ext>
            </a:extLst>
          </p:cNvPr>
          <p:cNvSpPr txBox="1"/>
          <p:nvPr/>
        </p:nvSpPr>
        <p:spPr>
          <a:xfrm>
            <a:off x="5351737" y="4209428"/>
            <a:ext cx="10610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OTK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(AC-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LGAD)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4" name="object 21">
            <a:extLst>
              <a:ext uri="{FF2B5EF4-FFF2-40B4-BE49-F238E27FC236}">
                <a16:creationId xmlns:a16="http://schemas.microsoft.com/office/drawing/2014/main" id="{E8F5AC38-6AAC-A457-4362-D1C9C0B45515}"/>
              </a:ext>
            </a:extLst>
          </p:cNvPr>
          <p:cNvSpPr txBox="1"/>
          <p:nvPr/>
        </p:nvSpPr>
        <p:spPr>
          <a:xfrm>
            <a:off x="2214076" y="5581333"/>
            <a:ext cx="14147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ITK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(MAPS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SiPixel)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1FD998D4-9AFF-D307-6C2D-FD348C3425CB}"/>
              </a:ext>
            </a:extLst>
          </p:cNvPr>
          <p:cNvSpPr/>
          <p:nvPr/>
        </p:nvSpPr>
        <p:spPr>
          <a:xfrm>
            <a:off x="2931372" y="2561984"/>
            <a:ext cx="2340610" cy="2593975"/>
          </a:xfrm>
          <a:custGeom>
            <a:avLst/>
            <a:gdLst/>
            <a:ahLst/>
            <a:cxnLst/>
            <a:rect l="l" t="t" r="r" b="b"/>
            <a:pathLst>
              <a:path w="2340609" h="2593975">
                <a:moveTo>
                  <a:pt x="1496187" y="2574290"/>
                </a:moveTo>
                <a:lnTo>
                  <a:pt x="77076" y="1345095"/>
                </a:lnTo>
                <a:lnTo>
                  <a:pt x="73596" y="1342072"/>
                </a:lnTo>
                <a:lnTo>
                  <a:pt x="109855" y="1335405"/>
                </a:lnTo>
                <a:lnTo>
                  <a:pt x="137541" y="1330325"/>
                </a:lnTo>
                <a:lnTo>
                  <a:pt x="60134" y="1310538"/>
                </a:lnTo>
                <a:lnTo>
                  <a:pt x="60134" y="1342072"/>
                </a:lnTo>
                <a:lnTo>
                  <a:pt x="57658" y="1345006"/>
                </a:lnTo>
                <a:lnTo>
                  <a:pt x="49276" y="1354582"/>
                </a:lnTo>
                <a:lnTo>
                  <a:pt x="57505" y="1345095"/>
                </a:lnTo>
                <a:lnTo>
                  <a:pt x="60134" y="1342072"/>
                </a:lnTo>
                <a:lnTo>
                  <a:pt x="60134" y="1310538"/>
                </a:lnTo>
                <a:lnTo>
                  <a:pt x="0" y="1295146"/>
                </a:lnTo>
                <a:lnTo>
                  <a:pt x="54483" y="1426337"/>
                </a:lnTo>
                <a:lnTo>
                  <a:pt x="57023" y="1361300"/>
                </a:lnTo>
                <a:lnTo>
                  <a:pt x="1479550" y="2593467"/>
                </a:lnTo>
                <a:lnTo>
                  <a:pt x="1496187" y="2574290"/>
                </a:lnTo>
                <a:close/>
              </a:path>
              <a:path w="2340609" h="2593975">
                <a:moveTo>
                  <a:pt x="1799590" y="23876"/>
                </a:moveTo>
                <a:lnTo>
                  <a:pt x="1790954" y="0"/>
                </a:lnTo>
                <a:lnTo>
                  <a:pt x="299364" y="539851"/>
                </a:lnTo>
                <a:lnTo>
                  <a:pt x="320294" y="478282"/>
                </a:lnTo>
                <a:lnTo>
                  <a:pt x="222504" y="581152"/>
                </a:lnTo>
                <a:lnTo>
                  <a:pt x="363474" y="597662"/>
                </a:lnTo>
                <a:lnTo>
                  <a:pt x="313639" y="567182"/>
                </a:lnTo>
                <a:lnTo>
                  <a:pt x="307987" y="563727"/>
                </a:lnTo>
                <a:lnTo>
                  <a:pt x="1799590" y="23876"/>
                </a:lnTo>
                <a:close/>
              </a:path>
              <a:path w="2340609" h="2593975">
                <a:moveTo>
                  <a:pt x="2340102" y="1900174"/>
                </a:moveTo>
                <a:lnTo>
                  <a:pt x="410794" y="833577"/>
                </a:lnTo>
                <a:lnTo>
                  <a:pt x="422656" y="828675"/>
                </a:lnTo>
                <a:lnTo>
                  <a:pt x="471043" y="808736"/>
                </a:lnTo>
                <a:lnTo>
                  <a:pt x="329184" y="802894"/>
                </a:lnTo>
                <a:lnTo>
                  <a:pt x="409575" y="919861"/>
                </a:lnTo>
                <a:lnTo>
                  <a:pt x="398602" y="855802"/>
                </a:lnTo>
                <a:lnTo>
                  <a:pt x="2327783" y="1922399"/>
                </a:lnTo>
                <a:lnTo>
                  <a:pt x="2340102" y="190017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4D343D44-7B53-3972-2999-10D2C86E19C7}"/>
              </a:ext>
            </a:extLst>
          </p:cNvPr>
          <p:cNvSpPr txBox="1"/>
          <p:nvPr/>
        </p:nvSpPr>
        <p:spPr>
          <a:xfrm>
            <a:off x="4817068" y="2197114"/>
            <a:ext cx="17608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PFA</a:t>
            </a:r>
            <a:r>
              <a:rPr kumimoji="0" sz="1600" b="1" i="0" u="none" strike="noStrike" kern="1200" cap="none" spc="2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HCAL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(Scintillation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Glass)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4C8A41F2-35B5-2FB8-33A1-E973FD261FF8}"/>
              </a:ext>
            </a:extLst>
          </p:cNvPr>
          <p:cNvSpPr txBox="1"/>
          <p:nvPr/>
        </p:nvSpPr>
        <p:spPr>
          <a:xfrm>
            <a:off x="4086818" y="5032084"/>
            <a:ext cx="17386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TPC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(Pixelated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readout)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8" name="object 25">
            <a:extLst>
              <a:ext uri="{FF2B5EF4-FFF2-40B4-BE49-F238E27FC236}">
                <a16:creationId xmlns:a16="http://schemas.microsoft.com/office/drawing/2014/main" id="{54103A0B-0425-1B2F-4406-3AA4E3C8472A}"/>
              </a:ext>
            </a:extLst>
          </p:cNvPr>
          <p:cNvSpPr/>
          <p:nvPr/>
        </p:nvSpPr>
        <p:spPr>
          <a:xfrm>
            <a:off x="1396196" y="3282709"/>
            <a:ext cx="3577590" cy="1911985"/>
          </a:xfrm>
          <a:custGeom>
            <a:avLst/>
            <a:gdLst/>
            <a:ahLst/>
            <a:cxnLst/>
            <a:rect l="l" t="t" r="r" b="b"/>
            <a:pathLst>
              <a:path w="3577590" h="1911985">
                <a:moveTo>
                  <a:pt x="1320038" y="385445"/>
                </a:moveTo>
                <a:lnTo>
                  <a:pt x="1188974" y="440055"/>
                </a:lnTo>
                <a:lnTo>
                  <a:pt x="1253998" y="442506"/>
                </a:lnTo>
                <a:lnTo>
                  <a:pt x="0" y="1895094"/>
                </a:lnTo>
                <a:lnTo>
                  <a:pt x="19304" y="1911616"/>
                </a:lnTo>
                <a:lnTo>
                  <a:pt x="1273200" y="458978"/>
                </a:lnTo>
                <a:lnTo>
                  <a:pt x="1285113" y="523113"/>
                </a:lnTo>
                <a:lnTo>
                  <a:pt x="1307503" y="434848"/>
                </a:lnTo>
                <a:lnTo>
                  <a:pt x="1320038" y="385445"/>
                </a:lnTo>
                <a:close/>
              </a:path>
              <a:path w="3577590" h="1911985">
                <a:moveTo>
                  <a:pt x="3577463" y="171196"/>
                </a:moveTo>
                <a:lnTo>
                  <a:pt x="2023110" y="47421"/>
                </a:lnTo>
                <a:lnTo>
                  <a:pt x="2011934" y="59309"/>
                </a:lnTo>
                <a:lnTo>
                  <a:pt x="2010918" y="71882"/>
                </a:lnTo>
                <a:lnTo>
                  <a:pt x="2011921" y="59309"/>
                </a:lnTo>
                <a:lnTo>
                  <a:pt x="2023110" y="47421"/>
                </a:lnTo>
                <a:lnTo>
                  <a:pt x="2023872" y="46609"/>
                </a:lnTo>
                <a:lnTo>
                  <a:pt x="2067687" y="0"/>
                </a:lnTo>
                <a:lnTo>
                  <a:pt x="1935988" y="53213"/>
                </a:lnTo>
                <a:lnTo>
                  <a:pt x="2057527" y="126619"/>
                </a:lnTo>
                <a:lnTo>
                  <a:pt x="2020989" y="72694"/>
                </a:lnTo>
                <a:lnTo>
                  <a:pt x="3575558" y="196469"/>
                </a:lnTo>
                <a:lnTo>
                  <a:pt x="3577463" y="17119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CA7AC13C-7D88-5554-4871-64F28B160B81}"/>
              </a:ext>
            </a:extLst>
          </p:cNvPr>
          <p:cNvSpPr txBox="1"/>
          <p:nvPr/>
        </p:nvSpPr>
        <p:spPr>
          <a:xfrm>
            <a:off x="3038227" y="1222519"/>
            <a:ext cx="16357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4953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Yoke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+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Muon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(PS+SiPM)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3A93C81-E211-5FBC-7635-053A14E715C3}"/>
              </a:ext>
            </a:extLst>
          </p:cNvPr>
          <p:cNvSpPr/>
          <p:nvPr/>
        </p:nvSpPr>
        <p:spPr>
          <a:xfrm>
            <a:off x="119336" y="1124744"/>
            <a:ext cx="6840760" cy="5256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CFD415C-5734-6743-AB82-0E58085A3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538"/>
            <a:ext cx="5544392" cy="4056085"/>
          </a:xfrm>
          <a:prstGeom prst="rect">
            <a:avLst/>
          </a:prstGeom>
        </p:spPr>
      </p:pic>
      <p:sp>
        <p:nvSpPr>
          <p:cNvPr id="26" name="内容占位符 1">
            <a:extLst>
              <a:ext uri="{FF2B5EF4-FFF2-40B4-BE49-F238E27FC236}">
                <a16:creationId xmlns:a16="http://schemas.microsoft.com/office/drawing/2014/main" id="{9F7C7E01-FFE6-4100-66A9-BC1F4EDC3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3220" y="1124744"/>
            <a:ext cx="6422559" cy="4969669"/>
          </a:xfr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600"/>
              </a:spcBef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Silicon </a:t>
            </a:r>
            <a:r>
              <a:rPr kumimoji="0" lang="en-US" altLang="zh-CN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tracker+TPC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precision tracking combined with PID</a:t>
            </a: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6050" lvl="1" indent="-216000">
              <a:spcBef>
                <a:spcPts val="600"/>
              </a:spcBef>
            </a:pPr>
            <a:r>
              <a:rPr lang="en-US" altLang="zh-CN" sz="16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Inner tracker</a:t>
            </a:r>
            <a:r>
              <a:rPr lang="en-US" altLang="zh-CN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three barrel layers and </a:t>
            </a:r>
            <a:r>
              <a:rPr lang="en-US" altLang="zh-CN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endcap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layers</a:t>
            </a:r>
            <a:r>
              <a:rPr lang="zh-CN" altLang="zh-CN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 MAPS </a:t>
            </a:r>
            <a:r>
              <a:rPr lang="zh-CN" altLang="zh-CN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HV-CMOS pixel sensors</a:t>
            </a:r>
            <a:r>
              <a:rPr lang="en-US" altLang="zh-CN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using 65nm tech.</a:t>
            </a:r>
            <a:endParaRPr kumimoji="0" lang="en-US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6050" lvl="1" indent="-216000">
              <a:spcBef>
                <a:spcPts val="600"/>
              </a:spcBef>
            </a:pPr>
            <a:r>
              <a:rPr kumimoji="0" lang="zh-CN" alt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TPC</a:t>
            </a: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for PID and tracking: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P</a:t>
            </a:r>
            <a:r>
              <a:rPr lang="en-US" altLang="zh-CN" sz="1600" dirty="0">
                <a:ea typeface="DengXian" panose="02010600030101010101" pitchFamily="2" charset="-122"/>
                <a:cs typeface="Times New Roman" panose="02020603050405020304" pitchFamily="18" charset="0"/>
              </a:rPr>
              <a:t>ixelated readout (500</a:t>
            </a:r>
            <a:r>
              <a:rPr lang="zh-CN" altLang="zh-CN" sz="1600" dirty="0">
                <a:ea typeface="DengXian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1600" dirty="0">
                <a:ea typeface="DengXian" panose="02010600030101010101" pitchFamily="2" charset="-122"/>
                <a:cs typeface="Times New Roman" panose="02020603050405020304" pitchFamily="18" charset="0"/>
              </a:rPr>
              <a:t>500mm</a:t>
            </a:r>
            <a:r>
              <a:rPr lang="zh-CN" altLang="zh-CN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²</a:t>
            </a:r>
            <a:r>
              <a:rPr lang="en-US" altLang="zh-CN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) of </a:t>
            </a:r>
            <a:r>
              <a:rPr lang="en-US" altLang="zh-CN" sz="1600" dirty="0">
                <a:ea typeface="DengXian" panose="02010600030101010101" pitchFamily="2" charset="-122"/>
                <a:cs typeface="Times New Roman" panose="02020603050405020304" pitchFamily="18" charset="0"/>
              </a:rPr>
              <a:t>Micromegas</a:t>
            </a:r>
            <a:r>
              <a:rPr lang="en-US" altLang="zh-CN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 good tracking and PID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616050" lvl="1" indent="-216000">
              <a:spcBef>
                <a:spcPts val="600"/>
              </a:spcBef>
            </a:pP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Outer tracker: </a:t>
            </a: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one barrel laye</a:t>
            </a:r>
            <a:r>
              <a:rPr kumimoji="0" lang="zh-CN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r and two endcap disk</a:t>
            </a: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s </a:t>
            </a:r>
            <a:r>
              <a:rPr kumimoji="0" lang="zh-CN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based on AC</a:t>
            </a: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zh-CN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LGAD</a:t>
            </a: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zh-CN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to measure timing and position</a:t>
            </a: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simultaneously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</a:pP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PFA-oriented 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ECAL: </a:t>
            </a:r>
            <a:r>
              <a:rPr kumimoji="0" lang="en-US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18</a:t>
            </a:r>
            <a:r>
              <a:rPr lang="zh-CN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 layers</a:t>
            </a:r>
            <a:r>
              <a:rPr lang="en-US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 of BGO </a:t>
            </a:r>
            <a:r>
              <a:rPr lang="zh-CN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crystal bars</a:t>
            </a:r>
            <a:r>
              <a:rPr lang="en-US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(1.5</a:t>
            </a:r>
            <a:r>
              <a:rPr lang="zh-CN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1.5</a:t>
            </a:r>
            <a:r>
              <a:rPr lang="zh-CN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40 cm</a:t>
            </a:r>
            <a:r>
              <a:rPr lang="en-US" altLang="zh-CN" sz="2000" baseline="30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),  arranged in the x-y direction alternatively, in perpendicular to the beam, </a:t>
            </a:r>
            <a:r>
              <a:rPr lang="zh-CN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to achieve fine </a:t>
            </a:r>
            <a:r>
              <a:rPr lang="en-US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3D </a:t>
            </a:r>
            <a:r>
              <a:rPr lang="zh-CN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granularity</a:t>
            </a:r>
            <a:r>
              <a:rPr lang="en-US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, and good position and energy resolution 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</a:pPr>
            <a:r>
              <a:rPr lang="zh-CN" altLang="zh-CN" sz="2000" b="1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PFA-oriented </a:t>
            </a:r>
            <a:r>
              <a:rPr lang="en-US" altLang="zh-CN" sz="2000" b="1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HCAL: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48 layers of glass scintillator tiles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4×4 cm</a:t>
            </a:r>
            <a:r>
              <a:rPr lang="zh-CN" altLang="zh-CN" sz="2000" baseline="30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kumimoji="0" lang="zh-CN" altLang="zh-CN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interspersed with steel plates 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for good </a:t>
            </a:r>
            <a:r>
              <a:rPr lang="en-US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3D </a:t>
            </a:r>
            <a:r>
              <a:rPr lang="zh-CN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granularity </a:t>
            </a:r>
            <a:r>
              <a:rPr lang="en-US" altLang="zh-CN" sz="20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and 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3792249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3BEF31-F36D-4172-9DB2-D363CF84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85" y="299575"/>
            <a:ext cx="106584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lt"/>
              </a:rPr>
              <a:t>Vertex and Silicon Tracker</a:t>
            </a:r>
            <a:endParaRPr lang="zh-CN" alt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EBB8D52-A086-42F8-A4C6-E81A2EE3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43" y="4041016"/>
            <a:ext cx="1668507" cy="2637585"/>
          </a:xfrm>
          <a:prstGeom prst="rect">
            <a:avLst/>
          </a:prstGeom>
        </p:spPr>
      </p:pic>
      <p:sp>
        <p:nvSpPr>
          <p:cNvPr id="9" name="内容占位符 8">
            <a:extLst>
              <a:ext uri="{FF2B5EF4-FFF2-40B4-BE49-F238E27FC236}">
                <a16:creationId xmlns:a16="http://schemas.microsoft.com/office/drawing/2014/main" id="{1315176C-4509-460A-8E27-B7CD77E4F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551" y="1111906"/>
            <a:ext cx="6992295" cy="1597014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200" dirty="0"/>
              <a:t>Vertex: MAPS silicon sensors bend to a tube, for</a:t>
            </a:r>
            <a:r>
              <a:rPr lang="en-US" altLang="zh-CN" sz="2200" dirty="0">
                <a:latin typeface="Symbol" panose="05050102010706020507" pitchFamily="18" charset="2"/>
              </a:rPr>
              <a:t> s</a:t>
            </a:r>
            <a:r>
              <a:rPr lang="en-US" altLang="zh-CN" sz="2200" dirty="0"/>
              <a:t> of 3-5 </a:t>
            </a:r>
            <a:r>
              <a:rPr lang="en-US" altLang="zh-CN" sz="2200" dirty="0">
                <a:latin typeface="Symbol" panose="05050102010706020507" pitchFamily="18" charset="2"/>
              </a:rPr>
              <a:t>m</a:t>
            </a:r>
            <a:r>
              <a:rPr lang="en-US" altLang="zh-CN" sz="2200" dirty="0"/>
              <a:t>m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200" dirty="0"/>
              <a:t>20 m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 Inner tracker using</a:t>
            </a:r>
            <a:r>
              <a:rPr lang="en-US" altLang="zh-CN" sz="2200" baseline="30000" dirty="0"/>
              <a:t> </a:t>
            </a:r>
            <a:r>
              <a:rPr lang="en-US" altLang="zh-CN" sz="2200" dirty="0"/>
              <a:t>HV-CMOS pixel for </a:t>
            </a:r>
            <a:r>
              <a:rPr lang="en-US" altLang="zh-CN" sz="2200" dirty="0">
                <a:latin typeface="Symbol" panose="05050102010706020507" pitchFamily="18" charset="2"/>
              </a:rPr>
              <a:t>s</a:t>
            </a:r>
            <a:r>
              <a:rPr lang="en-US" altLang="zh-CN" sz="2200" dirty="0"/>
              <a:t> &lt;</a:t>
            </a:r>
            <a:r>
              <a:rPr lang="el-GR" altLang="zh-CN" sz="2200" dirty="0"/>
              <a:t>10 μ</a:t>
            </a:r>
            <a:r>
              <a:rPr lang="en-US" altLang="zh-CN" sz="2200" dirty="0"/>
              <a:t>m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200" dirty="0"/>
              <a:t>80 m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 outer tracker using AC-LGAD strips for </a:t>
            </a:r>
            <a:r>
              <a:rPr lang="en-US" altLang="zh-CN" sz="2200" dirty="0">
                <a:latin typeface="Symbol" panose="05050102010706020507" pitchFamily="18" charset="2"/>
              </a:rPr>
              <a:t>s</a:t>
            </a:r>
            <a:r>
              <a:rPr lang="en-US" altLang="zh-CN" sz="2200" dirty="0"/>
              <a:t>&lt;</a:t>
            </a:r>
            <a:r>
              <a:rPr lang="el-GR" altLang="zh-CN" sz="2200" dirty="0"/>
              <a:t>10 μ</a:t>
            </a:r>
            <a:r>
              <a:rPr lang="en-US" altLang="zh-CN" sz="2200" dirty="0"/>
              <a:t>m, </a:t>
            </a:r>
            <a:r>
              <a:rPr lang="en-US" altLang="zh-CN" sz="2200" dirty="0" err="1">
                <a:latin typeface="Symbol" panose="05050102010706020507" pitchFamily="18" charset="2"/>
              </a:rPr>
              <a:t>s</a:t>
            </a:r>
            <a:r>
              <a:rPr lang="en-US" altLang="zh-CN" sz="2200" baseline="-25000" dirty="0" err="1"/>
              <a:t>t</a:t>
            </a:r>
            <a:r>
              <a:rPr lang="en-US" altLang="zh-CN" sz="2200" dirty="0"/>
              <a:t>&lt;50 </a:t>
            </a:r>
            <a:r>
              <a:rPr lang="en-US" altLang="zh-CN" sz="2200" dirty="0" err="1"/>
              <a:t>ps</a:t>
            </a:r>
            <a:endParaRPr lang="en-US" altLang="zh-CN" sz="22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200" dirty="0"/>
              <a:t>TPC for tracking and PID for </a:t>
            </a:r>
            <a:r>
              <a:rPr lang="en-US" altLang="zh-CN" sz="2200" dirty="0">
                <a:latin typeface="Symbol" panose="05050102010706020507" pitchFamily="18" charset="2"/>
              </a:rPr>
              <a:t>s</a:t>
            </a:r>
            <a:r>
              <a:rPr lang="en-US" altLang="zh-CN" sz="2200" dirty="0"/>
              <a:t>&lt;150 um, </a:t>
            </a:r>
            <a:r>
              <a:rPr lang="en-US" altLang="zh-CN" sz="2200" dirty="0" err="1"/>
              <a:t>dN</a:t>
            </a:r>
            <a:r>
              <a:rPr lang="en-US" altLang="zh-CN" sz="2200" dirty="0"/>
              <a:t>/dx ~ 3%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zh-CN" sz="22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zh-CN" sz="20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zh-CN" sz="2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B233D64-917A-488C-826B-6D7377D78E39}"/>
              </a:ext>
            </a:extLst>
          </p:cNvPr>
          <p:cNvSpPr/>
          <p:nvPr/>
        </p:nvSpPr>
        <p:spPr>
          <a:xfrm>
            <a:off x="820818" y="4069410"/>
            <a:ext cx="1407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-Bold"/>
                <a:ea typeface="宋体" panose="02010600030101010101" pitchFamily="2" charset="-122"/>
                <a:cs typeface="+mn-cs"/>
              </a:rPr>
              <a:t>12 mm 14 mm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481735-F236-4040-89F7-44B703FEAF34}"/>
              </a:ext>
            </a:extLst>
          </p:cNvPr>
          <p:cNvSpPr/>
          <p:nvPr/>
        </p:nvSpPr>
        <p:spPr>
          <a:xfrm>
            <a:off x="379876" y="3037587"/>
            <a:ext cx="2289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dummy wafer, thinned to 40μm, can be curved to 12mm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4638AE9-849F-4AB3-9E5F-43EA8A6F1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12"/>
          <a:stretch/>
        </p:blipFill>
        <p:spPr>
          <a:xfrm>
            <a:off x="7303846" y="1045676"/>
            <a:ext cx="4873745" cy="260634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E63B93A-BF1C-470C-BF4F-50D5D111B7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77" r="17473"/>
          <a:stretch/>
        </p:blipFill>
        <p:spPr>
          <a:xfrm>
            <a:off x="7608168" y="3754754"/>
            <a:ext cx="4368426" cy="32101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E4DD910-3BA2-4463-9814-A3952F409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673" y="4627272"/>
            <a:ext cx="1980273" cy="190622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59B1988-173B-413E-850A-48058484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447" y="4678580"/>
            <a:ext cx="2558708" cy="1885893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3E30A5F-1020-4765-9469-FEEAF3F41319}"/>
              </a:ext>
            </a:extLst>
          </p:cNvPr>
          <p:cNvSpPr/>
          <p:nvPr/>
        </p:nvSpPr>
        <p:spPr>
          <a:xfrm>
            <a:off x="5206856" y="4744342"/>
            <a:ext cx="2202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8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μm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for 150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μm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strip pitch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2AFC94A-5A43-4B10-8678-FB93F9AE5907}"/>
              </a:ext>
            </a:extLst>
          </p:cNvPr>
          <p:cNvSpPr/>
          <p:nvPr/>
        </p:nvSpPr>
        <p:spPr>
          <a:xfrm>
            <a:off x="3807698" y="6474518"/>
            <a:ext cx="2739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Black"/>
                <a:ea typeface="宋体" panose="02010600030101010101" pitchFamily="2" charset="-122"/>
                <a:cs typeface="+mn-cs"/>
              </a:rPr>
              <a:t>AC-LGAD test Performance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7B96A64-D11F-4464-AD6D-298285B842A1}"/>
              </a:ext>
            </a:extLst>
          </p:cNvPr>
          <p:cNvSpPr/>
          <p:nvPr/>
        </p:nvSpPr>
        <p:spPr>
          <a:xfrm>
            <a:off x="2855640" y="5297717"/>
            <a:ext cx="6164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ea typeface="宋体" panose="02010600030101010101" pitchFamily="2" charset="-122"/>
                <a:cs typeface="+mn-cs"/>
              </a:rPr>
              <a:t>38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ea typeface="宋体" panose="02010600030101010101" pitchFamily="2" charset="-122"/>
                <a:cs typeface="+mn-cs"/>
              </a:rPr>
              <a:t>ps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96796BD-0027-46B6-9B40-8A9F881706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84" b="8904"/>
          <a:stretch/>
        </p:blipFill>
        <p:spPr>
          <a:xfrm>
            <a:off x="2733541" y="3042841"/>
            <a:ext cx="4873745" cy="142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01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EFDC98-586B-4176-9213-C06D7DD7C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440"/>
            <a:ext cx="10515600" cy="6241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+mn-lt"/>
              </a:rPr>
              <a:t>Electromagnetic Calorimeter</a:t>
            </a:r>
            <a:endParaRPr lang="zh-CN" alt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962788-1071-4FC5-80BF-F8555D2B5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89" y="903391"/>
            <a:ext cx="6481108" cy="2444328"/>
          </a:xfrm>
        </p:spPr>
        <p:txBody>
          <a:bodyPr>
            <a:normAutofit/>
          </a:bodyPr>
          <a:lstStyle/>
          <a:p>
            <a:pPr defTabSz="913130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Newly arranged crystal ECAL with good 3D shower reconstructed for PFA</a:t>
            </a:r>
          </a:p>
          <a:p>
            <a:pPr defTabSz="913130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Energy resolution from beam test: 1.3%/</a:t>
            </a: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E0.7%</a:t>
            </a: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 </a:t>
            </a:r>
          </a:p>
          <a:p>
            <a:pPr defTabSz="913130">
              <a:lnSpc>
                <a:spcPct val="120000"/>
              </a:lnSpc>
              <a:spcBef>
                <a:spcPts val="300"/>
              </a:spcBef>
              <a:defRPr/>
            </a:pPr>
            <a:endParaRPr lang="zh-CN" alt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00B13B22-1DE2-49BA-9D66-5C31C54C37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917051"/>
            <a:ext cx="4532894" cy="2444328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B2C7AA3C-C471-4FB9-9835-5526C61FF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834" y="3375971"/>
            <a:ext cx="2936900" cy="1419352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4ACCE326-FF5D-4629-B377-398ED0B6E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58" y="2472178"/>
            <a:ext cx="2925902" cy="19506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E50B5C9-054B-41A2-9130-A696ABFDC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399" y="2453699"/>
            <a:ext cx="2925902" cy="195060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43B684BA-946C-4899-A362-5045A9E9EFBB}"/>
              </a:ext>
            </a:extLst>
          </p:cNvPr>
          <p:cNvSpPr txBox="1"/>
          <p:nvPr/>
        </p:nvSpPr>
        <p:spPr>
          <a:xfrm>
            <a:off x="729057" y="2069400"/>
            <a:ext cx="2792772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 GeV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Math"/>
                <a:ea typeface="宋体" panose="02010600030101010101" pitchFamily="2" charset="-122"/>
                <a:cs typeface="+mn-cs"/>
              </a:rPr>
              <a:t>𝜸 − 𝜸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separation: 3cm 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7B34704-94F4-46A5-B38C-0746FEA68A3E}"/>
              </a:ext>
            </a:extLst>
          </p:cNvPr>
          <p:cNvSpPr txBox="1"/>
          <p:nvPr/>
        </p:nvSpPr>
        <p:spPr>
          <a:xfrm>
            <a:off x="4151783" y="2089849"/>
            <a:ext cx="2597517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 GeV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Math"/>
                <a:ea typeface="宋体" panose="02010600030101010101" pitchFamily="2" charset="-122"/>
                <a:cs typeface="+mn-cs"/>
              </a:rPr>
              <a:t>𝜸 − 𝝅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separation: 3cm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F419C87-F71C-455F-A79E-B44B01FDF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57" y="4559473"/>
            <a:ext cx="2067671" cy="155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21">
                <a:extLst>
                  <a:ext uri="{FF2B5EF4-FFF2-40B4-BE49-F238E27FC236}">
                    <a16:creationId xmlns:a16="http://schemas.microsoft.com/office/drawing/2014/main" id="{D406D4E4-DF20-43D0-91FC-59A5E89712ED}"/>
                  </a:ext>
                </a:extLst>
              </p:cNvPr>
              <p:cNvSpPr txBox="1"/>
              <p:nvPr/>
            </p:nvSpPr>
            <p:spPr>
              <a:xfrm>
                <a:off x="643953" y="6253806"/>
                <a:ext cx="5439284" cy="36933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72 BGO bars  for a tower of 12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×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12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×24 cm</a:t>
                </a:r>
                <a:r>
                  <a:rPr kumimoji="0" lang="en-US" altLang="zh-CN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3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(21.4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libri" panose="020F0502020204030204" pitchFamily="34" charset="0"/>
                          </a:rPr>
                          <m:t>𝑿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5" name="文本框 21">
                <a:extLst>
                  <a:ext uri="{FF2B5EF4-FFF2-40B4-BE49-F238E27FC236}">
                    <a16:creationId xmlns:a16="http://schemas.microsoft.com/office/drawing/2014/main" id="{D406D4E4-DF20-43D0-91FC-59A5E8971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53" y="6253806"/>
                <a:ext cx="5439284" cy="369332"/>
              </a:xfrm>
              <a:prstGeom prst="rect">
                <a:avLst/>
              </a:prstGeom>
              <a:blipFill>
                <a:blip r:embed="rId7"/>
                <a:stretch>
                  <a:fillRect l="-1009" t="-15000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>
            <a:extLst>
              <a:ext uri="{FF2B5EF4-FFF2-40B4-BE49-F238E27FC236}">
                <a16:creationId xmlns:a16="http://schemas.microsoft.com/office/drawing/2014/main" id="{1E1B71D2-0F46-4D5B-88C9-F1E0188EA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0"/>
          <a:stretch/>
        </p:blipFill>
        <p:spPr bwMode="auto">
          <a:xfrm>
            <a:off x="3004127" y="4454892"/>
            <a:ext cx="2936900" cy="17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F0967827-BCE1-4478-9CDF-6EADCCE9D2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771" t="4092" r="834" b="3080"/>
          <a:stretch/>
        </p:blipFill>
        <p:spPr>
          <a:xfrm>
            <a:off x="9187873" y="4809915"/>
            <a:ext cx="2596263" cy="1891802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53506149-CE4B-47CD-B103-F9105C2282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4699" y="4639989"/>
            <a:ext cx="2909521" cy="206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39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26CC6F-2EAE-4379-BA76-90DBE5EC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97"/>
            <a:ext cx="10515600" cy="62799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lt"/>
              </a:rPr>
              <a:t>Hadron Calorimeter</a:t>
            </a:r>
            <a:endParaRPr lang="zh-CN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AE8DA0-1F95-4B88-AA76-956C16566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79" y="874622"/>
            <a:ext cx="6757619" cy="2587120"/>
          </a:xfrm>
        </p:spPr>
        <p:txBody>
          <a:bodyPr>
            <a:normAutofit lnSpcReduction="10000"/>
          </a:bodyPr>
          <a:lstStyle/>
          <a:p>
            <a:pPr defTabSz="913130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High density glass scintillator for HCAL: much higher sampling ratio(~30%) and good energy resolution ~30%/</a:t>
            </a: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E</a:t>
            </a:r>
            <a:endParaRPr lang="en-US" altLang="zh-CN" sz="2000" dirty="0">
              <a:solidFill>
                <a:prstClr val="black"/>
              </a:solidFill>
              <a:ea typeface="宋体" panose="02010600030101010101" pitchFamily="2" charset="-122"/>
            </a:endParaRPr>
          </a:p>
          <a:p>
            <a:pPr lvl="0" defTabSz="913130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Technically feasible size of glass pieces: good for PFA:</a:t>
            </a:r>
            <a:endParaRPr lang="zh-CN" altLang="en-US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>
                <a:solidFill>
                  <a:prstClr val="black"/>
                </a:solidFill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New type of Glass R&amp;D:</a:t>
            </a:r>
          </a:p>
          <a:p>
            <a:pPr marL="742950" lvl="1" indent="-285750" defTabSz="91313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Novel Gadolinium </a:t>
            </a:r>
            <a:r>
              <a:rPr lang="en-US" altLang="zh-CN" sz="1800" dirty="0" err="1"/>
              <a:t>Fluoro</a:t>
            </a:r>
            <a:r>
              <a:rPr lang="en-US" altLang="zh-CN" sz="1800" dirty="0"/>
              <a:t>-Oxide glass</a:t>
            </a:r>
          </a:p>
          <a:p>
            <a:pPr marL="742950" lvl="1" indent="-285750" defTabSz="91313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Density: 6g/cm</a:t>
            </a:r>
            <a:r>
              <a:rPr lang="en-US" altLang="zh-CN" sz="1800" baseline="30000" dirty="0"/>
              <a:t>3</a:t>
            </a:r>
          </a:p>
          <a:p>
            <a:pPr marL="742950" lvl="1" indent="-285750" defTabSz="91313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Size: 40*40*10 mm</a:t>
            </a:r>
            <a:r>
              <a:rPr lang="en-US" altLang="zh-CN" sz="1800" baseline="30000" dirty="0"/>
              <a:t>3</a:t>
            </a:r>
          </a:p>
          <a:p>
            <a:pPr marL="742950" lvl="1" indent="-285750" defTabSz="91313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Light yield: 1500 </a:t>
            </a:r>
            <a:r>
              <a:rPr lang="en-US" altLang="zh-CN" sz="1800" dirty="0" err="1"/>
              <a:t>ph</a:t>
            </a:r>
            <a:r>
              <a:rPr lang="en-US" altLang="zh-CN" sz="1800" dirty="0"/>
              <a:t>/MeV</a:t>
            </a:r>
          </a:p>
          <a:p>
            <a:pPr marL="742950" lvl="1" indent="-285750" defTabSz="91313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800" dirty="0"/>
              <a:t>Decay time: 600 ns</a:t>
            </a:r>
          </a:p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47D944A-565A-4EB5-9498-2B942D6C2B69}"/>
              </a:ext>
            </a:extLst>
          </p:cNvPr>
          <p:cNvSpPr/>
          <p:nvPr/>
        </p:nvSpPr>
        <p:spPr>
          <a:xfrm>
            <a:off x="609747" y="3484154"/>
            <a:ext cx="3446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Light yield of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Glass scintillators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40E2911-72BD-45A1-9FBB-C2DC7A333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296" y="2096409"/>
            <a:ext cx="2043306" cy="20121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0C643-05A9-4069-8891-4E46987F54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3" y="3914620"/>
            <a:ext cx="3652063" cy="2724256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C3E4C055-E6D7-47C6-BFA7-D51D78D3472E}"/>
              </a:ext>
            </a:extLst>
          </p:cNvPr>
          <p:cNvSpPr/>
          <p:nvPr/>
        </p:nvSpPr>
        <p:spPr>
          <a:xfrm>
            <a:off x="2846092" y="4110672"/>
            <a:ext cx="802113" cy="9479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B839908-1370-4BB2-A41C-5B030299B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091" y="3443238"/>
            <a:ext cx="4143669" cy="31956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BBAD1F6-553D-42BC-84C3-499D75559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609" y="963702"/>
            <a:ext cx="4462557" cy="22654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E4F5328-F717-47C0-9AEA-1A134DCB3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531" y="4347821"/>
            <a:ext cx="3717002" cy="2270867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E5B86AB-D2D4-4662-819C-0F343630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303E1D4-5D50-476C-BD46-EC6B360721A0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29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44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81280"/>
            <a:ext cx="10420350" cy="97145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kumimoji="1" lang="en-US" altLang="zh-CN" sz="3600" b="1" u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BEPCII/BESIII: Fruitful Results</a:t>
            </a:r>
            <a:endParaRPr lang="zh-CN" altLang="en-US" sz="3600" b="1" u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1384" y="1190508"/>
            <a:ext cx="5678174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A total of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fb</a:t>
            </a:r>
            <a:r>
              <a:rPr kumimoji="1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-1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collected in 1.84-4.95 GeV COM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Published &gt;660 papers,  &gt;125 at PRL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灯片编号占位符 2"/>
          <p:cNvSpPr>
            <a:spLocks noGrp="1"/>
          </p:cNvSpPr>
          <p:nvPr/>
        </p:nvSpPr>
        <p:spPr>
          <a:xfrm>
            <a:off x="6387736" y="7120394"/>
            <a:ext cx="833599" cy="260570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E077DA78-E013-4A8C-AD75-63A150561B10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3</a:t>
            </a:fld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9D474D01-0017-4B9B-84A2-F63B25FE8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584" y="1177930"/>
            <a:ext cx="5214626" cy="383517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A6EAE84-36C4-414B-BEA5-7215697DA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82" y="3429000"/>
            <a:ext cx="5278967" cy="334080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7B0813-D4B5-4A05-BADD-CABEE059996B}"/>
              </a:ext>
            </a:extLst>
          </p:cNvPr>
          <p:cNvSpPr/>
          <p:nvPr/>
        </p:nvSpPr>
        <p:spPr>
          <a:xfrm>
            <a:off x="708535" y="2363264"/>
            <a:ext cx="609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Great physics results from high statistics and high quality data with low backgrounds: 30 New hadrons discovered at BESIII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F9A47A-3B1D-4FA2-A0A0-9DC4B0EC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282C7340-CD46-441C-84C5-0BB0B3FA60BD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3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803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/>
          <p:cNvSpPr txBox="1"/>
          <p:nvPr/>
        </p:nvSpPr>
        <p:spPr>
          <a:xfrm>
            <a:off x="1919536" y="-13041"/>
            <a:ext cx="8568952" cy="9605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CEPC Planning and Schedule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268642"/>
            <a:ext cx="7406882" cy="50657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92961" y="1986706"/>
            <a:ext cx="8883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15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th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FY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64561" y="2030640"/>
            <a:ext cx="8883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16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th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FY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63206" y="947503"/>
            <a:ext cx="61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TDR (2023), EDR(2027), start of construction (~2027)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53742" y="965069"/>
            <a:ext cx="43787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CEPC plans to submit the proposal to the central government(NDRC) within the “15</a:t>
            </a:r>
            <a:r>
              <a:rPr lang="en-US" altLang="zh-CN" b="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zh-CN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five year plan” </a:t>
            </a: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 organized the 1</a:t>
            </a:r>
            <a:r>
              <a:rPr lang="en-US" altLang="zh-CN" b="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zh-CN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review of all proposals at the end of last year. CEPC was the top 2 for Basic Science</a:t>
            </a: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Waiting for the 2</a:t>
            </a:r>
            <a:r>
              <a:rPr lang="en-US" altLang="zh-CN" b="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altLang="zh-CN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review by CAS in the mid of this year</a:t>
            </a: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Waiting for the “call for proposals” by NDRC by the end of this year</a:t>
            </a: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CEPC is (preliminarily) approved in China, a call for proposal will be released by IHEP</a:t>
            </a: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Although the management system is still to be settled, most likely IHEP will be the host lab</a:t>
            </a:r>
            <a:endParaRPr lang="zh-CN" altLang="en-US" b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1" y="0"/>
            <a:ext cx="8501063" cy="90872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u="non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Neutrinos:</a:t>
            </a:r>
            <a:r>
              <a:rPr lang="en-US" altLang="zh-CN" sz="4000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u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Daya</a:t>
            </a:r>
            <a:r>
              <a:rPr lang="en-US" altLang="zh-CN" sz="4000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Experiment</a:t>
            </a:r>
            <a:endParaRPr lang="zh-CN" altLang="en-US" sz="4000" u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0933" name="Group 4"/>
          <p:cNvGrpSpPr/>
          <p:nvPr/>
        </p:nvGrpSpPr>
        <p:grpSpPr bwMode="auto">
          <a:xfrm>
            <a:off x="6558484" y="987938"/>
            <a:ext cx="3857625" cy="2905125"/>
            <a:chOff x="12" y="546"/>
            <a:chExt cx="3768" cy="3763"/>
          </a:xfrm>
        </p:grpSpPr>
        <p:pic>
          <p:nvPicPr>
            <p:cNvPr id="380937" name="Picture 5" descr="dyb_layout 20070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" y="546"/>
              <a:ext cx="3768" cy="3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0938" name="Line 15"/>
            <p:cNvSpPr>
              <a:spLocks noChangeShapeType="1"/>
            </p:cNvSpPr>
            <p:nvPr/>
          </p:nvSpPr>
          <p:spPr bwMode="auto">
            <a:xfrm>
              <a:off x="1728" y="2208"/>
              <a:ext cx="192" cy="6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380935" name="矩形 7"/>
          <p:cNvSpPr>
            <a:spLocks noChangeArrowheads="1"/>
          </p:cNvSpPr>
          <p:nvPr/>
        </p:nvSpPr>
        <p:spPr bwMode="auto">
          <a:xfrm>
            <a:off x="7024688" y="5286375"/>
            <a:ext cx="3357562" cy="3381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lvl="1" eaLnBrk="1" hangingPunct="1">
              <a:spcBef>
                <a:spcPct val="0"/>
              </a:spcBef>
              <a:buClr>
                <a:srgbClr val="FF9900"/>
              </a:buClr>
              <a:buNone/>
              <a:defRPr/>
            </a:pPr>
            <a:r>
              <a:rPr lang="en-US" altLang="zh-CN" sz="1600"/>
              <a:t>Cross check; Reduce errors by 1/</a:t>
            </a:r>
            <a:r>
              <a:rPr lang="en-US" altLang="zh-CN" sz="1600">
                <a:sym typeface="Symbol" panose="05050102010706020507" pitchFamily="2" charset="2"/>
              </a:rPr>
              <a:t>N </a:t>
            </a:r>
            <a:endParaRPr lang="en-US" altLang="zh-CN" sz="1600"/>
          </a:p>
        </p:txBody>
      </p:sp>
      <p:pic>
        <p:nvPicPr>
          <p:cNvPr id="38093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4075114"/>
            <a:ext cx="3876675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36"/>
          <p:cNvGrpSpPr/>
          <p:nvPr/>
        </p:nvGrpSpPr>
        <p:grpSpPr>
          <a:xfrm>
            <a:off x="1497995" y="1023204"/>
            <a:ext cx="4151316" cy="1766637"/>
            <a:chOff x="3026143" y="4572008"/>
            <a:chExt cx="4494654" cy="1767168"/>
          </a:xfrm>
        </p:grpSpPr>
        <p:sp>
          <p:nvSpPr>
            <p:cNvPr id="12" name="矩形 15"/>
            <p:cNvSpPr/>
            <p:nvPr/>
          </p:nvSpPr>
          <p:spPr>
            <a:xfrm>
              <a:off x="5214943" y="4572008"/>
              <a:ext cx="580031" cy="17671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defTabSz="914400" eaLnBrk="1" hangingPunct="1">
                <a:lnSpc>
                  <a:spcPct val="100000"/>
                </a:lnSpc>
                <a:spcBef>
                  <a:spcPct val="20000"/>
                </a:spcBef>
                <a:buNone/>
                <a:defRPr/>
              </a:pPr>
              <a:r>
                <a:rPr lang="en-US" altLang="zh-CN" sz="3200" b="1" dirty="0">
                  <a:solidFill>
                    <a:srgbClr val="000000"/>
                  </a:solidFill>
                  <a:latin typeface="Symbol" panose="05050102010706020507" pitchFamily="2" charset="2"/>
                  <a:ea typeface="楷体_GB2312" panose="02010609030101010101" pitchFamily="49" charset="-122"/>
                </a:rPr>
                <a:t>n</a:t>
              </a:r>
              <a:r>
                <a:rPr lang="en-US" altLang="zh-CN" sz="32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楷体_GB2312" panose="02010609030101010101" pitchFamily="49" charset="-122"/>
                </a:rPr>
                <a:t>1</a:t>
              </a:r>
            </a:p>
            <a:p>
              <a:pPr marL="0" indent="0" defTabSz="914400" eaLnBrk="1" hangingPunct="1">
                <a:lnSpc>
                  <a:spcPct val="100000"/>
                </a:lnSpc>
                <a:spcBef>
                  <a:spcPct val="20000"/>
                </a:spcBef>
                <a:buNone/>
                <a:defRPr/>
              </a:pPr>
              <a:r>
                <a:rPr lang="en-US" altLang="zh-CN" sz="3200" b="1" dirty="0">
                  <a:solidFill>
                    <a:srgbClr val="000000"/>
                  </a:solidFill>
                  <a:latin typeface="Symbol" panose="05050102010706020507" pitchFamily="2" charset="2"/>
                  <a:ea typeface="楷体_GB2312" panose="02010609030101010101" pitchFamily="49" charset="-122"/>
                </a:rPr>
                <a:t>n</a:t>
              </a:r>
              <a:r>
                <a:rPr lang="en-US" altLang="zh-CN" sz="32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楷体_GB2312" panose="02010609030101010101" pitchFamily="49" charset="-122"/>
                </a:rPr>
                <a:t>2</a:t>
              </a:r>
            </a:p>
            <a:p>
              <a:pPr marL="0" indent="0" defTabSz="914400" eaLnBrk="1" hangingPunct="1">
                <a:lnSpc>
                  <a:spcPct val="100000"/>
                </a:lnSpc>
                <a:spcBef>
                  <a:spcPct val="20000"/>
                </a:spcBef>
                <a:buNone/>
                <a:defRPr/>
              </a:pPr>
              <a:r>
                <a:rPr lang="en-US" altLang="zh-CN" sz="3200" b="1" dirty="0">
                  <a:solidFill>
                    <a:srgbClr val="000000"/>
                  </a:solidFill>
                  <a:latin typeface="Symbol" panose="05050102010706020507" pitchFamily="2" charset="2"/>
                  <a:ea typeface="楷体_GB2312" panose="02010609030101010101" pitchFamily="49" charset="-122"/>
                </a:rPr>
                <a:t>n</a:t>
              </a:r>
              <a:r>
                <a:rPr lang="en-US" altLang="zh-CN" sz="32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楷体_GB2312" panose="02010609030101010101" pitchFamily="49" charset="-122"/>
                </a:rPr>
                <a:t>3</a:t>
              </a:r>
            </a:p>
          </p:txBody>
        </p:sp>
        <p:sp>
          <p:nvSpPr>
            <p:cNvPr id="13" name="左弧形箭头 30"/>
            <p:cNvSpPr/>
            <p:nvPr/>
          </p:nvSpPr>
          <p:spPr>
            <a:xfrm>
              <a:off x="4643438" y="4857760"/>
              <a:ext cx="428628" cy="642942"/>
            </a:xfrm>
            <a:prstGeom prst="curvedRightArrow">
              <a:avLst>
                <a:gd name="adj1" fmla="val 25000"/>
                <a:gd name="adj2" fmla="val 49999"/>
                <a:gd name="adj3" fmla="val 2500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defTabSz="914400" eaLnBrk="1" hangingPunct="1">
                <a:lnSpc>
                  <a:spcPct val="100000"/>
                </a:lnSpc>
                <a:spcBef>
                  <a:spcPct val="20000"/>
                </a:spcBef>
                <a:buNone/>
                <a:defRPr/>
              </a:pPr>
              <a:endParaRPr lang="zh-CN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" name="左弧形箭头 31"/>
            <p:cNvSpPr/>
            <p:nvPr/>
          </p:nvSpPr>
          <p:spPr>
            <a:xfrm>
              <a:off x="4643438" y="5572140"/>
              <a:ext cx="428628" cy="642942"/>
            </a:xfrm>
            <a:prstGeom prst="curvedRightArrow">
              <a:avLst>
                <a:gd name="adj1" fmla="val 25000"/>
                <a:gd name="adj2" fmla="val 49999"/>
                <a:gd name="adj3" fmla="val 2500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defTabSz="914400" eaLnBrk="1" hangingPunct="1">
                <a:lnSpc>
                  <a:spcPct val="100000"/>
                </a:lnSpc>
                <a:spcBef>
                  <a:spcPct val="20000"/>
                </a:spcBef>
                <a:buNone/>
                <a:defRPr/>
              </a:pPr>
              <a:endParaRPr lang="zh-CN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" name="右弧形箭头 32"/>
            <p:cNvSpPr/>
            <p:nvPr/>
          </p:nvSpPr>
          <p:spPr>
            <a:xfrm>
              <a:off x="6000760" y="4929198"/>
              <a:ext cx="432059" cy="1285884"/>
            </a:xfrm>
            <a:prstGeom prst="curvedLeftArrow">
              <a:avLst>
                <a:gd name="adj1" fmla="val 24999"/>
                <a:gd name="adj2" fmla="val 49998"/>
                <a:gd name="adj3" fmla="val 2500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defTabSz="914400" eaLnBrk="1" hangingPunct="1">
                <a:lnSpc>
                  <a:spcPct val="100000"/>
                </a:lnSpc>
                <a:spcBef>
                  <a:spcPct val="20000"/>
                </a:spcBef>
                <a:buNone/>
                <a:defRPr/>
              </a:pPr>
              <a:endParaRPr lang="zh-CN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6" name="矩形 33"/>
            <p:cNvSpPr/>
            <p:nvPr/>
          </p:nvSpPr>
          <p:spPr>
            <a:xfrm>
              <a:off x="3026144" y="4798681"/>
              <a:ext cx="1521047" cy="584951"/>
            </a:xfrm>
            <a:prstGeom prst="rect">
              <a:avLst/>
            </a:prstGeom>
            <a:solidFill>
              <a:srgbClr val="0070C0"/>
            </a:solidFill>
            <a:ln w="9525">
              <a:noFill/>
            </a:ln>
          </p:spPr>
          <p:txBody>
            <a:bodyPr wrap="square">
              <a:spAutoFit/>
            </a:bodyPr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defTabSz="914400" eaLnBrk="1" hangingPunct="1">
                <a:lnSpc>
                  <a:spcPct val="100000"/>
                </a:lnSpc>
                <a:spcBef>
                  <a:spcPct val="20000"/>
                </a:spcBef>
                <a:buNone/>
                <a:defRPr/>
              </a:pPr>
              <a:r>
                <a:rPr lang="en-US" altLang="zh-CN" sz="1600" b="1" dirty="0">
                  <a:solidFill>
                    <a:srgbClr val="FFFFFF"/>
                  </a:solidFill>
                  <a:latin typeface="Symbol" panose="05050102010706020507" pitchFamily="2" charset="2"/>
                  <a:ea typeface="楷体_GB2312" panose="02010609030101010101" pitchFamily="49" charset="-122"/>
                </a:rPr>
                <a:t>q</a:t>
              </a:r>
              <a:r>
                <a:rPr lang="en-US" altLang="zh-CN" sz="1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楷体_GB2312" panose="02010609030101010101" pitchFamily="49" charset="-122"/>
                </a:rPr>
                <a:t>12   </a:t>
              </a:r>
              <a:r>
                <a:rPr lang="en-US" altLang="zh-CN" sz="1600" b="1" dirty="0">
                  <a:solidFill>
                    <a:srgbClr val="FFFFFF"/>
                  </a:solidFill>
                </a:rPr>
                <a:t>Solar </a:t>
              </a:r>
              <a:r>
                <a:rPr lang="en-US" altLang="zh-CN" sz="1600" b="1" dirty="0">
                  <a:solidFill>
                    <a:srgbClr val="FFFFFF"/>
                  </a:solidFill>
                  <a:latin typeface="Symbol" panose="05050102010706020507" pitchFamily="2" charset="2"/>
                </a:rPr>
                <a:t>n</a:t>
              </a:r>
              <a:r>
                <a:rPr lang="en-US" altLang="zh-CN" sz="1600" b="1" dirty="0">
                  <a:solidFill>
                    <a:srgbClr val="FFFFFF"/>
                  </a:solidFill>
                </a:rPr>
                <a:t> </a:t>
              </a:r>
              <a:r>
                <a:rPr lang="en-US" altLang="zh-CN" sz="1600" b="1" dirty="0" err="1">
                  <a:solidFill>
                    <a:srgbClr val="FFFFFF"/>
                  </a:solidFill>
                </a:rPr>
                <a:t>Osci</a:t>
              </a:r>
              <a:r>
                <a:rPr lang="en-US" altLang="zh-CN" sz="1600" b="1" dirty="0">
                  <a:solidFill>
                    <a:srgbClr val="FFFFFF"/>
                  </a:solidFill>
                </a:rPr>
                <a:t>.</a:t>
              </a:r>
              <a:endParaRPr lang="zh-CN" altLang="en-US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17" name="矩形 34"/>
            <p:cNvSpPr/>
            <p:nvPr/>
          </p:nvSpPr>
          <p:spPr>
            <a:xfrm>
              <a:off x="3026143" y="5667076"/>
              <a:ext cx="1521045" cy="584951"/>
            </a:xfrm>
            <a:prstGeom prst="rect">
              <a:avLst/>
            </a:prstGeom>
            <a:solidFill>
              <a:srgbClr val="0070C0"/>
            </a:solidFill>
            <a:ln w="9525">
              <a:noFill/>
            </a:ln>
          </p:spPr>
          <p:txBody>
            <a:bodyPr wrap="square">
              <a:spAutoFit/>
            </a:bodyPr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defTabSz="914400" eaLnBrk="1" hangingPunct="1">
                <a:lnSpc>
                  <a:spcPct val="100000"/>
                </a:lnSpc>
                <a:spcBef>
                  <a:spcPct val="20000"/>
                </a:spcBef>
                <a:buNone/>
                <a:defRPr/>
              </a:pPr>
              <a:r>
                <a:rPr lang="en-US" altLang="zh-CN" sz="1600" b="1" dirty="0">
                  <a:solidFill>
                    <a:srgbClr val="FFFFFF"/>
                  </a:solidFill>
                  <a:latin typeface="Symbol" panose="05050102010706020507" pitchFamily="2" charset="2"/>
                  <a:ea typeface="楷体_GB2312" panose="02010609030101010101" pitchFamily="49" charset="-122"/>
                </a:rPr>
                <a:t>q</a:t>
              </a:r>
              <a:r>
                <a:rPr lang="en-US" altLang="zh-CN" sz="16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楷体_GB2312" panose="02010609030101010101" pitchFamily="49" charset="-122"/>
                </a:rPr>
                <a:t>23   </a:t>
              </a:r>
              <a:r>
                <a:rPr lang="en-US" altLang="zh-CN" sz="1600" b="1" dirty="0" err="1">
                  <a:solidFill>
                    <a:srgbClr val="FFFFFF"/>
                  </a:solidFill>
                </a:rPr>
                <a:t>Atmo</a:t>
              </a:r>
              <a:r>
                <a:rPr lang="en-US" altLang="zh-CN" sz="1600" b="1" dirty="0">
                  <a:solidFill>
                    <a:srgbClr val="FFFFFF"/>
                  </a:solidFill>
                </a:rPr>
                <a:t>. </a:t>
              </a:r>
              <a:r>
                <a:rPr lang="en-US" altLang="zh-CN" sz="1600" b="1" dirty="0">
                  <a:solidFill>
                    <a:srgbClr val="FFFFFF"/>
                  </a:solidFill>
                  <a:latin typeface="Symbol" panose="05050102010706020507" pitchFamily="2" charset="2"/>
                </a:rPr>
                <a:t>n</a:t>
              </a:r>
              <a:r>
                <a:rPr lang="en-US" altLang="zh-CN" sz="1600" b="1" dirty="0">
                  <a:solidFill>
                    <a:srgbClr val="FFFFFF"/>
                  </a:solidFill>
                </a:rPr>
                <a:t> </a:t>
              </a:r>
              <a:r>
                <a:rPr lang="en-US" altLang="zh-CN" sz="1600" b="1" dirty="0" err="1">
                  <a:solidFill>
                    <a:srgbClr val="FFFFFF"/>
                  </a:solidFill>
                </a:rPr>
                <a:t>Osci</a:t>
              </a:r>
              <a:r>
                <a:rPr lang="en-US" altLang="zh-CN" sz="1600" b="1" dirty="0">
                  <a:solidFill>
                    <a:srgbClr val="FFFFFF"/>
                  </a:solidFill>
                </a:rPr>
                <a:t>.</a:t>
              </a:r>
              <a:endParaRPr lang="zh-CN" altLang="en-US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18" name="矩形 35"/>
            <p:cNvSpPr/>
            <p:nvPr/>
          </p:nvSpPr>
          <p:spPr>
            <a:xfrm>
              <a:off x="6715140" y="5214950"/>
              <a:ext cx="805657" cy="400230"/>
            </a:xfrm>
            <a:prstGeom prst="rect">
              <a:avLst/>
            </a:prstGeom>
            <a:solidFill>
              <a:srgbClr val="0070C0"/>
            </a:solidFill>
            <a:ln w="9525">
              <a:noFill/>
            </a:ln>
          </p:spPr>
          <p:txBody>
            <a:bodyPr wrap="none">
              <a:spAutoFit/>
            </a:bodyPr>
            <a:lstStyle>
              <a:lvl1pPr marL="227330" indent="-227330" algn="l" defTabSz="9131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45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11417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130" indent="-227330" algn="l" defTabSz="913130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defTabSz="914400" eaLnBrk="1" hangingPunct="1">
                <a:lnSpc>
                  <a:spcPct val="100000"/>
                </a:lnSpc>
                <a:spcBef>
                  <a:spcPct val="20000"/>
                </a:spcBef>
                <a:buNone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Symbol" panose="05050102010706020507" pitchFamily="2" charset="2"/>
                  <a:ea typeface="楷体_GB2312" panose="02010609030101010101" pitchFamily="49" charset="-122"/>
                </a:rPr>
                <a:t>q</a:t>
              </a:r>
              <a:r>
                <a:rPr lang="en-US" altLang="zh-CN" sz="2000" b="1" baseline="-25000" dirty="0">
                  <a:solidFill>
                    <a:srgbClr val="FFFFFF"/>
                  </a:solidFill>
                  <a:latin typeface="Times New Roman" panose="02020603050405020304" pitchFamily="18" charset="0"/>
                  <a:ea typeface="楷体_GB2312" panose="02010609030101010101" pitchFamily="49" charset="-122"/>
                </a:rPr>
                <a:t>13</a:t>
              </a:r>
              <a:r>
                <a:rPr lang="en-US" altLang="zh-CN" sz="2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楷体_GB2312" panose="02010609030101010101" pitchFamily="49" charset="-122"/>
                </a:rPr>
                <a:t>  ?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8394650" y="997432"/>
            <a:ext cx="216168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dirty="0">
                <a:solidFill>
                  <a:srgbClr val="C00000"/>
                </a:solidFill>
                <a:ea typeface="黑体" panose="02010609060101010101" pitchFamily="2" charset="-122"/>
              </a:rPr>
              <a:t>Corr. uncertainty </a:t>
            </a:r>
          </a:p>
        </p:txBody>
      </p:sp>
      <p:sp>
        <p:nvSpPr>
          <p:cNvPr id="25" name="矩形 24"/>
          <p:cNvSpPr/>
          <p:nvPr/>
        </p:nvSpPr>
        <p:spPr>
          <a:xfrm>
            <a:off x="8315299" y="4038963"/>
            <a:ext cx="241816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dirty="0" err="1">
                <a:solidFill>
                  <a:srgbClr val="C00000"/>
                </a:solidFill>
                <a:ea typeface="黑体" panose="02010609060101010101" pitchFamily="2" charset="-122"/>
              </a:rPr>
              <a:t>Uncorr</a:t>
            </a:r>
            <a:r>
              <a:rPr lang="en-US" altLang="zh-CN" dirty="0">
                <a:solidFill>
                  <a:srgbClr val="C00000"/>
                </a:solidFill>
                <a:ea typeface="黑体" panose="02010609060101010101" pitchFamily="2" charset="-122"/>
              </a:rPr>
              <a:t>. uncertainty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5FBFD5-DD00-4A09-A5D6-535E353F8CE7}" type="slidenum">
              <a:rPr lang="zh-CN" altLang="en-US"/>
              <a:pPr>
                <a:defRPr/>
              </a:pPr>
              <a:t>31</a:t>
            </a:fld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 bwMode="auto">
          <a:xfrm>
            <a:off x="777032" y="2904325"/>
            <a:ext cx="4856485" cy="3486024"/>
            <a:chOff x="132770" y="1800907"/>
            <a:chExt cx="5294310" cy="4508413"/>
          </a:xfrm>
        </p:grpSpPr>
        <p:pic>
          <p:nvPicPr>
            <p:cNvPr id="21" name="Picture 4" descr="allbaseline_dyb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70" y="2021036"/>
              <a:ext cx="5294310" cy="428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2386942" y="1800907"/>
              <a:ext cx="1730673" cy="44025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en-US" altLang="zh-CN" sz="1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Daya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Bay</a:t>
              </a:r>
            </a:p>
          </p:txBody>
        </p:sp>
      </p:grpSp>
    </p:spTree>
  </p:cSld>
  <p:clrMapOvr>
    <a:masterClrMapping/>
  </p:clrMapOvr>
  <p:transition spd="slow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E8076430-D07B-478D-A43E-A2344811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502"/>
            <a:ext cx="10515600" cy="54188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Daya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Bay Collaboration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6F9B46-6733-468D-B12B-5A6BFA56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748" r="1103"/>
          <a:stretch>
            <a:fillRect/>
          </a:stretch>
        </p:blipFill>
        <p:spPr>
          <a:xfrm>
            <a:off x="695400" y="1075227"/>
            <a:ext cx="11000881" cy="51499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4FB0B3A-0EB9-4A7E-B860-AF31C2E74236}"/>
              </a:ext>
            </a:extLst>
          </p:cNvPr>
          <p:cNvSpPr/>
          <p:nvPr/>
        </p:nvSpPr>
        <p:spPr>
          <a:xfrm>
            <a:off x="911424" y="3650196"/>
            <a:ext cx="71365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  <a:sym typeface="+mn-ea"/>
              </a:rPr>
              <a:t>BNL</a:t>
            </a:r>
            <a:endParaRPr lang="zh-CN" alt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80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12192000" cy="838200"/>
          </a:xfrm>
        </p:spPr>
        <p:txBody>
          <a:bodyPr/>
          <a:lstStyle/>
          <a:p>
            <a:pPr>
              <a:defRPr/>
            </a:pPr>
            <a:r>
              <a:rPr lang="en-US" altLang="zh-CN" sz="3600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Results from </a:t>
            </a:r>
            <a:r>
              <a:rPr lang="en-US" altLang="zh-CN" sz="3600" u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Daya</a:t>
            </a:r>
            <a:r>
              <a:rPr lang="en-US" altLang="zh-CN" sz="3600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</a:t>
            </a:r>
            <a:endParaRPr lang="zh-CN" altLang="en-US" sz="3600" u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矩形 9"/>
          <p:cNvSpPr>
            <a:spLocks noChangeArrowheads="1"/>
          </p:cNvSpPr>
          <p:nvPr/>
        </p:nvSpPr>
        <p:spPr bwMode="auto">
          <a:xfrm>
            <a:off x="6479448" y="5825756"/>
            <a:ext cx="4786312" cy="769937"/>
          </a:xfrm>
          <a:prstGeom prst="rect">
            <a:avLst/>
          </a:prstGeom>
          <a:solidFill>
            <a:srgbClr val="FFFFCC"/>
          </a:solidFill>
          <a:ln w="25400">
            <a:solidFill>
              <a:srgbClr val="C000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CC3399"/>
              </a:buClr>
              <a:buFont typeface="Wingdings" panose="05000000000000000000" pitchFamily="2" charset="2"/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None/>
              <a:defRPr/>
            </a:pPr>
            <a:r>
              <a:rPr lang="en-US" altLang="zh-CN" sz="2000">
                <a:solidFill>
                  <a:srgbClr val="000000"/>
                </a:solidFill>
              </a:rPr>
              <a:t>Sin</a:t>
            </a:r>
            <a:r>
              <a:rPr lang="en-US" altLang="zh-CN" sz="2000" baseline="30000">
                <a:solidFill>
                  <a:srgbClr val="000000"/>
                </a:solidFill>
              </a:rPr>
              <a:t>2</a:t>
            </a:r>
            <a:r>
              <a:rPr lang="en-US" altLang="zh-CN" sz="2000">
                <a:solidFill>
                  <a:srgbClr val="000000"/>
                </a:solidFill>
              </a:rPr>
              <a:t>2</a:t>
            </a:r>
            <a:r>
              <a:rPr lang="en-US" altLang="zh-CN" sz="2000">
                <a:solidFill>
                  <a:srgbClr val="000000"/>
                </a:solidFill>
                <a:latin typeface="Symbol" panose="05050102010706020507" pitchFamily="2" charset="2"/>
              </a:rPr>
              <a:t>q</a:t>
            </a:r>
            <a:r>
              <a:rPr lang="en-US" altLang="zh-CN" sz="2000" baseline="-25000">
                <a:solidFill>
                  <a:srgbClr val="000000"/>
                </a:solidFill>
              </a:rPr>
              <a:t>13 </a:t>
            </a:r>
            <a:r>
              <a:rPr lang="en-US" altLang="zh-CN" sz="2000">
                <a:solidFill>
                  <a:srgbClr val="000000"/>
                </a:solidFill>
              </a:rPr>
              <a:t>= 0.092 </a:t>
            </a:r>
            <a:r>
              <a:rPr lang="en-US" altLang="zh-CN" sz="2000">
                <a:solidFill>
                  <a:srgbClr val="000000"/>
                </a:solidFill>
                <a:sym typeface="Symbol" panose="05050102010706020507" pitchFamily="2" charset="2"/>
              </a:rPr>
              <a:t></a:t>
            </a:r>
            <a:r>
              <a:rPr lang="en-US" altLang="zh-CN" sz="2000">
                <a:solidFill>
                  <a:srgbClr val="000000"/>
                </a:solidFill>
              </a:rPr>
              <a:t> 0.016</a:t>
            </a:r>
            <a:r>
              <a:rPr lang="en-US" altLang="zh-CN" sz="2000">
                <a:solidFill>
                  <a:srgbClr val="000000"/>
                </a:solidFill>
                <a:sym typeface="Symbol" panose="05050102010706020507" pitchFamily="2" charset="2"/>
              </a:rPr>
              <a:t>(stat)  </a:t>
            </a:r>
            <a:r>
              <a:rPr lang="en-US" altLang="zh-CN" sz="2000">
                <a:solidFill>
                  <a:srgbClr val="000000"/>
                </a:solidFill>
              </a:rPr>
              <a:t>0.005(syst)</a:t>
            </a:r>
          </a:p>
          <a:p>
            <a:pPr>
              <a:buNone/>
              <a:defRPr/>
            </a:pPr>
            <a:r>
              <a:rPr lang="en-US" altLang="zh-CN" sz="2000">
                <a:latin typeface="Symbol" panose="05050102010706020507" pitchFamily="2" charset="2"/>
              </a:rPr>
              <a:t>c</a:t>
            </a:r>
            <a:r>
              <a:rPr lang="en-US" altLang="zh-CN" sz="2000" baseline="30000"/>
              <a:t>2</a:t>
            </a:r>
            <a:r>
              <a:rPr lang="en-US" altLang="zh-CN" sz="2000"/>
              <a:t>/NDF = 4.26/4,   5.2 </a:t>
            </a:r>
            <a:r>
              <a:rPr lang="el-GR" altLang="zh-CN" sz="2000"/>
              <a:t>σ</a:t>
            </a:r>
            <a:r>
              <a:rPr lang="en-US" altLang="zh-CN" sz="2000"/>
              <a:t> for non-zero </a:t>
            </a:r>
            <a:r>
              <a:rPr lang="el-GR" altLang="zh-CN" sz="2000"/>
              <a:t>θ</a:t>
            </a:r>
            <a:r>
              <a:rPr lang="en-US" altLang="zh-CN" sz="2000" baseline="-25000"/>
              <a:t>13</a:t>
            </a:r>
            <a:r>
              <a:rPr lang="zh-CN" altLang="en-US" sz="2000" baseline="-25000"/>
              <a:t> </a:t>
            </a:r>
            <a:r>
              <a:rPr lang="zh-CN" altLang="en-US" sz="2000"/>
              <a:t> </a:t>
            </a:r>
            <a:endParaRPr lang="en-US" altLang="zh-CN" sz="2000"/>
          </a:p>
        </p:txBody>
      </p:sp>
      <p:sp>
        <p:nvSpPr>
          <p:cNvPr id="2" name="矩形 1"/>
          <p:cNvSpPr/>
          <p:nvPr/>
        </p:nvSpPr>
        <p:spPr>
          <a:xfrm>
            <a:off x="983432" y="6374824"/>
            <a:ext cx="4160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zh-CN" sz="1400" dirty="0">
                <a:solidFill>
                  <a:srgbClr val="000000"/>
                </a:solidFill>
              </a:rPr>
              <a:t>F.P. An et al.,  </a:t>
            </a:r>
            <a:r>
              <a:rPr lang="hu-HU" altLang="zh-CN" sz="1400" dirty="0">
                <a:solidFill>
                  <a:srgbClr val="002060"/>
                </a:solidFill>
              </a:rPr>
              <a:t>Phys. Rev. Lett. 108, (2012) 171803</a:t>
            </a:r>
            <a:endParaRPr lang="en-US" altLang="zh-CN" sz="1400" dirty="0">
              <a:solidFill>
                <a:srgbClr val="002060"/>
              </a:solidFill>
            </a:endParaRPr>
          </a:p>
        </p:txBody>
      </p:sp>
      <p:pic>
        <p:nvPicPr>
          <p:cNvPr id="27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13463" y="1826672"/>
            <a:ext cx="4221088" cy="39226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内容占位符 11">
            <a:extLst>
              <a:ext uri="{FF2B5EF4-FFF2-40B4-BE49-F238E27FC236}">
                <a16:creationId xmlns:a16="http://schemas.microsoft.com/office/drawing/2014/main" id="{A3C3549B-7935-488A-8BFE-485BF82B6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65" y="1047750"/>
            <a:ext cx="6554455" cy="919480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Electron anti-neutrino disappearance: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R = 0.940 ±0.011 (stat) ±0.004 (syst) </a:t>
            </a:r>
          </a:p>
          <a:p>
            <a:endParaRPr lang="zh-CN" altLang="en-US" dirty="0"/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5DE24F12-E029-4E60-970A-E09813913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49" y="2211282"/>
            <a:ext cx="3786187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9">
            <a:extLst>
              <a:ext uri="{FF2B5EF4-FFF2-40B4-BE49-F238E27FC236}">
                <a16:creationId xmlns:a16="http://schemas.microsoft.com/office/drawing/2014/main" id="{FF3CC036-5CE7-4CFC-BD97-C461D6964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6160" y="1038431"/>
            <a:ext cx="3429000" cy="3987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2060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C00000"/>
                </a:solidFill>
              </a:rPr>
              <a:t>Announced on Mar. 8, 2012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D98C39-413F-4BE3-B363-D750869A8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19"/>
            <a:ext cx="10515600" cy="54359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+mn-lt"/>
              </a:rPr>
              <a:t>Great Success</a:t>
            </a:r>
            <a:endParaRPr lang="zh-CN" alt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975BCF-2B42-4213-8CBF-E49A99D2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303E1D4-5D50-476C-BD46-EC6B360721A0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34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21">
            <a:extLst>
              <a:ext uri="{FF2B5EF4-FFF2-40B4-BE49-F238E27FC236}">
                <a16:creationId xmlns:a16="http://schemas.microsoft.com/office/drawing/2014/main" id="{96642C39-E35D-4AA0-88F7-F6DE53F27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58" y="889713"/>
            <a:ext cx="721110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358775" indent="-358775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574675" indent="-287655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58775" marR="0" lvl="1" indent="-3587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44F77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Together with colleagues from BNL and other institutions, we shared great excitement and success</a:t>
            </a:r>
          </a:p>
          <a:p>
            <a:pPr lvl="2" eaLnBrk="1" fontAlgn="auto" hangingPunct="1">
              <a:spcBef>
                <a:spcPct val="0"/>
              </a:spcBef>
              <a:spcAft>
                <a:spcPts val="0"/>
              </a:spcAft>
              <a:buClr>
                <a:srgbClr val="344F77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s</a:t>
            </a:r>
            <a:r>
              <a:rPr lang="en-US" altLang="zh-CN" b="0" dirty="0">
                <a:solidFill>
                  <a:schemeClr val="tx1"/>
                </a:solidFill>
                <a:latin typeface="+mn-lt"/>
                <a:sym typeface="Symbol" panose="05050102010706020507" pitchFamily="18" charset="2"/>
              </a:rPr>
              <a:t>(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sin</a:t>
            </a:r>
            <a:r>
              <a:rPr lang="en-US" altLang="zh-CN" b="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b="0" dirty="0">
                <a:solidFill>
                  <a:schemeClr val="tx1"/>
                </a:solidFill>
                <a:latin typeface="Symbol" panose="05050102010706020507" pitchFamily="18" charset="2"/>
              </a:rPr>
              <a:t>q</a:t>
            </a:r>
            <a:r>
              <a:rPr lang="en-US" altLang="zh-CN" b="0" baseline="-25000" dirty="0">
                <a:solidFill>
                  <a:schemeClr val="tx1"/>
                </a:solidFill>
                <a:latin typeface="+mn-lt"/>
              </a:rPr>
              <a:t>13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) from 20% to 2.8%, and </a:t>
            </a:r>
            <a:r>
              <a:rPr lang="en-US" altLang="zh-CN" b="0" dirty="0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s(</a:t>
            </a:r>
            <a:r>
              <a:rPr lang="en-US" altLang="zh-CN" b="0" dirty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m</a:t>
            </a:r>
            <a:r>
              <a:rPr lang="en-US" altLang="zh-CN" b="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b="0" baseline="-25000" dirty="0">
                <a:solidFill>
                  <a:schemeClr val="tx1"/>
                </a:solidFill>
                <a:latin typeface="+mn-lt"/>
              </a:rPr>
              <a:t>32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) ~ 2.2%</a:t>
            </a:r>
          </a:p>
          <a:p>
            <a:pPr lvl="2" eaLnBrk="1" fontAlgn="auto" hangingPunct="1">
              <a:spcBef>
                <a:spcPct val="0"/>
              </a:spcBef>
              <a:spcAft>
                <a:spcPts val="0"/>
              </a:spcAft>
              <a:buClr>
                <a:srgbClr val="344F77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chemeClr val="tx1"/>
                </a:solidFill>
                <a:latin typeface="+mn-lt"/>
              </a:rPr>
              <a:t>Reactor neutrino flux deficit is mostly from </a:t>
            </a:r>
            <a:r>
              <a:rPr lang="en-US" altLang="zh-CN" b="0" baseline="30000" dirty="0">
                <a:solidFill>
                  <a:schemeClr val="tx1"/>
                </a:solidFill>
                <a:latin typeface="+mn-lt"/>
              </a:rPr>
              <a:t>235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U, sterile neutrinos unlikely </a:t>
            </a:r>
          </a:p>
          <a:p>
            <a:pPr lvl="2" eaLnBrk="1" fontAlgn="auto" hangingPunct="1">
              <a:spcBef>
                <a:spcPct val="0"/>
              </a:spcBef>
              <a:spcAft>
                <a:spcPts val="0"/>
              </a:spcAft>
              <a:buClr>
                <a:srgbClr val="344F77"/>
              </a:buClr>
              <a:buSzPct val="70000"/>
              <a:buFont typeface="Arial" panose="020B0604020202020204" pitchFamily="34" charset="0"/>
              <a:buChar char="•"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Numerous awards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D51828BA-8E5F-47AB-97C7-55E154220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4" y="2981162"/>
            <a:ext cx="3699734" cy="20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DA5B53C-DD43-4630-8557-746326A5B8F2}"/>
              </a:ext>
            </a:extLst>
          </p:cNvPr>
          <p:cNvSpPr/>
          <p:nvPr/>
        </p:nvSpPr>
        <p:spPr>
          <a:xfrm>
            <a:off x="427866" y="5253609"/>
            <a:ext cx="699743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marR="0" lvl="0" indent="-216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Oscillation picture is now complete</a:t>
            </a:r>
          </a:p>
          <a:p>
            <a:pPr marL="216000" marR="0" lvl="0" indent="-216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</a:t>
            </a:r>
            <a:r>
              <a:rPr kumimoji="0" lang="en-US" altLang="zh-CN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en-US" altLang="zh-CN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almost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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bigger than originally expected: 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32000" marR="0" lvl="1" indent="-216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800" b="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ossible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 start the next generation neutrino experiments for the mass hierarchy and CP phase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 JUNO, DUNE,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HyperK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F2749E4-795A-4069-A0E9-8E6751175003}"/>
              </a:ext>
            </a:extLst>
          </p:cNvPr>
          <p:cNvGrpSpPr/>
          <p:nvPr/>
        </p:nvGrpSpPr>
        <p:grpSpPr>
          <a:xfrm>
            <a:off x="7655496" y="935330"/>
            <a:ext cx="4536504" cy="5734051"/>
            <a:chOff x="11761" y="972"/>
            <a:chExt cx="6804" cy="9231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2425D305-492B-47BB-92AA-1924B73D5F7A}"/>
                </a:ext>
              </a:extLst>
            </p:cNvPr>
            <p:cNvGrpSpPr/>
            <p:nvPr/>
          </p:nvGrpSpPr>
          <p:grpSpPr>
            <a:xfrm>
              <a:off x="11877" y="972"/>
              <a:ext cx="2406" cy="6174"/>
              <a:chOff x="10402" y="1528"/>
              <a:chExt cx="2406" cy="6174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CC61948-4E6E-493F-B394-EE1640FFA398}"/>
                  </a:ext>
                </a:extLst>
              </p:cNvPr>
              <p:cNvSpPr/>
              <p:nvPr/>
            </p:nvSpPr>
            <p:spPr>
              <a:xfrm>
                <a:off x="10427" y="4330"/>
                <a:ext cx="2381" cy="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latin typeface="Symbol" panose="05050102010706020507" pitchFamily="2" charset="2"/>
                  </a:rPr>
                  <a:t>D</a:t>
                </a:r>
                <a:r>
                  <a:rPr lang="en-US" altLang="zh-CN" sz="1600" dirty="0"/>
                  <a:t>m</a:t>
                </a:r>
                <a:r>
                  <a:rPr lang="en-US" altLang="zh-CN" sz="1600" baseline="30000" dirty="0"/>
                  <a:t>2</a:t>
                </a:r>
                <a:r>
                  <a:rPr lang="en-US" altLang="zh-CN" sz="1600" baseline="-25000" dirty="0"/>
                  <a:t>32 </a:t>
                </a:r>
                <a:r>
                  <a:rPr lang="en-US" altLang="zh-CN" sz="1600" dirty="0"/>
                  <a:t>(NO)</a:t>
                </a:r>
                <a:endParaRPr lang="zh-CN" altLang="en-US" sz="1600" dirty="0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0CB8402E-764E-491E-B1F8-6EB74E7CD57C}"/>
                  </a:ext>
                </a:extLst>
              </p:cNvPr>
              <p:cNvSpPr/>
              <p:nvPr/>
            </p:nvSpPr>
            <p:spPr>
              <a:xfrm>
                <a:off x="10427" y="7066"/>
                <a:ext cx="2381" cy="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latin typeface="Symbol" panose="05050102010706020507" pitchFamily="2" charset="2"/>
                  </a:rPr>
                  <a:t>D</a:t>
                </a:r>
                <a:r>
                  <a:rPr lang="en-US" altLang="zh-CN" sz="1600" dirty="0"/>
                  <a:t>m</a:t>
                </a:r>
                <a:r>
                  <a:rPr lang="en-US" altLang="zh-CN" sz="1600" baseline="30000" dirty="0"/>
                  <a:t>2</a:t>
                </a:r>
                <a:r>
                  <a:rPr lang="en-US" altLang="zh-CN" sz="1600" baseline="-25000" dirty="0"/>
                  <a:t>32 </a:t>
                </a:r>
                <a:r>
                  <a:rPr lang="en-US" altLang="zh-CN" sz="1600" dirty="0"/>
                  <a:t>(IO)</a:t>
                </a:r>
                <a:endParaRPr lang="zh-CN" altLang="en-US" sz="1600" dirty="0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DD4CC13-441A-4037-80AB-196133E2393C}"/>
                  </a:ext>
                </a:extLst>
              </p:cNvPr>
              <p:cNvSpPr/>
              <p:nvPr/>
            </p:nvSpPr>
            <p:spPr>
              <a:xfrm>
                <a:off x="10402" y="1528"/>
                <a:ext cx="1749" cy="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/>
                  <a:t>sin</a:t>
                </a:r>
                <a:r>
                  <a:rPr lang="en-US" altLang="zh-CN" sz="1600" baseline="30000" dirty="0"/>
                  <a:t>2</a:t>
                </a:r>
                <a:r>
                  <a:rPr lang="en-US" altLang="zh-CN" sz="1600" dirty="0"/>
                  <a:t>2</a:t>
                </a:r>
                <a:r>
                  <a:rPr lang="en-US" altLang="zh-CN" sz="1600" dirty="0">
                    <a:latin typeface="Symbol" panose="05050102010706020507" pitchFamily="2" charset="2"/>
                  </a:rPr>
                  <a:t>q</a:t>
                </a:r>
                <a:r>
                  <a:rPr lang="en-US" altLang="zh-CN" sz="1600" baseline="-25000" dirty="0"/>
                  <a:t>13 </a:t>
                </a:r>
                <a:endParaRPr lang="zh-CN" altLang="en-US" sz="1600" dirty="0"/>
              </a:p>
            </p:txBody>
          </p:sp>
        </p:grp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7F6F31E-F492-4FE4-A11D-A47295933098}"/>
                </a:ext>
              </a:extLst>
            </p:cNvPr>
            <p:cNvSpPr/>
            <p:nvPr/>
          </p:nvSpPr>
          <p:spPr>
            <a:xfrm>
              <a:off x="11761" y="9683"/>
              <a:ext cx="6804" cy="5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rgbClr val="000000"/>
                  </a:solidFill>
                  <a:ea typeface="宋体"/>
                  <a:cs typeface="Times New Roman" panose="02020603050405020304" pitchFamily="18" charset="0"/>
                </a:rPr>
                <a:t>Compiled b</a:t>
              </a:r>
              <a:r>
                <a:rPr lang="fr-FR" altLang="zh-CN" sz="1200" dirty="0">
                  <a:solidFill>
                    <a:srgbClr val="000000"/>
                  </a:solidFill>
                  <a:ea typeface="宋体"/>
                  <a:cs typeface="Times New Roman" panose="02020603050405020304" pitchFamily="18" charset="0"/>
                </a:rPr>
                <a:t>y Maxim Gonchar at git.jinr.ru/nu/osc</a:t>
              </a:r>
              <a:endParaRPr lang="zh-CN" altLang="en-US" sz="1200" dirty="0">
                <a:solidFill>
                  <a:srgbClr val="000000"/>
                </a:solidFill>
                <a:ea typeface="宋体"/>
                <a:cs typeface="Times New Roman" panose="02020603050405020304" pitchFamily="18" charset="0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19CEB9E-98AC-4E0A-86DF-19BDA5A93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2" y="1669"/>
              <a:ext cx="5990" cy="226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E99DC69F-6029-4282-B08A-235F2F836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2" y="4426"/>
              <a:ext cx="5941" cy="2187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88AA20A-7FF9-41E5-A72E-D1D8FCE02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2" y="6979"/>
              <a:ext cx="6099" cy="2338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1C37ACBD-C0DC-4B57-84F8-6ABD9F9E67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590" r="30000" b="-1"/>
          <a:stretch>
            <a:fillRect/>
          </a:stretch>
        </p:blipFill>
        <p:spPr>
          <a:xfrm>
            <a:off x="4727848" y="3007743"/>
            <a:ext cx="2354774" cy="23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71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标题 1"/>
          <p:cNvSpPr>
            <a:spLocks noGrp="1"/>
          </p:cNvSpPr>
          <p:nvPr>
            <p:ph type="title"/>
          </p:nvPr>
        </p:nvSpPr>
        <p:spPr>
          <a:xfrm>
            <a:off x="1984375" y="188641"/>
            <a:ext cx="8229600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JUNO Experiment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965835" y="836930"/>
            <a:ext cx="10597515" cy="1080135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Continue reactor neutrino experiments using the liquid scintillator: mainly for the neutrino mass hierarchy</a:t>
            </a:r>
          </a:p>
          <a:p>
            <a:r>
              <a:rPr lang="en-US" altLang="zh-CN" sz="2400" dirty="0"/>
              <a:t>Idea since 2008, construction started in 2015, data taking this year</a:t>
            </a:r>
          </a:p>
        </p:txBody>
      </p:sp>
      <p:grpSp>
        <p:nvGrpSpPr>
          <p:cNvPr id="385057" name="组合 19"/>
          <p:cNvGrpSpPr/>
          <p:nvPr/>
        </p:nvGrpSpPr>
        <p:grpSpPr bwMode="auto">
          <a:xfrm>
            <a:off x="1244147" y="2116138"/>
            <a:ext cx="9121775" cy="4662488"/>
            <a:chOff x="13369" y="2132856"/>
            <a:chExt cx="9121777" cy="4661012"/>
          </a:xfrm>
        </p:grpSpPr>
        <p:pic>
          <p:nvPicPr>
            <p:cNvPr id="385072" name="Picture 2" descr="D:\大亚湾二期\Conference\报告材料\ma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9" y="2132856"/>
              <a:ext cx="9121777" cy="463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5"/>
            <p:cNvSpPr txBox="1"/>
            <p:nvPr/>
          </p:nvSpPr>
          <p:spPr>
            <a:xfrm>
              <a:off x="764256" y="6270159"/>
              <a:ext cx="1152525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Yangjiang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59644" y="5959107"/>
              <a:ext cx="1152525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Taishan</a:t>
              </a:r>
              <a:b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</a:b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90157" y="4326086"/>
              <a:ext cx="1079500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Daya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Bay 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4120" y="3894423"/>
              <a:ext cx="1152525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Huizhou</a:t>
              </a:r>
              <a:b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</a:b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52396" y="3796029"/>
              <a:ext cx="855662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Lufeng</a:t>
              </a:r>
              <a:b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</a:b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NPP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635794" y="5313199"/>
              <a:ext cx="1800225" cy="3697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53 km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440406" y="5589336"/>
              <a:ext cx="900113" cy="3697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53 km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997995" y="4770446"/>
              <a:ext cx="1152525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Hong Kong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174082" y="5211631"/>
              <a:ext cx="823913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Macau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597820" y="3232646"/>
              <a:ext cx="1306512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Guang Zhou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3701132" y="3894423"/>
              <a:ext cx="1304925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Shen Zhen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385084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795" y="4512935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5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05" y="4103411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6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277" y="289063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7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367" y="5100492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8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690" y="434189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5"/>
            <p:cNvSpPr txBox="1"/>
            <p:nvPr/>
          </p:nvSpPr>
          <p:spPr>
            <a:xfrm>
              <a:off x="2940720" y="4468916"/>
              <a:ext cx="1152525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Zhu Hai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5090" name="椭圆 44"/>
            <p:cNvSpPr>
              <a:spLocks noChangeArrowheads="1"/>
            </p:cNvSpPr>
            <p:nvPr/>
          </p:nvSpPr>
          <p:spPr bwMode="auto">
            <a:xfrm>
              <a:off x="1363333" y="5437129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8575" algn="ctr">
              <a:solidFill>
                <a:srgbClr val="FF0000"/>
              </a:solidFill>
              <a:round/>
            </a:ln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85091" name="直接连接符 45"/>
            <p:cNvCxnSpPr>
              <a:cxnSpLocks noChangeShapeType="1"/>
            </p:cNvCxnSpPr>
            <p:nvPr/>
          </p:nvCxnSpPr>
          <p:spPr bwMode="auto">
            <a:xfrm>
              <a:off x="1448333" y="5517232"/>
              <a:ext cx="891419" cy="360040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092" name="直接连接符 46"/>
            <p:cNvCxnSpPr>
              <a:cxnSpLocks noChangeShapeType="1"/>
            </p:cNvCxnSpPr>
            <p:nvPr/>
          </p:nvCxnSpPr>
          <p:spPr bwMode="auto">
            <a:xfrm flipH="1">
              <a:off x="1016286" y="5517232"/>
              <a:ext cx="432048" cy="813446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Box 48"/>
            <p:cNvSpPr txBox="1"/>
            <p:nvPr/>
          </p:nvSpPr>
          <p:spPr>
            <a:xfrm>
              <a:off x="2413670" y="3697635"/>
              <a:ext cx="1333500" cy="3681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2.5 h drive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5094" name="椭圆 37"/>
            <p:cNvSpPr>
              <a:spLocks noChangeArrowheads="1"/>
            </p:cNvSpPr>
            <p:nvPr/>
          </p:nvSpPr>
          <p:spPr bwMode="auto">
            <a:xfrm>
              <a:off x="5062665" y="3960852"/>
              <a:ext cx="360000" cy="3600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85058" name="Picture 2" descr="D:\EH3_4_detector_diamond_IMG_2019.jpg"/>
          <p:cNvSpPr>
            <a:spLocks noChangeAspect="1" noChangeArrowheads="1"/>
          </p:cNvSpPr>
          <p:nvPr/>
        </p:nvSpPr>
        <p:spPr bwMode="auto">
          <a:xfrm>
            <a:off x="7494588" y="4392613"/>
            <a:ext cx="10652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7240589" y="2830513"/>
            <a:ext cx="90487" cy="107950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 flipV="1">
            <a:off x="7331076" y="2830513"/>
            <a:ext cx="754063" cy="7810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 flipH="1" flipV="1">
            <a:off x="7331076" y="2830513"/>
            <a:ext cx="2265363" cy="5651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002463" y="2530476"/>
            <a:ext cx="2087562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Previous site candidate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5063" name="椭圆 61"/>
          <p:cNvSpPr>
            <a:spLocks noChangeArrowheads="1"/>
          </p:cNvSpPr>
          <p:nvPr/>
        </p:nvSpPr>
        <p:spPr bwMode="auto">
          <a:xfrm>
            <a:off x="7204076" y="2589213"/>
            <a:ext cx="258763" cy="5207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85064" name="矩形 15"/>
          <p:cNvSpPr>
            <a:spLocks noChangeArrowheads="1"/>
          </p:cNvSpPr>
          <p:nvPr/>
        </p:nvSpPr>
        <p:spPr bwMode="auto">
          <a:xfrm>
            <a:off x="1281204" y="2146032"/>
            <a:ext cx="2234907" cy="36933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Overburden ~ 700 m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85066" name="组合 4"/>
          <p:cNvGrpSpPr/>
          <p:nvPr/>
        </p:nvGrpSpPr>
        <p:grpSpPr bwMode="auto">
          <a:xfrm>
            <a:off x="6838950" y="1965279"/>
            <a:ext cx="4053244" cy="2868659"/>
            <a:chOff x="132770" y="1876574"/>
            <a:chExt cx="5294310" cy="4432746"/>
          </a:xfrm>
        </p:grpSpPr>
        <p:pic>
          <p:nvPicPr>
            <p:cNvPr id="385067" name="Picture 4" descr="allbaseline_dyb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70" y="2021036"/>
              <a:ext cx="5294310" cy="428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5068" name="Text Box 5"/>
            <p:cNvSpPr txBox="1">
              <a:spLocks noChangeArrowheads="1"/>
            </p:cNvSpPr>
            <p:nvPr/>
          </p:nvSpPr>
          <p:spPr bwMode="auto">
            <a:xfrm>
              <a:off x="2399620" y="1876574"/>
              <a:ext cx="1531513" cy="43856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</a:ln>
          </p:spPr>
          <p:txBody>
            <a:bodyPr>
              <a:spAutoFit/>
            </a:bodyPr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Daya Bay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5069" name="Oval 7"/>
            <p:cNvSpPr>
              <a:spLocks noChangeArrowheads="1"/>
            </p:cNvSpPr>
            <p:nvPr/>
          </p:nvSpPr>
          <p:spPr bwMode="auto">
            <a:xfrm>
              <a:off x="4574161" y="4965399"/>
              <a:ext cx="142875" cy="14446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</p:spPr>
          <p:txBody>
            <a:bodyPr wrap="none" anchor="ctr"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5070" name="Text Box 9"/>
            <p:cNvSpPr txBox="1">
              <a:spLocks noChangeArrowheads="1"/>
            </p:cNvSpPr>
            <p:nvPr/>
          </p:nvSpPr>
          <p:spPr bwMode="auto">
            <a:xfrm>
              <a:off x="4164070" y="2213219"/>
              <a:ext cx="1019934" cy="4384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</a:ln>
          </p:spPr>
          <p:txBody>
            <a:bodyPr>
              <a:spAutoFit/>
            </a:bodyPr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JUNO</a:t>
              </a:r>
            </a:p>
          </p:txBody>
        </p:sp>
        <p:sp>
          <p:nvSpPr>
            <p:cNvPr id="385071" name="Line 11"/>
            <p:cNvSpPr>
              <a:spLocks noChangeShapeType="1"/>
            </p:cNvSpPr>
            <p:nvPr/>
          </p:nvSpPr>
          <p:spPr bwMode="auto">
            <a:xfrm>
              <a:off x="4645598" y="2792443"/>
              <a:ext cx="2288" cy="20368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43" name="内容占位符 6">
            <a:extLst>
              <a:ext uri="{FF2B5EF4-FFF2-40B4-BE49-F238E27FC236}">
                <a16:creationId xmlns:a16="http://schemas.microsoft.com/office/drawing/2014/main" id="{4DC216B4-C33A-4A34-BC9C-A118F8AF88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9332082"/>
              </p:ext>
            </p:extLst>
          </p:nvPr>
        </p:nvGraphicFramePr>
        <p:xfrm>
          <a:off x="6844690" y="4837161"/>
          <a:ext cx="5324609" cy="192024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088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575">
                  <a:extLst>
                    <a:ext uri="{9D8B030D-6E8A-4147-A177-3AD203B41FA5}">
                      <a16:colId xmlns:a16="http://schemas.microsoft.com/office/drawing/2014/main" val="368375161"/>
                    </a:ext>
                  </a:extLst>
                </a:gridCol>
                <a:gridCol w="167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754">
                <a:tc>
                  <a:txBody>
                    <a:bodyPr/>
                    <a:lstStyle/>
                    <a:p>
                      <a:pPr algn="ctr"/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Target mass [t]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Light yield (PE/MeV)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 energy resolution 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JUNO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20,000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&gt;1200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3% @ 1 MeV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6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err="1"/>
                        <a:t>Borexino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300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500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/>
                        <a:t>5% @ 1 MeV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6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err="1"/>
                        <a:t>KamLAND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1,000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250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/>
                        <a:t>6% @ 1 MeV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6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err="1"/>
                        <a:t>Daya</a:t>
                      </a:r>
                      <a:r>
                        <a:rPr lang="en-US" altLang="zh-CN" sz="1600" b="1" dirty="0"/>
                        <a:t> Bay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20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100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/>
                        <a:t>8% @ 1 MeV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717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744855"/>
          </a:xfrm>
          <a:prstGeom prst="rect">
            <a:avLst/>
          </a:prstGeom>
          <a:solidFill>
            <a:srgbClr val="0A4E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812800" marR="0" lvl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7510" y="9525"/>
            <a:ext cx="9144000" cy="692150"/>
          </a:xfrm>
        </p:spPr>
        <p:txBody>
          <a:bodyPr/>
          <a:lstStyle/>
          <a:p>
            <a:pPr>
              <a:defRPr/>
            </a:pPr>
            <a:r>
              <a:rPr lang="en-US" altLang="zh-CN" sz="4000" b="0" u="none" dirty="0">
                <a:solidFill>
                  <a:schemeClr val="accent3"/>
                </a:solidFill>
                <a:effectLst/>
                <a:uFillTx/>
                <a:latin typeface="Calibri" panose="020F0502020204030204" pitchFamily="34" charset="0"/>
                <a:ea typeface="汉仪润圆-65简" panose="00020600040101010101" charset="-122"/>
                <a:cs typeface="Calibri" panose="020F0502020204030204" pitchFamily="34" charset="0"/>
              </a:rPr>
              <a:t>Mass Ordering by Reactor Neutrinos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529080" y="800735"/>
            <a:ext cx="4881245" cy="5988050"/>
            <a:chOff x="2973" y="1148"/>
            <a:chExt cx="7157" cy="9430"/>
          </a:xfrm>
        </p:grpSpPr>
        <p:pic>
          <p:nvPicPr>
            <p:cNvPr id="185347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" y="3640"/>
              <a:ext cx="6587" cy="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348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" y="8403"/>
              <a:ext cx="6420" cy="2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349" name="椭圆 2"/>
            <p:cNvSpPr>
              <a:spLocks noChangeArrowheads="1"/>
            </p:cNvSpPr>
            <p:nvPr/>
          </p:nvSpPr>
          <p:spPr bwMode="auto">
            <a:xfrm>
              <a:off x="7900" y="9408"/>
              <a:ext cx="2230" cy="117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buChar char="u"/>
                <a:defRPr sz="2400" b="1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Clr>
                  <a:srgbClr val="CC3399"/>
                </a:buClr>
                <a:buChar char="ð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SzPct val="80000"/>
                <a:buChar char="ü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85350" name="Picture 15" descr="hierarchy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1148"/>
              <a:ext cx="6193" cy="2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6694170" y="900430"/>
            <a:ext cx="4782820" cy="5973445"/>
            <a:chOff x="10508" y="1418"/>
            <a:chExt cx="7337" cy="9407"/>
          </a:xfrm>
        </p:grpSpPr>
        <p:pic>
          <p:nvPicPr>
            <p:cNvPr id="18535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974"/>
            <a:stretch>
              <a:fillRect/>
            </a:stretch>
          </p:blipFill>
          <p:spPr bwMode="auto">
            <a:xfrm>
              <a:off x="10508" y="3370"/>
              <a:ext cx="5820" cy="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5352" name="直接箭头连接符 7"/>
            <p:cNvCxnSpPr>
              <a:cxnSpLocks noChangeShapeType="1"/>
            </p:cNvCxnSpPr>
            <p:nvPr/>
          </p:nvCxnSpPr>
          <p:spPr bwMode="auto">
            <a:xfrm flipV="1">
              <a:off x="13683" y="4843"/>
              <a:ext cx="0" cy="4293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5353" name="矩形 25"/>
            <p:cNvSpPr>
              <a:spLocks noChangeArrowheads="1"/>
            </p:cNvSpPr>
            <p:nvPr/>
          </p:nvSpPr>
          <p:spPr bwMode="auto">
            <a:xfrm>
              <a:off x="13151" y="9136"/>
              <a:ext cx="1152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buChar char="u"/>
                <a:defRPr sz="2400" b="1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Clr>
                  <a:srgbClr val="CC3399"/>
                </a:buClr>
                <a:buChar char="ð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SzPct val="80000"/>
                <a:buChar char="ü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D</a:t>
              </a:r>
              <a:r>
                <a:rPr kumimoji="1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楷体_GB2312" pitchFamily="49" charset="-122"/>
                  <a:cs typeface="Calibri" panose="020F0502020204030204" pitchFamily="34" charset="0"/>
                </a:rPr>
                <a:t>m</a:t>
              </a:r>
              <a:r>
                <a:rPr kumimoji="0" lang="en-US" altLang="zh-CN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zh-CN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32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85354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5" y="1418"/>
              <a:ext cx="5143" cy="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355" name="矩形 3"/>
            <p:cNvSpPr>
              <a:spLocks noChangeArrowheads="1"/>
            </p:cNvSpPr>
            <p:nvPr/>
          </p:nvSpPr>
          <p:spPr bwMode="auto">
            <a:xfrm>
              <a:off x="11205" y="9662"/>
              <a:ext cx="6640" cy="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buChar char="u"/>
                <a:defRPr sz="2400" b="1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Clr>
                  <a:srgbClr val="CC3399"/>
                </a:buClr>
                <a:buChar char="ð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SzPct val="80000"/>
                <a:buChar char="ü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S. Petcov and </a:t>
              </a: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Piai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,  Phys. Lett. B 553, 94-106(2002)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J. Learned et al., PRD 78(2008)071302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L. Zhan, YFW et al.,  PRD 78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Wingdings" panose="05000000000000000000" pitchFamily="2" charset="2"/>
                </a:rPr>
                <a:t>(2008)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111103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图片 2" descr="juno  logo"/>
          <p:cNvPicPr>
            <a:picLocks noChangeAspect="1"/>
          </p:cNvPicPr>
          <p:nvPr/>
        </p:nvPicPr>
        <p:blipFill>
          <a:blip r:embed="rId7"/>
          <a:srcRect l="13865" t="13693" r="15226" b="17761"/>
          <a:stretch>
            <a:fillRect/>
          </a:stretch>
        </p:blipFill>
        <p:spPr>
          <a:xfrm>
            <a:off x="11187430" y="-86360"/>
            <a:ext cx="1004570" cy="88709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0432379" y="1054718"/>
            <a:ext cx="1478177" cy="634020"/>
            <a:chOff x="10432379" y="1054718"/>
            <a:chExt cx="1478177" cy="634020"/>
          </a:xfrm>
        </p:grpSpPr>
        <p:sp>
          <p:nvSpPr>
            <p:cNvPr id="6" name="矩形 5"/>
            <p:cNvSpPr/>
            <p:nvPr/>
          </p:nvSpPr>
          <p:spPr>
            <a:xfrm>
              <a:off x="10473999" y="1054718"/>
              <a:ext cx="800219" cy="6340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D</a:t>
              </a:r>
              <a:r>
                <a:rPr kumimoji="1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楷体_GB2312" pitchFamily="49" charset="-122"/>
                  <a:cs typeface="Calibri" panose="020F0502020204030204" pitchFamily="34" charset="0"/>
                </a:rPr>
                <a:t>m</a:t>
              </a:r>
              <a:r>
                <a:rPr kumimoji="1" lang="en-US" altLang="zh-CN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2</a:t>
              </a:r>
              <a:r>
                <a:rPr kumimoji="1" lang="en-US" altLang="zh-CN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21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1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  <a:sym typeface="Symbol" panose="05050102010706020507"/>
                </a:rPr>
                <a:t></a:t>
              </a:r>
              <a:r>
                <a:rPr kumimoji="1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D</a:t>
              </a:r>
              <a:r>
                <a:rPr kumimoji="1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楷体_GB2312" pitchFamily="49" charset="-122"/>
                  <a:cs typeface="Calibri" panose="020F0502020204030204" pitchFamily="34" charset="0"/>
                </a:rPr>
                <a:t>m</a:t>
              </a:r>
              <a:r>
                <a:rPr kumimoji="1" lang="en-US" altLang="zh-CN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2</a:t>
              </a:r>
              <a:r>
                <a:rPr kumimoji="1" lang="en-US" altLang="zh-CN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</a:rPr>
                <a:t>32</a:t>
              </a:r>
              <a:r>
                <a:rPr kumimoji="1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楷体_GB2312" pitchFamily="49" charset="-122"/>
                  <a:cs typeface="+mn-cs"/>
                  <a:sym typeface="Symbol" panose="05050102010706020507"/>
                </a:rPr>
                <a:t></a:t>
              </a:r>
              <a:r>
                <a:rPr kumimoji="1" lang="en-US" altLang="zh-CN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/>
                  <a:ea typeface="楷体_GB2312" pitchFamily="49" charset="-122"/>
                  <a:cs typeface="+mn-cs"/>
                  <a:sym typeface="+mn-ea"/>
                </a:rPr>
                <a:t> 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 bwMode="auto">
            <a:xfrm>
              <a:off x="10432379" y="1371728"/>
              <a:ext cx="816249" cy="0"/>
            </a:xfrm>
            <a:prstGeom prst="line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" name="矩形 12"/>
            <p:cNvSpPr/>
            <p:nvPr/>
          </p:nvSpPr>
          <p:spPr>
            <a:xfrm>
              <a:off x="11227356" y="1184562"/>
              <a:ext cx="683200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汉仪润圆-65简" panose="00020600040101010101" charset="-122"/>
                  <a:cs typeface="Calibri" panose="020F0502020204030204" pitchFamily="34" charset="0"/>
                </a:rPr>
                <a:t>~ 3%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5" name="矩形 14"/>
          <p:cNvSpPr/>
          <p:nvPr/>
        </p:nvSpPr>
        <p:spPr bwMode="auto">
          <a:xfrm>
            <a:off x="10344472" y="941070"/>
            <a:ext cx="1656184" cy="88709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812800" marR="0" lvl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 bwMode="auto">
          <a:xfrm>
            <a:off x="10432379" y="1371728"/>
            <a:ext cx="816249" cy="0"/>
          </a:xfrm>
          <a:prstGeom prst="lin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8220A357-EABA-40C4-8975-A5721C1724F9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36</a:t>
            </a:fld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1593"/>
            <a:ext cx="12160885" cy="7067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40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JUNO Collaboration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433367" y="2527372"/>
            <a:ext cx="6853520" cy="2781758"/>
          </a:xfrm>
          <a:prstGeom prst="rect">
            <a:avLst/>
          </a:prstGeom>
        </p:spPr>
      </p:pic>
      <p:pic>
        <p:nvPicPr>
          <p:cNvPr id="3074" name="Picture 2" descr="https://ihep.cas.cn/xwdt2022/gnxw/zhxw_1/2024/202501/W0202501223356491666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5" b="20948"/>
          <a:stretch>
            <a:fillRect/>
          </a:stretch>
        </p:blipFill>
        <p:spPr bwMode="auto">
          <a:xfrm>
            <a:off x="5879976" y="777257"/>
            <a:ext cx="6272935" cy="23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au 2"/>
          <p:cNvGraphicFramePr>
            <a:graphicFrameLocks noGrp="1"/>
          </p:cNvGraphicFramePr>
          <p:nvPr/>
        </p:nvGraphicFramePr>
        <p:xfrm>
          <a:off x="356484" y="3080402"/>
          <a:ext cx="11521279" cy="3710980"/>
        </p:xfrm>
        <a:graphic>
          <a:graphicData uri="http://schemas.openxmlformats.org/drawingml/2006/table">
            <a:tbl>
              <a:tblPr/>
              <a:tblGrid>
                <a:gridCol w="767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2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552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517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</a:rPr>
                        <a:t>Country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</a:rPr>
                        <a:t>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</a:rPr>
                        <a:t>Country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</a:rPr>
                        <a:t>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</a:rPr>
                        <a:t>Country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</a:rPr>
                        <a:t>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</a:rPr>
                        <a:t>Country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</a:rPr>
                        <a:t>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Armenia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Yerevan Physics 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Shanghai JT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IJCLab</a:t>
                      </a: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Orsay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INFN-Roma 3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856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Belgium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Universite Libre de </a:t>
                      </a:r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Bruxelles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IGG-Beijing</a:t>
                      </a:r>
                      <a:endParaRPr lang="en-GB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LP2i Bordeaux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Pakistan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noProof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PINSTECH (PAEC)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Brazil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PUC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SYSU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CPPM Marseille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INR Moscow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Brazil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UEL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Tsinghua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IPHC Strasbourg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JINR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SAPHIR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UCAS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Subatech</a:t>
                      </a: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Nantes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MSU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UNAB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of South China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RWTH Aachen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Slovakia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FMPICU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BISEE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Wu Yi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TUM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</a:t>
                      </a:r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Chiao</a:t>
                      </a: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-Tung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CAGS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Wuhan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Hamburg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Taiwan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ChongQing</a:t>
                      </a: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University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Xi'an JT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GSI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United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DGUT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Xiamen University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Mainz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NKNU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Guangxi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Zhengzhou U.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</a:t>
                      </a:r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Tuebingen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NTUT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856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Harbin Institute of Technology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NUDT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 Catania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NARIT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IHEP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CUG-Beijing</a:t>
                      </a:r>
                      <a:endParaRPr lang="en-GB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 di </a:t>
                      </a:r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Frascati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PPRLCU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Jinan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ECUT-Nanchang City</a:t>
                      </a:r>
                      <a:endParaRPr lang="en-GB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INFN-Ferrara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SUT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Nanjing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CDUT-Chengdu</a:t>
                      </a:r>
                      <a:endParaRPr lang="en-GB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INFN-Milano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U.K.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Liverpool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Nankai</a:t>
                      </a: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/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SUSTech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-Shenzhen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INFN-Milano Bicocca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U.K.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Warwick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NCEPU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Czech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Charles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</a:t>
                      </a:r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Padova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UMD-G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6567"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Shandong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Finland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 of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Jyvaskyla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INFN-Perugia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l" font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UC Irvine</a:t>
                      </a:r>
                      <a:endParaRPr lang="en-GB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EBA3522-469E-4191-85BF-3423B36BDD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BD7A991-EADE-43C7-A76C-B246784C6957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37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D28B2D3-328C-4F24-8905-7F1F4E2374C3}"/>
              </a:ext>
            </a:extLst>
          </p:cNvPr>
          <p:cNvSpPr/>
          <p:nvPr/>
        </p:nvSpPr>
        <p:spPr>
          <a:xfrm>
            <a:off x="263353" y="896156"/>
            <a:ext cx="57606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Project firstly approved in China in 2013 and later in other countries. Construction started in 2015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Collaboration established in 2014, with now ~750 collaborators from 72 institutions in 17 countries/regions </a:t>
            </a:r>
          </a:p>
        </p:txBody>
      </p:sp>
    </p:spTree>
    <p:extLst>
      <p:ext uri="{BB962C8B-B14F-4D97-AF65-F5344CB8AC3E}">
        <p14:creationId xmlns:p14="http://schemas.microsoft.com/office/powerpoint/2010/main" val="898530880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2368550"/>
            <a:ext cx="90836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9" name="Picture 7" descr="DSC_093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00" y="-6686"/>
            <a:ext cx="3655695" cy="242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1" name="下箭头 9"/>
          <p:cNvSpPr>
            <a:spLocks noChangeArrowheads="1"/>
          </p:cNvSpPr>
          <p:nvPr/>
        </p:nvSpPr>
        <p:spPr bwMode="auto">
          <a:xfrm>
            <a:off x="2568243" y="2716848"/>
            <a:ext cx="287337" cy="404812"/>
          </a:xfrm>
          <a:prstGeom prst="downArrow">
            <a:avLst>
              <a:gd name="adj1" fmla="val 50000"/>
              <a:gd name="adj2" fmla="val 5013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marL="812800" indent="-812800"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812800" marR="0" lvl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1461364" y="-13652"/>
            <a:ext cx="5453380" cy="2730500"/>
          </a:xfrm>
          <a:prstGeom prst="rect">
            <a:avLst/>
          </a:prstGeom>
        </p:spPr>
      </p:pic>
      <p:sp>
        <p:nvSpPr>
          <p:cNvPr id="13" name="下箭头 9"/>
          <p:cNvSpPr>
            <a:spLocks noChangeArrowheads="1"/>
          </p:cNvSpPr>
          <p:nvPr/>
        </p:nvSpPr>
        <p:spPr bwMode="auto">
          <a:xfrm>
            <a:off x="9431337" y="2133124"/>
            <a:ext cx="287337" cy="404812"/>
          </a:xfrm>
          <a:prstGeom prst="downArrow">
            <a:avLst>
              <a:gd name="adj1" fmla="val 50000"/>
              <a:gd name="adj2" fmla="val 5013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marL="812800" indent="-812800"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812800" marR="0" lvl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5"/>
          <p:cNvSpPr>
            <a:spLocks noChangeArrowheads="1"/>
          </p:cNvSpPr>
          <p:nvPr/>
        </p:nvSpPr>
        <p:spPr bwMode="auto">
          <a:xfrm>
            <a:off x="4583832" y="2348769"/>
            <a:ext cx="4589714" cy="3683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~ 600m vertical shaft,  ~1300m sloped tunnel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18" y="4561342"/>
            <a:ext cx="3172838" cy="224742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49AE70B2-8BF9-45C0-BB95-33D1B9D3A854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38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标题 1"/>
          <p:cNvSpPr>
            <a:spLocks noGrp="1"/>
          </p:cNvSpPr>
          <p:nvPr>
            <p:ph type="title"/>
          </p:nvPr>
        </p:nvSpPr>
        <p:spPr>
          <a:xfrm>
            <a:off x="1524000" y="188913"/>
            <a:ext cx="9144000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sz="3600" b="1" u="none" dirty="0">
                <a:solidFill>
                  <a:srgbClr val="FF0000"/>
                </a:solidFill>
                <a:latin typeface="+mn-lt"/>
                <a:ea typeface="黑体" panose="02010609060101010101" charset="-122"/>
                <a:cs typeface="Calibri" panose="020F0502020204030204" pitchFamily="34" charset="0"/>
              </a:rPr>
              <a:t>JUNO</a:t>
            </a:r>
            <a:r>
              <a:rPr lang="zh-CN" altLang="en-US" sz="3600" b="1" u="none" dirty="0">
                <a:solidFill>
                  <a:srgbClr val="FF0000"/>
                </a:solidFill>
                <a:latin typeface="+mn-lt"/>
                <a:ea typeface="黑体" panose="02010609060101010101" charset="-122"/>
                <a:cs typeface="Calibri" panose="020F0502020204030204" pitchFamily="34" charset="0"/>
              </a:rPr>
              <a:t> </a:t>
            </a:r>
            <a:r>
              <a:rPr lang="en-US" altLang="zh-CN" sz="3600" b="1" u="none" dirty="0">
                <a:solidFill>
                  <a:srgbClr val="FF0000"/>
                </a:solidFill>
                <a:latin typeface="+mn-lt"/>
                <a:ea typeface="黑体" panose="02010609060101010101" charset="-122"/>
                <a:cs typeface="Calibri" panose="020F0502020204030204" pitchFamily="34" charset="0"/>
              </a:rPr>
              <a:t>Detector</a:t>
            </a:r>
            <a:endParaRPr lang="zh-CN" altLang="en-US" sz="3600" b="1" u="none" dirty="0">
              <a:solidFill>
                <a:srgbClr val="FF0000"/>
              </a:solidFill>
              <a:latin typeface="+mn-lt"/>
              <a:ea typeface="黑体" panose="02010609060101010101" charset="-122"/>
              <a:cs typeface="Calibri" panose="020F0502020204030204" pitchFamily="34" charset="0"/>
            </a:endParaRPr>
          </a:p>
        </p:txBody>
      </p:sp>
      <p:pic>
        <p:nvPicPr>
          <p:cNvPr id="386053" name="Picture 11" descr="C:\Users\admin\Documents\MY DOCU\江门中微子实验\效果图\正视图\正视图\2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5" r="21332"/>
          <a:stretch>
            <a:fillRect/>
          </a:stretch>
        </p:blipFill>
        <p:spPr bwMode="auto">
          <a:xfrm>
            <a:off x="295910" y="2014220"/>
            <a:ext cx="3567907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6054" name="直接连接符 2"/>
          <p:cNvCxnSpPr>
            <a:cxnSpLocks noChangeShapeType="1"/>
          </p:cNvCxnSpPr>
          <p:nvPr/>
        </p:nvCxnSpPr>
        <p:spPr bwMode="auto">
          <a:xfrm>
            <a:off x="407353" y="6597333"/>
            <a:ext cx="3097212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6055" name="直接箭头连接符 4"/>
          <p:cNvCxnSpPr>
            <a:cxnSpLocks noChangeShapeType="1"/>
          </p:cNvCxnSpPr>
          <p:nvPr/>
        </p:nvCxnSpPr>
        <p:spPr bwMode="auto">
          <a:xfrm>
            <a:off x="6167438" y="2708275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arrow" w="med" len="med"/>
                <a:tailEnd type="arrow" w="med" len="med"/>
              </a14:hiddenLine>
            </a:ext>
          </a:extLst>
        </p:spPr>
      </p:cxnSp>
      <p:cxnSp>
        <p:nvCxnSpPr>
          <p:cNvPr id="386056" name="直接箭头连接符 6"/>
          <p:cNvCxnSpPr>
            <a:cxnSpLocks noChangeShapeType="1"/>
          </p:cNvCxnSpPr>
          <p:nvPr/>
        </p:nvCxnSpPr>
        <p:spPr bwMode="auto">
          <a:xfrm>
            <a:off x="3648075" y="3356929"/>
            <a:ext cx="0" cy="305593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6057" name="矩形 10"/>
          <p:cNvSpPr>
            <a:spLocks noChangeArrowheads="1"/>
          </p:cNvSpPr>
          <p:nvPr/>
        </p:nvSpPr>
        <p:spPr bwMode="auto">
          <a:xfrm>
            <a:off x="3432175" y="4226879"/>
            <a:ext cx="762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44.5m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6058" name="矩形 34"/>
          <p:cNvSpPr>
            <a:spLocks noChangeArrowheads="1"/>
          </p:cNvSpPr>
          <p:nvPr/>
        </p:nvSpPr>
        <p:spPr bwMode="auto">
          <a:xfrm>
            <a:off x="1559560" y="6453505"/>
            <a:ext cx="762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43.5m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65" y="2014220"/>
            <a:ext cx="7167880" cy="4779010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3C1ECEF6-CA39-497C-AE3C-BAFA3AC5B952}"/>
              </a:ext>
            </a:extLst>
          </p:cNvPr>
          <p:cNvSpPr txBox="1"/>
          <p:nvPr/>
        </p:nvSpPr>
        <p:spPr bwMode="auto">
          <a:xfrm>
            <a:off x="551384" y="726757"/>
            <a:ext cx="11377264" cy="125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5100" indent="-265430"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165100" marR="0" lvl="0" indent="-265430" algn="just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Underground cavern: 50m diameter, 70m high</a:t>
            </a:r>
          </a:p>
          <a:p>
            <a:pPr marL="165100" marR="0" lvl="0" indent="-265430" algn="just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Liquid Scintillator (LS)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 20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kt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 Linear Alkali Benzene (LAB) + PPO + Mis-MSB + BHT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165100" marR="0" lvl="0" indent="-265430" algn="just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Acrylic tank holding 20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kt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 LS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 35.4 m diameter, 260 pieces of 12 cm thick acrylic panels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2953"/>
            <a:ext cx="10515600" cy="665634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Hadron Spectroscopy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15551" y="1049305"/>
            <a:ext cx="5155600" cy="5726126"/>
            <a:chOff x="1520820" y="1058922"/>
            <a:chExt cx="5155600" cy="572612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0315" y="1058922"/>
              <a:ext cx="2551942" cy="183152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820" y="2619619"/>
              <a:ext cx="3236236" cy="1902903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711" y="4321104"/>
              <a:ext cx="3465571" cy="246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/>
            <p:cNvSpPr txBox="1"/>
            <p:nvPr/>
          </p:nvSpPr>
          <p:spPr>
            <a:xfrm>
              <a:off x="4468919" y="1281469"/>
              <a:ext cx="1636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58</a:t>
              </a: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 </a:t>
              </a: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million J/</a:t>
              </a: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等线" panose="02010600030101010101" charset="-122"/>
                  <a:cs typeface="+mn-cs"/>
                </a:rPr>
                <a:t>y</a:t>
              </a: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669325" y="2898330"/>
              <a:ext cx="1765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225</a:t>
              </a: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 </a:t>
              </a: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million J/</a:t>
              </a: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等线" panose="02010600030101010101" charset="-122"/>
                  <a:cs typeface="+mn-cs"/>
                </a:rPr>
                <a:t>y</a:t>
              </a: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5FD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042639" y="4870810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10 billion J/</a:t>
              </a: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等线" panose="02010600030101010101" charset="-122"/>
                  <a:cs typeface="+mn-cs"/>
                </a:rPr>
                <a:t>y</a:t>
              </a:r>
              <a:r>
                <a: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B5FD1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 </a:t>
              </a: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B5FD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2" name="直线箭头连接符 11"/>
            <p:cNvCxnSpPr/>
            <p:nvPr/>
          </p:nvCxnSpPr>
          <p:spPr>
            <a:xfrm>
              <a:off x="3026227" y="1143000"/>
              <a:ext cx="0" cy="3912476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3563650" y="1650395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Structure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50647" y="3223603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More structures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65686" y="5174127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Fine structures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764056" y="3542548"/>
            <a:ext cx="1906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Cambria Math" panose="02040503050406030204" pitchFamily="18" charset="0"/>
                <a:cs typeface="+mn-cs"/>
              </a:rPr>
              <a:t>PRL106(2011)072002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101653" y="5566914"/>
            <a:ext cx="2055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50800" dir="5400000" sx="95000" sy="95000" algn="ctr" rotWithShape="0">
                    <a:prstClr val="white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等线" panose="02010600030101010101" charset="-122"/>
                <a:ea typeface="Cambria Math" panose="02040503050406030204" pitchFamily="18" charset="0"/>
                <a:cs typeface="+mn-cs"/>
              </a:rPr>
              <a:t> 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Cambria Math" panose="02040503050406030204" pitchFamily="18" charset="0"/>
                <a:cs typeface="+mn-cs"/>
              </a:rPr>
              <a:t>PRL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129 (2022) 042001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Cambria Math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213257" y="764051"/>
            <a:ext cx="2439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B5FD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X(1835) from J/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B5FD1"/>
                </a:solidFill>
                <a:effectLst/>
                <a:uLnTx/>
                <a:uFillTx/>
                <a:latin typeface="Symbol" panose="05050102010706020507" pitchFamily="18" charset="2"/>
                <a:ea typeface="等线" panose="02010600030101010101" charset="-122"/>
                <a:cs typeface="+mn-cs"/>
              </a:rPr>
              <a:t>y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B5FD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decays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B5FD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22312" y="2001305"/>
            <a:ext cx="1911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PRL 95(2005)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262001 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DC8E31A8-7985-48C9-BED4-4EAADAA0883D}"/>
              </a:ext>
            </a:extLst>
          </p:cNvPr>
          <p:cNvSpPr txBox="1">
            <a:spLocks/>
          </p:cNvSpPr>
          <p:nvPr/>
        </p:nvSpPr>
        <p:spPr>
          <a:xfrm>
            <a:off x="6259588" y="3424547"/>
            <a:ext cx="5183188" cy="27134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particle made of “force” (gluons)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X(2370) with J</a:t>
            </a:r>
            <a:r>
              <a:rPr kumimoji="0" lang="en-US" altLang="zh-CN" sz="2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</a:t>
            </a:r>
            <a:r>
              <a:rPr kumimoji="0" lang="en-US" altLang="zh-CN" sz="2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-+ 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 glueball: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Mass and J</a:t>
            </a:r>
            <a:r>
              <a:rPr kumimoji="0" lang="en-US" altLang="zh-CN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consistent with LQCD predictions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Produced in a gluon-rich process of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J/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decays, in consistent with LQCD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Decay: no dominant decay, flavor symmetric, very similar to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altLang="zh-CN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(decay via gluons)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B91DF40-E81C-41B5-981D-C9079F6430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88" b="23355"/>
          <a:stretch>
            <a:fillRect/>
          </a:stretch>
        </p:blipFill>
        <p:spPr>
          <a:xfrm>
            <a:off x="6132236" y="1084037"/>
            <a:ext cx="3583736" cy="1525965"/>
          </a:xfrm>
          <a:prstGeom prst="rect">
            <a:avLst/>
          </a:prstGeom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57E293E3-5C47-4D5F-9345-E752B40FA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3457" y="1181511"/>
            <a:ext cx="2410877" cy="19566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CED5D800-496E-484E-82C0-A64552A5C3DA}"/>
              </a:ext>
            </a:extLst>
          </p:cNvPr>
          <p:cNvSpPr txBox="1"/>
          <p:nvPr/>
        </p:nvSpPr>
        <p:spPr>
          <a:xfrm>
            <a:off x="8567139" y="2580172"/>
            <a:ext cx="122503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PRL 132 (2024)181901</a:t>
            </a:r>
            <a:r>
              <a:rPr kumimoji="0" lang="zh-CN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385802D-F86D-472F-9CE2-0284B2CB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7CC77FD0-F4F8-F744-AD71-435F23000AAD}" type="slidenum">
              <a:rPr kumimoji="1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</a:t>
            </a:fld>
            <a:endParaRPr kumimoji="1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0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285751"/>
            <a:ext cx="12192000" cy="487363"/>
          </a:xfrm>
        </p:spPr>
        <p:txBody>
          <a:bodyPr/>
          <a:lstStyle/>
          <a:p>
            <a:r>
              <a:rPr lang="en-US" altLang="zh-CN" u="none" dirty="0">
                <a:solidFill>
                  <a:srgbClr val="FF0000"/>
                </a:solidFill>
              </a:rPr>
              <a:t>Construction: Stainless</a:t>
            </a:r>
            <a:r>
              <a:rPr lang="zh-CN" altLang="en-US" u="none" dirty="0">
                <a:solidFill>
                  <a:srgbClr val="FF0000"/>
                </a:solidFill>
              </a:rPr>
              <a:t> </a:t>
            </a:r>
            <a:r>
              <a:rPr lang="en-US" altLang="zh-CN" u="none" dirty="0">
                <a:solidFill>
                  <a:srgbClr val="FF0000"/>
                </a:solidFill>
              </a:rPr>
              <a:t>Steel</a:t>
            </a:r>
            <a:r>
              <a:rPr lang="zh-CN" altLang="en-US" u="none" dirty="0">
                <a:solidFill>
                  <a:srgbClr val="FF0000"/>
                </a:solidFill>
              </a:rPr>
              <a:t> </a:t>
            </a:r>
            <a:r>
              <a:rPr lang="en-US" altLang="zh-CN" u="none" dirty="0">
                <a:solidFill>
                  <a:srgbClr val="FF0000"/>
                </a:solidFill>
              </a:rPr>
              <a:t>Structure and Acrylic Tank</a:t>
            </a:r>
            <a:endParaRPr lang="zh-CN" altLang="en-US" u="none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382411" y="968033"/>
            <a:ext cx="3263482" cy="22221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12224" y="980728"/>
            <a:ext cx="3376890" cy="2189752"/>
          </a:xfrm>
          <a:prstGeom prst="rect">
            <a:avLst/>
          </a:prstGeom>
        </p:spPr>
      </p:pic>
      <p:pic>
        <p:nvPicPr>
          <p:cNvPr id="11" name="图片 10" descr="366c17a9a9557485f7152358a1b801d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35539" y="981364"/>
            <a:ext cx="3216086" cy="2208796"/>
          </a:xfrm>
          <a:prstGeom prst="rect">
            <a:avLst/>
          </a:prstGeom>
        </p:spPr>
      </p:pic>
      <p:sp>
        <p:nvSpPr>
          <p:cNvPr id="12" name="文本框 26"/>
          <p:cNvSpPr txBox="1"/>
          <p:nvPr/>
        </p:nvSpPr>
        <p:spPr>
          <a:xfrm>
            <a:off x="871839" y="3179438"/>
            <a:ext cx="2943444" cy="415446"/>
          </a:xfrm>
          <a:prstGeom prst="rect">
            <a:avLst/>
          </a:prstGeom>
          <a:noFill/>
        </p:spPr>
        <p:txBody>
          <a:bodyPr wrap="square" lIns="121869" tIns="60934" rIns="121869" bIns="60934">
            <a:spAutoFit/>
          </a:bodyPr>
          <a:lstStyle/>
          <a:p>
            <a:pPr marL="0" marR="0" lvl="0" indent="0" algn="ctr" defTabSz="12189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Bottom structure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黑体" panose="02010609060101010101" charset="-122"/>
              <a:cs typeface="+mn-cs"/>
            </a:endParaRPr>
          </a:p>
        </p:txBody>
      </p:sp>
      <p:sp>
        <p:nvSpPr>
          <p:cNvPr id="16" name="文本框 8"/>
          <p:cNvSpPr txBox="1"/>
          <p:nvPr/>
        </p:nvSpPr>
        <p:spPr>
          <a:xfrm>
            <a:off x="4382411" y="3179438"/>
            <a:ext cx="3216086" cy="415446"/>
          </a:xfrm>
          <a:prstGeom prst="rect">
            <a:avLst/>
          </a:prstGeom>
          <a:noFill/>
        </p:spPr>
        <p:txBody>
          <a:bodyPr wrap="square" lIns="121869" tIns="60934" rIns="121869" bIns="60934">
            <a:spAutoFit/>
          </a:bodyPr>
          <a:lstStyle/>
          <a:p>
            <a:pPr marL="0" marR="0" lvl="0" indent="0" algn="ctr" defTabSz="12189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Platform</a:t>
            </a: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for</a:t>
            </a: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Acrylic</a:t>
            </a: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assembly</a:t>
            </a:r>
            <a:endParaRPr kumimoji="0" lang="zh-CN" altLang="en-US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7" name="文本框 9"/>
          <p:cNvSpPr txBox="1"/>
          <p:nvPr/>
        </p:nvSpPr>
        <p:spPr>
          <a:xfrm>
            <a:off x="8545551" y="3162890"/>
            <a:ext cx="2943566" cy="242477"/>
          </a:xfrm>
          <a:prstGeom prst="rect">
            <a:avLst/>
          </a:prstGeom>
          <a:noFill/>
        </p:spPr>
        <p:txBody>
          <a:bodyPr wrap="square" lIns="121869" tIns="60934" rIns="121869" bIns="60934">
            <a:noAutofit/>
          </a:bodyPr>
          <a:lstStyle/>
          <a:p>
            <a:pPr marL="0" marR="0" lvl="0" indent="0" algn="ctr" defTabSz="12189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Top structure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黑体" panose="02010609060101010101" charset="-122"/>
              <a:cs typeface="+mn-cs"/>
            </a:endParaRPr>
          </a:p>
        </p:txBody>
      </p:sp>
      <p:sp>
        <p:nvSpPr>
          <p:cNvPr id="19" name="右箭头 18"/>
          <p:cNvSpPr/>
          <p:nvPr/>
        </p:nvSpPr>
        <p:spPr>
          <a:xfrm>
            <a:off x="3968974" y="1782479"/>
            <a:ext cx="384238" cy="144089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1869" tIns="60934" rIns="121869" bIns="60934" numCol="1" anchor="t" anchorCtr="0" compatLnSpc="1"/>
          <a:lstStyle/>
          <a:p>
            <a:pPr marL="1083728" marR="0" lvl="0" indent="-1083728" algn="l" defTabSz="12189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699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7686517" y="1845264"/>
            <a:ext cx="384238" cy="144089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1869" tIns="60934" rIns="121869" bIns="60934" numCol="1" anchor="t" anchorCtr="0" compatLnSpc="1"/>
          <a:lstStyle/>
          <a:p>
            <a:pPr marL="1083728" marR="0" lvl="0" indent="-1083728" algn="l" defTabSz="12189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699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Picture 4" descr="C:\Users\Liulei\Desktop\微信图片_20241008101534.png">
            <a:extLst>
              <a:ext uri="{FF2B5EF4-FFF2-40B4-BE49-F238E27FC236}">
                <a16:creationId xmlns:a16="http://schemas.microsoft.com/office/drawing/2014/main" id="{09572C75-AF3C-43A3-B189-3FBA61526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4"/>
          <a:stretch>
            <a:fillRect/>
          </a:stretch>
        </p:blipFill>
        <p:spPr bwMode="auto">
          <a:xfrm>
            <a:off x="751924" y="3671297"/>
            <a:ext cx="3630488" cy="236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D:\2_JUNO工程\JUNO项目宣传\0-安装进展图片\微信图片_20240826091306.jpg">
            <a:extLst>
              <a:ext uri="{FF2B5EF4-FFF2-40B4-BE49-F238E27FC236}">
                <a16:creationId xmlns:a16="http://schemas.microsoft.com/office/drawing/2014/main" id="{826D0D42-B2C0-4DD7-AC2E-8855A657D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511824" y="3667842"/>
            <a:ext cx="3546205" cy="236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2_JUNO工程\JUNO项目宣传\0-安装进展图片\微信图片_20240927163350.jpg">
            <a:extLst>
              <a:ext uri="{FF2B5EF4-FFF2-40B4-BE49-F238E27FC236}">
                <a16:creationId xmlns:a16="http://schemas.microsoft.com/office/drawing/2014/main" id="{F4E5C5FF-9AA2-4668-90C4-04B07066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112224" y="3667842"/>
            <a:ext cx="3546424" cy="236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03CE90-1C9F-4C98-A783-A0E6F88005AF}"/>
              </a:ext>
            </a:extLst>
          </p:cNvPr>
          <p:cNvSpPr/>
          <p:nvPr/>
        </p:nvSpPr>
        <p:spPr>
          <a:xfrm>
            <a:off x="1615599" y="6116607"/>
            <a:ext cx="1790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9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5 layers of Acrylic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黑体" panose="02010609060101010101" charset="-122"/>
              <a:cs typeface="+mn-cs"/>
            </a:endParaRPr>
          </a:p>
        </p:txBody>
      </p:sp>
      <p:sp>
        <p:nvSpPr>
          <p:cNvPr id="26" name="文本框 35">
            <a:extLst>
              <a:ext uri="{FF2B5EF4-FFF2-40B4-BE49-F238E27FC236}">
                <a16:creationId xmlns:a16="http://schemas.microsoft.com/office/drawing/2014/main" id="{E4FBB2A9-7DBF-4479-AC62-027964C0B8A2}"/>
              </a:ext>
            </a:extLst>
          </p:cNvPr>
          <p:cNvSpPr txBox="1"/>
          <p:nvPr/>
        </p:nvSpPr>
        <p:spPr>
          <a:xfrm>
            <a:off x="5087888" y="6119135"/>
            <a:ext cx="2448272" cy="415446"/>
          </a:xfrm>
          <a:prstGeom prst="rect">
            <a:avLst/>
          </a:prstGeom>
          <a:noFill/>
        </p:spPr>
        <p:txBody>
          <a:bodyPr wrap="square" lIns="121869" tIns="60934" rIns="121869" bIns="60934">
            <a:spAutoFit/>
          </a:bodyPr>
          <a:lstStyle/>
          <a:p>
            <a:pPr marL="0" marR="0" lvl="0" indent="0" algn="ctr" defTabSz="12189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20</a:t>
            </a: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layers</a:t>
            </a: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of</a:t>
            </a: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Acrylic</a:t>
            </a:r>
            <a:endParaRPr kumimoji="0" lang="zh-CN" altLang="en-US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7" name="文本框 35">
            <a:extLst>
              <a:ext uri="{FF2B5EF4-FFF2-40B4-BE49-F238E27FC236}">
                <a16:creationId xmlns:a16="http://schemas.microsoft.com/office/drawing/2014/main" id="{AB09FED9-A2B8-4FBC-BABB-3750E9304535}"/>
              </a:ext>
            </a:extLst>
          </p:cNvPr>
          <p:cNvSpPr txBox="1"/>
          <p:nvPr/>
        </p:nvSpPr>
        <p:spPr>
          <a:xfrm>
            <a:off x="8790422" y="6120531"/>
            <a:ext cx="2448271" cy="415446"/>
          </a:xfrm>
          <a:prstGeom prst="rect">
            <a:avLst/>
          </a:prstGeom>
          <a:noFill/>
        </p:spPr>
        <p:txBody>
          <a:bodyPr wrap="square" lIns="121869" tIns="60934" rIns="121869" bIns="60934">
            <a:spAutoFit/>
          </a:bodyPr>
          <a:lstStyle/>
          <a:p>
            <a:pPr marL="0" marR="0" lvl="0" indent="0" algn="ctr" defTabSz="12189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23</a:t>
            </a: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layers</a:t>
            </a: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of</a:t>
            </a: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acrylic</a:t>
            </a:r>
            <a:endParaRPr kumimoji="0" lang="zh-CN" altLang="en-US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CA0C16-0435-4F02-9FA5-0BAEED2638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FD1B7496-CE7A-48F9-8CD5-95D9D73C32FF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40</a:t>
            </a:fld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u="none" dirty="0">
                <a:solidFill>
                  <a:srgbClr val="FF0000"/>
                </a:solidFill>
              </a:rPr>
              <a:t>PMT and readout electronics</a:t>
            </a:r>
            <a:endParaRPr lang="zh-CN" altLang="en-US" u="none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9" y="858744"/>
            <a:ext cx="10437945" cy="5881182"/>
          </a:xfrm>
          <a:prstGeom prst="rect">
            <a:avLst/>
          </a:prstGeom>
        </p:spPr>
      </p:pic>
      <p:graphicFrame>
        <p:nvGraphicFramePr>
          <p:cNvPr id="5" name="内容占位符 6">
            <a:extLst>
              <a:ext uri="{FF2B5EF4-FFF2-40B4-BE49-F238E27FC236}">
                <a16:creationId xmlns:a16="http://schemas.microsoft.com/office/drawing/2014/main" id="{D2D2E932-6089-418B-B8D3-CC97EA7AD7ED}"/>
              </a:ext>
            </a:extLst>
          </p:cNvPr>
          <p:cNvGraphicFramePr/>
          <p:nvPr>
            <p:custDataLst>
              <p:tags r:id="rId1"/>
            </p:custDataLst>
            <p:extLst/>
          </p:nvPr>
        </p:nvGraphicFramePr>
        <p:xfrm>
          <a:off x="840078" y="4629186"/>
          <a:ext cx="3815761" cy="2110740"/>
        </p:xfrm>
        <a:graphic>
          <a:graphicData uri="http://schemas.openxmlformats.org/drawingml/2006/table">
            <a:tbl>
              <a:tblPr firstRow="1" bandRow="1"/>
              <a:tblGrid>
                <a:gridCol w="1232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90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endParaRPr lang="zh-CN" altLang="en-US" sz="1100" b="1" dirty="0"/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dirty="0">
                          <a:solidFill>
                            <a:schemeClr val="tx1"/>
                          </a:solidFill>
                        </a:rPr>
                        <a:t>LPMT (20-inch)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100" b="1" dirty="0">
                          <a:solidFill>
                            <a:schemeClr val="tx1"/>
                          </a:solidFill>
                        </a:rPr>
                        <a:t>SPMT (3-inch)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7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 b="0" dirty="0"/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Hamamatsu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NNVT 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HZC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Quantity 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5000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15012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25600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Charge Collection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Dynode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MCP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Dynode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8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Photon Detection Efficiency 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28.5%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Coverage 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8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Reference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 err="1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Eur.Phys.J.C</a:t>
                      </a:r>
                      <a:r>
                        <a:rPr lang="en-US" altLang="zh-CN" sz="1200" b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82 </a:t>
                      </a:r>
                    </a:p>
                    <a:p>
                      <a:pPr algn="ctr"/>
                      <a:r>
                        <a:rPr lang="en-US" altLang="zh-CN" sz="1200" b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(2022) 12, 1168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7pPr>
                      <a:lvl8pPr marL="32010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8pPr>
                      <a:lvl9pPr marL="3658235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NIM.A 1005 </a:t>
                      </a:r>
                    </a:p>
                    <a:p>
                      <a:pPr algn="ctr"/>
                      <a:r>
                        <a:rPr lang="en-US" altLang="zh-CN" sz="1200" b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(2021) 165347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F1BA7440-5DF0-42A6-BA9D-8CD326F8D9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0"/>
          <a:stretch>
            <a:fillRect/>
          </a:stretch>
        </p:blipFill>
        <p:spPr>
          <a:xfrm>
            <a:off x="8321589" y="5058510"/>
            <a:ext cx="2956435" cy="1681416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1C6CB-FEAF-4A00-8E09-613243C2F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FD1B7496-CE7A-48F9-8CD5-95D9D73C32FF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41</a:t>
            </a:fld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2063552" y="112018"/>
            <a:ext cx="7883643" cy="61963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JUNO</a:t>
            </a:r>
            <a:r>
              <a: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charset="-122"/>
                <a:cs typeface="Calibri" panose="020F0502020204030204" pitchFamily="34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Detector: Top &amp; Bottom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charset="-122"/>
              <a:cs typeface="Calibri" panose="020F0502020204030204" pitchFamily="34" charset="0"/>
            </a:endParaRPr>
          </a:p>
        </p:txBody>
      </p:sp>
      <p:sp>
        <p:nvSpPr>
          <p:cNvPr id="5" name="灯片编号占位符 3"/>
          <p:cNvSpPr txBox="1"/>
          <p:nvPr/>
        </p:nvSpPr>
        <p:spPr>
          <a:xfrm>
            <a:off x="10126728" y="6470900"/>
            <a:ext cx="517125" cy="364984"/>
          </a:xfrm>
          <a:prstGeom prst="rect">
            <a:avLst/>
          </a:prstGeom>
        </p:spPr>
        <p:txBody>
          <a:bodyPr vert="horz" lIns="91404" tIns="45701" rIns="91404" bIns="45701" rtlCol="0" anchor="ctr"/>
          <a:lstStyle>
            <a:defPPr>
              <a:defRPr lang="zh-CN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r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6AC3131B-D9DE-461E-88EF-862E77754C1F}" type="slidenum"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pPr marL="0" marR="0" lvl="0" indent="0" algn="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42</a:t>
            </a:fld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336" y="764088"/>
            <a:ext cx="6413501" cy="432109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0694686-CDBC-4E25-B222-61FCB450A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BD7A991-EADE-43C7-A76C-B246784C6957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E41E9F1-90A3-4AA8-AA75-ED7F3770C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246" y="2514788"/>
            <a:ext cx="6481642" cy="432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92109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" y="71755"/>
            <a:ext cx="11568608" cy="67818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Final Cleaning and the Liquid Filling Scheme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76066" y="3293822"/>
            <a:ext cx="607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   Water for CD: U/Th&lt;10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-15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g/g, 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226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Ra&lt;0.1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mBq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/m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   Water for VETO: U/Th&lt;10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-14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g/g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420703" y="802586"/>
            <a:ext cx="352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Reduce Rn, dust to class &lt;1000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588" y="4008239"/>
            <a:ext cx="2960370" cy="2719070"/>
          </a:xfrm>
          <a:prstGeom prst="rect">
            <a:avLst/>
          </a:prstGeom>
        </p:spPr>
      </p:pic>
      <p:sp>
        <p:nvSpPr>
          <p:cNvPr id="29" name="箭头: 下 28"/>
          <p:cNvSpPr/>
          <p:nvPr/>
        </p:nvSpPr>
        <p:spPr>
          <a:xfrm rot="16200000">
            <a:off x="8826321" y="1956818"/>
            <a:ext cx="268730" cy="48716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90294" y="1141695"/>
            <a:ext cx="9749673" cy="2108589"/>
            <a:chOff x="1569" y="1955"/>
            <a:chExt cx="11006" cy="3050"/>
          </a:xfrm>
        </p:grpSpPr>
        <p:grpSp>
          <p:nvGrpSpPr>
            <p:cNvPr id="3" name="组合 2"/>
            <p:cNvGrpSpPr/>
            <p:nvPr/>
          </p:nvGrpSpPr>
          <p:grpSpPr>
            <a:xfrm>
              <a:off x="1569" y="2409"/>
              <a:ext cx="11006" cy="2155"/>
              <a:chOff x="1569" y="2409"/>
              <a:chExt cx="11006" cy="2155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569" y="2409"/>
                <a:ext cx="11006" cy="2155"/>
                <a:chOff x="1094222" y="2396970"/>
                <a:chExt cx="8048008" cy="1824720"/>
              </a:xfrm>
            </p:grpSpPr>
            <p:sp>
              <p:nvSpPr>
                <p:cNvPr id="8" name="矩形: 圆角 7"/>
                <p:cNvSpPr/>
                <p:nvPr/>
              </p:nvSpPr>
              <p:spPr>
                <a:xfrm>
                  <a:off x="1094222" y="2396971"/>
                  <a:ext cx="1924185" cy="701336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等线" panose="02010600030101010101" charset="-122"/>
                      <a:ea typeface="等线" panose="02010600030101010101" charset="-122"/>
                      <a:cs typeface="+mn-cs"/>
                    </a:rPr>
                    <a:t>Complete CD construction</a:t>
                  </a:r>
                </a:p>
              </p:txBody>
            </p:sp>
            <p:sp>
              <p:nvSpPr>
                <p:cNvPr id="9" name="箭头: 右 8"/>
                <p:cNvSpPr/>
                <p:nvPr/>
              </p:nvSpPr>
              <p:spPr>
                <a:xfrm>
                  <a:off x="3055893" y="2670486"/>
                  <a:ext cx="408373" cy="133165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0" name="箭头: 右 9"/>
                <p:cNvSpPr/>
                <p:nvPr/>
              </p:nvSpPr>
              <p:spPr>
                <a:xfrm>
                  <a:off x="5588056" y="2670699"/>
                  <a:ext cx="408373" cy="133165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1" name="矩形: 圆角 10"/>
                <p:cNvSpPr/>
                <p:nvPr/>
              </p:nvSpPr>
              <p:spPr>
                <a:xfrm>
                  <a:off x="3501905" y="2396970"/>
                  <a:ext cx="2138015" cy="70244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等线" panose="02010600030101010101" charset="-122"/>
                      <a:ea typeface="等线" panose="02010600030101010101" charset="-122"/>
                      <a:cs typeface="+mn-cs"/>
                    </a:rPr>
                    <a:t>days settlement with proper moisture </a:t>
                  </a:r>
                </a:p>
              </p:txBody>
            </p:sp>
            <p:sp>
              <p:nvSpPr>
                <p:cNvPr id="12" name="矩形: 圆角 11"/>
                <p:cNvSpPr/>
                <p:nvPr/>
              </p:nvSpPr>
              <p:spPr>
                <a:xfrm>
                  <a:off x="6016163" y="2396971"/>
                  <a:ext cx="3126067" cy="182471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等线" panose="02010600030101010101" charset="-122"/>
                      <a:ea typeface="等线" panose="02010600030101010101" charset="-122"/>
                      <a:cs typeface="+mn-cs"/>
                    </a:rPr>
                    <a:t>Remove the protective film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等线" panose="02010600030101010101" charset="-122"/>
                      <a:ea typeface="等线" panose="02010600030101010101" charset="-122"/>
                      <a:cs typeface="+mn-cs"/>
                    </a:rPr>
                    <a:t>and wash the acrylic surface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等线" panose="02010600030101010101" charset="-122"/>
                      <a:ea typeface="等线" panose="02010600030101010101" charset="-122"/>
                      <a:cs typeface="+mn-cs"/>
                    </a:rPr>
                    <a:t>by the high pressure water spray</a:t>
                  </a:r>
                </a:p>
              </p:txBody>
            </p:sp>
            <p:sp>
              <p:nvSpPr>
                <p:cNvPr id="13" name="箭头: 右 12"/>
                <p:cNvSpPr/>
                <p:nvPr/>
              </p:nvSpPr>
              <p:spPr>
                <a:xfrm rot="10800000">
                  <a:off x="3083467" y="3778205"/>
                  <a:ext cx="408373" cy="133165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6" name="箭头: 右 15"/>
                <p:cNvSpPr/>
                <p:nvPr/>
              </p:nvSpPr>
              <p:spPr>
                <a:xfrm rot="10800000">
                  <a:off x="5577806" y="3777358"/>
                  <a:ext cx="408373" cy="133165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17" name="矩形: 圆角 16"/>
                <p:cNvSpPr/>
                <p:nvPr/>
              </p:nvSpPr>
              <p:spPr>
                <a:xfrm>
                  <a:off x="3522492" y="3487568"/>
                  <a:ext cx="2025872" cy="70109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等线" panose="02010600030101010101" charset="-122"/>
                      <a:ea typeface="等线" panose="02010600030101010101" charset="-122"/>
                      <a:cs typeface="+mn-cs"/>
                    </a:rPr>
                    <a:t>Fill CD and VETO by high purity water</a:t>
                  </a:r>
                </a:p>
              </p:txBody>
            </p:sp>
          </p:grpSp>
          <p:sp>
            <p:nvSpPr>
              <p:cNvPr id="18" name="矩形: 圆角 17"/>
              <p:cNvSpPr/>
              <p:nvPr/>
            </p:nvSpPr>
            <p:spPr>
              <a:xfrm>
                <a:off x="1569" y="3700"/>
                <a:ext cx="2680" cy="82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rPr>
                  <a:t>replacing water in CD by LS</a:t>
                </a:r>
              </a:p>
            </p:txBody>
          </p:sp>
        </p:grpSp>
        <p:sp>
          <p:nvSpPr>
            <p:cNvPr id="25" name="箭头: 下 24"/>
            <p:cNvSpPr/>
            <p:nvPr/>
          </p:nvSpPr>
          <p:spPr>
            <a:xfrm>
              <a:off x="6112" y="4592"/>
              <a:ext cx="424" cy="387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7" name="箭头: 下 26"/>
            <p:cNvSpPr/>
            <p:nvPr/>
          </p:nvSpPr>
          <p:spPr>
            <a:xfrm rot="10800000">
              <a:off x="6063" y="1955"/>
              <a:ext cx="424" cy="387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5" name="箭头: 下 34"/>
            <p:cNvSpPr/>
            <p:nvPr/>
          </p:nvSpPr>
          <p:spPr>
            <a:xfrm>
              <a:off x="2683" y="4618"/>
              <a:ext cx="424" cy="387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BD7A991-EADE-43C7-A76C-B246784C6957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9264014" y="2988945"/>
            <a:ext cx="288369" cy="296001"/>
          </a:xfrm>
          <a:prstGeom prst="downArrow">
            <a:avLst/>
          </a:prstGeom>
          <a:solidFill>
            <a:srgbClr val="083C6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812800" marR="0" lvl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3" name="ca8312d9186d34b1e21060510551f82f">
            <a:hlinkClick r:id="" action="ppaction://media"/>
            <a:extLst>
              <a:ext uri="{FF2B5EF4-FFF2-40B4-BE49-F238E27FC236}">
                <a16:creationId xmlns:a16="http://schemas.microsoft.com/office/drawing/2014/main" id="{1B300B43-493B-43EF-B1A3-5AF1CD7CAB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3993" y="3404158"/>
            <a:ext cx="5833274" cy="328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140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2A5E5-8193-474C-B0B0-12BC02A412AF}"/>
              </a:ext>
            </a:extLst>
          </p:cNvPr>
          <p:cNvSpPr txBox="1">
            <a:spLocks/>
          </p:cNvSpPr>
          <p:nvPr/>
        </p:nvSpPr>
        <p:spPr>
          <a:xfrm>
            <a:off x="551384" y="113973"/>
            <a:ext cx="10801200" cy="7133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Completed and Filling in Progress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等线 Light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6658508-9398-4FFF-A2F7-1710CAE81A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940527"/>
            <a:ext cx="5184576" cy="291615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3A69A3D-A8BE-4E95-9195-57A3804088BC}"/>
              </a:ext>
            </a:extLst>
          </p:cNvPr>
          <p:cNvSpPr/>
          <p:nvPr/>
        </p:nvSpPr>
        <p:spPr>
          <a:xfrm>
            <a:off x="166803" y="3995377"/>
            <a:ext cx="508221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Water filling completed: 60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kt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,  43.5m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Water qualities meet requirements: </a:t>
            </a:r>
          </a:p>
          <a:p>
            <a:pPr marL="431800" marR="0" lvl="1" indent="-215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Attenuation length: &gt;60m</a:t>
            </a:r>
          </a:p>
          <a:p>
            <a:pPr marL="431800" marR="0" lvl="1" indent="-215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Particle counts: ~800/20mL</a:t>
            </a:r>
          </a:p>
          <a:p>
            <a:pPr marL="431800" marR="0" lvl="1" indent="-215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Resistivity: ~ 4 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Symbol" panose="05050102010706020507" pitchFamily="18" charset="2"/>
              </a:rPr>
              <a:t>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*cm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  <a:p>
            <a:pPr marL="431800" marR="0" lvl="1" indent="-215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U/Th&lt;10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-15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 g/g, 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222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Rn&lt;10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mBq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/m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, 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226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Ra&lt;10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uBq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/m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等线" panose="02010600030101010101" charset="-122"/>
                <a:cs typeface="+mn-cs"/>
              </a:rPr>
              <a:t>3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A1C8154-E6E8-4180-A3B7-35FCBA36CE0C}"/>
              </a:ext>
            </a:extLst>
          </p:cNvPr>
          <p:cNvSpPr/>
          <p:nvPr/>
        </p:nvSpPr>
        <p:spPr>
          <a:xfrm>
            <a:off x="5627708" y="787196"/>
            <a:ext cx="6408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Liquid and air pressure kept the same between the inside and outside of the acrylic tank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Water pipes and acrylic tank “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+mn-ea"/>
              </a:rPr>
              <a:t>breath”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with N2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Stress of the detector structure closely monitored, in good agreement with expectations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0E0C2B3-6963-45B6-B9B4-112C2F41A19D}"/>
              </a:ext>
            </a:extLst>
          </p:cNvPr>
          <p:cNvGrpSpPr/>
          <p:nvPr/>
        </p:nvGrpSpPr>
        <p:grpSpPr>
          <a:xfrm>
            <a:off x="6071777" y="2368222"/>
            <a:ext cx="5727150" cy="2359023"/>
            <a:chOff x="6075483" y="2478484"/>
            <a:chExt cx="5727150" cy="235764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F39DB4D-45FE-45AB-B95A-CA7FBADB2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3" t="5788" r="2176"/>
            <a:stretch/>
          </p:blipFill>
          <p:spPr>
            <a:xfrm>
              <a:off x="6075483" y="2478484"/>
              <a:ext cx="5727150" cy="2357646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BC7EA2D-0D48-44B7-910D-CFFB1A38C59B}"/>
                </a:ext>
              </a:extLst>
            </p:cNvPr>
            <p:cNvSpPr/>
            <p:nvPr/>
          </p:nvSpPr>
          <p:spPr>
            <a:xfrm>
              <a:off x="6625057" y="3689434"/>
              <a:ext cx="2336525" cy="8305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Stress of the supporting bar during water filling and LS replacement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84916E2-FF04-476D-B8BF-67991145E691}"/>
                </a:ext>
              </a:extLst>
            </p:cNvPr>
            <p:cNvSpPr/>
            <p:nvPr/>
          </p:nvSpPr>
          <p:spPr>
            <a:xfrm>
              <a:off x="9398554" y="3848448"/>
              <a:ext cx="47442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top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390967C-60A9-4418-A59F-4AC582D5142A}"/>
                </a:ext>
              </a:extLst>
            </p:cNvPr>
            <p:cNvSpPr/>
            <p:nvPr/>
          </p:nvSpPr>
          <p:spPr>
            <a:xfrm>
              <a:off x="9087996" y="2860766"/>
              <a:ext cx="8198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bottom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BE102FF-62AD-4E27-A3FA-111EB79AEC43}"/>
                </a:ext>
              </a:extLst>
            </p:cNvPr>
            <p:cNvSpPr/>
            <p:nvPr/>
          </p:nvSpPr>
          <p:spPr>
            <a:xfrm>
              <a:off x="9167696" y="3160694"/>
              <a:ext cx="7745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middle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BC16622D-1F59-44D7-969E-57BAE01299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r="6753"/>
          <a:stretch/>
        </p:blipFill>
        <p:spPr>
          <a:xfrm>
            <a:off x="6029597" y="4727245"/>
            <a:ext cx="5594344" cy="209829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4FA87C6-6BD5-40CF-8CB4-BE5054705EF3}"/>
              </a:ext>
            </a:extLst>
          </p:cNvPr>
          <p:cNvSpPr/>
          <p:nvPr/>
        </p:nvSpPr>
        <p:spPr>
          <a:xfrm>
            <a:off x="6776488" y="5859926"/>
            <a:ext cx="2016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Comparison of FEA with Measurement 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649016E9-79EA-4E27-94B5-EAD755EF74F3}"/>
              </a:ext>
            </a:extLst>
          </p:cNvPr>
          <p:cNvCxnSpPr>
            <a:cxnSpLocks/>
          </p:cNvCxnSpPr>
          <p:nvPr/>
        </p:nvCxnSpPr>
        <p:spPr>
          <a:xfrm>
            <a:off x="10801183" y="4384896"/>
            <a:ext cx="0" cy="176741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FCAACE74-E61B-4EC5-B59D-B82E18EE68F0}"/>
              </a:ext>
            </a:extLst>
          </p:cNvPr>
          <p:cNvCxnSpPr>
            <a:cxnSpLocks/>
          </p:cNvCxnSpPr>
          <p:nvPr/>
        </p:nvCxnSpPr>
        <p:spPr>
          <a:xfrm flipH="1">
            <a:off x="9084291" y="3193443"/>
            <a:ext cx="1713186" cy="209119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7DBEC46C-A338-417C-B128-837346E617DB}"/>
              </a:ext>
            </a:extLst>
          </p:cNvPr>
          <p:cNvCxnSpPr>
            <a:cxnSpLocks/>
          </p:cNvCxnSpPr>
          <p:nvPr/>
        </p:nvCxnSpPr>
        <p:spPr>
          <a:xfrm flipH="1">
            <a:off x="7270910" y="2750727"/>
            <a:ext cx="3507687" cy="225521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83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First muons events in water pool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143672" y="5692171"/>
            <a:ext cx="360807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PMTs works fine !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805" t="3166" r="9215"/>
          <a:stretch>
            <a:fillRect/>
          </a:stretch>
        </p:blipFill>
        <p:spPr>
          <a:xfrm>
            <a:off x="0" y="1462966"/>
            <a:ext cx="5846522" cy="36031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522" y="1472581"/>
            <a:ext cx="6418751" cy="359355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742CD14B-DE28-4788-933F-41C35597BCAC}" type="slidenum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217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46</a:t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标题 2"/>
          <p:cNvSpPr txBox="1"/>
          <p:nvPr/>
        </p:nvSpPr>
        <p:spPr>
          <a:xfrm>
            <a:off x="480675" y="72108"/>
            <a:ext cx="11099743" cy="836613"/>
          </a:xfrm>
          <a:prstGeom prst="rect">
            <a:avLst/>
          </a:prstGeom>
        </p:spPr>
        <p:txBody>
          <a:bodyPr lIns="108825" tIns="54412" rIns="108825" bIns="5441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宋体" panose="02010600030101010101" pitchFamily="2" charset="-122"/>
                <a:cs typeface="+mj-cs"/>
              </a:rPr>
              <a:t>Liquid Scintillator Production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宋体" panose="02010600030101010101" pitchFamily="2" charset="-122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9900" y="764704"/>
            <a:ext cx="11756377" cy="848381"/>
          </a:xfrm>
          <a:prstGeom prst="rect">
            <a:avLst/>
          </a:prstGeom>
        </p:spPr>
        <p:txBody>
          <a:bodyPr wrap="square" lIns="108825" tIns="54412" rIns="108825" bIns="54412">
            <a:spAutoFit/>
          </a:bodyPr>
          <a:lstStyle/>
          <a:p>
            <a:pPr marL="408223" marR="0" lvl="0" indent="-408223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Four purification plants for a radio-purity of </a:t>
            </a:r>
            <a:r>
              <a:rPr kumimoji="0" lang="nn-NO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10</a:t>
            </a:r>
            <a:r>
              <a:rPr kumimoji="0" lang="nn-NO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−17 </a:t>
            </a:r>
            <a:r>
              <a:rPr kumimoji="0" lang="nn-NO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g/g(U/Th) and 20 m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attenuation length at 430 nm 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287953" y="1656705"/>
            <a:ext cx="2183761" cy="178225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266829" y="1656707"/>
            <a:ext cx="2297500" cy="1800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480675" y="1671824"/>
            <a:ext cx="2052686" cy="1800000"/>
          </a:xfrm>
          <a:prstGeom prst="rect">
            <a:avLst/>
          </a:prstGeom>
        </p:spPr>
      </p:pic>
      <p:sp>
        <p:nvSpPr>
          <p:cNvPr id="26" name="箭头: 右 57"/>
          <p:cNvSpPr/>
          <p:nvPr/>
        </p:nvSpPr>
        <p:spPr>
          <a:xfrm>
            <a:off x="2736842" y="2492896"/>
            <a:ext cx="383904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2" rIns="108825" bIns="54412" rtlCol="0" anchor="ctr"/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箭头: 右 63"/>
          <p:cNvSpPr/>
          <p:nvPr/>
        </p:nvSpPr>
        <p:spPr>
          <a:xfrm rot="10800000">
            <a:off x="8399425" y="5085184"/>
            <a:ext cx="479827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2" rIns="108825" bIns="54412" rtlCol="0" anchor="ctr"/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箭头: 右 72"/>
          <p:cNvSpPr/>
          <p:nvPr/>
        </p:nvSpPr>
        <p:spPr>
          <a:xfrm rot="10800000">
            <a:off x="5084502" y="5085184"/>
            <a:ext cx="479827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2" rIns="108825" bIns="54412" rtlCol="0" anchor="ctr"/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箭头: 右 74"/>
          <p:cNvSpPr/>
          <p:nvPr/>
        </p:nvSpPr>
        <p:spPr>
          <a:xfrm rot="10800000">
            <a:off x="2256962" y="5078394"/>
            <a:ext cx="479827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2" rIns="108825" bIns="54412" rtlCol="0" anchor="ctr"/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167123" y="1661343"/>
            <a:ext cx="2688184" cy="1780114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9071255" y="4145455"/>
            <a:ext cx="278405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6096000" y="4149320"/>
            <a:ext cx="2251533" cy="21600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2909990" y="4133589"/>
            <a:ext cx="1962158" cy="2160000"/>
          </a:xfrm>
          <a:prstGeom prst="rect">
            <a:avLst/>
          </a:prstGeom>
        </p:spPr>
      </p:pic>
      <p:sp>
        <p:nvSpPr>
          <p:cNvPr id="47" name="箭头: 上 17"/>
          <p:cNvSpPr/>
          <p:nvPr/>
        </p:nvSpPr>
        <p:spPr>
          <a:xfrm>
            <a:off x="1142945" y="6349136"/>
            <a:ext cx="200704" cy="247483"/>
          </a:xfrm>
          <a:prstGeom prst="up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2" rIns="108825" bIns="54412" rtlCol="0" anchor="ctr"/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194133" y="6596619"/>
            <a:ext cx="6485677" cy="7328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2" rIns="108825" bIns="54412" rtlCol="0" anchor="ctr"/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571080" y="6479168"/>
            <a:ext cx="108729" cy="15971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2" rIns="108825" bIns="54412" rtlCol="0" anchor="ctr"/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文本框 14"/>
          <p:cNvSpPr txBox="1"/>
          <p:nvPr/>
        </p:nvSpPr>
        <p:spPr>
          <a:xfrm>
            <a:off x="5091128" y="4823574"/>
            <a:ext cx="716945" cy="309896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15%</a:t>
            </a:r>
            <a:endParaRPr kumimoji="0" lang="zh-CN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726031" y="6591000"/>
            <a:ext cx="716945" cy="309896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85%</a:t>
            </a:r>
            <a:endParaRPr kumimoji="0" lang="zh-CN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箭头: 右 57"/>
          <p:cNvSpPr/>
          <p:nvPr/>
        </p:nvSpPr>
        <p:spPr>
          <a:xfrm>
            <a:off x="5808073" y="2492896"/>
            <a:ext cx="383904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2" rIns="108825" bIns="54412" rtlCol="0" anchor="ctr"/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4" name="箭头: 右 57"/>
          <p:cNvSpPr/>
          <p:nvPr/>
        </p:nvSpPr>
        <p:spPr>
          <a:xfrm>
            <a:off x="8687352" y="2492896"/>
            <a:ext cx="383904" cy="180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2" rIns="108825" bIns="54412" rtlCol="0" anchor="ctr"/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 bwMode="auto">
          <a:xfrm>
            <a:off x="480676" y="4172801"/>
            <a:ext cx="1583810" cy="21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箭头: 右 57"/>
          <p:cNvSpPr/>
          <p:nvPr/>
        </p:nvSpPr>
        <p:spPr>
          <a:xfrm rot="5400000">
            <a:off x="10320073" y="3813100"/>
            <a:ext cx="288032" cy="239913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5" tIns="54412" rIns="108825" bIns="54412" rtlCol="0" anchor="ctr"/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7" name="文本框 29"/>
          <p:cNvSpPr txBox="1"/>
          <p:nvPr/>
        </p:nvSpPr>
        <p:spPr>
          <a:xfrm>
            <a:off x="496882" y="3501009"/>
            <a:ext cx="2431499" cy="371437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5000 m</a:t>
            </a:r>
            <a:r>
              <a:rPr kumimoji="0" lang="en-US" altLang="zh-CN" sz="17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LAB tank</a:t>
            </a:r>
            <a:endParaRPr kumimoji="0" lang="zh-CN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文本框 29"/>
          <p:cNvSpPr txBox="1"/>
          <p:nvPr/>
        </p:nvSpPr>
        <p:spPr>
          <a:xfrm>
            <a:off x="3120746" y="3501009"/>
            <a:ext cx="2975254" cy="632986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Al</a:t>
            </a:r>
            <a:r>
              <a:rPr kumimoji="0" lang="en-US" altLang="zh-CN" sz="17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</a:t>
            </a:r>
            <a:r>
              <a:rPr kumimoji="0" lang="en-US" altLang="zh-CN" sz="17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to remove particles</a:t>
            </a:r>
          </a:p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zh-CN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文本框 29"/>
          <p:cNvSpPr txBox="1"/>
          <p:nvPr/>
        </p:nvSpPr>
        <p:spPr>
          <a:xfrm>
            <a:off x="2452137" y="6237313"/>
            <a:ext cx="3355937" cy="371437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OSIRIS for LS qualification</a:t>
            </a:r>
            <a:endParaRPr kumimoji="0" lang="zh-CN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文本框 29"/>
          <p:cNvSpPr txBox="1"/>
          <p:nvPr/>
        </p:nvSpPr>
        <p:spPr>
          <a:xfrm>
            <a:off x="5880027" y="6236662"/>
            <a:ext cx="2940636" cy="294511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Gas stripping to remove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and O</a:t>
            </a:r>
            <a:r>
              <a:rPr kumimoji="0" lang="en-US" altLang="zh-CN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文本框 29"/>
          <p:cNvSpPr txBox="1"/>
          <p:nvPr/>
        </p:nvSpPr>
        <p:spPr>
          <a:xfrm>
            <a:off x="6197140" y="3429001"/>
            <a:ext cx="2850505" cy="632986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Distillation to remove radioactive impurities </a:t>
            </a:r>
            <a:endParaRPr kumimoji="0" lang="zh-CN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文本框 29"/>
          <p:cNvSpPr txBox="1"/>
          <p:nvPr/>
        </p:nvSpPr>
        <p:spPr>
          <a:xfrm>
            <a:off x="8976761" y="3471825"/>
            <a:ext cx="3310494" cy="632986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Add 2.5 g/L PPO and 3 mg/L </a:t>
            </a:r>
            <a:r>
              <a:rPr kumimoji="0" lang="en-US" altLang="zh-CN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bis</a:t>
            </a: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-MSB</a:t>
            </a:r>
          </a:p>
        </p:txBody>
      </p:sp>
      <p:sp>
        <p:nvSpPr>
          <p:cNvPr id="64" name="文本框 29"/>
          <p:cNvSpPr txBox="1"/>
          <p:nvPr/>
        </p:nvSpPr>
        <p:spPr>
          <a:xfrm>
            <a:off x="9034305" y="6236663"/>
            <a:ext cx="3252950" cy="632986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Water extraction to remove radioactive impurities </a:t>
            </a:r>
          </a:p>
        </p:txBody>
      </p:sp>
      <p:sp>
        <p:nvSpPr>
          <p:cNvPr id="5" name="文本框 79"/>
          <p:cNvSpPr txBox="1"/>
          <p:nvPr/>
        </p:nvSpPr>
        <p:spPr>
          <a:xfrm>
            <a:off x="1175322" y="5937885"/>
            <a:ext cx="855817" cy="371437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JUNO</a:t>
            </a:r>
            <a:endParaRPr kumimoji="0" lang="zh-CN" altLang="en-US" sz="1700" b="1" i="0" u="none" strike="noStrike" kern="1200" cap="none" spc="0" normalizeH="0" baseline="-2500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070445"/>
      </p:ext>
    </p:extLst>
  </p:cSld>
  <p:clrMapOvr>
    <a:masterClrMapping/>
  </p:clrMapOvr>
  <p:transition spd="slow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Liquid Scintillator Filling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E8526B35-9492-4232-9423-FB9E68150845}"/>
                  </a:ext>
                </a:extLst>
              </p:cNvPr>
              <p:cNvSpPr/>
              <p:nvPr/>
            </p:nvSpPr>
            <p:spPr>
              <a:xfrm>
                <a:off x="5420762" y="1080236"/>
                <a:ext cx="6579894" cy="26007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590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Comprehensive QC/QA program at every step of the LS production, frequent measurement for batches:</a:t>
                </a:r>
              </a:p>
              <a:p>
                <a:pPr marL="431800" marR="0" lvl="1" indent="-215900" algn="l" defTabSz="914400" rtl="0" eaLnBrk="1" fontAlgn="base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UV-Vis for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every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batch</a:t>
                </a:r>
              </a:p>
              <a:p>
                <a:pPr marL="431800" marR="0" lvl="1" indent="-215900" algn="l" defTabSz="914400" rtl="0" eaLnBrk="1" fontAlgn="base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Attenuation length for sampling batches,  ~20m</a:t>
                </a:r>
              </a:p>
              <a:p>
                <a:pPr marL="431800" marR="0" lvl="1" indent="-215900" algn="l" defTabSz="914400" rtl="0" eaLnBrk="1" fontAlgn="base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Radiopurity by ICP-MS every week: U/Th &lt;~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10</a:t>
                </a:r>
                <a:r>
                  <a:rPr kumimoji="0" lang="en-US" altLang="zh-CN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-16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g/g</a:t>
                </a:r>
              </a:p>
              <a:p>
                <a:pPr marL="431800" marR="0" lvl="1" indent="-215900" algn="l" defTabSz="914400" rtl="0" eaLnBrk="1" fontAlgn="base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222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Rn by test facility(OSIRIS): ~ 0.5 </a:t>
                </a:r>
                <a:r>
                  <a:rPr kumimoji="0" lang="en-US" altLang="zh-CN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mBq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/m</a:t>
                </a:r>
                <a:r>
                  <a:rPr kumimoji="0" lang="en-US" altLang="zh-CN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rPr>
                  <a:t>3</a:t>
                </a:r>
              </a:p>
              <a:p>
                <a:pPr marL="431800" marR="0" lvl="1" indent="-215900" algn="l" defTabSz="914400" rtl="0" eaLnBrk="1" fontAlgn="base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等线" panose="02010600030101010101" charset="-122"/>
                    <a:cs typeface="+mn-cs"/>
                  </a:rPr>
                  <a:t>Radiopurity monitoring for N2 and water </a:t>
                </a:r>
              </a:p>
              <a:p>
                <a:pPr marL="431800" marR="0" lvl="1" indent="-215900" algn="l" defTabSz="914400" rtl="0" eaLnBrk="1" fontAlgn="base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等线" panose="02010600030101010101" charset="-122"/>
                    <a:cs typeface="+mn-cs"/>
                  </a:rPr>
                  <a:t>Leak control and checks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E8526B35-9492-4232-9423-FB9E68150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762" y="1080236"/>
                <a:ext cx="6579894" cy="2600712"/>
              </a:xfrm>
              <a:prstGeom prst="rect">
                <a:avLst/>
              </a:prstGeom>
              <a:blipFill>
                <a:blip r:embed="rId3"/>
                <a:stretch>
                  <a:fillRect t="-1171" b="-28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00FC1BD-4C17-4A19-B870-EDB16E5838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58" y="3933056"/>
            <a:ext cx="3305265" cy="21669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0EE54B-75B3-4575-A9E4-2DB35082A1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11" y="3765548"/>
            <a:ext cx="2918098" cy="233447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3B4D1F9-AF2C-4409-AB3B-6C8A88265CDF}"/>
              </a:ext>
            </a:extLst>
          </p:cNvPr>
          <p:cNvSpPr/>
          <p:nvPr/>
        </p:nvSpPr>
        <p:spPr>
          <a:xfrm>
            <a:off x="10631540" y="4458330"/>
            <a:ext cx="1526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Attenuation length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54599E8-902B-4BC7-A31D-6A2B9E69D011}"/>
              </a:ext>
            </a:extLst>
          </p:cNvPr>
          <p:cNvSpPr/>
          <p:nvPr/>
        </p:nvSpPr>
        <p:spPr>
          <a:xfrm>
            <a:off x="7464152" y="4595160"/>
            <a:ext cx="726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UV-Vis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2" descr="Liquid Level">
            <a:extLst>
              <a:ext uri="{FF2B5EF4-FFF2-40B4-BE49-F238E27FC236}">
                <a16:creationId xmlns:a16="http://schemas.microsoft.com/office/drawing/2014/main" id="{4C2E5E34-4170-45D3-9191-AC0A83B2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6" y="1066239"/>
            <a:ext cx="5229418" cy="522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949E5-D777-43C0-B7EB-CC23F44E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17" y="331203"/>
            <a:ext cx="10854183" cy="64952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lt"/>
              </a:rPr>
              <a:t>Performance</a:t>
            </a:r>
            <a:r>
              <a:rPr lang="zh-CN" altLang="en-US" b="1" dirty="0">
                <a:solidFill>
                  <a:srgbClr val="FF0000"/>
                </a:solidFill>
                <a:latin typeface="+mn-lt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+mn-lt"/>
              </a:rPr>
              <a:t>PMT &amp; LS </a:t>
            </a:r>
            <a:endParaRPr lang="zh-CN" alt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图片 2" descr="upload_post_object_v2_778576175">
            <a:extLst>
              <a:ext uri="{FF2B5EF4-FFF2-40B4-BE49-F238E27FC236}">
                <a16:creationId xmlns:a16="http://schemas.microsoft.com/office/drawing/2014/main" id="{0200D094-429B-4116-9F28-60F5C0295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54" y="1763580"/>
            <a:ext cx="3080552" cy="272088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A601662-93DB-44F5-B502-A51E53EAD879}"/>
              </a:ext>
            </a:extLst>
          </p:cNvPr>
          <p:cNvSpPr/>
          <p:nvPr/>
        </p:nvSpPr>
        <p:spPr>
          <a:xfrm>
            <a:off x="468041" y="4653136"/>
            <a:ext cx="321633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Total PMTs installed: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17596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Dead: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Unstable or Flashing: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~130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Gain stable within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1%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upload_post_object_v2_681981925">
            <a:extLst>
              <a:ext uri="{FF2B5EF4-FFF2-40B4-BE49-F238E27FC236}">
                <a16:creationId xmlns:a16="http://schemas.microsoft.com/office/drawing/2014/main" id="{EF49E8EE-A463-4542-BF70-ED1A0861D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1700808"/>
            <a:ext cx="3672408" cy="194001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40D0E78-AD94-44A6-9725-0A7D177EFE8B}"/>
              </a:ext>
            </a:extLst>
          </p:cNvPr>
          <p:cNvSpPr/>
          <p:nvPr/>
        </p:nvSpPr>
        <p:spPr>
          <a:xfrm>
            <a:off x="4234299" y="1272959"/>
            <a:ext cx="3063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Waveform of a typical PMT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2C5C98-8187-4214-A773-5A2A3494D0CB}"/>
              </a:ext>
            </a:extLst>
          </p:cNvPr>
          <p:cNvSpPr/>
          <p:nvPr/>
        </p:nvSpPr>
        <p:spPr>
          <a:xfrm>
            <a:off x="3791744" y="3789040"/>
            <a:ext cx="367240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Good grounding and low noise: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RMS ~2.8 ADC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ch.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~0.055 PE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PMT threshold: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0.2 PE/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Trigger: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~ 300 PMTs/225ns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        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~150 KeV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E2C3DD7-74BF-4E59-970A-A294FD91D4F8}"/>
              </a:ext>
            </a:extLst>
          </p:cNvPr>
          <p:cNvSpPr/>
          <p:nvPr/>
        </p:nvSpPr>
        <p:spPr>
          <a:xfrm>
            <a:off x="499617" y="1300698"/>
            <a:ext cx="3237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Dark rate of 20” PMTs in CD  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F583CE7-2C50-427B-978A-B64104B49BDE}"/>
              </a:ext>
            </a:extLst>
          </p:cNvPr>
          <p:cNvSpPr/>
          <p:nvPr/>
        </p:nvSpPr>
        <p:spPr>
          <a:xfrm>
            <a:off x="600730" y="1821284"/>
            <a:ext cx="12266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 kHz/PMT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0D76D81-0944-49D8-B135-851F0B4E637F}"/>
              </a:ext>
            </a:extLst>
          </p:cNvPr>
          <p:cNvSpPr/>
          <p:nvPr/>
        </p:nvSpPr>
        <p:spPr>
          <a:xfrm>
            <a:off x="8172361" y="3944103"/>
            <a:ext cx="396068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                      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589E2A6-7175-49B9-87CF-6485C396792A}"/>
              </a:ext>
            </a:extLst>
          </p:cNvPr>
          <p:cNvSpPr/>
          <p:nvPr/>
        </p:nvSpPr>
        <p:spPr>
          <a:xfrm>
            <a:off x="2765577" y="6353988"/>
            <a:ext cx="6660845" cy="46166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All in agreement with the design and expectations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0CC0C1-366D-4936-BCBE-3CAA9C04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EFCC66BC-928A-40A1-8338-28179DC5E756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48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0C3FAA2-D749-4908-94AE-35A1ADAB1788}"/>
              </a:ext>
            </a:extLst>
          </p:cNvPr>
          <p:cNvSpPr/>
          <p:nvPr/>
        </p:nvSpPr>
        <p:spPr>
          <a:xfrm>
            <a:off x="8146937" y="1271634"/>
            <a:ext cx="3781711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Performance of LS in CD </a:t>
            </a:r>
          </a:p>
          <a:p>
            <a:pPr marL="216000" marR="0" lvl="1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222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Rn in fresh LS: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&lt; 1mBq/m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3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216000" marR="0" lvl="1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Current Rn level: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~ 0.1mBq/m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3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216000" marR="0" lvl="1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U/Th: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&lt;10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-15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 g/g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from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AmBe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calibration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Attenuation length: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~20m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Light yield: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&gt; 1600/MeV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90B3C26-A65F-46EE-A46F-A336DFCBDD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3259" y="3794097"/>
            <a:ext cx="2962451" cy="24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12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-6985"/>
            <a:ext cx="12192000" cy="775970"/>
          </a:xfrm>
        </p:spPr>
        <p:txBody>
          <a:bodyPr/>
          <a:lstStyle/>
          <a:p>
            <a:r>
              <a:rPr lang="en-US" altLang="zh-CN" sz="4000" b="0" u="non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Expected Performance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420857" y="802482"/>
            <a:ext cx="6795405" cy="3023736"/>
          </a:xfrm>
        </p:spPr>
        <p:txBody>
          <a:bodyPr/>
          <a:lstStyle/>
          <a:p>
            <a:pPr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zh-CN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Bkg. (U/Th/K) in LS is less than </a:t>
            </a:r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en-US" altLang="zh-CN" b="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zh-CN" b="0" baseline="30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-15</a:t>
            </a:r>
            <a:r>
              <a:rPr lang="en-US" altLang="zh-CN" b="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g/g</a:t>
            </a:r>
            <a:endParaRPr lang="en-US" altLang="zh-CN" b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zh-CN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yield can achieve </a:t>
            </a:r>
            <a:r>
              <a:rPr lang="en-US" altLang="zh-CN" b="0" kern="120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~1660/MeV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zh-CN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should be able to reach the energy resolution &lt; </a:t>
            </a:r>
            <a:r>
              <a:rPr lang="en-US" altLang="zh-CN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3%@1MeV</a:t>
            </a: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 predicted by full simulation, including calibration and reconstruction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zh-CN" b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achieve the goal for </a:t>
            </a:r>
            <a:r>
              <a:rPr lang="en-US" altLang="zh-CN" b="0" dirty="0">
                <a:solidFill>
                  <a:srgbClr val="C00000"/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zh-CN" b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mass Hierarchy: 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en-US" altLang="zh-CN" b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4</a:t>
            </a:r>
            <a:r>
              <a:rPr lang="en-US" altLang="zh-CN" b="0" dirty="0">
                <a:solidFill>
                  <a:srgbClr val="C00000"/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zh-CN" b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6 </a:t>
            </a:r>
            <a:r>
              <a:rPr lang="en-US" altLang="zh-CN" b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yrs</a:t>
            </a:r>
            <a:r>
              <a:rPr lang="en-US" altLang="zh-CN" b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independent of the CP phase </a:t>
            </a: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338" y="3264954"/>
            <a:ext cx="4746684" cy="332806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779929" y="3097295"/>
            <a:ext cx="42667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arXiv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: 2405.17860, Chinese Phys. C 49 (2025) 013003 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BD7A991-EADE-43C7-A76C-B246784C6957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49</a:t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42517" y="2949497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7199662" y="940106"/>
                <a:ext cx="4773110" cy="14469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zh-CN" alt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zh-CN" alt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𝝈</m:t>
                          </m:r>
                        </m:num>
                        <m:den>
                          <m:sSub>
                            <m:sSubPr>
                              <m:ctrlPr>
                                <a:rPr kumimoji="0" lang="zh-CN" alt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zh-CN" alt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𝑬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zh-CN" alt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zh-CN" alt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kumimoji="0" lang="zh-CN" alt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kumimoji="0" lang="zh-CN" alt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𝒔</m:t>
                              </m:r>
                            </m:sub>
                          </m:sSub>
                        </m:den>
                      </m:f>
                      <m:r>
                        <a:rPr kumimoji="0" lang="zh-CN" alt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zh-CN" alt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zh-CN" alt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zh-CN" alt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zh-CN" alt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CC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zh-CN" altLang="en-US" sz="18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CC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𝟐</m:t>
                                      </m:r>
                                      <m:r>
                                        <a:rPr kumimoji="0" lang="zh-CN" altLang="en-US" sz="18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CC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.</m:t>
                                      </m:r>
                                      <m:r>
                                        <a:rPr kumimoji="0" lang="zh-CN" altLang="en-US" sz="18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CC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𝟔𝟏𝟒</m:t>
                                      </m:r>
                                      <m:r>
                                        <a:rPr kumimoji="0" lang="en-US" altLang="zh-CN" sz="18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CC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%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kumimoji="0" lang="zh-CN" altLang="en-US" sz="18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CC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zh-CN" altLang="en-US" sz="18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00CC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zh-CN" altLang="en-US" sz="18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00CC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𝑬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kumimoji="0" lang="zh-CN" altLang="en-US" sz="1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000CC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zh-CN" altLang="en-US" sz="1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000CC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𝒗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zh-CN" altLang="en-US" sz="1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000CC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𝒊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kumimoji="0" lang="zh-CN" altLang="en-US" sz="18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00CC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𝒔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zh-CN" alt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zh-CN" altLang="en-US" sz="1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zh-CN" alt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zh-CN" alt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zh-CN" alt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kumimoji="0" lang="zh-CN" alt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𝟔𝟒</m:t>
                              </m:r>
                              <m:r>
                                <a:rPr kumimoji="0" lang="en-US" altLang="zh-CN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%</m:t>
                              </m:r>
                            </m:e>
                            <m:sup>
                              <m:r>
                                <a:rPr kumimoji="0" lang="zh-CN" alt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zh-CN" altLang="en-US" sz="1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zh-CN" alt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zh-CN" alt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zh-CN" alt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CC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zh-CN" altLang="en-US" sz="18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CC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𝟏</m:t>
                                      </m:r>
                                      <m:r>
                                        <a:rPr kumimoji="0" lang="zh-CN" altLang="en-US" sz="18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CC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.</m:t>
                                      </m:r>
                                      <m:r>
                                        <a:rPr kumimoji="0" lang="zh-CN" altLang="en-US" sz="18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CC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𝟐𝟎𝟓</m:t>
                                      </m:r>
                                      <m:r>
                                        <a:rPr kumimoji="0" lang="en-US" altLang="zh-CN" sz="18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CC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%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zh-CN" altLang="en-US" sz="18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CC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zh-CN" altLang="en-US" sz="18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CC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𝑬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kumimoji="0" lang="zh-CN" altLang="en-US" sz="18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00CC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zh-CN" altLang="en-US" sz="18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00CC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𝒗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zh-CN" altLang="en-US" sz="18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00CC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zh-CN" altLang="en-US" sz="18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CC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𝒔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zh-CN" alt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 Math" panose="02040503050406030204" pitchFamily="18" charset="0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None/>
                  <a:tabLst/>
                  <a:defRPr/>
                </a:pP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662" y="940106"/>
                <a:ext cx="4773110" cy="1446935"/>
              </a:xfrm>
              <a:prstGeom prst="rect">
                <a:avLst/>
              </a:prstGeom>
              <a:blipFill rotWithShape="1">
                <a:blip r:embed="rId3"/>
                <a:stretch>
                  <a:fillRect l="-1" t="-21" r="10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箭头连接符 10"/>
          <p:cNvCxnSpPr/>
          <p:nvPr/>
        </p:nvCxnSpPr>
        <p:spPr>
          <a:xfrm>
            <a:off x="8531869" y="1931433"/>
            <a:ext cx="0" cy="2778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10065729" y="1707755"/>
            <a:ext cx="0" cy="42145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9"/>
          <p:cNvSpPr txBox="1"/>
          <p:nvPr/>
        </p:nvSpPr>
        <p:spPr>
          <a:xfrm>
            <a:off x="8019169" y="2133791"/>
            <a:ext cx="1312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Photon statistics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11149872" y="1890240"/>
            <a:ext cx="0" cy="23897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26"/>
              <p:cNvSpPr txBox="1"/>
              <p:nvPr/>
            </p:nvSpPr>
            <p:spPr>
              <a:xfrm>
                <a:off x="10553592" y="2153154"/>
                <a:ext cx="1402299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Annihilation-induced </a:t>
                </a:r>
                <a14:m>
                  <m:oMath xmlns:m="http://schemas.openxmlformats.org/officeDocument/2006/math"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𝜸</m:t>
                    </m:r>
                  </m:oMath>
                </a14:m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Dark noise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592" y="2153154"/>
                <a:ext cx="1402299" cy="818044"/>
              </a:xfrm>
              <a:prstGeom prst="rect">
                <a:avLst/>
              </a:prstGeom>
              <a:blipFill rotWithShape="1">
                <a:blip r:embed="rId4"/>
                <a:stretch>
                  <a:fillRect l="-38" t="-294" r="8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/>
        </p:nvSpPr>
        <p:spPr>
          <a:xfrm>
            <a:off x="9440754" y="2042877"/>
            <a:ext cx="1199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Constant term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B276AD4-CD38-4C50-A311-C3E80B01A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650" y="3760360"/>
            <a:ext cx="3844807" cy="298100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DFE054C-8613-4010-85D0-A780201AF1F4}"/>
              </a:ext>
            </a:extLst>
          </p:cNvPr>
          <p:cNvSpPr txBox="1"/>
          <p:nvPr/>
        </p:nvSpPr>
        <p:spPr>
          <a:xfrm>
            <a:off x="295419" y="4334537"/>
            <a:ext cx="1576923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arXiv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: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2405.18008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Chinese Phys. C 49 (2025) 033104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794" y="938091"/>
            <a:ext cx="9144000" cy="55544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BESIII collaboration</a:t>
            </a:r>
            <a:b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0011" y="751702"/>
            <a:ext cx="11118254" cy="5928015"/>
            <a:chOff x="1618137" y="118502"/>
            <a:chExt cx="9049863" cy="7030372"/>
          </a:xfrm>
        </p:grpSpPr>
        <p:sp>
          <p:nvSpPr>
            <p:cNvPr id="6" name="矩形 5"/>
            <p:cNvSpPr/>
            <p:nvPr/>
          </p:nvSpPr>
          <p:spPr>
            <a:xfrm>
              <a:off x="5485544" y="2695754"/>
              <a:ext cx="5106257" cy="44531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China (5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8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/367</a:t>
              </a: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Institute of High Energy Physics (146)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other units(221)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Beijing Institute of Petro-chemical Technology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 </a:t>
              </a:r>
              <a:r>
                <a:rPr kumimoji="0" lang="en-GB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Beihang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University,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China </a:t>
              </a:r>
              <a:r>
                <a:rPr kumimoji="0" lang="en-GB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Center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of Advanced Science and Technology, F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dan University,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Guangxi Normal University, Guangxi University,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Hangzhou Normal University, Henan Normal University,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Henan University of Science and Technology,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Huazhong Normal University, Huangshan College, Hunan University,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Hunan Normal University, Henan University of Technology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Institute of modern physics, Jilin University, Lanzhou University, Liaoning Normal University, Liaoning University, Nanjing Normal University, Nanjing University, Nankai University,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North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China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Electric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Power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University,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Peking University, </a:t>
              </a:r>
              <a:r>
                <a:rPr kumimoji="0" lang="en-GB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Qufu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normal university, Shanxi University,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Shanxi Normal University, Sichuan University, Shandong Normal University,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Shandong University, Shanghai </a:t>
              </a:r>
              <a:r>
                <a:rPr kumimoji="0" lang="en-GB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Jiaotong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GB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Univeristy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Soochow University,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South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China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Normal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University,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Southeast University, Sun </a:t>
              </a:r>
              <a:r>
                <a:rPr kumimoji="0" lang="en-GB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Yat-sen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University,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Tsinghua University,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University of Chinese Academy of Sciences, University of Jinan, University of Science and Technology of China,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University of Science and Technology Liaoning,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University of South China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Wuhan University, Xinyang Normal University,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Zhejiang University, Zhengzhou University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</a:t>
              </a:r>
              <a:r>
                <a:rPr kumimoji="0" lang="en-GB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YunNan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University ,</a:t>
              </a:r>
              <a:r>
                <a:rPr kumimoji="0" lang="en-GB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China University of Geosciences 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3528129" y="118502"/>
              <a:ext cx="5332843" cy="27558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Europe (17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/115</a:t>
              </a: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)</a:t>
              </a:r>
              <a:endPara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Germany (6):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Bochum University,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GSI Darmstadt, Helmholtz Institute Mainz, Johannes Gutenberg University of Mainz, Universitaet </a:t>
              </a:r>
              <a:r>
                <a:rPr kumimoji="0" lang="en-GB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Giessen,University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 of Münster </a:t>
              </a:r>
              <a:b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</a:b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Italy (3):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Ferrara University, Frascati, University of Torino</a:t>
              </a:r>
              <a:b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</a:br>
              <a:r>
                <a:rPr kumimoji="0" lang="en-GB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Netherlands (1):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KVI/University of Groningen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Poland (1)</a:t>
              </a:r>
              <a:r>
                <a:rPr kumimoji="0" lang="en-GB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National Centre for Nuclear Research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Russia (2): </a:t>
              </a:r>
              <a:r>
                <a:rPr kumimoji="0" lang="en-GB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Budker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 Institute of Nuclear Physics, JINR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Sweden (1):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Uppsala University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Turkey (1):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Turkish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Accelerator </a:t>
              </a:r>
              <a:r>
                <a:rPr kumimoji="0" lang="en-GB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Center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 Particle Factory Group</a:t>
              </a:r>
              <a:b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</a:b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UK (2):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University of Manchester, University of Oxford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288301" y="1582848"/>
              <a:ext cx="2061881" cy="1241033"/>
            </a:xfrm>
            <a:prstGeom prst="rect">
              <a:avLst/>
            </a:prstGeom>
            <a:solidFill>
              <a:srgbClr val="00FDFF">
                <a:alpha val="1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USA(4</a:t>
              </a: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/8</a:t>
              </a: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)</a:t>
              </a:r>
              <a:br>
                <a:rPr kumimoji="0" lang="en-GB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</a:b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Carnegie Mellon University</a:t>
              </a:r>
              <a:b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</a:b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Indiana University</a:t>
              </a:r>
              <a:br>
                <a:rPr kumimoji="0" lang="en-GB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</a:b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University of Hawaii</a:t>
              </a:r>
              <a:br>
                <a:rPr kumimoji="0" lang="en-GB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</a:b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University of Minnesota</a:t>
              </a:r>
              <a:endParaRPr kumimoji="0" lang="en-GB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883183" y="5667170"/>
              <a:ext cx="3692577" cy="1095030"/>
            </a:xfrm>
            <a:prstGeom prst="rect">
              <a:avLst/>
            </a:prstGeom>
            <a:solidFill>
              <a:srgbClr val="00FD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~600 members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(more than 130 from outside of China)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From 84 institutions in 17 countries </a:t>
              </a: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7330" y="4949412"/>
              <a:ext cx="1447575" cy="570492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8770078" y="173266"/>
              <a:ext cx="1897922" cy="2646321"/>
            </a:xfrm>
            <a:prstGeom prst="rect">
              <a:avLst/>
            </a:prstGeom>
            <a:solidFill>
              <a:srgbClr val="00FDFF">
                <a:alpha val="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Asia (6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/10</a:t>
              </a: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)</a:t>
              </a:r>
              <a:endPara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Pakistan (2):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COMSATS Institute of Information Technology</a:t>
              </a:r>
              <a:endParaRPr kumimoji="0" lang="en-GB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University of the Punjab, University of Lahore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Mongolia (1)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Institute of Physics and Technology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Korea (1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):</a:t>
              </a:r>
              <a:r>
                <a:rPr kumimoji="0" lang="en-GB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Chung-Ang University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India (1): 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Indian Institute of Technology madras</a:t>
              </a:r>
              <a:endParaRPr kumimoji="0" lang="en-GB" altLang="zh-CN" sz="11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Thailand (1): </a:t>
              </a:r>
              <a:r>
                <a:rPr kumimoji="0" lang="en-GB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Suranaree</a:t>
              </a:r>
              <a:r>
                <a:rPr kumimoji="0" lang="en-GB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University of Technology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3072" y="5196979"/>
              <a:ext cx="784928" cy="57155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618137" y="2935020"/>
              <a:ext cx="4572000" cy="7300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South America  (</a:t>
              </a: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/1)</a:t>
              </a:r>
              <a:br>
                <a:rPr kumimoji="0" lang="en-GB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</a:b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GB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Chile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kumimoji="0" lang="en-GB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University of </a:t>
              </a:r>
              <a:r>
                <a:rPr kumimoji="0" lang="en-GB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81A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Tarapaca</a:t>
              </a:r>
              <a:endParaRPr kumimoji="0" lang="en-GB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181A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09AA751-DBBA-401A-A01F-691177C3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E077DA78-E013-4A8C-AD75-63A150561B10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5</a:t>
            </a:fld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600" u="none" dirty="0">
                <a:solidFill>
                  <a:srgbClr val="FF0000"/>
                </a:solidFill>
              </a:rPr>
              <a:t>Other Physics at JUNO</a:t>
            </a:r>
            <a:endParaRPr lang="zh-CN" altLang="en-US" sz="3600" u="none" dirty="0"/>
          </a:p>
        </p:txBody>
      </p:sp>
      <p:sp>
        <p:nvSpPr>
          <p:cNvPr id="226307" name="内容占位符 2"/>
          <p:cNvSpPr>
            <a:spLocks noGrp="1"/>
          </p:cNvSpPr>
          <p:nvPr>
            <p:ph idx="1"/>
          </p:nvPr>
        </p:nvSpPr>
        <p:spPr>
          <a:xfrm>
            <a:off x="335360" y="962024"/>
            <a:ext cx="7920880" cy="56102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zh-CN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Neutrino oscillation</a:t>
            </a:r>
            <a:r>
              <a:rPr lang="zh-CN" altLang="en-US" b="0" dirty="0">
                <a:solidFill>
                  <a:srgbClr val="00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en-US" altLang="zh-CN" b="0" dirty="0">
                <a:solidFill>
                  <a:srgbClr val="00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mixing</a:t>
            </a:r>
            <a:r>
              <a:rPr lang="en-US" altLang="zh-CN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parameters &lt; 1%, and test the unitarity</a:t>
            </a:r>
          </a:p>
          <a:p>
            <a:pPr>
              <a:spcBef>
                <a:spcPts val="300"/>
              </a:spcBef>
            </a:pPr>
            <a:r>
              <a:rPr lang="en-US" altLang="zh-CN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Burst supernova neutrino events: ~5000 @10 </a:t>
            </a:r>
            <a:r>
              <a:rPr lang="en-US" altLang="zh-CN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kpc</a:t>
            </a:r>
            <a:endParaRPr lang="en-US" altLang="zh-CN" b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altLang="zh-CN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Discovery of diffused supernova </a:t>
            </a: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neutrinos if </a:t>
            </a: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</a:t>
            </a: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 </a:t>
            </a:r>
            <a:r>
              <a:rPr lang="en-US" altLang="zh-CN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15 MeV </a:t>
            </a:r>
          </a:p>
          <a:p>
            <a:pPr marL="457200" lvl="1">
              <a:spcBef>
                <a:spcPts val="3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Geoneutrinos:  determining  U/Th ratio in earth</a:t>
            </a:r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>
              <a:spcBef>
                <a:spcPts val="300"/>
              </a:spcBef>
            </a:pPr>
            <a:r>
              <a:rPr lang="en-US" altLang="zh-CN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Solar neutrinos:</a:t>
            </a:r>
            <a:r>
              <a:rPr lang="zh-CN" altLang="en-US" b="0" dirty="0">
                <a:solidFill>
                  <a:srgbClr val="00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zh-CN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improvements</a:t>
            </a:r>
            <a:r>
              <a:rPr lang="zh-CN" altLang="en-US" b="0" dirty="0">
                <a:solidFill>
                  <a:srgbClr val="00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zh-CN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over</a:t>
            </a:r>
            <a:r>
              <a:rPr lang="zh-CN" altLang="en-US" b="0" dirty="0">
                <a:solidFill>
                  <a:srgbClr val="00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zh-CN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Borexino</a:t>
            </a:r>
            <a:endParaRPr lang="en-US" altLang="zh-CN" b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>
              <a:spcBef>
                <a:spcPts val="300"/>
              </a:spcBef>
            </a:pPr>
            <a:r>
              <a:rPr lang="en-US" altLang="zh-CN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Proton decays</a:t>
            </a:r>
            <a:endParaRPr lang="zh-CN" altLang="en-US" b="0" dirty="0">
              <a:solidFill>
                <a:srgbClr val="C00000"/>
              </a:solidFill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AFCC56DB-099D-4A28-8BE8-684571EDBB89}" type="slidenum"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50</a:t>
            </a:fld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10" name="Group 39"/>
          <p:cNvGraphicFramePr>
            <a:graphicFrameLocks noGrp="1"/>
          </p:cNvGraphicFramePr>
          <p:nvPr>
            <p:extLst/>
          </p:nvPr>
        </p:nvGraphicFramePr>
        <p:xfrm>
          <a:off x="8292685" y="1124744"/>
          <a:ext cx="3707971" cy="1713586"/>
        </p:xfrm>
        <a:graphic>
          <a:graphicData uri="http://schemas.openxmlformats.org/drawingml/2006/table">
            <a:tbl>
              <a:tblPr/>
              <a:tblGrid>
                <a:gridCol w="1187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5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Current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(PDG2020) 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JUNO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(100 d)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JUNO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(6 y)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D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kumimoji="1" lang="en-US" altLang="zh-CN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1" lang="en-US" altLang="zh-CN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/D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kumimoji="1" lang="en-US" altLang="zh-CN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1" lang="en-US" altLang="zh-CN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1.3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0.8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0.2%</a:t>
                      </a:r>
                      <a:endParaRPr kumimoji="1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D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kumimoji="1" lang="en-US" altLang="zh-CN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1" lang="en-US" altLang="zh-CN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2.4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1.0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0.3%</a:t>
                      </a:r>
                      <a:endParaRPr kumimoji="1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2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sin</a:t>
                      </a:r>
                      <a:r>
                        <a:rPr kumimoji="1" lang="en-US" altLang="zh-CN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1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q</a:t>
                      </a:r>
                      <a:r>
                        <a:rPr kumimoji="1" lang="en-US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4.2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1.9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</a:t>
                      </a:r>
                      <a:endParaRPr kumimoji="1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2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sin</a:t>
                      </a:r>
                      <a:r>
                        <a:rPr kumimoji="1" lang="en-US" altLang="zh-CN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q</a:t>
                      </a:r>
                      <a:r>
                        <a:rPr kumimoji="1" lang="en-US" altLang="zh-CN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3.2%</a:t>
                      </a:r>
                      <a:endParaRPr kumimoji="1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47.9%</a:t>
                      </a:r>
                      <a:endParaRPr kumimoji="1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12.1%</a:t>
                      </a:r>
                      <a:endParaRPr kumimoji="1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724982" y="2922267"/>
            <a:ext cx="4467018" cy="38664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08" y="4041752"/>
            <a:ext cx="3436674" cy="2600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34" y="4016034"/>
            <a:ext cx="3436674" cy="255621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951B433-4DCB-416E-8F0D-3C736FD807A9}"/>
              </a:ext>
            </a:extLst>
          </p:cNvPr>
          <p:cNvSpPr/>
          <p:nvPr/>
        </p:nvSpPr>
        <p:spPr>
          <a:xfrm>
            <a:off x="10812103" y="6597693"/>
            <a:ext cx="1375698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JCAP10(2023)022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）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235178"/>
      </p:ext>
    </p:extLst>
  </p:cSld>
  <p:clrMapOvr>
    <a:masterClrMapping/>
  </p:clrMapOvr>
  <p:transition spd="slow"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76520" y="95348"/>
            <a:ext cx="8433931" cy="838420"/>
          </a:xfrm>
        </p:spPr>
        <p:txBody>
          <a:bodyPr/>
          <a:lstStyle/>
          <a:p>
            <a:pPr eaLnBrk="0" hangingPunct="0">
              <a:buSzPct val="70000"/>
              <a:defRPr/>
            </a:pPr>
            <a:r>
              <a:rPr lang="en-US" altLang="zh-CN" sz="3599" u="none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JUNO-TAO</a:t>
            </a:r>
            <a:endParaRPr lang="zh-CN" altLang="en-US" sz="3599" u="none" dirty="0">
              <a:ln w="19050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内容占位符 1"/>
          <p:cNvSpPr txBox="1"/>
          <p:nvPr/>
        </p:nvSpPr>
        <p:spPr bwMode="auto">
          <a:xfrm>
            <a:off x="660548" y="1053286"/>
            <a:ext cx="6731596" cy="55440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5" tIns="45717" rIns="91435" bIns="45717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742950" indent="-34226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34226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2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near detector located in the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Taishan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nuclear power plant, 44 m from the reactor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core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(4.6 GW )</a:t>
            </a:r>
          </a:p>
          <a:p>
            <a:pPr marL="342900" marR="0" lvl="0" indent="-342900" algn="l" defTabSz="9142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precise reference spectrum of reactor neutrinos, 700k events/year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-loaded LS @-50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+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20090" marR="0" lvl="1" indent="-36004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resolution:  ~1.5%/√E, 4500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p.e.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/MeV </a:t>
            </a:r>
          </a:p>
          <a:p>
            <a:pPr marL="720090" marR="0" lvl="1" indent="-36004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m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(&gt;94% coverage) w/ PDE &gt; 50%</a:t>
            </a:r>
          </a:p>
          <a:p>
            <a:pPr marL="720090" marR="0" lvl="1" indent="-36004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Operating at -50 </a:t>
            </a:r>
            <a:r>
              <a:rPr kumimoji="0" lang="en-US" altLang="zh-CN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reduce the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dark rate by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100 Hz/mm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SPE sensitive</a:t>
            </a:r>
          </a:p>
          <a:p>
            <a:pPr marL="720090" marR="0" lvl="1" indent="-36004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2.8 ton(1t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fiducial volume)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 type of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-LS for -50 </a:t>
            </a:r>
            <a:r>
              <a:rPr kumimoji="0" lang="en-US" altLang="zh-CN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Construction and installation close to completion, data taking soon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10128104" y="6471939"/>
            <a:ext cx="517302" cy="365108"/>
          </a:xfrm>
        </p:spPr>
        <p:txBody>
          <a:bodyPr/>
          <a:lstStyle/>
          <a:p>
            <a:pPr marL="0" marR="0" lvl="0" indent="0" algn="r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6AC3131B-D9DE-461E-88EF-862E77754C1F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pPr marL="0" marR="0" lvl="0" indent="0" algn="r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51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9"/>
          <a:stretch/>
        </p:blipFill>
        <p:spPr>
          <a:xfrm>
            <a:off x="7897862" y="4131469"/>
            <a:ext cx="3938241" cy="2612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37419E6-4C74-4C9C-A6C6-0B8A3334CD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4192" y="620688"/>
            <a:ext cx="4032448" cy="3452010"/>
          </a:xfrm>
          <a:prstGeom prst="rect">
            <a:avLst/>
          </a:prstGeom>
        </p:spPr>
      </p:pic>
    </p:spTree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 bwMode="auto">
          <a:xfrm>
            <a:off x="7544352" y="1003143"/>
            <a:ext cx="3808231" cy="419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194" name="标题 1"/>
          <p:cNvSpPr>
            <a:spLocks noGrp="1"/>
          </p:cNvSpPr>
          <p:nvPr>
            <p:ph type="title"/>
          </p:nvPr>
        </p:nvSpPr>
        <p:spPr>
          <a:xfrm>
            <a:off x="2495600" y="152013"/>
            <a:ext cx="6666380" cy="699306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Future Upgrade: JUNO-</a:t>
            </a:r>
            <a:r>
              <a:rPr lang="en-US" altLang="zh-CN" sz="3600" b="1" dirty="0">
                <a:solidFill>
                  <a:srgbClr val="FF0000"/>
                </a:solidFill>
                <a:latin typeface="Symbol" panose="05050102010706020507" pitchFamily="18" charset="2"/>
              </a:rPr>
              <a:t>bb</a:t>
            </a:r>
            <a:endParaRPr lang="zh-CN" altLang="en-US" sz="3600" b="1" dirty="0"/>
          </a:p>
        </p:txBody>
      </p:sp>
      <p:sp>
        <p:nvSpPr>
          <p:cNvPr id="392195" name="内容占位符 6"/>
          <p:cNvSpPr txBox="1"/>
          <p:nvPr/>
        </p:nvSpPr>
        <p:spPr bwMode="auto">
          <a:xfrm>
            <a:off x="661281" y="949930"/>
            <a:ext cx="6078810" cy="77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79646">
                  <a:lumMod val="75000"/>
                </a:srgbClr>
              </a:buClr>
              <a:buSzPct val="8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In 10 years from now, oscillation will be mostly understood. 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79646">
                  <a:lumMod val="75000"/>
                </a:srgbClr>
              </a:buClr>
              <a:buSzPct val="8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0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bb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decay will be the next focus point: </a:t>
            </a:r>
          </a:p>
        </p:txBody>
      </p:sp>
      <p:sp>
        <p:nvSpPr>
          <p:cNvPr id="392200" name="椭圆 2"/>
          <p:cNvSpPr>
            <a:spLocks noChangeArrowheads="1"/>
          </p:cNvSpPr>
          <p:nvPr/>
        </p:nvSpPr>
        <p:spPr bwMode="auto">
          <a:xfrm>
            <a:off x="9242898" y="3304392"/>
            <a:ext cx="514063" cy="48540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marL="812800" indent="-812800"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609600" marR="0" lvl="0" indent="-6096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2201" name="矩形 8"/>
          <p:cNvSpPr>
            <a:spLocks noChangeArrowheads="1"/>
          </p:cNvSpPr>
          <p:nvPr/>
        </p:nvSpPr>
        <p:spPr bwMode="auto">
          <a:xfrm>
            <a:off x="7509256" y="6368026"/>
            <a:ext cx="3736223" cy="27699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Zhao et al.,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arXiv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: 1610.07143, CPC 41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（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2017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）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</a:t>
            </a:r>
            <a:r>
              <a:rPr kumimoji="0" lang="zh-CN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2202" name="矩形 2"/>
          <p:cNvSpPr>
            <a:spLocks noChangeArrowheads="1"/>
          </p:cNvSpPr>
          <p:nvPr/>
        </p:nvSpPr>
        <p:spPr bwMode="auto">
          <a:xfrm>
            <a:off x="7473888" y="5353271"/>
            <a:ext cx="35951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Insert a balloon filled with </a:t>
            </a:r>
            <a:r>
              <a:rPr kumimoji="0" lang="en-US" altLang="zh-CN" sz="15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136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Xe-loaded LS (or </a:t>
            </a:r>
            <a:r>
              <a:rPr kumimoji="0" lang="en-US" altLang="zh-CN" sz="15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130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Te) into the JUNO detector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fld id="{B7132689-52F2-49AA-B06C-381739A9AAFD}" type="slidenum">
              <a:rPr kumimoji="0" lang="zh-CN" alt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tabLst/>
                <a:defRPr/>
              </a:pPr>
              <a:t>52</a:t>
            </a:fld>
            <a:endParaRPr kumimoji="0" lang="zh-CN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1101" y="1565170"/>
            <a:ext cx="2128055" cy="394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2983" y="1545313"/>
            <a:ext cx="2028118" cy="195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158300" y="3285486"/>
            <a:ext cx="20249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J. Cao et al., arXiv:1908.08355</a:t>
            </a:r>
            <a:endParaRPr kumimoji="0" lang="zh-CN" altLang="zh-CN" sz="11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22983" y="3664222"/>
          <a:ext cx="5261049" cy="3011359"/>
        </p:xfrm>
        <a:graphic>
          <a:graphicData uri="http://schemas.openxmlformats.org/drawingml/2006/table">
            <a:tbl>
              <a:tblPr/>
              <a:tblGrid>
                <a:gridCol w="1820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53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Isotope</a:t>
                      </a:r>
                      <a:endParaRPr kumimoji="0" lang="zh-CN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84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Mass(t)</a:t>
                      </a: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A8C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&lt;</a:t>
                      </a:r>
                      <a:r>
                        <a:rPr kumimoji="0" lang="en-US" altLang="zh-CN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kumimoji="0" lang="en-US" altLang="zh-CN" sz="9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bb</a:t>
                      </a:r>
                      <a:r>
                        <a:rPr kumimoji="0" lang="en-US" altLang="zh-CN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&gt;,</a:t>
                      </a:r>
                      <a:r>
                        <a:rPr kumimoji="0" lang="en-US" altLang="zh-CN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meV</a:t>
                      </a: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2C2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SNO+</a:t>
                      </a: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Te</a:t>
                      </a:r>
                    </a:p>
                  </a:txBody>
                  <a:tcPr marL="68561" marR="68561" marT="34287" marB="34287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8561" marR="68561" marT="34287" marB="34287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19-46</a:t>
                      </a:r>
                    </a:p>
                  </a:txBody>
                  <a:tcPr marL="68561" marR="68561" marT="34287" marB="34287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7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KamLAND2-Zen</a:t>
                      </a: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68561" marR="68561" marT="34287" marB="34287" horzOverflow="overflow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~20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NEXT-HD</a:t>
                      </a: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68561" marR="68561" marT="34287" marB="34287" horzOverflow="overflow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14-40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7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nEXO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68561" marR="68561" marT="34287" marB="34287" horzOverflow="overflow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7-22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Darwin/Panda-</a:t>
                      </a:r>
                      <a:r>
                        <a:rPr kumimoji="0" lang="en-US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nT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68561" marR="68561" marT="34287" marB="34287" horzOverflow="overflow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3-5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7-22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7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LEGEND-1000/CDEX-1t</a:t>
                      </a: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76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Ge</a:t>
                      </a:r>
                    </a:p>
                  </a:txBody>
                  <a:tcPr marL="68561" marR="68561" marT="34287" marB="34287" horzOverflow="overflow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10-40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7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AMoRE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-II</a:t>
                      </a: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Mo</a:t>
                      </a:r>
                    </a:p>
                  </a:txBody>
                  <a:tcPr marL="68561" marR="68561" marT="34287" marB="34287" horzOverflow="overflow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0.1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12-22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CUPID</a:t>
                      </a: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Mo</a:t>
                      </a:r>
                    </a:p>
                  </a:txBody>
                  <a:tcPr marL="68561" marR="68561" marT="34287" marB="34287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0.24</a:t>
                      </a:r>
                    </a:p>
                  </a:txBody>
                  <a:tcPr marL="68561" marR="68561" marT="34287" marB="34287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12-20</a:t>
                      </a:r>
                    </a:p>
                  </a:txBody>
                  <a:tcPr marL="68561" marR="68561" marT="34287" marB="34287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CUPID-1T</a:t>
                      </a: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Mo</a:t>
                      </a:r>
                    </a:p>
                  </a:txBody>
                  <a:tcPr marL="68561" marR="68561" marT="34287" marB="34287" horzOverflow="overflow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4-7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7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JUNO-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bb</a:t>
                      </a: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</a:t>
                      </a: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68561" marR="68561" marT="34287" marB="34287" horzOverflow="overflow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4-10</a:t>
                      </a:r>
                    </a:p>
                  </a:txBody>
                  <a:tcPr marL="68561" marR="68561" marT="34287" marB="34287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1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anose="05050102010706020507" pitchFamily="18" charset="2"/>
                        <a:ea typeface="宋体" panose="02010600030101010101" pitchFamily="2" charset="-122"/>
                      </a:endParaRPr>
                    </a:p>
                  </a:txBody>
                  <a:tcPr marL="68561" marR="68561" marT="34287" marB="34287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Te</a:t>
                      </a:r>
                    </a:p>
                  </a:txBody>
                  <a:tcPr marL="68561" marR="68561" marT="34287" marB="34287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</a:t>
                      </a:r>
                    </a:p>
                  </a:txBody>
                  <a:tcPr marL="68561" marR="68561" marT="34287" marB="34287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3-14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61" marR="68561" marT="34287" marB="34287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8389"/>
            <a:ext cx="10515600" cy="789907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Summary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7408" y="1142177"/>
            <a:ext cx="10986605" cy="231207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/>
              <a:t>Particle physics in China progressed well in the last 40 years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/>
              <a:t>JUNO and CEPC will lead us to the forefront of the world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/>
              <a:t>High energy physics has a great future, even though we often encounter pessimistic opinions/people and/or disappointing events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/>
              <a:t>Science is global, international collaboration is a must for HEP</a:t>
            </a:r>
          </a:p>
        </p:txBody>
      </p:sp>
      <p:sp>
        <p:nvSpPr>
          <p:cNvPr id="4" name="灯片编号占位符 1"/>
          <p:cNvSpPr>
            <a:spLocks noGrp="1"/>
          </p:cNvSpPr>
          <p:nvPr>
            <p:ph type="sldNum" sz="quarter" idx="12"/>
          </p:nvPr>
        </p:nvSpPr>
        <p:spPr bwMode="auto">
          <a:xfrm>
            <a:off x="4119849" y="5984237"/>
            <a:ext cx="850773" cy="2447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E342A218-5D7F-436B-B2D3-1E2D710806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53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5" descr="大型探测器结构设计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12" y="4397122"/>
            <a:ext cx="2123807" cy="185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AD_1 cop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9" y="4342350"/>
            <a:ext cx="2365342" cy="191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AD_1 cop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t="53938" r="70412" b="-4398"/>
          <a:stretch>
            <a:fillRect/>
          </a:stretch>
        </p:blipFill>
        <p:spPr bwMode="auto">
          <a:xfrm>
            <a:off x="3011774" y="5983749"/>
            <a:ext cx="45719" cy="12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箭头 7"/>
          <p:cNvSpPr/>
          <p:nvPr/>
        </p:nvSpPr>
        <p:spPr>
          <a:xfrm>
            <a:off x="2655929" y="5060380"/>
            <a:ext cx="315875" cy="338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96" y="4108622"/>
            <a:ext cx="2958017" cy="20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062" descr="3区磁铁(2)2006[1]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4572000"/>
            <a:ext cx="1956011" cy="132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右箭头 7"/>
          <p:cNvSpPr/>
          <p:nvPr/>
        </p:nvSpPr>
        <p:spPr>
          <a:xfrm>
            <a:off x="8275322" y="5236173"/>
            <a:ext cx="315875" cy="338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63785" y="6013056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250 m</a:t>
            </a:r>
          </a:p>
        </p:txBody>
      </p:sp>
      <p:sp>
        <p:nvSpPr>
          <p:cNvPr id="13" name="矩形 12"/>
          <p:cNvSpPr/>
          <p:nvPr/>
        </p:nvSpPr>
        <p:spPr>
          <a:xfrm>
            <a:off x="9743527" y="6226019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100,000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2EC790A-3A03-44DA-9281-6838C8CFEAFF}"/>
              </a:ext>
            </a:extLst>
          </p:cNvPr>
          <p:cNvSpPr/>
          <p:nvPr/>
        </p:nvSpPr>
        <p:spPr>
          <a:xfrm>
            <a:off x="9735511" y="3670597"/>
            <a:ext cx="776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CEPC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3129A4A-C0D3-400B-AE8F-03068ECEE4EB}"/>
              </a:ext>
            </a:extLst>
          </p:cNvPr>
          <p:cNvSpPr/>
          <p:nvPr/>
        </p:nvSpPr>
        <p:spPr>
          <a:xfrm>
            <a:off x="958307" y="3808358"/>
            <a:ext cx="1216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Daya Bay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E753C45-BF9C-4F11-A6C1-CD3D5F6C7CB2}"/>
              </a:ext>
            </a:extLst>
          </p:cNvPr>
          <p:cNvSpPr/>
          <p:nvPr/>
        </p:nvSpPr>
        <p:spPr>
          <a:xfrm>
            <a:off x="3645199" y="3780664"/>
            <a:ext cx="8354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JUNO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877088A-939B-483E-8FB4-31B9F17F48E4}"/>
              </a:ext>
            </a:extLst>
          </p:cNvPr>
          <p:cNvSpPr/>
          <p:nvPr/>
        </p:nvSpPr>
        <p:spPr>
          <a:xfrm>
            <a:off x="6642182" y="3780664"/>
            <a:ext cx="784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BEPC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9A0E3DF-2F00-457D-9944-D3587202732B}"/>
              </a:ext>
            </a:extLst>
          </p:cNvPr>
          <p:cNvSpPr/>
          <p:nvPr/>
        </p:nvSpPr>
        <p:spPr>
          <a:xfrm>
            <a:off x="1281953" y="6273051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 t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169371B-ABB3-4967-997E-31AF8244EBBA}"/>
              </a:ext>
            </a:extLst>
          </p:cNvPr>
          <p:cNvSpPr/>
          <p:nvPr/>
        </p:nvSpPr>
        <p:spPr>
          <a:xfrm>
            <a:off x="3744429" y="6281283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20,000 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标题 1"/>
          <p:cNvSpPr>
            <a:spLocks noGrp="1"/>
          </p:cNvSpPr>
          <p:nvPr>
            <p:ph type="title"/>
          </p:nvPr>
        </p:nvSpPr>
        <p:spPr>
          <a:xfrm>
            <a:off x="797442" y="180945"/>
            <a:ext cx="10556358" cy="714441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Higgs:</a:t>
            </a:r>
            <a:r>
              <a:rPr lang="zh-CN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CEPC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7619" name="内容占位符 2"/>
          <p:cNvSpPr>
            <a:spLocks noGrp="1"/>
          </p:cNvSpPr>
          <p:nvPr>
            <p:ph idx="1"/>
          </p:nvPr>
        </p:nvSpPr>
        <p:spPr>
          <a:xfrm>
            <a:off x="695399" y="1052736"/>
            <a:ext cx="10801200" cy="2592288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altLang="zh-CN" sz="2400" dirty="0">
                <a:solidFill>
                  <a:schemeClr val="tx1"/>
                </a:solidFill>
              </a:rPr>
              <a:t>Since 2005, we were thinking about the next machine after BEPC</a:t>
            </a:r>
          </a:p>
          <a:p>
            <a:pPr>
              <a:spcBef>
                <a:spcPts val="600"/>
              </a:spcBef>
            </a:pPr>
            <a:r>
              <a:rPr lang="en-US" altLang="zh-CN" sz="2400" dirty="0">
                <a:solidFill>
                  <a:schemeClr val="tx1"/>
                </a:solidFill>
              </a:rPr>
              <a:t>After </a:t>
            </a:r>
            <a:r>
              <a:rPr lang="en-US" altLang="zh-CN" sz="2400" dirty="0"/>
              <a:t>its</a:t>
            </a:r>
            <a:r>
              <a:rPr lang="en-US" altLang="zh-CN" sz="2400" dirty="0">
                <a:solidFill>
                  <a:schemeClr val="tx1"/>
                </a:solidFill>
              </a:rPr>
              <a:t> discovery, we realized that Higgs is the best portal for new physics and for the future of HEP</a:t>
            </a:r>
          </a:p>
          <a:p>
            <a:pPr>
              <a:spcBef>
                <a:spcPts val="600"/>
              </a:spcBef>
            </a:pPr>
            <a:r>
              <a:rPr lang="en-US" altLang="zh-CN" sz="2400" dirty="0">
                <a:solidFill>
                  <a:schemeClr val="tx1"/>
                </a:solidFill>
              </a:rPr>
              <a:t>The idea of a Circular </a:t>
            </a:r>
            <a:r>
              <a:rPr lang="en-US" altLang="zh-CN" sz="2400" dirty="0" err="1">
                <a:solidFill>
                  <a:schemeClr val="tx1"/>
                </a:solidFill>
              </a:rPr>
              <a:t>e+e</a:t>
            </a:r>
            <a:r>
              <a:rPr lang="en-US" altLang="zh-CN" sz="2400" dirty="0">
                <a:solidFill>
                  <a:schemeClr val="tx1"/>
                </a:solidFill>
              </a:rPr>
              <a:t>- Collider(CEPC) followed by a possible Super proton-proton collider(SPPC) was proposed </a:t>
            </a:r>
            <a:r>
              <a:rPr lang="en-US" altLang="zh-CN" sz="2400" dirty="0"/>
              <a:t>in Sep. 2012</a:t>
            </a:r>
            <a:r>
              <a:rPr lang="en-US" altLang="zh-CN" sz="2400" dirty="0">
                <a:solidFill>
                  <a:schemeClr val="tx1"/>
                </a:solidFill>
              </a:rPr>
              <a:t>, and reported in Oct. 2012 at Fermilab during the workshop: </a:t>
            </a: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“Higgs Factories 2012” </a:t>
            </a:r>
            <a:endParaRPr lang="en-US" altLang="zh-CN" sz="2400" dirty="0"/>
          </a:p>
          <a:p>
            <a:pPr>
              <a:spcBef>
                <a:spcPts val="600"/>
              </a:spcBef>
            </a:pPr>
            <a:r>
              <a:rPr lang="en-US" altLang="zh-CN" sz="2400" dirty="0">
                <a:solidFill>
                  <a:schemeClr val="tx1"/>
                </a:solidFill>
              </a:rPr>
              <a:t>It quickly gained momentum in China and in the world</a:t>
            </a:r>
          </a:p>
        </p:txBody>
      </p:sp>
      <p:pic>
        <p:nvPicPr>
          <p:cNvPr id="36762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5"/>
          <a:stretch>
            <a:fillRect/>
          </a:stretch>
        </p:blipFill>
        <p:spPr bwMode="auto">
          <a:xfrm>
            <a:off x="1571623" y="3861048"/>
            <a:ext cx="9048751" cy="281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135560" y="6276945"/>
            <a:ext cx="248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5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EC16A71-602F-41E9-A139-9CF708536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From Kick-off to TDR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47829B8-0519-4257-B4ED-A01572A8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3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fld id="{F15E9139-A00B-4B2A-98A6-095DC08F1345}" type="slidenum">
              <a:rPr lang="zh-CN" altLang="en-US" b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13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7</a:t>
            </a:fld>
            <a:endParaRPr lang="zh-CN" alt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4" descr="http://www.ihep.cas.cn/xwdt/gnxw/2013/201309/W020130929539554579416.jpg">
            <a:extLst>
              <a:ext uri="{FF2B5EF4-FFF2-40B4-BE49-F238E27FC236}">
                <a16:creationId xmlns:a16="http://schemas.microsoft.com/office/drawing/2014/main" id="{083E004C-3999-42E9-B16A-9F13A52AC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0"/>
          <a:stretch/>
        </p:blipFill>
        <p:spPr bwMode="auto">
          <a:xfrm>
            <a:off x="1918859" y="1040598"/>
            <a:ext cx="4513906" cy="223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F38DBCC-F723-4C97-8F2A-495AB6066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21" y="1196546"/>
            <a:ext cx="1740579" cy="212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35C3F6F-8400-458D-BC51-AC3712ECC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368" y="1045730"/>
            <a:ext cx="1838432" cy="228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7F9CC83-8367-4880-8A95-67118399448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7878" y="3357426"/>
            <a:ext cx="2308184" cy="327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E5F7B9-30CD-47A2-B0CC-D3F13BE3F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577" y="3366602"/>
            <a:ext cx="2308184" cy="3270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AF5884C2-E073-47C1-B73F-3D92CD241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089" y="3333298"/>
            <a:ext cx="2469976" cy="333288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2CD68CF-E28B-4862-A815-276B70CB3B51}"/>
              </a:ext>
            </a:extLst>
          </p:cNvPr>
          <p:cNvSpPr/>
          <p:nvPr/>
        </p:nvSpPr>
        <p:spPr>
          <a:xfrm>
            <a:off x="4096121" y="5369578"/>
            <a:ext cx="34059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130">
              <a:spcBef>
                <a:spcPts val="600"/>
              </a:spcBef>
              <a:buClrTx/>
              <a:buSzTx/>
            </a:pPr>
            <a:r>
              <a:rPr lang="en-US" altLang="zh-CN" sz="1800" dirty="0">
                <a:solidFill>
                  <a:srgbClr val="3333FF"/>
                </a:solidFill>
                <a:latin typeface="Calibri"/>
              </a:rPr>
              <a:t>http://cepc.ihep.ac.cn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18614C2-F00F-4E9A-99C2-D6FAFCEAD79A}"/>
              </a:ext>
            </a:extLst>
          </p:cNvPr>
          <p:cNvSpPr/>
          <p:nvPr/>
        </p:nvSpPr>
        <p:spPr>
          <a:xfrm>
            <a:off x="1993747" y="1196547"/>
            <a:ext cx="63759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130">
              <a:spcBef>
                <a:spcPts val="600"/>
              </a:spcBef>
              <a:buClrTx/>
              <a:buSzTx/>
            </a:pPr>
            <a:r>
              <a:rPr lang="en-US" altLang="zh-CN" sz="1400" dirty="0">
                <a:solidFill>
                  <a:srgbClr val="C00000"/>
                </a:solidFill>
                <a:latin typeface="Calibri"/>
              </a:rPr>
              <a:t>2013 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9AD81D2-3DBA-454A-B7F2-C58F61380340}"/>
              </a:ext>
            </a:extLst>
          </p:cNvPr>
          <p:cNvSpPr/>
          <p:nvPr/>
        </p:nvSpPr>
        <p:spPr>
          <a:xfrm>
            <a:off x="7216749" y="3545025"/>
            <a:ext cx="63759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130">
              <a:spcBef>
                <a:spcPts val="600"/>
              </a:spcBef>
              <a:buClrTx/>
              <a:buSzTx/>
            </a:pPr>
            <a:r>
              <a:rPr lang="en-US" altLang="zh-CN" sz="1400" dirty="0">
                <a:solidFill>
                  <a:srgbClr val="C00000"/>
                </a:solidFill>
                <a:latin typeface="Calibri"/>
              </a:rPr>
              <a:t>2023</a:t>
            </a:r>
            <a:r>
              <a:rPr lang="en-US" altLang="zh-CN" sz="1400" dirty="0">
                <a:solidFill>
                  <a:srgbClr val="3333FF"/>
                </a:solidFill>
                <a:latin typeface="Calibri"/>
              </a:rPr>
              <a:t> 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F406108-B54F-4C7D-A094-076FABA17374}"/>
              </a:ext>
            </a:extLst>
          </p:cNvPr>
          <p:cNvSpPr/>
          <p:nvPr/>
        </p:nvSpPr>
        <p:spPr>
          <a:xfrm>
            <a:off x="2600433" y="3511364"/>
            <a:ext cx="63759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130">
              <a:spcBef>
                <a:spcPts val="600"/>
              </a:spcBef>
              <a:buClrTx/>
              <a:buSzTx/>
            </a:pPr>
            <a:r>
              <a:rPr lang="en-US" altLang="zh-CN" sz="1400" dirty="0">
                <a:solidFill>
                  <a:srgbClr val="C00000"/>
                </a:solidFill>
                <a:latin typeface="Calibri"/>
              </a:rPr>
              <a:t>2018</a:t>
            </a:r>
            <a:r>
              <a:rPr lang="en-US" altLang="zh-CN" sz="1400" dirty="0">
                <a:solidFill>
                  <a:srgbClr val="3333FF"/>
                </a:solidFill>
                <a:latin typeface="Calibri"/>
              </a:rPr>
              <a:t> 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3BA28DF-BA56-4DF4-BAC2-88FD5C7326B8}"/>
              </a:ext>
            </a:extLst>
          </p:cNvPr>
          <p:cNvSpPr/>
          <p:nvPr/>
        </p:nvSpPr>
        <p:spPr>
          <a:xfrm>
            <a:off x="6597295" y="1164967"/>
            <a:ext cx="63759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130">
              <a:spcBef>
                <a:spcPts val="600"/>
              </a:spcBef>
              <a:buClrTx/>
              <a:buSzTx/>
            </a:pPr>
            <a:r>
              <a:rPr lang="en-US" altLang="zh-CN" sz="1400" dirty="0">
                <a:solidFill>
                  <a:srgbClr val="C00000"/>
                </a:solidFill>
                <a:latin typeface="Calibri"/>
              </a:rPr>
              <a:t>2015</a:t>
            </a:r>
            <a:r>
              <a:rPr lang="en-US" altLang="zh-CN" sz="1400" dirty="0">
                <a:solidFill>
                  <a:srgbClr val="3333FF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723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F15E9139-A00B-4B2A-98A6-095DC08F1345}" type="slidenum">
              <a:rPr lang="zh-CN" alt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8</a:t>
            </a:fld>
            <a:endParaRPr lang="zh-CN" alt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文本框 23"/>
          <p:cNvSpPr txBox="1"/>
          <p:nvPr/>
        </p:nvSpPr>
        <p:spPr>
          <a:xfrm>
            <a:off x="1828801" y="222058"/>
            <a:ext cx="8463189" cy="549773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  <a:buClrTx/>
              <a:buSzTx/>
            </a:pPr>
            <a:r>
              <a:rPr lang="en-US" altLang="zh-CN" sz="3200" dirty="0">
                <a:solidFill>
                  <a:srgbClr val="FF0000"/>
                </a:solidFill>
                <a:ea typeface="宋体" panose="02010600030101010101" pitchFamily="2" charset="-122"/>
              </a:rPr>
              <a:t>Operation Plan</a:t>
            </a:r>
            <a:endParaRPr lang="zh-CN" altLang="en-US" sz="32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/>
            </p:nvGraphicFramePr>
            <p:xfrm>
              <a:off x="1712006" y="1143086"/>
              <a:ext cx="8767988" cy="409147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787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339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651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0703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5125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69847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4152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460981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114291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Particle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 err="1">
                              <a:effectLst/>
                            </a:rPr>
                            <a:t>E</a:t>
                          </a:r>
                          <a:r>
                            <a:rPr lang="en-GB" sz="1800" baseline="-25000" dirty="0" err="1">
                              <a:effectLst/>
                            </a:rPr>
                            <a:t>c.m</a:t>
                          </a:r>
                          <a:r>
                            <a:rPr lang="en-GB" sz="1800" baseline="-25000" dirty="0">
                              <a:effectLst/>
                            </a:rPr>
                            <a:t>.</a:t>
                          </a:r>
                          <a:r>
                            <a:rPr lang="en-GB" sz="1800" dirty="0">
                              <a:effectLst/>
                            </a:rPr>
                            <a:t>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(GeV)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Years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SR Power</a:t>
                          </a:r>
                        </a:p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(MW)</a:t>
                          </a:r>
                          <a:endParaRPr 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18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Lumi</a:t>
                          </a:r>
                          <a:r>
                            <a:rPr lang="en-GB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/IP</a:t>
                          </a:r>
                          <a:endParaRPr lang="en-US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algn="ctr" defTabSz="89408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1800" dirty="0">
                              <a:effectLst/>
                            </a:rPr>
                            <a:t>(10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34</a:t>
                          </a:r>
                          <a:r>
                            <a:rPr lang="en-GB" altLang="zh-CN" sz="1800" dirty="0">
                              <a:effectLst/>
                            </a:rPr>
                            <a:t>cm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-2</a:t>
                          </a:r>
                          <a:r>
                            <a:rPr lang="en-GB" altLang="zh-CN" sz="1800" dirty="0">
                              <a:effectLst/>
                            </a:rPr>
                            <a:t>s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-1</a:t>
                          </a:r>
                          <a:r>
                            <a:rPr lang="en-GB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Integrated L</a:t>
                          </a:r>
                          <a:r>
                            <a:rPr lang="en-US" altLang="zh-CN" sz="1800" dirty="0" err="1">
                              <a:effectLst/>
                            </a:rPr>
                            <a:t>umi</a:t>
                          </a:r>
                          <a:r>
                            <a:rPr lang="en-US" altLang="zh-CN" sz="1800" dirty="0">
                              <a:effectLst/>
                            </a:rPr>
                            <a:t>.</a:t>
                          </a:r>
                          <a:r>
                            <a:rPr lang="en-GB" sz="1800" dirty="0">
                              <a:effectLst/>
                            </a:rPr>
                            <a:t> /</a:t>
                          </a:r>
                          <a:r>
                            <a:rPr lang="en-GB" sz="1800" dirty="0" err="1">
                              <a:effectLst/>
                            </a:rPr>
                            <a:t>yr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(ab</a:t>
                          </a:r>
                          <a:r>
                            <a:rPr lang="en-GB" sz="1800" baseline="30000" dirty="0">
                              <a:effectLst/>
                            </a:rPr>
                            <a:t>–1</a:t>
                          </a:r>
                          <a:r>
                            <a:rPr lang="en-GB" sz="18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Total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Integrated 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(ab</a:t>
                          </a:r>
                          <a:r>
                            <a:rPr lang="en-GB" sz="1800" baseline="30000" dirty="0">
                              <a:effectLst/>
                            </a:rPr>
                            <a:t>–1</a:t>
                          </a:r>
                          <a:r>
                            <a:rPr lang="en-GB" sz="18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Total no. of events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89694"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GB" sz="1800" dirty="0">
                              <a:effectLst/>
                            </a:rPr>
                            <a:t>H</a:t>
                          </a:r>
                          <a:r>
                            <a:rPr lang="en-GB" altLang="zh-CN" sz="24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*</a:t>
                          </a:r>
                          <a:endParaRPr lang="zh-CN" altLang="zh-CN" sz="24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240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10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8.3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2.2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21.6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4.3 </a:t>
                          </a: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 10</a:t>
                          </a:r>
                          <a:r>
                            <a:rPr lang="en-GB" sz="1800" baseline="30000" dirty="0">
                              <a:solidFill>
                                <a:srgbClr val="FF0000"/>
                              </a:solidFill>
                              <a:effectLst/>
                            </a:rPr>
                            <a:t>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8449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2.6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1269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Z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91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2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192**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4.1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12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04666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115**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2.5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12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1269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W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160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1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26.7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2.1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8</a:t>
                          </a:r>
                          <a:endParaRPr lang="zh-CN" alt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04666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8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26169">
                    <a:tc rowSpan="2"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zh-CN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360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5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0.8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0.2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6</a:t>
                          </a:r>
                          <a:endParaRPr lang="zh-CN" alt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82374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0.4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alt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/>
            </p:nvGraphicFramePr>
            <p:xfrm>
              <a:off x="1712006" y="1143086"/>
              <a:ext cx="8767988" cy="409147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787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339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651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0703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5125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69847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4152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460981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114291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Particle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 err="1">
                              <a:effectLst/>
                            </a:rPr>
                            <a:t>E</a:t>
                          </a:r>
                          <a:r>
                            <a:rPr lang="en-GB" sz="1800" baseline="-25000" dirty="0" err="1">
                              <a:effectLst/>
                            </a:rPr>
                            <a:t>c.m</a:t>
                          </a:r>
                          <a:r>
                            <a:rPr lang="en-GB" sz="1800" baseline="-25000" dirty="0">
                              <a:effectLst/>
                            </a:rPr>
                            <a:t>.</a:t>
                          </a:r>
                          <a:r>
                            <a:rPr lang="en-GB" sz="1800" dirty="0">
                              <a:effectLst/>
                            </a:rPr>
                            <a:t>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(GeV)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Years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SR Power</a:t>
                          </a:r>
                        </a:p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(MW)</a:t>
                          </a:r>
                          <a:endParaRPr 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18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Lumi</a:t>
                          </a:r>
                          <a:r>
                            <a:rPr lang="en-GB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/IP</a:t>
                          </a:r>
                          <a:endParaRPr lang="en-US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algn="ctr" defTabSz="89408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1800" dirty="0">
                              <a:effectLst/>
                            </a:rPr>
                            <a:t>(10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34</a:t>
                          </a:r>
                          <a:r>
                            <a:rPr lang="en-GB" altLang="zh-CN" sz="1800" dirty="0">
                              <a:effectLst/>
                            </a:rPr>
                            <a:t>cm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-2</a:t>
                          </a:r>
                          <a:r>
                            <a:rPr lang="en-GB" altLang="zh-CN" sz="1800" dirty="0">
                              <a:effectLst/>
                            </a:rPr>
                            <a:t>s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-1</a:t>
                          </a:r>
                          <a:r>
                            <a:rPr lang="en-GB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Integrated L</a:t>
                          </a:r>
                          <a:r>
                            <a:rPr lang="en-US" altLang="zh-CN" sz="1800" dirty="0" err="1">
                              <a:effectLst/>
                            </a:rPr>
                            <a:t>umi</a:t>
                          </a:r>
                          <a:r>
                            <a:rPr lang="en-US" altLang="zh-CN" sz="1800" dirty="0">
                              <a:effectLst/>
                            </a:rPr>
                            <a:t>.</a:t>
                          </a:r>
                          <a:r>
                            <a:rPr lang="en-GB" sz="1800" dirty="0">
                              <a:effectLst/>
                            </a:rPr>
                            <a:t> /</a:t>
                          </a:r>
                          <a:r>
                            <a:rPr lang="en-GB" sz="1800" dirty="0" err="1">
                              <a:effectLst/>
                            </a:rPr>
                            <a:t>yr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(ab</a:t>
                          </a:r>
                          <a:r>
                            <a:rPr lang="en-GB" sz="1800" baseline="30000" dirty="0">
                              <a:effectLst/>
                            </a:rPr>
                            <a:t>–1</a:t>
                          </a:r>
                          <a:r>
                            <a:rPr lang="en-GB" sz="18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Total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Integrated 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(ab</a:t>
                          </a:r>
                          <a:r>
                            <a:rPr lang="en-GB" sz="1800" baseline="30000" dirty="0">
                              <a:effectLst/>
                            </a:rPr>
                            <a:t>–1</a:t>
                          </a:r>
                          <a:r>
                            <a:rPr lang="en-GB" sz="18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Total no. of events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89694"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GB" sz="1800" dirty="0">
                              <a:effectLst/>
                            </a:rPr>
                            <a:t>H</a:t>
                          </a:r>
                          <a:r>
                            <a:rPr lang="en-GB" altLang="zh-CN" sz="24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*</a:t>
                          </a:r>
                          <a:endParaRPr lang="zh-CN" altLang="zh-CN" sz="24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240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10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8.3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2.2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21.6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4.3 </a:t>
                          </a: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 10</a:t>
                          </a:r>
                          <a:r>
                            <a:rPr lang="en-GB" sz="1800" baseline="30000" dirty="0">
                              <a:solidFill>
                                <a:srgbClr val="FF0000"/>
                              </a:solidFill>
                              <a:effectLst/>
                            </a:rPr>
                            <a:t>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8449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2.6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1269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Z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91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2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192**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4.1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12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04666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115**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2.5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12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1269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W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160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1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26.7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2.1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8</a:t>
                          </a:r>
                          <a:endParaRPr lang="zh-CN" alt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04666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8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26169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1435" marR="51435" marT="0" marB="0">
                        <a:blipFill>
                          <a:blip r:embed="rId3"/>
                          <a:stretch>
                            <a:fillRect l="-694" t="-480172" r="-902778" b="-19828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360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5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0.8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0.2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6</a:t>
                          </a:r>
                          <a:endParaRPr lang="zh-CN" alt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82374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0.4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alt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Rectangle 13"/>
          <p:cNvSpPr/>
          <p:nvPr/>
        </p:nvSpPr>
        <p:spPr>
          <a:xfrm>
            <a:off x="1715993" y="5821835"/>
            <a:ext cx="8159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900"/>
              </a:spcBef>
              <a:spcAft>
                <a:spcPts val="0"/>
              </a:spcAft>
              <a:buClrTx/>
              <a:buSzTx/>
            </a:pPr>
            <a:r>
              <a:rPr lang="en-GB" altLang="zh-CN" sz="1800" b="0" dirty="0">
                <a:solidFill>
                  <a:prstClr val="black"/>
                </a:solidFill>
                <a:ea typeface="MS Mincho"/>
              </a:rPr>
              <a:t>**   Detector solenoid field is 2 Tesla during Z operation, 3Tesla for all other energies.</a:t>
            </a:r>
            <a:endParaRPr lang="zh-CN" altLang="zh-CN" sz="1800" b="0" dirty="0">
              <a:solidFill>
                <a:prstClr val="black"/>
              </a:solidFill>
              <a:ea typeface="MS Minch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15992" y="6037859"/>
            <a:ext cx="5853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sz="1800" b="0" dirty="0">
                <a:solidFill>
                  <a:prstClr val="black"/>
                </a:solidFill>
                <a:ea typeface="Times New Roman" panose="02020603050405020304" pitchFamily="18" charset="0"/>
              </a:rPr>
              <a:t>*** Calculated using 3,600 hours per year for data collection. </a:t>
            </a:r>
            <a:endParaRPr lang="zh-CN" altLang="en-US" sz="18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5992" y="5605811"/>
            <a:ext cx="8764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900"/>
              </a:spcBef>
              <a:spcAft>
                <a:spcPts val="0"/>
              </a:spcAft>
              <a:buClrTx/>
              <a:buSzTx/>
            </a:pPr>
            <a:r>
              <a:rPr lang="en-GB" altLang="zh-CN" sz="1800" b="0" dirty="0">
                <a:solidFill>
                  <a:prstClr val="black"/>
                </a:solidFill>
                <a:ea typeface="MS Mincho"/>
              </a:rPr>
              <a:t>*     Higgs is the top priority</a:t>
            </a:r>
            <a:r>
              <a:rPr lang="en-US" altLang="zh-CN" sz="1800" b="0" dirty="0">
                <a:solidFill>
                  <a:prstClr val="black"/>
                </a:solidFill>
                <a:ea typeface="MS Mincho"/>
              </a:rPr>
              <a:t>. </a:t>
            </a:r>
            <a:r>
              <a:rPr lang="en-GB" altLang="zh-CN" sz="1800" b="0" dirty="0">
                <a:solidFill>
                  <a:prstClr val="black"/>
                </a:solidFill>
                <a:ea typeface="MS Mincho"/>
              </a:rPr>
              <a:t>The CEPC will commence its operation with a focus on Higgs. </a:t>
            </a:r>
            <a:endParaRPr lang="zh-CN" altLang="zh-CN" sz="1800" b="0" dirty="0">
              <a:solidFill>
                <a:prstClr val="black"/>
              </a:solidFill>
              <a:ea typeface="MS Minch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37"/>
    </mc:Choice>
    <mc:Fallback xmlns="">
      <p:transition spd="slow" advTm="1015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/>
            <a:r>
              <a:rPr lang="en-US" altLang="zh-CN" sz="3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Scientific Objectives: </a:t>
            </a:r>
            <a:br>
              <a:rPr lang="en-US" altLang="zh-CN" sz="3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zh-CN" altLang="en-US" sz="3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“</a:t>
            </a:r>
            <a:r>
              <a:rPr lang="en-US" altLang="zh-CN" sz="3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Discovery + Precision Measurement</a:t>
            </a:r>
            <a:r>
              <a:rPr lang="zh-CN" altLang="en-US" sz="3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5" name="矩形 4"/>
          <p:cNvSpPr/>
          <p:nvPr/>
        </p:nvSpPr>
        <p:spPr>
          <a:xfrm>
            <a:off x="4484156" y="1168527"/>
            <a:ext cx="3916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Direct and indirect probe to new physics up to 10 TeV,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Symbol" panose="05050102010706020507" pitchFamily="18" charset="2"/>
              </a:rPr>
              <a:t>10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higher then HL-LHC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7590" y="1134194"/>
            <a:ext cx="3232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Higgs coupling measurement can be improved by orders of magnitude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6626" y="1835128"/>
            <a:ext cx="2844799" cy="23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/>
          <p:cNvSpPr txBox="1"/>
          <p:nvPr/>
        </p:nvSpPr>
        <p:spPr>
          <a:xfrm>
            <a:off x="8904312" y="1135994"/>
            <a:ext cx="2874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Electroweak measurement can be improved by a large factor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3" y="1891335"/>
            <a:ext cx="3594610" cy="21069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324" y="1925668"/>
            <a:ext cx="4556550" cy="226228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665" y="4068025"/>
            <a:ext cx="3888581" cy="172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590" y="4977183"/>
            <a:ext cx="2819990" cy="85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999014" y="6099395"/>
            <a:ext cx="348514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Physics white papers published and to be published </a:t>
            </a:r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10B103F4-09AB-4CEF-B803-6B7110FE8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F15E9139-A00B-4B2A-98A6-095DC08F134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pPr marL="0" marR="0" lvl="0" indent="0" algn="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7090F0EC-A3E0-4ED8-B760-25AC1F7E4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66" y="4158375"/>
            <a:ext cx="6712461" cy="251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413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fed697ca-43fd-4dda-a3a4-744288530f53"/>
  <p:tag name="COMMONDATA" val="eyJoZGlkIjoiNWFiYzllYTcyZjlmODA0N2MyYjdmMWZiOTZhYjQ4Mz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6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65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4652"/>
  <p:tag name="KSO_WM_TAG_VERSION" val="1.0"/>
  <p:tag name="KSO_WM_BEAUTIFY_FLAG" val="#wm#"/>
  <p:tag name="KSO_WM_TEMPLATE_THUMBS_INDEX" val="1、4、8、10、12、18、19、20、27、29、31、33"/>
  <p:tag name="KSO_WM_TEMPLATE_TOPIC_ID" val="2869567"/>
  <p:tag name="KSO_WM_TEMPLATE_OUTLINE_ID" val="6"/>
  <p:tag name="KSO_WM_TEMPLATE_SCENE_ID" val="1"/>
  <p:tag name="KSO_WM_TEMPLATE_JOB_ID" val="6"/>
  <p:tag name="KSO_WM_TEMPLATE_TOPIC_DEFAUL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4652_6*i*6"/>
  <p:tag name="KSO_WM_TEMPLATE_CATEGORY" val="custom"/>
  <p:tag name="KSO_WM_TEMPLATE_INDEX" val="20184652"/>
  <p:tag name="KSO_WM_UNIT_INDEX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529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529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25298"/>
  <p:tag name="KSO_WM_CHIP_COLORING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5298_1*i*1"/>
  <p:tag name="KSO_WM_TEMPLATE_CATEGORY" val="chip"/>
  <p:tag name="KSO_WM_TEMPLATE_INDEX" val="20225298"/>
  <p:tag name="KSO_WM_UNIT_LAYERLEVEL" val="1"/>
  <p:tag name="KSO_WM_TAG_VERSION" val="1.0"/>
  <p:tag name="KSO_WM_BEAUTIFY_FLAG" val="#wm#"/>
  <p:tag name="KSO_WM_UNIT_SUBTYPE" val="v"/>
  <p:tag name="KSO_WM_UNIT_TYPE" val="i"/>
  <p:tag name="KSO_WM_UNIT_INDEX" val="1"/>
  <p:tag name="KSO_WM_CHIP_GROUPID" val="62eb2904295c1bf6da6ad16e"/>
  <p:tag name="KSO_WM_CHIP_XID" val="62eb297f295c1bf6da6ad1dd"/>
  <p:tag name="KSO_WM_UNIT_DEC_AREA_ID" val="69dccd080db34fa8a6f6439b9c58ff33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c324ddd13c34356ae45f011ade3b0a6"/>
  <p:tag name="KSO_WM_SLIDE_BACKGROUND_TYPE" val="genera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2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2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2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03612012"/>
  <p:tag name="KSO_WM_UNIT_PLACING_PICTURE_USER_VIEWPORT" val="{&quot;height&quot;:2890,&quot;width&quot;:327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70.5007874015746,&quot;width&quot;:3949.787401574803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946.842519685038,&quot;width&quot;:14438.650393700787}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85*311"/>
  <p:tag name="TABLE_ENDDRAG_RECT" val="17*149*485*3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d210ca3-a871-4011-8c25-f7f7b26b10b7}"/>
  <p:tag name="TABLE_SKINIDX" val="3"/>
  <p:tag name="TABLE_ENCOLOR" val="#5CA2F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heme/theme1.xml><?xml version="1.0" encoding="utf-8"?>
<a:theme xmlns:a="http://schemas.openxmlformats.org/drawingml/2006/main" name="HEP in China - present and Futur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Calibri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vert="horz" lIns="91440" tIns="45720" rIns="91440" bIns="45720" rtlCol="0" anchor="ctr">
        <a:noAutofit/>
      </a:bodyPr>
      <a:lstStyle>
        <a:defPPr algn="l">
          <a:defRPr sz="3200" b="1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J_empty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Calibri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vert="horz" lIns="91440" tIns="45720" rIns="91440" bIns="45720" rtlCol="0" anchor="ctr">
        <a:noAutofit/>
      </a:bodyPr>
      <a:lstStyle>
        <a:defPPr algn="l">
          <a:defRPr sz="3200" b="1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Calibri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vert="horz" lIns="91440" tIns="45720" rIns="91440" bIns="45720" rtlCol="0" anchor="ctr">
        <a:noAutofit/>
      </a:bodyPr>
      <a:lstStyle>
        <a:defPPr algn="l">
          <a:defRPr sz="3200" b="1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8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HEP in China - present and Futur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3_CJ_empty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1_CJ_empty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_HEP in China - present and Futur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4_CJ_empty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7_CJ_empty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9_CJ_empty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6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_CJ_empty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3_Office 主题​​">
  <a:themeElements>
    <a:clrScheme name="自定义 155">
      <a:dk1>
        <a:srgbClr val="000000"/>
      </a:dk1>
      <a:lt1>
        <a:srgbClr val="FFFFFF"/>
      </a:lt1>
      <a:dk2>
        <a:srgbClr val="FFFFFF"/>
      </a:dk2>
      <a:lt2>
        <a:srgbClr val="3C69C2"/>
      </a:lt2>
      <a:accent1>
        <a:srgbClr val="3C69C2"/>
      </a:accent1>
      <a:accent2>
        <a:srgbClr val="D9D9D9"/>
      </a:accent2>
      <a:accent3>
        <a:srgbClr val="F0F0F0"/>
      </a:accent3>
      <a:accent4>
        <a:srgbClr val="000000"/>
      </a:accent4>
      <a:accent5>
        <a:srgbClr val="60532A"/>
      </a:accent5>
      <a:accent6>
        <a:srgbClr val="104E3C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6_Office 主题​​">
  <a:themeElements>
    <a:clrScheme name="">
      <a:dk1>
        <a:srgbClr val="000000"/>
      </a:dk1>
      <a:lt1>
        <a:srgbClr val="FFFFFF"/>
      </a:lt1>
      <a:dk2>
        <a:srgbClr val="020509"/>
      </a:dk2>
      <a:lt2>
        <a:srgbClr val="0D5791"/>
      </a:lt2>
      <a:accent1>
        <a:srgbClr val="2323A4"/>
      </a:accent1>
      <a:accent2>
        <a:srgbClr val="4BBFCF"/>
      </a:accent2>
      <a:accent3>
        <a:srgbClr val="037EA4"/>
      </a:accent3>
      <a:accent4>
        <a:srgbClr val="3458C0"/>
      </a:accent4>
      <a:accent5>
        <a:srgbClr val="003A99"/>
      </a:accent5>
      <a:accent6>
        <a:srgbClr val="112C4D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8_CJ_empty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HEP in China - present and Futur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J_empty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J_empty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anose="05000000000000000000" pitchFamily="2" charset="2"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 in China - present and Future</Template>
  <TotalTime>164</TotalTime>
  <Words>4876</Words>
  <Application>Microsoft Office PowerPoint</Application>
  <PresentationFormat>宽屏</PresentationFormat>
  <Paragraphs>1092</Paragraphs>
  <Slides>53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32</vt:i4>
      </vt:variant>
      <vt:variant>
        <vt:lpstr>幻灯片标题</vt:lpstr>
      </vt:variant>
      <vt:variant>
        <vt:i4>53</vt:i4>
      </vt:variant>
    </vt:vector>
  </HeadingPairs>
  <TitlesOfParts>
    <vt:vector size="118" baseType="lpstr">
      <vt:lpstr>Arial Unicode MS</vt:lpstr>
      <vt:lpstr>Arial-Black</vt:lpstr>
      <vt:lpstr>Calibri-Bold</vt:lpstr>
      <vt:lpstr>CambriaMath</vt:lpstr>
      <vt:lpstr>Heiti SC Medium</vt:lpstr>
      <vt:lpstr>Lato</vt:lpstr>
      <vt:lpstr>MS Mincho</vt:lpstr>
      <vt:lpstr>Yu Mincho</vt:lpstr>
      <vt:lpstr>Yu Mincho Light</vt:lpstr>
      <vt:lpstr>等线</vt:lpstr>
      <vt:lpstr>等线</vt:lpstr>
      <vt:lpstr>等线 Light</vt:lpstr>
      <vt:lpstr>仿宋</vt:lpstr>
      <vt:lpstr>汉仪润圆-65简</vt:lpstr>
      <vt:lpstr>汉仪正圆-35S</vt:lpstr>
      <vt:lpstr>黑体</vt:lpstr>
      <vt:lpstr>华文楷体</vt:lpstr>
      <vt:lpstr>华文宋体</vt:lpstr>
      <vt:lpstr>楷体</vt:lpstr>
      <vt:lpstr>楷体_GB2312</vt:lpstr>
      <vt:lpstr>隶书</vt:lpstr>
      <vt:lpstr>宋体</vt:lpstr>
      <vt:lpstr>Microsoft YaHei</vt:lpstr>
      <vt:lpstr>Microsoft YaHei</vt:lpstr>
      <vt:lpstr>Arial</vt:lpstr>
      <vt:lpstr>Arial Black</vt:lpstr>
      <vt:lpstr>Calibri</vt:lpstr>
      <vt:lpstr>Calibri Light</vt:lpstr>
      <vt:lpstr>Cambria Math</vt:lpstr>
      <vt:lpstr>Helvetica</vt:lpstr>
      <vt:lpstr>Symbol</vt:lpstr>
      <vt:lpstr>Times New Roman</vt:lpstr>
      <vt:lpstr>Wingdings</vt:lpstr>
      <vt:lpstr>HEP in China - present and Future</vt:lpstr>
      <vt:lpstr>11_默认设计模板</vt:lpstr>
      <vt:lpstr>8_Office 主题</vt:lpstr>
      <vt:lpstr>2_HEP in China - present and Future</vt:lpstr>
      <vt:lpstr>3_CJ_empty</vt:lpstr>
      <vt:lpstr>3_Office 主题</vt:lpstr>
      <vt:lpstr>4_Office 主题</vt:lpstr>
      <vt:lpstr>6_CJ_empty</vt:lpstr>
      <vt:lpstr>10_Office 主题​​</vt:lpstr>
      <vt:lpstr>7_Office 主题</vt:lpstr>
      <vt:lpstr>1_Office 主题</vt:lpstr>
      <vt:lpstr>5_CJ_empty</vt:lpstr>
      <vt:lpstr>2_Office 主题​​</vt:lpstr>
      <vt:lpstr>11_Office 主题​​</vt:lpstr>
      <vt:lpstr>2_Office 主题</vt:lpstr>
      <vt:lpstr>9_Office 主题</vt:lpstr>
      <vt:lpstr>10_Office 主题</vt:lpstr>
      <vt:lpstr>8_Office 主题​​</vt:lpstr>
      <vt:lpstr>11_Office 主题</vt:lpstr>
      <vt:lpstr>1_HEP in China - present and Future</vt:lpstr>
      <vt:lpstr>5_Office 主题</vt:lpstr>
      <vt:lpstr>13_CJ_empty</vt:lpstr>
      <vt:lpstr>11_CJ_empty</vt:lpstr>
      <vt:lpstr>3_HEP in China - present and Future</vt:lpstr>
      <vt:lpstr>4_CJ_empty</vt:lpstr>
      <vt:lpstr>7_CJ_empty</vt:lpstr>
      <vt:lpstr>9_CJ_empty</vt:lpstr>
      <vt:lpstr>6_Office 主题</vt:lpstr>
      <vt:lpstr>2_CJ_empty</vt:lpstr>
      <vt:lpstr>3_Office 主题​​</vt:lpstr>
      <vt:lpstr>6_Office 主题​​</vt:lpstr>
      <vt:lpstr>8_CJ_empty</vt:lpstr>
      <vt:lpstr>Particle Physics in China</vt:lpstr>
      <vt:lpstr>BEPC/BES: The Start of HEP in China</vt:lpstr>
      <vt:lpstr>BEPCII/BESIII: Fruitful Results</vt:lpstr>
      <vt:lpstr>Example: Hadron Spectroscopy</vt:lpstr>
      <vt:lpstr>BESIII collaboration </vt:lpstr>
      <vt:lpstr>Higgs: CEPC</vt:lpstr>
      <vt:lpstr>From Kick-off to TDR</vt:lpstr>
      <vt:lpstr>PowerPoint 演示文稿</vt:lpstr>
      <vt:lpstr>Scientific Objectives:  “Discovery + Precision Measurement”</vt:lpstr>
      <vt:lpstr>Higgs: Portal to New Physics</vt:lpstr>
      <vt:lpstr>PowerPoint 演示文稿</vt:lpstr>
      <vt:lpstr>PowerPoint 演示文稿</vt:lpstr>
      <vt:lpstr>Accelerator TDR Published</vt:lpstr>
      <vt:lpstr>Experience at HEPS</vt:lpstr>
      <vt:lpstr>PowerPoint 演示文稿</vt:lpstr>
      <vt:lpstr>PowerPoint 演示文稿</vt:lpstr>
      <vt:lpstr>Next Step for the Accelerator：EDR </vt:lpstr>
      <vt:lpstr>PowerPoint 演示文稿</vt:lpstr>
      <vt:lpstr>EDR Example 2: Higher Efficiency Klystrons </vt:lpstr>
      <vt:lpstr>PowerPoint 演示文稿</vt:lpstr>
      <vt:lpstr>PowerPoint 演示文稿</vt:lpstr>
      <vt:lpstr>PowerPoint 演示文稿</vt:lpstr>
      <vt:lpstr>R&amp;D for Future: Iron-Based HTS Magnet</vt:lpstr>
      <vt:lpstr>Efforts Towards a Green Accelerator</vt:lpstr>
      <vt:lpstr>CEPC Detector：Reference Detector TDR</vt:lpstr>
      <vt:lpstr>Reference Detector: A new Concept</vt:lpstr>
      <vt:lpstr>Vertex and Silicon Tracker</vt:lpstr>
      <vt:lpstr>Electromagnetic Calorimeter</vt:lpstr>
      <vt:lpstr>Hadron Calorimeter</vt:lpstr>
      <vt:lpstr>PowerPoint 演示文稿</vt:lpstr>
      <vt:lpstr>Neutrinos: Daya Bay Experiment</vt:lpstr>
      <vt:lpstr>Daya Bay Collaboration</vt:lpstr>
      <vt:lpstr>First Results from Daya Bay</vt:lpstr>
      <vt:lpstr>Great Success</vt:lpstr>
      <vt:lpstr>JUNO Experiment</vt:lpstr>
      <vt:lpstr>Mass Ordering by Reactor Neutrinos</vt:lpstr>
      <vt:lpstr>PowerPoint 演示文稿</vt:lpstr>
      <vt:lpstr>PowerPoint 演示文稿</vt:lpstr>
      <vt:lpstr>JUNO Detector</vt:lpstr>
      <vt:lpstr>Construction: Stainless Steel Structure and Acrylic Tank</vt:lpstr>
      <vt:lpstr>PMT and readout electronics</vt:lpstr>
      <vt:lpstr>PowerPoint 演示文稿</vt:lpstr>
      <vt:lpstr>PowerPoint 演示文稿</vt:lpstr>
      <vt:lpstr>PowerPoint 演示文稿</vt:lpstr>
      <vt:lpstr>First muons events in water pool </vt:lpstr>
      <vt:lpstr>PowerPoint 演示文稿</vt:lpstr>
      <vt:lpstr>Liquid Scintillator Filling</vt:lpstr>
      <vt:lpstr>Performance：PMT &amp; LS </vt:lpstr>
      <vt:lpstr>Expected Performance</vt:lpstr>
      <vt:lpstr>Other Physics at JUNO</vt:lpstr>
      <vt:lpstr>JUNO-TAO</vt:lpstr>
      <vt:lpstr>Future Upgrade: JUNO-bb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and Astroparticle Physics in China   Present and Future</dc:title>
  <dc:creator>王贻芳</dc:creator>
  <cp:lastModifiedBy>yfwang</cp:lastModifiedBy>
  <cp:revision>155</cp:revision>
  <cp:lastPrinted>2113-01-01T00:00:00Z</cp:lastPrinted>
  <dcterms:created xsi:type="dcterms:W3CDTF">2020-09-10T14:19:00Z</dcterms:created>
  <dcterms:modified xsi:type="dcterms:W3CDTF">2025-04-23T05:29:01Z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69A97F1995D94514A3E100F2972838DD</vt:lpwstr>
  </property>
  <property fmtid="{D5CDD505-2E9C-101B-9397-08002B2CF9AE}" pid="4" name="KSOProductBuildVer">
    <vt:lpwstr>2052-12.1.0.20305</vt:lpwstr>
  </property>
</Properties>
</file>