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4" r:id="rId3"/>
    <p:sldId id="283" r:id="rId4"/>
    <p:sldId id="257" r:id="rId5"/>
    <p:sldId id="299" r:id="rId6"/>
    <p:sldId id="281" r:id="rId7"/>
    <p:sldId id="265" r:id="rId8"/>
    <p:sldId id="302" r:id="rId9"/>
    <p:sldId id="304" r:id="rId10"/>
    <p:sldId id="301" r:id="rId11"/>
    <p:sldId id="269" r:id="rId12"/>
    <p:sldId id="271" r:id="rId13"/>
    <p:sldId id="272" r:id="rId14"/>
    <p:sldId id="273" r:id="rId15"/>
    <p:sldId id="274" r:id="rId16"/>
    <p:sldId id="277" r:id="rId17"/>
    <p:sldId id="278" r:id="rId18"/>
    <p:sldId id="279" r:id="rId19"/>
    <p:sldId id="280" r:id="rId20"/>
    <p:sldId id="285" r:id="rId21"/>
    <p:sldId id="286" r:id="rId22"/>
    <p:sldId id="303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300" r:id="rId3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DBD22AC-B528-4939-BAA2-BE5B7385ED50}">
          <p14:sldIdLst>
            <p14:sldId id="256"/>
            <p14:sldId id="284"/>
            <p14:sldId id="283"/>
            <p14:sldId id="257"/>
            <p14:sldId id="299"/>
            <p14:sldId id="281"/>
            <p14:sldId id="265"/>
            <p14:sldId id="302"/>
            <p14:sldId id="304"/>
            <p14:sldId id="301"/>
          </p14:sldIdLst>
        </p14:section>
        <p14:section name="BackUp" id="{46C7894F-1E14-49E4-AFCA-EDD5BFA518CE}">
          <p14:sldIdLst>
            <p14:sldId id="269"/>
            <p14:sldId id="271"/>
            <p14:sldId id="272"/>
            <p14:sldId id="273"/>
            <p14:sldId id="274"/>
            <p14:sldId id="277"/>
            <p14:sldId id="278"/>
            <p14:sldId id="279"/>
            <p14:sldId id="280"/>
            <p14:sldId id="285"/>
            <p14:sldId id="286"/>
            <p14:sldId id="303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66" autoAdjust="0"/>
    <p:restoredTop sz="94519" autoAdjust="0"/>
  </p:normalViewPr>
  <p:slideViewPr>
    <p:cSldViewPr snapToGrid="0">
      <p:cViewPr varScale="1">
        <p:scale>
          <a:sx n="150" d="100"/>
          <a:sy n="150" d="100"/>
        </p:scale>
        <p:origin x="1236" y="1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1CE19C6-AA55-4396-B887-521823FF661D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8B52164-BCBE-46B8-B1A4-FD67EE51F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19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55755-DFC4-FD00-0DFB-51ACD3975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B66012-B289-AADB-C086-9A7555FDE4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5B5D63-AFFF-8908-5F15-D392E80C3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903CE-6F98-087B-8988-35B7345541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79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FD0F0-027A-5AC7-3FC6-13113C3E7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BB10B0-7FBB-5CFB-CAE7-B7F1E17416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365A77-D829-5339-D496-86CD09B629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536C9-C12D-F6C7-50B1-687C0C6B1E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21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A321E-677C-0039-118C-373F71030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173842-874A-42E3-1A54-42B9EB5B75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99E247-1013-941B-B00C-8952CBFE07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B71DC-E786-D781-9837-39FF55E36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53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70D4B-2E51-E2D4-1CFC-A4B25A4CB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30D95B-FDA5-C5F0-8A6F-55F4E670E5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D49770-78EC-188E-0B9E-E440239C5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866AD-CDE5-C759-B19C-336ECF042F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64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FB6D8-A8AB-003E-13DD-561E8B57C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56F6FB-719D-B663-B70C-16A02D3EB1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EEF1A2-5B4E-F857-BA67-156A88FB8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CBB7D-EF3C-74EC-FED5-FB715A294F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60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613EB-CA74-4206-54C0-C8675F243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9E8024-F3FE-2D0A-68C4-BBD1EC76F3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91A62A-3230-798E-2B54-CFAA2F1D0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8B4B9-EA2C-6C9E-1C68-3AF29A63CB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31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47285-BC94-C215-222C-763E1B029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F3E09-7B89-35D4-82A8-6798E0208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2D30BF-2382-00C9-0BEE-201951949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04593-6BFE-45C7-80EC-CD970E454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43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47285-BC94-C215-222C-763E1B029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F3E09-7B89-35D4-82A8-6798E0208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2D30BF-2382-00C9-0BEE-201951949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04593-6BFE-45C7-80EC-CD970E454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72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17E10-3DF7-78B2-73E0-81D5626CC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44591C-2255-325B-6523-03300A1859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E1FA97-2016-5D30-6322-FE911FC8AF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9A936-8AC9-53B6-A377-E3ABF55E8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721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B225D-1036-B2B0-0181-16B3FD406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2DC614-F67E-1488-C535-45C9E96EC5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42DE39-3FEA-FB27-8671-AA4F29C43B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E382E-3FEE-94A9-0309-353FD01D00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30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CF487-69E3-D191-231F-C977B74D5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7E50F1-350B-B4D6-A036-5E8774B174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5D0EC0-1495-8E06-626F-01065ED53C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6F4F7-1CB7-F296-E66D-98D26597F1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85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44900-85AE-6856-C5CE-F41148CCC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E1C0CE-BEAA-6417-4867-C330413903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D44429-842E-6E65-52C2-7A43D121F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075FA-9A44-675B-AC37-17B1B7EC45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807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9D089-D624-29CA-A158-F3845C1D5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E01110-FCF0-E4AF-B6DC-FBCC3BD49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A5D77C-30EC-1404-966E-E78D3FDAC4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266E9-F0E6-06DA-F11F-940E55E9EC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137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BC616-5714-913C-8CD2-548F3D229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541A58-7D11-20EB-7243-2D4E90A9D6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5D8601-E485-45C1-34D8-190E17D21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D0E5B-9270-37DF-6C5B-49E63CEEC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78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98301-58F4-9782-8E43-3EC66489D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430CB0-BC10-4E99-68FB-9A97E3051E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41D183-2A32-3C25-6E0A-DD0F3F048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083AB-0184-E6C1-F18A-20BB1B8B61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258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756EB-F6BE-15B6-0A22-B0050796C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C0805C-C085-C5C8-020A-98518F58B5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A9E973-A515-3614-A9BF-A0CF3FEE5F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0A0AC-7688-B2D2-3E21-3C34B79D58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95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B02FB-4E1D-A057-019C-C35959C41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1D6B14-0A25-6A0C-3882-483AEB36F9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843F11-B994-F1B4-F917-10B34632B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89C64-68FD-AB65-8AA6-3C537EA87B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283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F1B1C-1D86-25CD-FFF5-0A123A6B4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F6469B-8C82-4E53-659B-A59298CCB6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D2BA5C-CFB7-BE78-802E-8940CEBAC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CA0E1-49A7-5613-D0ED-E473426B6F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135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F3320-EA24-EDAB-D31E-E214AE27F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36CDFF-8DD6-666F-5338-35AA7A1702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496B11-1031-FD2E-1F4D-E23EF12404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93894-510D-BABB-D80E-506BA72484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57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44900-85AE-6856-C5CE-F41148CCC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E1C0CE-BEAA-6417-4867-C330413903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D44429-842E-6E65-52C2-7A43D121F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2075FA-9A44-675B-AC37-17B1B7EC45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58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47285-BC94-C215-222C-763E1B029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F3E09-7B89-35D4-82A8-6798E0208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2D30BF-2382-00C9-0BEE-201951949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04593-6BFE-45C7-80EC-CD970E454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12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A6DA4-881A-C205-8365-0FBE39EC1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673E00-0476-0A06-E9C8-1D1250AF8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64DCAA-9BEB-ADD7-FC11-307D73EF25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97862-60EE-E569-85EE-009E3D37C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30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123CE-93AD-A697-0E18-B61CE6124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68BA14-400B-4DED-3E4D-153B9F0FD1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DB759E-554C-B917-D0C6-8B19E0F17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23C1A-3087-1C8D-F5D4-243BF5C799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22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EF8C4-7000-7B30-7642-316501D47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574D9C-80E1-BC48-6525-3B7025AAC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6947DE-39D5-F3B2-996C-54C7D48E2B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5A5FC-3574-3D8B-E488-B1F12CFC54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45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48AB5-D7E5-731A-B751-BF89841E1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57D5F-F93F-CF8E-4E44-F8DF7FD294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A6EB46-7E5D-CAFF-4D39-D4F5ECC61A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FDD52-94C8-82E5-8502-7BAF81406F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2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A7C9B-7FD2-0009-D981-706174370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4BA0C5-2F6D-B4DB-3B78-122FB4A2CA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D95691-336C-50E1-C451-E5128F1D25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DE94B-F3C0-695F-AC04-ED4E00C172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52164-BCBE-46B8-B1A4-FD67EE51FF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5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A8CE7-3DA4-983E-8DA2-0486DA394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1E5C3-02B2-5B73-F770-A62A5113E3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85A49-F869-DAA6-8328-AAFB5C8B7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5BFF-C69B-49A1-9F5F-5E8DB28AF8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EE823-ACA5-68C1-8F8E-2FFB2CC3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EC49C-2EE5-4688-5539-9C10429BE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4B42-4563-400E-B8E3-4D96079C5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16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76E5B-689A-6F58-ED8A-2EDF3A955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9F8AAB-CEC3-154B-6D39-A88A9D389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B3AB7-5D1E-BAE9-D894-6609F5285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5BFF-C69B-49A1-9F5F-5E8DB28AF8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86F81-4EEE-4440-07E8-764FD8D5F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0FB67-17C2-DF57-E784-155244A68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4B42-4563-400E-B8E3-4D96079C5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62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84400E-20BE-FE57-33C3-7D6916A84B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82677-B660-6552-7E7F-E8A8CA976D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FBFB6-8B5A-2A41-0DD6-AD7171AF0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5BFF-C69B-49A1-9F5F-5E8DB28AF8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48A6D-BA02-C381-D672-6C070BB7F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AC892-22E9-2761-6651-611AB33C4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4B42-4563-400E-B8E3-4D96079C5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31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E86A6-4F46-297E-D91B-F064D0746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F4DF7-844D-4FE9-705B-37D547F3A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B96F4-B757-E034-AA20-E6F9EC2C9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5BFF-C69B-49A1-9F5F-5E8DB28AF8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A4C51-077C-8AE5-8C8C-42098F384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91D1C-2BB9-547E-6CBA-D44F7D0C2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4B42-4563-400E-B8E3-4D96079C5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82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E6C15-A7B6-A2A2-91F2-CA4DE2312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5B598-A055-B1DB-DDC9-F74B086B2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65DB0-3AFA-150E-50AA-6325A13E6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5BFF-C69B-49A1-9F5F-5E8DB28AF8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8BA4D-798A-3896-872E-8B62D5732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1B828-DF28-C1B7-63C4-5B3CA46FD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4B42-4563-400E-B8E3-4D96079C5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2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49B14-6FA6-3647-2459-E242F7C68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EF94E-A492-4013-27DC-3FDD19DA54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D14A8-D818-AC8B-BD95-C03E7E6D0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09442-8988-00B5-B0CF-B0820A6C5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5BFF-C69B-49A1-9F5F-5E8DB28AF8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E2A16-DE53-A809-3C54-2348A2A70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46E5F-598B-15D4-8B0A-8651973D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4B42-4563-400E-B8E3-4D96079C5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09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1E7D4-1D99-0FAB-54ED-788A3FA79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6863A-E2CD-D995-7878-65ED0293A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2CAAE-748C-EF9B-B4A1-4D5798DED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F4CD1D-F3DE-6473-A651-A97FA8F649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F1C4B3-7396-64A6-4736-DD2C9D8BA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AF635-057B-1045-0DE0-8C35F2AE1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5BFF-C69B-49A1-9F5F-5E8DB28AF8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0B370D-F703-C4EA-C98C-205A83BC6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F98E7-0863-F9FD-ED03-D2285A53A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4B42-4563-400E-B8E3-4D96079C5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14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C532B-164E-84C5-BDAB-255FD4F6D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91D9D2-3492-B6AF-455E-1EB0C1BD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5BFF-C69B-49A1-9F5F-5E8DB28AF8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777465-909B-2DED-A374-1AB326A6D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F51BB9-9C11-C853-5C4E-605D1B61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4B42-4563-400E-B8E3-4D96079C5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38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35A346-FDE8-6028-4BF2-5829EF98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5BFF-C69B-49A1-9F5F-5E8DB28AF8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D10965-18F0-3826-A48A-6603F10C0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9F4384-5657-AC21-C391-FF503E939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4B42-4563-400E-B8E3-4D96079C5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91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9E0D4-15A4-B031-119E-948DDEC25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96E61-C826-C45B-5C82-7729C8AF7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69B6F-A09F-98E2-99E3-B1ED51BE4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AEA75-C634-8BFC-4D47-1AEDDCDF4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5BFF-C69B-49A1-9F5F-5E8DB28AF8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616CB-FB0D-C0AE-F491-9F0776420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72E1A7-C045-1850-AED3-CF7508959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4B42-4563-400E-B8E3-4D96079C5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0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24C6D-D9C2-694C-184F-6FFF2E8C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AB176-6CC7-DE11-7E46-96BE3AC8DD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3416A-E2DA-D9E6-8A3E-1A78079C8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058F8-656C-D3A1-F25A-341C2AAFF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5BFF-C69B-49A1-9F5F-5E8DB28AF8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C9825-FA80-EF47-51CD-656CE97C8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8FBBE-E5B1-E35A-A61A-5A996AF7B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74B42-4563-400E-B8E3-4D96079C5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4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76AFC6-8FFA-19FA-9EFA-C51BBC01C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4D9FA-C9E4-EA44-C47A-AE2F2A6AB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2336D-F0F5-C325-DA69-C9491875E2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65BFF-C69B-49A1-9F5F-5E8DB28AF809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0C940-3299-98FF-9AB1-E949209FCC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DC21B-9272-9C70-A7F3-AC48D8446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74B42-4563-400E-B8E3-4D96079C5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5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6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10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95.png"/><Relationship Id="rId4" Type="http://schemas.openxmlformats.org/officeDocument/2006/relationships/image" Target="../media/image111.png"/><Relationship Id="rId9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4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80.png"/><Relationship Id="rId4" Type="http://schemas.openxmlformats.org/officeDocument/2006/relationships/image" Target="../media/image95.png"/><Relationship Id="rId9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0.png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EDDB8-AF52-52E6-F8F9-45AEFBBEFB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LED Measurements</a:t>
            </a:r>
            <a:br>
              <a:rPr lang="hu-HU" dirty="0"/>
            </a:br>
            <a:r>
              <a:rPr lang="hu-HU" dirty="0"/>
              <a:t>Progress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9DE6D-6742-881D-0660-0FB66F42A2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2025-04-30</a:t>
            </a:r>
          </a:p>
          <a:p>
            <a:r>
              <a:rPr lang="hu-HU" dirty="0"/>
              <a:t>Miklos CZELLER / Gabor NAGY / Norbert NOVITZKY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006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E238AE-69E2-4309-9D95-D4D226E57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383" y="3224549"/>
            <a:ext cx="5618239" cy="323395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4406B-3DE4-4631-97D8-A65830C8D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B8F2F-9E58-4D56-9E34-4E460EB0A13F}" type="datetime1">
              <a:rPr lang="hu-HU" smtClean="0"/>
              <a:t>2025. 04. 30.</a:t>
            </a:fld>
            <a:endParaRPr lang="hu-H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C72EF2-C792-4327-BA15-0F50633E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D762E-7286-49FD-986C-C4343B1F511F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2105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3D3CD-A0DF-FA99-DF6C-C5157EA42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73BC12-FED2-74EF-670C-1527F63CF6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836"/>
          <a:stretch/>
        </p:blipFill>
        <p:spPr>
          <a:xfrm>
            <a:off x="9563100" y="0"/>
            <a:ext cx="2628900" cy="2280887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55D3CA30-41D3-EA18-75EB-4B8C1136841E}"/>
              </a:ext>
            </a:extLst>
          </p:cNvPr>
          <p:cNvSpPr txBox="1">
            <a:spLocks/>
          </p:cNvSpPr>
          <p:nvPr/>
        </p:nvSpPr>
        <p:spPr>
          <a:xfrm>
            <a:off x="311150" y="282575"/>
            <a:ext cx="6841318" cy="958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latin typeface="+mn-lt"/>
              </a:rPr>
              <a:t>Measurements - #12 External LED</a:t>
            </a:r>
          </a:p>
          <a:p>
            <a:r>
              <a:rPr lang="hu-HU" sz="3200" dirty="0">
                <a:latin typeface="+mn-lt"/>
              </a:rPr>
              <a:t>Different Pulse Length</a:t>
            </a:r>
            <a:endParaRPr lang="en-US" sz="3200" dirty="0">
              <a:latin typeface="+mn-lt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9C45751-A50E-7365-DD91-6EEE222D9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550" y="0"/>
            <a:ext cx="1496785" cy="22722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751C90-C18D-4300-B8AC-2BF8E651F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515" y="2502976"/>
            <a:ext cx="4948485" cy="435502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108703-B651-45AD-9D25-22C8FCB47DDA}"/>
              </a:ext>
            </a:extLst>
          </p:cNvPr>
          <p:cNvSpPr txBox="1">
            <a:spLocks/>
          </p:cNvSpPr>
          <p:nvPr/>
        </p:nvSpPr>
        <p:spPr>
          <a:xfrm>
            <a:off x="203200" y="1330325"/>
            <a:ext cx="5378450" cy="157162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000" i="1" dirty="0"/>
              <a:t>102_LedTest_DAQ_001.py / </a:t>
            </a:r>
            <a:r>
              <a:rPr lang="en-US" sz="1000" i="1" dirty="0"/>
              <a:t>103_LedTest_CheckDataCh_004_Mult</a:t>
            </a:r>
            <a:endParaRPr lang="hu-HU" sz="1000" i="1" dirty="0"/>
          </a:p>
          <a:p>
            <a:r>
              <a:rPr lang="hu-HU" sz="1000" dirty="0"/>
              <a:t>HV = 58.2V / 200 pulse / </a:t>
            </a:r>
            <a:r>
              <a:rPr lang="hu-HU" sz="1000" b="1" dirty="0"/>
              <a:t>100R Serial resistor</a:t>
            </a:r>
          </a:p>
          <a:p>
            <a:pPr lvl="1"/>
            <a:r>
              <a:rPr lang="hu-HU" sz="1000" dirty="0"/>
              <a:t>gen_data_330.txt – Ext LED – Calib Length: 0 – 2CLK	&gt;&gt; 12.5ns</a:t>
            </a:r>
          </a:p>
          <a:p>
            <a:pPr lvl="1"/>
            <a:r>
              <a:rPr lang="hu-HU" sz="1000" dirty="0"/>
              <a:t>gen_data_331.txt – Ext LED – Calib Length: 1 – 3CLK	&gt;&gt; 18.75ns</a:t>
            </a:r>
          </a:p>
          <a:p>
            <a:pPr lvl="1"/>
            <a:r>
              <a:rPr lang="hu-HU" sz="1000" dirty="0"/>
              <a:t>gen_data_332.txt – Ext LED – Calib Length: 2 – 4CLK	&gt;&gt; 25 ns</a:t>
            </a:r>
          </a:p>
          <a:p>
            <a:pPr lvl="1"/>
            <a:r>
              <a:rPr lang="hu-HU" sz="1000" dirty="0"/>
              <a:t>gen_data_333.txt – Ext LED – Calib Length: 3 – 5CLK	&gt;&gt; 31.25ns</a:t>
            </a:r>
          </a:p>
          <a:p>
            <a:pPr lvl="1"/>
            <a:endParaRPr lang="hu-HU" sz="1000" dirty="0"/>
          </a:p>
          <a:p>
            <a:pPr lvl="1"/>
            <a:endParaRPr lang="hu-HU" sz="1000" dirty="0"/>
          </a:p>
          <a:p>
            <a:pPr lvl="1"/>
            <a:endParaRPr lang="hu-HU" sz="1000" dirty="0"/>
          </a:p>
          <a:p>
            <a:pPr lvl="1"/>
            <a:endParaRPr lang="hu-HU" sz="1000" dirty="0"/>
          </a:p>
          <a:p>
            <a:pPr lvl="1"/>
            <a:endParaRPr lang="hu-HU" sz="10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hu-HU" sz="1000" dirty="0"/>
          </a:p>
          <a:p>
            <a:pPr lvl="1"/>
            <a:endParaRPr lang="hu-HU" sz="1000" dirty="0"/>
          </a:p>
        </p:txBody>
      </p:sp>
    </p:spTree>
    <p:extLst>
      <p:ext uri="{BB962C8B-B14F-4D97-AF65-F5344CB8AC3E}">
        <p14:creationId xmlns:p14="http://schemas.microsoft.com/office/powerpoint/2010/main" val="3555707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179F1-D872-7B9C-8719-35B8BDFCB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F8552B-65C1-39F1-8868-9EF325541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35"/>
            <a:ext cx="12192000" cy="1354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D9622F-BD8D-F782-22C1-C579DD8DD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5815"/>
            <a:ext cx="12192000" cy="1354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0A02A4-6C1D-5859-25B1-2B9017BA4A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0185"/>
            <a:ext cx="12192000" cy="1354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DC3EB5-D18B-D621-881C-F5F03BAE0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4"/>
            <a:ext cx="12192000" cy="13546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514F2F-5044-30F0-E420-C93CDA1605D8}"/>
              </a:ext>
            </a:extLst>
          </p:cNvPr>
          <p:cNvSpPr txBox="1"/>
          <p:nvPr/>
        </p:nvSpPr>
        <p:spPr>
          <a:xfrm>
            <a:off x="7030370" y="1628714"/>
            <a:ext cx="859531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/>
            </a:lvl1pPr>
          </a:lstStyle>
          <a:p>
            <a:r>
              <a:rPr lang="hu-HU" dirty="0"/>
              <a:t>3CLK &gt;&gt; 18.75ns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07BD37-160C-1A4E-C3D1-6FE33DAC76AF}"/>
              </a:ext>
            </a:extLst>
          </p:cNvPr>
          <p:cNvSpPr/>
          <p:nvPr/>
        </p:nvSpPr>
        <p:spPr>
          <a:xfrm>
            <a:off x="6826250" y="1616605"/>
            <a:ext cx="1333500" cy="73980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C2DAF8-D116-9490-D23E-FA270366E606}"/>
              </a:ext>
            </a:extLst>
          </p:cNvPr>
          <p:cNvSpPr txBox="1"/>
          <p:nvPr/>
        </p:nvSpPr>
        <p:spPr>
          <a:xfrm>
            <a:off x="7030370" y="124880"/>
            <a:ext cx="80823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/>
            </a:lvl1pPr>
          </a:lstStyle>
          <a:p>
            <a:r>
              <a:rPr lang="hu-HU" dirty="0"/>
              <a:t>2CLK &gt;&gt; 12.5ns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F048D8-E7FB-AEDB-E42B-FC72DC45D7FF}"/>
              </a:ext>
            </a:extLst>
          </p:cNvPr>
          <p:cNvSpPr/>
          <p:nvPr/>
        </p:nvSpPr>
        <p:spPr>
          <a:xfrm>
            <a:off x="6826250" y="119590"/>
            <a:ext cx="1333500" cy="73980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6CC148-C477-7499-8637-75C06426BF98}"/>
              </a:ext>
            </a:extLst>
          </p:cNvPr>
          <p:cNvSpPr txBox="1"/>
          <p:nvPr/>
        </p:nvSpPr>
        <p:spPr>
          <a:xfrm>
            <a:off x="7094492" y="3144840"/>
            <a:ext cx="731290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r>
              <a:rPr lang="hu-HU" sz="800" dirty="0"/>
              <a:t>4CLK &gt;&gt; 25ns</a:t>
            </a:r>
            <a:endParaRPr lang="en-US" sz="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273F63-5DB0-7A76-FCDC-0812CC5305F1}"/>
              </a:ext>
            </a:extLst>
          </p:cNvPr>
          <p:cNvSpPr/>
          <p:nvPr/>
        </p:nvSpPr>
        <p:spPr>
          <a:xfrm>
            <a:off x="6841542" y="3144840"/>
            <a:ext cx="1333500" cy="73980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45BBC9-3668-895A-5447-1794504108EF}"/>
              </a:ext>
            </a:extLst>
          </p:cNvPr>
          <p:cNvSpPr txBox="1"/>
          <p:nvPr/>
        </p:nvSpPr>
        <p:spPr>
          <a:xfrm>
            <a:off x="7030371" y="4606401"/>
            <a:ext cx="859531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800"/>
            </a:lvl1pPr>
          </a:lstStyle>
          <a:p>
            <a:r>
              <a:rPr lang="hu-HU" dirty="0"/>
              <a:t>5CLK &gt;&gt; 31.25ns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677AB4-2532-E9BF-DD14-753F0EDBD112}"/>
              </a:ext>
            </a:extLst>
          </p:cNvPr>
          <p:cNvSpPr/>
          <p:nvPr/>
        </p:nvSpPr>
        <p:spPr>
          <a:xfrm>
            <a:off x="6841542" y="4607455"/>
            <a:ext cx="1333500" cy="73980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835707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CC8B9-B9F7-6347-D774-AB246729A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71DC4A-ABB4-7883-7AA1-6A4E9D341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330325"/>
            <a:ext cx="5378450" cy="4849495"/>
          </a:xfrm>
        </p:spPr>
        <p:txBody>
          <a:bodyPr numCol="1">
            <a:noAutofit/>
          </a:bodyPr>
          <a:lstStyle/>
          <a:p>
            <a:r>
              <a:rPr lang="hu-HU" sz="1000" i="1" dirty="0"/>
              <a:t>102_LedTest_DAQ_001.py / </a:t>
            </a:r>
            <a:r>
              <a:rPr lang="en-US" sz="1000" i="1" dirty="0"/>
              <a:t>103_LedTest_CheckDataCh_004_Mult</a:t>
            </a:r>
            <a:endParaRPr lang="hu-HU" sz="1000" i="1" dirty="0"/>
          </a:p>
          <a:p>
            <a:r>
              <a:rPr lang="hu-HU" sz="1000" dirty="0"/>
              <a:t>HV = 58.2V / 200 pulse / </a:t>
            </a:r>
            <a:r>
              <a:rPr lang="hu-HU" sz="1000" b="1" dirty="0"/>
              <a:t>4CLK – 25ns</a:t>
            </a:r>
          </a:p>
          <a:p>
            <a:pPr lvl="1"/>
            <a:r>
              <a:rPr lang="hu-HU" sz="1000" dirty="0"/>
              <a:t>gen_data_340.txt – Ext LED –   N/A</a:t>
            </a:r>
          </a:p>
          <a:p>
            <a:pPr lvl="1"/>
            <a:r>
              <a:rPr lang="hu-HU" sz="1000" dirty="0"/>
              <a:t>gen_data_341.txt – Ext LED –  100R</a:t>
            </a:r>
          </a:p>
          <a:p>
            <a:pPr lvl="1"/>
            <a:r>
              <a:rPr lang="hu-HU" sz="1000" dirty="0"/>
              <a:t>gen_data_342.txt – Ext LED –  200R</a:t>
            </a:r>
          </a:p>
          <a:p>
            <a:pPr lvl="1"/>
            <a:r>
              <a:rPr lang="hu-HU" sz="1000" dirty="0"/>
              <a:t>gen_data_343.txt – Ext LED –  330R</a:t>
            </a:r>
          </a:p>
          <a:p>
            <a:pPr lvl="1"/>
            <a:r>
              <a:rPr lang="hu-HU" sz="1000" b="1" dirty="0"/>
              <a:t>gen_data_344.txt – Ext LED –  330||200 → 124.5R</a:t>
            </a:r>
          </a:p>
          <a:p>
            <a:pPr lvl="1"/>
            <a:r>
              <a:rPr lang="hu-HU" sz="1000" dirty="0"/>
              <a:t>gen_data_345.txt – Ext LED –  470||200 → 140.3R</a:t>
            </a:r>
          </a:p>
          <a:p>
            <a:pPr lvl="1"/>
            <a:r>
              <a:rPr lang="hu-HU" sz="1000" dirty="0"/>
              <a:t>gen_data_346.txt – Ext LED –  2000||470||200 → 131.1R</a:t>
            </a:r>
          </a:p>
          <a:p>
            <a:pPr lvl="1"/>
            <a:r>
              <a:rPr lang="hu-HU" sz="1000" dirty="0"/>
              <a:t>gen_data_347.txt – Ext LED –  1600||470||200 → 128.9R</a:t>
            </a:r>
          </a:p>
          <a:p>
            <a:pPr lvl="1"/>
            <a:r>
              <a:rPr lang="hu-HU" sz="1000" b="1" dirty="0"/>
              <a:t>gen_data_348.txt – Ext LED –  330||200 → 124.5R</a:t>
            </a:r>
          </a:p>
          <a:p>
            <a:pPr lvl="1"/>
            <a:r>
              <a:rPr lang="hu-HU" sz="1000" b="1" dirty="0"/>
              <a:t>gen_data_349.txt – Ext LED –  330||200 → 124.5R</a:t>
            </a:r>
          </a:p>
          <a:p>
            <a:pPr lvl="1"/>
            <a:r>
              <a:rPr lang="hu-HU" sz="1000" b="1" dirty="0"/>
              <a:t>gen_data_350.txt – Ext LED –  330||200 → 124.5R</a:t>
            </a:r>
          </a:p>
          <a:p>
            <a:pPr lvl="1"/>
            <a:r>
              <a:rPr lang="hu-HU" sz="1000" b="1" dirty="0"/>
              <a:t>gen_data_351.txt – Ext LED –  330||200 → 124.5R</a:t>
            </a:r>
          </a:p>
          <a:p>
            <a:pPr lvl="1"/>
            <a:r>
              <a:rPr lang="hu-HU" sz="1000" b="1" dirty="0"/>
              <a:t>gen_data_352.txt – Ext LED –  330||200 → 124.5R</a:t>
            </a:r>
          </a:p>
          <a:p>
            <a:pPr lvl="1"/>
            <a:r>
              <a:rPr lang="hu-HU" sz="1000" b="1" dirty="0"/>
              <a:t>gen_data_353.txt – Ext LED –  330||200 → 124.5R</a:t>
            </a:r>
          </a:p>
          <a:p>
            <a:pPr lvl="1"/>
            <a:r>
              <a:rPr lang="hu-HU" sz="1000" b="1" dirty="0"/>
              <a:t>gen_data_354.txt – Ext LED –  330||200 → 124.5R</a:t>
            </a:r>
          </a:p>
          <a:p>
            <a:pPr lvl="1"/>
            <a:endParaRPr lang="hu-HU" sz="1000" b="1" dirty="0"/>
          </a:p>
          <a:p>
            <a:pPr lvl="1"/>
            <a:endParaRPr lang="hu-HU" sz="1000" b="1" dirty="0"/>
          </a:p>
          <a:p>
            <a:pPr marL="0" indent="0">
              <a:buNone/>
            </a:pPr>
            <a:r>
              <a:rPr lang="hu-HU" sz="1200" dirty="0"/>
              <a:t>100R, 200R, 330R, 470R, 820R, 1000R, 1200R, 1600R, 2000R, 3300R, 3900R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BCCA739-2691-3216-292C-3D4F5D010F5A}"/>
              </a:ext>
            </a:extLst>
          </p:cNvPr>
          <p:cNvSpPr txBox="1">
            <a:spLocks/>
          </p:cNvSpPr>
          <p:nvPr/>
        </p:nvSpPr>
        <p:spPr>
          <a:xfrm>
            <a:off x="311150" y="282575"/>
            <a:ext cx="10623550" cy="958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/>
              <a:t>Measurements - #12 External LED</a:t>
            </a:r>
          </a:p>
          <a:p>
            <a:r>
              <a:rPr lang="hu-HU" sz="3200" dirty="0"/>
              <a:t>Different Resistors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26307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9BB3D-2099-51F4-2E97-8FAE41365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0C7308-709D-AD45-FD41-FC66D54B1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61007B-51DF-B022-7D33-DCDE65CBE579}"/>
              </a:ext>
            </a:extLst>
          </p:cNvPr>
          <p:cNvSpPr txBox="1"/>
          <p:nvPr/>
        </p:nvSpPr>
        <p:spPr>
          <a:xfrm>
            <a:off x="7632701" y="0"/>
            <a:ext cx="1543050" cy="76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noFill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800" dirty="0">
                <a:solidFill>
                  <a:schemeClr val="tx1"/>
                </a:solidFill>
              </a:rPr>
              <a:t>25ns @ 100R</a:t>
            </a: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D835906-CC74-64A9-8CA5-BB7501352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12192000" cy="76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3D6F46E-BCBA-E7EF-A494-63B1ACF66CF5}"/>
              </a:ext>
            </a:extLst>
          </p:cNvPr>
          <p:cNvSpPr txBox="1"/>
          <p:nvPr/>
        </p:nvSpPr>
        <p:spPr>
          <a:xfrm>
            <a:off x="7632701" y="857250"/>
            <a:ext cx="1543050" cy="76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noFill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800" dirty="0">
                <a:solidFill>
                  <a:schemeClr val="tx1"/>
                </a:solidFill>
              </a:rPr>
              <a:t>25ns @ 200R</a:t>
            </a: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3891D9-A128-4E93-E223-66E02172D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12192000" cy="762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C067EC8-8A42-F3A7-9C44-A0AE1DDC3E98}"/>
              </a:ext>
            </a:extLst>
          </p:cNvPr>
          <p:cNvSpPr txBox="1"/>
          <p:nvPr/>
        </p:nvSpPr>
        <p:spPr>
          <a:xfrm>
            <a:off x="7632701" y="1714500"/>
            <a:ext cx="1543050" cy="76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noFill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800" dirty="0">
                <a:solidFill>
                  <a:schemeClr val="tx1"/>
                </a:solidFill>
              </a:rPr>
              <a:t>25ns @ 330R</a:t>
            </a: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25482D7-AF03-705D-1BDE-BB1B37FB0A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750"/>
            <a:ext cx="12192000" cy="762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0910013-73B5-5108-897D-9AA28B4CED51}"/>
              </a:ext>
            </a:extLst>
          </p:cNvPr>
          <p:cNvSpPr txBox="1"/>
          <p:nvPr/>
        </p:nvSpPr>
        <p:spPr>
          <a:xfrm>
            <a:off x="7632701" y="2571750"/>
            <a:ext cx="1543050" cy="76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noFill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800" dirty="0">
                <a:solidFill>
                  <a:schemeClr val="tx1"/>
                </a:solidFill>
              </a:rPr>
              <a:t>25ns @ 124.5R</a:t>
            </a: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ABDEE93-C699-C811-A3E5-C2719D85C5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1"/>
            <a:ext cx="12192000" cy="762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BD852A6-D5A0-9D48-FC6E-352979D4F2F8}"/>
              </a:ext>
            </a:extLst>
          </p:cNvPr>
          <p:cNvSpPr txBox="1"/>
          <p:nvPr/>
        </p:nvSpPr>
        <p:spPr>
          <a:xfrm>
            <a:off x="7632701" y="3428999"/>
            <a:ext cx="1543050" cy="76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noFill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800" dirty="0">
                <a:solidFill>
                  <a:schemeClr val="tx1"/>
                </a:solidFill>
              </a:rPr>
              <a:t>25ns @ 140.3R</a:t>
            </a: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C174DCF-6BEC-0C48-A21B-95CC0A229F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48"/>
            <a:ext cx="12192000" cy="762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14DB770-605D-F201-7AC8-FB227F8B24BF}"/>
              </a:ext>
            </a:extLst>
          </p:cNvPr>
          <p:cNvSpPr txBox="1"/>
          <p:nvPr/>
        </p:nvSpPr>
        <p:spPr>
          <a:xfrm>
            <a:off x="7632701" y="4286246"/>
            <a:ext cx="1543050" cy="76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noFill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800" dirty="0">
                <a:solidFill>
                  <a:schemeClr val="tx1"/>
                </a:solidFill>
              </a:rPr>
              <a:t>25ns @ 131.1R</a:t>
            </a: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630C5DC-BAAA-B81A-37C5-43D430D56C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491"/>
            <a:ext cx="12192000" cy="762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DDFDA72-43EB-587C-91FE-A6262E4E2618}"/>
              </a:ext>
            </a:extLst>
          </p:cNvPr>
          <p:cNvSpPr txBox="1"/>
          <p:nvPr/>
        </p:nvSpPr>
        <p:spPr>
          <a:xfrm>
            <a:off x="7632701" y="5143489"/>
            <a:ext cx="1543050" cy="76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noFill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hu-HU" sz="800" dirty="0">
                <a:solidFill>
                  <a:schemeClr val="tx1"/>
                </a:solidFill>
              </a:rPr>
              <a:t>25ns @ 128.9R</a:t>
            </a: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12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7CEE1-0780-E9E5-1882-C124A9686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5E12830-F734-75F1-CD33-AEE50AA1B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A7DB4E-3936-1084-1825-31DAAFC2F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76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0D5F75-199D-3FCA-426E-22054F0D6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12192000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2C3DE9-23C5-1FF5-AB04-EFB2827BBC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12192000" cy="762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95FCE33-136F-48AF-D548-B15A37517346}"/>
              </a:ext>
            </a:extLst>
          </p:cNvPr>
          <p:cNvSpPr txBox="1"/>
          <p:nvPr/>
        </p:nvSpPr>
        <p:spPr>
          <a:xfrm>
            <a:off x="7574281" y="6545580"/>
            <a:ext cx="1584960" cy="1524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noFill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hu-HU" sz="800" dirty="0">
              <a:solidFill>
                <a:schemeClr val="tx1"/>
              </a:solidFill>
            </a:endParaRPr>
          </a:p>
          <a:p>
            <a:endParaRPr lang="en-US" sz="800" dirty="0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327373C-CBFE-091A-F9F9-53F50D14C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762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7DB8FBE-7F5F-E4D5-A712-911B90AD8C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12192000" cy="762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A22D155-FF15-6A23-FBC3-22588E66E5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12192000" cy="76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114769C-26A1-B560-C2A9-5F59C9F2D2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0"/>
            <a:ext cx="1219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08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22FE5-9CB0-90D4-5D76-96D0C1F9C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ED8651-2B9D-C35E-CD86-723661D12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330325"/>
            <a:ext cx="3733800" cy="4849495"/>
          </a:xfrm>
        </p:spPr>
        <p:txBody>
          <a:bodyPr numCol="1">
            <a:noAutofit/>
          </a:bodyPr>
          <a:lstStyle/>
          <a:p>
            <a:r>
              <a:rPr lang="hu-HU" sz="1000" i="1" dirty="0"/>
              <a:t>102_LedTest_DAQ_001.py / </a:t>
            </a:r>
            <a:r>
              <a:rPr lang="en-US" sz="1000" i="1" dirty="0"/>
              <a:t>103_LedTest_CheckDataCh_004_Mult</a:t>
            </a:r>
            <a:endParaRPr lang="hu-HU" sz="1000" i="1" dirty="0"/>
          </a:p>
          <a:p>
            <a:r>
              <a:rPr lang="hu-HU" sz="1000" dirty="0"/>
              <a:t>HV = 58.2V / 200 pulse / </a:t>
            </a:r>
            <a:r>
              <a:rPr lang="hu-HU" sz="1000" b="1" dirty="0"/>
              <a:t>4CLK – 25ns - 2</a:t>
            </a:r>
          </a:p>
          <a:p>
            <a:pPr lvl="1"/>
            <a:r>
              <a:rPr lang="hu-HU" sz="1000" dirty="0"/>
              <a:t>gen_data_360.txt – Ext LED –  330||200 → 124.5R</a:t>
            </a:r>
          </a:p>
          <a:p>
            <a:pPr lvl="1"/>
            <a:r>
              <a:rPr lang="hu-HU" sz="1000" dirty="0"/>
              <a:t>gen_data_361.txt – Ext LED –  330||200 → 124.5R</a:t>
            </a:r>
          </a:p>
          <a:p>
            <a:pPr lvl="1"/>
            <a:r>
              <a:rPr lang="hu-HU" sz="1000" dirty="0"/>
              <a:t>gen_data_362.txt – Ext LED –  330||200 → 124.5R</a:t>
            </a:r>
          </a:p>
          <a:p>
            <a:pPr lvl="1"/>
            <a:r>
              <a:rPr lang="hu-HU" sz="1000" b="1" dirty="0"/>
              <a:t>gen_data_363.txt – Ext LED –  330||200 → 124.5R</a:t>
            </a:r>
          </a:p>
          <a:p>
            <a:r>
              <a:rPr lang="hu-HU" sz="1000" dirty="0"/>
              <a:t>HV = 58.2V / 200 pulse / </a:t>
            </a:r>
            <a:r>
              <a:rPr lang="hu-HU" sz="1000" b="1" dirty="0"/>
              <a:t>5CLK – 31.25ns - 3</a:t>
            </a:r>
          </a:p>
          <a:p>
            <a:pPr lvl="1"/>
            <a:r>
              <a:rPr lang="hu-HU" sz="1000" b="1" dirty="0"/>
              <a:t>gen_data_364.txt – Ext LED –  330||200 → 124.5R</a:t>
            </a:r>
          </a:p>
          <a:p>
            <a:r>
              <a:rPr lang="hu-HU" sz="1000" dirty="0"/>
              <a:t>HV = 58.2V / 200 pulse / </a:t>
            </a:r>
            <a:r>
              <a:rPr lang="hu-HU" sz="1000" b="1" dirty="0"/>
              <a:t>6CLK – 37.5ns - 4</a:t>
            </a:r>
          </a:p>
          <a:p>
            <a:pPr lvl="1"/>
            <a:r>
              <a:rPr lang="hu-HU" sz="1000" b="1" dirty="0"/>
              <a:t>gen_data_365.txt – Ext LED –  330||200 → 124.5R</a:t>
            </a:r>
          </a:p>
          <a:p>
            <a:r>
              <a:rPr lang="hu-HU" sz="1000" dirty="0"/>
              <a:t>HV = 58.2V / 200 pulse / </a:t>
            </a:r>
            <a:r>
              <a:rPr lang="hu-HU" sz="1000" b="1" dirty="0"/>
              <a:t>7CLK – 43.75ns - 5</a:t>
            </a:r>
          </a:p>
          <a:p>
            <a:pPr lvl="1"/>
            <a:r>
              <a:rPr lang="hu-HU" sz="1000" b="1" dirty="0"/>
              <a:t>gen_data_366.txt – Ext LED –  330||200 → 124.5R</a:t>
            </a:r>
          </a:p>
          <a:p>
            <a:r>
              <a:rPr lang="hu-HU" sz="1000" dirty="0"/>
              <a:t>HV = 58.2V / 200 pulse / </a:t>
            </a:r>
            <a:r>
              <a:rPr lang="hu-HU" sz="1000" b="1" dirty="0"/>
              <a:t>8CLK – 50ns - 6</a:t>
            </a:r>
          </a:p>
          <a:p>
            <a:pPr lvl="1"/>
            <a:r>
              <a:rPr lang="hu-HU" sz="1000" b="1" dirty="0"/>
              <a:t>gen_data_367.txt – Ext LED –  330||200 → 124.5R</a:t>
            </a:r>
          </a:p>
          <a:p>
            <a:pPr lvl="1"/>
            <a:endParaRPr lang="hu-HU" sz="1000" dirty="0"/>
          </a:p>
          <a:p>
            <a:pPr lvl="1"/>
            <a:endParaRPr lang="hu-HU" sz="1000" dirty="0"/>
          </a:p>
          <a:p>
            <a:pPr lvl="1"/>
            <a:endParaRPr lang="hu-HU" sz="1000" b="1" dirty="0"/>
          </a:p>
          <a:p>
            <a:pPr lvl="1"/>
            <a:endParaRPr lang="hu-HU" sz="1000" b="1" dirty="0"/>
          </a:p>
          <a:p>
            <a:pPr marL="0" indent="0">
              <a:buNone/>
            </a:pPr>
            <a:r>
              <a:rPr lang="hu-HU" sz="1200" dirty="0"/>
              <a:t>100R, 200R, 330R, 470R, 820R, 1000R, 1200R, 1600R, 2000R, 3300R, 3900R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49B96AB-001C-CFDC-3919-E26DC5713654}"/>
              </a:ext>
            </a:extLst>
          </p:cNvPr>
          <p:cNvSpPr txBox="1">
            <a:spLocks/>
          </p:cNvSpPr>
          <p:nvPr/>
        </p:nvSpPr>
        <p:spPr>
          <a:xfrm>
            <a:off x="311150" y="282575"/>
            <a:ext cx="11728450" cy="958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latin typeface="+mn-lt"/>
              </a:rPr>
              <a:t>Measurements - #14 - External Led – Fix Res., Variable pulse length</a:t>
            </a:r>
          </a:p>
          <a:p>
            <a:endParaRPr lang="en-US" sz="3200" i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50CB5-44E3-1B8A-B050-40287339F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50" y="1241219"/>
            <a:ext cx="8128000" cy="76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FF579E-D0A0-46E7-DF0B-4965FD6F2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50" y="2022269"/>
            <a:ext cx="8128000" cy="76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167D15-0E33-EBB1-A8EA-B69BA58F8A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50" y="2803319"/>
            <a:ext cx="8128000" cy="76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4E27D6-F1A7-4F50-8CD1-BDC995C0A7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50" y="3654425"/>
            <a:ext cx="8128000" cy="76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1369FE-BAFC-928E-ACC1-BE48555FA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50" y="4505531"/>
            <a:ext cx="8128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63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ED17D-6359-F171-EE66-2D9C25EF5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75CC17-8CE6-182D-2FAC-CCD39BEEB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330325"/>
            <a:ext cx="2717800" cy="4849495"/>
          </a:xfrm>
        </p:spPr>
        <p:txBody>
          <a:bodyPr numCol="1">
            <a:noAutofit/>
          </a:bodyPr>
          <a:lstStyle/>
          <a:p>
            <a:r>
              <a:rPr lang="hu-HU" sz="1000" i="1" dirty="0"/>
              <a:t>102_LedTest_DAQ_001.py / </a:t>
            </a:r>
            <a:r>
              <a:rPr lang="en-US" sz="1000" i="1" dirty="0"/>
              <a:t>103_LedTest_CheckDataCh_004_Mult</a:t>
            </a:r>
            <a:endParaRPr lang="hu-HU" sz="1000" i="1" dirty="0"/>
          </a:p>
          <a:p>
            <a:r>
              <a:rPr lang="hu-HU" sz="1000" dirty="0"/>
              <a:t>HV = 58.2V / 200 pulse / </a:t>
            </a:r>
            <a:r>
              <a:rPr lang="hu-HU" sz="1000" b="1" dirty="0"/>
              <a:t>4CLK – 25ns - 2</a:t>
            </a:r>
          </a:p>
          <a:p>
            <a:pPr lvl="1"/>
            <a:r>
              <a:rPr lang="hu-HU" sz="1000" b="1" dirty="0"/>
              <a:t>gen_data_370.txt – Ext LED – 1K</a:t>
            </a:r>
          </a:p>
          <a:p>
            <a:r>
              <a:rPr lang="hu-HU" sz="1000" dirty="0"/>
              <a:t>HV = 58.2V / 200 pulse / </a:t>
            </a:r>
            <a:r>
              <a:rPr lang="hu-HU" sz="1000" b="1" dirty="0"/>
              <a:t>8CLK – 50ns - 6</a:t>
            </a:r>
          </a:p>
          <a:p>
            <a:pPr lvl="1"/>
            <a:r>
              <a:rPr lang="hu-HU" sz="1000" b="1" dirty="0"/>
              <a:t>gen_data_371.txt – Ext LED – 1K</a:t>
            </a:r>
          </a:p>
          <a:p>
            <a:r>
              <a:rPr lang="hu-HU" sz="1000" dirty="0"/>
              <a:t>HV = 58.2V / 200 pulse / </a:t>
            </a:r>
            <a:r>
              <a:rPr lang="hu-HU" sz="1000" b="1" dirty="0"/>
              <a:t>12CLK – 75ns - 10</a:t>
            </a:r>
          </a:p>
          <a:p>
            <a:pPr lvl="1"/>
            <a:r>
              <a:rPr lang="hu-HU" sz="1000" b="1" dirty="0"/>
              <a:t>gen_data_372.txt – Ext LED – 1K</a:t>
            </a:r>
          </a:p>
          <a:p>
            <a:r>
              <a:rPr lang="hu-HU" sz="1000" dirty="0"/>
              <a:t>HV = 58.2V / 200 pulse / </a:t>
            </a:r>
            <a:r>
              <a:rPr lang="hu-HU" sz="1000" b="1" dirty="0"/>
              <a:t>16CLK – 100ns - 14</a:t>
            </a:r>
          </a:p>
          <a:p>
            <a:pPr lvl="1"/>
            <a:r>
              <a:rPr lang="hu-HU" sz="1000" b="1" dirty="0"/>
              <a:t>gen_data_373.txt – Ext LED – 1K</a:t>
            </a:r>
          </a:p>
          <a:p>
            <a:pPr lvl="1"/>
            <a:endParaRPr lang="hu-HU" sz="1000" b="1" dirty="0"/>
          </a:p>
          <a:p>
            <a:pPr lvl="1"/>
            <a:endParaRPr lang="hu-HU" sz="1000" dirty="0"/>
          </a:p>
          <a:p>
            <a:pPr lvl="1"/>
            <a:endParaRPr lang="hu-HU" sz="1000" b="1" dirty="0"/>
          </a:p>
          <a:p>
            <a:pPr lvl="1"/>
            <a:endParaRPr lang="hu-HU" sz="1000" b="1" dirty="0"/>
          </a:p>
          <a:p>
            <a:pPr marL="0" indent="0">
              <a:buNone/>
            </a:pPr>
            <a:r>
              <a:rPr lang="hu-HU" sz="1000" dirty="0"/>
              <a:t>100R, 200R, 330R, 470R, 820R, 1000R, 1200R, 1600R, 2000R, 3300R, 3900R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4246CAC-D6D2-5437-1EE4-0D80DA8F8B3A}"/>
              </a:ext>
            </a:extLst>
          </p:cNvPr>
          <p:cNvSpPr txBox="1">
            <a:spLocks/>
          </p:cNvSpPr>
          <p:nvPr/>
        </p:nvSpPr>
        <p:spPr>
          <a:xfrm>
            <a:off x="311150" y="282575"/>
            <a:ext cx="11728450" cy="958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latin typeface="+mn-lt"/>
              </a:rPr>
              <a:t>Measurements - #15 - External Led – Fix Res., Variable pulse length</a:t>
            </a:r>
          </a:p>
          <a:p>
            <a:endParaRPr lang="en-US" sz="3200" i="1" dirty="0">
              <a:latin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0339F4-5348-5E2B-C184-0E6EFD16F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1035050"/>
            <a:ext cx="9271000" cy="76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795C78-ECB8-699A-A85C-B1E903A8B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1886156"/>
            <a:ext cx="9271000" cy="762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981B65-B75C-9310-DF9A-587814965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2737262"/>
            <a:ext cx="9271000" cy="762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A0B3BEC-8F33-11AB-9E5B-B2F43C9F60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3588368"/>
            <a:ext cx="9271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17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AB0B0-009A-A86D-5127-D3B64DA63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7D832E-20D3-96F6-5FA4-93F4891A9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330325"/>
            <a:ext cx="2889250" cy="4849495"/>
          </a:xfrm>
        </p:spPr>
        <p:txBody>
          <a:bodyPr numCol="1">
            <a:noAutofit/>
          </a:bodyPr>
          <a:lstStyle/>
          <a:p>
            <a:r>
              <a:rPr lang="hu-HU" sz="1000" i="1" dirty="0"/>
              <a:t>102_LedTest_DAQ_001.py / </a:t>
            </a:r>
            <a:r>
              <a:rPr lang="en-US" sz="1000" i="1" dirty="0"/>
              <a:t>103_LedTest_CheckDataCh_004_Mult</a:t>
            </a:r>
            <a:endParaRPr lang="hu-HU" sz="1000" i="1" dirty="0"/>
          </a:p>
          <a:p>
            <a:r>
              <a:rPr lang="hu-HU" sz="1000" dirty="0"/>
              <a:t>HV = 58.2V / 200 pulse / </a:t>
            </a:r>
            <a:r>
              <a:rPr lang="hu-HU" sz="1000" b="1" dirty="0"/>
              <a:t>4CLK – 25ns - 2</a:t>
            </a:r>
          </a:p>
          <a:p>
            <a:pPr lvl="1"/>
            <a:r>
              <a:rPr lang="hu-HU" sz="1000" b="1" dirty="0"/>
              <a:t>gen_data_375.txt – Ext LED – 470R</a:t>
            </a:r>
          </a:p>
          <a:p>
            <a:r>
              <a:rPr lang="hu-HU" sz="1000" dirty="0"/>
              <a:t>HV = 58.2V / 200 pulse / </a:t>
            </a:r>
            <a:r>
              <a:rPr lang="hu-HU" sz="1000" b="1" dirty="0"/>
              <a:t>8CLK – 50ns - 6</a:t>
            </a:r>
          </a:p>
          <a:p>
            <a:pPr lvl="1"/>
            <a:r>
              <a:rPr lang="hu-HU" sz="1000" b="1" dirty="0"/>
              <a:t>gen_data_376.txt – Ext LED – 470R</a:t>
            </a:r>
          </a:p>
          <a:p>
            <a:r>
              <a:rPr lang="hu-HU" sz="1000" dirty="0"/>
              <a:t>HV = 58.2V / 200 pulse / </a:t>
            </a:r>
            <a:r>
              <a:rPr lang="hu-HU" sz="1000" b="1" dirty="0"/>
              <a:t>12CLK – 75ns - 10</a:t>
            </a:r>
          </a:p>
          <a:p>
            <a:pPr lvl="1"/>
            <a:r>
              <a:rPr lang="hu-HU" sz="1000" b="1" dirty="0"/>
              <a:t>gen_data_378.txt – Ext LED – 470R</a:t>
            </a:r>
          </a:p>
          <a:p>
            <a:r>
              <a:rPr lang="hu-HU" sz="1000" dirty="0"/>
              <a:t>HV = 58.2V / 200 pulse / </a:t>
            </a:r>
            <a:r>
              <a:rPr lang="hu-HU" sz="1000" b="1" dirty="0"/>
              <a:t>13CLK – 81.25ns - 11</a:t>
            </a:r>
          </a:p>
          <a:p>
            <a:pPr lvl="1"/>
            <a:r>
              <a:rPr lang="hu-HU" sz="1000" b="1" dirty="0"/>
              <a:t>gen_data_379.txt – Ext LED – 470R</a:t>
            </a:r>
          </a:p>
          <a:p>
            <a:r>
              <a:rPr lang="hu-HU" sz="1000" dirty="0"/>
              <a:t>HV = 58.2V / 200 pulse / </a:t>
            </a:r>
            <a:r>
              <a:rPr lang="hu-HU" sz="1000" b="1" dirty="0"/>
              <a:t>14CLK – 87.5ns - 12</a:t>
            </a:r>
          </a:p>
          <a:p>
            <a:pPr lvl="1"/>
            <a:r>
              <a:rPr lang="hu-HU" sz="1000" b="1" dirty="0"/>
              <a:t>gen_data_380.txt – Ext LED – 470R</a:t>
            </a:r>
          </a:p>
          <a:p>
            <a:r>
              <a:rPr lang="hu-HU" sz="1000" dirty="0"/>
              <a:t>HV = 58.2V / 200 pulse / </a:t>
            </a:r>
            <a:r>
              <a:rPr lang="hu-HU" sz="1000" b="1" dirty="0"/>
              <a:t>15CLK – 93.75ns - 13</a:t>
            </a:r>
          </a:p>
          <a:p>
            <a:pPr lvl="1"/>
            <a:r>
              <a:rPr lang="hu-HU" sz="1000" b="1" dirty="0"/>
              <a:t>gen_data_381.txt – Ext LED – 470R</a:t>
            </a:r>
          </a:p>
          <a:p>
            <a:r>
              <a:rPr lang="hu-HU" sz="1000" dirty="0"/>
              <a:t>HV = 58.2V / 200 pulse / </a:t>
            </a:r>
            <a:r>
              <a:rPr lang="hu-HU" sz="1000" b="1" dirty="0"/>
              <a:t>16CLK – 100ns - 14</a:t>
            </a:r>
          </a:p>
          <a:p>
            <a:pPr lvl="1"/>
            <a:r>
              <a:rPr lang="hu-HU" sz="1000" b="1" dirty="0"/>
              <a:t>gen_data_377.txt – Ext LED – 470R</a:t>
            </a:r>
          </a:p>
          <a:p>
            <a:pPr marL="0" indent="0">
              <a:buNone/>
            </a:pPr>
            <a:r>
              <a:rPr lang="hu-HU" sz="1000" dirty="0"/>
              <a:t>100R, 200R, 330R, 470R, 820R, 1000R, 1200R, 1600R, 2000R, 3300R, 3900R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57AFF16-6BFA-FB0B-3E77-54883385DB9C}"/>
              </a:ext>
            </a:extLst>
          </p:cNvPr>
          <p:cNvSpPr txBox="1">
            <a:spLocks/>
          </p:cNvSpPr>
          <p:nvPr/>
        </p:nvSpPr>
        <p:spPr>
          <a:xfrm>
            <a:off x="311150" y="282575"/>
            <a:ext cx="11728450" cy="958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latin typeface="+mn-lt"/>
              </a:rPr>
              <a:t>Measurements - #16 - External Led – Fix Res., Variable pulse length</a:t>
            </a:r>
          </a:p>
          <a:p>
            <a:endParaRPr lang="en-US" sz="3200" i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23E086-6585-E3FB-ED9D-96BDF310C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00" y="869950"/>
            <a:ext cx="9055100" cy="76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A3D63D-3319-F3C0-8BCB-0A8291C91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00" y="1721056"/>
            <a:ext cx="9055100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5F931C-8B3E-3E9F-9F72-CED00EFF0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00" y="5976586"/>
            <a:ext cx="9055100" cy="7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DFEC7B-3C4C-3D92-DB9B-6523A44AFF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00" y="2572162"/>
            <a:ext cx="9055100" cy="76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60826B-C9EA-BEC2-07FA-154A7627E3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00" y="3423268"/>
            <a:ext cx="9055100" cy="76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B0E58F-8CD4-ECCD-3533-0695DD131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00" y="4274374"/>
            <a:ext cx="9055100" cy="76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0D3B29-F812-B6C4-BA31-1D58D98DBC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00" y="5125480"/>
            <a:ext cx="9055100" cy="762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9CCB42F-6383-2BC6-04CA-316BD808D0A0}"/>
              </a:ext>
            </a:extLst>
          </p:cNvPr>
          <p:cNvSpPr txBox="1"/>
          <p:nvPr/>
        </p:nvSpPr>
        <p:spPr>
          <a:xfrm>
            <a:off x="3237231" y="4683948"/>
            <a:ext cx="1010919" cy="17380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noFill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hu-HU" sz="8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194568-CE66-52AE-52E5-36B2316D4A22}"/>
              </a:ext>
            </a:extLst>
          </p:cNvPr>
          <p:cNvSpPr txBox="1"/>
          <p:nvPr/>
        </p:nvSpPr>
        <p:spPr>
          <a:xfrm>
            <a:off x="3237231" y="5512829"/>
            <a:ext cx="1010919" cy="22757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noFill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hu-HU" sz="800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031F75-3CE0-B8C9-BD71-D6AB1DFDAD96}"/>
              </a:ext>
            </a:extLst>
          </p:cNvPr>
          <p:cNvSpPr txBox="1"/>
          <p:nvPr/>
        </p:nvSpPr>
        <p:spPr>
          <a:xfrm>
            <a:off x="3237230" y="6274830"/>
            <a:ext cx="1010919" cy="37997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noFill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hu-HU" sz="800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2D72AD-A262-F1E8-2508-0975F8D551BC}"/>
              </a:ext>
            </a:extLst>
          </p:cNvPr>
          <p:cNvSpPr txBox="1"/>
          <p:nvPr/>
        </p:nvSpPr>
        <p:spPr>
          <a:xfrm>
            <a:off x="8895081" y="3096449"/>
            <a:ext cx="1010919" cy="17380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noFill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hu-HU" sz="800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7BD45C-9E55-9265-C635-BFAE06DFD81B}"/>
              </a:ext>
            </a:extLst>
          </p:cNvPr>
          <p:cNvSpPr txBox="1"/>
          <p:nvPr/>
        </p:nvSpPr>
        <p:spPr>
          <a:xfrm>
            <a:off x="8895080" y="3794536"/>
            <a:ext cx="1010919" cy="3907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noFill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hu-HU" sz="800" dirty="0">
              <a:solidFill>
                <a:schemeClr val="tx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C005C7A-9D6C-F55D-5445-6E550105BC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5540057"/>
            <a:ext cx="2635885" cy="131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66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0F9FF-0549-04CB-D3D5-FE528EC9D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D15713-A86B-0AFD-6E8D-1A67386A9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330325"/>
            <a:ext cx="3022600" cy="2400507"/>
          </a:xfrm>
        </p:spPr>
        <p:txBody>
          <a:bodyPr numCol="1">
            <a:noAutofit/>
          </a:bodyPr>
          <a:lstStyle/>
          <a:p>
            <a:r>
              <a:rPr lang="hu-HU" sz="1000" i="1" dirty="0"/>
              <a:t>102_LedTest_DAQ_001.py / </a:t>
            </a:r>
            <a:r>
              <a:rPr lang="en-US" sz="1000" i="1" dirty="0"/>
              <a:t>103_LedTest_CheckDataCh_004_Mult</a:t>
            </a:r>
            <a:endParaRPr lang="hu-HU" sz="1000" i="1" dirty="0"/>
          </a:p>
          <a:p>
            <a:r>
              <a:rPr lang="hu-HU" sz="1000" dirty="0"/>
              <a:t>HV = 58.2V / 200 pulse / </a:t>
            </a:r>
            <a:r>
              <a:rPr lang="hu-HU" sz="1000" b="1" dirty="0"/>
              <a:t>16CLK – 100ns - 14</a:t>
            </a:r>
          </a:p>
          <a:p>
            <a:pPr lvl="1"/>
            <a:r>
              <a:rPr lang="hu-HU" sz="1000" b="1" dirty="0"/>
              <a:t>gen_data_385.txt – Ext LED – 666R</a:t>
            </a:r>
          </a:p>
          <a:p>
            <a:r>
              <a:rPr lang="hu-HU" sz="1000" dirty="0"/>
              <a:t>HV = 58.2V / 200 pulse / </a:t>
            </a:r>
            <a:r>
              <a:rPr lang="hu-HU" sz="1000" b="1" dirty="0"/>
              <a:t>16CLK – 100ns - 14</a:t>
            </a:r>
          </a:p>
          <a:p>
            <a:pPr lvl="1"/>
            <a:r>
              <a:rPr lang="hu-HU" sz="1000" b="1" dirty="0"/>
              <a:t>gen_data_386.txt – Ext LED – 615R</a:t>
            </a:r>
          </a:p>
          <a:p>
            <a:r>
              <a:rPr lang="hu-HU" sz="1000" dirty="0"/>
              <a:t>HV = 58.2V / 200 pulse / </a:t>
            </a:r>
            <a:r>
              <a:rPr lang="hu-HU" sz="1000" b="1" dirty="0"/>
              <a:t>16CLK – 100ns - 14</a:t>
            </a:r>
          </a:p>
          <a:p>
            <a:pPr lvl="1"/>
            <a:r>
              <a:rPr lang="hu-HU" sz="1000" b="1" dirty="0"/>
              <a:t>gen_data_388.txt – Ext LED – 581R</a:t>
            </a:r>
          </a:p>
          <a:p>
            <a:r>
              <a:rPr lang="hu-HU" sz="1000" dirty="0"/>
              <a:t>HV = 58.2V / 200 pulse / </a:t>
            </a:r>
            <a:r>
              <a:rPr lang="hu-HU" sz="1000" b="1" dirty="0"/>
              <a:t>16CLK – 100ns - 14</a:t>
            </a:r>
          </a:p>
          <a:p>
            <a:pPr lvl="1"/>
            <a:r>
              <a:rPr lang="hu-HU" sz="1000" b="1" dirty="0"/>
              <a:t>gen_data_387.txt – Ext LED – 545R</a:t>
            </a:r>
          </a:p>
          <a:p>
            <a:pPr lvl="1"/>
            <a:endParaRPr lang="hu-HU" sz="1000" b="1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DA7736C-CF1D-B4C2-C68B-165A0E38DDDB}"/>
              </a:ext>
            </a:extLst>
          </p:cNvPr>
          <p:cNvSpPr txBox="1">
            <a:spLocks/>
          </p:cNvSpPr>
          <p:nvPr/>
        </p:nvSpPr>
        <p:spPr>
          <a:xfrm>
            <a:off x="311150" y="282575"/>
            <a:ext cx="11728450" cy="958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latin typeface="+mn-lt"/>
              </a:rPr>
              <a:t>Measurements - #17 - External Led – Resistor tuning for HGC Pulse</a:t>
            </a:r>
          </a:p>
          <a:p>
            <a:endParaRPr lang="en-US" sz="3200" i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84EEC-2CB3-F64C-8596-7FD699204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0" y="771525"/>
            <a:ext cx="8966200" cy="76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ADCFAD-E1DC-64D4-3A6E-1F53290A8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0" y="1622631"/>
            <a:ext cx="8966200" cy="76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DC676B-D44C-DB83-67F3-A9010DFF14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0" y="3323810"/>
            <a:ext cx="8966200" cy="762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357B67-F4EF-50EA-7673-42E5789DF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28" y="4222462"/>
            <a:ext cx="5225472" cy="261273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6530180-9480-214A-01CD-9411E5741AE5}"/>
              </a:ext>
            </a:extLst>
          </p:cNvPr>
          <p:cNvSpPr txBox="1"/>
          <p:nvPr/>
        </p:nvSpPr>
        <p:spPr>
          <a:xfrm>
            <a:off x="3225800" y="3697636"/>
            <a:ext cx="1130300" cy="17380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noFill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hu-HU" sz="800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BD8471-D744-36BE-69E3-402F2D092441}"/>
              </a:ext>
            </a:extLst>
          </p:cNvPr>
          <p:cNvSpPr txBox="1"/>
          <p:nvPr/>
        </p:nvSpPr>
        <p:spPr>
          <a:xfrm>
            <a:off x="8895080" y="1993900"/>
            <a:ext cx="1061720" cy="3907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noFill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hu-HU" sz="800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3E5C8E-D7B4-0E9F-079D-BB4B9D332695}"/>
              </a:ext>
            </a:extLst>
          </p:cNvPr>
          <p:cNvSpPr txBox="1"/>
          <p:nvPr/>
        </p:nvSpPr>
        <p:spPr>
          <a:xfrm>
            <a:off x="8895080" y="3323811"/>
            <a:ext cx="1061720" cy="72369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noFill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hu-HU" sz="800" dirty="0">
              <a:solidFill>
                <a:schemeClr val="tx1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4B04039-4155-6B60-18EE-837E747343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0" y="2492995"/>
            <a:ext cx="8966200" cy="762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BFEA4FB-1DCE-853C-30D5-98EB3120794D}"/>
              </a:ext>
            </a:extLst>
          </p:cNvPr>
          <p:cNvSpPr txBox="1"/>
          <p:nvPr/>
        </p:nvSpPr>
        <p:spPr>
          <a:xfrm>
            <a:off x="8895080" y="2802509"/>
            <a:ext cx="1061720" cy="4524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noFill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hu-HU" sz="800" dirty="0">
              <a:solidFill>
                <a:schemeClr val="tx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8E0FC5A-BD0A-DBC7-A4D9-B2C380BEE6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4625"/>
            <a:ext cx="5225472" cy="261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6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DBB4D4-0BA5-984E-CC97-504DF54E1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Crosstalk simulation basic idea (HyperLynx)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D09BF89-D3D2-7E75-8E45-B0A0B6331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877432" cy="4351338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PCB geometry is used from CAD program.</a:t>
            </a:r>
          </a:p>
          <a:p>
            <a:r>
              <a:rPr lang="en-US"/>
              <a:t>All PCB nets (wires) driven by an ideal/selected driver except one which is measured in the same time, how much signal coupling from the others.</a:t>
            </a:r>
          </a:p>
          <a:p>
            <a:r>
              <a:rPr lang="en-US"/>
              <a:t>Driven nets are the „</a:t>
            </a:r>
            <a:r>
              <a:rPr lang="en-US">
                <a:solidFill>
                  <a:srgbClr val="FF0000"/>
                </a:solidFill>
              </a:rPr>
              <a:t>aggressors</a:t>
            </a:r>
            <a:r>
              <a:rPr lang="en-US"/>
              <a:t>”</a:t>
            </a:r>
          </a:p>
          <a:p>
            <a:r>
              <a:rPr lang="en-US"/>
              <a:t>Measured net is a „</a:t>
            </a:r>
            <a:r>
              <a:rPr lang="en-US">
                <a:solidFill>
                  <a:srgbClr val="00B050"/>
                </a:solidFill>
              </a:rPr>
              <a:t>victim</a:t>
            </a:r>
            <a:r>
              <a:rPr lang="en-US"/>
              <a:t>”</a:t>
            </a:r>
          </a:p>
          <a:p>
            <a:r>
              <a:rPr lang="en-US"/>
              <a:t>„Batch” simulation measures all nets one by one while all other is an „</a:t>
            </a:r>
            <a:r>
              <a:rPr lang="en-US">
                <a:solidFill>
                  <a:srgbClr val="FF0000"/>
                </a:solidFill>
              </a:rPr>
              <a:t>aggressor</a:t>
            </a:r>
            <a:r>
              <a:rPr lang="en-US"/>
              <a:t>”.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FA68A76C-DC32-451E-4450-838794F1F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370" y="3136165"/>
            <a:ext cx="5083812" cy="366012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91E5E99-3B8F-6537-2E71-C47F55D68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370" y="1314450"/>
            <a:ext cx="5312589" cy="199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40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D05CC-7103-BF10-9496-C2A96BB6B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F6C6E2-1BD9-43EF-E7DA-0F2E496D7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3451"/>
            <a:ext cx="2857500" cy="5721349"/>
          </a:xfrm>
        </p:spPr>
        <p:txBody>
          <a:bodyPr numCol="1">
            <a:noAutofit/>
          </a:bodyPr>
          <a:lstStyle/>
          <a:p>
            <a:pPr>
              <a:spcBef>
                <a:spcPts val="0"/>
              </a:spcBef>
              <a:buFontTx/>
              <a:buChar char="-"/>
            </a:pPr>
            <a:r>
              <a:rPr lang="hu-HU" sz="1200" i="1" dirty="0"/>
              <a:t>102_LedTest_DAQ_001.py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sz="1200" i="1" dirty="0"/>
              <a:t>103_LedTest_CheckDataCh_004_Mult</a:t>
            </a:r>
            <a:endParaRPr lang="hu-HU" sz="1200" i="1" dirty="0"/>
          </a:p>
          <a:p>
            <a:pPr marL="0" indent="0">
              <a:spcBef>
                <a:spcPts val="0"/>
              </a:spcBef>
              <a:buNone/>
            </a:pPr>
            <a:endParaRPr lang="hu-HU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hu-HU" sz="1200" b="1" dirty="0"/>
              <a:t>HV = 58.2V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200" b="1" dirty="0"/>
              <a:t>DAQ = 200 generator pulse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200" b="1" dirty="0"/>
              <a:t>LED Serial resistor = 560R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hu-HU" sz="1200" b="1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dirty="0"/>
              <a:t>gen_data_420.txt – No LED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gen_data_421.txt – LED1 – Pulse:16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>
                <a:solidFill>
                  <a:srgbClr val="FF0000"/>
                </a:solidFill>
              </a:rPr>
              <a:t>gen_data_422.txt – LED2 – Pulse:120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>
                <a:solidFill>
                  <a:srgbClr val="FF0000"/>
                </a:solidFill>
              </a:rPr>
              <a:t>gen_data_423.txt – LED3 – Pulse:120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gen_data_424.txt – LED4 – Pulse:23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gen_data_425.txt – LED5 – Pulse:22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gen_data_426.txt – LED6 – Pulse:22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gen_data_427.txt – LED7 – Pulse:19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gen_data_428.txt – LED8 – Pulse:18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000" b="1" dirty="0"/>
          </a:p>
          <a:p>
            <a:pPr>
              <a:buFont typeface="+mj-lt"/>
              <a:buAutoNum type="arabicParenR"/>
            </a:pPr>
            <a:endParaRPr lang="hu-HU" sz="1000" b="1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510CF4D-EE52-F3AF-95A6-3618A789B529}"/>
              </a:ext>
            </a:extLst>
          </p:cNvPr>
          <p:cNvSpPr txBox="1">
            <a:spLocks/>
          </p:cNvSpPr>
          <p:nvPr/>
        </p:nvSpPr>
        <p:spPr>
          <a:xfrm>
            <a:off x="311150" y="282575"/>
            <a:ext cx="11728450" cy="450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latin typeface="+mn-lt"/>
              </a:rPr>
              <a:t>Measurements - #18 – Full (brand new) flex test</a:t>
            </a:r>
            <a:endParaRPr lang="en-US" sz="3200" i="1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1692D3-3528-4CE3-231C-447BFFC8A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91"/>
          <a:stretch/>
        </p:blipFill>
        <p:spPr>
          <a:xfrm rot="5400000">
            <a:off x="508135" y="4508640"/>
            <a:ext cx="1841225" cy="28574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4A2AF68-6309-652B-77EF-78365C5FE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625184"/>
            <a:ext cx="4495800" cy="52328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A72F96-31FE-1774-4CA4-218F32C33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847" y="1625184"/>
            <a:ext cx="3727453" cy="185527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C6648F-1882-437C-71F5-25A4EF2D3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094178" y="3344877"/>
            <a:ext cx="3298795" cy="372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75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F7870-9648-CFAE-1DD2-96DF3D48A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898293-F37B-A5E2-FEAB-01084A1A8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191991" cy="762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876FA5-8E54-DDF9-CC9B-EC548C20B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3060700"/>
            <a:ext cx="12192000" cy="762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0CE65F-3582-7F0F-E12D-AF738C5F2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9051"/>
            <a:ext cx="12192000" cy="762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BFA79CA-40E3-6313-E0C4-D37D51BBDF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4703"/>
            <a:ext cx="12192000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5F7078-8B6C-8BAC-FF59-B9293024D0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6703"/>
            <a:ext cx="12192000" cy="7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613FAE-F7E4-7F59-2D57-8ACABA24FA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349"/>
            <a:ext cx="12192000" cy="76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CA3D00-55BA-AADA-4C8D-A0C21ED06D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523998"/>
            <a:ext cx="12192000" cy="76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8A056F-050F-4999-B8DB-15E8233505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351"/>
            <a:ext cx="1219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56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F7870-9648-CFAE-1DD2-96DF3D48A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898293-F37B-A5E2-FEAB-01084A1A8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191991" cy="762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876FA5-8E54-DDF9-CC9B-EC548C20B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3060700"/>
            <a:ext cx="12192000" cy="762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0CE65F-3582-7F0F-E12D-AF738C5F2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9051"/>
            <a:ext cx="12192000" cy="762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BFA79CA-40E3-6313-E0C4-D37D51BBDF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4703"/>
            <a:ext cx="12192000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5F7078-8B6C-8BAC-FF59-B9293024D0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6703"/>
            <a:ext cx="12192000" cy="7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613FAE-F7E4-7F59-2D57-8ACABA24FA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349"/>
            <a:ext cx="12192000" cy="76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CA3D00-55BA-AADA-4C8D-A0C21ED06D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523998"/>
            <a:ext cx="12192000" cy="76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8A056F-050F-4999-B8DB-15E8233505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351"/>
            <a:ext cx="1219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3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C16B5-BCA5-10BC-8838-0D7AB6A91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B72C96-0C8E-348A-43B9-30F1995C8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3451"/>
            <a:ext cx="2857500" cy="5721349"/>
          </a:xfrm>
        </p:spPr>
        <p:txBody>
          <a:bodyPr numCol="1">
            <a:noAutofit/>
          </a:bodyPr>
          <a:lstStyle/>
          <a:p>
            <a:pPr>
              <a:spcBef>
                <a:spcPts val="0"/>
              </a:spcBef>
              <a:buFontTx/>
              <a:buChar char="-"/>
            </a:pPr>
            <a:r>
              <a:rPr lang="hu-HU" sz="1200" i="1" dirty="0"/>
              <a:t>102_LedTest_DAQ_001.py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sz="1200" i="1" dirty="0"/>
              <a:t>103_LedTest_CheckDataCh_004_Mult</a:t>
            </a:r>
            <a:endParaRPr lang="hu-HU" sz="1200" i="1" dirty="0"/>
          </a:p>
          <a:p>
            <a:pPr marL="0" indent="0">
              <a:spcBef>
                <a:spcPts val="0"/>
              </a:spcBef>
              <a:buNone/>
            </a:pPr>
            <a:endParaRPr lang="hu-HU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hu-HU" sz="1200" b="1" dirty="0"/>
              <a:t>HV = 58.2V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200" b="1" dirty="0"/>
              <a:t>DAQ = 200 generator pulse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200" b="1" dirty="0"/>
              <a:t>LED Serial resistor = 560R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hu-HU" sz="1200" b="1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gen_data_430.txt – LED8 – Pulse:18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gen_data_431.txt – LED8 – Pulse:19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gen_data_432.txt – LED8 – Pulse:20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gen_data_433.txt – LED8 – Pulse:24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hu-HU" sz="1200" b="1" dirty="0"/>
              <a:t>	</a:t>
            </a:r>
            <a:r>
              <a:rPr lang="hu-HU" sz="1200" dirty="0"/>
              <a:t>After L99 Short</a:t>
            </a:r>
          </a:p>
          <a:p>
            <a:pPr marL="0" indent="0">
              <a:spcBef>
                <a:spcPts val="0"/>
              </a:spcBef>
              <a:buNone/>
            </a:pPr>
            <a:endParaRPr lang="hu-HU" sz="1200" b="1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gen_data_434.txt – LED8 – Pulse:18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gen_data_435.txt – LED8 – Pulse:19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gen_data_436.txt – LED8 – Pulse:20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gen_data_437.txt – LED8 – Pulse:24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b="1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b="1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b="1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000" b="1" dirty="0"/>
          </a:p>
          <a:p>
            <a:pPr>
              <a:buFont typeface="+mj-lt"/>
              <a:buAutoNum type="arabicParenR"/>
            </a:pPr>
            <a:endParaRPr lang="hu-HU" sz="1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86BB8-193C-A838-4178-B9C72CFAB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819151"/>
            <a:ext cx="2857500" cy="1428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FE9A0E-F7DD-C913-A57E-DFF99D8F6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2247902"/>
            <a:ext cx="2857500" cy="1428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736345-ED1D-A665-5C60-419E2F145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3676653"/>
            <a:ext cx="2857500" cy="1428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502BED-07DA-65AA-C607-7A1A135E0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5105403"/>
            <a:ext cx="2857500" cy="1428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C18B47-1D96-24C5-D275-2878C9210B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928" y="4285720"/>
            <a:ext cx="2662572" cy="8196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1CA4D4-78D7-6899-F976-289E1E9B0E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0" y="819150"/>
            <a:ext cx="2857502" cy="1428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F0793D-348C-AD89-939B-77FE797B5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2" y="2247901"/>
            <a:ext cx="2857500" cy="14287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C1D2F7-2D8C-4874-206F-9B1E709B5D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2" y="3676651"/>
            <a:ext cx="2857500" cy="142875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361209FF-4EA2-60F1-C67A-A8D2242D6D58}"/>
              </a:ext>
            </a:extLst>
          </p:cNvPr>
          <p:cNvSpPr txBox="1">
            <a:spLocks/>
          </p:cNvSpPr>
          <p:nvPr/>
        </p:nvSpPr>
        <p:spPr>
          <a:xfrm>
            <a:off x="0" y="-9257"/>
            <a:ext cx="11728450" cy="387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latin typeface="+mn-lt"/>
              </a:rPr>
              <a:t>Measurements - #19 – High Voltage FB Hack</a:t>
            </a:r>
            <a:endParaRPr lang="en-US" sz="3200" i="1" dirty="0">
              <a:latin typeface="+mn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4EF31F6-7AA9-FE33-3913-BF31EC9B1D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2" y="5105400"/>
            <a:ext cx="2857498" cy="14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48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C89B6-2545-75FC-5108-8F07766B6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8EB464-2413-2062-9B55-9CAECF8D1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76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D0D822-72D5-B2AB-18AA-5A9593A8D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100"/>
            <a:ext cx="12192000" cy="762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85E93A-D60B-B748-11F8-F762660BED20}"/>
              </a:ext>
            </a:extLst>
          </p:cNvPr>
          <p:cNvSpPr txBox="1">
            <a:spLocks/>
          </p:cNvSpPr>
          <p:nvPr/>
        </p:nvSpPr>
        <p:spPr>
          <a:xfrm>
            <a:off x="0" y="9525"/>
            <a:ext cx="11728450" cy="387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latin typeface="+mn-lt"/>
              </a:rPr>
              <a:t>Measurements - #19 – High Voltage FB Hack</a:t>
            </a:r>
            <a:endParaRPr lang="en-US" sz="3200" i="1" dirty="0"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81F663-E578-02F3-3CD0-12780A0C1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3100"/>
            <a:ext cx="12192000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A1C3DA-724D-C6E8-0848-E6DBBE9832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5100"/>
            <a:ext cx="12192000" cy="76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8341FD-CEC7-ED48-BD70-C8AF4A39E2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0475"/>
            <a:ext cx="12192000" cy="76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B26376-F22F-1A91-9265-AEC141FE3F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475"/>
            <a:ext cx="12192000" cy="762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4594A3-B7F9-EF9E-C7FB-C15EE1224B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4475"/>
            <a:ext cx="12192000" cy="762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00C74E-C77E-F3C9-DCF5-7AA1FAACCD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6475"/>
            <a:ext cx="1219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39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83877-04B5-55AE-0B46-116149D63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FDCFB6F-1FB0-D655-5F3C-1CD0A5B37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1022350"/>
            <a:ext cx="5122623" cy="383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097A82-672E-5FDB-6507-7656850D7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22350"/>
            <a:ext cx="5122622" cy="38353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16D1252-9C7D-FDB4-798B-8F6B15474B5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728450" cy="387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latin typeface="+mn-lt"/>
              </a:rPr>
              <a:t>Measurements - #19 – High Voltage FB Hack</a:t>
            </a:r>
            <a:endParaRPr lang="en-US" sz="32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9044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0F32C-A926-046D-54E3-DF1FA2E0B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A0DD376-2989-6B03-ACD3-D4114BB22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722" y="712211"/>
            <a:ext cx="6110028" cy="20351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883FC8-C135-6BF9-1415-92A4EF205FF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728450" cy="387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latin typeface="+mn-lt"/>
              </a:rPr>
              <a:t>Measurements - #20 – LED PULSE</a:t>
            </a:r>
            <a:endParaRPr lang="en-US" sz="3200" i="1" dirty="0"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882B16-53CE-3E39-7E7D-006082749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3451"/>
            <a:ext cx="3511550" cy="5721349"/>
          </a:xfrm>
        </p:spPr>
        <p:txBody>
          <a:bodyPr numCol="1">
            <a:noAutofit/>
          </a:bodyPr>
          <a:lstStyle/>
          <a:p>
            <a:pPr>
              <a:spcBef>
                <a:spcPts val="0"/>
              </a:spcBef>
              <a:buFontTx/>
              <a:buChar char="-"/>
            </a:pPr>
            <a:r>
              <a:rPr lang="hu-HU" sz="1200" i="1" dirty="0"/>
              <a:t>102_LedTest_DAQ_001.py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sz="1200" i="1" dirty="0"/>
              <a:t>103_LedTest_CheckDataCh_004_Mult</a:t>
            </a:r>
            <a:endParaRPr lang="hu-HU" sz="1200" i="1" dirty="0"/>
          </a:p>
          <a:p>
            <a:pPr marL="0" indent="0">
              <a:spcBef>
                <a:spcPts val="0"/>
              </a:spcBef>
              <a:buNone/>
            </a:pPr>
            <a:endParaRPr lang="hu-HU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hu-HU" sz="1200" b="1" dirty="0"/>
              <a:t>HV = 58.2V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200" b="1" dirty="0"/>
              <a:t>DAQ = 200 generator pulse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200" b="1" dirty="0"/>
              <a:t>LED Serial resistor = 560R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hu-HU" sz="1200" b="1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hu-HU" sz="1200" b="1" dirty="0"/>
              <a:t>	</a:t>
            </a:r>
            <a:r>
              <a:rPr lang="hu-HU" sz="1200" dirty="0"/>
              <a:t>After L99 Short</a:t>
            </a:r>
          </a:p>
          <a:p>
            <a:pPr marL="0" indent="0">
              <a:spcBef>
                <a:spcPts val="0"/>
              </a:spcBef>
              <a:buNone/>
            </a:pPr>
            <a:endParaRPr lang="hu-HU" sz="1200" b="1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gen_data_440.txt – LED8 – Pulse:24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gen_data_441.txt – LED8 – Pulse:24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gen_data_442.txt – LED8 – Pulse:24, No scope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b="1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gen_data_443.txt – LED8 – Pulse:30, No scope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gen_data_444.txt – LED8 – Pulse:30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gen_data_445.txt – LED8 – Pulse:24 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b="1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gen_data_446.txt – LED8 – Pulse:24, 1nF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gen_data_447.txt – LED8 – Pulse:24, 100pF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gen_data_448.txt – LED8 – Pulse:40, 100pF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gen_data_449.txt – LED8 – Pulse:50, 100pF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b="1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b="1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5C6607-4C46-8C98-2D1E-678AD91E6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3612" y="339455"/>
            <a:ext cx="2662572" cy="819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39D3E3-6013-EA8F-9F6B-A5622FF99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2800"/>
            <a:ext cx="12192000" cy="76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57DD7A-7F66-049F-37A3-65302C5EF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85" y="3532763"/>
            <a:ext cx="4070350" cy="20351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EF2AEC-4222-7559-23B3-A276F47453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4384" y="3532763"/>
            <a:ext cx="4070615" cy="197895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01CCA87-B6DD-351D-EF92-9F463DAB76C6}"/>
              </a:ext>
            </a:extLst>
          </p:cNvPr>
          <p:cNvCxnSpPr>
            <a:cxnSpLocks/>
          </p:cNvCxnSpPr>
          <p:nvPr/>
        </p:nvCxnSpPr>
        <p:spPr>
          <a:xfrm>
            <a:off x="8680452" y="2332053"/>
            <a:ext cx="2012948" cy="21140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21785C0-6AA2-E378-37C4-064F5BCFFBAA}"/>
              </a:ext>
            </a:extLst>
          </p:cNvPr>
          <p:cNvCxnSpPr>
            <a:cxnSpLocks/>
          </p:cNvCxnSpPr>
          <p:nvPr/>
        </p:nvCxnSpPr>
        <p:spPr>
          <a:xfrm>
            <a:off x="8229600" y="2332053"/>
            <a:ext cx="736600" cy="278895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957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E992F-5970-37D8-1EC4-A191A749A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9BB16E7-15E6-517A-AC57-2000C7F9302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728450" cy="387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latin typeface="+mn-lt"/>
              </a:rPr>
              <a:t>Measurements - #20 – LED PULSE</a:t>
            </a:r>
            <a:endParaRPr lang="en-US" sz="3200" i="1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637693-7B04-23F4-43A6-15926337E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12192000" cy="76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36509A-EBD1-0ABF-2ACB-D08074E88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0"/>
            <a:ext cx="12192000" cy="76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172D73-E857-042C-41AF-23EF7C8163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0"/>
            <a:ext cx="12192000" cy="76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2D7764-6A33-CF9E-ADD0-6697E37525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9400"/>
            <a:ext cx="12192000" cy="76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6F134C-8E72-1578-EC50-20C551D8BC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400"/>
            <a:ext cx="12192000" cy="762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7F26B9-ED18-AB41-56EE-EBEE654F81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5950"/>
            <a:ext cx="12192000" cy="762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3A26051-4329-438B-D2B0-646B70894F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7950"/>
            <a:ext cx="1219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44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E0901-A666-32F4-B4D3-67C1A871F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37FF0-1512-D078-E6D7-62B4666E1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267" y="554635"/>
            <a:ext cx="5938733" cy="28774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E2A3006-6C3E-55DF-D493-08E937EB256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728450" cy="387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latin typeface="+mn-lt"/>
              </a:rPr>
              <a:t>Measurements - #20 – LED PULSE</a:t>
            </a:r>
            <a:endParaRPr lang="en-US" sz="3200" i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5061CC-54EE-99AC-FEC9-B636B175A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78050"/>
            <a:ext cx="5918861" cy="28774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B21163-BD9A-5A3E-6CEB-0A481B2E7CB5}"/>
              </a:ext>
            </a:extLst>
          </p:cNvPr>
          <p:cNvSpPr txBox="1"/>
          <p:nvPr/>
        </p:nvSpPr>
        <p:spPr>
          <a:xfrm>
            <a:off x="2586731" y="1808718"/>
            <a:ext cx="74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Scope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09C2C4-D49B-3E2E-BE48-3A6F8A44F6E3}"/>
              </a:ext>
            </a:extLst>
          </p:cNvPr>
          <p:cNvSpPr txBox="1"/>
          <p:nvPr/>
        </p:nvSpPr>
        <p:spPr>
          <a:xfrm>
            <a:off x="8444842" y="196420"/>
            <a:ext cx="154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Scope + 100pF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22D261-6A0B-094D-23E0-4880C39AD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981" y="3599417"/>
            <a:ext cx="5949019" cy="287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80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FA24A-0CE3-AE56-9F8F-5CF4558B4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F697675-6F84-C47D-82B8-3CB4CCCA005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728450" cy="387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latin typeface="+mn-lt"/>
              </a:rPr>
              <a:t>Measurements - #21 – LED PULSE Cap</a:t>
            </a:r>
            <a:endParaRPr lang="en-US" sz="3200" i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3C3B7B-E1BB-74E4-9048-23D3C98D2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"/>
            <a:ext cx="12192000" cy="76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BAA141-95EF-A0D6-A7E2-AF8ADB188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00"/>
            <a:ext cx="12192000" cy="76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E0AC72-D650-CA2A-2D88-D59ADFBB1E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1700"/>
            <a:ext cx="1219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32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7E0AAB-7663-693B-5A08-88E4839D0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FlexPCB crosstalk simulation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F2413A3-090F-6F63-AF0E-472B15C35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47" y="1375033"/>
            <a:ext cx="8101999" cy="2950824"/>
          </a:xfrm>
          <a:prstGeom prst="rect">
            <a:avLst/>
          </a:prstGeom>
        </p:spPr>
      </p:pic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F8376CF-F58A-7225-81A1-2B9A1F9ED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228" y="3203544"/>
            <a:ext cx="7239630" cy="3176281"/>
          </a:xfr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0DCB4B27-EC26-145A-A3F6-0C5877FFBF7E}"/>
              </a:ext>
            </a:extLst>
          </p:cNvPr>
          <p:cNvSpPr txBox="1"/>
          <p:nvPr/>
        </p:nvSpPr>
        <p:spPr>
          <a:xfrm>
            <a:off x="778374" y="4783597"/>
            <a:ext cx="3566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Based on this simulation we should not see &gt;3% crosstalk even when all LED is driven in a same time and all othe SiPM output is pulsed.</a:t>
            </a:r>
          </a:p>
        </p:txBody>
      </p:sp>
    </p:spTree>
    <p:extLst>
      <p:ext uri="{BB962C8B-B14F-4D97-AF65-F5344CB8AC3E}">
        <p14:creationId xmlns:p14="http://schemas.microsoft.com/office/powerpoint/2010/main" val="1235813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2C70B-3E23-5CF7-2223-4FACBEF3D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D0C6830-98BF-B3B5-33F9-F5BADB7EA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050" y="3072248"/>
            <a:ext cx="4051950" cy="19768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A8E594-DFBB-3576-ACFB-299D2BA76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615" y="3072247"/>
            <a:ext cx="4070615" cy="19768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450C606-E4FB-3984-3182-40F530AD9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722" y="712211"/>
            <a:ext cx="6110028" cy="20351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ADCED7E-505C-AC3A-591A-61D14866735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728450" cy="387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latin typeface="+mn-lt"/>
              </a:rPr>
              <a:t>Measurements - #21 – 33R</a:t>
            </a:r>
            <a:endParaRPr lang="en-US" sz="3200" i="1" dirty="0"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42C51B-FF52-C8B4-2F8F-7BB58A019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3451"/>
            <a:ext cx="3511550" cy="5721349"/>
          </a:xfrm>
        </p:spPr>
        <p:txBody>
          <a:bodyPr numCol="1">
            <a:noAutofit/>
          </a:bodyPr>
          <a:lstStyle/>
          <a:p>
            <a:pPr>
              <a:spcBef>
                <a:spcPts val="0"/>
              </a:spcBef>
              <a:buFontTx/>
              <a:buChar char="-"/>
            </a:pPr>
            <a:r>
              <a:rPr lang="hu-HU" sz="1200" i="1" dirty="0"/>
              <a:t>102_LedTest_DAQ_001.py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sz="1200" i="1" dirty="0"/>
              <a:t>103_LedTest_CheckDataCh_004_Mult</a:t>
            </a:r>
            <a:endParaRPr lang="hu-HU" sz="1200" i="1" dirty="0"/>
          </a:p>
          <a:p>
            <a:pPr marL="0" indent="0">
              <a:spcBef>
                <a:spcPts val="0"/>
              </a:spcBef>
              <a:buNone/>
            </a:pPr>
            <a:endParaRPr lang="hu-HU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hu-HU" sz="1200" b="1" dirty="0"/>
              <a:t>HV = 58.2V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200" b="1" dirty="0"/>
              <a:t>DAQ = 200 generator pulse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200" b="1" dirty="0"/>
              <a:t>LED Serial resistor = 560R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hu-HU" sz="1200" b="1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hu-HU" sz="1200" b="1" dirty="0"/>
              <a:t>	</a:t>
            </a:r>
            <a:r>
              <a:rPr lang="hu-HU" sz="1200" dirty="0"/>
              <a:t>After L99 Short</a:t>
            </a:r>
          </a:p>
          <a:p>
            <a:pPr marL="0" indent="0">
              <a:spcBef>
                <a:spcPts val="0"/>
              </a:spcBef>
              <a:buNone/>
            </a:pPr>
            <a:endParaRPr lang="hu-HU" sz="1200" b="1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gen_data_452.txt – LED8 – Pulse:24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gen_data_453.txt – LED8 – Pulse:28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b="1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b="1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3D1710-7F42-6CD3-E898-C8203141A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3612" y="339455"/>
            <a:ext cx="2662572" cy="8196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EFE930-49E9-2ABC-8A85-E484543B01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26" y="3072248"/>
            <a:ext cx="4081941" cy="197895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4BF87B-4464-D8E7-C33B-B9D9F06683A1}"/>
              </a:ext>
            </a:extLst>
          </p:cNvPr>
          <p:cNvCxnSpPr>
            <a:cxnSpLocks/>
          </p:cNvCxnSpPr>
          <p:nvPr/>
        </p:nvCxnSpPr>
        <p:spPr>
          <a:xfrm>
            <a:off x="8680452" y="2332053"/>
            <a:ext cx="1155698" cy="13826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DDE505-840C-DA94-077E-FF372FE7A18E}"/>
              </a:ext>
            </a:extLst>
          </p:cNvPr>
          <p:cNvCxnSpPr>
            <a:cxnSpLocks/>
          </p:cNvCxnSpPr>
          <p:nvPr/>
        </p:nvCxnSpPr>
        <p:spPr>
          <a:xfrm>
            <a:off x="8229600" y="2332053"/>
            <a:ext cx="762000" cy="22843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DE52054-F80F-A11C-6817-18FADB1C9E0B}"/>
              </a:ext>
            </a:extLst>
          </p:cNvPr>
          <p:cNvCxnSpPr>
            <a:cxnSpLocks/>
          </p:cNvCxnSpPr>
          <p:nvPr/>
        </p:nvCxnSpPr>
        <p:spPr>
          <a:xfrm>
            <a:off x="4070615" y="387349"/>
            <a:ext cx="2787386" cy="16637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E1CE2A11-6DBD-FFB0-85E8-51D81FF769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6" y="5325526"/>
            <a:ext cx="12192000" cy="762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BD56A25-1632-6CB3-7547-1059558BA3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6" y="6089651"/>
            <a:ext cx="1219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45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08CCF-EE13-09AA-181C-9D216BA4A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7F1E08-FE7F-F602-42BD-8FBA81E32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974" y="3067763"/>
            <a:ext cx="4082026" cy="19789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3B423AA-24DB-B8CA-FDA5-400F18E47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722" y="712211"/>
            <a:ext cx="6110028" cy="20351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EF056F0-BC34-A629-455B-607AE9533C6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728450" cy="387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latin typeface="+mn-lt"/>
              </a:rPr>
              <a:t>Measurements - #22 – Strong GND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C04EA5-BD65-6877-9201-66FE6D0EB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3451"/>
            <a:ext cx="3511550" cy="5721349"/>
          </a:xfrm>
        </p:spPr>
        <p:txBody>
          <a:bodyPr numCol="1">
            <a:noAutofit/>
          </a:bodyPr>
          <a:lstStyle/>
          <a:p>
            <a:pPr>
              <a:spcBef>
                <a:spcPts val="0"/>
              </a:spcBef>
              <a:buFontTx/>
              <a:buChar char="-"/>
            </a:pPr>
            <a:r>
              <a:rPr lang="hu-HU" sz="1200" i="1" dirty="0"/>
              <a:t>102_LedTest_DAQ_001.py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sz="1200" i="1" dirty="0"/>
              <a:t>103_LedTest_CheckDataCh_004_Mult</a:t>
            </a:r>
            <a:endParaRPr lang="hu-HU" sz="1200" i="1" dirty="0"/>
          </a:p>
          <a:p>
            <a:pPr marL="0" indent="0">
              <a:spcBef>
                <a:spcPts val="0"/>
              </a:spcBef>
              <a:buNone/>
            </a:pPr>
            <a:endParaRPr lang="hu-HU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hu-HU" sz="1200" b="1" dirty="0"/>
              <a:t>HV = 58.2V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200" b="1" dirty="0"/>
              <a:t>DAQ = 200 generator pulse</a:t>
            </a:r>
          </a:p>
          <a:p>
            <a:pPr marL="0" indent="0">
              <a:spcBef>
                <a:spcPts val="0"/>
              </a:spcBef>
              <a:buNone/>
            </a:pPr>
            <a:r>
              <a:rPr lang="hu-HU" sz="1200" b="1" dirty="0"/>
              <a:t>LED Serial resistor = 560R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hu-HU" sz="1200" b="1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b="1" dirty="0"/>
          </a:p>
          <a:p>
            <a:pPr marL="0" indent="0">
              <a:spcBef>
                <a:spcPts val="0"/>
              </a:spcBef>
              <a:buNone/>
            </a:pPr>
            <a:r>
              <a:rPr lang="hu-HU" sz="1200" b="1" dirty="0"/>
              <a:t>	</a:t>
            </a:r>
            <a:r>
              <a:rPr lang="hu-HU" sz="1200" dirty="0"/>
              <a:t>After L99 Short</a:t>
            </a:r>
          </a:p>
          <a:p>
            <a:pPr marL="0" indent="0">
              <a:spcBef>
                <a:spcPts val="0"/>
              </a:spcBef>
              <a:buNone/>
            </a:pPr>
            <a:endParaRPr lang="hu-HU" sz="1200" b="1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gen_data_454.txt – LED8 – Pulse:24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r>
              <a:rPr lang="hu-HU" sz="1200" b="1" dirty="0"/>
              <a:t>gen_data_454.txt – LED8 – Pulse:28</a:t>
            </a:r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b="1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b="1" dirty="0"/>
          </a:p>
          <a:p>
            <a:pPr>
              <a:spcBef>
                <a:spcPts val="0"/>
              </a:spcBef>
              <a:buFont typeface="+mj-lt"/>
              <a:buAutoNum type="arabicParenR"/>
            </a:pPr>
            <a:endParaRPr lang="hu-HU" sz="1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16EF9B-78CD-4D16-908D-2140D0F0A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3612" y="339455"/>
            <a:ext cx="2662572" cy="8196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D6DF0C-C179-5379-6C85-131FB03D35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326" y="3072248"/>
            <a:ext cx="4081941" cy="197895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8CFE398-7226-E53C-DD1B-93DDEEBAA2C2}"/>
              </a:ext>
            </a:extLst>
          </p:cNvPr>
          <p:cNvCxnSpPr>
            <a:cxnSpLocks/>
          </p:cNvCxnSpPr>
          <p:nvPr/>
        </p:nvCxnSpPr>
        <p:spPr>
          <a:xfrm>
            <a:off x="8680452" y="2332053"/>
            <a:ext cx="1155698" cy="13826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F336B7-4F87-EACC-2C17-0834FEA207C6}"/>
              </a:ext>
            </a:extLst>
          </p:cNvPr>
          <p:cNvCxnSpPr>
            <a:cxnSpLocks/>
          </p:cNvCxnSpPr>
          <p:nvPr/>
        </p:nvCxnSpPr>
        <p:spPr>
          <a:xfrm>
            <a:off x="8229600" y="2332053"/>
            <a:ext cx="762000" cy="22843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FA2EAD2-D351-33C8-77A5-98B17564AB0B}"/>
              </a:ext>
            </a:extLst>
          </p:cNvPr>
          <p:cNvCxnSpPr>
            <a:cxnSpLocks/>
          </p:cNvCxnSpPr>
          <p:nvPr/>
        </p:nvCxnSpPr>
        <p:spPr>
          <a:xfrm>
            <a:off x="4070615" y="387349"/>
            <a:ext cx="2787386" cy="16637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F3606B4-5C05-7909-8A3A-0804E509D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9241" y="3072248"/>
            <a:ext cx="4072738" cy="1978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CD23DF-CC3A-353E-B00B-DFC8A06AFF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3166"/>
            <a:ext cx="12192000" cy="76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D9D055-8025-7C32-8C92-7909760938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" y="6089651"/>
            <a:ext cx="1219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3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BD0E3-3F36-E34C-D9DD-16CFF4E7A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4110CA1-2BF8-2096-FCE3-5B2A8BD4F8C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728450" cy="3873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latin typeface="+mn-lt"/>
              </a:rPr>
              <a:t>Measurements - #22 – Strong GND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7C2382-BC91-BFA7-AC7B-B777F9063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89092"/>
            <a:ext cx="3554244" cy="17260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E63D00-3D36-9402-B2ED-F4E015A41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" y="3179255"/>
            <a:ext cx="3552281" cy="17260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42696C-2845-5E38-E8AE-5C3B0C8F03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8280"/>
          <a:stretch/>
        </p:blipFill>
        <p:spPr>
          <a:xfrm>
            <a:off x="0" y="4969418"/>
            <a:ext cx="3550513" cy="1888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99BAB6-A0D9-4DCC-A60B-BBA6D1B1B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1672" y="1384274"/>
            <a:ext cx="7412534" cy="263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94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BE886-9D67-8758-D4D5-FF38C0729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282575"/>
            <a:ext cx="11677650" cy="523875"/>
          </a:xfrm>
        </p:spPr>
        <p:txBody>
          <a:bodyPr>
            <a:noAutofit/>
          </a:bodyPr>
          <a:lstStyle/>
          <a:p>
            <a:r>
              <a:rPr lang="hu-HU" sz="3200" dirty="0">
                <a:latin typeface="+mn-lt"/>
              </a:rPr>
              <a:t>LED parameters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EC206-0940-E3EF-4A8C-8BBFF36E6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150" y="993775"/>
            <a:ext cx="10515600" cy="739775"/>
          </a:xfrm>
        </p:spPr>
        <p:txBody>
          <a:bodyPr>
            <a:normAutofit lnSpcReduction="10000"/>
          </a:bodyPr>
          <a:lstStyle/>
          <a:p>
            <a:r>
              <a:rPr lang="hu-HU" sz="2000" dirty="0"/>
              <a:t>LED (</a:t>
            </a:r>
            <a:r>
              <a:rPr lang="en-US" sz="2000" dirty="0"/>
              <a:t>CTL0603FPU1T - Chip Type LED, 0603, Flat Lens, Purple</a:t>
            </a:r>
            <a:r>
              <a:rPr lang="hu-HU" sz="2000" dirty="0"/>
              <a:t>) Pulse length = 100ns</a:t>
            </a:r>
          </a:p>
          <a:p>
            <a:r>
              <a:rPr lang="hu-HU" sz="2000" dirty="0"/>
              <a:t>Resistor Value = 100R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265853-B414-83EE-DD44-EA5CBD59C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49" y="1803399"/>
            <a:ext cx="4322844" cy="39425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C7F726-C7B5-41F0-D382-32282CD24F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884"/>
          <a:stretch/>
        </p:blipFill>
        <p:spPr>
          <a:xfrm>
            <a:off x="6772639" y="5864225"/>
            <a:ext cx="3084720" cy="3032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7DC875-CFE7-4548-81AB-BCAA73D60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93" y="1830521"/>
            <a:ext cx="6477890" cy="391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91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E3325C8-21B6-416E-9C30-915CA31BAC77}"/>
              </a:ext>
            </a:extLst>
          </p:cNvPr>
          <p:cNvSpPr/>
          <p:nvPr/>
        </p:nvSpPr>
        <p:spPr>
          <a:xfrm>
            <a:off x="1038386" y="1216617"/>
            <a:ext cx="3035085" cy="13251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ProtoBoard v2</a:t>
            </a:r>
          </a:p>
          <a:p>
            <a:pPr algn="ctr"/>
            <a:endParaRPr lang="en-US" sz="1600">
              <a:solidFill>
                <a:schemeClr val="tx1"/>
              </a:solidFill>
            </a:endParaRPr>
          </a:p>
          <a:p>
            <a:pPr algn="ctr"/>
            <a:endParaRPr lang="en-US" sz="1600">
              <a:solidFill>
                <a:schemeClr val="tx1"/>
              </a:solidFill>
            </a:endParaRPr>
          </a:p>
          <a:p>
            <a:pPr algn="ctr"/>
            <a:endParaRPr lang="en-US" sz="1600">
              <a:solidFill>
                <a:schemeClr val="tx1"/>
              </a:solidFill>
            </a:endParaRPr>
          </a:p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6BE886-9D67-8758-D4D5-FF38C0729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282575"/>
            <a:ext cx="11677650" cy="523875"/>
          </a:xfrm>
        </p:spPr>
        <p:txBody>
          <a:bodyPr>
            <a:noAutofit/>
          </a:bodyPr>
          <a:lstStyle/>
          <a:p>
            <a:r>
              <a:rPr lang="en-US" sz="3200">
                <a:latin typeface="+mn-lt"/>
              </a:rPr>
              <a:t>Setup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DE2DBB-92D8-4CDB-A183-D035465357C7}"/>
              </a:ext>
            </a:extLst>
          </p:cNvPr>
          <p:cNvSpPr/>
          <p:nvPr/>
        </p:nvSpPr>
        <p:spPr>
          <a:xfrm>
            <a:off x="1278609" y="1604074"/>
            <a:ext cx="1053885" cy="7397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H2GCROC</a:t>
            </a:r>
          </a:p>
          <a:p>
            <a:pPr algn="ctr"/>
            <a:r>
              <a:rPr lang="en-US" sz="1600"/>
              <a:t>chip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D58588-9B0A-4079-9A87-7FB130C0A2C4}"/>
              </a:ext>
            </a:extLst>
          </p:cNvPr>
          <p:cNvSpPr/>
          <p:nvPr/>
        </p:nvSpPr>
        <p:spPr>
          <a:xfrm>
            <a:off x="2836189" y="1604074"/>
            <a:ext cx="1053885" cy="7397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H2GCROC</a:t>
            </a:r>
          </a:p>
          <a:p>
            <a:pPr algn="ctr"/>
            <a:r>
              <a:rPr lang="en-US" sz="1600"/>
              <a:t>chip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367348-9BB0-4221-99F6-D9A9DDDBCE33}"/>
              </a:ext>
            </a:extLst>
          </p:cNvPr>
          <p:cNvSpPr/>
          <p:nvPr/>
        </p:nvSpPr>
        <p:spPr>
          <a:xfrm>
            <a:off x="1805552" y="3189047"/>
            <a:ext cx="1557582" cy="1605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  <a:p>
            <a:pPr algn="ctr"/>
            <a:endParaRPr lang="en-US" sz="1600">
              <a:solidFill>
                <a:schemeClr val="tx1"/>
              </a:solidFill>
            </a:endParaRPr>
          </a:p>
          <a:p>
            <a:pPr algn="ctr"/>
            <a:endParaRPr lang="en-US" sz="1600">
              <a:solidFill>
                <a:schemeClr val="tx1"/>
              </a:solidFill>
            </a:endParaRPr>
          </a:p>
          <a:p>
            <a:pPr algn="ctr"/>
            <a:endParaRPr lang="en-US" sz="1600">
              <a:solidFill>
                <a:schemeClr val="tx1"/>
              </a:solidFill>
            </a:endParaRPr>
          </a:p>
          <a:p>
            <a:pPr algn="ctr"/>
            <a:endParaRPr lang="en-US" sz="1600">
              <a:solidFill>
                <a:schemeClr val="tx1"/>
              </a:solidFill>
            </a:endParaRPr>
          </a:p>
          <a:p>
            <a:pPr algn="ctr"/>
            <a:r>
              <a:rPr lang="en-US" sz="1600">
                <a:solidFill>
                  <a:schemeClr val="tx1"/>
                </a:solidFill>
              </a:rPr>
              <a:t>KCU 105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34DFD8-B3C9-494D-B6E1-5085BA490CCB}"/>
              </a:ext>
            </a:extLst>
          </p:cNvPr>
          <p:cNvSpPr/>
          <p:nvPr/>
        </p:nvSpPr>
        <p:spPr>
          <a:xfrm>
            <a:off x="2028984" y="3613150"/>
            <a:ext cx="1053885" cy="7397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FPGA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B38BF56-DD8D-4B07-A731-C6EBF8104BF4}"/>
              </a:ext>
            </a:extLst>
          </p:cNvPr>
          <p:cNvCxnSpPr>
            <a:cxnSpLocks/>
            <a:stCxn id="4" idx="2"/>
            <a:endCxn id="22" idx="0"/>
          </p:cNvCxnSpPr>
          <p:nvPr/>
        </p:nvCxnSpPr>
        <p:spPr>
          <a:xfrm rot="16200000" flipH="1">
            <a:off x="1755987" y="2393413"/>
            <a:ext cx="845198" cy="746069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5">
            <a:extLst>
              <a:ext uri="{FF2B5EF4-FFF2-40B4-BE49-F238E27FC236}">
                <a16:creationId xmlns:a16="http://schemas.microsoft.com/office/drawing/2014/main" id="{D8E0D754-2663-46B7-BCC8-C70B8FD2D593}"/>
              </a:ext>
            </a:extLst>
          </p:cNvPr>
          <p:cNvCxnSpPr>
            <a:cxnSpLocks/>
            <a:stCxn id="10" idx="2"/>
            <a:endCxn id="22" idx="0"/>
          </p:cNvCxnSpPr>
          <p:nvPr/>
        </p:nvCxnSpPr>
        <p:spPr>
          <a:xfrm rot="5400000">
            <a:off x="2534778" y="2360693"/>
            <a:ext cx="845198" cy="811511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976E94B-32F6-4AF1-98FE-FD5CC65B775E}"/>
              </a:ext>
            </a:extLst>
          </p:cNvPr>
          <p:cNvSpPr txBox="1"/>
          <p:nvPr/>
        </p:nvSpPr>
        <p:spPr>
          <a:xfrm>
            <a:off x="1879383" y="2520838"/>
            <a:ext cx="1297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SiPM Calib signals</a:t>
            </a:r>
          </a:p>
          <a:p>
            <a:pPr algn="ctr"/>
            <a:r>
              <a:rPr lang="en-US" sz="1200"/>
              <a:t>100ns pulse</a:t>
            </a:r>
          </a:p>
        </p:txBody>
      </p:sp>
      <p:cxnSp>
        <p:nvCxnSpPr>
          <p:cNvPr id="19" name="Straight Arrow Connector 5">
            <a:extLst>
              <a:ext uri="{FF2B5EF4-FFF2-40B4-BE49-F238E27FC236}">
                <a16:creationId xmlns:a16="http://schemas.microsoft.com/office/drawing/2014/main" id="{58996282-C77B-4DC8-8A6F-454DE9F0B73E}"/>
              </a:ext>
            </a:extLst>
          </p:cNvPr>
          <p:cNvCxnSpPr>
            <a:cxnSpLocks/>
            <a:stCxn id="15" idx="3"/>
            <a:endCxn id="34" idx="1"/>
          </p:cNvCxnSpPr>
          <p:nvPr/>
        </p:nvCxnSpPr>
        <p:spPr>
          <a:xfrm>
            <a:off x="3082869" y="3983038"/>
            <a:ext cx="1273338" cy="36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C0157C5-3C26-461E-9E3C-1FB1B7C38E4E}"/>
              </a:ext>
            </a:extLst>
          </p:cNvPr>
          <p:cNvSpPr/>
          <p:nvPr/>
        </p:nvSpPr>
        <p:spPr>
          <a:xfrm>
            <a:off x="2024678" y="3189047"/>
            <a:ext cx="1053885" cy="3542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LPC Conn.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9D540C-43EF-427D-8730-B9C151C65B75}"/>
              </a:ext>
            </a:extLst>
          </p:cNvPr>
          <p:cNvSpPr/>
          <p:nvPr/>
        </p:nvSpPr>
        <p:spPr>
          <a:xfrm>
            <a:off x="4356207" y="3184044"/>
            <a:ext cx="2069993" cy="1605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  <a:p>
            <a:pPr algn="ctr"/>
            <a:endParaRPr lang="en-US" sz="1600">
              <a:solidFill>
                <a:schemeClr val="tx1"/>
              </a:solidFill>
            </a:endParaRPr>
          </a:p>
          <a:p>
            <a:pPr algn="ctr"/>
            <a:endParaRPr lang="en-US" sz="1600">
              <a:solidFill>
                <a:schemeClr val="tx1"/>
              </a:solidFill>
            </a:endParaRPr>
          </a:p>
          <a:p>
            <a:pPr algn="ctr"/>
            <a:endParaRPr lang="en-US" sz="1600">
              <a:solidFill>
                <a:schemeClr val="tx1"/>
              </a:solidFill>
            </a:endParaRPr>
          </a:p>
          <a:p>
            <a:pPr algn="ctr"/>
            <a:endParaRPr lang="en-US" sz="1600">
              <a:solidFill>
                <a:schemeClr val="tx1"/>
              </a:solidFill>
            </a:endParaRPr>
          </a:p>
          <a:p>
            <a:pPr algn="ctr"/>
            <a:r>
              <a:rPr lang="en-US" sz="1600">
                <a:solidFill>
                  <a:schemeClr val="tx1"/>
                </a:solidFill>
              </a:rPr>
              <a:t>Test Board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4D6F143-C79E-45AC-B738-AF394743B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730" y="3284066"/>
            <a:ext cx="1894946" cy="938411"/>
          </a:xfrm>
          <a:prstGeom prst="rect">
            <a:avLst/>
          </a:prstGeom>
        </p:spPr>
      </p:pic>
      <p:cxnSp>
        <p:nvCxnSpPr>
          <p:cNvPr id="37" name="Straight Arrow Connector 5">
            <a:extLst>
              <a:ext uri="{FF2B5EF4-FFF2-40B4-BE49-F238E27FC236}">
                <a16:creationId xmlns:a16="http://schemas.microsoft.com/office/drawing/2014/main" id="{D3AF0137-F8E3-480B-8D5F-DE557421C10C}"/>
              </a:ext>
            </a:extLst>
          </p:cNvPr>
          <p:cNvCxnSpPr>
            <a:cxnSpLocks/>
            <a:stCxn id="34" idx="0"/>
            <a:endCxn id="12" idx="3"/>
          </p:cNvCxnSpPr>
          <p:nvPr/>
        </p:nvCxnSpPr>
        <p:spPr>
          <a:xfrm rot="16200000" flipV="1">
            <a:off x="4079901" y="1872740"/>
            <a:ext cx="1304875" cy="1317733"/>
          </a:xfrm>
          <a:prstGeom prst="bent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76AD10B-C039-4F48-8E4F-54CFE61DDDE5}"/>
              </a:ext>
            </a:extLst>
          </p:cNvPr>
          <p:cNvSpPr txBox="1"/>
          <p:nvPr/>
        </p:nvSpPr>
        <p:spPr>
          <a:xfrm>
            <a:off x="3492508" y="3760812"/>
            <a:ext cx="826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Trigger for</a:t>
            </a:r>
          </a:p>
          <a:p>
            <a:pPr algn="ctr"/>
            <a:r>
              <a:rPr lang="en-US" sz="1200"/>
              <a:t>LED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9366626-3AFB-474D-AB56-EB83D1F72740}"/>
              </a:ext>
            </a:extLst>
          </p:cNvPr>
          <p:cNvSpPr txBox="1"/>
          <p:nvPr/>
        </p:nvSpPr>
        <p:spPr>
          <a:xfrm>
            <a:off x="4328921" y="1649661"/>
            <a:ext cx="965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SiPM Signals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8117FF6-AA37-45AE-BC7C-9D4B435C3FF2}"/>
              </a:ext>
            </a:extLst>
          </p:cNvPr>
          <p:cNvSpPr/>
          <p:nvPr/>
        </p:nvSpPr>
        <p:spPr>
          <a:xfrm>
            <a:off x="7101949" y="3184044"/>
            <a:ext cx="2425593" cy="16051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  <a:p>
            <a:pPr algn="ctr"/>
            <a:endParaRPr lang="en-US" sz="1600">
              <a:solidFill>
                <a:schemeClr val="tx1"/>
              </a:solidFill>
            </a:endParaRPr>
          </a:p>
          <a:p>
            <a:pPr algn="ctr"/>
            <a:endParaRPr lang="en-US" sz="1600">
              <a:solidFill>
                <a:schemeClr val="tx1"/>
              </a:solidFill>
            </a:endParaRPr>
          </a:p>
          <a:p>
            <a:pPr algn="ctr"/>
            <a:endParaRPr lang="en-US" sz="1600">
              <a:solidFill>
                <a:schemeClr val="tx1"/>
              </a:solidFill>
            </a:endParaRPr>
          </a:p>
          <a:p>
            <a:pPr algn="ctr"/>
            <a:endParaRPr lang="en-US" sz="1600">
              <a:solidFill>
                <a:schemeClr val="tx1"/>
              </a:solidFill>
            </a:endParaRPr>
          </a:p>
          <a:p>
            <a:pPr algn="ctr"/>
            <a:r>
              <a:rPr lang="en-US" sz="1600">
                <a:solidFill>
                  <a:schemeClr val="tx1"/>
                </a:solidFill>
              </a:rPr>
              <a:t>Flex board with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8LEDs and 8SiPMs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In a small 3D printed JIG</a:t>
            </a:r>
          </a:p>
          <a:p>
            <a:pPr algn="ctr"/>
            <a:endParaRPr lang="en-US" sz="1600">
              <a:solidFill>
                <a:schemeClr val="tx1"/>
              </a:solidFill>
            </a:endParaRPr>
          </a:p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cxnSp>
        <p:nvCxnSpPr>
          <p:cNvPr id="53" name="Straight Arrow Connector 5">
            <a:extLst>
              <a:ext uri="{FF2B5EF4-FFF2-40B4-BE49-F238E27FC236}">
                <a16:creationId xmlns:a16="http://schemas.microsoft.com/office/drawing/2014/main" id="{0761650C-BCD4-493A-80F5-5A8000A88C63}"/>
              </a:ext>
            </a:extLst>
          </p:cNvPr>
          <p:cNvCxnSpPr>
            <a:cxnSpLocks/>
            <a:stCxn id="34" idx="3"/>
            <a:endCxn id="52" idx="1"/>
          </p:cNvCxnSpPr>
          <p:nvPr/>
        </p:nvCxnSpPr>
        <p:spPr>
          <a:xfrm>
            <a:off x="6426200" y="3986643"/>
            <a:ext cx="67574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3B61F2F6-445E-4042-BED2-96912551C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607" y="3302312"/>
            <a:ext cx="1324823" cy="704007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DEC56FDC-FB8D-4382-A372-AF17A7024B87}"/>
              </a:ext>
            </a:extLst>
          </p:cNvPr>
          <p:cNvSpPr/>
          <p:nvPr/>
        </p:nvSpPr>
        <p:spPr>
          <a:xfrm>
            <a:off x="5151170" y="5392206"/>
            <a:ext cx="68376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CalPulseExt</a:t>
            </a:r>
            <a:r>
              <a:rPr lang="en-US" dirty="0"/>
              <a:t>: send STROBE pulse to the external pin</a:t>
            </a:r>
            <a:r>
              <a:rPr lang="hu-HU" dirty="0"/>
              <a:t> </a:t>
            </a:r>
            <a:r>
              <a:rPr lang="en-US" dirty="0" err="1"/>
              <a:t>SiPM_calibration</a:t>
            </a:r>
            <a:r>
              <a:rPr lang="en-US" dirty="0"/>
              <a:t>. The STROBE pulse length is 4 Bx at 40 MHz = 100ns. The STROBE pulse phase depends on the main digital clock from Fast Commands module (clk40_fc).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1BCFA0C-3E19-D51B-9040-3A1B0F6AEE93}"/>
              </a:ext>
            </a:extLst>
          </p:cNvPr>
          <p:cNvCxnSpPr>
            <a:cxnSpLocks/>
          </p:cNvCxnSpPr>
          <p:nvPr/>
        </p:nvCxnSpPr>
        <p:spPr>
          <a:xfrm flipV="1">
            <a:off x="3400774" y="3747204"/>
            <a:ext cx="2587276" cy="208844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C3B380E-61EB-014F-DC46-C138C271FDA3}"/>
              </a:ext>
            </a:extLst>
          </p:cNvPr>
          <p:cNvSpPr/>
          <p:nvPr/>
        </p:nvSpPr>
        <p:spPr>
          <a:xfrm>
            <a:off x="1811384" y="5774077"/>
            <a:ext cx="2049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Serial resistor here</a:t>
            </a:r>
          </a:p>
          <a:p>
            <a:r>
              <a:rPr lang="en-US" dirty="0"/>
              <a:t>Before each LED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B7345F-9BB4-2C5A-E8B1-76E4D370E8B4}"/>
              </a:ext>
            </a:extLst>
          </p:cNvPr>
          <p:cNvSpPr/>
          <p:nvPr/>
        </p:nvSpPr>
        <p:spPr>
          <a:xfrm>
            <a:off x="260566" y="5022477"/>
            <a:ext cx="303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LED Pulse length: n x 6.25nsec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964FC4-61BD-A30F-72DA-8251D299162E}"/>
              </a:ext>
            </a:extLst>
          </p:cNvPr>
          <p:cNvCxnSpPr>
            <a:cxnSpLocks/>
          </p:cNvCxnSpPr>
          <p:nvPr/>
        </p:nvCxnSpPr>
        <p:spPr>
          <a:xfrm flipV="1">
            <a:off x="1658044" y="4169615"/>
            <a:ext cx="609830" cy="86625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346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83663-D7EA-48E5-E5B2-EED677215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273E67-D3B8-4CF1-AE84-21B2BDB3A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4" y="874987"/>
            <a:ext cx="6059600" cy="29078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6F6BE-288B-4B0B-AAD0-E1A6CB735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54" y="3857180"/>
            <a:ext cx="6059600" cy="3000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0A22CE-0177-442A-B86E-AF2584F2D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585" y="497759"/>
            <a:ext cx="5780416" cy="3285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549075-61A7-4239-B5FA-9441FB5B11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1585" y="3857179"/>
            <a:ext cx="5780416" cy="30008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B5B9E9-CA8E-270A-CD69-8EC3C60A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282575"/>
            <a:ext cx="11677650" cy="523875"/>
          </a:xfrm>
        </p:spPr>
        <p:txBody>
          <a:bodyPr>
            <a:noAutofit/>
          </a:bodyPr>
          <a:lstStyle/>
          <a:p>
            <a:r>
              <a:rPr lang="hu-HU" sz="3200" dirty="0">
                <a:latin typeface="+mn-lt"/>
              </a:rPr>
              <a:t>New TestBoard and setup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9328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1C74E-1C22-5808-1CBA-CF518EA32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5D6285-161E-BE2F-0AEB-39CD05A5F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330325"/>
            <a:ext cx="5378450" cy="3393185"/>
          </a:xfrm>
        </p:spPr>
        <p:txBody>
          <a:bodyPr numCol="1">
            <a:noAutofit/>
          </a:bodyPr>
          <a:lstStyle/>
          <a:p>
            <a:r>
              <a:rPr lang="hu-HU" sz="1000" i="1" dirty="0"/>
              <a:t>102_LedTest_DAQ_001.py</a:t>
            </a:r>
          </a:p>
          <a:p>
            <a:r>
              <a:rPr lang="en-US" sz="1000" i="1" dirty="0"/>
              <a:t>103_LedTest_CheckDataCh_004_Mult</a:t>
            </a:r>
            <a:endParaRPr lang="hu-HU" sz="1000" i="1" dirty="0"/>
          </a:p>
          <a:p>
            <a:r>
              <a:rPr lang="hu-HU" sz="1000" dirty="0"/>
              <a:t>HV = 58.2V / 200 pulse</a:t>
            </a:r>
          </a:p>
          <a:p>
            <a:pPr lvl="1"/>
            <a:r>
              <a:rPr lang="hu-HU" sz="1000" dirty="0"/>
              <a:t>gen_data_210.txt – All Off	&gt;&gt; On this slide</a:t>
            </a:r>
          </a:p>
          <a:p>
            <a:pPr lvl="1"/>
            <a:r>
              <a:rPr lang="hu-HU" sz="1000" dirty="0"/>
              <a:t>gen_data_211.txt – DIP8 is ON</a:t>
            </a:r>
          </a:p>
          <a:p>
            <a:pPr lvl="1"/>
            <a:r>
              <a:rPr lang="hu-HU" sz="1000" dirty="0"/>
              <a:t>gen_data_212.txt – DIP7 is ON</a:t>
            </a:r>
          </a:p>
          <a:p>
            <a:pPr lvl="1"/>
            <a:r>
              <a:rPr lang="hu-HU" sz="1000" dirty="0"/>
              <a:t>gen_data_213.txt – DIP6 is ON</a:t>
            </a:r>
          </a:p>
          <a:p>
            <a:pPr lvl="1"/>
            <a:r>
              <a:rPr lang="hu-HU" sz="1000" dirty="0"/>
              <a:t>gen_data_214.txt – DIP5 is ON</a:t>
            </a:r>
          </a:p>
          <a:p>
            <a:pPr lvl="1"/>
            <a:r>
              <a:rPr lang="hu-HU" sz="1000" dirty="0"/>
              <a:t>gen_data_215.txt – DIP4 is ON</a:t>
            </a:r>
          </a:p>
          <a:p>
            <a:pPr lvl="1"/>
            <a:r>
              <a:rPr lang="hu-HU" sz="1000" dirty="0"/>
              <a:t>gen_data_216.txt – DIP3 is ON</a:t>
            </a:r>
          </a:p>
          <a:p>
            <a:pPr lvl="1"/>
            <a:r>
              <a:rPr lang="hu-HU" sz="1000" dirty="0"/>
              <a:t>gen_data_217.txt – DIP2 is ON</a:t>
            </a:r>
          </a:p>
          <a:p>
            <a:pPr lvl="1"/>
            <a:r>
              <a:rPr lang="hu-HU" sz="1000" dirty="0"/>
              <a:t>gen_data_218.txt – DIP1 is ON</a:t>
            </a:r>
          </a:p>
          <a:p>
            <a:pPr lvl="1"/>
            <a:r>
              <a:rPr lang="hu-HU" sz="1000" dirty="0"/>
              <a:t>gen_data_219.txt – DIP1/2/3 is ON	 &gt;&gt; On this slide</a:t>
            </a:r>
          </a:p>
          <a:p>
            <a:pPr lvl="1"/>
            <a:r>
              <a:rPr lang="hu-HU" sz="1000" dirty="0"/>
              <a:t>gen_data_221.txt – DIP1/2/3 is ON	 &gt;&gt; No LED Pulse</a:t>
            </a:r>
          </a:p>
          <a:p>
            <a:r>
              <a:rPr lang="hu-HU" sz="1000" dirty="0"/>
              <a:t>HV = 0V / 200 pulse</a:t>
            </a:r>
          </a:p>
          <a:p>
            <a:pPr lvl="1"/>
            <a:r>
              <a:rPr lang="hu-HU" sz="1000" dirty="0"/>
              <a:t>gen_data_220.txt – DIP1/2/3 is ON</a:t>
            </a:r>
          </a:p>
          <a:p>
            <a:pPr lvl="1"/>
            <a:endParaRPr lang="hu-HU" sz="1000" dirty="0"/>
          </a:p>
          <a:p>
            <a:pPr marL="457200" lvl="1" indent="0">
              <a:buNone/>
            </a:pPr>
            <a:endParaRPr lang="hu-HU" sz="1000" dirty="0"/>
          </a:p>
          <a:p>
            <a:pPr lvl="1"/>
            <a:endParaRPr lang="hu-HU" sz="1000" dirty="0"/>
          </a:p>
          <a:p>
            <a:pPr lvl="1"/>
            <a:endParaRPr lang="hu-HU" sz="1000" dirty="0"/>
          </a:p>
          <a:p>
            <a:pPr lvl="1"/>
            <a:endParaRPr lang="hu-HU" sz="1000" dirty="0"/>
          </a:p>
          <a:p>
            <a:pPr lvl="1"/>
            <a:endParaRPr lang="hu-HU" sz="1000" dirty="0"/>
          </a:p>
          <a:p>
            <a:pPr lvl="1"/>
            <a:endParaRPr lang="hu-HU" sz="1000" dirty="0"/>
          </a:p>
          <a:p>
            <a:pPr lvl="1"/>
            <a:endParaRPr lang="hu-HU" sz="1000" dirty="0"/>
          </a:p>
          <a:p>
            <a:pPr marL="457200" lvl="1" indent="0">
              <a:buNone/>
            </a:pPr>
            <a:endParaRPr lang="hu-HU" sz="1000" dirty="0"/>
          </a:p>
          <a:p>
            <a:pPr lvl="1"/>
            <a:endParaRPr lang="hu-HU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06EC4-DAE3-5F6F-A971-2CCD0260D4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836"/>
          <a:stretch/>
        </p:blipFill>
        <p:spPr>
          <a:xfrm>
            <a:off x="9563100" y="0"/>
            <a:ext cx="2628900" cy="22808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12CD5A-A548-73BA-243E-4CBFFC02C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551" y="2367551"/>
            <a:ext cx="4235450" cy="2198362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0B028365-878B-6165-766B-BE1C13010F4C}"/>
              </a:ext>
            </a:extLst>
          </p:cNvPr>
          <p:cNvSpPr txBox="1">
            <a:spLocks/>
          </p:cNvSpPr>
          <p:nvPr/>
        </p:nvSpPr>
        <p:spPr>
          <a:xfrm>
            <a:off x="311150" y="282575"/>
            <a:ext cx="3790950" cy="523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latin typeface="+mn-lt"/>
              </a:rPr>
              <a:t>Measurements - #10</a:t>
            </a:r>
            <a:endParaRPr lang="en-US" sz="3200" dirty="0">
              <a:latin typeface="+mn-l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8146DFE-920F-10ED-6645-440F4C282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41668"/>
            <a:ext cx="12192000" cy="7751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F2B6B95-F2F4-9BB4-BBF0-1BD262043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34939"/>
            <a:ext cx="12192000" cy="77291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B68EDAE-38CA-1FD6-223F-07EA86BE7B61}"/>
              </a:ext>
            </a:extLst>
          </p:cNvPr>
          <p:cNvSpPr txBox="1"/>
          <p:nvPr/>
        </p:nvSpPr>
        <p:spPr>
          <a:xfrm>
            <a:off x="5257800" y="6107155"/>
            <a:ext cx="763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/>
              <a:t>DIP3 – CH3</a:t>
            </a:r>
            <a:endParaRPr lang="en-US" sz="1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F7867F-6713-3DEF-F624-7AE085D9B636}"/>
              </a:ext>
            </a:extLst>
          </p:cNvPr>
          <p:cNvSpPr txBox="1"/>
          <p:nvPr/>
        </p:nvSpPr>
        <p:spPr>
          <a:xfrm>
            <a:off x="6464300" y="5963996"/>
            <a:ext cx="763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/>
              <a:t>DIP2 – CH4</a:t>
            </a:r>
            <a:endParaRPr lang="en-US" sz="1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596F0E-9FCF-9420-2DE6-1A05CD4D3FDE}"/>
              </a:ext>
            </a:extLst>
          </p:cNvPr>
          <p:cNvSpPr txBox="1"/>
          <p:nvPr/>
        </p:nvSpPr>
        <p:spPr>
          <a:xfrm>
            <a:off x="3244850" y="6014846"/>
            <a:ext cx="763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/>
              <a:t>DIP1 – CH2</a:t>
            </a:r>
            <a:endParaRPr lang="en-US" sz="10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3B26C4-D939-3FF1-CA17-292889DDF860}"/>
              </a:ext>
            </a:extLst>
          </p:cNvPr>
          <p:cNvSpPr/>
          <p:nvPr/>
        </p:nvSpPr>
        <p:spPr>
          <a:xfrm>
            <a:off x="4648200" y="5751497"/>
            <a:ext cx="1447800" cy="73980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F2ED062-5497-69E6-F1A4-1ECE47A3374D}"/>
              </a:ext>
            </a:extLst>
          </p:cNvPr>
          <p:cNvSpPr/>
          <p:nvPr/>
        </p:nvSpPr>
        <p:spPr>
          <a:xfrm>
            <a:off x="6178550" y="5751497"/>
            <a:ext cx="1447800" cy="73980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87A49C5-80BF-BFFD-C96A-46BBFB829F90}"/>
              </a:ext>
            </a:extLst>
          </p:cNvPr>
          <p:cNvSpPr/>
          <p:nvPr/>
        </p:nvSpPr>
        <p:spPr>
          <a:xfrm>
            <a:off x="3117850" y="5768054"/>
            <a:ext cx="1447800" cy="73980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29E4978-B6E9-3B26-0B2D-B4176F177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550" y="0"/>
            <a:ext cx="1496785" cy="227222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E6ECE0-ADFB-3F59-685C-AC2DFC3D8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7991" y="52144"/>
            <a:ext cx="3563676" cy="222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80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1C74E-1C22-5808-1CBA-CF518EA32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0B028365-878B-6165-766B-BE1C13010F4C}"/>
              </a:ext>
            </a:extLst>
          </p:cNvPr>
          <p:cNvSpPr txBox="1">
            <a:spLocks/>
          </p:cNvSpPr>
          <p:nvPr/>
        </p:nvSpPr>
        <p:spPr>
          <a:xfrm>
            <a:off x="311150" y="282575"/>
            <a:ext cx="5784850" cy="523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latin typeface="+mn-lt"/>
              </a:rPr>
              <a:t>Trials – Ideas – Conclusions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DE66AD5-EE98-4593-8D05-1746FCC7F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150" y="993774"/>
            <a:ext cx="10515600" cy="5484517"/>
          </a:xfrm>
        </p:spPr>
        <p:txBody>
          <a:bodyPr>
            <a:noAutofit/>
          </a:bodyPr>
          <a:lstStyle/>
          <a:p>
            <a:r>
              <a:rPr lang="hu-HU" sz="2000" dirty="0"/>
              <a:t>Tried many changes</a:t>
            </a:r>
          </a:p>
          <a:p>
            <a:pPr lvl="1"/>
            <a:r>
              <a:rPr lang="hu-HU" sz="1600" dirty="0"/>
              <a:t>Tune the resistor value</a:t>
            </a:r>
          </a:p>
          <a:p>
            <a:pPr lvl="1"/>
            <a:r>
              <a:rPr lang="hu-HU" sz="1600" dirty="0"/>
              <a:t>Tune the pulse lengths → We have configuration </a:t>
            </a:r>
          </a:p>
          <a:p>
            <a:pPr lvl="1"/>
            <a:r>
              <a:rPr lang="hu-HU" sz="1600" dirty="0"/>
              <a:t>FB change / HV test</a:t>
            </a:r>
          </a:p>
          <a:p>
            <a:pPr lvl="1"/>
            <a:r>
              <a:rPr lang="hu-HU" sz="1600" dirty="0"/>
              <a:t>GND</a:t>
            </a:r>
          </a:p>
          <a:p>
            <a:pPr lvl="1"/>
            <a:r>
              <a:rPr lang="hu-HU" sz="1600" dirty="0"/>
              <a:t>Tune the test PCB led driver</a:t>
            </a:r>
          </a:p>
          <a:p>
            <a:pPr lvl="1"/>
            <a:endParaRPr lang="hu-HU" sz="1600" dirty="0"/>
          </a:p>
          <a:p>
            <a:pPr lvl="1"/>
            <a:endParaRPr lang="hu-HU" sz="1600" dirty="0"/>
          </a:p>
          <a:p>
            <a:r>
              <a:rPr lang="hu-HU" sz="2000" dirty="0"/>
              <a:t>Ideas / ToDo</a:t>
            </a:r>
          </a:p>
          <a:p>
            <a:pPr lvl="1"/>
            <a:r>
              <a:rPr lang="hu-HU" sz="1600" dirty="0"/>
              <a:t>New board is arrived yesterday → We can measure the flex PCB without HGC board</a:t>
            </a:r>
          </a:p>
          <a:p>
            <a:pPr lvl="1"/>
            <a:r>
              <a:rPr lang="hu-HU" sz="1600" dirty="0"/>
              <a:t>Soldering</a:t>
            </a:r>
          </a:p>
          <a:p>
            <a:pPr lvl="1"/>
            <a:r>
              <a:rPr lang="hu-HU" sz="1600" dirty="0"/>
              <a:t>New JIG with scintillator is under printing</a:t>
            </a:r>
          </a:p>
          <a:p>
            <a:pPr lvl="1"/>
            <a:r>
              <a:rPr lang="hu-HU" sz="1600" dirty="0"/>
              <a:t>Maybe We could change the driver circuit</a:t>
            </a:r>
          </a:p>
          <a:p>
            <a:pPr lvl="1"/>
            <a:endParaRPr lang="hu-HU" sz="1600" dirty="0"/>
          </a:p>
          <a:p>
            <a:pPr lvl="1"/>
            <a:endParaRPr lang="hu-HU" sz="1600" dirty="0"/>
          </a:p>
          <a:p>
            <a:r>
              <a:rPr lang="hu-HU" sz="2000" dirty="0"/>
              <a:t>Conclusion</a:t>
            </a:r>
          </a:p>
          <a:p>
            <a:pPr lvl="1"/>
            <a:r>
              <a:rPr lang="hu-HU" sz="1600"/>
              <a:t>Currently there is no...</a:t>
            </a:r>
            <a:endParaRPr lang="hu-HU" sz="1600" dirty="0"/>
          </a:p>
          <a:p>
            <a:pPr lvl="1"/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D8D7F-A9C5-88EE-80A3-7CEC2344B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356" y="2607067"/>
            <a:ext cx="3323493" cy="1719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467047-C335-1BDB-3066-2A615E2E9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357" y="4704077"/>
            <a:ext cx="3323493" cy="19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40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F7870-9648-CFAE-1DD2-96DF3D48A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898293-F37B-A5E2-FEAB-01084A1A8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191991" cy="762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876FA5-8E54-DDF9-CC9B-EC548C20B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3060700"/>
            <a:ext cx="12192000" cy="762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0CE65F-3582-7F0F-E12D-AF738C5F2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9051"/>
            <a:ext cx="12192000" cy="762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BFA79CA-40E3-6313-E0C4-D37D51BBDF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4703"/>
            <a:ext cx="12192000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5F7078-8B6C-8BAC-FF59-B9293024D0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6703"/>
            <a:ext cx="12192000" cy="76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613FAE-F7E4-7F59-2D57-8ACABA24FA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349"/>
            <a:ext cx="12192000" cy="76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CA3D00-55BA-AADA-4C8D-A0C21ED06D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523998"/>
            <a:ext cx="12192000" cy="76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8A056F-050F-4999-B8DB-15E8233505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351"/>
            <a:ext cx="1219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21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2397</Words>
  <Application>Microsoft Office PowerPoint</Application>
  <PresentationFormat>Widescreen</PresentationFormat>
  <Paragraphs>382</Paragraphs>
  <Slides>32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LED Measurements Progress</vt:lpstr>
      <vt:lpstr>Crosstalk simulation basic idea (HyperLynx)</vt:lpstr>
      <vt:lpstr>FlexPCB crosstalk simulation</vt:lpstr>
      <vt:lpstr>LED parameters</vt:lpstr>
      <vt:lpstr>Setup</vt:lpstr>
      <vt:lpstr>New TestBoard and setup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LED Measurements</dc:title>
  <dc:creator>Miklos Czeller</dc:creator>
  <cp:lastModifiedBy>Miklos Czeller</cp:lastModifiedBy>
  <cp:revision>167</cp:revision>
  <cp:lastPrinted>2025-03-30T18:30:05Z</cp:lastPrinted>
  <dcterms:created xsi:type="dcterms:W3CDTF">2025-03-13T18:00:40Z</dcterms:created>
  <dcterms:modified xsi:type="dcterms:W3CDTF">2025-04-30T18:01:12Z</dcterms:modified>
</cp:coreProperties>
</file>