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4" r:id="rId2"/>
    <p:sldId id="335" r:id="rId3"/>
    <p:sldId id="319" r:id="rId4"/>
    <p:sldId id="297" r:id="rId5"/>
    <p:sldId id="317" r:id="rId6"/>
    <p:sldId id="316" r:id="rId7"/>
    <p:sldId id="315" r:id="rId8"/>
    <p:sldId id="325" r:id="rId9"/>
    <p:sldId id="322" r:id="rId10"/>
    <p:sldId id="320" r:id="rId11"/>
    <p:sldId id="323" r:id="rId12"/>
    <p:sldId id="324" r:id="rId13"/>
    <p:sldId id="331" r:id="rId14"/>
    <p:sldId id="329" r:id="rId15"/>
    <p:sldId id="326" r:id="rId16"/>
    <p:sldId id="333" r:id="rId17"/>
    <p:sldId id="327" r:id="rId18"/>
    <p:sldId id="336" r:id="rId19"/>
    <p:sldId id="307" r:id="rId20"/>
    <p:sldId id="311" r:id="rId21"/>
    <p:sldId id="328" r:id="rId22"/>
    <p:sldId id="334" r:id="rId23"/>
    <p:sldId id="330" r:id="rId24"/>
    <p:sldId id="309" r:id="rId25"/>
    <p:sldId id="318" r:id="rId26"/>
    <p:sldId id="288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41B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5"/>
    <p:restoredTop sz="94686"/>
  </p:normalViewPr>
  <p:slideViewPr>
    <p:cSldViewPr snapToGrid="0" snapToObjects="1">
      <p:cViewPr varScale="1">
        <p:scale>
          <a:sx n="135" d="100"/>
          <a:sy n="135" d="100"/>
        </p:scale>
        <p:origin x="1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226/24993" TargetMode="External"/><Relationship Id="rId2" Type="http://schemas.openxmlformats.org/officeDocument/2006/relationships/hyperlink" Target="https://report2024-kt.web.cern.ch/boosting-europes-space-radiation-testing-capabilities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F329-EC44-3316-94ED-E81693976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26" y="3087333"/>
            <a:ext cx="11336873" cy="1696801"/>
          </a:xfrm>
        </p:spPr>
        <p:txBody>
          <a:bodyPr/>
          <a:lstStyle/>
          <a:p>
            <a:r>
              <a:rPr lang="en-US" sz="4000" dirty="0"/>
              <a:t>HEARTS at LEIR: radiation testing of electronics for space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54553-9C4B-FC51-888E-5331AE222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573" y="5154804"/>
            <a:ext cx="9144000" cy="675752"/>
          </a:xfrm>
        </p:spPr>
        <p:txBody>
          <a:bodyPr/>
          <a:lstStyle/>
          <a:p>
            <a:pPr algn="l"/>
            <a:r>
              <a:rPr lang="en-US" sz="1800" dirty="0"/>
              <a:t>Cristopher Cortés on behalf of the HEARTS@LEIR initiative </a:t>
            </a:r>
          </a:p>
          <a:p>
            <a:pPr algn="l"/>
            <a:r>
              <a:rPr lang="en-US" sz="1800" dirty="0"/>
              <a:t>6</a:t>
            </a:r>
            <a:r>
              <a:rPr lang="en-US" sz="1800" baseline="30000" dirty="0"/>
              <a:t>th</a:t>
            </a:r>
            <a:r>
              <a:rPr lang="en-US" sz="1800" dirty="0"/>
              <a:t> Slow Extraction Workshop (SX 2025)</a:t>
            </a:r>
          </a:p>
          <a:p>
            <a:pPr algn="l"/>
            <a:r>
              <a:rPr lang="en-US" sz="1800" dirty="0"/>
              <a:t>Oct 6 – 9, 2025 Stony Brook, NY, USA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D5645-2385-7766-8D2C-90058BFD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4512C-433A-B78B-FCDB-DB1575F6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A451D-D928-A29E-BE59-64475D4D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04B670FF-77B1-F8A1-4281-8E0A93F4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967" y="657224"/>
            <a:ext cx="2040038" cy="2486903"/>
          </a:xfrm>
          <a:prstGeom prst="rect">
            <a:avLst/>
          </a:prstGeom>
        </p:spPr>
      </p:pic>
      <p:pic>
        <p:nvPicPr>
          <p:cNvPr id="9" name="Picture 8" descr="A blue logo with text&#10;&#10;AI-generated content may be incorrect.">
            <a:extLst>
              <a:ext uri="{FF2B5EF4-FFF2-40B4-BE49-F238E27FC236}">
                <a16:creationId xmlns:a16="http://schemas.microsoft.com/office/drawing/2014/main" id="{0E6226E3-68A1-75FC-E7B8-2D2B3189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86" y="810248"/>
            <a:ext cx="2180854" cy="21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6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D86A4-496B-E015-B61D-8B8EB5045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A2B6-6BD9-E1C8-BB9A-096EE5F7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CERN Ion Chain Complex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F646EF1C-5079-AC9E-A6E7-5276588B83B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A0CB13AB-8E08-89A9-C417-35AEC7EDBF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5D2E5-71AE-5D24-4526-23A2CB5F40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FE1C2-4270-54F3-ECEA-9768E108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2" y="1271239"/>
            <a:ext cx="6910386" cy="4315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8A47A1-8151-2673-6AB9-81B6CBBF6E4F}"/>
              </a:ext>
            </a:extLst>
          </p:cNvPr>
          <p:cNvSpPr txBox="1"/>
          <p:nvPr/>
        </p:nvSpPr>
        <p:spPr>
          <a:xfrm>
            <a:off x="7898607" y="458663"/>
            <a:ext cx="395446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Ion physics program at CERN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LHC dedicated experiments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SPS North Area: </a:t>
            </a:r>
            <a:r>
              <a:rPr lang="en-US" dirty="0" err="1"/>
              <a:t>HiRadMat</a:t>
            </a:r>
            <a:r>
              <a:rPr lang="en-US" dirty="0"/>
              <a:t>       (p+ and Pb)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PS East Area: HEARTS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Runs of approx. 5 weeks/year at LHC with 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LEIR remains idle for most of the year and is available for exploitation</a:t>
            </a:r>
          </a:p>
          <a:p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Injector complex runs approx. 9  months with ion beams: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22 weeks in 2023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36 weeks in 2024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36 weeks in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922DAD-3D6B-E5C5-F247-56737E04BA8D}"/>
              </a:ext>
            </a:extLst>
          </p:cNvPr>
          <p:cNvSpPr txBox="1"/>
          <p:nvPr/>
        </p:nvSpPr>
        <p:spPr>
          <a:xfrm>
            <a:off x="7999295" y="5032763"/>
            <a:ext cx="344887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/>
              <a:t>Higher availability of ion source, Linac3 and LEIR !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8E417-956F-7A84-F6D2-4DFE80AD89C7}"/>
              </a:ext>
            </a:extLst>
          </p:cNvPr>
          <p:cNvSpPr/>
          <p:nvPr/>
        </p:nvSpPr>
        <p:spPr>
          <a:xfrm>
            <a:off x="2872410" y="4940390"/>
            <a:ext cx="1183416" cy="603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3863D-84F0-42C1-C39E-D791358DE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E7B1-3B99-4EBE-E1C1-BB020458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7066237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Low Energy Ion Ring layout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D8310F6F-F919-F1DF-217C-956B1A5404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DB0A68BD-95B2-13D1-59F9-F6689EF82B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A5249-8757-7DDB-B26C-B7D84F8D30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5" name="Picture 4" descr="A diagram of a train track&#10;&#10;AI-generated content may be incorrect.">
            <a:extLst>
              <a:ext uri="{FF2B5EF4-FFF2-40B4-BE49-F238E27FC236}">
                <a16:creationId xmlns:a16="http://schemas.microsoft.com/office/drawing/2014/main" id="{31FE45F9-1AFB-BB5C-69F7-2FF3B819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680" t="4589" r="3326" b="13134"/>
          <a:stretch>
            <a:fillRect/>
          </a:stretch>
        </p:blipFill>
        <p:spPr>
          <a:xfrm>
            <a:off x="4988142" y="1724691"/>
            <a:ext cx="5293010" cy="4355312"/>
          </a:xfrm>
          <a:prstGeom prst="rect">
            <a:avLst/>
          </a:prstGeom>
        </p:spPr>
      </p:pic>
      <p:pic>
        <p:nvPicPr>
          <p:cNvPr id="4" name="Picture 3" descr="A drawing of a train track&#10;&#10;AI-generated content may be incorrect.">
            <a:extLst>
              <a:ext uri="{FF2B5EF4-FFF2-40B4-BE49-F238E27FC236}">
                <a16:creationId xmlns:a16="http://schemas.microsoft.com/office/drawing/2014/main" id="{F6B987AC-AF24-BB54-26FE-6D445749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496767" y="1018568"/>
            <a:ext cx="5221358" cy="526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6149C-47F4-65A8-481F-D6C462805ECE}"/>
              </a:ext>
            </a:extLst>
          </p:cNvPr>
          <p:cNvSpPr txBox="1"/>
          <p:nvPr/>
        </p:nvSpPr>
        <p:spPr>
          <a:xfrm>
            <a:off x="3365362" y="3146166"/>
            <a:ext cx="15800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Injection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6AC26F-9AD4-0E8D-F822-DBB130E1B164}"/>
              </a:ext>
            </a:extLst>
          </p:cNvPr>
          <p:cNvCxnSpPr>
            <a:cxnSpLocks/>
          </p:cNvCxnSpPr>
          <p:nvPr/>
        </p:nvCxnSpPr>
        <p:spPr>
          <a:xfrm>
            <a:off x="4676505" y="1784325"/>
            <a:ext cx="315791" cy="21180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5781F7-4B72-D5D8-3B71-13885C0F83A2}"/>
              </a:ext>
            </a:extLst>
          </p:cNvPr>
          <p:cNvSpPr txBox="1"/>
          <p:nvPr/>
        </p:nvSpPr>
        <p:spPr>
          <a:xfrm>
            <a:off x="6357578" y="5177062"/>
            <a:ext cx="15800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E-cooling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040009-EB7A-5354-DCFF-34EBFED464F1}"/>
              </a:ext>
            </a:extLst>
          </p:cNvPr>
          <p:cNvSpPr txBox="1"/>
          <p:nvPr/>
        </p:nvSpPr>
        <p:spPr>
          <a:xfrm>
            <a:off x="6294276" y="2474004"/>
            <a:ext cx="21511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Fast extraction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919A1E-3FC9-CBAD-02C6-9741D6EF5695}"/>
              </a:ext>
            </a:extLst>
          </p:cNvPr>
          <p:cNvCxnSpPr>
            <a:cxnSpLocks/>
          </p:cNvCxnSpPr>
          <p:nvPr/>
        </p:nvCxnSpPr>
        <p:spPr>
          <a:xfrm flipH="1" flipV="1">
            <a:off x="5164600" y="1080438"/>
            <a:ext cx="2259353" cy="6442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E0325F4-7B71-2DF8-F32B-57D21675A049}"/>
              </a:ext>
            </a:extLst>
          </p:cNvPr>
          <p:cNvSpPr txBox="1"/>
          <p:nvPr/>
        </p:nvSpPr>
        <p:spPr>
          <a:xfrm>
            <a:off x="7552931" y="3597891"/>
            <a:ext cx="158007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Slow extraction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0BAAA6-E1B8-5F4A-C502-D8DAD6C48E68}"/>
              </a:ext>
            </a:extLst>
          </p:cNvPr>
          <p:cNvCxnSpPr>
            <a:cxnSpLocks/>
          </p:cNvCxnSpPr>
          <p:nvPr/>
        </p:nvCxnSpPr>
        <p:spPr>
          <a:xfrm flipV="1">
            <a:off x="9604414" y="2951922"/>
            <a:ext cx="592556" cy="14212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diagram of a stethoscope&#10;&#10;AI-generated content may be incorrect.">
            <a:extLst>
              <a:ext uri="{FF2B5EF4-FFF2-40B4-BE49-F238E27FC236}">
                <a16:creationId xmlns:a16="http://schemas.microsoft.com/office/drawing/2014/main" id="{14810408-C0A7-D0C8-735A-20D7EEE9A9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36" t="3957" r="6721" b="48605"/>
          <a:stretch>
            <a:fillRect/>
          </a:stretch>
        </p:blipFill>
        <p:spPr>
          <a:xfrm>
            <a:off x="802507" y="2248003"/>
            <a:ext cx="2031972" cy="25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E4F6-8306-6BFC-4FCE-9612B50BF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08B4E-1950-6450-8BEC-9A448883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Low Energy Ion Ring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FEE205FA-E4EC-DEE5-3E57-73A1E0CC77B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F0DF5FDB-D367-80D7-5A0D-2D81A1E743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927AA-F7D3-7A65-7D3B-27BB81BE4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4FE893-DCAA-EE05-6918-E2DD736DC018}"/>
              </a:ext>
            </a:extLst>
          </p:cNvPr>
          <p:cNvGrpSpPr/>
          <p:nvPr/>
        </p:nvGrpSpPr>
        <p:grpSpPr>
          <a:xfrm>
            <a:off x="140169" y="1026002"/>
            <a:ext cx="6952956" cy="5263946"/>
            <a:chOff x="135722" y="1018568"/>
            <a:chExt cx="6952956" cy="5263946"/>
          </a:xfrm>
        </p:grpSpPr>
        <p:pic>
          <p:nvPicPr>
            <p:cNvPr id="5" name="Picture 4" descr="A diagram of a train track&#10;&#10;AI-generated content may be incorrect.">
              <a:extLst>
                <a:ext uri="{FF2B5EF4-FFF2-40B4-BE49-F238E27FC236}">
                  <a16:creationId xmlns:a16="http://schemas.microsoft.com/office/drawing/2014/main" id="{CB7D4B63-02EC-E679-6E93-57FC141FA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l="21680" t="4589" r="3326" b="13134"/>
            <a:stretch>
              <a:fillRect/>
            </a:stretch>
          </p:blipFill>
          <p:spPr>
            <a:xfrm>
              <a:off x="1795668" y="1724691"/>
              <a:ext cx="5293010" cy="4355312"/>
            </a:xfrm>
            <a:prstGeom prst="rect">
              <a:avLst/>
            </a:prstGeom>
          </p:spPr>
        </p:pic>
        <p:pic>
          <p:nvPicPr>
            <p:cNvPr id="4" name="Picture 3" descr="A drawing of a train track&#10;&#10;AI-generated content may be incorrect.">
              <a:extLst>
                <a:ext uri="{FF2B5EF4-FFF2-40B4-BE49-F238E27FC236}">
                  <a16:creationId xmlns:a16="http://schemas.microsoft.com/office/drawing/2014/main" id="{87775A84-9E0A-C0E4-7688-2A4AE873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296863" y="1018568"/>
              <a:ext cx="5221358" cy="526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962374-F0B0-34D2-3C20-37520EF30BB0}"/>
                </a:ext>
              </a:extLst>
            </p:cNvPr>
            <p:cNvSpPr txBox="1"/>
            <p:nvPr/>
          </p:nvSpPr>
          <p:spPr>
            <a:xfrm>
              <a:off x="135722" y="3146166"/>
              <a:ext cx="15800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u="sng" dirty="0"/>
                <a:t>Injection</a:t>
              </a:r>
              <a:endParaRPr lang="en-US" u="sng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9AD51E9-42D5-E750-29F3-18469C91AB1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65" y="1784325"/>
              <a:ext cx="315791" cy="21180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459DF4-BB77-2ECC-89A6-700C3051722E}"/>
                </a:ext>
              </a:extLst>
            </p:cNvPr>
            <p:cNvSpPr txBox="1"/>
            <p:nvPr/>
          </p:nvSpPr>
          <p:spPr>
            <a:xfrm>
              <a:off x="3127938" y="5177062"/>
              <a:ext cx="15800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u="sng" dirty="0"/>
                <a:t>E-cooling</a:t>
              </a:r>
              <a:endParaRPr lang="en-US" u="sng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E4E8BD-2D6D-F97A-01E1-A4F8995CD2E1}"/>
                </a:ext>
              </a:extLst>
            </p:cNvPr>
            <p:cNvSpPr txBox="1"/>
            <p:nvPr/>
          </p:nvSpPr>
          <p:spPr>
            <a:xfrm>
              <a:off x="3064636" y="2474004"/>
              <a:ext cx="215116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/>
                <a:t>Fast extraction</a:t>
              </a:r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8696D7F-5458-B5BF-9BAA-2384FFAA71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4960" y="1080438"/>
              <a:ext cx="2259353" cy="64425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DFD33F-188B-F331-8BE5-B412372791B5}"/>
              </a:ext>
            </a:extLst>
          </p:cNvPr>
          <p:cNvSpPr txBox="1"/>
          <p:nvPr/>
        </p:nvSpPr>
        <p:spPr>
          <a:xfrm>
            <a:off x="6815248" y="1000810"/>
            <a:ext cx="50331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Lead ion beams are injected at 4 MeV/nucleon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Accumulation is enabled by multi-turn injection together with e-cooling</a:t>
            </a:r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EE40BD8-5D73-818E-0906-A78B1FC5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099" y="2810423"/>
            <a:ext cx="4514323" cy="2891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952425-F4D8-FEBA-9B9E-8EF475E7518E}"/>
              </a:ext>
            </a:extLst>
          </p:cNvPr>
          <p:cNvSpPr txBox="1"/>
          <p:nvPr/>
        </p:nvSpPr>
        <p:spPr>
          <a:xfrm>
            <a:off x="7513983" y="5824330"/>
            <a:ext cx="3964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Figure taken from [4]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BF9B5-25D2-0C8B-2EA4-A86E632672E9}"/>
              </a:ext>
            </a:extLst>
          </p:cNvPr>
          <p:cNvSpPr txBox="1"/>
          <p:nvPr/>
        </p:nvSpPr>
        <p:spPr>
          <a:xfrm>
            <a:off x="8101915" y="2487305"/>
            <a:ext cx="31824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Charge accumulation at LEIR</a:t>
            </a:r>
          </a:p>
        </p:txBody>
      </p:sp>
    </p:spTree>
    <p:extLst>
      <p:ext uri="{BB962C8B-B14F-4D97-AF65-F5344CB8AC3E}">
        <p14:creationId xmlns:p14="http://schemas.microsoft.com/office/powerpoint/2010/main" val="295401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C596-CDE1-704C-236A-F7CD2ED4B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92DCC-9419-F36F-17F3-12D4FE2E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Low Energy Ion Ring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4C890800-EB73-33BD-F0D0-82ECEA58B1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F6B30574-EB93-EE0D-C8D1-BF1DD42404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5DF45-13B6-4C98-214B-62887B9404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542CA-60C7-632C-E28A-C92BEBF7E5F4}"/>
              </a:ext>
            </a:extLst>
          </p:cNvPr>
          <p:cNvSpPr txBox="1"/>
          <p:nvPr/>
        </p:nvSpPr>
        <p:spPr>
          <a:xfrm>
            <a:off x="6104048" y="1000810"/>
            <a:ext cx="50331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Lead ion beams are injected at 4 MeV/nucleon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Accumulation is enabled by multi-turn injection together with e-cooling</a:t>
            </a:r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21D745A-50C7-A42F-31F6-BF0B8C34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899" y="2810423"/>
            <a:ext cx="4514323" cy="2891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CAC73-0A49-7449-209C-451A7AF81DB8}"/>
              </a:ext>
            </a:extLst>
          </p:cNvPr>
          <p:cNvSpPr txBox="1"/>
          <p:nvPr/>
        </p:nvSpPr>
        <p:spPr>
          <a:xfrm>
            <a:off x="7230954" y="5786275"/>
            <a:ext cx="3964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Figure taken from [4]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C17B1-372B-8ED7-D00A-565B9714B8DA}"/>
              </a:ext>
            </a:extLst>
          </p:cNvPr>
          <p:cNvSpPr txBox="1"/>
          <p:nvPr/>
        </p:nvSpPr>
        <p:spPr>
          <a:xfrm>
            <a:off x="7390715" y="2487305"/>
            <a:ext cx="31824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Charge accumulation at LEIR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C91C1-4E14-9186-C24B-33A0E7D60345}"/>
              </a:ext>
            </a:extLst>
          </p:cNvPr>
          <p:cNvSpPr txBox="1"/>
          <p:nvPr/>
        </p:nvSpPr>
        <p:spPr>
          <a:xfrm>
            <a:off x="413057" y="1379309"/>
            <a:ext cx="566782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Upgrade the injection chain to allow fast ion switching (&lt;15 min)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2000h of beam time  (~3 months)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Duty cycle: &gt;10%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of merit: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Time to achieve 10^7 ions / cm^2 in a 20cmx20cm irradiation field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Always less than 1min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to 4 orders of magnitude of dynamic range available at user’s request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Five LET values (ions) in ~1.5 hours</a:t>
            </a:r>
          </a:p>
        </p:txBody>
      </p:sp>
    </p:spTree>
    <p:extLst>
      <p:ext uri="{BB962C8B-B14F-4D97-AF65-F5344CB8AC3E}">
        <p14:creationId xmlns:p14="http://schemas.microsoft.com/office/powerpoint/2010/main" val="396229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B45CE-1A0E-8074-C209-00619866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7D47-0900-EC8F-8E44-1210E93A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Outline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02CA80-1646-B4DE-F3DE-717A984CBFE4}"/>
              </a:ext>
            </a:extLst>
          </p:cNvPr>
          <p:cNvSpPr txBox="1"/>
          <p:nvPr/>
        </p:nvSpPr>
        <p:spPr>
          <a:xfrm>
            <a:off x="407989" y="1290652"/>
            <a:ext cx="6267875" cy="4364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Introduction and motivation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HEARTS project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Motivation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Low Energy Ion Ring accelerator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CERN Ion Complex Chain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Resonant slow extraction from 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AF524A50-0EBE-A16E-CEA6-00630232103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9C813F2A-C0C9-889D-8BD5-95E1520037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0D914-94A9-2C81-A0DA-B3F54085B7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2D765-6A7E-33EA-519D-102BFCADB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84C5-B3B9-5D92-BDDD-943066FD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6669318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Slow extraction from LEIR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6999ACF2-DEB3-3823-3D12-33240AC76FA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8786DC3-3930-892E-C619-880D00BAE8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316F2-2422-B438-2F0D-83CDF5757F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DBC75-705E-76FF-7D5F-33629CC79ECA}"/>
              </a:ext>
            </a:extLst>
          </p:cNvPr>
          <p:cNvSpPr txBox="1"/>
          <p:nvPr/>
        </p:nvSpPr>
        <p:spPr>
          <a:xfrm>
            <a:off x="525886" y="1134535"/>
            <a:ext cx="4154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Optics optimized for e-cooling</a:t>
            </a:r>
          </a:p>
        </p:txBody>
      </p:sp>
      <p:pic>
        <p:nvPicPr>
          <p:cNvPr id="20" name="Picture 19" descr="A diagram of a graph&#10;&#10;AI-generated content may be incorrect.">
            <a:extLst>
              <a:ext uri="{FF2B5EF4-FFF2-40B4-BE49-F238E27FC236}">
                <a16:creationId xmlns:a16="http://schemas.microsoft.com/office/drawing/2014/main" id="{5A2A4605-2C0B-3287-A1B2-2EC04764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6" y="1533981"/>
            <a:ext cx="5329296" cy="47963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354044-012A-3969-3553-39700754D453}"/>
              </a:ext>
            </a:extLst>
          </p:cNvPr>
          <p:cNvSpPr txBox="1"/>
          <p:nvPr/>
        </p:nvSpPr>
        <p:spPr>
          <a:xfrm>
            <a:off x="7629455" y="544021"/>
            <a:ext cx="4154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Optics optimized for RF-KO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625DB5-4212-91A6-82D5-7ED439EA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1" t="3988" r="4669" b="3868"/>
          <a:stretch>
            <a:fillRect/>
          </a:stretch>
        </p:blipFill>
        <p:spPr>
          <a:xfrm>
            <a:off x="6424598" y="1006842"/>
            <a:ext cx="3016280" cy="25589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44CEF4C-3E33-149E-5B8F-F824FF12E533}"/>
              </a:ext>
            </a:extLst>
          </p:cNvPr>
          <p:cNvGrpSpPr/>
          <p:nvPr/>
        </p:nvGrpSpPr>
        <p:grpSpPr>
          <a:xfrm>
            <a:off x="6332538" y="3527674"/>
            <a:ext cx="3200400" cy="2743200"/>
            <a:chOff x="7065511" y="3587147"/>
            <a:chExt cx="3200400" cy="2743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883752-D333-2F96-ABFD-6278ADDA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5511" y="3587147"/>
              <a:ext cx="3200400" cy="27432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854C88-7E3B-916C-1779-024F042FEED3}"/>
                </a:ext>
              </a:extLst>
            </p:cNvPr>
            <p:cNvSpPr/>
            <p:nvPr/>
          </p:nvSpPr>
          <p:spPr>
            <a:xfrm>
              <a:off x="7656288" y="4334106"/>
              <a:ext cx="365156" cy="346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B8FFA1D-69B8-6FA8-205E-48CFB025EC3A}"/>
                </a:ext>
              </a:extLst>
            </p:cNvPr>
            <p:cNvSpPr/>
            <p:nvPr/>
          </p:nvSpPr>
          <p:spPr>
            <a:xfrm>
              <a:off x="8300555" y="4334105"/>
              <a:ext cx="365156" cy="346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D3AD93-2FA0-1BF5-1DF5-B9CAE5729B72}"/>
                </a:ext>
              </a:extLst>
            </p:cNvPr>
            <p:cNvSpPr/>
            <p:nvPr/>
          </p:nvSpPr>
          <p:spPr>
            <a:xfrm>
              <a:off x="8961099" y="4334104"/>
              <a:ext cx="365156" cy="346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0AF1698-843D-0F3E-8650-9CCE2E4368B4}"/>
                </a:ext>
              </a:extLst>
            </p:cNvPr>
            <p:cNvSpPr/>
            <p:nvPr/>
          </p:nvSpPr>
          <p:spPr>
            <a:xfrm>
              <a:off x="9605366" y="4331319"/>
              <a:ext cx="365156" cy="346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2FD2C9-678C-6F49-F920-B511AF6CA47F}"/>
              </a:ext>
            </a:extLst>
          </p:cNvPr>
          <p:cNvSpPr txBox="1"/>
          <p:nvPr/>
        </p:nvSpPr>
        <p:spPr>
          <a:xfrm>
            <a:off x="9706733" y="1533981"/>
            <a:ext cx="19593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Adjust working point near the third order resonance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3CFDB4-9415-7801-E2C2-A1D6A2468255}"/>
              </a:ext>
            </a:extLst>
          </p:cNvPr>
          <p:cNvSpPr txBox="1"/>
          <p:nvPr/>
        </p:nvSpPr>
        <p:spPr>
          <a:xfrm>
            <a:off x="9675481" y="4555961"/>
            <a:ext cx="19593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Displace dispersion-wave by one sector</a:t>
            </a:r>
          </a:p>
        </p:txBody>
      </p:sp>
    </p:spTree>
    <p:extLst>
      <p:ext uri="{BB962C8B-B14F-4D97-AF65-F5344CB8AC3E}">
        <p14:creationId xmlns:p14="http://schemas.microsoft.com/office/powerpoint/2010/main" val="271425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C36DB-8D80-BD9D-B36D-DB55EDD4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F41B15AB-B29D-1A1D-3EB6-8D3C9731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0" y="2354448"/>
            <a:ext cx="4795268" cy="3596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587B5-D217-07BD-3F2F-8F66765C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5" y="231860"/>
            <a:ext cx="6669318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Slow extraction from LEIR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7636C8F-37DC-E0BD-95A8-BB9DA80909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81772E50-E2B0-9CC0-FBEC-E0C52E83AE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41B54-8C2C-C4D0-51E3-C6141086CA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FCE9-0B16-78F0-3FA1-1EA5CD577368}"/>
              </a:ext>
            </a:extLst>
          </p:cNvPr>
          <p:cNvSpPr txBox="1"/>
          <p:nvPr/>
        </p:nvSpPr>
        <p:spPr>
          <a:xfrm>
            <a:off x="225226" y="962610"/>
            <a:ext cx="479526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u="sng" dirty="0"/>
              <a:t>Optics test on 26 Sept. 2025</a:t>
            </a:r>
          </a:p>
          <a:p>
            <a:r>
              <a:rPr lang="en-US" sz="2400" dirty="0"/>
              <a:t>   </a:t>
            </a:r>
            <a:r>
              <a:rPr lang="en-US" dirty="0"/>
              <a:t>(M. </a:t>
            </a:r>
            <a:r>
              <a:rPr lang="en-US" dirty="0" err="1"/>
              <a:t>Jebramcik</a:t>
            </a:r>
            <a:r>
              <a:rPr lang="en-US" dirty="0"/>
              <a:t>, T. </a:t>
            </a:r>
            <a:r>
              <a:rPr lang="en-US" dirty="0" err="1"/>
              <a:t>Argyropoulus</a:t>
            </a:r>
            <a:r>
              <a:rPr lang="en-US" dirty="0"/>
              <a:t>, M. </a:t>
            </a:r>
            <a:r>
              <a:rPr lang="en-US" dirty="0" err="1"/>
              <a:t>Slupecki</a:t>
            </a:r>
            <a:r>
              <a:rPr lang="en-US" dirty="0"/>
              <a:t>)</a:t>
            </a:r>
          </a:p>
          <a:p>
            <a:pPr algn="l"/>
            <a:endParaRPr lang="en-US" sz="2400" u="sn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1C71D3-AF96-70FB-C1BE-9F06087D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47" y="534355"/>
            <a:ext cx="6787386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4AE00-7DA3-28E6-2EE7-25E10975E0D4}"/>
              </a:ext>
            </a:extLst>
          </p:cNvPr>
          <p:cNvSpPr txBox="1"/>
          <p:nvPr/>
        </p:nvSpPr>
        <p:spPr>
          <a:xfrm>
            <a:off x="5940903" y="974115"/>
            <a:ext cx="30239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Courtesy of M. </a:t>
            </a:r>
            <a:r>
              <a:rPr lang="en-US" b="1" dirty="0" err="1"/>
              <a:t>Jebramcik</a:t>
            </a:r>
            <a:r>
              <a:rPr lang="en-US" b="1" dirty="0"/>
              <a:t> 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16EB10-D33C-5538-4BD6-87CD4F531C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693"/>
          <a:stretch>
            <a:fillRect/>
          </a:stretch>
        </p:blipFill>
        <p:spPr>
          <a:xfrm>
            <a:off x="5316981" y="4152674"/>
            <a:ext cx="6787386" cy="1876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086F2-95DB-4A3C-3F4D-623C2A65AFF6}"/>
              </a:ext>
            </a:extLst>
          </p:cNvPr>
          <p:cNvSpPr txBox="1"/>
          <p:nvPr/>
        </p:nvSpPr>
        <p:spPr>
          <a:xfrm>
            <a:off x="7772818" y="3862336"/>
            <a:ext cx="27337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Dispersion wave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CAC4-4398-43F7-7142-4A810B570344}"/>
              </a:ext>
            </a:extLst>
          </p:cNvPr>
          <p:cNvSpPr txBox="1"/>
          <p:nvPr/>
        </p:nvSpPr>
        <p:spPr>
          <a:xfrm rot="16200000">
            <a:off x="3969507" y="4895062"/>
            <a:ext cx="20098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Hor. Position (mm)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E3691-FA0D-DA7B-B30F-239352BFE15F}"/>
              </a:ext>
            </a:extLst>
          </p:cNvPr>
          <p:cNvSpPr txBox="1"/>
          <p:nvPr/>
        </p:nvSpPr>
        <p:spPr>
          <a:xfrm>
            <a:off x="7739406" y="6068225"/>
            <a:ext cx="24509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Monitor index (s-pos)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34059-66B5-2401-F273-0AF0C8F8463B}"/>
              </a:ext>
            </a:extLst>
          </p:cNvPr>
          <p:cNvSpPr txBox="1"/>
          <p:nvPr/>
        </p:nvSpPr>
        <p:spPr>
          <a:xfrm>
            <a:off x="1038809" y="1984909"/>
            <a:ext cx="33044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Measured tune ramp to prepare the optics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74BF6-1678-E1B2-4AFB-7E0F8F96E1C9}"/>
              </a:ext>
            </a:extLst>
          </p:cNvPr>
          <p:cNvSpPr txBox="1"/>
          <p:nvPr/>
        </p:nvSpPr>
        <p:spPr>
          <a:xfrm>
            <a:off x="7220932" y="4572000"/>
            <a:ext cx="9615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E-cooler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E38D6-9968-784C-7E12-34C12DB2F9D5}"/>
              </a:ext>
            </a:extLst>
          </p:cNvPr>
          <p:cNvSpPr txBox="1"/>
          <p:nvPr/>
        </p:nvSpPr>
        <p:spPr>
          <a:xfrm>
            <a:off x="8576607" y="4449797"/>
            <a:ext cx="1126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Slow extraction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CAF13-5ACD-5B24-7F54-A5FC5E407A17}"/>
              </a:ext>
            </a:extLst>
          </p:cNvPr>
          <p:cNvSpPr txBox="1"/>
          <p:nvPr/>
        </p:nvSpPr>
        <p:spPr>
          <a:xfrm>
            <a:off x="5187551" y="5405768"/>
            <a:ext cx="4199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/>
              <a:t>-20-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E9648-44AC-5B20-52EC-6B0AAC55439E}"/>
              </a:ext>
            </a:extLst>
          </p:cNvPr>
          <p:cNvSpPr txBox="1"/>
          <p:nvPr/>
        </p:nvSpPr>
        <p:spPr>
          <a:xfrm>
            <a:off x="5277710" y="4602778"/>
            <a:ext cx="3413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/>
              <a:t>20-</a:t>
            </a:r>
          </a:p>
        </p:txBody>
      </p:sp>
    </p:spTree>
    <p:extLst>
      <p:ext uri="{BB962C8B-B14F-4D97-AF65-F5344CB8AC3E}">
        <p14:creationId xmlns:p14="http://schemas.microsoft.com/office/powerpoint/2010/main" val="290213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B86E7-D6D7-3112-BB59-C116CA68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train track&#10;&#10;AI-generated content may be incorrect.">
            <a:extLst>
              <a:ext uri="{FF2B5EF4-FFF2-40B4-BE49-F238E27FC236}">
                <a16:creationId xmlns:a16="http://schemas.microsoft.com/office/drawing/2014/main" id="{AC88438E-ED32-2882-597F-61247405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04" t="4590" r="4531" b="12447"/>
          <a:stretch>
            <a:fillRect/>
          </a:stretch>
        </p:blipFill>
        <p:spPr>
          <a:xfrm>
            <a:off x="8268498" y="737422"/>
            <a:ext cx="3048772" cy="5202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4AF0C-ADCF-F2B1-783E-DA8CD3C2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Practical considerations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06D25-9289-F0F2-81AB-76F5A426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AAC86-9AC2-528A-88A2-D2B4CBEB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DE482-63F3-F233-2CBD-64760C0B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8B979-7692-99DA-2CC4-18B0179D4AAC}"/>
              </a:ext>
            </a:extLst>
          </p:cNvPr>
          <p:cNvSpPr txBox="1"/>
          <p:nvPr/>
        </p:nvSpPr>
        <p:spPr>
          <a:xfrm>
            <a:off x="538825" y="1103113"/>
            <a:ext cx="6051721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Fast extraction should not be impacted negatively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Septa specifications: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E-septum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Max. E-field &lt; 7 MV/m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Effective blade thickness : 200 microns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M-Septum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Thinnest blade in-vacuum is 5 mm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Vertical aperture 3cm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Max. possible beam rigidity at LEIR: 6.6 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Study to extract without E-Septum: 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Approx. 30% extraction efficiency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80DD96E-31BA-EEF9-0617-53796A079B3E}"/>
              </a:ext>
            </a:extLst>
          </p:cNvPr>
          <p:cNvSpPr/>
          <p:nvPr/>
        </p:nvSpPr>
        <p:spPr>
          <a:xfrm>
            <a:off x="10039546" y="2580727"/>
            <a:ext cx="480767" cy="351009"/>
          </a:xfrm>
          <a:prstGeom prst="roundRect">
            <a:avLst/>
          </a:prstGeom>
          <a:noFill/>
          <a:ln w="38100">
            <a:solidFill>
              <a:srgbClr val="FA84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B694D8D-2144-D57D-16F8-3811DBD6F1DD}"/>
              </a:ext>
            </a:extLst>
          </p:cNvPr>
          <p:cNvSpPr/>
          <p:nvPr/>
        </p:nvSpPr>
        <p:spPr>
          <a:xfrm>
            <a:off x="10039546" y="3817856"/>
            <a:ext cx="480767" cy="273377"/>
          </a:xfrm>
          <a:prstGeom prst="roundRect">
            <a:avLst/>
          </a:prstGeom>
          <a:noFill/>
          <a:ln w="38100">
            <a:solidFill>
              <a:srgbClr val="FA84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50891-D371-FECE-4B75-92A2454BB4E8}"/>
              </a:ext>
            </a:extLst>
          </p:cNvPr>
          <p:cNvSpPr txBox="1"/>
          <p:nvPr/>
        </p:nvSpPr>
        <p:spPr>
          <a:xfrm>
            <a:off x="7429988" y="2303728"/>
            <a:ext cx="1343853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FA841B"/>
                </a:solidFill>
              </a:rPr>
              <a:t>Fast kickers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A48E40-A7D4-4FAD-B858-54F894308F9D}"/>
              </a:ext>
            </a:extLst>
          </p:cNvPr>
          <p:cNvCxnSpPr>
            <a:cxnSpLocks/>
          </p:cNvCxnSpPr>
          <p:nvPr/>
        </p:nvCxnSpPr>
        <p:spPr>
          <a:xfrm>
            <a:off x="8866937" y="2437233"/>
            <a:ext cx="1008901" cy="318998"/>
          </a:xfrm>
          <a:prstGeom prst="straightConnector1">
            <a:avLst/>
          </a:prstGeom>
          <a:ln w="38100">
            <a:solidFill>
              <a:srgbClr val="FA8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5DBAC4-1040-AEF3-2296-239DFB00C058}"/>
              </a:ext>
            </a:extLst>
          </p:cNvPr>
          <p:cNvCxnSpPr>
            <a:cxnSpLocks/>
          </p:cNvCxnSpPr>
          <p:nvPr/>
        </p:nvCxnSpPr>
        <p:spPr>
          <a:xfrm>
            <a:off x="8361594" y="2756231"/>
            <a:ext cx="1491780" cy="1217054"/>
          </a:xfrm>
          <a:prstGeom prst="straightConnector1">
            <a:avLst/>
          </a:prstGeom>
          <a:ln w="38100">
            <a:solidFill>
              <a:srgbClr val="FA8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72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1B6A-CC4C-D2F2-607F-D709F516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BE87-AC4D-76B4-4785-325DE6C3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Practical considerations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8617F-C2A3-A12E-9191-AB178CA8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FF796-F649-1E23-45B5-466199E8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09A42-AD1B-4A5D-3971-5FBB7FDC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E0AC6-94F1-3D3B-370D-5148D81A6D99}"/>
              </a:ext>
            </a:extLst>
          </p:cNvPr>
          <p:cNvSpPr txBox="1"/>
          <p:nvPr/>
        </p:nvSpPr>
        <p:spPr>
          <a:xfrm>
            <a:off x="538825" y="1103113"/>
            <a:ext cx="6051721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Fast extraction should not be impacted negatively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Septa specifications: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E-septum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Max. E-field &lt; 7 MV/m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Effective blade thickness : 200 microns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M-Septum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Thinnest blade in-vacuum is 5 mm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Vertical aperture 3cm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Max. possible beam rigidity at LEIR: 6.6 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Study to extract without E-Septum: 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Approx. 30% extraction efficiency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 descr="A diagram of a train track&#10;&#10;AI-generated content may be incorrect.">
            <a:extLst>
              <a:ext uri="{FF2B5EF4-FFF2-40B4-BE49-F238E27FC236}">
                <a16:creationId xmlns:a16="http://schemas.microsoft.com/office/drawing/2014/main" id="{4DD35B67-26E1-AEF3-2DD3-F494B20E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04" t="4590" r="4531" b="12447"/>
          <a:stretch>
            <a:fillRect/>
          </a:stretch>
        </p:blipFill>
        <p:spPr>
          <a:xfrm>
            <a:off x="8268498" y="737422"/>
            <a:ext cx="3048772" cy="5202462"/>
          </a:xfrm>
          <a:prstGeom prst="rect">
            <a:avLst/>
          </a:prstGeom>
        </p:spPr>
      </p:pic>
      <p:pic>
        <p:nvPicPr>
          <p:cNvPr id="15" name="Picture 14" descr="An inside view of a factory&#10;&#10;AI-generated content may be incorrect.">
            <a:extLst>
              <a:ext uri="{FF2B5EF4-FFF2-40B4-BE49-F238E27FC236}">
                <a16:creationId xmlns:a16="http://schemas.microsoft.com/office/drawing/2014/main" id="{21EB47BC-5FB9-04EF-0C82-20BD4F19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28" t="27235"/>
          <a:stretch>
            <a:fillRect/>
          </a:stretch>
        </p:blipFill>
        <p:spPr>
          <a:xfrm>
            <a:off x="7494940" y="1163827"/>
            <a:ext cx="4124957" cy="424172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B93EA31-28CD-7C5B-3AE2-5E7A3627E2BF}"/>
              </a:ext>
            </a:extLst>
          </p:cNvPr>
          <p:cNvSpPr/>
          <p:nvPr/>
        </p:nvSpPr>
        <p:spPr>
          <a:xfrm>
            <a:off x="10749775" y="1865740"/>
            <a:ext cx="643155" cy="593035"/>
          </a:xfrm>
          <a:prstGeom prst="roundRect">
            <a:avLst/>
          </a:prstGeom>
          <a:noFill/>
          <a:ln w="38100">
            <a:solidFill>
              <a:srgbClr val="FA84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97B6D18-110C-F485-E005-A9512D08730E}"/>
              </a:ext>
            </a:extLst>
          </p:cNvPr>
          <p:cNvSpPr/>
          <p:nvPr/>
        </p:nvSpPr>
        <p:spPr>
          <a:xfrm>
            <a:off x="10106620" y="2616207"/>
            <a:ext cx="806707" cy="877842"/>
          </a:xfrm>
          <a:prstGeom prst="roundRect">
            <a:avLst/>
          </a:prstGeom>
          <a:noFill/>
          <a:ln w="38100">
            <a:solidFill>
              <a:srgbClr val="FA84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E6783-72E6-7ADC-9248-C793DE2EE476}"/>
              </a:ext>
            </a:extLst>
          </p:cNvPr>
          <p:cNvSpPr txBox="1"/>
          <p:nvPr/>
        </p:nvSpPr>
        <p:spPr>
          <a:xfrm>
            <a:off x="8268498" y="1458267"/>
            <a:ext cx="1343853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FA841B"/>
                </a:solidFill>
              </a:rPr>
              <a:t>Fast kickers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BEA9EA-43E8-4B65-C7B8-8FB91F6D68D6}"/>
              </a:ext>
            </a:extLst>
          </p:cNvPr>
          <p:cNvCxnSpPr>
            <a:stCxn id="21" idx="3"/>
          </p:cNvCxnSpPr>
          <p:nvPr/>
        </p:nvCxnSpPr>
        <p:spPr>
          <a:xfrm>
            <a:off x="9612351" y="1596767"/>
            <a:ext cx="951571" cy="462492"/>
          </a:xfrm>
          <a:prstGeom prst="straightConnector1">
            <a:avLst/>
          </a:prstGeom>
          <a:ln w="38100">
            <a:solidFill>
              <a:srgbClr val="FA8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5B44E1-B1BC-4587-8DEB-CED5F137F5E7}"/>
              </a:ext>
            </a:extLst>
          </p:cNvPr>
          <p:cNvCxnSpPr>
            <a:cxnSpLocks/>
          </p:cNvCxnSpPr>
          <p:nvPr/>
        </p:nvCxnSpPr>
        <p:spPr>
          <a:xfrm>
            <a:off x="9065282" y="1828013"/>
            <a:ext cx="903908" cy="840846"/>
          </a:xfrm>
          <a:prstGeom prst="straightConnector1">
            <a:avLst/>
          </a:prstGeom>
          <a:ln w="38100">
            <a:solidFill>
              <a:srgbClr val="FA8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93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5B0B3-ED3E-F8B1-A42B-046BCB0E3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triangle with a triangle and a triangle with a triangle&#10;&#10;AI-generated content may be incorrect.">
            <a:extLst>
              <a:ext uri="{FF2B5EF4-FFF2-40B4-BE49-F238E27FC236}">
                <a16:creationId xmlns:a16="http://schemas.microsoft.com/office/drawing/2014/main" id="{0C53209F-F12A-E829-AF01-F68B9A96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11" y="582735"/>
            <a:ext cx="3083454" cy="5692530"/>
          </a:xfrm>
          <a:prstGeom prst="rect">
            <a:avLst/>
          </a:prstGeom>
        </p:spPr>
      </p:pic>
      <p:pic>
        <p:nvPicPr>
          <p:cNvPr id="10" name="Picture 9" descr="A graph of energy and a number of numbers&#10;&#10;AI-generated content may be incorrect.">
            <a:extLst>
              <a:ext uri="{FF2B5EF4-FFF2-40B4-BE49-F238E27FC236}">
                <a16:creationId xmlns:a16="http://schemas.microsoft.com/office/drawing/2014/main" id="{30B964A0-28EB-DE7C-9275-F0B33047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6" y="1178077"/>
            <a:ext cx="6506548" cy="4879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98156-2182-E09E-2E1D-E065F45C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Extraction efficiency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26BD1-D921-A014-8A8F-5D76F650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9D3B6-6D74-6136-5080-A773CF5D712B}"/>
              </a:ext>
            </a:extLst>
          </p:cNvPr>
          <p:cNvSpPr txBox="1"/>
          <p:nvPr/>
        </p:nvSpPr>
        <p:spPr>
          <a:xfrm>
            <a:off x="7034730" y="131802"/>
            <a:ext cx="4749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Beam cut-off illustration due to </a:t>
            </a:r>
            <a:r>
              <a:rPr lang="en-US" dirty="0" err="1"/>
              <a:t>sextupoles</a:t>
            </a:r>
            <a:r>
              <a:rPr lang="en-US" dirty="0"/>
              <a:t> strengths with resonant slow extraction optics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0F8E6A-590A-03CC-4AAE-9F1566C73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22167"/>
              </p:ext>
            </p:extLst>
          </p:nvPr>
        </p:nvGraphicFramePr>
        <p:xfrm>
          <a:off x="2872758" y="3748660"/>
          <a:ext cx="3257614" cy="1158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27678">
                  <a:extLst>
                    <a:ext uri="{9D8B030D-6E8A-4147-A177-3AD203B41FA5}">
                      <a16:colId xmlns:a16="http://schemas.microsoft.com/office/drawing/2014/main" val="4293750846"/>
                    </a:ext>
                  </a:extLst>
                </a:gridCol>
                <a:gridCol w="1076859">
                  <a:extLst>
                    <a:ext uri="{9D8B030D-6E8A-4147-A177-3AD203B41FA5}">
                      <a16:colId xmlns:a16="http://schemas.microsoft.com/office/drawing/2014/main" val="561525029"/>
                    </a:ext>
                  </a:extLst>
                </a:gridCol>
                <a:gridCol w="953077">
                  <a:extLst>
                    <a:ext uri="{9D8B030D-6E8A-4147-A177-3AD203B41FA5}">
                      <a16:colId xmlns:a16="http://schemas.microsoft.com/office/drawing/2014/main" val="1198849483"/>
                    </a:ext>
                  </a:extLst>
                </a:gridCol>
              </a:tblGrid>
              <a:tr h="53287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Lead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Oxygen 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446597"/>
                  </a:ext>
                </a:extLst>
              </a:tr>
              <a:tr h="532871">
                <a:tc>
                  <a:txBody>
                    <a:bodyPr/>
                    <a:lstStyle/>
                    <a:p>
                      <a:r>
                        <a:rPr lang="en-US" sz="1600" dirty="0"/>
                        <a:t>Emittance </a:t>
                      </a:r>
                    </a:p>
                    <a:p>
                      <a:r>
                        <a:rPr lang="en-US" sz="1600" dirty="0"/>
                        <a:t>(mm </a:t>
                      </a:r>
                      <a:r>
                        <a:rPr lang="en-US" sz="1600" dirty="0" err="1"/>
                        <a:t>mrad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6558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29BE50C-3F60-3098-BE9B-DBDCFBDA9374}"/>
              </a:ext>
            </a:extLst>
          </p:cNvPr>
          <p:cNvSpPr txBox="1"/>
          <p:nvPr/>
        </p:nvSpPr>
        <p:spPr>
          <a:xfrm>
            <a:off x="7439186" y="756442"/>
            <a:ext cx="1756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Low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B6E34-4C6C-9302-6691-E7BEE6BB3881}"/>
              </a:ext>
            </a:extLst>
          </p:cNvPr>
          <p:cNvSpPr txBox="1"/>
          <p:nvPr/>
        </p:nvSpPr>
        <p:spPr>
          <a:xfrm>
            <a:off x="7439185" y="3471661"/>
            <a:ext cx="1756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High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7CF22D-B334-8D3B-523B-DB63C2F7D4FC}"/>
                  </a:ext>
                </a:extLst>
              </p:cNvPr>
              <p:cNvSpPr txBox="1"/>
              <p:nvPr/>
            </p:nvSpPr>
            <p:spPr>
              <a:xfrm>
                <a:off x="10163591" y="1764115"/>
                <a:ext cx="1572418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geo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7CF22D-B334-8D3B-523B-DB63C2F7D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3591" y="1764115"/>
                <a:ext cx="1572418" cy="574260"/>
              </a:xfrm>
              <a:prstGeom prst="rect">
                <a:avLst/>
              </a:prstGeom>
              <a:blipFill>
                <a:blip r:embed="rId4"/>
                <a:stretch>
                  <a:fillRect l="-1600" t="-4255" r="-4000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2CA2F41-CF6C-CD5F-2FC6-C28A89F755FB}"/>
              </a:ext>
            </a:extLst>
          </p:cNvPr>
          <p:cNvSpPr txBox="1"/>
          <p:nvPr/>
        </p:nvSpPr>
        <p:spPr>
          <a:xfrm>
            <a:off x="9926665" y="2743200"/>
            <a:ext cx="202540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Emittance scales inversely proportional to the beam energy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Also proportional to the bunch intensity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1FD37-BB0B-4639-2D0B-C0B6C231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8F2BD-DE00-DDE8-14C0-D43C658D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F6EB0-7ED3-5AB5-46D6-35AD5D3E19B8}"/>
              </a:ext>
            </a:extLst>
          </p:cNvPr>
          <p:cNvSpPr txBox="1"/>
          <p:nvPr/>
        </p:nvSpPr>
        <p:spPr>
          <a:xfrm>
            <a:off x="2595960" y="4969698"/>
            <a:ext cx="37722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(*) Emittance is RMS and normalized</a:t>
            </a:r>
          </a:p>
        </p:txBody>
      </p:sp>
    </p:spTree>
    <p:extLst>
      <p:ext uri="{BB962C8B-B14F-4D97-AF65-F5344CB8AC3E}">
        <p14:creationId xmlns:p14="http://schemas.microsoft.com/office/powerpoint/2010/main" val="391688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9212F-2CD7-E3F8-AA6F-96E53327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F9AE7-475C-7743-BC54-69867E0A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05" y="370627"/>
            <a:ext cx="8312265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Acknowledgments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EF93F445-AC83-60A0-289F-B98CC6B546D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CF65630F-A7CF-0276-90B2-3EB4229361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34C65-E08E-6F5A-E0C6-04FA24AB19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1A2BA-8371-EA82-A081-E5A09E5B7BE6}"/>
              </a:ext>
            </a:extLst>
          </p:cNvPr>
          <p:cNvSpPr txBox="1"/>
          <p:nvPr/>
        </p:nvSpPr>
        <p:spPr>
          <a:xfrm>
            <a:off x="486837" y="1436369"/>
            <a:ext cx="10985584" cy="258532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Many thanks to the CERN </a:t>
            </a:r>
            <a:r>
              <a:rPr lang="en-US" sz="2400" b="1" dirty="0"/>
              <a:t>Knowledge Transfer </a:t>
            </a:r>
            <a:r>
              <a:rPr lang="en-US" sz="2400" dirty="0"/>
              <a:t>team for partially funding the studies</a:t>
            </a:r>
          </a:p>
          <a:p>
            <a:pPr algn="just"/>
            <a:r>
              <a:rPr lang="en-US" sz="24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Special thanks to R. Alemany Fernandez, T. </a:t>
            </a:r>
            <a:r>
              <a:rPr lang="en-US" sz="2400" dirty="0" err="1"/>
              <a:t>Argyropoulus</a:t>
            </a:r>
            <a:r>
              <a:rPr lang="en-US" sz="2400" dirty="0"/>
              <a:t>, M. </a:t>
            </a:r>
            <a:r>
              <a:rPr lang="en-US" sz="2400" dirty="0" err="1"/>
              <a:t>Slupecki</a:t>
            </a:r>
            <a:r>
              <a:rPr lang="en-US" sz="2400" dirty="0"/>
              <a:t>, O. Hans, D. Bodart, G. Le Godec, S. Joffe, S. </a:t>
            </a:r>
            <a:r>
              <a:rPr lang="en-US" sz="2400" dirty="0" err="1"/>
              <a:t>Deleval</a:t>
            </a:r>
            <a:r>
              <a:rPr lang="en-US" sz="2400" dirty="0"/>
              <a:t>, C. </a:t>
            </a:r>
            <a:r>
              <a:rPr lang="en-US" sz="2400" dirty="0" err="1"/>
              <a:t>Mutin</a:t>
            </a:r>
            <a:r>
              <a:rPr lang="en-US" sz="2400" dirty="0"/>
              <a:t>, A. </a:t>
            </a:r>
            <a:r>
              <a:rPr lang="en-US" sz="2400" dirty="0" err="1"/>
              <a:t>Waets</a:t>
            </a:r>
            <a:r>
              <a:rPr lang="en-US" sz="2400" dirty="0"/>
              <a:t>, N. </a:t>
            </a:r>
            <a:r>
              <a:rPr lang="en-US" sz="2400" dirty="0" err="1"/>
              <a:t>Emriskova</a:t>
            </a:r>
            <a:r>
              <a:rPr lang="en-US" sz="2400" dirty="0"/>
              <a:t>, R. Tomas Garcia, M. </a:t>
            </a:r>
            <a:r>
              <a:rPr lang="en-US" sz="2400" dirty="0" err="1"/>
              <a:t>Jebramcik</a:t>
            </a:r>
            <a:r>
              <a:rPr lang="en-US" sz="2400" dirty="0"/>
              <a:t>, J. </a:t>
            </a:r>
            <a:r>
              <a:rPr lang="en-US" sz="2400" dirty="0" err="1"/>
              <a:t>Borburgh</a:t>
            </a:r>
            <a:r>
              <a:rPr lang="en-US" sz="2400" dirty="0"/>
              <a:t>, SY-ABT-BTP group, D. </a:t>
            </a:r>
            <a:r>
              <a:rPr lang="en-US" sz="2400" dirty="0" err="1"/>
              <a:t>Gamba</a:t>
            </a:r>
            <a:r>
              <a:rPr lang="en-US" sz="2400" dirty="0"/>
              <a:t>, G. Khatri, R. Garcia Alia, M. Fraser, and technical groups involved</a:t>
            </a:r>
          </a:p>
        </p:txBody>
      </p:sp>
    </p:spTree>
    <p:extLst>
      <p:ext uri="{BB962C8B-B14F-4D97-AF65-F5344CB8AC3E}">
        <p14:creationId xmlns:p14="http://schemas.microsoft.com/office/powerpoint/2010/main" val="47761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A286-167B-6150-D223-974AA2220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6DBC-B8B3-2819-5217-A2AC3E4C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Extraction efficiency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63C0A-3BEB-3769-05A3-C55C9F7E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98BB3-DA3A-743A-1FC1-BE62D950A065}"/>
              </a:ext>
            </a:extLst>
          </p:cNvPr>
          <p:cNvSpPr txBox="1"/>
          <p:nvPr/>
        </p:nvSpPr>
        <p:spPr>
          <a:xfrm>
            <a:off x="6890602" y="185562"/>
            <a:ext cx="4749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Beam cut-off illustration due to </a:t>
            </a:r>
            <a:r>
              <a:rPr lang="en-US" dirty="0" err="1"/>
              <a:t>sextupoles</a:t>
            </a:r>
            <a:r>
              <a:rPr lang="en-US" dirty="0"/>
              <a:t> strengths with resonant slow extraction optics</a:t>
            </a:r>
          </a:p>
        </p:txBody>
      </p:sp>
      <p:pic>
        <p:nvPicPr>
          <p:cNvPr id="4" name="Picture 3" descr="A graph of a triangle with a triangle and a triangle with a triangle&#10;&#10;AI-generated content may be incorrect.">
            <a:extLst>
              <a:ext uri="{FF2B5EF4-FFF2-40B4-BE49-F238E27FC236}">
                <a16:creationId xmlns:a16="http://schemas.microsoft.com/office/drawing/2014/main" id="{6919A15B-CBE4-482C-B89B-3266B251E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932" y="1007390"/>
            <a:ext cx="2866796" cy="5292546"/>
          </a:xfrm>
          <a:prstGeom prst="rect">
            <a:avLst/>
          </a:prstGeom>
        </p:spPr>
      </p:pic>
      <p:pic>
        <p:nvPicPr>
          <p:cNvPr id="11" name="Picture 10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3AE6A71C-3BE0-0368-DA15-45B1D1FD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7" y="1834584"/>
            <a:ext cx="4365790" cy="3638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840AFB-902C-F38F-AB85-86478858CF9A}"/>
                  </a:ext>
                </a:extLst>
              </p:cNvPr>
              <p:cNvSpPr txBox="1"/>
              <p:nvPr/>
            </p:nvSpPr>
            <p:spPr>
              <a:xfrm>
                <a:off x="9121635" y="1627366"/>
                <a:ext cx="1572418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geo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840AFB-902C-F38F-AB85-86478858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635" y="1627366"/>
                <a:ext cx="1572418" cy="574260"/>
              </a:xfrm>
              <a:prstGeom prst="rect">
                <a:avLst/>
              </a:prstGeom>
              <a:blipFill>
                <a:blip r:embed="rId4"/>
                <a:stretch>
                  <a:fillRect l="-1613" t="-4348" r="-4839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F973BA0-D1EB-FC9A-2C88-BD9AA7E9C859}"/>
              </a:ext>
            </a:extLst>
          </p:cNvPr>
          <p:cNvSpPr txBox="1"/>
          <p:nvPr/>
        </p:nvSpPr>
        <p:spPr>
          <a:xfrm>
            <a:off x="743827" y="1210117"/>
            <a:ext cx="4749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Extraction efficiency for Oxygen with two different normalized emittances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CFE7A-BFDE-8F25-189E-48E73F80A444}"/>
              </a:ext>
            </a:extLst>
          </p:cNvPr>
          <p:cNvSpPr txBox="1"/>
          <p:nvPr/>
        </p:nvSpPr>
        <p:spPr>
          <a:xfrm>
            <a:off x="8930327" y="2962668"/>
            <a:ext cx="233387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Emittance scales inversely proportional to the beam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Emittance also scales proportionally with beam intensity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E13F0-6BD0-3070-4DB2-3D414D7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5B84F-19F4-C730-B0E7-4F6F5AB1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9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2180-C70E-E4F3-F487-BB861C4E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3E73-E8A7-DE88-5DFA-1339E5A9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5055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Model and non-linear dynamics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B7870-28C2-2790-9BA0-685A3C52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E2685-11D7-7FB0-9945-37C1147D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272D2-40BA-86BE-09D5-E51D5C7F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99559-B45F-4E7B-66D7-03836DF4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0" t="3544" r="49228" b="3761"/>
          <a:stretch>
            <a:fillRect/>
          </a:stretch>
        </p:blipFill>
        <p:spPr>
          <a:xfrm>
            <a:off x="1084454" y="2913142"/>
            <a:ext cx="3627863" cy="3400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B642B-AEDD-C858-A61A-ECD4B459BBAE}"/>
              </a:ext>
            </a:extLst>
          </p:cNvPr>
          <p:cNvSpPr txBox="1"/>
          <p:nvPr/>
        </p:nvSpPr>
        <p:spPr>
          <a:xfrm>
            <a:off x="251806" y="828862"/>
            <a:ext cx="645472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Attempt to increase spiral step with large RDT amplitudes leads to the formation of stable islands in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Driven by second order amplitude detuning from </a:t>
            </a:r>
            <a:r>
              <a:rPr lang="en-US" dirty="0" err="1"/>
              <a:t>sextupoles</a:t>
            </a:r>
            <a:r>
              <a:rPr lang="en-US" dirty="0"/>
              <a:t> and terms in the main dipole definition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Nonlinear dynamics must be characterized </a:t>
            </a:r>
          </a:p>
          <a:p>
            <a:pPr algn="l"/>
            <a:r>
              <a:rPr lang="en-US" dirty="0"/>
              <a:t>    (MD planned in collaboration with M. </a:t>
            </a:r>
            <a:r>
              <a:rPr lang="en-US" dirty="0" err="1"/>
              <a:t>Jebramcik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C5A25-0D3C-45E0-98E5-494F17F55EA1}"/>
              </a:ext>
            </a:extLst>
          </p:cNvPr>
          <p:cNvSpPr txBox="1"/>
          <p:nvPr/>
        </p:nvSpPr>
        <p:spPr>
          <a:xfrm>
            <a:off x="1579487" y="2636143"/>
            <a:ext cx="33453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Stable island formation at LEIR </a:t>
            </a:r>
          </a:p>
        </p:txBody>
      </p:sp>
      <p:pic>
        <p:nvPicPr>
          <p:cNvPr id="17" name="Picture 16" descr="A graph of a number of different types of lines&#10;&#10;AI-generated content may be incorrect.">
            <a:extLst>
              <a:ext uri="{FF2B5EF4-FFF2-40B4-BE49-F238E27FC236}">
                <a16:creationId xmlns:a16="http://schemas.microsoft.com/office/drawing/2014/main" id="{A42FD472-3AA1-9CA1-D395-213E579B2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532" y="1128378"/>
            <a:ext cx="4401014" cy="40050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F4F9E9-0CC8-A1AA-9FB8-15B4B0B5DC2B}"/>
              </a:ext>
            </a:extLst>
          </p:cNvPr>
          <p:cNvSpPr txBox="1"/>
          <p:nvPr/>
        </p:nvSpPr>
        <p:spPr>
          <a:xfrm>
            <a:off x="7191312" y="879087"/>
            <a:ext cx="41664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Measured beta-beating at LEIR from [5]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A2D65-AE4F-321B-7248-ECEEB33921A6}"/>
              </a:ext>
            </a:extLst>
          </p:cNvPr>
          <p:cNvSpPr txBox="1"/>
          <p:nvPr/>
        </p:nvSpPr>
        <p:spPr>
          <a:xfrm>
            <a:off x="5754029" y="5318511"/>
            <a:ext cx="627436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Systematic horizontal beating due to main bend model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Model refinement being lead by Halil Deveci and </a:t>
            </a:r>
            <a:r>
              <a:rPr lang="en-US" u="sng" dirty="0"/>
              <a:t>Marc </a:t>
            </a:r>
            <a:r>
              <a:rPr lang="en-US" u="sng" dirty="0" err="1"/>
              <a:t>Jebramcik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98571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D7E26-A604-AFD3-37AC-8AAAB3587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535C-8A38-5882-0BB3-DBAF28D3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5055"/>
            <a:ext cx="11376025" cy="1065742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Preliminary flattop extension test</a:t>
            </a:r>
            <a:br>
              <a:rPr lang="en-US" dirty="0"/>
            </a:br>
            <a:r>
              <a:rPr lang="en-US" sz="2700" dirty="0"/>
              <a:t>(D. Bodart, S. </a:t>
            </a:r>
            <a:r>
              <a:rPr lang="en-US" sz="2700" dirty="0" err="1"/>
              <a:t>Deleval</a:t>
            </a:r>
            <a:r>
              <a:rPr lang="en-US" sz="2700" dirty="0"/>
              <a:t>, G. Le Godec, T. Argyropoulos, M. </a:t>
            </a:r>
            <a:r>
              <a:rPr lang="en-US" sz="2700" dirty="0" err="1"/>
              <a:t>Slupecki</a:t>
            </a:r>
            <a:r>
              <a:rPr lang="en-US" sz="27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31A65-5819-E872-1843-496C11AF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877C9-D4DB-5596-CCCE-C0EA2074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BBD86-0589-2173-67C0-EEACF3EF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93A07-D852-E8F1-258C-216609C03B6D}"/>
              </a:ext>
            </a:extLst>
          </p:cNvPr>
          <p:cNvSpPr txBox="1"/>
          <p:nvPr/>
        </p:nvSpPr>
        <p:spPr>
          <a:xfrm>
            <a:off x="323147" y="988105"/>
            <a:ext cx="5772853" cy="5262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the machine performance with extended flattop on 22 Sep.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cooling power, power converter capabilities and magnet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Heating test of magnet coils: temperature measurements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hours test run with extended flattop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From 0.15s to 1.5s</a:t>
            </a:r>
          </a:p>
          <a:p>
            <a:endParaRPr lang="en-US" dirty="0"/>
          </a:p>
          <a:p>
            <a:r>
              <a:rPr lang="en-US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graph with a blue line&#10;&#10;AI-generated content may be incorrect.">
            <a:extLst>
              <a:ext uri="{FF2B5EF4-FFF2-40B4-BE49-F238E27FC236}">
                <a16:creationId xmlns:a16="http://schemas.microsoft.com/office/drawing/2014/main" id="{8311D99F-33AA-A0C5-F465-E2A9FF74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737" y="2879111"/>
            <a:ext cx="6682426" cy="2374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293141-ACBC-83A3-3707-F4CD28ACEDEA}"/>
              </a:ext>
            </a:extLst>
          </p:cNvPr>
          <p:cNvSpPr txBox="1"/>
          <p:nvPr/>
        </p:nvSpPr>
        <p:spPr>
          <a:xfrm>
            <a:off x="8436990" y="5336937"/>
            <a:ext cx="23189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E3D5F-504F-79FF-9811-ECACAF4E97C3}"/>
              </a:ext>
            </a:extLst>
          </p:cNvPr>
          <p:cNvSpPr txBox="1"/>
          <p:nvPr/>
        </p:nvSpPr>
        <p:spPr>
          <a:xfrm rot="16200000">
            <a:off x="3987540" y="3732802"/>
            <a:ext cx="23189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Beam rigidity (Tm)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6511DE-5FC7-AB7F-4004-FBA4A9894DAA}"/>
              </a:ext>
            </a:extLst>
          </p:cNvPr>
          <p:cNvCxnSpPr>
            <a:cxnSpLocks/>
          </p:cNvCxnSpPr>
          <p:nvPr/>
        </p:nvCxnSpPr>
        <p:spPr>
          <a:xfrm>
            <a:off x="8333295" y="3233095"/>
            <a:ext cx="2337847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55D0B6-9B02-DFB1-3DF2-C160405A4D1F}"/>
              </a:ext>
            </a:extLst>
          </p:cNvPr>
          <p:cNvSpPr txBox="1"/>
          <p:nvPr/>
        </p:nvSpPr>
        <p:spPr>
          <a:xfrm>
            <a:off x="9203126" y="3335442"/>
            <a:ext cx="5981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1.5 s</a:t>
            </a:r>
          </a:p>
        </p:txBody>
      </p:sp>
    </p:spTree>
    <p:extLst>
      <p:ext uri="{BB962C8B-B14F-4D97-AF65-F5344CB8AC3E}">
        <p14:creationId xmlns:p14="http://schemas.microsoft.com/office/powerpoint/2010/main" val="2182502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C280-E04C-08D1-1516-3321B8A8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F0E4-2BCC-418E-F4B4-52E15557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Outline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9A1DE-220A-E184-7CCB-4F15F2172466}"/>
              </a:ext>
            </a:extLst>
          </p:cNvPr>
          <p:cNvSpPr txBox="1"/>
          <p:nvPr/>
        </p:nvSpPr>
        <p:spPr>
          <a:xfrm>
            <a:off x="407989" y="1290652"/>
            <a:ext cx="6267875" cy="4364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Introduction and motivation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HEARTS project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Motivation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Low Energy Ion Ring accelerator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CERN Ion Complex Chain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Resonant slow extraction from 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6F84711C-914A-21DE-AF2B-5E3DA736A8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B9D63360-367A-F002-0A68-498C4A1D9F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9CADB-A914-53B1-B927-73DE53A385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2FF78-F575-AAF2-992D-73B9C38D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4B61-FE4B-CE6D-4FA2-31157740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3613D-2366-D6E9-A886-554BB3D9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E074D-782E-3072-CF79-2451D50C1EA3}"/>
              </a:ext>
            </a:extLst>
          </p:cNvPr>
          <p:cNvSpPr txBox="1"/>
          <p:nvPr/>
        </p:nvSpPr>
        <p:spPr>
          <a:xfrm>
            <a:off x="407987" y="1220385"/>
            <a:ext cx="5539330" cy="304698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Global heavy ion supply is scarce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HEARTS at LEIR aims to close/reduce the gap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Concept design report is being developed at CERN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Machine readiness test have been planned/performed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Slow extraction optics and extraction efficiency have been evaluated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22B5E-4841-0F42-E30D-EDE773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935821-159F-AE21-FC40-B016FFCF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pic>
        <p:nvPicPr>
          <p:cNvPr id="13" name="Picture 12" descr="A logo for a company&#10;&#10;AI-generated content may be incorrect.">
            <a:extLst>
              <a:ext uri="{FF2B5EF4-FFF2-40B4-BE49-F238E27FC236}">
                <a16:creationId xmlns:a16="http://schemas.microsoft.com/office/drawing/2014/main" id="{C5005178-4F80-B855-C5BB-3FCB05C49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646" y="195882"/>
            <a:ext cx="2040038" cy="24869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A2C61D-E2F8-3B8A-43F5-50D232931818}"/>
              </a:ext>
            </a:extLst>
          </p:cNvPr>
          <p:cNvGrpSpPr/>
          <p:nvPr/>
        </p:nvGrpSpPr>
        <p:grpSpPr>
          <a:xfrm>
            <a:off x="7145220" y="2859895"/>
            <a:ext cx="3440890" cy="3387988"/>
            <a:chOff x="7589283" y="2944142"/>
            <a:chExt cx="3440890" cy="3387988"/>
          </a:xfrm>
        </p:grpSpPr>
        <p:pic>
          <p:nvPicPr>
            <p:cNvPr id="15" name="Picture 14" descr="A diagram of a train track&#10;&#10;AI-generated content may be incorrect.">
              <a:extLst>
                <a:ext uri="{FF2B5EF4-FFF2-40B4-BE49-F238E27FC236}">
                  <a16:creationId xmlns:a16="http://schemas.microsoft.com/office/drawing/2014/main" id="{F09907E1-314F-FC63-6BD0-6899772E6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23261" t="4589" r="14067" b="13134"/>
            <a:stretch>
              <a:fillRect/>
            </a:stretch>
          </p:blipFill>
          <p:spPr>
            <a:xfrm>
              <a:off x="7589283" y="2944142"/>
              <a:ext cx="3440890" cy="33879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7AE5EA-3CBF-FC58-3022-BCD60E5F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057" t="8787" r="51615" b="21087"/>
            <a:stretch>
              <a:fillRect/>
            </a:stretch>
          </p:blipFill>
          <p:spPr>
            <a:xfrm>
              <a:off x="8101915" y="3405932"/>
              <a:ext cx="2483005" cy="246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807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3798D-F376-D46C-A95B-BB73D35B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E740-752E-A307-E816-A163326E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Sources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32BF4-FE0B-16F6-FE87-0E8D78D0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00890-3B2E-416E-DB19-E8BE2AF270C2}"/>
              </a:ext>
            </a:extLst>
          </p:cNvPr>
          <p:cNvSpPr txBox="1"/>
          <p:nvPr/>
        </p:nvSpPr>
        <p:spPr>
          <a:xfrm>
            <a:off x="407987" y="1034531"/>
            <a:ext cx="11553554" cy="2769989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https://report2024-kt.web.cern.ch/boosting-europes-space-radiation-testing-capabilities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Waets</a:t>
            </a:r>
            <a:r>
              <a:rPr lang="en-US" dirty="0"/>
              <a:t>, A., García </a:t>
            </a:r>
            <a:r>
              <a:rPr lang="en-US" dirty="0" err="1"/>
              <a:t>Alía</a:t>
            </a:r>
            <a:r>
              <a:rPr lang="en-US" dirty="0"/>
              <a:t>, R. and </a:t>
            </a:r>
            <a:r>
              <a:rPr lang="en-US" dirty="0" err="1"/>
              <a:t>Emriskova</a:t>
            </a:r>
            <a:r>
              <a:rPr lang="en-US" dirty="0"/>
              <a:t>, N. Introduction to HEARTS@LEIR, 2025.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National Academies of Sciences, Engineering, and Medicine. Testing at the Speed of Light: The State of U.S. Electronic Parts Space Radiation Testing Infrastructure (2018). </a:t>
            </a:r>
            <a:r>
              <a:rPr lang="en-US" dirty="0">
                <a:hlinkClick r:id="rId3"/>
              </a:rPr>
              <a:t>https://doi.org/10.17226/24993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A. Sa Hernandez, et. al., Detailed Characterization of the LEIR Intensity Limitations for a Pb Ion Beam, in </a:t>
            </a:r>
            <a:r>
              <a:rPr lang="en-US" i="1" dirty="0"/>
              <a:t>Proc. IPAC'19</a:t>
            </a:r>
            <a:r>
              <a:rPr lang="en-US" dirty="0"/>
              <a:t>, Melbourne, Australia, May 2019, pp. 3196-3199. doi:10.18429/JACoW-IPAC2019-WEPTS042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F. Carlier et al., "Towards optics measurements with a new LEIR BPM system", in Proc. IPAC'23, Venice, Italy, May 2023, pp. 1644-1647. doi:10.18429/JACoW-IPAC2023-TUPA150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A4EA0-1810-7690-7B0A-42BDBDE5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406AC3-F964-F1BB-BCA3-8EFE6D31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82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FEA9-AD11-D2EA-ACEB-50012B6D6A98}"/>
              </a:ext>
            </a:extLst>
          </p:cNvPr>
          <p:cNvSpPr txBox="1">
            <a:spLocks/>
          </p:cNvSpPr>
          <p:nvPr/>
        </p:nvSpPr>
        <p:spPr>
          <a:xfrm>
            <a:off x="577671" y="2230674"/>
            <a:ext cx="11376025" cy="10657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Thanks </a:t>
            </a:r>
            <a:r>
              <a:rPr lang="en-US"/>
              <a:t>for your </a:t>
            </a:r>
            <a:r>
              <a:rPr lang="en-US" dirty="0"/>
              <a:t>attention !</a:t>
            </a:r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5F97-7AF9-54F7-2622-0F9181A6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number of numbers and a line&#10;&#10;AI-generated content may be incorrect.">
            <a:extLst>
              <a:ext uri="{FF2B5EF4-FFF2-40B4-BE49-F238E27FC236}">
                <a16:creationId xmlns:a16="http://schemas.microsoft.com/office/drawing/2014/main" id="{B31B57B4-46F0-D5C0-F1EB-02C9F124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927664"/>
            <a:ext cx="5043054" cy="3782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A6F56-47D9-012D-59A0-0D5BAC8F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Extraction efficiency vs RDT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2C2C8-0716-D602-893B-FD68470F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92BAE-EBB9-E551-2370-2D0F600EC698}"/>
              </a:ext>
            </a:extLst>
          </p:cNvPr>
          <p:cNvSpPr txBox="1"/>
          <p:nvPr/>
        </p:nvSpPr>
        <p:spPr>
          <a:xfrm>
            <a:off x="1359753" y="1439335"/>
            <a:ext cx="3582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Extraction efficiency dependency on RDT strength </a:t>
            </a:r>
          </a:p>
        </p:txBody>
      </p:sp>
      <p:pic>
        <p:nvPicPr>
          <p:cNvPr id="18" name="Picture 1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A1FAF3D-9145-8710-1818-1BBF94F5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960" y="1870985"/>
            <a:ext cx="3838969" cy="38389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03D5C1-9282-7621-F6EB-4D2C456970C8}"/>
              </a:ext>
            </a:extLst>
          </p:cNvPr>
          <p:cNvSpPr txBox="1"/>
          <p:nvPr/>
        </p:nvSpPr>
        <p:spPr>
          <a:xfrm>
            <a:off x="6364378" y="1162336"/>
            <a:ext cx="47985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Extracted beam distribution in phase-space RDT=25 m^{-1/2}, Ekin=40 MeV per nucleon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CA8A5-DB03-3B7C-912A-F9DDD426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 October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B264C-310E-5942-D696-E108B962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8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EA47-9A17-EB79-EB19-ADB90DC60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AB66-FEF3-4DAF-F42E-F6A8E443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Outline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59BC99-5561-585B-257C-7C29843D8D18}"/>
              </a:ext>
            </a:extLst>
          </p:cNvPr>
          <p:cNvSpPr txBox="1"/>
          <p:nvPr/>
        </p:nvSpPr>
        <p:spPr>
          <a:xfrm>
            <a:off x="407989" y="1290652"/>
            <a:ext cx="6267875" cy="4364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Introduction and motivation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HEARTS project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Motivation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Low Energy Ion Ring accelerator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CERN Ion Complex Chain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Resonant slow extraction from 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C0C56F57-1C7C-30BB-2800-0F99F12CC03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F2DDA9EE-0FF4-4421-7C51-EF554F48F4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48BF0-DD33-9298-C71B-6E90747976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1B52-90F5-540B-F76F-E0F46BF1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8312265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u="sng" dirty="0"/>
              <a:t>H</a:t>
            </a:r>
            <a:r>
              <a:rPr lang="en-US" dirty="0"/>
              <a:t>igh-</a:t>
            </a:r>
            <a:r>
              <a:rPr lang="en-US" u="sng" dirty="0"/>
              <a:t>E</a:t>
            </a:r>
            <a:r>
              <a:rPr lang="en-US" dirty="0"/>
              <a:t>nergy </a:t>
            </a:r>
            <a:r>
              <a:rPr lang="en-US" u="sng" dirty="0"/>
              <a:t>A</a:t>
            </a:r>
            <a:r>
              <a:rPr lang="en-US" dirty="0"/>
              <a:t>ccelerators for </a:t>
            </a:r>
            <a:r>
              <a:rPr lang="en-US" u="sng" dirty="0"/>
              <a:t>R</a:t>
            </a:r>
            <a:r>
              <a:rPr lang="en-US" dirty="0"/>
              <a:t>adiation </a:t>
            </a:r>
            <a:r>
              <a:rPr lang="en-US" u="sng" dirty="0"/>
              <a:t>T</a:t>
            </a:r>
            <a:r>
              <a:rPr lang="en-US" dirty="0"/>
              <a:t>esting and </a:t>
            </a:r>
            <a:r>
              <a:rPr lang="en-US" u="sng" dirty="0"/>
              <a:t>S</a:t>
            </a:r>
            <a:r>
              <a:rPr lang="en-US" dirty="0"/>
              <a:t>hielding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B9B8C8-101D-1484-A65C-95645F1B9182}"/>
              </a:ext>
            </a:extLst>
          </p:cNvPr>
          <p:cNvSpPr txBox="1"/>
          <p:nvPr/>
        </p:nvSpPr>
        <p:spPr>
          <a:xfrm>
            <a:off x="764827" y="1766567"/>
            <a:ext cx="6022549" cy="39428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EU-funded project (2023 - 2026)</a:t>
            </a:r>
          </a:p>
          <a:p>
            <a:pPr>
              <a:spcBef>
                <a:spcPts val="1000"/>
              </a:spcBef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Aim: build and upgrade infrastructures in Europe for radiation testing for space exploration (mimic Galactic Cosmic Rays)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Focus </a:t>
            </a:r>
          </a:p>
          <a:p>
            <a:pPr>
              <a:spcBef>
                <a:spcPts val="1000"/>
              </a:spcBef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Electronics testing, shielding, and radiobiology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Consortium:</a:t>
            </a:r>
          </a:p>
          <a:p>
            <a:pPr>
              <a:spcBef>
                <a:spcPts val="1000"/>
              </a:spcBef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CERN, GSI, University of Padua and industrial partners (</a:t>
            </a:r>
            <a:r>
              <a:rPr lang="en-US" sz="2100" b="1" dirty="0" err="1">
                <a:solidFill>
                  <a:schemeClr val="tx2">
                    <a:lumMod val="50000"/>
                  </a:schemeClr>
                </a:solidFill>
              </a:rPr>
              <a:t>ThalesAlenia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 Space, Airbus, </a:t>
            </a:r>
            <a:r>
              <a:rPr lang="en-US" sz="2100" b="1" dirty="0" err="1">
                <a:solidFill>
                  <a:schemeClr val="tx2">
                    <a:lumMod val="50000"/>
                  </a:schemeClr>
                </a:solidFill>
              </a:rPr>
              <a:t>COSYLab</a:t>
            </a: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1000"/>
              </a:spcBef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5263B7F-5907-B6A4-D24E-8D3D3BE61EF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FEC2027A-92B4-A17E-EF0A-88A8B1E9D1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D4361-11BB-A294-F3DC-7BF17E9CA5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8" name="Picture 17" descr="A logo for a company&#10;&#10;AI-generated content may be incorrect.">
            <a:extLst>
              <a:ext uri="{FF2B5EF4-FFF2-40B4-BE49-F238E27FC236}">
                <a16:creationId xmlns:a16="http://schemas.microsoft.com/office/drawing/2014/main" id="{41E8B11F-77EE-0604-9FE1-A88E8612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253" y="373593"/>
            <a:ext cx="2040038" cy="2486903"/>
          </a:xfrm>
          <a:prstGeom prst="rect">
            <a:avLst/>
          </a:prstGeom>
        </p:spPr>
      </p:pic>
      <p:pic>
        <p:nvPicPr>
          <p:cNvPr id="20" name="Picture 19" descr="A person with a computer chip&#10;&#10;AI-generated content may be incorrect.">
            <a:extLst>
              <a:ext uri="{FF2B5EF4-FFF2-40B4-BE49-F238E27FC236}">
                <a16:creationId xmlns:a16="http://schemas.microsoft.com/office/drawing/2014/main" id="{BE3A0E00-B344-5858-7322-9DDDA6F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530" y="3348900"/>
            <a:ext cx="3680446" cy="24536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2C2F-AA6D-6767-CAD6-9663A1051183}"/>
              </a:ext>
            </a:extLst>
          </p:cNvPr>
          <p:cNvSpPr txBox="1"/>
          <p:nvPr/>
        </p:nvSpPr>
        <p:spPr>
          <a:xfrm>
            <a:off x="8440214" y="5809965"/>
            <a:ext cx="28337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/>
              <a:t>Picture generated by ChatGPT</a:t>
            </a:r>
          </a:p>
        </p:txBody>
      </p:sp>
    </p:spTree>
    <p:extLst>
      <p:ext uri="{BB962C8B-B14F-4D97-AF65-F5344CB8AC3E}">
        <p14:creationId xmlns:p14="http://schemas.microsoft.com/office/powerpoint/2010/main" val="343455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1E340-88A7-843E-4AC9-B6FA98C3C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4518-2741-F543-B290-E3C393CC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8312265" cy="55567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HEARTS 2024-2025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CF4D5-A85D-B902-B40E-8C554AC2330F}"/>
              </a:ext>
            </a:extLst>
          </p:cNvPr>
          <p:cNvSpPr txBox="1"/>
          <p:nvPr/>
        </p:nvSpPr>
        <p:spPr>
          <a:xfrm>
            <a:off x="601277" y="1243657"/>
            <a:ext cx="6022549" cy="39428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Successful pilot user run at CERN, 2024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Access to consortium partners as well as external users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10 companies and institutions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168 hours of beam time</a:t>
            </a:r>
          </a:p>
          <a:p>
            <a:pPr>
              <a:spcBef>
                <a:spcPts val="1000"/>
              </a:spcBef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 Second run planned for Nov/Dec 2025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Approx. 200 hours of beam time have been allocated</a:t>
            </a:r>
          </a:p>
          <a:p>
            <a:pPr>
              <a:spcBef>
                <a:spcPts val="1000"/>
              </a:spcBef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ECEC9476-530D-35F9-3116-4E01E2478A7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B9F2060-B03E-CB82-A2AC-377E0E702A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4E049-4E7E-110D-F8DE-B9D6FBB14E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8" name="Picture 17" descr="A logo for a company&#10;&#10;AI-generated content may be incorrect.">
            <a:extLst>
              <a:ext uri="{FF2B5EF4-FFF2-40B4-BE49-F238E27FC236}">
                <a16:creationId xmlns:a16="http://schemas.microsoft.com/office/drawing/2014/main" id="{CC448A23-7B8E-2941-2ED2-3EE609AD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952" y="683468"/>
            <a:ext cx="919060" cy="1120378"/>
          </a:xfrm>
          <a:prstGeom prst="rect">
            <a:avLst/>
          </a:prstGeom>
        </p:spPr>
      </p:pic>
      <p:pic>
        <p:nvPicPr>
          <p:cNvPr id="4" name="Picture 3" descr="A table with text and images&#10;&#10;AI-generated content may be incorrect.">
            <a:extLst>
              <a:ext uri="{FF2B5EF4-FFF2-40B4-BE49-F238E27FC236}">
                <a16:creationId xmlns:a16="http://schemas.microsoft.com/office/drawing/2014/main" id="{29AD24FA-E726-7346-C478-188664D6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74" y="67882"/>
            <a:ext cx="3530546" cy="3440786"/>
          </a:xfrm>
          <a:prstGeom prst="rect">
            <a:avLst/>
          </a:prstGeom>
        </p:spPr>
      </p:pic>
      <p:pic>
        <p:nvPicPr>
          <p:cNvPr id="6" name="Picture 5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BD5C5CED-D28B-3248-3B8A-0F97BC04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374" y="3524829"/>
            <a:ext cx="4366836" cy="280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C13D-EC2B-8468-5D16-CA0A2699D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436F-DBCE-A855-0814-8B2C1668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Motivation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B789BE-CC79-8ECF-B8F0-60E5726C674D}"/>
              </a:ext>
            </a:extLst>
          </p:cNvPr>
          <p:cNvSpPr txBox="1"/>
          <p:nvPr/>
        </p:nvSpPr>
        <p:spPr>
          <a:xfrm>
            <a:off x="407989" y="1290652"/>
            <a:ext cx="6267875" cy="34006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Electronics are essential in any space mission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Space sector turns to commercial-off-the-shelf (COTS) components for cost, performance and availability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Exposure to ionizing radiation from space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can generate failures 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u="sng" dirty="0">
                <a:solidFill>
                  <a:schemeClr val="tx2">
                    <a:lumMod val="50000"/>
                  </a:schemeClr>
                </a:solidFill>
              </a:rPr>
              <a:t>can be emulated by heavy ion beams available in synchrotron facilities</a:t>
            </a:r>
          </a:p>
          <a:p>
            <a:pPr marL="342900" indent="-342900">
              <a:spcBef>
                <a:spcPts val="1000"/>
              </a:spcBef>
              <a:buFontTx/>
              <a:buChar char="-"/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FontTx/>
              <a:buChar char="-"/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FontTx/>
              <a:buChar char="-"/>
            </a:pPr>
            <a:endParaRPr 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 descr="A satellite with a radio antenna&#10;&#10;AI-generated content may be incorrect.">
            <a:extLst>
              <a:ext uri="{FF2B5EF4-FFF2-40B4-BE49-F238E27FC236}">
                <a16:creationId xmlns:a16="http://schemas.microsoft.com/office/drawing/2014/main" id="{BE65DE97-6C61-B560-EF35-104EB9B1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866" y="316513"/>
            <a:ext cx="2588387" cy="3001027"/>
          </a:xfrm>
          <a:prstGeom prst="rect">
            <a:avLst/>
          </a:prstGeom>
          <a:noFill/>
        </p:spPr>
      </p:pic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C25086A8-68E4-C0EB-0FEB-0DB17AF37AC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93512E6-E054-EA5F-473A-9963C0690A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06ADB-BAE3-8739-D763-AF135F4CC3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6" name="Picture 5" descr="An astronaut in space with a rocket and stars&#10;&#10;AI-generated content may be incorrect.">
            <a:extLst>
              <a:ext uri="{FF2B5EF4-FFF2-40B4-BE49-F238E27FC236}">
                <a16:creationId xmlns:a16="http://schemas.microsoft.com/office/drawing/2014/main" id="{F9F7DA17-328E-0D29-7D02-840993133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74" y="3429000"/>
            <a:ext cx="3624972" cy="2416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96F9C1-775C-9BB7-616D-09B2C843B4F7}"/>
              </a:ext>
            </a:extLst>
          </p:cNvPr>
          <p:cNvSpPr txBox="1"/>
          <p:nvPr/>
        </p:nvSpPr>
        <p:spPr>
          <a:xfrm>
            <a:off x="8336136" y="5833995"/>
            <a:ext cx="28337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/>
              <a:t>Picture generated by ChatGPT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E16F1-F6BB-A298-0BCE-DFA7945E352A}"/>
              </a:ext>
            </a:extLst>
          </p:cNvPr>
          <p:cNvSpPr txBox="1"/>
          <p:nvPr/>
        </p:nvSpPr>
        <p:spPr>
          <a:xfrm>
            <a:off x="407989" y="4637323"/>
            <a:ext cx="6267875" cy="16063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Space exploration requires testing of radiobiology constraints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Amongst many 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567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9DD5-AB18-ED3C-02D8-B95FE79E2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C4BD9-1F98-E647-46D1-38142E3B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Motivation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41BD5-7A04-0ADC-E0F4-9135FE069412}"/>
              </a:ext>
            </a:extLst>
          </p:cNvPr>
          <p:cNvSpPr txBox="1"/>
          <p:nvPr/>
        </p:nvSpPr>
        <p:spPr>
          <a:xfrm>
            <a:off x="407989" y="959006"/>
            <a:ext cx="6267875" cy="296622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 global supply gap exists in terms of availability of heavy ion beams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Low- and standard-energies</a:t>
            </a:r>
          </a:p>
          <a:p>
            <a:pPr>
              <a:spcBef>
                <a:spcPts val="1000"/>
              </a:spcBef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    (&lt; 50 MeV/nucleon or &lt; 1mm range in Silicon)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u="sng" dirty="0">
                <a:solidFill>
                  <a:schemeClr val="tx2">
                    <a:lumMod val="50000"/>
                  </a:schemeClr>
                </a:solidFill>
              </a:rPr>
              <a:t>High-energy</a:t>
            </a:r>
          </a:p>
          <a:p>
            <a:pPr>
              <a:spcBef>
                <a:spcPts val="1000"/>
              </a:spcBef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    (&gt; 50 MeV/nucleon or &gt; 1mm range in Silicon)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Access can take time (approval time at NSRL is approx. 1 year)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3CF1669C-1E86-8310-5E8E-330905FD554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E87EDE2-B945-D5C9-DD69-121DC5AB7E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7DA2E-B2B1-6873-5044-2CA16AC4EC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4" name="Picture 3" descr="A graph of a graph showing the price of the country&#10;&#10;AI-generated content may be incorrect.">
            <a:extLst>
              <a:ext uri="{FF2B5EF4-FFF2-40B4-BE49-F238E27FC236}">
                <a16:creationId xmlns:a16="http://schemas.microsoft.com/office/drawing/2014/main" id="{47697BC7-E306-2C54-4B80-9823C0616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439" y="1016111"/>
            <a:ext cx="5100572" cy="3177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F2C01-F92F-02F8-57A9-C8F998D52420}"/>
              </a:ext>
            </a:extLst>
          </p:cNvPr>
          <p:cNvSpPr txBox="1"/>
          <p:nvPr/>
        </p:nvSpPr>
        <p:spPr>
          <a:xfrm>
            <a:off x="8374197" y="600612"/>
            <a:ext cx="3219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u="sng" dirty="0"/>
              <a:t>High-energy</a:t>
            </a:r>
            <a:r>
              <a:rPr lang="en-US" b="1" dirty="0"/>
              <a:t> ion supply gap</a:t>
            </a:r>
          </a:p>
          <a:p>
            <a:pPr algn="ctr"/>
            <a:r>
              <a:rPr lang="en-US" b="1" dirty="0"/>
              <a:t>(crude estimate)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F6791-3A3F-6D43-7FC7-4EE6D24C52B7}"/>
              </a:ext>
            </a:extLst>
          </p:cNvPr>
          <p:cNvSpPr txBox="1"/>
          <p:nvPr/>
        </p:nvSpPr>
        <p:spPr>
          <a:xfrm>
            <a:off x="6920949" y="4194037"/>
            <a:ext cx="30628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* Taken from [2] based on [3]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9BCE9-1489-A7B4-8BD4-F2FEF1887C44}"/>
              </a:ext>
            </a:extLst>
          </p:cNvPr>
          <p:cNvSpPr txBox="1"/>
          <p:nvPr/>
        </p:nvSpPr>
        <p:spPr>
          <a:xfrm>
            <a:off x="318780" y="4147208"/>
            <a:ext cx="609600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 What comes next ? 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Take advantage of existing CERN infrastructure potential 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Middle to long term plan (&gt;2030)</a:t>
            </a:r>
          </a:p>
        </p:txBody>
      </p:sp>
      <p:pic>
        <p:nvPicPr>
          <p:cNvPr id="12" name="Picture 11" descr="A red circle with white border&#10;&#10;AI-generated content may be incorrect.">
            <a:extLst>
              <a:ext uri="{FF2B5EF4-FFF2-40B4-BE49-F238E27FC236}">
                <a16:creationId xmlns:a16="http://schemas.microsoft.com/office/drawing/2014/main" id="{D3755608-3E6F-615B-E4A3-49C23BBA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83" y="5337425"/>
            <a:ext cx="924730" cy="619538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pic>
        <p:nvPicPr>
          <p:cNvPr id="14" name="Picture 13" descr="A flag with a star and circle&#10;&#10;AI-generated content may be incorrect.">
            <a:extLst>
              <a:ext uri="{FF2B5EF4-FFF2-40B4-BE49-F238E27FC236}">
                <a16:creationId xmlns:a16="http://schemas.microsoft.com/office/drawing/2014/main" id="{D74C9176-A1C6-3C12-AC2E-88777C8B4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660" y="5293345"/>
            <a:ext cx="972432" cy="6636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F3DC1E-152E-27EB-5A01-1460EC53DE96}"/>
              </a:ext>
            </a:extLst>
          </p:cNvPr>
          <p:cNvSpPr txBox="1"/>
          <p:nvPr/>
        </p:nvSpPr>
        <p:spPr>
          <a:xfrm>
            <a:off x="6928383" y="4861931"/>
            <a:ext cx="51005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Other important key players not yet considered:</a:t>
            </a:r>
          </a:p>
        </p:txBody>
      </p:sp>
    </p:spTree>
    <p:extLst>
      <p:ext uri="{BB962C8B-B14F-4D97-AF65-F5344CB8AC3E}">
        <p14:creationId xmlns:p14="http://schemas.microsoft.com/office/powerpoint/2010/main" val="22079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6787-D08A-813C-FA53-3063ACDE6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CB09-B964-8688-94B1-3B0D0455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Objective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37F588-1985-3820-7B52-C6C33BDEACB1}"/>
              </a:ext>
            </a:extLst>
          </p:cNvPr>
          <p:cNvSpPr txBox="1"/>
          <p:nvPr/>
        </p:nvSpPr>
        <p:spPr>
          <a:xfrm>
            <a:off x="366001" y="1158113"/>
            <a:ext cx="5801438" cy="13019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Concept Design Report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Add 2000 hours/year of high-energy ions to the global supply around 2030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067D3466-0FA3-6AFE-AA12-F022196C692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E3712D6-DF91-0DFA-B9A6-F3B55ED79B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51BFE-0009-096D-7CB5-C713AC00B0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4" name="Picture 3" descr="A graph of a graph showing the price of the country&#10;&#10;AI-generated content may be incorrect.">
            <a:extLst>
              <a:ext uri="{FF2B5EF4-FFF2-40B4-BE49-F238E27FC236}">
                <a16:creationId xmlns:a16="http://schemas.microsoft.com/office/drawing/2014/main" id="{A83976FC-D183-BB20-BDC4-F529D41A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439" y="1640576"/>
            <a:ext cx="5100572" cy="3177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B3385-9ADF-90FD-D749-6790466868E5}"/>
              </a:ext>
            </a:extLst>
          </p:cNvPr>
          <p:cNvSpPr txBox="1"/>
          <p:nvPr/>
        </p:nvSpPr>
        <p:spPr>
          <a:xfrm>
            <a:off x="8374197" y="1225077"/>
            <a:ext cx="32192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/>
              <a:t>High-energy ion supply gap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3F62B-856D-EE26-BCA2-3859E7135D4A}"/>
              </a:ext>
            </a:extLst>
          </p:cNvPr>
          <p:cNvSpPr txBox="1"/>
          <p:nvPr/>
        </p:nvSpPr>
        <p:spPr>
          <a:xfrm>
            <a:off x="6920949" y="4818502"/>
            <a:ext cx="30628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* Taken from [2] based on [3]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930FF-409D-85A6-25ED-1380EB13B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26" t="27258" r="16643"/>
          <a:stretch>
            <a:fillRect/>
          </a:stretch>
        </p:blipFill>
        <p:spPr>
          <a:xfrm>
            <a:off x="1338149" y="2520451"/>
            <a:ext cx="3903169" cy="1609421"/>
          </a:xfrm>
          <a:prstGeom prst="rect">
            <a:avLst/>
          </a:prstGeom>
        </p:spPr>
      </p:pic>
      <p:pic>
        <p:nvPicPr>
          <p:cNvPr id="12" name="Picture 11" descr="A red circle with white border&#10;&#10;AI-generated content may be incorrect.">
            <a:extLst>
              <a:ext uri="{FF2B5EF4-FFF2-40B4-BE49-F238E27FC236}">
                <a16:creationId xmlns:a16="http://schemas.microsoft.com/office/drawing/2014/main" id="{8F3C4311-5FDB-DB7C-8F1C-90BB893E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727" y="5345194"/>
            <a:ext cx="924730" cy="619538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pic>
        <p:nvPicPr>
          <p:cNvPr id="13" name="Picture 12" descr="A flag with a star and circle&#10;&#10;AI-generated content may be incorrect.">
            <a:extLst>
              <a:ext uri="{FF2B5EF4-FFF2-40B4-BE49-F238E27FC236}">
                <a16:creationId xmlns:a16="http://schemas.microsoft.com/office/drawing/2014/main" id="{1A6BD23D-BDDA-402F-3379-E190F99E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004" y="5301114"/>
            <a:ext cx="972432" cy="66361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DD2C21D-9231-08F0-B18D-98670C20327C}"/>
              </a:ext>
            </a:extLst>
          </p:cNvPr>
          <p:cNvSpPr/>
          <p:nvPr/>
        </p:nvSpPr>
        <p:spPr>
          <a:xfrm>
            <a:off x="3947532" y="2460051"/>
            <a:ext cx="929268" cy="86301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1AEAE2-3C0C-6EB3-F1FA-6D7580B4A35F}"/>
              </a:ext>
            </a:extLst>
          </p:cNvPr>
          <p:cNvCxnSpPr>
            <a:cxnSpLocks/>
          </p:cNvCxnSpPr>
          <p:nvPr/>
        </p:nvCxnSpPr>
        <p:spPr>
          <a:xfrm flipH="1">
            <a:off x="3694771" y="3429000"/>
            <a:ext cx="505522" cy="12235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95E2BC9-3E08-6131-9B5F-DE2FC9A7B9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489" t="56666"/>
          <a:stretch>
            <a:fillRect/>
          </a:stretch>
        </p:blipFill>
        <p:spPr>
          <a:xfrm>
            <a:off x="2463322" y="5449507"/>
            <a:ext cx="1948844" cy="43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59706FD-ADA4-9732-B7C9-9FB48B38EB8D}"/>
              </a:ext>
            </a:extLst>
          </p:cNvPr>
          <p:cNvSpPr txBox="1"/>
          <p:nvPr/>
        </p:nvSpPr>
        <p:spPr>
          <a:xfrm>
            <a:off x="1330905" y="4751452"/>
            <a:ext cx="46314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Energies from 20 to 100 MeV/nucleon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At least five ions</a:t>
            </a:r>
          </a:p>
        </p:txBody>
      </p:sp>
    </p:spTree>
    <p:extLst>
      <p:ext uri="{BB962C8B-B14F-4D97-AF65-F5344CB8AC3E}">
        <p14:creationId xmlns:p14="http://schemas.microsoft.com/office/powerpoint/2010/main" val="29166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C6468-0919-F64C-42B0-7FCE1AC0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6818-296E-AA5C-8407-C15A9E28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Outline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943450-3AD7-BEBE-2C6A-72B48462F981}"/>
              </a:ext>
            </a:extLst>
          </p:cNvPr>
          <p:cNvSpPr txBox="1"/>
          <p:nvPr/>
        </p:nvSpPr>
        <p:spPr>
          <a:xfrm>
            <a:off x="407989" y="1290652"/>
            <a:ext cx="6267875" cy="4364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Introduction and motivation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HEARTS project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Motivation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Low Energy Ion Ring accelerator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CERN Ion Complex Chain</a:t>
            </a:r>
          </a:p>
          <a:p>
            <a:pPr marL="800100" lvl="1" indent="-342900">
              <a:spcBef>
                <a:spcPts val="1000"/>
              </a:spcBef>
              <a:buFontTx/>
              <a:buChar char="-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Resonant slow extraction from LEIR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0300208-29D6-00B2-2FEB-B91D5C5A00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06 October 2025</a:t>
            </a:r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07C3F113-B4E2-28AE-6C3C-9ED005F103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EC Cortés García | HEARTS at LEIR: radiation testing of electronics for space applications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BA9A2-639D-6FCE-264A-FE0DC3F91A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07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26431</TotalTime>
  <Words>1982</Words>
  <Application>Microsoft Macintosh PowerPoint</Application>
  <PresentationFormat>Widescreen</PresentationFormat>
  <Paragraphs>334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 Math</vt:lpstr>
      <vt:lpstr>Office Theme</vt:lpstr>
      <vt:lpstr>HEARTS at LEIR: radiation testing of electronics for space applications</vt:lpstr>
      <vt:lpstr>Acknowledgments</vt:lpstr>
      <vt:lpstr>Outline</vt:lpstr>
      <vt:lpstr>High-Energy Accelerators for Radiation Testing and Shielding</vt:lpstr>
      <vt:lpstr>HEARTS 2024-2025</vt:lpstr>
      <vt:lpstr>Motivation</vt:lpstr>
      <vt:lpstr>Motivation</vt:lpstr>
      <vt:lpstr>Objective</vt:lpstr>
      <vt:lpstr>Outline</vt:lpstr>
      <vt:lpstr>CERN Ion Chain Complex</vt:lpstr>
      <vt:lpstr>Low Energy Ion Ring layout</vt:lpstr>
      <vt:lpstr>Low Energy Ion Ring</vt:lpstr>
      <vt:lpstr>Low Energy Ion Ring</vt:lpstr>
      <vt:lpstr>Outline</vt:lpstr>
      <vt:lpstr>Slow extraction from LEIR</vt:lpstr>
      <vt:lpstr>Slow extraction from LEIR</vt:lpstr>
      <vt:lpstr>Practical considerations</vt:lpstr>
      <vt:lpstr>Practical considerations</vt:lpstr>
      <vt:lpstr>Extraction efficiency</vt:lpstr>
      <vt:lpstr>Extraction efficiency</vt:lpstr>
      <vt:lpstr>Model and non-linear dynamics</vt:lpstr>
      <vt:lpstr>Preliminary flattop extension test (D. Bodart, S. Deleval, G. Le Godec, T. Argyropoulos, M. Slupecki) </vt:lpstr>
      <vt:lpstr>Outline</vt:lpstr>
      <vt:lpstr>Summary</vt:lpstr>
      <vt:lpstr>Sources</vt:lpstr>
      <vt:lpstr>PowerPoint Presentation</vt:lpstr>
      <vt:lpstr>Extraction efficiency vs RDT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Edgar Cristopher Cortes Garcia</dc:creator>
  <cp:lastModifiedBy>Edgar Cristopher Cortes Garcia</cp:lastModifiedBy>
  <cp:revision>130</cp:revision>
  <dcterms:created xsi:type="dcterms:W3CDTF">2025-05-16T09:03:24Z</dcterms:created>
  <dcterms:modified xsi:type="dcterms:W3CDTF">2025-10-06T00:09:39Z</dcterms:modified>
</cp:coreProperties>
</file>