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2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heme/theme3.xml" ContentType="application/vnd.openxmlformats-officedocument.them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2.xml" ContentType="application/vnd.openxmlformats-officedocument.presentationml.notesSlide+xml"/>
  <Override PartName="/ppt/tags/tag13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9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4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49.xml" ContentType="application/vnd.openxmlformats-officedocument.presentationml.tags+xml"/>
  <Override PartName="/ppt/notesSlides/notesSlide14.xml" ContentType="application/vnd.openxmlformats-officedocument.presentationml.notesSlide+xml"/>
  <Override PartName="/ppt/tags/tag15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1.xml" ContentType="application/vnd.openxmlformats-officedocument.presentationml.tags+xml"/>
  <Override PartName="/ppt/notesSlides/notesSlide18.xml" ContentType="application/vnd.openxmlformats-officedocument.presentationml.notesSlide+xml"/>
  <Override PartName="/ppt/tags/tag152.xml" ContentType="application/vnd.openxmlformats-officedocument.presentationml.tags+xml"/>
  <Override PartName="/ppt/notesSlides/notesSlide19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55.xml" ContentType="application/vnd.openxmlformats-officedocument.presentationml.tags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749" r:id="rId2"/>
    <p:sldId id="3994" r:id="rId3"/>
    <p:sldId id="3993" r:id="rId4"/>
    <p:sldId id="3860" r:id="rId5"/>
    <p:sldId id="3978" r:id="rId6"/>
    <p:sldId id="4013" r:id="rId7"/>
    <p:sldId id="3939" r:id="rId8"/>
    <p:sldId id="3856" r:id="rId9"/>
    <p:sldId id="3969" r:id="rId10"/>
    <p:sldId id="3996" r:id="rId11"/>
    <p:sldId id="4001" r:id="rId12"/>
    <p:sldId id="4002" r:id="rId13"/>
    <p:sldId id="4017" r:id="rId14"/>
    <p:sldId id="4003" r:id="rId15"/>
    <p:sldId id="4004" r:id="rId16"/>
    <p:sldId id="4022" r:id="rId17"/>
    <p:sldId id="3980" r:id="rId18"/>
    <p:sldId id="4007" r:id="rId19"/>
    <p:sldId id="3981" r:id="rId20"/>
    <p:sldId id="4005" r:id="rId21"/>
    <p:sldId id="3985" r:id="rId22"/>
    <p:sldId id="4018" r:id="rId23"/>
    <p:sldId id="4009" r:id="rId24"/>
    <p:sldId id="4021" r:id="rId25"/>
    <p:sldId id="3959" r:id="rId26"/>
    <p:sldId id="3989" r:id="rId27"/>
    <p:sldId id="3887" r:id="rId28"/>
    <p:sldId id="3968" r:id="rId29"/>
    <p:sldId id="259" r:id="rId30"/>
    <p:sldId id="4006" r:id="rId31"/>
    <p:sldId id="4012" r:id="rId32"/>
    <p:sldId id="4016" r:id="rId33"/>
    <p:sldId id="4023" r:id="rId34"/>
    <p:sldId id="4014" r:id="rId35"/>
    <p:sldId id="3869" r:id="rId36"/>
    <p:sldId id="3925" r:id="rId37"/>
  </p:sldIdLst>
  <p:sldSz cx="12192000" cy="6858000"/>
  <p:notesSz cx="6858000" cy="9144000"/>
  <p:embeddedFontLst>
    <p:embeddedFont>
      <p:font typeface="Barlow Condensed ExtraBold" panose="00000906000000000000" pitchFamily="2" charset="0"/>
      <p:bold r:id="rId40"/>
      <p:boldItalic r:id="rId41"/>
    </p:embeddedFont>
    <p:embeddedFont>
      <p:font typeface="Barlow ExtraBold" panose="00000900000000000000" pitchFamily="2" charset="0"/>
      <p:bold r:id="rId42"/>
      <p:boldItalic r:id="rId43"/>
    </p:embeddedFont>
    <p:embeddedFont>
      <p:font typeface="Cambria Math" panose="02040503050406030204" pitchFamily="18" charset="0"/>
      <p:regular r:id="rId44"/>
    </p:embeddedFont>
  </p:embeddedFontLst>
  <p:custDataLst>
    <p:tags r:id="rId4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4CF9CB4-6EDB-4AC2-9AFB-EFC6E4817A6D}">
          <p14:sldIdLst>
            <p14:sldId id="3749"/>
          </p14:sldIdLst>
        </p14:section>
        <p14:section name="Introduction" id="{A687D091-C38E-44DC-BB6C-B7F9F0851806}">
          <p14:sldIdLst>
            <p14:sldId id="3994"/>
            <p14:sldId id="3993"/>
            <p14:sldId id="3860"/>
            <p14:sldId id="3978"/>
            <p14:sldId id="4013"/>
          </p14:sldIdLst>
        </p14:section>
        <p14:section name="Overview: ongoing mixed helium-carbon ion beam experiments" id="{D7E333B8-2A3E-44E3-99BA-79F0C52B534C}">
          <p14:sldIdLst>
            <p14:sldId id="3939"/>
            <p14:sldId id="3856"/>
            <p14:sldId id="3969"/>
            <p14:sldId id="3996"/>
            <p14:sldId id="4001"/>
            <p14:sldId id="4002"/>
            <p14:sldId id="4017"/>
            <p14:sldId id="4003"/>
            <p14:sldId id="4004"/>
          </p14:sldIdLst>
        </p14:section>
        <p14:section name="Mixed beam slow extraction" id="{87A66479-933A-4AD7-AC77-3D124EE4A510}">
          <p14:sldIdLst>
            <p14:sldId id="4022"/>
            <p14:sldId id="3980"/>
            <p14:sldId id="4007"/>
            <p14:sldId id="3981"/>
            <p14:sldId id="4005"/>
            <p14:sldId id="3985"/>
            <p14:sldId id="4018"/>
            <p14:sldId id="4009"/>
            <p14:sldId id="4021"/>
          </p14:sldIdLst>
        </p14:section>
        <p14:section name="Outlook and Conclusion" id="{06EDAA62-CAE9-4757-9FA3-F9D109CCAD08}">
          <p14:sldIdLst>
            <p14:sldId id="3959"/>
            <p14:sldId id="3989"/>
          </p14:sldIdLst>
        </p14:section>
        <p14:section name="References" id="{A75184CD-10DF-4CC5-9609-04BC3F636BC9}">
          <p14:sldIdLst>
            <p14:sldId id="3887"/>
          </p14:sldIdLst>
        </p14:section>
        <p14:section name="Appendix" id="{A086CE7A-3EE7-4B7F-A33F-FB8337D29526}">
          <p14:sldIdLst>
            <p14:sldId id="3968"/>
            <p14:sldId id="259"/>
            <p14:sldId id="4006"/>
            <p14:sldId id="4012"/>
            <p14:sldId id="4016"/>
            <p14:sldId id="4023"/>
            <p14:sldId id="4014"/>
            <p14:sldId id="3869"/>
            <p14:sldId id="3925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CF5F74-D188-29DE-26A0-1C34DD726949}" name="Guest zvf" initials="Gz" userId="Guest zvf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132" clrIdx="0">
    <p:extLst>
      <p:ext uri="{19B8F6BF-5375-455C-9EA6-DF929625EA0E}">
        <p15:presenceInfo xmlns:p15="http://schemas.microsoft.com/office/powerpoint/2012/main" userId="Christina Drimmel" providerId="None"/>
      </p:ext>
    </p:extLst>
  </p:cmAuthor>
  <p:cmAuthor id="2" name="Springer" initials="S" lastIdx="18" clrIdx="1">
    <p:extLst>
      <p:ext uri="{19B8F6BF-5375-455C-9EA6-DF929625EA0E}">
        <p15:presenceInfo xmlns:p15="http://schemas.microsoft.com/office/powerpoint/2012/main" userId="Springer" providerId="None"/>
      </p:ext>
    </p:extLst>
  </p:cmAuthor>
  <p:cmAuthor id="3" name="Sebastian" initials="S" lastIdx="33" clrIdx="2">
    <p:extLst>
      <p:ext uri="{19B8F6BF-5375-455C-9EA6-DF929625EA0E}">
        <p15:presenceInfo xmlns:p15="http://schemas.microsoft.com/office/powerpoint/2012/main" userId="Sebast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B2E2E"/>
    <a:srgbClr val="008000"/>
    <a:srgbClr val="FFA400"/>
    <a:srgbClr val="006699"/>
    <a:srgbClr val="FFFFFF"/>
    <a:srgbClr val="BFBFBF"/>
    <a:srgbClr val="1010FF"/>
    <a:srgbClr val="2C1B14"/>
    <a:srgbClr val="FF8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1" autoAdjust="0"/>
    <p:restoredTop sz="86055" autoAdjust="0"/>
  </p:normalViewPr>
  <p:slideViewPr>
    <p:cSldViewPr snapToGrid="0" showGuides="1">
      <p:cViewPr>
        <p:scale>
          <a:sx n="66" d="100"/>
          <a:sy n="66" d="100"/>
        </p:scale>
        <p:origin x="276" y="19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8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-103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heme" Target="../theme/theme3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B6B62FD-DEA5-4016-A686-92BD436E4AF0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D031BE-D109-46DC-97CA-86C8CC80DEF3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2F50-EEFB-414C-A5B9-E53AB6640962}" type="datetimeFigureOut">
              <a:rPr lang="de-AT" smtClean="0">
                <a:latin typeface="Arial" panose="020B0604020202020204" pitchFamily="34" charset="0"/>
              </a:rPr>
              <a:t>04.10.2025</a:t>
            </a:fld>
            <a:endParaRPr lang="de-AT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3E70E89-9D63-4AE7-AA10-359BADF98E1C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848377-D64A-4E24-83A8-537299BF9731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8C977-CDE1-48A9-8E7D-2B9A79EDCF35}" type="slidenum">
              <a:rPr lang="de-AT" smtClean="0">
                <a:latin typeface="Arial" panose="020B0604020202020204" pitchFamily="34" charset="0"/>
              </a:rPr>
              <a:t>‹#›</a:t>
            </a:fld>
            <a:endParaRPr lang="de-A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79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2" Type="http://schemas.openxmlformats.org/officeDocument/2006/relationships/tags" Target="../tags/tag125.xml"/><Relationship Id="rId1" Type="http://schemas.openxmlformats.org/officeDocument/2006/relationships/theme" Target="../theme/theme2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AT" dirty="0">
                <a:latin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116C0E1-FA71-4E92-9BA0-377972D4F09A}" type="datetimeFigureOut">
              <a:rPr lang="de-AT" smtClean="0"/>
              <a:pPr/>
              <a:t>04.10.2025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AT" dirty="0">
                <a:latin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D8BEB3B-C5EA-45F3-97F0-E17E2A187F46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9051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5149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246AB-4722-F4F1-6404-98193D83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272F4-D5D2-82C1-CA8F-2D6C606D8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1CBAD-070F-7493-3933-BFEFEF9FB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096B6-73B3-0E42-2771-408F1D0BB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9046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05AA-4FD9-DB81-4A08-B5F2014A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C8584-2A94-986E-C997-83E2409CA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53B96-CE44-C737-6856-C73A76B7A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09531-1903-DEDE-DD87-CE4EBCA6E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55327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A8599-0219-5D88-BB50-C230E6213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4CCE6-1EF1-5C4B-7970-56B893E20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24ED0-2F0A-494D-7C51-9685C9BD3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520ED-A56E-CD4D-2795-C65014BAB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3840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E3B0F-D8CC-3600-3F9A-1B6E0C515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E4B60-B139-CB2E-27B3-F91A43BB4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BAF56-7592-EC96-D3DD-84AB77E55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0300E-0B45-9E97-C6B1-215BE5CDC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35096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52782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67F95-C699-839C-6132-71466EF3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BDC3D-156C-00E3-3BA9-C92781324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A133ED-58A2-6187-91C6-9903AAB34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FECE4-1C24-1B40-4B4B-A79012F94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08817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8410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7068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31804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865EF-D907-05D4-AD13-400A5851E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C51A6-0C1E-C406-3507-DBE3C1284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29F93-AE5A-DF2A-2779-347AF6637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2F263-67DA-9A01-2798-70E9E864F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99791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1FBE3-3509-C0B9-6871-7F807804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DEC18-99E7-E002-F32E-D385C567A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8DC46-FF67-9F11-E3FF-44FBD1204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E49C6-2CC0-74AE-D82F-01878DBE3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6630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0166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51C54-94ED-CB8D-9C8A-8D797D551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D6D97-01E9-A95B-B6F4-35DFA0FEF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1C797-4C51-BF94-0F64-1B94FE2D4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6E25C-130B-4BBC-946F-90CC8A176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4984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D3703-1675-85BD-7DCF-DAD9AF9D7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D0A13-461F-BF9B-6C47-12D7CC73D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FDCCCC-8D02-3BB8-D881-59C3E2F17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A841-156C-A6DE-F541-31B15ED69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3057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036EB-96F8-42A1-5089-56A2DFA8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FE9D8-1C92-664A-DE6F-C714DD261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41E5F-017F-E5FA-0400-E62518393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610F1-72E7-7FFE-A8C6-8A4887E1F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89121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4376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80CA00-DA8E-2866-81C0-29EEC51691AD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EC16C-3C44-8681-01DA-AF6416E0A15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662DB-A2E0-B6ED-D454-488CF4895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2BBA7-8D8D-B3AB-EA48-001EE8520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3ED63-FA9B-8FD1-ED51-96FC9AD0B2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80CA00-DA8E-2866-81C0-29EEC51691AD}" type="slidenum">
              <a:rPr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284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1191A-8AE0-1633-0C7B-42DFA6BE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676B1-D177-108A-F416-FBB7EA135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056DF-2BBB-1798-6AA7-167B0E518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918E7-DC20-760A-0E20-4358B9DB8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71179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3D7F1-3879-61BB-5C48-09CD87E6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91ECC-212E-B9B4-5669-566612BC7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CEA49-A384-0969-6BD9-51B4117F8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13104-E7AD-CFE9-7DF8-333A3EB3E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76899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7342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48435-E5A7-D96C-8281-0F5CB5A95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86D0B-AB9F-8421-B95D-874ED46B3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EA9D4-8E21-3960-FAA2-BA669E49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E5F96-D01E-3639-785D-ED8C815B6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018088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7547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738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92DC-1DCB-D575-B5A9-2CAD21471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BD5F7-67F3-0B6A-468B-643D098BB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A4D9BC-0C79-490D-EBF9-0E8D51010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D3FD0-FE9C-ECFB-F423-A9164D5A5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29020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89604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7544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3469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B3C2C-D471-B5E5-F721-3F033608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3F7A6F-85CB-D075-D5F4-F57695B0B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79F97-FDD1-B3EE-8823-0302BD0B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B53A0-3465-55E1-51D8-AE2DBC35E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BEB3B-C5EA-45F3-97F0-E17E2A187F46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3328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5.svg"/><Relationship Id="rId5" Type="http://schemas.openxmlformats.org/officeDocument/2006/relationships/tags" Target="../tags/tag58.xml"/><Relationship Id="rId10" Type="http://schemas.openxmlformats.org/officeDocument/2006/relationships/image" Target="../media/image4.png"/><Relationship Id="rId4" Type="http://schemas.openxmlformats.org/officeDocument/2006/relationships/tags" Target="../tags/tag57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64.xml"/><Relationship Id="rId7" Type="http://schemas.openxmlformats.org/officeDocument/2006/relationships/image" Target="../media/image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69.xml"/><Relationship Id="rId7" Type="http://schemas.openxmlformats.org/officeDocument/2006/relationships/image" Target="../media/image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5.sv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78.xml"/><Relationship Id="rId7" Type="http://schemas.openxmlformats.org/officeDocument/2006/relationships/image" Target="../media/image4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8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9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10" Type="http://schemas.openxmlformats.org/officeDocument/2006/relationships/image" Target="../media/image3.svg"/><Relationship Id="rId4" Type="http://schemas.openxmlformats.org/officeDocument/2006/relationships/tags" Target="../tags/tag13.xml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00.xml"/><Relationship Id="rId7" Type="http://schemas.openxmlformats.org/officeDocument/2006/relationships/image" Target="../media/image7.sv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10.png"/><Relationship Id="rId4" Type="http://schemas.openxmlformats.org/officeDocument/2006/relationships/tags" Target="../tags/tag101.xml"/><Relationship Id="rId9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04.xml"/><Relationship Id="rId7" Type="http://schemas.openxmlformats.org/officeDocument/2006/relationships/image" Target="../media/image7.sv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10.png"/><Relationship Id="rId4" Type="http://schemas.openxmlformats.org/officeDocument/2006/relationships/tags" Target="../tags/tag105.xml"/><Relationship Id="rId9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13" Type="http://schemas.openxmlformats.org/officeDocument/2006/relationships/image" Target="../media/image10.png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image" Target="../media/image9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8.png"/><Relationship Id="rId5" Type="http://schemas.openxmlformats.org/officeDocument/2006/relationships/tags" Target="../tags/tag110.xml"/><Relationship Id="rId10" Type="http://schemas.openxmlformats.org/officeDocument/2006/relationships/image" Target="../media/image7.svg"/><Relationship Id="rId4" Type="http://schemas.openxmlformats.org/officeDocument/2006/relationships/tags" Target="../tags/tag109.xml"/><Relationship Id="rId9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15.xml"/><Relationship Id="rId7" Type="http://schemas.openxmlformats.org/officeDocument/2006/relationships/image" Target="../media/image7.sv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10.png"/><Relationship Id="rId4" Type="http://schemas.openxmlformats.org/officeDocument/2006/relationships/tags" Target="../tags/tag116.xml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ags" Target="../tags/tag119.xml"/><Relationship Id="rId7" Type="http://schemas.openxmlformats.org/officeDocument/2006/relationships/image" Target="../media/image6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10.png"/><Relationship Id="rId5" Type="http://schemas.openxmlformats.org/officeDocument/2006/relationships/tags" Target="../tags/tag121.xml"/><Relationship Id="rId10" Type="http://schemas.openxmlformats.org/officeDocument/2006/relationships/image" Target="../media/image9.png"/><Relationship Id="rId4" Type="http://schemas.openxmlformats.org/officeDocument/2006/relationships/tags" Target="../tags/tag120.xml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24.xml"/><Relationship Id="rId7" Type="http://schemas.openxmlformats.org/officeDocument/2006/relationships/image" Target="../media/image8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5.sv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5.sv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5.svg"/><Relationship Id="rId4" Type="http://schemas.openxmlformats.org/officeDocument/2006/relationships/tags" Target="../tags/tag42.xml"/><Relationship Id="rId9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5.svg"/><Relationship Id="rId5" Type="http://schemas.openxmlformats.org/officeDocument/2006/relationships/tags" Target="../tags/tag50.xml"/><Relationship Id="rId10" Type="http://schemas.openxmlformats.org/officeDocument/2006/relationships/image" Target="../media/image4.png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6F95A-C572-4753-9A21-DBF6531D5F3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308100" y="2276475"/>
            <a:ext cx="9577388" cy="1524000"/>
          </a:xfrm>
        </p:spPr>
        <p:txBody>
          <a:bodyPr lIns="0" tIns="0" rIns="0" bIns="0"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AT" dirty="0"/>
              <a:t>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DE19F1-4351-4A07-8662-A968E8A450FD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308100" y="3971926"/>
            <a:ext cx="9577388" cy="11049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AT" dirty="0"/>
              <a:t>Untertitel (Datum, Ort, Name, ...)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7A5D3C4D-4D39-4C8C-BFBF-C7829831878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35103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2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Logo der Technischen Universität Wien">
            <a:extLst>
              <a:ext uri="{FF2B5EF4-FFF2-40B4-BE49-F238E27FC236}">
                <a16:creationId xmlns:a16="http://schemas.microsoft.com/office/drawing/2014/main" id="{099E51E9-DC66-419A-A177-526841A9308B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B3A894-6582-4131-8E80-1DD0D8D21934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2"/>
            </p:custDataLst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4" name="Titel 43">
            <a:extLst>
              <a:ext uri="{FF2B5EF4-FFF2-40B4-BE49-F238E27FC236}">
                <a16:creationId xmlns:a16="http://schemas.microsoft.com/office/drawing/2014/main" id="{F963C0A1-5171-448F-A988-DE64FAB9600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4"/>
            </p:custDataLst>
          </p:nvPr>
        </p:nvSpPr>
        <p:spPr>
          <a:xfrm>
            <a:off x="1308100" y="2628900"/>
            <a:ext cx="4464051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F036BFB8-13F4-45C1-A152-0C4BA80C11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5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0A6531-1A5C-4E36-808F-D401F287FCB8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6"/>
            </p:custDataLst>
          </p:nvPr>
        </p:nvSpPr>
        <p:spPr bwMode="gray">
          <a:xfrm>
            <a:off x="6419849" y="1549401"/>
            <a:ext cx="4464000" cy="828674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AT" dirty="0"/>
              <a:t>Titel kurz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7"/>
            </p:custDataLst>
          </p:nvPr>
        </p:nvSpPr>
        <p:spPr>
          <a:xfrm>
            <a:off x="6419849" y="2628900"/>
            <a:ext cx="4464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8" name="Textplatzhalter 6">
            <a:extLst>
              <a:ext uri="{FF2B5EF4-FFF2-40B4-BE49-F238E27FC236}">
                <a16:creationId xmlns:a16="http://schemas.microsoft.com/office/drawing/2014/main" id="{EDFB22B7-5CFA-40C9-876A-2EEB5D5B9329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8"/>
            </p:custDataLst>
          </p:nvPr>
        </p:nvSpPr>
        <p:spPr>
          <a:xfrm>
            <a:off x="6419327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1645802-C8CA-46DF-993F-A4B3CBA5C15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990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 descr="Logo der Technischen Universität Wien">
            <a:extLst>
              <a:ext uri="{FF2B5EF4-FFF2-40B4-BE49-F238E27FC236}">
                <a16:creationId xmlns:a16="http://schemas.microsoft.com/office/drawing/2014/main" id="{6F6E8048-A8A6-40D6-9F76-8C1F76FD6D30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818965-B1EA-4BB7-B603-FBD6BFB823F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2628900"/>
            <a:ext cx="4464050" cy="327501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0032777-F022-4926-B155-9B65CA68852D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419850" y="466724"/>
            <a:ext cx="5292725" cy="5257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D7E7DD6B-7A49-46D6-9B77-F3D80A663AC4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79596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98FEE5-0E49-40F0-A7F3-0900FB3D07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3C87CB-D750-4CCA-B59C-9E8CA49429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22140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Logo der Technischen Universität Wien">
            <a:extLst>
              <a:ext uri="{FF2B5EF4-FFF2-40B4-BE49-F238E27FC236}">
                <a16:creationId xmlns:a16="http://schemas.microsoft.com/office/drawing/2014/main" id="{8255916F-C74A-4F99-B096-58397C68C15E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A681F0-FCE5-4B65-9CC1-B94D7109D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2628900"/>
            <a:ext cx="4464050" cy="2455862"/>
          </a:xfrm>
        </p:spPr>
        <p:txBody>
          <a:bodyPr/>
          <a:lstStyle>
            <a:lvl1pPr>
              <a:buClr>
                <a:schemeClr val="accent1"/>
              </a:buClr>
              <a:defRPr lang="de-AT" dirty="0"/>
            </a:lvl1pPr>
            <a:lvl2pPr>
              <a:buClr>
                <a:schemeClr val="accent1"/>
              </a:buClr>
              <a:defRPr lang="de-AT" dirty="0"/>
            </a:lvl2pPr>
            <a:lvl3pPr>
              <a:buClr>
                <a:schemeClr val="accent1"/>
              </a:buClr>
              <a:defRPr lang="de-AT" dirty="0"/>
            </a:lvl3pPr>
            <a:lvl4pPr>
              <a:buClr>
                <a:schemeClr val="accent1"/>
              </a:buClr>
              <a:defRPr lang="de-AT" dirty="0"/>
            </a:lvl4pPr>
            <a:lvl5pPr>
              <a:buClr>
                <a:schemeClr val="accent1"/>
              </a:buClr>
              <a:defRPr lang="de-AT" dirty="0"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0032777-F022-4926-B155-9B65CA68852D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419850" y="1549400"/>
            <a:ext cx="5292725" cy="35274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3C366575-A0E1-435D-B2F7-A633BB9BA970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139015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AF7C3B0-C23A-4FDF-A6AF-F0A70F5867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F37747-6725-4A2E-9A78-7D0CB46DB2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3013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Logo der Technischen Universität Wien">
            <a:extLst>
              <a:ext uri="{FF2B5EF4-FFF2-40B4-BE49-F238E27FC236}">
                <a16:creationId xmlns:a16="http://schemas.microsoft.com/office/drawing/2014/main" id="{01CD9B7C-68E1-417F-A205-77F00F0A1E1F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257E20E4-5915-449A-9EAF-02177CB5A4F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16875FCD-3D13-4E90-B3E6-1E014D587D9B}"/>
              </a:ext>
            </a:extLst>
          </p:cNvPr>
          <p:cNvSpPr>
            <a:spLocks noGrp="1"/>
          </p:cNvSpPr>
          <p:nvPr>
            <p:ph type="tbl" sz="quarter" idx="11"/>
            <p:custDataLst>
              <p:tags r:id="rId3"/>
            </p:custDataLst>
          </p:nvPr>
        </p:nvSpPr>
        <p:spPr>
          <a:xfrm>
            <a:off x="1307069" y="2628900"/>
            <a:ext cx="10405506" cy="3103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AT" dirty="0"/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477C37F3-41FF-4F9C-879D-61D49123C46A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1308099" y="5795962"/>
            <a:ext cx="1040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144BF2-C4EA-4914-B417-C39C639448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E67494-E528-4F3B-BF5C-BED8288A09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743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 descr="Logo der Technischen Universität Wien">
            <a:extLst>
              <a:ext uri="{FF2B5EF4-FFF2-40B4-BE49-F238E27FC236}">
                <a16:creationId xmlns:a16="http://schemas.microsoft.com/office/drawing/2014/main" id="{A3C39FBE-5949-4D36-BF84-EE4617A28BE0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C00A8C0-0C94-4283-B6B6-E3602A0E62F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8101" y="1549399"/>
            <a:ext cx="4464050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1308101" y="2628900"/>
            <a:ext cx="4464050" cy="327501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2E0DB4B-5F1B-42DD-83CB-F2653DB6A8BB}"/>
              </a:ext>
            </a:extLst>
          </p:cNvPr>
          <p:cNvSpPr>
            <a:spLocks noGrp="1"/>
          </p:cNvSpPr>
          <p:nvPr>
            <p:ph type="chart" sz="quarter" idx="14"/>
            <p:custDataLst>
              <p:tags r:id="rId4"/>
            </p:custDataLst>
          </p:nvPr>
        </p:nvSpPr>
        <p:spPr>
          <a:xfrm>
            <a:off x="6419850" y="1209674"/>
            <a:ext cx="5292725" cy="4514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C2ADED94-8356-4555-85DB-EBCA122F7F78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5"/>
            </p:custDataLst>
          </p:nvPr>
        </p:nvSpPr>
        <p:spPr>
          <a:xfrm>
            <a:off x="6422935" y="579596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AF8834E-16B1-4EE9-8DF7-FA1E2F51D0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76AD5D1-50CA-4899-9199-1E0698A407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19919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E750BCC-5617-4E30-A125-B426A971026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2961" y="195048"/>
            <a:ext cx="10469880" cy="5078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8" name="Medienplatzhalter 7">
            <a:extLst>
              <a:ext uri="{FF2B5EF4-FFF2-40B4-BE49-F238E27FC236}">
                <a16:creationId xmlns:a16="http://schemas.microsoft.com/office/drawing/2014/main" id="{9DB15156-AFEA-490A-9AB3-282980DCE6BB}"/>
              </a:ext>
            </a:extLst>
          </p:cNvPr>
          <p:cNvSpPr>
            <a:spLocks noGrp="1"/>
          </p:cNvSpPr>
          <p:nvPr>
            <p:ph type="media" sz="quarter" idx="11"/>
            <p:custDataLst>
              <p:tags r:id="rId2"/>
            </p:custDataLst>
          </p:nvPr>
        </p:nvSpPr>
        <p:spPr>
          <a:xfrm>
            <a:off x="838200" y="860793"/>
            <a:ext cx="10454640" cy="517985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AT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023AC317-B486-4CC7-B5B5-23C174489D1B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3"/>
            </p:custDataLst>
          </p:nvPr>
        </p:nvSpPr>
        <p:spPr>
          <a:xfrm>
            <a:off x="6422935" y="6082240"/>
            <a:ext cx="4869905" cy="100013"/>
          </a:xfrm>
        </p:spPr>
        <p:txBody>
          <a:bodyPr anchor="b"/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3120CD-C498-4220-A8B4-BE4E0E0763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E1F152-AD0F-4B68-9E69-AE6948F47C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30932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etc.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E750BCC-5617-4E30-A125-B426A971026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08100" y="1209676"/>
            <a:ext cx="9577388" cy="3099778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6E97C2-5489-4CD9-873E-EF97AACF8A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2525" y="4503737"/>
            <a:ext cx="4652963" cy="573088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algn="r">
              <a:defRPr sz="1600">
                <a:solidFill>
                  <a:schemeClr val="bg1"/>
                </a:solidFill>
              </a:defRPr>
            </a:lvl2pPr>
            <a:lvl3pPr algn="r">
              <a:defRPr sz="1400">
                <a:solidFill>
                  <a:schemeClr val="bg1"/>
                </a:solidFill>
              </a:defRPr>
            </a:lvl3pPr>
            <a:lvl4pPr algn="r">
              <a:defRPr sz="1400">
                <a:solidFill>
                  <a:schemeClr val="bg1"/>
                </a:solidFill>
              </a:defRPr>
            </a:lvl4pPr>
            <a:lvl5pPr algn="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3120CD-C498-4220-A8B4-BE4E0E0763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E1F152-AD0F-4B68-9E69-AE6948F47C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62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Sub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nhaltsplatzhalter 50">
            <a:extLst>
              <a:ext uri="{FF2B5EF4-FFF2-40B4-BE49-F238E27FC236}">
                <a16:creationId xmlns:a16="http://schemas.microsoft.com/office/drawing/2014/main" id="{FA616A29-9F54-4E04-A2B1-9CBD31AC3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7" hasCustomPrompt="1"/>
            <p:custDataLst>
              <p:tags r:id="rId1"/>
            </p:custDataLst>
          </p:nvPr>
        </p:nvSpPr>
        <p:spPr>
          <a:xfrm>
            <a:off x="464055" y="468437"/>
            <a:ext cx="2424112" cy="738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AT" dirty="0"/>
              <a:t>Sublogo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26F95A-C572-4753-9A21-DBF6531D5F3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308100" y="2276475"/>
            <a:ext cx="9288464" cy="1524000"/>
          </a:xfrm>
        </p:spPr>
        <p:txBody>
          <a:bodyPr lIns="0" tIns="0" rIns="0" bIns="0"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AT" dirty="0"/>
              <a:t>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DE19F1-4351-4A07-8662-A968E8A450FD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308100" y="3971926"/>
            <a:ext cx="9288464" cy="11049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AT" dirty="0"/>
              <a:t>Untertitel (Datum, Ort, Name, ...)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1F96F86-EC1A-4E1A-B16C-1B22A6CC3DCF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603973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und Sub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C768571-8F27-4801-BE51-98B18A003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02"/>
          <a:stretch/>
        </p:blipFill>
        <p:spPr>
          <a:xfrm>
            <a:off x="0" y="3312"/>
            <a:ext cx="12192000" cy="6063380"/>
          </a:xfrm>
          <a:prstGeom prst="rect">
            <a:avLst/>
          </a:prstGeom>
        </p:spPr>
      </p:pic>
      <p:sp>
        <p:nvSpPr>
          <p:cNvPr id="10" name="Inhaltsplatzhalter 50">
            <a:extLst>
              <a:ext uri="{FF2B5EF4-FFF2-40B4-BE49-F238E27FC236}">
                <a16:creationId xmlns:a16="http://schemas.microsoft.com/office/drawing/2014/main" id="{36BC36E0-5BB3-4FF7-91BE-F08527FA0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7" hasCustomPrompt="1"/>
            <p:custDataLst>
              <p:tags r:id="rId2"/>
            </p:custDataLst>
          </p:nvPr>
        </p:nvSpPr>
        <p:spPr bwMode="gray">
          <a:xfrm>
            <a:off x="464055" y="468437"/>
            <a:ext cx="2424112" cy="738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AT" dirty="0"/>
              <a:t>Sublogo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18F59B5-2786-498C-82D3-0A9C1CD89FA5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1963" y="4301639"/>
            <a:ext cx="10134599" cy="11768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Titel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F336A329-ED2F-4460-87B8-2E6D5936410D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4"/>
            </p:custDataLst>
          </p:nvPr>
        </p:nvSpPr>
        <p:spPr>
          <a:xfrm>
            <a:off x="461963" y="5550408"/>
            <a:ext cx="10134600" cy="34556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269875" indent="0">
              <a:buNone/>
              <a:defRPr sz="2400">
                <a:solidFill>
                  <a:schemeClr val="bg1"/>
                </a:solidFill>
              </a:defRPr>
            </a:lvl3pPr>
            <a:lvl4pPr marL="538162" indent="0">
              <a:buNone/>
              <a:defRPr sz="2400">
                <a:solidFill>
                  <a:schemeClr val="bg1"/>
                </a:solidFill>
              </a:defRPr>
            </a:lvl4pPr>
            <a:lvl5pPr marL="90328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Untertitel (Datum, Ort, Name, …)</a:t>
            </a:r>
          </a:p>
        </p:txBody>
      </p:sp>
      <p:sp>
        <p:nvSpPr>
          <p:cNvPr id="6" name="Textplatzhalter 42">
            <a:extLst>
              <a:ext uri="{FF2B5EF4-FFF2-40B4-BE49-F238E27FC236}">
                <a16:creationId xmlns:a16="http://schemas.microsoft.com/office/drawing/2014/main" id="{A5A954F1-45CA-4DB2-A03D-24CC2A505886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7247493" y="6050376"/>
            <a:ext cx="4465082" cy="171450"/>
          </a:xfrm>
        </p:spPr>
        <p:txBody>
          <a:bodyPr anchor="b"/>
          <a:lstStyle>
            <a:lvl1pPr algn="r">
              <a:buNone/>
              <a:defRPr sz="800" cap="all" baseline="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 algn="r">
              <a:buNone/>
            </a:pPr>
            <a:r>
              <a:rPr lang="de-AT" dirty="0"/>
              <a:t>© Copyright-Info, Quelle, …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4669611-45BF-4E01-AE99-8C851B6E8EC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340040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Abschnittsüb. mit Sub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50">
            <a:extLst>
              <a:ext uri="{FF2B5EF4-FFF2-40B4-BE49-F238E27FC236}">
                <a16:creationId xmlns:a16="http://schemas.microsoft.com/office/drawing/2014/main" id="{9543D4FD-C269-424C-BFF1-0CC337668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7" hasCustomPrompt="1"/>
            <p:custDataLst>
              <p:tags r:id="rId1"/>
            </p:custDataLst>
          </p:nvPr>
        </p:nvSpPr>
        <p:spPr>
          <a:xfrm>
            <a:off x="464055" y="468437"/>
            <a:ext cx="2424112" cy="738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AT" dirty="0"/>
              <a:t>Sublogo</a:t>
            </a:r>
          </a:p>
        </p:txBody>
      </p:sp>
      <p:sp>
        <p:nvSpPr>
          <p:cNvPr id="45" name="Titel 44">
            <a:extLst>
              <a:ext uri="{FF2B5EF4-FFF2-40B4-BE49-F238E27FC236}">
                <a16:creationId xmlns:a16="http://schemas.microsoft.com/office/drawing/2014/main" id="{3516091C-A315-4CB3-88CE-6B9EB554E55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9" y="1549399"/>
            <a:ext cx="9288463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33E7E8-1933-4C21-BF6B-D51AF4E4672E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08100" y="2628900"/>
            <a:ext cx="92884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A8FA552-E20A-45D6-9466-06CF509E5F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824437-7701-4594-9DE8-06D5133A3A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915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BB5D645-0874-4ED8-A93C-F4A358067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02"/>
          <a:stretch/>
        </p:blipFill>
        <p:spPr>
          <a:xfrm>
            <a:off x="0" y="3312"/>
            <a:ext cx="12192000" cy="6063380"/>
          </a:xfrm>
          <a:prstGeom prst="rect">
            <a:avLst/>
          </a:prstGeom>
        </p:spPr>
      </p:pic>
      <p:pic>
        <p:nvPicPr>
          <p:cNvPr id="50" name="Grafik 49" descr="Logo der Technischen Universität Wien">
            <a:extLst>
              <a:ext uri="{FF2B5EF4-FFF2-40B4-BE49-F238E27FC236}">
                <a16:creationId xmlns:a16="http://schemas.microsoft.com/office/drawing/2014/main" id="{B9752043-E0A7-4A49-ABCE-FA89B17A8BB8}"/>
              </a:ext>
            </a:extLst>
          </p:cNvPr>
          <p:cNvPicPr/>
          <p:nvPr userDrawn="1"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68287" y="467692"/>
            <a:ext cx="1939882" cy="7329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701E1D-9FD1-42AD-91DE-DF5BA9B4DB6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 bwMode="white">
          <a:xfrm>
            <a:off x="461963" y="4438899"/>
            <a:ext cx="10134599" cy="10395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Titel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29DDD8-08D2-4AD9-B5F0-E6CCC5954B07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4"/>
            </p:custDataLst>
          </p:nvPr>
        </p:nvSpPr>
        <p:spPr>
          <a:xfrm>
            <a:off x="461963" y="5550408"/>
            <a:ext cx="10134600" cy="34556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  <a:lvl3pPr marL="269875" indent="0">
              <a:buNone/>
              <a:defRPr sz="2400">
                <a:solidFill>
                  <a:schemeClr val="bg1"/>
                </a:solidFill>
              </a:defRPr>
            </a:lvl3pPr>
            <a:lvl4pPr marL="538162" indent="0">
              <a:buNone/>
              <a:defRPr sz="2400">
                <a:solidFill>
                  <a:schemeClr val="bg1"/>
                </a:solidFill>
              </a:defRPr>
            </a:lvl4pPr>
            <a:lvl5pPr marL="90328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Untertitel (Datum, Ort, Name, ...)</a:t>
            </a:r>
          </a:p>
        </p:txBody>
      </p:sp>
      <p:sp>
        <p:nvSpPr>
          <p:cNvPr id="46" name="Textplatzhalter 42">
            <a:extLst>
              <a:ext uri="{FF2B5EF4-FFF2-40B4-BE49-F238E27FC236}">
                <a16:creationId xmlns:a16="http://schemas.microsoft.com/office/drawing/2014/main" id="{065FC1A0-E07C-4B15-AC25-3575EBB8EEAA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7247493" y="6050376"/>
            <a:ext cx="4465082" cy="171450"/>
          </a:xfrm>
        </p:spPr>
        <p:txBody>
          <a:bodyPr anchor="b"/>
          <a:lstStyle>
            <a:lvl1pPr algn="r">
              <a:buNone/>
              <a:defRPr sz="800" cap="all" baseline="0"/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 algn="r">
              <a:buNone/>
            </a:pPr>
            <a:r>
              <a:rPr lang="de-AT" dirty="0"/>
              <a:t>© Copyright-Info, Quelle, …</a:t>
            </a:r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178BDD75-53A6-43C6-8C0C-26F0514FCFC8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 bwMode="gray">
          <a:xfrm>
            <a:off x="7589520" y="6412992"/>
            <a:ext cx="4123055" cy="233552"/>
          </a:xfrm>
        </p:spPr>
        <p:txBody>
          <a:bodyPr anchor="ctr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www.tuwien.at</a:t>
            </a:r>
          </a:p>
        </p:txBody>
      </p:sp>
    </p:spTree>
    <p:extLst>
      <p:ext uri="{BB962C8B-B14F-4D97-AF65-F5344CB8AC3E}">
        <p14:creationId xmlns:p14="http://schemas.microsoft.com/office/powerpoint/2010/main" val="3529687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6FE97BF-50D8-4DF7-BDB0-2CE0DB6CB7F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7927" y="468438"/>
            <a:ext cx="10208636" cy="828675"/>
          </a:xfrm>
        </p:spPr>
        <p:txBody>
          <a:bodyPr anchor="t"/>
          <a:lstStyle>
            <a:lvl1pPr>
              <a:lnSpc>
                <a:spcPct val="90000"/>
              </a:lnSpc>
              <a:defRPr sz="28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387928" y="1549400"/>
            <a:ext cx="10208636" cy="417512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DCF8E267-CD9A-43BB-A12F-82C2525191D3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387928" y="5795962"/>
            <a:ext cx="10208636" cy="122700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E5224C-410D-4B9F-BF59-7C006D98BA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B24C1-E8F6-121E-3B6F-A6075DA44A8B}"/>
              </a:ext>
            </a:extLst>
          </p:cNvPr>
          <p:cNvSpPr/>
          <p:nvPr userDrawn="1"/>
        </p:nvSpPr>
        <p:spPr>
          <a:xfrm>
            <a:off x="88247" y="6324373"/>
            <a:ext cx="3098297" cy="4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9D93B37C-94A1-5EF5-8087-A438A5752B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9425" y="6385768"/>
            <a:ext cx="7227138" cy="288000"/>
          </a:xfrm>
        </p:spPr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10" name="Grafik 6">
            <a:extLst>
              <a:ext uri="{FF2B5EF4-FFF2-40B4-BE49-F238E27FC236}">
                <a16:creationId xmlns:a16="http://schemas.microsoft.com/office/drawing/2014/main" id="{1A94A569-EC77-0249-399A-2B5499F588FF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15" y="6385905"/>
            <a:ext cx="351030" cy="351030"/>
          </a:xfrm>
          <a:prstGeom prst="rect">
            <a:avLst/>
          </a:prstGeom>
        </p:spPr>
      </p:pic>
      <p:pic>
        <p:nvPicPr>
          <p:cNvPr id="11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66CF5F84-2208-5DEF-D9A2-1ED02A4CA3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82" y="6324374"/>
            <a:ext cx="490458" cy="458409"/>
          </a:xfrm>
          <a:prstGeom prst="rect">
            <a:avLst/>
          </a:prstGeom>
        </p:spPr>
      </p:pic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A7A06332-0336-A525-28C1-43109A49242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6368708"/>
            <a:ext cx="968444" cy="305060"/>
          </a:xfrm>
          <a:prstGeom prst="rect">
            <a:avLst/>
          </a:prstGeom>
        </p:spPr>
      </p:pic>
      <p:pic>
        <p:nvPicPr>
          <p:cNvPr id="13" name="Picture 12" descr="A blue and white logo&#10;&#10;AI-generated content may be incorrect.">
            <a:extLst>
              <a:ext uri="{FF2B5EF4-FFF2-40B4-BE49-F238E27FC236}">
                <a16:creationId xmlns:a16="http://schemas.microsoft.com/office/drawing/2014/main" id="{65A55DED-90A9-9244-ACD2-98B132A000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76" b="6242"/>
          <a:stretch>
            <a:fillRect/>
          </a:stretch>
        </p:blipFill>
        <p:spPr>
          <a:xfrm>
            <a:off x="2071688" y="6398271"/>
            <a:ext cx="1087791" cy="3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32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Fließtext 2-spa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00308-609F-43F8-A26B-1C8A6934DB3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1247" y="468438"/>
            <a:ext cx="10215316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382386" y="1549400"/>
            <a:ext cx="10214178" cy="4175125"/>
          </a:xfrm>
        </p:spPr>
        <p:txBody>
          <a:bodyPr numCol="2" spcCol="54000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A40535DB-D4B5-42FC-8954-8DE1710FC3AB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382386" y="5795962"/>
            <a:ext cx="10214178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198BD7-791A-4FCA-B55B-36A5C4823C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8BAA5-BB3C-6133-E68B-A719EDFE8B22}"/>
              </a:ext>
            </a:extLst>
          </p:cNvPr>
          <p:cNvSpPr/>
          <p:nvPr userDrawn="1"/>
        </p:nvSpPr>
        <p:spPr>
          <a:xfrm>
            <a:off x="88247" y="6324373"/>
            <a:ext cx="3098297" cy="4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FE27A45E-2566-D14B-DC59-4E9E6CA3E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9425" y="6385768"/>
            <a:ext cx="7227138" cy="288000"/>
          </a:xfrm>
        </p:spPr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E2334F04-82C5-484B-2DF6-485C27151E5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15" y="6385905"/>
            <a:ext cx="351030" cy="351030"/>
          </a:xfrm>
          <a:prstGeom prst="rect">
            <a:avLst/>
          </a:prstGeom>
        </p:spPr>
      </p:pic>
      <p:pic>
        <p:nvPicPr>
          <p:cNvPr id="10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D29B58E4-967C-B824-B599-1CFC62EA02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82" y="6324374"/>
            <a:ext cx="490458" cy="458409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2277108D-309B-A621-7B74-E9DD1149779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6368708"/>
            <a:ext cx="968444" cy="305060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7E73047A-EB0F-02FF-36E7-01FBE22079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76" b="6242"/>
          <a:stretch>
            <a:fillRect/>
          </a:stretch>
        </p:blipFill>
        <p:spPr>
          <a:xfrm>
            <a:off x="2071688" y="6398271"/>
            <a:ext cx="1087791" cy="3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1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2 Inhalte mit Titel und 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B4ADB-90A0-4C80-9CEF-4EA65EC7BC0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7928" y="468438"/>
            <a:ext cx="10497560" cy="828675"/>
          </a:xfrm>
        </p:spPr>
        <p:txBody>
          <a:bodyPr anchor="t"/>
          <a:lstStyle>
            <a:lvl1pPr>
              <a:defRPr sz="2800"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C7294D-AB76-4F34-AE16-B8A53315B53B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2"/>
            </p:custDataLst>
          </p:nvPr>
        </p:nvSpPr>
        <p:spPr>
          <a:xfrm>
            <a:off x="386189" y="1547243"/>
            <a:ext cx="10499299" cy="338138"/>
          </a:xfrm>
        </p:spPr>
        <p:txBody>
          <a:bodyPr vert="horz" lIns="0" tIns="0" rIns="0" bIns="0" rtlCol="0">
            <a:noAutofit/>
          </a:bodyPr>
          <a:lstStyle>
            <a:lvl1pPr>
              <a:defRPr lang="de-DE" b="1" smtClean="0">
                <a:solidFill>
                  <a:schemeClr val="accent1"/>
                </a:solidFill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AT"/>
            </a:lvl5pPr>
          </a:lstStyle>
          <a:p>
            <a:pPr marL="0" lvl="0" indent="0">
              <a:buNone/>
            </a:pPr>
            <a:r>
              <a:rPr lang="de-DE" dirty="0"/>
              <a:t>Mastertextformat bearbeiten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EF57B5E7-3EEC-4208-A7DF-F23A38D8C492}"/>
              </a:ext>
            </a:extLst>
          </p:cNvPr>
          <p:cNvSpPr>
            <a:spLocks noGrp="1"/>
          </p:cNvSpPr>
          <p:nvPr>
            <p:ph sz="half" idx="18" hasCustomPrompt="1"/>
            <p:custDataLst>
              <p:tags r:id="rId3"/>
            </p:custDataLst>
          </p:nvPr>
        </p:nvSpPr>
        <p:spPr>
          <a:xfrm>
            <a:off x="387928" y="1956817"/>
            <a:ext cx="4902940" cy="376770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A54B1CBB-2721-4614-885C-583E3BDC6D59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4"/>
            </p:custDataLst>
          </p:nvPr>
        </p:nvSpPr>
        <p:spPr>
          <a:xfrm>
            <a:off x="387937" y="5795962"/>
            <a:ext cx="5384162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C28CA6E3-ADBB-46D6-A1FC-9C929E9483AA}"/>
              </a:ext>
            </a:extLst>
          </p:cNvPr>
          <p:cNvSpPr>
            <a:spLocks noGrp="1"/>
          </p:cNvSpPr>
          <p:nvPr>
            <p:ph sz="half" idx="19" hasCustomPrompt="1"/>
            <p:custDataLst>
              <p:tags r:id="rId5"/>
            </p:custDataLst>
          </p:nvPr>
        </p:nvSpPr>
        <p:spPr>
          <a:xfrm>
            <a:off x="5499348" y="1956817"/>
            <a:ext cx="5386139" cy="376770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5F649EA5-E092-4F48-89BC-59787C8A4B08}"/>
              </a:ext>
            </a:extLst>
          </p:cNvPr>
          <p:cNvSpPr>
            <a:spLocks noGrp="1"/>
          </p:cNvSpPr>
          <p:nvPr>
            <p:ph type="body" sz="quarter" idx="21" hasCustomPrompt="1"/>
            <p:custDataLst>
              <p:tags r:id="rId6"/>
            </p:custDataLst>
          </p:nvPr>
        </p:nvSpPr>
        <p:spPr>
          <a:xfrm>
            <a:off x="5502773" y="5795962"/>
            <a:ext cx="5384162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CF1862D-E8F4-4C35-877A-4230D6BD96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62217-0605-ECCD-7FB1-6F593706DF97}"/>
              </a:ext>
            </a:extLst>
          </p:cNvPr>
          <p:cNvSpPr/>
          <p:nvPr userDrawn="1"/>
        </p:nvSpPr>
        <p:spPr>
          <a:xfrm>
            <a:off x="88247" y="6324373"/>
            <a:ext cx="3098297" cy="4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195B20-BE46-049F-E3F2-DBA5903834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9425" y="6385768"/>
            <a:ext cx="7227138" cy="288000"/>
          </a:xfrm>
        </p:spPr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DD3433EC-9F82-111F-2E9F-4818AEC6EF4B}"/>
              </a:ext>
            </a:extLst>
          </p:cNvPr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515" y="6385905"/>
            <a:ext cx="351030" cy="351030"/>
          </a:xfrm>
          <a:prstGeom prst="rect">
            <a:avLst/>
          </a:prstGeom>
        </p:spPr>
      </p:pic>
      <p:pic>
        <p:nvPicPr>
          <p:cNvPr id="10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625722E8-8CE6-153D-6F30-E025D7F510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82" y="6324374"/>
            <a:ext cx="490458" cy="458409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B7AFB9DF-5794-81E7-2BCF-9EA24EC4879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6368708"/>
            <a:ext cx="968444" cy="305060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E21237DD-85C6-A601-B345-C010BA6015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76" b="6242"/>
          <a:stretch>
            <a:fillRect/>
          </a:stretch>
        </p:blipFill>
        <p:spPr>
          <a:xfrm>
            <a:off x="2071688" y="6398271"/>
            <a:ext cx="1087791" cy="3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83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367ABA-7F7F-4282-E3A7-4C170374B791}"/>
              </a:ext>
            </a:extLst>
          </p:cNvPr>
          <p:cNvSpPr/>
          <p:nvPr userDrawn="1"/>
        </p:nvSpPr>
        <p:spPr>
          <a:xfrm>
            <a:off x="88247" y="6324373"/>
            <a:ext cx="3098297" cy="4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4F57D3-A4C9-4846-A645-1B4E4C67FEE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0096" y="468438"/>
            <a:ext cx="11302480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16875FCD-3D13-4E90-B3E6-1E014D587D9B}"/>
              </a:ext>
            </a:extLst>
          </p:cNvPr>
          <p:cNvSpPr>
            <a:spLocks noGrp="1"/>
          </p:cNvSpPr>
          <p:nvPr>
            <p:ph type="tbl" sz="quarter" idx="11"/>
            <p:custDataLst>
              <p:tags r:id="rId2"/>
            </p:custDataLst>
          </p:nvPr>
        </p:nvSpPr>
        <p:spPr>
          <a:xfrm>
            <a:off x="410096" y="1549400"/>
            <a:ext cx="11302480" cy="4175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AT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17D854DD-9F1E-4B53-A47D-AD1BCFA810A8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3"/>
            </p:custDataLst>
          </p:nvPr>
        </p:nvSpPr>
        <p:spPr>
          <a:xfrm>
            <a:off x="410096" y="5795962"/>
            <a:ext cx="11304840" cy="139325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46B341-2E3B-48DF-8934-61B25EEE750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9425" y="6385768"/>
            <a:ext cx="7227138" cy="288000"/>
          </a:xfrm>
        </p:spPr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F6012AB-A28A-4A12-888B-75D0EE4CAC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566F4220-092C-B8D7-A229-C5226986D932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15" y="6385905"/>
            <a:ext cx="351030" cy="351030"/>
          </a:xfrm>
          <a:prstGeom prst="rect">
            <a:avLst/>
          </a:prstGeom>
        </p:spPr>
      </p:pic>
      <p:pic>
        <p:nvPicPr>
          <p:cNvPr id="5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9FE369AE-50A8-504D-FE5A-41AE0FD78E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82" y="6324374"/>
            <a:ext cx="490458" cy="458409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032F1B95-C89B-5E58-5946-3FA290124E0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6368708"/>
            <a:ext cx="968444" cy="305060"/>
          </a:xfrm>
          <a:prstGeom prst="rect">
            <a:avLst/>
          </a:prstGeom>
        </p:spPr>
      </p:pic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160E4920-1F81-19B5-F017-FCC9CB714FB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76" b="6242"/>
          <a:stretch>
            <a:fillRect/>
          </a:stretch>
        </p:blipFill>
        <p:spPr>
          <a:xfrm>
            <a:off x="2071688" y="6398271"/>
            <a:ext cx="1087791" cy="3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5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klein -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9EF57-E6AB-4B93-AF12-7986543DEC8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7927" y="468438"/>
            <a:ext cx="5379462" cy="8286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736EC6-E18D-421D-815A-07C67D0C5B1D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387927" y="1549400"/>
            <a:ext cx="5384224" cy="43465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2E0DB4B-5F1B-42DD-83CB-F2653DB6A8BB}"/>
              </a:ext>
            </a:extLst>
          </p:cNvPr>
          <p:cNvSpPr>
            <a:spLocks noGrp="1"/>
          </p:cNvSpPr>
          <p:nvPr>
            <p:ph type="chart" sz="quarter" idx="14"/>
            <p:custDataLst>
              <p:tags r:id="rId3"/>
            </p:custDataLst>
          </p:nvPr>
        </p:nvSpPr>
        <p:spPr>
          <a:xfrm>
            <a:off x="6419850" y="468438"/>
            <a:ext cx="5292725" cy="52560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388F954D-4AA6-43D6-B116-7A4DEFDE530D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4"/>
            </p:custDataLst>
          </p:nvPr>
        </p:nvSpPr>
        <p:spPr>
          <a:xfrm>
            <a:off x="6422935" y="5795962"/>
            <a:ext cx="5292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9AEF1F5-9CB9-45A4-A9BB-5CC1F835C7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89E0A-F894-DE57-9770-B44AFBA83AD6}"/>
              </a:ext>
            </a:extLst>
          </p:cNvPr>
          <p:cNvSpPr/>
          <p:nvPr userDrawn="1"/>
        </p:nvSpPr>
        <p:spPr>
          <a:xfrm>
            <a:off x="88247" y="6324373"/>
            <a:ext cx="3098297" cy="4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6C25E1DF-3763-352C-65AD-76D1376FE2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369425" y="6385768"/>
            <a:ext cx="7227138" cy="288000"/>
          </a:xfrm>
        </p:spPr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10" name="Grafik 6">
            <a:extLst>
              <a:ext uri="{FF2B5EF4-FFF2-40B4-BE49-F238E27FC236}">
                <a16:creationId xmlns:a16="http://schemas.microsoft.com/office/drawing/2014/main" id="{FBCEB4E2-9B93-A318-B92D-4789714EF726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8515" y="6385905"/>
            <a:ext cx="351030" cy="351030"/>
          </a:xfrm>
          <a:prstGeom prst="rect">
            <a:avLst/>
          </a:prstGeom>
        </p:spPr>
      </p:pic>
      <p:pic>
        <p:nvPicPr>
          <p:cNvPr id="12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FCBAC5C2-2271-F172-0EFD-B09D755D01A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82" y="6324374"/>
            <a:ext cx="490458" cy="458409"/>
          </a:xfrm>
          <a:prstGeom prst="rect">
            <a:avLst/>
          </a:prstGeom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92A1FC79-0066-1307-BB0C-316C240885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6368708"/>
            <a:ext cx="968444" cy="305060"/>
          </a:xfrm>
          <a:prstGeom prst="rect">
            <a:avLst/>
          </a:prstGeom>
        </p:spPr>
      </p:pic>
      <p:pic>
        <p:nvPicPr>
          <p:cNvPr id="14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4F8DDFFB-1DBC-E5C9-95A8-6D0A2499241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76" b="6242"/>
          <a:stretch>
            <a:fillRect/>
          </a:stretch>
        </p:blipFill>
        <p:spPr>
          <a:xfrm>
            <a:off x="2071688" y="6398271"/>
            <a:ext cx="1087791" cy="3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32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12C0C97-07D5-4F96-8247-518187567D1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82385" y="1549399"/>
            <a:ext cx="10214178" cy="828675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Kontaktinformationen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33E7E8-1933-4C21-BF6B-D51AF4E4672E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382385" y="3429000"/>
            <a:ext cx="10214179" cy="2455545"/>
          </a:xfrm>
        </p:spPr>
        <p:txBody>
          <a:bodyPr wrap="square" anchor="b">
            <a:no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Kontaktdaten eingeben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50ABF1-0BD3-4A46-9EEF-0778B9A7D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34E248-595E-1F9B-82FB-0B591D8E6862}"/>
              </a:ext>
            </a:extLst>
          </p:cNvPr>
          <p:cNvSpPr/>
          <p:nvPr userDrawn="1"/>
        </p:nvSpPr>
        <p:spPr>
          <a:xfrm>
            <a:off x="88247" y="6324373"/>
            <a:ext cx="3098297" cy="4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5674194D-4543-B5A7-3113-EA0094BE71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9425" y="6385768"/>
            <a:ext cx="7227138" cy="288000"/>
          </a:xfrm>
        </p:spPr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CA809736-D5A6-516C-6175-A5EAE51D8147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515" y="6385905"/>
            <a:ext cx="351030" cy="351030"/>
          </a:xfrm>
          <a:prstGeom prst="rect">
            <a:avLst/>
          </a:prstGeom>
        </p:spPr>
      </p:pic>
      <p:pic>
        <p:nvPicPr>
          <p:cNvPr id="9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75BA1D52-938A-529B-73B4-DF79F68B36D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82" y="6324374"/>
            <a:ext cx="490458" cy="458409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384FAD08-FAF6-6A98-D9D7-84098196AF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6368708"/>
            <a:ext cx="968444" cy="305060"/>
          </a:xfrm>
          <a:prstGeom prst="rect">
            <a:avLst/>
          </a:prstGeom>
        </p:spPr>
      </p:pic>
      <p:pic>
        <p:nvPicPr>
          <p:cNvPr id="11" name="Picture 10" descr="A blue and white logo&#10;&#10;AI-generated content may be incorrect.">
            <a:extLst>
              <a:ext uri="{FF2B5EF4-FFF2-40B4-BE49-F238E27FC236}">
                <a16:creationId xmlns:a16="http://schemas.microsoft.com/office/drawing/2014/main" id="{20F587AE-53D4-A5FF-EF83-D89B5AADC0C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76" b="6242"/>
          <a:stretch>
            <a:fillRect/>
          </a:stretch>
        </p:blipFill>
        <p:spPr>
          <a:xfrm>
            <a:off x="2071688" y="6398271"/>
            <a:ext cx="1087791" cy="3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54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9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Logo der Technischen Universität Wien">
            <a:extLst>
              <a:ext uri="{FF2B5EF4-FFF2-40B4-BE49-F238E27FC236}">
                <a16:creationId xmlns:a16="http://schemas.microsoft.com/office/drawing/2014/main" id="{98735E1B-0541-4A0E-9FE3-B087FEBC9257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6FE97BF-50D8-4DF7-BDB0-2CE0DB6CB7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1549399"/>
            <a:ext cx="9289498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1308100" y="2628900"/>
            <a:ext cx="9288463" cy="3095625"/>
          </a:xfrm>
        </p:spPr>
        <p:txBody>
          <a:bodyPr/>
          <a:lstStyle>
            <a:lvl1pPr>
              <a:buClr>
                <a:schemeClr val="accent1"/>
              </a:buClr>
              <a:defRPr lang="de-AT" dirty="0"/>
            </a:lvl1pPr>
            <a:lvl2pPr>
              <a:buClr>
                <a:schemeClr val="accent1"/>
              </a:buClr>
              <a:defRPr lang="de-AT" dirty="0"/>
            </a:lvl2pPr>
            <a:lvl3pPr>
              <a:buClr>
                <a:schemeClr val="accent1"/>
              </a:buClr>
              <a:defRPr lang="de-AT" dirty="0"/>
            </a:lvl3pPr>
            <a:lvl4pPr>
              <a:buClr>
                <a:schemeClr val="accent1"/>
              </a:buClr>
              <a:defRPr lang="de-AT" dirty="0"/>
            </a:lvl4pPr>
            <a:lvl5pPr>
              <a:buClr>
                <a:schemeClr val="accent1"/>
              </a:buClr>
              <a:defRPr lang="de-AT" dirty="0"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AB39C453-1E66-49C6-A96C-112E158D898D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9288463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3B606A-DCE3-4B26-81CB-18C2E897C8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F75537-0A25-4CFA-A3B7-13DE6D8B980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449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2-spa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Logo der Technischen Universität Wien">
            <a:extLst>
              <a:ext uri="{FF2B5EF4-FFF2-40B4-BE49-F238E27FC236}">
                <a16:creationId xmlns:a16="http://schemas.microsoft.com/office/drawing/2014/main" id="{A4D9C9F8-301E-4CFC-8B8A-DEDA2C5FE76E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800308-609F-43F8-A26B-1C8A6934DB3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1549399"/>
            <a:ext cx="9289498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D4FC-B392-43C1-88AF-11A99A7BAEB9}"/>
              </a:ext>
            </a:extLst>
          </p:cNvPr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1308100" y="2628900"/>
            <a:ext cx="9288463" cy="3095625"/>
          </a:xfrm>
        </p:spPr>
        <p:txBody>
          <a:bodyPr numCol="2" spcCol="540000"/>
          <a:lstStyle>
            <a:lvl1pPr>
              <a:buClr>
                <a:schemeClr val="accent1"/>
              </a:buClr>
              <a:defRPr lang="de-AT" dirty="0"/>
            </a:lvl1pPr>
            <a:lvl2pPr>
              <a:buClr>
                <a:schemeClr val="accent1"/>
              </a:buClr>
              <a:defRPr lang="de-AT" dirty="0"/>
            </a:lvl2pPr>
            <a:lvl3pPr>
              <a:buClr>
                <a:schemeClr val="accent1"/>
              </a:buClr>
              <a:defRPr lang="de-AT" dirty="0"/>
            </a:lvl3pPr>
            <a:lvl4pPr>
              <a:buClr>
                <a:schemeClr val="accent1"/>
              </a:buClr>
              <a:defRPr lang="de-AT" dirty="0"/>
            </a:lvl4pPr>
            <a:lvl5pPr>
              <a:buClr>
                <a:schemeClr val="accent1"/>
              </a:buClr>
              <a:defRPr lang="de-AT" dirty="0"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E46D94CB-4BAE-48DA-827F-D9056A475D34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9288463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3E4034-6935-4B71-9A67-0E435E534DE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D50658-ABE2-461D-84EF-37BA96365E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0547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 descr="Logo der Technischen Universität Wien">
            <a:extLst>
              <a:ext uri="{FF2B5EF4-FFF2-40B4-BE49-F238E27FC236}">
                <a16:creationId xmlns:a16="http://schemas.microsoft.com/office/drawing/2014/main" id="{A7466A94-84E9-488D-9FEA-54A799BB8F63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994A365-AC87-4177-BCC2-611ADD06E3C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8" y="1549399"/>
            <a:ext cx="9578419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29669C5-6473-4DB6-A3D0-5DBCA391D29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1307069" y="2628900"/>
            <a:ext cx="4465081" cy="3103562"/>
          </a:xfrm>
        </p:spPr>
        <p:txBody>
          <a:bodyPr/>
          <a:lstStyle>
            <a:lvl1pPr marL="0" indent="0">
              <a:buClr>
                <a:schemeClr val="tx2"/>
              </a:buClr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Clr>
                <a:schemeClr val="tx2"/>
              </a:buClr>
              <a:buNone/>
              <a:defRPr b="1"/>
            </a:lvl2pPr>
            <a:lvl3pPr marL="273050" indent="-273050">
              <a:buClr>
                <a:schemeClr val="accent1"/>
              </a:buClr>
              <a:defRPr/>
            </a:lvl3pPr>
            <a:lvl4pPr marL="536575" indent="-268288">
              <a:buClr>
                <a:schemeClr val="accent1"/>
              </a:buClr>
              <a:defRPr/>
            </a:lvl4pPr>
            <a:lvl5pPr marL="809625" indent="-268288"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914CD1B9-8EAD-4E64-B937-2191518FA7B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1308100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3467B23B-DD93-4CED-BBFA-9278E3AD6732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6418246" y="2628900"/>
            <a:ext cx="4465081" cy="3103562"/>
          </a:xfrm>
        </p:spPr>
        <p:txBody>
          <a:bodyPr/>
          <a:lstStyle>
            <a:lvl1pPr marL="0" indent="0">
              <a:buClr>
                <a:schemeClr val="tx2"/>
              </a:buClr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Clr>
                <a:schemeClr val="tx2"/>
              </a:buClr>
              <a:buNone/>
              <a:defRPr b="1"/>
            </a:lvl2pPr>
            <a:lvl3pPr marL="273050" indent="-273050">
              <a:buClr>
                <a:schemeClr val="accent1"/>
              </a:buClr>
              <a:defRPr/>
            </a:lvl3pPr>
            <a:lvl4pPr marL="536575" indent="-268288">
              <a:buClr>
                <a:schemeClr val="accent1"/>
              </a:buClr>
              <a:defRPr/>
            </a:lvl4pPr>
            <a:lvl5pPr marL="809625" indent="-268288"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40AACBD9-D144-47D8-BF22-75B6B84380F3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6"/>
            </p:custDataLst>
          </p:nvPr>
        </p:nvSpPr>
        <p:spPr>
          <a:xfrm>
            <a:off x="6419327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634CED7-D00E-4574-8CD5-1FA88AC3EA9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125049-6367-4C75-8FB6-5DE528AB6A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866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 descr="Logo der Technischen Universität Wien">
            <a:extLst>
              <a:ext uri="{FF2B5EF4-FFF2-40B4-BE49-F238E27FC236}">
                <a16:creationId xmlns:a16="http://schemas.microsoft.com/office/drawing/2014/main" id="{F00D7A92-5520-4010-997D-C3C16905376F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41BC17-C220-4886-BD60-87072EB6111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65" y="1549399"/>
            <a:ext cx="9269084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33E7E8-1933-4C21-BF6B-D51AF4E4672E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08100" y="2628900"/>
            <a:ext cx="92690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A403E22A-F459-43A1-AB6C-BD735B41F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833629F-A04C-410B-858F-2375C6E7F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711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 descr="Logo der Technischen Universität Wien">
            <a:extLst>
              <a:ext uri="{FF2B5EF4-FFF2-40B4-BE49-F238E27FC236}">
                <a16:creationId xmlns:a16="http://schemas.microsoft.com/office/drawing/2014/main" id="{6EA20A8E-3CA3-4F5D-8861-97A51D3F6533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1F24D4FE-3C5E-4183-ACAE-90DCD194489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70" y="1549399"/>
            <a:ext cx="9578418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1307069" y="2628900"/>
            <a:ext cx="4465082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DBDE5BD8-2226-45B1-BEC6-F35C7B6AF32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5"/>
            </p:custDataLst>
          </p:nvPr>
        </p:nvSpPr>
        <p:spPr>
          <a:xfrm>
            <a:off x="6424937" y="2628900"/>
            <a:ext cx="4459997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701ADA35-279E-492B-B021-30E7C8352F7A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6"/>
            </p:custDataLst>
          </p:nvPr>
        </p:nvSpPr>
        <p:spPr>
          <a:xfrm>
            <a:off x="6419327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027492-3CB4-4D02-9A01-189D75146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D27729-9276-4DB3-AF92-EA11DF36B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369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Titel und 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 descr="Logo der Technischen Universität Wien">
            <a:extLst>
              <a:ext uri="{FF2B5EF4-FFF2-40B4-BE49-F238E27FC236}">
                <a16:creationId xmlns:a16="http://schemas.microsoft.com/office/drawing/2014/main" id="{0070AC2A-BF7C-4825-9DC2-F4E94C492039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1F24D4FE-3C5E-4183-ACAE-90DCD194489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70" y="1549399"/>
            <a:ext cx="9578418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EDB697-75F4-40C0-9433-E49B99644D2C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1306513" y="2635386"/>
            <a:ext cx="9578975" cy="412400"/>
          </a:xfrm>
        </p:spPr>
        <p:txBody>
          <a:bodyPr vert="horz" lIns="0" tIns="0" rIns="0" bIns="0" rtlCol="0">
            <a:noAutofit/>
          </a:bodyPr>
          <a:lstStyle>
            <a:lvl1pPr>
              <a:defRPr lang="de-DE" b="1" smtClean="0">
                <a:solidFill>
                  <a:schemeClr val="accent1"/>
                </a:solidFill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AT"/>
            </a:lvl5pPr>
          </a:lstStyle>
          <a:p>
            <a:pPr marL="0" lvl="0" indent="0">
              <a:buNone/>
            </a:pPr>
            <a:r>
              <a:rPr lang="de-AT" dirty="0"/>
              <a:t>Zwischentitel</a:t>
            </a: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9824CDBD-05FF-44D6-AFB9-1597F69DA601}"/>
              </a:ext>
            </a:extLst>
          </p:cNvPr>
          <p:cNvSpPr>
            <a:spLocks noGrp="1"/>
          </p:cNvSpPr>
          <p:nvPr>
            <p:ph sz="half" idx="21" hasCustomPrompt="1"/>
            <p:custDataLst>
              <p:tags r:id="rId4"/>
            </p:custDataLst>
          </p:nvPr>
        </p:nvSpPr>
        <p:spPr>
          <a:xfrm>
            <a:off x="1307069" y="3047786"/>
            <a:ext cx="4465082" cy="2676739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4BC4CB93-0EDA-40F6-A82A-7933C7369F6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1308099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46" name="Inhaltsplatzhalter 3">
            <a:extLst>
              <a:ext uri="{FF2B5EF4-FFF2-40B4-BE49-F238E27FC236}">
                <a16:creationId xmlns:a16="http://schemas.microsoft.com/office/drawing/2014/main" id="{CF7679A8-5D7D-4C63-A562-FF2DD8258D52}"/>
              </a:ext>
            </a:extLst>
          </p:cNvPr>
          <p:cNvSpPr>
            <a:spLocks noGrp="1"/>
          </p:cNvSpPr>
          <p:nvPr>
            <p:ph sz="half" idx="22" hasCustomPrompt="1"/>
            <p:custDataLst>
              <p:tags r:id="rId6"/>
            </p:custDataLst>
          </p:nvPr>
        </p:nvSpPr>
        <p:spPr>
          <a:xfrm>
            <a:off x="6424937" y="3047786"/>
            <a:ext cx="4459997" cy="2676739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049E4546-1F5E-4098-86E2-2AC2D6739014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7"/>
            </p:custDataLst>
          </p:nvPr>
        </p:nvSpPr>
        <p:spPr>
          <a:xfrm>
            <a:off x="6422935" y="5795962"/>
            <a:ext cx="4464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027492-3CB4-4D02-9A01-189D75146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D27729-9276-4DB3-AF92-EA11DF36B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1299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 descr="Logo der Technischen Universität Wien">
            <a:extLst>
              <a:ext uri="{FF2B5EF4-FFF2-40B4-BE49-F238E27FC236}">
                <a16:creationId xmlns:a16="http://schemas.microsoft.com/office/drawing/2014/main" id="{04A85C70-7CAB-4F95-9075-BECE02272E9D}"/>
              </a:ext>
            </a:extLst>
          </p:cNvPr>
          <p:cNvPicPr/>
          <p:nvPr userDrawn="1"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287" y="466725"/>
            <a:ext cx="1939882" cy="734886"/>
          </a:xfrm>
          <a:prstGeom prst="rect">
            <a:avLst/>
          </a:prstGeom>
        </p:spPr>
      </p:pic>
      <p:sp>
        <p:nvSpPr>
          <p:cNvPr id="43" name="Titel 42">
            <a:extLst>
              <a:ext uri="{FF2B5EF4-FFF2-40B4-BE49-F238E27FC236}">
                <a16:creationId xmlns:a16="http://schemas.microsoft.com/office/drawing/2014/main" id="{1F24D4FE-3C5E-4183-ACAE-90DCD194489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7070" y="1549399"/>
            <a:ext cx="9578418" cy="8286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B43B39-7264-48E0-94D9-E36AC50DAA03}"/>
              </a:ext>
            </a:extLst>
          </p:cNvPr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1307364" y="2628900"/>
            <a:ext cx="2880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6BCE82C1-419A-452A-A896-A11CD5E44833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1308099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90AAD2-686D-442B-A7A1-591C8F14300E}"/>
              </a:ext>
            </a:extLst>
          </p:cNvPr>
          <p:cNvSpPr>
            <a:spLocks noGrp="1"/>
          </p:cNvSpPr>
          <p:nvPr>
            <p:ph sz="half" idx="2" hasCustomPrompt="1"/>
            <p:custDataLst>
              <p:tags r:id="rId5"/>
            </p:custDataLst>
          </p:nvPr>
        </p:nvSpPr>
        <p:spPr>
          <a:xfrm>
            <a:off x="4656023" y="2628900"/>
            <a:ext cx="2880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0" name="Textplatzhalter 6">
            <a:extLst>
              <a:ext uri="{FF2B5EF4-FFF2-40B4-BE49-F238E27FC236}">
                <a16:creationId xmlns:a16="http://schemas.microsoft.com/office/drawing/2014/main" id="{60062EA2-CEBE-4CD2-886F-E7499AFB7832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6"/>
            </p:custDataLst>
          </p:nvPr>
        </p:nvSpPr>
        <p:spPr>
          <a:xfrm>
            <a:off x="4656023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44" name="Inhaltsplatzhalter 3">
            <a:extLst>
              <a:ext uri="{FF2B5EF4-FFF2-40B4-BE49-F238E27FC236}">
                <a16:creationId xmlns:a16="http://schemas.microsoft.com/office/drawing/2014/main" id="{835A0ABB-9EF3-4E9D-B6E8-3A64CA54EFA3}"/>
              </a:ext>
            </a:extLst>
          </p:cNvPr>
          <p:cNvSpPr>
            <a:spLocks noGrp="1"/>
          </p:cNvSpPr>
          <p:nvPr>
            <p:ph sz="half" idx="17" hasCustomPrompt="1"/>
            <p:custDataLst>
              <p:tags r:id="rId7"/>
            </p:custDataLst>
          </p:nvPr>
        </p:nvSpPr>
        <p:spPr>
          <a:xfrm>
            <a:off x="8004683" y="2628900"/>
            <a:ext cx="2880000" cy="31035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8A0E8162-B812-4DFA-A815-61AA72E5C157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8"/>
            </p:custDataLst>
          </p:nvPr>
        </p:nvSpPr>
        <p:spPr>
          <a:xfrm>
            <a:off x="8003901" y="5795962"/>
            <a:ext cx="2880000" cy="100013"/>
          </a:xfrm>
        </p:spPr>
        <p:txBody>
          <a:bodyPr anchor="b"/>
          <a:lstStyle>
            <a:lvl1pPr marL="0" indent="0">
              <a:buNone/>
              <a:defRPr sz="800"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© Copyright-Info, Quelle, …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027492-3CB4-4D02-9A01-189D75146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D27729-9276-4DB3-AF92-EA11DF36B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8903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EE1EB9-F30E-41CC-A5EA-1BB4036EAE50}"/>
              </a:ext>
            </a:extLst>
          </p:cNvPr>
          <p:cNvSpPr>
            <a:spLocks noGrp="1"/>
          </p:cNvSpPr>
          <p:nvPr userDrawn="1">
            <p:ph type="title"/>
            <p:custDataLst>
              <p:tags r:id="rId28"/>
            </p:custDataLst>
          </p:nvPr>
        </p:nvSpPr>
        <p:spPr bwMode="gray">
          <a:xfrm>
            <a:off x="1307069" y="1549399"/>
            <a:ext cx="10405506" cy="8286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AT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201E79-C3C6-4E96-894F-E05A4B90D1FF}"/>
              </a:ext>
            </a:extLst>
          </p:cNvPr>
          <p:cNvSpPr>
            <a:spLocks noGrp="1"/>
          </p:cNvSpPr>
          <p:nvPr userDrawn="1">
            <p:ph type="body" idx="1"/>
            <p:custDataLst>
              <p:tags r:id="rId29"/>
            </p:custDataLst>
          </p:nvPr>
        </p:nvSpPr>
        <p:spPr bwMode="gray">
          <a:xfrm>
            <a:off x="1308100" y="2628901"/>
            <a:ext cx="10404474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AT" dirty="0"/>
              <a:t>Mastertextformat bearbeiten 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AB4FDE39-4A0A-4D44-BA64-FAA4243A1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5777435-05C2-4B0D-8378-14DDFE4E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 bwMode="white">
          <a:xfrm>
            <a:off x="461963" y="6385768"/>
            <a:ext cx="10134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7DA86F-8392-48F1-84B2-3D91C8489FAC}"/>
              </a:ext>
            </a:extLst>
          </p:cNvPr>
          <p:cNvSpPr>
            <a:spLocks noGrp="1"/>
          </p:cNvSpPr>
          <p:nvPr userDrawn="1">
            <p:ph type="sldNum" sz="quarter" idx="4"/>
            <p:custDataLst>
              <p:tags r:id="rId32"/>
            </p:custDataLst>
          </p:nvPr>
        </p:nvSpPr>
        <p:spPr bwMode="white">
          <a:xfrm>
            <a:off x="10885488" y="6385768"/>
            <a:ext cx="827086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8F7AD7-DC47-44A0-A9D7-F1C17BFD6F09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6278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7" r:id="rId4"/>
    <p:sldLayoutId id="2147483708" r:id="rId5"/>
    <p:sldLayoutId id="2147483651" r:id="rId6"/>
    <p:sldLayoutId id="2147483652" r:id="rId7"/>
    <p:sldLayoutId id="2147483752" r:id="rId8"/>
    <p:sldLayoutId id="2147483744" r:id="rId9"/>
    <p:sldLayoutId id="2147483666" r:id="rId10"/>
    <p:sldLayoutId id="2147483668" r:id="rId11"/>
    <p:sldLayoutId id="2147483669" r:id="rId12"/>
    <p:sldLayoutId id="2147483670" r:id="rId13"/>
    <p:sldLayoutId id="2147483671" r:id="rId14"/>
    <p:sldLayoutId id="2147483673" r:id="rId15"/>
    <p:sldLayoutId id="2147483745" r:id="rId16"/>
    <p:sldLayoutId id="2147483735" r:id="rId17"/>
    <p:sldLayoutId id="2147483736" r:id="rId18"/>
    <p:sldLayoutId id="2147483737" r:id="rId19"/>
    <p:sldLayoutId id="2147483725" r:id="rId20"/>
    <p:sldLayoutId id="2147483726" r:id="rId21"/>
    <p:sldLayoutId id="2147483751" r:id="rId22"/>
    <p:sldLayoutId id="2147483733" r:id="rId23"/>
    <p:sldLayoutId id="2147483734" r:id="rId24"/>
    <p:sldLayoutId id="2147483707" r:id="rId25"/>
    <p:sldLayoutId id="2147483655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71463" algn="l" defTabSz="914400" rtl="0" eaLnBrk="1" latinLnBrk="0" hangingPunct="1">
        <a:lnSpc>
          <a:spcPct val="9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37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291" userDrawn="1">
          <p15:clr>
            <a:srgbClr val="F26B43"/>
          </p15:clr>
        </p15:guide>
        <p15:guide id="6" orient="horz" pos="976" userDrawn="1">
          <p15:clr>
            <a:srgbClr val="F26B43"/>
          </p15:clr>
        </p15:guide>
        <p15:guide id="7" orient="horz" pos="3198" userDrawn="1">
          <p15:clr>
            <a:srgbClr val="F26B43"/>
          </p15:clr>
        </p15:guide>
        <p15:guide id="8" orient="horz" pos="3451" userDrawn="1">
          <p15:clr>
            <a:srgbClr val="F26B43"/>
          </p15:clr>
        </p15:guide>
        <p15:guide id="9" orient="horz" pos="3714" userDrawn="1">
          <p15:clr>
            <a:srgbClr val="F26B43"/>
          </p15:clr>
        </p15:guide>
        <p15:guide id="10" pos="4044" userDrawn="1">
          <p15:clr>
            <a:srgbClr val="F26B43"/>
          </p15:clr>
        </p15:guide>
        <p15:guide id="11" pos="3636" userDrawn="1">
          <p15:clr>
            <a:srgbClr val="F26B43"/>
          </p15:clr>
        </p15:guide>
        <p15:guide id="12" orient="horz" pos="1114" userDrawn="1">
          <p15:clr>
            <a:srgbClr val="F26B43"/>
          </p15:clr>
        </p15:guide>
        <p15:guide id="13" orient="horz" pos="1498" userDrawn="1">
          <p15:clr>
            <a:srgbClr val="F26B43"/>
          </p15:clr>
        </p15:guide>
        <p15:guide id="14" orient="horz" pos="294" userDrawn="1">
          <p15:clr>
            <a:srgbClr val="F26B43"/>
          </p15:clr>
        </p15:guide>
        <p15:guide id="15" orient="horz" pos="531" userDrawn="1">
          <p15:clr>
            <a:srgbClr val="F26B43"/>
          </p15:clr>
        </p15:guide>
        <p15:guide id="16" orient="horz" pos="762" userDrawn="1">
          <p15:clr>
            <a:srgbClr val="F26B43"/>
          </p15:clr>
        </p15:guide>
        <p15:guide id="17" orient="horz" pos="1651" userDrawn="1">
          <p15:clr>
            <a:srgbClr val="F26B43"/>
          </p15:clr>
        </p15:guide>
        <p15:guide id="18" pos="824" userDrawn="1">
          <p15:clr>
            <a:srgbClr val="F26B43"/>
          </p15:clr>
        </p15:guide>
        <p15:guide id="19" pos="6675" userDrawn="1">
          <p15:clr>
            <a:srgbClr val="F26B43"/>
          </p15:clr>
        </p15:guide>
        <p15:guide id="20" orient="horz" pos="3606" userDrawn="1">
          <p15:clr>
            <a:srgbClr val="F26B43"/>
          </p15:clr>
        </p15:guide>
        <p15:guide id="21" pos="68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image" Target="../media/image37.svg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image" Target="../media/image32.sv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0.png"/><Relationship Id="rId3" Type="http://schemas.openxmlformats.org/officeDocument/2006/relationships/tags" Target="../tags/tag141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2.png"/><Relationship Id="rId2" Type="http://schemas.openxmlformats.org/officeDocument/2006/relationships/tags" Target="../tags/tag140.xml"/><Relationship Id="rId16" Type="http://schemas.openxmlformats.org/officeDocument/2006/relationships/image" Target="../media/image45.png"/><Relationship Id="rId1" Type="http://schemas.openxmlformats.org/officeDocument/2006/relationships/tags" Target="../tags/tag139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1.png"/><Relationship Id="rId5" Type="http://schemas.openxmlformats.org/officeDocument/2006/relationships/tags" Target="../tags/tag143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tags" Target="../tags/tag142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46.xml"/><Relationship Id="rId7" Type="http://schemas.openxmlformats.org/officeDocument/2006/relationships/image" Target="../media/image46.png"/><Relationship Id="rId12" Type="http://schemas.openxmlformats.org/officeDocument/2006/relationships/image" Target="../media/image45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00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8.png"/><Relationship Id="rId4" Type="http://schemas.openxmlformats.org/officeDocument/2006/relationships/tags" Target="../tags/tag14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9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0.xml"/><Relationship Id="rId6" Type="http://schemas.openxmlformats.org/officeDocument/2006/relationships/image" Target="../media/image72.png"/><Relationship Id="rId11" Type="http://schemas.openxmlformats.org/officeDocument/2006/relationships/image" Target="../media/image69.png"/><Relationship Id="rId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1.xml"/><Relationship Id="rId6" Type="http://schemas.openxmlformats.org/officeDocument/2006/relationships/image" Target="../media/image80.png"/><Relationship Id="rId5" Type="http://schemas.openxmlformats.org/officeDocument/2006/relationships/image" Target="../media/image37.sv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8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2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.png"/><Relationship Id="rId9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image" Target="../media/image10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154.xml"/><Relationship Id="rId16" Type="http://schemas.openxmlformats.org/officeDocument/2006/relationships/image" Target="../media/image102.png"/><Relationship Id="rId1" Type="http://schemas.openxmlformats.org/officeDocument/2006/relationships/tags" Target="../tags/tag153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86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5.svg"/><Relationship Id="rId1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5.png"/><Relationship Id="rId7" Type="http://schemas.openxmlformats.org/officeDocument/2006/relationships/image" Target="../media/image8.png"/><Relationship Id="rId12" Type="http://schemas.openxmlformats.org/officeDocument/2006/relationships/image" Target="../media/image1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8.sv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svg"/><Relationship Id="rId9" Type="http://schemas.openxmlformats.org/officeDocument/2006/relationships/image" Target="../media/image1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40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7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4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1.png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5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40.png"/><Relationship Id="rId12" Type="http://schemas.openxmlformats.org/officeDocument/2006/relationships/image" Target="../media/image440.png"/><Relationship Id="rId17" Type="http://schemas.openxmlformats.org/officeDocument/2006/relationships/image" Target="../media/image144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43.svg"/><Relationship Id="rId1" Type="http://schemas.openxmlformats.org/officeDocument/2006/relationships/tags" Target="../tags/tag155.xml"/><Relationship Id="rId6" Type="http://schemas.openxmlformats.org/officeDocument/2006/relationships/image" Target="../media/image25.png"/><Relationship Id="rId11" Type="http://schemas.openxmlformats.org/officeDocument/2006/relationships/image" Target="../media/image430.png"/><Relationship Id="rId5" Type="http://schemas.openxmlformats.org/officeDocument/2006/relationships/image" Target="../media/image139.svg"/><Relationship Id="rId15" Type="http://schemas.openxmlformats.org/officeDocument/2006/relationships/image" Target="../media/image142.png"/><Relationship Id="rId10" Type="http://schemas.openxmlformats.org/officeDocument/2006/relationships/image" Target="../media/image420.png"/><Relationship Id="rId4" Type="http://schemas.openxmlformats.org/officeDocument/2006/relationships/image" Target="../media/image138.png"/><Relationship Id="rId9" Type="http://schemas.openxmlformats.org/officeDocument/2006/relationships/image" Target="../media/image410.png"/><Relationship Id="rId14" Type="http://schemas.openxmlformats.org/officeDocument/2006/relationships/image" Target="../media/image8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25.png"/><Relationship Id="rId7" Type="http://schemas.openxmlformats.org/officeDocument/2006/relationships/image" Target="../media/image14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7.png"/><Relationship Id="rId5" Type="http://schemas.openxmlformats.org/officeDocument/2006/relationships/image" Target="../media/image146.gif"/><Relationship Id="rId10" Type="http://schemas.openxmlformats.org/officeDocument/2006/relationships/image" Target="../media/image151.gif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5C2495E8-96E0-0E90-65FD-BA19C3C82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0" y="466691"/>
            <a:ext cx="9969500" cy="1039784"/>
          </a:xfrm>
        </p:spPr>
        <p:txBody>
          <a:bodyPr/>
          <a:lstStyle/>
          <a:p>
            <a:r>
              <a:rPr lang="en-US" sz="4000" dirty="0"/>
              <a:t>Slow Extraction of Mixed Ion Beams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E912947E-A9F6-802E-FC16-B36C5D1CF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17" y="4083028"/>
            <a:ext cx="5952263" cy="1523477"/>
          </a:xfrm>
        </p:spPr>
        <p:txBody>
          <a:bodyPr/>
          <a:lstStyle/>
          <a:p>
            <a:endParaRPr lang="en-US" sz="1800" i="1" dirty="0">
              <a:solidFill>
                <a:srgbClr val="72ADD5"/>
              </a:solidFill>
            </a:endParaRPr>
          </a:p>
          <a:p>
            <a:endParaRPr lang="en-US" sz="1800" i="1" dirty="0">
              <a:solidFill>
                <a:srgbClr val="72ADD5"/>
              </a:solidFill>
            </a:endParaRP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E7FD57-2492-E1B8-B6C5-2D6E0906ED13}"/>
              </a:ext>
            </a:extLst>
          </p:cNvPr>
          <p:cNvSpPr txBox="1"/>
          <p:nvPr/>
        </p:nvSpPr>
        <p:spPr>
          <a:xfrm>
            <a:off x="1028512" y="1706975"/>
            <a:ext cx="10151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72ADD5"/>
                </a:solidFill>
              </a:rPr>
              <a:t>Slow Extraction Workshop 2025 |  Stony Brook, Long Island |  06-10-2025</a:t>
            </a:r>
          </a:p>
        </p:txBody>
      </p:sp>
      <p:pic>
        <p:nvPicPr>
          <p:cNvPr id="3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C7516F53-8762-E4A8-FDDE-142E65DA5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830" y="2425307"/>
            <a:ext cx="1058578" cy="989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BB5E16-2D4C-BD80-C586-16FF13A11388}"/>
              </a:ext>
            </a:extLst>
          </p:cNvPr>
          <p:cNvSpPr txBox="1"/>
          <p:nvPr/>
        </p:nvSpPr>
        <p:spPr>
          <a:xfrm>
            <a:off x="444002" y="-2548231"/>
            <a:ext cx="7329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, 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64E608E1-5CAF-074B-2EBA-0C0BFFD39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65" y="3644815"/>
            <a:ext cx="1770629" cy="557748"/>
          </a:xfrm>
          <a:prstGeom prst="rect">
            <a:avLst/>
          </a:prstGeom>
        </p:spPr>
      </p:pic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CA29EC5A-4DCC-9C23-B434-819840E15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58" y="3676985"/>
            <a:ext cx="2101660" cy="732563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5C880F-4E25-C238-8D3B-341B4C386373}"/>
              </a:ext>
            </a:extLst>
          </p:cNvPr>
          <p:cNvSpPr/>
          <p:nvPr/>
        </p:nvSpPr>
        <p:spPr>
          <a:xfrm>
            <a:off x="6553402" y="2649312"/>
            <a:ext cx="657357" cy="619926"/>
          </a:xfrm>
          <a:custGeom>
            <a:avLst/>
            <a:gdLst>
              <a:gd name="connsiteX0" fmla="*/ 0 w 657357"/>
              <a:gd name="connsiteY0" fmla="*/ 0 h 619926"/>
              <a:gd name="connsiteX1" fmla="*/ 657358 w 657357"/>
              <a:gd name="connsiteY1" fmla="*/ 0 h 619926"/>
              <a:gd name="connsiteX2" fmla="*/ 657358 w 657357"/>
              <a:gd name="connsiteY2" fmla="*/ 619927 h 619926"/>
              <a:gd name="connsiteX3" fmla="*/ 0 w 657357"/>
              <a:gd name="connsiteY3" fmla="*/ 619927 h 61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357" h="619926">
                <a:moveTo>
                  <a:pt x="0" y="0"/>
                </a:moveTo>
                <a:lnTo>
                  <a:pt x="657358" y="0"/>
                </a:lnTo>
                <a:lnTo>
                  <a:pt x="657358" y="619927"/>
                </a:lnTo>
                <a:lnTo>
                  <a:pt x="0" y="619927"/>
                </a:lnTo>
                <a:close/>
              </a:path>
            </a:pathLst>
          </a:custGeom>
          <a:solidFill>
            <a:srgbClr val="FFFFFF"/>
          </a:solidFill>
          <a:ln w="32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16B430E-BD7F-5815-EE95-43F528D62E10}"/>
              </a:ext>
            </a:extLst>
          </p:cNvPr>
          <p:cNvSpPr/>
          <p:nvPr/>
        </p:nvSpPr>
        <p:spPr>
          <a:xfrm>
            <a:off x="6184149" y="2680614"/>
            <a:ext cx="761966" cy="690961"/>
          </a:xfrm>
          <a:custGeom>
            <a:avLst/>
            <a:gdLst>
              <a:gd name="connsiteX0" fmla="*/ 525290 w 734272"/>
              <a:gd name="connsiteY0" fmla="*/ 358087 h 734141"/>
              <a:gd name="connsiteX1" fmla="*/ 528529 w 734272"/>
              <a:gd name="connsiteY1" fmla="*/ 357472 h 734141"/>
              <a:gd name="connsiteX2" fmla="*/ 580054 w 734272"/>
              <a:gd name="connsiteY2" fmla="*/ 289940 h 734141"/>
              <a:gd name="connsiteX3" fmla="*/ 579374 w 734272"/>
              <a:gd name="connsiteY3" fmla="*/ 73748 h 734141"/>
              <a:gd name="connsiteX4" fmla="*/ 659366 w 734272"/>
              <a:gd name="connsiteY4" fmla="*/ 73748 h 734141"/>
              <a:gd name="connsiteX5" fmla="*/ 659366 w 734272"/>
              <a:gd name="connsiteY5" fmla="*/ 291073 h 734141"/>
              <a:gd name="connsiteX6" fmla="*/ 528529 w 734272"/>
              <a:gd name="connsiteY6" fmla="*/ 437047 h 734141"/>
              <a:gd name="connsiteX7" fmla="*/ 525290 w 734272"/>
              <a:gd name="connsiteY7" fmla="*/ 437403 h 734141"/>
              <a:gd name="connsiteX8" fmla="*/ 501487 w 734272"/>
              <a:gd name="connsiteY8" fmla="*/ 437500 h 734141"/>
              <a:gd name="connsiteX9" fmla="*/ 497342 w 734272"/>
              <a:gd name="connsiteY9" fmla="*/ 437144 h 734141"/>
              <a:gd name="connsiteX10" fmla="*/ 366991 w 734272"/>
              <a:gd name="connsiteY10" fmla="*/ 291850 h 734141"/>
              <a:gd name="connsiteX11" fmla="*/ 366991 w 734272"/>
              <a:gd name="connsiteY11" fmla="*/ 73748 h 734141"/>
              <a:gd name="connsiteX12" fmla="*/ 446464 w 734272"/>
              <a:gd name="connsiteY12" fmla="*/ 73748 h 734141"/>
              <a:gd name="connsiteX13" fmla="*/ 446464 w 734272"/>
              <a:gd name="connsiteY13" fmla="*/ 289940 h 734141"/>
              <a:gd name="connsiteX14" fmla="*/ 497957 w 734272"/>
              <a:gd name="connsiteY14" fmla="*/ 357472 h 734141"/>
              <a:gd name="connsiteX15" fmla="*/ 501617 w 734272"/>
              <a:gd name="connsiteY15" fmla="*/ 358216 h 734141"/>
              <a:gd name="connsiteX16" fmla="*/ 307369 w 734272"/>
              <a:gd name="connsiteY16" fmla="*/ 659002 h 734141"/>
              <a:gd name="connsiteX17" fmla="*/ 307369 w 734272"/>
              <a:gd name="connsiteY17" fmla="*/ 529798 h 734141"/>
              <a:gd name="connsiteX18" fmla="*/ 282141 w 734272"/>
              <a:gd name="connsiteY18" fmla="*/ 529798 h 734141"/>
              <a:gd name="connsiteX19" fmla="*/ 282141 w 734272"/>
              <a:gd name="connsiteY19" fmla="*/ 659002 h 734141"/>
              <a:gd name="connsiteX20" fmla="*/ 479012 w 734272"/>
              <a:gd name="connsiteY20" fmla="*/ 659002 h 734141"/>
              <a:gd name="connsiteX21" fmla="*/ 479012 w 734272"/>
              <a:gd name="connsiteY21" fmla="*/ 636502 h 734141"/>
              <a:gd name="connsiteX22" fmla="*/ 419099 w 734272"/>
              <a:gd name="connsiteY22" fmla="*/ 636502 h 734141"/>
              <a:gd name="connsiteX23" fmla="*/ 419099 w 734272"/>
              <a:gd name="connsiteY23" fmla="*/ 605099 h 734141"/>
              <a:gd name="connsiteX24" fmla="*/ 470106 w 734272"/>
              <a:gd name="connsiteY24" fmla="*/ 605099 h 734141"/>
              <a:gd name="connsiteX25" fmla="*/ 470106 w 734272"/>
              <a:gd name="connsiteY25" fmla="*/ 582729 h 734141"/>
              <a:gd name="connsiteX26" fmla="*/ 419034 w 734272"/>
              <a:gd name="connsiteY26" fmla="*/ 582729 h 734141"/>
              <a:gd name="connsiteX27" fmla="*/ 419034 w 734272"/>
              <a:gd name="connsiteY27" fmla="*/ 552298 h 734141"/>
              <a:gd name="connsiteX28" fmla="*/ 478947 w 734272"/>
              <a:gd name="connsiteY28" fmla="*/ 552298 h 734141"/>
              <a:gd name="connsiteX29" fmla="*/ 478947 w 734272"/>
              <a:gd name="connsiteY29" fmla="*/ 529798 h 734141"/>
              <a:gd name="connsiteX30" fmla="*/ 393806 w 734272"/>
              <a:gd name="connsiteY30" fmla="*/ 529798 h 734141"/>
              <a:gd name="connsiteX31" fmla="*/ 393806 w 734272"/>
              <a:gd name="connsiteY31" fmla="*/ 659002 h 734141"/>
              <a:gd name="connsiteX32" fmla="*/ 659787 w 734272"/>
              <a:gd name="connsiteY32" fmla="*/ 659002 h 734141"/>
              <a:gd name="connsiteX33" fmla="*/ 659787 w 734272"/>
              <a:gd name="connsiteY33" fmla="*/ 529798 h 734141"/>
              <a:gd name="connsiteX34" fmla="*/ 634526 w 734272"/>
              <a:gd name="connsiteY34" fmla="*/ 529798 h 734141"/>
              <a:gd name="connsiteX35" fmla="*/ 634526 w 734272"/>
              <a:gd name="connsiteY35" fmla="*/ 608919 h 734141"/>
              <a:gd name="connsiteX36" fmla="*/ 583357 w 734272"/>
              <a:gd name="connsiteY36" fmla="*/ 529798 h 734141"/>
              <a:gd name="connsiteX37" fmla="*/ 560688 w 734272"/>
              <a:gd name="connsiteY37" fmla="*/ 529798 h 734141"/>
              <a:gd name="connsiteX38" fmla="*/ 560688 w 734272"/>
              <a:gd name="connsiteY38" fmla="*/ 659002 h 734141"/>
              <a:gd name="connsiteX39" fmla="*/ 586175 w 734272"/>
              <a:gd name="connsiteY39" fmla="*/ 659002 h 734141"/>
              <a:gd name="connsiteX40" fmla="*/ 586175 w 734272"/>
              <a:gd name="connsiteY40" fmla="*/ 579686 h 734141"/>
              <a:gd name="connsiteX41" fmla="*/ 637344 w 734272"/>
              <a:gd name="connsiteY41" fmla="*/ 659002 h 734141"/>
              <a:gd name="connsiteX42" fmla="*/ 222099 w 734272"/>
              <a:gd name="connsiteY42" fmla="*/ 529798 h 734141"/>
              <a:gd name="connsiteX43" fmla="*/ 195769 w 734272"/>
              <a:gd name="connsiteY43" fmla="*/ 529798 h 734141"/>
              <a:gd name="connsiteX44" fmla="*/ 175626 w 734272"/>
              <a:gd name="connsiteY44" fmla="*/ 611283 h 734141"/>
              <a:gd name="connsiteX45" fmla="*/ 152017 w 734272"/>
              <a:gd name="connsiteY45" fmla="*/ 529798 h 734141"/>
              <a:gd name="connsiteX46" fmla="*/ 133136 w 734272"/>
              <a:gd name="connsiteY46" fmla="*/ 529798 h 734141"/>
              <a:gd name="connsiteX47" fmla="*/ 109560 w 734272"/>
              <a:gd name="connsiteY47" fmla="*/ 611283 h 734141"/>
              <a:gd name="connsiteX48" fmla="*/ 89578 w 734272"/>
              <a:gd name="connsiteY48" fmla="*/ 529798 h 734141"/>
              <a:gd name="connsiteX49" fmla="*/ 63249 w 734272"/>
              <a:gd name="connsiteY49" fmla="*/ 529798 h 734141"/>
              <a:gd name="connsiteX50" fmla="*/ 97739 w 734272"/>
              <a:gd name="connsiteY50" fmla="*/ 659002 h 734141"/>
              <a:gd name="connsiteX51" fmla="*/ 118822 w 734272"/>
              <a:gd name="connsiteY51" fmla="*/ 659002 h 734141"/>
              <a:gd name="connsiteX52" fmla="*/ 142496 w 734272"/>
              <a:gd name="connsiteY52" fmla="*/ 580592 h 734141"/>
              <a:gd name="connsiteX53" fmla="*/ 166266 w 734272"/>
              <a:gd name="connsiteY53" fmla="*/ 659002 h 734141"/>
              <a:gd name="connsiteX54" fmla="*/ 187317 w 734272"/>
              <a:gd name="connsiteY54" fmla="*/ 659002 h 734141"/>
              <a:gd name="connsiteX55" fmla="*/ 56448 w 734272"/>
              <a:gd name="connsiteY55" fmla="*/ 73748 h 734141"/>
              <a:gd name="connsiteX56" fmla="*/ 330752 w 734272"/>
              <a:gd name="connsiteY56" fmla="*/ 73748 h 734141"/>
              <a:gd name="connsiteX57" fmla="*/ 330752 w 734272"/>
              <a:gd name="connsiteY57" fmla="*/ 152157 h 734141"/>
              <a:gd name="connsiteX58" fmla="*/ 56448 w 734272"/>
              <a:gd name="connsiteY58" fmla="*/ 152157 h 734141"/>
              <a:gd name="connsiteX59" fmla="*/ 155709 w 734272"/>
              <a:gd name="connsiteY59" fmla="*/ 435428 h 734141"/>
              <a:gd name="connsiteX60" fmla="*/ 155709 w 734272"/>
              <a:gd name="connsiteY60" fmla="*/ 174819 h 734141"/>
              <a:gd name="connsiteX61" fmla="*/ 234114 w 734272"/>
              <a:gd name="connsiteY61" fmla="*/ 174819 h 734141"/>
              <a:gd name="connsiteX62" fmla="*/ 234114 w 734272"/>
              <a:gd name="connsiteY62" fmla="*/ 435428 h 734141"/>
              <a:gd name="connsiteX63" fmla="*/ 660952 w 734272"/>
              <a:gd name="connsiteY63" fmla="*/ 0 h 734141"/>
              <a:gd name="connsiteX64" fmla="*/ 734273 w 734272"/>
              <a:gd name="connsiteY64" fmla="*/ 73424 h 734141"/>
              <a:gd name="connsiteX65" fmla="*/ 734273 w 734272"/>
              <a:gd name="connsiteY65" fmla="*/ 73424 h 734141"/>
              <a:gd name="connsiteX66" fmla="*/ 734273 w 734272"/>
              <a:gd name="connsiteY66" fmla="*/ 660685 h 734141"/>
              <a:gd name="connsiteX67" fmla="*/ 660661 w 734272"/>
              <a:gd name="connsiteY67" fmla="*/ 734141 h 734141"/>
              <a:gd name="connsiteX68" fmla="*/ 73450 w 734272"/>
              <a:gd name="connsiteY68" fmla="*/ 734141 h 734141"/>
              <a:gd name="connsiteX69" fmla="*/ 0 w 734272"/>
              <a:gd name="connsiteY69" fmla="*/ 660685 h 734141"/>
              <a:gd name="connsiteX70" fmla="*/ 0 w 734272"/>
              <a:gd name="connsiteY70" fmla="*/ 73456 h 734141"/>
              <a:gd name="connsiteX71" fmla="*/ 73288 w 734272"/>
              <a:gd name="connsiteY71" fmla="*/ 0 h 734141"/>
              <a:gd name="connsiteX72" fmla="*/ 660952 w 734272"/>
              <a:gd name="connsiteY72" fmla="*/ 0 h 73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34272" h="734141">
                <a:moveTo>
                  <a:pt x="525290" y="358087"/>
                </a:moveTo>
                <a:cubicBezTo>
                  <a:pt x="526489" y="357893"/>
                  <a:pt x="527363" y="357731"/>
                  <a:pt x="528529" y="357472"/>
                </a:cubicBezTo>
                <a:cubicBezTo>
                  <a:pt x="558900" y="349045"/>
                  <a:pt x="579954" y="321448"/>
                  <a:pt x="580054" y="289940"/>
                </a:cubicBezTo>
                <a:lnTo>
                  <a:pt x="579374" y="73748"/>
                </a:lnTo>
                <a:lnTo>
                  <a:pt x="659366" y="73748"/>
                </a:lnTo>
                <a:lnTo>
                  <a:pt x="659366" y="291073"/>
                </a:lnTo>
                <a:cubicBezTo>
                  <a:pt x="659353" y="365957"/>
                  <a:pt x="602989" y="428843"/>
                  <a:pt x="528529" y="437047"/>
                </a:cubicBezTo>
                <a:lnTo>
                  <a:pt x="525290" y="437403"/>
                </a:lnTo>
                <a:close/>
                <a:moveTo>
                  <a:pt x="501487" y="437500"/>
                </a:moveTo>
                <a:lnTo>
                  <a:pt x="497342" y="437144"/>
                </a:lnTo>
                <a:cubicBezTo>
                  <a:pt x="423063" y="429264"/>
                  <a:pt x="366774" y="366517"/>
                  <a:pt x="366991" y="291850"/>
                </a:cubicBezTo>
                <a:lnTo>
                  <a:pt x="366991" y="73748"/>
                </a:lnTo>
                <a:lnTo>
                  <a:pt x="446464" y="73748"/>
                </a:lnTo>
                <a:lnTo>
                  <a:pt x="446464" y="289940"/>
                </a:lnTo>
                <a:cubicBezTo>
                  <a:pt x="446549" y="321443"/>
                  <a:pt x="467593" y="349042"/>
                  <a:pt x="497957" y="357472"/>
                </a:cubicBezTo>
                <a:cubicBezTo>
                  <a:pt x="499252" y="357763"/>
                  <a:pt x="500289" y="357990"/>
                  <a:pt x="501617" y="358216"/>
                </a:cubicBezTo>
                <a:close/>
                <a:moveTo>
                  <a:pt x="307369" y="659002"/>
                </a:moveTo>
                <a:lnTo>
                  <a:pt x="307369" y="529798"/>
                </a:lnTo>
                <a:lnTo>
                  <a:pt x="282141" y="529798"/>
                </a:lnTo>
                <a:lnTo>
                  <a:pt x="282141" y="659002"/>
                </a:lnTo>
                <a:close/>
                <a:moveTo>
                  <a:pt x="479012" y="659002"/>
                </a:moveTo>
                <a:lnTo>
                  <a:pt x="479012" y="636502"/>
                </a:lnTo>
                <a:lnTo>
                  <a:pt x="419099" y="636502"/>
                </a:lnTo>
                <a:lnTo>
                  <a:pt x="419099" y="605099"/>
                </a:lnTo>
                <a:lnTo>
                  <a:pt x="470106" y="605099"/>
                </a:lnTo>
                <a:lnTo>
                  <a:pt x="470106" y="582729"/>
                </a:lnTo>
                <a:lnTo>
                  <a:pt x="419034" y="582729"/>
                </a:lnTo>
                <a:lnTo>
                  <a:pt x="419034" y="552298"/>
                </a:lnTo>
                <a:lnTo>
                  <a:pt x="478947" y="552298"/>
                </a:lnTo>
                <a:lnTo>
                  <a:pt x="478947" y="529798"/>
                </a:lnTo>
                <a:lnTo>
                  <a:pt x="393806" y="529798"/>
                </a:lnTo>
                <a:lnTo>
                  <a:pt x="393806" y="659002"/>
                </a:lnTo>
                <a:close/>
                <a:moveTo>
                  <a:pt x="659787" y="659002"/>
                </a:moveTo>
                <a:lnTo>
                  <a:pt x="659787" y="529798"/>
                </a:lnTo>
                <a:lnTo>
                  <a:pt x="634526" y="529798"/>
                </a:lnTo>
                <a:lnTo>
                  <a:pt x="634526" y="608919"/>
                </a:lnTo>
                <a:lnTo>
                  <a:pt x="583357" y="529798"/>
                </a:lnTo>
                <a:lnTo>
                  <a:pt x="560688" y="529798"/>
                </a:lnTo>
                <a:lnTo>
                  <a:pt x="560688" y="659002"/>
                </a:lnTo>
                <a:lnTo>
                  <a:pt x="586175" y="659002"/>
                </a:lnTo>
                <a:lnTo>
                  <a:pt x="586175" y="579686"/>
                </a:lnTo>
                <a:lnTo>
                  <a:pt x="637344" y="659002"/>
                </a:lnTo>
                <a:close/>
                <a:moveTo>
                  <a:pt x="222099" y="529798"/>
                </a:moveTo>
                <a:lnTo>
                  <a:pt x="195769" y="529798"/>
                </a:lnTo>
                <a:lnTo>
                  <a:pt x="175626" y="611283"/>
                </a:lnTo>
                <a:lnTo>
                  <a:pt x="152017" y="529798"/>
                </a:lnTo>
                <a:lnTo>
                  <a:pt x="133136" y="529798"/>
                </a:lnTo>
                <a:lnTo>
                  <a:pt x="109560" y="611283"/>
                </a:lnTo>
                <a:lnTo>
                  <a:pt x="89578" y="529798"/>
                </a:lnTo>
                <a:lnTo>
                  <a:pt x="63249" y="529798"/>
                </a:lnTo>
                <a:lnTo>
                  <a:pt x="97739" y="659002"/>
                </a:lnTo>
                <a:lnTo>
                  <a:pt x="118822" y="659002"/>
                </a:lnTo>
                <a:lnTo>
                  <a:pt x="142496" y="580592"/>
                </a:lnTo>
                <a:lnTo>
                  <a:pt x="166266" y="659002"/>
                </a:lnTo>
                <a:lnTo>
                  <a:pt x="187317" y="659002"/>
                </a:lnTo>
                <a:close/>
                <a:moveTo>
                  <a:pt x="56448" y="73748"/>
                </a:moveTo>
                <a:lnTo>
                  <a:pt x="330752" y="73748"/>
                </a:lnTo>
                <a:lnTo>
                  <a:pt x="330752" y="152157"/>
                </a:lnTo>
                <a:lnTo>
                  <a:pt x="56448" y="152157"/>
                </a:lnTo>
                <a:close/>
                <a:moveTo>
                  <a:pt x="155709" y="435428"/>
                </a:moveTo>
                <a:lnTo>
                  <a:pt x="155709" y="174819"/>
                </a:lnTo>
                <a:lnTo>
                  <a:pt x="234114" y="174819"/>
                </a:lnTo>
                <a:lnTo>
                  <a:pt x="234114" y="435428"/>
                </a:lnTo>
                <a:close/>
                <a:moveTo>
                  <a:pt x="660952" y="0"/>
                </a:moveTo>
                <a:cubicBezTo>
                  <a:pt x="701473" y="54"/>
                  <a:pt x="734292" y="32916"/>
                  <a:pt x="734273" y="73424"/>
                </a:cubicBezTo>
                <a:lnTo>
                  <a:pt x="734273" y="73424"/>
                </a:lnTo>
                <a:lnTo>
                  <a:pt x="734273" y="660685"/>
                </a:lnTo>
                <a:cubicBezTo>
                  <a:pt x="734202" y="701276"/>
                  <a:pt x="701266" y="734141"/>
                  <a:pt x="660661" y="734141"/>
                </a:cubicBezTo>
                <a:lnTo>
                  <a:pt x="73450" y="734141"/>
                </a:lnTo>
                <a:cubicBezTo>
                  <a:pt x="32880" y="734122"/>
                  <a:pt x="0" y="701240"/>
                  <a:pt x="0" y="660685"/>
                </a:cubicBezTo>
                <a:lnTo>
                  <a:pt x="0" y="73456"/>
                </a:lnTo>
                <a:cubicBezTo>
                  <a:pt x="-36" y="32948"/>
                  <a:pt x="32766" y="71"/>
                  <a:pt x="73288" y="0"/>
                </a:cubicBezTo>
                <a:lnTo>
                  <a:pt x="660952" y="0"/>
                </a:lnTo>
                <a:close/>
              </a:path>
            </a:pathLst>
          </a:custGeom>
          <a:solidFill>
            <a:srgbClr val="006699"/>
          </a:solidFill>
          <a:ln w="32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34F8256-3DB0-B963-1D36-51CAC2DB8983}"/>
              </a:ext>
            </a:extLst>
          </p:cNvPr>
          <p:cNvSpPr txBox="1">
            <a:spLocks/>
          </p:cNvSpPr>
          <p:nvPr/>
        </p:nvSpPr>
        <p:spPr bwMode="auto">
          <a:xfrm>
            <a:off x="1108339" y="3026094"/>
            <a:ext cx="3850603" cy="1047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Elisabeth Renner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TU Wien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David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Ondreka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GSI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Andrii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Pastushenko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AE55F-2735-D3D6-4A5B-C8B05292EDF2}"/>
              </a:ext>
            </a:extLst>
          </p:cNvPr>
          <p:cNvSpPr txBox="1"/>
          <p:nvPr/>
        </p:nvSpPr>
        <p:spPr bwMode="auto">
          <a:xfrm>
            <a:off x="996528" y="4780912"/>
            <a:ext cx="9355753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Becker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B.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Galnander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C.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Graeff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Holzfeind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1,3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Kausel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Mereghetti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F.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Plassard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Pullia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Savazzi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Schmitzer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Stadlmann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Volz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Wolf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8BEA0-084F-38A6-3D8C-6AD79BF32C67}"/>
              </a:ext>
            </a:extLst>
          </p:cNvPr>
          <p:cNvSpPr txBox="1"/>
          <p:nvPr/>
        </p:nvSpPr>
        <p:spPr bwMode="auto">
          <a:xfrm>
            <a:off x="996528" y="5635827"/>
            <a:ext cx="922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Atominstitut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TU Wien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GSI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Helmholtzzentrum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für Schwerionenforschung GmbH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FBF028-7388-0506-E1AF-1FE73FBBDF87}"/>
              </a:ext>
            </a:extLst>
          </p:cNvPr>
          <p:cNvSpPr txBox="1"/>
          <p:nvPr/>
        </p:nvSpPr>
        <p:spPr bwMode="auto">
          <a:xfrm>
            <a:off x="6581096" y="5658057"/>
            <a:ext cx="1669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[3] MedAustron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[4] CNAO  </a:t>
            </a:r>
          </a:p>
        </p:txBody>
      </p:sp>
      <p:pic>
        <p:nvPicPr>
          <p:cNvPr id="10" name="Picture 2" descr="Logo Atominstitut">
            <a:extLst>
              <a:ext uri="{FF2B5EF4-FFF2-40B4-BE49-F238E27FC236}">
                <a16:creationId xmlns:a16="http://schemas.microsoft.com/office/drawing/2014/main" id="{E7BEDFFB-E407-772F-C8AF-B324D871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27" y="2624915"/>
            <a:ext cx="1291091" cy="7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1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EE05-788F-E594-AB3D-501005DF1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hteck: abgerundete Ecken 89">
            <a:extLst>
              <a:ext uri="{FF2B5EF4-FFF2-40B4-BE49-F238E27FC236}">
                <a16:creationId xmlns:a16="http://schemas.microsoft.com/office/drawing/2014/main" id="{0567CF53-281E-3E10-92A0-1ED8B854FE5F}"/>
              </a:ext>
            </a:extLst>
          </p:cNvPr>
          <p:cNvSpPr/>
          <p:nvPr/>
        </p:nvSpPr>
        <p:spPr>
          <a:xfrm>
            <a:off x="280207" y="2496345"/>
            <a:ext cx="11502218" cy="34634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2B60CB-4D28-9374-1077-AE061896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60399" y="3201906"/>
            <a:ext cx="4071199" cy="2714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10A83-29D3-0355-452B-2DD1A474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6" y="468438"/>
            <a:ext cx="11067473" cy="828675"/>
          </a:xfrm>
        </p:spPr>
        <p:txBody>
          <a:bodyPr/>
          <a:lstStyle/>
          <a:p>
            <a:r>
              <a:rPr lang="en-US" sz="2400" dirty="0"/>
              <a:t>Mixed Ion Beams at MedAustron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534BA-4273-0B4A-A69E-F07A25F14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6" y="1127237"/>
            <a:ext cx="11723581" cy="1385014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u="sng" dirty="0">
                <a:solidFill>
                  <a:srgbClr val="006699"/>
                </a:solidFill>
              </a:rPr>
              <a:t>Mixed beam from single ion source not deliverable </a:t>
            </a:r>
            <a:r>
              <a:rPr lang="en-US" sz="1800" b="1" dirty="0">
                <a:solidFill>
                  <a:srgbClr val="006699"/>
                </a:solidFill>
              </a:rPr>
              <a:t>in current medical synchrotron facilities.</a:t>
            </a:r>
          </a:p>
          <a:p>
            <a:pPr lvl="1">
              <a:spcBef>
                <a:spcPts val="800"/>
              </a:spcBef>
            </a:pPr>
            <a:r>
              <a:rPr lang="en-US" sz="1400" b="1" dirty="0"/>
              <a:t>⁴He¹⁺ + ¹²C³⁺ →</a:t>
            </a:r>
            <a:r>
              <a:rPr lang="en-US" sz="1400" dirty="0"/>
              <a:t> cannot be accelerated in </a:t>
            </a:r>
            <a:r>
              <a:rPr lang="en-US" sz="1400" b="1" dirty="0"/>
              <a:t>LINAC</a:t>
            </a:r>
            <a:r>
              <a:rPr lang="en-US" sz="1400" dirty="0"/>
              <a:t> (requires q/m ≤ ⅓)</a:t>
            </a:r>
          </a:p>
          <a:p>
            <a:pPr lvl="1">
              <a:spcBef>
                <a:spcPts val="800"/>
              </a:spcBef>
            </a:pPr>
            <a:r>
              <a:rPr lang="en-US" sz="1400" b="1" dirty="0"/>
              <a:t>⁴He²⁺ + ¹²C⁶⁺ →</a:t>
            </a:r>
            <a:r>
              <a:rPr lang="en-US" sz="1400" dirty="0"/>
              <a:t> insufficient ¹²C⁶⁺ yield with 14 GHz </a:t>
            </a:r>
            <a:r>
              <a:rPr lang="en-US" sz="1400" b="1" dirty="0"/>
              <a:t>ECRIS</a:t>
            </a:r>
          </a:p>
          <a:p>
            <a:pPr lvl="1">
              <a:spcBef>
                <a:spcPts val="800"/>
              </a:spcBef>
            </a:pPr>
            <a:r>
              <a:rPr lang="en-US" sz="1400" b="1" dirty="0"/>
              <a:t>³He¹⁺ + ¹²C⁴⁺ →</a:t>
            </a:r>
            <a:r>
              <a:rPr lang="en-US" sz="1400" dirty="0"/>
              <a:t> limited energy range + large </a:t>
            </a:r>
            <a:r>
              <a:rPr lang="el-GR" sz="1400" dirty="0"/>
              <a:t>Δ</a:t>
            </a:r>
            <a:r>
              <a:rPr lang="en-US" sz="1400" dirty="0"/>
              <a:t>B</a:t>
            </a:r>
            <a:r>
              <a:rPr lang="el-GR" sz="1400" dirty="0"/>
              <a:t>ρ/</a:t>
            </a:r>
            <a:r>
              <a:rPr lang="en-US" sz="1400" dirty="0"/>
              <a:t>B</a:t>
            </a:r>
            <a:r>
              <a:rPr lang="el-GR" sz="1400" dirty="0"/>
              <a:t>ρ </a:t>
            </a:r>
            <a:r>
              <a:rPr lang="en-US" sz="1400" dirty="0"/>
              <a:t>in </a:t>
            </a:r>
            <a:r>
              <a:rPr lang="en-US" sz="1400" b="1" dirty="0"/>
              <a:t>synchrotron</a:t>
            </a:r>
          </a:p>
          <a:p>
            <a:pPr lvl="1"/>
            <a:endParaRPr lang="en-US" sz="1400" dirty="0">
              <a:solidFill>
                <a:srgbClr val="0066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0066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0066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sz="1400" b="1" dirty="0">
              <a:solidFill>
                <a:srgbClr val="00669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5C158-C53A-4F95-479E-AE9BC88B98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0524D-4722-93F7-2E95-5AEAF84EBEB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017EE5-6C8F-2461-B7E9-4378E4D29D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258" t="26635" r="20415" b="43593"/>
          <a:stretch>
            <a:fillRect/>
          </a:stretch>
        </p:blipFill>
        <p:spPr>
          <a:xfrm>
            <a:off x="843396" y="3804293"/>
            <a:ext cx="2505012" cy="183919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7267287-FE66-C5E4-27FC-0FC99DEE583E}"/>
              </a:ext>
            </a:extLst>
          </p:cNvPr>
          <p:cNvSpPr/>
          <p:nvPr/>
        </p:nvSpPr>
        <p:spPr>
          <a:xfrm>
            <a:off x="1228586" y="3846685"/>
            <a:ext cx="1102178" cy="198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Stripping foil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F136F3-F28A-094A-D022-AC6D5A2529D6}"/>
              </a:ext>
            </a:extLst>
          </p:cNvPr>
          <p:cNvCxnSpPr>
            <a:cxnSpLocks/>
          </p:cNvCxnSpPr>
          <p:nvPr/>
        </p:nvCxnSpPr>
        <p:spPr>
          <a:xfrm>
            <a:off x="2018325" y="4077351"/>
            <a:ext cx="221957" cy="557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E768B31-CE6E-8403-0DE9-8A5714F6DD46}"/>
              </a:ext>
            </a:extLst>
          </p:cNvPr>
          <p:cNvSpPr txBox="1"/>
          <p:nvPr/>
        </p:nvSpPr>
        <p:spPr>
          <a:xfrm>
            <a:off x="80492" y="5959763"/>
            <a:ext cx="12031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>
              <a:buClr>
                <a:schemeClr val="accent1"/>
              </a:buClr>
              <a:buSzPct val="90000"/>
              <a:tabLst>
                <a:tab pos="285750" algn="l"/>
              </a:tabLs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*In the current configuration, mixed beam setup not suitable for clinical use.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1F32C8-D5E0-BE15-A6D0-BC022811BB3C}"/>
              </a:ext>
            </a:extLst>
          </p:cNvPr>
          <p:cNvSpPr/>
          <p:nvPr/>
        </p:nvSpPr>
        <p:spPr>
          <a:xfrm>
            <a:off x="1350569" y="4782330"/>
            <a:ext cx="739467" cy="628096"/>
          </a:xfrm>
          <a:custGeom>
            <a:avLst/>
            <a:gdLst>
              <a:gd name="connsiteX0" fmla="*/ 215900 w 625475"/>
              <a:gd name="connsiteY0" fmla="*/ 606425 h 606425"/>
              <a:gd name="connsiteX1" fmla="*/ 215900 w 625475"/>
              <a:gd name="connsiteY1" fmla="*/ 606425 h 606425"/>
              <a:gd name="connsiteX2" fmla="*/ 0 w 625475"/>
              <a:gd name="connsiteY2" fmla="*/ 501650 h 606425"/>
              <a:gd name="connsiteX3" fmla="*/ 69850 w 625475"/>
              <a:gd name="connsiteY3" fmla="*/ 292100 h 606425"/>
              <a:gd name="connsiteX4" fmla="*/ 625475 w 625475"/>
              <a:gd name="connsiteY4" fmla="*/ 0 h 606425"/>
              <a:gd name="connsiteX0" fmla="*/ 215900 w 625475"/>
              <a:gd name="connsiteY0" fmla="*/ 606425 h 606425"/>
              <a:gd name="connsiteX1" fmla="*/ 215900 w 625475"/>
              <a:gd name="connsiteY1" fmla="*/ 606425 h 606425"/>
              <a:gd name="connsiteX2" fmla="*/ 0 w 625475"/>
              <a:gd name="connsiteY2" fmla="*/ 501650 h 606425"/>
              <a:gd name="connsiteX3" fmla="*/ 69850 w 625475"/>
              <a:gd name="connsiteY3" fmla="*/ 322754 h 606425"/>
              <a:gd name="connsiteX4" fmla="*/ 625475 w 625475"/>
              <a:gd name="connsiteY4" fmla="*/ 0 h 60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75" h="606425">
                <a:moveTo>
                  <a:pt x="215900" y="606425"/>
                </a:moveTo>
                <a:lnTo>
                  <a:pt x="215900" y="606425"/>
                </a:lnTo>
                <a:lnTo>
                  <a:pt x="0" y="501650"/>
                </a:lnTo>
                <a:lnTo>
                  <a:pt x="69850" y="322754"/>
                </a:lnTo>
                <a:cubicBezTo>
                  <a:pt x="255058" y="225387"/>
                  <a:pt x="440267" y="97367"/>
                  <a:pt x="625475" y="0"/>
                </a:cubicBezTo>
              </a:path>
            </a:pathLst>
          </a:custGeom>
          <a:ln w="60325">
            <a:solidFill>
              <a:srgbClr val="2F5597"/>
            </a:solidFill>
            <a:tailEnd type="triangle" w="med" len="sm"/>
          </a:ln>
          <a:effectLst>
            <a:glow rad="635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2C0B4AA-15F5-1AA2-BD8F-5FB14F6B761D}"/>
              </a:ext>
            </a:extLst>
          </p:cNvPr>
          <p:cNvSpPr/>
          <p:nvPr/>
        </p:nvSpPr>
        <p:spPr>
          <a:xfrm>
            <a:off x="1018781" y="4699723"/>
            <a:ext cx="1035843" cy="414337"/>
          </a:xfrm>
          <a:custGeom>
            <a:avLst/>
            <a:gdLst>
              <a:gd name="connsiteX0" fmla="*/ 54769 w 1033462"/>
              <a:gd name="connsiteY0" fmla="*/ 35719 h 400050"/>
              <a:gd name="connsiteX1" fmla="*/ 0 w 1033462"/>
              <a:gd name="connsiteY1" fmla="*/ 366713 h 400050"/>
              <a:gd name="connsiteX2" fmla="*/ 235744 w 1033462"/>
              <a:gd name="connsiteY2" fmla="*/ 400050 h 400050"/>
              <a:gd name="connsiteX3" fmla="*/ 1033462 w 1033462"/>
              <a:gd name="connsiteY3" fmla="*/ 0 h 400050"/>
              <a:gd name="connsiteX0" fmla="*/ 57150 w 1035843"/>
              <a:gd name="connsiteY0" fmla="*/ 35719 h 400050"/>
              <a:gd name="connsiteX1" fmla="*/ 0 w 1035843"/>
              <a:gd name="connsiteY1" fmla="*/ 354807 h 400050"/>
              <a:gd name="connsiteX2" fmla="*/ 238125 w 1035843"/>
              <a:gd name="connsiteY2" fmla="*/ 400050 h 400050"/>
              <a:gd name="connsiteX3" fmla="*/ 1035843 w 1035843"/>
              <a:gd name="connsiteY3" fmla="*/ 0 h 400050"/>
              <a:gd name="connsiteX0" fmla="*/ 57150 w 1035843"/>
              <a:gd name="connsiteY0" fmla="*/ 35719 h 414337"/>
              <a:gd name="connsiteX1" fmla="*/ 0 w 1035843"/>
              <a:gd name="connsiteY1" fmla="*/ 354807 h 414337"/>
              <a:gd name="connsiteX2" fmla="*/ 245269 w 1035843"/>
              <a:gd name="connsiteY2" fmla="*/ 414337 h 414337"/>
              <a:gd name="connsiteX3" fmla="*/ 1035843 w 1035843"/>
              <a:gd name="connsiteY3" fmla="*/ 0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843" h="414337">
                <a:moveTo>
                  <a:pt x="57150" y="35719"/>
                </a:moveTo>
                <a:lnTo>
                  <a:pt x="0" y="354807"/>
                </a:lnTo>
                <a:lnTo>
                  <a:pt x="245269" y="414337"/>
                </a:lnTo>
                <a:lnTo>
                  <a:pt x="1035843" y="0"/>
                </a:lnTo>
              </a:path>
            </a:pathLst>
          </a:custGeom>
          <a:ln w="60325">
            <a:solidFill>
              <a:srgbClr val="FF8601"/>
            </a:solidFill>
            <a:tailEnd type="triangle" w="med" len="sm"/>
          </a:ln>
          <a:effectLst>
            <a:glow rad="635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EFB564D-4AFC-3EEE-C608-BB2AE454A41E}"/>
              </a:ext>
            </a:extLst>
          </p:cNvPr>
          <p:cNvSpPr/>
          <p:nvPr/>
        </p:nvSpPr>
        <p:spPr>
          <a:xfrm>
            <a:off x="1092223" y="5478800"/>
            <a:ext cx="1693445" cy="306417"/>
          </a:xfrm>
          <a:prstGeom prst="roundRect">
            <a:avLst>
              <a:gd name="adj" fmla="val 9880"/>
            </a:avLst>
          </a:prstGeom>
          <a:solidFill>
            <a:srgbClr val="BFCFE4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(e) </a:t>
            </a:r>
            <a:r>
              <a:rPr lang="en-US" sz="1200" b="1" baseline="30000" dirty="0">
                <a:solidFill>
                  <a:schemeClr val="tx1"/>
                </a:solidFill>
              </a:rPr>
              <a:t>12</a:t>
            </a:r>
            <a:r>
              <a:rPr lang="en-US" sz="1200" b="1" dirty="0">
                <a:solidFill>
                  <a:schemeClr val="tx1"/>
                </a:solidFill>
              </a:rPr>
              <a:t>C</a:t>
            </a:r>
            <a:r>
              <a:rPr lang="en-US" sz="1200" b="1" baseline="30000" dirty="0">
                <a:solidFill>
                  <a:schemeClr val="tx1"/>
                </a:solidFill>
              </a:rPr>
              <a:t>4+</a:t>
            </a:r>
            <a:r>
              <a:rPr lang="en-US" sz="1200" b="1" dirty="0">
                <a:solidFill>
                  <a:schemeClr val="tx1"/>
                </a:solidFill>
              </a:rPr>
              <a:t> from source 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75CF9D7-A35A-1AD1-4C9D-1FCA1D9085FF}"/>
              </a:ext>
            </a:extLst>
          </p:cNvPr>
          <p:cNvSpPr/>
          <p:nvPr/>
        </p:nvSpPr>
        <p:spPr>
          <a:xfrm>
            <a:off x="409575" y="4186580"/>
            <a:ext cx="1102178" cy="443621"/>
          </a:xfrm>
          <a:prstGeom prst="roundRect">
            <a:avLst>
              <a:gd name="adj" fmla="val 6556"/>
            </a:avLst>
          </a:prstGeom>
          <a:solidFill>
            <a:srgbClr val="FEE8C3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(a) </a:t>
            </a:r>
            <a:r>
              <a:rPr lang="en-US" sz="1200" b="1" baseline="30000" dirty="0">
                <a:solidFill>
                  <a:schemeClr val="tx1"/>
                </a:solidFill>
              </a:rPr>
              <a:t>4</a:t>
            </a:r>
            <a:r>
              <a:rPr lang="en-US" sz="1200" b="1" dirty="0">
                <a:solidFill>
                  <a:schemeClr val="tx1"/>
                </a:solidFill>
              </a:rPr>
              <a:t>He</a:t>
            </a:r>
            <a:r>
              <a:rPr lang="en-US" sz="1200" b="1" baseline="30000" dirty="0">
                <a:solidFill>
                  <a:schemeClr val="tx1"/>
                </a:solidFill>
              </a:rPr>
              <a:t>2+</a:t>
            </a:r>
            <a:r>
              <a:rPr lang="en-US" sz="1200" b="1" dirty="0">
                <a:solidFill>
                  <a:schemeClr val="tx1"/>
                </a:solidFill>
              </a:rPr>
              <a:t> from Source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F829B0-85F6-6048-EFDA-4D8FEFF893CE}"/>
              </a:ext>
            </a:extLst>
          </p:cNvPr>
          <p:cNvSpPr txBox="1"/>
          <p:nvPr/>
        </p:nvSpPr>
        <p:spPr>
          <a:xfrm>
            <a:off x="347785" y="3182951"/>
            <a:ext cx="3784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/>
              <a:t>Aim: provide beam for research*</a:t>
            </a:r>
          </a:p>
        </p:txBody>
      </p:sp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661113D-C966-4253-5D8E-39706C432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876" y="1089130"/>
            <a:ext cx="1015550" cy="1015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A17B7F-69E8-791A-3838-0713D5F085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990" b="36135"/>
          <a:stretch/>
        </p:blipFill>
        <p:spPr>
          <a:xfrm>
            <a:off x="10774647" y="64352"/>
            <a:ext cx="1302613" cy="1062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63D720-2496-09E4-6AB2-738D129F6B1E}"/>
              </a:ext>
            </a:extLst>
          </p:cNvPr>
          <p:cNvSpPr txBox="1"/>
          <p:nvPr/>
        </p:nvSpPr>
        <p:spPr>
          <a:xfrm>
            <a:off x="10676099" y="2067802"/>
            <a:ext cx="149970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[9] M. Kausel et al., submitted to PRAB</a:t>
            </a:r>
          </a:p>
          <a:p>
            <a:r>
              <a:rPr lang="en-US" sz="1100" b="1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5151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0FF50-DCAE-86D1-BE17-BE3C7E8C8D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611" y="3122609"/>
            <a:ext cx="3107946" cy="2804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58C737-25CC-DA6F-523B-07A11152187D}"/>
              </a:ext>
            </a:extLst>
          </p:cNvPr>
          <p:cNvSpPr txBox="1"/>
          <p:nvPr/>
        </p:nvSpPr>
        <p:spPr>
          <a:xfrm>
            <a:off x="334066" y="2709551"/>
            <a:ext cx="11831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Alternative: </a:t>
            </a:r>
            <a:r>
              <a:rPr lang="en-US" b="1" u="sng" dirty="0">
                <a:solidFill>
                  <a:srgbClr val="0066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mixing via s</a:t>
            </a:r>
            <a:r>
              <a:rPr lang="en-US" b="1" u="sng" dirty="0">
                <a:solidFill>
                  <a:srgbClr val="006699"/>
                </a:solidFill>
              </a:rPr>
              <a:t>equential multi-turn injection </a:t>
            </a:r>
            <a:r>
              <a:rPr lang="en-US" b="1" dirty="0">
                <a:solidFill>
                  <a:srgbClr val="006699"/>
                </a:solidFill>
              </a:rPr>
              <a:t>of </a:t>
            </a:r>
            <a:r>
              <a:rPr lang="en-US" b="1" baseline="30000" dirty="0">
                <a:solidFill>
                  <a:srgbClr val="006699"/>
                </a:solidFill>
              </a:rPr>
              <a:t>4</a:t>
            </a:r>
            <a:r>
              <a:rPr lang="en-US" b="1" dirty="0">
                <a:solidFill>
                  <a:srgbClr val="006699"/>
                </a:solidFill>
              </a:rPr>
              <a:t>He</a:t>
            </a:r>
            <a:r>
              <a:rPr lang="en-US" b="1" baseline="30000" dirty="0">
                <a:solidFill>
                  <a:srgbClr val="006699"/>
                </a:solidFill>
              </a:rPr>
              <a:t>2+</a:t>
            </a:r>
            <a:r>
              <a:rPr lang="en-US" b="1" dirty="0">
                <a:solidFill>
                  <a:srgbClr val="006699"/>
                </a:solidFill>
              </a:rPr>
              <a:t> and </a:t>
            </a:r>
            <a:r>
              <a:rPr lang="en-US" b="1" baseline="30000" dirty="0">
                <a:solidFill>
                  <a:srgbClr val="006699"/>
                </a:solidFill>
              </a:rPr>
              <a:t>12</a:t>
            </a:r>
            <a:r>
              <a:rPr lang="en-US" b="1" dirty="0">
                <a:solidFill>
                  <a:srgbClr val="006699"/>
                </a:solidFill>
              </a:rPr>
              <a:t>C</a:t>
            </a:r>
            <a:r>
              <a:rPr lang="en-US" b="1" baseline="30000" dirty="0">
                <a:solidFill>
                  <a:srgbClr val="006699"/>
                </a:solidFill>
              </a:rPr>
              <a:t>6+ </a:t>
            </a:r>
            <a:r>
              <a:rPr lang="en-US" b="1" dirty="0">
                <a:solidFill>
                  <a:srgbClr val="006699"/>
                </a:solidFill>
              </a:rPr>
              <a:t>into synchrotron</a:t>
            </a:r>
            <a:endParaRPr lang="en-US" sz="1600" b="1" dirty="0">
              <a:solidFill>
                <a:srgbClr val="006699"/>
              </a:solidFill>
            </a:endParaRPr>
          </a:p>
        </p:txBody>
      </p:sp>
      <p:pic>
        <p:nvPicPr>
          <p:cNvPr id="4" name="Grafik 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604B82DC-14EC-6611-C597-9BECDA947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774" y="93967"/>
            <a:ext cx="642791" cy="60078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87C0F8-6DF6-7259-4689-1F97CB03118F}"/>
              </a:ext>
            </a:extLst>
          </p:cNvPr>
          <p:cNvSpPr/>
          <p:nvPr/>
        </p:nvSpPr>
        <p:spPr>
          <a:xfrm>
            <a:off x="9402902" y="214129"/>
            <a:ext cx="531233" cy="462924"/>
          </a:xfrm>
          <a:custGeom>
            <a:avLst/>
            <a:gdLst>
              <a:gd name="connsiteX0" fmla="*/ 525290 w 734272"/>
              <a:gd name="connsiteY0" fmla="*/ 358087 h 734141"/>
              <a:gd name="connsiteX1" fmla="*/ 528529 w 734272"/>
              <a:gd name="connsiteY1" fmla="*/ 357472 h 734141"/>
              <a:gd name="connsiteX2" fmla="*/ 580054 w 734272"/>
              <a:gd name="connsiteY2" fmla="*/ 289940 h 734141"/>
              <a:gd name="connsiteX3" fmla="*/ 579374 w 734272"/>
              <a:gd name="connsiteY3" fmla="*/ 73748 h 734141"/>
              <a:gd name="connsiteX4" fmla="*/ 659366 w 734272"/>
              <a:gd name="connsiteY4" fmla="*/ 73748 h 734141"/>
              <a:gd name="connsiteX5" fmla="*/ 659366 w 734272"/>
              <a:gd name="connsiteY5" fmla="*/ 291073 h 734141"/>
              <a:gd name="connsiteX6" fmla="*/ 528529 w 734272"/>
              <a:gd name="connsiteY6" fmla="*/ 437047 h 734141"/>
              <a:gd name="connsiteX7" fmla="*/ 525290 w 734272"/>
              <a:gd name="connsiteY7" fmla="*/ 437403 h 734141"/>
              <a:gd name="connsiteX8" fmla="*/ 501487 w 734272"/>
              <a:gd name="connsiteY8" fmla="*/ 437500 h 734141"/>
              <a:gd name="connsiteX9" fmla="*/ 497342 w 734272"/>
              <a:gd name="connsiteY9" fmla="*/ 437144 h 734141"/>
              <a:gd name="connsiteX10" fmla="*/ 366991 w 734272"/>
              <a:gd name="connsiteY10" fmla="*/ 291850 h 734141"/>
              <a:gd name="connsiteX11" fmla="*/ 366991 w 734272"/>
              <a:gd name="connsiteY11" fmla="*/ 73748 h 734141"/>
              <a:gd name="connsiteX12" fmla="*/ 446464 w 734272"/>
              <a:gd name="connsiteY12" fmla="*/ 73748 h 734141"/>
              <a:gd name="connsiteX13" fmla="*/ 446464 w 734272"/>
              <a:gd name="connsiteY13" fmla="*/ 289940 h 734141"/>
              <a:gd name="connsiteX14" fmla="*/ 497957 w 734272"/>
              <a:gd name="connsiteY14" fmla="*/ 357472 h 734141"/>
              <a:gd name="connsiteX15" fmla="*/ 501617 w 734272"/>
              <a:gd name="connsiteY15" fmla="*/ 358216 h 734141"/>
              <a:gd name="connsiteX16" fmla="*/ 307369 w 734272"/>
              <a:gd name="connsiteY16" fmla="*/ 659002 h 734141"/>
              <a:gd name="connsiteX17" fmla="*/ 307369 w 734272"/>
              <a:gd name="connsiteY17" fmla="*/ 529798 h 734141"/>
              <a:gd name="connsiteX18" fmla="*/ 282141 w 734272"/>
              <a:gd name="connsiteY18" fmla="*/ 529798 h 734141"/>
              <a:gd name="connsiteX19" fmla="*/ 282141 w 734272"/>
              <a:gd name="connsiteY19" fmla="*/ 659002 h 734141"/>
              <a:gd name="connsiteX20" fmla="*/ 479012 w 734272"/>
              <a:gd name="connsiteY20" fmla="*/ 659002 h 734141"/>
              <a:gd name="connsiteX21" fmla="*/ 479012 w 734272"/>
              <a:gd name="connsiteY21" fmla="*/ 636502 h 734141"/>
              <a:gd name="connsiteX22" fmla="*/ 419099 w 734272"/>
              <a:gd name="connsiteY22" fmla="*/ 636502 h 734141"/>
              <a:gd name="connsiteX23" fmla="*/ 419099 w 734272"/>
              <a:gd name="connsiteY23" fmla="*/ 605099 h 734141"/>
              <a:gd name="connsiteX24" fmla="*/ 470106 w 734272"/>
              <a:gd name="connsiteY24" fmla="*/ 605099 h 734141"/>
              <a:gd name="connsiteX25" fmla="*/ 470106 w 734272"/>
              <a:gd name="connsiteY25" fmla="*/ 582729 h 734141"/>
              <a:gd name="connsiteX26" fmla="*/ 419034 w 734272"/>
              <a:gd name="connsiteY26" fmla="*/ 582729 h 734141"/>
              <a:gd name="connsiteX27" fmla="*/ 419034 w 734272"/>
              <a:gd name="connsiteY27" fmla="*/ 552298 h 734141"/>
              <a:gd name="connsiteX28" fmla="*/ 478947 w 734272"/>
              <a:gd name="connsiteY28" fmla="*/ 552298 h 734141"/>
              <a:gd name="connsiteX29" fmla="*/ 478947 w 734272"/>
              <a:gd name="connsiteY29" fmla="*/ 529798 h 734141"/>
              <a:gd name="connsiteX30" fmla="*/ 393806 w 734272"/>
              <a:gd name="connsiteY30" fmla="*/ 529798 h 734141"/>
              <a:gd name="connsiteX31" fmla="*/ 393806 w 734272"/>
              <a:gd name="connsiteY31" fmla="*/ 659002 h 734141"/>
              <a:gd name="connsiteX32" fmla="*/ 659787 w 734272"/>
              <a:gd name="connsiteY32" fmla="*/ 659002 h 734141"/>
              <a:gd name="connsiteX33" fmla="*/ 659787 w 734272"/>
              <a:gd name="connsiteY33" fmla="*/ 529798 h 734141"/>
              <a:gd name="connsiteX34" fmla="*/ 634526 w 734272"/>
              <a:gd name="connsiteY34" fmla="*/ 529798 h 734141"/>
              <a:gd name="connsiteX35" fmla="*/ 634526 w 734272"/>
              <a:gd name="connsiteY35" fmla="*/ 608919 h 734141"/>
              <a:gd name="connsiteX36" fmla="*/ 583357 w 734272"/>
              <a:gd name="connsiteY36" fmla="*/ 529798 h 734141"/>
              <a:gd name="connsiteX37" fmla="*/ 560688 w 734272"/>
              <a:gd name="connsiteY37" fmla="*/ 529798 h 734141"/>
              <a:gd name="connsiteX38" fmla="*/ 560688 w 734272"/>
              <a:gd name="connsiteY38" fmla="*/ 659002 h 734141"/>
              <a:gd name="connsiteX39" fmla="*/ 586175 w 734272"/>
              <a:gd name="connsiteY39" fmla="*/ 659002 h 734141"/>
              <a:gd name="connsiteX40" fmla="*/ 586175 w 734272"/>
              <a:gd name="connsiteY40" fmla="*/ 579686 h 734141"/>
              <a:gd name="connsiteX41" fmla="*/ 637344 w 734272"/>
              <a:gd name="connsiteY41" fmla="*/ 659002 h 734141"/>
              <a:gd name="connsiteX42" fmla="*/ 222099 w 734272"/>
              <a:gd name="connsiteY42" fmla="*/ 529798 h 734141"/>
              <a:gd name="connsiteX43" fmla="*/ 195769 w 734272"/>
              <a:gd name="connsiteY43" fmla="*/ 529798 h 734141"/>
              <a:gd name="connsiteX44" fmla="*/ 175626 w 734272"/>
              <a:gd name="connsiteY44" fmla="*/ 611283 h 734141"/>
              <a:gd name="connsiteX45" fmla="*/ 152017 w 734272"/>
              <a:gd name="connsiteY45" fmla="*/ 529798 h 734141"/>
              <a:gd name="connsiteX46" fmla="*/ 133136 w 734272"/>
              <a:gd name="connsiteY46" fmla="*/ 529798 h 734141"/>
              <a:gd name="connsiteX47" fmla="*/ 109560 w 734272"/>
              <a:gd name="connsiteY47" fmla="*/ 611283 h 734141"/>
              <a:gd name="connsiteX48" fmla="*/ 89578 w 734272"/>
              <a:gd name="connsiteY48" fmla="*/ 529798 h 734141"/>
              <a:gd name="connsiteX49" fmla="*/ 63249 w 734272"/>
              <a:gd name="connsiteY49" fmla="*/ 529798 h 734141"/>
              <a:gd name="connsiteX50" fmla="*/ 97739 w 734272"/>
              <a:gd name="connsiteY50" fmla="*/ 659002 h 734141"/>
              <a:gd name="connsiteX51" fmla="*/ 118822 w 734272"/>
              <a:gd name="connsiteY51" fmla="*/ 659002 h 734141"/>
              <a:gd name="connsiteX52" fmla="*/ 142496 w 734272"/>
              <a:gd name="connsiteY52" fmla="*/ 580592 h 734141"/>
              <a:gd name="connsiteX53" fmla="*/ 166266 w 734272"/>
              <a:gd name="connsiteY53" fmla="*/ 659002 h 734141"/>
              <a:gd name="connsiteX54" fmla="*/ 187317 w 734272"/>
              <a:gd name="connsiteY54" fmla="*/ 659002 h 734141"/>
              <a:gd name="connsiteX55" fmla="*/ 56448 w 734272"/>
              <a:gd name="connsiteY55" fmla="*/ 73748 h 734141"/>
              <a:gd name="connsiteX56" fmla="*/ 330752 w 734272"/>
              <a:gd name="connsiteY56" fmla="*/ 73748 h 734141"/>
              <a:gd name="connsiteX57" fmla="*/ 330752 w 734272"/>
              <a:gd name="connsiteY57" fmla="*/ 152157 h 734141"/>
              <a:gd name="connsiteX58" fmla="*/ 56448 w 734272"/>
              <a:gd name="connsiteY58" fmla="*/ 152157 h 734141"/>
              <a:gd name="connsiteX59" fmla="*/ 155709 w 734272"/>
              <a:gd name="connsiteY59" fmla="*/ 435428 h 734141"/>
              <a:gd name="connsiteX60" fmla="*/ 155709 w 734272"/>
              <a:gd name="connsiteY60" fmla="*/ 174819 h 734141"/>
              <a:gd name="connsiteX61" fmla="*/ 234114 w 734272"/>
              <a:gd name="connsiteY61" fmla="*/ 174819 h 734141"/>
              <a:gd name="connsiteX62" fmla="*/ 234114 w 734272"/>
              <a:gd name="connsiteY62" fmla="*/ 435428 h 734141"/>
              <a:gd name="connsiteX63" fmla="*/ 660952 w 734272"/>
              <a:gd name="connsiteY63" fmla="*/ 0 h 734141"/>
              <a:gd name="connsiteX64" fmla="*/ 734273 w 734272"/>
              <a:gd name="connsiteY64" fmla="*/ 73424 h 734141"/>
              <a:gd name="connsiteX65" fmla="*/ 734273 w 734272"/>
              <a:gd name="connsiteY65" fmla="*/ 73424 h 734141"/>
              <a:gd name="connsiteX66" fmla="*/ 734273 w 734272"/>
              <a:gd name="connsiteY66" fmla="*/ 660685 h 734141"/>
              <a:gd name="connsiteX67" fmla="*/ 660661 w 734272"/>
              <a:gd name="connsiteY67" fmla="*/ 734141 h 734141"/>
              <a:gd name="connsiteX68" fmla="*/ 73450 w 734272"/>
              <a:gd name="connsiteY68" fmla="*/ 734141 h 734141"/>
              <a:gd name="connsiteX69" fmla="*/ 0 w 734272"/>
              <a:gd name="connsiteY69" fmla="*/ 660685 h 734141"/>
              <a:gd name="connsiteX70" fmla="*/ 0 w 734272"/>
              <a:gd name="connsiteY70" fmla="*/ 73456 h 734141"/>
              <a:gd name="connsiteX71" fmla="*/ 73288 w 734272"/>
              <a:gd name="connsiteY71" fmla="*/ 0 h 734141"/>
              <a:gd name="connsiteX72" fmla="*/ 660952 w 734272"/>
              <a:gd name="connsiteY72" fmla="*/ 0 h 73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34272" h="734141">
                <a:moveTo>
                  <a:pt x="525290" y="358087"/>
                </a:moveTo>
                <a:cubicBezTo>
                  <a:pt x="526489" y="357893"/>
                  <a:pt x="527363" y="357731"/>
                  <a:pt x="528529" y="357472"/>
                </a:cubicBezTo>
                <a:cubicBezTo>
                  <a:pt x="558900" y="349045"/>
                  <a:pt x="579954" y="321448"/>
                  <a:pt x="580054" y="289940"/>
                </a:cubicBezTo>
                <a:lnTo>
                  <a:pt x="579374" y="73748"/>
                </a:lnTo>
                <a:lnTo>
                  <a:pt x="659366" y="73748"/>
                </a:lnTo>
                <a:lnTo>
                  <a:pt x="659366" y="291073"/>
                </a:lnTo>
                <a:cubicBezTo>
                  <a:pt x="659353" y="365957"/>
                  <a:pt x="602989" y="428843"/>
                  <a:pt x="528529" y="437047"/>
                </a:cubicBezTo>
                <a:lnTo>
                  <a:pt x="525290" y="437403"/>
                </a:lnTo>
                <a:close/>
                <a:moveTo>
                  <a:pt x="501487" y="437500"/>
                </a:moveTo>
                <a:lnTo>
                  <a:pt x="497342" y="437144"/>
                </a:lnTo>
                <a:cubicBezTo>
                  <a:pt x="423063" y="429264"/>
                  <a:pt x="366774" y="366517"/>
                  <a:pt x="366991" y="291850"/>
                </a:cubicBezTo>
                <a:lnTo>
                  <a:pt x="366991" y="73748"/>
                </a:lnTo>
                <a:lnTo>
                  <a:pt x="446464" y="73748"/>
                </a:lnTo>
                <a:lnTo>
                  <a:pt x="446464" y="289940"/>
                </a:lnTo>
                <a:cubicBezTo>
                  <a:pt x="446549" y="321443"/>
                  <a:pt x="467593" y="349042"/>
                  <a:pt x="497957" y="357472"/>
                </a:cubicBezTo>
                <a:cubicBezTo>
                  <a:pt x="499252" y="357763"/>
                  <a:pt x="500289" y="357990"/>
                  <a:pt x="501617" y="358216"/>
                </a:cubicBezTo>
                <a:close/>
                <a:moveTo>
                  <a:pt x="307369" y="659002"/>
                </a:moveTo>
                <a:lnTo>
                  <a:pt x="307369" y="529798"/>
                </a:lnTo>
                <a:lnTo>
                  <a:pt x="282141" y="529798"/>
                </a:lnTo>
                <a:lnTo>
                  <a:pt x="282141" y="659002"/>
                </a:lnTo>
                <a:close/>
                <a:moveTo>
                  <a:pt x="479012" y="659002"/>
                </a:moveTo>
                <a:lnTo>
                  <a:pt x="479012" y="636502"/>
                </a:lnTo>
                <a:lnTo>
                  <a:pt x="419099" y="636502"/>
                </a:lnTo>
                <a:lnTo>
                  <a:pt x="419099" y="605099"/>
                </a:lnTo>
                <a:lnTo>
                  <a:pt x="470106" y="605099"/>
                </a:lnTo>
                <a:lnTo>
                  <a:pt x="470106" y="582729"/>
                </a:lnTo>
                <a:lnTo>
                  <a:pt x="419034" y="582729"/>
                </a:lnTo>
                <a:lnTo>
                  <a:pt x="419034" y="552298"/>
                </a:lnTo>
                <a:lnTo>
                  <a:pt x="478947" y="552298"/>
                </a:lnTo>
                <a:lnTo>
                  <a:pt x="478947" y="529798"/>
                </a:lnTo>
                <a:lnTo>
                  <a:pt x="393806" y="529798"/>
                </a:lnTo>
                <a:lnTo>
                  <a:pt x="393806" y="659002"/>
                </a:lnTo>
                <a:close/>
                <a:moveTo>
                  <a:pt x="659787" y="659002"/>
                </a:moveTo>
                <a:lnTo>
                  <a:pt x="659787" y="529798"/>
                </a:lnTo>
                <a:lnTo>
                  <a:pt x="634526" y="529798"/>
                </a:lnTo>
                <a:lnTo>
                  <a:pt x="634526" y="608919"/>
                </a:lnTo>
                <a:lnTo>
                  <a:pt x="583357" y="529798"/>
                </a:lnTo>
                <a:lnTo>
                  <a:pt x="560688" y="529798"/>
                </a:lnTo>
                <a:lnTo>
                  <a:pt x="560688" y="659002"/>
                </a:lnTo>
                <a:lnTo>
                  <a:pt x="586175" y="659002"/>
                </a:lnTo>
                <a:lnTo>
                  <a:pt x="586175" y="579686"/>
                </a:lnTo>
                <a:lnTo>
                  <a:pt x="637344" y="659002"/>
                </a:lnTo>
                <a:close/>
                <a:moveTo>
                  <a:pt x="222099" y="529798"/>
                </a:moveTo>
                <a:lnTo>
                  <a:pt x="195769" y="529798"/>
                </a:lnTo>
                <a:lnTo>
                  <a:pt x="175626" y="611283"/>
                </a:lnTo>
                <a:lnTo>
                  <a:pt x="152017" y="529798"/>
                </a:lnTo>
                <a:lnTo>
                  <a:pt x="133136" y="529798"/>
                </a:lnTo>
                <a:lnTo>
                  <a:pt x="109560" y="611283"/>
                </a:lnTo>
                <a:lnTo>
                  <a:pt x="89578" y="529798"/>
                </a:lnTo>
                <a:lnTo>
                  <a:pt x="63249" y="529798"/>
                </a:lnTo>
                <a:lnTo>
                  <a:pt x="97739" y="659002"/>
                </a:lnTo>
                <a:lnTo>
                  <a:pt x="118822" y="659002"/>
                </a:lnTo>
                <a:lnTo>
                  <a:pt x="142496" y="580592"/>
                </a:lnTo>
                <a:lnTo>
                  <a:pt x="166266" y="659002"/>
                </a:lnTo>
                <a:lnTo>
                  <a:pt x="187317" y="659002"/>
                </a:lnTo>
                <a:close/>
                <a:moveTo>
                  <a:pt x="56448" y="73748"/>
                </a:moveTo>
                <a:lnTo>
                  <a:pt x="330752" y="73748"/>
                </a:lnTo>
                <a:lnTo>
                  <a:pt x="330752" y="152157"/>
                </a:lnTo>
                <a:lnTo>
                  <a:pt x="56448" y="152157"/>
                </a:lnTo>
                <a:close/>
                <a:moveTo>
                  <a:pt x="155709" y="435428"/>
                </a:moveTo>
                <a:lnTo>
                  <a:pt x="155709" y="174819"/>
                </a:lnTo>
                <a:lnTo>
                  <a:pt x="234114" y="174819"/>
                </a:lnTo>
                <a:lnTo>
                  <a:pt x="234114" y="435428"/>
                </a:lnTo>
                <a:close/>
                <a:moveTo>
                  <a:pt x="660952" y="0"/>
                </a:moveTo>
                <a:cubicBezTo>
                  <a:pt x="701473" y="54"/>
                  <a:pt x="734292" y="32916"/>
                  <a:pt x="734273" y="73424"/>
                </a:cubicBezTo>
                <a:lnTo>
                  <a:pt x="734273" y="73424"/>
                </a:lnTo>
                <a:lnTo>
                  <a:pt x="734273" y="660685"/>
                </a:lnTo>
                <a:cubicBezTo>
                  <a:pt x="734202" y="701276"/>
                  <a:pt x="701266" y="734141"/>
                  <a:pt x="660661" y="734141"/>
                </a:cubicBezTo>
                <a:lnTo>
                  <a:pt x="73450" y="734141"/>
                </a:lnTo>
                <a:cubicBezTo>
                  <a:pt x="32880" y="734122"/>
                  <a:pt x="0" y="701240"/>
                  <a:pt x="0" y="660685"/>
                </a:cubicBezTo>
                <a:lnTo>
                  <a:pt x="0" y="73456"/>
                </a:lnTo>
                <a:cubicBezTo>
                  <a:pt x="-36" y="32948"/>
                  <a:pt x="32766" y="71"/>
                  <a:pt x="73288" y="0"/>
                </a:cubicBezTo>
                <a:lnTo>
                  <a:pt x="660952" y="0"/>
                </a:lnTo>
                <a:close/>
              </a:path>
            </a:pathLst>
          </a:custGeom>
          <a:solidFill>
            <a:srgbClr val="006699"/>
          </a:solidFill>
          <a:ln w="32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7529C9-DF00-7C31-4EB5-696FBF32CD34}"/>
              </a:ext>
            </a:extLst>
          </p:cNvPr>
          <p:cNvSpPr/>
          <p:nvPr/>
        </p:nvSpPr>
        <p:spPr>
          <a:xfrm>
            <a:off x="5936891" y="184232"/>
            <a:ext cx="3146115" cy="530882"/>
          </a:xfrm>
          <a:prstGeom prst="roundRect">
            <a:avLst>
              <a:gd name="adj" fmla="val 0"/>
            </a:avLst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marL="514350">
              <a:spcBef>
                <a:spcPts val="1200"/>
              </a:spcBef>
            </a:pPr>
            <a:r>
              <a:rPr lang="en-US" sz="1400" b="1" dirty="0">
                <a:solidFill>
                  <a:srgbClr val="4B2E2E"/>
                </a:solidFill>
              </a:rPr>
              <a:t>Poster - F. </a:t>
            </a:r>
            <a:r>
              <a:rPr lang="en-US" sz="1400" b="1" dirty="0" err="1">
                <a:solidFill>
                  <a:srgbClr val="4B2E2E"/>
                </a:solidFill>
              </a:rPr>
              <a:t>Plassard</a:t>
            </a:r>
            <a:endParaRPr lang="en-US" sz="1400" b="1" dirty="0">
              <a:solidFill>
                <a:srgbClr val="4B2E2E"/>
              </a:solidFill>
            </a:endParaRPr>
          </a:p>
          <a:p>
            <a:pPr marL="514350"/>
            <a:r>
              <a:rPr lang="en-US" sz="1400" i="1" dirty="0">
                <a:solidFill>
                  <a:srgbClr val="4B2E2E"/>
                </a:solidFill>
              </a:rPr>
              <a:t>MedAustron Facility Overview</a:t>
            </a:r>
          </a:p>
        </p:txBody>
      </p:sp>
      <p:pic>
        <p:nvPicPr>
          <p:cNvPr id="17" name="Graphic 16" descr="Teacher with solid fill">
            <a:extLst>
              <a:ext uri="{FF2B5EF4-FFF2-40B4-BE49-F238E27FC236}">
                <a16:creationId xmlns:a16="http://schemas.microsoft.com/office/drawing/2014/main" id="{6FEE54C2-0CC3-A8B0-A15D-41ED5EBB6F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6891" y="237131"/>
            <a:ext cx="498441" cy="4984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95F54A8-A4B1-0E7E-4FA8-E305922D6168}"/>
              </a:ext>
            </a:extLst>
          </p:cNvPr>
          <p:cNvSpPr txBox="1"/>
          <p:nvPr/>
        </p:nvSpPr>
        <p:spPr>
          <a:xfrm>
            <a:off x="6777703" y="5970702"/>
            <a:ext cx="4587786" cy="6924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/>
              <a:t>Tailor </a:t>
            </a:r>
            <a:r>
              <a:rPr lang="en-US" sz="1600" b="1" dirty="0" err="1"/>
              <a:t>He:C</a:t>
            </a:r>
            <a:r>
              <a:rPr lang="en-US" sz="1600" b="1" dirty="0"/>
              <a:t> ratio</a:t>
            </a:r>
            <a:r>
              <a:rPr lang="en-US" sz="1600" dirty="0"/>
              <a:t>: adapt 2</a:t>
            </a:r>
            <a:r>
              <a:rPr lang="en-US" sz="1600" baseline="30000" dirty="0"/>
              <a:t>nd</a:t>
            </a:r>
            <a:r>
              <a:rPr lang="en-US" sz="1600" dirty="0"/>
              <a:t> inj. bump amplitude</a:t>
            </a:r>
          </a:p>
          <a:p>
            <a:pPr>
              <a:spcBef>
                <a:spcPts val="300"/>
              </a:spcBef>
            </a:pPr>
            <a:endParaRPr lang="en-US" sz="200" dirty="0"/>
          </a:p>
          <a:p>
            <a:pPr>
              <a:spcBef>
                <a:spcPts val="300"/>
              </a:spcBef>
            </a:pPr>
            <a:r>
              <a:rPr lang="en-US" sz="1600" b="1" i="1" dirty="0">
                <a:ea typeface="Calibri" panose="020F0502020204030204" pitchFamily="34" charset="0"/>
                <a:cs typeface="Arial" panose="020B0604020202020204" pitchFamily="34" charset="0"/>
              </a:rPr>
              <a:t>First mixed beam in summer ‘24</a:t>
            </a:r>
          </a:p>
        </p:txBody>
      </p:sp>
    </p:spTree>
    <p:extLst>
      <p:ext uri="{BB962C8B-B14F-4D97-AF65-F5344CB8AC3E}">
        <p14:creationId xmlns:p14="http://schemas.microsoft.com/office/powerpoint/2010/main" val="217668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" grpId="0"/>
      <p:bldP spid="1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56B93-8B83-B4ED-D152-B829ECE11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8610BA30-CEF7-1217-4052-5CFA1577A950}"/>
              </a:ext>
            </a:extLst>
          </p:cNvPr>
          <p:cNvSpPr/>
          <p:nvPr/>
        </p:nvSpPr>
        <p:spPr>
          <a:xfrm>
            <a:off x="355234" y="1761647"/>
            <a:ext cx="5643876" cy="40478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4B2AA7-D922-61F7-3601-ACF8B517C0A3}"/>
              </a:ext>
            </a:extLst>
          </p:cNvPr>
          <p:cNvGrpSpPr/>
          <p:nvPr/>
        </p:nvGrpSpPr>
        <p:grpSpPr>
          <a:xfrm>
            <a:off x="2886662" y="2232617"/>
            <a:ext cx="2618056" cy="1417458"/>
            <a:chOff x="375016" y="2689602"/>
            <a:chExt cx="2750362" cy="1620084"/>
          </a:xfrm>
        </p:grpSpPr>
        <p:pic>
          <p:nvPicPr>
            <p:cNvPr id="59" name="Grafik 36">
              <a:extLst>
                <a:ext uri="{FF2B5EF4-FFF2-40B4-BE49-F238E27FC236}">
                  <a16:creationId xmlns:a16="http://schemas.microsoft.com/office/drawing/2014/main" id="{0B2E6BF5-FECA-AD4B-4EE8-FE116708F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80" t="26150" r="5406" b="14147"/>
            <a:stretch>
              <a:fillRect/>
            </a:stretch>
          </p:blipFill>
          <p:spPr>
            <a:xfrm>
              <a:off x="375016" y="2689602"/>
              <a:ext cx="2750362" cy="1620084"/>
            </a:xfrm>
            <a:prstGeom prst="rect">
              <a:avLst/>
            </a:prstGeom>
          </p:spPr>
        </p:pic>
        <p:sp>
          <p:nvSpPr>
            <p:cNvPr id="60" name="Oval 7">
              <a:extLst>
                <a:ext uri="{FF2B5EF4-FFF2-40B4-BE49-F238E27FC236}">
                  <a16:creationId xmlns:a16="http://schemas.microsoft.com/office/drawing/2014/main" id="{80300834-2E82-D17F-33D4-DE0643ED1B7C}"/>
                </a:ext>
              </a:extLst>
            </p:cNvPr>
            <p:cNvSpPr/>
            <p:nvPr/>
          </p:nvSpPr>
          <p:spPr>
            <a:xfrm>
              <a:off x="524136" y="2927024"/>
              <a:ext cx="2413012" cy="842794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miter lim="800000"/>
            </a:ln>
            <a:effectLst>
              <a:glow rad="50800">
                <a:schemeClr val="bg1">
                  <a:alpha val="56000"/>
                </a:scheme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Oval 8">
              <a:extLst>
                <a:ext uri="{FF2B5EF4-FFF2-40B4-BE49-F238E27FC236}">
                  <a16:creationId xmlns:a16="http://schemas.microsoft.com/office/drawing/2014/main" id="{1199D1AA-8EDF-D222-7F4D-2CC24C4C2B1E}"/>
                </a:ext>
              </a:extLst>
            </p:cNvPr>
            <p:cNvSpPr/>
            <p:nvPr/>
          </p:nvSpPr>
          <p:spPr>
            <a:xfrm>
              <a:off x="446552" y="2939683"/>
              <a:ext cx="2544725" cy="842794"/>
            </a:xfrm>
            <a:prstGeom prst="ellipse">
              <a:avLst/>
            </a:prstGeom>
            <a:noFill/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>
              <a:glow rad="63500">
                <a:schemeClr val="bg1">
                  <a:alpha val="49000"/>
                </a:scheme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0584D3B-E457-E60F-5CC7-F08A904813CF}"/>
                </a:ext>
              </a:extLst>
            </p:cNvPr>
            <p:cNvSpPr/>
            <p:nvPr/>
          </p:nvSpPr>
          <p:spPr>
            <a:xfrm>
              <a:off x="585812" y="2927024"/>
              <a:ext cx="2294850" cy="842794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>
              <a:glow rad="63500">
                <a:schemeClr val="bg1">
                  <a:alpha val="65000"/>
                </a:scheme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B5CF81-C0FC-0943-9D6F-0D7AE7DE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6" y="468438"/>
            <a:ext cx="11324647" cy="828675"/>
          </a:xfrm>
        </p:spPr>
        <p:txBody>
          <a:bodyPr/>
          <a:lstStyle/>
          <a:p>
            <a:r>
              <a:rPr lang="en-US" sz="2400" dirty="0"/>
              <a:t>Implication of Charge-to-Mass Ratio During RF Acceleration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D188E-42A4-9CF1-3B0C-BCB2CF2D15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CC07F-4EE8-6284-EBC8-FACEF602E2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9" name="Picture 8" descr="\documentclass{article}&#10;\usepackage{amsmath}&#10;\pagestyle{empty}&#10;\usepackage{sansmath}&#10;\sansmath&#10;\renewcommand{\familydefault}{\sfdefault}&#10;\begin{document}&#10;&#10;\begin{align*}&#10;\text{with long. RF field:}\:\:\:\:\: \dfrac{\Delta f}{f} = 0 = \dfrac{\Delta \beta}{\beta} - \dfrac{\Delta C}{C}&#10;\end{align*}&#10;&#10;&#10;\end{document}" title="IguanaTex Bitmap Display">
            <a:extLst>
              <a:ext uri="{FF2B5EF4-FFF2-40B4-BE49-F238E27FC236}">
                <a16:creationId xmlns:a16="http://schemas.microsoft.com/office/drawing/2014/main" id="{A5AB7D1C-73E9-3205-40B7-48B7B603C2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5" y="4121047"/>
            <a:ext cx="3750221" cy="455160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[usenames,dvipsnames]{xcolor} &#10;\usepackage{bm}\pagestyle{empty}&#10;\usepackage{sansmath}&#10;\sansmath&#10;\renewcommand{\familydefault}{\sfdefault}&#10;\begin{document}&#10;&#10;$\Rightarrow$ {$\Delta\beta$ depends on {\color{blue}extraction ($\gamma_\text{C}$) and transition energy ($\gamma_\text{tr}$)}}: &#10;&#10;\vspace{2mm}&#10;&#10;$\:\:\:\:\:\:\:\:\dfrac{\beta_\text{He} - \beta_\text{C}}{\beta_\text{C}} = \dfrac{1}{\color{blue}\bm{\gamma_\text{tr}^2 -\gamma_\text{C} ^2 }\color{black}} &#10;\cdot \left( \color{black}\dfrac{1}{\bm{\chi}}\color{black}-1\right)$&#10;&#10;\end{document}" title="IguanaTex Bitmap Display">
            <a:extLst>
              <a:ext uri="{FF2B5EF4-FFF2-40B4-BE49-F238E27FC236}">
                <a16:creationId xmlns:a16="http://schemas.microsoft.com/office/drawing/2014/main" id="{6C26F235-6CBE-17FD-B822-1A124611E9B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5" y="4851021"/>
            <a:ext cx="5125338" cy="8122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C7D7BA3-896D-62FE-01B6-B92DE194E1CA}"/>
                  </a:ext>
                </a:extLst>
              </p:cNvPr>
              <p:cNvSpPr txBox="1"/>
              <p:nvPr/>
            </p:nvSpPr>
            <p:spPr>
              <a:xfrm>
                <a:off x="324986" y="1186281"/>
                <a:ext cx="114790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 smtClean="0">
                        <a:solidFill>
                          <a:srgbClr val="006699"/>
                        </a:solidFill>
                      </a:rPr>
                      <m:t>Δ</m:t>
                    </m:r>
                    <m:d>
                      <m:dPr>
                        <m:ctrlPr>
                          <a:rPr lang="en-US" b="1" i="1" dirty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b="1" i="1" dirty="0">
                                <a:solidFill>
                                  <a:srgbClr val="0066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rgbClr val="006699"/>
                                </a:solidFill>
                              </a:rPr>
                              <m:t>q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rgbClr val="006699"/>
                                </a:solidFill>
                              </a:rPr>
                              <m:t>m</m:t>
                            </m:r>
                          </m:den>
                        </m:f>
                      </m:e>
                    </m:d>
                  </m:oMath>
                </a14:m>
                <a:r>
                  <a:rPr lang="en-US" b="1" i="1" dirty="0">
                    <a:solidFill>
                      <a:srgbClr val="006699"/>
                    </a:solidFill>
                  </a:rPr>
                  <a:t> </a:t>
                </a:r>
                <a:r>
                  <a:rPr lang="en-US" b="1" dirty="0">
                    <a:solidFill>
                      <a:srgbClr val="006699"/>
                    </a:solidFill>
                  </a:rPr>
                  <a:t>causes acceleration to slightly different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dirty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1" i="0" dirty="0" smtClea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1" i="0" dirty="0" smtClean="0">
                            <a:solidFill>
                              <a:srgbClr val="006699"/>
                            </a:solidFill>
                          </a:rPr>
                          <m:t>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006699"/>
                            </a:solidFill>
                          </a:rPr>
                          <m:t>m</m:t>
                        </m:r>
                      </m:den>
                    </m:f>
                  </m:oMath>
                </a14:m>
                <a:r>
                  <a:rPr lang="en-US" sz="180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1800" i="1" dirty="0">
                    <a:solidFill>
                      <a:srgbClr val="1010FF"/>
                    </a:solidFill>
                  </a:rPr>
                  <a:t>(depending on extraction and transition energy)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C7D7BA3-896D-62FE-01B6-B92DE194E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6" y="1186281"/>
                <a:ext cx="11479087" cy="369332"/>
              </a:xfrm>
              <a:prstGeom prst="rect">
                <a:avLst/>
              </a:prstGeom>
              <a:blipFill>
                <a:blip r:embed="rId11"/>
                <a:stretch>
                  <a:fillRect t="-116667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\documentclass{article}&#10;\usepackage{amsmath}&#10;\pagestyle{empty}&#10;\usepackage{sansmath}&#10;\sansmath&#10;\renewcommand{\familydefault}{\sfdefault}&#10;\begin{document}&#10;&#10;\begin{equation*}&#10;\Rightarrow \dfrac{\Delta C}{C} = \alpha_c \dfrac{\Delta B\rho}{B\rho} &gt; 0  &#10;\end{equation*}&#10;&#10;&#10;\end{document}" title="IguanaTex Bitmap Display">
            <a:extLst>
              <a:ext uri="{FF2B5EF4-FFF2-40B4-BE49-F238E27FC236}">
                <a16:creationId xmlns:a16="http://schemas.microsoft.com/office/drawing/2014/main" id="{2CAEAD75-0808-200F-F84B-8EF2D47585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8" y="3324204"/>
            <a:ext cx="1913109" cy="45516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80CA012-E2AC-F556-F93A-7E0A2810BDD1}"/>
              </a:ext>
            </a:extLst>
          </p:cNvPr>
          <p:cNvSpPr/>
          <p:nvPr/>
        </p:nvSpPr>
        <p:spPr>
          <a:xfrm>
            <a:off x="6192891" y="1761647"/>
            <a:ext cx="5884809" cy="40478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8C0EEAB-0D12-F93E-B17F-494CFDC5B85C}"/>
                  </a:ext>
                </a:extLst>
              </p:cNvPr>
              <p:cNvSpPr txBox="1"/>
              <p:nvPr/>
            </p:nvSpPr>
            <p:spPr>
              <a:xfrm>
                <a:off x="6192891" y="5286521"/>
                <a:ext cx="57705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Example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 Relative momentum per mass offset (𝛿) between the two ion species in a PIMMS-like synchrotron (𝛾tr≈2,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  <m:r>
                      <a:rPr lang="en-US" sz="1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1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8C0EEAB-0D12-F93E-B17F-494CFDC5B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891" y="5286521"/>
                <a:ext cx="5770509" cy="461665"/>
              </a:xfrm>
              <a:prstGeom prst="rect">
                <a:avLst/>
              </a:prstGeom>
              <a:blipFill>
                <a:blip r:embed="rId13"/>
                <a:stretch>
                  <a:fillRect l="-106" t="-131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icture 71">
            <a:extLst>
              <a:ext uri="{FF2B5EF4-FFF2-40B4-BE49-F238E27FC236}">
                <a16:creationId xmlns:a16="http://schemas.microsoft.com/office/drawing/2014/main" id="{E15646EB-6AB2-337B-B9C5-AC308CBC5B5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62578" y="2434266"/>
            <a:ext cx="5341495" cy="279091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43FB8A6-A07F-31F7-7878-8649EB43CCE9}"/>
              </a:ext>
            </a:extLst>
          </p:cNvPr>
          <p:cNvSpPr/>
          <p:nvPr/>
        </p:nvSpPr>
        <p:spPr>
          <a:xfrm>
            <a:off x="10257855" y="3890720"/>
            <a:ext cx="1546218" cy="137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3EE4407-476A-1BE6-5A15-565DEDDD65D6}"/>
              </a:ext>
            </a:extLst>
          </p:cNvPr>
          <p:cNvSpPr/>
          <p:nvPr/>
        </p:nvSpPr>
        <p:spPr>
          <a:xfrm>
            <a:off x="10257855" y="2725184"/>
            <a:ext cx="1546218" cy="915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\documentclass{article}&#10;\usepackage{amsmath}&#10;\usepackage{sansmath}&#10;\sansmath&#10;\renewcommand{\familydefault}{\sfdefault}&#10;&#10;\usepackage[usenames,dvipsnames]{xcolor} &#10;&#10;\pagestyle{empty}&#10;\begin{document}&#10;&#10;\begin{align*}&#10;\chi &amp;= \dfrac{q_\text{He}/m_\text{He}}{q_\text{C}/m_\text{C}} \\&#10;&amp;= 0.99935&#10;\end{align*}&#10;&#10;&#10;\end{document}" title="IguanaTex Bitmap Display">
            <a:extLst>
              <a:ext uri="{FF2B5EF4-FFF2-40B4-BE49-F238E27FC236}">
                <a16:creationId xmlns:a16="http://schemas.microsoft.com/office/drawing/2014/main" id="{E69EFD91-9013-D560-FAAE-E02CBA4A963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4" y="2118772"/>
            <a:ext cx="1191783" cy="760821"/>
          </a:xfrm>
          <a:prstGeom prst="rect">
            <a:avLst/>
          </a:prstGeom>
        </p:spPr>
      </p:pic>
      <p:sp>
        <p:nvSpPr>
          <p:cNvPr id="38" name="Eckige Klammer rechts 23">
            <a:extLst>
              <a:ext uri="{FF2B5EF4-FFF2-40B4-BE49-F238E27FC236}">
                <a16:creationId xmlns:a16="http://schemas.microsoft.com/office/drawing/2014/main" id="{3ED4BB55-1825-2ACB-C0EA-204D446201AA}"/>
              </a:ext>
            </a:extLst>
          </p:cNvPr>
          <p:cNvSpPr/>
          <p:nvPr/>
        </p:nvSpPr>
        <p:spPr>
          <a:xfrm rot="16200000" flipV="1">
            <a:off x="9376323" y="2505485"/>
            <a:ext cx="102852" cy="251954"/>
          </a:xfrm>
          <a:prstGeom prst="rightBracket">
            <a:avLst/>
          </a:prstGeom>
          <a:ln w="19050">
            <a:solidFill>
              <a:srgbClr val="515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838ECD-F004-7AB9-771C-2386D6CEF467}"/>
              </a:ext>
            </a:extLst>
          </p:cNvPr>
          <p:cNvSpPr txBox="1"/>
          <p:nvPr/>
        </p:nvSpPr>
        <p:spPr>
          <a:xfrm>
            <a:off x="8431199" y="1821245"/>
            <a:ext cx="1980399" cy="583267"/>
          </a:xfrm>
          <a:prstGeom prst="roundRect">
            <a:avLst>
              <a:gd name="adj" fmla="val 5474"/>
            </a:avLst>
          </a:prstGeom>
          <a:solidFill>
            <a:srgbClr val="EFEFFF"/>
          </a:solidFill>
          <a:ln>
            <a:solidFill>
              <a:srgbClr val="515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0" name="Picture 39" descr="\documentclass{article}&#10;\usepackage{amsmath}&#10;\usepackage{sansmath}&#10;\sansmath&#10;\renewcommand{\familydefault}{\sfdefault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 title="IguanaTex Bitmap Display">
            <a:extLst>
              <a:ext uri="{FF2B5EF4-FFF2-40B4-BE49-F238E27FC236}">
                <a16:creationId xmlns:a16="http://schemas.microsoft.com/office/drawing/2014/main" id="{EB3C2945-263D-3ADD-60CF-1F8654A79E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37" y="1931666"/>
            <a:ext cx="1844921" cy="398602"/>
          </a:xfrm>
          <a:prstGeom prst="rect">
            <a:avLst/>
          </a:prstGeom>
        </p:spPr>
      </p:pic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1A6576ED-D020-FCD6-073B-74EB90D0B2BA}"/>
              </a:ext>
            </a:extLst>
          </p:cNvPr>
          <p:cNvCxnSpPr>
            <a:cxnSpLocks/>
            <a:endCxn id="39" idx="2"/>
          </p:cNvCxnSpPr>
          <p:nvPr/>
        </p:nvCxnSpPr>
        <p:spPr>
          <a:xfrm rot="16200000" flipV="1">
            <a:off x="9341985" y="2483927"/>
            <a:ext cx="165179" cy="6350"/>
          </a:xfrm>
          <a:prstGeom prst="bentConnector3">
            <a:avLst>
              <a:gd name="adj1" fmla="val 50000"/>
            </a:avLst>
          </a:prstGeom>
          <a:ln w="28575">
            <a:solidFill>
              <a:srgbClr val="515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152F72-C441-1422-E83D-0CBFA69E35F0}"/>
              </a:ext>
            </a:extLst>
          </p:cNvPr>
          <p:cNvSpPr txBox="1"/>
          <p:nvPr/>
        </p:nvSpPr>
        <p:spPr>
          <a:xfrm>
            <a:off x="10350987" y="5936172"/>
            <a:ext cx="19790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[8] E. Renner, IPAC ‘24</a:t>
            </a:r>
            <a:endParaRPr lang="en-US" sz="1100" b="1" dirty="0">
              <a:solidFill>
                <a:srgbClr val="515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73" grpId="0" animBg="1"/>
      <p:bldP spid="74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BA09D-B354-7EA1-EEDA-EDFE361F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8AA15C-70E2-5547-7DBA-661344E0272F}"/>
              </a:ext>
            </a:extLst>
          </p:cNvPr>
          <p:cNvSpPr/>
          <p:nvPr/>
        </p:nvSpPr>
        <p:spPr>
          <a:xfrm>
            <a:off x="4657725" y="1228725"/>
            <a:ext cx="7071589" cy="4601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520DC9-7096-FA9C-1471-4A0477CA6B54}"/>
              </a:ext>
            </a:extLst>
          </p:cNvPr>
          <p:cNvSpPr txBox="1"/>
          <p:nvPr/>
        </p:nvSpPr>
        <p:spPr>
          <a:xfrm>
            <a:off x="9615594" y="473352"/>
            <a:ext cx="1980399" cy="1192629"/>
          </a:xfrm>
          <a:prstGeom prst="roundRect">
            <a:avLst>
              <a:gd name="adj" fmla="val 5474"/>
            </a:avLst>
          </a:prstGeom>
          <a:solidFill>
            <a:srgbClr val="F5EB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D578B-E440-D856-349A-F1FC1DCC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7" y="468438"/>
            <a:ext cx="9527418" cy="828675"/>
          </a:xfrm>
        </p:spPr>
        <p:txBody>
          <a:bodyPr/>
          <a:lstStyle/>
          <a:p>
            <a:r>
              <a:rPr lang="en-US" sz="2400" dirty="0"/>
              <a:t>Take Away: Mixed Beams &amp; RF Acceleration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C8860-BC20-FBBD-9FFB-8CDB18EF4E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12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CD75-1656-99AD-1A53-C805E91880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334962-AA6D-ECD3-4672-88BD1F028FBF}"/>
              </a:ext>
            </a:extLst>
          </p:cNvPr>
          <p:cNvSpPr txBox="1"/>
          <p:nvPr/>
        </p:nvSpPr>
        <p:spPr>
          <a:xfrm>
            <a:off x="420568" y="1716054"/>
            <a:ext cx="36506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dirty="0">
                <a:solidFill>
                  <a:srgbClr val="006699"/>
                </a:solidFill>
              </a:rPr>
              <a:t>Both contributions </a:t>
            </a:r>
            <a:r>
              <a:rPr lang="en-US" b="1" dirty="0">
                <a:solidFill>
                  <a:srgbClr val="006699"/>
                </a:solidFill>
              </a:rPr>
              <a:t>add up to total rigidity offset </a:t>
            </a:r>
            <a:r>
              <a:rPr lang="en-US" i="1" dirty="0">
                <a:solidFill>
                  <a:srgbClr val="006699"/>
                </a:solidFill>
              </a:rPr>
              <a:t>(depending on extraction and transition energy) ....</a:t>
            </a:r>
            <a:endParaRPr lang="en-US" i="1" dirty="0">
              <a:solidFill>
                <a:srgbClr val="006699"/>
              </a:solidFill>
              <a:sym typeface="Wingdings" panose="05000000000000000000" pitchFamily="2" charset="2"/>
            </a:endParaRPr>
          </a:p>
        </p:txBody>
      </p:sp>
      <p:pic>
        <p:nvPicPr>
          <p:cNvPr id="58" name="Picture 57" descr="\documentclass{article}&#10;\usepackage{amsmath}&#10;\usepackage{sansmath}&#10;\sansmath&#10;\renewcommand{\familydefault}{\sfdefault}&#10;\usepackage[usenames,dvipsnames]{xcolor} &#10;&#10;\pagestyle{empty}&#10;\begin{document}&#10;&#10;\begin{equation*}&#10;\dfrac{d\left(B\rho\right)}{B\rho} = \dfrac{1}{\beta^2}{\color{blue}\dfrac{d\left(\frac{E}{m}\right)}{\frac{E}{m}}} + {\color{OliveGreen}\dfrac{1}{\chi}-1}&#10;\end{equation*}&#10;&#10;&#10;\end{document}" title="IguanaTex Bitmap Display">
            <a:extLst>
              <a:ext uri="{FF2B5EF4-FFF2-40B4-BE49-F238E27FC236}">
                <a16:creationId xmlns:a16="http://schemas.microsoft.com/office/drawing/2014/main" id="{B61C02BD-D9A0-34AF-A94C-680C2780C3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19" y="3295287"/>
            <a:ext cx="2852969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73C1A-7E6B-42A2-98C1-4C3EE259E85B}"/>
              </a:ext>
            </a:extLst>
          </p:cNvPr>
          <p:cNvSpPr txBox="1"/>
          <p:nvPr/>
        </p:nvSpPr>
        <p:spPr>
          <a:xfrm>
            <a:off x="462686" y="4624093"/>
            <a:ext cx="3736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99"/>
                </a:solidFill>
                <a:sym typeface="Wingdings" panose="05000000000000000000" pitchFamily="2" charset="2"/>
              </a:rPr>
              <a:t>... &amp; hence </a:t>
            </a:r>
            <a:r>
              <a:rPr lang="en-US" b="1" dirty="0">
                <a:solidFill>
                  <a:srgbClr val="006699"/>
                </a:solidFill>
                <a:sym typeface="Wingdings" panose="05000000000000000000" pitchFamily="2" charset="2"/>
              </a:rPr>
              <a:t>affect closed orbit and tune.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F71BB0-F2AD-C1BF-1118-CD810FDDCF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30396" y="1715998"/>
            <a:ext cx="6308737" cy="3296291"/>
          </a:xfrm>
          <a:prstGeom prst="rect">
            <a:avLst/>
          </a:prstGeom>
        </p:spPr>
      </p:pic>
      <p:sp>
        <p:nvSpPr>
          <p:cNvPr id="16" name="Eckige Klammer rechts 55">
            <a:extLst>
              <a:ext uri="{FF2B5EF4-FFF2-40B4-BE49-F238E27FC236}">
                <a16:creationId xmlns:a16="http://schemas.microsoft.com/office/drawing/2014/main" id="{A1C6ED42-B74C-2636-AEFD-73AC077316AC}"/>
              </a:ext>
            </a:extLst>
          </p:cNvPr>
          <p:cNvSpPr/>
          <p:nvPr/>
        </p:nvSpPr>
        <p:spPr>
          <a:xfrm rot="16200000" flipV="1">
            <a:off x="10418311" y="1644228"/>
            <a:ext cx="169812" cy="481965"/>
          </a:xfrm>
          <a:prstGeom prst="rightBracke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descr="\documentclass{article}&#10;\usepackage{amsmath}&#10;\usepackage{sansmath}&#10;\sansmath&#10;\renewcommand{\familydefault}{\sfdefault}&#10;\usepackage[usenames,dvipsnames]{xcolor} \pagestyle{empty}&#10;&#10;\begin{document}&#10;&#10;\begin{equation*}&#10;\boldmath\color{black}\delta_\text{eff}\color{black} = \dfrac{1+\color{blue}\hat{\delta}\color{black}&#10;}{\color{OliveGreen}\chi\color{black}} - 1&#10;\end{equation*}&#10;&#10;&#10;\end{document}" title="IguanaTex Bitmap Display">
            <a:extLst>
              <a:ext uri="{FF2B5EF4-FFF2-40B4-BE49-F238E27FC236}">
                <a16:creationId xmlns:a16="http://schemas.microsoft.com/office/drawing/2014/main" id="{91126447-CA4D-5611-1593-881720B71E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04" y="648185"/>
            <a:ext cx="1620718" cy="555577"/>
          </a:xfrm>
          <a:prstGeom prst="rect">
            <a:avLst/>
          </a:prstGeom>
        </p:spPr>
      </p:pic>
      <p:sp>
        <p:nvSpPr>
          <p:cNvPr id="19" name="Eckige Klammer rechts 23">
            <a:extLst>
              <a:ext uri="{FF2B5EF4-FFF2-40B4-BE49-F238E27FC236}">
                <a16:creationId xmlns:a16="http://schemas.microsoft.com/office/drawing/2014/main" id="{E9760AC6-9C63-BD96-1923-365245027074}"/>
              </a:ext>
            </a:extLst>
          </p:cNvPr>
          <p:cNvSpPr/>
          <p:nvPr/>
        </p:nvSpPr>
        <p:spPr>
          <a:xfrm rot="16200000" flipV="1">
            <a:off x="8339755" y="1765950"/>
            <a:ext cx="156384" cy="251954"/>
          </a:xfrm>
          <a:prstGeom prst="rightBracket">
            <a:avLst/>
          </a:prstGeom>
          <a:ln w="19050">
            <a:solidFill>
              <a:srgbClr val="515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\documentclass{article}&#10;\usepackage{amsmath}&#10;\usepackage{sansmath}&#10;\sansmath&#10;\renewcommand{\familydefault}{\sfdefault}&#10;\usepackage[usenames,dvipsnames]{xcolor} \pagestyle{empty}&#10;&#10;\begin{document}&#10;&#10;\begin{equation*}&#10;\Delta Q = Q' \cdot \boldmath\color{black}\delta_\text{eff}&#10;\end{equation*}&#10;&#10;&#10;\end{document}" title="IguanaTex Bitmap Display">
            <a:extLst>
              <a:ext uri="{FF2B5EF4-FFF2-40B4-BE49-F238E27FC236}">
                <a16:creationId xmlns:a16="http://schemas.microsoft.com/office/drawing/2014/main" id="{556CE476-976A-9E8E-0EA7-FB1798E3FC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95" y="1356785"/>
            <a:ext cx="1487936" cy="216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485C52-14A5-4601-AEB6-09CB92A9F471}"/>
                  </a:ext>
                </a:extLst>
              </p:cNvPr>
              <p:cNvSpPr txBox="1"/>
              <p:nvPr/>
            </p:nvSpPr>
            <p:spPr>
              <a:xfrm>
                <a:off x="4987564" y="5192038"/>
                <a:ext cx="6741750" cy="478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Example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 Relative momentum per mass offset (𝛿) and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horiz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 tune (𝑄𝑥 ) separation between 4He2+ and 12C6+ in a PIMMS-like synchrotron (𝛾</a:t>
                </a:r>
                <a:r>
                  <a:rPr lang="en-US" sz="105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≈2, here 𝑄′</a:t>
                </a:r>
                <a:r>
                  <a:rPr lang="en-US" sz="12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𝑥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− 1.3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  <m:r>
                      <a:rPr lang="en-US" sz="12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2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2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12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485C52-14A5-4601-AEB6-09CB92A9F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564" y="5192038"/>
                <a:ext cx="6741750" cy="478272"/>
              </a:xfrm>
              <a:prstGeom prst="rect">
                <a:avLst/>
              </a:prstGeom>
              <a:blipFill>
                <a:blip r:embed="rId11"/>
                <a:stretch>
                  <a:fillRect t="-2564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5D47B50E-D8E1-7A69-EEBA-63F6066C7BF4}"/>
              </a:ext>
            </a:extLst>
          </p:cNvPr>
          <p:cNvSpPr txBox="1"/>
          <p:nvPr/>
        </p:nvSpPr>
        <p:spPr>
          <a:xfrm>
            <a:off x="7415212" y="1027279"/>
            <a:ext cx="1980399" cy="583267"/>
          </a:xfrm>
          <a:prstGeom prst="roundRect">
            <a:avLst>
              <a:gd name="adj" fmla="val 5474"/>
            </a:avLst>
          </a:prstGeom>
          <a:solidFill>
            <a:srgbClr val="EFEFFF"/>
          </a:solidFill>
          <a:ln>
            <a:solidFill>
              <a:srgbClr val="515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9" name="Picture 38" descr="\documentclass{article}&#10;\usepackage{amsmath}&#10;\usepackage{sansmath}&#10;\sansmath&#10;\renewcommand{\familydefault}{\sfdefault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 title="IguanaTex Bitmap Display">
            <a:extLst>
              <a:ext uri="{FF2B5EF4-FFF2-40B4-BE49-F238E27FC236}">
                <a16:creationId xmlns:a16="http://schemas.microsoft.com/office/drawing/2014/main" id="{0DBF977F-3AC3-7E2E-CD7A-04945B39F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38" y="1132733"/>
            <a:ext cx="1844921" cy="398602"/>
          </a:xfrm>
          <a:prstGeom prst="rect">
            <a:avLst/>
          </a:prstGeom>
        </p:spPr>
      </p:pic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D523E54D-FBC5-9CAC-2621-DB644E5760C9}"/>
              </a:ext>
            </a:extLst>
          </p:cNvPr>
          <p:cNvCxnSpPr>
            <a:cxnSpLocks/>
            <a:endCxn id="38" idx="2"/>
          </p:cNvCxnSpPr>
          <p:nvPr/>
        </p:nvCxnSpPr>
        <p:spPr>
          <a:xfrm rot="16200000" flipV="1">
            <a:off x="8310738" y="1705220"/>
            <a:ext cx="189760" cy="412"/>
          </a:xfrm>
          <a:prstGeom prst="bentConnector3">
            <a:avLst>
              <a:gd name="adj1" fmla="val 50000"/>
            </a:avLst>
          </a:prstGeom>
          <a:ln w="28575">
            <a:solidFill>
              <a:srgbClr val="515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662192C5-FC0E-6807-6491-917B50346F4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431491" y="1728580"/>
            <a:ext cx="143041" cy="412"/>
          </a:xfrm>
          <a:prstGeom prst="bentConnector3">
            <a:avLst>
              <a:gd name="adj1" fmla="val 50000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AD2002-B82E-9025-FCE9-6398D9A77701}"/>
              </a:ext>
            </a:extLst>
          </p:cNvPr>
          <p:cNvSpPr txBox="1"/>
          <p:nvPr/>
        </p:nvSpPr>
        <p:spPr>
          <a:xfrm>
            <a:off x="10350987" y="5936172"/>
            <a:ext cx="19790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[8] E. Renner, IPAC ‘24</a:t>
            </a:r>
            <a:endParaRPr lang="en-US" sz="1100" b="1" dirty="0">
              <a:solidFill>
                <a:srgbClr val="515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4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2D84E-9F39-BC60-DE52-EB832CDA7C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31F9A-AE90-3916-D3D8-BE9396D861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0554B-9F56-E801-F4E9-423365C3D0B8}"/>
              </a:ext>
            </a:extLst>
          </p:cNvPr>
          <p:cNvSpPr txBox="1"/>
          <p:nvPr/>
        </p:nvSpPr>
        <p:spPr>
          <a:xfrm>
            <a:off x="923048" y="1269783"/>
            <a:ext cx="96223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Helium and carbon feature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different rigidity distributions </a:t>
            </a:r>
            <a:r>
              <a:rPr lang="en-US" dirty="0"/>
              <a:t>(depending on extraction and transition energy),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in case of sequential injection also </a:t>
            </a:r>
            <a:r>
              <a:rPr lang="en-US" b="1" dirty="0"/>
              <a:t>different horizontal phase space distributions.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b="1" dirty="0"/>
              <a:t>Goal</a:t>
            </a:r>
            <a:r>
              <a:rPr lang="en-US" dirty="0"/>
              <a:t>: Ideally extract mixed beam with </a:t>
            </a:r>
            <a:r>
              <a:rPr lang="en-US" b="1" dirty="0"/>
              <a:t>(roughly) constant </a:t>
            </a:r>
            <a:r>
              <a:rPr lang="en-US" b="1" dirty="0" err="1"/>
              <a:t>He:C</a:t>
            </a:r>
            <a:r>
              <a:rPr lang="en-US" b="1" dirty="0"/>
              <a:t> ratio </a:t>
            </a:r>
            <a:r>
              <a:rPr lang="en-US" dirty="0"/>
              <a:t>throughout the spill.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b="1" dirty="0"/>
              <a:t>Long term goal</a:t>
            </a:r>
            <a:r>
              <a:rPr lang="en-US" dirty="0"/>
              <a:t>: custom tailoring of </a:t>
            </a:r>
            <a:r>
              <a:rPr lang="en-US" dirty="0" err="1"/>
              <a:t>He:C</a:t>
            </a:r>
            <a:r>
              <a:rPr lang="en-US" dirty="0"/>
              <a:t> ratio throughout the spill.</a:t>
            </a:r>
          </a:p>
          <a:p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2957F37-69FC-9012-0D61-71621DCA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6" y="468439"/>
            <a:ext cx="11324647" cy="445962"/>
          </a:xfrm>
        </p:spPr>
        <p:txBody>
          <a:bodyPr/>
          <a:lstStyle/>
          <a:p>
            <a:r>
              <a:rPr lang="en-US" sz="2400" dirty="0"/>
              <a:t>Slow Extraction Requirements in a Nutshell</a:t>
            </a:r>
          </a:p>
        </p:txBody>
      </p:sp>
      <p:pic>
        <p:nvPicPr>
          <p:cNvPr id="23" name="Picture 22" descr="A close up of a nut&#10;&#10;AI-generated content may be incorrect.">
            <a:extLst>
              <a:ext uri="{FF2B5EF4-FFF2-40B4-BE49-F238E27FC236}">
                <a16:creationId xmlns:a16="http://schemas.microsoft.com/office/drawing/2014/main" id="{974E2751-41B2-F063-FF37-66301A076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269783"/>
            <a:ext cx="376138" cy="376138"/>
          </a:xfrm>
          <a:prstGeom prst="rect">
            <a:avLst/>
          </a:prstGeom>
        </p:spPr>
      </p:pic>
      <p:pic>
        <p:nvPicPr>
          <p:cNvPr id="28" name="Picture 27" descr="A close up of a nut&#10;&#10;AI-generated content may be incorrect.">
            <a:extLst>
              <a:ext uri="{FF2B5EF4-FFF2-40B4-BE49-F238E27FC236}">
                <a16:creationId xmlns:a16="http://schemas.microsoft.com/office/drawing/2014/main" id="{7006FC96-5F3B-A144-936E-05E1B5F1C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6" y="3098506"/>
            <a:ext cx="376138" cy="376138"/>
          </a:xfrm>
          <a:prstGeom prst="rect">
            <a:avLst/>
          </a:prstGeom>
        </p:spPr>
      </p:pic>
      <p:pic>
        <p:nvPicPr>
          <p:cNvPr id="29" name="Picture 28" descr="A close up of a nut&#10;&#10;AI-generated content may be incorrect.">
            <a:extLst>
              <a:ext uri="{FF2B5EF4-FFF2-40B4-BE49-F238E27FC236}">
                <a16:creationId xmlns:a16="http://schemas.microsoft.com/office/drawing/2014/main" id="{5453773E-BD04-B78E-8762-D6000DFA9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1" y="4220253"/>
            <a:ext cx="376138" cy="3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6C989-3B2A-7F92-7798-B7BF6AA1A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Inhaltsplatzhalter 14 1">
            <a:extLst>
              <a:ext uri="{FF2B5EF4-FFF2-40B4-BE49-F238E27FC236}">
                <a16:creationId xmlns:a16="http://schemas.microsoft.com/office/drawing/2014/main" id="{3E9FE427-3165-BCC0-0C7A-9D9F12D153CD}"/>
              </a:ext>
            </a:extLst>
          </p:cNvPr>
          <p:cNvSpPr txBox="1">
            <a:spLocks/>
          </p:cNvSpPr>
          <p:nvPr/>
        </p:nvSpPr>
        <p:spPr>
          <a:xfrm>
            <a:off x="5263207" y="1732518"/>
            <a:ext cx="6522366" cy="42284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5F4A6-E54E-693F-2009-3302E53892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A4717-25E5-08FC-0364-7A568CF7F0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15" name="Inhaltsplatzhalter 14 1">
            <a:extLst>
              <a:ext uri="{FF2B5EF4-FFF2-40B4-BE49-F238E27FC236}">
                <a16:creationId xmlns:a16="http://schemas.microsoft.com/office/drawing/2014/main" id="{6952E935-B4E7-567C-4A82-9352DC1706C7}"/>
              </a:ext>
            </a:extLst>
          </p:cNvPr>
          <p:cNvSpPr txBox="1">
            <a:spLocks/>
          </p:cNvSpPr>
          <p:nvPr/>
        </p:nvSpPr>
        <p:spPr>
          <a:xfrm>
            <a:off x="302576" y="1711497"/>
            <a:ext cx="4298053" cy="42494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893663-6E0D-79FE-AEF1-46BF3196F825}"/>
              </a:ext>
            </a:extLst>
          </p:cNvPr>
          <p:cNvSpPr txBox="1"/>
          <p:nvPr/>
        </p:nvSpPr>
        <p:spPr>
          <a:xfrm>
            <a:off x="919910" y="1725900"/>
            <a:ext cx="457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/>
              <a:t>Set-up at GSI (Biophysics cave)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E4D9C0-B789-B4A2-6616-2649C1F0BC72}"/>
              </a:ext>
            </a:extLst>
          </p:cNvPr>
          <p:cNvSpPr txBox="1"/>
          <p:nvPr/>
        </p:nvSpPr>
        <p:spPr>
          <a:xfrm>
            <a:off x="7410601" y="1725900"/>
            <a:ext cx="2536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/>
              <a:t>Set-up at MedAustron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A398881-2B4C-689B-3915-97840973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68314"/>
            <a:ext cx="10209213" cy="466776"/>
          </a:xfrm>
        </p:spPr>
        <p:txBody>
          <a:bodyPr/>
          <a:lstStyle/>
          <a:p>
            <a:r>
              <a:rPr lang="en-US" sz="2400" noProof="0" dirty="0"/>
              <a:t>Selected Tools for Mixed Beam and Spill Characterization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5AEBE-CFC2-CFDD-D601-CADC21AC3FB8}"/>
              </a:ext>
            </a:extLst>
          </p:cNvPr>
          <p:cNvSpPr txBox="1"/>
          <p:nvPr/>
        </p:nvSpPr>
        <p:spPr>
          <a:xfrm>
            <a:off x="316391" y="1018848"/>
            <a:ext cx="11469183" cy="522926"/>
          </a:xfrm>
          <a:prstGeom prst="rect">
            <a:avLst/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defPPr>
              <a:defRPr lang="de-DE"/>
            </a:defPPr>
            <a:lvl1pPr>
              <a:defRPr sz="1600">
                <a:solidFill>
                  <a:srgbClr val="78460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700" b="1" dirty="0">
                <a:solidFill>
                  <a:srgbClr val="4B2E2E"/>
                </a:solidFill>
              </a:rPr>
              <a:t>(A) Time-resolved </a:t>
            </a:r>
            <a:r>
              <a:rPr lang="en-US" sz="1700" dirty="0">
                <a:solidFill>
                  <a:srgbClr val="4B2E2E"/>
                </a:solidFill>
              </a:rPr>
              <a:t>characterization of the extracted </a:t>
            </a:r>
            <a:r>
              <a:rPr lang="en-US" sz="1700" b="1" dirty="0" err="1">
                <a:solidFill>
                  <a:srgbClr val="4B2E2E"/>
                </a:solidFill>
              </a:rPr>
              <a:t>He:C</a:t>
            </a:r>
            <a:r>
              <a:rPr lang="en-US" sz="1700" b="1" dirty="0">
                <a:solidFill>
                  <a:srgbClr val="4B2E2E"/>
                </a:solidFill>
              </a:rPr>
              <a:t> ratio </a:t>
            </a:r>
            <a:r>
              <a:rPr lang="en-US" sz="1700" dirty="0">
                <a:solidFill>
                  <a:srgbClr val="4B2E2E"/>
                </a:solidFill>
              </a:rPr>
              <a:t>(e.g., using ionization chambers at different depths)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D705D2-0ABD-4526-D4C7-DFEB0242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7417" y="3374995"/>
            <a:ext cx="3916360" cy="2237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D20A87-6E8B-835F-9678-090C25C3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13" t="38389" r="26842"/>
          <a:stretch>
            <a:fillRect/>
          </a:stretch>
        </p:blipFill>
        <p:spPr>
          <a:xfrm>
            <a:off x="1049439" y="2154956"/>
            <a:ext cx="2672317" cy="15119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171265-C561-BF0E-8FB5-5B255981992B}"/>
              </a:ext>
            </a:extLst>
          </p:cNvPr>
          <p:cNvSpPr txBox="1"/>
          <p:nvPr/>
        </p:nvSpPr>
        <p:spPr>
          <a:xfrm>
            <a:off x="316391" y="5683939"/>
            <a:ext cx="4821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Courtesy of C. </a:t>
            </a:r>
            <a:r>
              <a:rPr lang="en-US" sz="12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Graeff, </a:t>
            </a:r>
            <a:r>
              <a:rPr lang="en-US" sz="1200" b="1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L. Volz</a:t>
            </a:r>
            <a:r>
              <a:rPr lang="en-US" sz="12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et al. </a:t>
            </a:r>
            <a:r>
              <a:rPr lang="en-US" sz="1200" b="1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[5, 11]</a:t>
            </a:r>
            <a:endParaRPr lang="en-US" sz="1200" b="1" dirty="0">
              <a:solidFill>
                <a:srgbClr val="5151FF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E8F03D3-72C0-30EA-5F8B-F52A1BA350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993"/>
          <a:stretch>
            <a:fillRect/>
          </a:stretch>
        </p:blipFill>
        <p:spPr>
          <a:xfrm>
            <a:off x="5417295" y="3986298"/>
            <a:ext cx="3137166" cy="1614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66BB27-24E2-E23B-4D06-DCD7D5E4923C}"/>
              </a:ext>
            </a:extLst>
          </p:cNvPr>
          <p:cNvSpPr txBox="1"/>
          <p:nvPr/>
        </p:nvSpPr>
        <p:spPr>
          <a:xfrm>
            <a:off x="5327920" y="5659542"/>
            <a:ext cx="1579214" cy="276999"/>
          </a:xfrm>
          <a:prstGeom prst="rect">
            <a:avLst/>
          </a:prstGeom>
          <a:solidFill>
            <a:srgbClr val="FCFDFE"/>
          </a:solidFill>
        </p:spPr>
        <p:txBody>
          <a:bodyPr wrap="square">
            <a:spAutoFit/>
          </a:bodyPr>
          <a:lstStyle/>
          <a:p>
            <a:endParaRPr lang="en-US" sz="1200" b="1" dirty="0">
              <a:solidFill>
                <a:srgbClr val="5151FF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beam&#10;&#10;AI-generated content may be incorrect.">
            <a:extLst>
              <a:ext uri="{FF2B5EF4-FFF2-40B4-BE49-F238E27FC236}">
                <a16:creationId xmlns:a16="http://schemas.microsoft.com/office/drawing/2014/main" id="{3DAB0CDF-C0C7-29B1-F05D-D93AE349F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9"/>
          <a:stretch>
            <a:fillRect/>
          </a:stretch>
        </p:blipFill>
        <p:spPr>
          <a:xfrm>
            <a:off x="5899353" y="2255198"/>
            <a:ext cx="1839220" cy="1684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869C6D-D1BF-F483-CAA3-E1F71038B458}"/>
              </a:ext>
            </a:extLst>
          </p:cNvPr>
          <p:cNvSpPr txBox="1"/>
          <p:nvPr/>
        </p:nvSpPr>
        <p:spPr>
          <a:xfrm>
            <a:off x="5431043" y="5671740"/>
            <a:ext cx="3030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M. Kausel, C. Becker, et al. IPAC’25 [10] 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362EC6D-9F56-95CD-2BEC-9B88E9FD5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8003"/>
          <a:stretch>
            <a:fillRect/>
          </a:stretch>
        </p:blipFill>
        <p:spPr>
          <a:xfrm>
            <a:off x="8678716" y="2071072"/>
            <a:ext cx="2672075" cy="1212836"/>
          </a:xfrm>
          <a:prstGeom prst="rect">
            <a:avLst/>
          </a:prstGeom>
        </p:spPr>
      </p:pic>
      <p:pic>
        <p:nvPicPr>
          <p:cNvPr id="21" name="Picture 20" descr="A graph with a graph and a sign&#10;&#10;AI-generated content may be incorrect.">
            <a:extLst>
              <a:ext uri="{FF2B5EF4-FFF2-40B4-BE49-F238E27FC236}">
                <a16:creationId xmlns:a16="http://schemas.microsoft.com/office/drawing/2014/main" id="{19A63F21-CFC2-2A6F-878A-79CCF1802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61" y="4261813"/>
            <a:ext cx="2575677" cy="160127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365D1639-3BC6-7537-F3AF-77602D30F477}"/>
              </a:ext>
            </a:extLst>
          </p:cNvPr>
          <p:cNvSpPr/>
          <p:nvPr/>
        </p:nvSpPr>
        <p:spPr>
          <a:xfrm>
            <a:off x="9891799" y="3290526"/>
            <a:ext cx="211051" cy="104198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20C14E-384D-CBE5-6545-7859A2A008E6}"/>
              </a:ext>
            </a:extLst>
          </p:cNvPr>
          <p:cNvSpPr txBox="1"/>
          <p:nvPr/>
        </p:nvSpPr>
        <p:spPr>
          <a:xfrm>
            <a:off x="8576371" y="3474652"/>
            <a:ext cx="3052957" cy="5982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182880" rtlCol="0" anchor="ctr"/>
          <a:lstStyle>
            <a:defPPr>
              <a:defRPr lang="de-DE"/>
            </a:defPPr>
            <a:lvl1pPr>
              <a:defRPr sz="1700" b="1">
                <a:solidFill>
                  <a:srgbClr val="78460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b="0" dirty="0" err="1">
                <a:solidFill>
                  <a:schemeClr val="tx1"/>
                </a:solidFill>
              </a:rPr>
              <a:t>He:C</a:t>
            </a:r>
            <a:r>
              <a:rPr lang="en-US" sz="1400" b="0" dirty="0">
                <a:solidFill>
                  <a:schemeClr val="tx1"/>
                </a:solidFill>
              </a:rPr>
              <a:t> ratio obtained from </a:t>
            </a:r>
            <a:r>
              <a:rPr lang="en-US" sz="1400" dirty="0">
                <a:solidFill>
                  <a:srgbClr val="E18922"/>
                </a:solidFill>
              </a:rPr>
              <a:t>I</a:t>
            </a:r>
            <a:r>
              <a:rPr lang="en-US" sz="1400" baseline="-25000" dirty="0">
                <a:solidFill>
                  <a:srgbClr val="E18922"/>
                </a:solidFill>
              </a:rPr>
              <a:t>field</a:t>
            </a:r>
            <a:r>
              <a:rPr lang="en-US" sz="1400" baseline="-25000" dirty="0">
                <a:solidFill>
                  <a:srgbClr val="FF8921"/>
                </a:solidFill>
              </a:rPr>
              <a:t> </a:t>
            </a:r>
            <a:r>
              <a:rPr lang="en-US" sz="1400" dirty="0">
                <a:solidFill>
                  <a:srgbClr val="1F77B4"/>
                </a:solidFill>
              </a:rPr>
              <a:t>/ </a:t>
            </a:r>
            <a:r>
              <a:rPr lang="en-US" sz="1400" dirty="0" err="1">
                <a:solidFill>
                  <a:srgbClr val="1F77B4"/>
                </a:solidFill>
              </a:rPr>
              <a:t>I</a:t>
            </a:r>
            <a:r>
              <a:rPr lang="en-US" sz="1400" baseline="-25000" dirty="0" err="1">
                <a:solidFill>
                  <a:srgbClr val="1F77B4"/>
                </a:solidFill>
              </a:rPr>
              <a:t>ref</a:t>
            </a:r>
            <a:r>
              <a:rPr lang="en-US" sz="1400" dirty="0">
                <a:solidFill>
                  <a:srgbClr val="1F77B4"/>
                </a:solidFill>
              </a:rPr>
              <a:t> </a:t>
            </a:r>
            <a:r>
              <a:rPr lang="en-US" sz="1400" b="0" dirty="0">
                <a:solidFill>
                  <a:schemeClr val="tx1"/>
                </a:solidFill>
              </a:rPr>
              <a:t>(corrected for C fragments).</a:t>
            </a:r>
          </a:p>
        </p:txBody>
      </p:sp>
    </p:spTree>
    <p:extLst>
      <p:ext uri="{BB962C8B-B14F-4D97-AF65-F5344CB8AC3E}">
        <p14:creationId xmlns:p14="http://schemas.microsoft.com/office/powerpoint/2010/main" val="14185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4F3EF-D3B1-7C69-12BD-C7EE1D357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4 1 2">
            <a:extLst>
              <a:ext uri="{FF2B5EF4-FFF2-40B4-BE49-F238E27FC236}">
                <a16:creationId xmlns:a16="http://schemas.microsoft.com/office/drawing/2014/main" id="{F34E92C8-E3D5-3304-E4B3-EF1F3953291C}"/>
              </a:ext>
            </a:extLst>
          </p:cNvPr>
          <p:cNvSpPr txBox="1">
            <a:spLocks/>
          </p:cNvSpPr>
          <p:nvPr/>
        </p:nvSpPr>
        <p:spPr>
          <a:xfrm>
            <a:off x="6224669" y="1907747"/>
            <a:ext cx="5751435" cy="409666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Inhaltsplatzhalter 14 1 1">
            <a:extLst>
              <a:ext uri="{FF2B5EF4-FFF2-40B4-BE49-F238E27FC236}">
                <a16:creationId xmlns:a16="http://schemas.microsoft.com/office/drawing/2014/main" id="{14666596-97B2-73C7-D7F9-4DFC22BBFB70}"/>
              </a:ext>
            </a:extLst>
          </p:cNvPr>
          <p:cNvSpPr txBox="1">
            <a:spLocks/>
          </p:cNvSpPr>
          <p:nvPr/>
        </p:nvSpPr>
        <p:spPr>
          <a:xfrm>
            <a:off x="301374" y="1919472"/>
            <a:ext cx="5665959" cy="40849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E9271-8856-15F5-6009-A84A90A4F36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7E71B-D897-1CC3-64D4-87B2AB8087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5C541C1-4761-CCE9-6FF2-FEBB0FE2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68314"/>
            <a:ext cx="10209213" cy="466776"/>
          </a:xfrm>
        </p:spPr>
        <p:txBody>
          <a:bodyPr/>
          <a:lstStyle/>
          <a:p>
            <a:r>
              <a:rPr lang="en-US" sz="2400" noProof="0" dirty="0"/>
              <a:t>Selected Tools for Mixed Beam and Spill Characterization II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A7DAE-D9F2-F6C0-0F97-639C73F66ABE}"/>
              </a:ext>
            </a:extLst>
          </p:cNvPr>
          <p:cNvSpPr txBox="1"/>
          <p:nvPr/>
        </p:nvSpPr>
        <p:spPr>
          <a:xfrm>
            <a:off x="301373" y="1002491"/>
            <a:ext cx="5665960" cy="738664"/>
          </a:xfrm>
          <a:prstGeom prst="rect">
            <a:avLst/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defPPr>
              <a:defRPr lang="de-DE"/>
            </a:defPPr>
            <a:lvl1pPr>
              <a:defRPr b="1">
                <a:solidFill>
                  <a:srgbClr val="78460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700" b="0" dirty="0">
                <a:solidFill>
                  <a:srgbClr val="4B2E2E"/>
                </a:solidFill>
              </a:rPr>
              <a:t>(B) Alternative: </a:t>
            </a:r>
            <a:r>
              <a:rPr lang="en-US" sz="1700" dirty="0">
                <a:solidFill>
                  <a:srgbClr val="4B2E2E"/>
                </a:solidFill>
              </a:rPr>
              <a:t>Single particle distinction via </a:t>
            </a:r>
            <a:r>
              <a:rPr lang="en-US" sz="1700" dirty="0" err="1">
                <a:solidFill>
                  <a:srgbClr val="4B2E2E"/>
                </a:solidFill>
              </a:rPr>
              <a:t>dE</a:t>
            </a:r>
            <a:r>
              <a:rPr lang="en-US" sz="1700" dirty="0">
                <a:solidFill>
                  <a:srgbClr val="4B2E2E"/>
                </a:solidFill>
              </a:rPr>
              <a:t>/dx</a:t>
            </a:r>
            <a:r>
              <a:rPr lang="en-US" sz="1700" b="0" dirty="0">
                <a:solidFill>
                  <a:srgbClr val="4B2E2E"/>
                </a:solidFill>
              </a:rPr>
              <a:t>, e.g., with 50 µm Si sensor.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7EFEF-5997-A8F6-01B4-BA11E8E9ED12}"/>
              </a:ext>
            </a:extLst>
          </p:cNvPr>
          <p:cNvSpPr txBox="1"/>
          <p:nvPr/>
        </p:nvSpPr>
        <p:spPr>
          <a:xfrm>
            <a:off x="1303302" y="5703561"/>
            <a:ext cx="20016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2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A. Gsponer, M. Kausel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DBA210-96FB-EB0B-5F1C-0FF45A0025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373" y="2598564"/>
            <a:ext cx="5213606" cy="2731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97CD34-3FB7-FC59-5AA6-A9818A2538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28" t="23188" r="1"/>
          <a:stretch>
            <a:fillRect/>
          </a:stretch>
        </p:blipFill>
        <p:spPr>
          <a:xfrm>
            <a:off x="3304954" y="2095074"/>
            <a:ext cx="2352596" cy="2120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6E0D92-AC4E-A1A1-AC89-71AF642BE098}"/>
              </a:ext>
            </a:extLst>
          </p:cNvPr>
          <p:cNvSpPr txBox="1"/>
          <p:nvPr/>
        </p:nvSpPr>
        <p:spPr>
          <a:xfrm>
            <a:off x="6214728" y="991957"/>
            <a:ext cx="5761376" cy="738664"/>
          </a:xfrm>
          <a:prstGeom prst="rect">
            <a:avLst/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defPPr>
              <a:defRPr lang="de-DE"/>
            </a:defPPr>
            <a:lvl1pPr>
              <a:defRPr b="1">
                <a:solidFill>
                  <a:srgbClr val="78460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700" b="0" dirty="0">
                <a:solidFill>
                  <a:srgbClr val="4B2E2E"/>
                </a:solidFill>
              </a:rPr>
              <a:t>(C) </a:t>
            </a:r>
            <a:r>
              <a:rPr lang="en-US" sz="1700" dirty="0">
                <a:solidFill>
                  <a:srgbClr val="4B2E2E"/>
                </a:solidFill>
              </a:rPr>
              <a:t>Non-invasive mixing ratio quantification </a:t>
            </a:r>
            <a:r>
              <a:rPr lang="en-US" sz="1700" b="0" dirty="0">
                <a:solidFill>
                  <a:srgbClr val="4B2E2E"/>
                </a:solidFill>
              </a:rPr>
              <a:t>based on </a:t>
            </a:r>
            <a:r>
              <a:rPr lang="en-US" sz="1700" dirty="0">
                <a:solidFill>
                  <a:srgbClr val="4B2E2E"/>
                </a:solidFill>
              </a:rPr>
              <a:t>RF regulation loop</a:t>
            </a:r>
            <a:r>
              <a:rPr lang="en-US" sz="1700" b="0" dirty="0">
                <a:solidFill>
                  <a:srgbClr val="4B2E2E"/>
                </a:solidFill>
              </a:rPr>
              <a:t> corrections.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1CD7EC5-358E-4898-06C5-CDE1B06E9A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419" t="3429" r="3379" b="80290"/>
          <a:stretch>
            <a:fillRect/>
          </a:stretch>
        </p:blipFill>
        <p:spPr>
          <a:xfrm>
            <a:off x="689971" y="3053811"/>
            <a:ext cx="1113193" cy="427604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62BDE4F7-9F8D-6241-649C-6AA4E252E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376" t="29116" r="11945" b="31623"/>
          <a:stretch>
            <a:fillRect/>
          </a:stretch>
        </p:blipFill>
        <p:spPr>
          <a:xfrm>
            <a:off x="7103600" y="1858739"/>
            <a:ext cx="4195431" cy="1018372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48256DC-766D-31FE-38DD-924AA5882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5731" y="3576974"/>
            <a:ext cx="3648856" cy="2427439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F410FCE-B526-59A8-667C-3367AC8292CE}"/>
              </a:ext>
            </a:extLst>
          </p:cNvPr>
          <p:cNvSpPr/>
          <p:nvPr/>
        </p:nvSpPr>
        <p:spPr>
          <a:xfrm>
            <a:off x="8661131" y="4225365"/>
            <a:ext cx="3169374" cy="1478196"/>
          </a:xfrm>
          <a:prstGeom prst="roundRect">
            <a:avLst>
              <a:gd name="adj" fmla="val 5818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Preliminary results: </a:t>
            </a:r>
            <a:r>
              <a:rPr lang="en-US" sz="1200" b="1" dirty="0">
                <a:solidFill>
                  <a:schemeClr val="tx1"/>
                </a:solidFill>
              </a:rPr>
              <a:t>Mixing ratio estimate from synchrotron </a:t>
            </a:r>
            <a:r>
              <a:rPr lang="en-US" sz="1200" dirty="0">
                <a:solidFill>
                  <a:schemeClr val="tx1"/>
                </a:solidFill>
              </a:rPr>
              <a:t>RF (y-axis) and </a:t>
            </a:r>
            <a:r>
              <a:rPr lang="en-US" sz="1200" b="1" dirty="0">
                <a:solidFill>
                  <a:schemeClr val="tx1"/>
                </a:solidFill>
              </a:rPr>
              <a:t>ionization chambers in irradiation room </a:t>
            </a:r>
            <a:r>
              <a:rPr lang="en-US" sz="1200" dirty="0">
                <a:solidFill>
                  <a:schemeClr val="tx1"/>
                </a:solidFill>
              </a:rPr>
              <a:t>(x-axis) </a:t>
            </a:r>
            <a:r>
              <a:rPr lang="en-US" sz="1200" b="1" dirty="0">
                <a:solidFill>
                  <a:schemeClr val="tx1"/>
                </a:solidFill>
              </a:rPr>
              <a:t>agree within a few %.</a:t>
            </a:r>
          </a:p>
          <a:p>
            <a:pPr>
              <a:spcBef>
                <a:spcPts val="600"/>
              </a:spcBef>
            </a:pPr>
            <a:r>
              <a:rPr lang="en-US" sz="1200" i="1" dirty="0">
                <a:solidFill>
                  <a:schemeClr val="tx1"/>
                </a:solidFill>
              </a:rPr>
              <a:t>Figure: Ekin=262 MeV, RL: 29.9mm. Extracted using Phase displacement extraction.</a:t>
            </a:r>
          </a:p>
        </p:txBody>
      </p:sp>
      <p:pic>
        <p:nvPicPr>
          <p:cNvPr id="62" name="Picture 61" descr="\documentclass{article}&#10;\usepackage{amsmath}&#10;\usepackage{xcolor}&#10;\usepackage{sansmath}&#10;\sansmath&#10;\renewcommand{\familydefault}{\sfdefault}&#10;\pagestyle{empty}&#10;\begin{document}&#10;&#10;\begin{align*}&#10;{\color{black}\left&lt;\dfrac{df}{f}\right&gt;} &amp;= \left(\dfrac{\gamma_\text{tr}^2}{\gamma^2} -1 \right) {\color{black}\left&lt;\dfrac{d R}{R}\right&gt;} -  {\color{black}\dfrac{n_\text{He}\cdot q_\text{He}}{n_\text{q,tot}}\dfrac{1}{\gamma^2}}  \left(\dfrac{1}{\chi}-1\right)&#10;\end{align*}&#10;&#10;\end{document}" title="IguanaTex Bitmap Display">
            <a:extLst>
              <a:ext uri="{FF2B5EF4-FFF2-40B4-BE49-F238E27FC236}">
                <a16:creationId xmlns:a16="http://schemas.microsoft.com/office/drawing/2014/main" id="{4CEBB784-80B2-A70A-8B45-87235763C6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00" y="2990921"/>
            <a:ext cx="3898161" cy="43807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4BBEC09-8C76-3A1B-1BE9-A96E389E0452}"/>
              </a:ext>
            </a:extLst>
          </p:cNvPr>
          <p:cNvSpPr txBox="1"/>
          <p:nvPr/>
        </p:nvSpPr>
        <p:spPr>
          <a:xfrm>
            <a:off x="10675054" y="5695215"/>
            <a:ext cx="12479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2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N. Okropiridze</a:t>
            </a:r>
          </a:p>
        </p:txBody>
      </p:sp>
      <p:pic>
        <p:nvPicPr>
          <p:cNvPr id="2" name="Picture 1" descr="Blue letters on a white background&#10;&#10;AI-generated content may be incorrect.">
            <a:extLst>
              <a:ext uri="{FF2B5EF4-FFF2-40B4-BE49-F238E27FC236}">
                <a16:creationId xmlns:a16="http://schemas.microsoft.com/office/drawing/2014/main" id="{39AEACEA-E399-7AB6-D1C4-317AB44748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3" y="5695214"/>
            <a:ext cx="932885" cy="2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B53B4-A324-7313-B83D-30003736429B}"/>
              </a:ext>
            </a:extLst>
          </p:cNvPr>
          <p:cNvSpPr txBox="1"/>
          <p:nvPr/>
        </p:nvSpPr>
        <p:spPr>
          <a:xfrm>
            <a:off x="3817257" y="5457340"/>
            <a:ext cx="215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Not routinely employed in current studies</a:t>
            </a:r>
          </a:p>
        </p:txBody>
      </p:sp>
    </p:spTree>
    <p:extLst>
      <p:ext uri="{BB962C8B-B14F-4D97-AF65-F5344CB8AC3E}">
        <p14:creationId xmlns:p14="http://schemas.microsoft.com/office/powerpoint/2010/main" val="23395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60" grpId="0" animBg="1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57C8E-7B90-68E4-7DA8-44AB48332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building&#10;&#10;AI-generated content may be incorrect.">
            <a:extLst>
              <a:ext uri="{FF2B5EF4-FFF2-40B4-BE49-F238E27FC236}">
                <a16:creationId xmlns:a16="http://schemas.microsoft.com/office/drawing/2014/main" id="{F784AE64-8AFC-D713-6AC9-BB0C41D10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14" y="-14255"/>
            <a:ext cx="4786687" cy="3853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0F128-C185-433F-FDCC-1508D74F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4D5A-62BD-3972-48DC-D524B9F9B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8" y="2210643"/>
            <a:ext cx="6005616" cy="4175125"/>
          </a:xfrm>
        </p:spPr>
        <p:txBody>
          <a:bodyPr/>
          <a:lstStyle/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dirty="0"/>
              <a:t>Overview: ongoing mixed helium-carbon ion beam experiments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b="1" dirty="0"/>
              <a:t>Mixed beam slow extraction at GSI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b="1" dirty="0"/>
              <a:t>Mixed beam slow extraction at MedAustron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dirty="0"/>
              <a:t>Conclusion and Outlook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endParaRPr lang="en-US" sz="1800" dirty="0"/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7A797-2210-0CAE-7144-C114A3E07F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AD6CE-1333-1355-B747-E21EB211DC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FBDE46-737B-1DAA-0326-05943F446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7" t="1954" r="2939" b="6072"/>
          <a:stretch>
            <a:fillRect/>
          </a:stretch>
        </p:blipFill>
        <p:spPr>
          <a:xfrm>
            <a:off x="6838950" y="3617437"/>
            <a:ext cx="5169359" cy="25710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E4F9E9-2786-9DA2-BDCA-486713BDFE72}"/>
              </a:ext>
            </a:extLst>
          </p:cNvPr>
          <p:cNvSpPr/>
          <p:nvPr/>
        </p:nvSpPr>
        <p:spPr>
          <a:xfrm>
            <a:off x="11025066" y="592501"/>
            <a:ext cx="643180" cy="40568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GSI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3E0FF6-EF83-12ED-D9DA-5C3B6F109071}"/>
              </a:ext>
            </a:extLst>
          </p:cNvPr>
          <p:cNvSpPr/>
          <p:nvPr/>
        </p:nvSpPr>
        <p:spPr>
          <a:xfrm>
            <a:off x="10314710" y="5790421"/>
            <a:ext cx="1737820" cy="3980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MedAustron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3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4 1 1">
            <a:extLst>
              <a:ext uri="{FF2B5EF4-FFF2-40B4-BE49-F238E27FC236}">
                <a16:creationId xmlns:a16="http://schemas.microsoft.com/office/drawing/2014/main" id="{73361506-0488-6354-E207-B7159F40D7C4}"/>
              </a:ext>
            </a:extLst>
          </p:cNvPr>
          <p:cNvSpPr txBox="1">
            <a:spLocks/>
          </p:cNvSpPr>
          <p:nvPr/>
        </p:nvSpPr>
        <p:spPr>
          <a:xfrm>
            <a:off x="8126059" y="2285516"/>
            <a:ext cx="3339494" cy="43087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EBC71-830E-3719-3220-13B8B0AC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Beam Slow Extraction at GSI: Overview</a:t>
            </a:r>
          </a:p>
        </p:txBody>
      </p:sp>
      <p:sp>
        <p:nvSpPr>
          <p:cNvPr id="3" name="Content Placeholder 2 1">
            <a:extLst>
              <a:ext uri="{FF2B5EF4-FFF2-40B4-BE49-F238E27FC236}">
                <a16:creationId xmlns:a16="http://schemas.microsoft.com/office/drawing/2014/main" id="{18472E1D-D738-3472-0EBC-B4D345F09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341107"/>
            <a:ext cx="9609714" cy="1796126"/>
          </a:xfrm>
        </p:spPr>
        <p:txBody>
          <a:bodyPr/>
          <a:lstStyle/>
          <a:p>
            <a:r>
              <a:rPr lang="en-US" sz="1800" b="1" u="sng" dirty="0">
                <a:solidFill>
                  <a:schemeClr val="tx2"/>
                </a:solidFill>
              </a:rPr>
              <a:t>Single ion source</a:t>
            </a:r>
            <a:r>
              <a:rPr lang="en-US" sz="1800" b="1" dirty="0">
                <a:solidFill>
                  <a:schemeClr val="tx2"/>
                </a:solidFill>
              </a:rPr>
              <a:t>: He and C with similar initial </a:t>
            </a:r>
            <a:r>
              <a:rPr lang="en-US" sz="1800" b="1" dirty="0" err="1">
                <a:solidFill>
                  <a:schemeClr val="tx2"/>
                </a:solidFill>
              </a:rPr>
              <a:t>horiz</a:t>
            </a:r>
            <a:r>
              <a:rPr lang="en-US" sz="1800" b="1" dirty="0">
                <a:solidFill>
                  <a:schemeClr val="tx2"/>
                </a:solidFill>
              </a:rPr>
              <a:t>. emittances </a:t>
            </a:r>
            <a:endParaRPr lang="en-US" sz="1800" b="1" dirty="0">
              <a:solidFill>
                <a:srgbClr val="006699"/>
              </a:solidFill>
            </a:endParaRPr>
          </a:p>
          <a:p>
            <a:endParaRPr lang="en-US" sz="1800" b="1" dirty="0">
              <a:solidFill>
                <a:srgbClr val="006699"/>
              </a:solidFill>
            </a:endParaRPr>
          </a:p>
          <a:p>
            <a:r>
              <a:rPr lang="en-US" sz="1800" b="1" dirty="0">
                <a:solidFill>
                  <a:srgbClr val="006699"/>
                </a:solidFill>
              </a:rPr>
              <a:t>Beam time in 2023: tune sweep and RFKO</a:t>
            </a:r>
            <a:endParaRPr lang="en-US" sz="1800" dirty="0">
              <a:solidFill>
                <a:srgbClr val="006699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−"/>
            </a:pPr>
            <a:r>
              <a:rPr lang="en-US" sz="1600" dirty="0"/>
              <a:t>Successful, but further studies needed.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−"/>
            </a:pPr>
            <a:r>
              <a:rPr lang="en-US" sz="1600" dirty="0" err="1"/>
              <a:t>Δx</a:t>
            </a:r>
            <a:r>
              <a:rPr lang="en-US" sz="1600" dirty="0"/>
              <a:t>=1-2mm between He and C at isocenter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most likely due to D</a:t>
            </a:r>
            <a:r>
              <a:rPr lang="en-US" sz="1600" baseline="-25000" dirty="0"/>
              <a:t>x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(see appendix)</a:t>
            </a:r>
          </a:p>
          <a:p>
            <a:pPr marL="261937" lvl="1" indent="0">
              <a:lnSpc>
                <a:spcPct val="100000"/>
              </a:lnSpc>
              <a:buClrTx/>
              <a:buNone/>
            </a:pPr>
            <a:endParaRPr lang="en-US" sz="16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701C3-1ED0-3BF4-79F0-5B88E018CE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E3AAF-3BA1-C21E-66A1-552E1ED319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18" name="Content Placeholder 2 2">
            <a:extLst>
              <a:ext uri="{FF2B5EF4-FFF2-40B4-BE49-F238E27FC236}">
                <a16:creationId xmlns:a16="http://schemas.microsoft.com/office/drawing/2014/main" id="{0633CF76-E46F-3B8D-4A17-45248BEEC653}"/>
              </a:ext>
            </a:extLst>
          </p:cNvPr>
          <p:cNvSpPr txBox="1">
            <a:spLocks/>
          </p:cNvSpPr>
          <p:nvPr/>
        </p:nvSpPr>
        <p:spPr bwMode="gray">
          <a:xfrm>
            <a:off x="387927" y="3315537"/>
            <a:ext cx="10320914" cy="174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In May 2025: main on achieving stable He-to-C ratio across spill.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−"/>
            </a:pPr>
            <a:r>
              <a:rPr lang="en-US" sz="1600" b="1" u="sng" dirty="0"/>
              <a:t>RFKO</a:t>
            </a:r>
            <a:r>
              <a:rPr lang="en-US" sz="1600" dirty="0"/>
              <a:t>, utilize </a:t>
            </a:r>
            <a:r>
              <a:rPr lang="en-US" sz="1600" b="1" dirty="0"/>
              <a:t>spill feedback for rectangular spill</a:t>
            </a:r>
            <a:r>
              <a:rPr lang="en-US" sz="1600" dirty="0"/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−"/>
            </a:pPr>
            <a:r>
              <a:rPr lang="en-US" sz="1600" dirty="0"/>
              <a:t>Check chromaticity and dispersion in transfer line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(see appendix)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2079A-C321-FF11-CAB5-98A19F0BB109}"/>
              </a:ext>
            </a:extLst>
          </p:cNvPr>
          <p:cNvSpPr txBox="1"/>
          <p:nvPr/>
        </p:nvSpPr>
        <p:spPr>
          <a:xfrm>
            <a:off x="-23584" y="5983462"/>
            <a:ext cx="2991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1800"/>
              </a:spcBef>
              <a:defRPr sz="1400" b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courtesy of A. </a:t>
            </a:r>
            <a:r>
              <a:rPr lang="en-US" dirty="0" err="1"/>
              <a:t>Pastushenko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417106-27E5-E89D-5265-CD1E5A9B9239}"/>
              </a:ext>
            </a:extLst>
          </p:cNvPr>
          <p:cNvSpPr/>
          <p:nvPr/>
        </p:nvSpPr>
        <p:spPr>
          <a:xfrm>
            <a:off x="726447" y="4750699"/>
            <a:ext cx="5228824" cy="766194"/>
          </a:xfrm>
          <a:prstGeom prst="roundRect">
            <a:avLst>
              <a:gd name="adj" fmla="val 0"/>
            </a:avLst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r>
              <a:rPr lang="en-US" sz="1600" b="1" dirty="0">
                <a:solidFill>
                  <a:srgbClr val="4B2E2E"/>
                </a:solidFill>
              </a:rPr>
              <a:t>Poster - A. </a:t>
            </a:r>
            <a:r>
              <a:rPr lang="en-US" sz="1600" b="1" dirty="0" err="1">
                <a:solidFill>
                  <a:srgbClr val="4B2E2E"/>
                </a:solidFill>
              </a:rPr>
              <a:t>Pastushenko</a:t>
            </a:r>
            <a:r>
              <a:rPr lang="en-US" sz="1600" b="1" dirty="0">
                <a:solidFill>
                  <a:srgbClr val="4B2E2E"/>
                </a:solidFill>
              </a:rPr>
              <a:t>: </a:t>
            </a:r>
            <a:r>
              <a:rPr lang="en-US" sz="1600" i="1" dirty="0">
                <a:solidFill>
                  <a:srgbClr val="4B2E2E"/>
                </a:solidFill>
              </a:rPr>
              <a:t>Flat C/He spills for online range monitoring in particle therapy</a:t>
            </a:r>
          </a:p>
        </p:txBody>
      </p:sp>
      <p:pic>
        <p:nvPicPr>
          <p:cNvPr id="12" name="Graphic 11" descr="Teacher with solid fill">
            <a:extLst>
              <a:ext uri="{FF2B5EF4-FFF2-40B4-BE49-F238E27FC236}">
                <a16:creationId xmlns:a16="http://schemas.microsoft.com/office/drawing/2014/main" id="{BA69B579-C5AA-9257-2183-A5FEB2C6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284" y="4829241"/>
            <a:ext cx="498441" cy="498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6854AA-0546-E6E0-F246-C5C21FA230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98" r="2759"/>
          <a:stretch>
            <a:fillRect/>
          </a:stretch>
        </p:blipFill>
        <p:spPr>
          <a:xfrm>
            <a:off x="8210052" y="2376374"/>
            <a:ext cx="3217870" cy="3589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46C62-1B36-1512-D59A-4A16CAA03684}"/>
              </a:ext>
            </a:extLst>
          </p:cNvPr>
          <p:cNvSpPr txBox="1"/>
          <p:nvPr/>
        </p:nvSpPr>
        <p:spPr>
          <a:xfrm>
            <a:off x="8126059" y="6315647"/>
            <a:ext cx="2332916" cy="27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5151FF"/>
                </a:solidFill>
                <a:latin typeface="+mj-lt"/>
                <a:ea typeface="Calibri"/>
                <a:cs typeface="Arial"/>
              </a:rPr>
              <a:t>D. </a:t>
            </a:r>
            <a:r>
              <a:rPr lang="en-US" sz="1200" b="1" dirty="0" err="1">
                <a:solidFill>
                  <a:srgbClr val="5151FF"/>
                </a:solidFill>
                <a:latin typeface="+mj-lt"/>
                <a:ea typeface="Calibri"/>
                <a:cs typeface="Arial"/>
              </a:rPr>
              <a:t>Ondreka</a:t>
            </a:r>
            <a:r>
              <a:rPr lang="en-US" sz="1200" b="1" dirty="0">
                <a:solidFill>
                  <a:srgbClr val="5151FF"/>
                </a:solidFill>
                <a:latin typeface="+mj-lt"/>
                <a:ea typeface="Calibri"/>
                <a:cs typeface="Arial"/>
              </a:rPr>
              <a:t> et al. IPAC’24 [6]</a:t>
            </a:r>
            <a:endParaRPr lang="en-US" sz="1200" b="1" dirty="0">
              <a:solidFill>
                <a:schemeClr val="accent1"/>
              </a:solidFill>
              <a:cs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B95C3F-1C4B-9125-A3F5-DD4F1ED8264C}"/>
              </a:ext>
            </a:extLst>
          </p:cNvPr>
          <p:cNvSpPr txBox="1"/>
          <p:nvPr/>
        </p:nvSpPr>
        <p:spPr>
          <a:xfrm>
            <a:off x="8126059" y="5869601"/>
            <a:ext cx="3478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Figure: tune sweep </a:t>
            </a:r>
            <a:r>
              <a:rPr lang="en-US" sz="1400" dirty="0" err="1">
                <a:solidFill>
                  <a:srgbClr val="002060"/>
                </a:solidFill>
              </a:rPr>
              <a:t>extr</a:t>
            </a:r>
            <a:r>
              <a:rPr lang="en-US" sz="1400" dirty="0">
                <a:solidFill>
                  <a:srgbClr val="002060"/>
                </a:solidFill>
              </a:rPr>
              <a:t>. with </a:t>
            </a:r>
            <a:r>
              <a:rPr lang="en-US" sz="1400" b="1" dirty="0">
                <a:solidFill>
                  <a:srgbClr val="002060"/>
                </a:solidFill>
              </a:rPr>
              <a:t>different </a:t>
            </a:r>
            <a:r>
              <a:rPr lang="en-US" sz="1400" b="1" dirty="0" err="1">
                <a:solidFill>
                  <a:srgbClr val="002060"/>
                </a:solidFill>
                <a:cs typeface="Arial" panose="020B0604020202020204"/>
              </a:rPr>
              <a:t>chromaticities</a:t>
            </a:r>
            <a:r>
              <a:rPr lang="en-US" sz="1400" b="1" dirty="0">
                <a:solidFill>
                  <a:srgbClr val="002060"/>
                </a:solidFill>
                <a:cs typeface="Arial" panose="020B0604020202020204"/>
              </a:rPr>
              <a:t> (</a:t>
            </a:r>
            <a:r>
              <a:rPr lang="en-US" sz="1400" dirty="0">
                <a:solidFill>
                  <a:srgbClr val="002060"/>
                </a:solidFill>
              </a:rPr>
              <a:t>2023</a:t>
            </a:r>
            <a:r>
              <a:rPr lang="en-US" sz="1400" b="1" dirty="0">
                <a:solidFill>
                  <a:srgbClr val="002060"/>
                </a:solidFill>
                <a:cs typeface="Arial" panose="020B0604020202020204"/>
              </a:rPr>
              <a:t>)</a:t>
            </a:r>
            <a:endParaRPr lang="en-US" sz="1400" b="1" dirty="0">
              <a:solidFill>
                <a:srgbClr val="002060"/>
              </a:solidFill>
              <a:latin typeface="+mj-lt"/>
              <a:ea typeface="Calibri"/>
              <a:cs typeface="Arial"/>
            </a:endParaRPr>
          </a:p>
        </p:txBody>
      </p:sp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60DDAD55-2604-72BB-E6CE-4A8F151965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20" y="67558"/>
            <a:ext cx="1503080" cy="47347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60B8F16-8990-96BF-54F5-2A5E1B8BD1DE}"/>
              </a:ext>
            </a:extLst>
          </p:cNvPr>
          <p:cNvGrpSpPr/>
          <p:nvPr/>
        </p:nvGrpSpPr>
        <p:grpSpPr>
          <a:xfrm>
            <a:off x="7820267" y="368660"/>
            <a:ext cx="4245062" cy="1839431"/>
            <a:chOff x="7961325" y="615466"/>
            <a:chExt cx="3684196" cy="168789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7ACF760-3D2F-6CC8-FA05-909A8C1887CC}"/>
                </a:ext>
              </a:extLst>
            </p:cNvPr>
            <p:cNvGrpSpPr/>
            <p:nvPr/>
          </p:nvGrpSpPr>
          <p:grpSpPr>
            <a:xfrm>
              <a:off x="7961325" y="615466"/>
              <a:ext cx="3684196" cy="1568736"/>
              <a:chOff x="570806" y="4137489"/>
              <a:chExt cx="4383609" cy="161963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962ADB9-0478-BB3C-363C-9CFD762E0157}"/>
                  </a:ext>
                </a:extLst>
              </p:cNvPr>
              <p:cNvGrpSpPr/>
              <p:nvPr/>
            </p:nvGrpSpPr>
            <p:grpSpPr>
              <a:xfrm>
                <a:off x="570806" y="4137489"/>
                <a:ext cx="3407170" cy="1619632"/>
                <a:chOff x="913465" y="2091318"/>
                <a:chExt cx="4365416" cy="2103240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099E4CC6-5A79-40C5-CED2-81EA4EBAB638}"/>
                    </a:ext>
                  </a:extLst>
                </p:cNvPr>
                <p:cNvSpPr/>
                <p:nvPr/>
              </p:nvSpPr>
              <p:spPr>
                <a:xfrm>
                  <a:off x="913465" y="3321690"/>
                  <a:ext cx="611604" cy="408880"/>
                </a:xfrm>
                <a:custGeom>
                  <a:avLst/>
                  <a:gdLst>
                    <a:gd name="connsiteX0" fmla="*/ -41 w 266026"/>
                    <a:gd name="connsiteY0" fmla="*/ -32 h 598698"/>
                    <a:gd name="connsiteX1" fmla="*/ 265986 w 266026"/>
                    <a:gd name="connsiteY1" fmla="*/ -32 h 598698"/>
                    <a:gd name="connsiteX2" fmla="*/ 265986 w 266026"/>
                    <a:gd name="connsiteY2" fmla="*/ 598667 h 598698"/>
                    <a:gd name="connsiteX3" fmla="*/ -41 w 266026"/>
                    <a:gd name="connsiteY3" fmla="*/ 598667 h 5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026" h="598698">
                      <a:moveTo>
                        <a:pt x="-41" y="-32"/>
                      </a:moveTo>
                      <a:lnTo>
                        <a:pt x="265986" y="-32"/>
                      </a:lnTo>
                      <a:lnTo>
                        <a:pt x="265986" y="598667"/>
                      </a:lnTo>
                      <a:lnTo>
                        <a:pt x="-41" y="598667"/>
                      </a:lnTo>
                      <a:close/>
                    </a:path>
                  </a:pathLst>
                </a:custGeom>
                <a:solidFill>
                  <a:srgbClr val="FFCD95">
                    <a:alpha val="75000"/>
                  </a:srgbClr>
                </a:solidFill>
                <a:ln w="5671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3A833D77-C1F2-18BE-6877-3EA6C312FFF3}"/>
                    </a:ext>
                  </a:extLst>
                </p:cNvPr>
                <p:cNvSpPr/>
                <p:nvPr/>
              </p:nvSpPr>
              <p:spPr>
                <a:xfrm>
                  <a:off x="1500577" y="3325265"/>
                  <a:ext cx="639452" cy="420396"/>
                </a:xfrm>
                <a:custGeom>
                  <a:avLst/>
                  <a:gdLst>
                    <a:gd name="connsiteX0" fmla="*/ -41 w 266026"/>
                    <a:gd name="connsiteY0" fmla="*/ -32 h 598698"/>
                    <a:gd name="connsiteX1" fmla="*/ 265986 w 266026"/>
                    <a:gd name="connsiteY1" fmla="*/ -32 h 598698"/>
                    <a:gd name="connsiteX2" fmla="*/ 265986 w 266026"/>
                    <a:gd name="connsiteY2" fmla="*/ 598667 h 598698"/>
                    <a:gd name="connsiteX3" fmla="*/ -41 w 266026"/>
                    <a:gd name="connsiteY3" fmla="*/ 598667 h 5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026" h="598698">
                      <a:moveTo>
                        <a:pt x="-41" y="-32"/>
                      </a:moveTo>
                      <a:lnTo>
                        <a:pt x="265986" y="-32"/>
                      </a:lnTo>
                      <a:lnTo>
                        <a:pt x="265986" y="598667"/>
                      </a:lnTo>
                      <a:lnTo>
                        <a:pt x="-41" y="598667"/>
                      </a:lnTo>
                      <a:close/>
                    </a:path>
                  </a:pathLst>
                </a:custGeom>
                <a:solidFill>
                  <a:srgbClr val="2F5597">
                    <a:alpha val="38000"/>
                  </a:srgbClr>
                </a:solidFill>
                <a:ln w="5671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776ACD1F-D7AC-09E7-D0B5-E5ECEEAA2E66}"/>
                    </a:ext>
                  </a:extLst>
                </p:cNvPr>
                <p:cNvSpPr/>
                <p:nvPr/>
              </p:nvSpPr>
              <p:spPr>
                <a:xfrm>
                  <a:off x="1011821" y="3737741"/>
                  <a:ext cx="3535488" cy="56570"/>
                </a:xfrm>
                <a:custGeom>
                  <a:avLst/>
                  <a:gdLst>
                    <a:gd name="connsiteX0" fmla="*/ -41 w 2859783"/>
                    <a:gd name="connsiteY0" fmla="*/ -32 h 56570"/>
                    <a:gd name="connsiteX1" fmla="*/ 2859742 w 2859783"/>
                    <a:gd name="connsiteY1" fmla="*/ -32 h 56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9783" h="56570">
                      <a:moveTo>
                        <a:pt x="-41" y="-32"/>
                      </a:moveTo>
                      <a:lnTo>
                        <a:pt x="2859742" y="-32"/>
                      </a:lnTo>
                    </a:path>
                  </a:pathLst>
                </a:custGeom>
                <a:noFill/>
                <a:ln w="6639" cap="flat">
                  <a:solidFill>
                    <a:srgbClr val="000000"/>
                  </a:solidFill>
                  <a:prstDash val="solid"/>
                  <a:miter/>
                  <a:headEnd type="triangle" w="lg" len="lg"/>
                  <a:tailEnd type="triangle" w="lg" len="lg"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C820048-C630-C90F-A431-7D8598D208FE}"/>
                    </a:ext>
                  </a:extLst>
                </p:cNvPr>
                <p:cNvSpPr/>
                <p:nvPr/>
              </p:nvSpPr>
              <p:spPr>
                <a:xfrm>
                  <a:off x="2751633" y="2315828"/>
                  <a:ext cx="50272" cy="1721265"/>
                </a:xfrm>
                <a:custGeom>
                  <a:avLst/>
                  <a:gdLst>
                    <a:gd name="connsiteX0" fmla="*/ -41 w 50272"/>
                    <a:gd name="connsiteY0" fmla="*/ 1721233 h 1721265"/>
                    <a:gd name="connsiteX1" fmla="*/ -41 w 50272"/>
                    <a:gd name="connsiteY1" fmla="*/ -32 h 172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272" h="1721265">
                      <a:moveTo>
                        <a:pt x="-41" y="1721233"/>
                      </a:moveTo>
                      <a:lnTo>
                        <a:pt x="-41" y="-32"/>
                      </a:lnTo>
                    </a:path>
                  </a:pathLst>
                </a:custGeom>
                <a:noFill/>
                <a:ln w="6650" cap="flat">
                  <a:solidFill>
                    <a:srgbClr val="000000"/>
                  </a:solidFill>
                  <a:prstDash val="solid"/>
                  <a:miter/>
                  <a:tailEnd type="triangle" w="lg" len="lg"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1DCCC0A5-A510-59D9-89A6-605BF7C88F77}"/>
                    </a:ext>
                  </a:extLst>
                </p:cNvPr>
                <p:cNvSpPr/>
                <p:nvPr/>
              </p:nvSpPr>
              <p:spPr>
                <a:xfrm>
                  <a:off x="1155474" y="2091318"/>
                  <a:ext cx="4123407" cy="1646423"/>
                </a:xfrm>
                <a:custGeom>
                  <a:avLst/>
                  <a:gdLst>
                    <a:gd name="connsiteX0" fmla="*/ 4123367 w 4123407"/>
                    <a:gd name="connsiteY0" fmla="*/ -32 h 1646423"/>
                    <a:gd name="connsiteX1" fmla="*/ 1596118 w 4123407"/>
                    <a:gd name="connsiteY1" fmla="*/ 1646391 h 1646423"/>
                    <a:gd name="connsiteX2" fmla="*/ 1596118 w 4123407"/>
                    <a:gd name="connsiteY2" fmla="*/ 1646391 h 1646423"/>
                    <a:gd name="connsiteX3" fmla="*/ -41 w 4123407"/>
                    <a:gd name="connsiteY3" fmla="*/ 598667 h 1646423"/>
                    <a:gd name="connsiteX4" fmla="*/ 3192276 w 4123407"/>
                    <a:gd name="connsiteY4" fmla="*/ 598667 h 1646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23407" h="1646423">
                      <a:moveTo>
                        <a:pt x="4123367" y="-32"/>
                      </a:moveTo>
                      <a:lnTo>
                        <a:pt x="1596118" y="1646391"/>
                      </a:lnTo>
                      <a:moveTo>
                        <a:pt x="1596118" y="1646391"/>
                      </a:moveTo>
                      <a:lnTo>
                        <a:pt x="-41" y="598667"/>
                      </a:lnTo>
                      <a:lnTo>
                        <a:pt x="3192276" y="598667"/>
                      </a:lnTo>
                    </a:path>
                  </a:pathLst>
                </a:custGeom>
                <a:solidFill>
                  <a:srgbClr val="E5E5E5"/>
                </a:solidFill>
                <a:ln w="66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3E0CEBC2-6DD3-748A-96DD-D8D8D8D61C37}"/>
                    </a:ext>
                  </a:extLst>
                </p:cNvPr>
                <p:cNvSpPr/>
                <p:nvPr/>
              </p:nvSpPr>
              <p:spPr>
                <a:xfrm>
                  <a:off x="1155474" y="2690017"/>
                  <a:ext cx="3192317" cy="1047724"/>
                </a:xfrm>
                <a:custGeom>
                  <a:avLst/>
                  <a:gdLst>
                    <a:gd name="connsiteX0" fmla="*/ 3192276 w 3192317"/>
                    <a:gd name="connsiteY0" fmla="*/ -32 h 1047724"/>
                    <a:gd name="connsiteX1" fmla="*/ 1596118 w 3192317"/>
                    <a:gd name="connsiteY1" fmla="*/ 1047692 h 1047724"/>
                    <a:gd name="connsiteX2" fmla="*/ 1596118 w 3192317"/>
                    <a:gd name="connsiteY2" fmla="*/ 1047692 h 1047724"/>
                    <a:gd name="connsiteX3" fmla="*/ -41 w 3192317"/>
                    <a:gd name="connsiteY3" fmla="*/ -32 h 104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92317" h="1047724">
                      <a:moveTo>
                        <a:pt x="3192276" y="-32"/>
                      </a:moveTo>
                      <a:lnTo>
                        <a:pt x="1596118" y="1047692"/>
                      </a:lnTo>
                      <a:moveTo>
                        <a:pt x="1596118" y="1047692"/>
                      </a:moveTo>
                      <a:lnTo>
                        <a:pt x="-41" y="-32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6639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7C2657C6-0771-02A7-A139-2C25EAA5441D}"/>
                    </a:ext>
                  </a:extLst>
                </p:cNvPr>
                <p:cNvSpPr txBox="1"/>
                <p:nvPr/>
              </p:nvSpPr>
              <p:spPr>
                <a:xfrm>
                  <a:off x="981092" y="3794881"/>
                  <a:ext cx="449310" cy="399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Q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6A76ECF7-164F-9A2D-9932-82642536573F}"/>
                    </a:ext>
                  </a:extLst>
                </p:cNvPr>
                <p:cNvSpPr txBox="1"/>
                <p:nvPr/>
              </p:nvSpPr>
              <p:spPr>
                <a:xfrm>
                  <a:off x="2327459" y="2262568"/>
                  <a:ext cx="449310" cy="399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</a:p>
              </p:txBody>
            </p:sp>
          </p:grpSp>
          <p:pic>
            <p:nvPicPr>
              <p:cNvPr id="59" name="Grafik 19">
                <a:extLst>
                  <a:ext uri="{FF2B5EF4-FFF2-40B4-BE49-F238E27FC236}">
                    <a16:creationId xmlns:a16="http://schemas.microsoft.com/office/drawing/2014/main" id="{C3F15CCF-78FF-CB86-11BF-3BEDF08A24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0494"/>
              <a:stretch>
                <a:fillRect/>
              </a:stretch>
            </p:blipFill>
            <p:spPr>
              <a:xfrm>
                <a:off x="2766333" y="4423252"/>
                <a:ext cx="2188082" cy="1286247"/>
              </a:xfrm>
              <a:prstGeom prst="rect">
                <a:avLst/>
              </a:prstGeom>
            </p:spPr>
          </p:pic>
          <p:grpSp>
            <p:nvGrpSpPr>
              <p:cNvPr id="60" name="Gruppieren 35">
                <a:extLst>
                  <a:ext uri="{FF2B5EF4-FFF2-40B4-BE49-F238E27FC236}">
                    <a16:creationId xmlns:a16="http://schemas.microsoft.com/office/drawing/2014/main" id="{085B3666-CDCA-1D26-83E1-2B27BAFB7D43}"/>
                  </a:ext>
                </a:extLst>
              </p:cNvPr>
              <p:cNvGrpSpPr/>
              <p:nvPr/>
            </p:nvGrpSpPr>
            <p:grpSpPr>
              <a:xfrm>
                <a:off x="781427" y="4591118"/>
                <a:ext cx="1623291" cy="264363"/>
                <a:chOff x="2192306" y="2697846"/>
                <a:chExt cx="1623291" cy="264363"/>
              </a:xfrm>
            </p:grpSpPr>
            <p:sp>
              <p:nvSpPr>
                <p:cNvPr id="62" name="Rechteck: abgerundete Ecken 36">
                  <a:extLst>
                    <a:ext uri="{FF2B5EF4-FFF2-40B4-BE49-F238E27FC236}">
                      <a16:creationId xmlns:a16="http://schemas.microsoft.com/office/drawing/2014/main" id="{D9EC149C-A505-56AE-95AD-B4D2CF3997A0}"/>
                    </a:ext>
                  </a:extLst>
                </p:cNvPr>
                <p:cNvSpPr/>
                <p:nvPr/>
              </p:nvSpPr>
              <p:spPr>
                <a:xfrm>
                  <a:off x="2192306" y="2709328"/>
                  <a:ext cx="1623291" cy="250128"/>
                </a:xfrm>
                <a:prstGeom prst="roundRect">
                  <a:avLst>
                    <a:gd name="adj" fmla="val 12763"/>
                  </a:avLst>
                </a:prstGeom>
                <a:solidFill>
                  <a:srgbClr val="FFFFFF">
                    <a:alpha val="74118"/>
                  </a:srgbClr>
                </a:solidFill>
                <a:ln>
                  <a:solidFill>
                    <a:srgbClr val="EDEDE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hteck: abgerundete Ecken 37">
                  <a:extLst>
                    <a:ext uri="{FF2B5EF4-FFF2-40B4-BE49-F238E27FC236}">
                      <a16:creationId xmlns:a16="http://schemas.microsoft.com/office/drawing/2014/main" id="{2D9CF639-8FD3-C84D-E726-12AF69572A87}"/>
                    </a:ext>
                  </a:extLst>
                </p:cNvPr>
                <p:cNvSpPr/>
                <p:nvPr/>
              </p:nvSpPr>
              <p:spPr>
                <a:xfrm>
                  <a:off x="2255157" y="2759481"/>
                  <a:ext cx="228600" cy="143847"/>
                </a:xfrm>
                <a:prstGeom prst="roundRect">
                  <a:avLst/>
                </a:prstGeom>
                <a:solidFill>
                  <a:srgbClr val="FF860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hteck: abgerundete Ecken 38">
                  <a:extLst>
                    <a:ext uri="{FF2B5EF4-FFF2-40B4-BE49-F238E27FC236}">
                      <a16:creationId xmlns:a16="http://schemas.microsoft.com/office/drawing/2014/main" id="{55CF54D9-0158-0F8D-0094-EBBBFBB7B153}"/>
                    </a:ext>
                  </a:extLst>
                </p:cNvPr>
                <p:cNvSpPr/>
                <p:nvPr/>
              </p:nvSpPr>
              <p:spPr>
                <a:xfrm>
                  <a:off x="3043458" y="2764679"/>
                  <a:ext cx="228600" cy="143847"/>
                </a:xfrm>
                <a:prstGeom prst="roundRect">
                  <a:avLst/>
                </a:prstGeom>
                <a:solidFill>
                  <a:srgbClr val="2C55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feld 39">
                  <a:extLst>
                    <a:ext uri="{FF2B5EF4-FFF2-40B4-BE49-F238E27FC236}">
                      <a16:creationId xmlns:a16="http://schemas.microsoft.com/office/drawing/2014/main" id="{994A9577-EE11-D9CA-CEDB-C555813B0A3A}"/>
                    </a:ext>
                  </a:extLst>
                </p:cNvPr>
                <p:cNvSpPr txBox="1"/>
                <p:nvPr/>
              </p:nvSpPr>
              <p:spPr>
                <a:xfrm>
                  <a:off x="2483758" y="2700599"/>
                  <a:ext cx="68178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Aft>
                      <a:spcPts val="1200"/>
                    </a:spcAft>
                  </a:pPr>
                  <a:r>
                    <a:rPr lang="en-US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He-2+</a:t>
                  </a:r>
                </a:p>
              </p:txBody>
            </p:sp>
            <p:sp>
              <p:nvSpPr>
                <p:cNvPr id="66" name="Textfeld 40 2">
                  <a:extLst>
                    <a:ext uri="{FF2B5EF4-FFF2-40B4-BE49-F238E27FC236}">
                      <a16:creationId xmlns:a16="http://schemas.microsoft.com/office/drawing/2014/main" id="{663DC95E-34A3-6197-4186-1002F6D0FC5A}"/>
                    </a:ext>
                  </a:extLst>
                </p:cNvPr>
                <p:cNvSpPr txBox="1"/>
                <p:nvPr/>
              </p:nvSpPr>
              <p:spPr>
                <a:xfrm>
                  <a:off x="3272059" y="2697846"/>
                  <a:ext cx="54353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Aft>
                      <a:spcPts val="1200"/>
                    </a:spcAft>
                  </a:pPr>
                  <a:r>
                    <a:rPr lang="en-US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C-6+</a:t>
                  </a:r>
                </a:p>
              </p:txBody>
            </p:sp>
          </p:grpSp>
          <p:pic>
            <p:nvPicPr>
              <p:cNvPr id="61" name="Picture 60" descr="\documentclass{article}&#10;\usepackage{amsmath}&#10;\usepackage[dvipsnames]{xcolor}&#10;\usepackage{sansmath}&#10;\sansmath&#10;\renewcommand{\familydefault}{\sfdefault}&#10;\pagestyle{empty}&#10;&#10;\begin{document}&#10;&#10;\definecolor{carbon}{HTML}{2C5599} &#10;&#10;\begin{equation*}&#10;\color{black}\epsilon_{x,\text{He}} \color{black} \approx \color{black}\epsilon_{x,\text{C}} \color{black} &#10;\end{equation*}&#10;&#10;&#10;\end{document}" title="IguanaTex Bitmap Display">
                <a:extLst>
                  <a:ext uri="{FF2B5EF4-FFF2-40B4-BE49-F238E27FC236}">
                    <a16:creationId xmlns:a16="http://schemas.microsoft.com/office/drawing/2014/main" id="{CCAE5B7E-AD3A-555A-94E8-F261BE1CEE5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5485" y="4655045"/>
                <a:ext cx="864959" cy="133756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42D18A9-9ED7-0C8F-3B1B-1AD9A258DB12}"/>
                </a:ext>
              </a:extLst>
            </p:cNvPr>
            <p:cNvSpPr txBox="1"/>
            <p:nvPr/>
          </p:nvSpPr>
          <p:spPr>
            <a:xfrm>
              <a:off x="8197821" y="2063302"/>
              <a:ext cx="2785677" cy="240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50000"/>
                    </a:schemeClr>
                  </a:solidFill>
                </a:rPr>
                <a:t>Schematic illustration. Proportions not to scale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7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8" grpId="0" animBg="1"/>
      <p:bldP spid="10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9CFBA-0AC8-FC7F-D12F-6411A9DB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AC4A-DC2E-BE79-8004-D1B272A6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Beam Slow Extraction at GSI: Settings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A31DE-FBC5-2D10-E5FD-8ABC491BAA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9B00A-5966-76C6-B21C-9E37AEE311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86254B-3A48-8F55-50D4-8441E2209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74851" y="3193830"/>
            <a:ext cx="3826649" cy="2733320"/>
          </a:xfrm>
          <a:prstGeom prst="rect">
            <a:avLst/>
          </a:prstGeom>
        </p:spPr>
      </p:pic>
      <p:pic>
        <p:nvPicPr>
          <p:cNvPr id="286" name="Picture 8 2">
            <a:extLst>
              <a:ext uri="{FF2B5EF4-FFF2-40B4-BE49-F238E27FC236}">
                <a16:creationId xmlns:a16="http://schemas.microsoft.com/office/drawing/2014/main" id="{20089610-A1AD-204F-F4BB-7CEA75B2B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98869" y="3169279"/>
            <a:ext cx="3595848" cy="26968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TextBox 5 1">
                <a:extLst>
                  <a:ext uri="{FF2B5EF4-FFF2-40B4-BE49-F238E27FC236}">
                    <a16:creationId xmlns:a16="http://schemas.microsoft.com/office/drawing/2014/main" id="{3154E702-A90F-BF70-AA86-7218FC655DD2}"/>
                  </a:ext>
                </a:extLst>
              </p:cNvPr>
              <p:cNvSpPr txBox="1"/>
              <p:nvPr/>
            </p:nvSpPr>
            <p:spPr bwMode="auto">
              <a:xfrm>
                <a:off x="9047554" y="3053967"/>
                <a:ext cx="2534698" cy="363367"/>
              </a:xfrm>
              <a:prstGeom prst="rect">
                <a:avLst/>
              </a:prstGeom>
              <a:solidFill>
                <a:srgbClr val="F9F4EB"/>
              </a:solidFill>
              <a:ln>
                <a:solidFill>
                  <a:srgbClr val="EBDABF"/>
                </a:solidFill>
              </a:ln>
              <a:effectLst>
                <a:outerShdw dist="63500" dir="5400000" sx="101000" sy="101000" algn="t" rotWithShape="0">
                  <a:srgbClr val="EBDABF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>
                <a:defPPr>
                  <a:defRPr lang="de-DE"/>
                </a:defPPr>
                <a:lvl1pPr>
                  <a:defRPr sz="1600" b="1">
                    <a:solidFill>
                      <a:srgbClr val="78460E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4B2E2E"/>
                          </a:solidFill>
                          <a:latin typeface="Cambria Math" panose="02040503050406030204" pitchFamily="18" charset="0"/>
                        </a:rPr>
                        <m:t>𝜟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=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0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0037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>
                          <a:solidFill>
                            <a:srgbClr val="4B2E2E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0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06</m:t>
                      </m:r>
                    </m:oMath>
                  </m:oMathPara>
                </a14:m>
                <a:endParaRPr lang="en-US" dirty="0">
                  <a:solidFill>
                    <a:srgbClr val="4B2E2E"/>
                  </a:solidFill>
                </a:endParaRPr>
              </a:p>
            </p:txBody>
          </p:sp>
        </mc:Choice>
        <mc:Fallback>
          <p:sp>
            <p:nvSpPr>
              <p:cNvPr id="287" name="TextBox 5 1">
                <a:extLst>
                  <a:ext uri="{FF2B5EF4-FFF2-40B4-BE49-F238E27FC236}">
                    <a16:creationId xmlns:a16="http://schemas.microsoft.com/office/drawing/2014/main" id="{3154E702-A90F-BF70-AA86-7218FC655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7554" y="3053967"/>
                <a:ext cx="2534698" cy="3633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EBDABF"/>
                </a:solidFill>
              </a:ln>
              <a:effectLst>
                <a:outerShdw dist="63500" dir="5400000" sx="101000" sy="101000" algn="t" rotWithShape="0">
                  <a:srgbClr val="EBDABF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TextBox 5 2">
                <a:extLst>
                  <a:ext uri="{FF2B5EF4-FFF2-40B4-BE49-F238E27FC236}">
                    <a16:creationId xmlns:a16="http://schemas.microsoft.com/office/drawing/2014/main" id="{DB1E7FD4-4F16-5849-7066-F74338D0EDDB}"/>
                  </a:ext>
                </a:extLst>
              </p:cNvPr>
              <p:cNvSpPr txBox="1"/>
              <p:nvPr/>
            </p:nvSpPr>
            <p:spPr bwMode="auto">
              <a:xfrm>
                <a:off x="5095089" y="3053967"/>
                <a:ext cx="2670275" cy="324284"/>
              </a:xfrm>
              <a:prstGeom prst="rect">
                <a:avLst/>
              </a:prstGeom>
              <a:solidFill>
                <a:srgbClr val="F9F4EB"/>
              </a:solidFill>
              <a:ln>
                <a:solidFill>
                  <a:srgbClr val="EBDABF"/>
                </a:solidFill>
              </a:ln>
              <a:effectLst>
                <a:outerShdw dist="63500" dir="5400000" sx="101000" sy="101000" algn="t" rotWithShape="0">
                  <a:srgbClr val="EBDABF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tlCol="0" anchor="ctr"/>
              <a:lstStyle>
                <a:defPPr>
                  <a:defRPr lang="de-DE"/>
                </a:defPPr>
                <a:lvl1pPr>
                  <a:defRPr sz="1600" b="1">
                    <a:solidFill>
                      <a:srgbClr val="78460E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4B2E2E"/>
                          </a:solidFill>
                          <a:latin typeface="Cambria Math" panose="02040503050406030204" pitchFamily="18" charset="0"/>
                        </a:rPr>
                        <m:t>𝜟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=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0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0037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n-US">
                              <a:solidFill>
                                <a:srgbClr val="4B2E2E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>
                          <a:solidFill>
                            <a:srgbClr val="4B2E2E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1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.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4B2E2E"/>
                          </a:solidFill>
                        </a:rPr>
                        <m:t>83</m:t>
                      </m:r>
                    </m:oMath>
                  </m:oMathPara>
                </a14:m>
                <a:endParaRPr lang="en-US" dirty="0">
                  <a:solidFill>
                    <a:srgbClr val="4B2E2E"/>
                  </a:solidFill>
                </a:endParaRPr>
              </a:p>
            </p:txBody>
          </p:sp>
        </mc:Choice>
        <mc:Fallback>
          <p:sp>
            <p:nvSpPr>
              <p:cNvPr id="288" name="TextBox 5 2">
                <a:extLst>
                  <a:ext uri="{FF2B5EF4-FFF2-40B4-BE49-F238E27FC236}">
                    <a16:creationId xmlns:a16="http://schemas.microsoft.com/office/drawing/2014/main" id="{DB1E7FD4-4F16-5849-7066-F74338D0E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5089" y="3053967"/>
                <a:ext cx="2670275" cy="3242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EBDABF"/>
                </a:solidFill>
              </a:ln>
              <a:effectLst>
                <a:outerShdw dist="63500" dir="5400000" sx="101000" sy="101000" algn="t" rotWithShape="0">
                  <a:srgbClr val="EBDABF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468A9273-A763-C5E1-A96A-646628EDB0FA}"/>
                  </a:ext>
                </a:extLst>
              </p:cNvPr>
              <p:cNvSpPr txBox="1"/>
              <p:nvPr/>
            </p:nvSpPr>
            <p:spPr>
              <a:xfrm>
                <a:off x="302816" y="1364096"/>
                <a:ext cx="6548391" cy="1733675"/>
              </a:xfrm>
              <a:prstGeom prst="roundRect">
                <a:avLst>
                  <a:gd name="adj" fmla="val 5474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>
                  <a:defRPr sz="1400"/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spcBef>
                    <a:spcPts val="600"/>
                  </a:spcBef>
                </a:pPr>
                <a:r>
                  <a:rPr lang="en-US" sz="1800" b="1" dirty="0">
                    <a:solidFill>
                      <a:schemeClr val="tx2"/>
                    </a:solidFill>
                  </a:rPr>
                  <a:t>SIS 18 mixed beam slow extraction configuration 05/2025</a:t>
                </a:r>
              </a:p>
              <a:p>
                <a:pPr marL="285750" indent="-285750">
                  <a:spcBef>
                    <a:spcPts val="1200"/>
                  </a:spcBef>
                  <a:buFontTx/>
                  <a:buChar char="−"/>
                </a:pPr>
                <a:r>
                  <a:rPr lang="en-US" sz="1600" b="1" dirty="0" err="1">
                    <a:solidFill>
                      <a:schemeClr val="tx1"/>
                    </a:solidFill>
                  </a:rPr>
                  <a:t>Extr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. from below resonance </a:t>
                </a:r>
                <a:r>
                  <a:rPr lang="en-US" sz="1600" dirty="0">
                    <a:solidFill>
                      <a:schemeClr val="tx1"/>
                    </a:solidFill>
                  </a:rPr>
                  <a:t>(here: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0037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spcBef>
                    <a:spcPts val="1200"/>
                  </a:spcBef>
                  <a:buFontTx/>
                  <a:buChar char="−"/>
                </a:pPr>
                <a:r>
                  <a:rPr lang="en-US" sz="1600" dirty="0">
                    <a:solidFill>
                      <a:schemeClr val="tx1"/>
                    </a:solidFill>
                  </a:rPr>
                  <a:t>At natural chromaticity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∼−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): tune difference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betw</a:t>
                </a:r>
                <a:r>
                  <a:rPr lang="en-US" sz="1600" dirty="0">
                    <a:solidFill>
                      <a:schemeClr val="tx1"/>
                    </a:solidFill>
                  </a:rPr>
                  <a:t>. He and C is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𝐻𝑒</m:t>
                        </m:r>
                      </m:sup>
                    </m:sSubSup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~−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0042</m:t>
                    </m:r>
                    <m: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1600" dirty="0">
                    <a:solidFill>
                      <a:schemeClr val="tx1"/>
                    </a:solidFill>
                  </a:rPr>
                  <a:t>similar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pPr marL="285750" indent="-285750">
                  <a:spcBef>
                    <a:spcPts val="1000"/>
                  </a:spcBef>
                  <a:buFontTx/>
                  <a:buChar char="−"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468A9273-A763-C5E1-A96A-646628EDB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16" y="1364096"/>
                <a:ext cx="6548391" cy="1733675"/>
              </a:xfrm>
              <a:prstGeom prst="roundRect">
                <a:avLst>
                  <a:gd name="adj" fmla="val 5474"/>
                </a:avLst>
              </a:prstGeom>
              <a:blipFill>
                <a:blip r:embed="rId8"/>
                <a:stretch>
                  <a:fillRect l="-372" t="-3169" r="-9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TextBox 295">
            <a:extLst>
              <a:ext uri="{FF2B5EF4-FFF2-40B4-BE49-F238E27FC236}">
                <a16:creationId xmlns:a16="http://schemas.microsoft.com/office/drawing/2014/main" id="{252DD55E-74C6-C570-A82C-2EBFE5C90F68}"/>
              </a:ext>
            </a:extLst>
          </p:cNvPr>
          <p:cNvSpPr txBox="1"/>
          <p:nvPr/>
        </p:nvSpPr>
        <p:spPr>
          <a:xfrm>
            <a:off x="4869644" y="5696888"/>
            <a:ext cx="2143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Simulations: Xsuite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02C29-F1C4-24CB-0466-304C1BA3688C}"/>
              </a:ext>
            </a:extLst>
          </p:cNvPr>
          <p:cNvSpPr txBox="1"/>
          <p:nvPr/>
        </p:nvSpPr>
        <p:spPr>
          <a:xfrm>
            <a:off x="9228931" y="5937062"/>
            <a:ext cx="2991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1800"/>
              </a:spcBef>
              <a:defRPr sz="1400" b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courtesy of A. </a:t>
            </a:r>
            <a:r>
              <a:rPr lang="en-US" dirty="0" err="1"/>
              <a:t>Pastushenko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E1C44-5811-CB85-8881-DBBFB9AB9409}"/>
              </a:ext>
            </a:extLst>
          </p:cNvPr>
          <p:cNvSpPr txBox="1"/>
          <p:nvPr/>
        </p:nvSpPr>
        <p:spPr>
          <a:xfrm>
            <a:off x="302816" y="3853237"/>
            <a:ext cx="3753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tx2"/>
                </a:solidFill>
              </a:rPr>
              <a:t>To set up the condition for </a:t>
            </a:r>
            <a:r>
              <a:rPr lang="en-US" b="1" dirty="0">
                <a:solidFill>
                  <a:schemeClr val="tx2"/>
                </a:solidFill>
              </a:rPr>
              <a:t>the simultaneous extraction of C and He</a:t>
            </a:r>
            <a:r>
              <a:rPr lang="en-US" dirty="0">
                <a:solidFill>
                  <a:schemeClr val="tx2"/>
                </a:solidFill>
              </a:rPr>
              <a:t> one has to </a:t>
            </a:r>
            <a:r>
              <a:rPr lang="en-US" b="1" dirty="0">
                <a:solidFill>
                  <a:schemeClr val="tx2"/>
                </a:solidFill>
              </a:rPr>
              <a:t>adjust the chromaticity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54132B2C-21D3-E37B-4B95-D1FD8FDEF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20" y="67558"/>
            <a:ext cx="1503080" cy="4734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C08A-993C-95D5-6F0D-FBD4B327F710}"/>
              </a:ext>
            </a:extLst>
          </p:cNvPr>
          <p:cNvGrpSpPr/>
          <p:nvPr/>
        </p:nvGrpSpPr>
        <p:grpSpPr>
          <a:xfrm>
            <a:off x="7559011" y="368660"/>
            <a:ext cx="4245062" cy="1839431"/>
            <a:chOff x="7961325" y="615466"/>
            <a:chExt cx="3684196" cy="16878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D4E634E-CBA2-46F2-15D4-4658358C7E01}"/>
                </a:ext>
              </a:extLst>
            </p:cNvPr>
            <p:cNvGrpSpPr/>
            <p:nvPr/>
          </p:nvGrpSpPr>
          <p:grpSpPr>
            <a:xfrm>
              <a:off x="7961325" y="615466"/>
              <a:ext cx="3684196" cy="1568736"/>
              <a:chOff x="570806" y="4137489"/>
              <a:chExt cx="4383609" cy="161963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BF5C88D-1EBE-B5A4-5CCB-30BF386C2EA8}"/>
                  </a:ext>
                </a:extLst>
              </p:cNvPr>
              <p:cNvGrpSpPr/>
              <p:nvPr/>
            </p:nvGrpSpPr>
            <p:grpSpPr>
              <a:xfrm>
                <a:off x="570806" y="4137489"/>
                <a:ext cx="3407170" cy="1619632"/>
                <a:chOff x="913465" y="2091318"/>
                <a:chExt cx="4365416" cy="2103240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FD6E1CEB-AB22-4288-4D6B-A57DE2DD7476}"/>
                    </a:ext>
                  </a:extLst>
                </p:cNvPr>
                <p:cNvSpPr/>
                <p:nvPr/>
              </p:nvSpPr>
              <p:spPr>
                <a:xfrm>
                  <a:off x="913465" y="3321690"/>
                  <a:ext cx="611604" cy="408880"/>
                </a:xfrm>
                <a:custGeom>
                  <a:avLst/>
                  <a:gdLst>
                    <a:gd name="connsiteX0" fmla="*/ -41 w 266026"/>
                    <a:gd name="connsiteY0" fmla="*/ -32 h 598698"/>
                    <a:gd name="connsiteX1" fmla="*/ 265986 w 266026"/>
                    <a:gd name="connsiteY1" fmla="*/ -32 h 598698"/>
                    <a:gd name="connsiteX2" fmla="*/ 265986 w 266026"/>
                    <a:gd name="connsiteY2" fmla="*/ 598667 h 598698"/>
                    <a:gd name="connsiteX3" fmla="*/ -41 w 266026"/>
                    <a:gd name="connsiteY3" fmla="*/ 598667 h 5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026" h="598698">
                      <a:moveTo>
                        <a:pt x="-41" y="-32"/>
                      </a:moveTo>
                      <a:lnTo>
                        <a:pt x="265986" y="-32"/>
                      </a:lnTo>
                      <a:lnTo>
                        <a:pt x="265986" y="598667"/>
                      </a:lnTo>
                      <a:lnTo>
                        <a:pt x="-41" y="598667"/>
                      </a:lnTo>
                      <a:close/>
                    </a:path>
                  </a:pathLst>
                </a:custGeom>
                <a:solidFill>
                  <a:srgbClr val="FFCD95">
                    <a:alpha val="75000"/>
                  </a:srgbClr>
                </a:solidFill>
                <a:ln w="5671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A3B2023B-9D0A-4857-C69C-B90D8931827C}"/>
                    </a:ext>
                  </a:extLst>
                </p:cNvPr>
                <p:cNvSpPr/>
                <p:nvPr/>
              </p:nvSpPr>
              <p:spPr>
                <a:xfrm>
                  <a:off x="1500577" y="3325265"/>
                  <a:ext cx="639452" cy="420396"/>
                </a:xfrm>
                <a:custGeom>
                  <a:avLst/>
                  <a:gdLst>
                    <a:gd name="connsiteX0" fmla="*/ -41 w 266026"/>
                    <a:gd name="connsiteY0" fmla="*/ -32 h 598698"/>
                    <a:gd name="connsiteX1" fmla="*/ 265986 w 266026"/>
                    <a:gd name="connsiteY1" fmla="*/ -32 h 598698"/>
                    <a:gd name="connsiteX2" fmla="*/ 265986 w 266026"/>
                    <a:gd name="connsiteY2" fmla="*/ 598667 h 598698"/>
                    <a:gd name="connsiteX3" fmla="*/ -41 w 266026"/>
                    <a:gd name="connsiteY3" fmla="*/ 598667 h 5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026" h="598698">
                      <a:moveTo>
                        <a:pt x="-41" y="-32"/>
                      </a:moveTo>
                      <a:lnTo>
                        <a:pt x="265986" y="-32"/>
                      </a:lnTo>
                      <a:lnTo>
                        <a:pt x="265986" y="598667"/>
                      </a:lnTo>
                      <a:lnTo>
                        <a:pt x="-41" y="598667"/>
                      </a:lnTo>
                      <a:close/>
                    </a:path>
                  </a:pathLst>
                </a:custGeom>
                <a:solidFill>
                  <a:srgbClr val="2F5597">
                    <a:alpha val="38000"/>
                  </a:srgbClr>
                </a:solidFill>
                <a:ln w="5671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AECFE245-63BC-B899-FC84-C3C2E2662B52}"/>
                    </a:ext>
                  </a:extLst>
                </p:cNvPr>
                <p:cNvSpPr/>
                <p:nvPr/>
              </p:nvSpPr>
              <p:spPr>
                <a:xfrm>
                  <a:off x="1011821" y="3737741"/>
                  <a:ext cx="3535488" cy="56570"/>
                </a:xfrm>
                <a:custGeom>
                  <a:avLst/>
                  <a:gdLst>
                    <a:gd name="connsiteX0" fmla="*/ -41 w 2859783"/>
                    <a:gd name="connsiteY0" fmla="*/ -32 h 56570"/>
                    <a:gd name="connsiteX1" fmla="*/ 2859742 w 2859783"/>
                    <a:gd name="connsiteY1" fmla="*/ -32 h 56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9783" h="56570">
                      <a:moveTo>
                        <a:pt x="-41" y="-32"/>
                      </a:moveTo>
                      <a:lnTo>
                        <a:pt x="2859742" y="-32"/>
                      </a:lnTo>
                    </a:path>
                  </a:pathLst>
                </a:custGeom>
                <a:noFill/>
                <a:ln w="6639" cap="flat">
                  <a:solidFill>
                    <a:srgbClr val="000000"/>
                  </a:solidFill>
                  <a:prstDash val="solid"/>
                  <a:miter/>
                  <a:headEnd type="triangle" w="lg" len="lg"/>
                  <a:tailEnd type="triangle" w="lg" len="lg"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69B2EAA1-80B4-80F3-222F-0A3195566F2E}"/>
                    </a:ext>
                  </a:extLst>
                </p:cNvPr>
                <p:cNvSpPr/>
                <p:nvPr/>
              </p:nvSpPr>
              <p:spPr>
                <a:xfrm>
                  <a:off x="2751633" y="2315828"/>
                  <a:ext cx="50272" cy="1721265"/>
                </a:xfrm>
                <a:custGeom>
                  <a:avLst/>
                  <a:gdLst>
                    <a:gd name="connsiteX0" fmla="*/ -41 w 50272"/>
                    <a:gd name="connsiteY0" fmla="*/ 1721233 h 1721265"/>
                    <a:gd name="connsiteX1" fmla="*/ -41 w 50272"/>
                    <a:gd name="connsiteY1" fmla="*/ -32 h 172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272" h="1721265">
                      <a:moveTo>
                        <a:pt x="-41" y="1721233"/>
                      </a:moveTo>
                      <a:lnTo>
                        <a:pt x="-41" y="-32"/>
                      </a:lnTo>
                    </a:path>
                  </a:pathLst>
                </a:custGeom>
                <a:noFill/>
                <a:ln w="6650" cap="flat">
                  <a:solidFill>
                    <a:srgbClr val="000000"/>
                  </a:solidFill>
                  <a:prstDash val="solid"/>
                  <a:miter/>
                  <a:tailEnd type="triangle" w="lg" len="lg"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B51E6CF9-403A-DAA5-543C-05D8012D1D6B}"/>
                    </a:ext>
                  </a:extLst>
                </p:cNvPr>
                <p:cNvSpPr/>
                <p:nvPr/>
              </p:nvSpPr>
              <p:spPr>
                <a:xfrm>
                  <a:off x="1155474" y="2091318"/>
                  <a:ext cx="4123407" cy="1646423"/>
                </a:xfrm>
                <a:custGeom>
                  <a:avLst/>
                  <a:gdLst>
                    <a:gd name="connsiteX0" fmla="*/ 4123367 w 4123407"/>
                    <a:gd name="connsiteY0" fmla="*/ -32 h 1646423"/>
                    <a:gd name="connsiteX1" fmla="*/ 1596118 w 4123407"/>
                    <a:gd name="connsiteY1" fmla="*/ 1646391 h 1646423"/>
                    <a:gd name="connsiteX2" fmla="*/ 1596118 w 4123407"/>
                    <a:gd name="connsiteY2" fmla="*/ 1646391 h 1646423"/>
                    <a:gd name="connsiteX3" fmla="*/ -41 w 4123407"/>
                    <a:gd name="connsiteY3" fmla="*/ 598667 h 1646423"/>
                    <a:gd name="connsiteX4" fmla="*/ 3192276 w 4123407"/>
                    <a:gd name="connsiteY4" fmla="*/ 598667 h 1646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23407" h="1646423">
                      <a:moveTo>
                        <a:pt x="4123367" y="-32"/>
                      </a:moveTo>
                      <a:lnTo>
                        <a:pt x="1596118" y="1646391"/>
                      </a:lnTo>
                      <a:moveTo>
                        <a:pt x="1596118" y="1646391"/>
                      </a:moveTo>
                      <a:lnTo>
                        <a:pt x="-41" y="598667"/>
                      </a:lnTo>
                      <a:lnTo>
                        <a:pt x="3192276" y="598667"/>
                      </a:lnTo>
                    </a:path>
                  </a:pathLst>
                </a:custGeom>
                <a:solidFill>
                  <a:srgbClr val="E5E5E5"/>
                </a:solidFill>
                <a:ln w="66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4137EC19-5826-CA53-806C-8C2FC860F8AD}"/>
                    </a:ext>
                  </a:extLst>
                </p:cNvPr>
                <p:cNvSpPr/>
                <p:nvPr/>
              </p:nvSpPr>
              <p:spPr>
                <a:xfrm>
                  <a:off x="1155474" y="2690017"/>
                  <a:ext cx="3192317" cy="1047724"/>
                </a:xfrm>
                <a:custGeom>
                  <a:avLst/>
                  <a:gdLst>
                    <a:gd name="connsiteX0" fmla="*/ 3192276 w 3192317"/>
                    <a:gd name="connsiteY0" fmla="*/ -32 h 1047724"/>
                    <a:gd name="connsiteX1" fmla="*/ 1596118 w 3192317"/>
                    <a:gd name="connsiteY1" fmla="*/ 1047692 h 1047724"/>
                    <a:gd name="connsiteX2" fmla="*/ 1596118 w 3192317"/>
                    <a:gd name="connsiteY2" fmla="*/ 1047692 h 1047724"/>
                    <a:gd name="connsiteX3" fmla="*/ -41 w 3192317"/>
                    <a:gd name="connsiteY3" fmla="*/ -32 h 104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92317" h="1047724">
                      <a:moveTo>
                        <a:pt x="3192276" y="-32"/>
                      </a:moveTo>
                      <a:lnTo>
                        <a:pt x="1596118" y="1047692"/>
                      </a:lnTo>
                      <a:moveTo>
                        <a:pt x="1596118" y="1047692"/>
                      </a:moveTo>
                      <a:lnTo>
                        <a:pt x="-41" y="-32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6639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95CF0F7-74DD-60DB-4672-131B94F6C00D}"/>
                    </a:ext>
                  </a:extLst>
                </p:cNvPr>
                <p:cNvSpPr txBox="1"/>
                <p:nvPr/>
              </p:nvSpPr>
              <p:spPr>
                <a:xfrm>
                  <a:off x="981092" y="3794881"/>
                  <a:ext cx="449310" cy="399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Q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6C15B14-B055-1096-DA30-FC5F04CCE2D3}"/>
                    </a:ext>
                  </a:extLst>
                </p:cNvPr>
                <p:cNvSpPr txBox="1"/>
                <p:nvPr/>
              </p:nvSpPr>
              <p:spPr>
                <a:xfrm>
                  <a:off x="2327459" y="2262568"/>
                  <a:ext cx="449310" cy="399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</a:p>
              </p:txBody>
            </p:sp>
          </p:grpSp>
          <p:pic>
            <p:nvPicPr>
              <p:cNvPr id="35" name="Grafik 19">
                <a:extLst>
                  <a:ext uri="{FF2B5EF4-FFF2-40B4-BE49-F238E27FC236}">
                    <a16:creationId xmlns:a16="http://schemas.microsoft.com/office/drawing/2014/main" id="{14C13699-F0A2-B9EC-DAFD-EB8A2DC104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0494"/>
              <a:stretch>
                <a:fillRect/>
              </a:stretch>
            </p:blipFill>
            <p:spPr>
              <a:xfrm>
                <a:off x="2766333" y="4423252"/>
                <a:ext cx="2188082" cy="1286247"/>
              </a:xfrm>
              <a:prstGeom prst="rect">
                <a:avLst/>
              </a:prstGeom>
            </p:spPr>
          </p:pic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128536E6-5040-C212-C8C4-7E58A648A10D}"/>
                  </a:ext>
                </a:extLst>
              </p:cNvPr>
              <p:cNvGrpSpPr/>
              <p:nvPr/>
            </p:nvGrpSpPr>
            <p:grpSpPr>
              <a:xfrm>
                <a:off x="781427" y="4591118"/>
                <a:ext cx="1623291" cy="264363"/>
                <a:chOff x="2192306" y="2697846"/>
                <a:chExt cx="1623291" cy="264363"/>
              </a:xfrm>
            </p:grpSpPr>
            <p:sp>
              <p:nvSpPr>
                <p:cNvPr id="38" name="Rechteck: abgerundete Ecken 36">
                  <a:extLst>
                    <a:ext uri="{FF2B5EF4-FFF2-40B4-BE49-F238E27FC236}">
                      <a16:creationId xmlns:a16="http://schemas.microsoft.com/office/drawing/2014/main" id="{0E3A1788-94FA-0BDF-4638-0CFEBD992F19}"/>
                    </a:ext>
                  </a:extLst>
                </p:cNvPr>
                <p:cNvSpPr/>
                <p:nvPr/>
              </p:nvSpPr>
              <p:spPr>
                <a:xfrm>
                  <a:off x="2192306" y="2709328"/>
                  <a:ext cx="1623291" cy="250128"/>
                </a:xfrm>
                <a:prstGeom prst="roundRect">
                  <a:avLst>
                    <a:gd name="adj" fmla="val 12763"/>
                  </a:avLst>
                </a:prstGeom>
                <a:solidFill>
                  <a:srgbClr val="FFFFFF">
                    <a:alpha val="74118"/>
                  </a:srgbClr>
                </a:solidFill>
                <a:ln>
                  <a:solidFill>
                    <a:srgbClr val="EDEDE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hteck: abgerundete Ecken 37">
                  <a:extLst>
                    <a:ext uri="{FF2B5EF4-FFF2-40B4-BE49-F238E27FC236}">
                      <a16:creationId xmlns:a16="http://schemas.microsoft.com/office/drawing/2014/main" id="{EF9B389D-8922-1530-89C1-A8080F866BAE}"/>
                    </a:ext>
                  </a:extLst>
                </p:cNvPr>
                <p:cNvSpPr/>
                <p:nvPr/>
              </p:nvSpPr>
              <p:spPr>
                <a:xfrm>
                  <a:off x="2255157" y="2759481"/>
                  <a:ext cx="228600" cy="143847"/>
                </a:xfrm>
                <a:prstGeom prst="roundRect">
                  <a:avLst/>
                </a:prstGeom>
                <a:solidFill>
                  <a:srgbClr val="FF860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hteck: abgerundete Ecken 38">
                  <a:extLst>
                    <a:ext uri="{FF2B5EF4-FFF2-40B4-BE49-F238E27FC236}">
                      <a16:creationId xmlns:a16="http://schemas.microsoft.com/office/drawing/2014/main" id="{B571A9BC-DF81-5F98-AEC7-0635BA372501}"/>
                    </a:ext>
                  </a:extLst>
                </p:cNvPr>
                <p:cNvSpPr/>
                <p:nvPr/>
              </p:nvSpPr>
              <p:spPr>
                <a:xfrm>
                  <a:off x="3043458" y="2764679"/>
                  <a:ext cx="228600" cy="143847"/>
                </a:xfrm>
                <a:prstGeom prst="roundRect">
                  <a:avLst/>
                </a:prstGeom>
                <a:solidFill>
                  <a:srgbClr val="2C55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feld 39">
                  <a:extLst>
                    <a:ext uri="{FF2B5EF4-FFF2-40B4-BE49-F238E27FC236}">
                      <a16:creationId xmlns:a16="http://schemas.microsoft.com/office/drawing/2014/main" id="{6E8C14EF-8E6B-F30B-9ED1-03D80D8FAEEA}"/>
                    </a:ext>
                  </a:extLst>
                </p:cNvPr>
                <p:cNvSpPr txBox="1"/>
                <p:nvPr/>
              </p:nvSpPr>
              <p:spPr>
                <a:xfrm>
                  <a:off x="2483758" y="2700599"/>
                  <a:ext cx="68178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Aft>
                      <a:spcPts val="1200"/>
                    </a:spcAft>
                  </a:pPr>
                  <a:r>
                    <a:rPr lang="en-US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He-2+</a:t>
                  </a:r>
                </a:p>
              </p:txBody>
            </p:sp>
            <p:sp>
              <p:nvSpPr>
                <p:cNvPr id="42" name="Textfeld 40 2">
                  <a:extLst>
                    <a:ext uri="{FF2B5EF4-FFF2-40B4-BE49-F238E27FC236}">
                      <a16:creationId xmlns:a16="http://schemas.microsoft.com/office/drawing/2014/main" id="{1D1DD3C9-C253-31B7-9A09-CFB2934D8746}"/>
                    </a:ext>
                  </a:extLst>
                </p:cNvPr>
                <p:cNvSpPr txBox="1"/>
                <p:nvPr/>
              </p:nvSpPr>
              <p:spPr>
                <a:xfrm>
                  <a:off x="3272059" y="2697846"/>
                  <a:ext cx="54353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Aft>
                      <a:spcPts val="1200"/>
                    </a:spcAft>
                  </a:pPr>
                  <a:r>
                    <a:rPr lang="en-US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C-6+</a:t>
                  </a:r>
                </a:p>
              </p:txBody>
            </p:sp>
          </p:grpSp>
          <p:pic>
            <p:nvPicPr>
              <p:cNvPr id="37" name="Picture 36" descr="\documentclass{article}&#10;\usepackage{amsmath}&#10;\usepackage[dvipsnames]{xcolor}&#10;\usepackage{sansmath}&#10;\sansmath&#10;\renewcommand{\familydefault}{\sfdefault}&#10;\pagestyle{empty}&#10;&#10;\begin{document}&#10;&#10;\definecolor{carbon}{HTML}{2C5599} &#10;&#10;\begin{equation*}&#10;\color{black}\epsilon_{x,\text{He}} \color{black} \approx \color{black}\epsilon_{x,\text{C}} \color{black} &#10;\end{equation*}&#10;&#10;&#10;\end{document}" title="IguanaTex Bitmap Display">
                <a:extLst>
                  <a:ext uri="{FF2B5EF4-FFF2-40B4-BE49-F238E27FC236}">
                    <a16:creationId xmlns:a16="http://schemas.microsoft.com/office/drawing/2014/main" id="{04062173-51FE-5E32-A75B-99234B0A251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5485" y="4655045"/>
                <a:ext cx="864959" cy="133756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27A47A-4D9D-B569-1948-73CBECAE6C8D}"/>
                </a:ext>
              </a:extLst>
            </p:cNvPr>
            <p:cNvSpPr txBox="1"/>
            <p:nvPr/>
          </p:nvSpPr>
          <p:spPr>
            <a:xfrm>
              <a:off x="8197821" y="2063302"/>
              <a:ext cx="2785677" cy="240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50000"/>
                    </a:schemeClr>
                  </a:solidFill>
                </a:rPr>
                <a:t>Schematic illustration. Proportions not to scale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2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/>
      <p:bldP spid="288" grpId="0" animBg="1"/>
      <p:bldP spid="29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D224-13B9-6994-F4FD-7D7C87889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83E1-5C13-4913-1593-FC56599C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Beam Slow Extraction at GSI: Chromaticity Scan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B0B83-6FEA-B3DC-7719-F7E9F21D7D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19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03E68-20A6-2B5F-03E7-C10271C644C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424DFA9-F29C-9C1F-2C90-4BDD2F3FA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20" y="67558"/>
            <a:ext cx="1503080" cy="4734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7571FBFE-4F39-CCC4-7043-7232411F9ADB}"/>
                  </a:ext>
                </a:extLst>
              </p:cNvPr>
              <p:cNvSpPr txBox="1"/>
              <p:nvPr/>
            </p:nvSpPr>
            <p:spPr bwMode="auto">
              <a:xfrm>
                <a:off x="387927" y="1720963"/>
                <a:ext cx="4145973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FontTx/>
                  <a:buChar char="■"/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Scan the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[-2.0, 2.0]</a:t>
                </a:r>
                <a:endParaRPr lang="en-US" sz="1600" b="1" dirty="0"/>
              </a:p>
              <a:p>
                <a:pPr marL="285750" indent="-285750">
                  <a:buClr>
                    <a:srgbClr val="006699"/>
                  </a:buClr>
                  <a:buFontTx/>
                  <a:buChar char="■"/>
                  <a:defRPr/>
                </a:pPr>
                <a:endParaRPr lang="en-US" sz="1600" b="1" dirty="0"/>
              </a:p>
              <a:p>
                <a:pPr marL="285750" indent="-285750">
                  <a:buClr>
                    <a:srgbClr val="006699"/>
                  </a:buClr>
                  <a:buFontTx/>
                  <a:buChar char="■"/>
                  <a:defRPr/>
                </a:pPr>
                <a:r>
                  <a:rPr lang="en-US" sz="1600" b="1" dirty="0"/>
                  <a:t>RFKO signal</a:t>
                </a:r>
                <a:r>
                  <a:rPr lang="en-US" sz="1600" dirty="0"/>
                  <a:t>: BPSK; center tune 4.(3) – 0.0037 and BW 0.01</a:t>
                </a:r>
              </a:p>
              <a:p>
                <a:pPr>
                  <a:buClr>
                    <a:srgbClr val="006699"/>
                  </a:buClr>
                  <a:defRPr/>
                </a:pPr>
                <a:endParaRPr lang="en-US" sz="1600" b="1" dirty="0"/>
              </a:p>
              <a:p>
                <a:pPr marL="285750" indent="-285750">
                  <a:buClr>
                    <a:srgbClr val="006699"/>
                  </a:buClr>
                  <a:buFontTx/>
                  <a:buChar char="■"/>
                  <a:defRPr/>
                </a:pPr>
                <a:r>
                  <a:rPr lang="en-US" sz="1600" dirty="0"/>
                  <a:t>Get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He:C</a:t>
                </a:r>
                <a:r>
                  <a:rPr lang="en-US" sz="1600" b="1" dirty="0"/>
                  <a:t> ratio </a:t>
                </a:r>
                <a:r>
                  <a:rPr lang="en-US" sz="1600" dirty="0"/>
                  <a:t>from n</a:t>
                </a:r>
                <a:r>
                  <a:rPr lang="en-US" sz="1600" dirty="0">
                    <a:solidFill>
                      <a:schemeClr val="tx1"/>
                    </a:solidFill>
                  </a:rPr>
                  <a:t>ormalized ionization chamber currents IC2/IC1 and IC3/IC1</a:t>
                </a:r>
                <a:endParaRPr lang="en-US" sz="1600" dirty="0"/>
              </a:p>
              <a:p>
                <a:pPr marL="742950" lvl="1" indent="-285750">
                  <a:spcBef>
                    <a:spcPts val="1200"/>
                  </a:spcBef>
                  <a:buFontTx/>
                  <a:buChar char="−"/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Late extraction of He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&lt;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0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6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742950" lvl="1" indent="-285750">
                  <a:spcBef>
                    <a:spcPts val="1200"/>
                  </a:spcBef>
                  <a:buFontTx/>
                  <a:buChar char="−"/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Early extraction of He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&gt;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0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6</m:t>
                    </m:r>
                  </m:oMath>
                </a14:m>
                <a:endParaRPr lang="en-US" sz="16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1200150" lvl="2" indent="-285750">
                  <a:spcBef>
                    <a:spcPts val="1200"/>
                  </a:spcBef>
                  <a:buFontTx/>
                  <a:buChar char="−"/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For positive chromaticity we had to move away from resonance to avoid He extraction without RF-KO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/>
                  <a:cs typeface="Cambria Math"/>
                </a:endParaRPr>
              </a:p>
              <a:p>
                <a:pPr marL="742950" lvl="1" indent="-285750">
                  <a:spcBef>
                    <a:spcPts val="1200"/>
                  </a:spcBef>
                  <a:buFontTx/>
                  <a:buChar char="−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𝝃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𝒙</m:t>
                        </m:r>
                      </m:sub>
                    </m:sSub>
                    <m:r>
                      <a:rPr lang="en-US" sz="1600" b="1" i="1">
                        <a:solidFill>
                          <a:srgbClr val="0000FF"/>
                        </a:solidFill>
                        <a:latin typeface="Cambria Math"/>
                      </a:rPr>
                      <m:t>~</m:t>
                    </m:r>
                    <m:r>
                      <a:rPr lang="en-US" sz="1600" b="1" i="1">
                        <a:solidFill>
                          <a:srgbClr val="0000FF"/>
                        </a:solidFill>
                        <a:latin typeface="Cambria Math"/>
                      </a:rPr>
                      <m:t>𝟎</m:t>
                    </m:r>
                    <m:r>
                      <a:rPr lang="en-US" sz="1600" b="1" i="1">
                        <a:solidFill>
                          <a:srgbClr val="0000FF"/>
                        </a:solidFill>
                        <a:latin typeface="Cambria Math"/>
                      </a:rPr>
                      <m:t>.</m:t>
                    </m:r>
                    <m:r>
                      <a:rPr lang="en-US" sz="1600" b="1" i="1">
                        <a:solidFill>
                          <a:srgbClr val="0000FF"/>
                        </a:solidFill>
                        <a:latin typeface="Cambria Math"/>
                      </a:rPr>
                      <m:t>𝟔</m:t>
                    </m:r>
                  </m:oMath>
                </a14:m>
                <a:r>
                  <a:rPr lang="en-US" sz="1600" b="1" dirty="0">
                    <a:solidFill>
                      <a:srgbClr val="0000FF"/>
                    </a:solidFill>
                  </a:rPr>
                  <a:t> was set for the operation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006699"/>
                  </a:buClr>
                  <a:buFontTx/>
                  <a:buChar char="■"/>
                  <a:defRPr/>
                </a:pPr>
                <a:endParaRPr lang="en-US" sz="1600" dirty="0"/>
              </a:p>
            </p:txBody>
          </p:sp>
        </mc:Choice>
        <mc:Fallback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7571FBFE-4F39-CCC4-7043-7232411F9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27" y="1720963"/>
                <a:ext cx="4145973" cy="4724370"/>
              </a:xfrm>
              <a:prstGeom prst="rect">
                <a:avLst/>
              </a:prstGeom>
              <a:blipFill>
                <a:blip r:embed="rId4"/>
                <a:stretch>
                  <a:fillRect l="-588" t="-387"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>
            <a:extLst>
              <a:ext uri="{FF2B5EF4-FFF2-40B4-BE49-F238E27FC236}">
                <a16:creationId xmlns:a16="http://schemas.microsoft.com/office/drawing/2014/main" id="{8E4E4ACE-372C-D719-7D18-95FF03337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20836" y="1703773"/>
            <a:ext cx="7271163" cy="3999140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2506C02A-4648-BFFE-0510-4A0F9ECAD8D8}"/>
              </a:ext>
            </a:extLst>
          </p:cNvPr>
          <p:cNvSpPr txBox="1"/>
          <p:nvPr/>
        </p:nvSpPr>
        <p:spPr bwMode="auto">
          <a:xfrm>
            <a:off x="8992807" y="5660063"/>
            <a:ext cx="378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i="1" dirty="0"/>
              <a:t>*labels in </a:t>
            </a:r>
            <a:r>
              <a:rPr lang="en-US" sz="1200" i="1" dirty="0">
                <a:solidFill>
                  <a:srgbClr val="996633"/>
                </a:solidFill>
              </a:rPr>
              <a:t>brown</a:t>
            </a:r>
            <a:r>
              <a:rPr lang="en-US" sz="1200" i="1" dirty="0"/>
              <a:t> – chromaticity was measured</a:t>
            </a:r>
            <a:endParaRPr dirty="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E4CF0D05-DD26-DC7B-283A-01217D2C82DD}"/>
              </a:ext>
            </a:extLst>
          </p:cNvPr>
          <p:cNvSpPr txBox="1"/>
          <p:nvPr/>
        </p:nvSpPr>
        <p:spPr bwMode="auto">
          <a:xfrm>
            <a:off x="304511" y="1152856"/>
            <a:ext cx="1037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Estimate impact of </a:t>
            </a:r>
            <a:r>
              <a:rPr lang="en-US" b="1" dirty="0">
                <a:solidFill>
                  <a:schemeClr val="accent1"/>
                </a:solidFill>
              </a:rPr>
              <a:t>horizontal chromaticity on the extracted </a:t>
            </a:r>
            <a:r>
              <a:rPr lang="en-US" b="1" dirty="0" err="1">
                <a:solidFill>
                  <a:schemeClr val="accent1"/>
                </a:solidFill>
              </a:rPr>
              <a:t>He:C</a:t>
            </a:r>
            <a:r>
              <a:rPr lang="en-US" b="1" dirty="0">
                <a:solidFill>
                  <a:schemeClr val="accent1"/>
                </a:solidFill>
              </a:rPr>
              <a:t> ratio </a:t>
            </a:r>
            <a:r>
              <a:rPr lang="en-US" dirty="0">
                <a:solidFill>
                  <a:schemeClr val="accent1"/>
                </a:solidFill>
              </a:rPr>
              <a:t>throughout spill</a:t>
            </a:r>
            <a:r>
              <a:rPr lang="en-US" b="1" dirty="0">
                <a:solidFill>
                  <a:schemeClr val="accent1"/>
                </a:solidFill>
              </a:rPr>
              <a:t>: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03692-7AFF-F21D-3AFE-52985E830730}"/>
              </a:ext>
            </a:extLst>
          </p:cNvPr>
          <p:cNvSpPr txBox="1"/>
          <p:nvPr/>
        </p:nvSpPr>
        <p:spPr>
          <a:xfrm>
            <a:off x="9228931" y="5937062"/>
            <a:ext cx="2991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1800"/>
              </a:spcBef>
              <a:defRPr sz="1400" b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courtesy of A. </a:t>
            </a:r>
            <a:r>
              <a:rPr lang="en-US" dirty="0" err="1"/>
              <a:t>Pastushenko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EB6CE-69C7-D2F3-4643-BE4755983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19196-F49B-6336-CF09-16B711C56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Ion Beams for Concurrent Therapy and Monitoring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BAC52-5ABA-0FE9-8BA2-57F01F8685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CEC15-6422-A9AD-741F-677DAFEA6C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0C2262-AC64-9429-88DF-A0807F32FDE9}"/>
              </a:ext>
            </a:extLst>
          </p:cNvPr>
          <p:cNvGrpSpPr>
            <a:grpSpLocks noChangeAspect="1"/>
          </p:cNvGrpSpPr>
          <p:nvPr/>
        </p:nvGrpSpPr>
        <p:grpSpPr>
          <a:xfrm>
            <a:off x="387927" y="3377497"/>
            <a:ext cx="5486400" cy="2262980"/>
            <a:chOff x="1288015" y="3398158"/>
            <a:chExt cx="5201815" cy="214559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2B031A-FC87-77C7-E551-D17F30F01124}"/>
                </a:ext>
              </a:extLst>
            </p:cNvPr>
            <p:cNvSpPr/>
            <p:nvPr/>
          </p:nvSpPr>
          <p:spPr>
            <a:xfrm>
              <a:off x="1288015" y="3398158"/>
              <a:ext cx="5201815" cy="214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63500" dir="5400000" sx="101000" sy="101000" algn="t" rotWithShape="0">
                <a:srgbClr val="BFBFBF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>
                <a:solidFill>
                  <a:schemeClr val="tx1"/>
                </a:solidFill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CD9DB84-1EF3-6304-9D2D-33221DE6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6351" y="3728563"/>
              <a:ext cx="5144765" cy="1663129"/>
            </a:xfrm>
            <a:prstGeom prst="rect">
              <a:avLst/>
            </a:prstGeom>
          </p:spPr>
        </p:pic>
      </p:grp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3B5A814D-C3A9-E3D6-7F80-7B211B5E1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297113"/>
            <a:ext cx="5527494" cy="1758351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rgbClr val="006699"/>
                </a:solidFill>
              </a:rPr>
              <a:t>Ion beam therapy vs. conventional radiotherapy</a:t>
            </a:r>
          </a:p>
          <a:p>
            <a:pPr marL="285750" lvl="1" indent="-285750">
              <a:spcBef>
                <a:spcPts val="1000"/>
              </a:spcBef>
              <a:buSzPct val="150000"/>
              <a:buFont typeface="Barlow ExtraBold" panose="00000900000000000000" pitchFamily="2" charset="0"/>
              <a:buChar char="+"/>
            </a:pPr>
            <a:r>
              <a:rPr lang="en-US" sz="1600" dirty="0"/>
              <a:t>Improved dose conformity (Bragg peak) &amp; higher biological effectiveness</a:t>
            </a:r>
          </a:p>
          <a:p>
            <a:pPr marL="285750" lvl="1" indent="-285750">
              <a:spcBef>
                <a:spcPts val="1000"/>
              </a:spcBef>
              <a:buClr>
                <a:srgbClr val="006699"/>
              </a:buClr>
              <a:buFont typeface="Barlow Condensed ExtraBold" panose="00000906000000000000" pitchFamily="2" charset="0"/>
              <a:buChar char="▬"/>
            </a:pPr>
            <a:r>
              <a:rPr lang="en-US" sz="1600" dirty="0"/>
              <a:t>More sensitive to uncertainties</a:t>
            </a:r>
          </a:p>
          <a:p>
            <a:pPr marL="269875" lvl="1" indent="-269875">
              <a:spcBef>
                <a:spcPts val="1000"/>
              </a:spcBef>
              <a:buClr>
                <a:srgbClr val="006699"/>
              </a:buClr>
              <a:buFont typeface="Arial" panose="020B0604020202020204" pitchFamily="34" charset="0"/>
              <a:buChar char="►"/>
            </a:pPr>
            <a:r>
              <a:rPr lang="en-US" sz="1600" b="1" dirty="0"/>
              <a:t>Accurate treatment planning &amp; monitoring crucial*</a:t>
            </a:r>
            <a:endParaRPr lang="en-US" sz="1800" dirty="0"/>
          </a:p>
          <a:p>
            <a:pPr marL="269875" indent="-269875"/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1773C-A49D-B2F7-3975-A9DEFF274D83}"/>
              </a:ext>
            </a:extLst>
          </p:cNvPr>
          <p:cNvSpPr txBox="1"/>
          <p:nvPr/>
        </p:nvSpPr>
        <p:spPr>
          <a:xfrm>
            <a:off x="184481" y="5763721"/>
            <a:ext cx="6798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>
              <a:spcBef>
                <a:spcPts val="1000"/>
              </a:spcBef>
              <a:buClr>
                <a:srgbClr val="006699"/>
              </a:buClr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Various proposals for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 in addition to routine regular treatment plan verification CTs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e.g. prompt gamma, nuclear fragmentation imaging,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pRad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199889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21EEB-8DBC-4C0D-C806-D8D93B614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D991E-E4C1-F3CD-3967-D79D9DB0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Beam Slow Extraction at GSI: Spill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DF7D7-6074-1943-8BDA-A10F1F5045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20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67101-F684-ED73-3207-3456C45914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28316CE-A938-429B-EFDD-616280C8E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20" y="67558"/>
            <a:ext cx="1503080" cy="47347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EF0D8AE-E531-F4D9-C154-7177945CD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0633" y="1578814"/>
            <a:ext cx="5307583" cy="3860061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E045069-48EE-0D0D-35F3-BEB790B41485}"/>
              </a:ext>
            </a:extLst>
          </p:cNvPr>
          <p:cNvSpPr txBox="1"/>
          <p:nvPr/>
        </p:nvSpPr>
        <p:spPr bwMode="auto">
          <a:xfrm>
            <a:off x="2309286" y="1824219"/>
            <a:ext cx="836974" cy="307777"/>
          </a:xfrm>
          <a:prstGeom prst="rect">
            <a:avLst/>
          </a:prstGeom>
          <a:solidFill>
            <a:srgbClr val="F9F4EB"/>
          </a:solidFill>
          <a:ln>
            <a:solidFill>
              <a:srgbClr val="EBDABF"/>
            </a:solidFill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defPPr>
              <a:defRPr lang="de-DE"/>
            </a:defPPr>
            <a:lvl1pPr>
              <a:defRPr sz="1600" b="1">
                <a:solidFill>
                  <a:srgbClr val="78460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4B2E2E"/>
                </a:solidFill>
              </a:rPr>
              <a:t>BPSK</a:t>
            </a:r>
            <a:endParaRPr dirty="0">
              <a:solidFill>
                <a:srgbClr val="4B2E2E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73F122D-13B0-0242-3770-B4E265423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96000" y="1601488"/>
            <a:ext cx="5398605" cy="3926258"/>
          </a:xfrm>
          <a:prstGeom prst="rect">
            <a:avLst/>
          </a:prstGeom>
        </p:spPr>
      </p:pic>
      <p:sp>
        <p:nvSpPr>
          <p:cNvPr id="14" name="Arrow: Right 10">
            <a:extLst>
              <a:ext uri="{FF2B5EF4-FFF2-40B4-BE49-F238E27FC236}">
                <a16:creationId xmlns:a16="http://schemas.microsoft.com/office/drawing/2014/main" id="{E27F9057-D7C2-1FAB-3D22-5DB120CE2F75}"/>
              </a:ext>
            </a:extLst>
          </p:cNvPr>
          <p:cNvSpPr/>
          <p:nvPr/>
        </p:nvSpPr>
        <p:spPr bwMode="auto">
          <a:xfrm>
            <a:off x="5371119" y="3176532"/>
            <a:ext cx="1021978" cy="5368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F4EB"/>
          </a:solidFill>
          <a:ln>
            <a:solidFill>
              <a:srgbClr val="EBDABF"/>
            </a:solidFill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endParaRPr lang="en-US" sz="1600" b="1">
              <a:solidFill>
                <a:srgbClr val="78460E"/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A37AF0FD-BE34-AF22-62EF-B7DBEEF0DB69}"/>
              </a:ext>
            </a:extLst>
          </p:cNvPr>
          <p:cNvSpPr txBox="1"/>
          <p:nvPr/>
        </p:nvSpPr>
        <p:spPr bwMode="auto">
          <a:xfrm>
            <a:off x="7644112" y="1824219"/>
            <a:ext cx="2302380" cy="307777"/>
          </a:xfrm>
          <a:prstGeom prst="rect">
            <a:avLst/>
          </a:prstGeom>
          <a:solidFill>
            <a:srgbClr val="F9F4EB"/>
          </a:solidFill>
          <a:ln>
            <a:solidFill>
              <a:srgbClr val="EBDABF"/>
            </a:solidFill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defPPr>
              <a:defRPr lang="de-DE"/>
            </a:defPPr>
            <a:lvl1pPr>
              <a:defRPr sz="1600" b="1">
                <a:solidFill>
                  <a:srgbClr val="78460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4B2E2E"/>
                </a:solidFill>
              </a:rPr>
              <a:t>Spill feedback on</a:t>
            </a:r>
            <a:endParaRPr dirty="0">
              <a:solidFill>
                <a:srgbClr val="4B2E2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82145172-7622-BC0F-C920-B71EEBC02A45}"/>
                  </a:ext>
                </a:extLst>
              </p:cNvPr>
              <p:cNvSpPr txBox="1"/>
              <p:nvPr/>
            </p:nvSpPr>
            <p:spPr bwMode="auto">
              <a:xfrm>
                <a:off x="1595437" y="1172126"/>
                <a:ext cx="11443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1"/>
                  </a:buCl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Spill for the </a:t>
                </a:r>
                <a:r>
                  <a:rPr lang="en-US" b="1" dirty="0">
                    <a:solidFill>
                      <a:schemeClr val="accent1"/>
                    </a:solidFill>
                  </a:rPr>
                  <a:t>chromaticity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ar-AE" b="1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𝝃</m:t>
                        </m:r>
                      </m:e>
                      <m:sub>
                        <m:r>
                          <a:rPr lang="ar-AE" b="1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𝒙</m:t>
                        </m:r>
                      </m:sub>
                    </m:sSub>
                    <m:r>
                      <a:rPr lang="ar-AE" b="1" i="1">
                        <a:solidFill>
                          <a:schemeClr val="accent1"/>
                        </a:solidFill>
                        <a:latin typeface="Cambria Math"/>
                      </a:rPr>
                      <m:t>~ </m:t>
                    </m:r>
                    <m:r>
                      <a:rPr lang="ar-AE" b="1" i="1">
                        <a:solidFill>
                          <a:schemeClr val="accent1"/>
                        </a:solidFill>
                        <a:latin typeface="Cambria Math"/>
                      </a:rPr>
                      <m:t>𝟎</m:t>
                    </m:r>
                    <m:r>
                      <a:rPr lang="ar-AE" b="1" i="1">
                        <a:solidFill>
                          <a:schemeClr val="accent1"/>
                        </a:solidFill>
                        <a:latin typeface="Cambria Math"/>
                      </a:rPr>
                      <m:t>.</m:t>
                    </m:r>
                    <m:r>
                      <a:rPr lang="ar-AE" b="1" i="1">
                        <a:solidFill>
                          <a:schemeClr val="accent1"/>
                        </a:solidFill>
                        <a:latin typeface="Cambria Math"/>
                      </a:rPr>
                      <m:t>𝟔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b="1" dirty="0">
                    <a:solidFill>
                      <a:schemeClr val="accent1"/>
                    </a:solidFill>
                  </a:rPr>
                  <a:t>with and without spill optimization system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82145172-7622-BC0F-C920-B71EEBC02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5437" y="1172126"/>
                <a:ext cx="11443440" cy="369332"/>
              </a:xfrm>
              <a:prstGeom prst="rect">
                <a:avLst/>
              </a:prstGeom>
              <a:blipFill>
                <a:blip r:embed="rId6"/>
                <a:stretch>
                  <a:fillRect l="-47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9">
            <a:extLst>
              <a:ext uri="{FF2B5EF4-FFF2-40B4-BE49-F238E27FC236}">
                <a16:creationId xmlns:a16="http://schemas.microsoft.com/office/drawing/2014/main" id="{1DB7C295-F61B-522D-ECC9-C3B0581C6914}"/>
              </a:ext>
            </a:extLst>
          </p:cNvPr>
          <p:cNvSpPr txBox="1"/>
          <p:nvPr/>
        </p:nvSpPr>
        <p:spPr bwMode="auto">
          <a:xfrm>
            <a:off x="9055100" y="5378233"/>
            <a:ext cx="341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i="1" dirty="0"/>
              <a:t>Average of ~20 cycles</a:t>
            </a:r>
            <a:endParaRPr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963C4-EE1D-9DFE-E97B-BD1EFAA11C46}"/>
              </a:ext>
            </a:extLst>
          </p:cNvPr>
          <p:cNvSpPr txBox="1"/>
          <p:nvPr/>
        </p:nvSpPr>
        <p:spPr>
          <a:xfrm>
            <a:off x="9228931" y="5937062"/>
            <a:ext cx="2991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1800"/>
              </a:spcBef>
              <a:defRPr sz="1400" b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courtesy of A. </a:t>
            </a:r>
            <a:r>
              <a:rPr lang="en-US" dirty="0" err="1"/>
              <a:t>Pastushenko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684BEF-B54F-4FB9-2CDD-6D176E0E8793}"/>
              </a:ext>
            </a:extLst>
          </p:cNvPr>
          <p:cNvSpPr/>
          <p:nvPr/>
        </p:nvSpPr>
        <p:spPr>
          <a:xfrm>
            <a:off x="164694" y="5519200"/>
            <a:ext cx="6642510" cy="547454"/>
          </a:xfrm>
          <a:prstGeom prst="roundRect">
            <a:avLst>
              <a:gd name="adj" fmla="val 0"/>
            </a:avLst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r>
              <a:rPr lang="en-US" sz="1400" b="1" dirty="0">
                <a:solidFill>
                  <a:srgbClr val="4B2E2E"/>
                </a:solidFill>
              </a:rPr>
              <a:t>Talk - P. Niedermayer: </a:t>
            </a:r>
          </a:p>
          <a:p>
            <a:r>
              <a:rPr lang="en-US" sz="1400" i="1" dirty="0">
                <a:solidFill>
                  <a:srgbClr val="4B2E2E"/>
                </a:solidFill>
              </a:rPr>
              <a:t>Spill feedback and </a:t>
            </a:r>
            <a:r>
              <a:rPr lang="en-US" sz="1400" i="1" dirty="0" err="1">
                <a:solidFill>
                  <a:srgbClr val="4B2E2E"/>
                </a:solidFill>
              </a:rPr>
              <a:t>optimisation</a:t>
            </a:r>
            <a:r>
              <a:rPr lang="en-US" sz="1400" i="1" dirty="0">
                <a:solidFill>
                  <a:srgbClr val="4B2E2E"/>
                </a:solidFill>
              </a:rPr>
              <a:t> system for RFKO and tune scan extraction</a:t>
            </a:r>
          </a:p>
        </p:txBody>
      </p:sp>
      <p:pic>
        <p:nvPicPr>
          <p:cNvPr id="10" name="Graphic 9" descr="Teacher with solid fill">
            <a:extLst>
              <a:ext uri="{FF2B5EF4-FFF2-40B4-BE49-F238E27FC236}">
                <a16:creationId xmlns:a16="http://schemas.microsoft.com/office/drawing/2014/main" id="{1C2724A1-E691-2C26-163F-E74E12BF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1532" y="5568212"/>
            <a:ext cx="429002" cy="4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9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FBF0B-88E9-D129-96C5-E70B90C94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B97B-9594-C9A0-483A-787CACA6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Beam Slow Extraction at MedAustron: Overview</a:t>
            </a:r>
          </a:p>
        </p:txBody>
      </p:sp>
      <p:sp>
        <p:nvSpPr>
          <p:cNvPr id="3" name="Content Placeholder 2 1">
            <a:extLst>
              <a:ext uri="{FF2B5EF4-FFF2-40B4-BE49-F238E27FC236}">
                <a16:creationId xmlns:a16="http://schemas.microsoft.com/office/drawing/2014/main" id="{ADC92C1E-B895-802F-C295-4ABE5901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90" y="1115117"/>
            <a:ext cx="11290366" cy="1162231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</a:rPr>
              <a:t>First mixed beam extracted in summer 2024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Betatron core (clinically used for extraction) currently not operational in double cycle setup for mixed beams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Until 01/2025: Preliminarily extract using </a:t>
            </a:r>
            <a:r>
              <a:rPr lang="en-US" sz="1600" b="1" dirty="0"/>
              <a:t>Phase Displacement Extraction,</a:t>
            </a:r>
            <a:r>
              <a:rPr lang="en-US" sz="1600" dirty="0"/>
              <a:t> without focus on spill characteristics.</a:t>
            </a:r>
            <a:endParaRPr lang="en-US" sz="1600" b="1" dirty="0">
              <a:solidFill>
                <a:schemeClr val="tx2"/>
              </a:solidFill>
            </a:endParaRPr>
          </a:p>
          <a:p>
            <a:pPr marL="261937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5E1A-9D2C-5599-D781-D71B9B6525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21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38D8-449A-F601-4EB0-C8DCB6AB4B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8AD5FBA-9C08-392A-D558-3AB3DE073573}"/>
              </a:ext>
            </a:extLst>
          </p:cNvPr>
          <p:cNvSpPr/>
          <p:nvPr/>
        </p:nvSpPr>
        <p:spPr>
          <a:xfrm>
            <a:off x="6608496" y="3778711"/>
            <a:ext cx="5321143" cy="2539511"/>
          </a:xfrm>
          <a:prstGeom prst="roundRect">
            <a:avLst>
              <a:gd name="adj" fmla="val 0"/>
            </a:avLst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marL="514350">
              <a:spcBef>
                <a:spcPts val="1200"/>
              </a:spcBef>
            </a:pPr>
            <a:endParaRPr lang="en-US" sz="1300" b="1" dirty="0">
              <a:solidFill>
                <a:srgbClr val="4B2E2E"/>
              </a:solidFill>
            </a:endParaRPr>
          </a:p>
          <a:p>
            <a:pPr marL="514350">
              <a:spcBef>
                <a:spcPts val="1200"/>
              </a:spcBef>
            </a:pPr>
            <a:r>
              <a:rPr lang="en-US" sz="1300" b="1" dirty="0">
                <a:solidFill>
                  <a:srgbClr val="4B2E2E"/>
                </a:solidFill>
              </a:rPr>
              <a:t>Talk (Wednesday) </a:t>
            </a:r>
            <a:r>
              <a:rPr lang="en-US" sz="1300" dirty="0">
                <a:solidFill>
                  <a:srgbClr val="4B2E2E"/>
                </a:solidFill>
              </a:rPr>
              <a:t>- </a:t>
            </a:r>
            <a:r>
              <a:rPr lang="en-US" sz="1300" b="1" dirty="0">
                <a:solidFill>
                  <a:srgbClr val="4B2E2E"/>
                </a:solidFill>
              </a:rPr>
              <a:t>F. </a:t>
            </a:r>
            <a:r>
              <a:rPr lang="en-US" sz="1300" b="1" dirty="0" err="1">
                <a:solidFill>
                  <a:srgbClr val="4B2E2E"/>
                </a:solidFill>
              </a:rPr>
              <a:t>Plassard</a:t>
            </a:r>
            <a:endParaRPr lang="en-US" sz="1300" b="1" dirty="0">
              <a:solidFill>
                <a:srgbClr val="4B2E2E"/>
              </a:solidFill>
            </a:endParaRPr>
          </a:p>
          <a:p>
            <a:pPr marL="514350" lvl="1"/>
            <a:r>
              <a:rPr lang="en-US" sz="1300" i="1" dirty="0">
                <a:solidFill>
                  <a:srgbClr val="4B2E2E"/>
                </a:solidFill>
              </a:rPr>
              <a:t>Status of RF knock-out extraction development at MedAustron</a:t>
            </a:r>
          </a:p>
          <a:p>
            <a:pPr marL="514350">
              <a:spcBef>
                <a:spcPts val="800"/>
              </a:spcBef>
            </a:pPr>
            <a:r>
              <a:rPr lang="en-US" sz="1300" b="1" dirty="0">
                <a:solidFill>
                  <a:srgbClr val="4B2E2E"/>
                </a:solidFill>
              </a:rPr>
              <a:t>Talk (Tuesday) </a:t>
            </a:r>
            <a:r>
              <a:rPr lang="en-US" sz="1300" i="1" dirty="0">
                <a:solidFill>
                  <a:srgbClr val="4B2E2E"/>
                </a:solidFill>
              </a:rPr>
              <a:t>-</a:t>
            </a:r>
            <a:r>
              <a:rPr lang="en-US" sz="1300" dirty="0">
                <a:solidFill>
                  <a:srgbClr val="4B2E2E"/>
                </a:solidFill>
              </a:rPr>
              <a:t> </a:t>
            </a:r>
            <a:r>
              <a:rPr lang="en-US" sz="1300" b="1" dirty="0">
                <a:solidFill>
                  <a:srgbClr val="4B2E2E"/>
                </a:solidFill>
              </a:rPr>
              <a:t>K. </a:t>
            </a:r>
            <a:r>
              <a:rPr lang="en-US" sz="1300" b="1" dirty="0" err="1">
                <a:solidFill>
                  <a:srgbClr val="4B2E2E"/>
                </a:solidFill>
              </a:rPr>
              <a:t>Holzfeind</a:t>
            </a:r>
            <a:endParaRPr lang="en-US" sz="1300" b="1" dirty="0">
              <a:solidFill>
                <a:srgbClr val="4B2E2E"/>
              </a:solidFill>
            </a:endParaRPr>
          </a:p>
          <a:p>
            <a:pPr marL="514350"/>
            <a:r>
              <a:rPr lang="en-US" sz="1300" i="1" dirty="0">
                <a:solidFill>
                  <a:srgbClr val="4B2E2E"/>
                </a:solidFill>
              </a:rPr>
              <a:t>Investigations into multi energy extraction at MedAustron</a:t>
            </a:r>
          </a:p>
          <a:p>
            <a:pPr marL="514350">
              <a:spcBef>
                <a:spcPts val="800"/>
              </a:spcBef>
            </a:pPr>
            <a:r>
              <a:rPr lang="en-US" sz="1300" b="1" dirty="0">
                <a:solidFill>
                  <a:srgbClr val="4B2E2E"/>
                </a:solidFill>
              </a:rPr>
              <a:t>Poster - F. </a:t>
            </a:r>
            <a:r>
              <a:rPr lang="en-US" sz="1300" b="1" dirty="0" err="1">
                <a:solidFill>
                  <a:srgbClr val="4B2E2E"/>
                </a:solidFill>
              </a:rPr>
              <a:t>Plassard</a:t>
            </a:r>
            <a:endParaRPr lang="en-US" sz="1300" b="1" dirty="0">
              <a:solidFill>
                <a:srgbClr val="4B2E2E"/>
              </a:solidFill>
            </a:endParaRPr>
          </a:p>
          <a:p>
            <a:pPr marL="514350"/>
            <a:r>
              <a:rPr lang="en-US" sz="1300" i="1" dirty="0">
                <a:solidFill>
                  <a:srgbClr val="4B2E2E"/>
                </a:solidFill>
              </a:rPr>
              <a:t>MedAustron Facility Overview</a:t>
            </a:r>
          </a:p>
          <a:p>
            <a:pPr marL="514350">
              <a:spcBef>
                <a:spcPts val="800"/>
              </a:spcBef>
            </a:pPr>
            <a:r>
              <a:rPr lang="en-US" sz="1300" b="1" dirty="0">
                <a:solidFill>
                  <a:srgbClr val="4B2E2E"/>
                </a:solidFill>
              </a:rPr>
              <a:t>Poster – C. Schmitzer</a:t>
            </a:r>
          </a:p>
          <a:p>
            <a:pPr marL="514350"/>
            <a:r>
              <a:rPr lang="en-US" sz="1300" i="1" dirty="0">
                <a:solidFill>
                  <a:srgbClr val="4B2E2E"/>
                </a:solidFill>
              </a:rPr>
              <a:t>Ultra High Dose Rate Beam Monitoring with Radiation-Hard </a:t>
            </a:r>
            <a:r>
              <a:rPr lang="en-US" sz="1300" i="1" dirty="0" err="1">
                <a:solidFill>
                  <a:srgbClr val="4B2E2E"/>
                </a:solidFill>
              </a:rPr>
              <a:t>SiC</a:t>
            </a:r>
            <a:r>
              <a:rPr lang="en-US" sz="1300" i="1" dirty="0">
                <a:solidFill>
                  <a:srgbClr val="4B2E2E"/>
                </a:solidFill>
              </a:rPr>
              <a:t>-Based Detectors</a:t>
            </a:r>
          </a:p>
        </p:txBody>
      </p:sp>
      <p:sp>
        <p:nvSpPr>
          <p:cNvPr id="38" name="Content Placeholder 2 2">
            <a:extLst>
              <a:ext uri="{FF2B5EF4-FFF2-40B4-BE49-F238E27FC236}">
                <a16:creationId xmlns:a16="http://schemas.microsoft.com/office/drawing/2014/main" id="{AEC04AFE-A967-5FF5-FF2E-33CD954ECA3A}"/>
              </a:ext>
            </a:extLst>
          </p:cNvPr>
          <p:cNvSpPr txBox="1">
            <a:spLocks/>
          </p:cNvSpPr>
          <p:nvPr/>
        </p:nvSpPr>
        <p:spPr bwMode="gray">
          <a:xfrm>
            <a:off x="390348" y="2533756"/>
            <a:ext cx="11448377" cy="1306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Since winter 2025: baseline </a:t>
            </a:r>
            <a:r>
              <a:rPr lang="en-US" sz="1800" b="1" u="sng" dirty="0">
                <a:solidFill>
                  <a:schemeClr val="accent1"/>
                </a:solidFill>
              </a:rPr>
              <a:t>RFKO</a:t>
            </a:r>
            <a:endParaRPr lang="en-US" sz="1800" b="1" dirty="0">
              <a:solidFill>
                <a:schemeClr val="accent1"/>
              </a:solidFill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Investigate effects due to </a:t>
            </a:r>
            <a:r>
              <a:rPr lang="en-US" sz="1600" b="1" dirty="0"/>
              <a:t>differences in initial horizontal He &amp; C (</a:t>
            </a:r>
            <a:r>
              <a:rPr lang="en-US" sz="1600" b="1" dirty="0" err="1"/>
              <a:t>x,x</a:t>
            </a:r>
            <a:r>
              <a:rPr lang="en-US" sz="1600" b="1" dirty="0"/>
              <a:t>’) and </a:t>
            </a:r>
            <a:r>
              <a:rPr lang="en-US" sz="1600" b="1" dirty="0" err="1"/>
              <a:t>dpp</a:t>
            </a:r>
            <a:r>
              <a:rPr lang="en-US" sz="1600" b="1" dirty="0"/>
              <a:t> distributions </a:t>
            </a:r>
            <a:r>
              <a:rPr lang="en-US" sz="1600" i="1" dirty="0">
                <a:solidFill>
                  <a:schemeClr val="accent1"/>
                </a:solidFill>
              </a:rPr>
              <a:t>(double injection)</a:t>
            </a:r>
          </a:p>
          <a:p>
            <a:pPr lvl="2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400" dirty="0"/>
              <a:t>Application of </a:t>
            </a:r>
            <a:r>
              <a:rPr lang="en-US" sz="1400" b="1" dirty="0"/>
              <a:t>different RFKO signals </a:t>
            </a:r>
            <a:r>
              <a:rPr lang="en-US" sz="1400" dirty="0"/>
              <a:t>&amp; </a:t>
            </a:r>
            <a:r>
              <a:rPr lang="en-US" sz="1400" b="1" dirty="0"/>
              <a:t>combinations</a:t>
            </a:r>
            <a:r>
              <a:rPr lang="en-US" sz="1400" dirty="0"/>
              <a:t>, both for bunched and coasting beams</a:t>
            </a:r>
          </a:p>
        </p:txBody>
      </p:sp>
      <p:pic>
        <p:nvPicPr>
          <p:cNvPr id="43" name="Graphic 42" descr="Teacher with solid fill">
            <a:extLst>
              <a:ext uri="{FF2B5EF4-FFF2-40B4-BE49-F238E27FC236}">
                <a16:creationId xmlns:a16="http://schemas.microsoft.com/office/drawing/2014/main" id="{E0A72077-E479-335D-52B2-6467AFAD7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96" y="4067009"/>
            <a:ext cx="498441" cy="498441"/>
          </a:xfrm>
          <a:prstGeom prst="rect">
            <a:avLst/>
          </a:prstGeom>
        </p:spPr>
      </p:pic>
      <p:pic>
        <p:nvPicPr>
          <p:cNvPr id="44" name="Graphic 43" descr="Teacher with solid fill">
            <a:extLst>
              <a:ext uri="{FF2B5EF4-FFF2-40B4-BE49-F238E27FC236}">
                <a16:creationId xmlns:a16="http://schemas.microsoft.com/office/drawing/2014/main" id="{B63F6E11-3E6F-E7D2-5331-51DAEE01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6154" y="4625164"/>
            <a:ext cx="498441" cy="498441"/>
          </a:xfrm>
          <a:prstGeom prst="rect">
            <a:avLst/>
          </a:prstGeom>
        </p:spPr>
      </p:pic>
      <p:pic>
        <p:nvPicPr>
          <p:cNvPr id="45" name="Graphic 44" descr="Teacher with solid fill">
            <a:extLst>
              <a:ext uri="{FF2B5EF4-FFF2-40B4-BE49-F238E27FC236}">
                <a16:creationId xmlns:a16="http://schemas.microsoft.com/office/drawing/2014/main" id="{4847DDF4-9A98-5C87-473E-8F77FB4DA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96" y="5170824"/>
            <a:ext cx="498441" cy="498441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11C8448-126F-D3B0-E82C-699096FEE330}"/>
              </a:ext>
            </a:extLst>
          </p:cNvPr>
          <p:cNvGrpSpPr/>
          <p:nvPr/>
        </p:nvGrpSpPr>
        <p:grpSpPr>
          <a:xfrm>
            <a:off x="547448" y="3468046"/>
            <a:ext cx="5332674" cy="2241722"/>
            <a:chOff x="6890413" y="3873997"/>
            <a:chExt cx="4871636" cy="2006275"/>
          </a:xfrm>
        </p:grpSpPr>
        <p:pic>
          <p:nvPicPr>
            <p:cNvPr id="60" name="Grafik 13">
              <a:extLst>
                <a:ext uri="{FF2B5EF4-FFF2-40B4-BE49-F238E27FC236}">
                  <a16:creationId xmlns:a16="http://schemas.microsoft.com/office/drawing/2014/main" id="{25032C29-32C2-ABD0-D5B6-6525D5666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1509"/>
            <a:stretch>
              <a:fillRect/>
            </a:stretch>
          </p:blipFill>
          <p:spPr>
            <a:xfrm>
              <a:off x="6890413" y="4153835"/>
              <a:ext cx="2804637" cy="1726437"/>
            </a:xfrm>
            <a:prstGeom prst="rect">
              <a:avLst/>
            </a:prstGeom>
          </p:spPr>
        </p:pic>
        <p:pic>
          <p:nvPicPr>
            <p:cNvPr id="61" name="Picture 60" descr="\documentclass{article}&#10;\usepackage{amsmath}&#10;\usepackage[dvipsnames]{xcolor}&#10;\usepackage{sansmath}&#10;\sansmath&#10;\renewcommand{\familydefault}{\sfdefault}&#10;\pagestyle{empty}&#10;&#10;\begin{document}&#10;&#10;\definecolor{carbon}{HTML}{2C5599} &#10;&#10;\begin{equation*}&#10;\text{Assume:  }\color{black}\epsilon_{x,\text{He}} \color{black} \ll\color{black}\epsilon_{x,\text{C}} \color{black} 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5F29F16F-D2DD-38DF-AFCB-DBB50FF4D2B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709" y="4511035"/>
              <a:ext cx="1665768" cy="18482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D0B44F8-989A-8A0A-8BA4-BA32AC20D56B}"/>
                </a:ext>
              </a:extLst>
            </p:cNvPr>
            <p:cNvGrpSpPr/>
            <p:nvPr/>
          </p:nvGrpSpPr>
          <p:grpSpPr>
            <a:xfrm>
              <a:off x="9803940" y="3873997"/>
              <a:ext cx="1958109" cy="1956913"/>
              <a:chOff x="-4876801" y="-3460110"/>
              <a:chExt cx="2342971" cy="2015861"/>
            </a:xfrm>
          </p:grpSpPr>
          <p:pic>
            <p:nvPicPr>
              <p:cNvPr id="51" name="Grafik 39">
                <a:extLst>
                  <a:ext uri="{FF2B5EF4-FFF2-40B4-BE49-F238E27FC236}">
                    <a16:creationId xmlns:a16="http://schemas.microsoft.com/office/drawing/2014/main" id="{84D01035-7471-5649-DCC5-D00EAE6F9F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50873" t="4137"/>
              <a:stretch>
                <a:fillRect/>
              </a:stretch>
            </p:blipFill>
            <p:spPr>
              <a:xfrm>
                <a:off x="-4876801" y="-3408553"/>
                <a:ext cx="2342971" cy="1859516"/>
              </a:xfrm>
              <a:prstGeom prst="rect">
                <a:avLst/>
              </a:prstGeom>
            </p:spPr>
          </p:pic>
          <p:sp>
            <p:nvSpPr>
              <p:cNvPr id="52" name="Textfeld 41">
                <a:extLst>
                  <a:ext uri="{FF2B5EF4-FFF2-40B4-BE49-F238E27FC236}">
                    <a16:creationId xmlns:a16="http://schemas.microsoft.com/office/drawing/2014/main" id="{88EF8DC7-CFD8-75C8-8449-C5F52E822691}"/>
                  </a:ext>
                </a:extLst>
              </p:cNvPr>
              <p:cNvSpPr txBox="1"/>
              <p:nvPr/>
            </p:nvSpPr>
            <p:spPr>
              <a:xfrm>
                <a:off x="-4536326" y="-3460110"/>
                <a:ext cx="315670" cy="28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1200"/>
                  </a:spcAft>
                </a:pPr>
                <a:r>
                  <a:rPr lang="en-US" sz="1400" dirty="0"/>
                  <a:t>A</a:t>
                </a:r>
                <a:endParaRPr lang="en-US" sz="1200" dirty="0"/>
              </a:p>
            </p:txBody>
          </p:sp>
          <p:sp>
            <p:nvSpPr>
              <p:cNvPr id="53" name="Textfeld 42">
                <a:extLst>
                  <a:ext uri="{FF2B5EF4-FFF2-40B4-BE49-F238E27FC236}">
                    <a16:creationId xmlns:a16="http://schemas.microsoft.com/office/drawing/2014/main" id="{AC7F0D2D-11A3-9209-DC95-548BEB40D296}"/>
                  </a:ext>
                </a:extLst>
              </p:cNvPr>
              <p:cNvSpPr txBox="1"/>
              <p:nvPr/>
            </p:nvSpPr>
            <p:spPr>
              <a:xfrm>
                <a:off x="-2949718" y="-1831595"/>
                <a:ext cx="315670" cy="286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1200"/>
                  </a:spcAft>
                </a:pPr>
                <a:r>
                  <a:rPr lang="en-US" sz="1400" dirty="0"/>
                  <a:t>Q</a:t>
                </a:r>
              </a:p>
            </p:txBody>
          </p:sp>
          <p:grpSp>
            <p:nvGrpSpPr>
              <p:cNvPr id="54" name="Gruppieren 35">
                <a:extLst>
                  <a:ext uri="{FF2B5EF4-FFF2-40B4-BE49-F238E27FC236}">
                    <a16:creationId xmlns:a16="http://schemas.microsoft.com/office/drawing/2014/main" id="{F4A703D6-344F-6BBA-E83D-3C2951FBEF94}"/>
                  </a:ext>
                </a:extLst>
              </p:cNvPr>
              <p:cNvGrpSpPr/>
              <p:nvPr/>
            </p:nvGrpSpPr>
            <p:grpSpPr>
              <a:xfrm>
                <a:off x="-4661753" y="-1739184"/>
                <a:ext cx="1870914" cy="294935"/>
                <a:chOff x="2192306" y="2695445"/>
                <a:chExt cx="1834108" cy="283844"/>
              </a:xfrm>
            </p:grpSpPr>
            <p:sp>
              <p:nvSpPr>
                <p:cNvPr id="55" name="Rechteck: abgerundete Ecken 36">
                  <a:extLst>
                    <a:ext uri="{FF2B5EF4-FFF2-40B4-BE49-F238E27FC236}">
                      <a16:creationId xmlns:a16="http://schemas.microsoft.com/office/drawing/2014/main" id="{8854B963-29C9-80D3-E7AF-4B4B431BFDF2}"/>
                    </a:ext>
                  </a:extLst>
                </p:cNvPr>
                <p:cNvSpPr/>
                <p:nvPr/>
              </p:nvSpPr>
              <p:spPr>
                <a:xfrm>
                  <a:off x="2192306" y="2709328"/>
                  <a:ext cx="1623291" cy="250128"/>
                </a:xfrm>
                <a:prstGeom prst="roundRect">
                  <a:avLst>
                    <a:gd name="adj" fmla="val 12763"/>
                  </a:avLst>
                </a:prstGeom>
                <a:solidFill>
                  <a:srgbClr val="FFFFFF">
                    <a:alpha val="74118"/>
                  </a:srgb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echteck: abgerundete Ecken 38">
                  <a:extLst>
                    <a:ext uri="{FF2B5EF4-FFF2-40B4-BE49-F238E27FC236}">
                      <a16:creationId xmlns:a16="http://schemas.microsoft.com/office/drawing/2014/main" id="{7684A764-D384-BF0E-66EF-F23F756AFCCB}"/>
                    </a:ext>
                  </a:extLst>
                </p:cNvPr>
                <p:cNvSpPr/>
                <p:nvPr/>
              </p:nvSpPr>
              <p:spPr>
                <a:xfrm>
                  <a:off x="2255157" y="2759481"/>
                  <a:ext cx="228600" cy="143847"/>
                </a:xfrm>
                <a:prstGeom prst="roundRect">
                  <a:avLst/>
                </a:prstGeom>
                <a:solidFill>
                  <a:srgbClr val="FF860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hteck: abgerundete Ecken 45">
                  <a:extLst>
                    <a:ext uri="{FF2B5EF4-FFF2-40B4-BE49-F238E27FC236}">
                      <a16:creationId xmlns:a16="http://schemas.microsoft.com/office/drawing/2014/main" id="{06B3DF94-062B-7D7A-5470-CC05FF2B41E7}"/>
                    </a:ext>
                  </a:extLst>
                </p:cNvPr>
                <p:cNvSpPr/>
                <p:nvPr/>
              </p:nvSpPr>
              <p:spPr>
                <a:xfrm>
                  <a:off x="3078478" y="2764943"/>
                  <a:ext cx="228599" cy="143847"/>
                </a:xfrm>
                <a:prstGeom prst="roundRect">
                  <a:avLst/>
                </a:prstGeom>
                <a:solidFill>
                  <a:srgbClr val="2C55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feld 48">
                  <a:extLst>
                    <a:ext uri="{FF2B5EF4-FFF2-40B4-BE49-F238E27FC236}">
                      <a16:creationId xmlns:a16="http://schemas.microsoft.com/office/drawing/2014/main" id="{595C7E04-D138-2EDB-C365-7F656ABA0753}"/>
                    </a:ext>
                  </a:extLst>
                </p:cNvPr>
                <p:cNvSpPr txBox="1"/>
                <p:nvPr/>
              </p:nvSpPr>
              <p:spPr>
                <a:xfrm>
                  <a:off x="2448143" y="2695445"/>
                  <a:ext cx="68178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Aft>
                      <a:spcPts val="1200"/>
                    </a:spcAft>
                  </a:pPr>
                  <a:r>
                    <a:rPr lang="en-US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He-2+</a:t>
                  </a:r>
                </a:p>
              </p:txBody>
            </p:sp>
            <p:sp>
              <p:nvSpPr>
                <p:cNvPr id="59" name="Textfeld 49">
                  <a:extLst>
                    <a:ext uri="{FF2B5EF4-FFF2-40B4-BE49-F238E27FC236}">
                      <a16:creationId xmlns:a16="http://schemas.microsoft.com/office/drawing/2014/main" id="{D7F309BD-0DA7-746F-B231-F193D60EB3A7}"/>
                    </a:ext>
                  </a:extLst>
                </p:cNvPr>
                <p:cNvSpPr txBox="1"/>
                <p:nvPr/>
              </p:nvSpPr>
              <p:spPr>
                <a:xfrm>
                  <a:off x="3272059" y="2697846"/>
                  <a:ext cx="754355" cy="281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Aft>
                      <a:spcPts val="1200"/>
                    </a:spcAft>
                  </a:pPr>
                  <a:r>
                    <a:rPr lang="en-US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C-6+</a:t>
                  </a:r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B3BA23-F045-C7E1-5724-1F4D8DF35B79}"/>
              </a:ext>
            </a:extLst>
          </p:cNvPr>
          <p:cNvGrpSpPr/>
          <p:nvPr/>
        </p:nvGrpSpPr>
        <p:grpSpPr>
          <a:xfrm>
            <a:off x="10877838" y="44929"/>
            <a:ext cx="1297952" cy="662327"/>
            <a:chOff x="10160446" y="57738"/>
            <a:chExt cx="1907779" cy="944141"/>
          </a:xfrm>
        </p:grpSpPr>
        <p:pic>
          <p:nvPicPr>
            <p:cNvPr id="63" name="Grafik 2" descr="Ein Bild, das Logo, Schrift, Grafiken, Kreis enthält.&#10;&#10;Automatisch generierte Beschreibung">
              <a:extLst>
                <a:ext uri="{FF2B5EF4-FFF2-40B4-BE49-F238E27FC236}">
                  <a16:creationId xmlns:a16="http://schemas.microsoft.com/office/drawing/2014/main" id="{5BE769C0-DB91-CD78-831D-29E9B868F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8076" y="57738"/>
              <a:ext cx="1010149" cy="944141"/>
            </a:xfrm>
            <a:prstGeom prst="rect">
              <a:avLst/>
            </a:prstGeom>
          </p:spPr>
        </p:pic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8A32CBD-B04C-4F1D-4FDD-D08ACECFF547}"/>
                </a:ext>
              </a:extLst>
            </p:cNvPr>
            <p:cNvSpPr/>
            <p:nvPr/>
          </p:nvSpPr>
          <p:spPr>
            <a:xfrm>
              <a:off x="10160446" y="162737"/>
              <a:ext cx="734272" cy="734141"/>
            </a:xfrm>
            <a:custGeom>
              <a:avLst/>
              <a:gdLst>
                <a:gd name="connsiteX0" fmla="*/ 525290 w 734272"/>
                <a:gd name="connsiteY0" fmla="*/ 358087 h 734141"/>
                <a:gd name="connsiteX1" fmla="*/ 528529 w 734272"/>
                <a:gd name="connsiteY1" fmla="*/ 357472 h 734141"/>
                <a:gd name="connsiteX2" fmla="*/ 580054 w 734272"/>
                <a:gd name="connsiteY2" fmla="*/ 289940 h 734141"/>
                <a:gd name="connsiteX3" fmla="*/ 579374 w 734272"/>
                <a:gd name="connsiteY3" fmla="*/ 73748 h 734141"/>
                <a:gd name="connsiteX4" fmla="*/ 659366 w 734272"/>
                <a:gd name="connsiteY4" fmla="*/ 73748 h 734141"/>
                <a:gd name="connsiteX5" fmla="*/ 659366 w 734272"/>
                <a:gd name="connsiteY5" fmla="*/ 291073 h 734141"/>
                <a:gd name="connsiteX6" fmla="*/ 528529 w 734272"/>
                <a:gd name="connsiteY6" fmla="*/ 437047 h 734141"/>
                <a:gd name="connsiteX7" fmla="*/ 525290 w 734272"/>
                <a:gd name="connsiteY7" fmla="*/ 437403 h 734141"/>
                <a:gd name="connsiteX8" fmla="*/ 501487 w 734272"/>
                <a:gd name="connsiteY8" fmla="*/ 437500 h 734141"/>
                <a:gd name="connsiteX9" fmla="*/ 497342 w 734272"/>
                <a:gd name="connsiteY9" fmla="*/ 437144 h 734141"/>
                <a:gd name="connsiteX10" fmla="*/ 366991 w 734272"/>
                <a:gd name="connsiteY10" fmla="*/ 291850 h 734141"/>
                <a:gd name="connsiteX11" fmla="*/ 366991 w 734272"/>
                <a:gd name="connsiteY11" fmla="*/ 73748 h 734141"/>
                <a:gd name="connsiteX12" fmla="*/ 446464 w 734272"/>
                <a:gd name="connsiteY12" fmla="*/ 73748 h 734141"/>
                <a:gd name="connsiteX13" fmla="*/ 446464 w 734272"/>
                <a:gd name="connsiteY13" fmla="*/ 289940 h 734141"/>
                <a:gd name="connsiteX14" fmla="*/ 497957 w 734272"/>
                <a:gd name="connsiteY14" fmla="*/ 357472 h 734141"/>
                <a:gd name="connsiteX15" fmla="*/ 501617 w 734272"/>
                <a:gd name="connsiteY15" fmla="*/ 358216 h 734141"/>
                <a:gd name="connsiteX16" fmla="*/ 307369 w 734272"/>
                <a:gd name="connsiteY16" fmla="*/ 659002 h 734141"/>
                <a:gd name="connsiteX17" fmla="*/ 307369 w 734272"/>
                <a:gd name="connsiteY17" fmla="*/ 529798 h 734141"/>
                <a:gd name="connsiteX18" fmla="*/ 282141 w 734272"/>
                <a:gd name="connsiteY18" fmla="*/ 529798 h 734141"/>
                <a:gd name="connsiteX19" fmla="*/ 282141 w 734272"/>
                <a:gd name="connsiteY19" fmla="*/ 659002 h 734141"/>
                <a:gd name="connsiteX20" fmla="*/ 479012 w 734272"/>
                <a:gd name="connsiteY20" fmla="*/ 659002 h 734141"/>
                <a:gd name="connsiteX21" fmla="*/ 479012 w 734272"/>
                <a:gd name="connsiteY21" fmla="*/ 636502 h 734141"/>
                <a:gd name="connsiteX22" fmla="*/ 419099 w 734272"/>
                <a:gd name="connsiteY22" fmla="*/ 636502 h 734141"/>
                <a:gd name="connsiteX23" fmla="*/ 419099 w 734272"/>
                <a:gd name="connsiteY23" fmla="*/ 605099 h 734141"/>
                <a:gd name="connsiteX24" fmla="*/ 470106 w 734272"/>
                <a:gd name="connsiteY24" fmla="*/ 605099 h 734141"/>
                <a:gd name="connsiteX25" fmla="*/ 470106 w 734272"/>
                <a:gd name="connsiteY25" fmla="*/ 582729 h 734141"/>
                <a:gd name="connsiteX26" fmla="*/ 419034 w 734272"/>
                <a:gd name="connsiteY26" fmla="*/ 582729 h 734141"/>
                <a:gd name="connsiteX27" fmla="*/ 419034 w 734272"/>
                <a:gd name="connsiteY27" fmla="*/ 552298 h 734141"/>
                <a:gd name="connsiteX28" fmla="*/ 478947 w 734272"/>
                <a:gd name="connsiteY28" fmla="*/ 552298 h 734141"/>
                <a:gd name="connsiteX29" fmla="*/ 478947 w 734272"/>
                <a:gd name="connsiteY29" fmla="*/ 529798 h 734141"/>
                <a:gd name="connsiteX30" fmla="*/ 393806 w 734272"/>
                <a:gd name="connsiteY30" fmla="*/ 529798 h 734141"/>
                <a:gd name="connsiteX31" fmla="*/ 393806 w 734272"/>
                <a:gd name="connsiteY31" fmla="*/ 659002 h 734141"/>
                <a:gd name="connsiteX32" fmla="*/ 659787 w 734272"/>
                <a:gd name="connsiteY32" fmla="*/ 659002 h 734141"/>
                <a:gd name="connsiteX33" fmla="*/ 659787 w 734272"/>
                <a:gd name="connsiteY33" fmla="*/ 529798 h 734141"/>
                <a:gd name="connsiteX34" fmla="*/ 634526 w 734272"/>
                <a:gd name="connsiteY34" fmla="*/ 529798 h 734141"/>
                <a:gd name="connsiteX35" fmla="*/ 634526 w 734272"/>
                <a:gd name="connsiteY35" fmla="*/ 608919 h 734141"/>
                <a:gd name="connsiteX36" fmla="*/ 583357 w 734272"/>
                <a:gd name="connsiteY36" fmla="*/ 529798 h 734141"/>
                <a:gd name="connsiteX37" fmla="*/ 560688 w 734272"/>
                <a:gd name="connsiteY37" fmla="*/ 529798 h 734141"/>
                <a:gd name="connsiteX38" fmla="*/ 560688 w 734272"/>
                <a:gd name="connsiteY38" fmla="*/ 659002 h 734141"/>
                <a:gd name="connsiteX39" fmla="*/ 586175 w 734272"/>
                <a:gd name="connsiteY39" fmla="*/ 659002 h 734141"/>
                <a:gd name="connsiteX40" fmla="*/ 586175 w 734272"/>
                <a:gd name="connsiteY40" fmla="*/ 579686 h 734141"/>
                <a:gd name="connsiteX41" fmla="*/ 637344 w 734272"/>
                <a:gd name="connsiteY41" fmla="*/ 659002 h 734141"/>
                <a:gd name="connsiteX42" fmla="*/ 222099 w 734272"/>
                <a:gd name="connsiteY42" fmla="*/ 529798 h 734141"/>
                <a:gd name="connsiteX43" fmla="*/ 195769 w 734272"/>
                <a:gd name="connsiteY43" fmla="*/ 529798 h 734141"/>
                <a:gd name="connsiteX44" fmla="*/ 175626 w 734272"/>
                <a:gd name="connsiteY44" fmla="*/ 611283 h 734141"/>
                <a:gd name="connsiteX45" fmla="*/ 152017 w 734272"/>
                <a:gd name="connsiteY45" fmla="*/ 529798 h 734141"/>
                <a:gd name="connsiteX46" fmla="*/ 133136 w 734272"/>
                <a:gd name="connsiteY46" fmla="*/ 529798 h 734141"/>
                <a:gd name="connsiteX47" fmla="*/ 109560 w 734272"/>
                <a:gd name="connsiteY47" fmla="*/ 611283 h 734141"/>
                <a:gd name="connsiteX48" fmla="*/ 89578 w 734272"/>
                <a:gd name="connsiteY48" fmla="*/ 529798 h 734141"/>
                <a:gd name="connsiteX49" fmla="*/ 63249 w 734272"/>
                <a:gd name="connsiteY49" fmla="*/ 529798 h 734141"/>
                <a:gd name="connsiteX50" fmla="*/ 97739 w 734272"/>
                <a:gd name="connsiteY50" fmla="*/ 659002 h 734141"/>
                <a:gd name="connsiteX51" fmla="*/ 118822 w 734272"/>
                <a:gd name="connsiteY51" fmla="*/ 659002 h 734141"/>
                <a:gd name="connsiteX52" fmla="*/ 142496 w 734272"/>
                <a:gd name="connsiteY52" fmla="*/ 580592 h 734141"/>
                <a:gd name="connsiteX53" fmla="*/ 166266 w 734272"/>
                <a:gd name="connsiteY53" fmla="*/ 659002 h 734141"/>
                <a:gd name="connsiteX54" fmla="*/ 187317 w 734272"/>
                <a:gd name="connsiteY54" fmla="*/ 659002 h 734141"/>
                <a:gd name="connsiteX55" fmla="*/ 56448 w 734272"/>
                <a:gd name="connsiteY55" fmla="*/ 73748 h 734141"/>
                <a:gd name="connsiteX56" fmla="*/ 330752 w 734272"/>
                <a:gd name="connsiteY56" fmla="*/ 73748 h 734141"/>
                <a:gd name="connsiteX57" fmla="*/ 330752 w 734272"/>
                <a:gd name="connsiteY57" fmla="*/ 152157 h 734141"/>
                <a:gd name="connsiteX58" fmla="*/ 56448 w 734272"/>
                <a:gd name="connsiteY58" fmla="*/ 152157 h 734141"/>
                <a:gd name="connsiteX59" fmla="*/ 155709 w 734272"/>
                <a:gd name="connsiteY59" fmla="*/ 435428 h 734141"/>
                <a:gd name="connsiteX60" fmla="*/ 155709 w 734272"/>
                <a:gd name="connsiteY60" fmla="*/ 174819 h 734141"/>
                <a:gd name="connsiteX61" fmla="*/ 234114 w 734272"/>
                <a:gd name="connsiteY61" fmla="*/ 174819 h 734141"/>
                <a:gd name="connsiteX62" fmla="*/ 234114 w 734272"/>
                <a:gd name="connsiteY62" fmla="*/ 435428 h 734141"/>
                <a:gd name="connsiteX63" fmla="*/ 660952 w 734272"/>
                <a:gd name="connsiteY63" fmla="*/ 0 h 734141"/>
                <a:gd name="connsiteX64" fmla="*/ 734273 w 734272"/>
                <a:gd name="connsiteY64" fmla="*/ 73424 h 734141"/>
                <a:gd name="connsiteX65" fmla="*/ 734273 w 734272"/>
                <a:gd name="connsiteY65" fmla="*/ 73424 h 734141"/>
                <a:gd name="connsiteX66" fmla="*/ 734273 w 734272"/>
                <a:gd name="connsiteY66" fmla="*/ 660685 h 734141"/>
                <a:gd name="connsiteX67" fmla="*/ 660661 w 734272"/>
                <a:gd name="connsiteY67" fmla="*/ 734141 h 734141"/>
                <a:gd name="connsiteX68" fmla="*/ 73450 w 734272"/>
                <a:gd name="connsiteY68" fmla="*/ 734141 h 734141"/>
                <a:gd name="connsiteX69" fmla="*/ 0 w 734272"/>
                <a:gd name="connsiteY69" fmla="*/ 660685 h 734141"/>
                <a:gd name="connsiteX70" fmla="*/ 0 w 734272"/>
                <a:gd name="connsiteY70" fmla="*/ 73456 h 734141"/>
                <a:gd name="connsiteX71" fmla="*/ 73288 w 734272"/>
                <a:gd name="connsiteY71" fmla="*/ 0 h 734141"/>
                <a:gd name="connsiteX72" fmla="*/ 660952 w 734272"/>
                <a:gd name="connsiteY72" fmla="*/ 0 h 7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34272" h="734141">
                  <a:moveTo>
                    <a:pt x="525290" y="358087"/>
                  </a:moveTo>
                  <a:cubicBezTo>
                    <a:pt x="526489" y="357893"/>
                    <a:pt x="527363" y="357731"/>
                    <a:pt x="528529" y="357472"/>
                  </a:cubicBezTo>
                  <a:cubicBezTo>
                    <a:pt x="558900" y="349045"/>
                    <a:pt x="579954" y="321448"/>
                    <a:pt x="580054" y="289940"/>
                  </a:cubicBezTo>
                  <a:lnTo>
                    <a:pt x="579374" y="73748"/>
                  </a:lnTo>
                  <a:lnTo>
                    <a:pt x="659366" y="73748"/>
                  </a:lnTo>
                  <a:lnTo>
                    <a:pt x="659366" y="291073"/>
                  </a:lnTo>
                  <a:cubicBezTo>
                    <a:pt x="659353" y="365957"/>
                    <a:pt x="602989" y="428843"/>
                    <a:pt x="528529" y="437047"/>
                  </a:cubicBezTo>
                  <a:lnTo>
                    <a:pt x="525290" y="437403"/>
                  </a:lnTo>
                  <a:close/>
                  <a:moveTo>
                    <a:pt x="501487" y="437500"/>
                  </a:moveTo>
                  <a:lnTo>
                    <a:pt x="497342" y="437144"/>
                  </a:lnTo>
                  <a:cubicBezTo>
                    <a:pt x="423063" y="429264"/>
                    <a:pt x="366774" y="366517"/>
                    <a:pt x="366991" y="291850"/>
                  </a:cubicBezTo>
                  <a:lnTo>
                    <a:pt x="366991" y="73748"/>
                  </a:lnTo>
                  <a:lnTo>
                    <a:pt x="446464" y="73748"/>
                  </a:lnTo>
                  <a:lnTo>
                    <a:pt x="446464" y="289940"/>
                  </a:lnTo>
                  <a:cubicBezTo>
                    <a:pt x="446549" y="321443"/>
                    <a:pt x="467593" y="349042"/>
                    <a:pt x="497957" y="357472"/>
                  </a:cubicBezTo>
                  <a:cubicBezTo>
                    <a:pt x="499252" y="357763"/>
                    <a:pt x="500289" y="357990"/>
                    <a:pt x="501617" y="358216"/>
                  </a:cubicBezTo>
                  <a:close/>
                  <a:moveTo>
                    <a:pt x="307369" y="659002"/>
                  </a:moveTo>
                  <a:lnTo>
                    <a:pt x="307369" y="529798"/>
                  </a:lnTo>
                  <a:lnTo>
                    <a:pt x="282141" y="529798"/>
                  </a:lnTo>
                  <a:lnTo>
                    <a:pt x="282141" y="659002"/>
                  </a:lnTo>
                  <a:close/>
                  <a:moveTo>
                    <a:pt x="479012" y="659002"/>
                  </a:moveTo>
                  <a:lnTo>
                    <a:pt x="479012" y="636502"/>
                  </a:lnTo>
                  <a:lnTo>
                    <a:pt x="419099" y="636502"/>
                  </a:lnTo>
                  <a:lnTo>
                    <a:pt x="419099" y="605099"/>
                  </a:lnTo>
                  <a:lnTo>
                    <a:pt x="470106" y="605099"/>
                  </a:lnTo>
                  <a:lnTo>
                    <a:pt x="470106" y="582729"/>
                  </a:lnTo>
                  <a:lnTo>
                    <a:pt x="419034" y="582729"/>
                  </a:lnTo>
                  <a:lnTo>
                    <a:pt x="419034" y="552298"/>
                  </a:lnTo>
                  <a:lnTo>
                    <a:pt x="478947" y="552298"/>
                  </a:lnTo>
                  <a:lnTo>
                    <a:pt x="478947" y="529798"/>
                  </a:lnTo>
                  <a:lnTo>
                    <a:pt x="393806" y="529798"/>
                  </a:lnTo>
                  <a:lnTo>
                    <a:pt x="393806" y="659002"/>
                  </a:lnTo>
                  <a:close/>
                  <a:moveTo>
                    <a:pt x="659787" y="659002"/>
                  </a:moveTo>
                  <a:lnTo>
                    <a:pt x="659787" y="529798"/>
                  </a:lnTo>
                  <a:lnTo>
                    <a:pt x="634526" y="529798"/>
                  </a:lnTo>
                  <a:lnTo>
                    <a:pt x="634526" y="608919"/>
                  </a:lnTo>
                  <a:lnTo>
                    <a:pt x="583357" y="529798"/>
                  </a:lnTo>
                  <a:lnTo>
                    <a:pt x="560688" y="529798"/>
                  </a:lnTo>
                  <a:lnTo>
                    <a:pt x="560688" y="659002"/>
                  </a:lnTo>
                  <a:lnTo>
                    <a:pt x="586175" y="659002"/>
                  </a:lnTo>
                  <a:lnTo>
                    <a:pt x="586175" y="579686"/>
                  </a:lnTo>
                  <a:lnTo>
                    <a:pt x="637344" y="659002"/>
                  </a:lnTo>
                  <a:close/>
                  <a:moveTo>
                    <a:pt x="222099" y="529798"/>
                  </a:moveTo>
                  <a:lnTo>
                    <a:pt x="195769" y="529798"/>
                  </a:lnTo>
                  <a:lnTo>
                    <a:pt x="175626" y="611283"/>
                  </a:lnTo>
                  <a:lnTo>
                    <a:pt x="152017" y="529798"/>
                  </a:lnTo>
                  <a:lnTo>
                    <a:pt x="133136" y="529798"/>
                  </a:lnTo>
                  <a:lnTo>
                    <a:pt x="109560" y="611283"/>
                  </a:lnTo>
                  <a:lnTo>
                    <a:pt x="89578" y="529798"/>
                  </a:lnTo>
                  <a:lnTo>
                    <a:pt x="63249" y="529798"/>
                  </a:lnTo>
                  <a:lnTo>
                    <a:pt x="97739" y="659002"/>
                  </a:lnTo>
                  <a:lnTo>
                    <a:pt x="118822" y="659002"/>
                  </a:lnTo>
                  <a:lnTo>
                    <a:pt x="142496" y="580592"/>
                  </a:lnTo>
                  <a:lnTo>
                    <a:pt x="166266" y="659002"/>
                  </a:lnTo>
                  <a:lnTo>
                    <a:pt x="187317" y="659002"/>
                  </a:lnTo>
                  <a:close/>
                  <a:moveTo>
                    <a:pt x="56448" y="73748"/>
                  </a:moveTo>
                  <a:lnTo>
                    <a:pt x="330752" y="73748"/>
                  </a:lnTo>
                  <a:lnTo>
                    <a:pt x="330752" y="152157"/>
                  </a:lnTo>
                  <a:lnTo>
                    <a:pt x="56448" y="152157"/>
                  </a:lnTo>
                  <a:close/>
                  <a:moveTo>
                    <a:pt x="155709" y="435428"/>
                  </a:moveTo>
                  <a:lnTo>
                    <a:pt x="155709" y="174819"/>
                  </a:lnTo>
                  <a:lnTo>
                    <a:pt x="234114" y="174819"/>
                  </a:lnTo>
                  <a:lnTo>
                    <a:pt x="234114" y="435428"/>
                  </a:lnTo>
                  <a:close/>
                  <a:moveTo>
                    <a:pt x="660952" y="0"/>
                  </a:moveTo>
                  <a:cubicBezTo>
                    <a:pt x="701473" y="54"/>
                    <a:pt x="734292" y="32916"/>
                    <a:pt x="734273" y="73424"/>
                  </a:cubicBezTo>
                  <a:lnTo>
                    <a:pt x="734273" y="73424"/>
                  </a:lnTo>
                  <a:lnTo>
                    <a:pt x="734273" y="660685"/>
                  </a:lnTo>
                  <a:cubicBezTo>
                    <a:pt x="734202" y="701276"/>
                    <a:pt x="701266" y="734141"/>
                    <a:pt x="660661" y="734141"/>
                  </a:cubicBezTo>
                  <a:lnTo>
                    <a:pt x="73450" y="734141"/>
                  </a:lnTo>
                  <a:cubicBezTo>
                    <a:pt x="32880" y="734122"/>
                    <a:pt x="0" y="701240"/>
                    <a:pt x="0" y="660685"/>
                  </a:cubicBezTo>
                  <a:lnTo>
                    <a:pt x="0" y="73456"/>
                  </a:lnTo>
                  <a:cubicBezTo>
                    <a:pt x="-36" y="32948"/>
                    <a:pt x="32766" y="71"/>
                    <a:pt x="73288" y="0"/>
                  </a:cubicBezTo>
                  <a:lnTo>
                    <a:pt x="660952" y="0"/>
                  </a:lnTo>
                  <a:close/>
                </a:path>
              </a:pathLst>
            </a:custGeom>
            <a:solidFill>
              <a:srgbClr val="006699"/>
            </a:solidFill>
            <a:ln w="3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0F29AE-4265-3D7A-6562-A9CAA7B684A4}"/>
              </a:ext>
            </a:extLst>
          </p:cNvPr>
          <p:cNvSpPr txBox="1"/>
          <p:nvPr/>
        </p:nvSpPr>
        <p:spPr>
          <a:xfrm>
            <a:off x="6625706" y="3796071"/>
            <a:ext cx="5303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1000"/>
              </a:spcBef>
            </a:pPr>
            <a:r>
              <a:rPr lang="en-US" sz="1400" b="1" dirty="0">
                <a:solidFill>
                  <a:srgbClr val="4B2E2E"/>
                </a:solidFill>
              </a:rPr>
              <a:t>Employ experimental RFKO setup as described in:</a:t>
            </a:r>
          </a:p>
        </p:txBody>
      </p:sp>
      <p:pic>
        <p:nvPicPr>
          <p:cNvPr id="8" name="Graphic 7" descr="Teacher with solid fill">
            <a:extLst>
              <a:ext uri="{FF2B5EF4-FFF2-40B4-BE49-F238E27FC236}">
                <a16:creationId xmlns:a16="http://schemas.microsoft.com/office/drawing/2014/main" id="{7A3DF42E-2098-45EF-0508-01230615E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6154" y="5669265"/>
            <a:ext cx="498441" cy="4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8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C755D-ECB7-FD93-B680-3C89F0EC3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7EC1-BDE6-3A65-5D8D-724BFF91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510" y="468438"/>
            <a:ext cx="9260053" cy="828675"/>
          </a:xfrm>
        </p:spPr>
        <p:txBody>
          <a:bodyPr/>
          <a:lstStyle/>
          <a:p>
            <a:r>
              <a:rPr lang="en-US" sz="2400" dirty="0"/>
              <a:t>Putting the glasses on: Where are He and C located?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FD548-D2AD-5123-0B69-4188657514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22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23B38-77D4-EEA7-DDAC-DF8E34C3EE2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B3FD638-EF05-60C4-1553-ED3E0DBF9FC8}"/>
              </a:ext>
            </a:extLst>
          </p:cNvPr>
          <p:cNvGrpSpPr/>
          <p:nvPr/>
        </p:nvGrpSpPr>
        <p:grpSpPr>
          <a:xfrm>
            <a:off x="10877838" y="44929"/>
            <a:ext cx="1297952" cy="662327"/>
            <a:chOff x="10160446" y="57738"/>
            <a:chExt cx="1907779" cy="944141"/>
          </a:xfrm>
        </p:grpSpPr>
        <p:pic>
          <p:nvPicPr>
            <p:cNvPr id="262" name="Grafik 2" descr="Ein Bild, das Logo, Schrift, Grafiken, Kreis enthält.&#10;&#10;Automatisch generierte Beschreibung">
              <a:extLst>
                <a:ext uri="{FF2B5EF4-FFF2-40B4-BE49-F238E27FC236}">
                  <a16:creationId xmlns:a16="http://schemas.microsoft.com/office/drawing/2014/main" id="{5541AACD-811C-F060-5C94-DAC036D44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8076" y="57738"/>
              <a:ext cx="1010149" cy="944141"/>
            </a:xfrm>
            <a:prstGeom prst="rect">
              <a:avLst/>
            </a:prstGeom>
          </p:spPr>
        </p:pic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40D341B5-A37D-D308-DD8E-5D263EC53475}"/>
                </a:ext>
              </a:extLst>
            </p:cNvPr>
            <p:cNvSpPr/>
            <p:nvPr/>
          </p:nvSpPr>
          <p:spPr>
            <a:xfrm>
              <a:off x="10160446" y="162737"/>
              <a:ext cx="734272" cy="734141"/>
            </a:xfrm>
            <a:custGeom>
              <a:avLst/>
              <a:gdLst>
                <a:gd name="connsiteX0" fmla="*/ 525290 w 734272"/>
                <a:gd name="connsiteY0" fmla="*/ 358087 h 734141"/>
                <a:gd name="connsiteX1" fmla="*/ 528529 w 734272"/>
                <a:gd name="connsiteY1" fmla="*/ 357472 h 734141"/>
                <a:gd name="connsiteX2" fmla="*/ 580054 w 734272"/>
                <a:gd name="connsiteY2" fmla="*/ 289940 h 734141"/>
                <a:gd name="connsiteX3" fmla="*/ 579374 w 734272"/>
                <a:gd name="connsiteY3" fmla="*/ 73748 h 734141"/>
                <a:gd name="connsiteX4" fmla="*/ 659366 w 734272"/>
                <a:gd name="connsiteY4" fmla="*/ 73748 h 734141"/>
                <a:gd name="connsiteX5" fmla="*/ 659366 w 734272"/>
                <a:gd name="connsiteY5" fmla="*/ 291073 h 734141"/>
                <a:gd name="connsiteX6" fmla="*/ 528529 w 734272"/>
                <a:gd name="connsiteY6" fmla="*/ 437047 h 734141"/>
                <a:gd name="connsiteX7" fmla="*/ 525290 w 734272"/>
                <a:gd name="connsiteY7" fmla="*/ 437403 h 734141"/>
                <a:gd name="connsiteX8" fmla="*/ 501487 w 734272"/>
                <a:gd name="connsiteY8" fmla="*/ 437500 h 734141"/>
                <a:gd name="connsiteX9" fmla="*/ 497342 w 734272"/>
                <a:gd name="connsiteY9" fmla="*/ 437144 h 734141"/>
                <a:gd name="connsiteX10" fmla="*/ 366991 w 734272"/>
                <a:gd name="connsiteY10" fmla="*/ 291850 h 734141"/>
                <a:gd name="connsiteX11" fmla="*/ 366991 w 734272"/>
                <a:gd name="connsiteY11" fmla="*/ 73748 h 734141"/>
                <a:gd name="connsiteX12" fmla="*/ 446464 w 734272"/>
                <a:gd name="connsiteY12" fmla="*/ 73748 h 734141"/>
                <a:gd name="connsiteX13" fmla="*/ 446464 w 734272"/>
                <a:gd name="connsiteY13" fmla="*/ 289940 h 734141"/>
                <a:gd name="connsiteX14" fmla="*/ 497957 w 734272"/>
                <a:gd name="connsiteY14" fmla="*/ 357472 h 734141"/>
                <a:gd name="connsiteX15" fmla="*/ 501617 w 734272"/>
                <a:gd name="connsiteY15" fmla="*/ 358216 h 734141"/>
                <a:gd name="connsiteX16" fmla="*/ 307369 w 734272"/>
                <a:gd name="connsiteY16" fmla="*/ 659002 h 734141"/>
                <a:gd name="connsiteX17" fmla="*/ 307369 w 734272"/>
                <a:gd name="connsiteY17" fmla="*/ 529798 h 734141"/>
                <a:gd name="connsiteX18" fmla="*/ 282141 w 734272"/>
                <a:gd name="connsiteY18" fmla="*/ 529798 h 734141"/>
                <a:gd name="connsiteX19" fmla="*/ 282141 w 734272"/>
                <a:gd name="connsiteY19" fmla="*/ 659002 h 734141"/>
                <a:gd name="connsiteX20" fmla="*/ 479012 w 734272"/>
                <a:gd name="connsiteY20" fmla="*/ 659002 h 734141"/>
                <a:gd name="connsiteX21" fmla="*/ 479012 w 734272"/>
                <a:gd name="connsiteY21" fmla="*/ 636502 h 734141"/>
                <a:gd name="connsiteX22" fmla="*/ 419099 w 734272"/>
                <a:gd name="connsiteY22" fmla="*/ 636502 h 734141"/>
                <a:gd name="connsiteX23" fmla="*/ 419099 w 734272"/>
                <a:gd name="connsiteY23" fmla="*/ 605099 h 734141"/>
                <a:gd name="connsiteX24" fmla="*/ 470106 w 734272"/>
                <a:gd name="connsiteY24" fmla="*/ 605099 h 734141"/>
                <a:gd name="connsiteX25" fmla="*/ 470106 w 734272"/>
                <a:gd name="connsiteY25" fmla="*/ 582729 h 734141"/>
                <a:gd name="connsiteX26" fmla="*/ 419034 w 734272"/>
                <a:gd name="connsiteY26" fmla="*/ 582729 h 734141"/>
                <a:gd name="connsiteX27" fmla="*/ 419034 w 734272"/>
                <a:gd name="connsiteY27" fmla="*/ 552298 h 734141"/>
                <a:gd name="connsiteX28" fmla="*/ 478947 w 734272"/>
                <a:gd name="connsiteY28" fmla="*/ 552298 h 734141"/>
                <a:gd name="connsiteX29" fmla="*/ 478947 w 734272"/>
                <a:gd name="connsiteY29" fmla="*/ 529798 h 734141"/>
                <a:gd name="connsiteX30" fmla="*/ 393806 w 734272"/>
                <a:gd name="connsiteY30" fmla="*/ 529798 h 734141"/>
                <a:gd name="connsiteX31" fmla="*/ 393806 w 734272"/>
                <a:gd name="connsiteY31" fmla="*/ 659002 h 734141"/>
                <a:gd name="connsiteX32" fmla="*/ 659787 w 734272"/>
                <a:gd name="connsiteY32" fmla="*/ 659002 h 734141"/>
                <a:gd name="connsiteX33" fmla="*/ 659787 w 734272"/>
                <a:gd name="connsiteY33" fmla="*/ 529798 h 734141"/>
                <a:gd name="connsiteX34" fmla="*/ 634526 w 734272"/>
                <a:gd name="connsiteY34" fmla="*/ 529798 h 734141"/>
                <a:gd name="connsiteX35" fmla="*/ 634526 w 734272"/>
                <a:gd name="connsiteY35" fmla="*/ 608919 h 734141"/>
                <a:gd name="connsiteX36" fmla="*/ 583357 w 734272"/>
                <a:gd name="connsiteY36" fmla="*/ 529798 h 734141"/>
                <a:gd name="connsiteX37" fmla="*/ 560688 w 734272"/>
                <a:gd name="connsiteY37" fmla="*/ 529798 h 734141"/>
                <a:gd name="connsiteX38" fmla="*/ 560688 w 734272"/>
                <a:gd name="connsiteY38" fmla="*/ 659002 h 734141"/>
                <a:gd name="connsiteX39" fmla="*/ 586175 w 734272"/>
                <a:gd name="connsiteY39" fmla="*/ 659002 h 734141"/>
                <a:gd name="connsiteX40" fmla="*/ 586175 w 734272"/>
                <a:gd name="connsiteY40" fmla="*/ 579686 h 734141"/>
                <a:gd name="connsiteX41" fmla="*/ 637344 w 734272"/>
                <a:gd name="connsiteY41" fmla="*/ 659002 h 734141"/>
                <a:gd name="connsiteX42" fmla="*/ 222099 w 734272"/>
                <a:gd name="connsiteY42" fmla="*/ 529798 h 734141"/>
                <a:gd name="connsiteX43" fmla="*/ 195769 w 734272"/>
                <a:gd name="connsiteY43" fmla="*/ 529798 h 734141"/>
                <a:gd name="connsiteX44" fmla="*/ 175626 w 734272"/>
                <a:gd name="connsiteY44" fmla="*/ 611283 h 734141"/>
                <a:gd name="connsiteX45" fmla="*/ 152017 w 734272"/>
                <a:gd name="connsiteY45" fmla="*/ 529798 h 734141"/>
                <a:gd name="connsiteX46" fmla="*/ 133136 w 734272"/>
                <a:gd name="connsiteY46" fmla="*/ 529798 h 734141"/>
                <a:gd name="connsiteX47" fmla="*/ 109560 w 734272"/>
                <a:gd name="connsiteY47" fmla="*/ 611283 h 734141"/>
                <a:gd name="connsiteX48" fmla="*/ 89578 w 734272"/>
                <a:gd name="connsiteY48" fmla="*/ 529798 h 734141"/>
                <a:gd name="connsiteX49" fmla="*/ 63249 w 734272"/>
                <a:gd name="connsiteY49" fmla="*/ 529798 h 734141"/>
                <a:gd name="connsiteX50" fmla="*/ 97739 w 734272"/>
                <a:gd name="connsiteY50" fmla="*/ 659002 h 734141"/>
                <a:gd name="connsiteX51" fmla="*/ 118822 w 734272"/>
                <a:gd name="connsiteY51" fmla="*/ 659002 h 734141"/>
                <a:gd name="connsiteX52" fmla="*/ 142496 w 734272"/>
                <a:gd name="connsiteY52" fmla="*/ 580592 h 734141"/>
                <a:gd name="connsiteX53" fmla="*/ 166266 w 734272"/>
                <a:gd name="connsiteY53" fmla="*/ 659002 h 734141"/>
                <a:gd name="connsiteX54" fmla="*/ 187317 w 734272"/>
                <a:gd name="connsiteY54" fmla="*/ 659002 h 734141"/>
                <a:gd name="connsiteX55" fmla="*/ 56448 w 734272"/>
                <a:gd name="connsiteY55" fmla="*/ 73748 h 734141"/>
                <a:gd name="connsiteX56" fmla="*/ 330752 w 734272"/>
                <a:gd name="connsiteY56" fmla="*/ 73748 h 734141"/>
                <a:gd name="connsiteX57" fmla="*/ 330752 w 734272"/>
                <a:gd name="connsiteY57" fmla="*/ 152157 h 734141"/>
                <a:gd name="connsiteX58" fmla="*/ 56448 w 734272"/>
                <a:gd name="connsiteY58" fmla="*/ 152157 h 734141"/>
                <a:gd name="connsiteX59" fmla="*/ 155709 w 734272"/>
                <a:gd name="connsiteY59" fmla="*/ 435428 h 734141"/>
                <a:gd name="connsiteX60" fmla="*/ 155709 w 734272"/>
                <a:gd name="connsiteY60" fmla="*/ 174819 h 734141"/>
                <a:gd name="connsiteX61" fmla="*/ 234114 w 734272"/>
                <a:gd name="connsiteY61" fmla="*/ 174819 h 734141"/>
                <a:gd name="connsiteX62" fmla="*/ 234114 w 734272"/>
                <a:gd name="connsiteY62" fmla="*/ 435428 h 734141"/>
                <a:gd name="connsiteX63" fmla="*/ 660952 w 734272"/>
                <a:gd name="connsiteY63" fmla="*/ 0 h 734141"/>
                <a:gd name="connsiteX64" fmla="*/ 734273 w 734272"/>
                <a:gd name="connsiteY64" fmla="*/ 73424 h 734141"/>
                <a:gd name="connsiteX65" fmla="*/ 734273 w 734272"/>
                <a:gd name="connsiteY65" fmla="*/ 73424 h 734141"/>
                <a:gd name="connsiteX66" fmla="*/ 734273 w 734272"/>
                <a:gd name="connsiteY66" fmla="*/ 660685 h 734141"/>
                <a:gd name="connsiteX67" fmla="*/ 660661 w 734272"/>
                <a:gd name="connsiteY67" fmla="*/ 734141 h 734141"/>
                <a:gd name="connsiteX68" fmla="*/ 73450 w 734272"/>
                <a:gd name="connsiteY68" fmla="*/ 734141 h 734141"/>
                <a:gd name="connsiteX69" fmla="*/ 0 w 734272"/>
                <a:gd name="connsiteY69" fmla="*/ 660685 h 734141"/>
                <a:gd name="connsiteX70" fmla="*/ 0 w 734272"/>
                <a:gd name="connsiteY70" fmla="*/ 73456 h 734141"/>
                <a:gd name="connsiteX71" fmla="*/ 73288 w 734272"/>
                <a:gd name="connsiteY71" fmla="*/ 0 h 734141"/>
                <a:gd name="connsiteX72" fmla="*/ 660952 w 734272"/>
                <a:gd name="connsiteY72" fmla="*/ 0 h 7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34272" h="734141">
                  <a:moveTo>
                    <a:pt x="525290" y="358087"/>
                  </a:moveTo>
                  <a:cubicBezTo>
                    <a:pt x="526489" y="357893"/>
                    <a:pt x="527363" y="357731"/>
                    <a:pt x="528529" y="357472"/>
                  </a:cubicBezTo>
                  <a:cubicBezTo>
                    <a:pt x="558900" y="349045"/>
                    <a:pt x="579954" y="321448"/>
                    <a:pt x="580054" y="289940"/>
                  </a:cubicBezTo>
                  <a:lnTo>
                    <a:pt x="579374" y="73748"/>
                  </a:lnTo>
                  <a:lnTo>
                    <a:pt x="659366" y="73748"/>
                  </a:lnTo>
                  <a:lnTo>
                    <a:pt x="659366" y="291073"/>
                  </a:lnTo>
                  <a:cubicBezTo>
                    <a:pt x="659353" y="365957"/>
                    <a:pt x="602989" y="428843"/>
                    <a:pt x="528529" y="437047"/>
                  </a:cubicBezTo>
                  <a:lnTo>
                    <a:pt x="525290" y="437403"/>
                  </a:lnTo>
                  <a:close/>
                  <a:moveTo>
                    <a:pt x="501487" y="437500"/>
                  </a:moveTo>
                  <a:lnTo>
                    <a:pt x="497342" y="437144"/>
                  </a:lnTo>
                  <a:cubicBezTo>
                    <a:pt x="423063" y="429264"/>
                    <a:pt x="366774" y="366517"/>
                    <a:pt x="366991" y="291850"/>
                  </a:cubicBezTo>
                  <a:lnTo>
                    <a:pt x="366991" y="73748"/>
                  </a:lnTo>
                  <a:lnTo>
                    <a:pt x="446464" y="73748"/>
                  </a:lnTo>
                  <a:lnTo>
                    <a:pt x="446464" y="289940"/>
                  </a:lnTo>
                  <a:cubicBezTo>
                    <a:pt x="446549" y="321443"/>
                    <a:pt x="467593" y="349042"/>
                    <a:pt x="497957" y="357472"/>
                  </a:cubicBezTo>
                  <a:cubicBezTo>
                    <a:pt x="499252" y="357763"/>
                    <a:pt x="500289" y="357990"/>
                    <a:pt x="501617" y="358216"/>
                  </a:cubicBezTo>
                  <a:close/>
                  <a:moveTo>
                    <a:pt x="307369" y="659002"/>
                  </a:moveTo>
                  <a:lnTo>
                    <a:pt x="307369" y="529798"/>
                  </a:lnTo>
                  <a:lnTo>
                    <a:pt x="282141" y="529798"/>
                  </a:lnTo>
                  <a:lnTo>
                    <a:pt x="282141" y="659002"/>
                  </a:lnTo>
                  <a:close/>
                  <a:moveTo>
                    <a:pt x="479012" y="659002"/>
                  </a:moveTo>
                  <a:lnTo>
                    <a:pt x="479012" y="636502"/>
                  </a:lnTo>
                  <a:lnTo>
                    <a:pt x="419099" y="636502"/>
                  </a:lnTo>
                  <a:lnTo>
                    <a:pt x="419099" y="605099"/>
                  </a:lnTo>
                  <a:lnTo>
                    <a:pt x="470106" y="605099"/>
                  </a:lnTo>
                  <a:lnTo>
                    <a:pt x="470106" y="582729"/>
                  </a:lnTo>
                  <a:lnTo>
                    <a:pt x="419034" y="582729"/>
                  </a:lnTo>
                  <a:lnTo>
                    <a:pt x="419034" y="552298"/>
                  </a:lnTo>
                  <a:lnTo>
                    <a:pt x="478947" y="552298"/>
                  </a:lnTo>
                  <a:lnTo>
                    <a:pt x="478947" y="529798"/>
                  </a:lnTo>
                  <a:lnTo>
                    <a:pt x="393806" y="529798"/>
                  </a:lnTo>
                  <a:lnTo>
                    <a:pt x="393806" y="659002"/>
                  </a:lnTo>
                  <a:close/>
                  <a:moveTo>
                    <a:pt x="659787" y="659002"/>
                  </a:moveTo>
                  <a:lnTo>
                    <a:pt x="659787" y="529798"/>
                  </a:lnTo>
                  <a:lnTo>
                    <a:pt x="634526" y="529798"/>
                  </a:lnTo>
                  <a:lnTo>
                    <a:pt x="634526" y="608919"/>
                  </a:lnTo>
                  <a:lnTo>
                    <a:pt x="583357" y="529798"/>
                  </a:lnTo>
                  <a:lnTo>
                    <a:pt x="560688" y="529798"/>
                  </a:lnTo>
                  <a:lnTo>
                    <a:pt x="560688" y="659002"/>
                  </a:lnTo>
                  <a:lnTo>
                    <a:pt x="586175" y="659002"/>
                  </a:lnTo>
                  <a:lnTo>
                    <a:pt x="586175" y="579686"/>
                  </a:lnTo>
                  <a:lnTo>
                    <a:pt x="637344" y="659002"/>
                  </a:lnTo>
                  <a:close/>
                  <a:moveTo>
                    <a:pt x="222099" y="529798"/>
                  </a:moveTo>
                  <a:lnTo>
                    <a:pt x="195769" y="529798"/>
                  </a:lnTo>
                  <a:lnTo>
                    <a:pt x="175626" y="611283"/>
                  </a:lnTo>
                  <a:lnTo>
                    <a:pt x="152017" y="529798"/>
                  </a:lnTo>
                  <a:lnTo>
                    <a:pt x="133136" y="529798"/>
                  </a:lnTo>
                  <a:lnTo>
                    <a:pt x="109560" y="611283"/>
                  </a:lnTo>
                  <a:lnTo>
                    <a:pt x="89578" y="529798"/>
                  </a:lnTo>
                  <a:lnTo>
                    <a:pt x="63249" y="529798"/>
                  </a:lnTo>
                  <a:lnTo>
                    <a:pt x="97739" y="659002"/>
                  </a:lnTo>
                  <a:lnTo>
                    <a:pt x="118822" y="659002"/>
                  </a:lnTo>
                  <a:lnTo>
                    <a:pt x="142496" y="580592"/>
                  </a:lnTo>
                  <a:lnTo>
                    <a:pt x="166266" y="659002"/>
                  </a:lnTo>
                  <a:lnTo>
                    <a:pt x="187317" y="659002"/>
                  </a:lnTo>
                  <a:close/>
                  <a:moveTo>
                    <a:pt x="56448" y="73748"/>
                  </a:moveTo>
                  <a:lnTo>
                    <a:pt x="330752" y="73748"/>
                  </a:lnTo>
                  <a:lnTo>
                    <a:pt x="330752" y="152157"/>
                  </a:lnTo>
                  <a:lnTo>
                    <a:pt x="56448" y="152157"/>
                  </a:lnTo>
                  <a:close/>
                  <a:moveTo>
                    <a:pt x="155709" y="435428"/>
                  </a:moveTo>
                  <a:lnTo>
                    <a:pt x="155709" y="174819"/>
                  </a:lnTo>
                  <a:lnTo>
                    <a:pt x="234114" y="174819"/>
                  </a:lnTo>
                  <a:lnTo>
                    <a:pt x="234114" y="435428"/>
                  </a:lnTo>
                  <a:close/>
                  <a:moveTo>
                    <a:pt x="660952" y="0"/>
                  </a:moveTo>
                  <a:cubicBezTo>
                    <a:pt x="701473" y="54"/>
                    <a:pt x="734292" y="32916"/>
                    <a:pt x="734273" y="73424"/>
                  </a:cubicBezTo>
                  <a:lnTo>
                    <a:pt x="734273" y="73424"/>
                  </a:lnTo>
                  <a:lnTo>
                    <a:pt x="734273" y="660685"/>
                  </a:lnTo>
                  <a:cubicBezTo>
                    <a:pt x="734202" y="701276"/>
                    <a:pt x="701266" y="734141"/>
                    <a:pt x="660661" y="734141"/>
                  </a:cubicBezTo>
                  <a:lnTo>
                    <a:pt x="73450" y="734141"/>
                  </a:lnTo>
                  <a:cubicBezTo>
                    <a:pt x="32880" y="734122"/>
                    <a:pt x="0" y="701240"/>
                    <a:pt x="0" y="660685"/>
                  </a:cubicBezTo>
                  <a:lnTo>
                    <a:pt x="0" y="73456"/>
                  </a:lnTo>
                  <a:cubicBezTo>
                    <a:pt x="-36" y="32948"/>
                    <a:pt x="32766" y="71"/>
                    <a:pt x="73288" y="0"/>
                  </a:cubicBezTo>
                  <a:lnTo>
                    <a:pt x="660952" y="0"/>
                  </a:lnTo>
                  <a:close/>
                </a:path>
              </a:pathLst>
            </a:custGeom>
            <a:solidFill>
              <a:srgbClr val="006699"/>
            </a:solidFill>
            <a:ln w="3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9787E5-0756-E81C-7D49-58D1938DC09E}"/>
              </a:ext>
            </a:extLst>
          </p:cNvPr>
          <p:cNvSpPr txBox="1"/>
          <p:nvPr/>
        </p:nvSpPr>
        <p:spPr>
          <a:xfrm>
            <a:off x="227680" y="1462325"/>
            <a:ext cx="4815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Example: Slow RFKO frequency sweep through coasting beam stack (from higher frequencies towards resonance).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FD1B1-4531-5410-E4F2-5A536F65DDDE}"/>
              </a:ext>
            </a:extLst>
          </p:cNvPr>
          <p:cNvSpPr txBox="1"/>
          <p:nvPr/>
        </p:nvSpPr>
        <p:spPr>
          <a:xfrm>
            <a:off x="9410574" y="5124272"/>
            <a:ext cx="2553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← </a:t>
            </a:r>
            <a:r>
              <a:rPr lang="en-US" sz="140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Schematic illustration (!)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based several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assumptions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64A40-9D81-17E6-B51B-2E302BF24179}"/>
              </a:ext>
            </a:extLst>
          </p:cNvPr>
          <p:cNvSpPr txBox="1"/>
          <p:nvPr/>
        </p:nvSpPr>
        <p:spPr>
          <a:xfrm>
            <a:off x="10596563" y="5847353"/>
            <a:ext cx="1595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See appendix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F10535-E3FF-BB06-089F-1B5A14EB62AB}"/>
              </a:ext>
            </a:extLst>
          </p:cNvPr>
          <p:cNvGrpSpPr/>
          <p:nvPr/>
        </p:nvGrpSpPr>
        <p:grpSpPr>
          <a:xfrm>
            <a:off x="5274482" y="838787"/>
            <a:ext cx="5734603" cy="5262500"/>
            <a:chOff x="909555" y="846487"/>
            <a:chExt cx="5434003" cy="497167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2B028C7-3F0A-6DDB-57D5-3A7DABCCE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555" y="1039833"/>
              <a:ext cx="3962105" cy="4778333"/>
            </a:xfrm>
            <a:prstGeom prst="rect">
              <a:avLst/>
            </a:prstGeom>
          </p:spPr>
        </p:pic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3DC3BC70-6214-281D-2DCE-1A051A7889A8}"/>
                </a:ext>
              </a:extLst>
            </p:cNvPr>
            <p:cNvSpPr/>
            <p:nvPr/>
          </p:nvSpPr>
          <p:spPr>
            <a:xfrm flipH="1">
              <a:off x="3126802" y="1100999"/>
              <a:ext cx="823536" cy="130665"/>
            </a:xfrm>
            <a:prstGeom prst="rightArrow">
              <a:avLst>
                <a:gd name="adj1" fmla="val 15982"/>
                <a:gd name="adj2" fmla="val 10345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433BC5-754D-2A71-F7A5-D41A2E617896}"/>
                </a:ext>
              </a:extLst>
            </p:cNvPr>
            <p:cNvSpPr txBox="1"/>
            <p:nvPr/>
          </p:nvSpPr>
          <p:spPr>
            <a:xfrm>
              <a:off x="3237918" y="846487"/>
              <a:ext cx="3105640" cy="29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Frequency sweep (several seconds) </a:t>
              </a:r>
            </a:p>
          </p:txBody>
        </p:sp>
      </p:grpSp>
      <p:pic>
        <p:nvPicPr>
          <p:cNvPr id="32" name="Picture 31" descr="\documentclass{article}&#10;\usepackage{array}&#10;\usepackage{amsmath}&#10;\pagestyle{empty}&#10;\usepackage{sansmath}&#10;\sansmath&#10;\renewcommand{\familydefault}{\sfdefault}&#10;\begin{document}&#10;\begin{center}&#10;&#10;\begin{align*}&#10;Q_x &amp;= 1.672  \\&#10; &amp;\text{(off momentum)}  \\&#10;Q'_x &amp;\approx -1.3 \\&#10;\dfrac{\epsilon_{x,\text{He}}}{\epsilon_{x,\text{C}}} &amp;\approx0.05^{*}\\&#10;E_\text{kin} &amp;= 200\,\text{MeV/u}\\&#10;N_\text{He}/N_\text{C} &amp;\approx 10-15\,\%\\&#10;\end{align*}&#10;&#10;\end{center}&#10;\end{document}" title="IguanaTex Bitmap Display">
            <a:extLst>
              <a:ext uri="{FF2B5EF4-FFF2-40B4-BE49-F238E27FC236}">
                <a16:creationId xmlns:a16="http://schemas.microsoft.com/office/drawing/2014/main" id="{6ACCC5A2-B541-C935-E299-5E6A2E640E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5" y="2755986"/>
            <a:ext cx="1956040" cy="1839405"/>
          </a:xfrm>
          <a:prstGeom prst="rect">
            <a:avLst/>
          </a:prstGeom>
        </p:spPr>
      </p:pic>
      <p:pic>
        <p:nvPicPr>
          <p:cNvPr id="35" name="Graphic 34" descr="Magnifying glass with solid fill">
            <a:extLst>
              <a:ext uri="{FF2B5EF4-FFF2-40B4-BE49-F238E27FC236}">
                <a16:creationId xmlns:a16="http://schemas.microsoft.com/office/drawing/2014/main" id="{D8B05114-64C8-DF9E-7674-C9AA1CE2E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198407" y="159010"/>
            <a:ext cx="1138103" cy="11381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B7FDF9-F590-8199-296D-DC87E7A058FF}"/>
                  </a:ext>
                </a:extLst>
              </p:cNvPr>
              <p:cNvSpPr txBox="1"/>
              <p:nvPr/>
            </p:nvSpPr>
            <p:spPr>
              <a:xfrm>
                <a:off x="783893" y="5180265"/>
                <a:ext cx="4235326" cy="360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tx2"/>
                    </a:solidFill>
                  </a:rPr>
                  <a:t>He and C with the expected offset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</m:oMath>
                </a14:m>
                <a:endParaRPr lang="en-US" sz="1600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B7FDF9-F590-8199-296D-DC87E7A05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93" y="5180265"/>
                <a:ext cx="4235326" cy="360804"/>
              </a:xfrm>
              <a:prstGeom prst="rect">
                <a:avLst/>
              </a:prstGeom>
              <a:blipFill>
                <a:blip r:embed="rId10"/>
                <a:stretch>
                  <a:fillRect l="-865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Graphic 36" descr="Checkbox Checked with solid fill">
            <a:extLst>
              <a:ext uri="{FF2B5EF4-FFF2-40B4-BE49-F238E27FC236}">
                <a16:creationId xmlns:a16="http://schemas.microsoft.com/office/drawing/2014/main" id="{F2C61F6F-CEBB-069D-7678-EC27B39A3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2601" y="5124272"/>
            <a:ext cx="472789" cy="4727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898B196-8482-9825-2AF6-506EFE519470}"/>
              </a:ext>
            </a:extLst>
          </p:cNvPr>
          <p:cNvSpPr txBox="1"/>
          <p:nvPr/>
        </p:nvSpPr>
        <p:spPr>
          <a:xfrm>
            <a:off x="-30261" y="5947398"/>
            <a:ext cx="15954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* Assumed value</a:t>
            </a:r>
          </a:p>
        </p:txBody>
      </p:sp>
    </p:spTree>
    <p:extLst>
      <p:ext uri="{BB962C8B-B14F-4D97-AF65-F5344CB8AC3E}">
        <p14:creationId xmlns:p14="http://schemas.microsoft.com/office/powerpoint/2010/main" val="3930201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641D6-A499-D4D5-E4C0-1233FAE4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Beam SX at MedAustron: Simulations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E8F-9DDA-4408-E2B2-D762867CB0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23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A5DF1-BC0C-7200-3853-FBE0DFC803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22" name="Picture 21" descr="\documentclass{article}&#10;\usepackage{array}&#10;\usepackage{amsmath}&#10;\pagestyle{empty}&#10;\usepackage{sansmath}&#10;\sansmath&#10;\renewcommand{\familydefault}{\sfdefault}&#10;\begin{document}&#10;\begin{center}&#10;&#10;\begin{align*}&#10;Q_x &amp;= 1.672  \\&#10; &amp;\text{(off momentum)}  \\&#10;Q'_x &amp;\approx -1.3 \\&#10;\dfrac{\epsilon_{x,\text{He}}}{\epsilon_{x,\text{C}}} &amp;\approx0.05^{*}\\&#10;E_\text{kin} &amp;= 200\,\text{MeV/u}\\&#10;N_\text{He}/N_\text{C} &amp;\approx 10-15\,\%\\&#10;\end{align*}&#10;&#10;\end{center}&#10;\end{document}" title="IguanaTex Bitmap Display">
            <a:extLst>
              <a:ext uri="{FF2B5EF4-FFF2-40B4-BE49-F238E27FC236}">
                <a16:creationId xmlns:a16="http://schemas.microsoft.com/office/drawing/2014/main" id="{E8DE0EEE-B1D2-8FD2-0407-0C7D0821AA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6" y="3390101"/>
            <a:ext cx="2106356" cy="1980758"/>
          </a:xfrm>
          <a:prstGeom prst="rect">
            <a:avLst/>
          </a:prstGeom>
        </p:spPr>
      </p:pic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E3B00181-7CC4-63B3-AFFB-951E72164973}"/>
              </a:ext>
            </a:extLst>
          </p:cNvPr>
          <p:cNvSpPr/>
          <p:nvPr/>
        </p:nvSpPr>
        <p:spPr>
          <a:xfrm>
            <a:off x="359836" y="986019"/>
            <a:ext cx="6831993" cy="1678246"/>
          </a:xfrm>
          <a:prstGeom prst="roundRect">
            <a:avLst>
              <a:gd name="adj" fmla="val 0"/>
            </a:avLst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marL="57150">
              <a:spcBef>
                <a:spcPts val="1200"/>
              </a:spcBef>
            </a:pPr>
            <a:r>
              <a:rPr lang="en-US" sz="1600" dirty="0">
                <a:solidFill>
                  <a:srgbClr val="4B2E2E"/>
                </a:solidFill>
              </a:rPr>
              <a:t>In this configuration, </a:t>
            </a:r>
            <a:r>
              <a:rPr lang="en-US" sz="1600" b="1" dirty="0">
                <a:solidFill>
                  <a:srgbClr val="4B2E2E"/>
                </a:solidFill>
              </a:rPr>
              <a:t>Xsuite simulations </a:t>
            </a:r>
            <a:r>
              <a:rPr lang="en-US" sz="1600" dirty="0">
                <a:solidFill>
                  <a:srgbClr val="4B2E2E"/>
                </a:solidFill>
              </a:rPr>
              <a:t>suggest that when applying a </a:t>
            </a:r>
          </a:p>
          <a:p>
            <a:pPr marL="57150">
              <a:spcBef>
                <a:spcPts val="1200"/>
              </a:spcBef>
            </a:pPr>
            <a:r>
              <a:rPr lang="en-US" sz="1600" dirty="0">
                <a:solidFill>
                  <a:srgbClr val="4B2E2E"/>
                </a:solidFill>
              </a:rPr>
              <a:t>... </a:t>
            </a:r>
            <a:r>
              <a:rPr lang="en-US" sz="1600" b="1" dirty="0">
                <a:solidFill>
                  <a:srgbClr val="4B2E2E"/>
                </a:solidFill>
              </a:rPr>
              <a:t>broadband phase shift keying excitation </a:t>
            </a:r>
            <a:r>
              <a:rPr lang="en-US" sz="1600" dirty="0">
                <a:solidFill>
                  <a:srgbClr val="4B2E2E"/>
                </a:solidFill>
              </a:rPr>
              <a:t>centered at C tunes, </a:t>
            </a:r>
          </a:p>
          <a:p>
            <a:pPr marL="57150">
              <a:spcBef>
                <a:spcPts val="1200"/>
              </a:spcBef>
            </a:pPr>
            <a:r>
              <a:rPr lang="en-US" sz="1600" b="1" dirty="0">
                <a:solidFill>
                  <a:srgbClr val="4B2E2E"/>
                </a:solidFill>
              </a:rPr>
              <a:t>... He extraction begins with a delay </a:t>
            </a:r>
            <a:r>
              <a:rPr lang="en-US" sz="1600" dirty="0">
                <a:solidFill>
                  <a:srgbClr val="4B2E2E"/>
                </a:solidFill>
              </a:rPr>
              <a:t>due to the initially smaller horizontal He emittance.</a:t>
            </a:r>
            <a:endParaRPr lang="en-US" sz="1200" i="1" dirty="0">
              <a:solidFill>
                <a:srgbClr val="4B2E2E"/>
              </a:solidFill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90E9F35-7800-5EB2-B8E8-7BA908F09374}"/>
              </a:ext>
            </a:extLst>
          </p:cNvPr>
          <p:cNvGrpSpPr>
            <a:grpSpLocks noChangeAspect="1"/>
          </p:cNvGrpSpPr>
          <p:nvPr/>
        </p:nvGrpSpPr>
        <p:grpSpPr>
          <a:xfrm>
            <a:off x="2630195" y="3006079"/>
            <a:ext cx="2978135" cy="2399932"/>
            <a:chOff x="810894" y="3152992"/>
            <a:chExt cx="3645589" cy="2937799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CD687BC1-63D5-085B-CF63-FAFD7755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50354"/>
            <a:stretch>
              <a:fillRect/>
            </a:stretch>
          </p:blipFill>
          <p:spPr>
            <a:xfrm>
              <a:off x="810894" y="3319863"/>
              <a:ext cx="3551788" cy="2770928"/>
            </a:xfrm>
            <a:prstGeom prst="rect">
              <a:avLst/>
            </a:prstGeom>
          </p:spPr>
        </p:pic>
        <p:pic>
          <p:nvPicPr>
            <p:cNvPr id="197" name="Graphic 196" descr="Badge 3 outline">
              <a:extLst>
                <a:ext uri="{FF2B5EF4-FFF2-40B4-BE49-F238E27FC236}">
                  <a16:creationId xmlns:a16="http://schemas.microsoft.com/office/drawing/2014/main" id="{717B8339-8FFA-2976-B7D2-FE13F6492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22741" y="4047473"/>
              <a:ext cx="333742" cy="333742"/>
            </a:xfrm>
            <a:prstGeom prst="rect">
              <a:avLst/>
            </a:prstGeom>
          </p:spPr>
        </p:pic>
        <p:pic>
          <p:nvPicPr>
            <p:cNvPr id="199" name="Graphic 198" descr="Badge outline">
              <a:extLst>
                <a:ext uri="{FF2B5EF4-FFF2-40B4-BE49-F238E27FC236}">
                  <a16:creationId xmlns:a16="http://schemas.microsoft.com/office/drawing/2014/main" id="{43EA88FB-F138-18DB-5D78-AF0DE3E89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55253" y="3935101"/>
              <a:ext cx="333742" cy="333742"/>
            </a:xfrm>
            <a:prstGeom prst="rect">
              <a:avLst/>
            </a:prstGeom>
          </p:spPr>
        </p:pic>
        <p:pic>
          <p:nvPicPr>
            <p:cNvPr id="201" name="Graphic 200" descr="Badge 1 outline">
              <a:extLst>
                <a:ext uri="{FF2B5EF4-FFF2-40B4-BE49-F238E27FC236}">
                  <a16:creationId xmlns:a16="http://schemas.microsoft.com/office/drawing/2014/main" id="{9C62D493-2E64-9D19-E07C-776E05E1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88382" y="3152992"/>
              <a:ext cx="333742" cy="333742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FB3F3D5-14EF-8596-65A7-07B23D6AB5EB}"/>
              </a:ext>
            </a:extLst>
          </p:cNvPr>
          <p:cNvGrpSpPr>
            <a:grpSpLocks noChangeAspect="1"/>
          </p:cNvGrpSpPr>
          <p:nvPr/>
        </p:nvGrpSpPr>
        <p:grpSpPr>
          <a:xfrm>
            <a:off x="5785410" y="2965647"/>
            <a:ext cx="4903577" cy="2476723"/>
            <a:chOff x="5012484" y="3121970"/>
            <a:chExt cx="5854662" cy="2957102"/>
          </a:xfrm>
        </p:grpSpPr>
        <p:pic>
          <p:nvPicPr>
            <p:cNvPr id="230" name="Picture 229" descr="A screen shot of a graph&#10;&#10;AI-generated content may be incorrect.">
              <a:extLst>
                <a:ext uri="{FF2B5EF4-FFF2-40B4-BE49-F238E27FC236}">
                  <a16:creationId xmlns:a16="http://schemas.microsoft.com/office/drawing/2014/main" id="{33F9FE6E-12F8-8B85-0D38-EC516E39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484" y="3121970"/>
              <a:ext cx="2340863" cy="2926080"/>
            </a:xfrm>
            <a:prstGeom prst="rect">
              <a:avLst/>
            </a:prstGeom>
          </p:spPr>
        </p:pic>
        <p:pic>
          <p:nvPicPr>
            <p:cNvPr id="232" name="Picture 231" descr="A screen shot of a graph&#10;&#10;AI-generated content may be incorrect.">
              <a:extLst>
                <a:ext uri="{FF2B5EF4-FFF2-40B4-BE49-F238E27FC236}">
                  <a16:creationId xmlns:a16="http://schemas.microsoft.com/office/drawing/2014/main" id="{0B587CB6-583E-0E73-AD58-3DE2BBF6F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8"/>
            <a:stretch>
              <a:fillRect/>
            </a:stretch>
          </p:blipFill>
          <p:spPr>
            <a:xfrm>
              <a:off x="7259895" y="3137481"/>
              <a:ext cx="1817966" cy="2926080"/>
            </a:xfrm>
            <a:prstGeom prst="rect">
              <a:avLst/>
            </a:prstGeom>
          </p:spPr>
        </p:pic>
        <p:pic>
          <p:nvPicPr>
            <p:cNvPr id="234" name="Picture 233" descr="A screen shot of a graph&#10;&#10;AI-generated content may be incorrect.">
              <a:extLst>
                <a:ext uri="{FF2B5EF4-FFF2-40B4-BE49-F238E27FC236}">
                  <a16:creationId xmlns:a16="http://schemas.microsoft.com/office/drawing/2014/main" id="{B960A63E-5AC6-4C94-800A-C52F4AA0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8"/>
            <a:stretch>
              <a:fillRect/>
            </a:stretch>
          </p:blipFill>
          <p:spPr>
            <a:xfrm>
              <a:off x="9049180" y="3152992"/>
              <a:ext cx="1817966" cy="2926080"/>
            </a:xfrm>
            <a:prstGeom prst="rect">
              <a:avLst/>
            </a:prstGeom>
          </p:spPr>
        </p:pic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id="{C5F1D105-6C4A-83B3-7833-867DB1A77464}"/>
              </a:ext>
            </a:extLst>
          </p:cNvPr>
          <p:cNvSpPr txBox="1"/>
          <p:nvPr/>
        </p:nvSpPr>
        <p:spPr>
          <a:xfrm>
            <a:off x="10671578" y="4141133"/>
            <a:ext cx="1504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(1) Initial losses during sextupole ramp: mainly C.</a:t>
            </a: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3BD4DDFA-0478-C396-3A3B-A99069EA52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41566" y="1010778"/>
            <a:ext cx="3318648" cy="1835711"/>
          </a:xfrm>
          <a:prstGeom prst="rect">
            <a:avLst/>
          </a:prstGeom>
        </p:spPr>
      </p:pic>
      <p:pic>
        <p:nvPicPr>
          <p:cNvPr id="256" name="Picture 255" descr="\documentclass{article}&#10;\usepackage{array}&#10;\usepackage{amsmath}&#10;\pagestyle{empty}&#10;\usepackage{sansmath}&#10;\sansmath&#10;\renewcommand{\familydefault}{\sfdefault}&#10;\begin{document}&#10;\begin{center}&#10;&#10;\begin{align*}&#10;BW_\text{n2n}&amp;=0.009\\&#10;Q_\text{exc, cent.}&amp;=1.672\\&#10;\end{align*}&#10;&#10;\end{center}&#10;\end{document}" title="IguanaTex Bitmap Display">
            <a:extLst>
              <a:ext uri="{FF2B5EF4-FFF2-40B4-BE49-F238E27FC236}">
                <a16:creationId xmlns:a16="http://schemas.microsoft.com/office/drawing/2014/main" id="{775A0CF9-96B6-42ED-840B-B1917CE758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94" y="1661984"/>
            <a:ext cx="1417379" cy="477583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</p:pic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6DEB07D-2B01-3818-FB4D-9E1E2D965951}"/>
              </a:ext>
            </a:extLst>
          </p:cNvPr>
          <p:cNvGrpSpPr/>
          <p:nvPr/>
        </p:nvGrpSpPr>
        <p:grpSpPr>
          <a:xfrm>
            <a:off x="10877838" y="44929"/>
            <a:ext cx="1297952" cy="662327"/>
            <a:chOff x="10160446" y="57738"/>
            <a:chExt cx="1907779" cy="944141"/>
          </a:xfrm>
        </p:grpSpPr>
        <p:pic>
          <p:nvPicPr>
            <p:cNvPr id="262" name="Grafik 2" descr="Ein Bild, das Logo, Schrift, Grafiken, Kreis enthält.&#10;&#10;Automatisch generierte Beschreibung">
              <a:extLst>
                <a:ext uri="{FF2B5EF4-FFF2-40B4-BE49-F238E27FC236}">
                  <a16:creationId xmlns:a16="http://schemas.microsoft.com/office/drawing/2014/main" id="{6E12B4C7-7151-D6EC-4ECC-AAD81A8D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8076" y="57738"/>
              <a:ext cx="1010149" cy="944141"/>
            </a:xfrm>
            <a:prstGeom prst="rect">
              <a:avLst/>
            </a:prstGeom>
          </p:spPr>
        </p:pic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56EEFB75-F6E9-552F-4707-77CA4A5A470F}"/>
                </a:ext>
              </a:extLst>
            </p:cNvPr>
            <p:cNvSpPr/>
            <p:nvPr/>
          </p:nvSpPr>
          <p:spPr>
            <a:xfrm>
              <a:off x="10160446" y="162737"/>
              <a:ext cx="734272" cy="734141"/>
            </a:xfrm>
            <a:custGeom>
              <a:avLst/>
              <a:gdLst>
                <a:gd name="connsiteX0" fmla="*/ 525290 w 734272"/>
                <a:gd name="connsiteY0" fmla="*/ 358087 h 734141"/>
                <a:gd name="connsiteX1" fmla="*/ 528529 w 734272"/>
                <a:gd name="connsiteY1" fmla="*/ 357472 h 734141"/>
                <a:gd name="connsiteX2" fmla="*/ 580054 w 734272"/>
                <a:gd name="connsiteY2" fmla="*/ 289940 h 734141"/>
                <a:gd name="connsiteX3" fmla="*/ 579374 w 734272"/>
                <a:gd name="connsiteY3" fmla="*/ 73748 h 734141"/>
                <a:gd name="connsiteX4" fmla="*/ 659366 w 734272"/>
                <a:gd name="connsiteY4" fmla="*/ 73748 h 734141"/>
                <a:gd name="connsiteX5" fmla="*/ 659366 w 734272"/>
                <a:gd name="connsiteY5" fmla="*/ 291073 h 734141"/>
                <a:gd name="connsiteX6" fmla="*/ 528529 w 734272"/>
                <a:gd name="connsiteY6" fmla="*/ 437047 h 734141"/>
                <a:gd name="connsiteX7" fmla="*/ 525290 w 734272"/>
                <a:gd name="connsiteY7" fmla="*/ 437403 h 734141"/>
                <a:gd name="connsiteX8" fmla="*/ 501487 w 734272"/>
                <a:gd name="connsiteY8" fmla="*/ 437500 h 734141"/>
                <a:gd name="connsiteX9" fmla="*/ 497342 w 734272"/>
                <a:gd name="connsiteY9" fmla="*/ 437144 h 734141"/>
                <a:gd name="connsiteX10" fmla="*/ 366991 w 734272"/>
                <a:gd name="connsiteY10" fmla="*/ 291850 h 734141"/>
                <a:gd name="connsiteX11" fmla="*/ 366991 w 734272"/>
                <a:gd name="connsiteY11" fmla="*/ 73748 h 734141"/>
                <a:gd name="connsiteX12" fmla="*/ 446464 w 734272"/>
                <a:gd name="connsiteY12" fmla="*/ 73748 h 734141"/>
                <a:gd name="connsiteX13" fmla="*/ 446464 w 734272"/>
                <a:gd name="connsiteY13" fmla="*/ 289940 h 734141"/>
                <a:gd name="connsiteX14" fmla="*/ 497957 w 734272"/>
                <a:gd name="connsiteY14" fmla="*/ 357472 h 734141"/>
                <a:gd name="connsiteX15" fmla="*/ 501617 w 734272"/>
                <a:gd name="connsiteY15" fmla="*/ 358216 h 734141"/>
                <a:gd name="connsiteX16" fmla="*/ 307369 w 734272"/>
                <a:gd name="connsiteY16" fmla="*/ 659002 h 734141"/>
                <a:gd name="connsiteX17" fmla="*/ 307369 w 734272"/>
                <a:gd name="connsiteY17" fmla="*/ 529798 h 734141"/>
                <a:gd name="connsiteX18" fmla="*/ 282141 w 734272"/>
                <a:gd name="connsiteY18" fmla="*/ 529798 h 734141"/>
                <a:gd name="connsiteX19" fmla="*/ 282141 w 734272"/>
                <a:gd name="connsiteY19" fmla="*/ 659002 h 734141"/>
                <a:gd name="connsiteX20" fmla="*/ 479012 w 734272"/>
                <a:gd name="connsiteY20" fmla="*/ 659002 h 734141"/>
                <a:gd name="connsiteX21" fmla="*/ 479012 w 734272"/>
                <a:gd name="connsiteY21" fmla="*/ 636502 h 734141"/>
                <a:gd name="connsiteX22" fmla="*/ 419099 w 734272"/>
                <a:gd name="connsiteY22" fmla="*/ 636502 h 734141"/>
                <a:gd name="connsiteX23" fmla="*/ 419099 w 734272"/>
                <a:gd name="connsiteY23" fmla="*/ 605099 h 734141"/>
                <a:gd name="connsiteX24" fmla="*/ 470106 w 734272"/>
                <a:gd name="connsiteY24" fmla="*/ 605099 h 734141"/>
                <a:gd name="connsiteX25" fmla="*/ 470106 w 734272"/>
                <a:gd name="connsiteY25" fmla="*/ 582729 h 734141"/>
                <a:gd name="connsiteX26" fmla="*/ 419034 w 734272"/>
                <a:gd name="connsiteY26" fmla="*/ 582729 h 734141"/>
                <a:gd name="connsiteX27" fmla="*/ 419034 w 734272"/>
                <a:gd name="connsiteY27" fmla="*/ 552298 h 734141"/>
                <a:gd name="connsiteX28" fmla="*/ 478947 w 734272"/>
                <a:gd name="connsiteY28" fmla="*/ 552298 h 734141"/>
                <a:gd name="connsiteX29" fmla="*/ 478947 w 734272"/>
                <a:gd name="connsiteY29" fmla="*/ 529798 h 734141"/>
                <a:gd name="connsiteX30" fmla="*/ 393806 w 734272"/>
                <a:gd name="connsiteY30" fmla="*/ 529798 h 734141"/>
                <a:gd name="connsiteX31" fmla="*/ 393806 w 734272"/>
                <a:gd name="connsiteY31" fmla="*/ 659002 h 734141"/>
                <a:gd name="connsiteX32" fmla="*/ 659787 w 734272"/>
                <a:gd name="connsiteY32" fmla="*/ 659002 h 734141"/>
                <a:gd name="connsiteX33" fmla="*/ 659787 w 734272"/>
                <a:gd name="connsiteY33" fmla="*/ 529798 h 734141"/>
                <a:gd name="connsiteX34" fmla="*/ 634526 w 734272"/>
                <a:gd name="connsiteY34" fmla="*/ 529798 h 734141"/>
                <a:gd name="connsiteX35" fmla="*/ 634526 w 734272"/>
                <a:gd name="connsiteY35" fmla="*/ 608919 h 734141"/>
                <a:gd name="connsiteX36" fmla="*/ 583357 w 734272"/>
                <a:gd name="connsiteY36" fmla="*/ 529798 h 734141"/>
                <a:gd name="connsiteX37" fmla="*/ 560688 w 734272"/>
                <a:gd name="connsiteY37" fmla="*/ 529798 h 734141"/>
                <a:gd name="connsiteX38" fmla="*/ 560688 w 734272"/>
                <a:gd name="connsiteY38" fmla="*/ 659002 h 734141"/>
                <a:gd name="connsiteX39" fmla="*/ 586175 w 734272"/>
                <a:gd name="connsiteY39" fmla="*/ 659002 h 734141"/>
                <a:gd name="connsiteX40" fmla="*/ 586175 w 734272"/>
                <a:gd name="connsiteY40" fmla="*/ 579686 h 734141"/>
                <a:gd name="connsiteX41" fmla="*/ 637344 w 734272"/>
                <a:gd name="connsiteY41" fmla="*/ 659002 h 734141"/>
                <a:gd name="connsiteX42" fmla="*/ 222099 w 734272"/>
                <a:gd name="connsiteY42" fmla="*/ 529798 h 734141"/>
                <a:gd name="connsiteX43" fmla="*/ 195769 w 734272"/>
                <a:gd name="connsiteY43" fmla="*/ 529798 h 734141"/>
                <a:gd name="connsiteX44" fmla="*/ 175626 w 734272"/>
                <a:gd name="connsiteY44" fmla="*/ 611283 h 734141"/>
                <a:gd name="connsiteX45" fmla="*/ 152017 w 734272"/>
                <a:gd name="connsiteY45" fmla="*/ 529798 h 734141"/>
                <a:gd name="connsiteX46" fmla="*/ 133136 w 734272"/>
                <a:gd name="connsiteY46" fmla="*/ 529798 h 734141"/>
                <a:gd name="connsiteX47" fmla="*/ 109560 w 734272"/>
                <a:gd name="connsiteY47" fmla="*/ 611283 h 734141"/>
                <a:gd name="connsiteX48" fmla="*/ 89578 w 734272"/>
                <a:gd name="connsiteY48" fmla="*/ 529798 h 734141"/>
                <a:gd name="connsiteX49" fmla="*/ 63249 w 734272"/>
                <a:gd name="connsiteY49" fmla="*/ 529798 h 734141"/>
                <a:gd name="connsiteX50" fmla="*/ 97739 w 734272"/>
                <a:gd name="connsiteY50" fmla="*/ 659002 h 734141"/>
                <a:gd name="connsiteX51" fmla="*/ 118822 w 734272"/>
                <a:gd name="connsiteY51" fmla="*/ 659002 h 734141"/>
                <a:gd name="connsiteX52" fmla="*/ 142496 w 734272"/>
                <a:gd name="connsiteY52" fmla="*/ 580592 h 734141"/>
                <a:gd name="connsiteX53" fmla="*/ 166266 w 734272"/>
                <a:gd name="connsiteY53" fmla="*/ 659002 h 734141"/>
                <a:gd name="connsiteX54" fmla="*/ 187317 w 734272"/>
                <a:gd name="connsiteY54" fmla="*/ 659002 h 734141"/>
                <a:gd name="connsiteX55" fmla="*/ 56448 w 734272"/>
                <a:gd name="connsiteY55" fmla="*/ 73748 h 734141"/>
                <a:gd name="connsiteX56" fmla="*/ 330752 w 734272"/>
                <a:gd name="connsiteY56" fmla="*/ 73748 h 734141"/>
                <a:gd name="connsiteX57" fmla="*/ 330752 w 734272"/>
                <a:gd name="connsiteY57" fmla="*/ 152157 h 734141"/>
                <a:gd name="connsiteX58" fmla="*/ 56448 w 734272"/>
                <a:gd name="connsiteY58" fmla="*/ 152157 h 734141"/>
                <a:gd name="connsiteX59" fmla="*/ 155709 w 734272"/>
                <a:gd name="connsiteY59" fmla="*/ 435428 h 734141"/>
                <a:gd name="connsiteX60" fmla="*/ 155709 w 734272"/>
                <a:gd name="connsiteY60" fmla="*/ 174819 h 734141"/>
                <a:gd name="connsiteX61" fmla="*/ 234114 w 734272"/>
                <a:gd name="connsiteY61" fmla="*/ 174819 h 734141"/>
                <a:gd name="connsiteX62" fmla="*/ 234114 w 734272"/>
                <a:gd name="connsiteY62" fmla="*/ 435428 h 734141"/>
                <a:gd name="connsiteX63" fmla="*/ 660952 w 734272"/>
                <a:gd name="connsiteY63" fmla="*/ 0 h 734141"/>
                <a:gd name="connsiteX64" fmla="*/ 734273 w 734272"/>
                <a:gd name="connsiteY64" fmla="*/ 73424 h 734141"/>
                <a:gd name="connsiteX65" fmla="*/ 734273 w 734272"/>
                <a:gd name="connsiteY65" fmla="*/ 73424 h 734141"/>
                <a:gd name="connsiteX66" fmla="*/ 734273 w 734272"/>
                <a:gd name="connsiteY66" fmla="*/ 660685 h 734141"/>
                <a:gd name="connsiteX67" fmla="*/ 660661 w 734272"/>
                <a:gd name="connsiteY67" fmla="*/ 734141 h 734141"/>
                <a:gd name="connsiteX68" fmla="*/ 73450 w 734272"/>
                <a:gd name="connsiteY68" fmla="*/ 734141 h 734141"/>
                <a:gd name="connsiteX69" fmla="*/ 0 w 734272"/>
                <a:gd name="connsiteY69" fmla="*/ 660685 h 734141"/>
                <a:gd name="connsiteX70" fmla="*/ 0 w 734272"/>
                <a:gd name="connsiteY70" fmla="*/ 73456 h 734141"/>
                <a:gd name="connsiteX71" fmla="*/ 73288 w 734272"/>
                <a:gd name="connsiteY71" fmla="*/ 0 h 734141"/>
                <a:gd name="connsiteX72" fmla="*/ 660952 w 734272"/>
                <a:gd name="connsiteY72" fmla="*/ 0 h 7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34272" h="734141">
                  <a:moveTo>
                    <a:pt x="525290" y="358087"/>
                  </a:moveTo>
                  <a:cubicBezTo>
                    <a:pt x="526489" y="357893"/>
                    <a:pt x="527363" y="357731"/>
                    <a:pt x="528529" y="357472"/>
                  </a:cubicBezTo>
                  <a:cubicBezTo>
                    <a:pt x="558900" y="349045"/>
                    <a:pt x="579954" y="321448"/>
                    <a:pt x="580054" y="289940"/>
                  </a:cubicBezTo>
                  <a:lnTo>
                    <a:pt x="579374" y="73748"/>
                  </a:lnTo>
                  <a:lnTo>
                    <a:pt x="659366" y="73748"/>
                  </a:lnTo>
                  <a:lnTo>
                    <a:pt x="659366" y="291073"/>
                  </a:lnTo>
                  <a:cubicBezTo>
                    <a:pt x="659353" y="365957"/>
                    <a:pt x="602989" y="428843"/>
                    <a:pt x="528529" y="437047"/>
                  </a:cubicBezTo>
                  <a:lnTo>
                    <a:pt x="525290" y="437403"/>
                  </a:lnTo>
                  <a:close/>
                  <a:moveTo>
                    <a:pt x="501487" y="437500"/>
                  </a:moveTo>
                  <a:lnTo>
                    <a:pt x="497342" y="437144"/>
                  </a:lnTo>
                  <a:cubicBezTo>
                    <a:pt x="423063" y="429264"/>
                    <a:pt x="366774" y="366517"/>
                    <a:pt x="366991" y="291850"/>
                  </a:cubicBezTo>
                  <a:lnTo>
                    <a:pt x="366991" y="73748"/>
                  </a:lnTo>
                  <a:lnTo>
                    <a:pt x="446464" y="73748"/>
                  </a:lnTo>
                  <a:lnTo>
                    <a:pt x="446464" y="289940"/>
                  </a:lnTo>
                  <a:cubicBezTo>
                    <a:pt x="446549" y="321443"/>
                    <a:pt x="467593" y="349042"/>
                    <a:pt x="497957" y="357472"/>
                  </a:cubicBezTo>
                  <a:cubicBezTo>
                    <a:pt x="499252" y="357763"/>
                    <a:pt x="500289" y="357990"/>
                    <a:pt x="501617" y="358216"/>
                  </a:cubicBezTo>
                  <a:close/>
                  <a:moveTo>
                    <a:pt x="307369" y="659002"/>
                  </a:moveTo>
                  <a:lnTo>
                    <a:pt x="307369" y="529798"/>
                  </a:lnTo>
                  <a:lnTo>
                    <a:pt x="282141" y="529798"/>
                  </a:lnTo>
                  <a:lnTo>
                    <a:pt x="282141" y="659002"/>
                  </a:lnTo>
                  <a:close/>
                  <a:moveTo>
                    <a:pt x="479012" y="659002"/>
                  </a:moveTo>
                  <a:lnTo>
                    <a:pt x="479012" y="636502"/>
                  </a:lnTo>
                  <a:lnTo>
                    <a:pt x="419099" y="636502"/>
                  </a:lnTo>
                  <a:lnTo>
                    <a:pt x="419099" y="605099"/>
                  </a:lnTo>
                  <a:lnTo>
                    <a:pt x="470106" y="605099"/>
                  </a:lnTo>
                  <a:lnTo>
                    <a:pt x="470106" y="582729"/>
                  </a:lnTo>
                  <a:lnTo>
                    <a:pt x="419034" y="582729"/>
                  </a:lnTo>
                  <a:lnTo>
                    <a:pt x="419034" y="552298"/>
                  </a:lnTo>
                  <a:lnTo>
                    <a:pt x="478947" y="552298"/>
                  </a:lnTo>
                  <a:lnTo>
                    <a:pt x="478947" y="529798"/>
                  </a:lnTo>
                  <a:lnTo>
                    <a:pt x="393806" y="529798"/>
                  </a:lnTo>
                  <a:lnTo>
                    <a:pt x="393806" y="659002"/>
                  </a:lnTo>
                  <a:close/>
                  <a:moveTo>
                    <a:pt x="659787" y="659002"/>
                  </a:moveTo>
                  <a:lnTo>
                    <a:pt x="659787" y="529798"/>
                  </a:lnTo>
                  <a:lnTo>
                    <a:pt x="634526" y="529798"/>
                  </a:lnTo>
                  <a:lnTo>
                    <a:pt x="634526" y="608919"/>
                  </a:lnTo>
                  <a:lnTo>
                    <a:pt x="583357" y="529798"/>
                  </a:lnTo>
                  <a:lnTo>
                    <a:pt x="560688" y="529798"/>
                  </a:lnTo>
                  <a:lnTo>
                    <a:pt x="560688" y="659002"/>
                  </a:lnTo>
                  <a:lnTo>
                    <a:pt x="586175" y="659002"/>
                  </a:lnTo>
                  <a:lnTo>
                    <a:pt x="586175" y="579686"/>
                  </a:lnTo>
                  <a:lnTo>
                    <a:pt x="637344" y="659002"/>
                  </a:lnTo>
                  <a:close/>
                  <a:moveTo>
                    <a:pt x="222099" y="529798"/>
                  </a:moveTo>
                  <a:lnTo>
                    <a:pt x="195769" y="529798"/>
                  </a:lnTo>
                  <a:lnTo>
                    <a:pt x="175626" y="611283"/>
                  </a:lnTo>
                  <a:lnTo>
                    <a:pt x="152017" y="529798"/>
                  </a:lnTo>
                  <a:lnTo>
                    <a:pt x="133136" y="529798"/>
                  </a:lnTo>
                  <a:lnTo>
                    <a:pt x="109560" y="611283"/>
                  </a:lnTo>
                  <a:lnTo>
                    <a:pt x="89578" y="529798"/>
                  </a:lnTo>
                  <a:lnTo>
                    <a:pt x="63249" y="529798"/>
                  </a:lnTo>
                  <a:lnTo>
                    <a:pt x="97739" y="659002"/>
                  </a:lnTo>
                  <a:lnTo>
                    <a:pt x="118822" y="659002"/>
                  </a:lnTo>
                  <a:lnTo>
                    <a:pt x="142496" y="580592"/>
                  </a:lnTo>
                  <a:lnTo>
                    <a:pt x="166266" y="659002"/>
                  </a:lnTo>
                  <a:lnTo>
                    <a:pt x="187317" y="659002"/>
                  </a:lnTo>
                  <a:close/>
                  <a:moveTo>
                    <a:pt x="56448" y="73748"/>
                  </a:moveTo>
                  <a:lnTo>
                    <a:pt x="330752" y="73748"/>
                  </a:lnTo>
                  <a:lnTo>
                    <a:pt x="330752" y="152157"/>
                  </a:lnTo>
                  <a:lnTo>
                    <a:pt x="56448" y="152157"/>
                  </a:lnTo>
                  <a:close/>
                  <a:moveTo>
                    <a:pt x="155709" y="435428"/>
                  </a:moveTo>
                  <a:lnTo>
                    <a:pt x="155709" y="174819"/>
                  </a:lnTo>
                  <a:lnTo>
                    <a:pt x="234114" y="174819"/>
                  </a:lnTo>
                  <a:lnTo>
                    <a:pt x="234114" y="435428"/>
                  </a:lnTo>
                  <a:close/>
                  <a:moveTo>
                    <a:pt x="660952" y="0"/>
                  </a:moveTo>
                  <a:cubicBezTo>
                    <a:pt x="701473" y="54"/>
                    <a:pt x="734292" y="32916"/>
                    <a:pt x="734273" y="73424"/>
                  </a:cubicBezTo>
                  <a:lnTo>
                    <a:pt x="734273" y="73424"/>
                  </a:lnTo>
                  <a:lnTo>
                    <a:pt x="734273" y="660685"/>
                  </a:lnTo>
                  <a:cubicBezTo>
                    <a:pt x="734202" y="701276"/>
                    <a:pt x="701266" y="734141"/>
                    <a:pt x="660661" y="734141"/>
                  </a:cubicBezTo>
                  <a:lnTo>
                    <a:pt x="73450" y="734141"/>
                  </a:lnTo>
                  <a:cubicBezTo>
                    <a:pt x="32880" y="734122"/>
                    <a:pt x="0" y="701240"/>
                    <a:pt x="0" y="660685"/>
                  </a:cubicBezTo>
                  <a:lnTo>
                    <a:pt x="0" y="73456"/>
                  </a:lnTo>
                  <a:cubicBezTo>
                    <a:pt x="-36" y="32948"/>
                    <a:pt x="32766" y="71"/>
                    <a:pt x="73288" y="0"/>
                  </a:cubicBezTo>
                  <a:lnTo>
                    <a:pt x="660952" y="0"/>
                  </a:lnTo>
                  <a:close/>
                </a:path>
              </a:pathLst>
            </a:custGeom>
            <a:solidFill>
              <a:srgbClr val="006699"/>
            </a:solidFill>
            <a:ln w="3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6B00C8-7634-17FE-F499-F39F7ED87C7B}"/>
              </a:ext>
            </a:extLst>
          </p:cNvPr>
          <p:cNvSpPr txBox="1"/>
          <p:nvPr/>
        </p:nvSpPr>
        <p:spPr>
          <a:xfrm>
            <a:off x="2380343" y="5668660"/>
            <a:ext cx="9622971" cy="381788"/>
          </a:xfrm>
          <a:prstGeom prst="rect">
            <a:avLst/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>
            <a:defPPr>
              <a:defRPr lang="de-DE"/>
            </a:defPPr>
            <a:lvl1pPr marL="57150">
              <a:spcBef>
                <a:spcPts val="1200"/>
              </a:spcBef>
              <a:defRPr sz="1600" b="1">
                <a:solidFill>
                  <a:srgbClr val="4B2E2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* Disclaimer</a:t>
            </a:r>
            <a:r>
              <a:rPr lang="en-US" sz="1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Conceptual simulations: </a:t>
            </a:r>
            <a:r>
              <a:rPr lang="en-US" sz="1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initial (x, x′) and </a:t>
            </a:r>
            <a:r>
              <a:rPr lang="en-US" sz="14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δp</a:t>
            </a:r>
            <a:r>
              <a:rPr lang="en-US" sz="1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/p distributions for He and C, are based on assumptions.</a:t>
            </a:r>
          </a:p>
        </p:txBody>
      </p:sp>
    </p:spTree>
    <p:extLst>
      <p:ext uri="{BB962C8B-B14F-4D97-AF65-F5344CB8AC3E}">
        <p14:creationId xmlns:p14="http://schemas.microsoft.com/office/powerpoint/2010/main" val="3983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4D995-DA92-E30B-3EE3-2537ECF0A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nhaltsplatzhalter 14 1 1">
            <a:extLst>
              <a:ext uri="{FF2B5EF4-FFF2-40B4-BE49-F238E27FC236}">
                <a16:creationId xmlns:a16="http://schemas.microsoft.com/office/drawing/2014/main" id="{B8018DA3-60C6-E9AA-B349-CB4E9D7531E0}"/>
              </a:ext>
            </a:extLst>
          </p:cNvPr>
          <p:cNvSpPr txBox="1">
            <a:spLocks/>
          </p:cNvSpPr>
          <p:nvPr/>
        </p:nvSpPr>
        <p:spPr>
          <a:xfrm>
            <a:off x="8058127" y="1788373"/>
            <a:ext cx="4032272" cy="36841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8" name="Inhaltsplatzhalter 14 1 1">
            <a:extLst>
              <a:ext uri="{FF2B5EF4-FFF2-40B4-BE49-F238E27FC236}">
                <a16:creationId xmlns:a16="http://schemas.microsoft.com/office/drawing/2014/main" id="{F97FABFA-32DB-3729-E2B0-BF694DDD0064}"/>
              </a:ext>
            </a:extLst>
          </p:cNvPr>
          <p:cNvSpPr txBox="1">
            <a:spLocks/>
          </p:cNvSpPr>
          <p:nvPr/>
        </p:nvSpPr>
        <p:spPr>
          <a:xfrm>
            <a:off x="4172580" y="1807393"/>
            <a:ext cx="3620755" cy="36535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6" name="Inhaltsplatzhalter 14 1 1">
            <a:extLst>
              <a:ext uri="{FF2B5EF4-FFF2-40B4-BE49-F238E27FC236}">
                <a16:creationId xmlns:a16="http://schemas.microsoft.com/office/drawing/2014/main" id="{7261CD8C-8FF8-6284-B6B1-55AB5AF042DD}"/>
              </a:ext>
            </a:extLst>
          </p:cNvPr>
          <p:cNvSpPr txBox="1">
            <a:spLocks/>
          </p:cNvSpPr>
          <p:nvPr/>
        </p:nvSpPr>
        <p:spPr>
          <a:xfrm>
            <a:off x="387926" y="1818988"/>
            <a:ext cx="3459669" cy="36535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A09BB-0C96-4155-A05B-66B146E6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6" y="468438"/>
            <a:ext cx="10497561" cy="828675"/>
          </a:xfrm>
        </p:spPr>
        <p:txBody>
          <a:bodyPr/>
          <a:lstStyle/>
          <a:p>
            <a:r>
              <a:rPr lang="en-US" sz="2400" dirty="0"/>
              <a:t>Mixed Beam SX at MedAustron: Measurements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70ECF-36A9-142D-2D68-8BBA8FFCDA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24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944D9-B4BD-1B20-F625-57BB4A0A11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422A6F9-1B72-815B-B617-DD4FCEEAB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3988" y="2186686"/>
            <a:ext cx="3143901" cy="30835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B38018E-1CA1-1041-1615-31A196CC3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45135" y="2189430"/>
            <a:ext cx="3134406" cy="3080826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910A24FE-FA3A-3AB3-F4F9-E5A2235A2106}"/>
              </a:ext>
            </a:extLst>
          </p:cNvPr>
          <p:cNvSpPr txBox="1"/>
          <p:nvPr/>
        </p:nvSpPr>
        <p:spPr bwMode="auto">
          <a:xfrm>
            <a:off x="1301234" y="1845768"/>
            <a:ext cx="1842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accent4">
                    <a:lumMod val="25000"/>
                  </a:schemeClr>
                </a:solidFill>
              </a:rPr>
              <a:t>Coasting, BPSK </a:t>
            </a:r>
            <a:endParaRPr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45A5F62C-FC24-2CF0-B5D4-7BAE0B484C9B}"/>
              </a:ext>
            </a:extLst>
          </p:cNvPr>
          <p:cNvSpPr txBox="1"/>
          <p:nvPr/>
        </p:nvSpPr>
        <p:spPr bwMode="auto">
          <a:xfrm>
            <a:off x="5629749" y="1844265"/>
            <a:ext cx="1160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/>
            </a:lvl1pPr>
          </a:lstStyle>
          <a:p>
            <a:r>
              <a:rPr lang="en-US" dirty="0">
                <a:solidFill>
                  <a:schemeClr val="accent4">
                    <a:lumMod val="25000"/>
                  </a:schemeClr>
                </a:solidFill>
              </a:rPr>
              <a:t>Bunched*</a:t>
            </a:r>
            <a:endParaRPr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FE88BC04-A48A-2BFA-06EB-1680F08B8C00}"/>
              </a:ext>
            </a:extLst>
          </p:cNvPr>
          <p:cNvSpPr txBox="1"/>
          <p:nvPr/>
        </p:nvSpPr>
        <p:spPr bwMode="auto">
          <a:xfrm>
            <a:off x="8102821" y="1858682"/>
            <a:ext cx="3967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/>
            </a:lvl1pPr>
          </a:lstStyle>
          <a:p>
            <a:r>
              <a:rPr lang="en-US" b="0" dirty="0">
                <a:solidFill>
                  <a:schemeClr val="bg2">
                    <a:lumMod val="50000"/>
                  </a:schemeClr>
                </a:solidFill>
              </a:rPr>
              <a:t>Lucky?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Shift BPSK spectrum (coasting)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0524DC-E539-D3F3-7E14-9318274F82F5}"/>
              </a:ext>
            </a:extLst>
          </p:cNvPr>
          <p:cNvGrpSpPr/>
          <p:nvPr/>
        </p:nvGrpSpPr>
        <p:grpSpPr>
          <a:xfrm>
            <a:off x="10877838" y="44929"/>
            <a:ext cx="1297952" cy="662327"/>
            <a:chOff x="10160446" y="57738"/>
            <a:chExt cx="1907779" cy="944141"/>
          </a:xfrm>
        </p:grpSpPr>
        <p:pic>
          <p:nvPicPr>
            <p:cNvPr id="12" name="Grafik 2" descr="Ein Bild, das Logo, Schrift, Grafiken, Kreis enthält.&#10;&#10;Automatisch generierte Beschreibung">
              <a:extLst>
                <a:ext uri="{FF2B5EF4-FFF2-40B4-BE49-F238E27FC236}">
                  <a16:creationId xmlns:a16="http://schemas.microsoft.com/office/drawing/2014/main" id="{9717D53E-9F6D-7FE9-B96E-07E21385C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8076" y="57738"/>
              <a:ext cx="1010149" cy="944141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C67A78-8EB2-6828-CAA5-58713370FFEF}"/>
                </a:ext>
              </a:extLst>
            </p:cNvPr>
            <p:cNvSpPr/>
            <p:nvPr/>
          </p:nvSpPr>
          <p:spPr>
            <a:xfrm>
              <a:off x="10160446" y="162737"/>
              <a:ext cx="734272" cy="734141"/>
            </a:xfrm>
            <a:custGeom>
              <a:avLst/>
              <a:gdLst>
                <a:gd name="connsiteX0" fmla="*/ 525290 w 734272"/>
                <a:gd name="connsiteY0" fmla="*/ 358087 h 734141"/>
                <a:gd name="connsiteX1" fmla="*/ 528529 w 734272"/>
                <a:gd name="connsiteY1" fmla="*/ 357472 h 734141"/>
                <a:gd name="connsiteX2" fmla="*/ 580054 w 734272"/>
                <a:gd name="connsiteY2" fmla="*/ 289940 h 734141"/>
                <a:gd name="connsiteX3" fmla="*/ 579374 w 734272"/>
                <a:gd name="connsiteY3" fmla="*/ 73748 h 734141"/>
                <a:gd name="connsiteX4" fmla="*/ 659366 w 734272"/>
                <a:gd name="connsiteY4" fmla="*/ 73748 h 734141"/>
                <a:gd name="connsiteX5" fmla="*/ 659366 w 734272"/>
                <a:gd name="connsiteY5" fmla="*/ 291073 h 734141"/>
                <a:gd name="connsiteX6" fmla="*/ 528529 w 734272"/>
                <a:gd name="connsiteY6" fmla="*/ 437047 h 734141"/>
                <a:gd name="connsiteX7" fmla="*/ 525290 w 734272"/>
                <a:gd name="connsiteY7" fmla="*/ 437403 h 734141"/>
                <a:gd name="connsiteX8" fmla="*/ 501487 w 734272"/>
                <a:gd name="connsiteY8" fmla="*/ 437500 h 734141"/>
                <a:gd name="connsiteX9" fmla="*/ 497342 w 734272"/>
                <a:gd name="connsiteY9" fmla="*/ 437144 h 734141"/>
                <a:gd name="connsiteX10" fmla="*/ 366991 w 734272"/>
                <a:gd name="connsiteY10" fmla="*/ 291850 h 734141"/>
                <a:gd name="connsiteX11" fmla="*/ 366991 w 734272"/>
                <a:gd name="connsiteY11" fmla="*/ 73748 h 734141"/>
                <a:gd name="connsiteX12" fmla="*/ 446464 w 734272"/>
                <a:gd name="connsiteY12" fmla="*/ 73748 h 734141"/>
                <a:gd name="connsiteX13" fmla="*/ 446464 w 734272"/>
                <a:gd name="connsiteY13" fmla="*/ 289940 h 734141"/>
                <a:gd name="connsiteX14" fmla="*/ 497957 w 734272"/>
                <a:gd name="connsiteY14" fmla="*/ 357472 h 734141"/>
                <a:gd name="connsiteX15" fmla="*/ 501617 w 734272"/>
                <a:gd name="connsiteY15" fmla="*/ 358216 h 734141"/>
                <a:gd name="connsiteX16" fmla="*/ 307369 w 734272"/>
                <a:gd name="connsiteY16" fmla="*/ 659002 h 734141"/>
                <a:gd name="connsiteX17" fmla="*/ 307369 w 734272"/>
                <a:gd name="connsiteY17" fmla="*/ 529798 h 734141"/>
                <a:gd name="connsiteX18" fmla="*/ 282141 w 734272"/>
                <a:gd name="connsiteY18" fmla="*/ 529798 h 734141"/>
                <a:gd name="connsiteX19" fmla="*/ 282141 w 734272"/>
                <a:gd name="connsiteY19" fmla="*/ 659002 h 734141"/>
                <a:gd name="connsiteX20" fmla="*/ 479012 w 734272"/>
                <a:gd name="connsiteY20" fmla="*/ 659002 h 734141"/>
                <a:gd name="connsiteX21" fmla="*/ 479012 w 734272"/>
                <a:gd name="connsiteY21" fmla="*/ 636502 h 734141"/>
                <a:gd name="connsiteX22" fmla="*/ 419099 w 734272"/>
                <a:gd name="connsiteY22" fmla="*/ 636502 h 734141"/>
                <a:gd name="connsiteX23" fmla="*/ 419099 w 734272"/>
                <a:gd name="connsiteY23" fmla="*/ 605099 h 734141"/>
                <a:gd name="connsiteX24" fmla="*/ 470106 w 734272"/>
                <a:gd name="connsiteY24" fmla="*/ 605099 h 734141"/>
                <a:gd name="connsiteX25" fmla="*/ 470106 w 734272"/>
                <a:gd name="connsiteY25" fmla="*/ 582729 h 734141"/>
                <a:gd name="connsiteX26" fmla="*/ 419034 w 734272"/>
                <a:gd name="connsiteY26" fmla="*/ 582729 h 734141"/>
                <a:gd name="connsiteX27" fmla="*/ 419034 w 734272"/>
                <a:gd name="connsiteY27" fmla="*/ 552298 h 734141"/>
                <a:gd name="connsiteX28" fmla="*/ 478947 w 734272"/>
                <a:gd name="connsiteY28" fmla="*/ 552298 h 734141"/>
                <a:gd name="connsiteX29" fmla="*/ 478947 w 734272"/>
                <a:gd name="connsiteY29" fmla="*/ 529798 h 734141"/>
                <a:gd name="connsiteX30" fmla="*/ 393806 w 734272"/>
                <a:gd name="connsiteY30" fmla="*/ 529798 h 734141"/>
                <a:gd name="connsiteX31" fmla="*/ 393806 w 734272"/>
                <a:gd name="connsiteY31" fmla="*/ 659002 h 734141"/>
                <a:gd name="connsiteX32" fmla="*/ 659787 w 734272"/>
                <a:gd name="connsiteY32" fmla="*/ 659002 h 734141"/>
                <a:gd name="connsiteX33" fmla="*/ 659787 w 734272"/>
                <a:gd name="connsiteY33" fmla="*/ 529798 h 734141"/>
                <a:gd name="connsiteX34" fmla="*/ 634526 w 734272"/>
                <a:gd name="connsiteY34" fmla="*/ 529798 h 734141"/>
                <a:gd name="connsiteX35" fmla="*/ 634526 w 734272"/>
                <a:gd name="connsiteY35" fmla="*/ 608919 h 734141"/>
                <a:gd name="connsiteX36" fmla="*/ 583357 w 734272"/>
                <a:gd name="connsiteY36" fmla="*/ 529798 h 734141"/>
                <a:gd name="connsiteX37" fmla="*/ 560688 w 734272"/>
                <a:gd name="connsiteY37" fmla="*/ 529798 h 734141"/>
                <a:gd name="connsiteX38" fmla="*/ 560688 w 734272"/>
                <a:gd name="connsiteY38" fmla="*/ 659002 h 734141"/>
                <a:gd name="connsiteX39" fmla="*/ 586175 w 734272"/>
                <a:gd name="connsiteY39" fmla="*/ 659002 h 734141"/>
                <a:gd name="connsiteX40" fmla="*/ 586175 w 734272"/>
                <a:gd name="connsiteY40" fmla="*/ 579686 h 734141"/>
                <a:gd name="connsiteX41" fmla="*/ 637344 w 734272"/>
                <a:gd name="connsiteY41" fmla="*/ 659002 h 734141"/>
                <a:gd name="connsiteX42" fmla="*/ 222099 w 734272"/>
                <a:gd name="connsiteY42" fmla="*/ 529798 h 734141"/>
                <a:gd name="connsiteX43" fmla="*/ 195769 w 734272"/>
                <a:gd name="connsiteY43" fmla="*/ 529798 h 734141"/>
                <a:gd name="connsiteX44" fmla="*/ 175626 w 734272"/>
                <a:gd name="connsiteY44" fmla="*/ 611283 h 734141"/>
                <a:gd name="connsiteX45" fmla="*/ 152017 w 734272"/>
                <a:gd name="connsiteY45" fmla="*/ 529798 h 734141"/>
                <a:gd name="connsiteX46" fmla="*/ 133136 w 734272"/>
                <a:gd name="connsiteY46" fmla="*/ 529798 h 734141"/>
                <a:gd name="connsiteX47" fmla="*/ 109560 w 734272"/>
                <a:gd name="connsiteY47" fmla="*/ 611283 h 734141"/>
                <a:gd name="connsiteX48" fmla="*/ 89578 w 734272"/>
                <a:gd name="connsiteY48" fmla="*/ 529798 h 734141"/>
                <a:gd name="connsiteX49" fmla="*/ 63249 w 734272"/>
                <a:gd name="connsiteY49" fmla="*/ 529798 h 734141"/>
                <a:gd name="connsiteX50" fmla="*/ 97739 w 734272"/>
                <a:gd name="connsiteY50" fmla="*/ 659002 h 734141"/>
                <a:gd name="connsiteX51" fmla="*/ 118822 w 734272"/>
                <a:gd name="connsiteY51" fmla="*/ 659002 h 734141"/>
                <a:gd name="connsiteX52" fmla="*/ 142496 w 734272"/>
                <a:gd name="connsiteY52" fmla="*/ 580592 h 734141"/>
                <a:gd name="connsiteX53" fmla="*/ 166266 w 734272"/>
                <a:gd name="connsiteY53" fmla="*/ 659002 h 734141"/>
                <a:gd name="connsiteX54" fmla="*/ 187317 w 734272"/>
                <a:gd name="connsiteY54" fmla="*/ 659002 h 734141"/>
                <a:gd name="connsiteX55" fmla="*/ 56448 w 734272"/>
                <a:gd name="connsiteY55" fmla="*/ 73748 h 734141"/>
                <a:gd name="connsiteX56" fmla="*/ 330752 w 734272"/>
                <a:gd name="connsiteY56" fmla="*/ 73748 h 734141"/>
                <a:gd name="connsiteX57" fmla="*/ 330752 w 734272"/>
                <a:gd name="connsiteY57" fmla="*/ 152157 h 734141"/>
                <a:gd name="connsiteX58" fmla="*/ 56448 w 734272"/>
                <a:gd name="connsiteY58" fmla="*/ 152157 h 734141"/>
                <a:gd name="connsiteX59" fmla="*/ 155709 w 734272"/>
                <a:gd name="connsiteY59" fmla="*/ 435428 h 734141"/>
                <a:gd name="connsiteX60" fmla="*/ 155709 w 734272"/>
                <a:gd name="connsiteY60" fmla="*/ 174819 h 734141"/>
                <a:gd name="connsiteX61" fmla="*/ 234114 w 734272"/>
                <a:gd name="connsiteY61" fmla="*/ 174819 h 734141"/>
                <a:gd name="connsiteX62" fmla="*/ 234114 w 734272"/>
                <a:gd name="connsiteY62" fmla="*/ 435428 h 734141"/>
                <a:gd name="connsiteX63" fmla="*/ 660952 w 734272"/>
                <a:gd name="connsiteY63" fmla="*/ 0 h 734141"/>
                <a:gd name="connsiteX64" fmla="*/ 734273 w 734272"/>
                <a:gd name="connsiteY64" fmla="*/ 73424 h 734141"/>
                <a:gd name="connsiteX65" fmla="*/ 734273 w 734272"/>
                <a:gd name="connsiteY65" fmla="*/ 73424 h 734141"/>
                <a:gd name="connsiteX66" fmla="*/ 734273 w 734272"/>
                <a:gd name="connsiteY66" fmla="*/ 660685 h 734141"/>
                <a:gd name="connsiteX67" fmla="*/ 660661 w 734272"/>
                <a:gd name="connsiteY67" fmla="*/ 734141 h 734141"/>
                <a:gd name="connsiteX68" fmla="*/ 73450 w 734272"/>
                <a:gd name="connsiteY68" fmla="*/ 734141 h 734141"/>
                <a:gd name="connsiteX69" fmla="*/ 0 w 734272"/>
                <a:gd name="connsiteY69" fmla="*/ 660685 h 734141"/>
                <a:gd name="connsiteX70" fmla="*/ 0 w 734272"/>
                <a:gd name="connsiteY70" fmla="*/ 73456 h 734141"/>
                <a:gd name="connsiteX71" fmla="*/ 73288 w 734272"/>
                <a:gd name="connsiteY71" fmla="*/ 0 h 734141"/>
                <a:gd name="connsiteX72" fmla="*/ 660952 w 734272"/>
                <a:gd name="connsiteY72" fmla="*/ 0 h 7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34272" h="734141">
                  <a:moveTo>
                    <a:pt x="525290" y="358087"/>
                  </a:moveTo>
                  <a:cubicBezTo>
                    <a:pt x="526489" y="357893"/>
                    <a:pt x="527363" y="357731"/>
                    <a:pt x="528529" y="357472"/>
                  </a:cubicBezTo>
                  <a:cubicBezTo>
                    <a:pt x="558900" y="349045"/>
                    <a:pt x="579954" y="321448"/>
                    <a:pt x="580054" y="289940"/>
                  </a:cubicBezTo>
                  <a:lnTo>
                    <a:pt x="579374" y="73748"/>
                  </a:lnTo>
                  <a:lnTo>
                    <a:pt x="659366" y="73748"/>
                  </a:lnTo>
                  <a:lnTo>
                    <a:pt x="659366" y="291073"/>
                  </a:lnTo>
                  <a:cubicBezTo>
                    <a:pt x="659353" y="365957"/>
                    <a:pt x="602989" y="428843"/>
                    <a:pt x="528529" y="437047"/>
                  </a:cubicBezTo>
                  <a:lnTo>
                    <a:pt x="525290" y="437403"/>
                  </a:lnTo>
                  <a:close/>
                  <a:moveTo>
                    <a:pt x="501487" y="437500"/>
                  </a:moveTo>
                  <a:lnTo>
                    <a:pt x="497342" y="437144"/>
                  </a:lnTo>
                  <a:cubicBezTo>
                    <a:pt x="423063" y="429264"/>
                    <a:pt x="366774" y="366517"/>
                    <a:pt x="366991" y="291850"/>
                  </a:cubicBezTo>
                  <a:lnTo>
                    <a:pt x="366991" y="73748"/>
                  </a:lnTo>
                  <a:lnTo>
                    <a:pt x="446464" y="73748"/>
                  </a:lnTo>
                  <a:lnTo>
                    <a:pt x="446464" y="289940"/>
                  </a:lnTo>
                  <a:cubicBezTo>
                    <a:pt x="446549" y="321443"/>
                    <a:pt x="467593" y="349042"/>
                    <a:pt x="497957" y="357472"/>
                  </a:cubicBezTo>
                  <a:cubicBezTo>
                    <a:pt x="499252" y="357763"/>
                    <a:pt x="500289" y="357990"/>
                    <a:pt x="501617" y="358216"/>
                  </a:cubicBezTo>
                  <a:close/>
                  <a:moveTo>
                    <a:pt x="307369" y="659002"/>
                  </a:moveTo>
                  <a:lnTo>
                    <a:pt x="307369" y="529798"/>
                  </a:lnTo>
                  <a:lnTo>
                    <a:pt x="282141" y="529798"/>
                  </a:lnTo>
                  <a:lnTo>
                    <a:pt x="282141" y="659002"/>
                  </a:lnTo>
                  <a:close/>
                  <a:moveTo>
                    <a:pt x="479012" y="659002"/>
                  </a:moveTo>
                  <a:lnTo>
                    <a:pt x="479012" y="636502"/>
                  </a:lnTo>
                  <a:lnTo>
                    <a:pt x="419099" y="636502"/>
                  </a:lnTo>
                  <a:lnTo>
                    <a:pt x="419099" y="605099"/>
                  </a:lnTo>
                  <a:lnTo>
                    <a:pt x="470106" y="605099"/>
                  </a:lnTo>
                  <a:lnTo>
                    <a:pt x="470106" y="582729"/>
                  </a:lnTo>
                  <a:lnTo>
                    <a:pt x="419034" y="582729"/>
                  </a:lnTo>
                  <a:lnTo>
                    <a:pt x="419034" y="552298"/>
                  </a:lnTo>
                  <a:lnTo>
                    <a:pt x="478947" y="552298"/>
                  </a:lnTo>
                  <a:lnTo>
                    <a:pt x="478947" y="529798"/>
                  </a:lnTo>
                  <a:lnTo>
                    <a:pt x="393806" y="529798"/>
                  </a:lnTo>
                  <a:lnTo>
                    <a:pt x="393806" y="659002"/>
                  </a:lnTo>
                  <a:close/>
                  <a:moveTo>
                    <a:pt x="659787" y="659002"/>
                  </a:moveTo>
                  <a:lnTo>
                    <a:pt x="659787" y="529798"/>
                  </a:lnTo>
                  <a:lnTo>
                    <a:pt x="634526" y="529798"/>
                  </a:lnTo>
                  <a:lnTo>
                    <a:pt x="634526" y="608919"/>
                  </a:lnTo>
                  <a:lnTo>
                    <a:pt x="583357" y="529798"/>
                  </a:lnTo>
                  <a:lnTo>
                    <a:pt x="560688" y="529798"/>
                  </a:lnTo>
                  <a:lnTo>
                    <a:pt x="560688" y="659002"/>
                  </a:lnTo>
                  <a:lnTo>
                    <a:pt x="586175" y="659002"/>
                  </a:lnTo>
                  <a:lnTo>
                    <a:pt x="586175" y="579686"/>
                  </a:lnTo>
                  <a:lnTo>
                    <a:pt x="637344" y="659002"/>
                  </a:lnTo>
                  <a:close/>
                  <a:moveTo>
                    <a:pt x="222099" y="529798"/>
                  </a:moveTo>
                  <a:lnTo>
                    <a:pt x="195769" y="529798"/>
                  </a:lnTo>
                  <a:lnTo>
                    <a:pt x="175626" y="611283"/>
                  </a:lnTo>
                  <a:lnTo>
                    <a:pt x="152017" y="529798"/>
                  </a:lnTo>
                  <a:lnTo>
                    <a:pt x="133136" y="529798"/>
                  </a:lnTo>
                  <a:lnTo>
                    <a:pt x="109560" y="611283"/>
                  </a:lnTo>
                  <a:lnTo>
                    <a:pt x="89578" y="529798"/>
                  </a:lnTo>
                  <a:lnTo>
                    <a:pt x="63249" y="529798"/>
                  </a:lnTo>
                  <a:lnTo>
                    <a:pt x="97739" y="659002"/>
                  </a:lnTo>
                  <a:lnTo>
                    <a:pt x="118822" y="659002"/>
                  </a:lnTo>
                  <a:lnTo>
                    <a:pt x="142496" y="580592"/>
                  </a:lnTo>
                  <a:lnTo>
                    <a:pt x="166266" y="659002"/>
                  </a:lnTo>
                  <a:lnTo>
                    <a:pt x="187317" y="659002"/>
                  </a:lnTo>
                  <a:close/>
                  <a:moveTo>
                    <a:pt x="56448" y="73748"/>
                  </a:moveTo>
                  <a:lnTo>
                    <a:pt x="330752" y="73748"/>
                  </a:lnTo>
                  <a:lnTo>
                    <a:pt x="330752" y="152157"/>
                  </a:lnTo>
                  <a:lnTo>
                    <a:pt x="56448" y="152157"/>
                  </a:lnTo>
                  <a:close/>
                  <a:moveTo>
                    <a:pt x="155709" y="435428"/>
                  </a:moveTo>
                  <a:lnTo>
                    <a:pt x="155709" y="174819"/>
                  </a:lnTo>
                  <a:lnTo>
                    <a:pt x="234114" y="174819"/>
                  </a:lnTo>
                  <a:lnTo>
                    <a:pt x="234114" y="435428"/>
                  </a:lnTo>
                  <a:close/>
                  <a:moveTo>
                    <a:pt x="660952" y="0"/>
                  </a:moveTo>
                  <a:cubicBezTo>
                    <a:pt x="701473" y="54"/>
                    <a:pt x="734292" y="32916"/>
                    <a:pt x="734273" y="73424"/>
                  </a:cubicBezTo>
                  <a:lnTo>
                    <a:pt x="734273" y="73424"/>
                  </a:lnTo>
                  <a:lnTo>
                    <a:pt x="734273" y="660685"/>
                  </a:lnTo>
                  <a:cubicBezTo>
                    <a:pt x="734202" y="701276"/>
                    <a:pt x="701266" y="734141"/>
                    <a:pt x="660661" y="734141"/>
                  </a:cubicBezTo>
                  <a:lnTo>
                    <a:pt x="73450" y="734141"/>
                  </a:lnTo>
                  <a:cubicBezTo>
                    <a:pt x="32880" y="734122"/>
                    <a:pt x="0" y="701240"/>
                    <a:pt x="0" y="660685"/>
                  </a:cubicBezTo>
                  <a:lnTo>
                    <a:pt x="0" y="73456"/>
                  </a:lnTo>
                  <a:cubicBezTo>
                    <a:pt x="-36" y="32948"/>
                    <a:pt x="32766" y="71"/>
                    <a:pt x="73288" y="0"/>
                  </a:cubicBezTo>
                  <a:lnTo>
                    <a:pt x="660952" y="0"/>
                  </a:lnTo>
                  <a:close/>
                </a:path>
              </a:pathLst>
            </a:custGeom>
            <a:solidFill>
              <a:srgbClr val="006699"/>
            </a:solidFill>
            <a:ln w="3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754731EE-540B-480D-A91F-E14953D71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297355" y="2189430"/>
            <a:ext cx="3263531" cy="31753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5555A3-4A07-ACE7-419A-F779CCBEB4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3424" y="2461781"/>
            <a:ext cx="1928335" cy="8179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CFAE32-F2D2-57B5-AF25-0B0069AE47FE}"/>
              </a:ext>
            </a:extLst>
          </p:cNvPr>
          <p:cNvGrpSpPr/>
          <p:nvPr/>
        </p:nvGrpSpPr>
        <p:grpSpPr>
          <a:xfrm>
            <a:off x="9523424" y="2410693"/>
            <a:ext cx="1928335" cy="861719"/>
            <a:chOff x="9818688" y="3201214"/>
            <a:chExt cx="2151062" cy="941358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DC5E85B1-5198-7052-FCA3-0FD0E67A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971" r="1511"/>
            <a:stretch>
              <a:fillRect/>
            </a:stretch>
          </p:blipFill>
          <p:spPr>
            <a:xfrm>
              <a:off x="9818688" y="3201214"/>
              <a:ext cx="2101850" cy="936483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E575B22-39B4-9291-341E-D27722FE4139}"/>
                </a:ext>
              </a:extLst>
            </p:cNvPr>
            <p:cNvSpPr/>
            <p:nvPr/>
          </p:nvSpPr>
          <p:spPr>
            <a:xfrm>
              <a:off x="9818688" y="3257023"/>
              <a:ext cx="2151062" cy="885549"/>
            </a:xfrm>
            <a:prstGeom prst="roundRect">
              <a:avLst>
                <a:gd name="adj" fmla="val 5596"/>
              </a:avLst>
            </a:prstGeom>
            <a:noFill/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11">
            <a:extLst>
              <a:ext uri="{FF2B5EF4-FFF2-40B4-BE49-F238E27FC236}">
                <a16:creationId xmlns:a16="http://schemas.microsoft.com/office/drawing/2014/main" id="{E9C61061-CBD0-CDC0-59C4-ED67356633EA}"/>
              </a:ext>
            </a:extLst>
          </p:cNvPr>
          <p:cNvSpPr txBox="1"/>
          <p:nvPr/>
        </p:nvSpPr>
        <p:spPr bwMode="auto">
          <a:xfrm>
            <a:off x="4272286" y="5192109"/>
            <a:ext cx="3939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/>
            </a:lvl1pPr>
          </a:lstStyle>
          <a:p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</a:rPr>
              <a:t>*presence of quadrupolar-mode synch. </a:t>
            </a:r>
            <a:r>
              <a:rPr lang="en-US" sz="1000" b="0" i="1" dirty="0" err="1">
                <a:solidFill>
                  <a:schemeClr val="bg1">
                    <a:lumMod val="50000"/>
                  </a:schemeClr>
                </a:solidFill>
              </a:rPr>
              <a:t>osc</a:t>
            </a:r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</a:rPr>
              <a:t>. during </a:t>
            </a:r>
            <a:r>
              <a:rPr lang="en-US" sz="1000" b="0" i="1" dirty="0" err="1">
                <a:solidFill>
                  <a:schemeClr val="bg1">
                    <a:lumMod val="50000"/>
                  </a:schemeClr>
                </a:solidFill>
              </a:rPr>
              <a:t>extr</a:t>
            </a:r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sz="10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691A776-EF3F-36AB-23FE-2BDE6CEDDA6A}"/>
              </a:ext>
            </a:extLst>
          </p:cNvPr>
          <p:cNvSpPr/>
          <p:nvPr/>
        </p:nvSpPr>
        <p:spPr>
          <a:xfrm>
            <a:off x="736690" y="920735"/>
            <a:ext cx="4785996" cy="695943"/>
          </a:xfrm>
          <a:prstGeom prst="roundRect">
            <a:avLst>
              <a:gd name="adj" fmla="val 0"/>
            </a:avLst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marL="57150" algn="ctr">
              <a:spcBef>
                <a:spcPts val="1200"/>
              </a:spcBef>
            </a:pPr>
            <a:r>
              <a:rPr lang="en-US" sz="1600" dirty="0">
                <a:solidFill>
                  <a:srgbClr val="4B2E2E"/>
                </a:solidFill>
              </a:rPr>
              <a:t>However, </a:t>
            </a:r>
            <a:r>
              <a:rPr lang="en-US" sz="1600" b="1" dirty="0">
                <a:solidFill>
                  <a:srgbClr val="4B2E2E"/>
                </a:solidFill>
              </a:rPr>
              <a:t>measurements</a:t>
            </a:r>
            <a:r>
              <a:rPr lang="en-US" sz="1600" dirty="0">
                <a:solidFill>
                  <a:srgbClr val="4B2E2E"/>
                </a:solidFill>
              </a:rPr>
              <a:t> show </a:t>
            </a:r>
            <a:r>
              <a:rPr lang="en-US" sz="1600" b="1" dirty="0">
                <a:solidFill>
                  <a:srgbClr val="4B2E2E"/>
                </a:solidFill>
              </a:rPr>
              <a:t>more constant </a:t>
            </a:r>
            <a:r>
              <a:rPr lang="en-US" sz="1600" b="1" dirty="0" err="1">
                <a:solidFill>
                  <a:srgbClr val="4B2E2E"/>
                </a:solidFill>
              </a:rPr>
              <a:t>He:C</a:t>
            </a:r>
            <a:r>
              <a:rPr lang="en-US" sz="1600" b="1" dirty="0">
                <a:solidFill>
                  <a:srgbClr val="4B2E2E"/>
                </a:solidFill>
              </a:rPr>
              <a:t> ratio throughout spill than expected</a:t>
            </a:r>
            <a:r>
              <a:rPr lang="en-US" sz="1600" dirty="0">
                <a:solidFill>
                  <a:srgbClr val="4B2E2E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913D4-DAEC-40A1-9C9F-100EF355FE99}"/>
              </a:ext>
            </a:extLst>
          </p:cNvPr>
          <p:cNvSpPr txBox="1"/>
          <p:nvPr/>
        </p:nvSpPr>
        <p:spPr>
          <a:xfrm>
            <a:off x="121280" y="5661607"/>
            <a:ext cx="11949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Follow-ups: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sensitivity studies (RFKO signals, optics, extraction energies),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refine simulation model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x,x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dpp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); assess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off-momentum losses in transfer line,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increase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resolution of measurements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....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597486-BA49-9FB0-5167-48941D7F207D}"/>
                  </a:ext>
                </a:extLst>
              </p:cNvPr>
              <p:cNvSpPr txBox="1"/>
              <p:nvPr/>
            </p:nvSpPr>
            <p:spPr>
              <a:xfrm>
                <a:off x="5638591" y="1028193"/>
                <a:ext cx="5520730" cy="595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" algn="ctr">
                  <a:spcBef>
                    <a:spcPts val="600"/>
                  </a:spcBef>
                </a:pPr>
                <a:r>
                  <a:rPr lang="en-US" sz="1600" i="1" dirty="0">
                    <a:solidFill>
                      <a:schemeClr val="tx1"/>
                    </a:solidFill>
                  </a:rPr>
                  <a:t>Nice, but not fully understood</a:t>
                </a:r>
                <a:r>
                  <a:rPr lang="en-US" sz="1600" dirty="0">
                    <a:solidFill>
                      <a:schemeClr val="tx1"/>
                    </a:solidFill>
                  </a:rPr>
                  <a:t> ... Even when varying the 2nd injection bump and hence the (expected)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den>
                    </m:f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</a:t>
                </a:r>
                <a:endParaRPr lang="en-US" sz="1200" b="1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597486-BA49-9FB0-5167-48941D7F2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591" y="1028193"/>
                <a:ext cx="5520730" cy="595548"/>
              </a:xfrm>
              <a:prstGeom prst="rect">
                <a:avLst/>
              </a:prstGeom>
              <a:blipFill>
                <a:blip r:embed="rId13"/>
                <a:stretch>
                  <a:fillRect t="-16495" r="-442" b="-93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8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/>
      <p:bldP spid="11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27C3-249E-8FE4-C03E-65D2D09D2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2807B0CD-8469-B64D-0D5C-91759B1EF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Outlook: Mixed Beams with Different Charge-to-Mass Ratios</a:t>
            </a:r>
            <a:endParaRPr lang="en-US" sz="2400" b="0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2E6BC-A5C1-BDC1-FA5E-3597395BB2A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D528E-9CE2-0544-958B-0EC53119D9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25</a:t>
            </a:fld>
            <a:endParaRPr lang="de-AT" dirty="0"/>
          </a:p>
        </p:txBody>
      </p:sp>
      <p:sp>
        <p:nvSpPr>
          <p:cNvPr id="4" name="Title 33">
            <a:extLst>
              <a:ext uri="{FF2B5EF4-FFF2-40B4-BE49-F238E27FC236}">
                <a16:creationId xmlns:a16="http://schemas.microsoft.com/office/drawing/2014/main" id="{CE6784D9-494F-AAA9-4187-7190745345E5}"/>
              </a:ext>
            </a:extLst>
          </p:cNvPr>
          <p:cNvSpPr txBox="1">
            <a:spLocks/>
          </p:cNvSpPr>
          <p:nvPr/>
        </p:nvSpPr>
        <p:spPr bwMode="gray">
          <a:xfrm>
            <a:off x="410094" y="971551"/>
            <a:ext cx="11302480" cy="4078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0F035-910D-D015-7B4F-0BC68B0ED904}"/>
              </a:ext>
            </a:extLst>
          </p:cNvPr>
          <p:cNvSpPr txBox="1"/>
          <p:nvPr/>
        </p:nvSpPr>
        <p:spPr>
          <a:xfrm>
            <a:off x="342368" y="1270375"/>
            <a:ext cx="1168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>
                <a:solidFill>
                  <a:schemeClr val="accent1"/>
                </a:solidFill>
              </a:rPr>
              <a:t>Multiple, independent RF frequencies allow simultaneous acceleration of ion species with different q/m </a:t>
            </a:r>
          </a:p>
        </p:txBody>
      </p:sp>
      <p:grpSp>
        <p:nvGrpSpPr>
          <p:cNvPr id="7" name="Gruppieren 24">
            <a:extLst>
              <a:ext uri="{FF2B5EF4-FFF2-40B4-BE49-F238E27FC236}">
                <a16:creationId xmlns:a16="http://schemas.microsoft.com/office/drawing/2014/main" id="{AEE3742A-2870-A409-7FBB-989C85FE6FCE}"/>
              </a:ext>
            </a:extLst>
          </p:cNvPr>
          <p:cNvGrpSpPr/>
          <p:nvPr/>
        </p:nvGrpSpPr>
        <p:grpSpPr>
          <a:xfrm>
            <a:off x="5305489" y="1938487"/>
            <a:ext cx="6407085" cy="3391226"/>
            <a:chOff x="-536057" y="1764510"/>
            <a:chExt cx="12728057" cy="4985534"/>
          </a:xfrm>
        </p:grpSpPr>
        <p:grpSp>
          <p:nvGrpSpPr>
            <p:cNvPr id="8" name="Gruppieren 12">
              <a:extLst>
                <a:ext uri="{FF2B5EF4-FFF2-40B4-BE49-F238E27FC236}">
                  <a16:creationId xmlns:a16="http://schemas.microsoft.com/office/drawing/2014/main" id="{8CA08E0E-E317-4A4E-AC22-F358E104E9AB}"/>
                </a:ext>
              </a:extLst>
            </p:cNvPr>
            <p:cNvGrpSpPr/>
            <p:nvPr/>
          </p:nvGrpSpPr>
          <p:grpSpPr>
            <a:xfrm>
              <a:off x="50006" y="1764510"/>
              <a:ext cx="12141994" cy="4521250"/>
              <a:chOff x="50006" y="1271588"/>
              <a:chExt cx="12141994" cy="4521250"/>
            </a:xfrm>
          </p:grpSpPr>
          <p:pic>
            <p:nvPicPr>
              <p:cNvPr id="13" name="Grafik 3">
                <a:extLst>
                  <a:ext uri="{FF2B5EF4-FFF2-40B4-BE49-F238E27FC236}">
                    <a16:creationId xmlns:a16="http://schemas.microsoft.com/office/drawing/2014/main" id="{E48B95FB-6BEB-4AF9-9BEA-941CEAB94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0" t="3594"/>
              <a:stretch/>
            </p:blipFill>
            <p:spPr>
              <a:xfrm>
                <a:off x="50006" y="1271588"/>
                <a:ext cx="12141994" cy="4521250"/>
              </a:xfrm>
              <a:prstGeom prst="rect">
                <a:avLst/>
              </a:prstGeom>
            </p:spPr>
          </p:pic>
          <p:sp>
            <p:nvSpPr>
              <p:cNvPr id="14" name="Rechteck 4">
                <a:extLst>
                  <a:ext uri="{FF2B5EF4-FFF2-40B4-BE49-F238E27FC236}">
                    <a16:creationId xmlns:a16="http://schemas.microsoft.com/office/drawing/2014/main" id="{8CD963C3-3E35-BEF4-3BE0-C069E3EEFA03}"/>
                  </a:ext>
                </a:extLst>
              </p:cNvPr>
              <p:cNvSpPr/>
              <p:nvPr/>
            </p:nvSpPr>
            <p:spPr>
              <a:xfrm>
                <a:off x="3935915" y="1326580"/>
                <a:ext cx="4715166" cy="4284000"/>
              </a:xfrm>
              <a:prstGeom prst="rect">
                <a:avLst/>
              </a:prstGeom>
              <a:solidFill>
                <a:schemeClr val="accent6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sp>
            <p:nvSpPr>
              <p:cNvPr id="15" name="Textfeld 5">
                <a:extLst>
                  <a:ext uri="{FF2B5EF4-FFF2-40B4-BE49-F238E27FC236}">
                    <a16:creationId xmlns:a16="http://schemas.microsoft.com/office/drawing/2014/main" id="{40EE3B39-A3C5-F78C-2DA6-5F2220DF17B9}"/>
                  </a:ext>
                </a:extLst>
              </p:cNvPr>
              <p:cNvSpPr txBox="1"/>
              <p:nvPr/>
            </p:nvSpPr>
            <p:spPr>
              <a:xfrm>
                <a:off x="1043537" y="4449357"/>
                <a:ext cx="2020774" cy="441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800000"/>
                    </a:solidFill>
                  </a:rPr>
                  <a:t>Injection</a:t>
                </a:r>
                <a:r>
                  <a:rPr lang="de-DE" sz="1400" dirty="0">
                    <a:solidFill>
                      <a:srgbClr val="800000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800000"/>
                    </a:solidFill>
                  </a:rPr>
                  <a:t>Fe</a:t>
                </a:r>
                <a:endParaRPr lang="de-DE" sz="140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6" name="Textfeld 6">
                <a:extLst>
                  <a:ext uri="{FF2B5EF4-FFF2-40B4-BE49-F238E27FC236}">
                    <a16:creationId xmlns:a16="http://schemas.microsoft.com/office/drawing/2014/main" id="{7D71B1B5-6242-89B9-CADD-F02D3D4CE5CD}"/>
                  </a:ext>
                </a:extLst>
              </p:cNvPr>
              <p:cNvSpPr txBox="1"/>
              <p:nvPr/>
            </p:nvSpPr>
            <p:spPr>
              <a:xfrm>
                <a:off x="3179093" y="4235094"/>
                <a:ext cx="1641260" cy="751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6699"/>
                    </a:solidFill>
                  </a:rPr>
                  <a:t>Injection</a:t>
                </a:r>
                <a:r>
                  <a:rPr lang="de-DE" sz="1400" dirty="0">
                    <a:solidFill>
                      <a:srgbClr val="006699"/>
                    </a:solidFill>
                  </a:rPr>
                  <a:t> </a:t>
                </a:r>
              </a:p>
              <a:p>
                <a:r>
                  <a:rPr lang="de-DE" sz="1400" dirty="0">
                    <a:solidFill>
                      <a:srgbClr val="006699"/>
                    </a:solidFill>
                  </a:rPr>
                  <a:t>Bi</a:t>
                </a:r>
              </a:p>
            </p:txBody>
          </p:sp>
          <p:cxnSp>
            <p:nvCxnSpPr>
              <p:cNvPr id="17" name="Gerade Verbindung mit Pfeil 8">
                <a:extLst>
                  <a:ext uri="{FF2B5EF4-FFF2-40B4-BE49-F238E27FC236}">
                    <a16:creationId xmlns:a16="http://schemas.microsoft.com/office/drawing/2014/main" id="{1F87D4B7-C327-9C11-774C-643B4906E512}"/>
                  </a:ext>
                </a:extLst>
              </p:cNvPr>
              <p:cNvCxnSpPr/>
              <p:nvPr/>
            </p:nvCxnSpPr>
            <p:spPr>
              <a:xfrm>
                <a:off x="2057396" y="4819350"/>
                <a:ext cx="0" cy="504000"/>
              </a:xfrm>
              <a:prstGeom prst="straightConnector1">
                <a:avLst/>
              </a:prstGeom>
              <a:ln w="19050">
                <a:solidFill>
                  <a:srgbClr val="8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mit Pfeil 10">
                <a:extLst>
                  <a:ext uri="{FF2B5EF4-FFF2-40B4-BE49-F238E27FC236}">
                    <a16:creationId xmlns:a16="http://schemas.microsoft.com/office/drawing/2014/main" id="{EC857B4E-D537-1FFB-C999-B7E19DE3B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4288" y="4670284"/>
                <a:ext cx="0" cy="683310"/>
              </a:xfrm>
              <a:prstGeom prst="straightConnector1">
                <a:avLst/>
              </a:prstGeom>
              <a:ln w="19050">
                <a:solidFill>
                  <a:srgbClr val="0066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1">
                <a:extLst>
                  <a:ext uri="{FF2B5EF4-FFF2-40B4-BE49-F238E27FC236}">
                    <a16:creationId xmlns:a16="http://schemas.microsoft.com/office/drawing/2014/main" id="{ABAC8588-D9F6-E25C-618D-AA4E6076143D}"/>
                  </a:ext>
                </a:extLst>
              </p:cNvPr>
              <p:cNvSpPr txBox="1"/>
              <p:nvPr/>
            </p:nvSpPr>
            <p:spPr>
              <a:xfrm>
                <a:off x="4212328" y="1460549"/>
                <a:ext cx="2601724" cy="751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Simultaneous acceleration</a:t>
                </a:r>
              </a:p>
            </p:txBody>
          </p:sp>
        </p:grpSp>
        <p:sp>
          <p:nvSpPr>
            <p:cNvPr id="9" name="Textfeld 9">
              <a:extLst>
                <a:ext uri="{FF2B5EF4-FFF2-40B4-BE49-F238E27FC236}">
                  <a16:creationId xmlns:a16="http://schemas.microsoft.com/office/drawing/2014/main" id="{819FC4F7-C525-BEA9-CA8A-59E60F02645F}"/>
                </a:ext>
              </a:extLst>
            </p:cNvPr>
            <p:cNvSpPr txBox="1"/>
            <p:nvPr/>
          </p:nvSpPr>
          <p:spPr>
            <a:xfrm>
              <a:off x="1096287" y="3974111"/>
              <a:ext cx="2903436" cy="44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>
                  <a:solidFill>
                    <a:srgbClr val="800000"/>
                  </a:solidFill>
                </a:rPr>
                <a:t>Acceleration</a:t>
              </a:r>
              <a:r>
                <a:rPr lang="de-DE" sz="1400" dirty="0">
                  <a:solidFill>
                    <a:srgbClr val="800000"/>
                  </a:solidFill>
                </a:rPr>
                <a:t> </a:t>
              </a:r>
              <a:r>
                <a:rPr lang="de-DE" sz="1400" dirty="0" err="1">
                  <a:solidFill>
                    <a:srgbClr val="800000"/>
                  </a:solidFill>
                </a:rPr>
                <a:t>Fe</a:t>
              </a:r>
              <a:endParaRPr lang="de-DE" sz="1400" dirty="0">
                <a:solidFill>
                  <a:srgbClr val="800000"/>
                </a:solidFill>
              </a:endParaRPr>
            </a:p>
          </p:txBody>
        </p:sp>
        <p:sp>
          <p:nvSpPr>
            <p:cNvPr id="10" name="Rechteck 14">
              <a:extLst>
                <a:ext uri="{FF2B5EF4-FFF2-40B4-BE49-F238E27FC236}">
                  <a16:creationId xmlns:a16="http://schemas.microsoft.com/office/drawing/2014/main" id="{6670F029-169B-53A0-072A-BBEFDA9F574E}"/>
                </a:ext>
              </a:extLst>
            </p:cNvPr>
            <p:cNvSpPr/>
            <p:nvPr/>
          </p:nvSpPr>
          <p:spPr>
            <a:xfrm>
              <a:off x="2259285" y="1819502"/>
              <a:ext cx="410272" cy="4284000"/>
            </a:xfrm>
            <a:prstGeom prst="rect">
              <a:avLst/>
            </a:prstGeom>
            <a:solidFill>
              <a:srgbClr val="8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/>
            </a:p>
          </p:txBody>
        </p:sp>
        <p:sp>
          <p:nvSpPr>
            <p:cNvPr id="11" name="Textfeld 22">
              <a:extLst>
                <a:ext uri="{FF2B5EF4-FFF2-40B4-BE49-F238E27FC236}">
                  <a16:creationId xmlns:a16="http://schemas.microsoft.com/office/drawing/2014/main" id="{9F982353-651C-6A0D-5791-76802A183405}"/>
                </a:ext>
              </a:extLst>
            </p:cNvPr>
            <p:cNvSpPr txBox="1"/>
            <p:nvPr/>
          </p:nvSpPr>
          <p:spPr>
            <a:xfrm>
              <a:off x="5912677" y="6285760"/>
              <a:ext cx="1740016" cy="464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i="1" dirty="0"/>
                <a:t>time </a:t>
              </a:r>
              <a:r>
                <a:rPr lang="de-DE" sz="1600" dirty="0"/>
                <a:t>/ </a:t>
              </a:r>
              <a:r>
                <a:rPr lang="de-DE" sz="1600" dirty="0" err="1"/>
                <a:t>us</a:t>
              </a:r>
              <a:endParaRPr lang="de-DE" sz="1600" i="1" dirty="0"/>
            </a:p>
          </p:txBody>
        </p:sp>
        <p:sp>
          <p:nvSpPr>
            <p:cNvPr id="12" name="Textfeld 23">
              <a:extLst>
                <a:ext uri="{FF2B5EF4-FFF2-40B4-BE49-F238E27FC236}">
                  <a16:creationId xmlns:a16="http://schemas.microsoft.com/office/drawing/2014/main" id="{88E07897-6692-47EC-0FF2-3B133BC9470D}"/>
                </a:ext>
              </a:extLst>
            </p:cNvPr>
            <p:cNvSpPr txBox="1"/>
            <p:nvPr/>
          </p:nvSpPr>
          <p:spPr>
            <a:xfrm rot="16200000">
              <a:off x="-590519" y="3736736"/>
              <a:ext cx="736304" cy="627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i="1" dirty="0"/>
                <a:t>f</a:t>
              </a:r>
              <a:r>
                <a:rPr lang="de-DE" sz="1600" dirty="0"/>
                <a:t>/Hz</a:t>
              </a:r>
              <a:endParaRPr lang="de-DE" sz="1600" i="1" dirty="0"/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DC364DE9-9031-D78A-DE29-E460E0883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96" y="2689439"/>
            <a:ext cx="2337473" cy="205392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AD4277B-E1CE-5A12-8612-87980AB6DA8F}"/>
              </a:ext>
            </a:extLst>
          </p:cNvPr>
          <p:cNvSpPr txBox="1"/>
          <p:nvPr/>
        </p:nvSpPr>
        <p:spPr>
          <a:xfrm>
            <a:off x="10137078" y="4114671"/>
            <a:ext cx="8786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baseline="30000" dirty="0">
                <a:solidFill>
                  <a:srgbClr val="800000"/>
                </a:solidFill>
              </a:rPr>
              <a:t>56</a:t>
            </a:r>
            <a:r>
              <a:rPr lang="de-DE" b="1" dirty="0">
                <a:solidFill>
                  <a:srgbClr val="800000"/>
                </a:solidFill>
              </a:rPr>
              <a:t>Fe</a:t>
            </a:r>
            <a:r>
              <a:rPr lang="de-DE" b="1" baseline="30000" dirty="0">
                <a:solidFill>
                  <a:srgbClr val="800000"/>
                </a:solidFill>
              </a:rPr>
              <a:t>25+</a:t>
            </a:r>
            <a:endParaRPr lang="de-DE" sz="1600" b="1" dirty="0">
              <a:solidFill>
                <a:srgbClr val="8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5DD08ED-E442-51E5-C9B4-042CF4D543DD}"/>
              </a:ext>
            </a:extLst>
          </p:cNvPr>
          <p:cNvSpPr txBox="1"/>
          <p:nvPr/>
        </p:nvSpPr>
        <p:spPr>
          <a:xfrm>
            <a:off x="9130453" y="3130362"/>
            <a:ext cx="9214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baseline="30000" dirty="0">
                <a:solidFill>
                  <a:srgbClr val="336699"/>
                </a:solidFill>
              </a:rPr>
              <a:t>209</a:t>
            </a:r>
            <a:r>
              <a:rPr lang="de-DE" b="1" dirty="0">
                <a:solidFill>
                  <a:srgbClr val="336699"/>
                </a:solidFill>
              </a:rPr>
              <a:t>Bi</a:t>
            </a:r>
            <a:r>
              <a:rPr lang="de-DE" b="1" baseline="30000" dirty="0">
                <a:solidFill>
                  <a:srgbClr val="336699"/>
                </a:solidFill>
              </a:rPr>
              <a:t>68+</a:t>
            </a:r>
            <a:endParaRPr lang="de-DE" sz="1600" b="1" dirty="0">
              <a:solidFill>
                <a:srgbClr val="336699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161377-3766-D957-3E21-A302790CA38C}"/>
              </a:ext>
            </a:extLst>
          </p:cNvPr>
          <p:cNvSpPr txBox="1"/>
          <p:nvPr/>
        </p:nvSpPr>
        <p:spPr>
          <a:xfrm>
            <a:off x="342368" y="1938487"/>
            <a:ext cx="4783684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■"/>
            </a:pPr>
            <a:r>
              <a:rPr lang="en-US" b="1" dirty="0"/>
              <a:t>Milestone in May 2025 at GSI (SIS18)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First successful acceleration and fast extraction of ion species with different q/m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69534A-DAA4-7431-D5FE-C21EC612CBC5}"/>
              </a:ext>
            </a:extLst>
          </p:cNvPr>
          <p:cNvSpPr txBox="1"/>
          <p:nvPr/>
        </p:nvSpPr>
        <p:spPr>
          <a:xfrm>
            <a:off x="328215" y="3395077"/>
            <a:ext cx="5111753" cy="1867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■"/>
            </a:pPr>
            <a:r>
              <a:rPr lang="en-US" dirty="0"/>
              <a:t>Paves way for </a:t>
            </a:r>
            <a:r>
              <a:rPr lang="en-US" b="1" dirty="0"/>
              <a:t>new ion combinations </a:t>
            </a:r>
            <a:r>
              <a:rPr lang="en-US" dirty="0"/>
              <a:t>&amp; respective range differences </a:t>
            </a:r>
            <a:r>
              <a:rPr lang="en-US" b="1" dirty="0"/>
              <a:t>for treatment monitoring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Simultaneous p+/C acceleration: feasibility tests at MedAustron in preparation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−"/>
            </a:pP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6D9EFD-26D4-C55A-0007-0AD8C13925FF}"/>
              </a:ext>
            </a:extLst>
          </p:cNvPr>
          <p:cNvSpPr txBox="1"/>
          <p:nvPr/>
        </p:nvSpPr>
        <p:spPr>
          <a:xfrm>
            <a:off x="328215" y="5403138"/>
            <a:ext cx="1216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■"/>
            </a:pPr>
            <a:r>
              <a:rPr lang="en-US" dirty="0"/>
              <a:t>Opportunities for broader scientific communities. </a:t>
            </a:r>
            <a:r>
              <a:rPr lang="en-US" b="1" dirty="0"/>
              <a:t>Any potentially interested user groups? 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B50AAD-F8BB-74DB-6AEC-3B62AC541AB3}"/>
              </a:ext>
            </a:extLst>
          </p:cNvPr>
          <p:cNvSpPr txBox="1"/>
          <p:nvPr/>
        </p:nvSpPr>
        <p:spPr>
          <a:xfrm>
            <a:off x="10706101" y="4985256"/>
            <a:ext cx="1006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1200" b="1" dirty="0" err="1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Ondreka</a:t>
            </a:r>
            <a:endParaRPr lang="en-US" sz="1200" b="1" dirty="0">
              <a:solidFill>
                <a:srgbClr val="5151FF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8" grpId="0"/>
      <p:bldP spid="30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FD45E-BCA9-7C14-C387-536C936E0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A675D2FE-8A85-F514-BA0B-4D12871E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Conclusion &amp; Outlook</a:t>
            </a:r>
            <a:endParaRPr lang="en-US" sz="2400" b="0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99E754-D61C-6AF1-9473-7B2C2938D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247761"/>
            <a:ext cx="10208636" cy="4732125"/>
          </a:xfrm>
        </p:spPr>
        <p:txBody>
          <a:bodyPr/>
          <a:lstStyle/>
          <a:p>
            <a:r>
              <a:rPr lang="en-US" sz="1800" b="1" dirty="0">
                <a:solidFill>
                  <a:schemeClr val="accent1"/>
                </a:solidFill>
              </a:rPr>
              <a:t>Mixed helium and carbon beams are now available for experimental studies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600" b="1" dirty="0"/>
              <a:t>GSI</a:t>
            </a:r>
            <a:r>
              <a:rPr lang="en-US" sz="1600" dirty="0"/>
              <a:t>: generated in single ion source → similar horizontal He and C emittances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1600" b="1" dirty="0"/>
              <a:t>MedAustron / TU Wien</a:t>
            </a:r>
            <a:r>
              <a:rPr lang="en-US" sz="1600" dirty="0"/>
              <a:t>: sequential multi-turn injection → different horizontal He &amp; C emittances</a:t>
            </a:r>
          </a:p>
          <a:p>
            <a:pPr marL="261937" lvl="1" indent="0">
              <a:buNone/>
            </a:pPr>
            <a:endParaRPr lang="en-US" sz="1600" dirty="0"/>
          </a:p>
          <a:p>
            <a:pPr marL="261937" lvl="1" indent="0">
              <a:buNone/>
            </a:pPr>
            <a:endParaRPr lang="en-US" sz="1600" dirty="0"/>
          </a:p>
          <a:p>
            <a:r>
              <a:rPr lang="en-US" sz="1800" b="1" dirty="0">
                <a:solidFill>
                  <a:schemeClr val="accent1"/>
                </a:solidFill>
              </a:rPr>
              <a:t>Mixed beam slow extraction studies ongoing</a:t>
            </a:r>
            <a:endParaRPr lang="en-US" sz="16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Managed to </a:t>
            </a:r>
            <a:r>
              <a:rPr lang="en-US" sz="1600" b="1" dirty="0"/>
              <a:t>extract constant </a:t>
            </a:r>
            <a:r>
              <a:rPr lang="en-US" sz="1600" b="1" dirty="0" err="1"/>
              <a:t>He:C</a:t>
            </a:r>
            <a:r>
              <a:rPr lang="en-US" sz="1600" b="1" dirty="0"/>
              <a:t> ratios.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Demonstrated sensitivity of </a:t>
            </a:r>
            <a:r>
              <a:rPr lang="en-US" sz="1600" dirty="0" err="1"/>
              <a:t>He:C</a:t>
            </a:r>
            <a:r>
              <a:rPr lang="en-US" sz="1600" dirty="0"/>
              <a:t> ratio to chromaticity and RFKO excitation signals.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1600" dirty="0"/>
              <a:t>Follow-up experiments and Xsuite simulations ongoing</a:t>
            </a:r>
            <a:endParaRPr lang="en-US" sz="1600" b="1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1600" b="1" dirty="0"/>
              <a:t>Long term goal: Flexibly tailor extracted </a:t>
            </a:r>
            <a:r>
              <a:rPr lang="en-US" sz="1600" b="1" dirty="0" err="1"/>
              <a:t>He:C</a:t>
            </a:r>
            <a:r>
              <a:rPr lang="en-US" sz="1600" b="1" dirty="0"/>
              <a:t> ratio across the spill </a:t>
            </a:r>
            <a:r>
              <a:rPr lang="en-US" sz="1600" dirty="0"/>
              <a:t>(multiple RFKO signals?)</a:t>
            </a:r>
            <a:endParaRPr lang="en-US" sz="1400" dirty="0">
              <a:solidFill>
                <a:schemeClr val="accent1"/>
              </a:solidFill>
            </a:endParaRPr>
          </a:p>
          <a:p>
            <a:pPr marL="261937" lvl="1" indent="0">
              <a:spcBef>
                <a:spcPts val="1000"/>
              </a:spcBef>
              <a:buNone/>
            </a:pPr>
            <a:endParaRPr lang="en-US" sz="1600" dirty="0"/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−"/>
            </a:pPr>
            <a:endParaRPr lang="en-US" sz="1600" dirty="0"/>
          </a:p>
          <a:p>
            <a:endParaRPr lang="en-US" sz="1800" b="1" dirty="0">
              <a:solidFill>
                <a:schemeClr val="accent1"/>
              </a:solidFill>
            </a:endParaRPr>
          </a:p>
          <a:p>
            <a:r>
              <a:rPr lang="en-US" sz="1800" b="1" dirty="0">
                <a:solidFill>
                  <a:schemeClr val="accent1"/>
                </a:solidFill>
              </a:rPr>
              <a:t>Outlook: First simultaneous acceleration of ions with different q/m (Fe, Bi) </a:t>
            </a:r>
          </a:p>
          <a:p>
            <a:pPr marL="261937" lvl="1" indent="0">
              <a:spcBef>
                <a:spcPts val="600"/>
              </a:spcBef>
              <a:buNone/>
            </a:pPr>
            <a:r>
              <a:rPr lang="en-US" sz="1600" dirty="0"/>
              <a:t>→ paves the way for new research applications </a:t>
            </a:r>
          </a:p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AE8C17-A253-4922-8BDF-1BF5803111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26</a:t>
            </a:fld>
            <a:endParaRPr lang="de-A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C7579B-072C-9410-A67E-C4F1567E63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E. Renner (TU Wien), D. </a:t>
            </a:r>
            <a:r>
              <a:rPr lang="de-DE" dirty="0" err="1"/>
              <a:t>Ondreka</a:t>
            </a:r>
            <a:r>
              <a:rPr lang="de-DE" dirty="0"/>
              <a:t> (GSI) | Slow </a:t>
            </a:r>
            <a:r>
              <a:rPr lang="de-DE" dirty="0" err="1"/>
              <a:t>Extraction</a:t>
            </a:r>
            <a:r>
              <a:rPr lang="de-DE" dirty="0"/>
              <a:t> Workshop 2025 | 2025-10-06</a:t>
            </a:r>
            <a:endParaRPr lang="de-AT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21551A-43CB-DF78-E1D9-7A9991E0FC62}"/>
              </a:ext>
            </a:extLst>
          </p:cNvPr>
          <p:cNvSpPr/>
          <p:nvPr/>
        </p:nvSpPr>
        <p:spPr>
          <a:xfrm>
            <a:off x="869735" y="4428037"/>
            <a:ext cx="8782660" cy="460996"/>
          </a:xfrm>
          <a:prstGeom prst="roundRect">
            <a:avLst>
              <a:gd name="adj" fmla="val 0"/>
            </a:avLst>
          </a:prstGeom>
          <a:solidFill>
            <a:srgbClr val="F9F4EB"/>
          </a:solidFill>
          <a:ln>
            <a:noFill/>
          </a:ln>
          <a:effectLst>
            <a:outerShdw dist="63500" dir="5400000" sx="101000" sy="101000" algn="t" rotWithShape="0">
              <a:srgbClr val="EBDA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r>
              <a:rPr lang="en-US" sz="1600" b="1" dirty="0">
                <a:solidFill>
                  <a:srgbClr val="4B2E2E"/>
                </a:solidFill>
              </a:rPr>
              <a:t>Poster - A. </a:t>
            </a:r>
            <a:r>
              <a:rPr lang="en-US" sz="1600" b="1" dirty="0" err="1">
                <a:solidFill>
                  <a:srgbClr val="4B2E2E"/>
                </a:solidFill>
              </a:rPr>
              <a:t>Pastushenko</a:t>
            </a:r>
            <a:r>
              <a:rPr lang="en-US" sz="1600" b="1" dirty="0">
                <a:solidFill>
                  <a:srgbClr val="4B2E2E"/>
                </a:solidFill>
              </a:rPr>
              <a:t>: </a:t>
            </a:r>
            <a:r>
              <a:rPr lang="en-US" sz="1600" i="1" dirty="0">
                <a:solidFill>
                  <a:srgbClr val="4B2E2E"/>
                </a:solidFill>
              </a:rPr>
              <a:t>Flat C/He spills for online range monitoring in particle therapy</a:t>
            </a:r>
          </a:p>
        </p:txBody>
      </p:sp>
      <p:pic>
        <p:nvPicPr>
          <p:cNvPr id="9" name="Graphic 8" descr="Teacher with solid fill">
            <a:extLst>
              <a:ext uri="{FF2B5EF4-FFF2-40B4-BE49-F238E27FC236}">
                <a16:creationId xmlns:a16="http://schemas.microsoft.com/office/drawing/2014/main" id="{515AD536-49BF-DFA1-11C0-2A616EBEC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735" y="4428037"/>
            <a:ext cx="498441" cy="498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E85C6-697E-A5A8-A5E1-11EC0D629BAE}"/>
              </a:ext>
            </a:extLst>
          </p:cNvPr>
          <p:cNvSpPr txBox="1"/>
          <p:nvPr/>
        </p:nvSpPr>
        <p:spPr>
          <a:xfrm>
            <a:off x="9913616" y="2624251"/>
            <a:ext cx="21125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221C8"/>
                </a:solidFill>
              </a:rPr>
              <a:t>Our test set-ups are flexible – </a:t>
            </a:r>
            <a:r>
              <a:rPr lang="en-US" b="1" dirty="0">
                <a:solidFill>
                  <a:srgbClr val="2221C8"/>
                </a:solidFill>
              </a:rPr>
              <a:t>any ideas welcome!</a:t>
            </a:r>
          </a:p>
          <a:p>
            <a:pPr algn="ctr"/>
            <a:endParaRPr lang="en-US" b="1" dirty="0">
              <a:solidFill>
                <a:srgbClr val="2221C8"/>
              </a:solidFill>
            </a:endParaRPr>
          </a:p>
          <a:p>
            <a:pPr algn="ctr"/>
            <a:r>
              <a:rPr lang="en-US" b="1" dirty="0">
                <a:solidFill>
                  <a:srgbClr val="2221C8"/>
                </a:solidFill>
              </a:rPr>
              <a:t>Many thanks </a:t>
            </a:r>
            <a:r>
              <a:rPr lang="en-US" dirty="0">
                <a:solidFill>
                  <a:srgbClr val="2221C8"/>
                </a:solidFill>
              </a:rPr>
              <a:t>for your time! </a:t>
            </a:r>
          </a:p>
          <a:p>
            <a:pPr algn="ctr"/>
            <a:endParaRPr lang="en-US" b="1" dirty="0">
              <a:solidFill>
                <a:srgbClr val="2221C8"/>
              </a:solidFill>
            </a:endParaRPr>
          </a:p>
          <a:p>
            <a:pPr algn="ctr"/>
            <a:r>
              <a:rPr lang="en-US" b="1" dirty="0">
                <a:solidFill>
                  <a:srgbClr val="2221C8"/>
                </a:solidFill>
              </a:rPr>
              <a:t>Questions</a:t>
            </a:r>
            <a:r>
              <a:rPr lang="en-US" dirty="0">
                <a:solidFill>
                  <a:srgbClr val="2221C8"/>
                </a:solidFill>
              </a:rPr>
              <a:t>?</a:t>
            </a:r>
          </a:p>
          <a:p>
            <a:pPr algn="ctr"/>
            <a:endParaRPr lang="en-US" dirty="0">
              <a:solidFill>
                <a:srgbClr val="2221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069E-BE40-0C49-414D-6E3656E4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051A-6DF9-49E3-49FA-3F2A52DCC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08" y="1297113"/>
            <a:ext cx="5665392" cy="4175125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[1] D. </a:t>
            </a:r>
            <a:r>
              <a:rPr lang="en-US" sz="1400" dirty="0" err="1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Mazzucconi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M. Pullia et al., “</a:t>
            </a:r>
            <a:r>
              <a:rPr lang="en-US" sz="1400" i="1" dirty="0">
                <a:solidFill>
                  <a:srgbClr val="5151FF"/>
                </a:solidFill>
                <a:latin typeface="+mj-lt"/>
              </a:rPr>
              <a:t>Mixed particle beam for simultaneous treatment and online range verification in carbon ion therapy: Proof-of-concept study” 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Med. Phys. 45 (11), 2018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[2] C. Graeff et al. “</a:t>
            </a:r>
            <a:r>
              <a:rPr lang="en-US" sz="1400" i="1" dirty="0">
                <a:solidFill>
                  <a:srgbClr val="5151FF"/>
                </a:solidFill>
                <a:latin typeface="+mj-lt"/>
              </a:rPr>
              <a:t>Helium as a range probe in carbon ion therapy</a:t>
            </a:r>
            <a:r>
              <a:rPr lang="en-US" sz="1400" dirty="0">
                <a:solidFill>
                  <a:srgbClr val="5151FF"/>
                </a:solidFill>
                <a:latin typeface="+mj-lt"/>
              </a:rPr>
              <a:t>”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Physica Medica 52, 2018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[3] L. Volz “</a:t>
            </a:r>
            <a:r>
              <a:rPr lang="en-US" sz="1400" i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Experimental exploration of a mixed helium/carbon beam for online treatment monitoring in carbon ion beam therapy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” et al., Phys Med Biol 65/2, 2020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[4] J. Hardt “</a:t>
            </a:r>
            <a:r>
              <a:rPr lang="en-US" sz="1400" i="1" dirty="0">
                <a:solidFill>
                  <a:srgbClr val="5151FF"/>
                </a:solidFill>
                <a:latin typeface="+mj-lt"/>
              </a:rPr>
              <a:t>The potential of mixed carbon–helium beams for online treatment verification: a simulation and treatment planning study</a:t>
            </a:r>
            <a:r>
              <a:rPr lang="en-US" sz="1400" dirty="0">
                <a:solidFill>
                  <a:srgbClr val="5151FF"/>
                </a:solidFill>
                <a:latin typeface="+mj-lt"/>
              </a:rPr>
              <a:t>”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Phys Med Biol 69/5, 2024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] M. </a:t>
            </a:r>
            <a:r>
              <a:rPr lang="en-US" sz="1400" dirty="0" err="1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Galonska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et al., “</a:t>
            </a:r>
            <a:r>
              <a:rPr lang="en-US" sz="1400" i="1" dirty="0">
                <a:solidFill>
                  <a:srgbClr val="5151FF"/>
                </a:solidFill>
                <a:latin typeface="+mj-lt"/>
              </a:rPr>
              <a:t>First dual isotope beam production for simultaneous heavy ion radiotherapy and radiography”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IPAC’24 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[6] D. </a:t>
            </a:r>
            <a:r>
              <a:rPr lang="en-US" sz="1400" dirty="0" err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Ondreka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et al., “</a:t>
            </a:r>
            <a:r>
              <a:rPr lang="en-US" sz="1400" i="1" dirty="0">
                <a:solidFill>
                  <a:srgbClr val="5151FF"/>
                </a:solidFill>
                <a:latin typeface="+mj-lt"/>
              </a:rPr>
              <a:t>Slow extraction of a dual-isotope beam from SIS18</a:t>
            </a:r>
            <a:r>
              <a:rPr lang="en-US" sz="1400" dirty="0">
                <a:solidFill>
                  <a:srgbClr val="5151FF"/>
                </a:solidFill>
                <a:latin typeface="+mj-lt"/>
              </a:rPr>
              <a:t>”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IPAC’24</a:t>
            </a:r>
          </a:p>
          <a:p>
            <a:pPr marL="0" indent="0">
              <a:spcBef>
                <a:spcPts val="1800"/>
              </a:spcBef>
              <a:buNone/>
            </a:pPr>
            <a:endParaRPr lang="en-US" sz="1400" dirty="0">
              <a:solidFill>
                <a:srgbClr val="5151FF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0CEB0-C833-072B-6DBF-F7A8F28E59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1D2E8-8F95-8422-E37F-4AD1D83AB5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27</a:t>
            </a:fld>
            <a:endParaRPr lang="de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EF7E1-2332-0396-D888-34AAEB33E69C}"/>
              </a:ext>
            </a:extLst>
          </p:cNvPr>
          <p:cNvSpPr txBox="1"/>
          <p:nvPr/>
        </p:nvSpPr>
        <p:spPr>
          <a:xfrm>
            <a:off x="6566314" y="1297113"/>
            <a:ext cx="5237759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[7] C. Graeff et al. </a:t>
            </a:r>
            <a:r>
              <a:rPr lang="en-US" sz="1400" i="1" dirty="0">
                <a:solidFill>
                  <a:srgbClr val="5151FF"/>
                </a:solidFill>
                <a:latin typeface="+mj-lt"/>
              </a:rPr>
              <a:t>ERC PROMISE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https://www.gsi.de/work/forschung/biophysik/erc_barb/promise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] E. Renner et al., “</a:t>
            </a:r>
            <a:r>
              <a:rPr lang="en-US" sz="1400" i="1" dirty="0">
                <a:solidFill>
                  <a:srgbClr val="5151FF"/>
                </a:solidFill>
                <a:latin typeface="+mj-lt"/>
                <a:cs typeface="Arial" panose="020B0604020202020204" pitchFamily="34" charset="0"/>
              </a:rPr>
              <a:t>Towards the slow extraction of mixed He-2+ and C-6+ beams for online range verification</a:t>
            </a:r>
            <a:r>
              <a:rPr lang="en-US" sz="1400" dirty="0">
                <a:solidFill>
                  <a:srgbClr val="5151FF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IPAC’24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[9] M. Kausel et al. “</a:t>
            </a:r>
            <a:r>
              <a:rPr lang="en-US" sz="1400" i="1" dirty="0">
                <a:solidFill>
                  <a:srgbClr val="5151FF"/>
                </a:solidFill>
                <a:latin typeface="+mj-lt"/>
                <a:cs typeface="Arial" panose="020B0604020202020204" pitchFamily="34" charset="0"/>
              </a:rPr>
              <a:t>A double multi-turn injection scheme for generating mixed helium and carbon ion beams at medical synchrotron facilities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” submitted to PRAB, </a:t>
            </a:r>
            <a:r>
              <a:rPr lang="en-GB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https://arxiv.org/abs/2501.12797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2025</a:t>
            </a:r>
          </a:p>
          <a:p>
            <a:pPr>
              <a:spcBef>
                <a:spcPts val="1800"/>
              </a:spcBef>
            </a:pPr>
            <a:r>
              <a:rPr lang="en-US" sz="1400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[10] M. Kausel et al., “Recent developments in delivering mixed helium and carbon ion beams for online treatment monitoring research at MedAustron”, IPAC ‘25</a:t>
            </a:r>
            <a:endParaRPr lang="en-US" sz="1400" dirty="0">
              <a:solidFill>
                <a:srgbClr val="5151FF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[11] 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 Volz et al., “Portal imaging with mixed beams: Status and future Potential”, 5</a:t>
            </a:r>
            <a:r>
              <a:rPr lang="en-US" sz="1400" baseline="300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Ion Imaging Workshop, 2024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[12] F. Ulrich-</a:t>
            </a:r>
            <a:r>
              <a:rPr lang="en-US" sz="1400" dirty="0" err="1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Pur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1400" i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First experimental time-of-flight-based proton radiography using low gain avalanche diodes</a:t>
            </a:r>
            <a:r>
              <a:rPr lang="en-US" sz="14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Phys Med Biol 69 (2024)</a:t>
            </a:r>
          </a:p>
        </p:txBody>
      </p:sp>
    </p:spTree>
    <p:extLst>
      <p:ext uri="{BB962C8B-B14F-4D97-AF65-F5344CB8AC3E}">
        <p14:creationId xmlns:p14="http://schemas.microsoft.com/office/powerpoint/2010/main" val="994826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01818-1AE9-5333-B382-2F2DBF40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1308FB-71A5-1233-C72A-0D4988E1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9EF7A-1438-804C-AED4-75E618F47B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24C95-CB95-AFE0-389E-A3C61468D5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3162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06671689" name="TextBox 5"/>
              <p:cNvSpPr txBox="1"/>
              <p:nvPr/>
            </p:nvSpPr>
            <p:spPr bwMode="auto">
              <a:xfrm>
                <a:off x="592221" y="1854988"/>
                <a:ext cx="685933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We measure on/off – momentum tunes. The beam is excited with a broad noise.</a:t>
                </a:r>
                <a:endParaRPr sz="1600" dirty="0"/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endParaRPr lang="en-US" sz="16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Agreement is reached </a:t>
                </a:r>
                <a:r>
                  <a:rPr lang="en-US" sz="1600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0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/>
                      </a:rPr>
                      <m:t>04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m</a:t>
                </a:r>
                <a:r>
                  <a:rPr lang="en-US" sz="1600" baseline="30000" dirty="0">
                    <a:solidFill>
                      <a:schemeClr val="tx1"/>
                    </a:solidFill>
                  </a:rPr>
                  <a:t>-2</a:t>
                </a:r>
                <a:r>
                  <a:rPr lang="en-US" sz="1600" dirty="0">
                    <a:solidFill>
                      <a:schemeClr val="tx1"/>
                    </a:solidFill>
                  </a:rPr>
                  <a:t> component in the dipoles.</a:t>
                </a:r>
                <a:endParaRPr sz="1600" dirty="0"/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Measurements were done with resonance sextupoles on and off.</a:t>
                </a:r>
                <a:endParaRPr sz="1600" dirty="0"/>
              </a:p>
            </p:txBody>
          </p:sp>
        </mc:Choice>
        <mc:Fallback xmlns="">
          <p:sp>
            <p:nvSpPr>
              <p:cNvPr id="1106671689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221" y="1854988"/>
                <a:ext cx="6859337" cy="1569660"/>
              </a:xfrm>
              <a:prstGeom prst="rect">
                <a:avLst/>
              </a:prstGeom>
              <a:blipFill>
                <a:blip r:embed="rId3"/>
                <a:stretch>
                  <a:fillRect l="-356" t="-1163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1202566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84240" y="1495737"/>
            <a:ext cx="4461042" cy="3340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38613363" name="TextBox 1"/>
              <p:cNvSpPr txBox="1"/>
              <p:nvPr/>
            </p:nvSpPr>
            <p:spPr bwMode="auto">
              <a:xfrm>
                <a:off x="4862546" y="5091912"/>
                <a:ext cx="62867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chemeClr val="tx2"/>
                    </a:solidFill>
                  </a:rPr>
                  <a:t>For one setting (</a:t>
                </a:r>
                <a:r>
                  <a:rPr lang="en-US" sz="1600" i="1" dirty="0" err="1">
                    <a:solidFill>
                      <a:schemeClr val="tx2"/>
                    </a:solidFill>
                  </a:rPr>
                  <a:t>ks.offset</a:t>
                </a:r>
                <a:r>
                  <a:rPr lang="en-US" sz="1600" i="1" dirty="0">
                    <a:solidFill>
                      <a:schemeClr val="tx2"/>
                    </a:solidFill>
                  </a:rPr>
                  <a:t> = 0.14</a:t>
                </a:r>
                <a:r>
                  <a:rPr lang="en-US" sz="1600" dirty="0">
                    <a:solidFill>
                      <a:schemeClr val="tx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ar-AE" sz="1600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ar-AE" sz="1600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ar-AE" sz="1600" b="0" i="1">
                        <a:solidFill>
                          <a:schemeClr val="tx2"/>
                        </a:solidFill>
                        <a:latin typeface="Cambria Math"/>
                      </a:rPr>
                      <m:t>~−</m:t>
                    </m:r>
                    <m:r>
                      <a:rPr lang="ar-AE" sz="1600" b="0" i="1">
                        <a:solidFill>
                          <a:schemeClr val="tx2"/>
                        </a:solidFill>
                        <a:latin typeface="Cambria Math"/>
                      </a:rPr>
                      <m:t>0</m:t>
                    </m:r>
                    <m:r>
                      <a:rPr lang="ar-AE" sz="1600" b="0" i="1">
                        <a:solidFill>
                          <a:schemeClr val="tx2"/>
                        </a:solidFill>
                        <a:latin typeface="Cambria Math"/>
                      </a:rPr>
                      <m:t>.</m:t>
                    </m:r>
                    <m:r>
                      <a:rPr lang="ar-AE" sz="1600" b="0" i="1">
                        <a:solidFill>
                          <a:schemeClr val="tx2"/>
                        </a:solidFill>
                        <a:latin typeface="Cambria Math"/>
                      </a:rPr>
                      <m:t>06</m:t>
                    </m:r>
                  </m:oMath>
                </a14:m>
                <a:r>
                  <a:rPr lang="ar-AE" sz="1600" dirty="0">
                    <a:solidFill>
                      <a:schemeClr val="tx2"/>
                    </a:solidFill>
                  </a:rPr>
                  <a:t>), </a:t>
                </a:r>
                <a:r>
                  <a:rPr lang="en-US" sz="1600" dirty="0">
                    <a:solidFill>
                      <a:schemeClr val="tx2"/>
                    </a:solidFill>
                  </a:rPr>
                  <a:t>tune was measured for a bigger range of momentum offsets. </a:t>
                </a:r>
                <a:r>
                  <a:rPr lang="en-US" sz="1600" b="1" dirty="0">
                    <a:solidFill>
                      <a:schemeClr val="tx2"/>
                    </a:solidFill>
                  </a:rPr>
                  <a:t>Nonlinear chromaticity</a:t>
                </a:r>
                <a:r>
                  <a:rPr lang="en-US" sz="1600" dirty="0">
                    <a:solidFill>
                      <a:schemeClr val="tx2"/>
                    </a:solidFill>
                  </a:rPr>
                  <a:t> hints nonlinearities in magnets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ar-AE" sz="1600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ar-AE" sz="1600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ar-AE" sz="1600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ar-AE" sz="1600" dirty="0">
                    <a:solidFill>
                      <a:schemeClr val="tx2"/>
                    </a:solidFill>
                  </a:rPr>
                  <a:t> </a:t>
                </a:r>
                <a:r>
                  <a:rPr lang="en-US" sz="1600" dirty="0">
                    <a:solidFill>
                      <a:schemeClr val="tx2"/>
                    </a:solidFill>
                  </a:rPr>
                  <a:t>in quads, ..)</a:t>
                </a:r>
              </a:p>
            </p:txBody>
          </p:sp>
        </mc:Choice>
        <mc:Fallback xmlns="">
          <p:sp>
            <p:nvSpPr>
              <p:cNvPr id="123861336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2546" y="5091912"/>
                <a:ext cx="6286717" cy="830997"/>
              </a:xfrm>
              <a:prstGeom prst="rect">
                <a:avLst/>
              </a:prstGeom>
              <a:blipFill>
                <a:blip r:embed="rId5"/>
                <a:stretch>
                  <a:fillRect l="-582" t="-2190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2414459" name="TextBox 2"/>
          <p:cNvSpPr txBox="1"/>
          <p:nvPr/>
        </p:nvSpPr>
        <p:spPr bwMode="auto">
          <a:xfrm>
            <a:off x="592221" y="1125733"/>
            <a:ext cx="11891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</a:rPr>
              <a:t>Chromaticity in the ring is set with a parameter (</a:t>
            </a:r>
            <a:r>
              <a:rPr lang="en-US" sz="1600" b="1" i="1" dirty="0" err="1">
                <a:solidFill>
                  <a:schemeClr val="tx2"/>
                </a:solidFill>
              </a:rPr>
              <a:t>ks.offset</a:t>
            </a:r>
            <a:r>
              <a:rPr lang="en-US" sz="1600" dirty="0">
                <a:solidFill>
                  <a:schemeClr val="tx2"/>
                </a:solidFill>
              </a:rPr>
              <a:t>). We checked if the relation agrees with the simulations.</a:t>
            </a:r>
            <a:endParaRPr sz="1600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8A567-4ABB-A55E-6113-1206078AC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GSI SIS 18 Machine Properties: Chromaticity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24AEAA4-5C27-F916-584F-8E25FF891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20" y="67558"/>
            <a:ext cx="1503080" cy="47347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E884B5-9E1F-250B-352B-EEC2DCB3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8" y="3433353"/>
            <a:ext cx="3849771" cy="275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B0854-6976-9F2D-4578-800995D999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3F2CB-5562-E769-F894-0829C9193E9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29</a:t>
            </a:fld>
            <a:endParaRPr lang="de-A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7B4E2-4A92-C0C9-EB27-E73510801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B2A3-79E4-7281-FAC7-0B359FA4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Ion Beams for Concurrent Therapy and Monitoring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D3041-0CD7-C2AB-45EC-78A7F871F7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B8064-380C-963B-CCD8-E315A3B01A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04D6359-0CE4-0FD1-5798-109E204B64B5}"/>
              </a:ext>
            </a:extLst>
          </p:cNvPr>
          <p:cNvSpPr/>
          <p:nvPr/>
        </p:nvSpPr>
        <p:spPr>
          <a:xfrm>
            <a:off x="387927" y="3377497"/>
            <a:ext cx="5486400" cy="22629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208DD7E-3853-1F5D-6E82-4CEB7995C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27" y="3725978"/>
            <a:ext cx="5443813" cy="175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ADADF1-38B3-2315-FD58-23E20A0FC18A}"/>
              </a:ext>
            </a:extLst>
          </p:cNvPr>
          <p:cNvSpPr txBox="1"/>
          <p:nvPr/>
        </p:nvSpPr>
        <p:spPr>
          <a:xfrm>
            <a:off x="6517437" y="1269626"/>
            <a:ext cx="5527495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SzPct val="120000"/>
              <a:buNone/>
            </a:pPr>
            <a:r>
              <a:rPr lang="en-US" sz="18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Proposal: Add</a:t>
            </a:r>
            <a:r>
              <a:rPr lang="en-US" sz="1800" b="1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small </a:t>
            </a:r>
            <a:r>
              <a:rPr lang="en-US" sz="1800" b="1" baseline="30000" dirty="0">
                <a:solidFill>
                  <a:srgbClr val="E1892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800" b="1" dirty="0">
                <a:solidFill>
                  <a:srgbClr val="E1892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He</a:t>
            </a:r>
            <a:r>
              <a:rPr lang="en-US" sz="1800" b="1" baseline="30000" dirty="0">
                <a:solidFill>
                  <a:srgbClr val="E1892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2+ </a:t>
            </a:r>
            <a:r>
              <a:rPr lang="en-US" sz="1800" b="1" dirty="0">
                <a:solidFill>
                  <a:srgbClr val="E1892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contribution</a:t>
            </a:r>
            <a:r>
              <a:rPr lang="en-US" sz="1800" b="1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800" dirty="0">
                <a:solidFill>
                  <a:srgbClr val="0706C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therapeutic </a:t>
            </a:r>
            <a:r>
              <a:rPr lang="en-US" sz="1800" b="1" baseline="30000" dirty="0">
                <a:solidFill>
                  <a:srgbClr val="0706C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1800" b="1" dirty="0">
                <a:solidFill>
                  <a:srgbClr val="0706C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800" b="1" baseline="30000" dirty="0">
                <a:solidFill>
                  <a:srgbClr val="0706C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6+</a:t>
            </a:r>
            <a:r>
              <a:rPr lang="en-US" sz="1800" baseline="30000" dirty="0">
                <a:solidFill>
                  <a:srgbClr val="0706C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706C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beam </a:t>
            </a:r>
            <a:r>
              <a:rPr lang="en-US" sz="18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n-US" sz="180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monitoring </a:t>
            </a:r>
            <a:r>
              <a:rPr lang="en-US" sz="18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[1,2]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/>
              <a:t>similar charge-to-mass ratio (≈0.5)</a:t>
            </a:r>
          </a:p>
          <a:p>
            <a:pPr marL="285750" indent="-285750">
              <a:spcBef>
                <a:spcPts val="1000"/>
              </a:spcBef>
              <a:buSzPct val="120000"/>
              <a:buFont typeface="Wingdings" panose="05000000000000000000" pitchFamily="2" charset="2"/>
              <a:buChar char="§"/>
            </a:pPr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SzPct val="120000"/>
              <a:buFont typeface="Wingdings" panose="05000000000000000000" pitchFamily="2" charset="2"/>
              <a:buChar char="§"/>
            </a:pPr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Clr>
                <a:schemeClr val="accent1"/>
              </a:buClr>
              <a:buSzPct val="120000"/>
            </a:pPr>
            <a:endParaRPr lang="en-US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8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Extracted with similar E/m </a:t>
            </a: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ea typeface="Calibri" panose="020F0502020204030204" pitchFamily="34" charset="0"/>
                <a:cs typeface="Arial" panose="020B0604020202020204" pitchFamily="34" charset="0"/>
              </a:rPr>
              <a:t>range</a:t>
            </a: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1600" b="1" baseline="30000" dirty="0"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>
                <a:ea typeface="Calibri" panose="020F0502020204030204" pitchFamily="34" charset="0"/>
                <a:cs typeface="Arial" panose="020B0604020202020204" pitchFamily="34" charset="0"/>
              </a:rPr>
              <a:t>He</a:t>
            </a:r>
            <a:r>
              <a:rPr lang="en-US" sz="1600" b="1" baseline="30000" dirty="0">
                <a:ea typeface="Calibri" panose="020F0502020204030204" pitchFamily="34" charset="0"/>
                <a:cs typeface="Arial" panose="020B0604020202020204" pitchFamily="34" charset="0"/>
              </a:rPr>
              <a:t>2+</a:t>
            </a:r>
            <a:r>
              <a:rPr lang="en-US" sz="1600" b="1" dirty="0">
                <a:ea typeface="Calibri" panose="020F0502020204030204" pitchFamily="34" charset="0"/>
                <a:cs typeface="Arial" panose="020B0604020202020204" pitchFamily="34" charset="0"/>
              </a:rPr>
              <a:t> approx. 3x larger than of </a:t>
            </a:r>
            <a:r>
              <a:rPr lang="en-US" sz="1600" b="1" baseline="30000" dirty="0"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1600" b="1" dirty="0"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baseline="30000" dirty="0">
                <a:ea typeface="Calibri" panose="020F0502020204030204" pitchFamily="34" charset="0"/>
                <a:cs typeface="Arial" panose="020B0604020202020204" pitchFamily="34" charset="0"/>
              </a:rPr>
              <a:t>6+ </a:t>
            </a:r>
          </a:p>
          <a:p>
            <a:pPr marL="285750" indent="-285750">
              <a:spcBef>
                <a:spcPts val="24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Preliminarily </a:t>
            </a:r>
            <a:r>
              <a:rPr lang="en-US" sz="1600" b="1" dirty="0">
                <a:ea typeface="Calibri" panose="020F0502020204030204" pitchFamily="34" charset="0"/>
                <a:cs typeface="Arial" panose="020B0604020202020204" pitchFamily="34" charset="0"/>
              </a:rPr>
              <a:t>aim: </a:t>
            </a:r>
            <a:r>
              <a:rPr lang="en-US" sz="1600" b="1" u="sng" dirty="0">
                <a:ea typeface="Calibri" panose="020F0502020204030204" pitchFamily="34" charset="0"/>
                <a:cs typeface="Arial" panose="020B0604020202020204" pitchFamily="34" charset="0"/>
              </a:rPr>
              <a:t>approx</a:t>
            </a:r>
            <a:r>
              <a:rPr lang="en-US" sz="1600" b="1" dirty="0">
                <a:ea typeface="Calibri" panose="020F0502020204030204" pitchFamily="34" charset="0"/>
                <a:cs typeface="Arial" panose="020B0604020202020204" pitchFamily="34" charset="0"/>
              </a:rPr>
              <a:t>. 10% helium ions throughout the spill: </a:t>
            </a:r>
          </a:p>
          <a:p>
            <a:pPr marL="742950" lvl="1" indent="-285750">
              <a:spcBef>
                <a:spcPts val="600"/>
              </a:spcBef>
              <a:buSzPct val="120000"/>
              <a:buFont typeface="Arial" panose="020B0604020202020204" pitchFamily="34" charset="0"/>
              <a:buChar char="−"/>
            </a:pPr>
            <a:r>
              <a:rPr lang="en-US" sz="1600" dirty="0"/>
              <a:t>He still distinguishable from C fragments</a:t>
            </a:r>
          </a:p>
          <a:p>
            <a:pPr marL="742950" lvl="1" indent="-285750">
              <a:spcBef>
                <a:spcPts val="600"/>
              </a:spcBef>
              <a:buSzPct val="120000"/>
              <a:buFont typeface="Arial" panose="020B0604020202020204" pitchFamily="34" charset="0"/>
              <a:buChar char="−"/>
            </a:pPr>
            <a:r>
              <a:rPr lang="en-US" sz="1600" dirty="0"/>
              <a:t>acceptable dose contribution from He (~1%)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B91473-4CC7-A630-0831-B389B29BE5C9}"/>
              </a:ext>
            </a:extLst>
          </p:cNvPr>
          <p:cNvSpPr/>
          <p:nvPr/>
        </p:nvSpPr>
        <p:spPr>
          <a:xfrm>
            <a:off x="7890378" y="2489611"/>
            <a:ext cx="2501398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E87C0DA8-0532-AB98-6513-691B205D3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297113"/>
            <a:ext cx="5527494" cy="1758351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rgbClr val="006699"/>
                </a:solidFill>
              </a:rPr>
              <a:t>Ion beam therapy vs. conventional radiotherapy</a:t>
            </a:r>
          </a:p>
          <a:p>
            <a:pPr marL="285750" lvl="1" indent="-285750">
              <a:spcBef>
                <a:spcPts val="1000"/>
              </a:spcBef>
              <a:buSzPct val="150000"/>
              <a:buFont typeface="Barlow ExtraBold" panose="00000900000000000000" pitchFamily="2" charset="0"/>
              <a:buChar char="+"/>
            </a:pPr>
            <a:r>
              <a:rPr lang="en-US" sz="1600" dirty="0"/>
              <a:t>Improved dose conformity (Bragg peak) &amp; higher biological effectiveness</a:t>
            </a:r>
          </a:p>
          <a:p>
            <a:pPr marL="285750" lvl="1" indent="-285750">
              <a:spcBef>
                <a:spcPts val="1000"/>
              </a:spcBef>
              <a:buClr>
                <a:srgbClr val="006699"/>
              </a:buClr>
              <a:buFont typeface="Barlow Condensed ExtraBold" panose="00000906000000000000" pitchFamily="2" charset="0"/>
              <a:buChar char="▬"/>
            </a:pPr>
            <a:r>
              <a:rPr lang="en-US" sz="1600" dirty="0"/>
              <a:t>More sensitive to uncertainties</a:t>
            </a:r>
          </a:p>
          <a:p>
            <a:pPr marL="269875" lvl="1" indent="-269875">
              <a:spcBef>
                <a:spcPts val="1000"/>
              </a:spcBef>
              <a:buClr>
                <a:srgbClr val="006699"/>
              </a:buClr>
              <a:buFont typeface="Arial" panose="020B0604020202020204" pitchFamily="34" charset="0"/>
              <a:buChar char="►"/>
            </a:pPr>
            <a:r>
              <a:rPr lang="en-US" sz="1600" b="1" dirty="0"/>
              <a:t>Accurate treatment planning &amp; monitoring crucial*</a:t>
            </a:r>
            <a:endParaRPr lang="en-US" sz="1800" dirty="0"/>
          </a:p>
          <a:p>
            <a:pPr marL="269875" indent="-269875"/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25" name="Picture 24" descr="\documentclass{article}&#10;\usepackage{amsmath}&#10;\pagestyle{empty}&#10;\usepackage{sansmath}&#10;\sansmath&#10;\renewcommand{\familydefault}{\sfdefault}&#10;&#10;\begin{document}&#10;&#10;\begin{equation*}&#10;\dfrac{\Delta\left(q/m\right)}{q/m} = -0.065 \%&#10;\end{equation*}&#10;&#10;&#10;\end{document}" title="IguanaTex Bitmap Display">
            <a:extLst>
              <a:ext uri="{FF2B5EF4-FFF2-40B4-BE49-F238E27FC236}">
                <a16:creationId xmlns:a16="http://schemas.microsoft.com/office/drawing/2014/main" id="{9ED88022-20D9-4D17-92CC-30A6A95B98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47" y="2642672"/>
            <a:ext cx="1958684" cy="519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E91C29-700E-A68C-C246-22CE8E19A7D1}"/>
              </a:ext>
            </a:extLst>
          </p:cNvPr>
          <p:cNvSpPr txBox="1"/>
          <p:nvPr/>
        </p:nvSpPr>
        <p:spPr>
          <a:xfrm>
            <a:off x="8219947" y="5704747"/>
            <a:ext cx="390537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[1] D. </a:t>
            </a:r>
            <a:r>
              <a:rPr lang="en-US" sz="1100" b="1" dirty="0" err="1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Mazzucconi</a:t>
            </a:r>
            <a:r>
              <a:rPr lang="en-US" sz="110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 al., CNAO, Med. Phys. 45 (11), 2018 </a:t>
            </a:r>
          </a:p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[2] C. Graeff et al., GSI, Physica Medica 52,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13E5D-8E68-1436-91E4-2A29645F86AE}"/>
              </a:ext>
            </a:extLst>
          </p:cNvPr>
          <p:cNvSpPr txBox="1"/>
          <p:nvPr/>
        </p:nvSpPr>
        <p:spPr>
          <a:xfrm>
            <a:off x="184481" y="5763721"/>
            <a:ext cx="6798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>
              <a:spcBef>
                <a:spcPts val="1000"/>
              </a:spcBef>
              <a:buClr>
                <a:srgbClr val="006699"/>
              </a:buClr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Various proposals for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 in addition to routine regular treatment plan verification CTs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e.g. prompt gamma, nuclear fragmentation imaging,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pRad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4094367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E4D9862-986B-5FEC-B86A-EE2735212AE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6671689" name="TextBox 5">
            <a:extLst>
              <a:ext uri="{FF2B5EF4-FFF2-40B4-BE49-F238E27FC236}">
                <a16:creationId xmlns:a16="http://schemas.microsoft.com/office/drawing/2014/main" id="{5F8F4DBC-D56F-9CC4-DF9F-0541D9C939B9}"/>
              </a:ext>
            </a:extLst>
          </p:cNvPr>
          <p:cNvSpPr txBox="1"/>
          <p:nvPr/>
        </p:nvSpPr>
        <p:spPr bwMode="auto">
          <a:xfrm>
            <a:off x="592221" y="2212865"/>
            <a:ext cx="27732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</a:rPr>
              <a:t>Due to the lack of time, measurements were done at 2 locations, upstream of the medical cave.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/>
                </a:solidFill>
              </a:rPr>
              <a:t>Reconstructed dispersion shows large amplitudes along the transfer line. Need to be measured again (+) in other locations along the transfer line.</a:t>
            </a:r>
          </a:p>
        </p:txBody>
      </p:sp>
      <p:sp>
        <p:nvSpPr>
          <p:cNvPr id="682414459" name="TextBox 2">
            <a:extLst>
              <a:ext uri="{FF2B5EF4-FFF2-40B4-BE49-F238E27FC236}">
                <a16:creationId xmlns:a16="http://schemas.microsoft.com/office/drawing/2014/main" id="{A1F25E04-EA17-E494-0894-5E464E1FD545}"/>
              </a:ext>
            </a:extLst>
          </p:cNvPr>
          <p:cNvSpPr txBox="1"/>
          <p:nvPr/>
        </p:nvSpPr>
        <p:spPr bwMode="auto">
          <a:xfrm>
            <a:off x="387927" y="1395739"/>
            <a:ext cx="11891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</a:rPr>
              <a:t>In 2023, horizontal positions of </a:t>
            </a:r>
            <a:r>
              <a:rPr lang="en-US" sz="1600" b="1" dirty="0">
                <a:solidFill>
                  <a:schemeClr val="tx2"/>
                </a:solidFill>
              </a:rPr>
              <a:t>He and C at isocenter were 1 – 2 mm apart</a:t>
            </a:r>
            <a:r>
              <a:rPr lang="en-US" sz="1600" dirty="0">
                <a:solidFill>
                  <a:schemeClr val="tx2"/>
                </a:solidFill>
              </a:rPr>
              <a:t>. Most likely explanation – </a:t>
            </a:r>
            <a:r>
              <a:rPr lang="en-US" sz="1600" b="1" dirty="0">
                <a:solidFill>
                  <a:schemeClr val="tx2"/>
                </a:solidFill>
              </a:rPr>
              <a:t>horizontal dispersion.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890C9-EDBB-F9BF-5777-FE4ECF79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GSI SIS 18 Machine Properties: Transfer Line Dispersion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194E15BB-E5D6-AE77-5400-9F47CFF97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20" y="67558"/>
            <a:ext cx="1503080" cy="473470"/>
          </a:xfrm>
          <a:prstGeom prst="rect">
            <a:avLst/>
          </a:prstGeom>
        </p:spPr>
      </p:pic>
      <p:grpSp>
        <p:nvGrpSpPr>
          <p:cNvPr id="1363205587" name="Group 8"/>
          <p:cNvGrpSpPr/>
          <p:nvPr/>
        </p:nvGrpSpPr>
        <p:grpSpPr bwMode="auto">
          <a:xfrm>
            <a:off x="3590206" y="2048992"/>
            <a:ext cx="8601794" cy="3589234"/>
            <a:chOff x="3089565" y="2740351"/>
            <a:chExt cx="8601794" cy="3589234"/>
          </a:xfrm>
        </p:grpSpPr>
        <p:grpSp>
          <p:nvGrpSpPr>
            <p:cNvPr id="8" name="Group 7"/>
            <p:cNvGrpSpPr/>
            <p:nvPr/>
          </p:nvGrpSpPr>
          <p:grpSpPr bwMode="auto">
            <a:xfrm>
              <a:off x="3089565" y="2740351"/>
              <a:ext cx="8601794" cy="3589234"/>
              <a:chOff x="3089565" y="2740351"/>
              <a:chExt cx="8601794" cy="3589234"/>
            </a:xfrm>
          </p:grpSpPr>
          <p:pic>
            <p:nvPicPr>
              <p:cNvPr id="3" name="Picture 1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089565" y="2740351"/>
                <a:ext cx="6858001" cy="3589234"/>
              </a:xfrm>
              <a:prstGeom prst="rect">
                <a:avLst/>
              </a:prstGeom>
              <a:noFill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/>
                  <p:cNvSpPr txBox="1"/>
                  <p:nvPr/>
                </p:nvSpPr>
                <p:spPr bwMode="auto">
                  <a:xfrm>
                    <a:off x="9947566" y="4359020"/>
                    <a:ext cx="1743793" cy="1569660"/>
                  </a:xfrm>
                  <a:prstGeom prst="rect">
                    <a:avLst/>
                  </a:prstGeom>
                  <a:grpFill/>
                </p:spPr>
                <p:txBody>
                  <a:bodyPr vert="horz" wrap="square" lIns="91440" tIns="45720" rIns="91440" bIns="45720" rtlCol="0" anchor="t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1600"/>
                      <a:t>Measured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oMath>
                    </a14:m>
                    <a:r>
                      <a:rPr lang="en-US" sz="1600"/>
                      <a:t>:</a:t>
                    </a:r>
                    <a:endParaRPr/>
                  </a:p>
                  <a:p>
                    <a:pPr marL="285750" indent="-285750" algn="l">
                      <a:buFont typeface="Arial"/>
                      <a:buChar char="•"/>
                      <a:defRPr/>
                    </a:pPr>
                    <a:r>
                      <a:rPr lang="en-US" sz="1600"/>
                      <a:t>17.4 m</a:t>
                    </a:r>
                    <a:endParaRPr/>
                  </a:p>
                  <a:p>
                    <a:pPr marL="285750" indent="-285750" algn="l">
                      <a:buFont typeface="Arial"/>
                      <a:buChar char="•"/>
                      <a:defRPr/>
                    </a:pPr>
                    <a:r>
                      <a:rPr lang="en-US" sz="1600"/>
                      <a:t>6.7 m</a:t>
                    </a:r>
                    <a:endParaRPr/>
                  </a:p>
                  <a:p>
                    <a:pPr marL="285750" indent="-285750" algn="l">
                      <a:buFont typeface="Arial"/>
                      <a:buChar char="•"/>
                      <a:defRPr/>
                    </a:pPr>
                    <a:endParaRPr lang="en-US" sz="1600"/>
                  </a:p>
                  <a:p>
                    <a:pPr algn="l">
                      <a:defRPr/>
                    </a:pPr>
                    <a:r>
                      <a:rPr lang="en-US" sz="1400" b="1"/>
                      <a:t>Estimate at the end</a:t>
                    </a:r>
                    <a:endParaRPr lang="en-US" sz="1600" b="1"/>
                  </a:p>
                  <a:p>
                    <a:pPr algn="l">
                      <a:defRPr/>
                    </a:pPr>
                    <a:r>
                      <a:rPr lang="en-US" sz="1600"/>
                      <a:t>~ -4 m</a:t>
                    </a:r>
                    <a:endParaRPr/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947566" y="4359020"/>
                    <a:ext cx="1743793" cy="156966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098" t="-1167" b="-159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9614732" y="4979350"/>
              <a:ext cx="410198" cy="831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9443815" y="4649865"/>
              <a:ext cx="581115" cy="1708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0A6C3DB-BAD8-8F25-A95C-F448914698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3D1339-97AC-F990-D6EA-E0BD221404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0897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54BB-D268-C7B4-7CD8-A2D77FEC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 for Mixed Beam SX at MedAustron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A3589-F353-A145-1BC6-E00D5089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341438"/>
            <a:ext cx="3980873" cy="330927"/>
          </a:xfrm>
        </p:spPr>
        <p:txBody>
          <a:bodyPr/>
          <a:lstStyle/>
          <a:p>
            <a:r>
              <a:rPr lang="en-US" sz="1800" dirty="0"/>
              <a:t>Overshoot in BPSK signal</a:t>
            </a:r>
          </a:p>
          <a:p>
            <a:r>
              <a:rPr lang="en-US" sz="1800" dirty="0">
                <a:sym typeface="Wingdings" panose="05000000000000000000" pitchFamily="2" charset="2"/>
              </a:rPr>
              <a:t>With PSK seed reproducible ripple in intensity and </a:t>
            </a:r>
            <a:r>
              <a:rPr lang="en-US" sz="1800" dirty="0" err="1">
                <a:sym typeface="Wingdings" panose="05000000000000000000" pitchFamily="2" charset="2"/>
              </a:rPr>
              <a:t>He:C</a:t>
            </a:r>
            <a:r>
              <a:rPr lang="en-US" sz="1800" dirty="0">
                <a:sym typeface="Wingdings" panose="05000000000000000000" pitchFamily="2" charset="2"/>
              </a:rPr>
              <a:t> ratio. 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A6B01-B93F-960A-CD6A-3C7F4F0DD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31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6E452-B737-975B-0D71-F1BEDC8C90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2733A1-1256-B713-BFC8-D74B8BE0A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>
            <a:fillRect/>
          </a:stretch>
        </p:blipFill>
        <p:spPr bwMode="auto">
          <a:xfrm>
            <a:off x="250204" y="2456250"/>
            <a:ext cx="3043130" cy="22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40C7520-BB0D-2C09-B7A4-6D60A381A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2"/>
          <a:stretch>
            <a:fillRect/>
          </a:stretch>
        </p:blipFill>
        <p:spPr bwMode="auto">
          <a:xfrm>
            <a:off x="1657069" y="4266418"/>
            <a:ext cx="2527343" cy="186288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EDCF975-5EE0-BA9F-33D3-19C0A541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8171" y="882776"/>
            <a:ext cx="2741887" cy="27302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DCB56E-1A8C-7FA8-AD4B-E33134EE7ED0}"/>
              </a:ext>
            </a:extLst>
          </p:cNvPr>
          <p:cNvSpPr/>
          <p:nvPr/>
        </p:nvSpPr>
        <p:spPr>
          <a:xfrm>
            <a:off x="907374" y="2406022"/>
            <a:ext cx="267630" cy="1997597"/>
          </a:xfrm>
          <a:prstGeom prst="rect">
            <a:avLst/>
          </a:prstGeom>
          <a:noFill/>
          <a:ln w="19050">
            <a:solidFill>
              <a:srgbClr val="2C1B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1E591D-7785-8212-BA76-575A767B6A2B}"/>
              </a:ext>
            </a:extLst>
          </p:cNvPr>
          <p:cNvCxnSpPr>
            <a:cxnSpLocks/>
          </p:cNvCxnSpPr>
          <p:nvPr/>
        </p:nvCxnSpPr>
        <p:spPr>
          <a:xfrm>
            <a:off x="1041189" y="4503676"/>
            <a:ext cx="478156" cy="6193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5ADF46-6BFA-603D-94BF-16DDA024B9C6}"/>
              </a:ext>
            </a:extLst>
          </p:cNvPr>
          <p:cNvGrpSpPr/>
          <p:nvPr/>
        </p:nvGrpSpPr>
        <p:grpSpPr>
          <a:xfrm>
            <a:off x="8240710" y="971580"/>
            <a:ext cx="3842584" cy="3098306"/>
            <a:chOff x="7961488" y="2598420"/>
            <a:chExt cx="3842584" cy="309830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E4969F2-E65F-35A7-5D4A-A8E08C8B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007590" y="2726672"/>
              <a:ext cx="3740363" cy="297005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C2D80E-51FD-B20E-83E2-55A8CE060F0F}"/>
                </a:ext>
              </a:extLst>
            </p:cNvPr>
            <p:cNvSpPr/>
            <p:nvPr/>
          </p:nvSpPr>
          <p:spPr>
            <a:xfrm>
              <a:off x="7961488" y="2598420"/>
              <a:ext cx="3842584" cy="3098306"/>
            </a:xfrm>
            <a:prstGeom prst="rect">
              <a:avLst/>
            </a:prstGeom>
            <a:noFill/>
            <a:ln w="19050">
              <a:solidFill>
                <a:srgbClr val="2C1B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CCF8085-9B09-EA65-BAC0-F4F8D890745D}"/>
              </a:ext>
            </a:extLst>
          </p:cNvPr>
          <p:cNvSpPr/>
          <p:nvPr/>
        </p:nvSpPr>
        <p:spPr>
          <a:xfrm>
            <a:off x="5623707" y="1672365"/>
            <a:ext cx="725053" cy="275776"/>
          </a:xfrm>
          <a:prstGeom prst="rect">
            <a:avLst/>
          </a:prstGeom>
          <a:noFill/>
          <a:ln w="19050">
            <a:solidFill>
              <a:srgbClr val="2C1B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CD54B3-7DC8-D53C-95C1-5E676C164CC1}"/>
              </a:ext>
            </a:extLst>
          </p:cNvPr>
          <p:cNvCxnSpPr>
            <a:cxnSpLocks/>
          </p:cNvCxnSpPr>
          <p:nvPr/>
        </p:nvCxnSpPr>
        <p:spPr>
          <a:xfrm>
            <a:off x="6514902" y="1938203"/>
            <a:ext cx="1494767" cy="3649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83AEE486-D7F1-1D5A-8836-EC703E1C8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72729" y="3641799"/>
            <a:ext cx="3132655" cy="2487501"/>
          </a:xfrm>
          <a:prstGeom prst="rect">
            <a:avLst/>
          </a:prstGeom>
        </p:spPr>
      </p:pic>
      <p:sp>
        <p:nvSpPr>
          <p:cNvPr id="4685" name="Rectangle 4684">
            <a:extLst>
              <a:ext uri="{FF2B5EF4-FFF2-40B4-BE49-F238E27FC236}">
                <a16:creationId xmlns:a16="http://schemas.microsoft.com/office/drawing/2014/main" id="{7322B1D1-454E-F053-1FD9-8162A027717A}"/>
              </a:ext>
            </a:extLst>
          </p:cNvPr>
          <p:cNvSpPr/>
          <p:nvPr/>
        </p:nvSpPr>
        <p:spPr>
          <a:xfrm>
            <a:off x="5613000" y="2456250"/>
            <a:ext cx="725053" cy="759389"/>
          </a:xfrm>
          <a:prstGeom prst="rect">
            <a:avLst/>
          </a:prstGeom>
          <a:noFill/>
          <a:ln w="19050">
            <a:solidFill>
              <a:srgbClr val="2C1B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7" name="Rectangle 4686">
            <a:extLst>
              <a:ext uri="{FF2B5EF4-FFF2-40B4-BE49-F238E27FC236}">
                <a16:creationId xmlns:a16="http://schemas.microsoft.com/office/drawing/2014/main" id="{F8E942F4-E886-20AD-D175-8175206D8E4D}"/>
              </a:ext>
            </a:extLst>
          </p:cNvPr>
          <p:cNvSpPr/>
          <p:nvPr/>
        </p:nvSpPr>
        <p:spPr>
          <a:xfrm>
            <a:off x="4723954" y="3652308"/>
            <a:ext cx="3350320" cy="2492867"/>
          </a:xfrm>
          <a:prstGeom prst="rect">
            <a:avLst/>
          </a:prstGeom>
          <a:noFill/>
          <a:ln w="19050">
            <a:solidFill>
              <a:srgbClr val="2C1B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88" name="Straight Arrow Connector 4687">
            <a:extLst>
              <a:ext uri="{FF2B5EF4-FFF2-40B4-BE49-F238E27FC236}">
                <a16:creationId xmlns:a16="http://schemas.microsoft.com/office/drawing/2014/main" id="{4E60E612-269A-E8E6-3A30-DBD33740E4DB}"/>
              </a:ext>
            </a:extLst>
          </p:cNvPr>
          <p:cNvCxnSpPr>
            <a:cxnSpLocks/>
          </p:cNvCxnSpPr>
          <p:nvPr/>
        </p:nvCxnSpPr>
        <p:spPr>
          <a:xfrm flipH="1">
            <a:off x="5623707" y="3289917"/>
            <a:ext cx="126477" cy="3782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80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C711B-4911-977B-1C10-E0AB7D03B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857F1-1A4E-CC4A-32E4-8D97DE3B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 for Mixed Beam SX at MedAustron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E68BB-B954-469F-EE65-356CBD9AB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 RFKO frequency sweep through waiting beam stack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C5153-D895-D815-D464-61390DD0C7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32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36504-D8BE-3C58-E46E-9FB1AB2F5A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1A05FAD-3A57-7379-57EE-C5A3D44D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607" y="2175553"/>
            <a:ext cx="3388025" cy="195783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0A56E86-B20A-B7C0-9B32-9460E58F8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59139" y="2023395"/>
            <a:ext cx="2866212" cy="281121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73B5358-8C98-B9DA-8C55-E18DC64C2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24829" y="1978969"/>
            <a:ext cx="3423242" cy="408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F723FC-8348-80B6-8946-606E31DA8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75" y="4172575"/>
            <a:ext cx="3257784" cy="18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40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E1D08-8825-F292-5451-769304084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7D34-237C-B226-24C6-75B085E2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 for Mixed Beam SX at MedAustron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086F3-9D61-36F3-18C8-5B7C8290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139880"/>
            <a:ext cx="7929289" cy="4175125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200 MeV/u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Broadband PSK with amplitude modulation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err="1"/>
              <a:t>He:C</a:t>
            </a:r>
            <a:r>
              <a:rPr lang="en-US" sz="1600" dirty="0"/>
              <a:t> ratio tailored by adapting the 2nd injection bump amplitude.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940A4-49C7-2120-F505-6B8253A3E0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33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D859-6634-4F67-B1E7-A15D8EA768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A1CAE-A598-5BF4-0B3B-01985742A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7" y="3234107"/>
            <a:ext cx="3898628" cy="253278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43A3A6-65EB-07E3-B394-E258C1EC6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1091" y="2475521"/>
            <a:ext cx="3810247" cy="3737129"/>
          </a:xfrm>
          <a:prstGeom prst="rect">
            <a:avLst/>
          </a:prstGeom>
        </p:spPr>
      </p:pic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EFD5DE7B-BA3C-4A36-F8D4-25FCEAA34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14" y="3935153"/>
            <a:ext cx="3468062" cy="2287236"/>
          </a:xfrm>
          <a:prstGeom prst="rect">
            <a:avLst/>
          </a:prstGeom>
        </p:spPr>
      </p:pic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D1CB6ED-3DD1-58BB-1C94-8E1E10B95977}"/>
              </a:ext>
            </a:extLst>
          </p:cNvPr>
          <p:cNvGrpSpPr/>
          <p:nvPr/>
        </p:nvGrpSpPr>
        <p:grpSpPr>
          <a:xfrm>
            <a:off x="8538498" y="1478773"/>
            <a:ext cx="3421678" cy="2429870"/>
            <a:chOff x="5964237" y="-3766829"/>
            <a:chExt cx="5387299" cy="350857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B198F83-EEA1-CC90-2C4E-D1E26E2D6B02}"/>
                </a:ext>
              </a:extLst>
            </p:cNvPr>
            <p:cNvSpPr/>
            <p:nvPr/>
          </p:nvSpPr>
          <p:spPr>
            <a:xfrm>
              <a:off x="5964237" y="-3766829"/>
              <a:ext cx="5387299" cy="3508578"/>
            </a:xfrm>
            <a:custGeom>
              <a:avLst/>
              <a:gdLst>
                <a:gd name="connsiteX0" fmla="*/ 0 w 5387299"/>
                <a:gd name="connsiteY0" fmla="*/ 3508578 h 3508578"/>
                <a:gd name="connsiteX1" fmla="*/ 5387300 w 5387299"/>
                <a:gd name="connsiteY1" fmla="*/ 3508578 h 3508578"/>
                <a:gd name="connsiteX2" fmla="*/ 5387300 w 5387299"/>
                <a:gd name="connsiteY2" fmla="*/ 0 h 3508578"/>
                <a:gd name="connsiteX3" fmla="*/ 0 w 5387299"/>
                <a:gd name="connsiteY3" fmla="*/ 0 h 350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299" h="3508578">
                  <a:moveTo>
                    <a:pt x="0" y="3508578"/>
                  </a:moveTo>
                  <a:lnTo>
                    <a:pt x="5387300" y="3508578"/>
                  </a:lnTo>
                  <a:lnTo>
                    <a:pt x="53873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2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9407449-4974-0B64-2CFA-BFD8A46AF3CA}"/>
                </a:ext>
              </a:extLst>
            </p:cNvPr>
            <p:cNvSpPr/>
            <p:nvPr/>
          </p:nvSpPr>
          <p:spPr>
            <a:xfrm>
              <a:off x="6872450" y="-3675390"/>
              <a:ext cx="4387483" cy="2768092"/>
            </a:xfrm>
            <a:custGeom>
              <a:avLst/>
              <a:gdLst>
                <a:gd name="connsiteX0" fmla="*/ 0 w 4387483"/>
                <a:gd name="connsiteY0" fmla="*/ 2768092 h 2768092"/>
                <a:gd name="connsiteX1" fmla="*/ 4387484 w 4387483"/>
                <a:gd name="connsiteY1" fmla="*/ 2768092 h 2768092"/>
                <a:gd name="connsiteX2" fmla="*/ 4387484 w 4387483"/>
                <a:gd name="connsiteY2" fmla="*/ 0 h 2768092"/>
                <a:gd name="connsiteX3" fmla="*/ 0 w 4387483"/>
                <a:gd name="connsiteY3" fmla="*/ 0 h 276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7483" h="2768092">
                  <a:moveTo>
                    <a:pt x="0" y="2768092"/>
                  </a:moveTo>
                  <a:lnTo>
                    <a:pt x="4387484" y="2768092"/>
                  </a:lnTo>
                  <a:lnTo>
                    <a:pt x="43874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w="1272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5" name="Graphic 17">
              <a:extLst>
                <a:ext uri="{FF2B5EF4-FFF2-40B4-BE49-F238E27FC236}">
                  <a16:creationId xmlns:a16="http://schemas.microsoft.com/office/drawing/2014/main" id="{8B640D5A-E9DD-9C86-52A4-C4019E05C278}"/>
                </a:ext>
              </a:extLst>
            </p:cNvPr>
            <p:cNvGrpSpPr/>
            <p:nvPr/>
          </p:nvGrpSpPr>
          <p:grpSpPr>
            <a:xfrm>
              <a:off x="7020545" y="-3675390"/>
              <a:ext cx="3793351" cy="3281399"/>
              <a:chOff x="8220695" y="3397497"/>
              <a:chExt cx="3793351" cy="3281399"/>
            </a:xfrm>
          </p:grpSpPr>
          <p:grpSp>
            <p:nvGrpSpPr>
              <p:cNvPr id="26" name="Graphic 17">
                <a:extLst>
                  <a:ext uri="{FF2B5EF4-FFF2-40B4-BE49-F238E27FC236}">
                    <a16:creationId xmlns:a16="http://schemas.microsoft.com/office/drawing/2014/main" id="{1E6586DF-288D-0A84-3CBD-46D506B27ED5}"/>
                  </a:ext>
                </a:extLst>
              </p:cNvPr>
              <p:cNvGrpSpPr/>
              <p:nvPr/>
            </p:nvGrpSpPr>
            <p:grpSpPr>
              <a:xfrm>
                <a:off x="8220695" y="3397497"/>
                <a:ext cx="102575" cy="3014275"/>
                <a:chOff x="8220695" y="3397497"/>
                <a:chExt cx="102575" cy="3014275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1BCC628A-D806-7EE0-8E90-9A5440514EDE}"/>
                    </a:ext>
                  </a:extLst>
                </p:cNvPr>
                <p:cNvSpPr/>
                <p:nvPr/>
              </p:nvSpPr>
              <p:spPr>
                <a:xfrm>
                  <a:off x="8272031" y="3397497"/>
                  <a:ext cx="12722" cy="2768092"/>
                </a:xfrm>
                <a:custGeom>
                  <a:avLst/>
                  <a:gdLst>
                    <a:gd name="connsiteX0" fmla="*/ 0 w 12722"/>
                    <a:gd name="connsiteY0" fmla="*/ 2768092 h 2768092"/>
                    <a:gd name="connsiteX1" fmla="*/ 0 w 12722"/>
                    <a:gd name="connsiteY1" fmla="*/ 0 h 27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2768092">
                      <a:moveTo>
                        <a:pt x="0" y="276809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1FDDF5FE-6330-85BD-D4F6-563AF4A4AF16}"/>
                    </a:ext>
                  </a:extLst>
                </p:cNvPr>
                <p:cNvSpPr/>
                <p:nvPr/>
              </p:nvSpPr>
              <p:spPr>
                <a:xfrm>
                  <a:off x="8272031" y="6165590"/>
                  <a:ext cx="12722" cy="44450"/>
                </a:xfrm>
                <a:custGeom>
                  <a:avLst/>
                  <a:gdLst>
                    <a:gd name="connsiteX0" fmla="*/ 87 w 12722"/>
                    <a:gd name="connsiteY0" fmla="*/ 225 h 44450"/>
                    <a:gd name="connsiteX1" fmla="*/ 87 w 12722"/>
                    <a:gd name="connsiteY1" fmla="*/ 44675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44450">
                      <a:moveTo>
                        <a:pt x="87" y="225"/>
                      </a:moveTo>
                      <a:lnTo>
                        <a:pt x="87" y="44675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26972B7-8793-F256-6505-BA76167C4424}"/>
                    </a:ext>
                  </a:extLst>
                </p:cNvPr>
                <p:cNvSpPr/>
                <p:nvPr/>
              </p:nvSpPr>
              <p:spPr>
                <a:xfrm flipV="1">
                  <a:off x="8220695" y="6258071"/>
                  <a:ext cx="102575" cy="153701"/>
                </a:xfrm>
                <a:custGeom>
                  <a:avLst/>
                  <a:gdLst>
                    <a:gd name="connsiteX0" fmla="*/ 49324 w 102575"/>
                    <a:gd name="connsiteY0" fmla="*/ 135736 h 153701"/>
                    <a:gd name="connsiteX1" fmla="*/ 26010 w 102575"/>
                    <a:gd name="connsiteY1" fmla="*/ 120496 h 153701"/>
                    <a:gd name="connsiteX2" fmla="*/ 18218 w 102575"/>
                    <a:gd name="connsiteY2" fmla="*/ 74712 h 153701"/>
                    <a:gd name="connsiteX3" fmla="*/ 26010 w 102575"/>
                    <a:gd name="connsiteY3" fmla="*/ 29024 h 153701"/>
                    <a:gd name="connsiteX4" fmla="*/ 49324 w 102575"/>
                    <a:gd name="connsiteY4" fmla="*/ 13784 h 153701"/>
                    <a:gd name="connsiteX5" fmla="*/ 72734 w 102575"/>
                    <a:gd name="connsiteY5" fmla="*/ 29024 h 153701"/>
                    <a:gd name="connsiteX6" fmla="*/ 80558 w 102575"/>
                    <a:gd name="connsiteY6" fmla="*/ 74712 h 153701"/>
                    <a:gd name="connsiteX7" fmla="*/ 72734 w 102575"/>
                    <a:gd name="connsiteY7" fmla="*/ 120496 h 153701"/>
                    <a:gd name="connsiteX8" fmla="*/ 49324 w 102575"/>
                    <a:gd name="connsiteY8" fmla="*/ 135736 h 153701"/>
                    <a:gd name="connsiteX9" fmla="*/ 49324 w 102575"/>
                    <a:gd name="connsiteY9" fmla="*/ 151611 h 153701"/>
                    <a:gd name="connsiteX10" fmla="*/ 87460 w 102575"/>
                    <a:gd name="connsiteY10" fmla="*/ 131894 h 153701"/>
                    <a:gd name="connsiteX11" fmla="*/ 100628 w 102575"/>
                    <a:gd name="connsiteY11" fmla="*/ 74712 h 153701"/>
                    <a:gd name="connsiteX12" fmla="*/ 87460 w 102575"/>
                    <a:gd name="connsiteY12" fmla="*/ 17594 h 153701"/>
                    <a:gd name="connsiteX13" fmla="*/ 49324 w 102575"/>
                    <a:gd name="connsiteY13" fmla="*/ -2091 h 153701"/>
                    <a:gd name="connsiteX14" fmla="*/ 11220 w 102575"/>
                    <a:gd name="connsiteY14" fmla="*/ 17594 h 153701"/>
                    <a:gd name="connsiteX15" fmla="*/ -1947 w 102575"/>
                    <a:gd name="connsiteY15" fmla="*/ 74712 h 153701"/>
                    <a:gd name="connsiteX16" fmla="*/ 11220 w 102575"/>
                    <a:gd name="connsiteY16" fmla="*/ 131894 h 153701"/>
                    <a:gd name="connsiteX17" fmla="*/ 49324 w 102575"/>
                    <a:gd name="connsiteY17" fmla="*/ 151611 h 153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2575" h="153701">
                      <a:moveTo>
                        <a:pt x="49324" y="135736"/>
                      </a:moveTo>
                      <a:cubicBezTo>
                        <a:pt x="38998" y="135736"/>
                        <a:pt x="31227" y="130656"/>
                        <a:pt x="26010" y="120496"/>
                      </a:cubicBezTo>
                      <a:cubicBezTo>
                        <a:pt x="20815" y="110357"/>
                        <a:pt x="18218" y="95096"/>
                        <a:pt x="18218" y="74712"/>
                      </a:cubicBezTo>
                      <a:cubicBezTo>
                        <a:pt x="18218" y="54414"/>
                        <a:pt x="20815" y="39184"/>
                        <a:pt x="26010" y="29024"/>
                      </a:cubicBezTo>
                      <a:cubicBezTo>
                        <a:pt x="31227" y="18864"/>
                        <a:pt x="38998" y="13784"/>
                        <a:pt x="49324" y="13784"/>
                      </a:cubicBezTo>
                      <a:cubicBezTo>
                        <a:pt x="59735" y="13784"/>
                        <a:pt x="67539" y="18864"/>
                        <a:pt x="72734" y="29024"/>
                      </a:cubicBezTo>
                      <a:cubicBezTo>
                        <a:pt x="77950" y="39184"/>
                        <a:pt x="80558" y="54414"/>
                        <a:pt x="80558" y="74712"/>
                      </a:cubicBezTo>
                      <a:cubicBezTo>
                        <a:pt x="80558" y="95096"/>
                        <a:pt x="77950" y="110357"/>
                        <a:pt x="72734" y="120496"/>
                      </a:cubicBezTo>
                      <a:cubicBezTo>
                        <a:pt x="67539" y="130656"/>
                        <a:pt x="59735" y="135736"/>
                        <a:pt x="49324" y="135736"/>
                      </a:cubicBezTo>
                      <a:close/>
                      <a:moveTo>
                        <a:pt x="49324" y="151611"/>
                      </a:moveTo>
                      <a:cubicBezTo>
                        <a:pt x="65969" y="151611"/>
                        <a:pt x="78682" y="145039"/>
                        <a:pt x="87460" y="131894"/>
                      </a:cubicBezTo>
                      <a:cubicBezTo>
                        <a:pt x="96239" y="118771"/>
                        <a:pt x="100628" y="99710"/>
                        <a:pt x="100628" y="74712"/>
                      </a:cubicBezTo>
                      <a:cubicBezTo>
                        <a:pt x="100628" y="49778"/>
                        <a:pt x="96239" y="30738"/>
                        <a:pt x="87460" y="17594"/>
                      </a:cubicBezTo>
                      <a:cubicBezTo>
                        <a:pt x="78682" y="4471"/>
                        <a:pt x="65969" y="-2091"/>
                        <a:pt x="49324" y="-2091"/>
                      </a:cubicBezTo>
                      <a:cubicBezTo>
                        <a:pt x="32700" y="-2091"/>
                        <a:pt x="19999" y="4471"/>
                        <a:pt x="11220" y="17594"/>
                      </a:cubicBezTo>
                      <a:cubicBezTo>
                        <a:pt x="2442" y="30738"/>
                        <a:pt x="-1947" y="49778"/>
                        <a:pt x="-1947" y="74712"/>
                      </a:cubicBezTo>
                      <a:cubicBezTo>
                        <a:pt x="-1947" y="99710"/>
                        <a:pt x="2442" y="118771"/>
                        <a:pt x="11220" y="131894"/>
                      </a:cubicBezTo>
                      <a:cubicBezTo>
                        <a:pt x="19999" y="145039"/>
                        <a:pt x="32700" y="151611"/>
                        <a:pt x="49324" y="151611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aphic 17">
                <a:extLst>
                  <a:ext uri="{FF2B5EF4-FFF2-40B4-BE49-F238E27FC236}">
                    <a16:creationId xmlns:a16="http://schemas.microsoft.com/office/drawing/2014/main" id="{4C55AD15-9ED3-66D6-28B3-A60CDD4A7A24}"/>
                  </a:ext>
                </a:extLst>
              </p:cNvPr>
              <p:cNvGrpSpPr/>
              <p:nvPr/>
            </p:nvGrpSpPr>
            <p:grpSpPr>
              <a:xfrm>
                <a:off x="8947390" y="3397497"/>
                <a:ext cx="94210" cy="3011385"/>
                <a:chOff x="8947390" y="3397497"/>
                <a:chExt cx="94210" cy="3011385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231DD78-FB76-604A-1496-9F3311BF0F68}"/>
                    </a:ext>
                  </a:extLst>
                </p:cNvPr>
                <p:cNvSpPr/>
                <p:nvPr/>
              </p:nvSpPr>
              <p:spPr>
                <a:xfrm>
                  <a:off x="8997231" y="3397497"/>
                  <a:ext cx="12722" cy="2768092"/>
                </a:xfrm>
                <a:custGeom>
                  <a:avLst/>
                  <a:gdLst>
                    <a:gd name="connsiteX0" fmla="*/ 0 w 12722"/>
                    <a:gd name="connsiteY0" fmla="*/ 2768092 h 2768092"/>
                    <a:gd name="connsiteX1" fmla="*/ 0 w 12722"/>
                    <a:gd name="connsiteY1" fmla="*/ 0 h 27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2768092">
                      <a:moveTo>
                        <a:pt x="0" y="276809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44439D07-B3B2-9ADF-B403-A1443B0BE3BE}"/>
                    </a:ext>
                  </a:extLst>
                </p:cNvPr>
                <p:cNvSpPr/>
                <p:nvPr/>
              </p:nvSpPr>
              <p:spPr>
                <a:xfrm>
                  <a:off x="8997231" y="6165590"/>
                  <a:ext cx="12722" cy="44450"/>
                </a:xfrm>
                <a:custGeom>
                  <a:avLst/>
                  <a:gdLst>
                    <a:gd name="connsiteX0" fmla="*/ 144 w 12722"/>
                    <a:gd name="connsiteY0" fmla="*/ 225 h 44450"/>
                    <a:gd name="connsiteX1" fmla="*/ 144 w 12722"/>
                    <a:gd name="connsiteY1" fmla="*/ 44675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44450">
                      <a:moveTo>
                        <a:pt x="144" y="225"/>
                      </a:moveTo>
                      <a:lnTo>
                        <a:pt x="144" y="44675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0FF8C77-83EA-646A-8284-21D6BC3193E9}"/>
                    </a:ext>
                  </a:extLst>
                </p:cNvPr>
                <p:cNvSpPr/>
                <p:nvPr/>
              </p:nvSpPr>
              <p:spPr>
                <a:xfrm flipV="1">
                  <a:off x="8947390" y="6258071"/>
                  <a:ext cx="94210" cy="150812"/>
                </a:xfrm>
                <a:custGeom>
                  <a:avLst/>
                  <a:gdLst>
                    <a:gd name="connsiteX0" fmla="*/ 22335 w 94210"/>
                    <a:gd name="connsiteY0" fmla="*/ 14723 h 150812"/>
                    <a:gd name="connsiteX1" fmla="*/ 92404 w 94210"/>
                    <a:gd name="connsiteY1" fmla="*/ 14723 h 150812"/>
                    <a:gd name="connsiteX2" fmla="*/ 92404 w 94210"/>
                    <a:gd name="connsiteY2" fmla="*/ -2137 h 150812"/>
                    <a:gd name="connsiteX3" fmla="*/ -1806 w 94210"/>
                    <a:gd name="connsiteY3" fmla="*/ -2137 h 150812"/>
                    <a:gd name="connsiteX4" fmla="*/ -1806 w 94210"/>
                    <a:gd name="connsiteY4" fmla="*/ 14723 h 150812"/>
                    <a:gd name="connsiteX5" fmla="*/ 29332 w 94210"/>
                    <a:gd name="connsiteY5" fmla="*/ 46409 h 150812"/>
                    <a:gd name="connsiteX6" fmla="*/ 54141 w 94210"/>
                    <a:gd name="connsiteY6" fmla="*/ 72095 h 150812"/>
                    <a:gd name="connsiteX7" fmla="*/ 67595 w 94210"/>
                    <a:gd name="connsiteY7" fmla="*/ 90383 h 150812"/>
                    <a:gd name="connsiteX8" fmla="*/ 71444 w 94210"/>
                    <a:gd name="connsiteY8" fmla="*/ 105115 h 150812"/>
                    <a:gd name="connsiteX9" fmla="*/ 63142 w 94210"/>
                    <a:gd name="connsiteY9" fmla="*/ 124355 h 150812"/>
                    <a:gd name="connsiteX10" fmla="*/ 41514 w 94210"/>
                    <a:gd name="connsiteY10" fmla="*/ 131817 h 150812"/>
                    <a:gd name="connsiteX11" fmla="*/ 21571 w 94210"/>
                    <a:gd name="connsiteY11" fmla="*/ 128546 h 150812"/>
                    <a:gd name="connsiteX12" fmla="*/ -820 w 94210"/>
                    <a:gd name="connsiteY12" fmla="*/ 118609 h 150812"/>
                    <a:gd name="connsiteX13" fmla="*/ -820 w 94210"/>
                    <a:gd name="connsiteY13" fmla="*/ 138865 h 150812"/>
                    <a:gd name="connsiteX14" fmla="*/ 21826 w 94210"/>
                    <a:gd name="connsiteY14" fmla="*/ 146199 h 150812"/>
                    <a:gd name="connsiteX15" fmla="*/ 41132 w 94210"/>
                    <a:gd name="connsiteY15" fmla="*/ 148676 h 150812"/>
                    <a:gd name="connsiteX16" fmla="*/ 77900 w 94210"/>
                    <a:gd name="connsiteY16" fmla="*/ 137151 h 150812"/>
                    <a:gd name="connsiteX17" fmla="*/ 91609 w 94210"/>
                    <a:gd name="connsiteY17" fmla="*/ 106417 h 150812"/>
                    <a:gd name="connsiteX18" fmla="*/ 88174 w 94210"/>
                    <a:gd name="connsiteY18" fmla="*/ 89081 h 150812"/>
                    <a:gd name="connsiteX19" fmla="*/ 75706 w 94210"/>
                    <a:gd name="connsiteY19" fmla="*/ 69809 h 150812"/>
                    <a:gd name="connsiteX20" fmla="*/ 59898 w 94210"/>
                    <a:gd name="connsiteY20" fmla="*/ 53172 h 150812"/>
                    <a:gd name="connsiteX21" fmla="*/ 22335 w 94210"/>
                    <a:gd name="connsiteY21" fmla="*/ 14723 h 150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4210" h="150812">
                      <a:moveTo>
                        <a:pt x="22335" y="14723"/>
                      </a:moveTo>
                      <a:lnTo>
                        <a:pt x="92404" y="14723"/>
                      </a:lnTo>
                      <a:lnTo>
                        <a:pt x="92404" y="-2137"/>
                      </a:lnTo>
                      <a:lnTo>
                        <a:pt x="-1806" y="-2137"/>
                      </a:lnTo>
                      <a:lnTo>
                        <a:pt x="-1806" y="14723"/>
                      </a:lnTo>
                      <a:cubicBezTo>
                        <a:pt x="5806" y="22597"/>
                        <a:pt x="16186" y="33159"/>
                        <a:pt x="29332" y="46409"/>
                      </a:cubicBezTo>
                      <a:cubicBezTo>
                        <a:pt x="42500" y="59681"/>
                        <a:pt x="50770" y="68243"/>
                        <a:pt x="54141" y="72095"/>
                      </a:cubicBezTo>
                      <a:cubicBezTo>
                        <a:pt x="60566" y="79292"/>
                        <a:pt x="65051" y="85388"/>
                        <a:pt x="67595" y="90383"/>
                      </a:cubicBezTo>
                      <a:cubicBezTo>
                        <a:pt x="70161" y="95378"/>
                        <a:pt x="71444" y="100289"/>
                        <a:pt x="71444" y="105115"/>
                      </a:cubicBezTo>
                      <a:cubicBezTo>
                        <a:pt x="71444" y="112989"/>
                        <a:pt x="68677" y="119402"/>
                        <a:pt x="63142" y="124355"/>
                      </a:cubicBezTo>
                      <a:cubicBezTo>
                        <a:pt x="57608" y="129330"/>
                        <a:pt x="50398" y="131817"/>
                        <a:pt x="41514" y="131817"/>
                      </a:cubicBezTo>
                      <a:cubicBezTo>
                        <a:pt x="35216" y="131817"/>
                        <a:pt x="28569" y="130727"/>
                        <a:pt x="21571" y="128546"/>
                      </a:cubicBezTo>
                      <a:cubicBezTo>
                        <a:pt x="14595" y="126366"/>
                        <a:pt x="7131" y="123054"/>
                        <a:pt x="-820" y="118609"/>
                      </a:cubicBezTo>
                      <a:lnTo>
                        <a:pt x="-820" y="138865"/>
                      </a:lnTo>
                      <a:cubicBezTo>
                        <a:pt x="7259" y="142104"/>
                        <a:pt x="14807" y="144548"/>
                        <a:pt x="21826" y="146199"/>
                      </a:cubicBezTo>
                      <a:cubicBezTo>
                        <a:pt x="28866" y="147850"/>
                        <a:pt x="35301" y="148676"/>
                        <a:pt x="41132" y="148676"/>
                      </a:cubicBezTo>
                      <a:cubicBezTo>
                        <a:pt x="56505" y="148676"/>
                        <a:pt x="68762" y="144834"/>
                        <a:pt x="77900" y="137151"/>
                      </a:cubicBezTo>
                      <a:cubicBezTo>
                        <a:pt x="87039" y="129488"/>
                        <a:pt x="91609" y="119244"/>
                        <a:pt x="91609" y="106417"/>
                      </a:cubicBezTo>
                      <a:cubicBezTo>
                        <a:pt x="91609" y="100321"/>
                        <a:pt x="90464" y="94542"/>
                        <a:pt x="88174" y="89081"/>
                      </a:cubicBezTo>
                      <a:cubicBezTo>
                        <a:pt x="85905" y="83641"/>
                        <a:pt x="81749" y="77217"/>
                        <a:pt x="75706" y="69809"/>
                      </a:cubicBezTo>
                      <a:cubicBezTo>
                        <a:pt x="74052" y="67883"/>
                        <a:pt x="68783" y="62337"/>
                        <a:pt x="59898" y="53172"/>
                      </a:cubicBezTo>
                      <a:cubicBezTo>
                        <a:pt x="51035" y="44007"/>
                        <a:pt x="38514" y="31190"/>
                        <a:pt x="22335" y="14723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Graphic 17">
                <a:extLst>
                  <a:ext uri="{FF2B5EF4-FFF2-40B4-BE49-F238E27FC236}">
                    <a16:creationId xmlns:a16="http://schemas.microsoft.com/office/drawing/2014/main" id="{0465CCCA-3BB7-57AD-2A78-108D0AE37E64}"/>
                  </a:ext>
                </a:extLst>
              </p:cNvPr>
              <p:cNvGrpSpPr/>
              <p:nvPr/>
            </p:nvGrpSpPr>
            <p:grpSpPr>
              <a:xfrm>
                <a:off x="9667637" y="3397497"/>
                <a:ext cx="108141" cy="3011385"/>
                <a:chOff x="9667637" y="3397497"/>
                <a:chExt cx="108141" cy="3011385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01A6919-B372-B1B6-4A0A-B6F50ECDE500}"/>
                    </a:ext>
                  </a:extLst>
                </p:cNvPr>
                <p:cNvSpPr/>
                <p:nvPr/>
              </p:nvSpPr>
              <p:spPr>
                <a:xfrm>
                  <a:off x="9722440" y="3397497"/>
                  <a:ext cx="12722" cy="2768092"/>
                </a:xfrm>
                <a:custGeom>
                  <a:avLst/>
                  <a:gdLst>
                    <a:gd name="connsiteX0" fmla="*/ 0 w 12722"/>
                    <a:gd name="connsiteY0" fmla="*/ 2768092 h 2768092"/>
                    <a:gd name="connsiteX1" fmla="*/ 0 w 12722"/>
                    <a:gd name="connsiteY1" fmla="*/ 0 h 27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2768092">
                      <a:moveTo>
                        <a:pt x="0" y="276809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44B46D8-43EC-B35F-12C6-3097DF0E5B51}"/>
                    </a:ext>
                  </a:extLst>
                </p:cNvPr>
                <p:cNvSpPr/>
                <p:nvPr/>
              </p:nvSpPr>
              <p:spPr>
                <a:xfrm>
                  <a:off x="9722440" y="6165590"/>
                  <a:ext cx="12722" cy="44450"/>
                </a:xfrm>
                <a:custGeom>
                  <a:avLst/>
                  <a:gdLst>
                    <a:gd name="connsiteX0" fmla="*/ 201 w 12722"/>
                    <a:gd name="connsiteY0" fmla="*/ 225 h 44450"/>
                    <a:gd name="connsiteX1" fmla="*/ 201 w 12722"/>
                    <a:gd name="connsiteY1" fmla="*/ 44675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44450">
                      <a:moveTo>
                        <a:pt x="201" y="225"/>
                      </a:moveTo>
                      <a:lnTo>
                        <a:pt x="201" y="44675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0E045A76-7C4D-D0D7-D4E9-40E7D8DF79CE}"/>
                    </a:ext>
                  </a:extLst>
                </p:cNvPr>
                <p:cNvSpPr/>
                <p:nvPr/>
              </p:nvSpPr>
              <p:spPr>
                <a:xfrm flipV="1">
                  <a:off x="9667637" y="6260738"/>
                  <a:ext cx="108141" cy="148145"/>
                </a:xfrm>
                <a:custGeom>
                  <a:avLst/>
                  <a:gdLst>
                    <a:gd name="connsiteX0" fmla="*/ 65172 w 108141"/>
                    <a:gd name="connsiteY0" fmla="*/ 128588 h 148145"/>
                    <a:gd name="connsiteX1" fmla="*/ 14473 w 108141"/>
                    <a:gd name="connsiteY1" fmla="*/ 49499 h 148145"/>
                    <a:gd name="connsiteX2" fmla="*/ 65172 w 108141"/>
                    <a:gd name="connsiteY2" fmla="*/ 49499 h 148145"/>
                    <a:gd name="connsiteX3" fmla="*/ 65172 w 108141"/>
                    <a:gd name="connsiteY3" fmla="*/ 128588 h 148145"/>
                    <a:gd name="connsiteX4" fmla="*/ 59892 w 108141"/>
                    <a:gd name="connsiteY4" fmla="*/ 146051 h 148145"/>
                    <a:gd name="connsiteX5" fmla="*/ 85146 w 108141"/>
                    <a:gd name="connsiteY5" fmla="*/ 146051 h 148145"/>
                    <a:gd name="connsiteX6" fmla="*/ 85146 w 108141"/>
                    <a:gd name="connsiteY6" fmla="*/ 49499 h 148145"/>
                    <a:gd name="connsiteX7" fmla="*/ 106329 w 108141"/>
                    <a:gd name="connsiteY7" fmla="*/ 49499 h 148145"/>
                    <a:gd name="connsiteX8" fmla="*/ 106329 w 108141"/>
                    <a:gd name="connsiteY8" fmla="*/ 32830 h 148145"/>
                    <a:gd name="connsiteX9" fmla="*/ 85146 w 108141"/>
                    <a:gd name="connsiteY9" fmla="*/ 32830 h 148145"/>
                    <a:gd name="connsiteX10" fmla="*/ 85146 w 108141"/>
                    <a:gd name="connsiteY10" fmla="*/ -2095 h 148145"/>
                    <a:gd name="connsiteX11" fmla="*/ 65172 w 108141"/>
                    <a:gd name="connsiteY11" fmla="*/ -2095 h 148145"/>
                    <a:gd name="connsiteX12" fmla="*/ 65172 w 108141"/>
                    <a:gd name="connsiteY12" fmla="*/ 32830 h 148145"/>
                    <a:gd name="connsiteX13" fmla="*/ -1812 w 108141"/>
                    <a:gd name="connsiteY13" fmla="*/ 32830 h 148145"/>
                    <a:gd name="connsiteX14" fmla="*/ -1812 w 108141"/>
                    <a:gd name="connsiteY14" fmla="*/ 52166 h 148145"/>
                    <a:gd name="connsiteX15" fmla="*/ 59892 w 108141"/>
                    <a:gd name="connsiteY15" fmla="*/ 146051 h 14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8141" h="148145">
                      <a:moveTo>
                        <a:pt x="65172" y="128588"/>
                      </a:moveTo>
                      <a:lnTo>
                        <a:pt x="14473" y="49499"/>
                      </a:lnTo>
                      <a:lnTo>
                        <a:pt x="65172" y="49499"/>
                      </a:lnTo>
                      <a:lnTo>
                        <a:pt x="65172" y="128588"/>
                      </a:lnTo>
                      <a:close/>
                      <a:moveTo>
                        <a:pt x="59892" y="146051"/>
                      </a:moveTo>
                      <a:lnTo>
                        <a:pt x="85146" y="146051"/>
                      </a:lnTo>
                      <a:lnTo>
                        <a:pt x="85146" y="49499"/>
                      </a:lnTo>
                      <a:lnTo>
                        <a:pt x="106329" y="49499"/>
                      </a:lnTo>
                      <a:lnTo>
                        <a:pt x="106329" y="32830"/>
                      </a:lnTo>
                      <a:lnTo>
                        <a:pt x="85146" y="32830"/>
                      </a:lnTo>
                      <a:lnTo>
                        <a:pt x="85146" y="-2095"/>
                      </a:lnTo>
                      <a:lnTo>
                        <a:pt x="65172" y="-2095"/>
                      </a:lnTo>
                      <a:lnTo>
                        <a:pt x="65172" y="32830"/>
                      </a:lnTo>
                      <a:lnTo>
                        <a:pt x="-1812" y="32830"/>
                      </a:lnTo>
                      <a:lnTo>
                        <a:pt x="-1812" y="52166"/>
                      </a:lnTo>
                      <a:lnTo>
                        <a:pt x="59892" y="146051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aphic 17">
                <a:extLst>
                  <a:ext uri="{FF2B5EF4-FFF2-40B4-BE49-F238E27FC236}">
                    <a16:creationId xmlns:a16="http://schemas.microsoft.com/office/drawing/2014/main" id="{B120DC26-CFB6-93B3-5903-8C5D0B7D23D7}"/>
                  </a:ext>
                </a:extLst>
              </p:cNvPr>
              <p:cNvGrpSpPr/>
              <p:nvPr/>
            </p:nvGrpSpPr>
            <p:grpSpPr>
              <a:xfrm>
                <a:off x="10397108" y="3397497"/>
                <a:ext cx="102479" cy="3014275"/>
                <a:chOff x="10397108" y="3397497"/>
                <a:chExt cx="102479" cy="3014275"/>
              </a:xfrm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EA00732-012F-30D0-2391-3D6E4265226E}"/>
                    </a:ext>
                  </a:extLst>
                </p:cNvPr>
                <p:cNvSpPr/>
                <p:nvPr/>
              </p:nvSpPr>
              <p:spPr>
                <a:xfrm>
                  <a:off x="10447648" y="3397497"/>
                  <a:ext cx="12722" cy="2768092"/>
                </a:xfrm>
                <a:custGeom>
                  <a:avLst/>
                  <a:gdLst>
                    <a:gd name="connsiteX0" fmla="*/ 0 w 12722"/>
                    <a:gd name="connsiteY0" fmla="*/ 2768092 h 2768092"/>
                    <a:gd name="connsiteX1" fmla="*/ 0 w 12722"/>
                    <a:gd name="connsiteY1" fmla="*/ 0 h 27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2768092">
                      <a:moveTo>
                        <a:pt x="0" y="276809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DBDEC72F-4817-85E3-8EF3-5FBDB6A1BDB7}"/>
                    </a:ext>
                  </a:extLst>
                </p:cNvPr>
                <p:cNvSpPr/>
                <p:nvPr/>
              </p:nvSpPr>
              <p:spPr>
                <a:xfrm>
                  <a:off x="10447648" y="6165590"/>
                  <a:ext cx="12722" cy="44450"/>
                </a:xfrm>
                <a:custGeom>
                  <a:avLst/>
                  <a:gdLst>
                    <a:gd name="connsiteX0" fmla="*/ 258 w 12722"/>
                    <a:gd name="connsiteY0" fmla="*/ 225 h 44450"/>
                    <a:gd name="connsiteX1" fmla="*/ 258 w 12722"/>
                    <a:gd name="connsiteY1" fmla="*/ 44675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44450">
                      <a:moveTo>
                        <a:pt x="258" y="225"/>
                      </a:moveTo>
                      <a:lnTo>
                        <a:pt x="258" y="44675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03A96408-4F9A-C0E6-19C6-BDA13D0A3684}"/>
                    </a:ext>
                  </a:extLst>
                </p:cNvPr>
                <p:cNvSpPr/>
                <p:nvPr/>
              </p:nvSpPr>
              <p:spPr>
                <a:xfrm flipV="1">
                  <a:off x="10397108" y="6258071"/>
                  <a:ext cx="102479" cy="153701"/>
                </a:xfrm>
                <a:custGeom>
                  <a:avLst/>
                  <a:gdLst>
                    <a:gd name="connsiteX0" fmla="*/ 51189 w 102479"/>
                    <a:gd name="connsiteY0" fmla="*/ 82840 h 153701"/>
                    <a:gd name="connsiteX1" fmla="*/ 29752 w 102479"/>
                    <a:gd name="connsiteY1" fmla="*/ 73601 h 153701"/>
                    <a:gd name="connsiteX2" fmla="*/ 21864 w 102479"/>
                    <a:gd name="connsiteY2" fmla="*/ 48328 h 153701"/>
                    <a:gd name="connsiteX3" fmla="*/ 29752 w 102479"/>
                    <a:gd name="connsiteY3" fmla="*/ 23055 h 153701"/>
                    <a:gd name="connsiteX4" fmla="*/ 51189 w 102479"/>
                    <a:gd name="connsiteY4" fmla="*/ 13784 h 153701"/>
                    <a:gd name="connsiteX5" fmla="*/ 72595 w 102479"/>
                    <a:gd name="connsiteY5" fmla="*/ 23055 h 153701"/>
                    <a:gd name="connsiteX6" fmla="*/ 80483 w 102479"/>
                    <a:gd name="connsiteY6" fmla="*/ 48328 h 153701"/>
                    <a:gd name="connsiteX7" fmla="*/ 72595 w 102479"/>
                    <a:gd name="connsiteY7" fmla="*/ 73601 h 153701"/>
                    <a:gd name="connsiteX8" fmla="*/ 51189 w 102479"/>
                    <a:gd name="connsiteY8" fmla="*/ 82840 h 153701"/>
                    <a:gd name="connsiteX9" fmla="*/ 91043 w 102479"/>
                    <a:gd name="connsiteY9" fmla="*/ 145674 h 153701"/>
                    <a:gd name="connsiteX10" fmla="*/ 91043 w 102479"/>
                    <a:gd name="connsiteY10" fmla="*/ 127417 h 153701"/>
                    <a:gd name="connsiteX11" fmla="*/ 75776 w 102479"/>
                    <a:gd name="connsiteY11" fmla="*/ 132847 h 153701"/>
                    <a:gd name="connsiteX12" fmla="*/ 60509 w 102479"/>
                    <a:gd name="connsiteY12" fmla="*/ 134752 h 153701"/>
                    <a:gd name="connsiteX13" fmla="*/ 30134 w 102479"/>
                    <a:gd name="connsiteY13" fmla="*/ 121353 h 153701"/>
                    <a:gd name="connsiteX14" fmla="*/ 18174 w 102479"/>
                    <a:gd name="connsiteY14" fmla="*/ 80872 h 153701"/>
                    <a:gd name="connsiteX15" fmla="*/ 32869 w 102479"/>
                    <a:gd name="connsiteY15" fmla="*/ 94111 h 153701"/>
                    <a:gd name="connsiteX16" fmla="*/ 52366 w 102479"/>
                    <a:gd name="connsiteY16" fmla="*/ 98715 h 153701"/>
                    <a:gd name="connsiteX17" fmla="*/ 87703 w 102479"/>
                    <a:gd name="connsiteY17" fmla="*/ 85158 h 153701"/>
                    <a:gd name="connsiteX18" fmla="*/ 100680 w 102479"/>
                    <a:gd name="connsiteY18" fmla="*/ 48328 h 153701"/>
                    <a:gd name="connsiteX19" fmla="*/ 87162 w 102479"/>
                    <a:gd name="connsiteY19" fmla="*/ 11688 h 153701"/>
                    <a:gd name="connsiteX20" fmla="*/ 51189 w 102479"/>
                    <a:gd name="connsiteY20" fmla="*/ -2091 h 153701"/>
                    <a:gd name="connsiteX21" fmla="*/ 11813 w 102479"/>
                    <a:gd name="connsiteY21" fmla="*/ 17594 h 153701"/>
                    <a:gd name="connsiteX22" fmla="*/ -1800 w 102479"/>
                    <a:gd name="connsiteY22" fmla="*/ 74712 h 153701"/>
                    <a:gd name="connsiteX23" fmla="*/ 14898 w 102479"/>
                    <a:gd name="connsiteY23" fmla="*/ 130719 h 153701"/>
                    <a:gd name="connsiteX24" fmla="*/ 59713 w 102479"/>
                    <a:gd name="connsiteY24" fmla="*/ 151611 h 153701"/>
                    <a:gd name="connsiteX25" fmla="*/ 74981 w 102479"/>
                    <a:gd name="connsiteY25" fmla="*/ 150119 h 153701"/>
                    <a:gd name="connsiteX26" fmla="*/ 91043 w 102479"/>
                    <a:gd name="connsiteY26" fmla="*/ 145674 h 153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2479" h="153701">
                      <a:moveTo>
                        <a:pt x="51189" y="82840"/>
                      </a:moveTo>
                      <a:cubicBezTo>
                        <a:pt x="42178" y="82840"/>
                        <a:pt x="35032" y="79760"/>
                        <a:pt x="29752" y="73601"/>
                      </a:cubicBezTo>
                      <a:cubicBezTo>
                        <a:pt x="24493" y="67463"/>
                        <a:pt x="21864" y="59038"/>
                        <a:pt x="21864" y="48328"/>
                      </a:cubicBezTo>
                      <a:cubicBezTo>
                        <a:pt x="21864" y="37681"/>
                        <a:pt x="24493" y="29257"/>
                        <a:pt x="29752" y="23055"/>
                      </a:cubicBezTo>
                      <a:cubicBezTo>
                        <a:pt x="35032" y="16874"/>
                        <a:pt x="42178" y="13784"/>
                        <a:pt x="51189" y="13784"/>
                      </a:cubicBezTo>
                      <a:cubicBezTo>
                        <a:pt x="60201" y="13784"/>
                        <a:pt x="67337" y="16874"/>
                        <a:pt x="72595" y="23055"/>
                      </a:cubicBezTo>
                      <a:cubicBezTo>
                        <a:pt x="77854" y="29257"/>
                        <a:pt x="80483" y="37681"/>
                        <a:pt x="80483" y="48328"/>
                      </a:cubicBezTo>
                      <a:cubicBezTo>
                        <a:pt x="80483" y="59038"/>
                        <a:pt x="77854" y="67463"/>
                        <a:pt x="72595" y="73601"/>
                      </a:cubicBezTo>
                      <a:cubicBezTo>
                        <a:pt x="67337" y="79760"/>
                        <a:pt x="60201" y="82840"/>
                        <a:pt x="51189" y="82840"/>
                      </a:cubicBezTo>
                      <a:close/>
                      <a:moveTo>
                        <a:pt x="91043" y="145674"/>
                      </a:moveTo>
                      <a:lnTo>
                        <a:pt x="91043" y="127417"/>
                      </a:lnTo>
                      <a:cubicBezTo>
                        <a:pt x="85996" y="129788"/>
                        <a:pt x="80907" y="131598"/>
                        <a:pt x="75776" y="132847"/>
                      </a:cubicBezTo>
                      <a:cubicBezTo>
                        <a:pt x="70644" y="134117"/>
                        <a:pt x="65555" y="134752"/>
                        <a:pt x="60509" y="134752"/>
                      </a:cubicBezTo>
                      <a:cubicBezTo>
                        <a:pt x="47256" y="134752"/>
                        <a:pt x="37131" y="130285"/>
                        <a:pt x="30134" y="121353"/>
                      </a:cubicBezTo>
                      <a:cubicBezTo>
                        <a:pt x="23158" y="112421"/>
                        <a:pt x="19171" y="98927"/>
                        <a:pt x="18174" y="80872"/>
                      </a:cubicBezTo>
                      <a:cubicBezTo>
                        <a:pt x="22076" y="86629"/>
                        <a:pt x="26974" y="91042"/>
                        <a:pt x="32869" y="94111"/>
                      </a:cubicBezTo>
                      <a:cubicBezTo>
                        <a:pt x="38785" y="97181"/>
                        <a:pt x="45284" y="98715"/>
                        <a:pt x="52366" y="98715"/>
                      </a:cubicBezTo>
                      <a:cubicBezTo>
                        <a:pt x="67273" y="98715"/>
                        <a:pt x="79052" y="94196"/>
                        <a:pt x="87703" y="85158"/>
                      </a:cubicBezTo>
                      <a:cubicBezTo>
                        <a:pt x="96354" y="76141"/>
                        <a:pt x="100680" y="63864"/>
                        <a:pt x="100680" y="48328"/>
                      </a:cubicBezTo>
                      <a:cubicBezTo>
                        <a:pt x="100680" y="33109"/>
                        <a:pt x="96174" y="20896"/>
                        <a:pt x="87162" y="11688"/>
                      </a:cubicBezTo>
                      <a:cubicBezTo>
                        <a:pt x="78151" y="2502"/>
                        <a:pt x="66160" y="-2091"/>
                        <a:pt x="51189" y="-2091"/>
                      </a:cubicBezTo>
                      <a:cubicBezTo>
                        <a:pt x="34014" y="-2091"/>
                        <a:pt x="20889" y="4471"/>
                        <a:pt x="11813" y="17594"/>
                      </a:cubicBezTo>
                      <a:cubicBezTo>
                        <a:pt x="2738" y="30738"/>
                        <a:pt x="-1800" y="49778"/>
                        <a:pt x="-1800" y="74712"/>
                      </a:cubicBezTo>
                      <a:cubicBezTo>
                        <a:pt x="-1800" y="98122"/>
                        <a:pt x="3766" y="116791"/>
                        <a:pt x="14898" y="130719"/>
                      </a:cubicBezTo>
                      <a:cubicBezTo>
                        <a:pt x="26031" y="144647"/>
                        <a:pt x="40969" y="151611"/>
                        <a:pt x="59713" y="151611"/>
                      </a:cubicBezTo>
                      <a:cubicBezTo>
                        <a:pt x="64760" y="151611"/>
                        <a:pt x="69849" y="151113"/>
                        <a:pt x="74981" y="150119"/>
                      </a:cubicBezTo>
                      <a:cubicBezTo>
                        <a:pt x="80112" y="149124"/>
                        <a:pt x="85466" y="147642"/>
                        <a:pt x="91043" y="145674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" name="Graphic 17">
                <a:extLst>
                  <a:ext uri="{FF2B5EF4-FFF2-40B4-BE49-F238E27FC236}">
                    <a16:creationId xmlns:a16="http://schemas.microsoft.com/office/drawing/2014/main" id="{A8E3CB8A-030D-7C43-AD24-7D2FDEF5AB25}"/>
                  </a:ext>
                </a:extLst>
              </p:cNvPr>
              <p:cNvGrpSpPr/>
              <p:nvPr/>
            </p:nvGrpSpPr>
            <p:grpSpPr>
              <a:xfrm>
                <a:off x="11121891" y="3397497"/>
                <a:ext cx="101780" cy="3014275"/>
                <a:chOff x="11121891" y="3397497"/>
                <a:chExt cx="101780" cy="3014275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BAF51839-E9B8-962C-D289-5F63157584A2}"/>
                    </a:ext>
                  </a:extLst>
                </p:cNvPr>
                <p:cNvSpPr/>
                <p:nvPr/>
              </p:nvSpPr>
              <p:spPr>
                <a:xfrm>
                  <a:off x="11172845" y="3397497"/>
                  <a:ext cx="12722" cy="2768092"/>
                </a:xfrm>
                <a:custGeom>
                  <a:avLst/>
                  <a:gdLst>
                    <a:gd name="connsiteX0" fmla="*/ 0 w 12722"/>
                    <a:gd name="connsiteY0" fmla="*/ 2768092 h 2768092"/>
                    <a:gd name="connsiteX1" fmla="*/ 0 w 12722"/>
                    <a:gd name="connsiteY1" fmla="*/ 0 h 27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2768092">
                      <a:moveTo>
                        <a:pt x="0" y="276809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E2BED11-F355-0AE9-1729-E038BB841398}"/>
                    </a:ext>
                  </a:extLst>
                </p:cNvPr>
                <p:cNvSpPr/>
                <p:nvPr/>
              </p:nvSpPr>
              <p:spPr>
                <a:xfrm>
                  <a:off x="11172845" y="6165590"/>
                  <a:ext cx="12722" cy="44450"/>
                </a:xfrm>
                <a:custGeom>
                  <a:avLst/>
                  <a:gdLst>
                    <a:gd name="connsiteX0" fmla="*/ 315 w 12722"/>
                    <a:gd name="connsiteY0" fmla="*/ 225 h 44450"/>
                    <a:gd name="connsiteX1" fmla="*/ 315 w 12722"/>
                    <a:gd name="connsiteY1" fmla="*/ 44675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44450">
                      <a:moveTo>
                        <a:pt x="315" y="225"/>
                      </a:moveTo>
                      <a:lnTo>
                        <a:pt x="315" y="44675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34FDD78-7E17-B53F-0587-EBD9BCB43AC9}"/>
                    </a:ext>
                  </a:extLst>
                </p:cNvPr>
                <p:cNvSpPr/>
                <p:nvPr/>
              </p:nvSpPr>
              <p:spPr>
                <a:xfrm flipV="1">
                  <a:off x="11121891" y="6258071"/>
                  <a:ext cx="101780" cy="153701"/>
                </a:xfrm>
                <a:custGeom>
                  <a:avLst/>
                  <a:gdLst>
                    <a:gd name="connsiteX0" fmla="*/ 49171 w 101780"/>
                    <a:gd name="connsiteY0" fmla="*/ 71156 h 153701"/>
                    <a:gd name="connsiteX1" fmla="*/ 26652 w 101780"/>
                    <a:gd name="connsiteY1" fmla="*/ 63504 h 153701"/>
                    <a:gd name="connsiteX2" fmla="*/ 18478 w 101780"/>
                    <a:gd name="connsiteY2" fmla="*/ 42486 h 153701"/>
                    <a:gd name="connsiteX3" fmla="*/ 26652 w 101780"/>
                    <a:gd name="connsiteY3" fmla="*/ 21436 h 153701"/>
                    <a:gd name="connsiteX4" fmla="*/ 49171 w 101780"/>
                    <a:gd name="connsiteY4" fmla="*/ 13784 h 153701"/>
                    <a:gd name="connsiteX5" fmla="*/ 71722 w 101780"/>
                    <a:gd name="connsiteY5" fmla="*/ 21467 h 153701"/>
                    <a:gd name="connsiteX6" fmla="*/ 79991 w 101780"/>
                    <a:gd name="connsiteY6" fmla="*/ 42486 h 153701"/>
                    <a:gd name="connsiteX7" fmla="*/ 71785 w 101780"/>
                    <a:gd name="connsiteY7" fmla="*/ 63504 h 153701"/>
                    <a:gd name="connsiteX8" fmla="*/ 49171 w 101780"/>
                    <a:gd name="connsiteY8" fmla="*/ 71156 h 153701"/>
                    <a:gd name="connsiteX9" fmla="*/ 29101 w 101780"/>
                    <a:gd name="connsiteY9" fmla="*/ 79665 h 153701"/>
                    <a:gd name="connsiteX10" fmla="*/ 8968 w 101780"/>
                    <a:gd name="connsiteY10" fmla="*/ 91667 h 153701"/>
                    <a:gd name="connsiteX11" fmla="*/ 1780 w 101780"/>
                    <a:gd name="connsiteY11" fmla="*/ 113225 h 153701"/>
                    <a:gd name="connsiteX12" fmla="*/ 14439 w 101780"/>
                    <a:gd name="connsiteY12" fmla="*/ 141292 h 153701"/>
                    <a:gd name="connsiteX13" fmla="*/ 49171 w 101780"/>
                    <a:gd name="connsiteY13" fmla="*/ 151611 h 153701"/>
                    <a:gd name="connsiteX14" fmla="*/ 83967 w 101780"/>
                    <a:gd name="connsiteY14" fmla="*/ 141292 h 153701"/>
                    <a:gd name="connsiteX15" fmla="*/ 96594 w 101780"/>
                    <a:gd name="connsiteY15" fmla="*/ 113225 h 153701"/>
                    <a:gd name="connsiteX16" fmla="*/ 89374 w 101780"/>
                    <a:gd name="connsiteY16" fmla="*/ 91667 h 153701"/>
                    <a:gd name="connsiteX17" fmla="*/ 69368 w 101780"/>
                    <a:gd name="connsiteY17" fmla="*/ 79665 h 153701"/>
                    <a:gd name="connsiteX18" fmla="*/ 91951 w 101780"/>
                    <a:gd name="connsiteY18" fmla="*/ 66457 h 153701"/>
                    <a:gd name="connsiteX19" fmla="*/ 100061 w 101780"/>
                    <a:gd name="connsiteY19" fmla="*/ 42486 h 153701"/>
                    <a:gd name="connsiteX20" fmla="*/ 86893 w 101780"/>
                    <a:gd name="connsiteY20" fmla="*/ 9402 h 153701"/>
                    <a:gd name="connsiteX21" fmla="*/ 49171 w 101780"/>
                    <a:gd name="connsiteY21" fmla="*/ -2091 h 153701"/>
                    <a:gd name="connsiteX22" fmla="*/ 11449 w 101780"/>
                    <a:gd name="connsiteY22" fmla="*/ 9402 h 153701"/>
                    <a:gd name="connsiteX23" fmla="*/ -1719 w 101780"/>
                    <a:gd name="connsiteY23" fmla="*/ 42486 h 153701"/>
                    <a:gd name="connsiteX24" fmla="*/ 6423 w 101780"/>
                    <a:gd name="connsiteY24" fmla="*/ 66457 h 153701"/>
                    <a:gd name="connsiteX25" fmla="*/ 29101 w 101780"/>
                    <a:gd name="connsiteY25" fmla="*/ 79665 h 153701"/>
                    <a:gd name="connsiteX26" fmla="*/ 21754 w 101780"/>
                    <a:gd name="connsiteY26" fmla="*/ 111320 h 153701"/>
                    <a:gd name="connsiteX27" fmla="*/ 28942 w 101780"/>
                    <a:gd name="connsiteY27" fmla="*/ 93381 h 153701"/>
                    <a:gd name="connsiteX28" fmla="*/ 49171 w 101780"/>
                    <a:gd name="connsiteY28" fmla="*/ 86936 h 153701"/>
                    <a:gd name="connsiteX29" fmla="*/ 69400 w 101780"/>
                    <a:gd name="connsiteY29" fmla="*/ 93381 h 153701"/>
                    <a:gd name="connsiteX30" fmla="*/ 76715 w 101780"/>
                    <a:gd name="connsiteY30" fmla="*/ 111320 h 153701"/>
                    <a:gd name="connsiteX31" fmla="*/ 69400 w 101780"/>
                    <a:gd name="connsiteY31" fmla="*/ 129290 h 153701"/>
                    <a:gd name="connsiteX32" fmla="*/ 49171 w 101780"/>
                    <a:gd name="connsiteY32" fmla="*/ 135736 h 153701"/>
                    <a:gd name="connsiteX33" fmla="*/ 28942 w 101780"/>
                    <a:gd name="connsiteY33" fmla="*/ 129290 h 153701"/>
                    <a:gd name="connsiteX34" fmla="*/ 21754 w 101780"/>
                    <a:gd name="connsiteY34" fmla="*/ 111320 h 153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01780" h="153701">
                      <a:moveTo>
                        <a:pt x="49171" y="71156"/>
                      </a:moveTo>
                      <a:cubicBezTo>
                        <a:pt x="39629" y="71156"/>
                        <a:pt x="32123" y="68606"/>
                        <a:pt x="26652" y="63504"/>
                      </a:cubicBezTo>
                      <a:cubicBezTo>
                        <a:pt x="21203" y="58403"/>
                        <a:pt x="18478" y="51397"/>
                        <a:pt x="18478" y="42486"/>
                      </a:cubicBezTo>
                      <a:cubicBezTo>
                        <a:pt x="18478" y="33554"/>
                        <a:pt x="21203" y="26537"/>
                        <a:pt x="26652" y="21436"/>
                      </a:cubicBezTo>
                      <a:cubicBezTo>
                        <a:pt x="32123" y="16335"/>
                        <a:pt x="39629" y="13784"/>
                        <a:pt x="49171" y="13784"/>
                      </a:cubicBezTo>
                      <a:cubicBezTo>
                        <a:pt x="58713" y="13784"/>
                        <a:pt x="66230" y="16345"/>
                        <a:pt x="71722" y="21467"/>
                      </a:cubicBezTo>
                      <a:cubicBezTo>
                        <a:pt x="77235" y="26611"/>
                        <a:pt x="79991" y="33617"/>
                        <a:pt x="79991" y="42486"/>
                      </a:cubicBezTo>
                      <a:cubicBezTo>
                        <a:pt x="79991" y="51397"/>
                        <a:pt x="77256" y="58403"/>
                        <a:pt x="71785" y="63504"/>
                      </a:cubicBezTo>
                      <a:cubicBezTo>
                        <a:pt x="66336" y="68606"/>
                        <a:pt x="58798" y="71156"/>
                        <a:pt x="49171" y="71156"/>
                      </a:cubicBezTo>
                      <a:close/>
                      <a:moveTo>
                        <a:pt x="29101" y="79665"/>
                      </a:moveTo>
                      <a:cubicBezTo>
                        <a:pt x="20492" y="81782"/>
                        <a:pt x="13781" y="85783"/>
                        <a:pt x="8968" y="91667"/>
                      </a:cubicBezTo>
                      <a:cubicBezTo>
                        <a:pt x="4176" y="97572"/>
                        <a:pt x="1780" y="104758"/>
                        <a:pt x="1780" y="113225"/>
                      </a:cubicBezTo>
                      <a:cubicBezTo>
                        <a:pt x="1780" y="125057"/>
                        <a:pt x="5999" y="134413"/>
                        <a:pt x="14439" y="141292"/>
                      </a:cubicBezTo>
                      <a:cubicBezTo>
                        <a:pt x="22899" y="148171"/>
                        <a:pt x="34477" y="151611"/>
                        <a:pt x="49171" y="151611"/>
                      </a:cubicBezTo>
                      <a:cubicBezTo>
                        <a:pt x="63951" y="151611"/>
                        <a:pt x="75549" y="148171"/>
                        <a:pt x="83967" y="141292"/>
                      </a:cubicBezTo>
                      <a:cubicBezTo>
                        <a:pt x="92385" y="134413"/>
                        <a:pt x="96594" y="125057"/>
                        <a:pt x="96594" y="113225"/>
                      </a:cubicBezTo>
                      <a:cubicBezTo>
                        <a:pt x="96594" y="104758"/>
                        <a:pt x="94188" y="97572"/>
                        <a:pt x="89374" y="91667"/>
                      </a:cubicBezTo>
                      <a:cubicBezTo>
                        <a:pt x="84582" y="85783"/>
                        <a:pt x="77914" y="81782"/>
                        <a:pt x="69368" y="79665"/>
                      </a:cubicBezTo>
                      <a:cubicBezTo>
                        <a:pt x="79037" y="77421"/>
                        <a:pt x="86565" y="73019"/>
                        <a:pt x="91951" y="66457"/>
                      </a:cubicBezTo>
                      <a:cubicBezTo>
                        <a:pt x="97358" y="59917"/>
                        <a:pt x="100061" y="51926"/>
                        <a:pt x="100061" y="42486"/>
                      </a:cubicBezTo>
                      <a:cubicBezTo>
                        <a:pt x="100061" y="28114"/>
                        <a:pt x="95672" y="17086"/>
                        <a:pt x="86893" y="9402"/>
                      </a:cubicBezTo>
                      <a:cubicBezTo>
                        <a:pt x="78115" y="1740"/>
                        <a:pt x="65541" y="-2091"/>
                        <a:pt x="49171" y="-2091"/>
                      </a:cubicBezTo>
                      <a:cubicBezTo>
                        <a:pt x="32823" y="-2091"/>
                        <a:pt x="20249" y="1740"/>
                        <a:pt x="11449" y="9402"/>
                      </a:cubicBezTo>
                      <a:cubicBezTo>
                        <a:pt x="2670" y="17086"/>
                        <a:pt x="-1719" y="28114"/>
                        <a:pt x="-1719" y="42486"/>
                      </a:cubicBezTo>
                      <a:cubicBezTo>
                        <a:pt x="-1719" y="51926"/>
                        <a:pt x="995" y="59917"/>
                        <a:pt x="6423" y="66457"/>
                      </a:cubicBezTo>
                      <a:cubicBezTo>
                        <a:pt x="11873" y="73019"/>
                        <a:pt x="19432" y="77421"/>
                        <a:pt x="29101" y="79665"/>
                      </a:cubicBezTo>
                      <a:close/>
                      <a:moveTo>
                        <a:pt x="21754" y="111320"/>
                      </a:moveTo>
                      <a:cubicBezTo>
                        <a:pt x="21754" y="103658"/>
                        <a:pt x="24150" y="97678"/>
                        <a:pt x="28942" y="93381"/>
                      </a:cubicBezTo>
                      <a:cubicBezTo>
                        <a:pt x="33756" y="89085"/>
                        <a:pt x="40499" y="86936"/>
                        <a:pt x="49171" y="86936"/>
                      </a:cubicBezTo>
                      <a:cubicBezTo>
                        <a:pt x="57801" y="86936"/>
                        <a:pt x="64544" y="89085"/>
                        <a:pt x="69400" y="93381"/>
                      </a:cubicBezTo>
                      <a:cubicBezTo>
                        <a:pt x="74277" y="97678"/>
                        <a:pt x="76715" y="103658"/>
                        <a:pt x="76715" y="111320"/>
                      </a:cubicBezTo>
                      <a:cubicBezTo>
                        <a:pt x="76715" y="119003"/>
                        <a:pt x="74277" y="124994"/>
                        <a:pt x="69400" y="129290"/>
                      </a:cubicBezTo>
                      <a:cubicBezTo>
                        <a:pt x="64544" y="133587"/>
                        <a:pt x="57801" y="135736"/>
                        <a:pt x="49171" y="135736"/>
                      </a:cubicBezTo>
                      <a:cubicBezTo>
                        <a:pt x="40499" y="135736"/>
                        <a:pt x="33756" y="133587"/>
                        <a:pt x="28942" y="129290"/>
                      </a:cubicBezTo>
                      <a:cubicBezTo>
                        <a:pt x="24150" y="124994"/>
                        <a:pt x="21754" y="119003"/>
                        <a:pt x="21754" y="111320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2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" name="Graphic 17">
                <a:extLst>
                  <a:ext uri="{FF2B5EF4-FFF2-40B4-BE49-F238E27FC236}">
                    <a16:creationId xmlns:a16="http://schemas.microsoft.com/office/drawing/2014/main" id="{427AA302-3734-5848-2E40-04128965F820}"/>
                  </a:ext>
                </a:extLst>
              </p:cNvPr>
              <p:cNvGrpSpPr/>
              <p:nvPr/>
            </p:nvGrpSpPr>
            <p:grpSpPr>
              <a:xfrm>
                <a:off x="11790898" y="3397497"/>
                <a:ext cx="223148" cy="3014275"/>
                <a:chOff x="11790898" y="3397497"/>
                <a:chExt cx="223148" cy="3014275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432A9E94-30D1-52FA-01BB-E0F2B88F76ED}"/>
                    </a:ext>
                  </a:extLst>
                </p:cNvPr>
                <p:cNvSpPr/>
                <p:nvPr/>
              </p:nvSpPr>
              <p:spPr>
                <a:xfrm>
                  <a:off x="11898054" y="3397497"/>
                  <a:ext cx="12722" cy="2768092"/>
                </a:xfrm>
                <a:custGeom>
                  <a:avLst/>
                  <a:gdLst>
                    <a:gd name="connsiteX0" fmla="*/ 0 w 12722"/>
                    <a:gd name="connsiteY0" fmla="*/ 2768092 h 2768092"/>
                    <a:gd name="connsiteX1" fmla="*/ 0 w 12722"/>
                    <a:gd name="connsiteY1" fmla="*/ 0 h 27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2768092">
                      <a:moveTo>
                        <a:pt x="0" y="276809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4A25ABCB-83B9-28F0-A21C-C6EE3EB8CB7E}"/>
                    </a:ext>
                  </a:extLst>
                </p:cNvPr>
                <p:cNvSpPr/>
                <p:nvPr/>
              </p:nvSpPr>
              <p:spPr>
                <a:xfrm>
                  <a:off x="11898054" y="6165590"/>
                  <a:ext cx="12722" cy="44450"/>
                </a:xfrm>
                <a:custGeom>
                  <a:avLst/>
                  <a:gdLst>
                    <a:gd name="connsiteX0" fmla="*/ 372 w 12722"/>
                    <a:gd name="connsiteY0" fmla="*/ 225 h 44450"/>
                    <a:gd name="connsiteX1" fmla="*/ 372 w 12722"/>
                    <a:gd name="connsiteY1" fmla="*/ 44675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22" h="44450">
                      <a:moveTo>
                        <a:pt x="372" y="225"/>
                      </a:moveTo>
                      <a:lnTo>
                        <a:pt x="372" y="44675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0" name="Graphic 17">
                  <a:extLst>
                    <a:ext uri="{FF2B5EF4-FFF2-40B4-BE49-F238E27FC236}">
                      <a16:creationId xmlns:a16="http://schemas.microsoft.com/office/drawing/2014/main" id="{B2BD47DF-71F6-57D3-BA22-B92B3B68C620}"/>
                    </a:ext>
                  </a:extLst>
                </p:cNvPr>
                <p:cNvGrpSpPr/>
                <p:nvPr/>
              </p:nvGrpSpPr>
              <p:grpSpPr>
                <a:xfrm>
                  <a:off x="11790898" y="6258071"/>
                  <a:ext cx="223148" cy="153701"/>
                  <a:chOff x="11790898" y="6258071"/>
                  <a:chExt cx="223148" cy="153701"/>
                </a:xfrm>
                <a:solidFill>
                  <a:srgbClr val="555555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A338F942-6504-93E4-69B4-EB43917873F0}"/>
                      </a:ext>
                    </a:extLst>
                  </p:cNvPr>
                  <p:cNvSpPr/>
                  <p:nvPr/>
                </p:nvSpPr>
                <p:spPr>
                  <a:xfrm flipV="1">
                    <a:off x="11790898" y="6260738"/>
                    <a:ext cx="88357" cy="148145"/>
                  </a:xfrm>
                  <a:custGeom>
                    <a:avLst/>
                    <a:gdLst>
                      <a:gd name="connsiteX0" fmla="*/ 1169 w 88357"/>
                      <a:gd name="connsiteY0" fmla="*/ 14765 h 148145"/>
                      <a:gd name="connsiteX1" fmla="*/ 33962 w 88357"/>
                      <a:gd name="connsiteY1" fmla="*/ 14765 h 148145"/>
                      <a:gd name="connsiteX2" fmla="*/ 33962 w 88357"/>
                      <a:gd name="connsiteY2" fmla="*/ 127795 h 148145"/>
                      <a:gd name="connsiteX3" fmla="*/ -1725 w 88357"/>
                      <a:gd name="connsiteY3" fmla="*/ 120651 h 148145"/>
                      <a:gd name="connsiteX4" fmla="*/ -1725 w 88357"/>
                      <a:gd name="connsiteY4" fmla="*/ 138907 h 148145"/>
                      <a:gd name="connsiteX5" fmla="*/ 33771 w 88357"/>
                      <a:gd name="connsiteY5" fmla="*/ 146051 h 148145"/>
                      <a:gd name="connsiteX6" fmla="*/ 53841 w 88357"/>
                      <a:gd name="connsiteY6" fmla="*/ 146051 h 148145"/>
                      <a:gd name="connsiteX7" fmla="*/ 53841 w 88357"/>
                      <a:gd name="connsiteY7" fmla="*/ 14765 h 148145"/>
                      <a:gd name="connsiteX8" fmla="*/ 86633 w 88357"/>
                      <a:gd name="connsiteY8" fmla="*/ 14765 h 148145"/>
                      <a:gd name="connsiteX9" fmla="*/ 86633 w 88357"/>
                      <a:gd name="connsiteY9" fmla="*/ -2095 h 148145"/>
                      <a:gd name="connsiteX10" fmla="*/ 1169 w 88357"/>
                      <a:gd name="connsiteY10" fmla="*/ -2095 h 148145"/>
                      <a:gd name="connsiteX11" fmla="*/ 1169 w 88357"/>
                      <a:gd name="connsiteY11" fmla="*/ 14765 h 148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8357" h="148145">
                        <a:moveTo>
                          <a:pt x="1169" y="14765"/>
                        </a:moveTo>
                        <a:lnTo>
                          <a:pt x="33962" y="14765"/>
                        </a:lnTo>
                        <a:lnTo>
                          <a:pt x="33962" y="127795"/>
                        </a:lnTo>
                        <a:lnTo>
                          <a:pt x="-1725" y="120651"/>
                        </a:lnTo>
                        <a:lnTo>
                          <a:pt x="-1725" y="138907"/>
                        </a:lnTo>
                        <a:lnTo>
                          <a:pt x="33771" y="146051"/>
                        </a:lnTo>
                        <a:lnTo>
                          <a:pt x="53841" y="146051"/>
                        </a:lnTo>
                        <a:lnTo>
                          <a:pt x="53841" y="14765"/>
                        </a:lnTo>
                        <a:lnTo>
                          <a:pt x="86633" y="14765"/>
                        </a:lnTo>
                        <a:lnTo>
                          <a:pt x="86633" y="-2095"/>
                        </a:lnTo>
                        <a:lnTo>
                          <a:pt x="1169" y="-2095"/>
                        </a:lnTo>
                        <a:lnTo>
                          <a:pt x="1169" y="1476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BD5B2552-C71A-1A07-9DED-A567D8B039BE}"/>
                      </a:ext>
                    </a:extLst>
                  </p:cNvPr>
                  <p:cNvSpPr/>
                  <p:nvPr/>
                </p:nvSpPr>
                <p:spPr>
                  <a:xfrm flipV="1">
                    <a:off x="11911472" y="6258071"/>
                    <a:ext cx="102575" cy="153701"/>
                  </a:xfrm>
                  <a:custGeom>
                    <a:avLst/>
                    <a:gdLst>
                      <a:gd name="connsiteX0" fmla="*/ 49614 w 102575"/>
                      <a:gd name="connsiteY0" fmla="*/ 135736 h 153701"/>
                      <a:gd name="connsiteX1" fmla="*/ 26300 w 102575"/>
                      <a:gd name="connsiteY1" fmla="*/ 120496 h 153701"/>
                      <a:gd name="connsiteX2" fmla="*/ 18508 w 102575"/>
                      <a:gd name="connsiteY2" fmla="*/ 74712 h 153701"/>
                      <a:gd name="connsiteX3" fmla="*/ 26300 w 102575"/>
                      <a:gd name="connsiteY3" fmla="*/ 29024 h 153701"/>
                      <a:gd name="connsiteX4" fmla="*/ 49614 w 102575"/>
                      <a:gd name="connsiteY4" fmla="*/ 13784 h 153701"/>
                      <a:gd name="connsiteX5" fmla="*/ 73024 w 102575"/>
                      <a:gd name="connsiteY5" fmla="*/ 29024 h 153701"/>
                      <a:gd name="connsiteX6" fmla="*/ 80848 w 102575"/>
                      <a:gd name="connsiteY6" fmla="*/ 74712 h 153701"/>
                      <a:gd name="connsiteX7" fmla="*/ 73024 w 102575"/>
                      <a:gd name="connsiteY7" fmla="*/ 120496 h 153701"/>
                      <a:gd name="connsiteX8" fmla="*/ 49614 w 102575"/>
                      <a:gd name="connsiteY8" fmla="*/ 135736 h 153701"/>
                      <a:gd name="connsiteX9" fmla="*/ 49614 w 102575"/>
                      <a:gd name="connsiteY9" fmla="*/ 151611 h 153701"/>
                      <a:gd name="connsiteX10" fmla="*/ 87750 w 102575"/>
                      <a:gd name="connsiteY10" fmla="*/ 131894 h 153701"/>
                      <a:gd name="connsiteX11" fmla="*/ 100918 w 102575"/>
                      <a:gd name="connsiteY11" fmla="*/ 74712 h 153701"/>
                      <a:gd name="connsiteX12" fmla="*/ 87750 w 102575"/>
                      <a:gd name="connsiteY12" fmla="*/ 17594 h 153701"/>
                      <a:gd name="connsiteX13" fmla="*/ 49614 w 102575"/>
                      <a:gd name="connsiteY13" fmla="*/ -2091 h 153701"/>
                      <a:gd name="connsiteX14" fmla="*/ 11510 w 102575"/>
                      <a:gd name="connsiteY14" fmla="*/ 17594 h 153701"/>
                      <a:gd name="connsiteX15" fmla="*/ -1657 w 102575"/>
                      <a:gd name="connsiteY15" fmla="*/ 74712 h 153701"/>
                      <a:gd name="connsiteX16" fmla="*/ 11510 w 102575"/>
                      <a:gd name="connsiteY16" fmla="*/ 131894 h 153701"/>
                      <a:gd name="connsiteX17" fmla="*/ 49614 w 102575"/>
                      <a:gd name="connsiteY17" fmla="*/ 151611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614" y="135736"/>
                        </a:moveTo>
                        <a:cubicBezTo>
                          <a:pt x="39288" y="135736"/>
                          <a:pt x="31517" y="130656"/>
                          <a:pt x="26300" y="120496"/>
                        </a:cubicBezTo>
                        <a:cubicBezTo>
                          <a:pt x="21105" y="110357"/>
                          <a:pt x="18508" y="95096"/>
                          <a:pt x="18508" y="74712"/>
                        </a:cubicBezTo>
                        <a:cubicBezTo>
                          <a:pt x="18508" y="54414"/>
                          <a:pt x="21105" y="39184"/>
                          <a:pt x="26300" y="29024"/>
                        </a:cubicBezTo>
                        <a:cubicBezTo>
                          <a:pt x="31517" y="18864"/>
                          <a:pt x="39288" y="13784"/>
                          <a:pt x="49614" y="13784"/>
                        </a:cubicBezTo>
                        <a:cubicBezTo>
                          <a:pt x="60026" y="13784"/>
                          <a:pt x="67829" y="18864"/>
                          <a:pt x="73024" y="29024"/>
                        </a:cubicBezTo>
                        <a:cubicBezTo>
                          <a:pt x="78240" y="39184"/>
                          <a:pt x="80848" y="54414"/>
                          <a:pt x="80848" y="74712"/>
                        </a:cubicBezTo>
                        <a:cubicBezTo>
                          <a:pt x="80848" y="95096"/>
                          <a:pt x="78240" y="110357"/>
                          <a:pt x="73024" y="120496"/>
                        </a:cubicBezTo>
                        <a:cubicBezTo>
                          <a:pt x="67829" y="130656"/>
                          <a:pt x="60026" y="135736"/>
                          <a:pt x="49614" y="135736"/>
                        </a:cubicBezTo>
                        <a:close/>
                        <a:moveTo>
                          <a:pt x="49614" y="151611"/>
                        </a:moveTo>
                        <a:cubicBezTo>
                          <a:pt x="66260" y="151611"/>
                          <a:pt x="78972" y="145039"/>
                          <a:pt x="87750" y="131894"/>
                        </a:cubicBezTo>
                        <a:cubicBezTo>
                          <a:pt x="96529" y="118771"/>
                          <a:pt x="100918" y="99710"/>
                          <a:pt x="100918" y="74712"/>
                        </a:cubicBezTo>
                        <a:cubicBezTo>
                          <a:pt x="100918" y="49778"/>
                          <a:pt x="96529" y="30738"/>
                          <a:pt x="87750" y="17594"/>
                        </a:cubicBezTo>
                        <a:cubicBezTo>
                          <a:pt x="78972" y="4471"/>
                          <a:pt x="66260" y="-2091"/>
                          <a:pt x="49614" y="-2091"/>
                        </a:cubicBezTo>
                        <a:cubicBezTo>
                          <a:pt x="32990" y="-2091"/>
                          <a:pt x="20289" y="4471"/>
                          <a:pt x="11510" y="17594"/>
                        </a:cubicBezTo>
                        <a:cubicBezTo>
                          <a:pt x="2732" y="30738"/>
                          <a:pt x="-1657" y="49778"/>
                          <a:pt x="-1657" y="74712"/>
                        </a:cubicBezTo>
                        <a:cubicBezTo>
                          <a:pt x="-1657" y="99710"/>
                          <a:pt x="2732" y="118771"/>
                          <a:pt x="11510" y="131894"/>
                        </a:cubicBezTo>
                        <a:cubicBezTo>
                          <a:pt x="20289" y="145039"/>
                          <a:pt x="32990" y="151611"/>
                          <a:pt x="49614" y="151611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3" name="Graphic 17">
                <a:extLst>
                  <a:ext uri="{FF2B5EF4-FFF2-40B4-BE49-F238E27FC236}">
                    <a16:creationId xmlns:a16="http://schemas.microsoft.com/office/drawing/2014/main" id="{5231679B-3A87-CD74-B8C0-5B8AF48E248B}"/>
                  </a:ext>
                </a:extLst>
              </p:cNvPr>
              <p:cNvGrpSpPr/>
              <p:nvPr/>
            </p:nvGrpSpPr>
            <p:grpSpPr>
              <a:xfrm>
                <a:off x="9401485" y="6508983"/>
                <a:ext cx="1745494" cy="169914"/>
                <a:chOff x="9401485" y="6508983"/>
                <a:chExt cx="1745494" cy="169914"/>
              </a:xfrm>
              <a:solidFill>
                <a:srgbClr val="555555"/>
              </a:solidFill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5B2A06A-9719-BD0E-6806-559E96468D3B}"/>
                    </a:ext>
                  </a:extLst>
                </p:cNvPr>
                <p:cNvSpPr/>
                <p:nvPr/>
              </p:nvSpPr>
              <p:spPr>
                <a:xfrm flipV="1">
                  <a:off x="9401485" y="6508983"/>
                  <a:ext cx="185709" cy="166663"/>
                </a:xfrm>
                <a:custGeom>
                  <a:avLst/>
                  <a:gdLst>
                    <a:gd name="connsiteX0" fmla="*/ -3000 w 185709"/>
                    <a:gd name="connsiteY0" fmla="*/ 164589 h 166663"/>
                    <a:gd name="connsiteX1" fmla="*/ 51783 w 185709"/>
                    <a:gd name="connsiteY1" fmla="*/ 164589 h 166663"/>
                    <a:gd name="connsiteX2" fmla="*/ 89783 w 185709"/>
                    <a:gd name="connsiteY2" fmla="*/ 75400 h 166663"/>
                    <a:gd name="connsiteX3" fmla="*/ 128034 w 185709"/>
                    <a:gd name="connsiteY3" fmla="*/ 164589 h 166663"/>
                    <a:gd name="connsiteX4" fmla="*/ 182709 w 185709"/>
                    <a:gd name="connsiteY4" fmla="*/ 164589 h 166663"/>
                    <a:gd name="connsiteX5" fmla="*/ 182709 w 185709"/>
                    <a:gd name="connsiteY5" fmla="*/ -2074 h 166663"/>
                    <a:gd name="connsiteX6" fmla="*/ 142025 w 185709"/>
                    <a:gd name="connsiteY6" fmla="*/ -2074 h 166663"/>
                    <a:gd name="connsiteX7" fmla="*/ 142025 w 185709"/>
                    <a:gd name="connsiteY7" fmla="*/ 119834 h 166663"/>
                    <a:gd name="connsiteX8" fmla="*/ 103559 w 185709"/>
                    <a:gd name="connsiteY8" fmla="*/ 29965 h 166663"/>
                    <a:gd name="connsiteX9" fmla="*/ 76257 w 185709"/>
                    <a:gd name="connsiteY9" fmla="*/ 29965 h 166663"/>
                    <a:gd name="connsiteX10" fmla="*/ 37792 w 185709"/>
                    <a:gd name="connsiteY10" fmla="*/ 119834 h 166663"/>
                    <a:gd name="connsiteX11" fmla="*/ 37792 w 185709"/>
                    <a:gd name="connsiteY11" fmla="*/ -2074 h 166663"/>
                    <a:gd name="connsiteX12" fmla="*/ -3000 w 185709"/>
                    <a:gd name="connsiteY12" fmla="*/ -2074 h 166663"/>
                    <a:gd name="connsiteX13" fmla="*/ -3000 w 185709"/>
                    <a:gd name="connsiteY13" fmla="*/ 164589 h 1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5709" h="166663">
                      <a:moveTo>
                        <a:pt x="-3000" y="164589"/>
                      </a:moveTo>
                      <a:lnTo>
                        <a:pt x="51783" y="164589"/>
                      </a:lnTo>
                      <a:lnTo>
                        <a:pt x="89783" y="75400"/>
                      </a:lnTo>
                      <a:lnTo>
                        <a:pt x="128034" y="164589"/>
                      </a:lnTo>
                      <a:lnTo>
                        <a:pt x="182709" y="164589"/>
                      </a:lnTo>
                      <a:lnTo>
                        <a:pt x="182709" y="-2074"/>
                      </a:lnTo>
                      <a:lnTo>
                        <a:pt x="142025" y="-2074"/>
                      </a:lnTo>
                      <a:lnTo>
                        <a:pt x="142025" y="119834"/>
                      </a:lnTo>
                      <a:lnTo>
                        <a:pt x="103559" y="29965"/>
                      </a:lnTo>
                      <a:lnTo>
                        <a:pt x="76257" y="29965"/>
                      </a:lnTo>
                      <a:lnTo>
                        <a:pt x="37792" y="119834"/>
                      </a:lnTo>
                      <a:lnTo>
                        <a:pt x="37792" y="-2074"/>
                      </a:lnTo>
                      <a:lnTo>
                        <a:pt x="-3000" y="-2074"/>
                      </a:lnTo>
                      <a:lnTo>
                        <a:pt x="-3000" y="164589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7D5E9F2-231B-1FE0-B57D-81B35F3CF9D9}"/>
                    </a:ext>
                  </a:extLst>
                </p:cNvPr>
                <p:cNvSpPr/>
                <p:nvPr/>
              </p:nvSpPr>
              <p:spPr>
                <a:xfrm flipV="1">
                  <a:off x="9618173" y="6547631"/>
                  <a:ext cx="134397" cy="131266"/>
                </a:xfrm>
                <a:custGeom>
                  <a:avLst/>
                  <a:gdLst>
                    <a:gd name="connsiteX0" fmla="*/ 132443 w 134397"/>
                    <a:gd name="connsiteY0" fmla="*/ 64594 h 131266"/>
                    <a:gd name="connsiteX1" fmla="*/ 132443 w 134397"/>
                    <a:gd name="connsiteY1" fmla="*/ 53235 h 131266"/>
                    <a:gd name="connsiteX2" fmla="*/ 38873 w 134397"/>
                    <a:gd name="connsiteY2" fmla="*/ 53235 h 131266"/>
                    <a:gd name="connsiteX3" fmla="*/ 49035 w 134397"/>
                    <a:gd name="connsiteY3" fmla="*/ 32125 h 131266"/>
                    <a:gd name="connsiteX4" fmla="*/ 73402 w 134397"/>
                    <a:gd name="connsiteY4" fmla="*/ 25089 h 131266"/>
                    <a:gd name="connsiteX5" fmla="*/ 99273 w 134397"/>
                    <a:gd name="connsiteY5" fmla="*/ 28839 h 131266"/>
                    <a:gd name="connsiteX6" fmla="*/ 126539 w 134397"/>
                    <a:gd name="connsiteY6" fmla="*/ 40162 h 131266"/>
                    <a:gd name="connsiteX7" fmla="*/ 126539 w 134397"/>
                    <a:gd name="connsiteY7" fmla="*/ 9372 h 131266"/>
                    <a:gd name="connsiteX8" fmla="*/ 98128 w 134397"/>
                    <a:gd name="connsiteY8" fmla="*/ 1264 h 131266"/>
                    <a:gd name="connsiteX9" fmla="*/ 69717 w 134397"/>
                    <a:gd name="connsiteY9" fmla="*/ -1486 h 131266"/>
                    <a:gd name="connsiteX10" fmla="*/ 16867 w 134397"/>
                    <a:gd name="connsiteY10" fmla="*/ 15766 h 131266"/>
                    <a:gd name="connsiteX11" fmla="*/ -1955 w 134397"/>
                    <a:gd name="connsiteY11" fmla="*/ 64165 h 131266"/>
                    <a:gd name="connsiteX12" fmla="*/ 16544 w 134397"/>
                    <a:gd name="connsiteY12" fmla="*/ 112242 h 131266"/>
                    <a:gd name="connsiteX13" fmla="*/ 67498 w 134397"/>
                    <a:gd name="connsiteY13" fmla="*/ 129780 h 131266"/>
                    <a:gd name="connsiteX14" fmla="*/ 114731 w 134397"/>
                    <a:gd name="connsiteY14" fmla="*/ 112028 h 131266"/>
                    <a:gd name="connsiteX15" fmla="*/ 132443 w 134397"/>
                    <a:gd name="connsiteY15" fmla="*/ 64594 h 131266"/>
                    <a:gd name="connsiteX16" fmla="*/ 91293 w 134397"/>
                    <a:gd name="connsiteY16" fmla="*/ 77881 h 131266"/>
                    <a:gd name="connsiteX17" fmla="*/ 84638 w 134397"/>
                    <a:gd name="connsiteY17" fmla="*/ 96240 h 131266"/>
                    <a:gd name="connsiteX18" fmla="*/ 67248 w 134397"/>
                    <a:gd name="connsiteY18" fmla="*/ 103241 h 131266"/>
                    <a:gd name="connsiteX19" fmla="*/ 48355 w 134397"/>
                    <a:gd name="connsiteY19" fmla="*/ 96705 h 131266"/>
                    <a:gd name="connsiteX20" fmla="*/ 39302 w 134397"/>
                    <a:gd name="connsiteY20" fmla="*/ 77881 h 131266"/>
                    <a:gd name="connsiteX21" fmla="*/ 91293 w 134397"/>
                    <a:gd name="connsiteY21" fmla="*/ 77881 h 131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397" h="131266">
                      <a:moveTo>
                        <a:pt x="132443" y="64594"/>
                      </a:moveTo>
                      <a:lnTo>
                        <a:pt x="132443" y="53235"/>
                      </a:lnTo>
                      <a:lnTo>
                        <a:pt x="38873" y="53235"/>
                      </a:lnTo>
                      <a:cubicBezTo>
                        <a:pt x="39827" y="43853"/>
                        <a:pt x="43214" y="36816"/>
                        <a:pt x="49035" y="32125"/>
                      </a:cubicBezTo>
                      <a:cubicBezTo>
                        <a:pt x="54855" y="27434"/>
                        <a:pt x="62978" y="25089"/>
                        <a:pt x="73402" y="25089"/>
                      </a:cubicBezTo>
                      <a:cubicBezTo>
                        <a:pt x="81823" y="25089"/>
                        <a:pt x="90446" y="26339"/>
                        <a:pt x="99273" y="28839"/>
                      </a:cubicBezTo>
                      <a:cubicBezTo>
                        <a:pt x="108123" y="31339"/>
                        <a:pt x="117211" y="35114"/>
                        <a:pt x="126539" y="40162"/>
                      </a:cubicBezTo>
                      <a:lnTo>
                        <a:pt x="126539" y="9372"/>
                      </a:lnTo>
                      <a:cubicBezTo>
                        <a:pt x="117068" y="5801"/>
                        <a:pt x="107598" y="3098"/>
                        <a:pt x="98128" y="1264"/>
                      </a:cubicBezTo>
                      <a:cubicBezTo>
                        <a:pt x="88657" y="-569"/>
                        <a:pt x="79187" y="-1486"/>
                        <a:pt x="69717" y="-1486"/>
                      </a:cubicBezTo>
                      <a:cubicBezTo>
                        <a:pt x="47055" y="-1486"/>
                        <a:pt x="29438" y="4265"/>
                        <a:pt x="16867" y="15766"/>
                      </a:cubicBezTo>
                      <a:cubicBezTo>
                        <a:pt x="4319" y="27268"/>
                        <a:pt x="-1955" y="43401"/>
                        <a:pt x="-1955" y="64165"/>
                      </a:cubicBezTo>
                      <a:cubicBezTo>
                        <a:pt x="-1955" y="84549"/>
                        <a:pt x="4212" y="100574"/>
                        <a:pt x="16544" y="112242"/>
                      </a:cubicBezTo>
                      <a:cubicBezTo>
                        <a:pt x="28877" y="123934"/>
                        <a:pt x="45862" y="129780"/>
                        <a:pt x="67498" y="129780"/>
                      </a:cubicBezTo>
                      <a:cubicBezTo>
                        <a:pt x="87178" y="129780"/>
                        <a:pt x="102922" y="123863"/>
                        <a:pt x="114731" y="112028"/>
                      </a:cubicBezTo>
                      <a:cubicBezTo>
                        <a:pt x="126539" y="100217"/>
                        <a:pt x="132443" y="84406"/>
                        <a:pt x="132443" y="64594"/>
                      </a:cubicBezTo>
                      <a:close/>
                      <a:moveTo>
                        <a:pt x="91293" y="77881"/>
                      </a:moveTo>
                      <a:cubicBezTo>
                        <a:pt x="91293" y="85477"/>
                        <a:pt x="89075" y="91597"/>
                        <a:pt x="84638" y="96240"/>
                      </a:cubicBezTo>
                      <a:cubicBezTo>
                        <a:pt x="80201" y="100908"/>
                        <a:pt x="74404" y="103241"/>
                        <a:pt x="67248" y="103241"/>
                      </a:cubicBezTo>
                      <a:cubicBezTo>
                        <a:pt x="59495" y="103241"/>
                        <a:pt x="53197" y="101062"/>
                        <a:pt x="48355" y="96705"/>
                      </a:cubicBezTo>
                      <a:cubicBezTo>
                        <a:pt x="43512" y="92347"/>
                        <a:pt x="40495" y="86072"/>
                        <a:pt x="39302" y="77881"/>
                      </a:cubicBezTo>
                      <a:lnTo>
                        <a:pt x="91293" y="77881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6E581CA-883D-40B7-8DC8-679DBA1CDBB6}"/>
                    </a:ext>
                  </a:extLst>
                </p:cNvPr>
                <p:cNvSpPr/>
                <p:nvPr/>
              </p:nvSpPr>
              <p:spPr>
                <a:xfrm flipV="1">
                  <a:off x="9773489" y="6547631"/>
                  <a:ext cx="126704" cy="131266"/>
                </a:xfrm>
                <a:custGeom>
                  <a:avLst/>
                  <a:gdLst>
                    <a:gd name="connsiteX0" fmla="*/ 63682 w 126704"/>
                    <a:gd name="connsiteY0" fmla="*/ 58021 h 131266"/>
                    <a:gd name="connsiteX1" fmla="*/ 44824 w 126704"/>
                    <a:gd name="connsiteY1" fmla="*/ 53771 h 131266"/>
                    <a:gd name="connsiteX2" fmla="*/ 38527 w 126704"/>
                    <a:gd name="connsiteY2" fmla="*/ 41269 h 131266"/>
                    <a:gd name="connsiteX3" fmla="*/ 43608 w 126704"/>
                    <a:gd name="connsiteY3" fmla="*/ 29375 h 131266"/>
                    <a:gd name="connsiteX4" fmla="*/ 57778 w 126704"/>
                    <a:gd name="connsiteY4" fmla="*/ 25089 h 131266"/>
                    <a:gd name="connsiteX5" fmla="*/ 76778 w 126704"/>
                    <a:gd name="connsiteY5" fmla="*/ 33161 h 131266"/>
                    <a:gd name="connsiteX6" fmla="*/ 84507 w 126704"/>
                    <a:gd name="connsiteY6" fmla="*/ 53449 h 131266"/>
                    <a:gd name="connsiteX7" fmla="*/ 84507 w 126704"/>
                    <a:gd name="connsiteY7" fmla="*/ 58021 h 131266"/>
                    <a:gd name="connsiteX8" fmla="*/ 63682 w 126704"/>
                    <a:gd name="connsiteY8" fmla="*/ 58021 h 131266"/>
                    <a:gd name="connsiteX9" fmla="*/ 124869 w 126704"/>
                    <a:gd name="connsiteY9" fmla="*/ 73095 h 131266"/>
                    <a:gd name="connsiteX10" fmla="*/ 124869 w 126704"/>
                    <a:gd name="connsiteY10" fmla="*/ 1764 h 131266"/>
                    <a:gd name="connsiteX11" fmla="*/ 84507 w 126704"/>
                    <a:gd name="connsiteY11" fmla="*/ 1764 h 131266"/>
                    <a:gd name="connsiteX12" fmla="*/ 84507 w 126704"/>
                    <a:gd name="connsiteY12" fmla="*/ 20302 h 131266"/>
                    <a:gd name="connsiteX13" fmla="*/ 66365 w 126704"/>
                    <a:gd name="connsiteY13" fmla="*/ 3693 h 131266"/>
                    <a:gd name="connsiteX14" fmla="*/ 41890 w 126704"/>
                    <a:gd name="connsiteY14" fmla="*/ -1486 h 131266"/>
                    <a:gd name="connsiteX15" fmla="*/ 10295 w 126704"/>
                    <a:gd name="connsiteY15" fmla="*/ 9837 h 131266"/>
                    <a:gd name="connsiteX16" fmla="*/ -1835 w 126704"/>
                    <a:gd name="connsiteY16" fmla="*/ 39269 h 131266"/>
                    <a:gd name="connsiteX17" fmla="*/ 13300 w 126704"/>
                    <a:gd name="connsiteY17" fmla="*/ 71523 h 131266"/>
                    <a:gd name="connsiteX18" fmla="*/ 60891 w 126704"/>
                    <a:gd name="connsiteY18" fmla="*/ 81810 h 131266"/>
                    <a:gd name="connsiteX19" fmla="*/ 84507 w 126704"/>
                    <a:gd name="connsiteY19" fmla="*/ 81810 h 131266"/>
                    <a:gd name="connsiteX20" fmla="*/ 84507 w 126704"/>
                    <a:gd name="connsiteY20" fmla="*/ 84918 h 131266"/>
                    <a:gd name="connsiteX21" fmla="*/ 76992 w 126704"/>
                    <a:gd name="connsiteY21" fmla="*/ 98812 h 131266"/>
                    <a:gd name="connsiteX22" fmla="*/ 53627 w 126704"/>
                    <a:gd name="connsiteY22" fmla="*/ 103241 h 131266"/>
                    <a:gd name="connsiteX23" fmla="*/ 29689 w 126704"/>
                    <a:gd name="connsiteY23" fmla="*/ 100670 h 131266"/>
                    <a:gd name="connsiteX24" fmla="*/ 9114 w 126704"/>
                    <a:gd name="connsiteY24" fmla="*/ 92954 h 131266"/>
                    <a:gd name="connsiteX25" fmla="*/ 9114 w 126704"/>
                    <a:gd name="connsiteY25" fmla="*/ 123422 h 131266"/>
                    <a:gd name="connsiteX26" fmla="*/ 34949 w 126704"/>
                    <a:gd name="connsiteY26" fmla="*/ 128173 h 131266"/>
                    <a:gd name="connsiteX27" fmla="*/ 60891 w 126704"/>
                    <a:gd name="connsiteY27" fmla="*/ 129780 h 131266"/>
                    <a:gd name="connsiteX28" fmla="*/ 109805 w 126704"/>
                    <a:gd name="connsiteY28" fmla="*/ 116457 h 131266"/>
                    <a:gd name="connsiteX29" fmla="*/ 124869 w 126704"/>
                    <a:gd name="connsiteY29" fmla="*/ 73095 h 131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704" h="131266">
                      <a:moveTo>
                        <a:pt x="63682" y="58021"/>
                      </a:moveTo>
                      <a:cubicBezTo>
                        <a:pt x="55333" y="58021"/>
                        <a:pt x="49047" y="56604"/>
                        <a:pt x="44824" y="53771"/>
                      </a:cubicBezTo>
                      <a:cubicBezTo>
                        <a:pt x="40626" y="50961"/>
                        <a:pt x="38527" y="46794"/>
                        <a:pt x="38527" y="41269"/>
                      </a:cubicBezTo>
                      <a:cubicBezTo>
                        <a:pt x="38527" y="36221"/>
                        <a:pt x="40220" y="32256"/>
                        <a:pt x="43608" y="29375"/>
                      </a:cubicBezTo>
                      <a:cubicBezTo>
                        <a:pt x="47019" y="26517"/>
                        <a:pt x="51742" y="25089"/>
                        <a:pt x="57778" y="25089"/>
                      </a:cubicBezTo>
                      <a:cubicBezTo>
                        <a:pt x="65292" y="25089"/>
                        <a:pt x="71625" y="27779"/>
                        <a:pt x="76778" y="33161"/>
                      </a:cubicBezTo>
                      <a:cubicBezTo>
                        <a:pt x="81930" y="38566"/>
                        <a:pt x="84507" y="45329"/>
                        <a:pt x="84507" y="53449"/>
                      </a:cubicBezTo>
                      <a:lnTo>
                        <a:pt x="84507" y="58021"/>
                      </a:lnTo>
                      <a:lnTo>
                        <a:pt x="63682" y="58021"/>
                      </a:lnTo>
                      <a:close/>
                      <a:moveTo>
                        <a:pt x="124869" y="73095"/>
                      </a:moveTo>
                      <a:lnTo>
                        <a:pt x="124869" y="1764"/>
                      </a:lnTo>
                      <a:lnTo>
                        <a:pt x="84507" y="1764"/>
                      </a:lnTo>
                      <a:lnTo>
                        <a:pt x="84507" y="20302"/>
                      </a:lnTo>
                      <a:cubicBezTo>
                        <a:pt x="79139" y="12706"/>
                        <a:pt x="73092" y="7170"/>
                        <a:pt x="66365" y="3693"/>
                      </a:cubicBezTo>
                      <a:cubicBezTo>
                        <a:pt x="59662" y="240"/>
                        <a:pt x="51504" y="-1486"/>
                        <a:pt x="41890" y="-1486"/>
                      </a:cubicBezTo>
                      <a:cubicBezTo>
                        <a:pt x="28913" y="-1486"/>
                        <a:pt x="18381" y="2288"/>
                        <a:pt x="10295" y="9837"/>
                      </a:cubicBezTo>
                      <a:cubicBezTo>
                        <a:pt x="2208" y="17409"/>
                        <a:pt x="-1835" y="27220"/>
                        <a:pt x="-1835" y="39269"/>
                      </a:cubicBezTo>
                      <a:cubicBezTo>
                        <a:pt x="-1835" y="53938"/>
                        <a:pt x="3210" y="64689"/>
                        <a:pt x="13300" y="71523"/>
                      </a:cubicBezTo>
                      <a:cubicBezTo>
                        <a:pt x="23415" y="78381"/>
                        <a:pt x="39278" y="81810"/>
                        <a:pt x="60891" y="81810"/>
                      </a:cubicBezTo>
                      <a:lnTo>
                        <a:pt x="84507" y="81810"/>
                      </a:lnTo>
                      <a:lnTo>
                        <a:pt x="84507" y="84918"/>
                      </a:lnTo>
                      <a:cubicBezTo>
                        <a:pt x="84507" y="91252"/>
                        <a:pt x="82002" y="95883"/>
                        <a:pt x="76992" y="98812"/>
                      </a:cubicBezTo>
                      <a:cubicBezTo>
                        <a:pt x="72007" y="101765"/>
                        <a:pt x="64218" y="103241"/>
                        <a:pt x="53627" y="103241"/>
                      </a:cubicBezTo>
                      <a:cubicBezTo>
                        <a:pt x="45063" y="103241"/>
                        <a:pt x="37084" y="102384"/>
                        <a:pt x="29689" y="100670"/>
                      </a:cubicBezTo>
                      <a:cubicBezTo>
                        <a:pt x="22317" y="98955"/>
                        <a:pt x="15459" y="96383"/>
                        <a:pt x="9114" y="92954"/>
                      </a:cubicBezTo>
                      <a:lnTo>
                        <a:pt x="9114" y="123422"/>
                      </a:lnTo>
                      <a:cubicBezTo>
                        <a:pt x="17702" y="125518"/>
                        <a:pt x="26313" y="127101"/>
                        <a:pt x="34949" y="128173"/>
                      </a:cubicBezTo>
                      <a:cubicBezTo>
                        <a:pt x="43608" y="129245"/>
                        <a:pt x="52255" y="129780"/>
                        <a:pt x="60891" y="129780"/>
                      </a:cubicBezTo>
                      <a:cubicBezTo>
                        <a:pt x="83481" y="129780"/>
                        <a:pt x="99786" y="125339"/>
                        <a:pt x="109805" y="116457"/>
                      </a:cubicBezTo>
                      <a:cubicBezTo>
                        <a:pt x="119848" y="107575"/>
                        <a:pt x="124869" y="93121"/>
                        <a:pt x="124869" y="73095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D7CB17C3-C859-7FF4-4FEB-55A2732DB386}"/>
                    </a:ext>
                  </a:extLst>
                </p:cNvPr>
                <p:cNvSpPr/>
                <p:nvPr/>
              </p:nvSpPr>
              <p:spPr>
                <a:xfrm flipV="1">
                  <a:off x="9930026" y="6547631"/>
                  <a:ext cx="113608" cy="131266"/>
                </a:xfrm>
                <a:custGeom>
                  <a:avLst/>
                  <a:gdLst>
                    <a:gd name="connsiteX0" fmla="*/ 103538 w 113608"/>
                    <a:gd name="connsiteY0" fmla="*/ 122887 h 131266"/>
                    <a:gd name="connsiteX1" fmla="*/ 103538 w 113608"/>
                    <a:gd name="connsiteY1" fmla="*/ 92526 h 131266"/>
                    <a:gd name="connsiteX2" fmla="*/ 78706 w 113608"/>
                    <a:gd name="connsiteY2" fmla="*/ 100562 h 131266"/>
                    <a:gd name="connsiteX3" fmla="*/ 56127 w 113608"/>
                    <a:gd name="connsiteY3" fmla="*/ 103241 h 131266"/>
                    <a:gd name="connsiteX4" fmla="*/ 39166 w 113608"/>
                    <a:gd name="connsiteY4" fmla="*/ 100384 h 131266"/>
                    <a:gd name="connsiteX5" fmla="*/ 33656 w 113608"/>
                    <a:gd name="connsiteY5" fmla="*/ 91633 h 131266"/>
                    <a:gd name="connsiteX6" fmla="*/ 37843 w 113608"/>
                    <a:gd name="connsiteY6" fmla="*/ 84239 h 131266"/>
                    <a:gd name="connsiteX7" fmla="*/ 52871 w 113608"/>
                    <a:gd name="connsiteY7" fmla="*/ 80453 h 131266"/>
                    <a:gd name="connsiteX8" fmla="*/ 59920 w 113608"/>
                    <a:gd name="connsiteY8" fmla="*/ 79453 h 131266"/>
                    <a:gd name="connsiteX9" fmla="*/ 101284 w 113608"/>
                    <a:gd name="connsiteY9" fmla="*/ 66630 h 131266"/>
                    <a:gd name="connsiteX10" fmla="*/ 111911 w 113608"/>
                    <a:gd name="connsiteY10" fmla="*/ 38590 h 131266"/>
                    <a:gd name="connsiteX11" fmla="*/ 97133 w 113608"/>
                    <a:gd name="connsiteY11" fmla="*/ 8551 h 131266"/>
                    <a:gd name="connsiteX12" fmla="*/ 53121 w 113608"/>
                    <a:gd name="connsiteY12" fmla="*/ -1486 h 131266"/>
                    <a:gd name="connsiteX13" fmla="*/ 27430 w 113608"/>
                    <a:gd name="connsiteY13" fmla="*/ 478 h 131266"/>
                    <a:gd name="connsiteX14" fmla="*/ 200 w 113608"/>
                    <a:gd name="connsiteY14" fmla="*/ 6336 h 131266"/>
                    <a:gd name="connsiteX15" fmla="*/ 200 w 113608"/>
                    <a:gd name="connsiteY15" fmla="*/ 36697 h 131266"/>
                    <a:gd name="connsiteX16" fmla="*/ 24746 w 113608"/>
                    <a:gd name="connsiteY16" fmla="*/ 27982 h 131266"/>
                    <a:gd name="connsiteX17" fmla="*/ 50295 w 113608"/>
                    <a:gd name="connsiteY17" fmla="*/ 25089 h 131266"/>
                    <a:gd name="connsiteX18" fmla="*/ 67971 w 113608"/>
                    <a:gd name="connsiteY18" fmla="*/ 28303 h 131266"/>
                    <a:gd name="connsiteX19" fmla="*/ 73911 w 113608"/>
                    <a:gd name="connsiteY19" fmla="*/ 37947 h 131266"/>
                    <a:gd name="connsiteX20" fmla="*/ 69832 w 113608"/>
                    <a:gd name="connsiteY20" fmla="*/ 45913 h 131266"/>
                    <a:gd name="connsiteX21" fmla="*/ 53551 w 113608"/>
                    <a:gd name="connsiteY21" fmla="*/ 49985 h 131266"/>
                    <a:gd name="connsiteX22" fmla="*/ 46502 w 113608"/>
                    <a:gd name="connsiteY22" fmla="*/ 50878 h 131266"/>
                    <a:gd name="connsiteX23" fmla="*/ 9038 w 113608"/>
                    <a:gd name="connsiteY23" fmla="*/ 63272 h 131266"/>
                    <a:gd name="connsiteX24" fmla="*/ -1697 w 113608"/>
                    <a:gd name="connsiteY24" fmla="*/ 90740 h 131266"/>
                    <a:gd name="connsiteX25" fmla="*/ 11936 w 113608"/>
                    <a:gd name="connsiteY25" fmla="*/ 120172 h 131266"/>
                    <a:gd name="connsiteX26" fmla="*/ 53766 w 113608"/>
                    <a:gd name="connsiteY26" fmla="*/ 129780 h 131266"/>
                    <a:gd name="connsiteX27" fmla="*/ 77024 w 113608"/>
                    <a:gd name="connsiteY27" fmla="*/ 128102 h 131266"/>
                    <a:gd name="connsiteX28" fmla="*/ 103538 w 113608"/>
                    <a:gd name="connsiteY28" fmla="*/ 122887 h 131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3608" h="131266">
                      <a:moveTo>
                        <a:pt x="103538" y="122887"/>
                      </a:moveTo>
                      <a:lnTo>
                        <a:pt x="103538" y="92526"/>
                      </a:lnTo>
                      <a:cubicBezTo>
                        <a:pt x="94975" y="96098"/>
                        <a:pt x="86697" y="98776"/>
                        <a:pt x="78706" y="100562"/>
                      </a:cubicBezTo>
                      <a:cubicBezTo>
                        <a:pt x="70738" y="102348"/>
                        <a:pt x="63212" y="103241"/>
                        <a:pt x="56127" y="103241"/>
                      </a:cubicBezTo>
                      <a:cubicBezTo>
                        <a:pt x="48517" y="103241"/>
                        <a:pt x="42864" y="102289"/>
                        <a:pt x="39166" y="100384"/>
                      </a:cubicBezTo>
                      <a:cubicBezTo>
                        <a:pt x="35493" y="98479"/>
                        <a:pt x="33656" y="95562"/>
                        <a:pt x="33656" y="91633"/>
                      </a:cubicBezTo>
                      <a:cubicBezTo>
                        <a:pt x="33656" y="88418"/>
                        <a:pt x="35052" y="85953"/>
                        <a:pt x="37843" y="84239"/>
                      </a:cubicBezTo>
                      <a:cubicBezTo>
                        <a:pt x="40634" y="82548"/>
                        <a:pt x="45643" y="81286"/>
                        <a:pt x="52871" y="80453"/>
                      </a:cubicBezTo>
                      <a:lnTo>
                        <a:pt x="59920" y="79453"/>
                      </a:lnTo>
                      <a:cubicBezTo>
                        <a:pt x="80435" y="76857"/>
                        <a:pt x="94223" y="72583"/>
                        <a:pt x="101284" y="66630"/>
                      </a:cubicBezTo>
                      <a:cubicBezTo>
                        <a:pt x="108369" y="60676"/>
                        <a:pt x="111911" y="51330"/>
                        <a:pt x="111911" y="38590"/>
                      </a:cubicBezTo>
                      <a:cubicBezTo>
                        <a:pt x="111911" y="25279"/>
                        <a:pt x="106985" y="15266"/>
                        <a:pt x="97133" y="8551"/>
                      </a:cubicBezTo>
                      <a:cubicBezTo>
                        <a:pt x="87305" y="1860"/>
                        <a:pt x="72635" y="-1486"/>
                        <a:pt x="53121" y="-1486"/>
                      </a:cubicBezTo>
                      <a:cubicBezTo>
                        <a:pt x="44844" y="-1486"/>
                        <a:pt x="36280" y="-831"/>
                        <a:pt x="27430" y="478"/>
                      </a:cubicBezTo>
                      <a:cubicBezTo>
                        <a:pt x="18604" y="1788"/>
                        <a:pt x="9527" y="3741"/>
                        <a:pt x="200" y="6336"/>
                      </a:cubicBezTo>
                      <a:lnTo>
                        <a:pt x="200" y="36697"/>
                      </a:lnTo>
                      <a:cubicBezTo>
                        <a:pt x="8191" y="32840"/>
                        <a:pt x="16373" y="29935"/>
                        <a:pt x="24746" y="27982"/>
                      </a:cubicBezTo>
                      <a:cubicBezTo>
                        <a:pt x="33143" y="26053"/>
                        <a:pt x="41659" y="25089"/>
                        <a:pt x="50295" y="25089"/>
                      </a:cubicBezTo>
                      <a:cubicBezTo>
                        <a:pt x="58143" y="25089"/>
                        <a:pt x="64035" y="26160"/>
                        <a:pt x="67971" y="28303"/>
                      </a:cubicBezTo>
                      <a:cubicBezTo>
                        <a:pt x="71931" y="30470"/>
                        <a:pt x="73911" y="33685"/>
                        <a:pt x="73911" y="37947"/>
                      </a:cubicBezTo>
                      <a:cubicBezTo>
                        <a:pt x="73911" y="41519"/>
                        <a:pt x="72551" y="44174"/>
                        <a:pt x="69832" y="45913"/>
                      </a:cubicBezTo>
                      <a:cubicBezTo>
                        <a:pt x="67112" y="47651"/>
                        <a:pt x="61685" y="49008"/>
                        <a:pt x="53551" y="49985"/>
                      </a:cubicBezTo>
                      <a:lnTo>
                        <a:pt x="46502" y="50878"/>
                      </a:lnTo>
                      <a:cubicBezTo>
                        <a:pt x="28682" y="53116"/>
                        <a:pt x="16194" y="57247"/>
                        <a:pt x="9038" y="63272"/>
                      </a:cubicBezTo>
                      <a:cubicBezTo>
                        <a:pt x="1882" y="69297"/>
                        <a:pt x="-1697" y="78452"/>
                        <a:pt x="-1697" y="90740"/>
                      </a:cubicBezTo>
                      <a:cubicBezTo>
                        <a:pt x="-1697" y="103980"/>
                        <a:pt x="2848" y="113790"/>
                        <a:pt x="11936" y="120172"/>
                      </a:cubicBezTo>
                      <a:cubicBezTo>
                        <a:pt x="21049" y="126577"/>
                        <a:pt x="34992" y="129780"/>
                        <a:pt x="53766" y="129780"/>
                      </a:cubicBezTo>
                      <a:cubicBezTo>
                        <a:pt x="61161" y="129780"/>
                        <a:pt x="68913" y="129221"/>
                        <a:pt x="77024" y="128102"/>
                      </a:cubicBezTo>
                      <a:cubicBezTo>
                        <a:pt x="85158" y="127006"/>
                        <a:pt x="93996" y="125268"/>
                        <a:pt x="103538" y="122887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77471F42-83E3-0BE8-DF30-DAB6D6065A2A}"/>
                    </a:ext>
                  </a:extLst>
                </p:cNvPr>
                <p:cNvSpPr/>
                <p:nvPr/>
              </p:nvSpPr>
              <p:spPr>
                <a:xfrm flipV="1">
                  <a:off x="10072382" y="6550631"/>
                  <a:ext cx="125917" cy="128266"/>
                </a:xfrm>
                <a:custGeom>
                  <a:avLst/>
                  <a:gdLst>
                    <a:gd name="connsiteX0" fmla="*/ -2026 w 125917"/>
                    <a:gd name="connsiteY0" fmla="*/ 50491 h 128266"/>
                    <a:gd name="connsiteX1" fmla="*/ -2026 w 125917"/>
                    <a:gd name="connsiteY1" fmla="*/ 126822 h 128266"/>
                    <a:gd name="connsiteX2" fmla="*/ 38229 w 125917"/>
                    <a:gd name="connsiteY2" fmla="*/ 126822 h 128266"/>
                    <a:gd name="connsiteX3" fmla="*/ 38229 w 125917"/>
                    <a:gd name="connsiteY3" fmla="*/ 114321 h 128266"/>
                    <a:gd name="connsiteX4" fmla="*/ 38122 w 125917"/>
                    <a:gd name="connsiteY4" fmla="*/ 88817 h 128266"/>
                    <a:gd name="connsiteX5" fmla="*/ 38014 w 125917"/>
                    <a:gd name="connsiteY5" fmla="*/ 68350 h 128266"/>
                    <a:gd name="connsiteX6" fmla="*/ 38801 w 125917"/>
                    <a:gd name="connsiteY6" fmla="*/ 46633 h 128266"/>
                    <a:gd name="connsiteX7" fmla="*/ 41485 w 125917"/>
                    <a:gd name="connsiteY7" fmla="*/ 36954 h 128266"/>
                    <a:gd name="connsiteX8" fmla="*/ 47890 w 125917"/>
                    <a:gd name="connsiteY8" fmla="*/ 30917 h 128266"/>
                    <a:gd name="connsiteX9" fmla="*/ 57014 w 125917"/>
                    <a:gd name="connsiteY9" fmla="*/ 28810 h 128266"/>
                    <a:gd name="connsiteX10" fmla="*/ 76695 w 125917"/>
                    <a:gd name="connsiteY10" fmla="*/ 38418 h 128266"/>
                    <a:gd name="connsiteX11" fmla="*/ 83851 w 125917"/>
                    <a:gd name="connsiteY11" fmla="*/ 65100 h 128266"/>
                    <a:gd name="connsiteX12" fmla="*/ 83851 w 125917"/>
                    <a:gd name="connsiteY12" fmla="*/ 126822 h 128266"/>
                    <a:gd name="connsiteX13" fmla="*/ 123891 w 125917"/>
                    <a:gd name="connsiteY13" fmla="*/ 126822 h 128266"/>
                    <a:gd name="connsiteX14" fmla="*/ 123891 w 125917"/>
                    <a:gd name="connsiteY14" fmla="*/ 1806 h 128266"/>
                    <a:gd name="connsiteX15" fmla="*/ 83851 w 125917"/>
                    <a:gd name="connsiteY15" fmla="*/ 1806 h 128266"/>
                    <a:gd name="connsiteX16" fmla="*/ 83851 w 125917"/>
                    <a:gd name="connsiteY16" fmla="*/ 19880 h 128266"/>
                    <a:gd name="connsiteX17" fmla="*/ 64672 w 125917"/>
                    <a:gd name="connsiteY17" fmla="*/ 3735 h 128266"/>
                    <a:gd name="connsiteX18" fmla="*/ 42380 w 125917"/>
                    <a:gd name="connsiteY18" fmla="*/ -1444 h 128266"/>
                    <a:gd name="connsiteX19" fmla="*/ 9317 w 125917"/>
                    <a:gd name="connsiteY19" fmla="*/ 11843 h 128266"/>
                    <a:gd name="connsiteX20" fmla="*/ -2026 w 125917"/>
                    <a:gd name="connsiteY20" fmla="*/ 50491 h 12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917" h="128266">
                      <a:moveTo>
                        <a:pt x="-2026" y="50491"/>
                      </a:moveTo>
                      <a:lnTo>
                        <a:pt x="-2026" y="126822"/>
                      </a:lnTo>
                      <a:lnTo>
                        <a:pt x="38229" y="126822"/>
                      </a:lnTo>
                      <a:lnTo>
                        <a:pt x="38229" y="114321"/>
                      </a:lnTo>
                      <a:cubicBezTo>
                        <a:pt x="38229" y="107558"/>
                        <a:pt x="38193" y="99057"/>
                        <a:pt x="38122" y="88817"/>
                      </a:cubicBezTo>
                      <a:cubicBezTo>
                        <a:pt x="38050" y="78578"/>
                        <a:pt x="38014" y="71756"/>
                        <a:pt x="38014" y="68350"/>
                      </a:cubicBezTo>
                      <a:cubicBezTo>
                        <a:pt x="38014" y="58302"/>
                        <a:pt x="38276" y="51063"/>
                        <a:pt x="38801" y="46633"/>
                      </a:cubicBezTo>
                      <a:cubicBezTo>
                        <a:pt x="39326" y="42204"/>
                        <a:pt x="40221" y="38978"/>
                        <a:pt x="41485" y="36954"/>
                      </a:cubicBezTo>
                      <a:cubicBezTo>
                        <a:pt x="43107" y="34358"/>
                        <a:pt x="45242" y="32346"/>
                        <a:pt x="47890" y="30917"/>
                      </a:cubicBezTo>
                      <a:cubicBezTo>
                        <a:pt x="50538" y="29512"/>
                        <a:pt x="53579" y="28810"/>
                        <a:pt x="57014" y="28810"/>
                      </a:cubicBezTo>
                      <a:cubicBezTo>
                        <a:pt x="65363" y="28810"/>
                        <a:pt x="71924" y="32013"/>
                        <a:pt x="76695" y="38418"/>
                      </a:cubicBezTo>
                      <a:cubicBezTo>
                        <a:pt x="81465" y="44824"/>
                        <a:pt x="83851" y="53718"/>
                        <a:pt x="83851" y="65100"/>
                      </a:cubicBezTo>
                      <a:lnTo>
                        <a:pt x="83851" y="126822"/>
                      </a:lnTo>
                      <a:lnTo>
                        <a:pt x="123891" y="126822"/>
                      </a:lnTo>
                      <a:lnTo>
                        <a:pt x="123891" y="1806"/>
                      </a:lnTo>
                      <a:lnTo>
                        <a:pt x="83851" y="1806"/>
                      </a:lnTo>
                      <a:lnTo>
                        <a:pt x="83851" y="19880"/>
                      </a:lnTo>
                      <a:cubicBezTo>
                        <a:pt x="77816" y="12593"/>
                        <a:pt x="71423" y="7212"/>
                        <a:pt x="64672" y="3735"/>
                      </a:cubicBezTo>
                      <a:cubicBezTo>
                        <a:pt x="57921" y="282"/>
                        <a:pt x="50490" y="-1444"/>
                        <a:pt x="42380" y="-1444"/>
                      </a:cubicBezTo>
                      <a:cubicBezTo>
                        <a:pt x="27900" y="-1444"/>
                        <a:pt x="16879" y="2985"/>
                        <a:pt x="9317" y="11843"/>
                      </a:cubicBezTo>
                      <a:cubicBezTo>
                        <a:pt x="1755" y="20702"/>
                        <a:pt x="-2026" y="33584"/>
                        <a:pt x="-2026" y="50491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4A7E08F-9D0C-5347-5885-E43BF0F0A6F0}"/>
                    </a:ext>
                  </a:extLst>
                </p:cNvPr>
                <p:cNvSpPr/>
                <p:nvPr/>
              </p:nvSpPr>
              <p:spPr>
                <a:xfrm flipV="1">
                  <a:off x="10236773" y="6547631"/>
                  <a:ext cx="93033" cy="128015"/>
                </a:xfrm>
                <a:custGeom>
                  <a:avLst/>
                  <a:gdLst>
                    <a:gd name="connsiteX0" fmla="*/ 91441 w 93033"/>
                    <a:gd name="connsiteY0" fmla="*/ 89444 h 128015"/>
                    <a:gd name="connsiteX1" fmla="*/ 80956 w 93033"/>
                    <a:gd name="connsiteY1" fmla="*/ 93052 h 128015"/>
                    <a:gd name="connsiteX2" fmla="*/ 70508 w 93033"/>
                    <a:gd name="connsiteY2" fmla="*/ 94230 h 128015"/>
                    <a:gd name="connsiteX3" fmla="*/ 46749 w 93033"/>
                    <a:gd name="connsiteY3" fmla="*/ 84336 h 128015"/>
                    <a:gd name="connsiteX4" fmla="*/ 38412 w 93033"/>
                    <a:gd name="connsiteY4" fmla="*/ 56083 h 128015"/>
                    <a:gd name="connsiteX5" fmla="*/ 38412 w 93033"/>
                    <a:gd name="connsiteY5" fmla="*/ -1532 h 128015"/>
                    <a:gd name="connsiteX6" fmla="*/ -1593 w 93033"/>
                    <a:gd name="connsiteY6" fmla="*/ -1532 h 128015"/>
                    <a:gd name="connsiteX7" fmla="*/ -1593 w 93033"/>
                    <a:gd name="connsiteY7" fmla="*/ 123484 h 128015"/>
                    <a:gd name="connsiteX8" fmla="*/ 38412 w 93033"/>
                    <a:gd name="connsiteY8" fmla="*/ 123484 h 128015"/>
                    <a:gd name="connsiteX9" fmla="*/ 38412 w 93033"/>
                    <a:gd name="connsiteY9" fmla="*/ 102946 h 128015"/>
                    <a:gd name="connsiteX10" fmla="*/ 56124 w 93033"/>
                    <a:gd name="connsiteY10" fmla="*/ 120841 h 128015"/>
                    <a:gd name="connsiteX11" fmla="*/ 80133 w 93033"/>
                    <a:gd name="connsiteY11" fmla="*/ 126484 h 128015"/>
                    <a:gd name="connsiteX12" fmla="*/ 84463 w 93033"/>
                    <a:gd name="connsiteY12" fmla="*/ 126306 h 128015"/>
                    <a:gd name="connsiteX13" fmla="*/ 91297 w 93033"/>
                    <a:gd name="connsiteY13" fmla="*/ 125591 h 128015"/>
                    <a:gd name="connsiteX14" fmla="*/ 91441 w 93033"/>
                    <a:gd name="connsiteY14" fmla="*/ 89444 h 128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3033" h="128015">
                      <a:moveTo>
                        <a:pt x="91441" y="89444"/>
                      </a:moveTo>
                      <a:cubicBezTo>
                        <a:pt x="87934" y="91087"/>
                        <a:pt x="84439" y="92290"/>
                        <a:pt x="80956" y="93052"/>
                      </a:cubicBezTo>
                      <a:cubicBezTo>
                        <a:pt x="77497" y="93837"/>
                        <a:pt x="74015" y="94230"/>
                        <a:pt x="70508" y="94230"/>
                      </a:cubicBezTo>
                      <a:cubicBezTo>
                        <a:pt x="60227" y="94230"/>
                        <a:pt x="52307" y="90932"/>
                        <a:pt x="46749" y="84336"/>
                      </a:cubicBezTo>
                      <a:cubicBezTo>
                        <a:pt x="41191" y="77764"/>
                        <a:pt x="38412" y="68346"/>
                        <a:pt x="38412" y="56083"/>
                      </a:cubicBezTo>
                      <a:lnTo>
                        <a:pt x="38412" y="-1532"/>
                      </a:lnTo>
                      <a:lnTo>
                        <a:pt x="-1593" y="-1532"/>
                      </a:lnTo>
                      <a:lnTo>
                        <a:pt x="-1593" y="123484"/>
                      </a:lnTo>
                      <a:lnTo>
                        <a:pt x="38412" y="123484"/>
                      </a:lnTo>
                      <a:lnTo>
                        <a:pt x="38412" y="102946"/>
                      </a:lnTo>
                      <a:cubicBezTo>
                        <a:pt x="43564" y="111137"/>
                        <a:pt x="49468" y="117102"/>
                        <a:pt x="56124" y="120841"/>
                      </a:cubicBezTo>
                      <a:cubicBezTo>
                        <a:pt x="62803" y="124603"/>
                        <a:pt x="70806" y="126484"/>
                        <a:pt x="80133" y="126484"/>
                      </a:cubicBezTo>
                      <a:cubicBezTo>
                        <a:pt x="81469" y="126484"/>
                        <a:pt x="82913" y="126425"/>
                        <a:pt x="84463" y="126306"/>
                      </a:cubicBezTo>
                      <a:cubicBezTo>
                        <a:pt x="86037" y="126210"/>
                        <a:pt x="88316" y="125972"/>
                        <a:pt x="91297" y="125591"/>
                      </a:cubicBezTo>
                      <a:lnTo>
                        <a:pt x="91441" y="89444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61CF119-C037-9960-0B09-2DADA3D67BE2}"/>
                    </a:ext>
                  </a:extLst>
                </p:cNvPr>
                <p:cNvSpPr/>
                <p:nvPr/>
              </p:nvSpPr>
              <p:spPr>
                <a:xfrm flipV="1">
                  <a:off x="10340300" y="6547631"/>
                  <a:ext cx="134397" cy="131266"/>
                </a:xfrm>
                <a:custGeom>
                  <a:avLst/>
                  <a:gdLst>
                    <a:gd name="connsiteX0" fmla="*/ 132499 w 134397"/>
                    <a:gd name="connsiteY0" fmla="*/ 64594 h 131266"/>
                    <a:gd name="connsiteX1" fmla="*/ 132499 w 134397"/>
                    <a:gd name="connsiteY1" fmla="*/ 53235 h 131266"/>
                    <a:gd name="connsiteX2" fmla="*/ 38929 w 134397"/>
                    <a:gd name="connsiteY2" fmla="*/ 53235 h 131266"/>
                    <a:gd name="connsiteX3" fmla="*/ 49091 w 134397"/>
                    <a:gd name="connsiteY3" fmla="*/ 32125 h 131266"/>
                    <a:gd name="connsiteX4" fmla="*/ 73459 w 134397"/>
                    <a:gd name="connsiteY4" fmla="*/ 25089 h 131266"/>
                    <a:gd name="connsiteX5" fmla="*/ 99329 w 134397"/>
                    <a:gd name="connsiteY5" fmla="*/ 28839 h 131266"/>
                    <a:gd name="connsiteX6" fmla="*/ 126595 w 134397"/>
                    <a:gd name="connsiteY6" fmla="*/ 40162 h 131266"/>
                    <a:gd name="connsiteX7" fmla="*/ 126595 w 134397"/>
                    <a:gd name="connsiteY7" fmla="*/ 9372 h 131266"/>
                    <a:gd name="connsiteX8" fmla="*/ 98184 w 134397"/>
                    <a:gd name="connsiteY8" fmla="*/ 1264 h 131266"/>
                    <a:gd name="connsiteX9" fmla="*/ 69773 w 134397"/>
                    <a:gd name="connsiteY9" fmla="*/ -1486 h 131266"/>
                    <a:gd name="connsiteX10" fmla="*/ 16923 w 134397"/>
                    <a:gd name="connsiteY10" fmla="*/ 15766 h 131266"/>
                    <a:gd name="connsiteX11" fmla="*/ -1898 w 134397"/>
                    <a:gd name="connsiteY11" fmla="*/ 64165 h 131266"/>
                    <a:gd name="connsiteX12" fmla="*/ 16601 w 134397"/>
                    <a:gd name="connsiteY12" fmla="*/ 112242 h 131266"/>
                    <a:gd name="connsiteX13" fmla="*/ 67555 w 134397"/>
                    <a:gd name="connsiteY13" fmla="*/ 129780 h 131266"/>
                    <a:gd name="connsiteX14" fmla="*/ 114787 w 134397"/>
                    <a:gd name="connsiteY14" fmla="*/ 112028 h 131266"/>
                    <a:gd name="connsiteX15" fmla="*/ 132499 w 134397"/>
                    <a:gd name="connsiteY15" fmla="*/ 64594 h 131266"/>
                    <a:gd name="connsiteX16" fmla="*/ 91350 w 134397"/>
                    <a:gd name="connsiteY16" fmla="*/ 77881 h 131266"/>
                    <a:gd name="connsiteX17" fmla="*/ 84695 w 134397"/>
                    <a:gd name="connsiteY17" fmla="*/ 96240 h 131266"/>
                    <a:gd name="connsiteX18" fmla="*/ 67304 w 134397"/>
                    <a:gd name="connsiteY18" fmla="*/ 103241 h 131266"/>
                    <a:gd name="connsiteX19" fmla="*/ 48412 w 134397"/>
                    <a:gd name="connsiteY19" fmla="*/ 96705 h 131266"/>
                    <a:gd name="connsiteX20" fmla="*/ 39359 w 134397"/>
                    <a:gd name="connsiteY20" fmla="*/ 77881 h 131266"/>
                    <a:gd name="connsiteX21" fmla="*/ 91350 w 134397"/>
                    <a:gd name="connsiteY21" fmla="*/ 77881 h 131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397" h="131266">
                      <a:moveTo>
                        <a:pt x="132499" y="64594"/>
                      </a:moveTo>
                      <a:lnTo>
                        <a:pt x="132499" y="53235"/>
                      </a:lnTo>
                      <a:lnTo>
                        <a:pt x="38929" y="53235"/>
                      </a:lnTo>
                      <a:cubicBezTo>
                        <a:pt x="39884" y="43853"/>
                        <a:pt x="43271" y="36816"/>
                        <a:pt x="49091" y="32125"/>
                      </a:cubicBezTo>
                      <a:cubicBezTo>
                        <a:pt x="54912" y="27434"/>
                        <a:pt x="63035" y="25089"/>
                        <a:pt x="73459" y="25089"/>
                      </a:cubicBezTo>
                      <a:cubicBezTo>
                        <a:pt x="81880" y="25089"/>
                        <a:pt x="90503" y="26339"/>
                        <a:pt x="99329" y="28839"/>
                      </a:cubicBezTo>
                      <a:cubicBezTo>
                        <a:pt x="108179" y="31339"/>
                        <a:pt x="117268" y="35114"/>
                        <a:pt x="126595" y="40162"/>
                      </a:cubicBezTo>
                      <a:lnTo>
                        <a:pt x="126595" y="9372"/>
                      </a:lnTo>
                      <a:cubicBezTo>
                        <a:pt x="117125" y="5801"/>
                        <a:pt x="107655" y="3098"/>
                        <a:pt x="98184" y="1264"/>
                      </a:cubicBezTo>
                      <a:cubicBezTo>
                        <a:pt x="88714" y="-569"/>
                        <a:pt x="79244" y="-1486"/>
                        <a:pt x="69773" y="-1486"/>
                      </a:cubicBezTo>
                      <a:cubicBezTo>
                        <a:pt x="47112" y="-1486"/>
                        <a:pt x="29495" y="4265"/>
                        <a:pt x="16923" y="15766"/>
                      </a:cubicBezTo>
                      <a:cubicBezTo>
                        <a:pt x="4376" y="27268"/>
                        <a:pt x="-1898" y="43401"/>
                        <a:pt x="-1898" y="64165"/>
                      </a:cubicBezTo>
                      <a:cubicBezTo>
                        <a:pt x="-1898" y="84549"/>
                        <a:pt x="4268" y="100574"/>
                        <a:pt x="16601" y="112242"/>
                      </a:cubicBezTo>
                      <a:cubicBezTo>
                        <a:pt x="28934" y="123934"/>
                        <a:pt x="45919" y="129780"/>
                        <a:pt x="67555" y="129780"/>
                      </a:cubicBezTo>
                      <a:cubicBezTo>
                        <a:pt x="87235" y="129780"/>
                        <a:pt x="102979" y="123863"/>
                        <a:pt x="114787" y="112028"/>
                      </a:cubicBezTo>
                      <a:cubicBezTo>
                        <a:pt x="126595" y="100217"/>
                        <a:pt x="132499" y="84406"/>
                        <a:pt x="132499" y="64594"/>
                      </a:cubicBezTo>
                      <a:close/>
                      <a:moveTo>
                        <a:pt x="91350" y="77881"/>
                      </a:moveTo>
                      <a:cubicBezTo>
                        <a:pt x="91350" y="85477"/>
                        <a:pt x="89132" y="91597"/>
                        <a:pt x="84695" y="96240"/>
                      </a:cubicBezTo>
                      <a:cubicBezTo>
                        <a:pt x="80258" y="100908"/>
                        <a:pt x="74461" y="103241"/>
                        <a:pt x="67304" y="103241"/>
                      </a:cubicBezTo>
                      <a:cubicBezTo>
                        <a:pt x="59552" y="103241"/>
                        <a:pt x="53254" y="101062"/>
                        <a:pt x="48412" y="96705"/>
                      </a:cubicBezTo>
                      <a:cubicBezTo>
                        <a:pt x="43569" y="92347"/>
                        <a:pt x="40551" y="86072"/>
                        <a:pt x="39359" y="77881"/>
                      </a:cubicBezTo>
                      <a:lnTo>
                        <a:pt x="91350" y="77881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D284C706-5FB6-0094-6410-F981213C6005}"/>
                    </a:ext>
                  </a:extLst>
                </p:cNvPr>
                <p:cNvSpPr/>
                <p:nvPr/>
              </p:nvSpPr>
              <p:spPr>
                <a:xfrm flipV="1">
                  <a:off x="10504777" y="6547631"/>
                  <a:ext cx="201524" cy="128015"/>
                </a:xfrm>
                <a:custGeom>
                  <a:avLst/>
                  <a:gdLst>
                    <a:gd name="connsiteX0" fmla="*/ 113215 w 201524"/>
                    <a:gd name="connsiteY0" fmla="*/ 102731 h 128015"/>
                    <a:gd name="connsiteX1" fmla="*/ 131285 w 201524"/>
                    <a:gd name="connsiteY1" fmla="*/ 120412 h 128015"/>
                    <a:gd name="connsiteX2" fmla="*/ 154257 w 201524"/>
                    <a:gd name="connsiteY2" fmla="*/ 126484 h 128015"/>
                    <a:gd name="connsiteX3" fmla="*/ 187141 w 201524"/>
                    <a:gd name="connsiteY3" fmla="*/ 113197 h 128015"/>
                    <a:gd name="connsiteX4" fmla="*/ 198448 w 201524"/>
                    <a:gd name="connsiteY4" fmla="*/ 74585 h 128015"/>
                    <a:gd name="connsiteX5" fmla="*/ 198448 w 201524"/>
                    <a:gd name="connsiteY5" fmla="*/ -1532 h 128015"/>
                    <a:gd name="connsiteX6" fmla="*/ 158193 w 201524"/>
                    <a:gd name="connsiteY6" fmla="*/ -1532 h 128015"/>
                    <a:gd name="connsiteX7" fmla="*/ 158193 w 201524"/>
                    <a:gd name="connsiteY7" fmla="*/ 63655 h 128015"/>
                    <a:gd name="connsiteX8" fmla="*/ 158336 w 201524"/>
                    <a:gd name="connsiteY8" fmla="*/ 66655 h 128015"/>
                    <a:gd name="connsiteX9" fmla="*/ 158408 w 201524"/>
                    <a:gd name="connsiteY9" fmla="*/ 71120 h 128015"/>
                    <a:gd name="connsiteX10" fmla="*/ 154472 w 201524"/>
                    <a:gd name="connsiteY10" fmla="*/ 90373 h 128015"/>
                    <a:gd name="connsiteX11" fmla="*/ 141841 w 201524"/>
                    <a:gd name="connsiteY11" fmla="*/ 96373 h 128015"/>
                    <a:gd name="connsiteX12" fmla="*/ 124236 w 201524"/>
                    <a:gd name="connsiteY12" fmla="*/ 86979 h 128015"/>
                    <a:gd name="connsiteX13" fmla="*/ 117795 w 201524"/>
                    <a:gd name="connsiteY13" fmla="*/ 59869 h 128015"/>
                    <a:gd name="connsiteX14" fmla="*/ 117795 w 201524"/>
                    <a:gd name="connsiteY14" fmla="*/ -1532 h 128015"/>
                    <a:gd name="connsiteX15" fmla="*/ 77541 w 201524"/>
                    <a:gd name="connsiteY15" fmla="*/ -1532 h 128015"/>
                    <a:gd name="connsiteX16" fmla="*/ 77541 w 201524"/>
                    <a:gd name="connsiteY16" fmla="*/ 63655 h 128015"/>
                    <a:gd name="connsiteX17" fmla="*/ 73962 w 201524"/>
                    <a:gd name="connsiteY17" fmla="*/ 90373 h 128015"/>
                    <a:gd name="connsiteX18" fmla="*/ 61224 w 201524"/>
                    <a:gd name="connsiteY18" fmla="*/ 96373 h 128015"/>
                    <a:gd name="connsiteX19" fmla="*/ 43440 w 201524"/>
                    <a:gd name="connsiteY19" fmla="*/ 86944 h 128015"/>
                    <a:gd name="connsiteX20" fmla="*/ 37178 w 201524"/>
                    <a:gd name="connsiteY20" fmla="*/ 59976 h 128015"/>
                    <a:gd name="connsiteX21" fmla="*/ 37178 w 201524"/>
                    <a:gd name="connsiteY21" fmla="*/ -1532 h 128015"/>
                    <a:gd name="connsiteX22" fmla="*/ -3077 w 201524"/>
                    <a:gd name="connsiteY22" fmla="*/ -1532 h 128015"/>
                    <a:gd name="connsiteX23" fmla="*/ -3077 w 201524"/>
                    <a:gd name="connsiteY23" fmla="*/ 123484 h 128015"/>
                    <a:gd name="connsiteX24" fmla="*/ 37178 w 201524"/>
                    <a:gd name="connsiteY24" fmla="*/ 123484 h 128015"/>
                    <a:gd name="connsiteX25" fmla="*/ 37178 w 201524"/>
                    <a:gd name="connsiteY25" fmla="*/ 105196 h 128015"/>
                    <a:gd name="connsiteX26" fmla="*/ 54139 w 201524"/>
                    <a:gd name="connsiteY26" fmla="*/ 121126 h 128015"/>
                    <a:gd name="connsiteX27" fmla="*/ 75215 w 201524"/>
                    <a:gd name="connsiteY27" fmla="*/ 126484 h 128015"/>
                    <a:gd name="connsiteX28" fmla="*/ 98115 w 201524"/>
                    <a:gd name="connsiteY28" fmla="*/ 120234 h 128015"/>
                    <a:gd name="connsiteX29" fmla="*/ 113215 w 201524"/>
                    <a:gd name="connsiteY29" fmla="*/ 102731 h 128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01524" h="128015">
                      <a:moveTo>
                        <a:pt x="113215" y="102731"/>
                      </a:moveTo>
                      <a:cubicBezTo>
                        <a:pt x="118296" y="110470"/>
                        <a:pt x="124320" y="116364"/>
                        <a:pt x="131285" y="120412"/>
                      </a:cubicBezTo>
                      <a:cubicBezTo>
                        <a:pt x="138251" y="124460"/>
                        <a:pt x="145908" y="126484"/>
                        <a:pt x="154257" y="126484"/>
                      </a:cubicBezTo>
                      <a:cubicBezTo>
                        <a:pt x="168642" y="126484"/>
                        <a:pt x="179603" y="122055"/>
                        <a:pt x="187141" y="113197"/>
                      </a:cubicBezTo>
                      <a:cubicBezTo>
                        <a:pt x="194679" y="104363"/>
                        <a:pt x="198448" y="91492"/>
                        <a:pt x="198448" y="74585"/>
                      </a:cubicBezTo>
                      <a:lnTo>
                        <a:pt x="198448" y="-1532"/>
                      </a:lnTo>
                      <a:lnTo>
                        <a:pt x="158193" y="-1532"/>
                      </a:lnTo>
                      <a:lnTo>
                        <a:pt x="158193" y="63655"/>
                      </a:lnTo>
                      <a:cubicBezTo>
                        <a:pt x="158265" y="64631"/>
                        <a:pt x="158312" y="65631"/>
                        <a:pt x="158336" y="66655"/>
                      </a:cubicBezTo>
                      <a:cubicBezTo>
                        <a:pt x="158384" y="67703"/>
                        <a:pt x="158408" y="69191"/>
                        <a:pt x="158408" y="71120"/>
                      </a:cubicBezTo>
                      <a:cubicBezTo>
                        <a:pt x="158408" y="79978"/>
                        <a:pt x="157096" y="86396"/>
                        <a:pt x="154472" y="90373"/>
                      </a:cubicBezTo>
                      <a:cubicBezTo>
                        <a:pt x="151872" y="94373"/>
                        <a:pt x="147662" y="96373"/>
                        <a:pt x="141841" y="96373"/>
                      </a:cubicBezTo>
                      <a:cubicBezTo>
                        <a:pt x="134255" y="96373"/>
                        <a:pt x="128387" y="93242"/>
                        <a:pt x="124236" y="86979"/>
                      </a:cubicBezTo>
                      <a:cubicBezTo>
                        <a:pt x="120109" y="80740"/>
                        <a:pt x="117962" y="71704"/>
                        <a:pt x="117795" y="59869"/>
                      </a:cubicBezTo>
                      <a:lnTo>
                        <a:pt x="117795" y="-1532"/>
                      </a:lnTo>
                      <a:lnTo>
                        <a:pt x="77541" y="-1532"/>
                      </a:lnTo>
                      <a:lnTo>
                        <a:pt x="77541" y="63655"/>
                      </a:lnTo>
                      <a:cubicBezTo>
                        <a:pt x="77541" y="77490"/>
                        <a:pt x="76348" y="86396"/>
                        <a:pt x="73962" y="90373"/>
                      </a:cubicBezTo>
                      <a:cubicBezTo>
                        <a:pt x="71577" y="94373"/>
                        <a:pt x="67331" y="96373"/>
                        <a:pt x="61224" y="96373"/>
                      </a:cubicBezTo>
                      <a:cubicBezTo>
                        <a:pt x="53543" y="96373"/>
                        <a:pt x="47615" y="93230"/>
                        <a:pt x="43440" y="86944"/>
                      </a:cubicBezTo>
                      <a:cubicBezTo>
                        <a:pt x="39265" y="80657"/>
                        <a:pt x="37178" y="71668"/>
                        <a:pt x="37178" y="59976"/>
                      </a:cubicBezTo>
                      <a:lnTo>
                        <a:pt x="37178" y="-1532"/>
                      </a:lnTo>
                      <a:lnTo>
                        <a:pt x="-3077" y="-1532"/>
                      </a:lnTo>
                      <a:lnTo>
                        <a:pt x="-3077" y="123484"/>
                      </a:lnTo>
                      <a:lnTo>
                        <a:pt x="37178" y="123484"/>
                      </a:lnTo>
                      <a:lnTo>
                        <a:pt x="37178" y="105196"/>
                      </a:lnTo>
                      <a:cubicBezTo>
                        <a:pt x="42116" y="112244"/>
                        <a:pt x="47770" y="117555"/>
                        <a:pt x="54139" y="121126"/>
                      </a:cubicBezTo>
                      <a:cubicBezTo>
                        <a:pt x="60508" y="124698"/>
                        <a:pt x="67533" y="126484"/>
                        <a:pt x="75215" y="126484"/>
                      </a:cubicBezTo>
                      <a:cubicBezTo>
                        <a:pt x="83850" y="126484"/>
                        <a:pt x="91484" y="124401"/>
                        <a:pt x="98115" y="120234"/>
                      </a:cubicBezTo>
                      <a:cubicBezTo>
                        <a:pt x="104771" y="116066"/>
                        <a:pt x="109804" y="110232"/>
                        <a:pt x="113215" y="102731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E68B5504-F6BE-4CEF-52E3-8BED374548D2}"/>
                    </a:ext>
                  </a:extLst>
                </p:cNvPr>
                <p:cNvSpPr/>
                <p:nvPr/>
              </p:nvSpPr>
              <p:spPr>
                <a:xfrm flipV="1">
                  <a:off x="10734238" y="6547631"/>
                  <a:ext cx="134397" cy="131266"/>
                </a:xfrm>
                <a:custGeom>
                  <a:avLst/>
                  <a:gdLst>
                    <a:gd name="connsiteX0" fmla="*/ 132530 w 134397"/>
                    <a:gd name="connsiteY0" fmla="*/ 64594 h 131266"/>
                    <a:gd name="connsiteX1" fmla="*/ 132530 w 134397"/>
                    <a:gd name="connsiteY1" fmla="*/ 53235 h 131266"/>
                    <a:gd name="connsiteX2" fmla="*/ 38960 w 134397"/>
                    <a:gd name="connsiteY2" fmla="*/ 53235 h 131266"/>
                    <a:gd name="connsiteX3" fmla="*/ 49122 w 134397"/>
                    <a:gd name="connsiteY3" fmla="*/ 32125 h 131266"/>
                    <a:gd name="connsiteX4" fmla="*/ 73490 w 134397"/>
                    <a:gd name="connsiteY4" fmla="*/ 25089 h 131266"/>
                    <a:gd name="connsiteX5" fmla="*/ 99360 w 134397"/>
                    <a:gd name="connsiteY5" fmla="*/ 28839 h 131266"/>
                    <a:gd name="connsiteX6" fmla="*/ 126626 w 134397"/>
                    <a:gd name="connsiteY6" fmla="*/ 40162 h 131266"/>
                    <a:gd name="connsiteX7" fmla="*/ 126626 w 134397"/>
                    <a:gd name="connsiteY7" fmla="*/ 9372 h 131266"/>
                    <a:gd name="connsiteX8" fmla="*/ 98215 w 134397"/>
                    <a:gd name="connsiteY8" fmla="*/ 1264 h 131266"/>
                    <a:gd name="connsiteX9" fmla="*/ 69804 w 134397"/>
                    <a:gd name="connsiteY9" fmla="*/ -1486 h 131266"/>
                    <a:gd name="connsiteX10" fmla="*/ 16954 w 134397"/>
                    <a:gd name="connsiteY10" fmla="*/ 15766 h 131266"/>
                    <a:gd name="connsiteX11" fmla="*/ -1867 w 134397"/>
                    <a:gd name="connsiteY11" fmla="*/ 64165 h 131266"/>
                    <a:gd name="connsiteX12" fmla="*/ 16632 w 134397"/>
                    <a:gd name="connsiteY12" fmla="*/ 112242 h 131266"/>
                    <a:gd name="connsiteX13" fmla="*/ 67586 w 134397"/>
                    <a:gd name="connsiteY13" fmla="*/ 129780 h 131266"/>
                    <a:gd name="connsiteX14" fmla="*/ 114818 w 134397"/>
                    <a:gd name="connsiteY14" fmla="*/ 112028 h 131266"/>
                    <a:gd name="connsiteX15" fmla="*/ 132530 w 134397"/>
                    <a:gd name="connsiteY15" fmla="*/ 64594 h 131266"/>
                    <a:gd name="connsiteX16" fmla="*/ 91381 w 134397"/>
                    <a:gd name="connsiteY16" fmla="*/ 77881 h 131266"/>
                    <a:gd name="connsiteX17" fmla="*/ 84726 w 134397"/>
                    <a:gd name="connsiteY17" fmla="*/ 96240 h 131266"/>
                    <a:gd name="connsiteX18" fmla="*/ 67335 w 134397"/>
                    <a:gd name="connsiteY18" fmla="*/ 103241 h 131266"/>
                    <a:gd name="connsiteX19" fmla="*/ 48442 w 134397"/>
                    <a:gd name="connsiteY19" fmla="*/ 96705 h 131266"/>
                    <a:gd name="connsiteX20" fmla="*/ 39390 w 134397"/>
                    <a:gd name="connsiteY20" fmla="*/ 77881 h 131266"/>
                    <a:gd name="connsiteX21" fmla="*/ 91381 w 134397"/>
                    <a:gd name="connsiteY21" fmla="*/ 77881 h 131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397" h="131266">
                      <a:moveTo>
                        <a:pt x="132530" y="64594"/>
                      </a:moveTo>
                      <a:lnTo>
                        <a:pt x="132530" y="53235"/>
                      </a:lnTo>
                      <a:lnTo>
                        <a:pt x="38960" y="53235"/>
                      </a:lnTo>
                      <a:cubicBezTo>
                        <a:pt x="39915" y="43853"/>
                        <a:pt x="43302" y="36816"/>
                        <a:pt x="49122" y="32125"/>
                      </a:cubicBezTo>
                      <a:cubicBezTo>
                        <a:pt x="54943" y="27434"/>
                        <a:pt x="63066" y="25089"/>
                        <a:pt x="73490" y="25089"/>
                      </a:cubicBezTo>
                      <a:cubicBezTo>
                        <a:pt x="81911" y="25089"/>
                        <a:pt x="90534" y="26339"/>
                        <a:pt x="99360" y="28839"/>
                      </a:cubicBezTo>
                      <a:cubicBezTo>
                        <a:pt x="108210" y="31339"/>
                        <a:pt x="117299" y="35114"/>
                        <a:pt x="126626" y="40162"/>
                      </a:cubicBezTo>
                      <a:lnTo>
                        <a:pt x="126626" y="9372"/>
                      </a:lnTo>
                      <a:cubicBezTo>
                        <a:pt x="117156" y="5801"/>
                        <a:pt x="107686" y="3098"/>
                        <a:pt x="98215" y="1264"/>
                      </a:cubicBezTo>
                      <a:cubicBezTo>
                        <a:pt x="88745" y="-569"/>
                        <a:pt x="79275" y="-1486"/>
                        <a:pt x="69804" y="-1486"/>
                      </a:cubicBezTo>
                      <a:cubicBezTo>
                        <a:pt x="47143" y="-1486"/>
                        <a:pt x="29526" y="4265"/>
                        <a:pt x="16954" y="15766"/>
                      </a:cubicBezTo>
                      <a:cubicBezTo>
                        <a:pt x="4407" y="27268"/>
                        <a:pt x="-1867" y="43401"/>
                        <a:pt x="-1867" y="64165"/>
                      </a:cubicBezTo>
                      <a:cubicBezTo>
                        <a:pt x="-1867" y="84549"/>
                        <a:pt x="4299" y="100574"/>
                        <a:pt x="16632" y="112242"/>
                      </a:cubicBezTo>
                      <a:cubicBezTo>
                        <a:pt x="28965" y="123934"/>
                        <a:pt x="45950" y="129780"/>
                        <a:pt x="67586" y="129780"/>
                      </a:cubicBezTo>
                      <a:cubicBezTo>
                        <a:pt x="87266" y="129780"/>
                        <a:pt x="103010" y="123863"/>
                        <a:pt x="114818" y="112028"/>
                      </a:cubicBezTo>
                      <a:cubicBezTo>
                        <a:pt x="126626" y="100217"/>
                        <a:pt x="132530" y="84406"/>
                        <a:pt x="132530" y="64594"/>
                      </a:cubicBezTo>
                      <a:close/>
                      <a:moveTo>
                        <a:pt x="91381" y="77881"/>
                      </a:moveTo>
                      <a:cubicBezTo>
                        <a:pt x="91381" y="85477"/>
                        <a:pt x="89162" y="91597"/>
                        <a:pt x="84726" y="96240"/>
                      </a:cubicBezTo>
                      <a:cubicBezTo>
                        <a:pt x="80289" y="100908"/>
                        <a:pt x="74492" y="103241"/>
                        <a:pt x="67335" y="103241"/>
                      </a:cubicBezTo>
                      <a:cubicBezTo>
                        <a:pt x="59583" y="103241"/>
                        <a:pt x="53285" y="101062"/>
                        <a:pt x="48442" y="96705"/>
                      </a:cubicBezTo>
                      <a:cubicBezTo>
                        <a:pt x="43600" y="92347"/>
                        <a:pt x="40582" y="86072"/>
                        <a:pt x="39390" y="77881"/>
                      </a:cubicBezTo>
                      <a:lnTo>
                        <a:pt x="91381" y="77881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4A708CA-A407-C4DB-F07E-1337617AE37D}"/>
                    </a:ext>
                  </a:extLst>
                </p:cNvPr>
                <p:cNvSpPr/>
                <p:nvPr/>
              </p:nvSpPr>
              <p:spPr>
                <a:xfrm flipV="1">
                  <a:off x="10898967" y="6547631"/>
                  <a:ext cx="125881" cy="128015"/>
                </a:xfrm>
                <a:custGeom>
                  <a:avLst/>
                  <a:gdLst>
                    <a:gd name="connsiteX0" fmla="*/ 123883 w 125881"/>
                    <a:gd name="connsiteY0" fmla="*/ 74585 h 128015"/>
                    <a:gd name="connsiteX1" fmla="*/ 123883 w 125881"/>
                    <a:gd name="connsiteY1" fmla="*/ -1532 h 128015"/>
                    <a:gd name="connsiteX2" fmla="*/ 83628 w 125881"/>
                    <a:gd name="connsiteY2" fmla="*/ -1532 h 128015"/>
                    <a:gd name="connsiteX3" fmla="*/ 83628 w 125881"/>
                    <a:gd name="connsiteY3" fmla="*/ 10863 h 128015"/>
                    <a:gd name="connsiteX4" fmla="*/ 83628 w 125881"/>
                    <a:gd name="connsiteY4" fmla="*/ 56726 h 128015"/>
                    <a:gd name="connsiteX5" fmla="*/ 82912 w 125881"/>
                    <a:gd name="connsiteY5" fmla="*/ 79050 h 128015"/>
                    <a:gd name="connsiteX6" fmla="*/ 80408 w 125881"/>
                    <a:gd name="connsiteY6" fmla="*/ 88087 h 128015"/>
                    <a:gd name="connsiteX7" fmla="*/ 74003 w 125881"/>
                    <a:gd name="connsiteY7" fmla="*/ 94195 h 128015"/>
                    <a:gd name="connsiteX8" fmla="*/ 64842 w 125881"/>
                    <a:gd name="connsiteY8" fmla="*/ 96373 h 128015"/>
                    <a:gd name="connsiteX9" fmla="*/ 45162 w 125881"/>
                    <a:gd name="connsiteY9" fmla="*/ 86694 h 128015"/>
                    <a:gd name="connsiteX10" fmla="*/ 38006 w 125881"/>
                    <a:gd name="connsiteY10" fmla="*/ 59976 h 128015"/>
                    <a:gd name="connsiteX11" fmla="*/ 38006 w 125881"/>
                    <a:gd name="connsiteY11" fmla="*/ -1532 h 128015"/>
                    <a:gd name="connsiteX12" fmla="*/ -1999 w 125881"/>
                    <a:gd name="connsiteY12" fmla="*/ -1532 h 128015"/>
                    <a:gd name="connsiteX13" fmla="*/ -1999 w 125881"/>
                    <a:gd name="connsiteY13" fmla="*/ 123484 h 128015"/>
                    <a:gd name="connsiteX14" fmla="*/ 38006 w 125881"/>
                    <a:gd name="connsiteY14" fmla="*/ 123484 h 128015"/>
                    <a:gd name="connsiteX15" fmla="*/ 38006 w 125881"/>
                    <a:gd name="connsiteY15" fmla="*/ 105196 h 128015"/>
                    <a:gd name="connsiteX16" fmla="*/ 57221 w 125881"/>
                    <a:gd name="connsiteY16" fmla="*/ 121305 h 128015"/>
                    <a:gd name="connsiteX17" fmla="*/ 79728 w 125881"/>
                    <a:gd name="connsiteY17" fmla="*/ 126484 h 128015"/>
                    <a:gd name="connsiteX18" fmla="*/ 112647 w 125881"/>
                    <a:gd name="connsiteY18" fmla="*/ 113197 h 128015"/>
                    <a:gd name="connsiteX19" fmla="*/ 123883 w 125881"/>
                    <a:gd name="connsiteY19" fmla="*/ 74585 h 128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25881" h="128015">
                      <a:moveTo>
                        <a:pt x="123883" y="74585"/>
                      </a:moveTo>
                      <a:lnTo>
                        <a:pt x="123883" y="-1532"/>
                      </a:lnTo>
                      <a:lnTo>
                        <a:pt x="83628" y="-1532"/>
                      </a:lnTo>
                      <a:lnTo>
                        <a:pt x="83628" y="10863"/>
                      </a:lnTo>
                      <a:lnTo>
                        <a:pt x="83628" y="56726"/>
                      </a:lnTo>
                      <a:cubicBezTo>
                        <a:pt x="83628" y="67513"/>
                        <a:pt x="83389" y="74954"/>
                        <a:pt x="82912" y="79050"/>
                      </a:cubicBezTo>
                      <a:cubicBezTo>
                        <a:pt x="82435" y="83146"/>
                        <a:pt x="81600" y="86158"/>
                        <a:pt x="80408" y="88087"/>
                      </a:cubicBezTo>
                      <a:cubicBezTo>
                        <a:pt x="78833" y="90706"/>
                        <a:pt x="76698" y="92742"/>
                        <a:pt x="74003" y="94195"/>
                      </a:cubicBezTo>
                      <a:cubicBezTo>
                        <a:pt x="71331" y="95647"/>
                        <a:pt x="68277" y="96373"/>
                        <a:pt x="64842" y="96373"/>
                      </a:cubicBezTo>
                      <a:cubicBezTo>
                        <a:pt x="56493" y="96373"/>
                        <a:pt x="49933" y="93147"/>
                        <a:pt x="45162" y="86694"/>
                      </a:cubicBezTo>
                      <a:cubicBezTo>
                        <a:pt x="40391" y="80264"/>
                        <a:pt x="38006" y="71358"/>
                        <a:pt x="38006" y="59976"/>
                      </a:cubicBezTo>
                      <a:lnTo>
                        <a:pt x="38006" y="-1532"/>
                      </a:lnTo>
                      <a:lnTo>
                        <a:pt x="-1999" y="-1532"/>
                      </a:lnTo>
                      <a:lnTo>
                        <a:pt x="-1999" y="123484"/>
                      </a:lnTo>
                      <a:lnTo>
                        <a:pt x="38006" y="123484"/>
                      </a:lnTo>
                      <a:lnTo>
                        <a:pt x="38006" y="105196"/>
                      </a:lnTo>
                      <a:cubicBezTo>
                        <a:pt x="44041" y="112483"/>
                        <a:pt x="50446" y="117852"/>
                        <a:pt x="57221" y="121305"/>
                      </a:cubicBezTo>
                      <a:cubicBezTo>
                        <a:pt x="64019" y="124758"/>
                        <a:pt x="71522" y="126484"/>
                        <a:pt x="79728" y="126484"/>
                      </a:cubicBezTo>
                      <a:cubicBezTo>
                        <a:pt x="94184" y="126484"/>
                        <a:pt x="105157" y="122055"/>
                        <a:pt x="112647" y="113197"/>
                      </a:cubicBezTo>
                      <a:cubicBezTo>
                        <a:pt x="120138" y="104363"/>
                        <a:pt x="123883" y="91492"/>
                        <a:pt x="123883" y="74585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07FA283-22D7-6152-5917-E3144EB8661A}"/>
                    </a:ext>
                  </a:extLst>
                </p:cNvPr>
                <p:cNvSpPr/>
                <p:nvPr/>
              </p:nvSpPr>
              <p:spPr>
                <a:xfrm flipV="1">
                  <a:off x="11045753" y="6515127"/>
                  <a:ext cx="101227" cy="160520"/>
                </a:xfrm>
                <a:custGeom>
                  <a:avLst/>
                  <a:gdLst>
                    <a:gd name="connsiteX0" fmla="*/ 58746 w 101227"/>
                    <a:gd name="connsiteY0" fmla="*/ 158532 h 160520"/>
                    <a:gd name="connsiteX1" fmla="*/ 58746 w 101227"/>
                    <a:gd name="connsiteY1" fmla="*/ 123028 h 160520"/>
                    <a:gd name="connsiteX2" fmla="*/ 100038 w 101227"/>
                    <a:gd name="connsiteY2" fmla="*/ 123028 h 160520"/>
                    <a:gd name="connsiteX3" fmla="*/ 100038 w 101227"/>
                    <a:gd name="connsiteY3" fmla="*/ 94453 h 160520"/>
                    <a:gd name="connsiteX4" fmla="*/ 58746 w 101227"/>
                    <a:gd name="connsiteY4" fmla="*/ 94453 h 160520"/>
                    <a:gd name="connsiteX5" fmla="*/ 58746 w 101227"/>
                    <a:gd name="connsiteY5" fmla="*/ 41446 h 160520"/>
                    <a:gd name="connsiteX6" fmla="*/ 62216 w 101227"/>
                    <a:gd name="connsiteY6" fmla="*/ 29659 h 160520"/>
                    <a:gd name="connsiteX7" fmla="*/ 75993 w 101227"/>
                    <a:gd name="connsiteY7" fmla="*/ 26587 h 160520"/>
                    <a:gd name="connsiteX8" fmla="*/ 96567 w 101227"/>
                    <a:gd name="connsiteY8" fmla="*/ 26587 h 160520"/>
                    <a:gd name="connsiteX9" fmla="*/ 96567 w 101227"/>
                    <a:gd name="connsiteY9" fmla="*/ -1988 h 160520"/>
                    <a:gd name="connsiteX10" fmla="*/ 62216 w 101227"/>
                    <a:gd name="connsiteY10" fmla="*/ -1988 h 160520"/>
                    <a:gd name="connsiteX11" fmla="*/ 28617 w 101227"/>
                    <a:gd name="connsiteY11" fmla="*/ 7870 h 160520"/>
                    <a:gd name="connsiteX12" fmla="*/ 18741 w 101227"/>
                    <a:gd name="connsiteY12" fmla="*/ 41446 h 160520"/>
                    <a:gd name="connsiteX13" fmla="*/ 18741 w 101227"/>
                    <a:gd name="connsiteY13" fmla="*/ 94453 h 160520"/>
                    <a:gd name="connsiteX14" fmla="*/ -1189 w 101227"/>
                    <a:gd name="connsiteY14" fmla="*/ 94453 h 160520"/>
                    <a:gd name="connsiteX15" fmla="*/ -1189 w 101227"/>
                    <a:gd name="connsiteY15" fmla="*/ 123028 h 160520"/>
                    <a:gd name="connsiteX16" fmla="*/ 18741 w 101227"/>
                    <a:gd name="connsiteY16" fmla="*/ 123028 h 160520"/>
                    <a:gd name="connsiteX17" fmla="*/ 18741 w 101227"/>
                    <a:gd name="connsiteY17" fmla="*/ 158532 h 160520"/>
                    <a:gd name="connsiteX18" fmla="*/ 58746 w 101227"/>
                    <a:gd name="connsiteY18" fmla="*/ 158532 h 16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1227" h="160520">
                      <a:moveTo>
                        <a:pt x="58746" y="158532"/>
                      </a:moveTo>
                      <a:lnTo>
                        <a:pt x="58746" y="123028"/>
                      </a:lnTo>
                      <a:lnTo>
                        <a:pt x="100038" y="123028"/>
                      </a:lnTo>
                      <a:lnTo>
                        <a:pt x="100038" y="94453"/>
                      </a:lnTo>
                      <a:lnTo>
                        <a:pt x="58746" y="94453"/>
                      </a:lnTo>
                      <a:lnTo>
                        <a:pt x="58746" y="41446"/>
                      </a:lnTo>
                      <a:cubicBezTo>
                        <a:pt x="58746" y="35636"/>
                        <a:pt x="59902" y="31707"/>
                        <a:pt x="62216" y="29659"/>
                      </a:cubicBezTo>
                      <a:cubicBezTo>
                        <a:pt x="64530" y="27611"/>
                        <a:pt x="69122" y="26587"/>
                        <a:pt x="75993" y="26587"/>
                      </a:cubicBezTo>
                      <a:lnTo>
                        <a:pt x="96567" y="26587"/>
                      </a:lnTo>
                      <a:lnTo>
                        <a:pt x="96567" y="-1988"/>
                      </a:lnTo>
                      <a:lnTo>
                        <a:pt x="62216" y="-1988"/>
                      </a:lnTo>
                      <a:cubicBezTo>
                        <a:pt x="46425" y="-1988"/>
                        <a:pt x="35225" y="1298"/>
                        <a:pt x="28617" y="7870"/>
                      </a:cubicBezTo>
                      <a:cubicBezTo>
                        <a:pt x="22033" y="14466"/>
                        <a:pt x="18741" y="25658"/>
                        <a:pt x="18741" y="41446"/>
                      </a:cubicBezTo>
                      <a:lnTo>
                        <a:pt x="18741" y="94453"/>
                      </a:lnTo>
                      <a:lnTo>
                        <a:pt x="-1189" y="94453"/>
                      </a:lnTo>
                      <a:lnTo>
                        <a:pt x="-1189" y="123028"/>
                      </a:lnTo>
                      <a:lnTo>
                        <a:pt x="18741" y="123028"/>
                      </a:lnTo>
                      <a:lnTo>
                        <a:pt x="18741" y="158532"/>
                      </a:lnTo>
                      <a:lnTo>
                        <a:pt x="58746" y="158532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5" name="Graphic 17">
              <a:extLst>
                <a:ext uri="{FF2B5EF4-FFF2-40B4-BE49-F238E27FC236}">
                  <a16:creationId xmlns:a16="http://schemas.microsoft.com/office/drawing/2014/main" id="{B017BB4A-3175-72D8-D3B6-3E0FFEEA407D}"/>
                </a:ext>
              </a:extLst>
            </p:cNvPr>
            <p:cNvGrpSpPr/>
            <p:nvPr/>
          </p:nvGrpSpPr>
          <p:grpSpPr>
            <a:xfrm>
              <a:off x="6055839" y="-3601407"/>
              <a:ext cx="5204094" cy="2223593"/>
              <a:chOff x="7255989" y="3471480"/>
              <a:chExt cx="5204094" cy="2223593"/>
            </a:xfrm>
          </p:grpSpPr>
          <p:grpSp>
            <p:nvGrpSpPr>
              <p:cNvPr id="66" name="Graphic 17">
                <a:extLst>
                  <a:ext uri="{FF2B5EF4-FFF2-40B4-BE49-F238E27FC236}">
                    <a16:creationId xmlns:a16="http://schemas.microsoft.com/office/drawing/2014/main" id="{C633DE92-FF59-13B5-BCF6-82570F160C96}"/>
                  </a:ext>
                </a:extLst>
              </p:cNvPr>
              <p:cNvGrpSpPr/>
              <p:nvPr/>
            </p:nvGrpSpPr>
            <p:grpSpPr>
              <a:xfrm>
                <a:off x="7543725" y="5541372"/>
                <a:ext cx="4916358" cy="153701"/>
                <a:chOff x="7543725" y="5541372"/>
                <a:chExt cx="4916358" cy="153701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C876122E-7EBD-9E1D-30D4-75AFFDC92690}"/>
                    </a:ext>
                  </a:extLst>
                </p:cNvPr>
                <p:cNvSpPr/>
                <p:nvPr/>
              </p:nvSpPr>
              <p:spPr>
                <a:xfrm>
                  <a:off x="8072600" y="5614981"/>
                  <a:ext cx="4387483" cy="12700"/>
                </a:xfrm>
                <a:custGeom>
                  <a:avLst/>
                  <a:gdLst>
                    <a:gd name="connsiteX0" fmla="*/ 0 w 4387483"/>
                    <a:gd name="connsiteY0" fmla="*/ 0 h 12700"/>
                    <a:gd name="connsiteX1" fmla="*/ 4387484 w 438748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7483" h="12700">
                      <a:moveTo>
                        <a:pt x="0" y="0"/>
                      </a:moveTo>
                      <a:lnTo>
                        <a:pt x="4387484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3D259A0E-AE0E-CBE2-9141-8CA031A72EEF}"/>
                    </a:ext>
                  </a:extLst>
                </p:cNvPr>
                <p:cNvSpPr/>
                <p:nvPr/>
              </p:nvSpPr>
              <p:spPr>
                <a:xfrm>
                  <a:off x="8028071" y="5614981"/>
                  <a:ext cx="44528" cy="12700"/>
                </a:xfrm>
                <a:custGeom>
                  <a:avLst/>
                  <a:gdLst>
                    <a:gd name="connsiteX0" fmla="*/ 44600 w 44528"/>
                    <a:gd name="connsiteY0" fmla="*/ 182 h 12700"/>
                    <a:gd name="connsiteX1" fmla="*/ 71 w 44528"/>
                    <a:gd name="connsiteY1" fmla="*/ 182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28" h="12700">
                      <a:moveTo>
                        <a:pt x="44600" y="182"/>
                      </a:moveTo>
                      <a:lnTo>
                        <a:pt x="71" y="182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17">
                  <a:extLst>
                    <a:ext uri="{FF2B5EF4-FFF2-40B4-BE49-F238E27FC236}">
                      <a16:creationId xmlns:a16="http://schemas.microsoft.com/office/drawing/2014/main" id="{4546D1D8-C16F-91F8-F754-6A25A7528573}"/>
                    </a:ext>
                  </a:extLst>
                </p:cNvPr>
                <p:cNvGrpSpPr/>
                <p:nvPr/>
              </p:nvGrpSpPr>
              <p:grpSpPr>
                <a:xfrm>
                  <a:off x="7543725" y="5541372"/>
                  <a:ext cx="422041" cy="153701"/>
                  <a:chOff x="7543725" y="5541372"/>
                  <a:chExt cx="422041" cy="153701"/>
                </a:xfrm>
                <a:solidFill>
                  <a:srgbClr val="555555"/>
                </a:solidFill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389F2852-57CE-CAD3-AF3E-10779B889D54}"/>
                      </a:ext>
                    </a:extLst>
                  </p:cNvPr>
                  <p:cNvSpPr/>
                  <p:nvPr/>
                </p:nvSpPr>
                <p:spPr>
                  <a:xfrm flipV="1">
                    <a:off x="7543725" y="5541372"/>
                    <a:ext cx="102575" cy="153701"/>
                  </a:xfrm>
                  <a:custGeom>
                    <a:avLst/>
                    <a:gdLst>
                      <a:gd name="connsiteX0" fmla="*/ 49271 w 102575"/>
                      <a:gd name="connsiteY0" fmla="*/ 135679 h 153701"/>
                      <a:gd name="connsiteX1" fmla="*/ 25957 w 102575"/>
                      <a:gd name="connsiteY1" fmla="*/ 120439 h 153701"/>
                      <a:gd name="connsiteX2" fmla="*/ 18165 w 102575"/>
                      <a:gd name="connsiteY2" fmla="*/ 74656 h 153701"/>
                      <a:gd name="connsiteX3" fmla="*/ 25957 w 102575"/>
                      <a:gd name="connsiteY3" fmla="*/ 28968 h 153701"/>
                      <a:gd name="connsiteX4" fmla="*/ 49271 w 102575"/>
                      <a:gd name="connsiteY4" fmla="*/ 13728 h 153701"/>
                      <a:gd name="connsiteX5" fmla="*/ 72681 w 102575"/>
                      <a:gd name="connsiteY5" fmla="*/ 28968 h 153701"/>
                      <a:gd name="connsiteX6" fmla="*/ 80505 w 102575"/>
                      <a:gd name="connsiteY6" fmla="*/ 74656 h 153701"/>
                      <a:gd name="connsiteX7" fmla="*/ 72681 w 102575"/>
                      <a:gd name="connsiteY7" fmla="*/ 120439 h 153701"/>
                      <a:gd name="connsiteX8" fmla="*/ 49271 w 102575"/>
                      <a:gd name="connsiteY8" fmla="*/ 135679 h 153701"/>
                      <a:gd name="connsiteX9" fmla="*/ 49271 w 102575"/>
                      <a:gd name="connsiteY9" fmla="*/ 151554 h 153701"/>
                      <a:gd name="connsiteX10" fmla="*/ 87407 w 102575"/>
                      <a:gd name="connsiteY10" fmla="*/ 131838 h 153701"/>
                      <a:gd name="connsiteX11" fmla="*/ 100575 w 102575"/>
                      <a:gd name="connsiteY11" fmla="*/ 74656 h 153701"/>
                      <a:gd name="connsiteX12" fmla="*/ 87407 w 102575"/>
                      <a:gd name="connsiteY12" fmla="*/ 17538 h 153701"/>
                      <a:gd name="connsiteX13" fmla="*/ 49271 w 102575"/>
                      <a:gd name="connsiteY13" fmla="*/ -2147 h 153701"/>
                      <a:gd name="connsiteX14" fmla="*/ 11167 w 102575"/>
                      <a:gd name="connsiteY14" fmla="*/ 17538 h 153701"/>
                      <a:gd name="connsiteX15" fmla="*/ -2001 w 102575"/>
                      <a:gd name="connsiteY15" fmla="*/ 74656 h 153701"/>
                      <a:gd name="connsiteX16" fmla="*/ 11167 w 102575"/>
                      <a:gd name="connsiteY16" fmla="*/ 131838 h 153701"/>
                      <a:gd name="connsiteX17" fmla="*/ 49271 w 102575"/>
                      <a:gd name="connsiteY17" fmla="*/ 151554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271" y="135679"/>
                        </a:moveTo>
                        <a:cubicBezTo>
                          <a:pt x="38945" y="135679"/>
                          <a:pt x="31173" y="130599"/>
                          <a:pt x="25957" y="120439"/>
                        </a:cubicBezTo>
                        <a:cubicBezTo>
                          <a:pt x="20762" y="110301"/>
                          <a:pt x="18165" y="95039"/>
                          <a:pt x="18165" y="74656"/>
                        </a:cubicBezTo>
                        <a:cubicBezTo>
                          <a:pt x="18165" y="54357"/>
                          <a:pt x="20762" y="39128"/>
                          <a:pt x="25957" y="28968"/>
                        </a:cubicBezTo>
                        <a:cubicBezTo>
                          <a:pt x="31173" y="18808"/>
                          <a:pt x="38945" y="13728"/>
                          <a:pt x="49271" y="13728"/>
                        </a:cubicBezTo>
                        <a:cubicBezTo>
                          <a:pt x="59682" y="13728"/>
                          <a:pt x="67486" y="18808"/>
                          <a:pt x="72681" y="28968"/>
                        </a:cubicBezTo>
                        <a:cubicBezTo>
                          <a:pt x="77897" y="39128"/>
                          <a:pt x="80505" y="54357"/>
                          <a:pt x="80505" y="74656"/>
                        </a:cubicBezTo>
                        <a:cubicBezTo>
                          <a:pt x="80505" y="95039"/>
                          <a:pt x="77897" y="110301"/>
                          <a:pt x="72681" y="120439"/>
                        </a:cubicBezTo>
                        <a:cubicBezTo>
                          <a:pt x="67486" y="130599"/>
                          <a:pt x="59682" y="135679"/>
                          <a:pt x="49271" y="135679"/>
                        </a:cubicBezTo>
                        <a:close/>
                        <a:moveTo>
                          <a:pt x="49271" y="151554"/>
                        </a:moveTo>
                        <a:cubicBezTo>
                          <a:pt x="65916" y="151554"/>
                          <a:pt x="78628" y="144982"/>
                          <a:pt x="87407" y="131838"/>
                        </a:cubicBezTo>
                        <a:cubicBezTo>
                          <a:pt x="96185" y="118714"/>
                          <a:pt x="100575" y="99654"/>
                          <a:pt x="100575" y="74656"/>
                        </a:cubicBezTo>
                        <a:cubicBezTo>
                          <a:pt x="100575" y="49722"/>
                          <a:pt x="96185" y="30682"/>
                          <a:pt x="87407" y="17538"/>
                        </a:cubicBezTo>
                        <a:cubicBezTo>
                          <a:pt x="78628" y="4414"/>
                          <a:pt x="65916" y="-2147"/>
                          <a:pt x="49271" y="-2147"/>
                        </a:cubicBezTo>
                        <a:cubicBezTo>
                          <a:pt x="32647" y="-2147"/>
                          <a:pt x="19946" y="4414"/>
                          <a:pt x="11167" y="17538"/>
                        </a:cubicBezTo>
                        <a:cubicBezTo>
                          <a:pt x="2389" y="30682"/>
                          <a:pt x="-2001" y="49722"/>
                          <a:pt x="-2001" y="74656"/>
                        </a:cubicBezTo>
                        <a:cubicBezTo>
                          <a:pt x="-2001" y="99654"/>
                          <a:pt x="2389" y="118714"/>
                          <a:pt x="11167" y="131838"/>
                        </a:cubicBezTo>
                        <a:cubicBezTo>
                          <a:pt x="19946" y="144982"/>
                          <a:pt x="32647" y="151554"/>
                          <a:pt x="49271" y="151554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EAAC64C8-067F-FCFB-8513-0AD5E2FABA83}"/>
                      </a:ext>
                    </a:extLst>
                  </p:cNvPr>
                  <p:cNvSpPr/>
                  <p:nvPr/>
                </p:nvSpPr>
                <p:spPr>
                  <a:xfrm flipV="1">
                    <a:off x="7681569" y="5666975"/>
                    <a:ext cx="20992" cy="25209"/>
                  </a:xfrm>
                  <a:custGeom>
                    <a:avLst/>
                    <a:gdLst>
                      <a:gd name="connsiteX0" fmla="*/ -973 w 20992"/>
                      <a:gd name="connsiteY0" fmla="*/ 24999 h 25209"/>
                      <a:gd name="connsiteX1" fmla="*/ 20020 w 20992"/>
                      <a:gd name="connsiteY1" fmla="*/ 24999 h 25209"/>
                      <a:gd name="connsiteX2" fmla="*/ 20020 w 20992"/>
                      <a:gd name="connsiteY2" fmla="*/ -210 h 25209"/>
                      <a:gd name="connsiteX3" fmla="*/ -973 w 20992"/>
                      <a:gd name="connsiteY3" fmla="*/ -210 h 25209"/>
                      <a:gd name="connsiteX4" fmla="*/ -973 w 20992"/>
                      <a:gd name="connsiteY4" fmla="*/ 24999 h 25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92" h="25209">
                        <a:moveTo>
                          <a:pt x="-973" y="24999"/>
                        </a:moveTo>
                        <a:lnTo>
                          <a:pt x="20020" y="24999"/>
                        </a:lnTo>
                        <a:lnTo>
                          <a:pt x="20020" y="-210"/>
                        </a:lnTo>
                        <a:lnTo>
                          <a:pt x="-973" y="-210"/>
                        </a:lnTo>
                        <a:lnTo>
                          <a:pt x="-973" y="24999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E8BDF999-836F-EB9E-3287-21CB2651FEB2}"/>
                      </a:ext>
                    </a:extLst>
                  </p:cNvPr>
                  <p:cNvSpPr/>
                  <p:nvPr/>
                </p:nvSpPr>
                <p:spPr>
                  <a:xfrm flipV="1">
                    <a:off x="7737942" y="5541372"/>
                    <a:ext cx="102575" cy="153701"/>
                  </a:xfrm>
                  <a:custGeom>
                    <a:avLst/>
                    <a:gdLst>
                      <a:gd name="connsiteX0" fmla="*/ 49286 w 102575"/>
                      <a:gd name="connsiteY0" fmla="*/ 135679 h 153701"/>
                      <a:gd name="connsiteX1" fmla="*/ 25972 w 102575"/>
                      <a:gd name="connsiteY1" fmla="*/ 120439 h 153701"/>
                      <a:gd name="connsiteX2" fmla="*/ 18180 w 102575"/>
                      <a:gd name="connsiteY2" fmla="*/ 74656 h 153701"/>
                      <a:gd name="connsiteX3" fmla="*/ 25972 w 102575"/>
                      <a:gd name="connsiteY3" fmla="*/ 28968 h 153701"/>
                      <a:gd name="connsiteX4" fmla="*/ 49286 w 102575"/>
                      <a:gd name="connsiteY4" fmla="*/ 13728 h 153701"/>
                      <a:gd name="connsiteX5" fmla="*/ 72696 w 102575"/>
                      <a:gd name="connsiteY5" fmla="*/ 28968 h 153701"/>
                      <a:gd name="connsiteX6" fmla="*/ 80520 w 102575"/>
                      <a:gd name="connsiteY6" fmla="*/ 74656 h 153701"/>
                      <a:gd name="connsiteX7" fmla="*/ 72696 w 102575"/>
                      <a:gd name="connsiteY7" fmla="*/ 120439 h 153701"/>
                      <a:gd name="connsiteX8" fmla="*/ 49286 w 102575"/>
                      <a:gd name="connsiteY8" fmla="*/ 135679 h 153701"/>
                      <a:gd name="connsiteX9" fmla="*/ 49286 w 102575"/>
                      <a:gd name="connsiteY9" fmla="*/ 151554 h 153701"/>
                      <a:gd name="connsiteX10" fmla="*/ 87422 w 102575"/>
                      <a:gd name="connsiteY10" fmla="*/ 131838 h 153701"/>
                      <a:gd name="connsiteX11" fmla="*/ 100590 w 102575"/>
                      <a:gd name="connsiteY11" fmla="*/ 74656 h 153701"/>
                      <a:gd name="connsiteX12" fmla="*/ 87422 w 102575"/>
                      <a:gd name="connsiteY12" fmla="*/ 17538 h 153701"/>
                      <a:gd name="connsiteX13" fmla="*/ 49286 w 102575"/>
                      <a:gd name="connsiteY13" fmla="*/ -2147 h 153701"/>
                      <a:gd name="connsiteX14" fmla="*/ 11182 w 102575"/>
                      <a:gd name="connsiteY14" fmla="*/ 17538 h 153701"/>
                      <a:gd name="connsiteX15" fmla="*/ -1985 w 102575"/>
                      <a:gd name="connsiteY15" fmla="*/ 74656 h 153701"/>
                      <a:gd name="connsiteX16" fmla="*/ 11182 w 102575"/>
                      <a:gd name="connsiteY16" fmla="*/ 131838 h 153701"/>
                      <a:gd name="connsiteX17" fmla="*/ 49286 w 102575"/>
                      <a:gd name="connsiteY17" fmla="*/ 151554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286" y="135679"/>
                        </a:moveTo>
                        <a:cubicBezTo>
                          <a:pt x="38960" y="135679"/>
                          <a:pt x="31189" y="130599"/>
                          <a:pt x="25972" y="120439"/>
                        </a:cubicBezTo>
                        <a:cubicBezTo>
                          <a:pt x="20777" y="110301"/>
                          <a:pt x="18180" y="95039"/>
                          <a:pt x="18180" y="74656"/>
                        </a:cubicBezTo>
                        <a:cubicBezTo>
                          <a:pt x="18180" y="54357"/>
                          <a:pt x="20777" y="39128"/>
                          <a:pt x="25972" y="28968"/>
                        </a:cubicBezTo>
                        <a:cubicBezTo>
                          <a:pt x="31189" y="18808"/>
                          <a:pt x="38960" y="13728"/>
                          <a:pt x="49286" y="13728"/>
                        </a:cubicBezTo>
                        <a:cubicBezTo>
                          <a:pt x="59698" y="13728"/>
                          <a:pt x="67501" y="18808"/>
                          <a:pt x="72696" y="28968"/>
                        </a:cubicBezTo>
                        <a:cubicBezTo>
                          <a:pt x="77912" y="39128"/>
                          <a:pt x="80520" y="54357"/>
                          <a:pt x="80520" y="74656"/>
                        </a:cubicBezTo>
                        <a:cubicBezTo>
                          <a:pt x="80520" y="95039"/>
                          <a:pt x="77912" y="110301"/>
                          <a:pt x="72696" y="120439"/>
                        </a:cubicBezTo>
                        <a:cubicBezTo>
                          <a:pt x="67501" y="130599"/>
                          <a:pt x="59698" y="135679"/>
                          <a:pt x="49286" y="135679"/>
                        </a:cubicBezTo>
                        <a:close/>
                        <a:moveTo>
                          <a:pt x="49286" y="151554"/>
                        </a:moveTo>
                        <a:cubicBezTo>
                          <a:pt x="65932" y="151554"/>
                          <a:pt x="78644" y="144982"/>
                          <a:pt x="87422" y="131838"/>
                        </a:cubicBezTo>
                        <a:cubicBezTo>
                          <a:pt x="96201" y="118714"/>
                          <a:pt x="100590" y="99654"/>
                          <a:pt x="100590" y="74656"/>
                        </a:cubicBezTo>
                        <a:cubicBezTo>
                          <a:pt x="100590" y="49722"/>
                          <a:pt x="96201" y="30682"/>
                          <a:pt x="87422" y="17538"/>
                        </a:cubicBezTo>
                        <a:cubicBezTo>
                          <a:pt x="78644" y="4414"/>
                          <a:pt x="65932" y="-2147"/>
                          <a:pt x="49286" y="-2147"/>
                        </a:cubicBezTo>
                        <a:cubicBezTo>
                          <a:pt x="32662" y="-2147"/>
                          <a:pt x="19961" y="4414"/>
                          <a:pt x="11182" y="17538"/>
                        </a:cubicBezTo>
                        <a:cubicBezTo>
                          <a:pt x="2404" y="30682"/>
                          <a:pt x="-1985" y="49722"/>
                          <a:pt x="-1985" y="74656"/>
                        </a:cubicBezTo>
                        <a:cubicBezTo>
                          <a:pt x="-1985" y="99654"/>
                          <a:pt x="2404" y="118714"/>
                          <a:pt x="11182" y="131838"/>
                        </a:cubicBezTo>
                        <a:cubicBezTo>
                          <a:pt x="19961" y="144982"/>
                          <a:pt x="32662" y="151554"/>
                          <a:pt x="49286" y="151554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8D29D7C1-A811-367A-D02F-03AB4BA59927}"/>
                      </a:ext>
                    </a:extLst>
                  </p:cNvPr>
                  <p:cNvSpPr/>
                  <p:nvPr/>
                </p:nvSpPr>
                <p:spPr>
                  <a:xfrm flipV="1">
                    <a:off x="7869743" y="5544039"/>
                    <a:ext cx="96023" cy="151034"/>
                  </a:xfrm>
                  <a:custGeom>
                    <a:avLst/>
                    <a:gdLst>
                      <a:gd name="connsiteX0" fmla="*/ 4322 w 96023"/>
                      <a:gd name="connsiteY0" fmla="*/ 148929 h 151034"/>
                      <a:gd name="connsiteX1" fmla="*/ 83138 w 96023"/>
                      <a:gd name="connsiteY1" fmla="*/ 148929 h 151034"/>
                      <a:gd name="connsiteX2" fmla="*/ 83138 w 96023"/>
                      <a:gd name="connsiteY2" fmla="*/ 132038 h 151034"/>
                      <a:gd name="connsiteX3" fmla="*/ 22706 w 96023"/>
                      <a:gd name="connsiteY3" fmla="*/ 132038 h 151034"/>
                      <a:gd name="connsiteX4" fmla="*/ 22706 w 96023"/>
                      <a:gd name="connsiteY4" fmla="*/ 95748 h 151034"/>
                      <a:gd name="connsiteX5" fmla="*/ 31421 w 96023"/>
                      <a:gd name="connsiteY5" fmla="*/ 97971 h 151034"/>
                      <a:gd name="connsiteX6" fmla="*/ 40199 w 96023"/>
                      <a:gd name="connsiteY6" fmla="*/ 98701 h 151034"/>
                      <a:gd name="connsiteX7" fmla="*/ 79543 w 96023"/>
                      <a:gd name="connsiteY7" fmla="*/ 85112 h 151034"/>
                      <a:gd name="connsiteX8" fmla="*/ 94079 w 96023"/>
                      <a:gd name="connsiteY8" fmla="*/ 48314 h 151034"/>
                      <a:gd name="connsiteX9" fmla="*/ 79162 w 96023"/>
                      <a:gd name="connsiteY9" fmla="*/ 11134 h 151034"/>
                      <a:gd name="connsiteX10" fmla="*/ 37114 w 96023"/>
                      <a:gd name="connsiteY10" fmla="*/ -2105 h 151034"/>
                      <a:gd name="connsiteX11" fmla="*/ 18062 w 96023"/>
                      <a:gd name="connsiteY11" fmla="*/ -518 h 151034"/>
                      <a:gd name="connsiteX12" fmla="*/ -1944 w 96023"/>
                      <a:gd name="connsiteY12" fmla="*/ 4245 h 151034"/>
                      <a:gd name="connsiteX13" fmla="*/ -1944 w 96023"/>
                      <a:gd name="connsiteY13" fmla="*/ 24406 h 151034"/>
                      <a:gd name="connsiteX14" fmla="*/ 16535 w 96023"/>
                      <a:gd name="connsiteY14" fmla="*/ 17167 h 151034"/>
                      <a:gd name="connsiteX15" fmla="*/ 36700 w 96023"/>
                      <a:gd name="connsiteY15" fmla="*/ 14786 h 151034"/>
                      <a:gd name="connsiteX16" fmla="*/ 63927 w 96023"/>
                      <a:gd name="connsiteY16" fmla="*/ 23803 h 151034"/>
                      <a:gd name="connsiteX17" fmla="*/ 73977 w 96023"/>
                      <a:gd name="connsiteY17" fmla="*/ 48314 h 151034"/>
                      <a:gd name="connsiteX18" fmla="*/ 63927 w 96023"/>
                      <a:gd name="connsiteY18" fmla="*/ 72793 h 151034"/>
                      <a:gd name="connsiteX19" fmla="*/ 36700 w 96023"/>
                      <a:gd name="connsiteY19" fmla="*/ 81842 h 151034"/>
                      <a:gd name="connsiteX20" fmla="*/ 20638 w 96023"/>
                      <a:gd name="connsiteY20" fmla="*/ 80064 h 151034"/>
                      <a:gd name="connsiteX21" fmla="*/ 4322 w 96023"/>
                      <a:gd name="connsiteY21" fmla="*/ 74507 h 151034"/>
                      <a:gd name="connsiteX22" fmla="*/ 4322 w 96023"/>
                      <a:gd name="connsiteY22" fmla="*/ 148929 h 151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96023" h="151034">
                        <a:moveTo>
                          <a:pt x="4322" y="148929"/>
                        </a:moveTo>
                        <a:lnTo>
                          <a:pt x="83138" y="148929"/>
                        </a:lnTo>
                        <a:lnTo>
                          <a:pt x="83138" y="132038"/>
                        </a:lnTo>
                        <a:lnTo>
                          <a:pt x="22706" y="132038"/>
                        </a:lnTo>
                        <a:lnTo>
                          <a:pt x="22706" y="95748"/>
                        </a:lnTo>
                        <a:cubicBezTo>
                          <a:pt x="25610" y="96743"/>
                          <a:pt x="28516" y="97484"/>
                          <a:pt x="31421" y="97971"/>
                        </a:cubicBezTo>
                        <a:cubicBezTo>
                          <a:pt x="34347" y="98457"/>
                          <a:pt x="37273" y="98701"/>
                          <a:pt x="40199" y="98701"/>
                        </a:cubicBezTo>
                        <a:cubicBezTo>
                          <a:pt x="56760" y="98701"/>
                          <a:pt x="69874" y="94171"/>
                          <a:pt x="79543" y="85112"/>
                        </a:cubicBezTo>
                        <a:cubicBezTo>
                          <a:pt x="89234" y="76053"/>
                          <a:pt x="94079" y="63786"/>
                          <a:pt x="94079" y="48314"/>
                        </a:cubicBezTo>
                        <a:cubicBezTo>
                          <a:pt x="94079" y="32375"/>
                          <a:pt x="89107" y="19982"/>
                          <a:pt x="79162" y="11134"/>
                        </a:cubicBezTo>
                        <a:cubicBezTo>
                          <a:pt x="69217" y="2308"/>
                          <a:pt x="55201" y="-2105"/>
                          <a:pt x="37114" y="-2105"/>
                        </a:cubicBezTo>
                        <a:cubicBezTo>
                          <a:pt x="30880" y="-2105"/>
                          <a:pt x="24529" y="-1576"/>
                          <a:pt x="18062" y="-518"/>
                        </a:cubicBezTo>
                        <a:cubicBezTo>
                          <a:pt x="11616" y="540"/>
                          <a:pt x="4947" y="2128"/>
                          <a:pt x="-1944" y="4245"/>
                        </a:cubicBezTo>
                        <a:lnTo>
                          <a:pt x="-1944" y="24406"/>
                        </a:lnTo>
                        <a:cubicBezTo>
                          <a:pt x="4014" y="21167"/>
                          <a:pt x="10174" y="18754"/>
                          <a:pt x="16535" y="17167"/>
                        </a:cubicBezTo>
                        <a:cubicBezTo>
                          <a:pt x="22896" y="15579"/>
                          <a:pt x="29618" y="14786"/>
                          <a:pt x="36700" y="14786"/>
                        </a:cubicBezTo>
                        <a:cubicBezTo>
                          <a:pt x="48172" y="14786"/>
                          <a:pt x="57247" y="17791"/>
                          <a:pt x="63927" y="23803"/>
                        </a:cubicBezTo>
                        <a:cubicBezTo>
                          <a:pt x="70627" y="29814"/>
                          <a:pt x="73977" y="37984"/>
                          <a:pt x="73977" y="48314"/>
                        </a:cubicBezTo>
                        <a:cubicBezTo>
                          <a:pt x="73977" y="58622"/>
                          <a:pt x="70627" y="66782"/>
                          <a:pt x="63927" y="72793"/>
                        </a:cubicBezTo>
                        <a:cubicBezTo>
                          <a:pt x="57247" y="78825"/>
                          <a:pt x="48172" y="81842"/>
                          <a:pt x="36700" y="81842"/>
                        </a:cubicBezTo>
                        <a:cubicBezTo>
                          <a:pt x="31336" y="81842"/>
                          <a:pt x="25982" y="81249"/>
                          <a:pt x="20638" y="80064"/>
                        </a:cubicBezTo>
                        <a:cubicBezTo>
                          <a:pt x="15316" y="78878"/>
                          <a:pt x="9877" y="77026"/>
                          <a:pt x="4322" y="74507"/>
                        </a:cubicBezTo>
                        <a:lnTo>
                          <a:pt x="4322" y="148929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4" name="Graphic 17">
                <a:extLst>
                  <a:ext uri="{FF2B5EF4-FFF2-40B4-BE49-F238E27FC236}">
                    <a16:creationId xmlns:a16="http://schemas.microsoft.com/office/drawing/2014/main" id="{207584E1-7567-CD1B-ECD4-8EB665CC0D7D}"/>
                  </a:ext>
                </a:extLst>
              </p:cNvPr>
              <p:cNvGrpSpPr/>
              <p:nvPr/>
            </p:nvGrpSpPr>
            <p:grpSpPr>
              <a:xfrm>
                <a:off x="7543725" y="4851406"/>
                <a:ext cx="4916358" cy="153701"/>
                <a:chOff x="7543725" y="4851406"/>
                <a:chExt cx="4916358" cy="153701"/>
              </a:xfrm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1C0C03D7-1C0F-C6E5-D239-4E00508BF063}"/>
                    </a:ext>
                  </a:extLst>
                </p:cNvPr>
                <p:cNvSpPr/>
                <p:nvPr/>
              </p:nvSpPr>
              <p:spPr>
                <a:xfrm>
                  <a:off x="8072600" y="4925015"/>
                  <a:ext cx="4387483" cy="12700"/>
                </a:xfrm>
                <a:custGeom>
                  <a:avLst/>
                  <a:gdLst>
                    <a:gd name="connsiteX0" fmla="*/ 0 w 4387483"/>
                    <a:gd name="connsiteY0" fmla="*/ 0 h 12700"/>
                    <a:gd name="connsiteX1" fmla="*/ 4387484 w 438748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7483" h="12700">
                      <a:moveTo>
                        <a:pt x="0" y="0"/>
                      </a:moveTo>
                      <a:lnTo>
                        <a:pt x="4387484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BDD8C85C-442E-C922-9306-2D5700F2263B}"/>
                    </a:ext>
                  </a:extLst>
                </p:cNvPr>
                <p:cNvSpPr/>
                <p:nvPr/>
              </p:nvSpPr>
              <p:spPr>
                <a:xfrm>
                  <a:off x="8028071" y="4925015"/>
                  <a:ext cx="44528" cy="12700"/>
                </a:xfrm>
                <a:custGeom>
                  <a:avLst/>
                  <a:gdLst>
                    <a:gd name="connsiteX0" fmla="*/ 44600 w 44528"/>
                    <a:gd name="connsiteY0" fmla="*/ 127 h 12700"/>
                    <a:gd name="connsiteX1" fmla="*/ 71 w 44528"/>
                    <a:gd name="connsiteY1" fmla="*/ 127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28" h="12700">
                      <a:moveTo>
                        <a:pt x="44600" y="127"/>
                      </a:moveTo>
                      <a:lnTo>
                        <a:pt x="71" y="127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77" name="Graphic 17">
                  <a:extLst>
                    <a:ext uri="{FF2B5EF4-FFF2-40B4-BE49-F238E27FC236}">
                      <a16:creationId xmlns:a16="http://schemas.microsoft.com/office/drawing/2014/main" id="{1986353D-E12D-FB73-D6EE-CC2034078BE0}"/>
                    </a:ext>
                  </a:extLst>
                </p:cNvPr>
                <p:cNvGrpSpPr/>
                <p:nvPr/>
              </p:nvGrpSpPr>
              <p:grpSpPr>
                <a:xfrm>
                  <a:off x="7543725" y="4851406"/>
                  <a:ext cx="426303" cy="153701"/>
                  <a:chOff x="7543725" y="4851406"/>
                  <a:chExt cx="426303" cy="153701"/>
                </a:xfrm>
                <a:solidFill>
                  <a:srgbClr val="555555"/>
                </a:solidFill>
              </p:grpSpPr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F80FEB71-4A63-5C7D-81E8-E1AD17C557CB}"/>
                      </a:ext>
                    </a:extLst>
                  </p:cNvPr>
                  <p:cNvSpPr/>
                  <p:nvPr/>
                </p:nvSpPr>
                <p:spPr>
                  <a:xfrm flipV="1">
                    <a:off x="7543725" y="4851406"/>
                    <a:ext cx="102575" cy="153701"/>
                  </a:xfrm>
                  <a:custGeom>
                    <a:avLst/>
                    <a:gdLst>
                      <a:gd name="connsiteX0" fmla="*/ 49271 w 102575"/>
                      <a:gd name="connsiteY0" fmla="*/ 135625 h 153701"/>
                      <a:gd name="connsiteX1" fmla="*/ 25957 w 102575"/>
                      <a:gd name="connsiteY1" fmla="*/ 120385 h 153701"/>
                      <a:gd name="connsiteX2" fmla="*/ 18165 w 102575"/>
                      <a:gd name="connsiteY2" fmla="*/ 74601 h 153701"/>
                      <a:gd name="connsiteX3" fmla="*/ 25957 w 102575"/>
                      <a:gd name="connsiteY3" fmla="*/ 28913 h 153701"/>
                      <a:gd name="connsiteX4" fmla="*/ 49271 w 102575"/>
                      <a:gd name="connsiteY4" fmla="*/ 13673 h 153701"/>
                      <a:gd name="connsiteX5" fmla="*/ 72681 w 102575"/>
                      <a:gd name="connsiteY5" fmla="*/ 28913 h 153701"/>
                      <a:gd name="connsiteX6" fmla="*/ 80505 w 102575"/>
                      <a:gd name="connsiteY6" fmla="*/ 74601 h 153701"/>
                      <a:gd name="connsiteX7" fmla="*/ 72681 w 102575"/>
                      <a:gd name="connsiteY7" fmla="*/ 120385 h 153701"/>
                      <a:gd name="connsiteX8" fmla="*/ 49271 w 102575"/>
                      <a:gd name="connsiteY8" fmla="*/ 135625 h 153701"/>
                      <a:gd name="connsiteX9" fmla="*/ 49271 w 102575"/>
                      <a:gd name="connsiteY9" fmla="*/ 151500 h 153701"/>
                      <a:gd name="connsiteX10" fmla="*/ 87407 w 102575"/>
                      <a:gd name="connsiteY10" fmla="*/ 131783 h 153701"/>
                      <a:gd name="connsiteX11" fmla="*/ 100575 w 102575"/>
                      <a:gd name="connsiteY11" fmla="*/ 74601 h 153701"/>
                      <a:gd name="connsiteX12" fmla="*/ 87407 w 102575"/>
                      <a:gd name="connsiteY12" fmla="*/ 17483 h 153701"/>
                      <a:gd name="connsiteX13" fmla="*/ 49271 w 102575"/>
                      <a:gd name="connsiteY13" fmla="*/ -2202 h 153701"/>
                      <a:gd name="connsiteX14" fmla="*/ 11167 w 102575"/>
                      <a:gd name="connsiteY14" fmla="*/ 17483 h 153701"/>
                      <a:gd name="connsiteX15" fmla="*/ -2001 w 102575"/>
                      <a:gd name="connsiteY15" fmla="*/ 74601 h 153701"/>
                      <a:gd name="connsiteX16" fmla="*/ 11167 w 102575"/>
                      <a:gd name="connsiteY16" fmla="*/ 131783 h 153701"/>
                      <a:gd name="connsiteX17" fmla="*/ 49271 w 102575"/>
                      <a:gd name="connsiteY17" fmla="*/ 151500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271" y="135625"/>
                        </a:moveTo>
                        <a:cubicBezTo>
                          <a:pt x="38945" y="135625"/>
                          <a:pt x="31173" y="130545"/>
                          <a:pt x="25957" y="120385"/>
                        </a:cubicBezTo>
                        <a:cubicBezTo>
                          <a:pt x="20762" y="110246"/>
                          <a:pt x="18165" y="94985"/>
                          <a:pt x="18165" y="74601"/>
                        </a:cubicBezTo>
                        <a:cubicBezTo>
                          <a:pt x="18165" y="54303"/>
                          <a:pt x="20762" y="39073"/>
                          <a:pt x="25957" y="28913"/>
                        </a:cubicBezTo>
                        <a:cubicBezTo>
                          <a:pt x="31173" y="18753"/>
                          <a:pt x="38945" y="13673"/>
                          <a:pt x="49271" y="13673"/>
                        </a:cubicBezTo>
                        <a:cubicBezTo>
                          <a:pt x="59682" y="13673"/>
                          <a:pt x="67486" y="18753"/>
                          <a:pt x="72681" y="28913"/>
                        </a:cubicBezTo>
                        <a:cubicBezTo>
                          <a:pt x="77897" y="39073"/>
                          <a:pt x="80505" y="54303"/>
                          <a:pt x="80505" y="74601"/>
                        </a:cubicBezTo>
                        <a:cubicBezTo>
                          <a:pt x="80505" y="94985"/>
                          <a:pt x="77897" y="110246"/>
                          <a:pt x="72681" y="120385"/>
                        </a:cubicBezTo>
                        <a:cubicBezTo>
                          <a:pt x="67486" y="130545"/>
                          <a:pt x="59682" y="135625"/>
                          <a:pt x="49271" y="135625"/>
                        </a:cubicBezTo>
                        <a:close/>
                        <a:moveTo>
                          <a:pt x="49271" y="151500"/>
                        </a:moveTo>
                        <a:cubicBezTo>
                          <a:pt x="65916" y="151500"/>
                          <a:pt x="78628" y="144928"/>
                          <a:pt x="87407" y="131783"/>
                        </a:cubicBezTo>
                        <a:cubicBezTo>
                          <a:pt x="96185" y="118660"/>
                          <a:pt x="100575" y="99599"/>
                          <a:pt x="100575" y="74601"/>
                        </a:cubicBezTo>
                        <a:cubicBezTo>
                          <a:pt x="100575" y="49667"/>
                          <a:pt x="96185" y="30628"/>
                          <a:pt x="87407" y="17483"/>
                        </a:cubicBezTo>
                        <a:cubicBezTo>
                          <a:pt x="78628" y="4360"/>
                          <a:pt x="65916" y="-2202"/>
                          <a:pt x="49271" y="-2202"/>
                        </a:cubicBezTo>
                        <a:cubicBezTo>
                          <a:pt x="32647" y="-2202"/>
                          <a:pt x="19946" y="4360"/>
                          <a:pt x="11167" y="17483"/>
                        </a:cubicBezTo>
                        <a:cubicBezTo>
                          <a:pt x="2389" y="30628"/>
                          <a:pt x="-2001" y="49667"/>
                          <a:pt x="-2001" y="74601"/>
                        </a:cubicBezTo>
                        <a:cubicBezTo>
                          <a:pt x="-2001" y="99599"/>
                          <a:pt x="2389" y="118660"/>
                          <a:pt x="11167" y="131783"/>
                        </a:cubicBezTo>
                        <a:cubicBezTo>
                          <a:pt x="19946" y="144928"/>
                          <a:pt x="32647" y="151500"/>
                          <a:pt x="49271" y="151500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B3B2085C-5F51-F463-064B-43C66A81F911}"/>
                      </a:ext>
                    </a:extLst>
                  </p:cNvPr>
                  <p:cNvSpPr/>
                  <p:nvPr/>
                </p:nvSpPr>
                <p:spPr>
                  <a:xfrm flipV="1">
                    <a:off x="7681569" y="4977009"/>
                    <a:ext cx="20992" cy="25209"/>
                  </a:xfrm>
                  <a:custGeom>
                    <a:avLst/>
                    <a:gdLst>
                      <a:gd name="connsiteX0" fmla="*/ -973 w 20992"/>
                      <a:gd name="connsiteY0" fmla="*/ 24945 h 25209"/>
                      <a:gd name="connsiteX1" fmla="*/ 20020 w 20992"/>
                      <a:gd name="connsiteY1" fmla="*/ 24945 h 25209"/>
                      <a:gd name="connsiteX2" fmla="*/ 20020 w 20992"/>
                      <a:gd name="connsiteY2" fmla="*/ -264 h 25209"/>
                      <a:gd name="connsiteX3" fmla="*/ -973 w 20992"/>
                      <a:gd name="connsiteY3" fmla="*/ -264 h 25209"/>
                      <a:gd name="connsiteX4" fmla="*/ -973 w 20992"/>
                      <a:gd name="connsiteY4" fmla="*/ 24945 h 25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92" h="25209">
                        <a:moveTo>
                          <a:pt x="-973" y="24945"/>
                        </a:moveTo>
                        <a:lnTo>
                          <a:pt x="20020" y="24945"/>
                        </a:lnTo>
                        <a:lnTo>
                          <a:pt x="20020" y="-264"/>
                        </a:lnTo>
                        <a:lnTo>
                          <a:pt x="-973" y="-264"/>
                        </a:lnTo>
                        <a:lnTo>
                          <a:pt x="-973" y="249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F66A508F-0EB9-C2AF-134C-2A8F17F01924}"/>
                      </a:ext>
                    </a:extLst>
                  </p:cNvPr>
                  <p:cNvSpPr/>
                  <p:nvPr/>
                </p:nvSpPr>
                <p:spPr>
                  <a:xfrm flipV="1">
                    <a:off x="7746880" y="4854073"/>
                    <a:ext cx="88357" cy="148145"/>
                  </a:xfrm>
                  <a:custGeom>
                    <a:avLst/>
                    <a:gdLst>
                      <a:gd name="connsiteX0" fmla="*/ 852 w 88357"/>
                      <a:gd name="connsiteY0" fmla="*/ 14654 h 148145"/>
                      <a:gd name="connsiteX1" fmla="*/ 33644 w 88357"/>
                      <a:gd name="connsiteY1" fmla="*/ 14654 h 148145"/>
                      <a:gd name="connsiteX2" fmla="*/ 33644 w 88357"/>
                      <a:gd name="connsiteY2" fmla="*/ 127684 h 148145"/>
                      <a:gd name="connsiteX3" fmla="*/ -2043 w 88357"/>
                      <a:gd name="connsiteY3" fmla="*/ 120540 h 148145"/>
                      <a:gd name="connsiteX4" fmla="*/ -2043 w 88357"/>
                      <a:gd name="connsiteY4" fmla="*/ 138796 h 148145"/>
                      <a:gd name="connsiteX5" fmla="*/ 33453 w 88357"/>
                      <a:gd name="connsiteY5" fmla="*/ 145940 h 148145"/>
                      <a:gd name="connsiteX6" fmla="*/ 53523 w 88357"/>
                      <a:gd name="connsiteY6" fmla="*/ 145940 h 148145"/>
                      <a:gd name="connsiteX7" fmla="*/ 53523 w 88357"/>
                      <a:gd name="connsiteY7" fmla="*/ 14654 h 148145"/>
                      <a:gd name="connsiteX8" fmla="*/ 86315 w 88357"/>
                      <a:gd name="connsiteY8" fmla="*/ 14654 h 148145"/>
                      <a:gd name="connsiteX9" fmla="*/ 86315 w 88357"/>
                      <a:gd name="connsiteY9" fmla="*/ -2205 h 148145"/>
                      <a:gd name="connsiteX10" fmla="*/ 852 w 88357"/>
                      <a:gd name="connsiteY10" fmla="*/ -2205 h 148145"/>
                      <a:gd name="connsiteX11" fmla="*/ 852 w 88357"/>
                      <a:gd name="connsiteY11" fmla="*/ 14654 h 148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8357" h="148145">
                        <a:moveTo>
                          <a:pt x="852" y="14654"/>
                        </a:moveTo>
                        <a:lnTo>
                          <a:pt x="33644" y="14654"/>
                        </a:lnTo>
                        <a:lnTo>
                          <a:pt x="33644" y="127684"/>
                        </a:lnTo>
                        <a:lnTo>
                          <a:pt x="-2043" y="120540"/>
                        </a:lnTo>
                        <a:lnTo>
                          <a:pt x="-2043" y="138796"/>
                        </a:lnTo>
                        <a:lnTo>
                          <a:pt x="33453" y="145940"/>
                        </a:lnTo>
                        <a:lnTo>
                          <a:pt x="53523" y="145940"/>
                        </a:lnTo>
                        <a:lnTo>
                          <a:pt x="53523" y="14654"/>
                        </a:lnTo>
                        <a:lnTo>
                          <a:pt x="86315" y="14654"/>
                        </a:lnTo>
                        <a:lnTo>
                          <a:pt x="86315" y="-2205"/>
                        </a:lnTo>
                        <a:lnTo>
                          <a:pt x="852" y="-2205"/>
                        </a:lnTo>
                        <a:lnTo>
                          <a:pt x="852" y="14654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C3CC1BC2-A485-41B7-AC05-8FC5F7FE454E}"/>
                      </a:ext>
                    </a:extLst>
                  </p:cNvPr>
                  <p:cNvSpPr/>
                  <p:nvPr/>
                </p:nvSpPr>
                <p:spPr>
                  <a:xfrm flipV="1">
                    <a:off x="7867453" y="4851406"/>
                    <a:ext cx="102575" cy="153701"/>
                  </a:xfrm>
                  <a:custGeom>
                    <a:avLst/>
                    <a:gdLst>
                      <a:gd name="connsiteX0" fmla="*/ 49297 w 102575"/>
                      <a:gd name="connsiteY0" fmla="*/ 135625 h 153701"/>
                      <a:gd name="connsiteX1" fmla="*/ 25983 w 102575"/>
                      <a:gd name="connsiteY1" fmla="*/ 120385 h 153701"/>
                      <a:gd name="connsiteX2" fmla="*/ 18190 w 102575"/>
                      <a:gd name="connsiteY2" fmla="*/ 74601 h 153701"/>
                      <a:gd name="connsiteX3" fmla="*/ 25983 w 102575"/>
                      <a:gd name="connsiteY3" fmla="*/ 28913 h 153701"/>
                      <a:gd name="connsiteX4" fmla="*/ 49297 w 102575"/>
                      <a:gd name="connsiteY4" fmla="*/ 13673 h 153701"/>
                      <a:gd name="connsiteX5" fmla="*/ 72706 w 102575"/>
                      <a:gd name="connsiteY5" fmla="*/ 28913 h 153701"/>
                      <a:gd name="connsiteX6" fmla="*/ 80530 w 102575"/>
                      <a:gd name="connsiteY6" fmla="*/ 74601 h 153701"/>
                      <a:gd name="connsiteX7" fmla="*/ 72706 w 102575"/>
                      <a:gd name="connsiteY7" fmla="*/ 120385 h 153701"/>
                      <a:gd name="connsiteX8" fmla="*/ 49297 w 102575"/>
                      <a:gd name="connsiteY8" fmla="*/ 135625 h 153701"/>
                      <a:gd name="connsiteX9" fmla="*/ 49297 w 102575"/>
                      <a:gd name="connsiteY9" fmla="*/ 151500 h 153701"/>
                      <a:gd name="connsiteX10" fmla="*/ 87432 w 102575"/>
                      <a:gd name="connsiteY10" fmla="*/ 131783 h 153701"/>
                      <a:gd name="connsiteX11" fmla="*/ 100600 w 102575"/>
                      <a:gd name="connsiteY11" fmla="*/ 74601 h 153701"/>
                      <a:gd name="connsiteX12" fmla="*/ 87432 w 102575"/>
                      <a:gd name="connsiteY12" fmla="*/ 17483 h 153701"/>
                      <a:gd name="connsiteX13" fmla="*/ 49297 w 102575"/>
                      <a:gd name="connsiteY13" fmla="*/ -2202 h 153701"/>
                      <a:gd name="connsiteX14" fmla="*/ 11193 w 102575"/>
                      <a:gd name="connsiteY14" fmla="*/ 17483 h 153701"/>
                      <a:gd name="connsiteX15" fmla="*/ -1975 w 102575"/>
                      <a:gd name="connsiteY15" fmla="*/ 74601 h 153701"/>
                      <a:gd name="connsiteX16" fmla="*/ 11193 w 102575"/>
                      <a:gd name="connsiteY16" fmla="*/ 131783 h 153701"/>
                      <a:gd name="connsiteX17" fmla="*/ 49297 w 102575"/>
                      <a:gd name="connsiteY17" fmla="*/ 151500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297" y="135625"/>
                        </a:moveTo>
                        <a:cubicBezTo>
                          <a:pt x="38970" y="135625"/>
                          <a:pt x="31199" y="130545"/>
                          <a:pt x="25983" y="120385"/>
                        </a:cubicBezTo>
                        <a:cubicBezTo>
                          <a:pt x="20788" y="110246"/>
                          <a:pt x="18190" y="94985"/>
                          <a:pt x="18190" y="74601"/>
                        </a:cubicBezTo>
                        <a:cubicBezTo>
                          <a:pt x="18190" y="54303"/>
                          <a:pt x="20788" y="39073"/>
                          <a:pt x="25983" y="28913"/>
                        </a:cubicBezTo>
                        <a:cubicBezTo>
                          <a:pt x="31199" y="18753"/>
                          <a:pt x="38970" y="13673"/>
                          <a:pt x="49297" y="13673"/>
                        </a:cubicBezTo>
                        <a:cubicBezTo>
                          <a:pt x="59708" y="13673"/>
                          <a:pt x="67511" y="18753"/>
                          <a:pt x="72706" y="28913"/>
                        </a:cubicBezTo>
                        <a:cubicBezTo>
                          <a:pt x="77922" y="39073"/>
                          <a:pt x="80530" y="54303"/>
                          <a:pt x="80530" y="74601"/>
                        </a:cubicBezTo>
                        <a:cubicBezTo>
                          <a:pt x="80530" y="94985"/>
                          <a:pt x="77922" y="110246"/>
                          <a:pt x="72706" y="120385"/>
                        </a:cubicBezTo>
                        <a:cubicBezTo>
                          <a:pt x="67511" y="130545"/>
                          <a:pt x="59708" y="135625"/>
                          <a:pt x="49297" y="135625"/>
                        </a:cubicBezTo>
                        <a:close/>
                        <a:moveTo>
                          <a:pt x="49297" y="151500"/>
                        </a:moveTo>
                        <a:cubicBezTo>
                          <a:pt x="65942" y="151500"/>
                          <a:pt x="78654" y="144928"/>
                          <a:pt x="87432" y="131783"/>
                        </a:cubicBezTo>
                        <a:cubicBezTo>
                          <a:pt x="96211" y="118660"/>
                          <a:pt x="100600" y="99599"/>
                          <a:pt x="100600" y="74601"/>
                        </a:cubicBezTo>
                        <a:cubicBezTo>
                          <a:pt x="100600" y="49667"/>
                          <a:pt x="96211" y="30628"/>
                          <a:pt x="87432" y="17483"/>
                        </a:cubicBezTo>
                        <a:cubicBezTo>
                          <a:pt x="78654" y="4360"/>
                          <a:pt x="65942" y="-2202"/>
                          <a:pt x="49297" y="-2202"/>
                        </a:cubicBezTo>
                        <a:cubicBezTo>
                          <a:pt x="32672" y="-2202"/>
                          <a:pt x="19971" y="4360"/>
                          <a:pt x="11193" y="17483"/>
                        </a:cubicBezTo>
                        <a:cubicBezTo>
                          <a:pt x="2414" y="30628"/>
                          <a:pt x="-1975" y="49667"/>
                          <a:pt x="-1975" y="74601"/>
                        </a:cubicBezTo>
                        <a:cubicBezTo>
                          <a:pt x="-1975" y="99599"/>
                          <a:pt x="2414" y="118660"/>
                          <a:pt x="11193" y="131783"/>
                        </a:cubicBezTo>
                        <a:cubicBezTo>
                          <a:pt x="19971" y="144928"/>
                          <a:pt x="32672" y="151500"/>
                          <a:pt x="49297" y="151500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2" name="Graphic 17">
                <a:extLst>
                  <a:ext uri="{FF2B5EF4-FFF2-40B4-BE49-F238E27FC236}">
                    <a16:creationId xmlns:a16="http://schemas.microsoft.com/office/drawing/2014/main" id="{DC9B6DAB-7A49-0ADB-46A0-5C9668320B8B}"/>
                  </a:ext>
                </a:extLst>
              </p:cNvPr>
              <p:cNvGrpSpPr/>
              <p:nvPr/>
            </p:nvGrpSpPr>
            <p:grpSpPr>
              <a:xfrm>
                <a:off x="7543725" y="4161443"/>
                <a:ext cx="4916358" cy="153701"/>
                <a:chOff x="7543725" y="4161443"/>
                <a:chExt cx="4916358" cy="153701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D20B848-A3F4-C477-A5CC-C1A9B90C68F0}"/>
                    </a:ext>
                  </a:extLst>
                </p:cNvPr>
                <p:cNvSpPr/>
                <p:nvPr/>
              </p:nvSpPr>
              <p:spPr>
                <a:xfrm>
                  <a:off x="8072600" y="4235056"/>
                  <a:ext cx="4387483" cy="12700"/>
                </a:xfrm>
                <a:custGeom>
                  <a:avLst/>
                  <a:gdLst>
                    <a:gd name="connsiteX0" fmla="*/ 0 w 4387483"/>
                    <a:gd name="connsiteY0" fmla="*/ 0 h 12700"/>
                    <a:gd name="connsiteX1" fmla="*/ 4387484 w 438748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7483" h="12700">
                      <a:moveTo>
                        <a:pt x="0" y="0"/>
                      </a:moveTo>
                      <a:lnTo>
                        <a:pt x="4387484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4D9E3974-8563-E7DF-1642-4822A55DC674}"/>
                    </a:ext>
                  </a:extLst>
                </p:cNvPr>
                <p:cNvSpPr/>
                <p:nvPr/>
              </p:nvSpPr>
              <p:spPr>
                <a:xfrm>
                  <a:off x="8028071" y="4235056"/>
                  <a:ext cx="44528" cy="12700"/>
                </a:xfrm>
                <a:custGeom>
                  <a:avLst/>
                  <a:gdLst>
                    <a:gd name="connsiteX0" fmla="*/ 44600 w 44528"/>
                    <a:gd name="connsiteY0" fmla="*/ 73 h 12700"/>
                    <a:gd name="connsiteX1" fmla="*/ 71 w 44528"/>
                    <a:gd name="connsiteY1" fmla="*/ 73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28" h="12700">
                      <a:moveTo>
                        <a:pt x="44600" y="73"/>
                      </a:moveTo>
                      <a:lnTo>
                        <a:pt x="71" y="73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85" name="Graphic 17">
                  <a:extLst>
                    <a:ext uri="{FF2B5EF4-FFF2-40B4-BE49-F238E27FC236}">
                      <a16:creationId xmlns:a16="http://schemas.microsoft.com/office/drawing/2014/main" id="{170C272D-5EF3-BD83-E850-FC6FC9AEE949}"/>
                    </a:ext>
                  </a:extLst>
                </p:cNvPr>
                <p:cNvGrpSpPr/>
                <p:nvPr/>
              </p:nvGrpSpPr>
              <p:grpSpPr>
                <a:xfrm>
                  <a:off x="7543725" y="4161443"/>
                  <a:ext cx="422041" cy="153701"/>
                  <a:chOff x="7543725" y="4161443"/>
                  <a:chExt cx="422041" cy="153701"/>
                </a:xfrm>
                <a:solidFill>
                  <a:srgbClr val="555555"/>
                </a:solidFill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6C19FB5A-3381-FB5B-DAB4-9FF67CD46E13}"/>
                      </a:ext>
                    </a:extLst>
                  </p:cNvPr>
                  <p:cNvSpPr/>
                  <p:nvPr/>
                </p:nvSpPr>
                <p:spPr>
                  <a:xfrm flipV="1">
                    <a:off x="7543725" y="4161443"/>
                    <a:ext cx="102575" cy="153701"/>
                  </a:xfrm>
                  <a:custGeom>
                    <a:avLst/>
                    <a:gdLst>
                      <a:gd name="connsiteX0" fmla="*/ 49271 w 102575"/>
                      <a:gd name="connsiteY0" fmla="*/ 135571 h 153701"/>
                      <a:gd name="connsiteX1" fmla="*/ 25957 w 102575"/>
                      <a:gd name="connsiteY1" fmla="*/ 120331 h 153701"/>
                      <a:gd name="connsiteX2" fmla="*/ 18165 w 102575"/>
                      <a:gd name="connsiteY2" fmla="*/ 74547 h 153701"/>
                      <a:gd name="connsiteX3" fmla="*/ 25957 w 102575"/>
                      <a:gd name="connsiteY3" fmla="*/ 28859 h 153701"/>
                      <a:gd name="connsiteX4" fmla="*/ 49271 w 102575"/>
                      <a:gd name="connsiteY4" fmla="*/ 13619 h 153701"/>
                      <a:gd name="connsiteX5" fmla="*/ 72681 w 102575"/>
                      <a:gd name="connsiteY5" fmla="*/ 28859 h 153701"/>
                      <a:gd name="connsiteX6" fmla="*/ 80505 w 102575"/>
                      <a:gd name="connsiteY6" fmla="*/ 74547 h 153701"/>
                      <a:gd name="connsiteX7" fmla="*/ 72681 w 102575"/>
                      <a:gd name="connsiteY7" fmla="*/ 120331 h 153701"/>
                      <a:gd name="connsiteX8" fmla="*/ 49271 w 102575"/>
                      <a:gd name="connsiteY8" fmla="*/ 135571 h 153701"/>
                      <a:gd name="connsiteX9" fmla="*/ 49271 w 102575"/>
                      <a:gd name="connsiteY9" fmla="*/ 151446 h 153701"/>
                      <a:gd name="connsiteX10" fmla="*/ 87407 w 102575"/>
                      <a:gd name="connsiteY10" fmla="*/ 131729 h 153701"/>
                      <a:gd name="connsiteX11" fmla="*/ 100575 w 102575"/>
                      <a:gd name="connsiteY11" fmla="*/ 74547 h 153701"/>
                      <a:gd name="connsiteX12" fmla="*/ 87407 w 102575"/>
                      <a:gd name="connsiteY12" fmla="*/ 17429 h 153701"/>
                      <a:gd name="connsiteX13" fmla="*/ 49271 w 102575"/>
                      <a:gd name="connsiteY13" fmla="*/ -2256 h 153701"/>
                      <a:gd name="connsiteX14" fmla="*/ 11167 w 102575"/>
                      <a:gd name="connsiteY14" fmla="*/ 17429 h 153701"/>
                      <a:gd name="connsiteX15" fmla="*/ -2001 w 102575"/>
                      <a:gd name="connsiteY15" fmla="*/ 74547 h 153701"/>
                      <a:gd name="connsiteX16" fmla="*/ 11167 w 102575"/>
                      <a:gd name="connsiteY16" fmla="*/ 131729 h 153701"/>
                      <a:gd name="connsiteX17" fmla="*/ 49271 w 102575"/>
                      <a:gd name="connsiteY17" fmla="*/ 151446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271" y="135571"/>
                        </a:moveTo>
                        <a:cubicBezTo>
                          <a:pt x="38945" y="135571"/>
                          <a:pt x="31173" y="130491"/>
                          <a:pt x="25957" y="120331"/>
                        </a:cubicBezTo>
                        <a:cubicBezTo>
                          <a:pt x="20762" y="110192"/>
                          <a:pt x="18165" y="94931"/>
                          <a:pt x="18165" y="74547"/>
                        </a:cubicBezTo>
                        <a:cubicBezTo>
                          <a:pt x="18165" y="54248"/>
                          <a:pt x="20762" y="39019"/>
                          <a:pt x="25957" y="28859"/>
                        </a:cubicBezTo>
                        <a:cubicBezTo>
                          <a:pt x="31173" y="18699"/>
                          <a:pt x="38945" y="13619"/>
                          <a:pt x="49271" y="13619"/>
                        </a:cubicBezTo>
                        <a:cubicBezTo>
                          <a:pt x="59682" y="13619"/>
                          <a:pt x="67486" y="18699"/>
                          <a:pt x="72681" y="28859"/>
                        </a:cubicBezTo>
                        <a:cubicBezTo>
                          <a:pt x="77897" y="39019"/>
                          <a:pt x="80505" y="54248"/>
                          <a:pt x="80505" y="74547"/>
                        </a:cubicBezTo>
                        <a:cubicBezTo>
                          <a:pt x="80505" y="94931"/>
                          <a:pt x="77897" y="110192"/>
                          <a:pt x="72681" y="120331"/>
                        </a:cubicBezTo>
                        <a:cubicBezTo>
                          <a:pt x="67486" y="130491"/>
                          <a:pt x="59682" y="135571"/>
                          <a:pt x="49271" y="135571"/>
                        </a:cubicBezTo>
                        <a:close/>
                        <a:moveTo>
                          <a:pt x="49271" y="151446"/>
                        </a:moveTo>
                        <a:cubicBezTo>
                          <a:pt x="65916" y="151446"/>
                          <a:pt x="78628" y="144873"/>
                          <a:pt x="87407" y="131729"/>
                        </a:cubicBezTo>
                        <a:cubicBezTo>
                          <a:pt x="96185" y="118606"/>
                          <a:pt x="100575" y="99545"/>
                          <a:pt x="100575" y="74547"/>
                        </a:cubicBezTo>
                        <a:cubicBezTo>
                          <a:pt x="100575" y="49613"/>
                          <a:pt x="96185" y="30573"/>
                          <a:pt x="87407" y="17429"/>
                        </a:cubicBezTo>
                        <a:cubicBezTo>
                          <a:pt x="78628" y="4306"/>
                          <a:pt x="65916" y="-2256"/>
                          <a:pt x="49271" y="-2256"/>
                        </a:cubicBezTo>
                        <a:cubicBezTo>
                          <a:pt x="32647" y="-2256"/>
                          <a:pt x="19946" y="4306"/>
                          <a:pt x="11167" y="17429"/>
                        </a:cubicBezTo>
                        <a:cubicBezTo>
                          <a:pt x="2389" y="30573"/>
                          <a:pt x="-2001" y="49613"/>
                          <a:pt x="-2001" y="74547"/>
                        </a:cubicBezTo>
                        <a:cubicBezTo>
                          <a:pt x="-2001" y="99545"/>
                          <a:pt x="2389" y="118606"/>
                          <a:pt x="11167" y="131729"/>
                        </a:cubicBezTo>
                        <a:cubicBezTo>
                          <a:pt x="19946" y="144873"/>
                          <a:pt x="32647" y="151446"/>
                          <a:pt x="49271" y="151446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3A9F4FC-B939-DF26-B8D3-EBAFCC469C87}"/>
                      </a:ext>
                    </a:extLst>
                  </p:cNvPr>
                  <p:cNvSpPr/>
                  <p:nvPr/>
                </p:nvSpPr>
                <p:spPr>
                  <a:xfrm flipV="1">
                    <a:off x="7681569" y="4287046"/>
                    <a:ext cx="20992" cy="25209"/>
                  </a:xfrm>
                  <a:custGeom>
                    <a:avLst/>
                    <a:gdLst>
                      <a:gd name="connsiteX0" fmla="*/ -973 w 20992"/>
                      <a:gd name="connsiteY0" fmla="*/ 24891 h 25209"/>
                      <a:gd name="connsiteX1" fmla="*/ 20020 w 20992"/>
                      <a:gd name="connsiteY1" fmla="*/ 24891 h 25209"/>
                      <a:gd name="connsiteX2" fmla="*/ 20020 w 20992"/>
                      <a:gd name="connsiteY2" fmla="*/ -319 h 25209"/>
                      <a:gd name="connsiteX3" fmla="*/ -973 w 20992"/>
                      <a:gd name="connsiteY3" fmla="*/ -319 h 25209"/>
                      <a:gd name="connsiteX4" fmla="*/ -973 w 20992"/>
                      <a:gd name="connsiteY4" fmla="*/ 24891 h 25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92" h="25209">
                        <a:moveTo>
                          <a:pt x="-973" y="24891"/>
                        </a:moveTo>
                        <a:lnTo>
                          <a:pt x="20020" y="24891"/>
                        </a:lnTo>
                        <a:lnTo>
                          <a:pt x="20020" y="-319"/>
                        </a:lnTo>
                        <a:lnTo>
                          <a:pt x="-973" y="-319"/>
                        </a:lnTo>
                        <a:lnTo>
                          <a:pt x="-973" y="24891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02DE8F01-FC2F-0AFE-19FD-D00E68F33E77}"/>
                      </a:ext>
                    </a:extLst>
                  </p:cNvPr>
                  <p:cNvSpPr/>
                  <p:nvPr/>
                </p:nvSpPr>
                <p:spPr>
                  <a:xfrm flipV="1">
                    <a:off x="7746880" y="4164110"/>
                    <a:ext cx="88357" cy="148145"/>
                  </a:xfrm>
                  <a:custGeom>
                    <a:avLst/>
                    <a:gdLst>
                      <a:gd name="connsiteX0" fmla="*/ 852 w 88357"/>
                      <a:gd name="connsiteY0" fmla="*/ 14600 h 148145"/>
                      <a:gd name="connsiteX1" fmla="*/ 33644 w 88357"/>
                      <a:gd name="connsiteY1" fmla="*/ 14600 h 148145"/>
                      <a:gd name="connsiteX2" fmla="*/ 33644 w 88357"/>
                      <a:gd name="connsiteY2" fmla="*/ 127630 h 148145"/>
                      <a:gd name="connsiteX3" fmla="*/ -2043 w 88357"/>
                      <a:gd name="connsiteY3" fmla="*/ 120486 h 148145"/>
                      <a:gd name="connsiteX4" fmla="*/ -2043 w 88357"/>
                      <a:gd name="connsiteY4" fmla="*/ 138742 h 148145"/>
                      <a:gd name="connsiteX5" fmla="*/ 33453 w 88357"/>
                      <a:gd name="connsiteY5" fmla="*/ 145886 h 148145"/>
                      <a:gd name="connsiteX6" fmla="*/ 53523 w 88357"/>
                      <a:gd name="connsiteY6" fmla="*/ 145886 h 148145"/>
                      <a:gd name="connsiteX7" fmla="*/ 53523 w 88357"/>
                      <a:gd name="connsiteY7" fmla="*/ 14600 h 148145"/>
                      <a:gd name="connsiteX8" fmla="*/ 86315 w 88357"/>
                      <a:gd name="connsiteY8" fmla="*/ 14600 h 148145"/>
                      <a:gd name="connsiteX9" fmla="*/ 86315 w 88357"/>
                      <a:gd name="connsiteY9" fmla="*/ -2260 h 148145"/>
                      <a:gd name="connsiteX10" fmla="*/ 852 w 88357"/>
                      <a:gd name="connsiteY10" fmla="*/ -2260 h 148145"/>
                      <a:gd name="connsiteX11" fmla="*/ 852 w 88357"/>
                      <a:gd name="connsiteY11" fmla="*/ 14600 h 148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8357" h="148145">
                        <a:moveTo>
                          <a:pt x="852" y="14600"/>
                        </a:moveTo>
                        <a:lnTo>
                          <a:pt x="33644" y="14600"/>
                        </a:lnTo>
                        <a:lnTo>
                          <a:pt x="33644" y="127630"/>
                        </a:lnTo>
                        <a:lnTo>
                          <a:pt x="-2043" y="120486"/>
                        </a:lnTo>
                        <a:lnTo>
                          <a:pt x="-2043" y="138742"/>
                        </a:lnTo>
                        <a:lnTo>
                          <a:pt x="33453" y="145886"/>
                        </a:lnTo>
                        <a:lnTo>
                          <a:pt x="53523" y="145886"/>
                        </a:lnTo>
                        <a:lnTo>
                          <a:pt x="53523" y="14600"/>
                        </a:lnTo>
                        <a:lnTo>
                          <a:pt x="86315" y="14600"/>
                        </a:lnTo>
                        <a:lnTo>
                          <a:pt x="86315" y="-2260"/>
                        </a:lnTo>
                        <a:lnTo>
                          <a:pt x="852" y="-2260"/>
                        </a:lnTo>
                        <a:lnTo>
                          <a:pt x="852" y="14600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9CF1A48C-B048-7324-D26A-DCAA56810C4A}"/>
                      </a:ext>
                    </a:extLst>
                  </p:cNvPr>
                  <p:cNvSpPr/>
                  <p:nvPr/>
                </p:nvSpPr>
                <p:spPr>
                  <a:xfrm flipV="1">
                    <a:off x="7869743" y="4164110"/>
                    <a:ext cx="96023" cy="151034"/>
                  </a:xfrm>
                  <a:custGeom>
                    <a:avLst/>
                    <a:gdLst>
                      <a:gd name="connsiteX0" fmla="*/ 4322 w 96023"/>
                      <a:gd name="connsiteY0" fmla="*/ 148821 h 151034"/>
                      <a:gd name="connsiteX1" fmla="*/ 83138 w 96023"/>
                      <a:gd name="connsiteY1" fmla="*/ 148821 h 151034"/>
                      <a:gd name="connsiteX2" fmla="*/ 83138 w 96023"/>
                      <a:gd name="connsiteY2" fmla="*/ 131930 h 151034"/>
                      <a:gd name="connsiteX3" fmla="*/ 22706 w 96023"/>
                      <a:gd name="connsiteY3" fmla="*/ 131930 h 151034"/>
                      <a:gd name="connsiteX4" fmla="*/ 22706 w 96023"/>
                      <a:gd name="connsiteY4" fmla="*/ 95640 h 151034"/>
                      <a:gd name="connsiteX5" fmla="*/ 31421 w 96023"/>
                      <a:gd name="connsiteY5" fmla="*/ 97862 h 151034"/>
                      <a:gd name="connsiteX6" fmla="*/ 40199 w 96023"/>
                      <a:gd name="connsiteY6" fmla="*/ 98592 h 151034"/>
                      <a:gd name="connsiteX7" fmla="*/ 79543 w 96023"/>
                      <a:gd name="connsiteY7" fmla="*/ 85003 h 151034"/>
                      <a:gd name="connsiteX8" fmla="*/ 94079 w 96023"/>
                      <a:gd name="connsiteY8" fmla="*/ 48205 h 151034"/>
                      <a:gd name="connsiteX9" fmla="*/ 79162 w 96023"/>
                      <a:gd name="connsiteY9" fmla="*/ 11026 h 151034"/>
                      <a:gd name="connsiteX10" fmla="*/ 37114 w 96023"/>
                      <a:gd name="connsiteY10" fmla="*/ -2214 h 151034"/>
                      <a:gd name="connsiteX11" fmla="*/ 18062 w 96023"/>
                      <a:gd name="connsiteY11" fmla="*/ -626 h 151034"/>
                      <a:gd name="connsiteX12" fmla="*/ -1944 w 96023"/>
                      <a:gd name="connsiteY12" fmla="*/ 4136 h 151034"/>
                      <a:gd name="connsiteX13" fmla="*/ -1944 w 96023"/>
                      <a:gd name="connsiteY13" fmla="*/ 24297 h 151034"/>
                      <a:gd name="connsiteX14" fmla="*/ 16535 w 96023"/>
                      <a:gd name="connsiteY14" fmla="*/ 17058 h 151034"/>
                      <a:gd name="connsiteX15" fmla="*/ 36700 w 96023"/>
                      <a:gd name="connsiteY15" fmla="*/ 14677 h 151034"/>
                      <a:gd name="connsiteX16" fmla="*/ 63927 w 96023"/>
                      <a:gd name="connsiteY16" fmla="*/ 23694 h 151034"/>
                      <a:gd name="connsiteX17" fmla="*/ 73977 w 96023"/>
                      <a:gd name="connsiteY17" fmla="*/ 48205 h 151034"/>
                      <a:gd name="connsiteX18" fmla="*/ 63927 w 96023"/>
                      <a:gd name="connsiteY18" fmla="*/ 72684 h 151034"/>
                      <a:gd name="connsiteX19" fmla="*/ 36700 w 96023"/>
                      <a:gd name="connsiteY19" fmla="*/ 81733 h 151034"/>
                      <a:gd name="connsiteX20" fmla="*/ 20638 w 96023"/>
                      <a:gd name="connsiteY20" fmla="*/ 79955 h 151034"/>
                      <a:gd name="connsiteX21" fmla="*/ 4322 w 96023"/>
                      <a:gd name="connsiteY21" fmla="*/ 74399 h 151034"/>
                      <a:gd name="connsiteX22" fmla="*/ 4322 w 96023"/>
                      <a:gd name="connsiteY22" fmla="*/ 148821 h 151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96023" h="151034">
                        <a:moveTo>
                          <a:pt x="4322" y="148821"/>
                        </a:moveTo>
                        <a:lnTo>
                          <a:pt x="83138" y="148821"/>
                        </a:lnTo>
                        <a:lnTo>
                          <a:pt x="83138" y="131930"/>
                        </a:lnTo>
                        <a:lnTo>
                          <a:pt x="22706" y="131930"/>
                        </a:lnTo>
                        <a:lnTo>
                          <a:pt x="22706" y="95640"/>
                        </a:lnTo>
                        <a:cubicBezTo>
                          <a:pt x="25610" y="96634"/>
                          <a:pt x="28516" y="97375"/>
                          <a:pt x="31421" y="97862"/>
                        </a:cubicBezTo>
                        <a:cubicBezTo>
                          <a:pt x="34347" y="98349"/>
                          <a:pt x="37273" y="98592"/>
                          <a:pt x="40199" y="98592"/>
                        </a:cubicBezTo>
                        <a:cubicBezTo>
                          <a:pt x="56760" y="98592"/>
                          <a:pt x="69874" y="94062"/>
                          <a:pt x="79543" y="85003"/>
                        </a:cubicBezTo>
                        <a:cubicBezTo>
                          <a:pt x="89234" y="75944"/>
                          <a:pt x="94079" y="63678"/>
                          <a:pt x="94079" y="48205"/>
                        </a:cubicBezTo>
                        <a:cubicBezTo>
                          <a:pt x="94079" y="32267"/>
                          <a:pt x="89107" y="19873"/>
                          <a:pt x="79162" y="11026"/>
                        </a:cubicBezTo>
                        <a:cubicBezTo>
                          <a:pt x="69217" y="2199"/>
                          <a:pt x="55201" y="-2214"/>
                          <a:pt x="37114" y="-2214"/>
                        </a:cubicBezTo>
                        <a:cubicBezTo>
                          <a:pt x="30880" y="-2214"/>
                          <a:pt x="24529" y="-1685"/>
                          <a:pt x="18062" y="-626"/>
                        </a:cubicBezTo>
                        <a:cubicBezTo>
                          <a:pt x="11616" y="432"/>
                          <a:pt x="4947" y="2019"/>
                          <a:pt x="-1944" y="4136"/>
                        </a:cubicBezTo>
                        <a:lnTo>
                          <a:pt x="-1944" y="24297"/>
                        </a:lnTo>
                        <a:cubicBezTo>
                          <a:pt x="4014" y="21059"/>
                          <a:pt x="10174" y="18646"/>
                          <a:pt x="16535" y="17058"/>
                        </a:cubicBezTo>
                        <a:cubicBezTo>
                          <a:pt x="22896" y="15471"/>
                          <a:pt x="29618" y="14677"/>
                          <a:pt x="36700" y="14677"/>
                        </a:cubicBezTo>
                        <a:cubicBezTo>
                          <a:pt x="48172" y="14677"/>
                          <a:pt x="57247" y="17683"/>
                          <a:pt x="63927" y="23694"/>
                        </a:cubicBezTo>
                        <a:cubicBezTo>
                          <a:pt x="70627" y="29705"/>
                          <a:pt x="73977" y="37876"/>
                          <a:pt x="73977" y="48205"/>
                        </a:cubicBezTo>
                        <a:cubicBezTo>
                          <a:pt x="73977" y="58513"/>
                          <a:pt x="70627" y="66673"/>
                          <a:pt x="63927" y="72684"/>
                        </a:cubicBezTo>
                        <a:cubicBezTo>
                          <a:pt x="57247" y="78717"/>
                          <a:pt x="48172" y="81733"/>
                          <a:pt x="36700" y="81733"/>
                        </a:cubicBezTo>
                        <a:cubicBezTo>
                          <a:pt x="31336" y="81733"/>
                          <a:pt x="25982" y="81140"/>
                          <a:pt x="20638" y="79955"/>
                        </a:cubicBezTo>
                        <a:cubicBezTo>
                          <a:pt x="15316" y="78770"/>
                          <a:pt x="9877" y="76917"/>
                          <a:pt x="4322" y="74399"/>
                        </a:cubicBezTo>
                        <a:lnTo>
                          <a:pt x="4322" y="148821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0" name="Graphic 17">
                <a:extLst>
                  <a:ext uri="{FF2B5EF4-FFF2-40B4-BE49-F238E27FC236}">
                    <a16:creationId xmlns:a16="http://schemas.microsoft.com/office/drawing/2014/main" id="{56EFAD7C-855D-46B9-4BCC-EEFA6F4B269D}"/>
                  </a:ext>
                </a:extLst>
              </p:cNvPr>
              <p:cNvGrpSpPr/>
              <p:nvPr/>
            </p:nvGrpSpPr>
            <p:grpSpPr>
              <a:xfrm>
                <a:off x="7543725" y="3471480"/>
                <a:ext cx="4916358" cy="153701"/>
                <a:chOff x="7543725" y="3471480"/>
                <a:chExt cx="4916358" cy="153701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6D32A628-4DE0-A73C-65D5-58F175338CB2}"/>
                    </a:ext>
                  </a:extLst>
                </p:cNvPr>
                <p:cNvSpPr/>
                <p:nvPr/>
              </p:nvSpPr>
              <p:spPr>
                <a:xfrm>
                  <a:off x="8072600" y="3545092"/>
                  <a:ext cx="4387483" cy="12700"/>
                </a:xfrm>
                <a:custGeom>
                  <a:avLst/>
                  <a:gdLst>
                    <a:gd name="connsiteX0" fmla="*/ 0 w 4387483"/>
                    <a:gd name="connsiteY0" fmla="*/ 0 h 12700"/>
                    <a:gd name="connsiteX1" fmla="*/ 4387484 w 438748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7483" h="12700">
                      <a:moveTo>
                        <a:pt x="0" y="0"/>
                      </a:moveTo>
                      <a:lnTo>
                        <a:pt x="4387484" y="0"/>
                      </a:lnTo>
                    </a:path>
                  </a:pathLst>
                </a:custGeom>
                <a:noFill/>
                <a:ln w="10178" cap="flat">
                  <a:solidFill>
                    <a:srgbClr val="FFFFFF">
                      <a:alpha val="30000"/>
                    </a:srgbClr>
                  </a:solidFill>
                  <a:custDash>
                    <a:ds d="222000" sp="9600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443FECC0-CD47-1403-2915-50E742C44C05}"/>
                    </a:ext>
                  </a:extLst>
                </p:cNvPr>
                <p:cNvSpPr/>
                <p:nvPr/>
              </p:nvSpPr>
              <p:spPr>
                <a:xfrm>
                  <a:off x="8028071" y="3545092"/>
                  <a:ext cx="44528" cy="12700"/>
                </a:xfrm>
                <a:custGeom>
                  <a:avLst/>
                  <a:gdLst>
                    <a:gd name="connsiteX0" fmla="*/ 44600 w 44528"/>
                    <a:gd name="connsiteY0" fmla="*/ 19 h 12700"/>
                    <a:gd name="connsiteX1" fmla="*/ 71 w 44528"/>
                    <a:gd name="connsiteY1" fmla="*/ 19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28" h="12700">
                      <a:moveTo>
                        <a:pt x="44600" y="19"/>
                      </a:moveTo>
                      <a:lnTo>
                        <a:pt x="71" y="19"/>
                      </a:lnTo>
                    </a:path>
                  </a:pathLst>
                </a:custGeom>
                <a:solidFill>
                  <a:srgbClr val="555555"/>
                </a:solidFill>
                <a:ln w="10178" cap="flat">
                  <a:solidFill>
                    <a:srgbClr val="5555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93" name="Graphic 17">
                  <a:extLst>
                    <a:ext uri="{FF2B5EF4-FFF2-40B4-BE49-F238E27FC236}">
                      <a16:creationId xmlns:a16="http://schemas.microsoft.com/office/drawing/2014/main" id="{863ECDCF-F471-1097-27E4-4FD28808AAF7}"/>
                    </a:ext>
                  </a:extLst>
                </p:cNvPr>
                <p:cNvGrpSpPr/>
                <p:nvPr/>
              </p:nvGrpSpPr>
              <p:grpSpPr>
                <a:xfrm>
                  <a:off x="7543725" y="3471480"/>
                  <a:ext cx="426303" cy="153701"/>
                  <a:chOff x="7543725" y="3471480"/>
                  <a:chExt cx="426303" cy="153701"/>
                </a:xfrm>
                <a:solidFill>
                  <a:srgbClr val="555555"/>
                </a:solidFill>
              </p:grpSpPr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575CD879-4E5D-5587-980E-40B55AB7427F}"/>
                      </a:ext>
                    </a:extLst>
                  </p:cNvPr>
                  <p:cNvSpPr/>
                  <p:nvPr/>
                </p:nvSpPr>
                <p:spPr>
                  <a:xfrm flipV="1">
                    <a:off x="7543725" y="3471480"/>
                    <a:ext cx="102575" cy="153701"/>
                  </a:xfrm>
                  <a:custGeom>
                    <a:avLst/>
                    <a:gdLst>
                      <a:gd name="connsiteX0" fmla="*/ 49271 w 102575"/>
                      <a:gd name="connsiteY0" fmla="*/ 135516 h 153701"/>
                      <a:gd name="connsiteX1" fmla="*/ 25957 w 102575"/>
                      <a:gd name="connsiteY1" fmla="*/ 120276 h 153701"/>
                      <a:gd name="connsiteX2" fmla="*/ 18165 w 102575"/>
                      <a:gd name="connsiteY2" fmla="*/ 74493 h 153701"/>
                      <a:gd name="connsiteX3" fmla="*/ 25957 w 102575"/>
                      <a:gd name="connsiteY3" fmla="*/ 28805 h 153701"/>
                      <a:gd name="connsiteX4" fmla="*/ 49271 w 102575"/>
                      <a:gd name="connsiteY4" fmla="*/ 13565 h 153701"/>
                      <a:gd name="connsiteX5" fmla="*/ 72681 w 102575"/>
                      <a:gd name="connsiteY5" fmla="*/ 28805 h 153701"/>
                      <a:gd name="connsiteX6" fmla="*/ 80505 w 102575"/>
                      <a:gd name="connsiteY6" fmla="*/ 74493 h 153701"/>
                      <a:gd name="connsiteX7" fmla="*/ 72681 w 102575"/>
                      <a:gd name="connsiteY7" fmla="*/ 120276 h 153701"/>
                      <a:gd name="connsiteX8" fmla="*/ 49271 w 102575"/>
                      <a:gd name="connsiteY8" fmla="*/ 135516 h 153701"/>
                      <a:gd name="connsiteX9" fmla="*/ 49271 w 102575"/>
                      <a:gd name="connsiteY9" fmla="*/ 151391 h 153701"/>
                      <a:gd name="connsiteX10" fmla="*/ 87407 w 102575"/>
                      <a:gd name="connsiteY10" fmla="*/ 131675 h 153701"/>
                      <a:gd name="connsiteX11" fmla="*/ 100575 w 102575"/>
                      <a:gd name="connsiteY11" fmla="*/ 74493 h 153701"/>
                      <a:gd name="connsiteX12" fmla="*/ 87407 w 102575"/>
                      <a:gd name="connsiteY12" fmla="*/ 17375 h 153701"/>
                      <a:gd name="connsiteX13" fmla="*/ 49271 w 102575"/>
                      <a:gd name="connsiteY13" fmla="*/ -2310 h 153701"/>
                      <a:gd name="connsiteX14" fmla="*/ 11167 w 102575"/>
                      <a:gd name="connsiteY14" fmla="*/ 17375 h 153701"/>
                      <a:gd name="connsiteX15" fmla="*/ -2001 w 102575"/>
                      <a:gd name="connsiteY15" fmla="*/ 74493 h 153701"/>
                      <a:gd name="connsiteX16" fmla="*/ 11167 w 102575"/>
                      <a:gd name="connsiteY16" fmla="*/ 131675 h 153701"/>
                      <a:gd name="connsiteX17" fmla="*/ 49271 w 102575"/>
                      <a:gd name="connsiteY17" fmla="*/ 151391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271" y="135516"/>
                        </a:moveTo>
                        <a:cubicBezTo>
                          <a:pt x="38945" y="135516"/>
                          <a:pt x="31173" y="130436"/>
                          <a:pt x="25957" y="120276"/>
                        </a:cubicBezTo>
                        <a:cubicBezTo>
                          <a:pt x="20762" y="110138"/>
                          <a:pt x="18165" y="94876"/>
                          <a:pt x="18165" y="74493"/>
                        </a:cubicBezTo>
                        <a:cubicBezTo>
                          <a:pt x="18165" y="54194"/>
                          <a:pt x="20762" y="38965"/>
                          <a:pt x="25957" y="28805"/>
                        </a:cubicBezTo>
                        <a:cubicBezTo>
                          <a:pt x="31173" y="18645"/>
                          <a:pt x="38945" y="13565"/>
                          <a:pt x="49271" y="13565"/>
                        </a:cubicBezTo>
                        <a:cubicBezTo>
                          <a:pt x="59682" y="13565"/>
                          <a:pt x="67486" y="18645"/>
                          <a:pt x="72681" y="28805"/>
                        </a:cubicBezTo>
                        <a:cubicBezTo>
                          <a:pt x="77897" y="38965"/>
                          <a:pt x="80505" y="54194"/>
                          <a:pt x="80505" y="74493"/>
                        </a:cubicBezTo>
                        <a:cubicBezTo>
                          <a:pt x="80505" y="94876"/>
                          <a:pt x="77897" y="110138"/>
                          <a:pt x="72681" y="120276"/>
                        </a:cubicBezTo>
                        <a:cubicBezTo>
                          <a:pt x="67486" y="130436"/>
                          <a:pt x="59682" y="135516"/>
                          <a:pt x="49271" y="135516"/>
                        </a:cubicBezTo>
                        <a:close/>
                        <a:moveTo>
                          <a:pt x="49271" y="151391"/>
                        </a:moveTo>
                        <a:cubicBezTo>
                          <a:pt x="65916" y="151391"/>
                          <a:pt x="78628" y="144819"/>
                          <a:pt x="87407" y="131675"/>
                        </a:cubicBezTo>
                        <a:cubicBezTo>
                          <a:pt x="96185" y="118551"/>
                          <a:pt x="100575" y="99491"/>
                          <a:pt x="100575" y="74493"/>
                        </a:cubicBezTo>
                        <a:cubicBezTo>
                          <a:pt x="100575" y="49559"/>
                          <a:pt x="96185" y="30519"/>
                          <a:pt x="87407" y="17375"/>
                        </a:cubicBezTo>
                        <a:cubicBezTo>
                          <a:pt x="78628" y="4251"/>
                          <a:pt x="65916" y="-2310"/>
                          <a:pt x="49271" y="-2310"/>
                        </a:cubicBezTo>
                        <a:cubicBezTo>
                          <a:pt x="32647" y="-2310"/>
                          <a:pt x="19946" y="4251"/>
                          <a:pt x="11167" y="17375"/>
                        </a:cubicBezTo>
                        <a:cubicBezTo>
                          <a:pt x="2389" y="30519"/>
                          <a:pt x="-2001" y="49559"/>
                          <a:pt x="-2001" y="74493"/>
                        </a:cubicBezTo>
                        <a:cubicBezTo>
                          <a:pt x="-2001" y="99491"/>
                          <a:pt x="2389" y="118551"/>
                          <a:pt x="11167" y="131675"/>
                        </a:cubicBezTo>
                        <a:cubicBezTo>
                          <a:pt x="19946" y="144819"/>
                          <a:pt x="32647" y="151391"/>
                          <a:pt x="49271" y="151391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029AC421-87C9-2AD0-3134-2AECA8BAA823}"/>
                      </a:ext>
                    </a:extLst>
                  </p:cNvPr>
                  <p:cNvSpPr/>
                  <p:nvPr/>
                </p:nvSpPr>
                <p:spPr>
                  <a:xfrm flipV="1">
                    <a:off x="7681569" y="3597083"/>
                    <a:ext cx="20992" cy="25209"/>
                  </a:xfrm>
                  <a:custGeom>
                    <a:avLst/>
                    <a:gdLst>
                      <a:gd name="connsiteX0" fmla="*/ -973 w 20992"/>
                      <a:gd name="connsiteY0" fmla="*/ 24836 h 25209"/>
                      <a:gd name="connsiteX1" fmla="*/ 20020 w 20992"/>
                      <a:gd name="connsiteY1" fmla="*/ 24836 h 25209"/>
                      <a:gd name="connsiteX2" fmla="*/ 20020 w 20992"/>
                      <a:gd name="connsiteY2" fmla="*/ -373 h 25209"/>
                      <a:gd name="connsiteX3" fmla="*/ -973 w 20992"/>
                      <a:gd name="connsiteY3" fmla="*/ -373 h 25209"/>
                      <a:gd name="connsiteX4" fmla="*/ -973 w 20992"/>
                      <a:gd name="connsiteY4" fmla="*/ 24836 h 25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92" h="25209">
                        <a:moveTo>
                          <a:pt x="-973" y="24836"/>
                        </a:moveTo>
                        <a:lnTo>
                          <a:pt x="20020" y="24836"/>
                        </a:lnTo>
                        <a:lnTo>
                          <a:pt x="20020" y="-373"/>
                        </a:lnTo>
                        <a:lnTo>
                          <a:pt x="-973" y="-373"/>
                        </a:lnTo>
                        <a:lnTo>
                          <a:pt x="-973" y="24836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E8AE9CDA-9E40-F980-F957-1DEA4AD3B0CE}"/>
                      </a:ext>
                    </a:extLst>
                  </p:cNvPr>
                  <p:cNvSpPr/>
                  <p:nvPr/>
                </p:nvSpPr>
                <p:spPr>
                  <a:xfrm flipV="1">
                    <a:off x="7739437" y="3471480"/>
                    <a:ext cx="94210" cy="150812"/>
                  </a:xfrm>
                  <a:custGeom>
                    <a:avLst/>
                    <a:gdLst>
                      <a:gd name="connsiteX0" fmla="*/ 22240 w 94210"/>
                      <a:gd name="connsiteY0" fmla="*/ 14503 h 150812"/>
                      <a:gd name="connsiteX1" fmla="*/ 92309 w 94210"/>
                      <a:gd name="connsiteY1" fmla="*/ 14503 h 150812"/>
                      <a:gd name="connsiteX2" fmla="*/ 92309 w 94210"/>
                      <a:gd name="connsiteY2" fmla="*/ -2356 h 150812"/>
                      <a:gd name="connsiteX3" fmla="*/ -1901 w 94210"/>
                      <a:gd name="connsiteY3" fmla="*/ -2356 h 150812"/>
                      <a:gd name="connsiteX4" fmla="*/ -1901 w 94210"/>
                      <a:gd name="connsiteY4" fmla="*/ 14503 h 150812"/>
                      <a:gd name="connsiteX5" fmla="*/ 29237 w 94210"/>
                      <a:gd name="connsiteY5" fmla="*/ 46190 h 150812"/>
                      <a:gd name="connsiteX6" fmla="*/ 54046 w 94210"/>
                      <a:gd name="connsiteY6" fmla="*/ 71875 h 150812"/>
                      <a:gd name="connsiteX7" fmla="*/ 67500 w 94210"/>
                      <a:gd name="connsiteY7" fmla="*/ 90163 h 150812"/>
                      <a:gd name="connsiteX8" fmla="*/ 71349 w 94210"/>
                      <a:gd name="connsiteY8" fmla="*/ 104895 h 150812"/>
                      <a:gd name="connsiteX9" fmla="*/ 63047 w 94210"/>
                      <a:gd name="connsiteY9" fmla="*/ 124136 h 150812"/>
                      <a:gd name="connsiteX10" fmla="*/ 41419 w 94210"/>
                      <a:gd name="connsiteY10" fmla="*/ 131597 h 150812"/>
                      <a:gd name="connsiteX11" fmla="*/ 21477 w 94210"/>
                      <a:gd name="connsiteY11" fmla="*/ 128327 h 150812"/>
                      <a:gd name="connsiteX12" fmla="*/ -915 w 94210"/>
                      <a:gd name="connsiteY12" fmla="*/ 118389 h 150812"/>
                      <a:gd name="connsiteX13" fmla="*/ -915 w 94210"/>
                      <a:gd name="connsiteY13" fmla="*/ 138646 h 150812"/>
                      <a:gd name="connsiteX14" fmla="*/ 21731 w 94210"/>
                      <a:gd name="connsiteY14" fmla="*/ 145980 h 150812"/>
                      <a:gd name="connsiteX15" fmla="*/ 41037 w 94210"/>
                      <a:gd name="connsiteY15" fmla="*/ 148456 h 150812"/>
                      <a:gd name="connsiteX16" fmla="*/ 77805 w 94210"/>
                      <a:gd name="connsiteY16" fmla="*/ 136931 h 150812"/>
                      <a:gd name="connsiteX17" fmla="*/ 91514 w 94210"/>
                      <a:gd name="connsiteY17" fmla="*/ 106197 h 150812"/>
                      <a:gd name="connsiteX18" fmla="*/ 88079 w 94210"/>
                      <a:gd name="connsiteY18" fmla="*/ 88862 h 150812"/>
                      <a:gd name="connsiteX19" fmla="*/ 75611 w 94210"/>
                      <a:gd name="connsiteY19" fmla="*/ 69589 h 150812"/>
                      <a:gd name="connsiteX20" fmla="*/ 59803 w 94210"/>
                      <a:gd name="connsiteY20" fmla="*/ 52952 h 150812"/>
                      <a:gd name="connsiteX21" fmla="*/ 22240 w 94210"/>
                      <a:gd name="connsiteY21" fmla="*/ 14503 h 150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94210" h="150812">
                        <a:moveTo>
                          <a:pt x="22240" y="14503"/>
                        </a:moveTo>
                        <a:lnTo>
                          <a:pt x="92309" y="14503"/>
                        </a:lnTo>
                        <a:lnTo>
                          <a:pt x="92309" y="-2356"/>
                        </a:lnTo>
                        <a:lnTo>
                          <a:pt x="-1901" y="-2356"/>
                        </a:lnTo>
                        <a:lnTo>
                          <a:pt x="-1901" y="14503"/>
                        </a:lnTo>
                        <a:cubicBezTo>
                          <a:pt x="5711" y="22377"/>
                          <a:pt x="16091" y="32939"/>
                          <a:pt x="29237" y="46190"/>
                        </a:cubicBezTo>
                        <a:cubicBezTo>
                          <a:pt x="42405" y="59461"/>
                          <a:pt x="50675" y="68023"/>
                          <a:pt x="54046" y="71875"/>
                        </a:cubicBezTo>
                        <a:cubicBezTo>
                          <a:pt x="60471" y="79072"/>
                          <a:pt x="64956" y="85168"/>
                          <a:pt x="67500" y="90163"/>
                        </a:cubicBezTo>
                        <a:cubicBezTo>
                          <a:pt x="70066" y="95159"/>
                          <a:pt x="71349" y="100069"/>
                          <a:pt x="71349" y="104895"/>
                        </a:cubicBezTo>
                        <a:cubicBezTo>
                          <a:pt x="71349" y="112769"/>
                          <a:pt x="68582" y="119183"/>
                          <a:pt x="63047" y="124136"/>
                        </a:cubicBezTo>
                        <a:cubicBezTo>
                          <a:pt x="57513" y="129110"/>
                          <a:pt x="50304" y="131597"/>
                          <a:pt x="41419" y="131597"/>
                        </a:cubicBezTo>
                        <a:cubicBezTo>
                          <a:pt x="35121" y="131597"/>
                          <a:pt x="28474" y="130507"/>
                          <a:pt x="21477" y="128327"/>
                        </a:cubicBezTo>
                        <a:cubicBezTo>
                          <a:pt x="14500" y="126147"/>
                          <a:pt x="7036" y="122834"/>
                          <a:pt x="-915" y="118389"/>
                        </a:cubicBezTo>
                        <a:lnTo>
                          <a:pt x="-915" y="138646"/>
                        </a:lnTo>
                        <a:cubicBezTo>
                          <a:pt x="7164" y="141884"/>
                          <a:pt x="14712" y="144329"/>
                          <a:pt x="21731" y="145980"/>
                        </a:cubicBezTo>
                        <a:cubicBezTo>
                          <a:pt x="28771" y="147631"/>
                          <a:pt x="35206" y="148456"/>
                          <a:pt x="41037" y="148456"/>
                        </a:cubicBezTo>
                        <a:cubicBezTo>
                          <a:pt x="56410" y="148456"/>
                          <a:pt x="68667" y="144615"/>
                          <a:pt x="77805" y="136931"/>
                        </a:cubicBezTo>
                        <a:cubicBezTo>
                          <a:pt x="86944" y="129269"/>
                          <a:pt x="91514" y="119024"/>
                          <a:pt x="91514" y="106197"/>
                        </a:cubicBezTo>
                        <a:cubicBezTo>
                          <a:pt x="91514" y="100101"/>
                          <a:pt x="90369" y="94323"/>
                          <a:pt x="88079" y="88862"/>
                        </a:cubicBezTo>
                        <a:cubicBezTo>
                          <a:pt x="85810" y="83422"/>
                          <a:pt x="81654" y="76998"/>
                          <a:pt x="75611" y="69589"/>
                        </a:cubicBezTo>
                        <a:cubicBezTo>
                          <a:pt x="73957" y="67663"/>
                          <a:pt x="68688" y="62118"/>
                          <a:pt x="59803" y="52952"/>
                        </a:cubicBezTo>
                        <a:cubicBezTo>
                          <a:pt x="50940" y="43787"/>
                          <a:pt x="38419" y="30971"/>
                          <a:pt x="22240" y="14503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BDA13B63-FF31-95C4-8041-B9C0A1DCAA60}"/>
                      </a:ext>
                    </a:extLst>
                  </p:cNvPr>
                  <p:cNvSpPr/>
                  <p:nvPr/>
                </p:nvSpPr>
                <p:spPr>
                  <a:xfrm flipV="1">
                    <a:off x="7867453" y="3471480"/>
                    <a:ext cx="102575" cy="153701"/>
                  </a:xfrm>
                  <a:custGeom>
                    <a:avLst/>
                    <a:gdLst>
                      <a:gd name="connsiteX0" fmla="*/ 49297 w 102575"/>
                      <a:gd name="connsiteY0" fmla="*/ 135516 h 153701"/>
                      <a:gd name="connsiteX1" fmla="*/ 25983 w 102575"/>
                      <a:gd name="connsiteY1" fmla="*/ 120276 h 153701"/>
                      <a:gd name="connsiteX2" fmla="*/ 18190 w 102575"/>
                      <a:gd name="connsiteY2" fmla="*/ 74493 h 153701"/>
                      <a:gd name="connsiteX3" fmla="*/ 25983 w 102575"/>
                      <a:gd name="connsiteY3" fmla="*/ 28805 h 153701"/>
                      <a:gd name="connsiteX4" fmla="*/ 49297 w 102575"/>
                      <a:gd name="connsiteY4" fmla="*/ 13565 h 153701"/>
                      <a:gd name="connsiteX5" fmla="*/ 72706 w 102575"/>
                      <a:gd name="connsiteY5" fmla="*/ 28805 h 153701"/>
                      <a:gd name="connsiteX6" fmla="*/ 80530 w 102575"/>
                      <a:gd name="connsiteY6" fmla="*/ 74493 h 153701"/>
                      <a:gd name="connsiteX7" fmla="*/ 72706 w 102575"/>
                      <a:gd name="connsiteY7" fmla="*/ 120276 h 153701"/>
                      <a:gd name="connsiteX8" fmla="*/ 49297 w 102575"/>
                      <a:gd name="connsiteY8" fmla="*/ 135516 h 153701"/>
                      <a:gd name="connsiteX9" fmla="*/ 49297 w 102575"/>
                      <a:gd name="connsiteY9" fmla="*/ 151391 h 153701"/>
                      <a:gd name="connsiteX10" fmla="*/ 87432 w 102575"/>
                      <a:gd name="connsiteY10" fmla="*/ 131675 h 153701"/>
                      <a:gd name="connsiteX11" fmla="*/ 100600 w 102575"/>
                      <a:gd name="connsiteY11" fmla="*/ 74493 h 153701"/>
                      <a:gd name="connsiteX12" fmla="*/ 87432 w 102575"/>
                      <a:gd name="connsiteY12" fmla="*/ 17375 h 153701"/>
                      <a:gd name="connsiteX13" fmla="*/ 49297 w 102575"/>
                      <a:gd name="connsiteY13" fmla="*/ -2310 h 153701"/>
                      <a:gd name="connsiteX14" fmla="*/ 11193 w 102575"/>
                      <a:gd name="connsiteY14" fmla="*/ 17375 h 153701"/>
                      <a:gd name="connsiteX15" fmla="*/ -1975 w 102575"/>
                      <a:gd name="connsiteY15" fmla="*/ 74493 h 153701"/>
                      <a:gd name="connsiteX16" fmla="*/ 11193 w 102575"/>
                      <a:gd name="connsiteY16" fmla="*/ 131675 h 153701"/>
                      <a:gd name="connsiteX17" fmla="*/ 49297 w 102575"/>
                      <a:gd name="connsiteY17" fmla="*/ 151391 h 153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2575" h="153701">
                        <a:moveTo>
                          <a:pt x="49297" y="135516"/>
                        </a:moveTo>
                        <a:cubicBezTo>
                          <a:pt x="38970" y="135516"/>
                          <a:pt x="31199" y="130436"/>
                          <a:pt x="25983" y="120276"/>
                        </a:cubicBezTo>
                        <a:cubicBezTo>
                          <a:pt x="20788" y="110138"/>
                          <a:pt x="18190" y="94876"/>
                          <a:pt x="18190" y="74493"/>
                        </a:cubicBezTo>
                        <a:cubicBezTo>
                          <a:pt x="18190" y="54194"/>
                          <a:pt x="20788" y="38965"/>
                          <a:pt x="25983" y="28805"/>
                        </a:cubicBezTo>
                        <a:cubicBezTo>
                          <a:pt x="31199" y="18645"/>
                          <a:pt x="38970" y="13565"/>
                          <a:pt x="49297" y="13565"/>
                        </a:cubicBezTo>
                        <a:cubicBezTo>
                          <a:pt x="59708" y="13565"/>
                          <a:pt x="67511" y="18645"/>
                          <a:pt x="72706" y="28805"/>
                        </a:cubicBezTo>
                        <a:cubicBezTo>
                          <a:pt x="77922" y="38965"/>
                          <a:pt x="80530" y="54194"/>
                          <a:pt x="80530" y="74493"/>
                        </a:cubicBezTo>
                        <a:cubicBezTo>
                          <a:pt x="80530" y="94876"/>
                          <a:pt x="77922" y="110138"/>
                          <a:pt x="72706" y="120276"/>
                        </a:cubicBezTo>
                        <a:cubicBezTo>
                          <a:pt x="67511" y="130436"/>
                          <a:pt x="59708" y="135516"/>
                          <a:pt x="49297" y="135516"/>
                        </a:cubicBezTo>
                        <a:close/>
                        <a:moveTo>
                          <a:pt x="49297" y="151391"/>
                        </a:moveTo>
                        <a:cubicBezTo>
                          <a:pt x="65942" y="151391"/>
                          <a:pt x="78654" y="144819"/>
                          <a:pt x="87432" y="131675"/>
                        </a:cubicBezTo>
                        <a:cubicBezTo>
                          <a:pt x="96211" y="118551"/>
                          <a:pt x="100600" y="99491"/>
                          <a:pt x="100600" y="74493"/>
                        </a:cubicBezTo>
                        <a:cubicBezTo>
                          <a:pt x="100600" y="49559"/>
                          <a:pt x="96211" y="30519"/>
                          <a:pt x="87432" y="17375"/>
                        </a:cubicBezTo>
                        <a:cubicBezTo>
                          <a:pt x="78654" y="4251"/>
                          <a:pt x="65942" y="-2310"/>
                          <a:pt x="49297" y="-2310"/>
                        </a:cubicBezTo>
                        <a:cubicBezTo>
                          <a:pt x="32672" y="-2310"/>
                          <a:pt x="19971" y="4251"/>
                          <a:pt x="11193" y="17375"/>
                        </a:cubicBezTo>
                        <a:cubicBezTo>
                          <a:pt x="2414" y="30519"/>
                          <a:pt x="-1975" y="49559"/>
                          <a:pt x="-1975" y="74493"/>
                        </a:cubicBezTo>
                        <a:cubicBezTo>
                          <a:pt x="-1975" y="99491"/>
                          <a:pt x="2414" y="118551"/>
                          <a:pt x="11193" y="131675"/>
                        </a:cubicBezTo>
                        <a:cubicBezTo>
                          <a:pt x="19971" y="144819"/>
                          <a:pt x="32672" y="151391"/>
                          <a:pt x="49297" y="151391"/>
                        </a:cubicBezTo>
                        <a:close/>
                      </a:path>
                    </a:pathLst>
                  </a:custGeom>
                  <a:solidFill>
                    <a:srgbClr val="555555"/>
                  </a:solidFill>
                  <a:ln w="32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8" name="Graphic 17">
                <a:extLst>
                  <a:ext uri="{FF2B5EF4-FFF2-40B4-BE49-F238E27FC236}">
                    <a16:creationId xmlns:a16="http://schemas.microsoft.com/office/drawing/2014/main" id="{2ACE8DE8-08B5-0547-35E7-1BD089E7B4C5}"/>
                  </a:ext>
                </a:extLst>
              </p:cNvPr>
              <p:cNvGrpSpPr/>
              <p:nvPr/>
            </p:nvGrpSpPr>
            <p:grpSpPr>
              <a:xfrm>
                <a:off x="7255989" y="3985069"/>
                <a:ext cx="223423" cy="1581769"/>
                <a:chOff x="7255989" y="3985069"/>
                <a:chExt cx="223423" cy="1581769"/>
              </a:xfrm>
              <a:solidFill>
                <a:srgbClr val="555555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A15C9E73-7216-0B35-9DB8-392ADD3750D8}"/>
                    </a:ext>
                  </a:extLst>
                </p:cNvPr>
                <p:cNvSpPr/>
                <p:nvPr/>
              </p:nvSpPr>
              <p:spPr>
                <a:xfrm rot="-5400000" flipV="1">
                  <a:off x="7253663" y="5390816"/>
                  <a:ext cx="185709" cy="166663"/>
                </a:xfrm>
                <a:custGeom>
                  <a:avLst/>
                  <a:gdLst>
                    <a:gd name="connsiteX0" fmla="*/ -3169 w 185709"/>
                    <a:gd name="connsiteY0" fmla="*/ 164501 h 166663"/>
                    <a:gd name="connsiteX1" fmla="*/ 51614 w 185709"/>
                    <a:gd name="connsiteY1" fmla="*/ 164501 h 166663"/>
                    <a:gd name="connsiteX2" fmla="*/ 89614 w 185709"/>
                    <a:gd name="connsiteY2" fmla="*/ 75312 h 166663"/>
                    <a:gd name="connsiteX3" fmla="*/ 127865 w 185709"/>
                    <a:gd name="connsiteY3" fmla="*/ 164501 h 166663"/>
                    <a:gd name="connsiteX4" fmla="*/ 182540 w 185709"/>
                    <a:gd name="connsiteY4" fmla="*/ 164501 h 166663"/>
                    <a:gd name="connsiteX5" fmla="*/ 182540 w 185709"/>
                    <a:gd name="connsiteY5" fmla="*/ -2162 h 166663"/>
                    <a:gd name="connsiteX6" fmla="*/ 141856 w 185709"/>
                    <a:gd name="connsiteY6" fmla="*/ -2162 h 166663"/>
                    <a:gd name="connsiteX7" fmla="*/ 141856 w 185709"/>
                    <a:gd name="connsiteY7" fmla="*/ 119746 h 166663"/>
                    <a:gd name="connsiteX8" fmla="*/ 103390 w 185709"/>
                    <a:gd name="connsiteY8" fmla="*/ 29877 h 166663"/>
                    <a:gd name="connsiteX9" fmla="*/ 76089 w 185709"/>
                    <a:gd name="connsiteY9" fmla="*/ 29877 h 166663"/>
                    <a:gd name="connsiteX10" fmla="*/ 37623 w 185709"/>
                    <a:gd name="connsiteY10" fmla="*/ 119746 h 166663"/>
                    <a:gd name="connsiteX11" fmla="*/ 37623 w 185709"/>
                    <a:gd name="connsiteY11" fmla="*/ -2162 h 166663"/>
                    <a:gd name="connsiteX12" fmla="*/ -3169 w 185709"/>
                    <a:gd name="connsiteY12" fmla="*/ -2162 h 166663"/>
                    <a:gd name="connsiteX13" fmla="*/ -3169 w 185709"/>
                    <a:gd name="connsiteY13" fmla="*/ 164501 h 1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5709" h="166663">
                      <a:moveTo>
                        <a:pt x="-3169" y="164501"/>
                      </a:moveTo>
                      <a:lnTo>
                        <a:pt x="51614" y="164501"/>
                      </a:lnTo>
                      <a:lnTo>
                        <a:pt x="89614" y="75312"/>
                      </a:lnTo>
                      <a:lnTo>
                        <a:pt x="127865" y="164501"/>
                      </a:lnTo>
                      <a:lnTo>
                        <a:pt x="182540" y="164501"/>
                      </a:lnTo>
                      <a:lnTo>
                        <a:pt x="182540" y="-2162"/>
                      </a:lnTo>
                      <a:lnTo>
                        <a:pt x="141856" y="-2162"/>
                      </a:lnTo>
                      <a:lnTo>
                        <a:pt x="141856" y="119746"/>
                      </a:lnTo>
                      <a:lnTo>
                        <a:pt x="103390" y="29877"/>
                      </a:lnTo>
                      <a:lnTo>
                        <a:pt x="76089" y="29877"/>
                      </a:lnTo>
                      <a:lnTo>
                        <a:pt x="37623" y="119746"/>
                      </a:lnTo>
                      <a:lnTo>
                        <a:pt x="37623" y="-2162"/>
                      </a:lnTo>
                      <a:lnTo>
                        <a:pt x="-3169" y="-2162"/>
                      </a:lnTo>
                      <a:lnTo>
                        <a:pt x="-3169" y="164501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BFAE7639-6D0F-28A0-4686-CA726EBB3E13}"/>
                    </a:ext>
                  </a:extLst>
                </p:cNvPr>
                <p:cNvSpPr/>
                <p:nvPr/>
              </p:nvSpPr>
              <p:spPr>
                <a:xfrm rot="-5400000" flipV="1">
                  <a:off x="7322991" y="5234324"/>
                  <a:ext cx="40004" cy="173700"/>
                </a:xfrm>
                <a:custGeom>
                  <a:avLst/>
                  <a:gdLst>
                    <a:gd name="connsiteX0" fmla="*/ -1083 w 40004"/>
                    <a:gd name="connsiteY0" fmla="*/ 122743 h 173700"/>
                    <a:gd name="connsiteX1" fmla="*/ 38921 w 40004"/>
                    <a:gd name="connsiteY1" fmla="*/ 122743 h 173700"/>
                    <a:gd name="connsiteX2" fmla="*/ 38921 w 40004"/>
                    <a:gd name="connsiteY2" fmla="*/ -2273 h 173700"/>
                    <a:gd name="connsiteX3" fmla="*/ -1083 w 40004"/>
                    <a:gd name="connsiteY3" fmla="*/ -2273 h 173700"/>
                    <a:gd name="connsiteX4" fmla="*/ -1083 w 40004"/>
                    <a:gd name="connsiteY4" fmla="*/ 122743 h 173700"/>
                    <a:gd name="connsiteX5" fmla="*/ -1083 w 40004"/>
                    <a:gd name="connsiteY5" fmla="*/ 171427 h 173700"/>
                    <a:gd name="connsiteX6" fmla="*/ 38921 w 40004"/>
                    <a:gd name="connsiteY6" fmla="*/ 171427 h 173700"/>
                    <a:gd name="connsiteX7" fmla="*/ 38921 w 40004"/>
                    <a:gd name="connsiteY7" fmla="*/ 138816 h 173700"/>
                    <a:gd name="connsiteX8" fmla="*/ -1083 w 40004"/>
                    <a:gd name="connsiteY8" fmla="*/ 138816 h 173700"/>
                    <a:gd name="connsiteX9" fmla="*/ -1083 w 40004"/>
                    <a:gd name="connsiteY9" fmla="*/ 171427 h 17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004" h="173700">
                      <a:moveTo>
                        <a:pt x="-1083" y="122743"/>
                      </a:moveTo>
                      <a:lnTo>
                        <a:pt x="38921" y="122743"/>
                      </a:lnTo>
                      <a:lnTo>
                        <a:pt x="38921" y="-2273"/>
                      </a:lnTo>
                      <a:lnTo>
                        <a:pt x="-1083" y="-2273"/>
                      </a:lnTo>
                      <a:lnTo>
                        <a:pt x="-1083" y="122743"/>
                      </a:lnTo>
                      <a:close/>
                      <a:moveTo>
                        <a:pt x="-1083" y="171427"/>
                      </a:moveTo>
                      <a:lnTo>
                        <a:pt x="38921" y="171427"/>
                      </a:lnTo>
                      <a:lnTo>
                        <a:pt x="38921" y="138816"/>
                      </a:lnTo>
                      <a:lnTo>
                        <a:pt x="-1083" y="138816"/>
                      </a:lnTo>
                      <a:lnTo>
                        <a:pt x="-1083" y="171427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A785FB9-9C02-B246-4077-5B81900F11D7}"/>
                    </a:ext>
                  </a:extLst>
                </p:cNvPr>
                <p:cNvSpPr/>
                <p:nvPr/>
              </p:nvSpPr>
              <p:spPr>
                <a:xfrm rot="-5400000" flipV="1">
                  <a:off x="7296995" y="5145768"/>
                  <a:ext cx="140766" cy="125015"/>
                </a:xfrm>
                <a:custGeom>
                  <a:avLst/>
                  <a:gdLst>
                    <a:gd name="connsiteX0" fmla="*/ 45363 w 140766"/>
                    <a:gd name="connsiteY0" fmla="*/ 62372 h 125015"/>
                    <a:gd name="connsiteX1" fmla="*/ 170 w 140766"/>
                    <a:gd name="connsiteY1" fmla="*/ 123415 h 125015"/>
                    <a:gd name="connsiteX2" fmla="*/ 42572 w 140766"/>
                    <a:gd name="connsiteY2" fmla="*/ 123415 h 125015"/>
                    <a:gd name="connsiteX3" fmla="*/ 68156 w 140766"/>
                    <a:gd name="connsiteY3" fmla="*/ 86375 h 125015"/>
                    <a:gd name="connsiteX4" fmla="*/ 94098 w 140766"/>
                    <a:gd name="connsiteY4" fmla="*/ 123415 h 125015"/>
                    <a:gd name="connsiteX5" fmla="*/ 136500 w 140766"/>
                    <a:gd name="connsiteY5" fmla="*/ 123415 h 125015"/>
                    <a:gd name="connsiteX6" fmla="*/ 91307 w 140766"/>
                    <a:gd name="connsiteY6" fmla="*/ 62586 h 125015"/>
                    <a:gd name="connsiteX7" fmla="*/ 138719 w 140766"/>
                    <a:gd name="connsiteY7" fmla="*/ -1600 h 125015"/>
                    <a:gd name="connsiteX8" fmla="*/ 96353 w 140766"/>
                    <a:gd name="connsiteY8" fmla="*/ -1600 h 125015"/>
                    <a:gd name="connsiteX9" fmla="*/ 68156 w 140766"/>
                    <a:gd name="connsiteY9" fmla="*/ 37905 h 125015"/>
                    <a:gd name="connsiteX10" fmla="*/ 40318 w 140766"/>
                    <a:gd name="connsiteY10" fmla="*/ -1600 h 125015"/>
                    <a:gd name="connsiteX11" fmla="*/ -2048 w 140766"/>
                    <a:gd name="connsiteY11" fmla="*/ -1600 h 125015"/>
                    <a:gd name="connsiteX12" fmla="*/ 45363 w 140766"/>
                    <a:gd name="connsiteY12" fmla="*/ 62372 h 12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0766" h="125015">
                      <a:moveTo>
                        <a:pt x="45363" y="62372"/>
                      </a:moveTo>
                      <a:lnTo>
                        <a:pt x="170" y="123415"/>
                      </a:lnTo>
                      <a:lnTo>
                        <a:pt x="42572" y="123415"/>
                      </a:lnTo>
                      <a:lnTo>
                        <a:pt x="68156" y="86375"/>
                      </a:lnTo>
                      <a:lnTo>
                        <a:pt x="94098" y="123415"/>
                      </a:lnTo>
                      <a:lnTo>
                        <a:pt x="136500" y="123415"/>
                      </a:lnTo>
                      <a:lnTo>
                        <a:pt x="91307" y="62586"/>
                      </a:lnTo>
                      <a:lnTo>
                        <a:pt x="138719" y="-1600"/>
                      </a:lnTo>
                      <a:lnTo>
                        <a:pt x="96353" y="-1600"/>
                      </a:lnTo>
                      <a:lnTo>
                        <a:pt x="68156" y="37905"/>
                      </a:lnTo>
                      <a:lnTo>
                        <a:pt x="40318" y="-1600"/>
                      </a:lnTo>
                      <a:lnTo>
                        <a:pt x="-2048" y="-1600"/>
                      </a:lnTo>
                      <a:lnTo>
                        <a:pt x="45363" y="62372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1C1AF325-9FB4-8333-D89B-8ABBD5FEC85E}"/>
                    </a:ext>
                  </a:extLst>
                </p:cNvPr>
                <p:cNvSpPr/>
                <p:nvPr/>
              </p:nvSpPr>
              <p:spPr>
                <a:xfrm rot="-5400000" flipV="1">
                  <a:off x="7322991" y="5008514"/>
                  <a:ext cx="40004" cy="173700"/>
                </a:xfrm>
                <a:custGeom>
                  <a:avLst/>
                  <a:gdLst>
                    <a:gd name="connsiteX0" fmla="*/ -1083 w 40004"/>
                    <a:gd name="connsiteY0" fmla="*/ 122725 h 173700"/>
                    <a:gd name="connsiteX1" fmla="*/ 38921 w 40004"/>
                    <a:gd name="connsiteY1" fmla="*/ 122725 h 173700"/>
                    <a:gd name="connsiteX2" fmla="*/ 38921 w 40004"/>
                    <a:gd name="connsiteY2" fmla="*/ -2291 h 173700"/>
                    <a:gd name="connsiteX3" fmla="*/ -1083 w 40004"/>
                    <a:gd name="connsiteY3" fmla="*/ -2291 h 173700"/>
                    <a:gd name="connsiteX4" fmla="*/ -1083 w 40004"/>
                    <a:gd name="connsiteY4" fmla="*/ 122725 h 173700"/>
                    <a:gd name="connsiteX5" fmla="*/ -1083 w 40004"/>
                    <a:gd name="connsiteY5" fmla="*/ 171410 h 173700"/>
                    <a:gd name="connsiteX6" fmla="*/ 38921 w 40004"/>
                    <a:gd name="connsiteY6" fmla="*/ 171410 h 173700"/>
                    <a:gd name="connsiteX7" fmla="*/ 38921 w 40004"/>
                    <a:gd name="connsiteY7" fmla="*/ 138798 h 173700"/>
                    <a:gd name="connsiteX8" fmla="*/ -1083 w 40004"/>
                    <a:gd name="connsiteY8" fmla="*/ 138798 h 173700"/>
                    <a:gd name="connsiteX9" fmla="*/ -1083 w 40004"/>
                    <a:gd name="connsiteY9" fmla="*/ 171410 h 17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004" h="173700">
                      <a:moveTo>
                        <a:pt x="-1083" y="122725"/>
                      </a:moveTo>
                      <a:lnTo>
                        <a:pt x="38921" y="122725"/>
                      </a:lnTo>
                      <a:lnTo>
                        <a:pt x="38921" y="-2291"/>
                      </a:lnTo>
                      <a:lnTo>
                        <a:pt x="-1083" y="-2291"/>
                      </a:lnTo>
                      <a:lnTo>
                        <a:pt x="-1083" y="122725"/>
                      </a:lnTo>
                      <a:close/>
                      <a:moveTo>
                        <a:pt x="-1083" y="171410"/>
                      </a:moveTo>
                      <a:lnTo>
                        <a:pt x="38921" y="171410"/>
                      </a:lnTo>
                      <a:lnTo>
                        <a:pt x="38921" y="138798"/>
                      </a:lnTo>
                      <a:lnTo>
                        <a:pt x="-1083" y="138798"/>
                      </a:lnTo>
                      <a:lnTo>
                        <a:pt x="-1083" y="171410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B7D8362D-217A-EA6D-4988-69BE086CAF8C}"/>
                    </a:ext>
                  </a:extLst>
                </p:cNvPr>
                <p:cNvSpPr/>
                <p:nvPr/>
              </p:nvSpPr>
              <p:spPr>
                <a:xfrm rot="-5400000" flipV="1">
                  <a:off x="7302935" y="4910137"/>
                  <a:ext cx="125881" cy="128015"/>
                </a:xfrm>
                <a:custGeom>
                  <a:avLst/>
                  <a:gdLst>
                    <a:gd name="connsiteX0" fmla="*/ 123600 w 125881"/>
                    <a:gd name="connsiteY0" fmla="*/ 74456 h 128015"/>
                    <a:gd name="connsiteX1" fmla="*/ 123600 w 125881"/>
                    <a:gd name="connsiteY1" fmla="*/ -1661 h 128015"/>
                    <a:gd name="connsiteX2" fmla="*/ 83345 w 125881"/>
                    <a:gd name="connsiteY2" fmla="*/ -1661 h 128015"/>
                    <a:gd name="connsiteX3" fmla="*/ 83345 w 125881"/>
                    <a:gd name="connsiteY3" fmla="*/ 10734 h 128015"/>
                    <a:gd name="connsiteX4" fmla="*/ 83345 w 125881"/>
                    <a:gd name="connsiteY4" fmla="*/ 56597 h 128015"/>
                    <a:gd name="connsiteX5" fmla="*/ 82630 w 125881"/>
                    <a:gd name="connsiteY5" fmla="*/ 78921 h 128015"/>
                    <a:gd name="connsiteX6" fmla="*/ 80125 w 125881"/>
                    <a:gd name="connsiteY6" fmla="*/ 87958 h 128015"/>
                    <a:gd name="connsiteX7" fmla="*/ 73720 w 125881"/>
                    <a:gd name="connsiteY7" fmla="*/ 94066 h 128015"/>
                    <a:gd name="connsiteX8" fmla="*/ 64560 w 125881"/>
                    <a:gd name="connsiteY8" fmla="*/ 96244 h 128015"/>
                    <a:gd name="connsiteX9" fmla="*/ 44880 w 125881"/>
                    <a:gd name="connsiteY9" fmla="*/ 86565 h 128015"/>
                    <a:gd name="connsiteX10" fmla="*/ 37723 w 125881"/>
                    <a:gd name="connsiteY10" fmla="*/ 59847 h 128015"/>
                    <a:gd name="connsiteX11" fmla="*/ 37723 w 125881"/>
                    <a:gd name="connsiteY11" fmla="*/ -1661 h 128015"/>
                    <a:gd name="connsiteX12" fmla="*/ -2281 w 125881"/>
                    <a:gd name="connsiteY12" fmla="*/ -1661 h 128015"/>
                    <a:gd name="connsiteX13" fmla="*/ -2281 w 125881"/>
                    <a:gd name="connsiteY13" fmla="*/ 123355 h 128015"/>
                    <a:gd name="connsiteX14" fmla="*/ 37723 w 125881"/>
                    <a:gd name="connsiteY14" fmla="*/ 123355 h 128015"/>
                    <a:gd name="connsiteX15" fmla="*/ 37723 w 125881"/>
                    <a:gd name="connsiteY15" fmla="*/ 105067 h 128015"/>
                    <a:gd name="connsiteX16" fmla="*/ 56938 w 125881"/>
                    <a:gd name="connsiteY16" fmla="*/ 121176 h 128015"/>
                    <a:gd name="connsiteX17" fmla="*/ 79445 w 125881"/>
                    <a:gd name="connsiteY17" fmla="*/ 126355 h 128015"/>
                    <a:gd name="connsiteX18" fmla="*/ 112365 w 125881"/>
                    <a:gd name="connsiteY18" fmla="*/ 113068 h 128015"/>
                    <a:gd name="connsiteX19" fmla="*/ 123600 w 125881"/>
                    <a:gd name="connsiteY19" fmla="*/ 74456 h 128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25881" h="128015">
                      <a:moveTo>
                        <a:pt x="123600" y="74456"/>
                      </a:moveTo>
                      <a:lnTo>
                        <a:pt x="123600" y="-1661"/>
                      </a:lnTo>
                      <a:lnTo>
                        <a:pt x="83345" y="-1661"/>
                      </a:lnTo>
                      <a:lnTo>
                        <a:pt x="83345" y="10734"/>
                      </a:lnTo>
                      <a:lnTo>
                        <a:pt x="83345" y="56597"/>
                      </a:lnTo>
                      <a:cubicBezTo>
                        <a:pt x="83345" y="67384"/>
                        <a:pt x="83107" y="74825"/>
                        <a:pt x="82630" y="78921"/>
                      </a:cubicBezTo>
                      <a:cubicBezTo>
                        <a:pt x="82153" y="83017"/>
                        <a:pt x="81318" y="86029"/>
                        <a:pt x="80125" y="87958"/>
                      </a:cubicBezTo>
                      <a:cubicBezTo>
                        <a:pt x="78551" y="90577"/>
                        <a:pt x="76415" y="92613"/>
                        <a:pt x="73720" y="94066"/>
                      </a:cubicBezTo>
                      <a:cubicBezTo>
                        <a:pt x="71048" y="95518"/>
                        <a:pt x="67995" y="96244"/>
                        <a:pt x="64560" y="96244"/>
                      </a:cubicBezTo>
                      <a:cubicBezTo>
                        <a:pt x="56211" y="96244"/>
                        <a:pt x="49650" y="93018"/>
                        <a:pt x="44880" y="86565"/>
                      </a:cubicBezTo>
                      <a:cubicBezTo>
                        <a:pt x="40109" y="80135"/>
                        <a:pt x="37723" y="71230"/>
                        <a:pt x="37723" y="59847"/>
                      </a:cubicBezTo>
                      <a:lnTo>
                        <a:pt x="37723" y="-1661"/>
                      </a:lnTo>
                      <a:lnTo>
                        <a:pt x="-2281" y="-1661"/>
                      </a:lnTo>
                      <a:lnTo>
                        <a:pt x="-2281" y="123355"/>
                      </a:lnTo>
                      <a:lnTo>
                        <a:pt x="37723" y="123355"/>
                      </a:lnTo>
                      <a:lnTo>
                        <a:pt x="37723" y="105067"/>
                      </a:lnTo>
                      <a:cubicBezTo>
                        <a:pt x="43759" y="112354"/>
                        <a:pt x="50164" y="117723"/>
                        <a:pt x="56938" y="121176"/>
                      </a:cubicBezTo>
                      <a:cubicBezTo>
                        <a:pt x="63737" y="124629"/>
                        <a:pt x="71239" y="126355"/>
                        <a:pt x="79445" y="126355"/>
                      </a:cubicBezTo>
                      <a:cubicBezTo>
                        <a:pt x="93901" y="126355"/>
                        <a:pt x="104874" y="121926"/>
                        <a:pt x="112365" y="113068"/>
                      </a:cubicBezTo>
                      <a:cubicBezTo>
                        <a:pt x="119855" y="104234"/>
                        <a:pt x="123600" y="91363"/>
                        <a:pt x="123600" y="74456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37DA343D-4D70-ABE1-1ABB-7D25467F9843}"/>
                    </a:ext>
                  </a:extLst>
                </p:cNvPr>
                <p:cNvSpPr/>
                <p:nvPr/>
              </p:nvSpPr>
              <p:spPr>
                <a:xfrm rot="-5400000" flipV="1">
                  <a:off x="7323492" y="4727514"/>
                  <a:ext cx="134397" cy="177129"/>
                </a:xfrm>
                <a:custGeom>
                  <a:avLst/>
                  <a:gdLst>
                    <a:gd name="connsiteX0" fmla="*/ 91994 w 134397"/>
                    <a:gd name="connsiteY0" fmla="*/ 69565 h 177129"/>
                    <a:gd name="connsiteX1" fmla="*/ 73746 w 134397"/>
                    <a:gd name="connsiteY1" fmla="*/ 53491 h 177129"/>
                    <a:gd name="connsiteX2" fmla="*/ 50738 w 134397"/>
                    <a:gd name="connsiteY2" fmla="*/ 48348 h 177129"/>
                    <a:gd name="connsiteX3" fmla="*/ 12809 w 134397"/>
                    <a:gd name="connsiteY3" fmla="*/ 66350 h 177129"/>
                    <a:gd name="connsiteX4" fmla="*/ -2148 w 134397"/>
                    <a:gd name="connsiteY4" fmla="*/ 112320 h 177129"/>
                    <a:gd name="connsiteX5" fmla="*/ 12809 w 134397"/>
                    <a:gd name="connsiteY5" fmla="*/ 158219 h 177129"/>
                    <a:gd name="connsiteX6" fmla="*/ 50738 w 134397"/>
                    <a:gd name="connsiteY6" fmla="*/ 176150 h 177129"/>
                    <a:gd name="connsiteX7" fmla="*/ 73746 w 134397"/>
                    <a:gd name="connsiteY7" fmla="*/ 171006 h 177129"/>
                    <a:gd name="connsiteX8" fmla="*/ 91994 w 134397"/>
                    <a:gd name="connsiteY8" fmla="*/ 154826 h 177129"/>
                    <a:gd name="connsiteX9" fmla="*/ 91994 w 134397"/>
                    <a:gd name="connsiteY9" fmla="*/ 173364 h 177129"/>
                    <a:gd name="connsiteX10" fmla="*/ 132249 w 134397"/>
                    <a:gd name="connsiteY10" fmla="*/ 173364 h 177129"/>
                    <a:gd name="connsiteX11" fmla="*/ 132249 w 134397"/>
                    <a:gd name="connsiteY11" fmla="*/ 60957 h 177129"/>
                    <a:gd name="connsiteX12" fmla="*/ 113177 w 134397"/>
                    <a:gd name="connsiteY12" fmla="*/ 14915 h 177129"/>
                    <a:gd name="connsiteX13" fmla="*/ 57894 w 134397"/>
                    <a:gd name="connsiteY13" fmla="*/ -980 h 177129"/>
                    <a:gd name="connsiteX14" fmla="*/ 35173 w 134397"/>
                    <a:gd name="connsiteY14" fmla="*/ 806 h 177129"/>
                    <a:gd name="connsiteX15" fmla="*/ 13167 w 134397"/>
                    <a:gd name="connsiteY15" fmla="*/ 6271 h 177129"/>
                    <a:gd name="connsiteX16" fmla="*/ 13167 w 134397"/>
                    <a:gd name="connsiteY16" fmla="*/ 37418 h 177129"/>
                    <a:gd name="connsiteX17" fmla="*/ 33705 w 134397"/>
                    <a:gd name="connsiteY17" fmla="*/ 28417 h 177129"/>
                    <a:gd name="connsiteX18" fmla="*/ 53958 w 134397"/>
                    <a:gd name="connsiteY18" fmla="*/ 25452 h 177129"/>
                    <a:gd name="connsiteX19" fmla="*/ 82798 w 134397"/>
                    <a:gd name="connsiteY19" fmla="*/ 34060 h 177129"/>
                    <a:gd name="connsiteX20" fmla="*/ 91994 w 134397"/>
                    <a:gd name="connsiteY20" fmla="*/ 60957 h 177129"/>
                    <a:gd name="connsiteX21" fmla="*/ 91994 w 134397"/>
                    <a:gd name="connsiteY21" fmla="*/ 69565 h 177129"/>
                    <a:gd name="connsiteX22" fmla="*/ 65587 w 134397"/>
                    <a:gd name="connsiteY22" fmla="*/ 147360 h 177129"/>
                    <a:gd name="connsiteX23" fmla="*/ 46229 w 134397"/>
                    <a:gd name="connsiteY23" fmla="*/ 138181 h 177129"/>
                    <a:gd name="connsiteX24" fmla="*/ 39323 w 134397"/>
                    <a:gd name="connsiteY24" fmla="*/ 112320 h 177129"/>
                    <a:gd name="connsiteX25" fmla="*/ 46014 w 134397"/>
                    <a:gd name="connsiteY25" fmla="*/ 86246 h 177129"/>
                    <a:gd name="connsiteX26" fmla="*/ 65587 w 134397"/>
                    <a:gd name="connsiteY26" fmla="*/ 77387 h 177129"/>
                    <a:gd name="connsiteX27" fmla="*/ 85053 w 134397"/>
                    <a:gd name="connsiteY27" fmla="*/ 86531 h 177129"/>
                    <a:gd name="connsiteX28" fmla="*/ 91994 w 134397"/>
                    <a:gd name="connsiteY28" fmla="*/ 112320 h 177129"/>
                    <a:gd name="connsiteX29" fmla="*/ 85053 w 134397"/>
                    <a:gd name="connsiteY29" fmla="*/ 138181 h 177129"/>
                    <a:gd name="connsiteX30" fmla="*/ 65587 w 134397"/>
                    <a:gd name="connsiteY30" fmla="*/ 147360 h 17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34397" h="177129">
                      <a:moveTo>
                        <a:pt x="91994" y="69565"/>
                      </a:moveTo>
                      <a:cubicBezTo>
                        <a:pt x="86484" y="62278"/>
                        <a:pt x="80401" y="56920"/>
                        <a:pt x="73746" y="53491"/>
                      </a:cubicBezTo>
                      <a:cubicBezTo>
                        <a:pt x="67114" y="50062"/>
                        <a:pt x="59445" y="48348"/>
                        <a:pt x="50738" y="48348"/>
                      </a:cubicBezTo>
                      <a:cubicBezTo>
                        <a:pt x="35447" y="48348"/>
                        <a:pt x="22804" y="54349"/>
                        <a:pt x="12809" y="66350"/>
                      </a:cubicBezTo>
                      <a:cubicBezTo>
                        <a:pt x="2837" y="78376"/>
                        <a:pt x="-2148" y="93699"/>
                        <a:pt x="-2148" y="112320"/>
                      </a:cubicBezTo>
                      <a:cubicBezTo>
                        <a:pt x="-2148" y="130989"/>
                        <a:pt x="2837" y="146289"/>
                        <a:pt x="12809" y="158219"/>
                      </a:cubicBezTo>
                      <a:cubicBezTo>
                        <a:pt x="22804" y="170173"/>
                        <a:pt x="35447" y="176150"/>
                        <a:pt x="50738" y="176150"/>
                      </a:cubicBezTo>
                      <a:cubicBezTo>
                        <a:pt x="59445" y="176150"/>
                        <a:pt x="67114" y="174435"/>
                        <a:pt x="73746" y="171006"/>
                      </a:cubicBezTo>
                      <a:cubicBezTo>
                        <a:pt x="80401" y="167601"/>
                        <a:pt x="86484" y="162208"/>
                        <a:pt x="91994" y="154826"/>
                      </a:cubicBezTo>
                      <a:lnTo>
                        <a:pt x="91994" y="173364"/>
                      </a:lnTo>
                      <a:lnTo>
                        <a:pt x="132249" y="173364"/>
                      </a:lnTo>
                      <a:lnTo>
                        <a:pt x="132249" y="60957"/>
                      </a:lnTo>
                      <a:cubicBezTo>
                        <a:pt x="132249" y="40859"/>
                        <a:pt x="125892" y="25512"/>
                        <a:pt x="113177" y="14915"/>
                      </a:cubicBezTo>
                      <a:cubicBezTo>
                        <a:pt x="100463" y="4319"/>
                        <a:pt x="82035" y="-980"/>
                        <a:pt x="57894" y="-980"/>
                      </a:cubicBezTo>
                      <a:cubicBezTo>
                        <a:pt x="50070" y="-980"/>
                        <a:pt x="42496" y="-384"/>
                        <a:pt x="35173" y="806"/>
                      </a:cubicBezTo>
                      <a:cubicBezTo>
                        <a:pt x="27873" y="1997"/>
                        <a:pt x="20538" y="3818"/>
                        <a:pt x="13167" y="6271"/>
                      </a:cubicBezTo>
                      <a:lnTo>
                        <a:pt x="13167" y="37418"/>
                      </a:lnTo>
                      <a:cubicBezTo>
                        <a:pt x="20156" y="33394"/>
                        <a:pt x="27002" y="30393"/>
                        <a:pt x="33705" y="28417"/>
                      </a:cubicBezTo>
                      <a:cubicBezTo>
                        <a:pt x="40432" y="26441"/>
                        <a:pt x="47183" y="25452"/>
                        <a:pt x="53958" y="25452"/>
                      </a:cubicBezTo>
                      <a:cubicBezTo>
                        <a:pt x="67078" y="25452"/>
                        <a:pt x="76692" y="28322"/>
                        <a:pt x="82798" y="34060"/>
                      </a:cubicBezTo>
                      <a:cubicBezTo>
                        <a:pt x="88929" y="39799"/>
                        <a:pt x="91994" y="48765"/>
                        <a:pt x="91994" y="60957"/>
                      </a:cubicBezTo>
                      <a:lnTo>
                        <a:pt x="91994" y="69565"/>
                      </a:lnTo>
                      <a:close/>
                      <a:moveTo>
                        <a:pt x="65587" y="147360"/>
                      </a:moveTo>
                      <a:cubicBezTo>
                        <a:pt x="57310" y="147360"/>
                        <a:pt x="50857" y="144300"/>
                        <a:pt x="46229" y="138181"/>
                      </a:cubicBezTo>
                      <a:cubicBezTo>
                        <a:pt x="41625" y="132085"/>
                        <a:pt x="39323" y="123465"/>
                        <a:pt x="39323" y="112320"/>
                      </a:cubicBezTo>
                      <a:cubicBezTo>
                        <a:pt x="39323" y="100843"/>
                        <a:pt x="41554" y="92151"/>
                        <a:pt x="46014" y="86246"/>
                      </a:cubicBezTo>
                      <a:cubicBezTo>
                        <a:pt x="50499" y="80340"/>
                        <a:pt x="57024" y="77387"/>
                        <a:pt x="65587" y="77387"/>
                      </a:cubicBezTo>
                      <a:cubicBezTo>
                        <a:pt x="73936" y="77387"/>
                        <a:pt x="80425" y="80435"/>
                        <a:pt x="85053" y="86531"/>
                      </a:cubicBezTo>
                      <a:cubicBezTo>
                        <a:pt x="89680" y="92627"/>
                        <a:pt x="91994" y="101224"/>
                        <a:pt x="91994" y="112320"/>
                      </a:cubicBezTo>
                      <a:cubicBezTo>
                        <a:pt x="91994" y="123465"/>
                        <a:pt x="89680" y="132085"/>
                        <a:pt x="85053" y="138181"/>
                      </a:cubicBezTo>
                      <a:cubicBezTo>
                        <a:pt x="80425" y="144300"/>
                        <a:pt x="73936" y="147360"/>
                        <a:pt x="65587" y="147360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39ED8361-E28A-5945-DA14-AC4FCA5794EA}"/>
                    </a:ext>
                  </a:extLst>
                </p:cNvPr>
                <p:cNvSpPr/>
                <p:nvPr/>
              </p:nvSpPr>
              <p:spPr>
                <a:xfrm rot="-5400000" flipV="1">
                  <a:off x="7429997" y="4729809"/>
                  <a:ext cx="12722" cy="1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2" h="12700"/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2BF1E08E-AAE9-9E0C-B6CA-9A3CC52881F8}"/>
                    </a:ext>
                  </a:extLst>
                </p:cNvPr>
                <p:cNvSpPr/>
                <p:nvPr/>
              </p:nvSpPr>
              <p:spPr>
                <a:xfrm rot="-5400000" flipV="1">
                  <a:off x="7271160" y="4470666"/>
                  <a:ext cx="150714" cy="166663"/>
                </a:xfrm>
                <a:custGeom>
                  <a:avLst/>
                  <a:gdLst>
                    <a:gd name="connsiteX0" fmla="*/ 58472 w 150714"/>
                    <a:gd name="connsiteY0" fmla="*/ 90527 h 166663"/>
                    <a:gd name="connsiteX1" fmla="*/ 77866 w 150714"/>
                    <a:gd name="connsiteY1" fmla="*/ 95527 h 166663"/>
                    <a:gd name="connsiteX2" fmla="*/ 83734 w 150714"/>
                    <a:gd name="connsiteY2" fmla="*/ 112065 h 166663"/>
                    <a:gd name="connsiteX3" fmla="*/ 77866 w 150714"/>
                    <a:gd name="connsiteY3" fmla="*/ 128353 h 166663"/>
                    <a:gd name="connsiteX4" fmla="*/ 58472 w 150714"/>
                    <a:gd name="connsiteY4" fmla="*/ 133282 h 166663"/>
                    <a:gd name="connsiteX5" fmla="*/ 40366 w 150714"/>
                    <a:gd name="connsiteY5" fmla="*/ 133282 h 166663"/>
                    <a:gd name="connsiteX6" fmla="*/ 40366 w 150714"/>
                    <a:gd name="connsiteY6" fmla="*/ 90527 h 166663"/>
                    <a:gd name="connsiteX7" fmla="*/ 58472 w 150714"/>
                    <a:gd name="connsiteY7" fmla="*/ 90527 h 166663"/>
                    <a:gd name="connsiteX8" fmla="*/ 40366 w 150714"/>
                    <a:gd name="connsiteY8" fmla="*/ 60845 h 166663"/>
                    <a:gd name="connsiteX9" fmla="*/ 40366 w 150714"/>
                    <a:gd name="connsiteY9" fmla="*/ -2235 h 166663"/>
                    <a:gd name="connsiteX10" fmla="*/ -2680 w 150714"/>
                    <a:gd name="connsiteY10" fmla="*/ -2235 h 166663"/>
                    <a:gd name="connsiteX11" fmla="*/ -2680 w 150714"/>
                    <a:gd name="connsiteY11" fmla="*/ 164429 h 166663"/>
                    <a:gd name="connsiteX12" fmla="*/ 63052 w 150714"/>
                    <a:gd name="connsiteY12" fmla="*/ 164429 h 166663"/>
                    <a:gd name="connsiteX13" fmla="*/ 111394 w 150714"/>
                    <a:gd name="connsiteY13" fmla="*/ 153356 h 166663"/>
                    <a:gd name="connsiteX14" fmla="*/ 126780 w 150714"/>
                    <a:gd name="connsiteY14" fmla="*/ 118423 h 166663"/>
                    <a:gd name="connsiteX15" fmla="*/ 118765 w 150714"/>
                    <a:gd name="connsiteY15" fmla="*/ 91313 h 166663"/>
                    <a:gd name="connsiteX16" fmla="*/ 94683 w 150714"/>
                    <a:gd name="connsiteY16" fmla="*/ 75668 h 166663"/>
                    <a:gd name="connsiteX17" fmla="*/ 110499 w 150714"/>
                    <a:gd name="connsiteY17" fmla="*/ 66560 h 166663"/>
                    <a:gd name="connsiteX18" fmla="*/ 124669 w 150714"/>
                    <a:gd name="connsiteY18" fmla="*/ 45093 h 166663"/>
                    <a:gd name="connsiteX19" fmla="*/ 148034 w 150714"/>
                    <a:gd name="connsiteY19" fmla="*/ -2235 h 166663"/>
                    <a:gd name="connsiteX20" fmla="*/ 102198 w 150714"/>
                    <a:gd name="connsiteY20" fmla="*/ -2235 h 166663"/>
                    <a:gd name="connsiteX21" fmla="*/ 81838 w 150714"/>
                    <a:gd name="connsiteY21" fmla="*/ 39163 h 166663"/>
                    <a:gd name="connsiteX22" fmla="*/ 69350 w 150714"/>
                    <a:gd name="connsiteY22" fmla="*/ 56237 h 166663"/>
                    <a:gd name="connsiteX23" fmla="*/ 52532 w 150714"/>
                    <a:gd name="connsiteY23" fmla="*/ 60845 h 166663"/>
                    <a:gd name="connsiteX24" fmla="*/ 40366 w 150714"/>
                    <a:gd name="connsiteY24" fmla="*/ 60845 h 1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714" h="166663">
                      <a:moveTo>
                        <a:pt x="58472" y="90527"/>
                      </a:moveTo>
                      <a:cubicBezTo>
                        <a:pt x="67489" y="90527"/>
                        <a:pt x="73954" y="92194"/>
                        <a:pt x="77866" y="95527"/>
                      </a:cubicBezTo>
                      <a:cubicBezTo>
                        <a:pt x="81778" y="98885"/>
                        <a:pt x="83734" y="104398"/>
                        <a:pt x="83734" y="112065"/>
                      </a:cubicBezTo>
                      <a:cubicBezTo>
                        <a:pt x="83734" y="119662"/>
                        <a:pt x="81778" y="125091"/>
                        <a:pt x="77866" y="128353"/>
                      </a:cubicBezTo>
                      <a:cubicBezTo>
                        <a:pt x="73954" y="131639"/>
                        <a:pt x="67489" y="133282"/>
                        <a:pt x="58472" y="133282"/>
                      </a:cubicBezTo>
                      <a:lnTo>
                        <a:pt x="40366" y="133282"/>
                      </a:lnTo>
                      <a:lnTo>
                        <a:pt x="40366" y="90527"/>
                      </a:lnTo>
                      <a:lnTo>
                        <a:pt x="58472" y="90527"/>
                      </a:lnTo>
                      <a:close/>
                      <a:moveTo>
                        <a:pt x="40366" y="60845"/>
                      </a:moveTo>
                      <a:lnTo>
                        <a:pt x="40366" y="-2235"/>
                      </a:lnTo>
                      <a:lnTo>
                        <a:pt x="-2680" y="-2235"/>
                      </a:lnTo>
                      <a:lnTo>
                        <a:pt x="-2680" y="164429"/>
                      </a:lnTo>
                      <a:lnTo>
                        <a:pt x="63052" y="164429"/>
                      </a:lnTo>
                      <a:cubicBezTo>
                        <a:pt x="85046" y="164429"/>
                        <a:pt x="101160" y="160738"/>
                        <a:pt x="111394" y="153356"/>
                      </a:cubicBezTo>
                      <a:cubicBezTo>
                        <a:pt x="121651" y="145998"/>
                        <a:pt x="126780" y="134354"/>
                        <a:pt x="126780" y="118423"/>
                      </a:cubicBezTo>
                      <a:cubicBezTo>
                        <a:pt x="126780" y="107422"/>
                        <a:pt x="124108" y="98385"/>
                        <a:pt x="118765" y="91313"/>
                      </a:cubicBezTo>
                      <a:cubicBezTo>
                        <a:pt x="113445" y="84240"/>
                        <a:pt x="105418" y="79025"/>
                        <a:pt x="94683" y="75668"/>
                      </a:cubicBezTo>
                      <a:cubicBezTo>
                        <a:pt x="100576" y="74334"/>
                        <a:pt x="105847" y="71298"/>
                        <a:pt x="110499" y="66560"/>
                      </a:cubicBezTo>
                      <a:cubicBezTo>
                        <a:pt x="115175" y="61845"/>
                        <a:pt x="119898" y="54689"/>
                        <a:pt x="124669" y="45093"/>
                      </a:cubicBezTo>
                      <a:lnTo>
                        <a:pt x="148034" y="-2235"/>
                      </a:lnTo>
                      <a:lnTo>
                        <a:pt x="102198" y="-2235"/>
                      </a:lnTo>
                      <a:lnTo>
                        <a:pt x="81838" y="39163"/>
                      </a:lnTo>
                      <a:cubicBezTo>
                        <a:pt x="77734" y="47498"/>
                        <a:pt x="73572" y="53189"/>
                        <a:pt x="69350" y="56237"/>
                      </a:cubicBezTo>
                      <a:cubicBezTo>
                        <a:pt x="65151" y="59309"/>
                        <a:pt x="59545" y="60845"/>
                        <a:pt x="52532" y="60845"/>
                      </a:cubicBezTo>
                      <a:lnTo>
                        <a:pt x="40366" y="60845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D8990C-9FCA-24A1-0F7C-FBA7FFE8578D}"/>
                    </a:ext>
                  </a:extLst>
                </p:cNvPr>
                <p:cNvSpPr/>
                <p:nvPr/>
              </p:nvSpPr>
              <p:spPr>
                <a:xfrm rot="-5400000" flipV="1">
                  <a:off x="7304151" y="4335502"/>
                  <a:ext cx="126704" cy="131266"/>
                </a:xfrm>
                <a:custGeom>
                  <a:avLst/>
                  <a:gdLst>
                    <a:gd name="connsiteX0" fmla="*/ 63487 w 126704"/>
                    <a:gd name="connsiteY0" fmla="*/ 57847 h 131266"/>
                    <a:gd name="connsiteX1" fmla="*/ 44630 w 126704"/>
                    <a:gd name="connsiteY1" fmla="*/ 53597 h 131266"/>
                    <a:gd name="connsiteX2" fmla="*/ 38333 w 126704"/>
                    <a:gd name="connsiteY2" fmla="*/ 41095 h 131266"/>
                    <a:gd name="connsiteX3" fmla="*/ 43414 w 126704"/>
                    <a:gd name="connsiteY3" fmla="*/ 29201 h 131266"/>
                    <a:gd name="connsiteX4" fmla="*/ 57583 w 126704"/>
                    <a:gd name="connsiteY4" fmla="*/ 24914 h 131266"/>
                    <a:gd name="connsiteX5" fmla="*/ 76584 w 126704"/>
                    <a:gd name="connsiteY5" fmla="*/ 32987 h 131266"/>
                    <a:gd name="connsiteX6" fmla="*/ 84313 w 126704"/>
                    <a:gd name="connsiteY6" fmla="*/ 53275 h 131266"/>
                    <a:gd name="connsiteX7" fmla="*/ 84313 w 126704"/>
                    <a:gd name="connsiteY7" fmla="*/ 57847 h 131266"/>
                    <a:gd name="connsiteX8" fmla="*/ 63487 w 126704"/>
                    <a:gd name="connsiteY8" fmla="*/ 57847 h 131266"/>
                    <a:gd name="connsiteX9" fmla="*/ 124675 w 126704"/>
                    <a:gd name="connsiteY9" fmla="*/ 72920 h 131266"/>
                    <a:gd name="connsiteX10" fmla="*/ 124675 w 126704"/>
                    <a:gd name="connsiteY10" fmla="*/ 1590 h 131266"/>
                    <a:gd name="connsiteX11" fmla="*/ 84313 w 126704"/>
                    <a:gd name="connsiteY11" fmla="*/ 1590 h 131266"/>
                    <a:gd name="connsiteX12" fmla="*/ 84313 w 126704"/>
                    <a:gd name="connsiteY12" fmla="*/ 20128 h 131266"/>
                    <a:gd name="connsiteX13" fmla="*/ 66171 w 126704"/>
                    <a:gd name="connsiteY13" fmla="*/ 3519 h 131266"/>
                    <a:gd name="connsiteX14" fmla="*/ 41696 w 126704"/>
                    <a:gd name="connsiteY14" fmla="*/ -1660 h 131266"/>
                    <a:gd name="connsiteX15" fmla="*/ 10101 w 126704"/>
                    <a:gd name="connsiteY15" fmla="*/ 9663 h 131266"/>
                    <a:gd name="connsiteX16" fmla="*/ -2030 w 126704"/>
                    <a:gd name="connsiteY16" fmla="*/ 39095 h 131266"/>
                    <a:gd name="connsiteX17" fmla="*/ 13106 w 126704"/>
                    <a:gd name="connsiteY17" fmla="*/ 71349 h 131266"/>
                    <a:gd name="connsiteX18" fmla="*/ 60696 w 126704"/>
                    <a:gd name="connsiteY18" fmla="*/ 81636 h 131266"/>
                    <a:gd name="connsiteX19" fmla="*/ 84313 w 126704"/>
                    <a:gd name="connsiteY19" fmla="*/ 81636 h 131266"/>
                    <a:gd name="connsiteX20" fmla="*/ 84313 w 126704"/>
                    <a:gd name="connsiteY20" fmla="*/ 84743 h 131266"/>
                    <a:gd name="connsiteX21" fmla="*/ 76798 w 126704"/>
                    <a:gd name="connsiteY21" fmla="*/ 98638 h 131266"/>
                    <a:gd name="connsiteX22" fmla="*/ 53433 w 126704"/>
                    <a:gd name="connsiteY22" fmla="*/ 103067 h 131266"/>
                    <a:gd name="connsiteX23" fmla="*/ 29494 w 126704"/>
                    <a:gd name="connsiteY23" fmla="*/ 100495 h 131266"/>
                    <a:gd name="connsiteX24" fmla="*/ 8920 w 126704"/>
                    <a:gd name="connsiteY24" fmla="*/ 92780 h 131266"/>
                    <a:gd name="connsiteX25" fmla="*/ 8920 w 126704"/>
                    <a:gd name="connsiteY25" fmla="*/ 123248 h 131266"/>
                    <a:gd name="connsiteX26" fmla="*/ 34754 w 126704"/>
                    <a:gd name="connsiteY26" fmla="*/ 127999 h 131266"/>
                    <a:gd name="connsiteX27" fmla="*/ 60696 w 126704"/>
                    <a:gd name="connsiteY27" fmla="*/ 129606 h 131266"/>
                    <a:gd name="connsiteX28" fmla="*/ 109611 w 126704"/>
                    <a:gd name="connsiteY28" fmla="*/ 116283 h 131266"/>
                    <a:gd name="connsiteX29" fmla="*/ 124675 w 126704"/>
                    <a:gd name="connsiteY29" fmla="*/ 72920 h 131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704" h="131266">
                      <a:moveTo>
                        <a:pt x="63487" y="57847"/>
                      </a:moveTo>
                      <a:cubicBezTo>
                        <a:pt x="55138" y="57847"/>
                        <a:pt x="48853" y="56430"/>
                        <a:pt x="44630" y="53597"/>
                      </a:cubicBezTo>
                      <a:cubicBezTo>
                        <a:pt x="40432" y="50787"/>
                        <a:pt x="38333" y="46620"/>
                        <a:pt x="38333" y="41095"/>
                      </a:cubicBezTo>
                      <a:cubicBezTo>
                        <a:pt x="38333" y="36047"/>
                        <a:pt x="40026" y="32082"/>
                        <a:pt x="43414" y="29201"/>
                      </a:cubicBezTo>
                      <a:cubicBezTo>
                        <a:pt x="46825" y="26343"/>
                        <a:pt x="51548" y="24914"/>
                        <a:pt x="57583" y="24914"/>
                      </a:cubicBezTo>
                      <a:cubicBezTo>
                        <a:pt x="65098" y="24914"/>
                        <a:pt x="71431" y="27605"/>
                        <a:pt x="76584" y="32987"/>
                      </a:cubicBezTo>
                      <a:cubicBezTo>
                        <a:pt x="81736" y="38392"/>
                        <a:pt x="84313" y="45155"/>
                        <a:pt x="84313" y="53275"/>
                      </a:cubicBezTo>
                      <a:lnTo>
                        <a:pt x="84313" y="57847"/>
                      </a:lnTo>
                      <a:lnTo>
                        <a:pt x="63487" y="57847"/>
                      </a:lnTo>
                      <a:close/>
                      <a:moveTo>
                        <a:pt x="124675" y="72920"/>
                      </a:moveTo>
                      <a:lnTo>
                        <a:pt x="124675" y="1590"/>
                      </a:lnTo>
                      <a:lnTo>
                        <a:pt x="84313" y="1590"/>
                      </a:lnTo>
                      <a:lnTo>
                        <a:pt x="84313" y="20128"/>
                      </a:lnTo>
                      <a:cubicBezTo>
                        <a:pt x="78945" y="12532"/>
                        <a:pt x="72898" y="6996"/>
                        <a:pt x="66171" y="3519"/>
                      </a:cubicBezTo>
                      <a:cubicBezTo>
                        <a:pt x="59468" y="66"/>
                        <a:pt x="51310" y="-1660"/>
                        <a:pt x="41696" y="-1660"/>
                      </a:cubicBezTo>
                      <a:cubicBezTo>
                        <a:pt x="28719" y="-1660"/>
                        <a:pt x="18187" y="2114"/>
                        <a:pt x="10101" y="9663"/>
                      </a:cubicBezTo>
                      <a:cubicBezTo>
                        <a:pt x="2014" y="17235"/>
                        <a:pt x="-2030" y="27046"/>
                        <a:pt x="-2030" y="39095"/>
                      </a:cubicBezTo>
                      <a:cubicBezTo>
                        <a:pt x="-2030" y="53763"/>
                        <a:pt x="3016" y="64515"/>
                        <a:pt x="13106" y="71349"/>
                      </a:cubicBezTo>
                      <a:cubicBezTo>
                        <a:pt x="23221" y="78207"/>
                        <a:pt x="39084" y="81636"/>
                        <a:pt x="60696" y="81636"/>
                      </a:cubicBezTo>
                      <a:lnTo>
                        <a:pt x="84313" y="81636"/>
                      </a:lnTo>
                      <a:lnTo>
                        <a:pt x="84313" y="84743"/>
                      </a:lnTo>
                      <a:cubicBezTo>
                        <a:pt x="84313" y="91077"/>
                        <a:pt x="81808" y="95709"/>
                        <a:pt x="76798" y="98638"/>
                      </a:cubicBezTo>
                      <a:cubicBezTo>
                        <a:pt x="71813" y="101591"/>
                        <a:pt x="64024" y="103067"/>
                        <a:pt x="53433" y="103067"/>
                      </a:cubicBezTo>
                      <a:cubicBezTo>
                        <a:pt x="44869" y="103067"/>
                        <a:pt x="36890" y="102210"/>
                        <a:pt x="29494" y="100495"/>
                      </a:cubicBezTo>
                      <a:cubicBezTo>
                        <a:pt x="22123" y="98781"/>
                        <a:pt x="15265" y="96209"/>
                        <a:pt x="8920" y="92780"/>
                      </a:cubicBezTo>
                      <a:lnTo>
                        <a:pt x="8920" y="123248"/>
                      </a:lnTo>
                      <a:cubicBezTo>
                        <a:pt x="17507" y="125344"/>
                        <a:pt x="26119" y="126927"/>
                        <a:pt x="34754" y="127999"/>
                      </a:cubicBezTo>
                      <a:cubicBezTo>
                        <a:pt x="43414" y="129070"/>
                        <a:pt x="52061" y="129606"/>
                        <a:pt x="60696" y="129606"/>
                      </a:cubicBezTo>
                      <a:cubicBezTo>
                        <a:pt x="83287" y="129606"/>
                        <a:pt x="99592" y="125165"/>
                        <a:pt x="109611" y="116283"/>
                      </a:cubicBezTo>
                      <a:cubicBezTo>
                        <a:pt x="119654" y="107401"/>
                        <a:pt x="124675" y="92947"/>
                        <a:pt x="124675" y="72920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329008FD-0BA7-63DE-20DA-0D658ED1F9A3}"/>
                    </a:ext>
                  </a:extLst>
                </p:cNvPr>
                <p:cNvSpPr/>
                <p:nvPr/>
              </p:nvSpPr>
              <p:spPr>
                <a:xfrm rot="-5400000" flipV="1">
                  <a:off x="7298981" y="4186152"/>
                  <a:ext cx="101227" cy="160520"/>
                </a:xfrm>
                <a:custGeom>
                  <a:avLst/>
                  <a:gdLst>
                    <a:gd name="connsiteX0" fmla="*/ 58451 w 101227"/>
                    <a:gd name="connsiteY0" fmla="*/ 158349 h 160520"/>
                    <a:gd name="connsiteX1" fmla="*/ 58451 w 101227"/>
                    <a:gd name="connsiteY1" fmla="*/ 122844 h 160520"/>
                    <a:gd name="connsiteX2" fmla="*/ 99744 w 101227"/>
                    <a:gd name="connsiteY2" fmla="*/ 122844 h 160520"/>
                    <a:gd name="connsiteX3" fmla="*/ 99744 w 101227"/>
                    <a:gd name="connsiteY3" fmla="*/ 94269 h 160520"/>
                    <a:gd name="connsiteX4" fmla="*/ 58451 w 101227"/>
                    <a:gd name="connsiteY4" fmla="*/ 94269 h 160520"/>
                    <a:gd name="connsiteX5" fmla="*/ 58451 w 101227"/>
                    <a:gd name="connsiteY5" fmla="*/ 41263 h 160520"/>
                    <a:gd name="connsiteX6" fmla="*/ 61922 w 101227"/>
                    <a:gd name="connsiteY6" fmla="*/ 29475 h 160520"/>
                    <a:gd name="connsiteX7" fmla="*/ 75698 w 101227"/>
                    <a:gd name="connsiteY7" fmla="*/ 26404 h 160520"/>
                    <a:gd name="connsiteX8" fmla="*/ 96273 w 101227"/>
                    <a:gd name="connsiteY8" fmla="*/ 26404 h 160520"/>
                    <a:gd name="connsiteX9" fmla="*/ 96273 w 101227"/>
                    <a:gd name="connsiteY9" fmla="*/ -2171 h 160520"/>
                    <a:gd name="connsiteX10" fmla="*/ 61922 w 101227"/>
                    <a:gd name="connsiteY10" fmla="*/ -2171 h 160520"/>
                    <a:gd name="connsiteX11" fmla="*/ 28323 w 101227"/>
                    <a:gd name="connsiteY11" fmla="*/ 7687 h 160520"/>
                    <a:gd name="connsiteX12" fmla="*/ 18447 w 101227"/>
                    <a:gd name="connsiteY12" fmla="*/ 41263 h 160520"/>
                    <a:gd name="connsiteX13" fmla="*/ 18447 w 101227"/>
                    <a:gd name="connsiteY13" fmla="*/ 94269 h 160520"/>
                    <a:gd name="connsiteX14" fmla="*/ -1484 w 101227"/>
                    <a:gd name="connsiteY14" fmla="*/ 94269 h 160520"/>
                    <a:gd name="connsiteX15" fmla="*/ -1484 w 101227"/>
                    <a:gd name="connsiteY15" fmla="*/ 122844 h 160520"/>
                    <a:gd name="connsiteX16" fmla="*/ 18447 w 101227"/>
                    <a:gd name="connsiteY16" fmla="*/ 122844 h 160520"/>
                    <a:gd name="connsiteX17" fmla="*/ 18447 w 101227"/>
                    <a:gd name="connsiteY17" fmla="*/ 158349 h 160520"/>
                    <a:gd name="connsiteX18" fmla="*/ 58451 w 101227"/>
                    <a:gd name="connsiteY18" fmla="*/ 158349 h 16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1227" h="160520">
                      <a:moveTo>
                        <a:pt x="58451" y="158349"/>
                      </a:moveTo>
                      <a:lnTo>
                        <a:pt x="58451" y="122844"/>
                      </a:lnTo>
                      <a:lnTo>
                        <a:pt x="99744" y="122844"/>
                      </a:lnTo>
                      <a:lnTo>
                        <a:pt x="99744" y="94269"/>
                      </a:lnTo>
                      <a:lnTo>
                        <a:pt x="58451" y="94269"/>
                      </a:lnTo>
                      <a:lnTo>
                        <a:pt x="58451" y="41263"/>
                      </a:lnTo>
                      <a:cubicBezTo>
                        <a:pt x="58451" y="35452"/>
                        <a:pt x="59608" y="31523"/>
                        <a:pt x="61922" y="29475"/>
                      </a:cubicBezTo>
                      <a:cubicBezTo>
                        <a:pt x="64236" y="27428"/>
                        <a:pt x="68828" y="26404"/>
                        <a:pt x="75698" y="26404"/>
                      </a:cubicBezTo>
                      <a:lnTo>
                        <a:pt x="96273" y="26404"/>
                      </a:lnTo>
                      <a:lnTo>
                        <a:pt x="96273" y="-2171"/>
                      </a:lnTo>
                      <a:lnTo>
                        <a:pt x="61922" y="-2171"/>
                      </a:lnTo>
                      <a:cubicBezTo>
                        <a:pt x="46130" y="-2171"/>
                        <a:pt x="34930" y="1115"/>
                        <a:pt x="28323" y="7687"/>
                      </a:cubicBezTo>
                      <a:cubicBezTo>
                        <a:pt x="21739" y="14283"/>
                        <a:pt x="18447" y="25475"/>
                        <a:pt x="18447" y="41263"/>
                      </a:cubicBezTo>
                      <a:lnTo>
                        <a:pt x="18447" y="94269"/>
                      </a:lnTo>
                      <a:lnTo>
                        <a:pt x="-1484" y="94269"/>
                      </a:lnTo>
                      <a:lnTo>
                        <a:pt x="-1484" y="122844"/>
                      </a:lnTo>
                      <a:lnTo>
                        <a:pt x="18447" y="122844"/>
                      </a:lnTo>
                      <a:lnTo>
                        <a:pt x="18447" y="158349"/>
                      </a:lnTo>
                      <a:lnTo>
                        <a:pt x="58451" y="158349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3F913C50-C696-00D3-1AAB-663A46411492}"/>
                    </a:ext>
                  </a:extLst>
                </p:cNvPr>
                <p:cNvSpPr/>
                <p:nvPr/>
              </p:nvSpPr>
              <p:spPr>
                <a:xfrm rot="-5400000" flipV="1">
                  <a:off x="7322991" y="4084627"/>
                  <a:ext cx="40004" cy="173700"/>
                </a:xfrm>
                <a:custGeom>
                  <a:avLst/>
                  <a:gdLst>
                    <a:gd name="connsiteX0" fmla="*/ -1083 w 40004"/>
                    <a:gd name="connsiteY0" fmla="*/ 122652 h 173700"/>
                    <a:gd name="connsiteX1" fmla="*/ 38921 w 40004"/>
                    <a:gd name="connsiteY1" fmla="*/ 122652 h 173700"/>
                    <a:gd name="connsiteX2" fmla="*/ 38921 w 40004"/>
                    <a:gd name="connsiteY2" fmla="*/ -2363 h 173700"/>
                    <a:gd name="connsiteX3" fmla="*/ -1083 w 40004"/>
                    <a:gd name="connsiteY3" fmla="*/ -2363 h 173700"/>
                    <a:gd name="connsiteX4" fmla="*/ -1083 w 40004"/>
                    <a:gd name="connsiteY4" fmla="*/ 122652 h 173700"/>
                    <a:gd name="connsiteX5" fmla="*/ -1083 w 40004"/>
                    <a:gd name="connsiteY5" fmla="*/ 171337 h 173700"/>
                    <a:gd name="connsiteX6" fmla="*/ 38921 w 40004"/>
                    <a:gd name="connsiteY6" fmla="*/ 171337 h 173700"/>
                    <a:gd name="connsiteX7" fmla="*/ 38921 w 40004"/>
                    <a:gd name="connsiteY7" fmla="*/ 138726 h 173700"/>
                    <a:gd name="connsiteX8" fmla="*/ -1083 w 40004"/>
                    <a:gd name="connsiteY8" fmla="*/ 138726 h 173700"/>
                    <a:gd name="connsiteX9" fmla="*/ -1083 w 40004"/>
                    <a:gd name="connsiteY9" fmla="*/ 171337 h 173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004" h="173700">
                      <a:moveTo>
                        <a:pt x="-1083" y="122652"/>
                      </a:moveTo>
                      <a:lnTo>
                        <a:pt x="38921" y="122652"/>
                      </a:lnTo>
                      <a:lnTo>
                        <a:pt x="38921" y="-2363"/>
                      </a:lnTo>
                      <a:lnTo>
                        <a:pt x="-1083" y="-2363"/>
                      </a:lnTo>
                      <a:lnTo>
                        <a:pt x="-1083" y="122652"/>
                      </a:lnTo>
                      <a:close/>
                      <a:moveTo>
                        <a:pt x="-1083" y="171337"/>
                      </a:moveTo>
                      <a:lnTo>
                        <a:pt x="38921" y="171337"/>
                      </a:lnTo>
                      <a:lnTo>
                        <a:pt x="38921" y="138726"/>
                      </a:lnTo>
                      <a:lnTo>
                        <a:pt x="-1083" y="138726"/>
                      </a:lnTo>
                      <a:lnTo>
                        <a:pt x="-1083" y="171337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F6D53FB5-8612-9B44-C38C-68143473EA1D}"/>
                    </a:ext>
                  </a:extLst>
                </p:cNvPr>
                <p:cNvSpPr/>
                <p:nvPr/>
              </p:nvSpPr>
              <p:spPr>
                <a:xfrm rot="-5400000" flipV="1">
                  <a:off x="7298677" y="3988141"/>
                  <a:ext cx="137653" cy="131266"/>
                </a:xfrm>
                <a:custGeom>
                  <a:avLst/>
                  <a:gdLst>
                    <a:gd name="connsiteX0" fmla="*/ 66805 w 137653"/>
                    <a:gd name="connsiteY0" fmla="*/ 101004 h 131266"/>
                    <a:gd name="connsiteX1" fmla="*/ 46517 w 137653"/>
                    <a:gd name="connsiteY1" fmla="*/ 91467 h 131266"/>
                    <a:gd name="connsiteX2" fmla="*/ 39539 w 137653"/>
                    <a:gd name="connsiteY2" fmla="*/ 63963 h 131266"/>
                    <a:gd name="connsiteX3" fmla="*/ 46517 w 137653"/>
                    <a:gd name="connsiteY3" fmla="*/ 36424 h 131266"/>
                    <a:gd name="connsiteX4" fmla="*/ 66805 w 137653"/>
                    <a:gd name="connsiteY4" fmla="*/ 26887 h 131266"/>
                    <a:gd name="connsiteX5" fmla="*/ 86808 w 137653"/>
                    <a:gd name="connsiteY5" fmla="*/ 36424 h 131266"/>
                    <a:gd name="connsiteX6" fmla="*/ 93749 w 137653"/>
                    <a:gd name="connsiteY6" fmla="*/ 63963 h 131266"/>
                    <a:gd name="connsiteX7" fmla="*/ 86808 w 137653"/>
                    <a:gd name="connsiteY7" fmla="*/ 91467 h 131266"/>
                    <a:gd name="connsiteX8" fmla="*/ 66805 w 137653"/>
                    <a:gd name="connsiteY8" fmla="*/ 101004 h 131266"/>
                    <a:gd name="connsiteX9" fmla="*/ 66805 w 137653"/>
                    <a:gd name="connsiteY9" fmla="*/ 129579 h 131266"/>
                    <a:gd name="connsiteX10" fmla="*/ 117294 w 137653"/>
                    <a:gd name="connsiteY10" fmla="*/ 112148 h 131266"/>
                    <a:gd name="connsiteX11" fmla="*/ 135471 w 137653"/>
                    <a:gd name="connsiteY11" fmla="*/ 63963 h 131266"/>
                    <a:gd name="connsiteX12" fmla="*/ 117294 w 137653"/>
                    <a:gd name="connsiteY12" fmla="*/ 15707 h 131266"/>
                    <a:gd name="connsiteX13" fmla="*/ 66805 w 137653"/>
                    <a:gd name="connsiteY13" fmla="*/ -1688 h 131266"/>
                    <a:gd name="connsiteX14" fmla="*/ 16102 w 137653"/>
                    <a:gd name="connsiteY14" fmla="*/ 15707 h 131266"/>
                    <a:gd name="connsiteX15" fmla="*/ -2183 w 137653"/>
                    <a:gd name="connsiteY15" fmla="*/ 63963 h 131266"/>
                    <a:gd name="connsiteX16" fmla="*/ 16102 w 137653"/>
                    <a:gd name="connsiteY16" fmla="*/ 112148 h 131266"/>
                    <a:gd name="connsiteX17" fmla="*/ 66805 w 137653"/>
                    <a:gd name="connsiteY17" fmla="*/ 129579 h 131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7653" h="131266">
                      <a:moveTo>
                        <a:pt x="66805" y="101004"/>
                      </a:moveTo>
                      <a:cubicBezTo>
                        <a:pt x="57931" y="101004"/>
                        <a:pt x="51169" y="97825"/>
                        <a:pt x="46517" y="91467"/>
                      </a:cubicBezTo>
                      <a:cubicBezTo>
                        <a:pt x="41865" y="85109"/>
                        <a:pt x="39539" y="75941"/>
                        <a:pt x="39539" y="63963"/>
                      </a:cubicBezTo>
                      <a:cubicBezTo>
                        <a:pt x="39539" y="51986"/>
                        <a:pt x="41865" y="42806"/>
                        <a:pt x="46517" y="36424"/>
                      </a:cubicBezTo>
                      <a:cubicBezTo>
                        <a:pt x="51169" y="30066"/>
                        <a:pt x="57931" y="26887"/>
                        <a:pt x="66805" y="26887"/>
                      </a:cubicBezTo>
                      <a:cubicBezTo>
                        <a:pt x="75536" y="26887"/>
                        <a:pt x="82203" y="30066"/>
                        <a:pt x="86808" y="36424"/>
                      </a:cubicBezTo>
                      <a:cubicBezTo>
                        <a:pt x="91435" y="42806"/>
                        <a:pt x="93749" y="51986"/>
                        <a:pt x="93749" y="63963"/>
                      </a:cubicBezTo>
                      <a:cubicBezTo>
                        <a:pt x="93749" y="75941"/>
                        <a:pt x="91435" y="85109"/>
                        <a:pt x="86808" y="91467"/>
                      </a:cubicBezTo>
                      <a:cubicBezTo>
                        <a:pt x="82203" y="97825"/>
                        <a:pt x="75536" y="101004"/>
                        <a:pt x="66805" y="101004"/>
                      </a:cubicBezTo>
                      <a:close/>
                      <a:moveTo>
                        <a:pt x="66805" y="129579"/>
                      </a:moveTo>
                      <a:cubicBezTo>
                        <a:pt x="88346" y="129579"/>
                        <a:pt x="105176" y="123768"/>
                        <a:pt x="117294" y="112148"/>
                      </a:cubicBezTo>
                      <a:cubicBezTo>
                        <a:pt x="129412" y="100551"/>
                        <a:pt x="135471" y="84490"/>
                        <a:pt x="135471" y="63963"/>
                      </a:cubicBezTo>
                      <a:cubicBezTo>
                        <a:pt x="135471" y="43413"/>
                        <a:pt x="129412" y="27328"/>
                        <a:pt x="117294" y="15707"/>
                      </a:cubicBezTo>
                      <a:cubicBezTo>
                        <a:pt x="105176" y="4111"/>
                        <a:pt x="88346" y="-1688"/>
                        <a:pt x="66805" y="-1688"/>
                      </a:cubicBezTo>
                      <a:cubicBezTo>
                        <a:pt x="45193" y="-1688"/>
                        <a:pt x="28292" y="4111"/>
                        <a:pt x="16102" y="15707"/>
                      </a:cubicBezTo>
                      <a:cubicBezTo>
                        <a:pt x="3912" y="27328"/>
                        <a:pt x="-2183" y="43413"/>
                        <a:pt x="-2183" y="63963"/>
                      </a:cubicBezTo>
                      <a:cubicBezTo>
                        <a:pt x="-2183" y="84490"/>
                        <a:pt x="3912" y="100551"/>
                        <a:pt x="16102" y="112148"/>
                      </a:cubicBezTo>
                      <a:cubicBezTo>
                        <a:pt x="28292" y="123768"/>
                        <a:pt x="45193" y="129579"/>
                        <a:pt x="66805" y="129579"/>
                      </a:cubicBezTo>
                      <a:close/>
                    </a:path>
                  </a:pathLst>
                </a:custGeom>
                <a:solidFill>
                  <a:srgbClr val="555555"/>
                </a:solidFill>
                <a:ln w="36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3" name="Graphic 17">
              <a:extLst>
                <a:ext uri="{FF2B5EF4-FFF2-40B4-BE49-F238E27FC236}">
                  <a16:creationId xmlns:a16="http://schemas.microsoft.com/office/drawing/2014/main" id="{3608F30F-3D1C-731E-1937-E565D528518F}"/>
                </a:ext>
              </a:extLst>
            </p:cNvPr>
            <p:cNvGrpSpPr/>
            <p:nvPr/>
          </p:nvGrpSpPr>
          <p:grpSpPr>
            <a:xfrm>
              <a:off x="7020990" y="-3600367"/>
              <a:ext cx="4090407" cy="2618050"/>
              <a:chOff x="8221140" y="3472520"/>
              <a:chExt cx="4090407" cy="2618050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3B7A9A5-DE87-80D9-CB67-3EC1BEF4E3C5}"/>
                  </a:ext>
                </a:extLst>
              </p:cNvPr>
              <p:cNvSpPr/>
              <p:nvPr/>
            </p:nvSpPr>
            <p:spPr>
              <a:xfrm>
                <a:off x="8221140" y="4266400"/>
                <a:ext cx="101780" cy="101600"/>
              </a:xfrm>
              <a:custGeom>
                <a:avLst/>
                <a:gdLst>
                  <a:gd name="connsiteX0" fmla="*/ 50977 w 101780"/>
                  <a:gd name="connsiteY0" fmla="*/ 101680 h 101600"/>
                  <a:gd name="connsiteX1" fmla="*/ 86962 w 101780"/>
                  <a:gd name="connsiteY1" fmla="*/ 86801 h 101600"/>
                  <a:gd name="connsiteX2" fmla="*/ 101867 w 101780"/>
                  <a:gd name="connsiteY2" fmla="*/ 50880 h 101600"/>
                  <a:gd name="connsiteX3" fmla="*/ 86962 w 101780"/>
                  <a:gd name="connsiteY3" fmla="*/ 14959 h 101600"/>
                  <a:gd name="connsiteX4" fmla="*/ 50977 w 101780"/>
                  <a:gd name="connsiteY4" fmla="*/ 80 h 101600"/>
                  <a:gd name="connsiteX5" fmla="*/ 14992 w 101780"/>
                  <a:gd name="connsiteY5" fmla="*/ 14959 h 101600"/>
                  <a:gd name="connsiteX6" fmla="*/ 87 w 101780"/>
                  <a:gd name="connsiteY6" fmla="*/ 50880 h 101600"/>
                  <a:gd name="connsiteX7" fmla="*/ 14992 w 101780"/>
                  <a:gd name="connsiteY7" fmla="*/ 86801 h 101600"/>
                  <a:gd name="connsiteX8" fmla="*/ 50977 w 101780"/>
                  <a:gd name="connsiteY8" fmla="*/ 10168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0977" y="101680"/>
                    </a:moveTo>
                    <a:cubicBezTo>
                      <a:pt x="64473" y="101680"/>
                      <a:pt x="77419" y="96327"/>
                      <a:pt x="86962" y="86801"/>
                    </a:cubicBezTo>
                    <a:cubicBezTo>
                      <a:pt x="96505" y="77274"/>
                      <a:pt x="101867" y="64352"/>
                      <a:pt x="101867" y="50880"/>
                    </a:cubicBezTo>
                    <a:cubicBezTo>
                      <a:pt x="101867" y="37407"/>
                      <a:pt x="96505" y="24485"/>
                      <a:pt x="86962" y="14959"/>
                    </a:cubicBezTo>
                    <a:cubicBezTo>
                      <a:pt x="77419" y="5432"/>
                      <a:pt x="64473" y="80"/>
                      <a:pt x="50977" y="80"/>
                    </a:cubicBezTo>
                    <a:cubicBezTo>
                      <a:pt x="37481" y="80"/>
                      <a:pt x="24536" y="5432"/>
                      <a:pt x="14992" y="14959"/>
                    </a:cubicBezTo>
                    <a:cubicBezTo>
                      <a:pt x="5449" y="24485"/>
                      <a:pt x="87" y="37407"/>
                      <a:pt x="87" y="50880"/>
                    </a:cubicBezTo>
                    <a:cubicBezTo>
                      <a:pt x="87" y="64352"/>
                      <a:pt x="5449" y="77274"/>
                      <a:pt x="14992" y="86801"/>
                    </a:cubicBezTo>
                    <a:cubicBezTo>
                      <a:pt x="24536" y="96327"/>
                      <a:pt x="37481" y="101680"/>
                      <a:pt x="50977" y="101680"/>
                    </a:cubicBezTo>
                    <a:close/>
                  </a:path>
                </a:pathLst>
              </a:custGeom>
              <a:solidFill>
                <a:srgbClr val="0000FF"/>
              </a:solidFill>
              <a:ln w="12723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C9D21E3-9A0E-745A-CACB-F411B71308D0}"/>
                  </a:ext>
                </a:extLst>
              </p:cNvPr>
              <p:cNvSpPr/>
              <p:nvPr/>
            </p:nvSpPr>
            <p:spPr>
              <a:xfrm>
                <a:off x="8583749" y="3692333"/>
                <a:ext cx="101780" cy="101600"/>
              </a:xfrm>
              <a:custGeom>
                <a:avLst/>
                <a:gdLst>
                  <a:gd name="connsiteX0" fmla="*/ 51006 w 101780"/>
                  <a:gd name="connsiteY0" fmla="*/ 101634 h 101600"/>
                  <a:gd name="connsiteX1" fmla="*/ 86990 w 101780"/>
                  <a:gd name="connsiteY1" fmla="*/ 86755 h 101600"/>
                  <a:gd name="connsiteX2" fmla="*/ 101896 w 101780"/>
                  <a:gd name="connsiteY2" fmla="*/ 50834 h 101600"/>
                  <a:gd name="connsiteX3" fmla="*/ 86990 w 101780"/>
                  <a:gd name="connsiteY3" fmla="*/ 14913 h 101600"/>
                  <a:gd name="connsiteX4" fmla="*/ 51006 w 101780"/>
                  <a:gd name="connsiteY4" fmla="*/ 34 h 101600"/>
                  <a:gd name="connsiteX5" fmla="*/ 15021 w 101780"/>
                  <a:gd name="connsiteY5" fmla="*/ 14913 h 101600"/>
                  <a:gd name="connsiteX6" fmla="*/ 116 w 101780"/>
                  <a:gd name="connsiteY6" fmla="*/ 50834 h 101600"/>
                  <a:gd name="connsiteX7" fmla="*/ 15021 w 101780"/>
                  <a:gd name="connsiteY7" fmla="*/ 86755 h 101600"/>
                  <a:gd name="connsiteX8" fmla="*/ 51006 w 101780"/>
                  <a:gd name="connsiteY8" fmla="*/ 101634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006" y="101634"/>
                    </a:moveTo>
                    <a:cubicBezTo>
                      <a:pt x="64502" y="101634"/>
                      <a:pt x="77447" y="96282"/>
                      <a:pt x="86990" y="86755"/>
                    </a:cubicBezTo>
                    <a:cubicBezTo>
                      <a:pt x="96534" y="77229"/>
                      <a:pt x="101896" y="64307"/>
                      <a:pt x="101896" y="50834"/>
                    </a:cubicBezTo>
                    <a:cubicBezTo>
                      <a:pt x="101896" y="37362"/>
                      <a:pt x="96534" y="24440"/>
                      <a:pt x="86990" y="14913"/>
                    </a:cubicBezTo>
                    <a:cubicBezTo>
                      <a:pt x="77447" y="5387"/>
                      <a:pt x="64502" y="34"/>
                      <a:pt x="51006" y="34"/>
                    </a:cubicBezTo>
                    <a:cubicBezTo>
                      <a:pt x="37509" y="34"/>
                      <a:pt x="24564" y="5387"/>
                      <a:pt x="15021" y="14913"/>
                    </a:cubicBezTo>
                    <a:cubicBezTo>
                      <a:pt x="5478" y="24440"/>
                      <a:pt x="116" y="37362"/>
                      <a:pt x="116" y="50834"/>
                    </a:cubicBezTo>
                    <a:cubicBezTo>
                      <a:pt x="116" y="64307"/>
                      <a:pt x="5478" y="77229"/>
                      <a:pt x="15021" y="86755"/>
                    </a:cubicBezTo>
                    <a:cubicBezTo>
                      <a:pt x="24564" y="96282"/>
                      <a:pt x="37509" y="101634"/>
                      <a:pt x="51006" y="101634"/>
                    </a:cubicBezTo>
                    <a:close/>
                  </a:path>
                </a:pathLst>
              </a:custGeom>
              <a:solidFill>
                <a:srgbClr val="0000FF"/>
              </a:solidFill>
              <a:ln w="12723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35FFD24-2070-5C56-5422-BD3DB48873AD}"/>
                  </a:ext>
                </a:extLst>
              </p:cNvPr>
              <p:cNvSpPr/>
              <p:nvPr/>
            </p:nvSpPr>
            <p:spPr>
              <a:xfrm>
                <a:off x="8946341" y="3472520"/>
                <a:ext cx="101780" cy="101600"/>
              </a:xfrm>
              <a:custGeom>
                <a:avLst/>
                <a:gdLst>
                  <a:gd name="connsiteX0" fmla="*/ 51034 w 101780"/>
                  <a:gd name="connsiteY0" fmla="*/ 101617 h 101600"/>
                  <a:gd name="connsiteX1" fmla="*/ 87019 w 101780"/>
                  <a:gd name="connsiteY1" fmla="*/ 86738 h 101600"/>
                  <a:gd name="connsiteX2" fmla="*/ 101924 w 101780"/>
                  <a:gd name="connsiteY2" fmla="*/ 50817 h 101600"/>
                  <a:gd name="connsiteX3" fmla="*/ 87019 w 101780"/>
                  <a:gd name="connsiteY3" fmla="*/ 14896 h 101600"/>
                  <a:gd name="connsiteX4" fmla="*/ 51034 w 101780"/>
                  <a:gd name="connsiteY4" fmla="*/ 17 h 101600"/>
                  <a:gd name="connsiteX5" fmla="*/ 15049 w 101780"/>
                  <a:gd name="connsiteY5" fmla="*/ 14896 h 101600"/>
                  <a:gd name="connsiteX6" fmla="*/ 144 w 101780"/>
                  <a:gd name="connsiteY6" fmla="*/ 50817 h 101600"/>
                  <a:gd name="connsiteX7" fmla="*/ 15049 w 101780"/>
                  <a:gd name="connsiteY7" fmla="*/ 86738 h 101600"/>
                  <a:gd name="connsiteX8" fmla="*/ 51034 w 101780"/>
                  <a:gd name="connsiteY8" fmla="*/ 101617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034" y="101617"/>
                    </a:moveTo>
                    <a:cubicBezTo>
                      <a:pt x="64530" y="101617"/>
                      <a:pt x="77476" y="96265"/>
                      <a:pt x="87019" y="86738"/>
                    </a:cubicBezTo>
                    <a:cubicBezTo>
                      <a:pt x="96562" y="77212"/>
                      <a:pt x="101924" y="64289"/>
                      <a:pt x="101924" y="50817"/>
                    </a:cubicBezTo>
                    <a:cubicBezTo>
                      <a:pt x="101924" y="37345"/>
                      <a:pt x="96562" y="24422"/>
                      <a:pt x="87019" y="14896"/>
                    </a:cubicBezTo>
                    <a:cubicBezTo>
                      <a:pt x="77476" y="5370"/>
                      <a:pt x="64530" y="17"/>
                      <a:pt x="51034" y="17"/>
                    </a:cubicBezTo>
                    <a:cubicBezTo>
                      <a:pt x="37538" y="17"/>
                      <a:pt x="24593" y="5370"/>
                      <a:pt x="15049" y="14896"/>
                    </a:cubicBezTo>
                    <a:cubicBezTo>
                      <a:pt x="5506" y="24422"/>
                      <a:pt x="144" y="37345"/>
                      <a:pt x="144" y="50817"/>
                    </a:cubicBezTo>
                    <a:cubicBezTo>
                      <a:pt x="144" y="64289"/>
                      <a:pt x="5506" y="77212"/>
                      <a:pt x="15049" y="86738"/>
                    </a:cubicBezTo>
                    <a:cubicBezTo>
                      <a:pt x="24593" y="96265"/>
                      <a:pt x="37538" y="101617"/>
                      <a:pt x="51034" y="101617"/>
                    </a:cubicBezTo>
                    <a:close/>
                  </a:path>
                </a:pathLst>
              </a:custGeom>
              <a:solidFill>
                <a:srgbClr val="0000FF"/>
              </a:solidFill>
              <a:ln w="12723" cap="flat">
                <a:solidFill>
                  <a:srgbClr val="0000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9530467-1890-53BC-D9BE-FA44DBAD52E2}"/>
                  </a:ext>
                </a:extLst>
              </p:cNvPr>
              <p:cNvSpPr/>
              <p:nvPr/>
            </p:nvSpPr>
            <p:spPr>
              <a:xfrm>
                <a:off x="9308945" y="4236426"/>
                <a:ext cx="101780" cy="101600"/>
              </a:xfrm>
              <a:custGeom>
                <a:avLst/>
                <a:gdLst>
                  <a:gd name="connsiteX0" fmla="*/ 51063 w 101780"/>
                  <a:gd name="connsiteY0" fmla="*/ 101677 h 101600"/>
                  <a:gd name="connsiteX1" fmla="*/ 87047 w 101780"/>
                  <a:gd name="connsiteY1" fmla="*/ 86798 h 101600"/>
                  <a:gd name="connsiteX2" fmla="*/ 101953 w 101780"/>
                  <a:gd name="connsiteY2" fmla="*/ 50877 h 101600"/>
                  <a:gd name="connsiteX3" fmla="*/ 87047 w 101780"/>
                  <a:gd name="connsiteY3" fmla="*/ 14956 h 101600"/>
                  <a:gd name="connsiteX4" fmla="*/ 51063 w 101780"/>
                  <a:gd name="connsiteY4" fmla="*/ 77 h 101600"/>
                  <a:gd name="connsiteX5" fmla="*/ 15078 w 101780"/>
                  <a:gd name="connsiteY5" fmla="*/ 14956 h 101600"/>
                  <a:gd name="connsiteX6" fmla="*/ 173 w 101780"/>
                  <a:gd name="connsiteY6" fmla="*/ 50877 h 101600"/>
                  <a:gd name="connsiteX7" fmla="*/ 15078 w 101780"/>
                  <a:gd name="connsiteY7" fmla="*/ 86798 h 101600"/>
                  <a:gd name="connsiteX8" fmla="*/ 51063 w 101780"/>
                  <a:gd name="connsiteY8" fmla="*/ 101677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063" y="101677"/>
                    </a:moveTo>
                    <a:cubicBezTo>
                      <a:pt x="64559" y="101677"/>
                      <a:pt x="77504" y="96325"/>
                      <a:pt x="87047" y="86798"/>
                    </a:cubicBezTo>
                    <a:cubicBezTo>
                      <a:pt x="96591" y="77272"/>
                      <a:pt x="101953" y="64350"/>
                      <a:pt x="101953" y="50877"/>
                    </a:cubicBezTo>
                    <a:cubicBezTo>
                      <a:pt x="101953" y="37405"/>
                      <a:pt x="96591" y="24483"/>
                      <a:pt x="87047" y="14956"/>
                    </a:cubicBezTo>
                    <a:cubicBezTo>
                      <a:pt x="77504" y="5430"/>
                      <a:pt x="64559" y="77"/>
                      <a:pt x="51063" y="77"/>
                    </a:cubicBezTo>
                    <a:cubicBezTo>
                      <a:pt x="37566" y="77"/>
                      <a:pt x="24621" y="5430"/>
                      <a:pt x="15078" y="14956"/>
                    </a:cubicBezTo>
                    <a:cubicBezTo>
                      <a:pt x="5535" y="24483"/>
                      <a:pt x="173" y="37405"/>
                      <a:pt x="173" y="50877"/>
                    </a:cubicBezTo>
                    <a:cubicBezTo>
                      <a:pt x="173" y="64350"/>
                      <a:pt x="5535" y="77272"/>
                      <a:pt x="15078" y="86798"/>
                    </a:cubicBezTo>
                    <a:cubicBezTo>
                      <a:pt x="24621" y="96325"/>
                      <a:pt x="37566" y="101677"/>
                      <a:pt x="51063" y="101677"/>
                    </a:cubicBezTo>
                    <a:close/>
                  </a:path>
                </a:pathLst>
              </a:custGeom>
              <a:solidFill>
                <a:srgbClr val="FFA400"/>
              </a:solidFill>
              <a:ln w="1272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DB409A7-3AB2-2544-E591-30D7BBFF6599}"/>
                  </a:ext>
                </a:extLst>
              </p:cNvPr>
              <p:cNvSpPr/>
              <p:nvPr/>
            </p:nvSpPr>
            <p:spPr>
              <a:xfrm>
                <a:off x="9671549" y="4230088"/>
                <a:ext cx="101780" cy="101600"/>
              </a:xfrm>
              <a:custGeom>
                <a:avLst/>
                <a:gdLst>
                  <a:gd name="connsiteX0" fmla="*/ 51091 w 101780"/>
                  <a:gd name="connsiteY0" fmla="*/ 101677 h 101600"/>
                  <a:gd name="connsiteX1" fmla="*/ 87076 w 101780"/>
                  <a:gd name="connsiteY1" fmla="*/ 86798 h 101600"/>
                  <a:gd name="connsiteX2" fmla="*/ 101981 w 101780"/>
                  <a:gd name="connsiteY2" fmla="*/ 50877 h 101600"/>
                  <a:gd name="connsiteX3" fmla="*/ 87076 w 101780"/>
                  <a:gd name="connsiteY3" fmla="*/ 14956 h 101600"/>
                  <a:gd name="connsiteX4" fmla="*/ 51091 w 101780"/>
                  <a:gd name="connsiteY4" fmla="*/ 77 h 101600"/>
                  <a:gd name="connsiteX5" fmla="*/ 15106 w 101780"/>
                  <a:gd name="connsiteY5" fmla="*/ 14956 h 101600"/>
                  <a:gd name="connsiteX6" fmla="*/ 201 w 101780"/>
                  <a:gd name="connsiteY6" fmla="*/ 50877 h 101600"/>
                  <a:gd name="connsiteX7" fmla="*/ 15106 w 101780"/>
                  <a:gd name="connsiteY7" fmla="*/ 86798 h 101600"/>
                  <a:gd name="connsiteX8" fmla="*/ 51091 w 101780"/>
                  <a:gd name="connsiteY8" fmla="*/ 101677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091" y="101677"/>
                    </a:moveTo>
                    <a:cubicBezTo>
                      <a:pt x="64587" y="101677"/>
                      <a:pt x="77533" y="96324"/>
                      <a:pt x="87076" y="86798"/>
                    </a:cubicBezTo>
                    <a:cubicBezTo>
                      <a:pt x="96619" y="77271"/>
                      <a:pt x="101981" y="64349"/>
                      <a:pt x="101981" y="50877"/>
                    </a:cubicBezTo>
                    <a:cubicBezTo>
                      <a:pt x="101981" y="37404"/>
                      <a:pt x="96619" y="24482"/>
                      <a:pt x="87076" y="14956"/>
                    </a:cubicBezTo>
                    <a:cubicBezTo>
                      <a:pt x="77533" y="5429"/>
                      <a:pt x="64587" y="77"/>
                      <a:pt x="51091" y="77"/>
                    </a:cubicBezTo>
                    <a:cubicBezTo>
                      <a:pt x="37595" y="77"/>
                      <a:pt x="24650" y="5429"/>
                      <a:pt x="15106" y="14956"/>
                    </a:cubicBezTo>
                    <a:cubicBezTo>
                      <a:pt x="5563" y="24482"/>
                      <a:pt x="201" y="37404"/>
                      <a:pt x="201" y="50877"/>
                    </a:cubicBezTo>
                    <a:cubicBezTo>
                      <a:pt x="201" y="64349"/>
                      <a:pt x="5563" y="77271"/>
                      <a:pt x="15106" y="86798"/>
                    </a:cubicBezTo>
                    <a:cubicBezTo>
                      <a:pt x="24650" y="96324"/>
                      <a:pt x="37595" y="101677"/>
                      <a:pt x="51091" y="101677"/>
                    </a:cubicBezTo>
                    <a:close/>
                  </a:path>
                </a:pathLst>
              </a:custGeom>
              <a:solidFill>
                <a:srgbClr val="FFA400"/>
              </a:solidFill>
              <a:ln w="1272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3F61796-6E75-31AA-D44D-CD302D26E819}"/>
                  </a:ext>
                </a:extLst>
              </p:cNvPr>
              <p:cNvSpPr/>
              <p:nvPr/>
            </p:nvSpPr>
            <p:spPr>
              <a:xfrm>
                <a:off x="10034154" y="4058268"/>
                <a:ext cx="101780" cy="101599"/>
              </a:xfrm>
              <a:custGeom>
                <a:avLst/>
                <a:gdLst>
                  <a:gd name="connsiteX0" fmla="*/ 51120 w 101780"/>
                  <a:gd name="connsiteY0" fmla="*/ 101663 h 101599"/>
                  <a:gd name="connsiteX1" fmla="*/ 87104 w 101780"/>
                  <a:gd name="connsiteY1" fmla="*/ 86784 h 101599"/>
                  <a:gd name="connsiteX2" fmla="*/ 102010 w 101780"/>
                  <a:gd name="connsiteY2" fmla="*/ 50863 h 101599"/>
                  <a:gd name="connsiteX3" fmla="*/ 87104 w 101780"/>
                  <a:gd name="connsiteY3" fmla="*/ 14942 h 101599"/>
                  <a:gd name="connsiteX4" fmla="*/ 51120 w 101780"/>
                  <a:gd name="connsiteY4" fmla="*/ 63 h 101599"/>
                  <a:gd name="connsiteX5" fmla="*/ 15135 w 101780"/>
                  <a:gd name="connsiteY5" fmla="*/ 14942 h 101599"/>
                  <a:gd name="connsiteX6" fmla="*/ 230 w 101780"/>
                  <a:gd name="connsiteY6" fmla="*/ 50863 h 101599"/>
                  <a:gd name="connsiteX7" fmla="*/ 15135 w 101780"/>
                  <a:gd name="connsiteY7" fmla="*/ 86784 h 101599"/>
                  <a:gd name="connsiteX8" fmla="*/ 51120 w 101780"/>
                  <a:gd name="connsiteY8" fmla="*/ 101663 h 10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599">
                    <a:moveTo>
                      <a:pt x="51120" y="101663"/>
                    </a:moveTo>
                    <a:cubicBezTo>
                      <a:pt x="64616" y="101663"/>
                      <a:pt x="77561" y="96311"/>
                      <a:pt x="87104" y="86784"/>
                    </a:cubicBezTo>
                    <a:cubicBezTo>
                      <a:pt x="96648" y="77258"/>
                      <a:pt x="102010" y="64336"/>
                      <a:pt x="102010" y="50863"/>
                    </a:cubicBezTo>
                    <a:cubicBezTo>
                      <a:pt x="102010" y="37391"/>
                      <a:pt x="96648" y="24469"/>
                      <a:pt x="87104" y="14942"/>
                    </a:cubicBezTo>
                    <a:cubicBezTo>
                      <a:pt x="77561" y="5416"/>
                      <a:pt x="64616" y="63"/>
                      <a:pt x="51120" y="63"/>
                    </a:cubicBezTo>
                    <a:cubicBezTo>
                      <a:pt x="37623" y="63"/>
                      <a:pt x="24678" y="5416"/>
                      <a:pt x="15135" y="14942"/>
                    </a:cubicBezTo>
                    <a:cubicBezTo>
                      <a:pt x="5592" y="24469"/>
                      <a:pt x="230" y="37391"/>
                      <a:pt x="230" y="50863"/>
                    </a:cubicBezTo>
                    <a:cubicBezTo>
                      <a:pt x="230" y="64336"/>
                      <a:pt x="5592" y="77258"/>
                      <a:pt x="15135" y="86784"/>
                    </a:cubicBezTo>
                    <a:cubicBezTo>
                      <a:pt x="24678" y="96311"/>
                      <a:pt x="37623" y="101663"/>
                      <a:pt x="51120" y="101663"/>
                    </a:cubicBezTo>
                    <a:close/>
                  </a:path>
                </a:pathLst>
              </a:custGeom>
              <a:solidFill>
                <a:srgbClr val="FFA400"/>
              </a:solidFill>
              <a:ln w="1272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FCC42D71-DEEE-F492-623C-A67B8FB6A12A}"/>
                  </a:ext>
                </a:extLst>
              </p:cNvPr>
              <p:cNvSpPr/>
              <p:nvPr/>
            </p:nvSpPr>
            <p:spPr>
              <a:xfrm>
                <a:off x="10396758" y="4958848"/>
                <a:ext cx="101780" cy="101600"/>
              </a:xfrm>
              <a:custGeom>
                <a:avLst/>
                <a:gdLst>
                  <a:gd name="connsiteX0" fmla="*/ 51148 w 101780"/>
                  <a:gd name="connsiteY0" fmla="*/ 101734 h 101600"/>
                  <a:gd name="connsiteX1" fmla="*/ 87133 w 101780"/>
                  <a:gd name="connsiteY1" fmla="*/ 86855 h 101600"/>
                  <a:gd name="connsiteX2" fmla="*/ 102038 w 101780"/>
                  <a:gd name="connsiteY2" fmla="*/ 50934 h 101600"/>
                  <a:gd name="connsiteX3" fmla="*/ 87133 w 101780"/>
                  <a:gd name="connsiteY3" fmla="*/ 15013 h 101600"/>
                  <a:gd name="connsiteX4" fmla="*/ 51148 w 101780"/>
                  <a:gd name="connsiteY4" fmla="*/ 134 h 101600"/>
                  <a:gd name="connsiteX5" fmla="*/ 15163 w 101780"/>
                  <a:gd name="connsiteY5" fmla="*/ 15013 h 101600"/>
                  <a:gd name="connsiteX6" fmla="*/ 258 w 101780"/>
                  <a:gd name="connsiteY6" fmla="*/ 50934 h 101600"/>
                  <a:gd name="connsiteX7" fmla="*/ 15163 w 101780"/>
                  <a:gd name="connsiteY7" fmla="*/ 86855 h 101600"/>
                  <a:gd name="connsiteX8" fmla="*/ 51148 w 101780"/>
                  <a:gd name="connsiteY8" fmla="*/ 101734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148" y="101734"/>
                    </a:moveTo>
                    <a:cubicBezTo>
                      <a:pt x="64644" y="101734"/>
                      <a:pt x="77590" y="96382"/>
                      <a:pt x="87133" y="86855"/>
                    </a:cubicBezTo>
                    <a:cubicBezTo>
                      <a:pt x="96676" y="77329"/>
                      <a:pt x="102038" y="64406"/>
                      <a:pt x="102038" y="50934"/>
                    </a:cubicBezTo>
                    <a:cubicBezTo>
                      <a:pt x="102038" y="37462"/>
                      <a:pt x="96676" y="24539"/>
                      <a:pt x="87133" y="15013"/>
                    </a:cubicBezTo>
                    <a:cubicBezTo>
                      <a:pt x="77590" y="5487"/>
                      <a:pt x="64644" y="134"/>
                      <a:pt x="51148" y="134"/>
                    </a:cubicBezTo>
                    <a:cubicBezTo>
                      <a:pt x="37652" y="134"/>
                      <a:pt x="24707" y="5487"/>
                      <a:pt x="15163" y="15013"/>
                    </a:cubicBezTo>
                    <a:cubicBezTo>
                      <a:pt x="5620" y="24539"/>
                      <a:pt x="258" y="37462"/>
                      <a:pt x="258" y="50934"/>
                    </a:cubicBezTo>
                    <a:cubicBezTo>
                      <a:pt x="258" y="64406"/>
                      <a:pt x="5620" y="77329"/>
                      <a:pt x="15163" y="86855"/>
                    </a:cubicBezTo>
                    <a:cubicBezTo>
                      <a:pt x="24707" y="96382"/>
                      <a:pt x="37652" y="101734"/>
                      <a:pt x="51148" y="101734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2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A951E41-249F-EA6F-5AB3-04878669F48F}"/>
                  </a:ext>
                </a:extLst>
              </p:cNvPr>
              <p:cNvSpPr/>
              <p:nvPr/>
            </p:nvSpPr>
            <p:spPr>
              <a:xfrm>
                <a:off x="10759350" y="4782877"/>
                <a:ext cx="101780" cy="101600"/>
              </a:xfrm>
              <a:custGeom>
                <a:avLst/>
                <a:gdLst>
                  <a:gd name="connsiteX0" fmla="*/ 51177 w 101780"/>
                  <a:gd name="connsiteY0" fmla="*/ 101720 h 101600"/>
                  <a:gd name="connsiteX1" fmla="*/ 87161 w 101780"/>
                  <a:gd name="connsiteY1" fmla="*/ 86841 h 101600"/>
                  <a:gd name="connsiteX2" fmla="*/ 102067 w 101780"/>
                  <a:gd name="connsiteY2" fmla="*/ 50920 h 101600"/>
                  <a:gd name="connsiteX3" fmla="*/ 87161 w 101780"/>
                  <a:gd name="connsiteY3" fmla="*/ 14999 h 101600"/>
                  <a:gd name="connsiteX4" fmla="*/ 51177 w 101780"/>
                  <a:gd name="connsiteY4" fmla="*/ 120 h 101600"/>
                  <a:gd name="connsiteX5" fmla="*/ 15192 w 101780"/>
                  <a:gd name="connsiteY5" fmla="*/ 14999 h 101600"/>
                  <a:gd name="connsiteX6" fmla="*/ 287 w 101780"/>
                  <a:gd name="connsiteY6" fmla="*/ 50920 h 101600"/>
                  <a:gd name="connsiteX7" fmla="*/ 15192 w 101780"/>
                  <a:gd name="connsiteY7" fmla="*/ 86841 h 101600"/>
                  <a:gd name="connsiteX8" fmla="*/ 51177 w 101780"/>
                  <a:gd name="connsiteY8" fmla="*/ 10172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177" y="101720"/>
                    </a:moveTo>
                    <a:cubicBezTo>
                      <a:pt x="64673" y="101720"/>
                      <a:pt x="77618" y="96368"/>
                      <a:pt x="87161" y="86841"/>
                    </a:cubicBezTo>
                    <a:cubicBezTo>
                      <a:pt x="96705" y="77315"/>
                      <a:pt x="102067" y="64393"/>
                      <a:pt x="102067" y="50920"/>
                    </a:cubicBezTo>
                    <a:cubicBezTo>
                      <a:pt x="102067" y="37448"/>
                      <a:pt x="96705" y="24526"/>
                      <a:pt x="87161" y="14999"/>
                    </a:cubicBezTo>
                    <a:cubicBezTo>
                      <a:pt x="77618" y="5473"/>
                      <a:pt x="64673" y="120"/>
                      <a:pt x="51177" y="120"/>
                    </a:cubicBezTo>
                    <a:cubicBezTo>
                      <a:pt x="37680" y="120"/>
                      <a:pt x="24735" y="5473"/>
                      <a:pt x="15192" y="14999"/>
                    </a:cubicBezTo>
                    <a:cubicBezTo>
                      <a:pt x="5649" y="24526"/>
                      <a:pt x="287" y="37448"/>
                      <a:pt x="287" y="50920"/>
                    </a:cubicBezTo>
                    <a:cubicBezTo>
                      <a:pt x="287" y="64393"/>
                      <a:pt x="5649" y="77315"/>
                      <a:pt x="15192" y="86841"/>
                    </a:cubicBezTo>
                    <a:cubicBezTo>
                      <a:pt x="24735" y="96368"/>
                      <a:pt x="37680" y="101720"/>
                      <a:pt x="51177" y="101720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2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C999C8D-806F-DC27-840F-614EE60ED19E}"/>
                  </a:ext>
                </a:extLst>
              </p:cNvPr>
              <p:cNvSpPr/>
              <p:nvPr/>
            </p:nvSpPr>
            <p:spPr>
              <a:xfrm>
                <a:off x="11121955" y="5072513"/>
                <a:ext cx="101780" cy="101600"/>
              </a:xfrm>
              <a:custGeom>
                <a:avLst/>
                <a:gdLst>
                  <a:gd name="connsiteX0" fmla="*/ 51205 w 101780"/>
                  <a:gd name="connsiteY0" fmla="*/ 101743 h 101600"/>
                  <a:gd name="connsiteX1" fmla="*/ 87190 w 101780"/>
                  <a:gd name="connsiteY1" fmla="*/ 86864 h 101600"/>
                  <a:gd name="connsiteX2" fmla="*/ 102095 w 101780"/>
                  <a:gd name="connsiteY2" fmla="*/ 50943 h 101600"/>
                  <a:gd name="connsiteX3" fmla="*/ 87190 w 101780"/>
                  <a:gd name="connsiteY3" fmla="*/ 15022 h 101600"/>
                  <a:gd name="connsiteX4" fmla="*/ 51205 w 101780"/>
                  <a:gd name="connsiteY4" fmla="*/ 143 h 101600"/>
                  <a:gd name="connsiteX5" fmla="*/ 15220 w 101780"/>
                  <a:gd name="connsiteY5" fmla="*/ 15022 h 101600"/>
                  <a:gd name="connsiteX6" fmla="*/ 315 w 101780"/>
                  <a:gd name="connsiteY6" fmla="*/ 50943 h 101600"/>
                  <a:gd name="connsiteX7" fmla="*/ 15220 w 101780"/>
                  <a:gd name="connsiteY7" fmla="*/ 86864 h 101600"/>
                  <a:gd name="connsiteX8" fmla="*/ 51205 w 101780"/>
                  <a:gd name="connsiteY8" fmla="*/ 101743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205" y="101743"/>
                    </a:moveTo>
                    <a:cubicBezTo>
                      <a:pt x="64701" y="101743"/>
                      <a:pt x="77647" y="96391"/>
                      <a:pt x="87190" y="86864"/>
                    </a:cubicBezTo>
                    <a:cubicBezTo>
                      <a:pt x="96733" y="77338"/>
                      <a:pt x="102095" y="64415"/>
                      <a:pt x="102095" y="50943"/>
                    </a:cubicBezTo>
                    <a:cubicBezTo>
                      <a:pt x="102095" y="37471"/>
                      <a:pt x="96733" y="24548"/>
                      <a:pt x="87190" y="15022"/>
                    </a:cubicBezTo>
                    <a:cubicBezTo>
                      <a:pt x="77647" y="5496"/>
                      <a:pt x="64701" y="143"/>
                      <a:pt x="51205" y="143"/>
                    </a:cubicBezTo>
                    <a:cubicBezTo>
                      <a:pt x="37709" y="143"/>
                      <a:pt x="24764" y="5496"/>
                      <a:pt x="15220" y="15022"/>
                    </a:cubicBezTo>
                    <a:cubicBezTo>
                      <a:pt x="5677" y="24548"/>
                      <a:pt x="315" y="37471"/>
                      <a:pt x="315" y="50943"/>
                    </a:cubicBezTo>
                    <a:cubicBezTo>
                      <a:pt x="315" y="64415"/>
                      <a:pt x="5677" y="77338"/>
                      <a:pt x="15220" y="86864"/>
                    </a:cubicBezTo>
                    <a:cubicBezTo>
                      <a:pt x="24764" y="96391"/>
                      <a:pt x="37709" y="101743"/>
                      <a:pt x="51205" y="101743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2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15DB9793-5180-E5A5-B879-E78D2F6609AE}"/>
                  </a:ext>
                </a:extLst>
              </p:cNvPr>
              <p:cNvSpPr/>
              <p:nvPr/>
            </p:nvSpPr>
            <p:spPr>
              <a:xfrm>
                <a:off x="11484559" y="5808453"/>
                <a:ext cx="101780" cy="101600"/>
              </a:xfrm>
              <a:custGeom>
                <a:avLst/>
                <a:gdLst>
                  <a:gd name="connsiteX0" fmla="*/ 51234 w 101780"/>
                  <a:gd name="connsiteY0" fmla="*/ 101801 h 101600"/>
                  <a:gd name="connsiteX1" fmla="*/ 87218 w 101780"/>
                  <a:gd name="connsiteY1" fmla="*/ 86922 h 101600"/>
                  <a:gd name="connsiteX2" fmla="*/ 102124 w 101780"/>
                  <a:gd name="connsiteY2" fmla="*/ 51001 h 101600"/>
                  <a:gd name="connsiteX3" fmla="*/ 87218 w 101780"/>
                  <a:gd name="connsiteY3" fmla="*/ 15080 h 101600"/>
                  <a:gd name="connsiteX4" fmla="*/ 51234 w 101780"/>
                  <a:gd name="connsiteY4" fmla="*/ 201 h 101600"/>
                  <a:gd name="connsiteX5" fmla="*/ 15249 w 101780"/>
                  <a:gd name="connsiteY5" fmla="*/ 15080 h 101600"/>
                  <a:gd name="connsiteX6" fmla="*/ 344 w 101780"/>
                  <a:gd name="connsiteY6" fmla="*/ 51001 h 101600"/>
                  <a:gd name="connsiteX7" fmla="*/ 15249 w 101780"/>
                  <a:gd name="connsiteY7" fmla="*/ 86922 h 101600"/>
                  <a:gd name="connsiteX8" fmla="*/ 51234 w 101780"/>
                  <a:gd name="connsiteY8" fmla="*/ 101801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234" y="101801"/>
                    </a:moveTo>
                    <a:cubicBezTo>
                      <a:pt x="64730" y="101801"/>
                      <a:pt x="77675" y="96449"/>
                      <a:pt x="87218" y="86922"/>
                    </a:cubicBezTo>
                    <a:cubicBezTo>
                      <a:pt x="96762" y="77396"/>
                      <a:pt x="102124" y="64473"/>
                      <a:pt x="102124" y="51001"/>
                    </a:cubicBezTo>
                    <a:cubicBezTo>
                      <a:pt x="102124" y="37529"/>
                      <a:pt x="96762" y="24606"/>
                      <a:pt x="87218" y="15080"/>
                    </a:cubicBezTo>
                    <a:cubicBezTo>
                      <a:pt x="77675" y="5554"/>
                      <a:pt x="64730" y="201"/>
                      <a:pt x="51234" y="201"/>
                    </a:cubicBezTo>
                    <a:cubicBezTo>
                      <a:pt x="37737" y="201"/>
                      <a:pt x="24792" y="5554"/>
                      <a:pt x="15249" y="15080"/>
                    </a:cubicBezTo>
                    <a:cubicBezTo>
                      <a:pt x="5706" y="24606"/>
                      <a:pt x="344" y="37529"/>
                      <a:pt x="344" y="51001"/>
                    </a:cubicBezTo>
                    <a:cubicBezTo>
                      <a:pt x="344" y="64473"/>
                      <a:pt x="5706" y="77396"/>
                      <a:pt x="15249" y="86922"/>
                    </a:cubicBezTo>
                    <a:cubicBezTo>
                      <a:pt x="24792" y="96449"/>
                      <a:pt x="37737" y="101801"/>
                      <a:pt x="51234" y="101801"/>
                    </a:cubicBezTo>
                    <a:close/>
                  </a:path>
                </a:pathLst>
              </a:custGeom>
              <a:solidFill>
                <a:srgbClr val="E24A33"/>
              </a:solidFill>
              <a:ln w="12723" cap="flat">
                <a:solidFill>
                  <a:srgbClr val="E24A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8CB549F-849D-4821-1400-2455ABFD14F6}"/>
                  </a:ext>
                </a:extLst>
              </p:cNvPr>
              <p:cNvSpPr/>
              <p:nvPr/>
            </p:nvSpPr>
            <p:spPr>
              <a:xfrm>
                <a:off x="11847164" y="5988971"/>
                <a:ext cx="101780" cy="101600"/>
              </a:xfrm>
              <a:custGeom>
                <a:avLst/>
                <a:gdLst>
                  <a:gd name="connsiteX0" fmla="*/ 51262 w 101780"/>
                  <a:gd name="connsiteY0" fmla="*/ 101815 h 101600"/>
                  <a:gd name="connsiteX1" fmla="*/ 87247 w 101780"/>
                  <a:gd name="connsiteY1" fmla="*/ 86936 h 101600"/>
                  <a:gd name="connsiteX2" fmla="*/ 102152 w 101780"/>
                  <a:gd name="connsiteY2" fmla="*/ 51015 h 101600"/>
                  <a:gd name="connsiteX3" fmla="*/ 87247 w 101780"/>
                  <a:gd name="connsiteY3" fmla="*/ 15094 h 101600"/>
                  <a:gd name="connsiteX4" fmla="*/ 51262 w 101780"/>
                  <a:gd name="connsiteY4" fmla="*/ 215 h 101600"/>
                  <a:gd name="connsiteX5" fmla="*/ 15277 w 101780"/>
                  <a:gd name="connsiteY5" fmla="*/ 15094 h 101600"/>
                  <a:gd name="connsiteX6" fmla="*/ 372 w 101780"/>
                  <a:gd name="connsiteY6" fmla="*/ 51015 h 101600"/>
                  <a:gd name="connsiteX7" fmla="*/ 15277 w 101780"/>
                  <a:gd name="connsiteY7" fmla="*/ 86936 h 101600"/>
                  <a:gd name="connsiteX8" fmla="*/ 51262 w 101780"/>
                  <a:gd name="connsiteY8" fmla="*/ 101815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262" y="101815"/>
                    </a:moveTo>
                    <a:cubicBezTo>
                      <a:pt x="64758" y="101815"/>
                      <a:pt x="77704" y="96463"/>
                      <a:pt x="87247" y="86936"/>
                    </a:cubicBezTo>
                    <a:cubicBezTo>
                      <a:pt x="96790" y="77410"/>
                      <a:pt x="102152" y="64488"/>
                      <a:pt x="102152" y="51015"/>
                    </a:cubicBezTo>
                    <a:cubicBezTo>
                      <a:pt x="102152" y="37543"/>
                      <a:pt x="96790" y="24621"/>
                      <a:pt x="87247" y="15094"/>
                    </a:cubicBezTo>
                    <a:cubicBezTo>
                      <a:pt x="77704" y="5568"/>
                      <a:pt x="64758" y="215"/>
                      <a:pt x="51262" y="215"/>
                    </a:cubicBezTo>
                    <a:cubicBezTo>
                      <a:pt x="37766" y="215"/>
                      <a:pt x="24821" y="5568"/>
                      <a:pt x="15277" y="15094"/>
                    </a:cubicBezTo>
                    <a:cubicBezTo>
                      <a:pt x="5734" y="24621"/>
                      <a:pt x="372" y="37543"/>
                      <a:pt x="372" y="51015"/>
                    </a:cubicBezTo>
                    <a:cubicBezTo>
                      <a:pt x="372" y="64488"/>
                      <a:pt x="5734" y="77410"/>
                      <a:pt x="15277" y="86936"/>
                    </a:cubicBezTo>
                    <a:cubicBezTo>
                      <a:pt x="24821" y="96463"/>
                      <a:pt x="37766" y="101815"/>
                      <a:pt x="51262" y="101815"/>
                    </a:cubicBezTo>
                    <a:close/>
                  </a:path>
                </a:pathLst>
              </a:custGeom>
              <a:solidFill>
                <a:srgbClr val="E24A33"/>
              </a:solidFill>
              <a:ln w="12723" cap="flat">
                <a:solidFill>
                  <a:srgbClr val="E24A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CE5E8FF-ABD4-DB67-759E-8D220D768863}"/>
                  </a:ext>
                </a:extLst>
              </p:cNvPr>
              <p:cNvSpPr/>
              <p:nvPr/>
            </p:nvSpPr>
            <p:spPr>
              <a:xfrm>
                <a:off x="12209768" y="5734552"/>
                <a:ext cx="101780" cy="101600"/>
              </a:xfrm>
              <a:custGeom>
                <a:avLst/>
                <a:gdLst>
                  <a:gd name="connsiteX0" fmla="*/ 51291 w 101780"/>
                  <a:gd name="connsiteY0" fmla="*/ 101795 h 101600"/>
                  <a:gd name="connsiteX1" fmla="*/ 87275 w 101780"/>
                  <a:gd name="connsiteY1" fmla="*/ 86916 h 101600"/>
                  <a:gd name="connsiteX2" fmla="*/ 102181 w 101780"/>
                  <a:gd name="connsiteY2" fmla="*/ 50995 h 101600"/>
                  <a:gd name="connsiteX3" fmla="*/ 87275 w 101780"/>
                  <a:gd name="connsiteY3" fmla="*/ 15074 h 101600"/>
                  <a:gd name="connsiteX4" fmla="*/ 51291 w 101780"/>
                  <a:gd name="connsiteY4" fmla="*/ 195 h 101600"/>
                  <a:gd name="connsiteX5" fmla="*/ 15306 w 101780"/>
                  <a:gd name="connsiteY5" fmla="*/ 15074 h 101600"/>
                  <a:gd name="connsiteX6" fmla="*/ 401 w 101780"/>
                  <a:gd name="connsiteY6" fmla="*/ 50995 h 101600"/>
                  <a:gd name="connsiteX7" fmla="*/ 15306 w 101780"/>
                  <a:gd name="connsiteY7" fmla="*/ 86916 h 101600"/>
                  <a:gd name="connsiteX8" fmla="*/ 51291 w 101780"/>
                  <a:gd name="connsiteY8" fmla="*/ 101795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80" h="101600">
                    <a:moveTo>
                      <a:pt x="51291" y="101795"/>
                    </a:moveTo>
                    <a:cubicBezTo>
                      <a:pt x="64787" y="101795"/>
                      <a:pt x="77732" y="96443"/>
                      <a:pt x="87275" y="86916"/>
                    </a:cubicBezTo>
                    <a:cubicBezTo>
                      <a:pt x="96819" y="77390"/>
                      <a:pt x="102181" y="64468"/>
                      <a:pt x="102181" y="50995"/>
                    </a:cubicBezTo>
                    <a:cubicBezTo>
                      <a:pt x="102181" y="37523"/>
                      <a:pt x="96819" y="24601"/>
                      <a:pt x="87275" y="15074"/>
                    </a:cubicBezTo>
                    <a:cubicBezTo>
                      <a:pt x="77732" y="5548"/>
                      <a:pt x="64787" y="195"/>
                      <a:pt x="51291" y="195"/>
                    </a:cubicBezTo>
                    <a:cubicBezTo>
                      <a:pt x="37794" y="195"/>
                      <a:pt x="24849" y="5548"/>
                      <a:pt x="15306" y="15074"/>
                    </a:cubicBezTo>
                    <a:cubicBezTo>
                      <a:pt x="5763" y="24601"/>
                      <a:pt x="401" y="37523"/>
                      <a:pt x="401" y="50995"/>
                    </a:cubicBezTo>
                    <a:cubicBezTo>
                      <a:pt x="401" y="64468"/>
                      <a:pt x="5763" y="77390"/>
                      <a:pt x="15306" y="86916"/>
                    </a:cubicBezTo>
                    <a:cubicBezTo>
                      <a:pt x="24849" y="96443"/>
                      <a:pt x="37794" y="101795"/>
                      <a:pt x="51291" y="101795"/>
                    </a:cubicBezTo>
                    <a:close/>
                  </a:path>
                </a:pathLst>
              </a:custGeom>
              <a:solidFill>
                <a:srgbClr val="E24A33"/>
              </a:solidFill>
              <a:ln w="12723" cap="flat">
                <a:solidFill>
                  <a:srgbClr val="E24A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3303E02-FDBC-78DC-80DB-4502353FE3F8}"/>
                </a:ext>
              </a:extLst>
            </p:cNvPr>
            <p:cNvSpPr/>
            <p:nvPr/>
          </p:nvSpPr>
          <p:spPr>
            <a:xfrm>
              <a:off x="6872450" y="-3675390"/>
              <a:ext cx="12722" cy="2768092"/>
            </a:xfrm>
            <a:custGeom>
              <a:avLst/>
              <a:gdLst>
                <a:gd name="connsiteX0" fmla="*/ 0 w 12722"/>
                <a:gd name="connsiteY0" fmla="*/ 2768092 h 2768092"/>
                <a:gd name="connsiteX1" fmla="*/ 0 w 12722"/>
                <a:gd name="connsiteY1" fmla="*/ 0 h 276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22" h="2768092">
                  <a:moveTo>
                    <a:pt x="0" y="2768092"/>
                  </a:moveTo>
                  <a:lnTo>
                    <a:pt x="0" y="0"/>
                  </a:lnTo>
                </a:path>
              </a:pathLst>
            </a:custGeom>
            <a:noFill/>
            <a:ln w="19084" cap="sq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A10959E-DD1D-AD17-0771-DF75675CE756}"/>
                </a:ext>
              </a:extLst>
            </p:cNvPr>
            <p:cNvSpPr/>
            <p:nvPr/>
          </p:nvSpPr>
          <p:spPr>
            <a:xfrm>
              <a:off x="6872450" y="-907297"/>
              <a:ext cx="4387483" cy="12700"/>
            </a:xfrm>
            <a:custGeom>
              <a:avLst/>
              <a:gdLst>
                <a:gd name="connsiteX0" fmla="*/ 0 w 4387483"/>
                <a:gd name="connsiteY0" fmla="*/ 0 h 12700"/>
                <a:gd name="connsiteX1" fmla="*/ 4387484 w 4387483"/>
                <a:gd name="connsiteY1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7483" h="12700">
                  <a:moveTo>
                    <a:pt x="0" y="0"/>
                  </a:moveTo>
                  <a:lnTo>
                    <a:pt x="4387484" y="0"/>
                  </a:lnTo>
                </a:path>
              </a:pathLst>
            </a:custGeom>
            <a:noFill/>
            <a:ln w="19084" cap="sq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28134D38-9269-9C80-DD31-16999E667F60}"/>
              </a:ext>
            </a:extLst>
          </p:cNvPr>
          <p:cNvSpPr txBox="1"/>
          <p:nvPr/>
        </p:nvSpPr>
        <p:spPr>
          <a:xfrm>
            <a:off x="343190" y="5733648"/>
            <a:ext cx="4002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Current measurement: only 1 measurement per setting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7ECD8BA-127E-90B8-5602-0439705DCC20}"/>
              </a:ext>
            </a:extLst>
          </p:cNvPr>
          <p:cNvSpPr txBox="1"/>
          <p:nvPr/>
        </p:nvSpPr>
        <p:spPr>
          <a:xfrm>
            <a:off x="8743321" y="1027827"/>
            <a:ext cx="3030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Mixing ratio estimate based on synchrotron RF frequency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1F467CB-E6A0-2F93-D4F3-16C722BC4414}"/>
              </a:ext>
            </a:extLst>
          </p:cNvPr>
          <p:cNvSpPr txBox="1"/>
          <p:nvPr/>
        </p:nvSpPr>
        <p:spPr>
          <a:xfrm>
            <a:off x="4602001" y="2192844"/>
            <a:ext cx="36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Extraction </a:t>
            </a:r>
            <a:r>
              <a:rPr lang="en-US" sz="1400" b="1" dirty="0" err="1">
                <a:solidFill>
                  <a:schemeClr val="tx2"/>
                </a:solidFill>
              </a:rPr>
              <a:t>He:C</a:t>
            </a:r>
            <a:r>
              <a:rPr lang="en-US" sz="1400" b="1" dirty="0">
                <a:solidFill>
                  <a:schemeClr val="tx2"/>
                </a:solidFill>
              </a:rPr>
              <a:t> ratio throughout the spill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A68EF4-B2A3-839C-5647-7CB20063E48B}"/>
              </a:ext>
            </a:extLst>
          </p:cNvPr>
          <p:cNvSpPr txBox="1"/>
          <p:nvPr/>
        </p:nvSpPr>
        <p:spPr>
          <a:xfrm>
            <a:off x="87151" y="2927405"/>
            <a:ext cx="4332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Beam current measurement in the synchrotron</a:t>
            </a:r>
          </a:p>
        </p:txBody>
      </p:sp>
    </p:spTree>
    <p:extLst>
      <p:ext uri="{BB962C8B-B14F-4D97-AF65-F5344CB8AC3E}">
        <p14:creationId xmlns:p14="http://schemas.microsoft.com/office/powerpoint/2010/main" val="2404295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4B9A4-19CF-06DD-A4ED-46C7216B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 for Mixed Beam SX at MedAustron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B8663-EC0F-418C-5768-4D0F1DF7B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double-cycle configuration, the vertical beam size of He appears to be smaller than that of C.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8F045-63CE-921F-69C8-769C8591D7E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34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272E8-3185-C6E7-9FD9-43901B9EA0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070972-2D2F-08D7-A7C4-6CC53935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542" y="2452914"/>
            <a:ext cx="4144688" cy="3254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46B48-F4B4-BC7E-E70C-D33850256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92" y="2452914"/>
            <a:ext cx="4004061" cy="32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95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16285-1C8E-2A53-9961-91113ADA6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phic 82">
            <a:extLst>
              <a:ext uri="{FF2B5EF4-FFF2-40B4-BE49-F238E27FC236}">
                <a16:creationId xmlns:a16="http://schemas.microsoft.com/office/drawing/2014/main" id="{24BB7846-91FE-EE1A-BDA1-E87EEFD52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431" b="7204"/>
          <a:stretch/>
        </p:blipFill>
        <p:spPr>
          <a:xfrm>
            <a:off x="9130377" y="1136554"/>
            <a:ext cx="3008376" cy="1571677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B7244C52-3B53-C406-99A4-DA14AA6C9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431" b="7204"/>
          <a:stretch/>
        </p:blipFill>
        <p:spPr>
          <a:xfrm>
            <a:off x="9131416" y="2801872"/>
            <a:ext cx="3008376" cy="15716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7BC42C-7679-2A0A-19F6-F951AD34CE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722" t="4748" r="4154" b="7796"/>
          <a:stretch/>
        </p:blipFill>
        <p:spPr>
          <a:xfrm>
            <a:off x="1908" y="2164128"/>
            <a:ext cx="3599111" cy="3261418"/>
          </a:xfrm>
          <a:prstGeom prst="rect">
            <a:avLst/>
          </a:prstGeom>
        </p:spPr>
      </p:pic>
      <p:sp>
        <p:nvSpPr>
          <p:cNvPr id="45" name="Rechteck: abgerundete Ecken 89">
            <a:extLst>
              <a:ext uri="{FF2B5EF4-FFF2-40B4-BE49-F238E27FC236}">
                <a16:creationId xmlns:a16="http://schemas.microsoft.com/office/drawing/2014/main" id="{797BDE48-E96E-2DDC-0E58-4318ACF1D64F}"/>
              </a:ext>
            </a:extLst>
          </p:cNvPr>
          <p:cNvSpPr/>
          <p:nvPr/>
        </p:nvSpPr>
        <p:spPr>
          <a:xfrm>
            <a:off x="5263566" y="1178068"/>
            <a:ext cx="3809997" cy="13471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A50A71-7258-8C8F-A61F-74D82B4BD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4741" b="6313"/>
          <a:stretch/>
        </p:blipFill>
        <p:spPr>
          <a:xfrm>
            <a:off x="9107947" y="4445275"/>
            <a:ext cx="3012074" cy="15852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0144310-37DD-1DE8-EBAF-66DEB6B3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64" y="468438"/>
            <a:ext cx="10427735" cy="828675"/>
          </a:xfrm>
        </p:spPr>
        <p:txBody>
          <a:bodyPr/>
          <a:lstStyle/>
          <a:p>
            <a:r>
              <a:rPr lang="en-US" dirty="0"/>
              <a:t>Single Ion Source in Clinical Facilities?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BB721-0F6F-B2D4-9406-811B8E394B08}"/>
              </a:ext>
            </a:extLst>
          </p:cNvPr>
          <p:cNvSpPr txBox="1"/>
          <p:nvPr/>
        </p:nvSpPr>
        <p:spPr>
          <a:xfrm>
            <a:off x="5267290" y="1241354"/>
            <a:ext cx="3809996" cy="338554"/>
          </a:xfrm>
          <a:prstGeom prst="rect">
            <a:avLst/>
          </a:prstGeom>
          <a:solidFill>
            <a:srgbClr val="E9EFF1"/>
          </a:solidFill>
          <a:ln>
            <a:solidFill>
              <a:srgbClr val="E9EFF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i="1" baseline="30000" dirty="0"/>
              <a:t>4</a:t>
            </a:r>
            <a:r>
              <a:rPr lang="en-US" sz="1600" b="1" i="1" dirty="0"/>
              <a:t>He</a:t>
            </a:r>
            <a:r>
              <a:rPr lang="en-US" sz="1600" b="1" i="1" baseline="30000" dirty="0"/>
              <a:t>1+</a:t>
            </a:r>
            <a:r>
              <a:rPr lang="en-US" sz="1600" b="1" i="1" dirty="0"/>
              <a:t> and </a:t>
            </a:r>
            <a:r>
              <a:rPr lang="en-US" sz="1600" b="1" i="1" baseline="30000" dirty="0"/>
              <a:t>12</a:t>
            </a:r>
            <a:r>
              <a:rPr lang="en-US" sz="1600" b="1" i="1" dirty="0"/>
              <a:t>C</a:t>
            </a:r>
            <a:r>
              <a:rPr lang="en-US" sz="1600" b="1" i="1" baseline="30000" dirty="0"/>
              <a:t>3+</a:t>
            </a:r>
            <a:endParaRPr lang="en-US" sz="1600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1511D570-3C45-A986-D940-25BB0F615A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605" y="1579908"/>
                <a:ext cx="3809996" cy="478660"/>
              </a:xfrm>
              <a:prstGeom prst="rect">
                <a:avLst/>
              </a:prstGeom>
              <a:ln>
                <a:solidFill>
                  <a:srgbClr val="E9EFF1"/>
                </a:solidFill>
              </a:ln>
              <a:effec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marL="228594" indent="-228594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783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2971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tabLst>
                    <a:tab pos="1162050" algn="l"/>
                    <a:tab pos="2154238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dirty="0" smtClean="0">
                            <a:solidFill>
                              <a:srgbClr val="F0457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1" i="1" dirty="0">
                            <a:solidFill>
                              <a:srgbClr val="F04572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num>
                      <m:den>
                        <m:r>
                          <a:rPr lang="de-DE" sz="1600" b="1" i="1" dirty="0">
                            <a:solidFill>
                              <a:srgbClr val="F04572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de-DE" sz="1600" b="1" i="1" dirty="0">
                            <a:solidFill>
                              <a:srgbClr val="F0457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1600" b="1" i="1" dirty="0">
                        <a:solidFill>
                          <a:srgbClr val="F04572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600" b="1" i="1" dirty="0">
                            <a:solidFill>
                              <a:srgbClr val="F0457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1" i="1" dirty="0">
                            <a:solidFill>
                              <a:srgbClr val="F0457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de-DE" sz="1600" b="1" i="1" dirty="0" smtClean="0">
                            <a:solidFill>
                              <a:srgbClr val="F0457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de-DE" sz="1600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de-DE" sz="16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num>
                      <m:den>
                        <m:f>
                          <m:fPr>
                            <m:type m:val="skw"/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de-DE" sz="16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den>
                    </m:f>
                    <m:r>
                      <a:rPr lang="en-US" sz="1600" i="1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de-DE" sz="1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1511D570-3C45-A986-D940-25BB0F615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605" y="1579908"/>
                <a:ext cx="3809996" cy="478660"/>
              </a:xfrm>
              <a:prstGeom prst="rect">
                <a:avLst/>
              </a:prstGeom>
              <a:blipFill>
                <a:blip r:embed="rId9"/>
                <a:stretch>
                  <a:fillRect t="-45679" b="-82716"/>
                </a:stretch>
              </a:blipFill>
              <a:ln>
                <a:solidFill>
                  <a:srgbClr val="E9EFF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51B2AF6-6449-DCA6-7157-1EDCBCAA3F15}"/>
              </a:ext>
            </a:extLst>
          </p:cNvPr>
          <p:cNvSpPr txBox="1">
            <a:spLocks/>
          </p:cNvSpPr>
          <p:nvPr/>
        </p:nvSpPr>
        <p:spPr>
          <a:xfrm>
            <a:off x="5264601" y="2058568"/>
            <a:ext cx="3809996" cy="466640"/>
          </a:xfrm>
          <a:prstGeom prst="rect">
            <a:avLst/>
          </a:prstGeom>
          <a:ln>
            <a:solidFill>
              <a:srgbClr val="E9EFF1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+mj-lt"/>
              </a:rPr>
              <a:t>Source </a:t>
            </a:r>
            <a:r>
              <a:rPr lang="en-US" sz="1600" b="1" dirty="0">
                <a:latin typeface="+mj-lt"/>
              </a:rPr>
              <a:t>✔ </a:t>
            </a:r>
            <a:r>
              <a:rPr lang="en-US" sz="1600" b="1" dirty="0">
                <a:solidFill>
                  <a:srgbClr val="F04572"/>
                </a:solidFill>
                <a:latin typeface="+mj-lt"/>
              </a:rPr>
              <a:t>LINAC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E18922"/>
                </a:solidFill>
                <a:latin typeface="+mj-lt"/>
              </a:rPr>
              <a:t>❌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Synchrotron </a:t>
            </a:r>
            <a:r>
              <a:rPr lang="en-US" sz="1600" b="1" dirty="0">
                <a:latin typeface="+mj-lt"/>
              </a:rPr>
              <a:t>✔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861D78-C070-2663-2713-419F64762DB3}"/>
              </a:ext>
            </a:extLst>
          </p:cNvPr>
          <p:cNvSpPr txBox="1"/>
          <p:nvPr/>
        </p:nvSpPr>
        <p:spPr>
          <a:xfrm>
            <a:off x="9677400" y="2930363"/>
            <a:ext cx="21952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/>
              <a:t>No stripping required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9FAF12-F58F-076C-B704-AC280D6BA496}"/>
              </a:ext>
            </a:extLst>
          </p:cNvPr>
          <p:cNvSpPr txBox="1"/>
          <p:nvPr/>
        </p:nvSpPr>
        <p:spPr>
          <a:xfrm>
            <a:off x="10090874" y="1242524"/>
            <a:ext cx="17655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/>
              <a:t>After stripping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8B8481-0E3C-AF90-3D90-49A1ACEFD925}"/>
              </a:ext>
            </a:extLst>
          </p:cNvPr>
          <p:cNvSpPr txBox="1"/>
          <p:nvPr/>
        </p:nvSpPr>
        <p:spPr>
          <a:xfrm>
            <a:off x="9953519" y="4541144"/>
            <a:ext cx="19191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D648C"/>
                </a:solidFill>
              </a:rPr>
              <a:t>No stripping; q/m=1/3</a:t>
            </a:r>
          </a:p>
        </p:txBody>
      </p:sp>
      <p:sp>
        <p:nvSpPr>
          <p:cNvPr id="58" name="Rechteck: abgerundete Ecken 89">
            <a:extLst>
              <a:ext uri="{FF2B5EF4-FFF2-40B4-BE49-F238E27FC236}">
                <a16:creationId xmlns:a16="http://schemas.microsoft.com/office/drawing/2014/main" id="{3DB40232-C757-7568-17BF-14C60AA3B79D}"/>
              </a:ext>
            </a:extLst>
          </p:cNvPr>
          <p:cNvSpPr/>
          <p:nvPr/>
        </p:nvSpPr>
        <p:spPr>
          <a:xfrm>
            <a:off x="5263566" y="2661303"/>
            <a:ext cx="3809997" cy="134173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6176C6-D0F3-E0FA-61A6-55CB2E6B167C}"/>
              </a:ext>
            </a:extLst>
          </p:cNvPr>
          <p:cNvSpPr txBox="1"/>
          <p:nvPr/>
        </p:nvSpPr>
        <p:spPr>
          <a:xfrm>
            <a:off x="5265022" y="2719837"/>
            <a:ext cx="3809996" cy="338554"/>
          </a:xfrm>
          <a:prstGeom prst="rect">
            <a:avLst/>
          </a:prstGeom>
          <a:solidFill>
            <a:srgbClr val="ABBCCE"/>
          </a:solidFill>
          <a:ln>
            <a:solidFill>
              <a:srgbClr val="ABBCCE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i="1" baseline="30000" dirty="0"/>
              <a:t>4</a:t>
            </a:r>
            <a:r>
              <a:rPr lang="en-US" sz="1600" b="1" i="1" dirty="0"/>
              <a:t>He</a:t>
            </a:r>
            <a:r>
              <a:rPr lang="en-US" sz="1600" b="1" i="1" baseline="30000" dirty="0"/>
              <a:t>2+</a:t>
            </a:r>
            <a:r>
              <a:rPr lang="en-US" sz="1600" b="1" i="1" dirty="0"/>
              <a:t> and </a:t>
            </a:r>
            <a:r>
              <a:rPr lang="en-US" sz="1600" b="1" i="1" baseline="30000" dirty="0"/>
              <a:t>12</a:t>
            </a:r>
            <a:r>
              <a:rPr lang="en-US" sz="1600" b="1" i="1" dirty="0"/>
              <a:t>C</a:t>
            </a:r>
            <a:r>
              <a:rPr lang="en-US" sz="1600" b="1" i="1" baseline="30000" dirty="0"/>
              <a:t>6+</a:t>
            </a:r>
            <a:endParaRPr lang="en-US" sz="1600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5">
                <a:extLst>
                  <a:ext uri="{FF2B5EF4-FFF2-40B4-BE49-F238E27FC236}">
                    <a16:creationId xmlns:a16="http://schemas.microsoft.com/office/drawing/2014/main" id="{B5FA8C28-71A6-D288-3EA3-A6A7D6472C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605" y="3056766"/>
                <a:ext cx="3809996" cy="508608"/>
              </a:xfrm>
              <a:prstGeom prst="rect">
                <a:avLst/>
              </a:prstGeom>
              <a:ln>
                <a:solidFill>
                  <a:srgbClr val="ABBCCE"/>
                </a:solidFill>
              </a:ln>
              <a:effec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marL="228594" indent="-228594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783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2971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tabLst>
                    <a:tab pos="1162050" algn="l"/>
                    <a:tab pos="2154238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1600" i="1" dirty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sz="160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num>
                      <m:den>
                        <m:f>
                          <m:fPr>
                            <m:type m:val="skw"/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de-DE" sz="16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den>
                    </m:f>
                    <m:r>
                      <a:rPr lang="en-US" sz="1600" i="1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6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de-DE" sz="1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Content Placeholder 5">
                <a:extLst>
                  <a:ext uri="{FF2B5EF4-FFF2-40B4-BE49-F238E27FC236}">
                    <a16:creationId xmlns:a16="http://schemas.microsoft.com/office/drawing/2014/main" id="{B5FA8C28-71A6-D288-3EA3-A6A7D6472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605" y="3056766"/>
                <a:ext cx="3809996" cy="508608"/>
              </a:xfrm>
              <a:prstGeom prst="rect">
                <a:avLst/>
              </a:prstGeom>
              <a:blipFill>
                <a:blip r:embed="rId10"/>
                <a:stretch>
                  <a:fillRect t="-40698" b="-74419"/>
                </a:stretch>
              </a:blipFill>
              <a:ln>
                <a:solidFill>
                  <a:srgbClr val="ABBCCE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ontent Placeholder 5">
            <a:extLst>
              <a:ext uri="{FF2B5EF4-FFF2-40B4-BE49-F238E27FC236}">
                <a16:creationId xmlns:a16="http://schemas.microsoft.com/office/drawing/2014/main" id="{0D7710BA-33C3-2116-5FAC-3F0DAEE0E5B8}"/>
              </a:ext>
            </a:extLst>
          </p:cNvPr>
          <p:cNvSpPr txBox="1">
            <a:spLocks/>
          </p:cNvSpPr>
          <p:nvPr/>
        </p:nvSpPr>
        <p:spPr>
          <a:xfrm>
            <a:off x="5264601" y="3552506"/>
            <a:ext cx="3809996" cy="450530"/>
          </a:xfrm>
          <a:prstGeom prst="rect">
            <a:avLst/>
          </a:prstGeom>
          <a:ln>
            <a:solidFill>
              <a:srgbClr val="ABBCCE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F04572"/>
                </a:solidFill>
                <a:latin typeface="+mj-lt"/>
              </a:rPr>
              <a:t>Source</a:t>
            </a:r>
            <a:r>
              <a:rPr lang="en-US" sz="1600" dirty="0">
                <a:latin typeface="+mj-lt"/>
              </a:rPr>
              <a:t> ❌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LINAC </a:t>
            </a:r>
            <a:r>
              <a:rPr lang="en-US" sz="1600" b="1" dirty="0">
                <a:latin typeface="+mj-lt"/>
              </a:rPr>
              <a:t>✔ </a:t>
            </a:r>
            <a:r>
              <a:rPr lang="en-US" sz="1600" dirty="0">
                <a:latin typeface="+mj-lt"/>
              </a:rPr>
              <a:t>Synchrotron </a:t>
            </a:r>
            <a:r>
              <a:rPr lang="en-US" sz="1600" b="1" dirty="0">
                <a:latin typeface="+mj-lt"/>
              </a:rPr>
              <a:t>✔</a:t>
            </a:r>
          </a:p>
        </p:txBody>
      </p:sp>
      <p:sp>
        <p:nvSpPr>
          <p:cNvPr id="62" name="Rechteck: abgerundete Ecken 89">
            <a:extLst>
              <a:ext uri="{FF2B5EF4-FFF2-40B4-BE49-F238E27FC236}">
                <a16:creationId xmlns:a16="http://schemas.microsoft.com/office/drawing/2014/main" id="{BA9D6F80-6FF0-3B90-27C0-7BA672FCB5D0}"/>
              </a:ext>
            </a:extLst>
          </p:cNvPr>
          <p:cNvSpPr/>
          <p:nvPr/>
        </p:nvSpPr>
        <p:spPr>
          <a:xfrm>
            <a:off x="5263566" y="4160863"/>
            <a:ext cx="3809997" cy="16881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266D62-EC72-FC58-C98B-B07FC936163B}"/>
              </a:ext>
            </a:extLst>
          </p:cNvPr>
          <p:cNvSpPr txBox="1"/>
          <p:nvPr/>
        </p:nvSpPr>
        <p:spPr>
          <a:xfrm>
            <a:off x="5263567" y="4221069"/>
            <a:ext cx="3809996" cy="338554"/>
          </a:xfrm>
          <a:prstGeom prst="rect">
            <a:avLst/>
          </a:prstGeom>
          <a:solidFill>
            <a:srgbClr val="B0AFAF"/>
          </a:solidFill>
          <a:ln>
            <a:solidFill>
              <a:srgbClr val="B0AFAF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i="1" baseline="30000" dirty="0">
                <a:solidFill>
                  <a:schemeClr val="tx1"/>
                </a:solidFill>
              </a:rPr>
              <a:t>3</a:t>
            </a:r>
            <a:r>
              <a:rPr lang="en-US" sz="1600" b="1" i="1" dirty="0">
                <a:solidFill>
                  <a:schemeClr val="tx1"/>
                </a:solidFill>
              </a:rPr>
              <a:t>He</a:t>
            </a:r>
            <a:r>
              <a:rPr lang="en-US" sz="1600" b="1" i="1" baseline="30000" dirty="0">
                <a:solidFill>
                  <a:schemeClr val="tx1"/>
                </a:solidFill>
              </a:rPr>
              <a:t>1+</a:t>
            </a:r>
            <a:r>
              <a:rPr lang="en-US" sz="1600" b="1" i="1" dirty="0">
                <a:solidFill>
                  <a:schemeClr val="tx1"/>
                </a:solidFill>
              </a:rPr>
              <a:t> and </a:t>
            </a:r>
            <a:r>
              <a:rPr lang="en-US" sz="1600" b="1" i="1" baseline="30000" dirty="0">
                <a:solidFill>
                  <a:schemeClr val="tx1"/>
                </a:solidFill>
              </a:rPr>
              <a:t>12</a:t>
            </a:r>
            <a:r>
              <a:rPr lang="en-US" sz="1600" b="1" i="1" dirty="0">
                <a:solidFill>
                  <a:schemeClr val="tx1"/>
                </a:solidFill>
              </a:rPr>
              <a:t>C</a:t>
            </a:r>
            <a:r>
              <a:rPr lang="en-US" sz="1600" b="1" i="1" baseline="30000" dirty="0">
                <a:solidFill>
                  <a:schemeClr val="tx1"/>
                </a:solidFill>
              </a:rPr>
              <a:t>4+</a:t>
            </a:r>
            <a:endParaRPr lang="en-US" sz="1600" b="1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5">
                <a:extLst>
                  <a:ext uri="{FF2B5EF4-FFF2-40B4-BE49-F238E27FC236}">
                    <a16:creationId xmlns:a16="http://schemas.microsoft.com/office/drawing/2014/main" id="{2B1559C9-4F15-CC01-F097-FF6A752C8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605" y="4556326"/>
                <a:ext cx="3809996" cy="508608"/>
              </a:xfrm>
              <a:prstGeom prst="rect">
                <a:avLst/>
              </a:prstGeom>
              <a:ln>
                <a:solidFill>
                  <a:srgbClr val="B0AFAF"/>
                </a:solidFill>
              </a:ln>
              <a:effec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marL="228594" indent="-228594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783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2971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tabLst>
                    <a:tab pos="1162050" algn="l"/>
                    <a:tab pos="2154238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1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num>
                      <m:den>
                        <m:r>
                          <a:rPr lang="de-DE" sz="1600" b="1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de-DE" sz="1600" b="1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16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600" b="1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1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de-DE" sz="1600" b="1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de-DE" sz="16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 panose="02040503050406030204" pitchFamily="18" charset="0"/>
                  </a:rPr>
                  <a:t>    </a:t>
                </a:r>
                <a:r>
                  <a:rPr lang="de-DE" sz="160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de-DE" sz="1600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num>
                      <m:den>
                        <m:f>
                          <m:fPr>
                            <m:type m:val="skw"/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de-DE" sz="16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den>
                    </m:f>
                    <m:r>
                      <a:rPr lang="en-US" sz="1600" i="1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600" b="1" i="1" dirty="0" smtClean="0">
                            <a:solidFill>
                              <a:srgbClr val="FD6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1" i="1" dirty="0">
                            <a:solidFill>
                              <a:srgbClr val="FD6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1600" b="1" i="1" dirty="0">
                            <a:solidFill>
                              <a:srgbClr val="FD6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b="1" i="1" dirty="0">
                            <a:solidFill>
                              <a:srgbClr val="FD6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de-DE" sz="16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4" name="Content Placeholder 5">
                <a:extLst>
                  <a:ext uri="{FF2B5EF4-FFF2-40B4-BE49-F238E27FC236}">
                    <a16:creationId xmlns:a16="http://schemas.microsoft.com/office/drawing/2014/main" id="{2B1559C9-4F15-CC01-F097-FF6A752C8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605" y="4556326"/>
                <a:ext cx="3809996" cy="508608"/>
              </a:xfrm>
              <a:prstGeom prst="rect">
                <a:avLst/>
              </a:prstGeom>
              <a:blipFill>
                <a:blip r:embed="rId11"/>
                <a:stretch>
                  <a:fillRect t="-40698" b="-74419"/>
                </a:stretch>
              </a:blipFill>
              <a:ln>
                <a:solidFill>
                  <a:srgbClr val="B0AFAF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ontent Placeholder 5">
                <a:extLst>
                  <a:ext uri="{FF2B5EF4-FFF2-40B4-BE49-F238E27FC236}">
                    <a16:creationId xmlns:a16="http://schemas.microsoft.com/office/drawing/2014/main" id="{F5BC9DFE-3589-3705-4BE4-CE6D91DB98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601" y="5052066"/>
                <a:ext cx="3809996" cy="706066"/>
              </a:xfrm>
              <a:prstGeom prst="rect">
                <a:avLst/>
              </a:prstGeom>
              <a:ln>
                <a:solidFill>
                  <a:srgbClr val="B0AFAF"/>
                </a:solidFill>
              </a:ln>
              <a:effec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228594" indent="-228594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783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2971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>
                    <a:latin typeface="+mj-lt"/>
                  </a:rPr>
                  <a:t>Source </a:t>
                </a:r>
                <a:r>
                  <a:rPr lang="en-US" sz="1600" b="1" dirty="0">
                    <a:latin typeface="+mj-lt"/>
                  </a:rPr>
                  <a:t>✔  </a:t>
                </a:r>
                <a:r>
                  <a:rPr lang="en-US" sz="1600" dirty="0">
                    <a:latin typeface="+mj-lt"/>
                  </a:rPr>
                  <a:t>LINAC </a:t>
                </a:r>
                <a:r>
                  <a:rPr lang="en-US" sz="1600" b="1" dirty="0">
                    <a:latin typeface="+mj-lt"/>
                  </a:rPr>
                  <a:t>✔ </a:t>
                </a:r>
                <a:r>
                  <a:rPr lang="en-US" sz="1600" b="1" dirty="0">
                    <a:solidFill>
                      <a:srgbClr val="F04572"/>
                    </a:solidFill>
                    <a:latin typeface="+mj-lt"/>
                  </a:rPr>
                  <a:t>Synchrotron</a:t>
                </a:r>
                <a:r>
                  <a:rPr lang="en-US" sz="1600" dirty="0">
                    <a:latin typeface="+mj-lt"/>
                  </a:rPr>
                  <a:t> ❌</a:t>
                </a:r>
              </a:p>
              <a:p>
                <a:pPr marL="0" indent="0" algn="ctr">
                  <a:buNone/>
                </a:pPr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kin</m:t>
                        </m:r>
                        <m:r>
                          <a:rPr lang="en-US" sz="1600" b="0" i="0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sz="16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6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200</m:t>
                    </m:r>
                    <m:r>
                      <a:rPr lang="en-US" sz="16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16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&lt; 400 MeV/u)</a:t>
                </a:r>
                <a:endPara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5" name="Content Placeholder 5">
                <a:extLst>
                  <a:ext uri="{FF2B5EF4-FFF2-40B4-BE49-F238E27FC236}">
                    <a16:creationId xmlns:a16="http://schemas.microsoft.com/office/drawing/2014/main" id="{F5BC9DFE-3589-3705-4BE4-CE6D91DB9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601" y="5052066"/>
                <a:ext cx="3809996" cy="706066"/>
              </a:xfrm>
              <a:prstGeom prst="rect">
                <a:avLst/>
              </a:prstGeom>
              <a:blipFill>
                <a:blip r:embed="rId12"/>
                <a:stretch>
                  <a:fillRect t="-3390" b="-5932"/>
                </a:stretch>
              </a:blipFill>
              <a:ln>
                <a:solidFill>
                  <a:srgbClr val="B0AFAF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Arrow: Up 66">
            <a:extLst>
              <a:ext uri="{FF2B5EF4-FFF2-40B4-BE49-F238E27FC236}">
                <a16:creationId xmlns:a16="http://schemas.microsoft.com/office/drawing/2014/main" id="{64EB75A9-8E67-28EF-6407-5E953E2B9B35}"/>
              </a:ext>
            </a:extLst>
          </p:cNvPr>
          <p:cNvSpPr/>
          <p:nvPr/>
        </p:nvSpPr>
        <p:spPr>
          <a:xfrm rot="11391730">
            <a:off x="1421469" y="1937415"/>
            <a:ext cx="380587" cy="1368725"/>
          </a:xfrm>
          <a:prstGeom prst="upArrow">
            <a:avLst>
              <a:gd name="adj1" fmla="val 26412"/>
              <a:gd name="adj2" fmla="val 70703"/>
            </a:avLst>
          </a:prstGeom>
          <a:solidFill>
            <a:srgbClr val="D0AEA4"/>
          </a:solidFill>
          <a:ln>
            <a:solidFill>
              <a:srgbClr val="C00000"/>
            </a:solidFill>
          </a:ln>
          <a:effectLst>
            <a:glow rad="101600">
              <a:schemeClr val="bg1">
                <a:alpha val="6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hteck: abgerundete Ecken 89">
            <a:extLst>
              <a:ext uri="{FF2B5EF4-FFF2-40B4-BE49-F238E27FC236}">
                <a16:creationId xmlns:a16="http://schemas.microsoft.com/office/drawing/2014/main" id="{59005ED2-C126-C36C-265C-283CE2C2A7EE}"/>
              </a:ext>
            </a:extLst>
          </p:cNvPr>
          <p:cNvSpPr/>
          <p:nvPr/>
        </p:nvSpPr>
        <p:spPr>
          <a:xfrm>
            <a:off x="1089171" y="1293922"/>
            <a:ext cx="2968479" cy="951616"/>
          </a:xfrm>
          <a:prstGeom prst="roundRect">
            <a:avLst>
              <a:gd name="adj" fmla="val 0"/>
            </a:avLst>
          </a:prstGeom>
          <a:solidFill>
            <a:srgbClr val="FDFDFD"/>
          </a:solidFill>
          <a:ln>
            <a:solidFill>
              <a:srgbClr val="C00000"/>
            </a:solidFill>
          </a:ln>
          <a:effectLst>
            <a:outerShdw dist="63500" dir="5400000" sx="101000" sy="101000" algn="t" rotWithShape="0">
              <a:srgbClr val="D0AEA4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443402-7963-3D0B-8B00-190C2471BD61}"/>
                  </a:ext>
                </a:extLst>
              </p:cNvPr>
              <p:cNvSpPr txBox="1"/>
              <p:nvPr/>
            </p:nvSpPr>
            <p:spPr>
              <a:xfrm>
                <a:off x="1185131" y="1383764"/>
                <a:ext cx="3143074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rgbClr val="C00000"/>
                    </a:solidFill>
                  </a:rPr>
                  <a:t>LINAC: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b="1" i="0" dirty="0" smtClean="0">
                        <a:solidFill>
                          <a:srgbClr val="C00000"/>
                        </a:solidFill>
                        <a:latin typeface="+mj-lt"/>
                      </a:rPr>
                      <m:t>q</m:t>
                    </m:r>
                    <m:r>
                      <m:rPr>
                        <m:nor/>
                      </m:rPr>
                      <a:rPr lang="en-US" sz="1800" b="1" i="0" dirty="0">
                        <a:solidFill>
                          <a:srgbClr val="C00000"/>
                        </a:solidFill>
                        <a:latin typeface="+mj-lt"/>
                      </a:rPr>
                      <m:t>/</m:t>
                    </m:r>
                    <m:r>
                      <m:rPr>
                        <m:nor/>
                      </m:rPr>
                      <a:rPr lang="en-US" sz="1800" b="1" i="0" dirty="0">
                        <a:solidFill>
                          <a:srgbClr val="C00000"/>
                        </a:solidFill>
                        <a:latin typeface="+mj-lt"/>
                      </a:rPr>
                      <m:t>m</m:t>
                    </m:r>
                    <m:r>
                      <m:rPr>
                        <m:nor/>
                      </m:rPr>
                      <a:rPr lang="en-US" sz="1800" b="1" i="0" dirty="0">
                        <a:solidFill>
                          <a:srgbClr val="C00000"/>
                        </a:solidFill>
                        <a:latin typeface="+mj-lt"/>
                      </a:rPr>
                      <m:t> &gt; </m:t>
                    </m:r>
                    <m:r>
                      <m:rPr>
                        <m:nor/>
                      </m:rPr>
                      <a:rPr lang="en-US" sz="1800" b="1" i="0" dirty="0">
                        <a:solidFill>
                          <a:srgbClr val="C00000"/>
                        </a:solidFill>
                        <a:latin typeface="+mj-lt"/>
                      </a:rPr>
                      <m:t>1</m:t>
                    </m:r>
                    <m:r>
                      <m:rPr>
                        <m:nor/>
                      </m:rPr>
                      <a:rPr lang="en-US" sz="1800" b="1" i="0" dirty="0">
                        <a:solidFill>
                          <a:srgbClr val="C00000"/>
                        </a:solidFill>
                        <a:latin typeface="+mj-lt"/>
                      </a:rPr>
                      <m:t>/</m:t>
                    </m:r>
                    <m:r>
                      <m:rPr>
                        <m:nor/>
                      </m:rPr>
                      <a:rPr lang="en-US" sz="1800" b="1" i="0" dirty="0">
                        <a:solidFill>
                          <a:srgbClr val="C00000"/>
                        </a:solidFill>
                        <a:latin typeface="+mj-lt"/>
                      </a:rPr>
                      <m:t>3</m:t>
                    </m:r>
                  </m:oMath>
                </a14:m>
                <a:endParaRPr lang="en-US" sz="1800" b="1" dirty="0">
                  <a:solidFill>
                    <a:srgbClr val="C00000"/>
                  </a:solidFill>
                  <a:latin typeface="+mj-lt"/>
                </a:endParaRPr>
              </a:p>
              <a:p>
                <a:r>
                  <a:rPr lang="en-US" sz="1600" dirty="0"/>
                  <a:t>standard at e.g. </a:t>
                </a:r>
                <a:r>
                  <a:rPr lang="en-US" sz="1600" dirty="0" err="1"/>
                  <a:t>MedAustron</a:t>
                </a:r>
                <a:r>
                  <a:rPr lang="en-US" sz="1600" dirty="0"/>
                  <a:t>, CNAO, HIT</a:t>
                </a:r>
                <a:endParaRPr lang="en-US" sz="1600" b="1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443402-7963-3D0B-8B00-190C2471B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131" y="1383764"/>
                <a:ext cx="3143074" cy="861774"/>
              </a:xfrm>
              <a:prstGeom prst="rect">
                <a:avLst/>
              </a:prstGeom>
              <a:blipFill>
                <a:blip r:embed="rId14"/>
                <a:stretch>
                  <a:fillRect l="-1550" t="-4255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Arrow: Up 69">
            <a:extLst>
              <a:ext uri="{FF2B5EF4-FFF2-40B4-BE49-F238E27FC236}">
                <a16:creationId xmlns:a16="http://schemas.microsoft.com/office/drawing/2014/main" id="{FD1FA29D-DAF2-2382-737A-6227074AC261}"/>
              </a:ext>
            </a:extLst>
          </p:cNvPr>
          <p:cNvSpPr/>
          <p:nvPr/>
        </p:nvSpPr>
        <p:spPr>
          <a:xfrm rot="17165993">
            <a:off x="1505655" y="3644961"/>
            <a:ext cx="374621" cy="901763"/>
          </a:xfrm>
          <a:prstGeom prst="upArrow">
            <a:avLst>
              <a:gd name="adj1" fmla="val 26412"/>
              <a:gd name="adj2" fmla="val 70703"/>
            </a:avLst>
          </a:prstGeom>
          <a:solidFill>
            <a:srgbClr val="90B28F"/>
          </a:solidFill>
          <a:ln>
            <a:solidFill>
              <a:srgbClr val="4A6B49"/>
            </a:solidFill>
          </a:ln>
          <a:effectLst>
            <a:glow rad="101600">
              <a:schemeClr val="bg1">
                <a:alpha val="7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: abgerundete Ecken 89">
            <a:extLst>
              <a:ext uri="{FF2B5EF4-FFF2-40B4-BE49-F238E27FC236}">
                <a16:creationId xmlns:a16="http://schemas.microsoft.com/office/drawing/2014/main" id="{7E52CD1B-8F7F-DF14-664E-F7CD52A80F61}"/>
              </a:ext>
            </a:extLst>
          </p:cNvPr>
          <p:cNvSpPr/>
          <p:nvPr/>
        </p:nvSpPr>
        <p:spPr>
          <a:xfrm>
            <a:off x="1700643" y="3646413"/>
            <a:ext cx="2624846" cy="1238061"/>
          </a:xfrm>
          <a:prstGeom prst="roundRect">
            <a:avLst>
              <a:gd name="adj" fmla="val 0"/>
            </a:avLst>
          </a:prstGeom>
          <a:solidFill>
            <a:srgbClr val="FDFDFD"/>
          </a:solidFill>
          <a:ln>
            <a:solidFill>
              <a:srgbClr val="4A6B49"/>
            </a:solidFill>
          </a:ln>
          <a:effectLst>
            <a:outerShdw dist="50800" dir="5400000" sx="101000" sy="101000" algn="t" rotWithShape="0">
              <a:srgbClr val="90B28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17756F-FDED-3719-98BC-4AB284720D9B}"/>
              </a:ext>
            </a:extLst>
          </p:cNvPr>
          <p:cNvSpPr txBox="1"/>
          <p:nvPr/>
        </p:nvSpPr>
        <p:spPr>
          <a:xfrm>
            <a:off x="1757884" y="3701118"/>
            <a:ext cx="25676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A6B49"/>
                </a:solidFill>
              </a:rPr>
              <a:t>ECR ion sources: </a:t>
            </a:r>
            <a:r>
              <a:rPr lang="en-US" sz="1600" dirty="0"/>
              <a:t>different source branches</a:t>
            </a:r>
            <a:endParaRPr lang="en-US" sz="1600" b="1" dirty="0">
              <a:solidFill>
                <a:srgbClr val="4A6B4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baseline="30000" dirty="0"/>
              <a:t>4</a:t>
            </a:r>
            <a:r>
              <a:rPr lang="en-US" sz="1600" b="1" i="1" dirty="0"/>
              <a:t>He</a:t>
            </a:r>
            <a:r>
              <a:rPr lang="en-US" sz="1600" b="1" i="1" baseline="30000" dirty="0"/>
              <a:t>2+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baseline="30000" dirty="0"/>
              <a:t>12</a:t>
            </a:r>
            <a:r>
              <a:rPr lang="en-US" sz="1600" b="1" i="1" dirty="0"/>
              <a:t>C</a:t>
            </a:r>
            <a:r>
              <a:rPr lang="en-US" sz="1600" b="1" i="1" baseline="30000" dirty="0"/>
              <a:t>4+</a:t>
            </a:r>
            <a:r>
              <a:rPr lang="en-US" sz="1600" b="1" i="1" dirty="0"/>
              <a:t> </a:t>
            </a:r>
            <a:endParaRPr lang="en-US" sz="1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3450D0-6E5A-7973-C1DA-BAB37A6CCC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5E9C9E-134D-C31E-56F8-F96CF4DD90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35</a:t>
            </a:fld>
            <a:endParaRPr lang="de-AT" dirty="0"/>
          </a:p>
        </p:txBody>
      </p:sp>
      <p:sp>
        <p:nvSpPr>
          <p:cNvPr id="78" name="Rechteck: abgerundete Ecken 89">
            <a:extLst>
              <a:ext uri="{FF2B5EF4-FFF2-40B4-BE49-F238E27FC236}">
                <a16:creationId xmlns:a16="http://schemas.microsoft.com/office/drawing/2014/main" id="{CD459A8F-3900-9B63-6271-A6159463AEF8}"/>
              </a:ext>
            </a:extLst>
          </p:cNvPr>
          <p:cNvSpPr/>
          <p:nvPr/>
        </p:nvSpPr>
        <p:spPr>
          <a:xfrm>
            <a:off x="1766024" y="5813729"/>
            <a:ext cx="8324850" cy="899807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A6B49"/>
            </a:solidFill>
          </a:ln>
          <a:effectLst>
            <a:outerShdw dist="50800" dir="5400000" sx="101000" sy="101000" algn="t" rotWithShape="0">
              <a:srgbClr val="006699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Grafik 90">
            <a:extLst>
              <a:ext uri="{FF2B5EF4-FFF2-40B4-BE49-F238E27FC236}">
                <a16:creationId xmlns:a16="http://schemas.microsoft.com/office/drawing/2014/main" id="{359D7FAC-2575-ED63-D6D0-9845EC55D9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80307" y="5950219"/>
            <a:ext cx="614727" cy="614727"/>
          </a:xfrm>
          <a:prstGeom prst="rect">
            <a:avLst/>
          </a:prstGeom>
        </p:spPr>
      </p:pic>
      <p:sp>
        <p:nvSpPr>
          <p:cNvPr id="38" name="Textfeld 91">
            <a:extLst>
              <a:ext uri="{FF2B5EF4-FFF2-40B4-BE49-F238E27FC236}">
                <a16:creationId xmlns:a16="http://schemas.microsoft.com/office/drawing/2014/main" id="{D03D13BE-210E-A720-C43E-4D7C0240F0D9}"/>
              </a:ext>
            </a:extLst>
          </p:cNvPr>
          <p:cNvSpPr txBox="1"/>
          <p:nvPr/>
        </p:nvSpPr>
        <p:spPr>
          <a:xfrm>
            <a:off x="1864112" y="6041726"/>
            <a:ext cx="838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Take away</a:t>
            </a:r>
            <a:endParaRPr lang="de-AT" sz="1400" i="1" dirty="0">
              <a:solidFill>
                <a:schemeClr val="tx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E9AFCA-2536-2670-ECB9-5196B60B4985}"/>
              </a:ext>
            </a:extLst>
          </p:cNvPr>
          <p:cNvSpPr txBox="1"/>
          <p:nvPr/>
        </p:nvSpPr>
        <p:spPr>
          <a:xfrm>
            <a:off x="2976596" y="5954063"/>
            <a:ext cx="694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99"/>
                </a:solidFill>
              </a:rPr>
              <a:t>Mixed beam generation </a:t>
            </a:r>
            <a:r>
              <a:rPr lang="en-US" b="1" dirty="0">
                <a:solidFill>
                  <a:srgbClr val="006699"/>
                </a:solidFill>
              </a:rPr>
              <a:t>within single ion source currently not possible </a:t>
            </a:r>
            <a:r>
              <a:rPr lang="en-US" dirty="0">
                <a:solidFill>
                  <a:srgbClr val="006699"/>
                </a:solidFill>
              </a:rPr>
              <a:t>in state-of-the-art </a:t>
            </a:r>
            <a:r>
              <a:rPr lang="en-US" b="1" dirty="0">
                <a:solidFill>
                  <a:srgbClr val="006699"/>
                </a:solidFill>
              </a:rPr>
              <a:t>medical synchrotron facilities</a:t>
            </a:r>
            <a:r>
              <a:rPr lang="en-US" dirty="0">
                <a:solidFill>
                  <a:srgbClr val="006699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60F37F-C364-CD0A-C8A5-B7A33E98C7DF}"/>
              </a:ext>
            </a:extLst>
          </p:cNvPr>
          <p:cNvSpPr txBox="1"/>
          <p:nvPr/>
        </p:nvSpPr>
        <p:spPr>
          <a:xfrm>
            <a:off x="2813035" y="2460798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Stripping foil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BC969605-8D81-EDAE-6017-87AAD221821C}"/>
              </a:ext>
            </a:extLst>
          </p:cNvPr>
          <p:cNvSpPr/>
          <p:nvPr/>
        </p:nvSpPr>
        <p:spPr>
          <a:xfrm rot="13990427">
            <a:off x="2027356" y="2327314"/>
            <a:ext cx="380587" cy="1368725"/>
          </a:xfrm>
          <a:prstGeom prst="upArrow">
            <a:avLst>
              <a:gd name="adj1" fmla="val 15039"/>
              <a:gd name="adj2" fmla="val 51609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glow rad="101600">
              <a:schemeClr val="bg1">
                <a:alpha val="6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\documentclass{article}&#10;\usepackage{amsmath}&#10;\usepackage[usenames,dvipsnames]{xcolor} &#10;&#10;\pagestyle{empty}&#10;\begin{document}&#10;&#10;\begin{equation*}&#10;\dfrac{d\left(B\rho\right)}{B\rho} = \dfrac{1}{\beta^2}{\color{red}\dfrac{d\left(\frac{E}{m}\right)}{\frac{E}{m}}} + {\color{OliveGreen}\dfrac{1}{\chi}-1}&#10;\end{equation*}&#10;&#10;&#10;\end{document}" title="IguanaTex Bitmap Display">
            <a:extLst>
              <a:ext uri="{FF2B5EF4-FFF2-40B4-BE49-F238E27FC236}">
                <a16:creationId xmlns:a16="http://schemas.microsoft.com/office/drawing/2014/main" id="{C1DA04C0-83E8-5987-CEA5-CBCB2E3B6E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84" y="227267"/>
            <a:ext cx="2546952" cy="5744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139045F-99D0-B7FC-FEE7-ADA4B0F93956}"/>
              </a:ext>
            </a:extLst>
          </p:cNvPr>
          <p:cNvSpPr/>
          <p:nvPr/>
        </p:nvSpPr>
        <p:spPr>
          <a:xfrm>
            <a:off x="10545357" y="101522"/>
            <a:ext cx="1057666" cy="82867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9" grpId="0" animBg="1"/>
      <p:bldP spid="20" grpId="0" animBg="1"/>
      <p:bldP spid="21" grpId="0" animBg="1"/>
      <p:bldP spid="48" grpId="0" animBg="1"/>
      <p:bldP spid="50" grpId="0" animBg="1"/>
      <p:bldP spid="5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/>
      <p:bldP spid="70" grpId="0" animBg="1"/>
      <p:bldP spid="71" grpId="0" animBg="1"/>
      <p:bldP spid="72" grpId="0"/>
      <p:bldP spid="78" grpId="0" animBg="1"/>
      <p:bldP spid="38" grpId="0"/>
      <p:bldP spid="39" grpId="0"/>
      <p:bldP spid="4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25FE-44E5-8DAD-3345-A20EA70DB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E601D7-3076-D865-DBC5-62919CCCA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064" y="468438"/>
            <a:ext cx="10884935" cy="828675"/>
          </a:xfrm>
        </p:spPr>
        <p:txBody>
          <a:bodyPr/>
          <a:lstStyle/>
          <a:p>
            <a:r>
              <a:rPr lang="en-US" dirty="0"/>
              <a:t>Double Multi-Turn Injection: </a:t>
            </a:r>
            <a:r>
              <a:rPr lang="en-US" b="0" dirty="0"/>
              <a:t>Technical Challenges @ MedAustron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D54798-7B6C-0622-12EF-C15B3D8D3F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403" y="1297113"/>
                <a:ext cx="7735138" cy="4794969"/>
              </a:xfrm>
            </p:spPr>
            <p:txBody>
              <a:bodyPr/>
              <a:lstStyle/>
              <a:p>
                <a:r>
                  <a:rPr lang="en-US" sz="1800" b="1" dirty="0">
                    <a:solidFill>
                      <a:srgbClr val="006699"/>
                    </a:solidFill>
                  </a:rPr>
                  <a:t>Different injection energies </a:t>
                </a:r>
                <a:r>
                  <a:rPr lang="en-US" sz="1800" dirty="0">
                    <a:solidFill>
                      <a:srgbClr val="006699"/>
                    </a:solidFill>
                  </a:rPr>
                  <a:t>due 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dirty="0">
                        <a:solidFill>
                          <a:srgbClr val="006699"/>
                        </a:solidFill>
                      </a:rPr>
                      <m:t>Δq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rgbClr val="006699"/>
                        </a:solidFill>
                      </a:rPr>
                      <m:t>/</m:t>
                    </m:r>
                    <m:r>
                      <m:rPr>
                        <m:nor/>
                      </m:rPr>
                      <a:rPr lang="en-US" sz="1800" dirty="0">
                        <a:solidFill>
                          <a:srgbClr val="006699"/>
                        </a:solidFill>
                      </a:rPr>
                      <m:t>m</m:t>
                    </m:r>
                  </m:oMath>
                </a14:m>
                <a:r>
                  <a:rPr lang="en-US" sz="1800" dirty="0">
                    <a:solidFill>
                      <a:srgbClr val="006699"/>
                    </a:solidFill>
                  </a:rPr>
                  <a:t> in LINAC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1600" dirty="0">
                    <a:sym typeface="Wingdings" panose="05000000000000000000" pitchFamily="2" charset="2"/>
                  </a:rPr>
                  <a:t>Mitigation measures (decelerate helium):</a:t>
                </a:r>
              </a:p>
              <a:p>
                <a:pPr marL="881063" lvl="2" indent="-3429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Injector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:</a:t>
                </a:r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600" dirty="0" err="1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debuncher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cavity (</a:t>
                </a:r>
                <a:r>
                  <a:rPr lang="en-US" sz="1600" i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allows to inject He into the synchrotron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) </a:t>
                </a:r>
                <a:r>
                  <a:rPr lang="en-US" sz="1600" u="sng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and</a:t>
                </a:r>
              </a:p>
              <a:p>
                <a:pPr marL="881063" lvl="2" indent="-342900">
                  <a:spcBef>
                    <a:spcPts val="600"/>
                  </a:spcBef>
                  <a:buFont typeface="+mj-lt"/>
                  <a:buAutoNum type="arabicPeriod" startAt="2"/>
                </a:pPr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Synchrotron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: deceleration prior to carbon inj. (using radial loop regulation; facilitates simultaneous capture)</a:t>
                </a:r>
              </a:p>
              <a:p>
                <a:pPr marL="538163" lvl="2" indent="0">
                  <a:spcBef>
                    <a:spcPts val="600"/>
                  </a:spcBef>
                  <a:buNone/>
                </a:pPr>
                <a:endParaRPr lang="en-US" sz="1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D54798-7B6C-0622-12EF-C15B3D8D3F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403" y="1297113"/>
                <a:ext cx="7735138" cy="4794969"/>
              </a:xfrm>
              <a:blipFill>
                <a:blip r:embed="rId2"/>
                <a:stretch>
                  <a:fillRect l="-1497" t="-2163" r="-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65" name="Picture 1064">
            <a:extLst>
              <a:ext uri="{FF2B5EF4-FFF2-40B4-BE49-F238E27FC236}">
                <a16:creationId xmlns:a16="http://schemas.microsoft.com/office/drawing/2014/main" id="{5F0B7C29-143B-80C3-A3B0-94206D6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258" t="38337" r="29548" b="45553"/>
          <a:stretch/>
        </p:blipFill>
        <p:spPr>
          <a:xfrm>
            <a:off x="8751969" y="934295"/>
            <a:ext cx="2945153" cy="1900010"/>
          </a:xfrm>
          <a:prstGeom prst="rect">
            <a:avLst/>
          </a:prstGeom>
        </p:spPr>
      </p:pic>
      <p:sp>
        <p:nvSpPr>
          <p:cNvPr id="1066" name="TextBox 1065">
            <a:extLst>
              <a:ext uri="{FF2B5EF4-FFF2-40B4-BE49-F238E27FC236}">
                <a16:creationId xmlns:a16="http://schemas.microsoft.com/office/drawing/2014/main" id="{6C921057-4D47-4425-8125-84743ABD0C64}"/>
              </a:ext>
            </a:extLst>
          </p:cNvPr>
          <p:cNvSpPr txBox="1"/>
          <p:nvPr/>
        </p:nvSpPr>
        <p:spPr>
          <a:xfrm>
            <a:off x="9100172" y="972865"/>
            <a:ext cx="1372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8601"/>
                </a:solidFill>
              </a:rPr>
              <a:t>S3: </a:t>
            </a:r>
            <a:r>
              <a:rPr lang="en-US" b="1" baseline="30000" dirty="0">
                <a:solidFill>
                  <a:srgbClr val="FF8601"/>
                </a:solidFill>
              </a:rPr>
              <a:t>4</a:t>
            </a:r>
            <a:r>
              <a:rPr lang="en-US" b="1" dirty="0">
                <a:solidFill>
                  <a:srgbClr val="FF8601"/>
                </a:solidFill>
              </a:rPr>
              <a:t>He</a:t>
            </a:r>
            <a:r>
              <a:rPr lang="en-US" b="1" baseline="30000" dirty="0">
                <a:solidFill>
                  <a:srgbClr val="FF8601"/>
                </a:solidFill>
              </a:rPr>
              <a:t>2+</a:t>
            </a:r>
            <a:r>
              <a:rPr lang="en-US" b="1" dirty="0">
                <a:solidFill>
                  <a:srgbClr val="FF8601"/>
                </a:solidFill>
              </a:rPr>
              <a:t> 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95B392AD-1E5F-CACF-091A-7C488853B6A3}"/>
              </a:ext>
            </a:extLst>
          </p:cNvPr>
          <p:cNvSpPr txBox="1"/>
          <p:nvPr/>
        </p:nvSpPr>
        <p:spPr>
          <a:xfrm>
            <a:off x="10420477" y="2406789"/>
            <a:ext cx="11877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2F5597"/>
                </a:solidFill>
              </a:rPr>
              <a:t>S2</a:t>
            </a:r>
            <a:r>
              <a:rPr lang="en-US" b="1" dirty="0">
                <a:solidFill>
                  <a:srgbClr val="2F5597"/>
                </a:solidFill>
              </a:rPr>
              <a:t>: </a:t>
            </a:r>
            <a:r>
              <a:rPr lang="en-US" b="1" baseline="30000" dirty="0">
                <a:solidFill>
                  <a:srgbClr val="2F5597"/>
                </a:solidFill>
              </a:rPr>
              <a:t>12</a:t>
            </a:r>
            <a:r>
              <a:rPr lang="en-US" b="1" dirty="0">
                <a:solidFill>
                  <a:srgbClr val="2F5597"/>
                </a:solidFill>
              </a:rPr>
              <a:t>C</a:t>
            </a:r>
            <a:r>
              <a:rPr lang="en-US" b="1" baseline="30000" dirty="0">
                <a:solidFill>
                  <a:srgbClr val="2F5597"/>
                </a:solidFill>
              </a:rPr>
              <a:t>4+</a:t>
            </a:r>
          </a:p>
        </p:txBody>
      </p: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7FB4F7BE-955C-D690-145D-7BDAEA745A4E}"/>
              </a:ext>
            </a:extLst>
          </p:cNvPr>
          <p:cNvCxnSpPr>
            <a:cxnSpLocks/>
          </p:cNvCxnSpPr>
          <p:nvPr/>
        </p:nvCxnSpPr>
        <p:spPr>
          <a:xfrm flipH="1" flipV="1">
            <a:off x="9845453" y="2400453"/>
            <a:ext cx="388190" cy="119725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Arrow Connector 1072">
            <a:extLst>
              <a:ext uri="{FF2B5EF4-FFF2-40B4-BE49-F238E27FC236}">
                <a16:creationId xmlns:a16="http://schemas.microsoft.com/office/drawing/2014/main" id="{0BFEBC78-7AA3-9749-6D9A-1BB5DF818602}"/>
              </a:ext>
            </a:extLst>
          </p:cNvPr>
          <p:cNvCxnSpPr>
            <a:cxnSpLocks/>
          </p:cNvCxnSpPr>
          <p:nvPr/>
        </p:nvCxnSpPr>
        <p:spPr>
          <a:xfrm flipV="1">
            <a:off x="9572716" y="1922626"/>
            <a:ext cx="339526" cy="159260"/>
          </a:xfrm>
          <a:prstGeom prst="straightConnector1">
            <a:avLst/>
          </a:prstGeom>
          <a:ln w="76200">
            <a:solidFill>
              <a:srgbClr val="FF860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Straight Arrow Connector 1077">
            <a:extLst>
              <a:ext uri="{FF2B5EF4-FFF2-40B4-BE49-F238E27FC236}">
                <a16:creationId xmlns:a16="http://schemas.microsoft.com/office/drawing/2014/main" id="{AF97475D-91D4-96FF-15EB-696AE3215F35}"/>
              </a:ext>
            </a:extLst>
          </p:cNvPr>
          <p:cNvCxnSpPr>
            <a:cxnSpLocks/>
          </p:cNvCxnSpPr>
          <p:nvPr/>
        </p:nvCxnSpPr>
        <p:spPr>
          <a:xfrm flipH="1">
            <a:off x="9112428" y="1420483"/>
            <a:ext cx="83573" cy="435971"/>
          </a:xfrm>
          <a:prstGeom prst="straightConnector1">
            <a:avLst/>
          </a:prstGeom>
          <a:ln w="76200">
            <a:solidFill>
              <a:srgbClr val="FF860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Straight Arrow Connector 1079">
            <a:extLst>
              <a:ext uri="{FF2B5EF4-FFF2-40B4-BE49-F238E27FC236}">
                <a16:creationId xmlns:a16="http://schemas.microsoft.com/office/drawing/2014/main" id="{7F6F0B61-F912-8D80-F159-01F9FFAEEB74}"/>
              </a:ext>
            </a:extLst>
          </p:cNvPr>
          <p:cNvCxnSpPr>
            <a:cxnSpLocks/>
          </p:cNvCxnSpPr>
          <p:nvPr/>
        </p:nvCxnSpPr>
        <p:spPr>
          <a:xfrm flipV="1">
            <a:off x="9816019" y="1965782"/>
            <a:ext cx="125039" cy="376700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A6D05761-A574-86E9-E30A-8D4BA0D0976F}"/>
              </a:ext>
            </a:extLst>
          </p:cNvPr>
          <p:cNvCxnSpPr>
            <a:cxnSpLocks/>
          </p:cNvCxnSpPr>
          <p:nvPr/>
        </p:nvCxnSpPr>
        <p:spPr>
          <a:xfrm>
            <a:off x="9062815" y="1924985"/>
            <a:ext cx="496866" cy="154541"/>
          </a:xfrm>
          <a:prstGeom prst="straightConnector1">
            <a:avLst/>
          </a:prstGeom>
          <a:ln w="76200">
            <a:solidFill>
              <a:srgbClr val="FF860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Straight Arrow Connector 1087">
            <a:extLst>
              <a:ext uri="{FF2B5EF4-FFF2-40B4-BE49-F238E27FC236}">
                <a16:creationId xmlns:a16="http://schemas.microsoft.com/office/drawing/2014/main" id="{D2B505A8-3DD4-6491-25A3-62FCC4B473C9}"/>
              </a:ext>
            </a:extLst>
          </p:cNvPr>
          <p:cNvCxnSpPr>
            <a:cxnSpLocks/>
          </p:cNvCxnSpPr>
          <p:nvPr/>
        </p:nvCxnSpPr>
        <p:spPr>
          <a:xfrm flipV="1">
            <a:off x="10019554" y="1266475"/>
            <a:ext cx="1317109" cy="575915"/>
          </a:xfrm>
          <a:prstGeom prst="straightConnector1">
            <a:avLst/>
          </a:prstGeom>
          <a:ln w="76200">
            <a:solidFill>
              <a:srgbClr val="FF860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Straight Arrow Connector 1088">
            <a:extLst>
              <a:ext uri="{FF2B5EF4-FFF2-40B4-BE49-F238E27FC236}">
                <a16:creationId xmlns:a16="http://schemas.microsoft.com/office/drawing/2014/main" id="{4E2491D0-1911-406D-528D-4CD1A16DCA0F}"/>
              </a:ext>
            </a:extLst>
          </p:cNvPr>
          <p:cNvCxnSpPr>
            <a:cxnSpLocks/>
          </p:cNvCxnSpPr>
          <p:nvPr/>
        </p:nvCxnSpPr>
        <p:spPr>
          <a:xfrm flipV="1">
            <a:off x="10065485" y="1390459"/>
            <a:ext cx="1349605" cy="603920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F1EB3B-F690-9536-B63C-7CD7D20C56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sv-S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149B09-6253-4ED3-572C-9006811E0B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36</a:t>
            </a:fld>
            <a:endParaRPr lang="de-A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B16C38-454F-F273-4ADD-983C20CEBEF8}"/>
              </a:ext>
            </a:extLst>
          </p:cNvPr>
          <p:cNvSpPr txBox="1"/>
          <p:nvPr/>
        </p:nvSpPr>
        <p:spPr>
          <a:xfrm>
            <a:off x="8173032" y="30739"/>
            <a:ext cx="4144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[9] M. Kausel et al., submitted to PRAB ‘25</a:t>
            </a:r>
            <a:endParaRPr lang="en-US" sz="1600" dirty="0">
              <a:solidFill>
                <a:srgbClr val="5151FF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DE5AB65-CA72-3112-72A1-2A98E053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" y="2916400"/>
            <a:ext cx="3618758" cy="25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E2A4F2-4354-9BB2-BD37-8A44074C72CA}"/>
              </a:ext>
            </a:extLst>
          </p:cNvPr>
          <p:cNvSpPr txBox="1"/>
          <p:nvPr/>
        </p:nvSpPr>
        <p:spPr>
          <a:xfrm>
            <a:off x="619394" y="4559655"/>
            <a:ext cx="229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1) RL offset</a:t>
            </a:r>
          </a:p>
          <a:p>
            <a:r>
              <a:rPr lang="en-US" sz="1400" dirty="0"/>
              <a:t>-20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7442A-F6DF-34CC-7019-8689A2484094}"/>
              </a:ext>
            </a:extLst>
          </p:cNvPr>
          <p:cNvSpPr txBox="1"/>
          <p:nvPr/>
        </p:nvSpPr>
        <p:spPr>
          <a:xfrm>
            <a:off x="2183063" y="3530464"/>
            <a:ext cx="130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2) RL offset</a:t>
            </a:r>
          </a:p>
          <a:p>
            <a:r>
              <a:rPr lang="en-US" sz="1400" dirty="0"/>
              <a:t>+20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64BE98-A69F-34C3-1249-9001578D1314}"/>
              </a:ext>
            </a:extLst>
          </p:cNvPr>
          <p:cNvSpPr txBox="1"/>
          <p:nvPr/>
        </p:nvSpPr>
        <p:spPr>
          <a:xfrm rot="20975208">
            <a:off x="1006513" y="4059947"/>
            <a:ext cx="1309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RL regulation</a:t>
            </a:r>
          </a:p>
        </p:txBody>
      </p:sp>
      <p:sp>
        <p:nvSpPr>
          <p:cNvPr id="21" name="Inhaltsplatzhalter 14 1">
            <a:extLst>
              <a:ext uri="{FF2B5EF4-FFF2-40B4-BE49-F238E27FC236}">
                <a16:creationId xmlns:a16="http://schemas.microsoft.com/office/drawing/2014/main" id="{534C79D9-CB64-D5EB-9688-4817B8ED0F0A}"/>
              </a:ext>
            </a:extLst>
          </p:cNvPr>
          <p:cNvSpPr txBox="1">
            <a:spLocks/>
          </p:cNvSpPr>
          <p:nvPr/>
        </p:nvSpPr>
        <p:spPr>
          <a:xfrm>
            <a:off x="3331980" y="3214486"/>
            <a:ext cx="8507043" cy="27756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44FCF7-CA7E-A144-D7A0-D03192CBE683}"/>
              </a:ext>
            </a:extLst>
          </p:cNvPr>
          <p:cNvSpPr txBox="1"/>
          <p:nvPr/>
        </p:nvSpPr>
        <p:spPr>
          <a:xfrm>
            <a:off x="3339664" y="5670584"/>
            <a:ext cx="504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(1) Capture + decelerate helium prior to carbon injection.</a:t>
            </a:r>
          </a:p>
        </p:txBody>
      </p:sp>
      <p:pic>
        <p:nvPicPr>
          <p:cNvPr id="23" name="Picture 22" descr="A group of graphs with orange circles&#10;&#10;AI-generated content may be incorrect.">
            <a:extLst>
              <a:ext uri="{FF2B5EF4-FFF2-40B4-BE49-F238E27FC236}">
                <a16:creationId xmlns:a16="http://schemas.microsoft.com/office/drawing/2014/main" id="{62ED099A-9CCA-3870-8C8D-3DB29DE2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7" t="61905"/>
          <a:stretch/>
        </p:blipFill>
        <p:spPr>
          <a:xfrm>
            <a:off x="4342081" y="3584846"/>
            <a:ext cx="3687230" cy="21081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E5D12A-8CBA-9038-AA70-99CD265DB6E0}"/>
              </a:ext>
            </a:extLst>
          </p:cNvPr>
          <p:cNvSpPr txBox="1"/>
          <p:nvPr/>
        </p:nvSpPr>
        <p:spPr>
          <a:xfrm>
            <a:off x="3622072" y="5377920"/>
            <a:ext cx="1674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Meas.</a:t>
            </a:r>
          </a:p>
        </p:txBody>
      </p:sp>
      <p:pic>
        <p:nvPicPr>
          <p:cNvPr id="25" name="Grafik 59">
            <a:extLst>
              <a:ext uri="{FF2B5EF4-FFF2-40B4-BE49-F238E27FC236}">
                <a16:creationId xmlns:a16="http://schemas.microsoft.com/office/drawing/2014/main" id="{9C17D11E-3B22-395D-D8FA-E28820DDD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3320" y="3449253"/>
            <a:ext cx="1123521" cy="2247041"/>
          </a:xfrm>
          <a:prstGeom prst="rect">
            <a:avLst/>
          </a:prstGeom>
        </p:spPr>
      </p:pic>
      <p:sp>
        <p:nvSpPr>
          <p:cNvPr id="1294" name="Freeform: Shape 1293">
            <a:extLst>
              <a:ext uri="{FF2B5EF4-FFF2-40B4-BE49-F238E27FC236}">
                <a16:creationId xmlns:a16="http://schemas.microsoft.com/office/drawing/2014/main" id="{8A7E153C-9B3D-39BC-2F12-59F11194061E}"/>
              </a:ext>
            </a:extLst>
          </p:cNvPr>
          <p:cNvSpPr/>
          <p:nvPr/>
        </p:nvSpPr>
        <p:spPr>
          <a:xfrm flipH="1">
            <a:off x="3971460" y="3397802"/>
            <a:ext cx="491956" cy="2093922"/>
          </a:xfrm>
          <a:custGeom>
            <a:avLst/>
            <a:gdLst>
              <a:gd name="connsiteX0" fmla="*/ 2410 w 618066"/>
              <a:gd name="connsiteY0" fmla="*/ 2093922 h 2093922"/>
              <a:gd name="connsiteX1" fmla="*/ 2930 w 618066"/>
              <a:gd name="connsiteY1" fmla="*/ 2068466 h 2093922"/>
              <a:gd name="connsiteX2" fmla="*/ 3870 w 618066"/>
              <a:gd name="connsiteY2" fmla="*/ 2016505 h 2093922"/>
              <a:gd name="connsiteX3" fmla="*/ 3708 w 618066"/>
              <a:gd name="connsiteY3" fmla="*/ 2007250 h 2093922"/>
              <a:gd name="connsiteX4" fmla="*/ 4658 w 618066"/>
              <a:gd name="connsiteY4" fmla="*/ 1978266 h 2093922"/>
              <a:gd name="connsiteX5" fmla="*/ 3501 w 618066"/>
              <a:gd name="connsiteY5" fmla="*/ 1939031 h 2093922"/>
              <a:gd name="connsiteX6" fmla="*/ 4941 w 618066"/>
              <a:gd name="connsiteY6" fmla="*/ 1909442 h 2093922"/>
              <a:gd name="connsiteX7" fmla="*/ 6810 w 618066"/>
              <a:gd name="connsiteY7" fmla="*/ 1899801 h 2093922"/>
              <a:gd name="connsiteX8" fmla="*/ 13105 w 618066"/>
              <a:gd name="connsiteY8" fmla="*/ 1863049 h 2093922"/>
              <a:gd name="connsiteX9" fmla="*/ 14955 w 618066"/>
              <a:gd name="connsiteY9" fmla="*/ 1854838 h 2093922"/>
              <a:gd name="connsiteX10" fmla="*/ 16258 w 618066"/>
              <a:gd name="connsiteY10" fmla="*/ 1846791 h 2093922"/>
              <a:gd name="connsiteX11" fmla="*/ 19183 w 618066"/>
              <a:gd name="connsiteY11" fmla="*/ 1833180 h 2093922"/>
              <a:gd name="connsiteX12" fmla="*/ 18719 w 618066"/>
              <a:gd name="connsiteY12" fmla="*/ 1826568 h 2093922"/>
              <a:gd name="connsiteX13" fmla="*/ 19047 w 618066"/>
              <a:gd name="connsiteY13" fmla="*/ 1818469 h 2093922"/>
              <a:gd name="connsiteX14" fmla="*/ 19264 w 618066"/>
              <a:gd name="connsiteY14" fmla="*/ 1805468 h 2093922"/>
              <a:gd name="connsiteX15" fmla="*/ 19017 w 618066"/>
              <a:gd name="connsiteY15" fmla="*/ 1790697 h 2093922"/>
              <a:gd name="connsiteX16" fmla="*/ 19239 w 618066"/>
              <a:gd name="connsiteY16" fmla="*/ 1780562 h 2093922"/>
              <a:gd name="connsiteX17" fmla="*/ 18198 w 618066"/>
              <a:gd name="connsiteY17" fmla="*/ 1773288 h 2093922"/>
              <a:gd name="connsiteX18" fmla="*/ 15733 w 618066"/>
              <a:gd name="connsiteY18" fmla="*/ 1759015 h 2093922"/>
              <a:gd name="connsiteX19" fmla="*/ 15844 w 618066"/>
              <a:gd name="connsiteY19" fmla="*/ 1737799 h 2093922"/>
              <a:gd name="connsiteX20" fmla="*/ 16041 w 618066"/>
              <a:gd name="connsiteY20" fmla="*/ 1725348 h 2093922"/>
              <a:gd name="connsiteX21" fmla="*/ 16738 w 618066"/>
              <a:gd name="connsiteY21" fmla="*/ 1720828 h 2093922"/>
              <a:gd name="connsiteX22" fmla="*/ 22038 w 618066"/>
              <a:gd name="connsiteY22" fmla="*/ 1705069 h 2093922"/>
              <a:gd name="connsiteX23" fmla="*/ 26059 w 618066"/>
              <a:gd name="connsiteY23" fmla="*/ 1695539 h 2093922"/>
              <a:gd name="connsiteX24" fmla="*/ 31966 w 618066"/>
              <a:gd name="connsiteY24" fmla="*/ 1682865 h 2093922"/>
              <a:gd name="connsiteX25" fmla="*/ 32612 w 618066"/>
              <a:gd name="connsiteY25" fmla="*/ 1676085 h 2093922"/>
              <a:gd name="connsiteX26" fmla="*/ 32506 w 618066"/>
              <a:gd name="connsiteY26" fmla="*/ 1669035 h 2093922"/>
              <a:gd name="connsiteX27" fmla="*/ 31748 w 618066"/>
              <a:gd name="connsiteY27" fmla="*/ 1663192 h 2093922"/>
              <a:gd name="connsiteX28" fmla="*/ 32865 w 618066"/>
              <a:gd name="connsiteY28" fmla="*/ 1659720 h 2093922"/>
              <a:gd name="connsiteX29" fmla="*/ 35184 w 618066"/>
              <a:gd name="connsiteY29" fmla="*/ 1655973 h 2093922"/>
              <a:gd name="connsiteX30" fmla="*/ 46314 w 618066"/>
              <a:gd name="connsiteY30" fmla="*/ 1640876 h 2093922"/>
              <a:gd name="connsiteX31" fmla="*/ 46971 w 618066"/>
              <a:gd name="connsiteY31" fmla="*/ 1638122 h 2093922"/>
              <a:gd name="connsiteX32" fmla="*/ 47335 w 618066"/>
              <a:gd name="connsiteY32" fmla="*/ 1634925 h 2093922"/>
              <a:gd name="connsiteX33" fmla="*/ 50406 w 618066"/>
              <a:gd name="connsiteY33" fmla="*/ 1630130 h 2093922"/>
              <a:gd name="connsiteX34" fmla="*/ 62668 w 618066"/>
              <a:gd name="connsiteY34" fmla="*/ 1609357 h 2093922"/>
              <a:gd name="connsiteX35" fmla="*/ 62319 w 618066"/>
              <a:gd name="connsiteY35" fmla="*/ 1607153 h 2093922"/>
              <a:gd name="connsiteX36" fmla="*/ 59970 w 618066"/>
              <a:gd name="connsiteY36" fmla="*/ 1602968 h 2093922"/>
              <a:gd name="connsiteX37" fmla="*/ 59243 w 618066"/>
              <a:gd name="connsiteY37" fmla="*/ 1600266 h 2093922"/>
              <a:gd name="connsiteX38" fmla="*/ 59515 w 618066"/>
              <a:gd name="connsiteY38" fmla="*/ 1596687 h 2093922"/>
              <a:gd name="connsiteX39" fmla="*/ 61011 w 618066"/>
              <a:gd name="connsiteY39" fmla="*/ 1592442 h 2093922"/>
              <a:gd name="connsiteX40" fmla="*/ 62885 w 618066"/>
              <a:gd name="connsiteY40" fmla="*/ 1587041 h 2093922"/>
              <a:gd name="connsiteX41" fmla="*/ 62330 w 618066"/>
              <a:gd name="connsiteY41" fmla="*/ 1585336 h 2093922"/>
              <a:gd name="connsiteX42" fmla="*/ 59662 w 618066"/>
              <a:gd name="connsiteY42" fmla="*/ 1580872 h 2093922"/>
              <a:gd name="connsiteX43" fmla="*/ 60642 w 618066"/>
              <a:gd name="connsiteY43" fmla="*/ 1577619 h 2093922"/>
              <a:gd name="connsiteX44" fmla="*/ 63022 w 618066"/>
              <a:gd name="connsiteY44" fmla="*/ 1573654 h 2093922"/>
              <a:gd name="connsiteX45" fmla="*/ 75829 w 618066"/>
              <a:gd name="connsiteY45" fmla="*/ 1557233 h 2093922"/>
              <a:gd name="connsiteX46" fmla="*/ 82665 w 618066"/>
              <a:gd name="connsiteY46" fmla="*/ 1551832 h 2093922"/>
              <a:gd name="connsiteX47" fmla="*/ 84610 w 618066"/>
              <a:gd name="connsiteY47" fmla="*/ 1548855 h 2093922"/>
              <a:gd name="connsiteX48" fmla="*/ 84762 w 618066"/>
              <a:gd name="connsiteY48" fmla="*/ 1546874 h 2093922"/>
              <a:gd name="connsiteX49" fmla="*/ 83655 w 618066"/>
              <a:gd name="connsiteY49" fmla="*/ 1545439 h 2093922"/>
              <a:gd name="connsiteX50" fmla="*/ 81134 w 618066"/>
              <a:gd name="connsiteY50" fmla="*/ 1542573 h 2093922"/>
              <a:gd name="connsiteX51" fmla="*/ 81270 w 618066"/>
              <a:gd name="connsiteY51" fmla="*/ 1540425 h 2093922"/>
              <a:gd name="connsiteX52" fmla="*/ 83453 w 618066"/>
              <a:gd name="connsiteY52" fmla="*/ 1531940 h 2093922"/>
              <a:gd name="connsiteX53" fmla="*/ 85176 w 618066"/>
              <a:gd name="connsiteY53" fmla="*/ 1529791 h 2093922"/>
              <a:gd name="connsiteX54" fmla="*/ 87864 w 618066"/>
              <a:gd name="connsiteY54" fmla="*/ 1528193 h 2093922"/>
              <a:gd name="connsiteX55" fmla="*/ 100711 w 618066"/>
              <a:gd name="connsiteY55" fmla="*/ 1521968 h 2093922"/>
              <a:gd name="connsiteX56" fmla="*/ 104455 w 618066"/>
              <a:gd name="connsiteY56" fmla="*/ 1518608 h 2093922"/>
              <a:gd name="connsiteX57" fmla="*/ 105915 w 618066"/>
              <a:gd name="connsiteY57" fmla="*/ 1515905 h 2093922"/>
              <a:gd name="connsiteX58" fmla="*/ 107881 w 618066"/>
              <a:gd name="connsiteY58" fmla="*/ 1512601 h 2093922"/>
              <a:gd name="connsiteX59" fmla="*/ 110786 w 618066"/>
              <a:gd name="connsiteY59" fmla="*/ 1510397 h 2093922"/>
              <a:gd name="connsiteX60" fmla="*/ 117722 w 618066"/>
              <a:gd name="connsiteY60" fmla="*/ 1506651 h 2093922"/>
              <a:gd name="connsiteX61" fmla="*/ 129605 w 618066"/>
              <a:gd name="connsiteY61" fmla="*/ 1501358 h 2093922"/>
              <a:gd name="connsiteX62" fmla="*/ 139189 w 618066"/>
              <a:gd name="connsiteY62" fmla="*/ 1498165 h 2093922"/>
              <a:gd name="connsiteX63" fmla="*/ 150602 w 618066"/>
              <a:gd name="connsiteY63" fmla="*/ 1495519 h 2093922"/>
              <a:gd name="connsiteX64" fmla="*/ 184872 w 618066"/>
              <a:gd name="connsiteY64" fmla="*/ 1487970 h 2093922"/>
              <a:gd name="connsiteX65" fmla="*/ 207900 w 618066"/>
              <a:gd name="connsiteY65" fmla="*/ 1481358 h 2093922"/>
              <a:gd name="connsiteX66" fmla="*/ 223329 w 618066"/>
              <a:gd name="connsiteY66" fmla="*/ 1477388 h 2093922"/>
              <a:gd name="connsiteX67" fmla="*/ 234919 w 618066"/>
              <a:gd name="connsiteY67" fmla="*/ 1475351 h 2093922"/>
              <a:gd name="connsiteX68" fmla="*/ 274398 w 618066"/>
              <a:gd name="connsiteY68" fmla="*/ 1469512 h 2093922"/>
              <a:gd name="connsiteX69" fmla="*/ 285412 w 618066"/>
              <a:gd name="connsiteY69" fmla="*/ 1466148 h 2093922"/>
              <a:gd name="connsiteX70" fmla="*/ 293369 w 618066"/>
              <a:gd name="connsiteY70" fmla="*/ 1462733 h 2093922"/>
              <a:gd name="connsiteX71" fmla="*/ 297875 w 618066"/>
              <a:gd name="connsiteY71" fmla="*/ 1459811 h 2093922"/>
              <a:gd name="connsiteX72" fmla="*/ 299371 w 618066"/>
              <a:gd name="connsiteY72" fmla="*/ 1457719 h 2093922"/>
              <a:gd name="connsiteX73" fmla="*/ 301528 w 618066"/>
              <a:gd name="connsiteY73" fmla="*/ 1454359 h 2093922"/>
              <a:gd name="connsiteX74" fmla="*/ 304231 w 618066"/>
              <a:gd name="connsiteY74" fmla="*/ 1453036 h 2093922"/>
              <a:gd name="connsiteX75" fmla="*/ 310642 w 618066"/>
              <a:gd name="connsiteY75" fmla="*/ 1451218 h 2093922"/>
              <a:gd name="connsiteX76" fmla="*/ 324834 w 618066"/>
              <a:gd name="connsiteY76" fmla="*/ 1448352 h 2093922"/>
              <a:gd name="connsiteX77" fmla="*/ 385683 w 618066"/>
              <a:gd name="connsiteY77" fmla="*/ 1437714 h 2093922"/>
              <a:gd name="connsiteX78" fmla="*/ 403685 w 618066"/>
              <a:gd name="connsiteY78" fmla="*/ 1435841 h 2093922"/>
              <a:gd name="connsiteX79" fmla="*/ 459790 w 618066"/>
              <a:gd name="connsiteY79" fmla="*/ 1430776 h 2093922"/>
              <a:gd name="connsiteX80" fmla="*/ 520498 w 618066"/>
              <a:gd name="connsiteY80" fmla="*/ 1422509 h 2093922"/>
              <a:gd name="connsiteX81" fmla="*/ 556581 w 618066"/>
              <a:gd name="connsiteY81" fmla="*/ 1417878 h 2093922"/>
              <a:gd name="connsiteX82" fmla="*/ 573430 w 618066"/>
              <a:gd name="connsiteY82" fmla="*/ 1414737 h 2093922"/>
              <a:gd name="connsiteX83" fmla="*/ 585227 w 618066"/>
              <a:gd name="connsiteY83" fmla="*/ 1411596 h 2093922"/>
              <a:gd name="connsiteX84" fmla="*/ 603274 w 618066"/>
              <a:gd name="connsiteY84" fmla="*/ 1406475 h 2093922"/>
              <a:gd name="connsiteX85" fmla="*/ 616263 w 618066"/>
              <a:gd name="connsiteY85" fmla="*/ 1403111 h 2093922"/>
              <a:gd name="connsiteX86" fmla="*/ 618067 w 618066"/>
              <a:gd name="connsiteY86" fmla="*/ 1401843 h 2093922"/>
              <a:gd name="connsiteX87" fmla="*/ 617804 w 618066"/>
              <a:gd name="connsiteY87" fmla="*/ 1400963 h 2093922"/>
              <a:gd name="connsiteX88" fmla="*/ 615995 w 618066"/>
              <a:gd name="connsiteY88" fmla="*/ 1399695 h 2093922"/>
              <a:gd name="connsiteX89" fmla="*/ 611438 w 618066"/>
              <a:gd name="connsiteY89" fmla="*/ 1397934 h 2093922"/>
              <a:gd name="connsiteX90" fmla="*/ 602586 w 618066"/>
              <a:gd name="connsiteY90" fmla="*/ 1395674 h 2093922"/>
              <a:gd name="connsiteX91" fmla="*/ 589395 w 618066"/>
              <a:gd name="connsiteY91" fmla="*/ 1393358 h 2093922"/>
              <a:gd name="connsiteX92" fmla="*/ 573576 w 618066"/>
              <a:gd name="connsiteY92" fmla="*/ 1391596 h 2093922"/>
              <a:gd name="connsiteX93" fmla="*/ 510034 w 618066"/>
              <a:gd name="connsiteY93" fmla="*/ 1385371 h 2093922"/>
              <a:gd name="connsiteX94" fmla="*/ 490533 w 618066"/>
              <a:gd name="connsiteY94" fmla="*/ 1382007 h 2093922"/>
              <a:gd name="connsiteX95" fmla="*/ 468449 w 618066"/>
              <a:gd name="connsiteY95" fmla="*/ 1377216 h 2093922"/>
              <a:gd name="connsiteX96" fmla="*/ 446098 w 618066"/>
              <a:gd name="connsiteY96" fmla="*/ 1371373 h 2093922"/>
              <a:gd name="connsiteX97" fmla="*/ 424636 w 618066"/>
              <a:gd name="connsiteY97" fmla="*/ 1365973 h 2093922"/>
              <a:gd name="connsiteX98" fmla="*/ 408318 w 618066"/>
              <a:gd name="connsiteY98" fmla="*/ 1362944 h 2093922"/>
              <a:gd name="connsiteX99" fmla="*/ 390422 w 618066"/>
              <a:gd name="connsiteY99" fmla="*/ 1360572 h 2093922"/>
              <a:gd name="connsiteX100" fmla="*/ 346998 w 618066"/>
              <a:gd name="connsiteY100" fmla="*/ 1355227 h 2093922"/>
              <a:gd name="connsiteX101" fmla="*/ 334797 w 618066"/>
              <a:gd name="connsiteY101" fmla="*/ 1352697 h 2093922"/>
              <a:gd name="connsiteX102" fmla="*/ 328628 w 618066"/>
              <a:gd name="connsiteY102" fmla="*/ 1350544 h 2093922"/>
              <a:gd name="connsiteX103" fmla="*/ 326931 w 618066"/>
              <a:gd name="connsiteY103" fmla="*/ 1349113 h 2093922"/>
              <a:gd name="connsiteX104" fmla="*/ 327072 w 618066"/>
              <a:gd name="connsiteY104" fmla="*/ 1348009 h 2093922"/>
              <a:gd name="connsiteX105" fmla="*/ 328568 w 618066"/>
              <a:gd name="connsiteY105" fmla="*/ 1346690 h 2093922"/>
              <a:gd name="connsiteX106" fmla="*/ 333054 w 618066"/>
              <a:gd name="connsiteY106" fmla="*/ 1344486 h 2093922"/>
              <a:gd name="connsiteX107" fmla="*/ 336414 w 618066"/>
              <a:gd name="connsiteY107" fmla="*/ 1342389 h 2093922"/>
              <a:gd name="connsiteX108" fmla="*/ 337435 w 618066"/>
              <a:gd name="connsiteY108" fmla="*/ 1340628 h 2093922"/>
              <a:gd name="connsiteX109" fmla="*/ 337222 w 618066"/>
              <a:gd name="connsiteY109" fmla="*/ 1338918 h 2093922"/>
              <a:gd name="connsiteX110" fmla="*/ 335707 w 618066"/>
              <a:gd name="connsiteY110" fmla="*/ 1336826 h 2093922"/>
              <a:gd name="connsiteX111" fmla="*/ 331963 w 618066"/>
              <a:gd name="connsiteY111" fmla="*/ 1333741 h 2093922"/>
              <a:gd name="connsiteX112" fmla="*/ 326284 w 618066"/>
              <a:gd name="connsiteY112" fmla="*/ 1328946 h 2093922"/>
              <a:gd name="connsiteX113" fmla="*/ 325405 w 618066"/>
              <a:gd name="connsiteY113" fmla="*/ 1326853 h 2093922"/>
              <a:gd name="connsiteX114" fmla="*/ 325789 w 618066"/>
              <a:gd name="connsiteY114" fmla="*/ 1324869 h 2093922"/>
              <a:gd name="connsiteX115" fmla="*/ 327451 w 618066"/>
              <a:gd name="connsiteY115" fmla="*/ 1322609 h 2093922"/>
              <a:gd name="connsiteX116" fmla="*/ 332104 w 618066"/>
              <a:gd name="connsiteY116" fmla="*/ 1318531 h 2093922"/>
              <a:gd name="connsiteX117" fmla="*/ 334267 w 618066"/>
              <a:gd name="connsiteY117" fmla="*/ 1315885 h 2093922"/>
              <a:gd name="connsiteX118" fmla="*/ 334378 w 618066"/>
              <a:gd name="connsiteY118" fmla="*/ 1314179 h 2093922"/>
              <a:gd name="connsiteX119" fmla="*/ 333327 w 618066"/>
              <a:gd name="connsiteY119" fmla="*/ 1312637 h 2093922"/>
              <a:gd name="connsiteX120" fmla="*/ 330725 w 618066"/>
              <a:gd name="connsiteY120" fmla="*/ 1310927 h 2093922"/>
              <a:gd name="connsiteX121" fmla="*/ 325314 w 618066"/>
              <a:gd name="connsiteY121" fmla="*/ 1308778 h 2093922"/>
              <a:gd name="connsiteX122" fmla="*/ 301781 w 618066"/>
              <a:gd name="connsiteY122" fmla="*/ 1300405 h 2093922"/>
              <a:gd name="connsiteX123" fmla="*/ 296612 w 618066"/>
              <a:gd name="connsiteY123" fmla="*/ 1296710 h 2093922"/>
              <a:gd name="connsiteX124" fmla="*/ 292379 w 618066"/>
              <a:gd name="connsiteY124" fmla="*/ 1294175 h 2093922"/>
              <a:gd name="connsiteX125" fmla="*/ 287180 w 618066"/>
              <a:gd name="connsiteY125" fmla="*/ 1292357 h 2093922"/>
              <a:gd name="connsiteX126" fmla="*/ 278849 w 618066"/>
              <a:gd name="connsiteY126" fmla="*/ 1290540 h 2093922"/>
              <a:gd name="connsiteX127" fmla="*/ 257644 w 618066"/>
              <a:gd name="connsiteY127" fmla="*/ 1286244 h 2093922"/>
              <a:gd name="connsiteX128" fmla="*/ 235253 w 618066"/>
              <a:gd name="connsiteY128" fmla="*/ 1279906 h 2093922"/>
              <a:gd name="connsiteX129" fmla="*/ 234732 w 618066"/>
              <a:gd name="connsiteY129" fmla="*/ 1278802 h 2093922"/>
              <a:gd name="connsiteX130" fmla="*/ 235990 w 618066"/>
              <a:gd name="connsiteY130" fmla="*/ 1268830 h 2093922"/>
              <a:gd name="connsiteX131" fmla="*/ 237941 w 618066"/>
              <a:gd name="connsiteY131" fmla="*/ 1265797 h 2093922"/>
              <a:gd name="connsiteX132" fmla="*/ 241366 w 618066"/>
              <a:gd name="connsiteY132" fmla="*/ 1262549 h 2093922"/>
              <a:gd name="connsiteX133" fmla="*/ 246469 w 618066"/>
              <a:gd name="connsiteY133" fmla="*/ 1259185 h 2093922"/>
              <a:gd name="connsiteX134" fmla="*/ 253390 w 618066"/>
              <a:gd name="connsiteY134" fmla="*/ 1255881 h 2093922"/>
              <a:gd name="connsiteX135" fmla="*/ 262313 w 618066"/>
              <a:gd name="connsiteY135" fmla="*/ 1252740 h 2093922"/>
              <a:gd name="connsiteX136" fmla="*/ 272357 w 618066"/>
              <a:gd name="connsiteY136" fmla="*/ 1250205 h 2093922"/>
              <a:gd name="connsiteX137" fmla="*/ 281041 w 618066"/>
              <a:gd name="connsiteY137" fmla="*/ 1247782 h 2093922"/>
              <a:gd name="connsiteX138" fmla="*/ 299800 w 618066"/>
              <a:gd name="connsiteY138" fmla="*/ 1239627 h 2093922"/>
              <a:gd name="connsiteX139" fmla="*/ 303463 w 618066"/>
              <a:gd name="connsiteY139" fmla="*/ 1237311 h 2093922"/>
              <a:gd name="connsiteX140" fmla="*/ 304403 w 618066"/>
              <a:gd name="connsiteY140" fmla="*/ 1235713 h 2093922"/>
              <a:gd name="connsiteX141" fmla="*/ 303999 w 618066"/>
              <a:gd name="connsiteY141" fmla="*/ 1234390 h 2093922"/>
              <a:gd name="connsiteX142" fmla="*/ 302337 w 618066"/>
              <a:gd name="connsiteY142" fmla="*/ 1233122 h 2093922"/>
              <a:gd name="connsiteX143" fmla="*/ 298633 w 618066"/>
              <a:gd name="connsiteY143" fmla="*/ 1231799 h 2093922"/>
              <a:gd name="connsiteX144" fmla="*/ 286644 w 618066"/>
              <a:gd name="connsiteY144" fmla="*/ 1228989 h 2093922"/>
              <a:gd name="connsiteX145" fmla="*/ 271220 w 618066"/>
              <a:gd name="connsiteY145" fmla="*/ 1224912 h 2093922"/>
              <a:gd name="connsiteX146" fmla="*/ 262252 w 618066"/>
              <a:gd name="connsiteY146" fmla="*/ 1222983 h 2093922"/>
              <a:gd name="connsiteX147" fmla="*/ 248965 w 618066"/>
              <a:gd name="connsiteY147" fmla="*/ 1220066 h 2093922"/>
              <a:gd name="connsiteX148" fmla="*/ 242331 w 618066"/>
              <a:gd name="connsiteY148" fmla="*/ 1217363 h 2093922"/>
              <a:gd name="connsiteX149" fmla="*/ 229468 w 618066"/>
              <a:gd name="connsiteY149" fmla="*/ 1211911 h 2093922"/>
              <a:gd name="connsiteX150" fmla="*/ 216549 w 618066"/>
              <a:gd name="connsiteY150" fmla="*/ 1207834 h 2093922"/>
              <a:gd name="connsiteX151" fmla="*/ 198094 w 618066"/>
              <a:gd name="connsiteY151" fmla="*/ 1201935 h 2093922"/>
              <a:gd name="connsiteX152" fmla="*/ 193718 w 618066"/>
              <a:gd name="connsiteY152" fmla="*/ 1199567 h 2093922"/>
              <a:gd name="connsiteX153" fmla="*/ 191930 w 618066"/>
              <a:gd name="connsiteY153" fmla="*/ 1197582 h 2093922"/>
              <a:gd name="connsiteX154" fmla="*/ 191248 w 618066"/>
              <a:gd name="connsiteY154" fmla="*/ 1195047 h 2093922"/>
              <a:gd name="connsiteX155" fmla="*/ 190071 w 618066"/>
              <a:gd name="connsiteY155" fmla="*/ 1192018 h 2093922"/>
              <a:gd name="connsiteX156" fmla="*/ 187898 w 618066"/>
              <a:gd name="connsiteY156" fmla="*/ 1189647 h 2093922"/>
              <a:gd name="connsiteX157" fmla="*/ 184326 w 618066"/>
              <a:gd name="connsiteY157" fmla="*/ 1187335 h 2093922"/>
              <a:gd name="connsiteX158" fmla="*/ 175621 w 618066"/>
              <a:gd name="connsiteY158" fmla="*/ 1182373 h 2093922"/>
              <a:gd name="connsiteX159" fmla="*/ 175581 w 618066"/>
              <a:gd name="connsiteY159" fmla="*/ 1181217 h 2093922"/>
              <a:gd name="connsiteX160" fmla="*/ 176915 w 618066"/>
              <a:gd name="connsiteY160" fmla="*/ 1180006 h 2093922"/>
              <a:gd name="connsiteX161" fmla="*/ 181027 w 618066"/>
              <a:gd name="connsiteY161" fmla="*/ 1176753 h 2093922"/>
              <a:gd name="connsiteX162" fmla="*/ 184321 w 618066"/>
              <a:gd name="connsiteY162" fmla="*/ 1172401 h 2093922"/>
              <a:gd name="connsiteX163" fmla="*/ 187903 w 618066"/>
              <a:gd name="connsiteY163" fmla="*/ 1169535 h 2093922"/>
              <a:gd name="connsiteX164" fmla="*/ 187105 w 618066"/>
              <a:gd name="connsiteY164" fmla="*/ 1168654 h 2093922"/>
              <a:gd name="connsiteX165" fmla="*/ 184154 w 618066"/>
              <a:gd name="connsiteY165" fmla="*/ 1167331 h 2093922"/>
              <a:gd name="connsiteX166" fmla="*/ 176773 w 618066"/>
              <a:gd name="connsiteY166" fmla="*/ 1165239 h 2093922"/>
              <a:gd name="connsiteX167" fmla="*/ 147753 w 618066"/>
              <a:gd name="connsiteY167" fmla="*/ 1157853 h 2093922"/>
              <a:gd name="connsiteX168" fmla="*/ 108477 w 618066"/>
              <a:gd name="connsiteY168" fmla="*/ 1146227 h 2093922"/>
              <a:gd name="connsiteX169" fmla="*/ 91168 w 618066"/>
              <a:gd name="connsiteY169" fmla="*/ 1140938 h 2093922"/>
              <a:gd name="connsiteX170" fmla="*/ 85767 w 618066"/>
              <a:gd name="connsiteY170" fmla="*/ 1138347 h 2093922"/>
              <a:gd name="connsiteX171" fmla="*/ 68104 w 618066"/>
              <a:gd name="connsiteY171" fmla="*/ 1127164 h 2093922"/>
              <a:gd name="connsiteX172" fmla="*/ 62698 w 618066"/>
              <a:gd name="connsiteY172" fmla="*/ 1123142 h 2093922"/>
              <a:gd name="connsiteX173" fmla="*/ 60592 w 618066"/>
              <a:gd name="connsiteY173" fmla="*/ 1120440 h 2093922"/>
              <a:gd name="connsiteX174" fmla="*/ 57313 w 618066"/>
              <a:gd name="connsiteY174" fmla="*/ 1113772 h 2093922"/>
              <a:gd name="connsiteX175" fmla="*/ 56514 w 618066"/>
              <a:gd name="connsiteY175" fmla="*/ 1107933 h 2093922"/>
              <a:gd name="connsiteX176" fmla="*/ 50583 w 618066"/>
              <a:gd name="connsiteY176" fmla="*/ 1097243 h 2093922"/>
              <a:gd name="connsiteX177" fmla="*/ 48668 w 618066"/>
              <a:gd name="connsiteY177" fmla="*/ 1093883 h 2093922"/>
              <a:gd name="connsiteX178" fmla="*/ 39893 w 618066"/>
              <a:gd name="connsiteY178" fmla="*/ 1082365 h 2093922"/>
              <a:gd name="connsiteX179" fmla="*/ 37275 w 618066"/>
              <a:gd name="connsiteY179" fmla="*/ 1077239 h 2093922"/>
              <a:gd name="connsiteX180" fmla="*/ 37094 w 618066"/>
              <a:gd name="connsiteY180" fmla="*/ 1074043 h 2093922"/>
              <a:gd name="connsiteX181" fmla="*/ 38432 w 618066"/>
              <a:gd name="connsiteY181" fmla="*/ 1060212 h 2093922"/>
              <a:gd name="connsiteX182" fmla="*/ 40317 w 618066"/>
              <a:gd name="connsiteY182" fmla="*/ 1055641 h 2093922"/>
              <a:gd name="connsiteX183" fmla="*/ 43151 w 618066"/>
              <a:gd name="connsiteY183" fmla="*/ 1049471 h 2093922"/>
              <a:gd name="connsiteX184" fmla="*/ 43757 w 618066"/>
              <a:gd name="connsiteY184" fmla="*/ 1042249 h 2093922"/>
              <a:gd name="connsiteX185" fmla="*/ 43545 w 618066"/>
              <a:gd name="connsiteY185" fmla="*/ 1035087 h 2093922"/>
              <a:gd name="connsiteX186" fmla="*/ 43227 w 618066"/>
              <a:gd name="connsiteY186" fmla="*/ 1029742 h 2093922"/>
              <a:gd name="connsiteX187" fmla="*/ 44111 w 618066"/>
              <a:gd name="connsiteY187" fmla="*/ 1023130 h 2093922"/>
              <a:gd name="connsiteX188" fmla="*/ 46769 w 618066"/>
              <a:gd name="connsiteY188" fmla="*/ 1008969 h 2093922"/>
              <a:gd name="connsiteX189" fmla="*/ 46071 w 618066"/>
              <a:gd name="connsiteY189" fmla="*/ 1006270 h 2093922"/>
              <a:gd name="connsiteX190" fmla="*/ 43803 w 618066"/>
              <a:gd name="connsiteY190" fmla="*/ 1002799 h 2093922"/>
              <a:gd name="connsiteX191" fmla="*/ 41969 w 618066"/>
              <a:gd name="connsiteY191" fmla="*/ 999160 h 2093922"/>
              <a:gd name="connsiteX192" fmla="*/ 41226 w 618066"/>
              <a:gd name="connsiteY192" fmla="*/ 994975 h 2093922"/>
              <a:gd name="connsiteX193" fmla="*/ 39978 w 618066"/>
              <a:gd name="connsiteY193" fmla="*/ 988363 h 2093922"/>
              <a:gd name="connsiteX194" fmla="*/ 37715 w 618066"/>
              <a:gd name="connsiteY194" fmla="*/ 980814 h 2093922"/>
              <a:gd name="connsiteX195" fmla="*/ 37670 w 618066"/>
              <a:gd name="connsiteY195" fmla="*/ 977837 h 2093922"/>
              <a:gd name="connsiteX196" fmla="*/ 36230 w 618066"/>
              <a:gd name="connsiteY196" fmla="*/ 970069 h 2093922"/>
              <a:gd name="connsiteX197" fmla="*/ 36401 w 618066"/>
              <a:gd name="connsiteY197" fmla="*/ 962739 h 2093922"/>
              <a:gd name="connsiteX198" fmla="*/ 35159 w 618066"/>
              <a:gd name="connsiteY198" fmla="*/ 958606 h 2093922"/>
              <a:gd name="connsiteX199" fmla="*/ 32784 w 618066"/>
              <a:gd name="connsiteY199" fmla="*/ 954803 h 2093922"/>
              <a:gd name="connsiteX200" fmla="*/ 30389 w 618066"/>
              <a:gd name="connsiteY200" fmla="*/ 950176 h 2093922"/>
              <a:gd name="connsiteX201" fmla="*/ 26898 w 618066"/>
              <a:gd name="connsiteY201" fmla="*/ 942627 h 2093922"/>
              <a:gd name="connsiteX202" fmla="*/ 25079 w 618066"/>
              <a:gd name="connsiteY202" fmla="*/ 939706 h 2093922"/>
              <a:gd name="connsiteX203" fmla="*/ 23978 w 618066"/>
              <a:gd name="connsiteY203" fmla="*/ 933923 h 2093922"/>
              <a:gd name="connsiteX204" fmla="*/ 22998 w 618066"/>
              <a:gd name="connsiteY204" fmla="*/ 924827 h 2093922"/>
              <a:gd name="connsiteX205" fmla="*/ 22674 w 618066"/>
              <a:gd name="connsiteY205" fmla="*/ 918988 h 2093922"/>
              <a:gd name="connsiteX206" fmla="*/ 20684 w 618066"/>
              <a:gd name="connsiteY206" fmla="*/ 911439 h 2093922"/>
              <a:gd name="connsiteX207" fmla="*/ 17061 w 618066"/>
              <a:gd name="connsiteY207" fmla="*/ 896617 h 2093922"/>
              <a:gd name="connsiteX208" fmla="*/ 15950 w 618066"/>
              <a:gd name="connsiteY208" fmla="*/ 888518 h 2093922"/>
              <a:gd name="connsiteX209" fmla="*/ 14540 w 618066"/>
              <a:gd name="connsiteY209" fmla="*/ 880033 h 2093922"/>
              <a:gd name="connsiteX210" fmla="*/ 14379 w 618066"/>
              <a:gd name="connsiteY210" fmla="*/ 874739 h 2093922"/>
              <a:gd name="connsiteX211" fmla="*/ 14606 w 618066"/>
              <a:gd name="connsiteY211" fmla="*/ 868127 h 2093922"/>
              <a:gd name="connsiteX212" fmla="*/ 14005 w 618066"/>
              <a:gd name="connsiteY212" fmla="*/ 860858 h 2093922"/>
              <a:gd name="connsiteX213" fmla="*/ 11544 w 618066"/>
              <a:gd name="connsiteY213" fmla="*/ 850168 h 2093922"/>
              <a:gd name="connsiteX214" fmla="*/ 11726 w 618066"/>
              <a:gd name="connsiteY214" fmla="*/ 843607 h 2093922"/>
              <a:gd name="connsiteX215" fmla="*/ 11347 w 618066"/>
              <a:gd name="connsiteY215" fmla="*/ 837988 h 2093922"/>
              <a:gd name="connsiteX216" fmla="*/ 11034 w 618066"/>
              <a:gd name="connsiteY216" fmla="*/ 832312 h 2093922"/>
              <a:gd name="connsiteX217" fmla="*/ 11474 w 618066"/>
              <a:gd name="connsiteY217" fmla="*/ 827685 h 2093922"/>
              <a:gd name="connsiteX218" fmla="*/ 10797 w 618066"/>
              <a:gd name="connsiteY218" fmla="*/ 795616 h 2093922"/>
              <a:gd name="connsiteX219" fmla="*/ 8806 w 618066"/>
              <a:gd name="connsiteY219" fmla="*/ 777378 h 2093922"/>
              <a:gd name="connsiteX220" fmla="*/ 8225 w 618066"/>
              <a:gd name="connsiteY220" fmla="*/ 758697 h 2093922"/>
              <a:gd name="connsiteX221" fmla="*/ 8094 w 618066"/>
              <a:gd name="connsiteY221" fmla="*/ 748832 h 2093922"/>
              <a:gd name="connsiteX222" fmla="*/ 8053 w 618066"/>
              <a:gd name="connsiteY222" fmla="*/ 743157 h 2093922"/>
              <a:gd name="connsiteX223" fmla="*/ 6679 w 618066"/>
              <a:gd name="connsiteY223" fmla="*/ 728613 h 2093922"/>
              <a:gd name="connsiteX224" fmla="*/ 6133 w 618066"/>
              <a:gd name="connsiteY224" fmla="*/ 714121 h 2093922"/>
              <a:gd name="connsiteX225" fmla="*/ 4931 w 618066"/>
              <a:gd name="connsiteY225" fmla="*/ 699737 h 2093922"/>
              <a:gd name="connsiteX226" fmla="*/ 4325 w 618066"/>
              <a:gd name="connsiteY226" fmla="*/ 677477 h 2093922"/>
              <a:gd name="connsiteX227" fmla="*/ 4956 w 618066"/>
              <a:gd name="connsiteY227" fmla="*/ 664583 h 2093922"/>
              <a:gd name="connsiteX228" fmla="*/ 3713 w 618066"/>
              <a:gd name="connsiteY228" fmla="*/ 654444 h 2093922"/>
              <a:gd name="connsiteX229" fmla="*/ 2733 w 618066"/>
              <a:gd name="connsiteY229" fmla="*/ 638904 h 2093922"/>
              <a:gd name="connsiteX230" fmla="*/ 2491 w 618066"/>
              <a:gd name="connsiteY230" fmla="*/ 626508 h 2093922"/>
              <a:gd name="connsiteX231" fmla="*/ 1122 w 618066"/>
              <a:gd name="connsiteY231" fmla="*/ 553937 h 2093922"/>
              <a:gd name="connsiteX232" fmla="*/ 2935 w 618066"/>
              <a:gd name="connsiteY232" fmla="*/ 445830 h 2093922"/>
              <a:gd name="connsiteX233" fmla="*/ 2511 w 618066"/>
              <a:gd name="connsiteY233" fmla="*/ 427038 h 2093922"/>
              <a:gd name="connsiteX234" fmla="*/ 3143 w 618066"/>
              <a:gd name="connsiteY234" fmla="*/ 414200 h 2093922"/>
              <a:gd name="connsiteX235" fmla="*/ 3289 w 618066"/>
              <a:gd name="connsiteY235" fmla="*/ 398771 h 2093922"/>
              <a:gd name="connsiteX236" fmla="*/ 1152 w 618066"/>
              <a:gd name="connsiteY236" fmla="*/ 338381 h 2093922"/>
              <a:gd name="connsiteX237" fmla="*/ 1172 w 618066"/>
              <a:gd name="connsiteY237" fmla="*/ 325981 h 2093922"/>
              <a:gd name="connsiteX238" fmla="*/ 1511 w 618066"/>
              <a:gd name="connsiteY238" fmla="*/ 234954 h 2093922"/>
              <a:gd name="connsiteX239" fmla="*/ 1834 w 618066"/>
              <a:gd name="connsiteY239" fmla="*/ 226634 h 2093922"/>
              <a:gd name="connsiteX240" fmla="*/ 1586 w 618066"/>
              <a:gd name="connsiteY240" fmla="*/ 204538 h 2093922"/>
              <a:gd name="connsiteX241" fmla="*/ 1283 w 618066"/>
              <a:gd name="connsiteY241" fmla="*/ 168887 h 2093922"/>
              <a:gd name="connsiteX242" fmla="*/ 1258 w 618066"/>
              <a:gd name="connsiteY242" fmla="*/ 142549 h 2093922"/>
              <a:gd name="connsiteX243" fmla="*/ 647 w 618066"/>
              <a:gd name="connsiteY243" fmla="*/ 65461 h 2093922"/>
              <a:gd name="connsiteX244" fmla="*/ 0 w 618066"/>
              <a:gd name="connsiteY244" fmla="*/ 36643 h 2093922"/>
              <a:gd name="connsiteX245" fmla="*/ 45 w 618066"/>
              <a:gd name="connsiteY245" fmla="*/ 0 h 2093922"/>
              <a:gd name="connsiteX246" fmla="*/ 45 w 618066"/>
              <a:gd name="connsiteY246" fmla="*/ 0 h 209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18066" h="2093922">
                <a:moveTo>
                  <a:pt x="2410" y="2093922"/>
                </a:moveTo>
                <a:lnTo>
                  <a:pt x="2930" y="2068466"/>
                </a:lnTo>
                <a:lnTo>
                  <a:pt x="3870" y="2016505"/>
                </a:lnTo>
                <a:lnTo>
                  <a:pt x="3708" y="2007250"/>
                </a:lnTo>
                <a:lnTo>
                  <a:pt x="4658" y="1978266"/>
                </a:lnTo>
                <a:lnTo>
                  <a:pt x="3501" y="1939031"/>
                </a:lnTo>
                <a:lnTo>
                  <a:pt x="4941" y="1909442"/>
                </a:lnTo>
                <a:lnTo>
                  <a:pt x="6810" y="1899801"/>
                </a:lnTo>
                <a:lnTo>
                  <a:pt x="13105" y="1863049"/>
                </a:lnTo>
                <a:lnTo>
                  <a:pt x="14955" y="1854838"/>
                </a:lnTo>
                <a:lnTo>
                  <a:pt x="16258" y="1846791"/>
                </a:lnTo>
                <a:lnTo>
                  <a:pt x="19183" y="1833180"/>
                </a:lnTo>
                <a:lnTo>
                  <a:pt x="18719" y="1826568"/>
                </a:lnTo>
                <a:lnTo>
                  <a:pt x="19047" y="1818469"/>
                </a:lnTo>
                <a:lnTo>
                  <a:pt x="19264" y="1805468"/>
                </a:lnTo>
                <a:lnTo>
                  <a:pt x="19017" y="1790697"/>
                </a:lnTo>
                <a:lnTo>
                  <a:pt x="19239" y="1780562"/>
                </a:lnTo>
                <a:lnTo>
                  <a:pt x="18198" y="1773288"/>
                </a:lnTo>
                <a:lnTo>
                  <a:pt x="15733" y="1759015"/>
                </a:lnTo>
                <a:lnTo>
                  <a:pt x="15844" y="1737799"/>
                </a:lnTo>
                <a:lnTo>
                  <a:pt x="16041" y="1725348"/>
                </a:lnTo>
                <a:lnTo>
                  <a:pt x="16738" y="1720828"/>
                </a:lnTo>
                <a:lnTo>
                  <a:pt x="22038" y="1705069"/>
                </a:lnTo>
                <a:lnTo>
                  <a:pt x="26059" y="1695539"/>
                </a:lnTo>
                <a:lnTo>
                  <a:pt x="31966" y="1682865"/>
                </a:lnTo>
                <a:lnTo>
                  <a:pt x="32612" y="1676085"/>
                </a:lnTo>
                <a:lnTo>
                  <a:pt x="32506" y="1669035"/>
                </a:lnTo>
                <a:lnTo>
                  <a:pt x="31748" y="1663192"/>
                </a:lnTo>
                <a:lnTo>
                  <a:pt x="32865" y="1659720"/>
                </a:lnTo>
                <a:lnTo>
                  <a:pt x="35184" y="1655973"/>
                </a:lnTo>
                <a:lnTo>
                  <a:pt x="46314" y="1640876"/>
                </a:lnTo>
                <a:lnTo>
                  <a:pt x="46971" y="1638122"/>
                </a:lnTo>
                <a:lnTo>
                  <a:pt x="47335" y="1634925"/>
                </a:lnTo>
                <a:lnTo>
                  <a:pt x="50406" y="1630130"/>
                </a:lnTo>
                <a:lnTo>
                  <a:pt x="62668" y="1609357"/>
                </a:lnTo>
                <a:lnTo>
                  <a:pt x="62319" y="1607153"/>
                </a:lnTo>
                <a:lnTo>
                  <a:pt x="59970" y="1602968"/>
                </a:lnTo>
                <a:lnTo>
                  <a:pt x="59243" y="1600266"/>
                </a:lnTo>
                <a:lnTo>
                  <a:pt x="59515" y="1596687"/>
                </a:lnTo>
                <a:lnTo>
                  <a:pt x="61011" y="1592442"/>
                </a:lnTo>
                <a:lnTo>
                  <a:pt x="62885" y="1587041"/>
                </a:lnTo>
                <a:lnTo>
                  <a:pt x="62330" y="1585336"/>
                </a:lnTo>
                <a:lnTo>
                  <a:pt x="59662" y="1580872"/>
                </a:lnTo>
                <a:lnTo>
                  <a:pt x="60642" y="1577619"/>
                </a:lnTo>
                <a:lnTo>
                  <a:pt x="63022" y="1573654"/>
                </a:lnTo>
                <a:lnTo>
                  <a:pt x="75829" y="1557233"/>
                </a:lnTo>
                <a:lnTo>
                  <a:pt x="82665" y="1551832"/>
                </a:lnTo>
                <a:lnTo>
                  <a:pt x="84610" y="1548855"/>
                </a:lnTo>
                <a:lnTo>
                  <a:pt x="84762" y="1546874"/>
                </a:lnTo>
                <a:lnTo>
                  <a:pt x="83655" y="1545439"/>
                </a:lnTo>
                <a:lnTo>
                  <a:pt x="81134" y="1542573"/>
                </a:lnTo>
                <a:lnTo>
                  <a:pt x="81270" y="1540425"/>
                </a:lnTo>
                <a:lnTo>
                  <a:pt x="83453" y="1531940"/>
                </a:lnTo>
                <a:lnTo>
                  <a:pt x="85176" y="1529791"/>
                </a:lnTo>
                <a:lnTo>
                  <a:pt x="87864" y="1528193"/>
                </a:lnTo>
                <a:lnTo>
                  <a:pt x="100711" y="1521968"/>
                </a:lnTo>
                <a:lnTo>
                  <a:pt x="104455" y="1518608"/>
                </a:lnTo>
                <a:lnTo>
                  <a:pt x="105915" y="1515905"/>
                </a:lnTo>
                <a:lnTo>
                  <a:pt x="107881" y="1512601"/>
                </a:lnTo>
                <a:lnTo>
                  <a:pt x="110786" y="1510397"/>
                </a:lnTo>
                <a:lnTo>
                  <a:pt x="117722" y="1506651"/>
                </a:lnTo>
                <a:lnTo>
                  <a:pt x="129605" y="1501358"/>
                </a:lnTo>
                <a:lnTo>
                  <a:pt x="139189" y="1498165"/>
                </a:lnTo>
                <a:lnTo>
                  <a:pt x="150602" y="1495519"/>
                </a:lnTo>
                <a:lnTo>
                  <a:pt x="184872" y="1487970"/>
                </a:lnTo>
                <a:lnTo>
                  <a:pt x="207900" y="1481358"/>
                </a:lnTo>
                <a:lnTo>
                  <a:pt x="223329" y="1477388"/>
                </a:lnTo>
                <a:lnTo>
                  <a:pt x="234919" y="1475351"/>
                </a:lnTo>
                <a:lnTo>
                  <a:pt x="274398" y="1469512"/>
                </a:lnTo>
                <a:lnTo>
                  <a:pt x="285412" y="1466148"/>
                </a:lnTo>
                <a:lnTo>
                  <a:pt x="293369" y="1462733"/>
                </a:lnTo>
                <a:lnTo>
                  <a:pt x="297875" y="1459811"/>
                </a:lnTo>
                <a:lnTo>
                  <a:pt x="299371" y="1457719"/>
                </a:lnTo>
                <a:lnTo>
                  <a:pt x="301528" y="1454359"/>
                </a:lnTo>
                <a:lnTo>
                  <a:pt x="304231" y="1453036"/>
                </a:lnTo>
                <a:lnTo>
                  <a:pt x="310642" y="1451218"/>
                </a:lnTo>
                <a:lnTo>
                  <a:pt x="324834" y="1448352"/>
                </a:lnTo>
                <a:lnTo>
                  <a:pt x="385683" y="1437714"/>
                </a:lnTo>
                <a:lnTo>
                  <a:pt x="403685" y="1435841"/>
                </a:lnTo>
                <a:lnTo>
                  <a:pt x="459790" y="1430776"/>
                </a:lnTo>
                <a:lnTo>
                  <a:pt x="520498" y="1422509"/>
                </a:lnTo>
                <a:lnTo>
                  <a:pt x="556581" y="1417878"/>
                </a:lnTo>
                <a:lnTo>
                  <a:pt x="573430" y="1414737"/>
                </a:lnTo>
                <a:lnTo>
                  <a:pt x="585227" y="1411596"/>
                </a:lnTo>
                <a:lnTo>
                  <a:pt x="603274" y="1406475"/>
                </a:lnTo>
                <a:lnTo>
                  <a:pt x="616263" y="1403111"/>
                </a:lnTo>
                <a:lnTo>
                  <a:pt x="618067" y="1401843"/>
                </a:lnTo>
                <a:lnTo>
                  <a:pt x="617804" y="1400963"/>
                </a:lnTo>
                <a:lnTo>
                  <a:pt x="615995" y="1399695"/>
                </a:lnTo>
                <a:lnTo>
                  <a:pt x="611438" y="1397934"/>
                </a:lnTo>
                <a:lnTo>
                  <a:pt x="602586" y="1395674"/>
                </a:lnTo>
                <a:lnTo>
                  <a:pt x="589395" y="1393358"/>
                </a:lnTo>
                <a:lnTo>
                  <a:pt x="573576" y="1391596"/>
                </a:lnTo>
                <a:lnTo>
                  <a:pt x="510034" y="1385371"/>
                </a:lnTo>
                <a:lnTo>
                  <a:pt x="490533" y="1382007"/>
                </a:lnTo>
                <a:lnTo>
                  <a:pt x="468449" y="1377216"/>
                </a:lnTo>
                <a:lnTo>
                  <a:pt x="446098" y="1371373"/>
                </a:lnTo>
                <a:lnTo>
                  <a:pt x="424636" y="1365973"/>
                </a:lnTo>
                <a:lnTo>
                  <a:pt x="408318" y="1362944"/>
                </a:lnTo>
                <a:lnTo>
                  <a:pt x="390422" y="1360572"/>
                </a:lnTo>
                <a:lnTo>
                  <a:pt x="346998" y="1355227"/>
                </a:lnTo>
                <a:lnTo>
                  <a:pt x="334797" y="1352697"/>
                </a:lnTo>
                <a:lnTo>
                  <a:pt x="328628" y="1350544"/>
                </a:lnTo>
                <a:lnTo>
                  <a:pt x="326931" y="1349113"/>
                </a:lnTo>
                <a:lnTo>
                  <a:pt x="327072" y="1348009"/>
                </a:lnTo>
                <a:lnTo>
                  <a:pt x="328568" y="1346690"/>
                </a:lnTo>
                <a:lnTo>
                  <a:pt x="333054" y="1344486"/>
                </a:lnTo>
                <a:lnTo>
                  <a:pt x="336414" y="1342389"/>
                </a:lnTo>
                <a:lnTo>
                  <a:pt x="337435" y="1340628"/>
                </a:lnTo>
                <a:lnTo>
                  <a:pt x="337222" y="1338918"/>
                </a:lnTo>
                <a:lnTo>
                  <a:pt x="335707" y="1336826"/>
                </a:lnTo>
                <a:lnTo>
                  <a:pt x="331963" y="1333741"/>
                </a:lnTo>
                <a:lnTo>
                  <a:pt x="326284" y="1328946"/>
                </a:lnTo>
                <a:lnTo>
                  <a:pt x="325405" y="1326853"/>
                </a:lnTo>
                <a:lnTo>
                  <a:pt x="325789" y="1324869"/>
                </a:lnTo>
                <a:lnTo>
                  <a:pt x="327451" y="1322609"/>
                </a:lnTo>
                <a:lnTo>
                  <a:pt x="332104" y="1318531"/>
                </a:lnTo>
                <a:lnTo>
                  <a:pt x="334267" y="1315885"/>
                </a:lnTo>
                <a:lnTo>
                  <a:pt x="334378" y="1314179"/>
                </a:lnTo>
                <a:lnTo>
                  <a:pt x="333327" y="1312637"/>
                </a:lnTo>
                <a:lnTo>
                  <a:pt x="330725" y="1310927"/>
                </a:lnTo>
                <a:lnTo>
                  <a:pt x="325314" y="1308778"/>
                </a:lnTo>
                <a:lnTo>
                  <a:pt x="301781" y="1300405"/>
                </a:lnTo>
                <a:lnTo>
                  <a:pt x="296612" y="1296710"/>
                </a:lnTo>
                <a:lnTo>
                  <a:pt x="292379" y="1294175"/>
                </a:lnTo>
                <a:lnTo>
                  <a:pt x="287180" y="1292357"/>
                </a:lnTo>
                <a:lnTo>
                  <a:pt x="278849" y="1290540"/>
                </a:lnTo>
                <a:lnTo>
                  <a:pt x="257644" y="1286244"/>
                </a:lnTo>
                <a:lnTo>
                  <a:pt x="235253" y="1279906"/>
                </a:lnTo>
                <a:lnTo>
                  <a:pt x="234732" y="1278802"/>
                </a:lnTo>
                <a:lnTo>
                  <a:pt x="235990" y="1268830"/>
                </a:lnTo>
                <a:lnTo>
                  <a:pt x="237941" y="1265797"/>
                </a:lnTo>
                <a:lnTo>
                  <a:pt x="241366" y="1262549"/>
                </a:lnTo>
                <a:lnTo>
                  <a:pt x="246469" y="1259185"/>
                </a:lnTo>
                <a:lnTo>
                  <a:pt x="253390" y="1255881"/>
                </a:lnTo>
                <a:lnTo>
                  <a:pt x="262313" y="1252740"/>
                </a:lnTo>
                <a:lnTo>
                  <a:pt x="272357" y="1250205"/>
                </a:lnTo>
                <a:lnTo>
                  <a:pt x="281041" y="1247782"/>
                </a:lnTo>
                <a:lnTo>
                  <a:pt x="299800" y="1239627"/>
                </a:lnTo>
                <a:lnTo>
                  <a:pt x="303463" y="1237311"/>
                </a:lnTo>
                <a:lnTo>
                  <a:pt x="304403" y="1235713"/>
                </a:lnTo>
                <a:lnTo>
                  <a:pt x="303999" y="1234390"/>
                </a:lnTo>
                <a:lnTo>
                  <a:pt x="302337" y="1233122"/>
                </a:lnTo>
                <a:lnTo>
                  <a:pt x="298633" y="1231799"/>
                </a:lnTo>
                <a:lnTo>
                  <a:pt x="286644" y="1228989"/>
                </a:lnTo>
                <a:lnTo>
                  <a:pt x="271220" y="1224912"/>
                </a:lnTo>
                <a:lnTo>
                  <a:pt x="262252" y="1222983"/>
                </a:lnTo>
                <a:lnTo>
                  <a:pt x="248965" y="1220066"/>
                </a:lnTo>
                <a:lnTo>
                  <a:pt x="242331" y="1217363"/>
                </a:lnTo>
                <a:lnTo>
                  <a:pt x="229468" y="1211911"/>
                </a:lnTo>
                <a:lnTo>
                  <a:pt x="216549" y="1207834"/>
                </a:lnTo>
                <a:lnTo>
                  <a:pt x="198094" y="1201935"/>
                </a:lnTo>
                <a:lnTo>
                  <a:pt x="193718" y="1199567"/>
                </a:lnTo>
                <a:lnTo>
                  <a:pt x="191930" y="1197582"/>
                </a:lnTo>
                <a:lnTo>
                  <a:pt x="191248" y="1195047"/>
                </a:lnTo>
                <a:lnTo>
                  <a:pt x="190071" y="1192018"/>
                </a:lnTo>
                <a:lnTo>
                  <a:pt x="187898" y="1189647"/>
                </a:lnTo>
                <a:lnTo>
                  <a:pt x="184326" y="1187335"/>
                </a:lnTo>
                <a:lnTo>
                  <a:pt x="175621" y="1182373"/>
                </a:lnTo>
                <a:lnTo>
                  <a:pt x="175581" y="1181217"/>
                </a:lnTo>
                <a:lnTo>
                  <a:pt x="176915" y="1180006"/>
                </a:lnTo>
                <a:lnTo>
                  <a:pt x="181027" y="1176753"/>
                </a:lnTo>
                <a:lnTo>
                  <a:pt x="184321" y="1172401"/>
                </a:lnTo>
                <a:lnTo>
                  <a:pt x="187903" y="1169535"/>
                </a:lnTo>
                <a:lnTo>
                  <a:pt x="187105" y="1168654"/>
                </a:lnTo>
                <a:lnTo>
                  <a:pt x="184154" y="1167331"/>
                </a:lnTo>
                <a:lnTo>
                  <a:pt x="176773" y="1165239"/>
                </a:lnTo>
                <a:lnTo>
                  <a:pt x="147753" y="1157853"/>
                </a:lnTo>
                <a:lnTo>
                  <a:pt x="108477" y="1146227"/>
                </a:lnTo>
                <a:lnTo>
                  <a:pt x="91168" y="1140938"/>
                </a:lnTo>
                <a:lnTo>
                  <a:pt x="85767" y="1138347"/>
                </a:lnTo>
                <a:lnTo>
                  <a:pt x="68104" y="1127164"/>
                </a:lnTo>
                <a:lnTo>
                  <a:pt x="62698" y="1123142"/>
                </a:lnTo>
                <a:lnTo>
                  <a:pt x="60592" y="1120440"/>
                </a:lnTo>
                <a:lnTo>
                  <a:pt x="57313" y="1113772"/>
                </a:lnTo>
                <a:lnTo>
                  <a:pt x="56514" y="1107933"/>
                </a:lnTo>
                <a:lnTo>
                  <a:pt x="50583" y="1097243"/>
                </a:lnTo>
                <a:lnTo>
                  <a:pt x="48668" y="1093883"/>
                </a:lnTo>
                <a:lnTo>
                  <a:pt x="39893" y="1082365"/>
                </a:lnTo>
                <a:lnTo>
                  <a:pt x="37275" y="1077239"/>
                </a:lnTo>
                <a:lnTo>
                  <a:pt x="37094" y="1074043"/>
                </a:lnTo>
                <a:lnTo>
                  <a:pt x="38432" y="1060212"/>
                </a:lnTo>
                <a:lnTo>
                  <a:pt x="40317" y="1055641"/>
                </a:lnTo>
                <a:lnTo>
                  <a:pt x="43151" y="1049471"/>
                </a:lnTo>
                <a:lnTo>
                  <a:pt x="43757" y="1042249"/>
                </a:lnTo>
                <a:lnTo>
                  <a:pt x="43545" y="1035087"/>
                </a:lnTo>
                <a:lnTo>
                  <a:pt x="43227" y="1029742"/>
                </a:lnTo>
                <a:lnTo>
                  <a:pt x="44111" y="1023130"/>
                </a:lnTo>
                <a:lnTo>
                  <a:pt x="46769" y="1008969"/>
                </a:lnTo>
                <a:lnTo>
                  <a:pt x="46071" y="1006270"/>
                </a:lnTo>
                <a:lnTo>
                  <a:pt x="43803" y="1002799"/>
                </a:lnTo>
                <a:lnTo>
                  <a:pt x="41969" y="999160"/>
                </a:lnTo>
                <a:lnTo>
                  <a:pt x="41226" y="994975"/>
                </a:lnTo>
                <a:lnTo>
                  <a:pt x="39978" y="988363"/>
                </a:lnTo>
                <a:lnTo>
                  <a:pt x="37715" y="980814"/>
                </a:lnTo>
                <a:lnTo>
                  <a:pt x="37670" y="977837"/>
                </a:lnTo>
                <a:lnTo>
                  <a:pt x="36230" y="970069"/>
                </a:lnTo>
                <a:lnTo>
                  <a:pt x="36401" y="962739"/>
                </a:lnTo>
                <a:lnTo>
                  <a:pt x="35159" y="958606"/>
                </a:lnTo>
                <a:lnTo>
                  <a:pt x="32784" y="954803"/>
                </a:lnTo>
                <a:lnTo>
                  <a:pt x="30389" y="950176"/>
                </a:lnTo>
                <a:lnTo>
                  <a:pt x="26898" y="942627"/>
                </a:lnTo>
                <a:lnTo>
                  <a:pt x="25079" y="939706"/>
                </a:lnTo>
                <a:lnTo>
                  <a:pt x="23978" y="933923"/>
                </a:lnTo>
                <a:lnTo>
                  <a:pt x="22998" y="924827"/>
                </a:lnTo>
                <a:lnTo>
                  <a:pt x="22674" y="918988"/>
                </a:lnTo>
                <a:lnTo>
                  <a:pt x="20684" y="911439"/>
                </a:lnTo>
                <a:lnTo>
                  <a:pt x="17061" y="896617"/>
                </a:lnTo>
                <a:lnTo>
                  <a:pt x="15950" y="888518"/>
                </a:lnTo>
                <a:lnTo>
                  <a:pt x="14540" y="880033"/>
                </a:lnTo>
                <a:lnTo>
                  <a:pt x="14379" y="874739"/>
                </a:lnTo>
                <a:lnTo>
                  <a:pt x="14606" y="868127"/>
                </a:lnTo>
                <a:lnTo>
                  <a:pt x="14005" y="860858"/>
                </a:lnTo>
                <a:lnTo>
                  <a:pt x="11544" y="850168"/>
                </a:lnTo>
                <a:lnTo>
                  <a:pt x="11726" y="843607"/>
                </a:lnTo>
                <a:lnTo>
                  <a:pt x="11347" y="837988"/>
                </a:lnTo>
                <a:lnTo>
                  <a:pt x="11034" y="832312"/>
                </a:lnTo>
                <a:lnTo>
                  <a:pt x="11474" y="827685"/>
                </a:lnTo>
                <a:lnTo>
                  <a:pt x="10797" y="795616"/>
                </a:lnTo>
                <a:lnTo>
                  <a:pt x="8806" y="777378"/>
                </a:lnTo>
                <a:lnTo>
                  <a:pt x="8225" y="758697"/>
                </a:lnTo>
                <a:lnTo>
                  <a:pt x="8094" y="748832"/>
                </a:lnTo>
                <a:lnTo>
                  <a:pt x="8053" y="743157"/>
                </a:lnTo>
                <a:lnTo>
                  <a:pt x="6679" y="728613"/>
                </a:lnTo>
                <a:lnTo>
                  <a:pt x="6133" y="714121"/>
                </a:lnTo>
                <a:lnTo>
                  <a:pt x="4931" y="699737"/>
                </a:lnTo>
                <a:lnTo>
                  <a:pt x="4325" y="677477"/>
                </a:lnTo>
                <a:lnTo>
                  <a:pt x="4956" y="664583"/>
                </a:lnTo>
                <a:lnTo>
                  <a:pt x="3713" y="654444"/>
                </a:lnTo>
                <a:lnTo>
                  <a:pt x="2733" y="638904"/>
                </a:lnTo>
                <a:lnTo>
                  <a:pt x="2491" y="626508"/>
                </a:lnTo>
                <a:lnTo>
                  <a:pt x="1122" y="553937"/>
                </a:lnTo>
                <a:lnTo>
                  <a:pt x="2935" y="445830"/>
                </a:lnTo>
                <a:lnTo>
                  <a:pt x="2511" y="427038"/>
                </a:lnTo>
                <a:lnTo>
                  <a:pt x="3143" y="414200"/>
                </a:lnTo>
                <a:lnTo>
                  <a:pt x="3289" y="398771"/>
                </a:lnTo>
                <a:lnTo>
                  <a:pt x="1152" y="338381"/>
                </a:lnTo>
                <a:lnTo>
                  <a:pt x="1172" y="325981"/>
                </a:lnTo>
                <a:lnTo>
                  <a:pt x="1511" y="234954"/>
                </a:lnTo>
                <a:lnTo>
                  <a:pt x="1834" y="226634"/>
                </a:lnTo>
                <a:lnTo>
                  <a:pt x="1586" y="204538"/>
                </a:lnTo>
                <a:lnTo>
                  <a:pt x="1283" y="168887"/>
                </a:lnTo>
                <a:lnTo>
                  <a:pt x="1258" y="142549"/>
                </a:lnTo>
                <a:lnTo>
                  <a:pt x="647" y="65461"/>
                </a:lnTo>
                <a:lnTo>
                  <a:pt x="0" y="36643"/>
                </a:lnTo>
                <a:lnTo>
                  <a:pt x="45" y="0"/>
                </a:lnTo>
                <a:lnTo>
                  <a:pt x="45" y="0"/>
                </a:lnTo>
              </a:path>
            </a:pathLst>
          </a:custGeom>
          <a:noFill/>
          <a:ln w="10583" cap="sq">
            <a:solidFill>
              <a:srgbClr val="FF8C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95" name="Grafik 61">
            <a:extLst>
              <a:ext uri="{FF2B5EF4-FFF2-40B4-BE49-F238E27FC236}">
                <a16:creationId xmlns:a16="http://schemas.microsoft.com/office/drawing/2014/main" id="{9B949755-D356-FB4B-598F-0B9830F0E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9318" t="6898" r="10146" b="79322"/>
          <a:stretch/>
        </p:blipFill>
        <p:spPr>
          <a:xfrm>
            <a:off x="3866755" y="5199060"/>
            <a:ext cx="680086" cy="3682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879533-7D06-B98F-FAC1-52B20AE4698A}"/>
              </a:ext>
            </a:extLst>
          </p:cNvPr>
          <p:cNvSpPr txBox="1"/>
          <p:nvPr/>
        </p:nvSpPr>
        <p:spPr>
          <a:xfrm>
            <a:off x="3423319" y="3239110"/>
            <a:ext cx="1674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Measurement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7B04E8-6FDD-F231-F763-99C4F2BCE253}"/>
              </a:ext>
            </a:extLst>
          </p:cNvPr>
          <p:cNvSpPr txBox="1"/>
          <p:nvPr/>
        </p:nvSpPr>
        <p:spPr>
          <a:xfrm>
            <a:off x="6621699" y="3272496"/>
            <a:ext cx="1674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Xsuite Simulation</a:t>
            </a:r>
          </a:p>
        </p:txBody>
      </p:sp>
      <p:pic>
        <p:nvPicPr>
          <p:cNvPr id="35" name="Picture 34" descr="A group of graphs with different colored circles&#10;&#10;AI-generated content may be incorrect.">
            <a:extLst>
              <a:ext uri="{FF2B5EF4-FFF2-40B4-BE49-F238E27FC236}">
                <a16:creationId xmlns:a16="http://schemas.microsoft.com/office/drawing/2014/main" id="{4927FFD5-E7D4-257E-44EA-8B1CD0210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7" t="60011" b="1411"/>
          <a:stretch/>
        </p:blipFill>
        <p:spPr>
          <a:xfrm>
            <a:off x="8009695" y="3342401"/>
            <a:ext cx="3829329" cy="229268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08DC25A-9F86-CB32-BAB9-F39D5251C9C5}"/>
              </a:ext>
            </a:extLst>
          </p:cNvPr>
          <p:cNvSpPr txBox="1"/>
          <p:nvPr/>
        </p:nvSpPr>
        <p:spPr>
          <a:xfrm>
            <a:off x="4571415" y="3127915"/>
            <a:ext cx="46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0EB3E5-50BD-A0B1-0AF5-D3D29370795F}"/>
              </a:ext>
            </a:extLst>
          </p:cNvPr>
          <p:cNvSpPr txBox="1"/>
          <p:nvPr/>
        </p:nvSpPr>
        <p:spPr>
          <a:xfrm>
            <a:off x="8140868" y="3444169"/>
            <a:ext cx="46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12C175-BE8F-CCD9-234B-930B1846AD77}"/>
              </a:ext>
            </a:extLst>
          </p:cNvPr>
          <p:cNvSpPr txBox="1"/>
          <p:nvPr/>
        </p:nvSpPr>
        <p:spPr>
          <a:xfrm>
            <a:off x="7856886" y="5648142"/>
            <a:ext cx="290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(2) Inj.. C; capture und acc.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He+C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5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582B-9D9C-F735-1601-8CADE8B7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80F7-FFAF-D047-CA60-556D7280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468438"/>
            <a:ext cx="9013248" cy="828675"/>
          </a:xfrm>
        </p:spPr>
        <p:txBody>
          <a:bodyPr/>
          <a:lstStyle/>
          <a:p>
            <a:r>
              <a:rPr lang="en-US" sz="2400" dirty="0"/>
              <a:t>Towards Mixed Beam Radiography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DF45A-8138-2EC8-3C18-BBC9A4259B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D8BE3-E0DB-0785-4F0A-BEBC353CEF9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036E01-D168-062F-E74C-332AEB840A0E}"/>
              </a:ext>
            </a:extLst>
          </p:cNvPr>
          <p:cNvSpPr txBox="1"/>
          <p:nvPr/>
        </p:nvSpPr>
        <p:spPr>
          <a:xfrm>
            <a:off x="287844" y="5758989"/>
            <a:ext cx="10768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alternative: range shifter between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between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nozzle and patient and/or patient and detector to increase dynamic range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 would require sophisticated 4D-clustering to deal with increased hit multiplicity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739BDD-FC53-42C8-E2B1-8BACA5977BD7}"/>
              </a:ext>
            </a:extLst>
          </p:cNvPr>
          <p:cNvSpPr/>
          <p:nvPr/>
        </p:nvSpPr>
        <p:spPr>
          <a:xfrm>
            <a:off x="368599" y="1458179"/>
            <a:ext cx="4442653" cy="33383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F4DABD-EBC6-47E3-4BC9-ACB8E105DCDA}"/>
              </a:ext>
            </a:extLst>
          </p:cNvPr>
          <p:cNvSpPr txBox="1"/>
          <p:nvPr/>
        </p:nvSpPr>
        <p:spPr>
          <a:xfrm>
            <a:off x="849824" y="1550370"/>
            <a:ext cx="4246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Particle-integrating approach </a:t>
            </a:r>
          </a:p>
        </p:txBody>
      </p:sp>
      <p:pic>
        <p:nvPicPr>
          <p:cNvPr id="29" name="Picture 2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814C39-ED5D-382B-144A-6F40F0EE9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1" t="37504" r="32529" b="37771"/>
          <a:stretch/>
        </p:blipFill>
        <p:spPr>
          <a:xfrm>
            <a:off x="980509" y="2066217"/>
            <a:ext cx="3121939" cy="14832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1E37B1-A8ED-5489-5D5D-F329647D20DF}"/>
              </a:ext>
            </a:extLst>
          </p:cNvPr>
          <p:cNvSpPr txBox="1"/>
          <p:nvPr/>
        </p:nvSpPr>
        <p:spPr>
          <a:xfrm>
            <a:off x="493907" y="3939962"/>
            <a:ext cx="456009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Obtain WET map (e.g. per energy layer)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b="1" dirty="0"/>
              <a:t>E.g. range telescope, scintillator, 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4EBA5D-DACC-CD84-F7A1-362D2744CC43}"/>
              </a:ext>
            </a:extLst>
          </p:cNvPr>
          <p:cNvSpPr txBox="1"/>
          <p:nvPr/>
        </p:nvSpPr>
        <p:spPr>
          <a:xfrm>
            <a:off x="1098481" y="3556783"/>
            <a:ext cx="38622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5151FF"/>
                </a:solidFill>
              </a:rPr>
              <a:t> Figure: ERC PROMISE project, C. Graeff [7]</a:t>
            </a:r>
          </a:p>
        </p:txBody>
      </p:sp>
      <p:sp>
        <p:nvSpPr>
          <p:cNvPr id="32" name="Content Placeholder 12">
            <a:extLst>
              <a:ext uri="{FF2B5EF4-FFF2-40B4-BE49-F238E27FC236}">
                <a16:creationId xmlns:a16="http://schemas.microsoft.com/office/drawing/2014/main" id="{BB18601B-7790-E432-C904-94C678C1C1C6}"/>
              </a:ext>
            </a:extLst>
          </p:cNvPr>
          <p:cNvSpPr txBox="1">
            <a:spLocks/>
          </p:cNvSpPr>
          <p:nvPr/>
        </p:nvSpPr>
        <p:spPr bwMode="gray">
          <a:xfrm>
            <a:off x="-2718412" y="-2135763"/>
            <a:ext cx="9645549" cy="275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AA6CBB-6B55-B657-8734-96DB2D8ACDB4}"/>
              </a:ext>
            </a:extLst>
          </p:cNvPr>
          <p:cNvSpPr/>
          <p:nvPr/>
        </p:nvSpPr>
        <p:spPr>
          <a:xfrm>
            <a:off x="5248546" y="1458179"/>
            <a:ext cx="6410491" cy="3344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C22808-A42F-6155-F05B-ADF192A7938E}"/>
              </a:ext>
            </a:extLst>
          </p:cNvPr>
          <p:cNvSpPr txBox="1"/>
          <p:nvPr/>
        </p:nvSpPr>
        <p:spPr>
          <a:xfrm>
            <a:off x="7231008" y="1566221"/>
            <a:ext cx="3093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Single-particle tracking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2FF14A-28B9-3E23-49FA-7494B2F7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7" y="2272056"/>
            <a:ext cx="4147594" cy="16860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8DB743F-C050-CC3B-2CF2-32A1E2A7E45F}"/>
              </a:ext>
            </a:extLst>
          </p:cNvPr>
          <p:cNvSpPr txBox="1"/>
          <p:nvPr/>
        </p:nvSpPr>
        <p:spPr>
          <a:xfrm>
            <a:off x="6735510" y="3826227"/>
            <a:ext cx="2243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5151FF"/>
                </a:solidFill>
              </a:rPr>
              <a:t> Figure: F. Ulrich-</a:t>
            </a:r>
            <a:r>
              <a:rPr lang="en-US" sz="1100" b="1" dirty="0" err="1">
                <a:solidFill>
                  <a:srgbClr val="5151FF"/>
                </a:solidFill>
              </a:rPr>
              <a:t>Pur</a:t>
            </a:r>
            <a:r>
              <a:rPr lang="en-US" sz="1100" b="1" dirty="0">
                <a:solidFill>
                  <a:srgbClr val="5151FF"/>
                </a:solidFill>
              </a:rPr>
              <a:t> [12]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964C66-7EAB-7E9B-DE94-1AA31EA1B64E}"/>
              </a:ext>
            </a:extLst>
          </p:cNvPr>
          <p:cNvSpPr txBox="1"/>
          <p:nvPr/>
        </p:nvSpPr>
        <p:spPr>
          <a:xfrm>
            <a:off x="5341841" y="3372256"/>
            <a:ext cx="1429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/>
              <a:t>Clinical flux may require system without front tracker**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5CDC9F8-B5A7-B7A0-B93F-0D55EF335678}"/>
              </a:ext>
            </a:extLst>
          </p:cNvPr>
          <p:cNvCxnSpPr>
            <a:cxnSpLocks/>
          </p:cNvCxnSpPr>
          <p:nvPr/>
        </p:nvCxnSpPr>
        <p:spPr>
          <a:xfrm flipV="1">
            <a:off x="6350007" y="3275074"/>
            <a:ext cx="332831" cy="157323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4D5FDE5-B0BA-90B1-C67B-6BD4E757E941}"/>
              </a:ext>
            </a:extLst>
          </p:cNvPr>
          <p:cNvCxnSpPr>
            <a:cxnSpLocks/>
          </p:cNvCxnSpPr>
          <p:nvPr/>
        </p:nvCxnSpPr>
        <p:spPr>
          <a:xfrm flipV="1">
            <a:off x="9103931" y="3855640"/>
            <a:ext cx="0" cy="189043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C4BEEBD-AFDF-D7A7-3F4D-1F9972C83A90}"/>
              </a:ext>
            </a:extLst>
          </p:cNvPr>
          <p:cNvSpPr txBox="1"/>
          <p:nvPr/>
        </p:nvSpPr>
        <p:spPr>
          <a:xfrm>
            <a:off x="8409129" y="4097153"/>
            <a:ext cx="1820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Measure residual He energy e.g., via TOF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1CF2E19-14AF-A0ED-9875-96DE5AA8B113}"/>
              </a:ext>
            </a:extLst>
          </p:cNvPr>
          <p:cNvCxnSpPr>
            <a:cxnSpLocks/>
          </p:cNvCxnSpPr>
          <p:nvPr/>
        </p:nvCxnSpPr>
        <p:spPr>
          <a:xfrm flipH="1">
            <a:off x="10104384" y="2908993"/>
            <a:ext cx="214255" cy="170758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530DDFF-461B-1B13-0481-F316CC481908}"/>
              </a:ext>
            </a:extLst>
          </p:cNvPr>
          <p:cNvSpPr txBox="1"/>
          <p:nvPr/>
        </p:nvSpPr>
        <p:spPr>
          <a:xfrm>
            <a:off x="10229158" y="2304009"/>
            <a:ext cx="14298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/>
              <a:t>He/C-fragment distinction e.g., via </a:t>
            </a:r>
            <a:r>
              <a:rPr lang="en-US" sz="1400" dirty="0" err="1"/>
              <a:t>dE</a:t>
            </a:r>
            <a:r>
              <a:rPr lang="en-US" sz="1400" dirty="0"/>
              <a:t>/dx measurement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81F2B-3977-6FC3-0F20-FE6DD0C0F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945" y="128044"/>
            <a:ext cx="2013629" cy="1277216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83928F-E67F-8878-DBB1-77DA9141AE93}"/>
              </a:ext>
            </a:extLst>
          </p:cNvPr>
          <p:cNvSpPr txBox="1">
            <a:spLocks/>
          </p:cNvSpPr>
          <p:nvPr/>
        </p:nvSpPr>
        <p:spPr bwMode="gray">
          <a:xfrm>
            <a:off x="2773955" y="5040400"/>
            <a:ext cx="6410491" cy="4898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006699"/>
                </a:solidFill>
                <a:latin typeface="+mj-lt"/>
              </a:rPr>
              <a:t>Needs to detect as 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wide a range as possible of residual He energies</a:t>
            </a:r>
            <a:r>
              <a:rPr lang="en-US" sz="1600" dirty="0">
                <a:solidFill>
                  <a:srgbClr val="006699"/>
                </a:solidFill>
                <a:latin typeface="+mj-lt"/>
              </a:rPr>
              <a:t>, while enabling 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distinction of He from C fragments</a:t>
            </a:r>
          </a:p>
        </p:txBody>
      </p:sp>
    </p:spTree>
    <p:extLst>
      <p:ext uri="{BB962C8B-B14F-4D97-AF65-F5344CB8AC3E}">
        <p14:creationId xmlns:p14="http://schemas.microsoft.com/office/powerpoint/2010/main" val="296855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5A03C-FD45-F5FB-D922-AD4957F6C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F47465F-64D3-55F4-F029-681CA54FC010}"/>
              </a:ext>
            </a:extLst>
          </p:cNvPr>
          <p:cNvSpPr/>
          <p:nvPr/>
        </p:nvSpPr>
        <p:spPr>
          <a:xfrm>
            <a:off x="4204733" y="1226484"/>
            <a:ext cx="7808685" cy="5018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BC480-E9C1-0DBB-9BD9-E83E11EC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95" y="411843"/>
            <a:ext cx="9179960" cy="510199"/>
          </a:xfrm>
        </p:spPr>
        <p:txBody>
          <a:bodyPr/>
          <a:lstStyle/>
          <a:p>
            <a:r>
              <a:rPr lang="en-US" sz="2400" dirty="0"/>
              <a:t>Example: Scintillator Based Monitor 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C4ED5-897D-2CBA-AEDD-CF0C62C407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D5CC-2F29-56A4-9CAA-2EEF83CC1C5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9366B-5A3F-BBD8-2DD4-EA423CCCAB53}"/>
              </a:ext>
            </a:extLst>
          </p:cNvPr>
          <p:cNvSpPr txBox="1"/>
          <p:nvPr/>
        </p:nvSpPr>
        <p:spPr>
          <a:xfrm>
            <a:off x="4204733" y="1226484"/>
            <a:ext cx="751743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noProof="0" dirty="0"/>
              <a:t>Experiments at GSI in May 2025: </a:t>
            </a:r>
            <a:r>
              <a:rPr lang="en-US" sz="1600" b="1" dirty="0"/>
              <a:t>s</a:t>
            </a:r>
            <a:r>
              <a:rPr lang="en-US" sz="1600" b="1" noProof="0" dirty="0"/>
              <a:t>can of a dual beam through a sphere</a:t>
            </a:r>
          </a:p>
          <a:p>
            <a:pPr>
              <a:spcBef>
                <a:spcPts val="600"/>
              </a:spcBef>
            </a:pPr>
            <a:r>
              <a:rPr lang="it-IT" sz="1600" dirty="0"/>
              <a:t> </a:t>
            </a:r>
            <a:endParaRPr lang="en-US" sz="1600" dirty="0">
              <a:solidFill>
                <a:srgbClr val="5151FF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+He21Scan">
            <a:hlinkClick r:id="" action="ppaction://media"/>
            <a:extLst>
              <a:ext uri="{FF2B5EF4-FFF2-40B4-BE49-F238E27FC236}">
                <a16:creationId xmlns:a16="http://schemas.microsoft.com/office/drawing/2014/main" id="{4AA67DA2-A5BF-994B-B615-F7379A34B9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998" y="1671920"/>
            <a:ext cx="3809661" cy="3214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2B6B19-70BB-4EF0-EB27-D9B0DE38CC9E}"/>
              </a:ext>
            </a:extLst>
          </p:cNvPr>
          <p:cNvGrpSpPr/>
          <p:nvPr/>
        </p:nvGrpSpPr>
        <p:grpSpPr>
          <a:xfrm>
            <a:off x="4392879" y="1671920"/>
            <a:ext cx="3309672" cy="1763472"/>
            <a:chOff x="364836" y="4008006"/>
            <a:chExt cx="3844212" cy="19473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18758" r="44425" b="43705"/>
            <a:stretch>
              <a:fillRect/>
            </a:stretch>
          </p:blipFill>
          <p:spPr>
            <a:xfrm>
              <a:off x="364836" y="4008006"/>
              <a:ext cx="3844212" cy="1947359"/>
            </a:xfrm>
            <a:prstGeom prst="rect">
              <a:avLst/>
            </a:prstGeom>
          </p:spPr>
        </p:pic>
        <p:sp>
          <p:nvSpPr>
            <p:cNvPr id="12" name="Down Arrow 11"/>
            <p:cNvSpPr/>
            <p:nvPr/>
          </p:nvSpPr>
          <p:spPr>
            <a:xfrm>
              <a:off x="2101289" y="4008006"/>
              <a:ext cx="447869" cy="96219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it-IT" sz="1400" b="1" dirty="0" err="1">
                  <a:solidFill>
                    <a:schemeClr val="tx1"/>
                  </a:solidFill>
                </a:rPr>
                <a:t>sphere</a:t>
              </a:r>
              <a:endParaRPr lang="it-IT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Down Arrow 16"/>
            <p:cNvSpPr/>
            <p:nvPr/>
          </p:nvSpPr>
          <p:spPr>
            <a:xfrm rot="16200000">
              <a:off x="1096591" y="4743558"/>
              <a:ext cx="447869" cy="821094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it-IT" sz="1400" b="1" dirty="0" err="1">
                  <a:solidFill>
                    <a:schemeClr val="tx1"/>
                  </a:solidFill>
                </a:rPr>
                <a:t>Beam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591DEEB-5BA5-24FB-163D-97FFDAE404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00" r="16887"/>
          <a:stretch/>
        </p:blipFill>
        <p:spPr>
          <a:xfrm>
            <a:off x="340145" y="1940356"/>
            <a:ext cx="3304447" cy="2993949"/>
          </a:xfrm>
          <a:prstGeom prst="rect">
            <a:avLst/>
          </a:prstGeom>
        </p:spPr>
      </p:pic>
      <p:sp>
        <p:nvSpPr>
          <p:cNvPr id="11" name="Down Arrow 15">
            <a:extLst>
              <a:ext uri="{FF2B5EF4-FFF2-40B4-BE49-F238E27FC236}">
                <a16:creationId xmlns:a16="http://schemas.microsoft.com/office/drawing/2014/main" id="{B8500D07-7C25-8A57-0416-D6E281FE46FA}"/>
              </a:ext>
            </a:extLst>
          </p:cNvPr>
          <p:cNvSpPr/>
          <p:nvPr/>
        </p:nvSpPr>
        <p:spPr>
          <a:xfrm rot="5400000">
            <a:off x="3010110" y="2424127"/>
            <a:ext cx="447869" cy="82109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 b="1" dirty="0" err="1">
                <a:solidFill>
                  <a:schemeClr val="tx1"/>
                </a:solidFill>
              </a:rPr>
              <a:t>Beam</a:t>
            </a:r>
            <a:endParaRPr lang="it-IT" sz="16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90BF3-6473-8202-A400-CDDC1DB10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2908" y="3573214"/>
            <a:ext cx="2626971" cy="26435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5CE42D-7AF1-2D6A-98EF-0E7E695EC867}"/>
              </a:ext>
            </a:extLst>
          </p:cNvPr>
          <p:cNvSpPr txBox="1"/>
          <p:nvPr/>
        </p:nvSpPr>
        <p:spPr>
          <a:xfrm>
            <a:off x="492341" y="4954306"/>
            <a:ext cx="960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CMOS camera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BC3A8E-8B5C-5BF5-EBD5-13573DED923F}"/>
              </a:ext>
            </a:extLst>
          </p:cNvPr>
          <p:cNvSpPr txBox="1"/>
          <p:nvPr/>
        </p:nvSpPr>
        <p:spPr>
          <a:xfrm>
            <a:off x="186514" y="1553032"/>
            <a:ext cx="4153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Cubic plastic (BC408) scintillator, 20x20x20 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2F305F-355D-6C30-7488-27F80AB0B9FB}"/>
              </a:ext>
            </a:extLst>
          </p:cNvPr>
          <p:cNvSpPr txBox="1"/>
          <p:nvPr/>
        </p:nvSpPr>
        <p:spPr>
          <a:xfrm>
            <a:off x="7844465" y="5930682"/>
            <a:ext cx="439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and video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C+He#21 with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sphere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no range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shifter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942E7C-7BD8-FED4-6635-5B5A05699810}"/>
              </a:ext>
            </a:extLst>
          </p:cNvPr>
          <p:cNvCxnSpPr>
            <a:cxnSpLocks/>
          </p:cNvCxnSpPr>
          <p:nvPr/>
        </p:nvCxnSpPr>
        <p:spPr>
          <a:xfrm flipH="1">
            <a:off x="2161123" y="1975107"/>
            <a:ext cx="102233" cy="635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73B7DF7-80AA-49E5-7264-8B77A147CB33}"/>
              </a:ext>
            </a:extLst>
          </p:cNvPr>
          <p:cNvCxnSpPr>
            <a:cxnSpLocks/>
          </p:cNvCxnSpPr>
          <p:nvPr/>
        </p:nvCxnSpPr>
        <p:spPr>
          <a:xfrm flipV="1">
            <a:off x="1163758" y="4902668"/>
            <a:ext cx="486015" cy="3195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AA75E9-ACDE-BEFD-E43F-332AFC875DC4}"/>
              </a:ext>
            </a:extLst>
          </p:cNvPr>
          <p:cNvSpPr txBox="1"/>
          <p:nvPr/>
        </p:nvSpPr>
        <p:spPr>
          <a:xfrm>
            <a:off x="1" y="5721873"/>
            <a:ext cx="3592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4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Slide courtesy of M. Pullia &amp; Simone </a:t>
            </a:r>
            <a:r>
              <a:rPr lang="en-US" sz="1400" b="1" dirty="0" err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Savazzi</a:t>
            </a:r>
            <a:r>
              <a:rPr lang="en-US" sz="14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(CNAO)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733DF2-15C2-31F6-0D04-FD1FBFC45383}"/>
              </a:ext>
            </a:extLst>
          </p:cNvPr>
          <p:cNvSpPr txBox="1"/>
          <p:nvPr/>
        </p:nvSpPr>
        <p:spPr>
          <a:xfrm>
            <a:off x="1646100" y="4921281"/>
            <a:ext cx="249514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100" b="1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[1] D. </a:t>
            </a:r>
            <a:r>
              <a:rPr lang="en-US" sz="1100" b="1" dirty="0" err="1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Mazzucconi</a:t>
            </a:r>
            <a:r>
              <a:rPr lang="en-US" sz="1100" b="1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et al., CNAO, Med. Phys. 45 (11), 2018 </a:t>
            </a:r>
          </a:p>
          <a:p>
            <a:pPr>
              <a:spcBef>
                <a:spcPts val="1800"/>
              </a:spcBef>
            </a:pPr>
            <a:endParaRPr lang="en-US" sz="1200" b="1" dirty="0">
              <a:solidFill>
                <a:srgbClr val="5151FF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blue and white logo&#10;&#10;AI-generated content may be incorrect.">
            <a:extLst>
              <a:ext uri="{FF2B5EF4-FFF2-40B4-BE49-F238E27FC236}">
                <a16:creationId xmlns:a16="http://schemas.microsoft.com/office/drawing/2014/main" id="{76DE98FB-685E-9AA2-BACD-142E9C5E6A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137" y="188416"/>
            <a:ext cx="1694281" cy="5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6</a:t>
            </a:fld>
            <a:endParaRPr lang="de-A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5304"/>
            <a:ext cx="5789133" cy="2381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2986" y="4875509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3 mm sphere displacement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9" y="2323371"/>
            <a:ext cx="5763158" cy="2509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7911" y="4875509"/>
            <a:ext cx="2113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4 mm range variation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8228D6-AA78-DEB6-ED16-A62BE7DE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95" y="411843"/>
            <a:ext cx="9179960" cy="510199"/>
          </a:xfrm>
        </p:spPr>
        <p:txBody>
          <a:bodyPr/>
          <a:lstStyle/>
          <a:p>
            <a:r>
              <a:rPr lang="en-US" sz="2400" dirty="0"/>
              <a:t>Example: Scintillator Based Monitor 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A42C0-2230-BA90-E415-EAE8C68BDEEB}"/>
              </a:ext>
            </a:extLst>
          </p:cNvPr>
          <p:cNvSpPr txBox="1"/>
          <p:nvPr/>
        </p:nvSpPr>
        <p:spPr>
          <a:xfrm>
            <a:off x="8370083" y="5951158"/>
            <a:ext cx="4560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Experiments performed in 05/2025 at GSI (C. Graeff)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E3986-2954-AF7F-18DE-AD0BFF919A8C}"/>
              </a:ext>
            </a:extLst>
          </p:cNvPr>
          <p:cNvSpPr txBox="1"/>
          <p:nvPr/>
        </p:nvSpPr>
        <p:spPr>
          <a:xfrm>
            <a:off x="536531" y="1635815"/>
            <a:ext cx="12011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effectLst/>
                <a:latin typeface="+mj-lt"/>
              </a:rPr>
              <a:t>Figures: </a:t>
            </a:r>
            <a:r>
              <a:rPr lang="en-US" sz="1600" b="1" dirty="0">
                <a:solidFill>
                  <a:schemeClr val="tx2"/>
                </a:solidFill>
              </a:rPr>
              <a:t>difference between the </a:t>
            </a:r>
            <a:r>
              <a:rPr lang="en-US" sz="1600" b="1" i="1" dirty="0">
                <a:solidFill>
                  <a:schemeClr val="tx2"/>
                </a:solidFill>
              </a:rPr>
              <a:t>present image</a:t>
            </a:r>
            <a:r>
              <a:rPr lang="en-US" sz="1600" dirty="0">
                <a:solidFill>
                  <a:schemeClr val="tx2"/>
                </a:solidFill>
              </a:rPr>
              <a:t>, taken after the target has changed, and </a:t>
            </a:r>
            <a:r>
              <a:rPr lang="en-US" sz="1600" b="1" dirty="0">
                <a:solidFill>
                  <a:schemeClr val="tx2"/>
                </a:solidFill>
              </a:rPr>
              <a:t>the </a:t>
            </a:r>
            <a:r>
              <a:rPr lang="en-US" sz="1600" b="1" i="1" dirty="0">
                <a:solidFill>
                  <a:schemeClr val="tx2"/>
                </a:solidFill>
              </a:rPr>
              <a:t>reference image</a:t>
            </a:r>
            <a:r>
              <a:rPr lang="en-US" sz="1600" b="1" dirty="0">
                <a:solidFill>
                  <a:schemeClr val="tx2"/>
                </a:solidFill>
              </a:rPr>
              <a:t>.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2D46B77B-1A53-5AB9-A497-9389137AA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137" y="188416"/>
            <a:ext cx="1694281" cy="5905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1EE3D-C8F1-935C-07A4-3BEE5E6E31DD}"/>
              </a:ext>
            </a:extLst>
          </p:cNvPr>
          <p:cNvSpPr txBox="1"/>
          <p:nvPr/>
        </p:nvSpPr>
        <p:spPr>
          <a:xfrm>
            <a:off x="1" y="5721873"/>
            <a:ext cx="3592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4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Slide courtesy of M. Pullia &amp; Simone </a:t>
            </a:r>
            <a:r>
              <a:rPr lang="en-US" sz="1400" b="1" dirty="0" err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Savazzi</a:t>
            </a:r>
            <a:r>
              <a:rPr lang="en-US" sz="140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(CNAO) </a:t>
            </a:r>
          </a:p>
        </p:txBody>
      </p:sp>
    </p:spTree>
    <p:extLst>
      <p:ext uri="{BB962C8B-B14F-4D97-AF65-F5344CB8AC3E}">
        <p14:creationId xmlns:p14="http://schemas.microsoft.com/office/powerpoint/2010/main" val="426990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F59E7-76D1-7630-1432-461814C09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building&#10;&#10;AI-generated content may be incorrect.">
            <a:extLst>
              <a:ext uri="{FF2B5EF4-FFF2-40B4-BE49-F238E27FC236}">
                <a16:creationId xmlns:a16="http://schemas.microsoft.com/office/drawing/2014/main" id="{13273512-A64F-2F67-4562-F68213296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14" y="-14255"/>
            <a:ext cx="4786687" cy="3853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0816A-247D-D336-AF45-AC663129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E07E-12B1-10E9-E2F2-433A38208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8" y="2210643"/>
            <a:ext cx="6005616" cy="4175125"/>
          </a:xfrm>
        </p:spPr>
        <p:txBody>
          <a:bodyPr/>
          <a:lstStyle/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b="1" dirty="0"/>
              <a:t>Overview: ongoing mixed helium-carbon ion beam experiments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dirty="0"/>
              <a:t>Mixed beam slow extraction at GSI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dirty="0"/>
              <a:t>Mixed beam slow extraction at MedAustron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r>
              <a:rPr lang="en-US" sz="1800" dirty="0"/>
              <a:t>Conclusion and Outlook</a:t>
            </a:r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endParaRPr lang="en-US" sz="1800" dirty="0"/>
          </a:p>
          <a:p>
            <a:pPr marL="400050" indent="-400050">
              <a:spcBef>
                <a:spcPts val="1800"/>
              </a:spcBef>
              <a:buFont typeface="+mj-lt"/>
              <a:buAutoNum type="romanUcPeriod"/>
            </a:pP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E1188-6D23-728F-EF44-CE4A2E1DEE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7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A397E-159C-F239-5F95-5D32662CC3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0E3FB8-164B-43C5-0CB9-C713FA053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7" t="1954" r="2939" b="6072"/>
          <a:stretch>
            <a:fillRect/>
          </a:stretch>
        </p:blipFill>
        <p:spPr>
          <a:xfrm>
            <a:off x="6838950" y="3617437"/>
            <a:ext cx="5169359" cy="2571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5A7E6-1E96-3675-ADBB-5FA41BDA23EB}"/>
              </a:ext>
            </a:extLst>
          </p:cNvPr>
          <p:cNvSpPr txBox="1"/>
          <p:nvPr/>
        </p:nvSpPr>
        <p:spPr>
          <a:xfrm>
            <a:off x="315357" y="841751"/>
            <a:ext cx="686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aka: how to deliver a mixed beam to get such nice videos?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3060A7-4651-F102-A402-CE736CBF554C}"/>
              </a:ext>
            </a:extLst>
          </p:cNvPr>
          <p:cNvSpPr/>
          <p:nvPr/>
        </p:nvSpPr>
        <p:spPr>
          <a:xfrm>
            <a:off x="11025066" y="592501"/>
            <a:ext cx="643180" cy="40568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GSI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6CB4C5-64D0-794D-B3FD-C8EDEAA434E5}"/>
              </a:ext>
            </a:extLst>
          </p:cNvPr>
          <p:cNvSpPr/>
          <p:nvPr/>
        </p:nvSpPr>
        <p:spPr>
          <a:xfrm>
            <a:off x="10314710" y="5790421"/>
            <a:ext cx="1737820" cy="3980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MedAustron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4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B269D-0DE1-E833-6EB7-577DBD33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6046-D1C2-F4A3-DE16-F181ACF2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Recent Activities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296CF-1925-60E5-03F4-D5EFC6BF94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77F3006C-3930-1A56-74A7-C789F206C2CE}"/>
              </a:ext>
            </a:extLst>
          </p:cNvPr>
          <p:cNvSpPr txBox="1">
            <a:spLocks/>
          </p:cNvSpPr>
          <p:nvPr/>
        </p:nvSpPr>
        <p:spPr bwMode="gray">
          <a:xfrm>
            <a:off x="645696" y="1297113"/>
            <a:ext cx="7402504" cy="4593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Since &lt;2018: </a:t>
            </a:r>
            <a:r>
              <a:rPr lang="en-US" sz="1800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Initial concept studies (</a:t>
            </a:r>
            <a:r>
              <a:rPr lang="en-US" sz="1800" b="1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CNAO</a:t>
            </a:r>
            <a:r>
              <a:rPr lang="en-US" sz="1800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[1]</a:t>
            </a:r>
            <a:r>
              <a:rPr lang="en-US" sz="1800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GSI </a:t>
            </a:r>
            <a:r>
              <a:rPr lang="en-US" sz="18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[2]</a:t>
            </a:r>
            <a:r>
              <a:rPr lang="en-US" sz="1800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DKFZ</a:t>
            </a:r>
            <a:r>
              <a:rPr lang="en-US" sz="1800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[3,4]</a:t>
            </a:r>
            <a:r>
              <a:rPr lang="en-US" sz="1800" dirty="0">
                <a:solidFill>
                  <a:srgbClr val="006699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mixed beam experimentally available back then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 &amp; treatment planning </a:t>
            </a:r>
            <a:r>
              <a:rPr lang="en-US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(simulations, sequential irradiation, ...)</a:t>
            </a:r>
            <a:endParaRPr lang="en-US" sz="1800" b="1" dirty="0">
              <a:latin typeface="+mj-lt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Since 2023: </a:t>
            </a:r>
            <a:r>
              <a:rPr lang="en-US" sz="18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ERC project </a:t>
            </a:r>
            <a:r>
              <a:rPr lang="en-US" sz="1800" b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PROMISE </a:t>
            </a:r>
            <a:r>
              <a:rPr lang="en-US" sz="18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</a:t>
            </a:r>
            <a:r>
              <a:rPr lang="en-US" sz="1800" b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GSI </a:t>
            </a:r>
            <a:r>
              <a:rPr lang="en-US" sz="18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(C. Graeff et al. </a:t>
            </a:r>
            <a:r>
              <a:rPr lang="en-US" sz="18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[5-7]</a:t>
            </a:r>
            <a:r>
              <a:rPr lang="en-US" sz="18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“Portal Range Monitoring in Mixed Ion Be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am Surgery”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Imaging &amp; mixed beam delivery concepts, ...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Nov. 2023: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delivery of mixed </a:t>
            </a:r>
            <a:r>
              <a:rPr lang="en-US" sz="1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3+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US" sz="1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He</a:t>
            </a:r>
            <a:r>
              <a:rPr lang="en-US" sz="1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1+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beam (single ion source)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Very successful beam time in May 2025.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3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Since 2023: </a:t>
            </a:r>
            <a:r>
              <a:rPr lang="en-US" sz="18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Collaboration between </a:t>
            </a:r>
            <a:r>
              <a:rPr lang="en-US" sz="1800" b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 Wien &amp; MedAustron </a:t>
            </a:r>
            <a:r>
              <a:rPr lang="en-US" sz="1800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[8-10]</a:t>
            </a:r>
            <a:r>
              <a:rPr lang="en-US" sz="18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Focus: </a:t>
            </a:r>
            <a:r>
              <a:rPr lang="en-US" sz="1400" i="1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Mixed ion beam delivery in medical synchrotron facilities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Summer 2024: </a:t>
            </a:r>
            <a:r>
              <a:rPr lang="en-US" sz="1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delivery of a mixed beam in a medical facility (</a:t>
            </a:r>
            <a:r>
              <a:rPr lang="en-US" sz="1400" b="1" baseline="30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400" b="1" baseline="30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6+</a:t>
            </a:r>
            <a:r>
              <a:rPr lang="en-US" sz="1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en-US" sz="1400" b="1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He</a:t>
            </a:r>
            <a:r>
              <a:rPr lang="en-US" sz="1400" b="1" baseline="30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="1" baseline="30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sz="1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double injection)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20000"/>
              <a:buFont typeface="Wingdings" panose="05000000000000000000" pitchFamily="2" charset="2"/>
              <a:buChar char="§"/>
            </a:pPr>
            <a:endParaRPr lang="en-US" sz="1600" b="1" dirty="0">
              <a:latin typeface="+mj-lt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A13AB9-F5EA-1702-F3FD-F85763D45781}"/>
              </a:ext>
            </a:extLst>
          </p:cNvPr>
          <p:cNvSpPr/>
          <p:nvPr/>
        </p:nvSpPr>
        <p:spPr>
          <a:xfrm>
            <a:off x="8286761" y="206236"/>
            <a:ext cx="3770427" cy="1155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F70BF-C569-FCFF-FC47-1B0FEEB4CD70}"/>
              </a:ext>
            </a:extLst>
          </p:cNvPr>
          <p:cNvSpPr txBox="1"/>
          <p:nvPr/>
        </p:nvSpPr>
        <p:spPr>
          <a:xfrm>
            <a:off x="8305969" y="344760"/>
            <a:ext cx="377042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[1] D. </a:t>
            </a:r>
            <a:r>
              <a:rPr lang="en-US" sz="1050" b="1" dirty="0" err="1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Mazzucconi</a:t>
            </a: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 al., CNAO, Med. Phys. 45 (11), 2018 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[2] C. Graeff et al., GSI, Physica Medica 52, 2018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[3] L. Volz et al., DKFZ, Phys Med Biol 65/2, 2020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[4] J. Hardt, DKFZ, Phys Med Biol 69/5, 2024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33B7-8AB6-7FB1-0AF5-43C6915F6229}"/>
              </a:ext>
            </a:extLst>
          </p:cNvPr>
          <p:cNvSpPr/>
          <p:nvPr/>
        </p:nvSpPr>
        <p:spPr>
          <a:xfrm>
            <a:off x="8305969" y="1624339"/>
            <a:ext cx="3737145" cy="28190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FA41D-9A65-2728-3F40-6214F5C9AC1B}"/>
              </a:ext>
            </a:extLst>
          </p:cNvPr>
          <p:cNvSpPr/>
          <p:nvPr/>
        </p:nvSpPr>
        <p:spPr>
          <a:xfrm>
            <a:off x="8286762" y="4574324"/>
            <a:ext cx="3770426" cy="15012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CC8704-5228-2E35-3AD0-81A21D244313}"/>
              </a:ext>
            </a:extLst>
          </p:cNvPr>
          <p:cNvSpPr txBox="1"/>
          <p:nvPr/>
        </p:nvSpPr>
        <p:spPr>
          <a:xfrm>
            <a:off x="8332418" y="5288773"/>
            <a:ext cx="3743978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] E. Renner</a:t>
            </a: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 al., IPAC ‘24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[9] M. Kausel, E. Renner et al. Submitted to PRAB, 2025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[10]</a:t>
            </a:r>
            <a:r>
              <a:rPr lang="en-US" sz="1050" b="1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M. Kausel, et al. IPAC ‘25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16048-0BDE-FD7A-04CD-F028B6AC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429" y="4623388"/>
            <a:ext cx="3458005" cy="744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CE87E-1637-2445-4F46-D560AA4AE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503" y="1568372"/>
            <a:ext cx="3241096" cy="2109284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632794B3-E618-2EB3-BA24-FDDE30A48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8CC73-5DAE-747F-192D-2C6423003901}"/>
              </a:ext>
            </a:extLst>
          </p:cNvPr>
          <p:cNvSpPr txBox="1"/>
          <p:nvPr/>
        </p:nvSpPr>
        <p:spPr>
          <a:xfrm>
            <a:off x="8355429" y="3677656"/>
            <a:ext cx="3190875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] M. </a:t>
            </a:r>
            <a:r>
              <a:rPr lang="en-US" sz="1050" b="1" dirty="0" err="1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Galonska</a:t>
            </a: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et al., GSI, IPAC’24  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[6] D. </a:t>
            </a:r>
            <a:r>
              <a:rPr lang="en-US" sz="1050" b="1" dirty="0" err="1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Ondreka</a:t>
            </a:r>
            <a:r>
              <a:rPr lang="en-US" sz="1050" b="1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et al., GSI, IPAC’24</a:t>
            </a:r>
          </a:p>
          <a:p>
            <a:pPr>
              <a:spcBef>
                <a:spcPts val="600"/>
              </a:spcBef>
            </a:pPr>
            <a:r>
              <a:rPr lang="en-US" sz="1050" b="1" dirty="0">
                <a:solidFill>
                  <a:srgbClr val="5151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[7] C. Graeff et al. PROMISE Project, GSI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573017-5714-F1A1-796E-842D386C5B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9425" y="6385768"/>
            <a:ext cx="7227138" cy="288000"/>
          </a:xfrm>
        </p:spPr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5360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9" grpId="0" animBg="1"/>
      <p:bldP spid="1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88F9-3F1E-31B5-9DE2-3CDEB0ED2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89">
            <a:extLst>
              <a:ext uri="{FF2B5EF4-FFF2-40B4-BE49-F238E27FC236}">
                <a16:creationId xmlns:a16="http://schemas.microsoft.com/office/drawing/2014/main" id="{E8F7F9A8-4288-5FD6-60B8-D743CDEC4EC4}"/>
              </a:ext>
            </a:extLst>
          </p:cNvPr>
          <p:cNvSpPr/>
          <p:nvPr/>
        </p:nvSpPr>
        <p:spPr>
          <a:xfrm>
            <a:off x="7267352" y="3352276"/>
            <a:ext cx="4751699" cy="279533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248DF-B65A-3BFF-2A9E-BAC0A670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Mixed Ion Beams at GSI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3E261-B974-30A8-B8D2-6EC708633C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8F7AD7-DC47-44A0-A9D7-F1C17BFD6F09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BD292-A32C-4D7E-1751-C223100871C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E. Renner (TU Wien), D. Ondreka (GSI) | Slow Extraction Workshop 2025 | 2025-10-06</a:t>
            </a:r>
            <a:endParaRPr lang="de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6">
                <a:extLst>
                  <a:ext uri="{FF2B5EF4-FFF2-40B4-BE49-F238E27FC236}">
                    <a16:creationId xmlns:a16="http://schemas.microsoft.com/office/drawing/2014/main" id="{AE10BF98-23E9-2097-1169-A37D2335B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4184" y="1571007"/>
                <a:ext cx="3158526" cy="2121909"/>
              </a:xfrm>
            </p:spPr>
            <p:txBody>
              <a:bodyPr/>
              <a:lstStyle/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1500" dirty="0">
                    <a:ea typeface="Calibri" panose="020F0502020204030204" pitchFamily="34" charset="0"/>
                    <a:cs typeface="Arial" panose="020B0604020202020204" pitchFamily="34" charset="0"/>
                  </a:rPr>
                  <a:t>14 GHz ECRIS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1500" dirty="0">
                    <a:ea typeface="Calibri" panose="020F0502020204030204" pitchFamily="34" charset="0"/>
                    <a:cs typeface="Arial" panose="020B0604020202020204" pitchFamily="34" charset="0"/>
                  </a:rPr>
                  <a:t>Source gas: methane &amp; helium</a:t>
                </a:r>
                <a:endParaRPr lang="en-US" sz="1500" i="0" dirty="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50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5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150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50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500" i="0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1500" dirty="0">
                  <a:effectLst/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Acceleration in </a:t>
                </a:r>
                <a:r>
                  <a:rPr lang="en-US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UNILAC</a:t>
                </a: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&amp; </a:t>
                </a:r>
                <a:r>
                  <a:rPr lang="en-US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SIS18</a:t>
                </a: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</a:t>
                </a: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biophysics cave</a:t>
                </a:r>
                <a:endParaRPr lang="en-US" sz="1500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1500" b="1" baseline="30000" dirty="0">
                  <a:solidFill>
                    <a:srgbClr val="006699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9" name="Content Placeholder 6">
                <a:extLst>
                  <a:ext uri="{FF2B5EF4-FFF2-40B4-BE49-F238E27FC236}">
                    <a16:creationId xmlns:a16="http://schemas.microsoft.com/office/drawing/2014/main" id="{AE10BF98-23E9-2097-1169-A37D2335B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184" y="1571007"/>
                <a:ext cx="3158526" cy="2121909"/>
              </a:xfrm>
              <a:blipFill>
                <a:blip r:embed="rId3"/>
                <a:stretch>
                  <a:fillRect t="-2874" r="-2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: abgerundete Ecken 89">
            <a:extLst>
              <a:ext uri="{FF2B5EF4-FFF2-40B4-BE49-F238E27FC236}">
                <a16:creationId xmlns:a16="http://schemas.microsoft.com/office/drawing/2014/main" id="{7B07D30A-125B-A7C3-22A4-BDEE912938E5}"/>
              </a:ext>
            </a:extLst>
          </p:cNvPr>
          <p:cNvSpPr/>
          <p:nvPr/>
        </p:nvSpPr>
        <p:spPr>
          <a:xfrm>
            <a:off x="7267352" y="265649"/>
            <a:ext cx="4727410" cy="285329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63500" dir="5400000" sx="101000" sy="101000" algn="t" rotWithShape="0">
              <a:srgbClr val="BFBFB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5F0E8-97B0-4736-9C21-39243BA923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835"/>
          <a:stretch/>
        </p:blipFill>
        <p:spPr>
          <a:xfrm>
            <a:off x="7267352" y="3429000"/>
            <a:ext cx="4150649" cy="2582749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2ED641E-CD6A-6D9B-2F22-D478FDD51993}"/>
              </a:ext>
            </a:extLst>
          </p:cNvPr>
          <p:cNvSpPr txBox="1">
            <a:spLocks/>
          </p:cNvSpPr>
          <p:nvPr/>
        </p:nvSpPr>
        <p:spPr bwMode="gray">
          <a:xfrm>
            <a:off x="10620853" y="4420606"/>
            <a:ext cx="1398198" cy="13448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</a:t>
            </a:r>
            <a:r>
              <a:rPr lang="en-US" sz="1200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Number of counts at 728 nm wavelength (He I) for stepwise increase of He flow in a methane / helium plasma </a:t>
            </a:r>
            <a:r>
              <a:rPr lang="en-US" sz="1200" b="1" cap="none" dirty="0">
                <a:solidFill>
                  <a:srgbClr val="5151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[5]</a:t>
            </a:r>
            <a:r>
              <a:rPr lang="en-US" sz="1200" b="1" cap="none" dirty="0">
                <a:solidFill>
                  <a:srgbClr val="5151FF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4D62D-7A66-6659-E0D4-1C24CBD039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777"/>
          <a:stretch>
            <a:fillRect/>
          </a:stretch>
        </p:blipFill>
        <p:spPr>
          <a:xfrm>
            <a:off x="7373542" y="304293"/>
            <a:ext cx="3216283" cy="279533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74C2D7-A325-16D5-A65C-AEBC4E7514B7}"/>
              </a:ext>
            </a:extLst>
          </p:cNvPr>
          <p:cNvSpPr txBox="1">
            <a:spLocks/>
          </p:cNvSpPr>
          <p:nvPr/>
        </p:nvSpPr>
        <p:spPr bwMode="gray">
          <a:xfrm>
            <a:off x="10596563" y="1588378"/>
            <a:ext cx="1243297" cy="13448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</a:t>
            </a:r>
            <a:r>
              <a:rPr lang="en-US" sz="1200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Mixed beam depth-dose curve measured in 2023 at GSI. Signal from IC3 and IC2 are carbon fragment tail corrected </a:t>
            </a:r>
            <a:r>
              <a:rPr lang="en-US" sz="1200" b="1" cap="none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[11].</a:t>
            </a:r>
            <a:endParaRPr lang="en-US" sz="1200" b="1" cap="none" dirty="0">
              <a:solidFill>
                <a:srgbClr val="5151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C6D69-A0F0-5605-7291-1B72866DE5E6}"/>
              </a:ext>
            </a:extLst>
          </p:cNvPr>
          <p:cNvSpPr txBox="1"/>
          <p:nvPr/>
        </p:nvSpPr>
        <p:spPr>
          <a:xfrm>
            <a:off x="0" y="5724533"/>
            <a:ext cx="2271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[5] </a:t>
            </a:r>
            <a:r>
              <a:rPr lang="en-US" sz="1100" b="1" dirty="0" err="1">
                <a:solidFill>
                  <a:srgbClr val="5151FF"/>
                </a:solidFill>
                <a:latin typeface="+mj-lt"/>
              </a:rPr>
              <a:t>Galonska</a:t>
            </a:r>
            <a:r>
              <a:rPr lang="en-US" sz="1100" b="1" dirty="0">
                <a:solidFill>
                  <a:srgbClr val="5151FF"/>
                </a:solidFill>
                <a:latin typeface="+mj-lt"/>
              </a:rPr>
              <a:t> et al. IPAC ‘24</a:t>
            </a:r>
            <a:endParaRPr lang="en-US" sz="1100" b="1" dirty="0">
              <a:solidFill>
                <a:srgbClr val="5151FF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C8413-0F00-F9F6-CC00-A0AC7604CA82}"/>
              </a:ext>
            </a:extLst>
          </p:cNvPr>
          <p:cNvSpPr txBox="1"/>
          <p:nvPr/>
        </p:nvSpPr>
        <p:spPr>
          <a:xfrm>
            <a:off x="0" y="5968246"/>
            <a:ext cx="29318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5151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[11] </a:t>
            </a:r>
            <a:r>
              <a:rPr lang="en-US" sz="1100" b="1" dirty="0">
                <a:solidFill>
                  <a:srgbClr val="5151FF"/>
                </a:solidFill>
                <a:latin typeface="+mj-lt"/>
              </a:rPr>
              <a:t>L. Volz et al, Ion Imaging ‘24</a:t>
            </a:r>
            <a:endParaRPr lang="en-US" sz="1100" b="1" dirty="0">
              <a:solidFill>
                <a:srgbClr val="5151FF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1A5D7B4-2223-D09F-8256-74F871464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20" y="67558"/>
            <a:ext cx="1503080" cy="473470"/>
          </a:xfrm>
          <a:prstGeom prst="rect">
            <a:avLst/>
          </a:prstGeom>
        </p:spPr>
      </p:pic>
      <p:pic>
        <p:nvPicPr>
          <p:cNvPr id="13" name="Picture 12" descr="A diagram of a building&#10;&#10;AI-generated content may be incorrect.">
            <a:extLst>
              <a:ext uri="{FF2B5EF4-FFF2-40B4-BE49-F238E27FC236}">
                <a16:creationId xmlns:a16="http://schemas.microsoft.com/office/drawing/2014/main" id="{DD9BA602-98D6-FAC6-47B3-71A9E537E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6325" r="16625" b="19930"/>
          <a:stretch>
            <a:fillRect/>
          </a:stretch>
        </p:blipFill>
        <p:spPr>
          <a:xfrm>
            <a:off x="3626482" y="1369891"/>
            <a:ext cx="3158526" cy="2446873"/>
          </a:xfrm>
          <a:prstGeom prst="rect">
            <a:avLst/>
          </a:prstGeom>
        </p:spPr>
      </p:pic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8E9726BD-2DAC-C870-CF82-C72A1A14DA21}"/>
              </a:ext>
            </a:extLst>
          </p:cNvPr>
          <p:cNvSpPr txBox="1">
            <a:spLocks/>
          </p:cNvSpPr>
          <p:nvPr/>
        </p:nvSpPr>
        <p:spPr bwMode="gray">
          <a:xfrm>
            <a:off x="399398" y="3725115"/>
            <a:ext cx="6267342" cy="19692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800" b="1" baseline="30000" dirty="0">
              <a:solidFill>
                <a:srgbClr val="006699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600" b="1" baseline="30000" dirty="0">
                <a:solidFill>
                  <a:srgbClr val="006699"/>
                </a:solidFill>
                <a:latin typeface="+mj-lt"/>
              </a:rPr>
              <a:t>4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He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</a:rPr>
              <a:t>1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 content tailored</a:t>
            </a:r>
            <a:r>
              <a:rPr lang="en-US" sz="1600" dirty="0">
                <a:solidFill>
                  <a:srgbClr val="006699"/>
                </a:solidFill>
                <a:latin typeface="+mj-lt"/>
              </a:rPr>
              <a:t> by stepwise 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addition of helium flow </a:t>
            </a:r>
            <a:r>
              <a:rPr lang="en-US" sz="1600" dirty="0">
                <a:solidFill>
                  <a:srgbClr val="006699"/>
                </a:solidFill>
                <a:latin typeface="+mj-lt"/>
              </a:rPr>
              <a:t>to ion source plasma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500" dirty="0">
                <a:latin typeface="+mj-lt"/>
              </a:rPr>
              <a:t>Monitor He contribution using </a:t>
            </a:r>
            <a:r>
              <a:rPr lang="en-US" sz="1500" b="1" dirty="0">
                <a:latin typeface="+mj-lt"/>
              </a:rPr>
              <a:t>optical emission spectroscopy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2023 </a:t>
            </a:r>
            <a:r>
              <a:rPr lang="en-US" sz="1500" b="1" baseline="30000" dirty="0"/>
              <a:t>16</a:t>
            </a:r>
            <a:r>
              <a:rPr lang="en-US" sz="1500" b="1" dirty="0"/>
              <a:t>O</a:t>
            </a:r>
            <a:r>
              <a:rPr lang="en-US" sz="1500" b="1" baseline="30000" dirty="0"/>
              <a:t>4+ </a:t>
            </a:r>
            <a:r>
              <a:rPr lang="en-US" sz="1500" b="1" dirty="0"/>
              <a:t>contamination </a:t>
            </a:r>
            <a:r>
              <a:rPr lang="en-US" sz="1500" dirty="0"/>
              <a:t>of less than 10%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2025 </a:t>
            </a:r>
            <a:r>
              <a:rPr lang="en-US" sz="1500" baseline="30000" dirty="0"/>
              <a:t>16</a:t>
            </a:r>
            <a:r>
              <a:rPr lang="en-US" sz="1500" dirty="0"/>
              <a:t>O</a:t>
            </a:r>
            <a:r>
              <a:rPr lang="en-US" sz="1500" baseline="30000" dirty="0"/>
              <a:t>4+ 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contamination significantly reduced</a:t>
            </a:r>
            <a:r>
              <a:rPr lang="en-US" sz="1500" i="1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600" i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28033935-B270-B957-2C57-DD6E34C8A779}"/>
              </a:ext>
            </a:extLst>
          </p:cNvPr>
          <p:cNvSpPr txBox="1">
            <a:spLocks/>
          </p:cNvSpPr>
          <p:nvPr/>
        </p:nvSpPr>
        <p:spPr bwMode="gray">
          <a:xfrm>
            <a:off x="399398" y="1096974"/>
            <a:ext cx="6981115" cy="402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1463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37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66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Direct extraction of 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</a:rPr>
              <a:t>12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C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</a:rPr>
              <a:t>3+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 &amp; 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</a:rPr>
              <a:t>4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He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</a:rPr>
              <a:t>1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sz="1600" b="1" baseline="30000" dirty="0">
                <a:solidFill>
                  <a:srgbClr val="006699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6699"/>
                </a:solidFill>
                <a:latin typeface="+mj-lt"/>
              </a:rPr>
              <a:t> mixture from </a:t>
            </a:r>
            <a:r>
              <a:rPr lang="en-US" sz="1600" b="1" u="sng" dirty="0">
                <a:solidFill>
                  <a:srgbClr val="006699"/>
                </a:solidFill>
                <a:latin typeface="+mj-lt"/>
              </a:rPr>
              <a:t>single ion source </a:t>
            </a:r>
            <a:r>
              <a:rPr lang="en-US" sz="1600" b="1" dirty="0">
                <a:solidFill>
                  <a:srgbClr val="5151FF"/>
                </a:solidFill>
                <a:latin typeface="+mj-lt"/>
              </a:rPr>
              <a:t>[5]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800" b="1" baseline="30000" dirty="0">
              <a:solidFill>
                <a:srgbClr val="0066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75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LANG_DEF" val="3079"/>
  <p:tag name="LANG_NAME" val="German Austria"/>
  <p:tag name="MASTCOUNT" val="1"/>
  <p:tag name="DES1LAYOUTCOUNT" val="33"/>
  <p:tag name="LINGO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1112.111"/>
  <p:tag name="OUTPUTTYPE" val="PNG"/>
  <p:tag name="IGUANATEXVERSION" val="160"/>
  <p:tag name="LATEXADDIN" val="\documentclass{article}&#10;\usepackage{amsmath}&#10;\pagestyle{empty}&#10;\usepackage{sansmath}&#10;\sansmath&#10;\renewcommand{\familydefault}{\sfdefault}&#10;&#10;\begin{document}&#10;&#10;\begin{equation*}&#10;\dfrac{\Delta\left(q/m\right)}{q/m} = -0.065 \%&#10;\end{equation*}&#10;&#10;&#10;\end{document}"/>
  <p:tag name="IGUANATEXSIZE" val="18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9647"/>
  <p:tag name="ORIGINALWIDTH" val="2323.21"/>
  <p:tag name="OUTPUTTYPE" val="PNG"/>
  <p:tag name="IGUANATEXVERSION" val="160"/>
  <p:tag name="LATEXADDIN" val="\documentclass{article}&#10;\usepackage{amsmath}&#10;\pagestyle{empty}&#10;\usepackage{sansmath}&#10;\sansmath&#10;\renewcommand{\familydefault}{\sfdefault}&#10;\begin{document}&#10;&#10;\begin{align*}&#10;\text{with long. RF field:}\:\:\:\:\: \dfrac{\Delta f}{f} = 0 = \dfrac{\Delta \beta}{\beta} - \dfrac{\Delta C}{C}&#10;\end{align*}&#10;&#10;&#10;\end{document}"/>
  <p:tag name="IGUANATEXSIZE" val="18"/>
  <p:tag name="IGUANATEXCURSOR" val="18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2.186"/>
  <p:tag name="ORIGINALWIDTH" val="3232.096"/>
  <p:tag name="OUTPUTTYPE" val="PNG"/>
  <p:tag name="IGUANATEXVERSION" val="160"/>
  <p:tag name="LATEXADDIN" val="\documentclass{article}&#10;\usepackage{amsmath}&#10;\usepackage[usenames,dvipsnames]{xcolor} &#10;\usepackage{bm}\pagestyle{empty}&#10;\usepackage{sansmath}&#10;\sansmath&#10;\renewcommand{\familydefault}{\sfdefault}&#10;\begin{document}&#10;&#10;$\Rightarrow$ {$\Delta\beta$ depends on {\color{blue}extraction ($\gamma_\text{C}$) and transition energy ($\gamma_\text{tr}$)}}: &#10;&#10;\vspace{2mm}&#10;&#10;$\:\:\:\:\:\:\:\:\dfrac{\beta_\text{He} - \beta_\text{C}}{\beta_\text{C}} = \dfrac{1}{\color{blue}\bm{\gamma_\text{tr}^2 -\gamma_\text{C} ^2 }\color{black}} &#10;\cdot \left( \color{black}\dfrac{1}{\bm{\chi}}\color{black}-1\right)$&#10;&#10;\end{document}"/>
  <p:tag name="IGUANATEXSIZE" val="20"/>
  <p:tag name="IGUANATEXCURSOR" val="3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145"/>
  <p:tag name="ORIGINALWIDTH" val="1194.601"/>
  <p:tag name="OUTPUTTYPE" val="PNG"/>
  <p:tag name="IGUANATEXVERSION" val="160"/>
  <p:tag name="LATEXADDIN" val="\documentclass{article}&#10;\usepackage{amsmath}&#10;\pagestyle{empty}&#10;\usepackage{sansmath}&#10;\sansmath&#10;\renewcommand{\familydefault}{\sfdefault}&#10;\begin{document}&#10;&#10;\begin{equation*}&#10;\Rightarrow \dfrac{\Delta C}{C} = \alpha_c \dfrac{\Delta B\rho}{B\rho} &gt; 0  &#10;\end{equation*}&#10;&#10;&#10;\end{document}"/>
  <p:tag name="IGUANATEXSIZE" val="18"/>
  <p:tag name="IGUANATEXCURSOR" val="13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1.4435"/>
  <p:tag name="ORIGINALWIDTH" val="707.1616"/>
  <p:tag name="OUTPUTTYPE" val="PNG"/>
  <p:tag name="IGUANATEXVERSION" val="160"/>
  <p:tag name="LATEXADDIN" val="\documentclass{article}&#10;\usepackage{amsmath}&#10;\usepackage{sansmath}&#10;\sansmath&#10;\renewcommand{\familydefault}{\sfdefault}&#10;&#10;\usepackage[usenames,dvipsnames]{xcolor} &#10;&#10;\pagestyle{empty}&#10;\begin{document}&#10;&#10;\begin{align*}&#10;\chi &amp;= \dfrac{q_\text{He}/m_\text{He}}{q_\text{C}/m_\text{C}} \\&#10;&amp;= 0.99935&#10;\end{align*}&#10;&#10;&#10;\end{document}"/>
  <p:tag name="IGUANATEXSIZE" val="16"/>
  <p:tag name="IGUANATEXCURSOR" val="220"/>
  <p:tag name="TRANSPARENCY" val="True"/>
  <p:tag name="LATEXENGINEID" val="0"/>
  <p:tag name="TEMPFOLDER" val="c:\temp\"/>
  <p:tag name="LATEXFORMHEIGHT" val="326.55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7101"/>
  <p:tag name="ORIGINALWIDTH" val="1453.318"/>
  <p:tag name="OUTPUTTYPE" val="PNG"/>
  <p:tag name="IGUANATEXVERSION" val="160"/>
  <p:tag name="LATEXADDIN" val="\documentclass{article}&#10;\usepackage{amsmath}&#10;\usepackage{sansmath}&#10;\sansmath&#10;\renewcommand{\familydefault}{\sfdefault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/>
  <p:tag name="IGUANATEXSIZE" val="20"/>
  <p:tag name="IGUANATEXCURSOR" val="1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1502.812"/>
  <p:tag name="OUTPUTTYPE" val="PNG"/>
  <p:tag name="IGUANATEXVERSION" val="160"/>
  <p:tag name="LATEXADDIN" val="\documentclass{article}&#10;\usepackage{amsmath}&#10;\usepackage{sansmath}&#10;\sansmath&#10;\renewcommand{\familydefault}{\sfdefault}&#10;\usepackage[usenames,dvipsnames]{xcolor} &#10;&#10;\pagestyle{empty}&#10;\begin{document}&#10;&#10;\begin{equation*}&#10;\dfrac{d\left(B\rho\right)}{B\rho} = \dfrac{1}{\beta^2}{\color{blue}\dfrac{d\left(\frac{E}{m}\right)}{\frac{E}{m}}} + {\color{OliveGreen}\dfrac{1}{\chi}-1}&#10;\end{equation*}&#10;&#10;&#10;\end{document}"/>
  <p:tag name="IGUANATEXSIZE" val="16"/>
  <p:tag name="IGUANATEXCURSOR" val="283"/>
  <p:tag name="TRANSPARENCY" val="True"/>
  <p:tag name="LATEXENGINEID" val="0"/>
  <p:tag name="TEMPFOLDER" val="c:\temp\"/>
  <p:tag name="LATEXFORMHEIGHT" val="326.55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.9587"/>
  <p:tag name="ORIGINALWIDTH" val="935.1331"/>
  <p:tag name="OUTPUTTYPE" val="PNG"/>
  <p:tag name="IGUANATEXVERSION" val="160"/>
  <p:tag name="LATEXADDIN" val="\documentclass{article}&#10;\usepackage{amsmath}&#10;\usepackage{sansmath}&#10;\sansmath&#10;\renewcommand{\familydefault}{\sfdefault}&#10;\usepackage[usenames,dvipsnames]{xcolor} \pagestyle{empty}&#10;&#10;\begin{document}&#10;&#10;\begin{equation*}&#10;\boldmath\color{black}\delta_\text{eff}\color{black} = \dfrac{1+\color{blue}\hat{\delta}\color{black}&#10;}{\color{OliveGreen}\chi\color{black}} - 1&#10;\end{equation*}&#10;&#10;&#10;\end{document}"/>
  <p:tag name="IGUANATEXSIZE" val="20"/>
  <p:tag name="IGUANATEXCURSOR" val="33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800.15"/>
  <p:tag name="OUTPUTTYPE" val="PNG"/>
  <p:tag name="IGUANATEXVERSION" val="160"/>
  <p:tag name="LATEXADDIN" val="\documentclass{article}&#10;\usepackage{amsmath}&#10;\usepackage{sansmath}&#10;\sansmath&#10;\renewcommand{\familydefault}{\sfdefault}&#10;\usepackage[usenames,dvipsnames]{xcolor} \pagestyle{empty}&#10;&#10;\begin{document}&#10;&#10;\begin{equation*}&#10;\Delta Q = Q' \cdot \boldmath\color{black}\delta_\text{eff}&#10;\end{equation*}&#10;&#10;&#10;\end{document}"/>
  <p:tag name="IGUANATEXSIZE" val="20"/>
  <p:tag name="IGUANATEXCURSOR" val="25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7101"/>
  <p:tag name="ORIGINALWIDTH" val="1453.318"/>
  <p:tag name="OUTPUTTYPE" val="PNG"/>
  <p:tag name="IGUANATEXVERSION" val="160"/>
  <p:tag name="LATEXADDIN" val="\documentclass{article}&#10;\usepackage{amsmath}&#10;\usepackage{sansmath}&#10;\sansmath&#10;\renewcommand{\familydefault}{\sfdefault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/>
  <p:tag name="IGUANATEXSIZE" val="20"/>
  <p:tag name="IGUANATEXCURSOR" val="1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2755.906"/>
  <p:tag name="OUTPUTTYPE" val="PNG"/>
  <p:tag name="IGUANATEXVERSION" val="160"/>
  <p:tag name="LATEXADDIN" val="\documentclass{article}&#10;\usepackage{amsmath}&#10;\usepackage{xcolor}&#10;\usepackage{sansmath}&#10;\sansmath&#10;\renewcommand{\familydefault}{\sfdefault}&#10;\pagestyle{empty}&#10;\begin{document}&#10;&#10;\begin{align*}&#10;{\color{black}\left&lt;\dfrac{df}{f}\right&gt;} &amp;= \left(\dfrac{\gamma_\text{tr}^2}{\gamma^2} -1 \right) {\color{black}\left&lt;\dfrac{d R}{R}\right&gt;} -  {\color{black}\dfrac{n_\text{He}\cdot q_\text{He}}{n_\text{q,tot}}\dfrac{1}{\gamma^2}}  \left(\dfrac{1}{\chi}-1\right)&#10;\end{align*}&#10;&#10;\end{document}"/>
  <p:tag name="IGUANATEXSIZE" val="16"/>
  <p:tag name="IGUANATEXCURSOR" val="34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581.9272"/>
  <p:tag name="OUTPUTTYPE" val="PNG"/>
  <p:tag name="IGUANATEXVERSION" val="160"/>
  <p:tag name="LATEXADDIN" val="\documentclass{article}&#10;\usepackage{amsmath}&#10;\usepackage[dvipsnames]{xcolor}&#10;\usepackage{sansmath}&#10;\sansmath&#10;\renewcommand{\familydefault}{\sfdefault}&#10;\pagestyle{empty}&#10;&#10;\begin{document}&#10;&#10;\definecolor{carbon}{HTML}{2C5599} &#10;&#10;\begin{equation*}&#10;\color{black}\epsilon_{x,\text{He}} \color{black} \approx \color{black}\epsilon_{x,\text{C}} \color{black} &#10;\end{equation*}&#10;&#10;&#10;\end{document}"/>
  <p:tag name="IGUANATEXSIZE" val="20"/>
  <p:tag name="IGUANATEXCURSOR" val="1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581.9272"/>
  <p:tag name="OUTPUTTYPE" val="PNG"/>
  <p:tag name="IGUANATEXVERSION" val="160"/>
  <p:tag name="LATEXADDIN" val="\documentclass{article}&#10;\usepackage{amsmath}&#10;\usepackage[dvipsnames]{xcolor}&#10;\usepackage{sansmath}&#10;\sansmath&#10;\renewcommand{\familydefault}{\sfdefault}&#10;\pagestyle{empty}&#10;&#10;\begin{document}&#10;&#10;\definecolor{carbon}{HTML}{2C5599} &#10;&#10;\begin{equation*}&#10;\color{black}\epsilon_{x,\text{He}} \color{black} \approx \color{black}\epsilon_{x,\text{C}} \color{black} &#10;\end{equation*}&#10;&#10;&#10;\end{document}"/>
  <p:tag name="IGUANATEXSIZE" val="20"/>
  <p:tag name="IGUANATEXCURSOR" val="1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354"/>
  <p:tag name="ORIGINALWIDTH" val="1098.613"/>
  <p:tag name="OUTPUTTYPE" val="PNG"/>
  <p:tag name="IGUANATEXVERSION" val="160"/>
  <p:tag name="LATEXADDIN" val="\documentclass{article}&#10;\usepackage{amsmath}&#10;\usepackage[dvipsnames]{xcolor}&#10;\usepackage{sansmath}&#10;\sansmath&#10;\renewcommand{\familydefault}{\sfdefault}&#10;\pagestyle{empty}&#10;&#10;\begin{document}&#10;&#10;\definecolor{carbon}{HTML}{2C5599} &#10;&#10;\begin{equation*}&#10;\text{Assume:  }\color{black}\epsilon_{x,\text{He}} \color{black} \ll\color{black}\epsilon_{x,\text{C}} \color{black} &#10;\end{equation*}&#10;&#10;&#10;\end{document}"/>
  <p:tag name="IGUANATEXSIZE" val="20"/>
  <p:tag name="IGUANATEXCURSOR" val="25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2.602"/>
  <p:tag name="ORIGINALWIDTH" val="1257.593"/>
  <p:tag name="OUTPUTTYPE" val="PNG"/>
  <p:tag name="IGUANATEXVERSION" val="160"/>
  <p:tag name="LATEXADDIN" val="\documentclass{article}&#10;\usepackage{array}&#10;\usepackage{amsmath}&#10;\pagestyle{empty}&#10;\usepackage{sansmath}&#10;\sansmath&#10;\renewcommand{\familydefault}{\sfdefault}&#10;\begin{document}&#10;\begin{center}&#10;&#10;\begin{align*}&#10;Q_x &amp;= 1.672  \\&#10; &amp;\text{(off momentum)}  \\&#10;Q'_x &amp;\approx -1.3 \\&#10;\dfrac{\epsilon_{x,\text{He}}}{\epsilon_{x,\text{C}}} &amp;\approx0.05^{*}\\&#10;E_\text{kin} &amp;= 200\,\text{MeV/u}\\&#10;N_\text{He}/N_\text{C} &amp;\approx 10-15\,\%\\&#10;\end{align*}&#10;&#10;\end{center}&#10;\end{document}"/>
  <p:tag name="IGUANATEXSIZE" val="20"/>
  <p:tag name="IGUANATEXCURSOR" val="3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2.602"/>
  <p:tag name="ORIGINALWIDTH" val="1257.593"/>
  <p:tag name="OUTPUTTYPE" val="PNG"/>
  <p:tag name="IGUANATEXVERSION" val="160"/>
  <p:tag name="LATEXADDIN" val="\documentclass{article}&#10;\usepackage{array}&#10;\usepackage{amsmath}&#10;\pagestyle{empty}&#10;\usepackage{sansmath}&#10;\sansmath&#10;\renewcommand{\familydefault}{\sfdefault}&#10;\begin{document}&#10;\begin{center}&#10;&#10;\begin{align*}&#10;Q_x &amp;= 1.672  \\&#10; &amp;\text{(off momentum)}  \\&#10;Q'_x &amp;\approx -1.3 \\&#10;\dfrac{\epsilon_{x,\text{He}}}{\epsilon_{x,\text{C}}} &amp;\approx0.05^{*}\\&#10;E_\text{kin} &amp;= 200\,\text{MeV/u}\\&#10;N_\text{He}/N_\text{C} &amp;\approx 10-15\,\%\\&#10;\end{align*}&#10;&#10;\end{center}&#10;\end{document}"/>
  <p:tag name="IGUANATEXSIZE" val="20"/>
  <p:tag name="IGUANATEXCURSOR" val="3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9621"/>
  <p:tag name="ORIGINALWIDTH" val="899.1376"/>
  <p:tag name="OUTPUTTYPE" val="PNG"/>
  <p:tag name="IGUANATEXVERSION" val="160"/>
  <p:tag name="LATEXADDIN" val="\documentclass{article}&#10;\usepackage{array}&#10;\usepackage{amsmath}&#10;\pagestyle{empty}&#10;\usepackage{sansmath}&#10;\sansmath&#10;\renewcommand{\familydefault}{\sfdefault}&#10;\begin{document}&#10;\begin{center}&#10;&#10;\begin{align*}&#10;BW_\text{n2n}&amp;=0.009\\&#10;Q_\text{exc, cent.}&amp;=1.672\\&#10;\end{align*}&#10;&#10;\end{center}&#10;\end{document}"/>
  <p:tag name="IGUANATEXSIZE" val="20"/>
  <p:tag name="IGUANATEXCURSOR" val="22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.9576"/>
  <p:tag name="ORIGINALWIDTH" val="1502.812"/>
  <p:tag name="OUTPUTTYPE" val="PNG"/>
  <p:tag name="IGUANATEXVERSION" val="160"/>
  <p:tag name="LATEXADDIN" val="\documentclass{article}&#10;\usepackage{amsmath}&#10;\usepackage[usenames,dvipsnames]{xcolor} &#10;&#10;\pagestyle{empty}&#10;\begin{document}&#10;&#10;\begin{equation*}&#10;\dfrac{d\left(B\rho\right)}{B\rho} = \dfrac{1}{\beta^2}{\color{red}\dfrac{d\left(\frac{E}{m}\right)}{\frac{E}{m}}} + {\color{OliveGreen}\dfrac{1}{\chi}-1}&#10;\end{equation*}&#10;&#10;&#10;\end{document}"/>
  <p:tag name="IGUANATEXSIZE" val="16"/>
  <p:tag name="IGUANATEXCURSOR" val="277"/>
  <p:tag name="TRANSPARENCY" val="True"/>
  <p:tag name="LATEXENGINEID" val="0"/>
  <p:tag name="TEMPFOLDER" val="c:\temp\"/>
  <p:tag name="LATEXFORMHEIGHT" val="326.55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heme/theme1.xml><?xml version="1.0" encoding="utf-8"?>
<a:theme xmlns:a="http://schemas.openxmlformats.org/drawingml/2006/main" name="TU Wien">
  <a:themeElements>
    <a:clrScheme name="TU Wien">
      <a:dk1>
        <a:srgbClr val="000000"/>
      </a:dk1>
      <a:lt1>
        <a:srgbClr val="FFFFFF"/>
      </a:lt1>
      <a:dk2>
        <a:srgbClr val="006699"/>
      </a:dk2>
      <a:lt2>
        <a:srgbClr val="DFF2FD"/>
      </a:lt2>
      <a:accent1>
        <a:srgbClr val="006699"/>
      </a:accent1>
      <a:accent2>
        <a:srgbClr val="72ADD5"/>
      </a:accent2>
      <a:accent3>
        <a:srgbClr val="A6D5EC"/>
      </a:accent3>
      <a:accent4>
        <a:srgbClr val="DFF2FD"/>
      </a:accent4>
      <a:accent5>
        <a:srgbClr val="646363"/>
      </a:accent5>
      <a:accent6>
        <a:srgbClr val="5485AB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5485AB"/>
    </a:custClr>
    <a:custClr name="Blau 2">
      <a:srgbClr val="72ADD5"/>
    </a:custClr>
    <a:custClr name="Blau 3">
      <a:srgbClr val="A6D5EC"/>
    </a:custClr>
    <a:custClr name="Blau 4">
      <a:srgbClr val="DFF2FD"/>
    </a:custClr>
    <a:custClr name="Grün 1">
      <a:srgbClr val="007E71"/>
    </a:custClr>
    <a:custClr name="Grün 2">
      <a:srgbClr val="6AAAA5"/>
    </a:custClr>
    <a:custClr name="Grün 3">
      <a:srgbClr val="A2C6C2"/>
    </a:custClr>
    <a:custClr name="Grün 4">
      <a:srgbClr val="E9F1F0"/>
    </a:custClr>
    <a:custClr name="Magenta 1">
      <a:srgbClr val="BA4682"/>
    </a:custClr>
    <a:custClr name="Magenta 2">
      <a:srgbClr val="CD81A8"/>
    </a:custClr>
    <a:custClr name="Magenta 3">
      <a:srgbClr val="DFAFCA"/>
    </a:custClr>
    <a:custClr name="Magenta 4">
      <a:srgbClr val="F5E5EF"/>
    </a:custClr>
    <a:custClr name="Orange 1">
      <a:srgbClr val="E18922"/>
    </a:custClr>
    <a:custClr name="Orange 2">
      <a:srgbClr val="EEB473"/>
    </a:custClr>
    <a:custClr name="Orange 3">
      <a:srgbClr val="F5D0A8"/>
    </a:custClr>
    <a:custClr name="Orange 4">
      <a:srgbClr val="FDEFE1"/>
    </a:custClr>
    <a:custClr name="Grau 1">
      <a:srgbClr val="646363"/>
    </a:custClr>
    <a:custClr name="Grau 2">
      <a:srgbClr val="9D9D9C"/>
    </a:custClr>
    <a:custClr name="Grau 3">
      <a:srgbClr val="D0D0D0"/>
    </a:custClr>
    <a:custClr name="Grau 4">
      <a:srgbClr val="EDEDED"/>
    </a:custClr>
  </a:custClrLst>
  <a:extLst>
    <a:ext uri="{05A4C25C-085E-4340-85A3-A5531E510DB2}">
      <thm15:themeFamily xmlns:thm15="http://schemas.microsoft.com/office/thememl/2012/main" name="TUW_Musterpraesentation.potx" id="{2E710E09-D0C1-444E-9EE2-99D6F66FD162}" vid="{BCCD5661-7924-46E1-AD3D-9AC2BD2CC4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  <wetp:taskpane dockstate="right" visibility="0" width="700" row="7">
    <wetp:webextensionref xmlns:r="http://schemas.openxmlformats.org/officeDocument/2006/relationships" r:id="rId2"/>
  </wetp:taskpane>
  <wetp:taskpane dockstate="right" visibility="0" width="700" row="8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481B6022-3E63-44A0-94B0-3EA45DB29DFD}">
  <we:reference id="wa104381909" version="3.15.0.0" store="en-US" storeType="OMEX"/>
  <we:alternateReferences>
    <we:reference id="wa104381909" version="3.15.0.0" store="wa10438190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B587D33-5139-4FB2-81D1-B8EAC213688A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6E12BD6C-CBE5-4237-93E6-AD2F90D6FA9A}">
  <we:reference id="wa200007130" version="1.0.0.1" store="en-US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TUW_Musterpraesentation</Template>
  <TotalTime>0</TotalTime>
  <Words>4579</Words>
  <Application>Microsoft Office PowerPoint</Application>
  <PresentationFormat>Widescreen</PresentationFormat>
  <Paragraphs>500</Paragraphs>
  <Slides>36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Barlow ExtraBold</vt:lpstr>
      <vt:lpstr>Cambria Math</vt:lpstr>
      <vt:lpstr>Wingdings</vt:lpstr>
      <vt:lpstr>Barlow Condensed ExtraBold</vt:lpstr>
      <vt:lpstr>Calibri</vt:lpstr>
      <vt:lpstr>TU Wien</vt:lpstr>
      <vt:lpstr>Slow Extraction of Mixed Ion Beams</vt:lpstr>
      <vt:lpstr>Mixed Ion Beams for Concurrent Therapy and Monitoring</vt:lpstr>
      <vt:lpstr>Mixed Ion Beams for Concurrent Therapy and Monitoring</vt:lpstr>
      <vt:lpstr>Towards Mixed Beam Radiography Systems</vt:lpstr>
      <vt:lpstr>Example: Scintillator Based Monitor I</vt:lpstr>
      <vt:lpstr>Example: Scintillator Based Monitor II</vt:lpstr>
      <vt:lpstr>Outline</vt:lpstr>
      <vt:lpstr>Recent Activities</vt:lpstr>
      <vt:lpstr>Mixed Ion Beams at GSI</vt:lpstr>
      <vt:lpstr>Mixed Ion Beams at MedAustron</vt:lpstr>
      <vt:lpstr>Implication of Charge-to-Mass Ratio During RF Acceleration</vt:lpstr>
      <vt:lpstr>Take Away: Mixed Beams &amp; RF Acceleration</vt:lpstr>
      <vt:lpstr>Slow Extraction Requirements in a Nutshell</vt:lpstr>
      <vt:lpstr>Selected Tools for Mixed Beam and Spill Characterization I</vt:lpstr>
      <vt:lpstr>Selected Tools for Mixed Beam and Spill Characterization II</vt:lpstr>
      <vt:lpstr>Outline</vt:lpstr>
      <vt:lpstr>Mixed Beam Slow Extraction at GSI: Overview</vt:lpstr>
      <vt:lpstr>Mixed Beam Slow Extraction at GSI: Settings</vt:lpstr>
      <vt:lpstr>Mixed Beam Slow Extraction at GSI: Chromaticity Scan</vt:lpstr>
      <vt:lpstr>Mixed Beam Slow Extraction at GSI: Spill Optimization</vt:lpstr>
      <vt:lpstr>Mixed Beam Slow Extraction at MedAustron: Overview</vt:lpstr>
      <vt:lpstr>Putting the glasses on: Where are He and C located?</vt:lpstr>
      <vt:lpstr>Mixed Beam SX at MedAustron: Simulations</vt:lpstr>
      <vt:lpstr>Mixed Beam SX at MedAustron: Measurements </vt:lpstr>
      <vt:lpstr>Outlook: Mixed Beams with Different Charge-to-Mass Ratios</vt:lpstr>
      <vt:lpstr>Conclusion &amp; Outlook</vt:lpstr>
      <vt:lpstr>References</vt:lpstr>
      <vt:lpstr>Spare Slides</vt:lpstr>
      <vt:lpstr>GSI SIS 18 Machine Properties: Chromaticity </vt:lpstr>
      <vt:lpstr>GSI SIS 18 Machine Properties: Transfer Line Dispersion </vt:lpstr>
      <vt:lpstr>Supplementary Material for Mixed Beam SX at MedAustron</vt:lpstr>
      <vt:lpstr>Supplementary Material for Mixed Beam SX at MedAustron</vt:lpstr>
      <vt:lpstr>Supplementary Material for Mixed Beam SX at MedAustron</vt:lpstr>
      <vt:lpstr>Supplementary Material for Mixed Beam SX at MedAustron</vt:lpstr>
      <vt:lpstr>Single Ion Source in Clinical Facilities?</vt:lpstr>
      <vt:lpstr>Double Multi-Turn Injection: Technical Challenges @ MedAustron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 of Mixed Ion Beams</dc:title>
  <dc:creator>Elisabeth Renner</dc:creator>
  <cp:keywords>Slow Extraction Workshop 2025</cp:keywords>
  <cp:lastModifiedBy>Renner, Elisabeth</cp:lastModifiedBy>
  <cp:revision>2928</cp:revision>
  <dcterms:created xsi:type="dcterms:W3CDTF">2024-06-08T16:39:19Z</dcterms:created>
  <dcterms:modified xsi:type="dcterms:W3CDTF">2025-10-06T10:09:24Z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0x01010047F7283A7873274F8E189EC753F03E5A</vt:lpwstr>
  </property>
</Properties>
</file>