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sldIdLst>
    <p:sldId id="312" r:id="rId2"/>
    <p:sldId id="390" r:id="rId3"/>
    <p:sldId id="375" r:id="rId4"/>
    <p:sldId id="388" r:id="rId5"/>
    <p:sldId id="391" r:id="rId6"/>
    <p:sldId id="397" r:id="rId7"/>
    <p:sldId id="398" r:id="rId8"/>
    <p:sldId id="393" r:id="rId9"/>
    <p:sldId id="399" r:id="rId10"/>
    <p:sldId id="395" r:id="rId11"/>
    <p:sldId id="400" r:id="rId12"/>
    <p:sldId id="392" r:id="rId13"/>
    <p:sldId id="396" r:id="rId14"/>
    <p:sldId id="402" r:id="rId15"/>
    <p:sldId id="403" r:id="rId16"/>
    <p:sldId id="374" r:id="rId1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6A82BE3-07F6-84A3-A144-104FC26BABD7}" name="Horn, Julian" initials="HJ" userId="S::julian.horn@med.uni-heidelberg.de::33cebc54-47ea-4d24-89aa-9665631b68b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01ED"/>
    <a:srgbClr val="E67900"/>
    <a:srgbClr val="292929"/>
    <a:srgbClr val="993366"/>
    <a:srgbClr val="FF3399"/>
    <a:srgbClr val="333333"/>
    <a:srgbClr val="009FE3"/>
    <a:srgbClr val="00FFFF"/>
    <a:srgbClr val="004A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5646" autoAdjust="0"/>
  </p:normalViewPr>
  <p:slideViewPr>
    <p:cSldViewPr snapToGrid="0">
      <p:cViewPr varScale="1">
        <p:scale>
          <a:sx n="81" d="100"/>
          <a:sy n="81" d="100"/>
        </p:scale>
        <p:origin x="60" y="1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10.7.72.26\transfer\users\WinterMarcus\Testpl&#228;ne%20sortierte%20Spots\_abgestrahlt\v2\records\Auswertung%20Bestrahlungsdauer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[Auswertung Bestrahlungsdauer.xlsx]P_K!PivotTable1</c:name>
    <c:fmtId val="-1"/>
  </c:pivotSource>
  <c:chart>
    <c:autoTitleDeleted val="1"/>
    <c:pivotFmts>
      <c:pivotFmt>
        <c:idx val="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P_K!$B$3:$B$4</c:f>
              <c:strCache>
                <c:ptCount val="1"/>
                <c:pt idx="0">
                  <c:v>10_False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P_K!$A$5:$A$67</c:f>
              <c:strCache>
                <c:ptCount val="62"/>
                <c:pt idx="0">
                  <c:v>60.9</c:v>
                </c:pt>
                <c:pt idx="1">
                  <c:v>64.05</c:v>
                </c:pt>
                <c:pt idx="2">
                  <c:v>67.1</c:v>
                </c:pt>
                <c:pt idx="3">
                  <c:v>70.03</c:v>
                </c:pt>
                <c:pt idx="4">
                  <c:v>72.87</c:v>
                </c:pt>
                <c:pt idx="5">
                  <c:v>75.62</c:v>
                </c:pt>
                <c:pt idx="6">
                  <c:v>78.3</c:v>
                </c:pt>
                <c:pt idx="7">
                  <c:v>80.9</c:v>
                </c:pt>
                <c:pt idx="8">
                  <c:v>83.44</c:v>
                </c:pt>
                <c:pt idx="9">
                  <c:v>85.91</c:v>
                </c:pt>
                <c:pt idx="10">
                  <c:v>88.33</c:v>
                </c:pt>
                <c:pt idx="11">
                  <c:v>90.7</c:v>
                </c:pt>
                <c:pt idx="12">
                  <c:v>93.02</c:v>
                </c:pt>
                <c:pt idx="13">
                  <c:v>95.3</c:v>
                </c:pt>
                <c:pt idx="14">
                  <c:v>97.53</c:v>
                </c:pt>
                <c:pt idx="15">
                  <c:v>99.74</c:v>
                </c:pt>
                <c:pt idx="16">
                  <c:v>101.9</c:v>
                </c:pt>
                <c:pt idx="17">
                  <c:v>104.03</c:v>
                </c:pt>
                <c:pt idx="18">
                  <c:v>106.12</c:v>
                </c:pt>
                <c:pt idx="19">
                  <c:v>108.2</c:v>
                </c:pt>
                <c:pt idx="20">
                  <c:v>110.24</c:v>
                </c:pt>
                <c:pt idx="21">
                  <c:v>112.25</c:v>
                </c:pt>
                <c:pt idx="22">
                  <c:v>114.24</c:v>
                </c:pt>
                <c:pt idx="23">
                  <c:v>116.2</c:v>
                </c:pt>
                <c:pt idx="24">
                  <c:v>118.14</c:v>
                </c:pt>
                <c:pt idx="25">
                  <c:v>120.05</c:v>
                </c:pt>
                <c:pt idx="26">
                  <c:v>121.95</c:v>
                </c:pt>
                <c:pt idx="27">
                  <c:v>123.82</c:v>
                </c:pt>
                <c:pt idx="28">
                  <c:v>125.67</c:v>
                </c:pt>
                <c:pt idx="29">
                  <c:v>127.51</c:v>
                </c:pt>
                <c:pt idx="30">
                  <c:v>129.32</c:v>
                </c:pt>
                <c:pt idx="31">
                  <c:v>131.11</c:v>
                </c:pt>
                <c:pt idx="32">
                  <c:v>132.89</c:v>
                </c:pt>
                <c:pt idx="33">
                  <c:v>134.65</c:v>
                </c:pt>
                <c:pt idx="34">
                  <c:v>136.39</c:v>
                </c:pt>
                <c:pt idx="35">
                  <c:v>138.12</c:v>
                </c:pt>
                <c:pt idx="36">
                  <c:v>139.84</c:v>
                </c:pt>
                <c:pt idx="37">
                  <c:v>141.54</c:v>
                </c:pt>
                <c:pt idx="38">
                  <c:v>143.22</c:v>
                </c:pt>
                <c:pt idx="39">
                  <c:v>144.9</c:v>
                </c:pt>
                <c:pt idx="40">
                  <c:v>146.56</c:v>
                </c:pt>
                <c:pt idx="41">
                  <c:v>148.21</c:v>
                </c:pt>
                <c:pt idx="42">
                  <c:v>149.86</c:v>
                </c:pt>
                <c:pt idx="43">
                  <c:v>151.5</c:v>
                </c:pt>
                <c:pt idx="44">
                  <c:v>153.12</c:v>
                </c:pt>
                <c:pt idx="45">
                  <c:v>154.74</c:v>
                </c:pt>
                <c:pt idx="46">
                  <c:v>156.35</c:v>
                </c:pt>
                <c:pt idx="47">
                  <c:v>157.96</c:v>
                </c:pt>
                <c:pt idx="48">
                  <c:v>159.56</c:v>
                </c:pt>
                <c:pt idx="49">
                  <c:v>161.15</c:v>
                </c:pt>
                <c:pt idx="50">
                  <c:v>162.74</c:v>
                </c:pt>
                <c:pt idx="51">
                  <c:v>164.32</c:v>
                </c:pt>
                <c:pt idx="52">
                  <c:v>165.89</c:v>
                </c:pt>
                <c:pt idx="53">
                  <c:v>167.46</c:v>
                </c:pt>
                <c:pt idx="54">
                  <c:v>169.02</c:v>
                </c:pt>
                <c:pt idx="55">
                  <c:v>170.57</c:v>
                </c:pt>
                <c:pt idx="56">
                  <c:v>171.6</c:v>
                </c:pt>
                <c:pt idx="57">
                  <c:v>172.62</c:v>
                </c:pt>
                <c:pt idx="58">
                  <c:v>173.86</c:v>
                </c:pt>
                <c:pt idx="59">
                  <c:v>174.83</c:v>
                </c:pt>
                <c:pt idx="60">
                  <c:v>176.27</c:v>
                </c:pt>
                <c:pt idx="61">
                  <c:v>177.7</c:v>
                </c:pt>
              </c:strCache>
            </c:strRef>
          </c:cat>
          <c:val>
            <c:numRef>
              <c:f>P_K!$B$5:$B$67</c:f>
              <c:numCache>
                <c:formatCode>General</c:formatCode>
                <c:ptCount val="62"/>
                <c:pt idx="0">
                  <c:v>0.36403099999999999</c:v>
                </c:pt>
                <c:pt idx="1">
                  <c:v>1.2365180000000002</c:v>
                </c:pt>
                <c:pt idx="2">
                  <c:v>1.640030000000001</c:v>
                </c:pt>
                <c:pt idx="3">
                  <c:v>1.931244000000002</c:v>
                </c:pt>
                <c:pt idx="4">
                  <c:v>2.012744000000001</c:v>
                </c:pt>
                <c:pt idx="5">
                  <c:v>1.9606369999999989</c:v>
                </c:pt>
                <c:pt idx="6">
                  <c:v>2.17462</c:v>
                </c:pt>
                <c:pt idx="7">
                  <c:v>2.1041750000000001</c:v>
                </c:pt>
                <c:pt idx="8">
                  <c:v>2.3450709999999999</c:v>
                </c:pt>
                <c:pt idx="9">
                  <c:v>2.4718119999999999</c:v>
                </c:pt>
                <c:pt idx="10">
                  <c:v>2.2781450000000016</c:v>
                </c:pt>
                <c:pt idx="11">
                  <c:v>2.3650390000000008</c:v>
                </c:pt>
                <c:pt idx="12">
                  <c:v>2.4779920000000004</c:v>
                </c:pt>
                <c:pt idx="13">
                  <c:v>2.9233200000000021</c:v>
                </c:pt>
                <c:pt idx="14">
                  <c:v>2.4176340000000001</c:v>
                </c:pt>
                <c:pt idx="15">
                  <c:v>2.8141269999999996</c:v>
                </c:pt>
                <c:pt idx="16">
                  <c:v>3.0037649999999996</c:v>
                </c:pt>
                <c:pt idx="17">
                  <c:v>2.8804739999999995</c:v>
                </c:pt>
                <c:pt idx="18">
                  <c:v>2.7447279999999985</c:v>
                </c:pt>
                <c:pt idx="19">
                  <c:v>2.4881939999999978</c:v>
                </c:pt>
                <c:pt idx="20">
                  <c:v>2.5357890000000007</c:v>
                </c:pt>
                <c:pt idx="21">
                  <c:v>2.3131639999999987</c:v>
                </c:pt>
                <c:pt idx="22">
                  <c:v>2.4203439999999987</c:v>
                </c:pt>
                <c:pt idx="23">
                  <c:v>2.6771520000000004</c:v>
                </c:pt>
                <c:pt idx="24">
                  <c:v>2.1964820000000009</c:v>
                </c:pt>
                <c:pt idx="25">
                  <c:v>2.7507300000000017</c:v>
                </c:pt>
                <c:pt idx="26">
                  <c:v>2.7296549999999988</c:v>
                </c:pt>
                <c:pt idx="27">
                  <c:v>2.5992080000000009</c:v>
                </c:pt>
                <c:pt idx="28">
                  <c:v>2.4049920000000027</c:v>
                </c:pt>
                <c:pt idx="29">
                  <c:v>2.6462819999999994</c:v>
                </c:pt>
                <c:pt idx="30">
                  <c:v>2.4586550000000003</c:v>
                </c:pt>
                <c:pt idx="31">
                  <c:v>2.8747230000000021</c:v>
                </c:pt>
                <c:pt idx="32">
                  <c:v>2.8429099999999989</c:v>
                </c:pt>
                <c:pt idx="33">
                  <c:v>2.4565409999999983</c:v>
                </c:pt>
                <c:pt idx="34">
                  <c:v>3.0469580000000018</c:v>
                </c:pt>
                <c:pt idx="35">
                  <c:v>2.158655999999997</c:v>
                </c:pt>
                <c:pt idx="36">
                  <c:v>2.7550260000000004</c:v>
                </c:pt>
                <c:pt idx="37">
                  <c:v>2.7268740000000005</c:v>
                </c:pt>
                <c:pt idx="38">
                  <c:v>2.0032290000000006</c:v>
                </c:pt>
                <c:pt idx="39">
                  <c:v>2.3542319999999992</c:v>
                </c:pt>
                <c:pt idx="40">
                  <c:v>2.3760240000000006</c:v>
                </c:pt>
                <c:pt idx="41">
                  <c:v>2.1894130000000027</c:v>
                </c:pt>
                <c:pt idx="42">
                  <c:v>2.0594219999999988</c:v>
                </c:pt>
                <c:pt idx="43">
                  <c:v>2.1771569999999993</c:v>
                </c:pt>
                <c:pt idx="44">
                  <c:v>2.4459369999999994</c:v>
                </c:pt>
                <c:pt idx="45">
                  <c:v>2.1145090000000017</c:v>
                </c:pt>
                <c:pt idx="46">
                  <c:v>2.4534590000000005</c:v>
                </c:pt>
                <c:pt idx="47">
                  <c:v>2.5302250000000015</c:v>
                </c:pt>
                <c:pt idx="48">
                  <c:v>2.3117360000000002</c:v>
                </c:pt>
                <c:pt idx="49">
                  <c:v>2.371521</c:v>
                </c:pt>
                <c:pt idx="50">
                  <c:v>1.8723329999999994</c:v>
                </c:pt>
                <c:pt idx="51">
                  <c:v>1.7378849999999997</c:v>
                </c:pt>
                <c:pt idx="52">
                  <c:v>1.8419590000000001</c:v>
                </c:pt>
                <c:pt idx="53">
                  <c:v>1.7808480000000013</c:v>
                </c:pt>
                <c:pt idx="54">
                  <c:v>1.6032059999999997</c:v>
                </c:pt>
                <c:pt idx="55">
                  <c:v>1.258759</c:v>
                </c:pt>
                <c:pt idx="56">
                  <c:v>1.1793769999999995</c:v>
                </c:pt>
                <c:pt idx="57">
                  <c:v>1.7031969999999996</c:v>
                </c:pt>
                <c:pt idx="58">
                  <c:v>1.2039269999999995</c:v>
                </c:pt>
                <c:pt idx="59">
                  <c:v>1.0832140000000001</c:v>
                </c:pt>
                <c:pt idx="60">
                  <c:v>0.89509099999999997</c:v>
                </c:pt>
                <c:pt idx="61">
                  <c:v>0.76666499999999982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5CC-42B4-A485-56BBA7E409E6}"/>
            </c:ext>
          </c:extLst>
        </c:ser>
        <c:ser>
          <c:idx val="1"/>
          <c:order val="1"/>
          <c:tx>
            <c:strRef>
              <c:f>P_K!$C$3:$C$4</c:f>
              <c:strCache>
                <c:ptCount val="1"/>
                <c:pt idx="0">
                  <c:v>original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P_K!$A$5:$A$67</c:f>
              <c:strCache>
                <c:ptCount val="62"/>
                <c:pt idx="0">
                  <c:v>60.9</c:v>
                </c:pt>
                <c:pt idx="1">
                  <c:v>64.05</c:v>
                </c:pt>
                <c:pt idx="2">
                  <c:v>67.1</c:v>
                </c:pt>
                <c:pt idx="3">
                  <c:v>70.03</c:v>
                </c:pt>
                <c:pt idx="4">
                  <c:v>72.87</c:v>
                </c:pt>
                <c:pt idx="5">
                  <c:v>75.62</c:v>
                </c:pt>
                <c:pt idx="6">
                  <c:v>78.3</c:v>
                </c:pt>
                <c:pt idx="7">
                  <c:v>80.9</c:v>
                </c:pt>
                <c:pt idx="8">
                  <c:v>83.44</c:v>
                </c:pt>
                <c:pt idx="9">
                  <c:v>85.91</c:v>
                </c:pt>
                <c:pt idx="10">
                  <c:v>88.33</c:v>
                </c:pt>
                <c:pt idx="11">
                  <c:v>90.7</c:v>
                </c:pt>
                <c:pt idx="12">
                  <c:v>93.02</c:v>
                </c:pt>
                <c:pt idx="13">
                  <c:v>95.3</c:v>
                </c:pt>
                <c:pt idx="14">
                  <c:v>97.53</c:v>
                </c:pt>
                <c:pt idx="15">
                  <c:v>99.74</c:v>
                </c:pt>
                <c:pt idx="16">
                  <c:v>101.9</c:v>
                </c:pt>
                <c:pt idx="17">
                  <c:v>104.03</c:v>
                </c:pt>
                <c:pt idx="18">
                  <c:v>106.12</c:v>
                </c:pt>
                <c:pt idx="19">
                  <c:v>108.2</c:v>
                </c:pt>
                <c:pt idx="20">
                  <c:v>110.24</c:v>
                </c:pt>
                <c:pt idx="21">
                  <c:v>112.25</c:v>
                </c:pt>
                <c:pt idx="22">
                  <c:v>114.24</c:v>
                </c:pt>
                <c:pt idx="23">
                  <c:v>116.2</c:v>
                </c:pt>
                <c:pt idx="24">
                  <c:v>118.14</c:v>
                </c:pt>
                <c:pt idx="25">
                  <c:v>120.05</c:v>
                </c:pt>
                <c:pt idx="26">
                  <c:v>121.95</c:v>
                </c:pt>
                <c:pt idx="27">
                  <c:v>123.82</c:v>
                </c:pt>
                <c:pt idx="28">
                  <c:v>125.67</c:v>
                </c:pt>
                <c:pt idx="29">
                  <c:v>127.51</c:v>
                </c:pt>
                <c:pt idx="30">
                  <c:v>129.32</c:v>
                </c:pt>
                <c:pt idx="31">
                  <c:v>131.11</c:v>
                </c:pt>
                <c:pt idx="32">
                  <c:v>132.89</c:v>
                </c:pt>
                <c:pt idx="33">
                  <c:v>134.65</c:v>
                </c:pt>
                <c:pt idx="34">
                  <c:v>136.39</c:v>
                </c:pt>
                <c:pt idx="35">
                  <c:v>138.12</c:v>
                </c:pt>
                <c:pt idx="36">
                  <c:v>139.84</c:v>
                </c:pt>
                <c:pt idx="37">
                  <c:v>141.54</c:v>
                </c:pt>
                <c:pt idx="38">
                  <c:v>143.22</c:v>
                </c:pt>
                <c:pt idx="39">
                  <c:v>144.9</c:v>
                </c:pt>
                <c:pt idx="40">
                  <c:v>146.56</c:v>
                </c:pt>
                <c:pt idx="41">
                  <c:v>148.21</c:v>
                </c:pt>
                <c:pt idx="42">
                  <c:v>149.86</c:v>
                </c:pt>
                <c:pt idx="43">
                  <c:v>151.5</c:v>
                </c:pt>
                <c:pt idx="44">
                  <c:v>153.12</c:v>
                </c:pt>
                <c:pt idx="45">
                  <c:v>154.74</c:v>
                </c:pt>
                <c:pt idx="46">
                  <c:v>156.35</c:v>
                </c:pt>
                <c:pt idx="47">
                  <c:v>157.96</c:v>
                </c:pt>
                <c:pt idx="48">
                  <c:v>159.56</c:v>
                </c:pt>
                <c:pt idx="49">
                  <c:v>161.15</c:v>
                </c:pt>
                <c:pt idx="50">
                  <c:v>162.74</c:v>
                </c:pt>
                <c:pt idx="51">
                  <c:v>164.32</c:v>
                </c:pt>
                <c:pt idx="52">
                  <c:v>165.89</c:v>
                </c:pt>
                <c:pt idx="53">
                  <c:v>167.46</c:v>
                </c:pt>
                <c:pt idx="54">
                  <c:v>169.02</c:v>
                </c:pt>
                <c:pt idx="55">
                  <c:v>170.57</c:v>
                </c:pt>
                <c:pt idx="56">
                  <c:v>171.6</c:v>
                </c:pt>
                <c:pt idx="57">
                  <c:v>172.62</c:v>
                </c:pt>
                <c:pt idx="58">
                  <c:v>173.86</c:v>
                </c:pt>
                <c:pt idx="59">
                  <c:v>174.83</c:v>
                </c:pt>
                <c:pt idx="60">
                  <c:v>176.27</c:v>
                </c:pt>
                <c:pt idx="61">
                  <c:v>177.7</c:v>
                </c:pt>
              </c:strCache>
            </c:strRef>
          </c:cat>
          <c:val>
            <c:numRef>
              <c:f>P_K!$C$5:$C$67</c:f>
              <c:numCache>
                <c:formatCode>General</c:formatCode>
                <c:ptCount val="62"/>
                <c:pt idx="0">
                  <c:v>0.47521600000000008</c:v>
                </c:pt>
                <c:pt idx="1">
                  <c:v>1.6682729999999999</c:v>
                </c:pt>
                <c:pt idx="2">
                  <c:v>2.0741110000000003</c:v>
                </c:pt>
                <c:pt idx="3">
                  <c:v>2.3815819999999994</c:v>
                </c:pt>
                <c:pt idx="4">
                  <c:v>2.5645039999999963</c:v>
                </c:pt>
                <c:pt idx="5">
                  <c:v>2.6239579999999991</c:v>
                </c:pt>
                <c:pt idx="6">
                  <c:v>2.8292129999999984</c:v>
                </c:pt>
                <c:pt idx="7">
                  <c:v>2.7736439999999991</c:v>
                </c:pt>
                <c:pt idx="8">
                  <c:v>2.988475000000002</c:v>
                </c:pt>
                <c:pt idx="9">
                  <c:v>2.8676930000000005</c:v>
                </c:pt>
                <c:pt idx="10">
                  <c:v>3.1579760000000006</c:v>
                </c:pt>
                <c:pt idx="11">
                  <c:v>2.9367259999999984</c:v>
                </c:pt>
                <c:pt idx="12">
                  <c:v>3.179263999999999</c:v>
                </c:pt>
                <c:pt idx="13">
                  <c:v>3.4506399999999964</c:v>
                </c:pt>
                <c:pt idx="14">
                  <c:v>3.3563789999999973</c:v>
                </c:pt>
                <c:pt idx="15">
                  <c:v>3.2556649999999996</c:v>
                </c:pt>
                <c:pt idx="16">
                  <c:v>3.8150280000000003</c:v>
                </c:pt>
                <c:pt idx="17">
                  <c:v>3.5558820000000018</c:v>
                </c:pt>
                <c:pt idx="18">
                  <c:v>4.1354979999999975</c:v>
                </c:pt>
                <c:pt idx="19">
                  <c:v>3.7586900000000014</c:v>
                </c:pt>
                <c:pt idx="20">
                  <c:v>3.6055270000000017</c:v>
                </c:pt>
                <c:pt idx="21">
                  <c:v>3.6704859999999995</c:v>
                </c:pt>
                <c:pt idx="22">
                  <c:v>3.2934410000000005</c:v>
                </c:pt>
                <c:pt idx="23">
                  <c:v>4.3483870000000016</c:v>
                </c:pt>
                <c:pt idx="24">
                  <c:v>3.4753720000000001</c:v>
                </c:pt>
                <c:pt idx="25">
                  <c:v>3.8197300000000021</c:v>
                </c:pt>
                <c:pt idx="26">
                  <c:v>3.6123220000000011</c:v>
                </c:pt>
                <c:pt idx="27">
                  <c:v>3.6434120000000019</c:v>
                </c:pt>
                <c:pt idx="28">
                  <c:v>3.6852160000000005</c:v>
                </c:pt>
                <c:pt idx="29">
                  <c:v>4.2560659999999997</c:v>
                </c:pt>
                <c:pt idx="30">
                  <c:v>4.1164479999999992</c:v>
                </c:pt>
                <c:pt idx="31">
                  <c:v>3.9103139999999978</c:v>
                </c:pt>
                <c:pt idx="32">
                  <c:v>3.9493899999999993</c:v>
                </c:pt>
                <c:pt idx="33">
                  <c:v>3.968967000000001</c:v>
                </c:pt>
                <c:pt idx="34">
                  <c:v>3.9059220000000003</c:v>
                </c:pt>
                <c:pt idx="35">
                  <c:v>3.4175420000000014</c:v>
                </c:pt>
                <c:pt idx="36">
                  <c:v>3.5519230000000004</c:v>
                </c:pt>
                <c:pt idx="37">
                  <c:v>4.0355999999999987</c:v>
                </c:pt>
                <c:pt idx="38">
                  <c:v>3.8566239999999983</c:v>
                </c:pt>
                <c:pt idx="39">
                  <c:v>4.0133739999999971</c:v>
                </c:pt>
                <c:pt idx="40">
                  <c:v>3.9120590000000011</c:v>
                </c:pt>
                <c:pt idx="41">
                  <c:v>4.0857830000000011</c:v>
                </c:pt>
                <c:pt idx="42">
                  <c:v>3.7807060000000026</c:v>
                </c:pt>
                <c:pt idx="43">
                  <c:v>3.2585879999999978</c:v>
                </c:pt>
                <c:pt idx="44">
                  <c:v>3.8552960000000001</c:v>
                </c:pt>
                <c:pt idx="45">
                  <c:v>3.4826779999999973</c:v>
                </c:pt>
                <c:pt idx="46">
                  <c:v>3.4381369999999976</c:v>
                </c:pt>
                <c:pt idx="47">
                  <c:v>3.8267850000000001</c:v>
                </c:pt>
                <c:pt idx="48">
                  <c:v>3.8592670000000009</c:v>
                </c:pt>
                <c:pt idx="49">
                  <c:v>3.6651989999999994</c:v>
                </c:pt>
                <c:pt idx="50">
                  <c:v>2.9663349999999995</c:v>
                </c:pt>
                <c:pt idx="51">
                  <c:v>2.9257620000000011</c:v>
                </c:pt>
                <c:pt idx="52">
                  <c:v>2.1963350000000008</c:v>
                </c:pt>
                <c:pt idx="53">
                  <c:v>2.7919579999999997</c:v>
                </c:pt>
                <c:pt idx="54">
                  <c:v>2.502034999999998</c:v>
                </c:pt>
                <c:pt idx="55">
                  <c:v>2.1250239999999994</c:v>
                </c:pt>
                <c:pt idx="56">
                  <c:v>2.0773579999999998</c:v>
                </c:pt>
                <c:pt idx="57">
                  <c:v>1.9576630000000002</c:v>
                </c:pt>
                <c:pt idx="58">
                  <c:v>2.4270029999999982</c:v>
                </c:pt>
                <c:pt idx="59">
                  <c:v>1.766702</c:v>
                </c:pt>
                <c:pt idx="60">
                  <c:v>1.505174</c:v>
                </c:pt>
                <c:pt idx="61">
                  <c:v>0.61267099999999997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5CC-42B4-A485-56BBA7E409E6}"/>
            </c:ext>
          </c:extLst>
        </c:ser>
        <c:ser>
          <c:idx val="2"/>
          <c:order val="2"/>
          <c:tx>
            <c:strRef>
              <c:f>P_K!$D$3:$D$4</c:f>
              <c:strCache>
                <c:ptCount val="1"/>
                <c:pt idx="0">
                  <c:v>hnnnnn_anonym_plan_beam_00_spots022330_1h_249831510526_24_41_sorted_dec_20240409194641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P_K!$A$5:$A$67</c:f>
              <c:strCache>
                <c:ptCount val="62"/>
                <c:pt idx="0">
                  <c:v>60.9</c:v>
                </c:pt>
                <c:pt idx="1">
                  <c:v>64.05</c:v>
                </c:pt>
                <c:pt idx="2">
                  <c:v>67.1</c:v>
                </c:pt>
                <c:pt idx="3">
                  <c:v>70.03</c:v>
                </c:pt>
                <c:pt idx="4">
                  <c:v>72.87</c:v>
                </c:pt>
                <c:pt idx="5">
                  <c:v>75.62</c:v>
                </c:pt>
                <c:pt idx="6">
                  <c:v>78.3</c:v>
                </c:pt>
                <c:pt idx="7">
                  <c:v>80.9</c:v>
                </c:pt>
                <c:pt idx="8">
                  <c:v>83.44</c:v>
                </c:pt>
                <c:pt idx="9">
                  <c:v>85.91</c:v>
                </c:pt>
                <c:pt idx="10">
                  <c:v>88.33</c:v>
                </c:pt>
                <c:pt idx="11">
                  <c:v>90.7</c:v>
                </c:pt>
                <c:pt idx="12">
                  <c:v>93.02</c:v>
                </c:pt>
                <c:pt idx="13">
                  <c:v>95.3</c:v>
                </c:pt>
                <c:pt idx="14">
                  <c:v>97.53</c:v>
                </c:pt>
                <c:pt idx="15">
                  <c:v>99.74</c:v>
                </c:pt>
                <c:pt idx="16">
                  <c:v>101.9</c:v>
                </c:pt>
                <c:pt idx="17">
                  <c:v>104.03</c:v>
                </c:pt>
                <c:pt idx="18">
                  <c:v>106.12</c:v>
                </c:pt>
                <c:pt idx="19">
                  <c:v>108.2</c:v>
                </c:pt>
                <c:pt idx="20">
                  <c:v>110.24</c:v>
                </c:pt>
                <c:pt idx="21">
                  <c:v>112.25</c:v>
                </c:pt>
                <c:pt idx="22">
                  <c:v>114.24</c:v>
                </c:pt>
                <c:pt idx="23">
                  <c:v>116.2</c:v>
                </c:pt>
                <c:pt idx="24">
                  <c:v>118.14</c:v>
                </c:pt>
                <c:pt idx="25">
                  <c:v>120.05</c:v>
                </c:pt>
                <c:pt idx="26">
                  <c:v>121.95</c:v>
                </c:pt>
                <c:pt idx="27">
                  <c:v>123.82</c:v>
                </c:pt>
                <c:pt idx="28">
                  <c:v>125.67</c:v>
                </c:pt>
                <c:pt idx="29">
                  <c:v>127.51</c:v>
                </c:pt>
                <c:pt idx="30">
                  <c:v>129.32</c:v>
                </c:pt>
                <c:pt idx="31">
                  <c:v>131.11</c:v>
                </c:pt>
                <c:pt idx="32">
                  <c:v>132.89</c:v>
                </c:pt>
                <c:pt idx="33">
                  <c:v>134.65</c:v>
                </c:pt>
                <c:pt idx="34">
                  <c:v>136.39</c:v>
                </c:pt>
                <c:pt idx="35">
                  <c:v>138.12</c:v>
                </c:pt>
                <c:pt idx="36">
                  <c:v>139.84</c:v>
                </c:pt>
                <c:pt idx="37">
                  <c:v>141.54</c:v>
                </c:pt>
                <c:pt idx="38">
                  <c:v>143.22</c:v>
                </c:pt>
                <c:pt idx="39">
                  <c:v>144.9</c:v>
                </c:pt>
                <c:pt idx="40">
                  <c:v>146.56</c:v>
                </c:pt>
                <c:pt idx="41">
                  <c:v>148.21</c:v>
                </c:pt>
                <c:pt idx="42">
                  <c:v>149.86</c:v>
                </c:pt>
                <c:pt idx="43">
                  <c:v>151.5</c:v>
                </c:pt>
                <c:pt idx="44">
                  <c:v>153.12</c:v>
                </c:pt>
                <c:pt idx="45">
                  <c:v>154.74</c:v>
                </c:pt>
                <c:pt idx="46">
                  <c:v>156.35</c:v>
                </c:pt>
                <c:pt idx="47">
                  <c:v>157.96</c:v>
                </c:pt>
                <c:pt idx="48">
                  <c:v>159.56</c:v>
                </c:pt>
                <c:pt idx="49">
                  <c:v>161.15</c:v>
                </c:pt>
                <c:pt idx="50">
                  <c:v>162.74</c:v>
                </c:pt>
                <c:pt idx="51">
                  <c:v>164.32</c:v>
                </c:pt>
                <c:pt idx="52">
                  <c:v>165.89</c:v>
                </c:pt>
                <c:pt idx="53">
                  <c:v>167.46</c:v>
                </c:pt>
                <c:pt idx="54">
                  <c:v>169.02</c:v>
                </c:pt>
                <c:pt idx="55">
                  <c:v>170.57</c:v>
                </c:pt>
                <c:pt idx="56">
                  <c:v>171.6</c:v>
                </c:pt>
                <c:pt idx="57">
                  <c:v>172.62</c:v>
                </c:pt>
                <c:pt idx="58">
                  <c:v>173.86</c:v>
                </c:pt>
                <c:pt idx="59">
                  <c:v>174.83</c:v>
                </c:pt>
                <c:pt idx="60">
                  <c:v>176.27</c:v>
                </c:pt>
                <c:pt idx="61">
                  <c:v>177.7</c:v>
                </c:pt>
              </c:strCache>
            </c:strRef>
          </c:cat>
          <c:val>
            <c:numRef>
              <c:f>P_K!$D$5:$D$67</c:f>
              <c:numCache>
                <c:formatCode>General</c:formatCode>
                <c:ptCount val="62"/>
                <c:pt idx="0">
                  <c:v>0.31265599999999999</c:v>
                </c:pt>
                <c:pt idx="1">
                  <c:v>1.0333339999999993</c:v>
                </c:pt>
                <c:pt idx="2">
                  <c:v>1.2801709999999999</c:v>
                </c:pt>
                <c:pt idx="3">
                  <c:v>1.4705640000000009</c:v>
                </c:pt>
                <c:pt idx="4">
                  <c:v>1.6620559999999989</c:v>
                </c:pt>
                <c:pt idx="5">
                  <c:v>1.6092379999999999</c:v>
                </c:pt>
                <c:pt idx="6">
                  <c:v>1.7012099999999988</c:v>
                </c:pt>
                <c:pt idx="7">
                  <c:v>1.6742529999999993</c:v>
                </c:pt>
                <c:pt idx="8">
                  <c:v>1.7459039999999995</c:v>
                </c:pt>
                <c:pt idx="9">
                  <c:v>1.6841079999999984</c:v>
                </c:pt>
                <c:pt idx="10">
                  <c:v>1.7252979999999991</c:v>
                </c:pt>
                <c:pt idx="11">
                  <c:v>1.6787179999999995</c:v>
                </c:pt>
                <c:pt idx="12">
                  <c:v>1.710402999999999</c:v>
                </c:pt>
                <c:pt idx="13">
                  <c:v>1.7864570000000002</c:v>
                </c:pt>
                <c:pt idx="14">
                  <c:v>1.7256309999999999</c:v>
                </c:pt>
                <c:pt idx="15">
                  <c:v>1.7219269999999998</c:v>
                </c:pt>
                <c:pt idx="16">
                  <c:v>1.8140400000000019</c:v>
                </c:pt>
                <c:pt idx="17">
                  <c:v>1.7533689999999977</c:v>
                </c:pt>
                <c:pt idx="18">
                  <c:v>1.9635280000000017</c:v>
                </c:pt>
                <c:pt idx="19">
                  <c:v>1.7565050000000015</c:v>
                </c:pt>
                <c:pt idx="20">
                  <c:v>1.9575840000000009</c:v>
                </c:pt>
                <c:pt idx="21">
                  <c:v>2.0388280000000005</c:v>
                </c:pt>
                <c:pt idx="22">
                  <c:v>1.8867539999999989</c:v>
                </c:pt>
                <c:pt idx="23">
                  <c:v>2.1598679999999977</c:v>
                </c:pt>
                <c:pt idx="24">
                  <c:v>1.8075310000000007</c:v>
                </c:pt>
                <c:pt idx="25">
                  <c:v>2.0254150000000006</c:v>
                </c:pt>
                <c:pt idx="26">
                  <c:v>1.9704710000000007</c:v>
                </c:pt>
                <c:pt idx="27">
                  <c:v>2.0055249999999991</c:v>
                </c:pt>
                <c:pt idx="28">
                  <c:v>2.1461760000000005</c:v>
                </c:pt>
                <c:pt idx="29">
                  <c:v>2.1460830000000017</c:v>
                </c:pt>
                <c:pt idx="30">
                  <c:v>2.1930489999999998</c:v>
                </c:pt>
                <c:pt idx="31">
                  <c:v>2.1928259999999979</c:v>
                </c:pt>
                <c:pt idx="32">
                  <c:v>2.080852999999999</c:v>
                </c:pt>
                <c:pt idx="33">
                  <c:v>2.1188189999999989</c:v>
                </c:pt>
                <c:pt idx="34">
                  <c:v>2.0681819999999989</c:v>
                </c:pt>
                <c:pt idx="35">
                  <c:v>1.857935999999998</c:v>
                </c:pt>
                <c:pt idx="36">
                  <c:v>1.853737000000002</c:v>
                </c:pt>
                <c:pt idx="37">
                  <c:v>1.8758199999999989</c:v>
                </c:pt>
                <c:pt idx="38">
                  <c:v>1.7842650000000009</c:v>
                </c:pt>
                <c:pt idx="39">
                  <c:v>2.0333400000000017</c:v>
                </c:pt>
                <c:pt idx="40">
                  <c:v>1.9524850000000011</c:v>
                </c:pt>
                <c:pt idx="41">
                  <c:v>2.0435849999999989</c:v>
                </c:pt>
                <c:pt idx="42">
                  <c:v>1.9432669999999967</c:v>
                </c:pt>
                <c:pt idx="43">
                  <c:v>1.9984810000000017</c:v>
                </c:pt>
                <c:pt idx="44">
                  <c:v>1.954521999999999</c:v>
                </c:pt>
                <c:pt idx="45">
                  <c:v>1.9357319999999991</c:v>
                </c:pt>
                <c:pt idx="46">
                  <c:v>1.9492240000000012</c:v>
                </c:pt>
                <c:pt idx="47">
                  <c:v>2.0881559999999997</c:v>
                </c:pt>
                <c:pt idx="48">
                  <c:v>2.2116529999999992</c:v>
                </c:pt>
                <c:pt idx="49">
                  <c:v>2.1184210000000006</c:v>
                </c:pt>
                <c:pt idx="50">
                  <c:v>1.7596789999999991</c:v>
                </c:pt>
                <c:pt idx="51">
                  <c:v>1.6509750000000001</c:v>
                </c:pt>
                <c:pt idx="52">
                  <c:v>1.5064149999999996</c:v>
                </c:pt>
                <c:pt idx="53">
                  <c:v>1.655788</c:v>
                </c:pt>
                <c:pt idx="54">
                  <c:v>1.5558080000000001</c:v>
                </c:pt>
                <c:pt idx="55">
                  <c:v>1.1542509999999992</c:v>
                </c:pt>
                <c:pt idx="56">
                  <c:v>1.0688510000000002</c:v>
                </c:pt>
                <c:pt idx="57">
                  <c:v>0.99219299999999999</c:v>
                </c:pt>
                <c:pt idx="58">
                  <c:v>0.9655699999999996</c:v>
                </c:pt>
                <c:pt idx="59">
                  <c:v>0.93261899999999998</c:v>
                </c:pt>
                <c:pt idx="60">
                  <c:v>0.78511600000000015</c:v>
                </c:pt>
                <c:pt idx="61">
                  <c:v>0.30750599999999995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5CC-42B4-A485-56BBA7E409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dropLines>
        <c:smooth val="0"/>
        <c:axId val="576471368"/>
        <c:axId val="576468088"/>
      </c:lineChart>
      <c:catAx>
        <c:axId val="576471368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600"/>
                  <a:t>Energy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576468088"/>
        <c:crosses val="autoZero"/>
        <c:auto val="1"/>
        <c:lblAlgn val="ctr"/>
        <c:lblOffset val="100"/>
        <c:noMultiLvlLbl val="0"/>
      </c:catAx>
      <c:valAx>
        <c:axId val="576468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600"/>
                  <a:t>Net Irradiation</a:t>
                </a:r>
                <a:r>
                  <a:rPr lang="de-DE" sz="1600" baseline="0"/>
                  <a:t> Time</a:t>
                </a:r>
                <a:r>
                  <a:rPr lang="de-DE" sz="1600"/>
                  <a:t> [s]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6471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BDDA17-75F8-4D96-AD99-89D0A586F7FE}" type="datetimeFigureOut">
              <a:rPr lang="de-DE" smtClean="0"/>
              <a:t>02.10.2025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559C46-862B-440C-AB6A-1B3277DCCC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7662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79336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53077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06937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17747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36330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87441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29484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7624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7622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sz="1800" b="0" i="0" u="none" strike="noStrike" baseline="0" dirty="0">
              <a:latin typeface="CharisSIL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9607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62015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6723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12295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2847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75461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6375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6591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004A6F"/>
                </a:solidFill>
              </a:defRPr>
            </a:lvl1pPr>
          </a:lstStyle>
          <a:p>
            <a:pPr>
              <a:defRPr/>
            </a:pPr>
            <a:r>
              <a:rPr lang="en-US" noProof="0"/>
              <a:t>Titelmasterformat durch Klicken bearbeiten</a:t>
            </a:r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545455"/>
                </a:solidFill>
              </a:defRPr>
            </a:lvl1pPr>
            <a:lvl2pPr>
              <a:defRPr sz="2200">
                <a:solidFill>
                  <a:srgbClr val="545455"/>
                </a:solidFill>
              </a:defRPr>
            </a:lvl2pPr>
            <a:lvl3pPr>
              <a:defRPr sz="2000">
                <a:solidFill>
                  <a:srgbClr val="545455"/>
                </a:solidFill>
              </a:defRPr>
            </a:lvl3pPr>
            <a:lvl4pPr>
              <a:defRPr sz="1800">
                <a:solidFill>
                  <a:srgbClr val="545455"/>
                </a:solidFill>
              </a:defRPr>
            </a:lvl4pPr>
            <a:lvl5pPr>
              <a:defRPr sz="1600">
                <a:solidFill>
                  <a:srgbClr val="545455"/>
                </a:solidFill>
              </a:defRPr>
            </a:lvl5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39001762"/>
      </p:ext>
    </p:extLst>
  </p:cSld>
  <p:clrMapOvr>
    <a:masterClrMapping/>
  </p:clrMapOvr>
  <p:hf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6" name="Gerade Verbindung 5"/>
          <p:cNvCxnSpPr>
            <a:cxnSpLocks/>
          </p:cNvCxnSpPr>
          <p:nvPr/>
        </p:nvCxnSpPr>
        <p:spPr bwMode="auto">
          <a:xfrm>
            <a:off x="480000" y="6309320"/>
            <a:ext cx="10248000" cy="0"/>
          </a:xfrm>
          <a:prstGeom prst="line">
            <a:avLst/>
          </a:prstGeom>
          <a:ln>
            <a:solidFill>
              <a:srgbClr val="004A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4"/>
          <p:cNvSpPr>
            <a:spLocks noAdjustHandles="1"/>
          </p:cNvSpPr>
          <p:nvPr/>
        </p:nvSpPr>
        <p:spPr bwMode="auto">
          <a:xfrm>
            <a:off x="480001" y="6336000"/>
            <a:ext cx="9589291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4A6F"/>
                </a:solidFill>
                <a:effectLst/>
                <a:uLnTx/>
                <a:uFillTx/>
                <a:latin typeface="Calibri"/>
                <a:cs typeface="Arial"/>
              </a:rPr>
              <a:t>October 2025 | SX Workshop | Christian Schömers | HIT</a:t>
            </a:r>
          </a:p>
        </p:txBody>
      </p:sp>
      <p:pic>
        <p:nvPicPr>
          <p:cNvPr id="9" name="Picture 2" descr="\\fsa04\add03\UKOM-Jobserver\Jobserver\UKOM\171106UKOM_Logo_Akronym_UKHD_MFHD_Relaunch\171025Akronym_UKHD_positiv_negativ_CMYK_RGB_sw\171025Akronym_UKHD_positiv_rgb\171025Akronym_UKHD_positiv_rgb.png">
            <a:extLst>
              <a:ext uri="{FF2B5EF4-FFF2-40B4-BE49-F238E27FC236}">
                <a16:creationId xmlns:a16="http://schemas.microsoft.com/office/drawing/2014/main" id="{6BFC609E-36D3-4B10-AD89-688A3FC84B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9600" y="6045531"/>
            <a:ext cx="509078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822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674" r:id="rId2"/>
  </p:sldLayoutIdLst>
  <p:hf sldNum="0" hdr="0" ftr="0"/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3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F592B5F-C5B4-4536-A133-0E27A687D0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071" y="508700"/>
            <a:ext cx="4664980" cy="1333657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15388" y="2956397"/>
            <a:ext cx="8159443" cy="313932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3600" dirty="0"/>
              <a:t>Less ripple – higher intensity: </a:t>
            </a:r>
            <a:br>
              <a:rPr lang="en-US" sz="3600" dirty="0"/>
            </a:br>
            <a:r>
              <a:rPr lang="en-US" sz="3600" dirty="0"/>
              <a:t>What is the "ideal" intensity in SX for raster-scanning at HIT</a:t>
            </a:r>
            <a:r>
              <a:rPr lang="en-GB" sz="3600" dirty="0"/>
              <a:t>?</a:t>
            </a:r>
            <a:endParaRPr lang="de-DE" sz="2400" dirty="0">
              <a:solidFill>
                <a:srgbClr val="004A6F"/>
              </a:solidFill>
            </a:endParaRPr>
          </a:p>
          <a:p>
            <a:r>
              <a:rPr lang="de-DE" sz="2400" dirty="0">
                <a:solidFill>
                  <a:srgbClr val="004A6F"/>
                </a:solidFill>
              </a:rPr>
              <a:t>Christian Schömers, Stephan Brons, Julian Horn, Jakob Naumann, Marcus Winter, Eike Feldmeier</a:t>
            </a:r>
          </a:p>
          <a:p>
            <a:endParaRPr lang="de-DE" sz="2400" dirty="0">
              <a:solidFill>
                <a:srgbClr val="004A6F"/>
              </a:solidFill>
            </a:endParaRPr>
          </a:p>
          <a:p>
            <a:r>
              <a:rPr lang="de-DE" sz="2400" dirty="0">
                <a:solidFill>
                  <a:srgbClr val="004A6F"/>
                </a:solidFill>
              </a:rPr>
              <a:t>6th SX Workshop, </a:t>
            </a:r>
            <a:r>
              <a:rPr lang="de-DE" sz="2400" dirty="0" err="1">
                <a:solidFill>
                  <a:srgbClr val="004A6F"/>
                </a:solidFill>
              </a:rPr>
              <a:t>Oct</a:t>
            </a:r>
            <a:r>
              <a:rPr lang="de-DE" sz="2400" dirty="0">
                <a:solidFill>
                  <a:srgbClr val="004A6F"/>
                </a:solidFill>
              </a:rPr>
              <a:t>. 2025</a:t>
            </a:r>
          </a:p>
        </p:txBody>
      </p:sp>
      <p:pic>
        <p:nvPicPr>
          <p:cNvPr id="3078" name="Picture 6" descr="\\fsa04\add03\UKOM-Jobserver\Jobserver\UKOM\171106UKOM_Logo_Akronym_UKHD_MFHD_Relaunch\171025Akronym_UKHD_positiv_negativ_CMYK_RGB_sw\171025Akronym_UKHD_negativ\171025Akronym_UKHD_negativ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200" y="6044400"/>
            <a:ext cx="5091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\\fsx21\RAD-DAT\KliRad-Marketing\Fotosammlung sortiert\HIT\Bestrahlungsplanung\8 Bestrahlungsplanung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" t="5376" r="29351" b="1235"/>
          <a:stretch/>
        </p:blipFill>
        <p:spPr bwMode="auto">
          <a:xfrm>
            <a:off x="6629618" y="384617"/>
            <a:ext cx="162726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\\fsx21\RAD-DAT\KliRad-Marketing\Fotosammlung sortiert\HIT\Behandlung\20121016_HIT_Gantry_Kontollraum17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7" t="6414" r="24174" b="6414"/>
          <a:stretch/>
        </p:blipFill>
        <p:spPr bwMode="auto">
          <a:xfrm>
            <a:off x="10427547" y="386490"/>
            <a:ext cx="164045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\\fsx21\RAD-DAT\KliRad-Marketing\Fotosammlung sortiert\HIT\Gantry Bestrahlungsplatz\HIT_b02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3" t="7247" r="19063"/>
          <a:stretch/>
        </p:blipFill>
        <p:spPr bwMode="auto">
          <a:xfrm>
            <a:off x="8499573" y="383269"/>
            <a:ext cx="162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5DCDA647-9A1E-4A78-AEA3-98C95EDF8C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/>
        </p:blipFill>
        <p:spPr>
          <a:xfrm>
            <a:off x="338334" y="372252"/>
            <a:ext cx="1608737" cy="162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4610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A68997-C956-4374-BEAA-66B7B653F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  <a:br>
              <a:rPr lang="en-US" dirty="0"/>
            </a:br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B254CA8-32CE-40DE-8095-9996DB9E14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2763"/>
            <a:ext cx="6216082" cy="3073119"/>
          </a:xfrm>
          <a:prstGeom prst="rect">
            <a:avLst/>
          </a:prstGeom>
        </p:spPr>
      </p:pic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E6D4E3F-E70E-4AFD-80E7-11334BEDD7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917" y="3692763"/>
            <a:ext cx="6216083" cy="3073119"/>
          </a:xfrm>
        </p:spPr>
      </p:pic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DEC7DC30-3A93-4A8C-99EE-A4C996F3C540}"/>
              </a:ext>
            </a:extLst>
          </p:cNvPr>
          <p:cNvSpPr txBox="1">
            <a:spLocks/>
          </p:cNvSpPr>
          <p:nvPr/>
        </p:nvSpPr>
        <p:spPr bwMode="auto">
          <a:xfrm>
            <a:off x="609600" y="1600203"/>
            <a:ext cx="10972800" cy="2092559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rgbClr val="545455"/>
                </a:solidFill>
                <a:latin typeface="+mn-lt"/>
                <a:ea typeface="+mn-ea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200">
                <a:solidFill>
                  <a:srgbClr val="545455"/>
                </a:solidFill>
                <a:latin typeface="+mn-lt"/>
                <a:ea typeface="+mn-ea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rgbClr val="545455"/>
                </a:solidFill>
                <a:latin typeface="+mn-lt"/>
                <a:ea typeface="+mn-ea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1800">
                <a:solidFill>
                  <a:srgbClr val="545455"/>
                </a:solidFill>
                <a:latin typeface="+mn-lt"/>
                <a:ea typeface="+mn-ea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1600">
                <a:solidFill>
                  <a:srgbClr val="545455"/>
                </a:solidFill>
                <a:latin typeface="+mn-lt"/>
                <a:ea typeface="+mn-ea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kern="0" dirty="0"/>
              <a:t>Example of 1 iso-energy-slice of 1 patient:</a:t>
            </a:r>
          </a:p>
          <a:p>
            <a:r>
              <a:rPr lang="en-US" kern="0" dirty="0"/>
              <a:t>Higher intensity in average, but no constant scaling factor</a:t>
            </a:r>
          </a:p>
          <a:p>
            <a:r>
              <a:rPr lang="en-US" kern="0" dirty="0"/>
              <a:t>Not every raster point is affected equally</a:t>
            </a:r>
          </a:p>
          <a:p>
            <a:endParaRPr lang="en-US" kern="0" dirty="0"/>
          </a:p>
          <a:p>
            <a:pPr marL="0" indent="0">
              <a:buNone/>
            </a:pPr>
            <a:endParaRPr lang="en-US" kern="0" dirty="0"/>
          </a:p>
          <a:p>
            <a:pPr marL="0" indent="0">
              <a:buNone/>
            </a:pPr>
            <a:r>
              <a:rPr lang="en-US" kern="0" dirty="0"/>
              <a:t>Pattern before optimization				Pattern after optimization</a:t>
            </a:r>
          </a:p>
          <a:p>
            <a:pPr marL="0" indent="0">
              <a:buNone/>
            </a:pPr>
            <a:endParaRPr lang="en-US" kern="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916FB48-5160-4878-9D10-E6ECFBC72A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394" y="0"/>
            <a:ext cx="3287711" cy="2341249"/>
          </a:xfrm>
          <a:prstGeom prst="rect">
            <a:avLst/>
          </a:prstGeom>
        </p:spPr>
      </p:pic>
      <p:sp>
        <p:nvSpPr>
          <p:cNvPr id="3" name="Pfeil: nach rechts 2">
            <a:extLst>
              <a:ext uri="{FF2B5EF4-FFF2-40B4-BE49-F238E27FC236}">
                <a16:creationId xmlns:a16="http://schemas.microsoft.com/office/drawing/2014/main" id="{AB136294-CCA6-48CE-ABC5-3527D10D30B4}"/>
              </a:ext>
            </a:extLst>
          </p:cNvPr>
          <p:cNvSpPr/>
          <p:nvPr/>
        </p:nvSpPr>
        <p:spPr>
          <a:xfrm rot="20482483">
            <a:off x="6020503" y="5320634"/>
            <a:ext cx="656492" cy="3868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6CB7891F-C9AF-494F-AB97-8FA05DDCE9F0}"/>
              </a:ext>
            </a:extLst>
          </p:cNvPr>
          <p:cNvCxnSpPr/>
          <p:nvPr/>
        </p:nvCxnSpPr>
        <p:spPr>
          <a:xfrm>
            <a:off x="293077" y="6189785"/>
            <a:ext cx="592300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550A1244-1179-49E8-9695-D3E0A584896A}"/>
              </a:ext>
            </a:extLst>
          </p:cNvPr>
          <p:cNvCxnSpPr/>
          <p:nvPr/>
        </p:nvCxnSpPr>
        <p:spPr>
          <a:xfrm>
            <a:off x="6243242" y="5920155"/>
            <a:ext cx="592300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0622E22B-82B9-4454-81CE-7F1A9B004628}"/>
              </a:ext>
            </a:extLst>
          </p:cNvPr>
          <p:cNvSpPr/>
          <p:nvPr/>
        </p:nvSpPr>
        <p:spPr>
          <a:xfrm>
            <a:off x="2121877" y="4079630"/>
            <a:ext cx="422031" cy="98473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06E3835E-34BA-4C81-A534-8AB14A7F8A12}"/>
              </a:ext>
            </a:extLst>
          </p:cNvPr>
          <p:cNvSpPr/>
          <p:nvPr/>
        </p:nvSpPr>
        <p:spPr>
          <a:xfrm>
            <a:off x="8168132" y="3863602"/>
            <a:ext cx="422031" cy="954581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97F73A9-F2BD-441D-8A79-D60940F9369D}"/>
              </a:ext>
            </a:extLst>
          </p:cNvPr>
          <p:cNvSpPr/>
          <p:nvPr/>
        </p:nvSpPr>
        <p:spPr>
          <a:xfrm>
            <a:off x="498231" y="3863603"/>
            <a:ext cx="422031" cy="602890"/>
          </a:xfrm>
          <a:prstGeom prst="ellipse">
            <a:avLst/>
          </a:prstGeom>
          <a:noFill/>
          <a:ln>
            <a:solidFill>
              <a:srgbClr val="E6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8950FB1D-BC26-4861-A1A9-B01C96632AD8}"/>
              </a:ext>
            </a:extLst>
          </p:cNvPr>
          <p:cNvSpPr/>
          <p:nvPr/>
        </p:nvSpPr>
        <p:spPr>
          <a:xfrm>
            <a:off x="6474148" y="3810718"/>
            <a:ext cx="422031" cy="602890"/>
          </a:xfrm>
          <a:prstGeom prst="ellipse">
            <a:avLst/>
          </a:prstGeom>
          <a:noFill/>
          <a:ln>
            <a:solidFill>
              <a:srgbClr val="E6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8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F5BD05-13A8-4B08-A6E4-9EA865460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10E3FA8-B294-4716-9B50-19BEB4D6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3"/>
            <a:ext cx="6883400" cy="4525963"/>
          </a:xfrm>
        </p:spPr>
        <p:txBody>
          <a:bodyPr/>
          <a:lstStyle/>
          <a:p>
            <a:r>
              <a:rPr lang="en-US" sz="2800" dirty="0"/>
              <a:t>Time saved: </a:t>
            </a:r>
          </a:p>
          <a:p>
            <a:pPr lvl="1"/>
            <a:r>
              <a:rPr lang="en-US" sz="2400" dirty="0"/>
              <a:t>27 % beam on time </a:t>
            </a:r>
          </a:p>
          <a:p>
            <a:pPr lvl="1"/>
            <a:r>
              <a:rPr lang="en-US" sz="2400" dirty="0"/>
              <a:t>10 % overall irradiation time </a:t>
            </a:r>
            <a:r>
              <a:rPr lang="en-US" sz="2400" dirty="0">
                <a:sym typeface="Wingdings" panose="05000000000000000000" pitchFamily="2" charset="2"/>
              </a:rPr>
              <a:t> 45 min per day!</a:t>
            </a:r>
          </a:p>
          <a:p>
            <a:r>
              <a:rPr lang="en-US" sz="2800" dirty="0">
                <a:sym typeface="Wingdings" panose="05000000000000000000" pitchFamily="2" charset="2"/>
              </a:rPr>
              <a:t>3 more patients can be treated in one day!</a:t>
            </a:r>
            <a:endParaRPr lang="en-US" sz="2800" dirty="0"/>
          </a:p>
          <a:p>
            <a:r>
              <a:rPr lang="en-US" sz="2800" dirty="0"/>
              <a:t>With same level of interlocks</a:t>
            </a:r>
          </a:p>
          <a:p>
            <a:endParaRPr lang="en-US" sz="2800" dirty="0"/>
          </a:p>
          <a:p>
            <a:r>
              <a:rPr lang="en-US" sz="2800" dirty="0"/>
              <a:t>Will be implemented in therapy in one of the next maintenance slots </a:t>
            </a:r>
          </a:p>
          <a:p>
            <a:endParaRPr lang="en-US" dirty="0"/>
          </a:p>
        </p:txBody>
      </p:sp>
      <p:pic>
        <p:nvPicPr>
          <p:cNvPr id="5" name="Grafik 4" descr="Geschäftswachstum mit einfarbiger Füllung">
            <a:extLst>
              <a:ext uri="{FF2B5EF4-FFF2-40B4-BE49-F238E27FC236}">
                <a16:creationId xmlns:a16="http://schemas.microsoft.com/office/drawing/2014/main" id="{43E16E6D-0781-4F2B-B8D4-40237A670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16900" y="1920084"/>
            <a:ext cx="1930400" cy="19304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D62AEC6-2330-40B3-A1EE-E5B573748C45}"/>
              </a:ext>
            </a:extLst>
          </p:cNvPr>
          <p:cNvSpPr txBox="1"/>
          <p:nvPr/>
        </p:nvSpPr>
        <p:spPr>
          <a:xfrm>
            <a:off x="9662880" y="2919597"/>
            <a:ext cx="2351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/>
              <a:t>+3 </a:t>
            </a:r>
            <a:r>
              <a:rPr lang="de-DE" sz="3600" dirty="0" err="1"/>
              <a:t>patients</a:t>
            </a:r>
            <a:endParaRPr lang="de-DE" sz="3600" dirty="0"/>
          </a:p>
          <a:p>
            <a:r>
              <a:rPr lang="de-DE" sz="3600" dirty="0"/>
              <a:t>per </a:t>
            </a:r>
            <a:r>
              <a:rPr lang="de-DE" sz="3600" dirty="0" err="1"/>
              <a:t>day</a:t>
            </a:r>
            <a:r>
              <a:rPr lang="de-DE" sz="3600" dirty="0"/>
              <a:t>!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683031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C3F35D-7D5F-4BFB-BA60-04860ABF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Outlook</a:t>
            </a:r>
            <a:br>
              <a:rPr lang="en-US" dirty="0"/>
            </a:br>
            <a:r>
              <a:rPr lang="en-US" dirty="0"/>
              <a:t>How can the intensity be further increased?</a:t>
            </a:r>
            <a:br>
              <a:rPr lang="en-US" dirty="0"/>
            </a:br>
            <a:endParaRPr lang="en-US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5C37A4B-1299-4B7E-AEEA-E70C43D4DD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018" y="418938"/>
            <a:ext cx="3105583" cy="2362530"/>
          </a:xfrm>
        </p:spPr>
      </p:pic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24A462D6-5D12-4EDA-9622-B1221CC3DD2F}"/>
              </a:ext>
            </a:extLst>
          </p:cNvPr>
          <p:cNvSpPr txBox="1">
            <a:spLocks/>
          </p:cNvSpPr>
          <p:nvPr/>
        </p:nvSpPr>
        <p:spPr bwMode="auto">
          <a:xfrm>
            <a:off x="609599" y="1600203"/>
            <a:ext cx="6464969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rgbClr val="545455"/>
                </a:solidFill>
                <a:latin typeface="+mn-lt"/>
                <a:ea typeface="+mn-ea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200">
                <a:solidFill>
                  <a:srgbClr val="545455"/>
                </a:solidFill>
                <a:latin typeface="+mn-lt"/>
                <a:ea typeface="+mn-ea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rgbClr val="545455"/>
                </a:solidFill>
                <a:latin typeface="+mn-lt"/>
                <a:ea typeface="+mn-ea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1800">
                <a:solidFill>
                  <a:srgbClr val="545455"/>
                </a:solidFill>
                <a:latin typeface="+mn-lt"/>
                <a:ea typeface="+mn-ea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1600">
                <a:solidFill>
                  <a:srgbClr val="545455"/>
                </a:solidFill>
                <a:latin typeface="+mn-lt"/>
                <a:ea typeface="+mn-ea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kern="0" dirty="0"/>
              <a:t>Use faster detector systems for dose delivery system</a:t>
            </a:r>
          </a:p>
          <a:p>
            <a:pPr lvl="1"/>
            <a:r>
              <a:rPr lang="en-US" kern="0" dirty="0"/>
              <a:t>currently HIT uses MWPCs</a:t>
            </a:r>
          </a:p>
          <a:p>
            <a:pPr lvl="1"/>
            <a:r>
              <a:rPr lang="en-US" kern="0" dirty="0"/>
              <a:t>scintillating fiber detector under investigation</a:t>
            </a:r>
          </a:p>
          <a:p>
            <a:r>
              <a:rPr lang="en-US" kern="0" dirty="0"/>
              <a:t>Check the interlock conditions</a:t>
            </a:r>
          </a:p>
          <a:p>
            <a:pPr lvl="1"/>
            <a:r>
              <a:rPr lang="en-US" kern="0" dirty="0"/>
              <a:t>currently position is measured twice during irradiation; why not just once?</a:t>
            </a:r>
          </a:p>
          <a:p>
            <a:pPr lvl="1"/>
            <a:r>
              <a:rPr lang="en-US" kern="0" dirty="0"/>
              <a:t>currently interlock after 4 raster points irradiated too fast; why not 5 or 6?</a:t>
            </a:r>
          </a:p>
          <a:p>
            <a:r>
              <a:rPr lang="en-US" kern="0" dirty="0"/>
              <a:t>The truth is the applied dose</a:t>
            </a:r>
          </a:p>
          <a:p>
            <a:r>
              <a:rPr lang="en-US" kern="0" dirty="0"/>
              <a:t>Elimination of low-dose raster points possible?</a:t>
            </a:r>
          </a:p>
          <a:p>
            <a:r>
              <a:rPr lang="en-US" kern="0" dirty="0"/>
              <a:t>Try to reduce the dynamic range</a:t>
            </a:r>
          </a:p>
          <a:p>
            <a:pPr lvl="1"/>
            <a:r>
              <a:rPr lang="en-US" kern="0" dirty="0"/>
              <a:t>…</a:t>
            </a:r>
          </a:p>
          <a:p>
            <a:pPr lvl="1"/>
            <a:endParaRPr lang="en-US" kern="0" dirty="0"/>
          </a:p>
          <a:p>
            <a:endParaRPr lang="en-US" kern="0" dirty="0"/>
          </a:p>
          <a:p>
            <a:endParaRPr lang="en-US" kern="0" dirty="0"/>
          </a:p>
          <a:p>
            <a:endParaRPr lang="en-US" kern="0" dirty="0"/>
          </a:p>
          <a:p>
            <a:pPr marL="0" indent="0">
              <a:buFont typeface="Arial"/>
              <a:buNone/>
            </a:pPr>
            <a:endParaRPr lang="en-GB" kern="0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7024D8E1-AFEB-44A7-9F47-E50CCB53A0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5741" y="3207586"/>
            <a:ext cx="1813038" cy="193040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4004F642-0AA5-40A3-B54F-C610196FBC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596" r="85501"/>
          <a:stretch/>
        </p:blipFill>
        <p:spPr>
          <a:xfrm>
            <a:off x="7453572" y="3649817"/>
            <a:ext cx="1522900" cy="302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41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A860E6-28C2-439A-BA4B-BA6B7ACA7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order of raster points</a:t>
            </a:r>
            <a:br>
              <a:rPr lang="en-US" dirty="0"/>
            </a:br>
            <a:r>
              <a:rPr lang="en-US" dirty="0"/>
              <a:t>Improved treatment time by sorting spots?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94A58AB-0D07-4828-8CE3-4EDA728A89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b="1" dirty="0"/>
              <a:t>Current Situation</a:t>
            </a: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Scan path design based on a greedy Traveling </a:t>
            </a:r>
            <a:br>
              <a:rPr lang="en-US" sz="2400" dirty="0"/>
            </a:br>
            <a:r>
              <a:rPr lang="en-US" sz="2400" dirty="0"/>
              <a:t>Salesman Problem (TSP) approach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Beam crossings are fully avoided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Particle distribution at grid points is not considered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Intensity is adjusted according to particle occupancy, </a:t>
            </a:r>
            <a:br>
              <a:rPr lang="en-US" sz="2400" dirty="0"/>
            </a:br>
            <a:r>
              <a:rPr lang="en-US" sz="2400" dirty="0"/>
              <a:t>but not with unlimited dynamic range</a:t>
            </a:r>
          </a:p>
          <a:p>
            <a:pPr marL="0" indent="0">
              <a:buNone/>
            </a:pPr>
            <a:r>
              <a:rPr lang="en-US" sz="2400" b="1" dirty="0"/>
              <a:t>Approach</a:t>
            </a: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TSP with weighted edges (Lin-Kernighan-</a:t>
            </a:r>
            <a:r>
              <a:rPr lang="en-US" sz="2400" dirty="0" err="1"/>
              <a:t>Helsgaun</a:t>
            </a:r>
            <a:r>
              <a:rPr lang="en-US" sz="2400" dirty="0"/>
              <a:t>/Roskilde University, Denmark)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Allow beam crossings, but strictly avoid spill-induced interruptions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Test-Irradiation of 52 plan/weight combinations</a:t>
            </a:r>
          </a:p>
          <a:p>
            <a:r>
              <a:rPr lang="en-US" sz="2400" dirty="0"/>
              <a:t>Implement via script into TPS (</a:t>
            </a:r>
            <a:r>
              <a:rPr lang="en-US" sz="2400" dirty="0" err="1"/>
              <a:t>RayStation</a:t>
            </a:r>
            <a:r>
              <a:rPr lang="en-US" sz="2400" dirty="0"/>
              <a:t>)</a:t>
            </a:r>
          </a:p>
          <a:p>
            <a:endParaRPr lang="en-GB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2CAAE34-8B89-422B-AAED-5446EE90E5E9}"/>
              </a:ext>
            </a:extLst>
          </p:cNvPr>
          <p:cNvSpPr txBox="1"/>
          <p:nvPr/>
        </p:nvSpPr>
        <p:spPr>
          <a:xfrm>
            <a:off x="6928339" y="5656671"/>
            <a:ext cx="52636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sz="1200" b="0" i="0" u="none" strike="noStrike" baseline="0" dirty="0"/>
              <a:t>[5] K. </a:t>
            </a:r>
            <a:r>
              <a:rPr lang="de-DE" sz="1200" b="0" i="0" u="none" strike="noStrike" baseline="0" dirty="0" err="1"/>
              <a:t>Helsgaun</a:t>
            </a:r>
            <a:r>
              <a:rPr lang="de-DE" sz="1200" b="0" i="0" u="none" strike="noStrike" baseline="0" dirty="0"/>
              <a:t>,</a:t>
            </a:r>
          </a:p>
          <a:p>
            <a:pPr algn="l"/>
            <a:r>
              <a:rPr lang="en-US" sz="1200" b="0" i="0" u="none" strike="noStrike" baseline="0" dirty="0"/>
              <a:t>“An Effective Implementation of the Lin-Kernighan Traveling Salesman Heuristic”.</a:t>
            </a:r>
          </a:p>
          <a:p>
            <a:pPr algn="l"/>
            <a:r>
              <a:rPr lang="en-US" sz="1200" b="0" i="1" u="none" strike="noStrike" baseline="0" dirty="0"/>
              <a:t>European Journal of Operational Research </a:t>
            </a:r>
            <a:r>
              <a:rPr lang="en-US" sz="1200" b="1" i="0" u="none" strike="noStrike" baseline="0" dirty="0"/>
              <a:t>126 </a:t>
            </a:r>
            <a:r>
              <a:rPr lang="en-US" sz="1200" b="0" i="0" u="none" strike="noStrike" baseline="0" dirty="0"/>
              <a:t>(1), 106-130 (2000).</a:t>
            </a:r>
            <a:endParaRPr lang="de-DE" sz="12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04675DB-D77D-47E8-898C-7E44858284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31"/>
          <a:stretch/>
        </p:blipFill>
        <p:spPr>
          <a:xfrm>
            <a:off x="7979155" y="554998"/>
            <a:ext cx="4059445" cy="3780373"/>
          </a:xfrm>
          <a:prstGeom prst="rect">
            <a:avLst/>
          </a:prstGeom>
        </p:spPr>
      </p:pic>
      <p:pic>
        <p:nvPicPr>
          <p:cNvPr id="7" name="Grafik 6" descr="Ein Fahrrad">
            <a:extLst>
              <a:ext uri="{FF2B5EF4-FFF2-40B4-BE49-F238E27FC236}">
                <a16:creationId xmlns:a16="http://schemas.microsoft.com/office/drawing/2014/main" id="{25BC309C-3819-4FEF-A17B-0BA62D8C67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347182">
            <a:off x="8532399" y="1085958"/>
            <a:ext cx="1238775" cy="12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80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nhaltsplatzhalter 5">
            <a:extLst>
              <a:ext uri="{FF2B5EF4-FFF2-40B4-BE49-F238E27FC236}">
                <a16:creationId xmlns:a16="http://schemas.microsoft.com/office/drawing/2014/main" id="{696D13BC-2A7A-4E72-AD14-A3A4F3E661E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1854320"/>
              </p:ext>
            </p:extLst>
          </p:nvPr>
        </p:nvGraphicFramePr>
        <p:xfrm>
          <a:off x="331398" y="2206090"/>
          <a:ext cx="4466845" cy="40992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feld 4">
            <a:extLst>
              <a:ext uri="{FF2B5EF4-FFF2-40B4-BE49-F238E27FC236}">
                <a16:creationId xmlns:a16="http://schemas.microsoft.com/office/drawing/2014/main" id="{28520241-16C8-44C2-A446-E297DAB5657A}"/>
              </a:ext>
            </a:extLst>
          </p:cNvPr>
          <p:cNvSpPr txBox="1"/>
          <p:nvPr/>
        </p:nvSpPr>
        <p:spPr>
          <a:xfrm>
            <a:off x="1371416" y="5135606"/>
            <a:ext cx="2620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err="1"/>
              <a:t>Theoretical</a:t>
            </a:r>
            <a:r>
              <a:rPr lang="de-DE" dirty="0"/>
              <a:t> Maximum</a:t>
            </a:r>
          </a:p>
          <a:p>
            <a:pPr algn="ctr"/>
            <a:r>
              <a:rPr lang="de-DE" dirty="0"/>
              <a:t>(100% </a:t>
            </a:r>
            <a:r>
              <a:rPr lang="de-DE" dirty="0" err="1"/>
              <a:t>sorted</a:t>
            </a:r>
            <a:r>
              <a:rPr lang="de-DE" dirty="0"/>
              <a:t>, not </a:t>
            </a:r>
            <a:r>
              <a:rPr lang="de-DE" dirty="0" err="1"/>
              <a:t>clinical</a:t>
            </a:r>
            <a:r>
              <a:rPr lang="de-DE" dirty="0"/>
              <a:t>)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F676532-CC7D-4EB0-9698-AA722C94A2EB}"/>
              </a:ext>
            </a:extLst>
          </p:cNvPr>
          <p:cNvSpPr txBox="1"/>
          <p:nvPr/>
        </p:nvSpPr>
        <p:spPr>
          <a:xfrm>
            <a:off x="3051036" y="2331428"/>
            <a:ext cx="1630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/>
              <a:t>Optimized path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FE56F02-B3A9-4146-B29B-563069E3FE8F}"/>
              </a:ext>
            </a:extLst>
          </p:cNvPr>
          <p:cNvSpPr txBox="1"/>
          <p:nvPr/>
        </p:nvSpPr>
        <p:spPr>
          <a:xfrm>
            <a:off x="1049054" y="2331428"/>
            <a:ext cx="1399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Original </a:t>
            </a:r>
            <a:r>
              <a:rPr lang="de-DE" dirty="0" err="1"/>
              <a:t>path</a:t>
            </a:r>
            <a:endParaRPr lang="de-DE" dirty="0"/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BFBAFFFF-894B-42C5-9C97-C20AD6F5A94B}"/>
              </a:ext>
            </a:extLst>
          </p:cNvPr>
          <p:cNvCxnSpPr>
            <a:cxnSpLocks/>
          </p:cNvCxnSpPr>
          <p:nvPr/>
        </p:nvCxnSpPr>
        <p:spPr>
          <a:xfrm>
            <a:off x="1485329" y="2702189"/>
            <a:ext cx="439690" cy="539243"/>
          </a:xfrm>
          <a:prstGeom prst="straightConnector1">
            <a:avLst/>
          </a:prstGeom>
          <a:ln w="5715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C3B1FD45-A743-4FA0-B516-0C2803E23A97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3248173" y="2700760"/>
            <a:ext cx="617990" cy="1159654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289D554E-098C-450E-8828-5A78E5562C91}"/>
              </a:ext>
            </a:extLst>
          </p:cNvPr>
          <p:cNvCxnSpPr>
            <a:cxnSpLocks/>
          </p:cNvCxnSpPr>
          <p:nvPr/>
        </p:nvCxnSpPr>
        <p:spPr>
          <a:xfrm flipV="1">
            <a:off x="2542094" y="4455103"/>
            <a:ext cx="278659" cy="732145"/>
          </a:xfrm>
          <a:prstGeom prst="straightConnector1">
            <a:avLst/>
          </a:prstGeom>
          <a:ln w="57150">
            <a:solidFill>
              <a:schemeClr val="bg1">
                <a:lumMod val="6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6E3F31E1-73B7-404F-95EC-B93F360BBDC1}"/>
              </a:ext>
            </a:extLst>
          </p:cNvPr>
          <p:cNvSpPr txBox="1"/>
          <p:nvPr/>
        </p:nvSpPr>
        <p:spPr>
          <a:xfrm>
            <a:off x="331397" y="1760344"/>
            <a:ext cx="4466845" cy="4001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2000"/>
              <a:t>Complete Beam Plan</a:t>
            </a:r>
          </a:p>
        </p:txBody>
      </p:sp>
      <p:pic>
        <p:nvPicPr>
          <p:cNvPr id="12" name="Inhaltsplatzhalter 3">
            <a:extLst>
              <a:ext uri="{FF2B5EF4-FFF2-40B4-BE49-F238E27FC236}">
                <a16:creationId xmlns:a16="http://schemas.microsoft.com/office/drawing/2014/main" id="{198E9A36-7F5C-48DD-9846-30E41397E8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5425"/>
          <a:stretch/>
        </p:blipFill>
        <p:spPr>
          <a:xfrm>
            <a:off x="5149933" y="394150"/>
            <a:ext cx="7240376" cy="3280985"/>
          </a:xfrm>
          <a:prstGeom prst="rect">
            <a:avLst/>
          </a:prstGeom>
        </p:spPr>
      </p:pic>
      <p:pic>
        <p:nvPicPr>
          <p:cNvPr id="13" name="Inhaltsplatzhalter 3">
            <a:extLst>
              <a:ext uri="{FF2B5EF4-FFF2-40B4-BE49-F238E27FC236}">
                <a16:creationId xmlns:a16="http://schemas.microsoft.com/office/drawing/2014/main" id="{7EA360A8-1FF4-44B4-B8F2-796BAA0EA1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39"/>
          <a:stretch/>
        </p:blipFill>
        <p:spPr>
          <a:xfrm>
            <a:off x="5173377" y="3484551"/>
            <a:ext cx="7211445" cy="3271849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5FB15E01-D0E7-4A03-A385-13DCD68DE765}"/>
              </a:ext>
            </a:extLst>
          </p:cNvPr>
          <p:cNvSpPr txBox="1"/>
          <p:nvPr/>
        </p:nvSpPr>
        <p:spPr>
          <a:xfrm>
            <a:off x="5079594" y="63470"/>
            <a:ext cx="7062361" cy="4001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2000"/>
              <a:t>Single Energy Slice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D923B06-447A-47CE-BD20-4EE9F00BC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059" y="241757"/>
            <a:ext cx="10972800" cy="1143000"/>
          </a:xfrm>
        </p:spPr>
        <p:txBody>
          <a:bodyPr/>
          <a:lstStyle/>
          <a:p>
            <a:r>
              <a:rPr lang="de-DE" sz="3200" dirty="0"/>
              <a:t>Moderate </a:t>
            </a:r>
            <a:r>
              <a:rPr lang="en-US" sz="3200" dirty="0"/>
              <a:t>weights yield </a:t>
            </a:r>
            <a:br>
              <a:rPr lang="en-US" sz="3200" dirty="0"/>
            </a:br>
            <a:r>
              <a:rPr lang="en-US" sz="3200" dirty="0"/>
              <a:t>improved particle distribution</a:t>
            </a:r>
            <a:endParaRPr lang="en-US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38ED4587-7422-4C0A-827E-93F5D0B4BAA9}"/>
              </a:ext>
            </a:extLst>
          </p:cNvPr>
          <p:cNvSpPr txBox="1"/>
          <p:nvPr/>
        </p:nvSpPr>
        <p:spPr>
          <a:xfrm rot="16200000">
            <a:off x="5209605" y="1724116"/>
            <a:ext cx="29687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Y</a:t>
            </a:r>
            <a:endParaRPr lang="en-GB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8F5D8241-4889-48D0-9C2C-4D3B94E8E6E5}"/>
              </a:ext>
            </a:extLst>
          </p:cNvPr>
          <p:cNvSpPr txBox="1"/>
          <p:nvPr/>
        </p:nvSpPr>
        <p:spPr>
          <a:xfrm>
            <a:off x="6621572" y="6485742"/>
            <a:ext cx="30489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X</a:t>
            </a:r>
            <a:endParaRPr lang="en-GB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BD565350-E417-4999-8FAE-0CD1DB649081}"/>
              </a:ext>
            </a:extLst>
          </p:cNvPr>
          <p:cNvSpPr txBox="1"/>
          <p:nvPr/>
        </p:nvSpPr>
        <p:spPr>
          <a:xfrm rot="16200000">
            <a:off x="5232186" y="4945142"/>
            <a:ext cx="29687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Y</a:t>
            </a:r>
            <a:endParaRPr lang="en-GB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2A849143-99BC-4D2E-A82F-108C8B6CF2CB}"/>
              </a:ext>
            </a:extLst>
          </p:cNvPr>
          <p:cNvSpPr txBox="1"/>
          <p:nvPr/>
        </p:nvSpPr>
        <p:spPr>
          <a:xfrm rot="16200000">
            <a:off x="7212477" y="1707535"/>
            <a:ext cx="2452238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600" dirty="0" err="1"/>
              <a:t>Particles</a:t>
            </a:r>
            <a:endParaRPr lang="de-DE" sz="1600" dirty="0"/>
          </a:p>
          <a:p>
            <a:pPr algn="ctr"/>
            <a:endParaRPr lang="en-GB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F230FB80-580E-41D5-B692-C1E6A60AD284}"/>
              </a:ext>
            </a:extLst>
          </p:cNvPr>
          <p:cNvSpPr txBox="1"/>
          <p:nvPr/>
        </p:nvSpPr>
        <p:spPr>
          <a:xfrm rot="16200000">
            <a:off x="7168467" y="4860232"/>
            <a:ext cx="2540260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600" dirty="0" err="1"/>
              <a:t>Particles</a:t>
            </a:r>
            <a:endParaRPr lang="de-DE" sz="1600" dirty="0"/>
          </a:p>
          <a:p>
            <a:pPr algn="ctr"/>
            <a:endParaRPr lang="en-GB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9FE9B6BE-2257-49C8-9E64-1B1D5618CF2C}"/>
              </a:ext>
            </a:extLst>
          </p:cNvPr>
          <p:cNvSpPr txBox="1"/>
          <p:nvPr/>
        </p:nvSpPr>
        <p:spPr>
          <a:xfrm>
            <a:off x="5079594" y="419861"/>
            <a:ext cx="706236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Original </a:t>
            </a:r>
            <a:r>
              <a:rPr lang="de-DE" dirty="0" err="1"/>
              <a:t>path</a:t>
            </a:r>
            <a:endParaRPr lang="de-DE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3BCFEC64-F76E-41AE-8AA7-7A49E69E5E95}"/>
              </a:ext>
            </a:extLst>
          </p:cNvPr>
          <p:cNvSpPr txBox="1"/>
          <p:nvPr/>
        </p:nvSpPr>
        <p:spPr>
          <a:xfrm>
            <a:off x="5079594" y="3492922"/>
            <a:ext cx="706236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Optimized</a:t>
            </a:r>
            <a:r>
              <a:rPr lang="de-DE" dirty="0"/>
              <a:t> </a:t>
            </a:r>
            <a:r>
              <a:rPr lang="de-DE" dirty="0" err="1"/>
              <a:t>path</a:t>
            </a:r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261EF69-4BEC-4543-B658-68228CEA88B8}"/>
              </a:ext>
            </a:extLst>
          </p:cNvPr>
          <p:cNvSpPr txBox="1"/>
          <p:nvPr/>
        </p:nvSpPr>
        <p:spPr>
          <a:xfrm>
            <a:off x="6598991" y="3347385"/>
            <a:ext cx="30489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X</a:t>
            </a:r>
            <a:endParaRPr lang="en-GB" dirty="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0287C077-5DD6-4371-B155-16506A8D918A}"/>
              </a:ext>
            </a:extLst>
          </p:cNvPr>
          <p:cNvSpPr txBox="1"/>
          <p:nvPr/>
        </p:nvSpPr>
        <p:spPr>
          <a:xfrm>
            <a:off x="9975854" y="3280587"/>
            <a:ext cx="7313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Order</a:t>
            </a:r>
            <a:endParaRPr lang="en-GB" dirty="0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582EAF09-1DD7-42B0-851A-EDC0E3BB917E}"/>
              </a:ext>
            </a:extLst>
          </p:cNvPr>
          <p:cNvSpPr txBox="1"/>
          <p:nvPr/>
        </p:nvSpPr>
        <p:spPr>
          <a:xfrm>
            <a:off x="9863559" y="6501613"/>
            <a:ext cx="7313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Order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274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/>
      <p:bldP spid="6" grpId="0"/>
      <p:bldP spid="7" grpId="0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C4FFA3-59B7-47C7-8560-9909F75F5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order of raster points </a:t>
            </a:r>
            <a:br>
              <a:rPr lang="en-US" dirty="0"/>
            </a:br>
            <a:r>
              <a:rPr lang="en-US" dirty="0"/>
              <a:t>Results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FB574DA-F165-49CA-8C1B-093E39329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2954" y="1684423"/>
            <a:ext cx="6283569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Limited Potential Benefit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Currently, most part of irradiation time is spent during non-extraction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Net gain would correspond to ~90 hours of beam time saved per year (~3%)</a:t>
            </a:r>
          </a:p>
          <a:p>
            <a:pPr marL="0" indent="0">
              <a:buNone/>
            </a:pPr>
            <a:r>
              <a:rPr lang="en-US" b="1" dirty="0"/>
              <a:t>Outstanding Issues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Effect of beam crossings on dose distribution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Integration into clinical treatment workflow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Validation of the TPS implementation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Licensing requirements for the LKH algorithm</a:t>
            </a:r>
          </a:p>
          <a:p>
            <a:endParaRPr lang="en-GB" dirty="0"/>
          </a:p>
        </p:txBody>
      </p:sp>
      <p:graphicFrame>
        <p:nvGraphicFramePr>
          <p:cNvPr id="10" name="Tabelle 4">
            <a:extLst>
              <a:ext uri="{FF2B5EF4-FFF2-40B4-BE49-F238E27FC236}">
                <a16:creationId xmlns:a16="http://schemas.microsoft.com/office/drawing/2014/main" id="{FC636057-46F8-4AF2-91AB-4DB37E9C34B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4416712"/>
              </p:ext>
            </p:extLst>
          </p:nvPr>
        </p:nvGraphicFramePr>
        <p:xfrm>
          <a:off x="698448" y="2581541"/>
          <a:ext cx="4026032" cy="21996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13016">
                  <a:extLst>
                    <a:ext uri="{9D8B030D-6E8A-4147-A177-3AD203B41FA5}">
                      <a16:colId xmlns:a16="http://schemas.microsoft.com/office/drawing/2014/main" val="3118628390"/>
                    </a:ext>
                  </a:extLst>
                </a:gridCol>
                <a:gridCol w="2013016">
                  <a:extLst>
                    <a:ext uri="{9D8B030D-6E8A-4147-A177-3AD203B41FA5}">
                      <a16:colId xmlns:a16="http://schemas.microsoft.com/office/drawing/2014/main" val="4127375781"/>
                    </a:ext>
                  </a:extLst>
                </a:gridCol>
              </a:tblGrid>
              <a:tr h="1018941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Ion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/>
                        <a:t>net irradiation time improvement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5340734"/>
                  </a:ext>
                </a:extLst>
              </a:tr>
              <a:tr h="590339">
                <a:tc>
                  <a:txBody>
                    <a:bodyPr/>
                    <a:lstStyle/>
                    <a:p>
                      <a:pPr algn="ctr"/>
                      <a:r>
                        <a:rPr lang="de-DE"/>
                        <a:t>Protons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30% (10% </a:t>
                      </a:r>
                      <a:r>
                        <a:rPr lang="de-DE" dirty="0" err="1"/>
                        <a:t>to</a:t>
                      </a:r>
                      <a:r>
                        <a:rPr lang="de-DE" dirty="0"/>
                        <a:t> 50%)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15085938"/>
                  </a:ext>
                </a:extLst>
              </a:tr>
              <a:tr h="590339">
                <a:tc>
                  <a:txBody>
                    <a:bodyPr/>
                    <a:lstStyle/>
                    <a:p>
                      <a:pPr algn="ctr"/>
                      <a:r>
                        <a:rPr lang="de-DE"/>
                        <a:t>Carbon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12% (0 </a:t>
                      </a:r>
                      <a:r>
                        <a:rPr lang="de-DE" dirty="0" err="1"/>
                        <a:t>to</a:t>
                      </a:r>
                      <a:r>
                        <a:rPr lang="de-DE" dirty="0"/>
                        <a:t> 30%)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689456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87355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7D0201B7-A107-48FD-ABA7-6FC0AAE8DE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6092"/>
            <a:ext cx="12192000" cy="812972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7A4CC40-1A91-4042-859F-B02C431EA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67753"/>
          </a:xfrm>
        </p:spPr>
        <p:txBody>
          <a:bodyPr lIns="91440" tIns="45720" rIns="91440" bIns="45720" anchor="t"/>
          <a:lstStyle/>
          <a:p>
            <a:r>
              <a:rPr lang="en-US" dirty="0">
                <a:cs typeface="Calibri"/>
              </a:rPr>
              <a:t>Thank you for your attention!</a:t>
            </a:r>
            <a:br>
              <a:rPr lang="en-US" dirty="0">
                <a:cs typeface="Calibri"/>
              </a:rPr>
            </a:br>
            <a:r>
              <a:rPr lang="en-GB" sz="3200" b="1" i="0" u="none" strike="noStrike" baseline="0" dirty="0">
                <a:latin typeface="CharisSIL-Bold"/>
              </a:rPr>
              <a:t>References</a:t>
            </a:r>
            <a:endParaRPr lang="en-US" dirty="0">
              <a:cs typeface="Calibri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F06C05D-B725-4CD6-845A-7D805F5729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714" y="1706565"/>
            <a:ext cx="10972800" cy="4471498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1800" dirty="0">
                <a:solidFill>
                  <a:schemeClr val="tx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[1] Cortés García, E. C. (2022). </a:t>
            </a:r>
            <a:r>
              <a:rPr lang="en-GB" sz="1800" i="1" dirty="0">
                <a:solidFill>
                  <a:schemeClr val="tx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Investigation of RF-signals for the slow extraction at HIT’s medical synchrotron.</a:t>
            </a:r>
            <a:r>
              <a:rPr lang="en-GB" sz="1800" dirty="0">
                <a:solidFill>
                  <a:schemeClr val="tx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	</a:t>
            </a:r>
            <a:r>
              <a:rPr lang="de-DE" sz="1800" dirty="0">
                <a:solidFill>
                  <a:schemeClr val="tx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Heidelberg / Darmstadt: TU Darmstadt.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DE" sz="1800" dirty="0">
                <a:solidFill>
                  <a:schemeClr val="tx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[2] </a:t>
            </a:r>
            <a:r>
              <a:rPr lang="en-GB" sz="1800" dirty="0">
                <a:solidFill>
                  <a:schemeClr val="tx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Cortés García, E. C., </a:t>
            </a:r>
            <a:r>
              <a:rPr lang="en-GB" sz="1800" b="0" i="0" u="none" strike="noStrike" baseline="0" dirty="0">
                <a:solidFill>
                  <a:schemeClr val="tx1">
                    <a:lumMod val="50000"/>
                  </a:schemeClr>
                </a:solidFill>
              </a:rPr>
              <a:t>Feldmeier, E., Galonska, M., Schömers, C., Hun, M., Brons, S., Cee, R., Scheloske, S., Peters, 	A., Haberer, T.,</a:t>
            </a:r>
            <a:r>
              <a:rPr lang="en-GB" sz="1800" dirty="0">
                <a:solidFill>
                  <a:schemeClr val="tx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(2022). </a:t>
            </a:r>
            <a:r>
              <a:rPr lang="en-GB" sz="1800" b="0" i="0" u="none" strike="noStrike" baseline="0" dirty="0">
                <a:solidFill>
                  <a:schemeClr val="tx1">
                    <a:lumMod val="50000"/>
                  </a:schemeClr>
                </a:solidFill>
              </a:rPr>
              <a:t>Optimization of the spill quality for the hadron therapy at the Heidelberg Ion-	Beam Therapy Centre, </a:t>
            </a:r>
            <a:r>
              <a:rPr lang="en-GB" sz="1800" b="0" i="1" u="none" strike="noStrike" baseline="0" dirty="0">
                <a:solidFill>
                  <a:schemeClr val="tx1">
                    <a:lumMod val="50000"/>
                  </a:schemeClr>
                </a:solidFill>
              </a:rPr>
              <a:t>Nuclear Inst. and Methods in Physics Research, A 1040 (2022) 167137, </a:t>
            </a:r>
            <a:r>
              <a:rPr lang="en-GB" sz="1800" b="0" i="1" u="none" strike="noStrike" baseline="0">
                <a:solidFill>
                  <a:schemeClr val="tx1">
                    <a:lumMod val="50000"/>
                  </a:schemeClr>
                </a:solidFill>
              </a:rPr>
              <a:t>	</a:t>
            </a:r>
            <a:r>
              <a:rPr lang="en-GB" sz="1800" b="0" i="0" u="none" strike="noStrike">
                <a:solidFill>
                  <a:schemeClr val="tx1">
                    <a:lumMod val="50000"/>
                  </a:schemeClr>
                </a:solidFill>
                <a:effectLst/>
              </a:rPr>
              <a:t>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DE" sz="1800">
                <a:solidFill>
                  <a:schemeClr val="tx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de-DE" sz="1800" dirty="0">
                <a:solidFill>
                  <a:schemeClr val="tx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3] Krantz, C., </a:t>
            </a:r>
            <a:r>
              <a:rPr lang="en-GB" sz="1800" b="0" i="0" u="none" strike="noStrike" baseline="0" dirty="0">
                <a:solidFill>
                  <a:schemeClr val="tx1">
                    <a:lumMod val="50000"/>
                  </a:schemeClr>
                </a:solidFill>
              </a:rPr>
              <a:t>Fischer, T., </a:t>
            </a:r>
            <a:r>
              <a:rPr lang="en-GB" sz="1800" b="0" i="0" u="none" strike="noStrike" baseline="0" dirty="0" err="1">
                <a:solidFill>
                  <a:schemeClr val="tx1">
                    <a:lumMod val="50000"/>
                  </a:schemeClr>
                </a:solidFill>
              </a:rPr>
              <a:t>Kröck</a:t>
            </a:r>
            <a:r>
              <a:rPr lang="en-GB" sz="1800" b="0" i="0" u="none" strike="noStrike" baseline="0" dirty="0">
                <a:solidFill>
                  <a:schemeClr val="tx1">
                    <a:lumMod val="50000"/>
                  </a:schemeClr>
                </a:solidFill>
              </a:rPr>
              <a:t>, B., </a:t>
            </a:r>
            <a:r>
              <a:rPr lang="en-GB" sz="1800" b="0" i="0" u="none" strike="noStrike" baseline="0" dirty="0" err="1">
                <a:solidFill>
                  <a:schemeClr val="tx1">
                    <a:lumMod val="50000"/>
                  </a:schemeClr>
                </a:solidFill>
              </a:rPr>
              <a:t>Scheeler</a:t>
            </a:r>
            <a:r>
              <a:rPr lang="en-GB" sz="1800" b="0" i="0" u="none" strike="noStrike" baseline="0" dirty="0">
                <a:solidFill>
                  <a:schemeClr val="tx1">
                    <a:lumMod val="50000"/>
                  </a:schemeClr>
                </a:solidFill>
              </a:rPr>
              <a:t>, U., Weber, A., Witt, M., Haberer, T., Cee, R. ,Faber, F., Feldmeier, E., 	Galonska, M., Scheloske, S., Schömers, C., Peters, A. (2018). Slow </a:t>
            </a:r>
            <a:r>
              <a:rPr lang="en-GB" sz="1800" dirty="0">
                <a:solidFill>
                  <a:schemeClr val="tx1">
                    <a:lumMod val="50000"/>
                  </a:schemeClr>
                </a:solidFill>
              </a:rPr>
              <a:t>Extraction Techniques at the Marburg 	Ion-Beam Therapy Centre </a:t>
            </a:r>
            <a:r>
              <a:rPr lang="en-GB" sz="1800" b="0" i="0" u="none" strike="noStrike" baseline="0" dirty="0">
                <a:solidFill>
                  <a:schemeClr val="tx1">
                    <a:lumMod val="50000"/>
                  </a:schemeClr>
                </a:solidFill>
              </a:rPr>
              <a:t>in </a:t>
            </a:r>
            <a:r>
              <a:rPr lang="en-GB" sz="1800" b="0" i="1" u="none" strike="noStrike" baseline="0" dirty="0">
                <a:solidFill>
                  <a:schemeClr val="tx1">
                    <a:lumMod val="50000"/>
                  </a:schemeClr>
                </a:solidFill>
              </a:rPr>
              <a:t>Proc. 9th Intl. Particle Accelerator Conf. (IPAC’18)</a:t>
            </a:r>
            <a:r>
              <a:rPr lang="en-GB" sz="1800" b="0" i="0" u="none" strike="noStrike" baseline="0" dirty="0">
                <a:solidFill>
                  <a:schemeClr val="tx1">
                    <a:lumMod val="50000"/>
                  </a:schemeClr>
                </a:solidFill>
              </a:rPr>
              <a:t>, Vancouver, BC, Canada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1800" dirty="0">
                <a:solidFill>
                  <a:schemeClr val="tx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[4] Feldmeier, E, </a:t>
            </a:r>
            <a:r>
              <a:rPr lang="en-GB" sz="1800" b="0" i="0" u="none" strike="noStrike" baseline="0" dirty="0">
                <a:solidFill>
                  <a:schemeClr val="tx1">
                    <a:lumMod val="50000"/>
                  </a:schemeClr>
                </a:solidFill>
              </a:rPr>
              <a:t>Cortés García E. C., Cee, R., Galonska, M., Haberer, T.,</a:t>
            </a:r>
            <a:r>
              <a:rPr lang="en-GB" sz="1800" dirty="0">
                <a:solidFill>
                  <a:schemeClr val="tx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0" i="0" u="none" strike="noStrike" baseline="0" dirty="0">
                <a:solidFill>
                  <a:schemeClr val="tx1">
                    <a:lumMod val="50000"/>
                  </a:schemeClr>
                </a:solidFill>
              </a:rPr>
              <a:t>Hun, M., Peters, 	A., Scheloske, S., 	Schömers, C. </a:t>
            </a:r>
            <a:r>
              <a:rPr lang="en-GB" sz="1800" dirty="0">
                <a:solidFill>
                  <a:schemeClr val="tx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(2022). Upgrade of the Slow Extraction System of the Heidelberg Ion-Beam Therapy Centre’s 	Synchrotron. </a:t>
            </a:r>
            <a:r>
              <a:rPr lang="en-GB" sz="1800" b="0" i="1" u="none" strike="noStrike" baseline="0" dirty="0">
                <a:solidFill>
                  <a:schemeClr val="tx1">
                    <a:lumMod val="50000"/>
                  </a:schemeClr>
                </a:solidFill>
              </a:rPr>
              <a:t>Proc. 13th Intl. Particle Accelerator Conf. (IPAC’22), Bangkok, Thailand</a:t>
            </a:r>
            <a:r>
              <a:rPr lang="de-DE" sz="1800" dirty="0">
                <a:solidFill>
                  <a:schemeClr val="tx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de-DE" sz="1800" b="0" i="0" u="none" strike="noStrike" baseline="0" dirty="0">
              <a:solidFill>
                <a:schemeClr val="tx1">
                  <a:lumMod val="50000"/>
                </a:schemeClr>
              </a:solidFill>
              <a:latin typeface="Times-Roman"/>
            </a:endParaRPr>
          </a:p>
          <a:p>
            <a:pPr marL="0" indent="0">
              <a:buNone/>
            </a:pPr>
            <a:r>
              <a:rPr lang="de-DE" sz="1800" dirty="0">
                <a:solidFill>
                  <a:schemeClr val="tx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[5] K. </a:t>
            </a:r>
            <a:r>
              <a:rPr lang="de-DE" sz="1800" dirty="0" err="1">
                <a:solidFill>
                  <a:schemeClr val="tx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Helsgaun</a:t>
            </a:r>
            <a:r>
              <a:rPr lang="de-DE" sz="1800" dirty="0">
                <a:solidFill>
                  <a:schemeClr val="tx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An Effective Implementation of the Lin-Kernighan Traveling Salesman Heuristic. </a:t>
            </a:r>
            <a:r>
              <a:rPr lang="en-US" sz="1800" i="1" dirty="0">
                <a:solidFill>
                  <a:schemeClr val="tx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European Journal of 	Operational Research 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126 (1), 106-130 (2000).</a:t>
            </a:r>
            <a:endParaRPr lang="de-DE" sz="1800" dirty="0">
              <a:solidFill>
                <a:schemeClr val="tx1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de-DE" sz="1800" dirty="0">
              <a:solidFill>
                <a:schemeClr val="tx1">
                  <a:lumMod val="5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de-DE" sz="1800" dirty="0">
              <a:solidFill>
                <a:schemeClr val="tx1">
                  <a:lumMod val="5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698E5431-9D6F-2D8F-3C43-6D19EB832103}"/>
              </a:ext>
            </a:extLst>
          </p:cNvPr>
          <p:cNvSpPr txBox="1">
            <a:spLocks/>
          </p:cNvSpPr>
          <p:nvPr/>
        </p:nvSpPr>
        <p:spPr bwMode="auto">
          <a:xfrm>
            <a:off x="598714" y="1580924"/>
            <a:ext cx="10972800" cy="114300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>
              <a:spcBef>
                <a:spcPts val="0"/>
              </a:spcBef>
              <a:buNone/>
              <a:defRPr sz="3200">
                <a:solidFill>
                  <a:srgbClr val="004A6F"/>
                </a:solidFill>
                <a:latin typeface="+mj-lt"/>
                <a:ea typeface="+mj-ea"/>
              </a:defRPr>
            </a:lvl1pPr>
          </a:lstStyle>
          <a:p>
            <a:endParaRPr lang="en-GB" kern="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6768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4D8F10-056F-4774-8BF3-C8319C66C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HIT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D57687E-C6A8-49A7-BA5F-9225392AA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3"/>
            <a:ext cx="5380892" cy="4525963"/>
          </a:xfrm>
        </p:spPr>
        <p:txBody>
          <a:bodyPr/>
          <a:lstStyle/>
          <a:p>
            <a:r>
              <a:rPr lang="en-US" dirty="0">
                <a:sym typeface="Wingdings" panose="05000000000000000000" pitchFamily="2" charset="2"/>
              </a:rPr>
              <a:t>HIT is a medical accelerator facility in Heidelberg treating ≈ 700 patients / year with carbon ions, helium ions and protons since 2009</a:t>
            </a:r>
          </a:p>
          <a:p>
            <a:r>
              <a:rPr lang="en-US" dirty="0">
                <a:sym typeface="Wingdings" panose="05000000000000000000" pitchFamily="2" charset="2"/>
              </a:rPr>
              <a:t>Synchrotron-based facility with full 3D intensity controlled raster-scanning </a:t>
            </a:r>
          </a:p>
          <a:p>
            <a:r>
              <a:rPr lang="en-US" dirty="0">
                <a:sym typeface="Wingdings" panose="05000000000000000000" pitchFamily="2" charset="2"/>
              </a:rPr>
              <a:t>3rd order resonance extraction via transverse RF-knockout</a:t>
            </a:r>
          </a:p>
          <a:p>
            <a:r>
              <a:rPr lang="en-US" dirty="0">
                <a:sym typeface="Wingdings" panose="05000000000000000000" pitchFamily="2" charset="2"/>
              </a:rPr>
              <a:t>Intensity amplitude modulation with feedback loop to control spill on a scale &gt; 1ms.</a:t>
            </a:r>
          </a:p>
          <a:p>
            <a:endParaRPr lang="en-US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2252D95-4735-4D3E-B46D-5E161FFFB2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619" y="114949"/>
            <a:ext cx="5307546" cy="424603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C5A80AA-75DB-4866-8BAF-CB055A45A3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737" y="487284"/>
            <a:ext cx="5307546" cy="377174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1363" descr="SlowExtraction">
            <a:extLst>
              <a:ext uri="{FF2B5EF4-FFF2-40B4-BE49-F238E27FC236}">
                <a16:creationId xmlns:a16="http://schemas.microsoft.com/office/drawing/2014/main" id="{639720B1-1C21-4A13-8264-A39144ECD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025" y="4259030"/>
            <a:ext cx="6517503" cy="248773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2" descr="E:\Praesentationen\PaperSpillregelung\Bilder\png\SpillDIC2.png">
            <a:extLst>
              <a:ext uri="{FF2B5EF4-FFF2-40B4-BE49-F238E27FC236}">
                <a16:creationId xmlns:a16="http://schemas.microsoft.com/office/drawing/2014/main" id="{1CD313AC-E527-4530-A76D-EC3D508E8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073" y="1759784"/>
            <a:ext cx="5927092" cy="436638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234273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BF00DF-363A-41A9-89E8-573E9804C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</a:t>
            </a:r>
            <a:br>
              <a:rPr lang="en-US" dirty="0"/>
            </a:br>
            <a:r>
              <a:rPr lang="en-US" dirty="0"/>
              <a:t>Review of Previous Work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ED68013-8FBA-48B0-AB93-D0DFB40C8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3"/>
            <a:ext cx="5788502" cy="4525963"/>
          </a:xfrm>
        </p:spPr>
        <p:txBody>
          <a:bodyPr/>
          <a:lstStyle/>
          <a:p>
            <a:r>
              <a:rPr lang="en-US" dirty="0">
                <a:sym typeface="Wingdings" panose="05000000000000000000" pitchFamily="2" charset="2"/>
              </a:rPr>
              <a:t>RF-KO excitation signal has a significant 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impact on spill micro structure</a:t>
            </a:r>
          </a:p>
          <a:p>
            <a:r>
              <a:rPr lang="en-US" dirty="0">
                <a:sym typeface="Wingdings" panose="05000000000000000000" pitchFamily="2" charset="2"/>
              </a:rPr>
              <a:t>Studies of horizontal beam response via BTF measurements </a:t>
            </a:r>
          </a:p>
          <a:p>
            <a:r>
              <a:rPr lang="en-US" dirty="0">
                <a:sym typeface="Wingdings" panose="05000000000000000000" pitchFamily="2" charset="2"/>
              </a:rPr>
              <a:t>Find optimal excitation spectrum</a:t>
            </a:r>
          </a:p>
          <a:p>
            <a:endParaRPr lang="en-US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ED46F41E-90B1-423B-B785-707E34D83E93}"/>
              </a:ext>
            </a:extLst>
          </p:cNvPr>
          <p:cNvSpPr txBox="1"/>
          <p:nvPr/>
        </p:nvSpPr>
        <p:spPr>
          <a:xfrm>
            <a:off x="5834540" y="4455354"/>
            <a:ext cx="6094854" cy="1672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[1] Cortés García, E. C. (2022). 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Investigation of RF-signals for the slow extraction at HIT’s medical synchrotron.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Heidelberg / Darmstadt: TU Darmstadt..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[2]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Cortés García, E. C. </a:t>
            </a:r>
            <a:r>
              <a:rPr lang="en-GB" sz="1200" b="0" i="0" u="none" strike="noStrike" baseline="0" dirty="0">
                <a:latin typeface="CharisSIL"/>
              </a:rPr>
              <a:t>et al.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(2022). </a:t>
            </a:r>
            <a:r>
              <a:rPr lang="en-GB" sz="1200" b="0" i="0" u="none" strike="noStrike" baseline="0" dirty="0">
                <a:latin typeface="CharisSIL"/>
              </a:rPr>
              <a:t>Optimization of the spill quality for the hadron therapy at the Heidelberg Ion-Beam Therapy Centre, </a:t>
            </a:r>
            <a:r>
              <a:rPr lang="en-GB" sz="1200" b="0" i="1" u="none" strike="noStrike" baseline="0" dirty="0">
                <a:latin typeface="CharisSIL"/>
              </a:rPr>
              <a:t>Nuclear Inst. and Methods in Physics Research, A 1040 (2022) 167137.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[3] Krantz, C. </a:t>
            </a:r>
            <a:r>
              <a:rPr lang="en-GB" sz="1200" b="0" i="0" u="none" strike="noStrike" baseline="0" dirty="0">
                <a:latin typeface="TeXGyreTermes-Regular"/>
              </a:rPr>
              <a:t>et al. (2018). Slow </a:t>
            </a:r>
            <a:r>
              <a:rPr lang="en-GB" sz="1200" dirty="0">
                <a:latin typeface="TeXGyreTermes-Regular"/>
              </a:rPr>
              <a:t>Extraction Techniques at the Marburg Ion-Beam Therapy Centre </a:t>
            </a:r>
            <a:r>
              <a:rPr lang="en-GB" sz="1200" b="0" i="0" u="none" strike="noStrike" baseline="0" dirty="0">
                <a:latin typeface="TeXGyreTermes-Regular"/>
              </a:rPr>
              <a:t>in </a:t>
            </a:r>
            <a:r>
              <a:rPr lang="en-GB" sz="1200" b="0" i="1" u="none" strike="noStrike" baseline="0" dirty="0">
                <a:latin typeface="TeXGyreTermes-Italic"/>
              </a:rPr>
              <a:t>Proc. 9th Intl. Particle Accelerator Conf. (IPAC’18)</a:t>
            </a:r>
            <a:r>
              <a:rPr lang="en-GB" sz="1200" b="0" i="0" u="none" strike="noStrike" baseline="0" dirty="0">
                <a:latin typeface="TeXGyreTermes-Regular"/>
              </a:rPr>
              <a:t>, Vancouver, BC, Canada</a:t>
            </a:r>
            <a:endParaRPr lang="de-D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5308E38-0EE1-406D-98C4-AF7589F13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59894"/>
            <a:ext cx="5793900" cy="2148837"/>
          </a:xfrm>
          <a:prstGeom prst="rect">
            <a:avLst/>
          </a:prstGeom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7C694A78-1EB6-4EB7-B4F4-E096652DD3A0}"/>
              </a:ext>
            </a:extLst>
          </p:cNvPr>
          <p:cNvGrpSpPr/>
          <p:nvPr/>
        </p:nvGrpSpPr>
        <p:grpSpPr>
          <a:xfrm>
            <a:off x="6559880" y="727902"/>
            <a:ext cx="5022520" cy="3662824"/>
            <a:chOff x="6559880" y="727902"/>
            <a:chExt cx="5022520" cy="3662824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6779D7C5-78A1-4596-B9E9-60DE323CF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49327" y="727902"/>
              <a:ext cx="4733073" cy="3349488"/>
            </a:xfrm>
            <a:prstGeom prst="rect">
              <a:avLst/>
            </a:prstGeom>
          </p:spPr>
        </p:pic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100ACDB7-84DC-4DCF-ADFB-5085F9BA75B1}"/>
                </a:ext>
              </a:extLst>
            </p:cNvPr>
            <p:cNvSpPr txBox="1"/>
            <p:nvPr/>
          </p:nvSpPr>
          <p:spPr>
            <a:xfrm rot="16200000">
              <a:off x="5741002" y="1998182"/>
              <a:ext cx="209942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2400" dirty="0"/>
                <a:t>beam </a:t>
              </a:r>
              <a:r>
                <a:rPr lang="de-DE" sz="2400" dirty="0" err="1"/>
                <a:t>response</a:t>
              </a:r>
              <a:endParaRPr lang="en-GB" sz="2400" dirty="0"/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CFCD0348-ECB2-47ED-935F-C015AA1BD4EF}"/>
                </a:ext>
              </a:extLst>
            </p:cNvPr>
            <p:cNvSpPr txBox="1"/>
            <p:nvPr/>
          </p:nvSpPr>
          <p:spPr>
            <a:xfrm>
              <a:off x="8052550" y="3929061"/>
              <a:ext cx="250190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2400" dirty="0"/>
                <a:t>horizontal tune </a:t>
              </a:r>
              <a:r>
                <a:rPr lang="de-DE" sz="2400" dirty="0" err="1"/>
                <a:t>Qx</a:t>
              </a:r>
              <a:endParaRPr lang="en-GB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06126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21D9DF-1E25-33ED-9750-633E05BDA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C40172-D6A4-0A89-D1D5-7EDE420B8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 dirty="0"/>
              <a:t>Introduction </a:t>
            </a:r>
            <a:br>
              <a:rPr lang="en-US" dirty="0"/>
            </a:br>
            <a:r>
              <a:rPr lang="en-US" dirty="0"/>
              <a:t>Review of Previous Work</a:t>
            </a:r>
            <a:endParaRPr lang="en-US" dirty="0">
              <a:cs typeface="+mj-lt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0E391B1-B0AF-4472-BE77-BE69B7F6C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4900" y="362796"/>
            <a:ext cx="2637500" cy="2555079"/>
          </a:xfrm>
          <a:prstGeom prst="rect">
            <a:avLst/>
          </a:prstGeom>
        </p:spPr>
      </p:pic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6C5B2C0C-8B94-4456-A618-CFDEFA031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3"/>
            <a:ext cx="6807200" cy="4525963"/>
          </a:xfrm>
        </p:spPr>
        <p:txBody>
          <a:bodyPr/>
          <a:lstStyle/>
          <a:p>
            <a:r>
              <a:rPr lang="de-DE" dirty="0"/>
              <a:t>New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excitation spectrum required new </a:t>
            </a:r>
            <a:r>
              <a:rPr lang="en-US" dirty="0"/>
              <a:t>signal generation </a:t>
            </a:r>
            <a:r>
              <a:rPr lang="en-US" dirty="0">
                <a:sym typeface="Wingdings" panose="05000000000000000000" pitchFamily="2" charset="2"/>
              </a:rPr>
              <a:t>hardware </a:t>
            </a:r>
            <a:r>
              <a:rPr lang="en-US" dirty="0"/>
              <a:t>for operation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Use 3 RF-KO frequencies instead of 1</a:t>
            </a:r>
          </a:p>
          <a:p>
            <a:r>
              <a:rPr lang="en-GB" dirty="0"/>
              <a:t>Spill micro structure considerably improved</a:t>
            </a:r>
            <a:endParaRPr lang="en-US" dirty="0">
              <a:sym typeface="Wingdings" panose="05000000000000000000" pitchFamily="2" charset="2"/>
            </a:endParaRPr>
          </a:p>
          <a:p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3D40B5E-5DE3-4633-A499-50735D5E8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163" y="3300346"/>
            <a:ext cx="4097836" cy="328301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37C459C-486A-4907-9440-E6E59D62C3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7480" y="3300346"/>
            <a:ext cx="4358640" cy="3300473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34659973-16CC-4906-8343-C52D174642CB}"/>
              </a:ext>
            </a:extLst>
          </p:cNvPr>
          <p:cNvSpPr txBox="1"/>
          <p:nvPr/>
        </p:nvSpPr>
        <p:spPr>
          <a:xfrm>
            <a:off x="9835660" y="3300346"/>
            <a:ext cx="2187632" cy="1466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[4] Feldmeier, E. et al. (2022). Upgrade of the Slow Extraction System of the Heidelberg Ion-Beam Therapy Centre’s Synchrotron. </a:t>
            </a:r>
            <a:r>
              <a:rPr lang="en-GB" sz="1200" b="0" i="1" u="none" strike="noStrike" baseline="0" dirty="0">
                <a:latin typeface="TeXGyreTermes-Italic"/>
              </a:rPr>
              <a:t>Proc. 13th Intl. Particle Accelerator Conf. (IPAC’22), Bangkok, Thailand</a:t>
            </a:r>
            <a:endParaRPr lang="de-D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EE1CAF1-FD7B-43F4-950C-3701AFF90216}"/>
              </a:ext>
            </a:extLst>
          </p:cNvPr>
          <p:cNvSpPr txBox="1"/>
          <p:nvPr/>
        </p:nvSpPr>
        <p:spPr>
          <a:xfrm rot="365778">
            <a:off x="7275593" y="1261578"/>
            <a:ext cx="1448024" cy="1200329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dirty="0" err="1"/>
              <a:t>Implemented</a:t>
            </a:r>
            <a:br>
              <a:rPr lang="de-DE" dirty="0"/>
            </a:br>
            <a:r>
              <a:rPr lang="de-DE" dirty="0"/>
              <a:t>in </a:t>
            </a:r>
            <a:r>
              <a:rPr lang="de-DE" dirty="0" err="1"/>
              <a:t>therapy</a:t>
            </a:r>
            <a:r>
              <a:rPr lang="de-DE" dirty="0"/>
              <a:t> </a:t>
            </a:r>
          </a:p>
          <a:p>
            <a:pPr algn="ctr"/>
            <a:r>
              <a:rPr lang="de-DE" dirty="0" err="1"/>
              <a:t>operation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Oct</a:t>
            </a:r>
            <a:r>
              <a:rPr lang="de-DE" dirty="0"/>
              <a:t>. 2023</a:t>
            </a:r>
            <a:endParaRPr lang="en-GB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D3C97E8-F17C-49A8-A38D-05E23AF4E9FD}"/>
              </a:ext>
            </a:extLst>
          </p:cNvPr>
          <p:cNvSpPr txBox="1"/>
          <p:nvPr/>
        </p:nvSpPr>
        <p:spPr>
          <a:xfrm rot="16200000">
            <a:off x="-485766" y="4541062"/>
            <a:ext cx="181742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400" dirty="0"/>
              <a:t>power [</a:t>
            </a:r>
            <a:r>
              <a:rPr lang="de-DE" sz="2400" dirty="0" err="1"/>
              <a:t>dBm</a:t>
            </a:r>
            <a:r>
              <a:rPr lang="de-DE" sz="2400" dirty="0"/>
              <a:t>]</a:t>
            </a:r>
            <a:endParaRPr lang="en-GB" sz="2400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6363B94-A46C-4755-8361-F215900073BC}"/>
              </a:ext>
            </a:extLst>
          </p:cNvPr>
          <p:cNvSpPr txBox="1"/>
          <p:nvPr/>
        </p:nvSpPr>
        <p:spPr>
          <a:xfrm>
            <a:off x="1489398" y="6352529"/>
            <a:ext cx="228056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400" dirty="0" err="1"/>
              <a:t>frequency</a:t>
            </a:r>
            <a:r>
              <a:rPr lang="de-DE" sz="2400" dirty="0"/>
              <a:t> [MHz]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71896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87D7EA-7798-499B-885D-E2947D1E9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  <a:br>
              <a:rPr lang="en-US" dirty="0"/>
            </a:br>
            <a:r>
              <a:rPr lang="en-US" dirty="0"/>
              <a:t>Summary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C18D970-0D9D-491F-973C-4DD9346967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sym typeface="Wingdings" panose="05000000000000000000" pitchFamily="2" charset="2"/>
              </a:rPr>
              <a:t>Spill micro structure improved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545455"/>
                </a:solidFill>
              </a:rPr>
              <a:t>No. of intensity related interlocks reduced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A606D920-0D00-488A-89FB-62495D92F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114" y="3356817"/>
            <a:ext cx="5563806" cy="3329474"/>
          </a:xfrm>
          <a:prstGeom prst="rect">
            <a:avLst/>
          </a:prstGeom>
        </p:spPr>
      </p:pic>
      <p:pic>
        <p:nvPicPr>
          <p:cNvPr id="5" name="Picture 14">
            <a:extLst>
              <a:ext uri="{FF2B5EF4-FFF2-40B4-BE49-F238E27FC236}">
                <a16:creationId xmlns:a16="http://schemas.microsoft.com/office/drawing/2014/main" id="{BA720CF1-BCB3-450F-8012-1A761C262D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434" y="3356817"/>
            <a:ext cx="5563806" cy="333828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6CD4223E-1925-4952-97A3-11044A423F4B}"/>
              </a:ext>
            </a:extLst>
          </p:cNvPr>
          <p:cNvSpPr txBox="1"/>
          <p:nvPr/>
        </p:nvSpPr>
        <p:spPr>
          <a:xfrm>
            <a:off x="2651696" y="2823419"/>
            <a:ext cx="91022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Carbon spills of different energies with different intensity levels within one spill</a:t>
            </a:r>
          </a:p>
          <a:p>
            <a:r>
              <a:rPr lang="en-US" dirty="0"/>
              <a:t>	before Oct. 2023				 	after Oct. 2023</a:t>
            </a:r>
            <a:endParaRPr lang="en-US" sz="18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C70DF08-1BFC-456E-A748-A88704AF7ABB}"/>
              </a:ext>
            </a:extLst>
          </p:cNvPr>
          <p:cNvSpPr txBox="1"/>
          <p:nvPr/>
        </p:nvSpPr>
        <p:spPr>
          <a:xfrm>
            <a:off x="6847776" y="4334467"/>
            <a:ext cx="12323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dirty="0">
                <a:solidFill>
                  <a:srgbClr val="002060"/>
                </a:solidFill>
              </a:rPr>
              <a:t>430 MeV/u</a:t>
            </a:r>
          </a:p>
          <a:p>
            <a:pPr algn="r"/>
            <a:r>
              <a:rPr lang="de-DE" dirty="0">
                <a:solidFill>
                  <a:srgbClr val="993366"/>
                </a:solidFill>
              </a:rPr>
              <a:t>297 MeV/u</a:t>
            </a:r>
          </a:p>
          <a:p>
            <a:pPr algn="r"/>
            <a:r>
              <a:rPr lang="de-DE" dirty="0">
                <a:solidFill>
                  <a:srgbClr val="292929"/>
                </a:solidFill>
              </a:rPr>
              <a:t>…</a:t>
            </a:r>
          </a:p>
          <a:p>
            <a:pPr algn="r"/>
            <a:r>
              <a:rPr lang="de-DE" dirty="0">
                <a:solidFill>
                  <a:srgbClr val="292929"/>
                </a:solidFill>
              </a:rPr>
              <a:t>89 MeV/u</a:t>
            </a:r>
            <a:endParaRPr lang="en-GB" dirty="0">
              <a:solidFill>
                <a:srgbClr val="292929"/>
              </a:solidFill>
            </a:endParaRPr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CFCBB34-2DDB-47F1-BD4D-48CEF67F3D46}"/>
              </a:ext>
            </a:extLst>
          </p:cNvPr>
          <p:cNvCxnSpPr>
            <a:cxnSpLocks/>
          </p:cNvCxnSpPr>
          <p:nvPr/>
        </p:nvCxnSpPr>
        <p:spPr>
          <a:xfrm>
            <a:off x="8080164" y="5337721"/>
            <a:ext cx="1592156" cy="758279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CD4B64E8-F1DE-4C22-B125-BFD0A6275887}"/>
              </a:ext>
            </a:extLst>
          </p:cNvPr>
          <p:cNvCxnSpPr>
            <a:cxnSpLocks/>
          </p:cNvCxnSpPr>
          <p:nvPr/>
        </p:nvCxnSpPr>
        <p:spPr>
          <a:xfrm flipH="1">
            <a:off x="4693920" y="5337721"/>
            <a:ext cx="2290353" cy="748419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0F960D5A-A947-4C36-A321-33C3C850F99B}"/>
              </a:ext>
            </a:extLst>
          </p:cNvPr>
          <p:cNvCxnSpPr>
            <a:cxnSpLocks/>
          </p:cNvCxnSpPr>
          <p:nvPr/>
        </p:nvCxnSpPr>
        <p:spPr>
          <a:xfrm>
            <a:off x="8080165" y="4840522"/>
            <a:ext cx="1592155" cy="0"/>
          </a:xfrm>
          <a:prstGeom prst="line">
            <a:avLst/>
          </a:prstGeom>
          <a:ln>
            <a:solidFill>
              <a:srgbClr val="993366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DBF38E23-9A2C-4033-9170-362F4832984B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4849285" y="4855044"/>
            <a:ext cx="1998491" cy="79588"/>
          </a:xfrm>
          <a:prstGeom prst="line">
            <a:avLst/>
          </a:prstGeom>
          <a:ln>
            <a:solidFill>
              <a:srgbClr val="993366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2DAD9209-9032-4F6A-9653-22739561EBE8}"/>
              </a:ext>
            </a:extLst>
          </p:cNvPr>
          <p:cNvCxnSpPr>
            <a:cxnSpLocks/>
          </p:cNvCxnSpPr>
          <p:nvPr/>
        </p:nvCxnSpPr>
        <p:spPr>
          <a:xfrm flipV="1">
            <a:off x="8080164" y="4439920"/>
            <a:ext cx="1592156" cy="9580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935564F8-9529-47D8-B688-89068DA080F7}"/>
              </a:ext>
            </a:extLst>
          </p:cNvPr>
          <p:cNvCxnSpPr>
            <a:cxnSpLocks/>
          </p:cNvCxnSpPr>
          <p:nvPr/>
        </p:nvCxnSpPr>
        <p:spPr>
          <a:xfrm>
            <a:off x="4849285" y="4360225"/>
            <a:ext cx="2042793" cy="14222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A115A176-7BDD-4979-9C4C-559F9CBB7F12}"/>
              </a:ext>
            </a:extLst>
          </p:cNvPr>
          <p:cNvCxnSpPr>
            <a:cxnSpLocks/>
          </p:cNvCxnSpPr>
          <p:nvPr/>
        </p:nvCxnSpPr>
        <p:spPr>
          <a:xfrm flipV="1">
            <a:off x="1046480" y="3251200"/>
            <a:ext cx="0" cy="343509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C19C4D04-D76B-48A6-819C-42E6C0F12713}"/>
              </a:ext>
            </a:extLst>
          </p:cNvPr>
          <p:cNvCxnSpPr>
            <a:cxnSpLocks/>
          </p:cNvCxnSpPr>
          <p:nvPr/>
        </p:nvCxnSpPr>
        <p:spPr>
          <a:xfrm flipV="1">
            <a:off x="1046480" y="6431387"/>
            <a:ext cx="5469954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2" name="Textfeld 31">
            <a:extLst>
              <a:ext uri="{FF2B5EF4-FFF2-40B4-BE49-F238E27FC236}">
                <a16:creationId xmlns:a16="http://schemas.microsoft.com/office/drawing/2014/main" id="{12036F2F-760B-4EA0-A10D-5D6D5E65390D}"/>
              </a:ext>
            </a:extLst>
          </p:cNvPr>
          <p:cNvSpPr txBox="1"/>
          <p:nvPr/>
        </p:nvSpPr>
        <p:spPr>
          <a:xfrm>
            <a:off x="5994403" y="6431387"/>
            <a:ext cx="436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292929"/>
                </a:solidFill>
              </a:rPr>
              <a:t>t</a:t>
            </a:r>
            <a:endParaRPr lang="en-GB" b="1" dirty="0">
              <a:solidFill>
                <a:srgbClr val="292929"/>
              </a:solidFill>
            </a:endParaRPr>
          </a:p>
        </p:txBody>
      </p:sp>
      <p:cxnSp>
        <p:nvCxnSpPr>
          <p:cNvPr id="34" name="Gerade Verbindung mit Pfeil 33">
            <a:extLst>
              <a:ext uri="{FF2B5EF4-FFF2-40B4-BE49-F238E27FC236}">
                <a16:creationId xmlns:a16="http://schemas.microsoft.com/office/drawing/2014/main" id="{99639377-77EF-4E9E-A738-EAA6EE752641}"/>
              </a:ext>
            </a:extLst>
          </p:cNvPr>
          <p:cNvCxnSpPr>
            <a:cxnSpLocks/>
          </p:cNvCxnSpPr>
          <p:nvPr/>
        </p:nvCxnSpPr>
        <p:spPr>
          <a:xfrm flipV="1">
            <a:off x="6790755" y="3241573"/>
            <a:ext cx="0" cy="343509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5" name="Gerade Verbindung mit Pfeil 34">
            <a:extLst>
              <a:ext uri="{FF2B5EF4-FFF2-40B4-BE49-F238E27FC236}">
                <a16:creationId xmlns:a16="http://schemas.microsoft.com/office/drawing/2014/main" id="{86C735AE-11B8-4D00-8AB1-013C380C0BAC}"/>
              </a:ext>
            </a:extLst>
          </p:cNvPr>
          <p:cNvCxnSpPr>
            <a:cxnSpLocks/>
          </p:cNvCxnSpPr>
          <p:nvPr/>
        </p:nvCxnSpPr>
        <p:spPr>
          <a:xfrm>
            <a:off x="6790755" y="6421762"/>
            <a:ext cx="5401245" cy="920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6" name="Textfeld 35">
            <a:extLst>
              <a:ext uri="{FF2B5EF4-FFF2-40B4-BE49-F238E27FC236}">
                <a16:creationId xmlns:a16="http://schemas.microsoft.com/office/drawing/2014/main" id="{70BE65BE-9E0E-44B7-B15F-750571CC980F}"/>
              </a:ext>
            </a:extLst>
          </p:cNvPr>
          <p:cNvSpPr txBox="1"/>
          <p:nvPr/>
        </p:nvSpPr>
        <p:spPr>
          <a:xfrm>
            <a:off x="11738678" y="6421760"/>
            <a:ext cx="436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292929"/>
                </a:solidFill>
              </a:rPr>
              <a:t>t</a:t>
            </a:r>
            <a:endParaRPr lang="en-GB" b="1" dirty="0">
              <a:solidFill>
                <a:srgbClr val="292929"/>
              </a:solidFill>
            </a:endParaRP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BB1F9A24-66AF-47F3-80E6-E85F4D6C4AD4}"/>
              </a:ext>
            </a:extLst>
          </p:cNvPr>
          <p:cNvSpPr txBox="1"/>
          <p:nvPr/>
        </p:nvSpPr>
        <p:spPr>
          <a:xfrm>
            <a:off x="81087" y="3296807"/>
            <a:ext cx="931819" cy="25726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b="1" dirty="0" err="1">
                <a:solidFill>
                  <a:srgbClr val="292929"/>
                </a:solidFill>
              </a:rPr>
              <a:t>ions</a:t>
            </a:r>
            <a:r>
              <a:rPr lang="de-DE" b="1" dirty="0">
                <a:solidFill>
                  <a:srgbClr val="292929"/>
                </a:solidFill>
              </a:rPr>
              <a:t>/s e6</a:t>
            </a:r>
          </a:p>
          <a:p>
            <a:pPr algn="r"/>
            <a:endParaRPr lang="de-DE" sz="1500" b="1" dirty="0">
              <a:solidFill>
                <a:srgbClr val="292929"/>
              </a:solidFill>
            </a:endParaRPr>
          </a:p>
          <a:p>
            <a:pPr algn="r">
              <a:lnSpc>
                <a:spcPct val="150000"/>
              </a:lnSpc>
            </a:pPr>
            <a:r>
              <a:rPr lang="de-DE" sz="1500" b="1" dirty="0">
                <a:solidFill>
                  <a:srgbClr val="292929"/>
                </a:solidFill>
              </a:rPr>
              <a:t>30</a:t>
            </a:r>
          </a:p>
          <a:p>
            <a:pPr algn="r">
              <a:lnSpc>
                <a:spcPct val="150000"/>
              </a:lnSpc>
            </a:pPr>
            <a:endParaRPr lang="de-DE" sz="1500" b="1" dirty="0">
              <a:solidFill>
                <a:srgbClr val="292929"/>
              </a:solidFill>
            </a:endParaRPr>
          </a:p>
          <a:p>
            <a:pPr algn="r">
              <a:lnSpc>
                <a:spcPct val="150000"/>
              </a:lnSpc>
            </a:pPr>
            <a:r>
              <a:rPr lang="de-DE" sz="1500" b="1" dirty="0">
                <a:solidFill>
                  <a:srgbClr val="292929"/>
                </a:solidFill>
              </a:rPr>
              <a:t>20</a:t>
            </a:r>
          </a:p>
          <a:p>
            <a:pPr algn="r">
              <a:lnSpc>
                <a:spcPct val="150000"/>
              </a:lnSpc>
            </a:pPr>
            <a:endParaRPr lang="de-DE" sz="1500" b="1" dirty="0">
              <a:solidFill>
                <a:srgbClr val="292929"/>
              </a:solidFill>
            </a:endParaRPr>
          </a:p>
          <a:p>
            <a:pPr algn="r">
              <a:lnSpc>
                <a:spcPct val="150000"/>
              </a:lnSpc>
            </a:pPr>
            <a:r>
              <a:rPr lang="de-DE" sz="1500" b="1" dirty="0">
                <a:solidFill>
                  <a:srgbClr val="292929"/>
                </a:solidFill>
              </a:rPr>
              <a:t>10</a:t>
            </a:r>
            <a:endParaRPr lang="en-GB" sz="1500" b="1" dirty="0">
              <a:solidFill>
                <a:srgbClr val="292929"/>
              </a:solidFill>
            </a:endParaRP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EB5E11D8-B2F3-4CA0-A0CC-B1B0E70D2309}"/>
              </a:ext>
            </a:extLst>
          </p:cNvPr>
          <p:cNvSpPr txBox="1"/>
          <p:nvPr/>
        </p:nvSpPr>
        <p:spPr>
          <a:xfrm>
            <a:off x="7160556" y="731834"/>
            <a:ext cx="1839215" cy="1569660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545455"/>
                </a:solidFill>
              </a:rPr>
              <a:t>Still open: Go higher with intensity!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5BEF285-191C-4FDF-B30A-335974724C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2979" y="465341"/>
            <a:ext cx="3019754" cy="2013169"/>
          </a:xfrm>
          <a:prstGeom prst="rect">
            <a:avLst/>
          </a:prstGeom>
        </p:spPr>
      </p:pic>
      <p:sp>
        <p:nvSpPr>
          <p:cNvPr id="9" name="Multiplikationszeichen 8">
            <a:extLst>
              <a:ext uri="{FF2B5EF4-FFF2-40B4-BE49-F238E27FC236}">
                <a16:creationId xmlns:a16="http://schemas.microsoft.com/office/drawing/2014/main" id="{6393541B-B747-47D7-83EC-3E340CC1E624}"/>
              </a:ext>
            </a:extLst>
          </p:cNvPr>
          <p:cNvSpPr/>
          <p:nvPr/>
        </p:nvSpPr>
        <p:spPr>
          <a:xfrm>
            <a:off x="9182569" y="81062"/>
            <a:ext cx="2957261" cy="2929783"/>
          </a:xfrm>
          <a:prstGeom prst="mathMultiply">
            <a:avLst>
              <a:gd name="adj1" fmla="val 8769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40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rafik 44">
            <a:extLst>
              <a:ext uri="{FF2B5EF4-FFF2-40B4-BE49-F238E27FC236}">
                <a16:creationId xmlns:a16="http://schemas.microsoft.com/office/drawing/2014/main" id="{23264DC0-983D-4EC1-BDF2-CAFEDEFFD7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57" y="2840301"/>
            <a:ext cx="5210067" cy="3710200"/>
          </a:xfrm>
          <a:prstGeom prst="rect">
            <a:avLst/>
          </a:prstGeom>
        </p:spPr>
      </p:pic>
      <p:sp>
        <p:nvSpPr>
          <p:cNvPr id="47" name="Inhaltsplatzhalter 46">
            <a:extLst>
              <a:ext uri="{FF2B5EF4-FFF2-40B4-BE49-F238E27FC236}">
                <a16:creationId xmlns:a16="http://schemas.microsoft.com/office/drawing/2014/main" id="{FFD9AF25-324C-4A37-98D2-9F490DBB7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Part of therapy control system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One task of PDG: translates the</a:t>
            </a:r>
            <a:br>
              <a:rPr lang="en-US" dirty="0"/>
            </a:br>
            <a:r>
              <a:rPr lang="en-US" dirty="0"/>
              <a:t>patient specific dose distribution into… 		…a machine specific intensity 							pattern along the scan path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D9C80C8-5A08-4C72-B804-461A00606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Materials and Methods:</a:t>
            </a:r>
            <a:br>
              <a:rPr lang="en-US" dirty="0"/>
            </a:br>
            <a:r>
              <a:rPr lang="en-US" dirty="0"/>
              <a:t>Process-Data-Generation (PDG)</a:t>
            </a:r>
            <a:endParaRPr lang="en-GB" dirty="0"/>
          </a:p>
        </p:txBody>
      </p:sp>
      <p:pic>
        <p:nvPicPr>
          <p:cNvPr id="43" name="Grafik 42">
            <a:extLst>
              <a:ext uri="{FF2B5EF4-FFF2-40B4-BE49-F238E27FC236}">
                <a16:creationId xmlns:a16="http://schemas.microsoft.com/office/drawing/2014/main" id="{056F0777-7B6F-40DC-BB4E-A57013163A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658" y="3731742"/>
            <a:ext cx="6331485" cy="3130172"/>
          </a:xfrm>
          <a:prstGeom prst="rect">
            <a:avLst/>
          </a:prstGeom>
        </p:spPr>
      </p:pic>
      <p:sp>
        <p:nvSpPr>
          <p:cNvPr id="4" name="Pfeil: nach unten gekrümmt 3">
            <a:extLst>
              <a:ext uri="{FF2B5EF4-FFF2-40B4-BE49-F238E27FC236}">
                <a16:creationId xmlns:a16="http://schemas.microsoft.com/office/drawing/2014/main" id="{0E5538E7-4B90-4756-BDDF-EAAA1291046E}"/>
              </a:ext>
            </a:extLst>
          </p:cNvPr>
          <p:cNvSpPr/>
          <p:nvPr/>
        </p:nvSpPr>
        <p:spPr>
          <a:xfrm>
            <a:off x="3254822" y="3026229"/>
            <a:ext cx="3464560" cy="103658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127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B62C8F-FED0-4907-AB3A-0DFA4DD83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Criteria for Intensity Pattern </a:t>
            </a:r>
            <a:br>
              <a:rPr lang="en-US" dirty="0"/>
            </a:br>
            <a:r>
              <a:rPr lang="en-US" dirty="0"/>
              <a:t>in Raster-Scanning Technique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979CC69-F3A3-473A-8C79-F81378248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3"/>
            <a:ext cx="7934960" cy="4525963"/>
          </a:xfrm>
        </p:spPr>
        <p:txBody>
          <a:bodyPr/>
          <a:lstStyle/>
          <a:p>
            <a:r>
              <a:rPr lang="en-US" dirty="0"/>
              <a:t>Intensity for each raster-point is set within several runs:</a:t>
            </a:r>
          </a:p>
          <a:p>
            <a:pPr lvl="1"/>
            <a:r>
              <a:rPr lang="en-US" dirty="0"/>
              <a:t>How fast is the position measurement detector system?</a:t>
            </a:r>
            <a:endParaRPr lang="en-US" sz="1800" dirty="0"/>
          </a:p>
          <a:p>
            <a:pPr lvl="1"/>
            <a:r>
              <a:rPr lang="en-US" dirty="0"/>
              <a:t>Take intensity fluctuations into account</a:t>
            </a:r>
          </a:p>
          <a:p>
            <a:pPr lvl="1"/>
            <a:r>
              <a:rPr lang="en-US" dirty="0"/>
              <a:t>Do not loose too much dose on the way while scanning</a:t>
            </a:r>
          </a:p>
          <a:p>
            <a:pPr lvl="1"/>
            <a:r>
              <a:rPr lang="en-US" dirty="0"/>
              <a:t>Intensity too high for the intensity monitors? </a:t>
            </a:r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en-US" dirty="0">
                <a:sym typeface="Wingdings" panose="05000000000000000000" pitchFamily="2" charset="2"/>
              </a:rPr>
              <a:t>Dynamic effects: intensity cannot be varied instantaneously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…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19361FE2-551B-4CE7-A57C-C7B8D2CAF9A2}"/>
              </a:ext>
            </a:extLst>
          </p:cNvPr>
          <p:cNvGrpSpPr/>
          <p:nvPr/>
        </p:nvGrpSpPr>
        <p:grpSpPr>
          <a:xfrm>
            <a:off x="8284407" y="1556749"/>
            <a:ext cx="3909526" cy="1619690"/>
            <a:chOff x="8284407" y="1556749"/>
            <a:chExt cx="3909526" cy="1619690"/>
          </a:xfrm>
        </p:grpSpPr>
        <p:cxnSp>
          <p:nvCxnSpPr>
            <p:cNvPr id="6" name="Gerade Verbindung mit Pfeil 5">
              <a:extLst>
                <a:ext uri="{FF2B5EF4-FFF2-40B4-BE49-F238E27FC236}">
                  <a16:creationId xmlns:a16="http://schemas.microsoft.com/office/drawing/2014/main" id="{D1885F13-0485-47FE-A76E-AB3A4D9E30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11791" y="1556749"/>
              <a:ext cx="0" cy="143502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Gerade Verbindung mit Pfeil 6">
              <a:extLst>
                <a:ext uri="{FF2B5EF4-FFF2-40B4-BE49-F238E27FC236}">
                  <a16:creationId xmlns:a16="http://schemas.microsoft.com/office/drawing/2014/main" id="{C994A678-D653-4898-8DB6-3E4A869666C3}"/>
                </a:ext>
              </a:extLst>
            </p:cNvPr>
            <p:cNvCxnSpPr>
              <a:cxnSpLocks/>
            </p:cNvCxnSpPr>
            <p:nvPr/>
          </p:nvCxnSpPr>
          <p:spPr>
            <a:xfrm>
              <a:off x="8479494" y="2993347"/>
              <a:ext cx="16628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1D162852-13FE-495E-B48D-2E76551B4921}"/>
                </a:ext>
              </a:extLst>
            </p:cNvPr>
            <p:cNvSpPr/>
            <p:nvPr/>
          </p:nvSpPr>
          <p:spPr>
            <a:xfrm>
              <a:off x="8551497" y="1824780"/>
              <a:ext cx="1663795" cy="660179"/>
            </a:xfrm>
            <a:custGeom>
              <a:avLst/>
              <a:gdLst>
                <a:gd name="connsiteX0" fmla="*/ 0 w 3932608"/>
                <a:gd name="connsiteY0" fmla="*/ 501889 h 1375038"/>
                <a:gd name="connsiteX1" fmla="*/ 68752 w 3932608"/>
                <a:gd name="connsiteY1" fmla="*/ 385011 h 1375038"/>
                <a:gd name="connsiteX2" fmla="*/ 110003 w 3932608"/>
                <a:gd name="connsiteY2" fmla="*/ 316259 h 1375038"/>
                <a:gd name="connsiteX3" fmla="*/ 137504 w 3932608"/>
                <a:gd name="connsiteY3" fmla="*/ 261257 h 1375038"/>
                <a:gd name="connsiteX4" fmla="*/ 220006 w 3932608"/>
                <a:gd name="connsiteY4" fmla="*/ 178755 h 1375038"/>
                <a:gd name="connsiteX5" fmla="*/ 398761 w 3932608"/>
                <a:gd name="connsiteY5" fmla="*/ 34376 h 1375038"/>
                <a:gd name="connsiteX6" fmla="*/ 440012 w 3932608"/>
                <a:gd name="connsiteY6" fmla="*/ 6875 h 1375038"/>
                <a:gd name="connsiteX7" fmla="*/ 501889 w 3932608"/>
                <a:gd name="connsiteY7" fmla="*/ 0 h 1375038"/>
                <a:gd name="connsiteX8" fmla="*/ 818148 w 3932608"/>
                <a:gd name="connsiteY8" fmla="*/ 82502 h 1375038"/>
                <a:gd name="connsiteX9" fmla="*/ 852524 w 3932608"/>
                <a:gd name="connsiteY9" fmla="*/ 144379 h 1375038"/>
                <a:gd name="connsiteX10" fmla="*/ 873149 w 3932608"/>
                <a:gd name="connsiteY10" fmla="*/ 261257 h 1375038"/>
                <a:gd name="connsiteX11" fmla="*/ 880024 w 3932608"/>
                <a:gd name="connsiteY11" fmla="*/ 309384 h 1375038"/>
                <a:gd name="connsiteX12" fmla="*/ 935026 w 3932608"/>
                <a:gd name="connsiteY12" fmla="*/ 453762 h 1375038"/>
                <a:gd name="connsiteX13" fmla="*/ 1031278 w 3932608"/>
                <a:gd name="connsiteY13" fmla="*/ 687519 h 1375038"/>
                <a:gd name="connsiteX14" fmla="*/ 1079405 w 3932608"/>
                <a:gd name="connsiteY14" fmla="*/ 776896 h 1375038"/>
                <a:gd name="connsiteX15" fmla="*/ 1100030 w 3932608"/>
                <a:gd name="connsiteY15" fmla="*/ 838773 h 1375038"/>
                <a:gd name="connsiteX16" fmla="*/ 1168782 w 3932608"/>
                <a:gd name="connsiteY16" fmla="*/ 962526 h 1375038"/>
                <a:gd name="connsiteX17" fmla="*/ 1416289 w 3932608"/>
                <a:gd name="connsiteY17" fmla="*/ 1251284 h 1375038"/>
                <a:gd name="connsiteX18" fmla="*/ 1636295 w 3932608"/>
                <a:gd name="connsiteY18" fmla="*/ 1368162 h 1375038"/>
                <a:gd name="connsiteX19" fmla="*/ 1718797 w 3932608"/>
                <a:gd name="connsiteY19" fmla="*/ 1375038 h 1375038"/>
                <a:gd name="connsiteX20" fmla="*/ 1863176 w 3932608"/>
                <a:gd name="connsiteY20" fmla="*/ 1368162 h 1375038"/>
                <a:gd name="connsiteX21" fmla="*/ 1938803 w 3932608"/>
                <a:gd name="connsiteY21" fmla="*/ 1271910 h 1375038"/>
                <a:gd name="connsiteX22" fmla="*/ 2021305 w 3932608"/>
                <a:gd name="connsiteY22" fmla="*/ 1058779 h 1375038"/>
                <a:gd name="connsiteX23" fmla="*/ 2103808 w 3932608"/>
                <a:gd name="connsiteY23" fmla="*/ 880024 h 1375038"/>
                <a:gd name="connsiteX24" fmla="*/ 2151934 w 3932608"/>
                <a:gd name="connsiteY24" fmla="*/ 783771 h 1375038"/>
                <a:gd name="connsiteX25" fmla="*/ 2200060 w 3932608"/>
                <a:gd name="connsiteY25" fmla="*/ 673768 h 1375038"/>
                <a:gd name="connsiteX26" fmla="*/ 2261937 w 3932608"/>
                <a:gd name="connsiteY26" fmla="*/ 584391 h 1375038"/>
                <a:gd name="connsiteX27" fmla="*/ 2323814 w 3932608"/>
                <a:gd name="connsiteY27" fmla="*/ 515639 h 1375038"/>
                <a:gd name="connsiteX28" fmla="*/ 2495693 w 3932608"/>
                <a:gd name="connsiteY28" fmla="*/ 385011 h 1375038"/>
                <a:gd name="connsiteX29" fmla="*/ 2598821 w 3932608"/>
                <a:gd name="connsiteY29" fmla="*/ 323134 h 1375038"/>
                <a:gd name="connsiteX30" fmla="*/ 2873829 w 3932608"/>
                <a:gd name="connsiteY30" fmla="*/ 192505 h 1375038"/>
                <a:gd name="connsiteX31" fmla="*/ 3107585 w 3932608"/>
                <a:gd name="connsiteY31" fmla="*/ 61877 h 1375038"/>
                <a:gd name="connsiteX32" fmla="*/ 3300090 w 3932608"/>
                <a:gd name="connsiteY32" fmla="*/ 89378 h 1375038"/>
                <a:gd name="connsiteX33" fmla="*/ 3361967 w 3932608"/>
                <a:gd name="connsiteY33" fmla="*/ 137504 h 1375038"/>
                <a:gd name="connsiteX34" fmla="*/ 3437594 w 3932608"/>
                <a:gd name="connsiteY34" fmla="*/ 220006 h 1375038"/>
                <a:gd name="connsiteX35" fmla="*/ 3465095 w 3932608"/>
                <a:gd name="connsiteY35" fmla="*/ 275008 h 1375038"/>
                <a:gd name="connsiteX36" fmla="*/ 3499471 w 3932608"/>
                <a:gd name="connsiteY36" fmla="*/ 350635 h 1375038"/>
                <a:gd name="connsiteX37" fmla="*/ 3575098 w 3932608"/>
                <a:gd name="connsiteY37" fmla="*/ 584391 h 1375038"/>
                <a:gd name="connsiteX38" fmla="*/ 3616349 w 3932608"/>
                <a:gd name="connsiteY38" fmla="*/ 666893 h 1375038"/>
                <a:gd name="connsiteX39" fmla="*/ 3657600 w 3932608"/>
                <a:gd name="connsiteY39" fmla="*/ 763146 h 1375038"/>
                <a:gd name="connsiteX40" fmla="*/ 3712602 w 3932608"/>
                <a:gd name="connsiteY40" fmla="*/ 838773 h 1375038"/>
                <a:gd name="connsiteX41" fmla="*/ 3815730 w 3932608"/>
                <a:gd name="connsiteY41" fmla="*/ 921275 h 1375038"/>
                <a:gd name="connsiteX42" fmla="*/ 3898232 w 3932608"/>
                <a:gd name="connsiteY42" fmla="*/ 969402 h 1375038"/>
                <a:gd name="connsiteX43" fmla="*/ 3932608 w 3932608"/>
                <a:gd name="connsiteY43" fmla="*/ 990027 h 1375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932608" h="1375038">
                  <a:moveTo>
                    <a:pt x="0" y="501889"/>
                  </a:moveTo>
                  <a:cubicBezTo>
                    <a:pt x="26070" y="423682"/>
                    <a:pt x="-68" y="488242"/>
                    <a:pt x="68752" y="385011"/>
                  </a:cubicBezTo>
                  <a:cubicBezTo>
                    <a:pt x="83577" y="362774"/>
                    <a:pt x="97024" y="339622"/>
                    <a:pt x="110003" y="316259"/>
                  </a:cubicBezTo>
                  <a:cubicBezTo>
                    <a:pt x="119958" y="298340"/>
                    <a:pt x="124699" y="277263"/>
                    <a:pt x="137504" y="261257"/>
                  </a:cubicBezTo>
                  <a:cubicBezTo>
                    <a:pt x="161799" y="230888"/>
                    <a:pt x="190641" y="204256"/>
                    <a:pt x="220006" y="178755"/>
                  </a:cubicBezTo>
                  <a:cubicBezTo>
                    <a:pt x="277836" y="128534"/>
                    <a:pt x="335032" y="76863"/>
                    <a:pt x="398761" y="34376"/>
                  </a:cubicBezTo>
                  <a:cubicBezTo>
                    <a:pt x="412511" y="25209"/>
                    <a:pt x="424334" y="12101"/>
                    <a:pt x="440012" y="6875"/>
                  </a:cubicBezTo>
                  <a:cubicBezTo>
                    <a:pt x="459700" y="312"/>
                    <a:pt x="481263" y="2292"/>
                    <a:pt x="501889" y="0"/>
                  </a:cubicBezTo>
                  <a:cubicBezTo>
                    <a:pt x="701882" y="24999"/>
                    <a:pt x="738725" y="-33021"/>
                    <a:pt x="818148" y="82502"/>
                  </a:cubicBezTo>
                  <a:cubicBezTo>
                    <a:pt x="831515" y="101945"/>
                    <a:pt x="841065" y="123753"/>
                    <a:pt x="852524" y="144379"/>
                  </a:cubicBezTo>
                  <a:cubicBezTo>
                    <a:pt x="868573" y="256727"/>
                    <a:pt x="847756" y="117359"/>
                    <a:pt x="873149" y="261257"/>
                  </a:cubicBezTo>
                  <a:cubicBezTo>
                    <a:pt x="875965" y="277216"/>
                    <a:pt x="876094" y="293663"/>
                    <a:pt x="880024" y="309384"/>
                  </a:cubicBezTo>
                  <a:cubicBezTo>
                    <a:pt x="892780" y="360406"/>
                    <a:pt x="915983" y="404795"/>
                    <a:pt x="935026" y="453762"/>
                  </a:cubicBezTo>
                  <a:cubicBezTo>
                    <a:pt x="980142" y="569775"/>
                    <a:pt x="898321" y="440603"/>
                    <a:pt x="1031278" y="687519"/>
                  </a:cubicBezTo>
                  <a:cubicBezTo>
                    <a:pt x="1047320" y="717311"/>
                    <a:pt x="1065403" y="746092"/>
                    <a:pt x="1079405" y="776896"/>
                  </a:cubicBezTo>
                  <a:cubicBezTo>
                    <a:pt x="1088402" y="796689"/>
                    <a:pt x="1090598" y="819184"/>
                    <a:pt x="1100030" y="838773"/>
                  </a:cubicBezTo>
                  <a:cubicBezTo>
                    <a:pt x="1120501" y="881291"/>
                    <a:pt x="1141921" y="923727"/>
                    <a:pt x="1168782" y="962526"/>
                  </a:cubicBezTo>
                  <a:cubicBezTo>
                    <a:pt x="1253702" y="1085188"/>
                    <a:pt x="1291871" y="1170412"/>
                    <a:pt x="1416289" y="1251284"/>
                  </a:cubicBezTo>
                  <a:cubicBezTo>
                    <a:pt x="1506391" y="1309850"/>
                    <a:pt x="1539956" y="1348091"/>
                    <a:pt x="1636295" y="1368162"/>
                  </a:cubicBezTo>
                  <a:cubicBezTo>
                    <a:pt x="1663311" y="1373790"/>
                    <a:pt x="1691296" y="1372746"/>
                    <a:pt x="1718797" y="1375038"/>
                  </a:cubicBezTo>
                  <a:cubicBezTo>
                    <a:pt x="1766923" y="1372746"/>
                    <a:pt x="1816142" y="1378614"/>
                    <a:pt x="1863176" y="1368162"/>
                  </a:cubicBezTo>
                  <a:cubicBezTo>
                    <a:pt x="1897045" y="1360635"/>
                    <a:pt x="1929360" y="1294129"/>
                    <a:pt x="1938803" y="1271910"/>
                  </a:cubicBezTo>
                  <a:cubicBezTo>
                    <a:pt x="1968600" y="1201799"/>
                    <a:pt x="1989381" y="1127948"/>
                    <a:pt x="2021305" y="1058779"/>
                  </a:cubicBezTo>
                  <a:cubicBezTo>
                    <a:pt x="2048806" y="999194"/>
                    <a:pt x="2075651" y="939302"/>
                    <a:pt x="2103808" y="880024"/>
                  </a:cubicBezTo>
                  <a:cubicBezTo>
                    <a:pt x="2119199" y="847622"/>
                    <a:pt x="2137556" y="816635"/>
                    <a:pt x="2151934" y="783771"/>
                  </a:cubicBezTo>
                  <a:cubicBezTo>
                    <a:pt x="2167976" y="747103"/>
                    <a:pt x="2180726" y="708811"/>
                    <a:pt x="2200060" y="673768"/>
                  </a:cubicBezTo>
                  <a:cubicBezTo>
                    <a:pt x="2217565" y="642041"/>
                    <a:pt x="2239605" y="612926"/>
                    <a:pt x="2261937" y="584391"/>
                  </a:cubicBezTo>
                  <a:cubicBezTo>
                    <a:pt x="2280939" y="560111"/>
                    <a:pt x="2301487" y="536903"/>
                    <a:pt x="2323814" y="515639"/>
                  </a:cubicBezTo>
                  <a:cubicBezTo>
                    <a:pt x="2372965" y="468829"/>
                    <a:pt x="2438818" y="421573"/>
                    <a:pt x="2495693" y="385011"/>
                  </a:cubicBezTo>
                  <a:cubicBezTo>
                    <a:pt x="2529415" y="363333"/>
                    <a:pt x="2562964" y="341062"/>
                    <a:pt x="2598821" y="323134"/>
                  </a:cubicBezTo>
                  <a:cubicBezTo>
                    <a:pt x="2725037" y="260026"/>
                    <a:pt x="2742742" y="283696"/>
                    <a:pt x="2873829" y="192505"/>
                  </a:cubicBezTo>
                  <a:cubicBezTo>
                    <a:pt x="3053408" y="67580"/>
                    <a:pt x="2970011" y="99396"/>
                    <a:pt x="3107585" y="61877"/>
                  </a:cubicBezTo>
                  <a:cubicBezTo>
                    <a:pt x="3171753" y="71044"/>
                    <a:pt x="3237958" y="70906"/>
                    <a:pt x="3300090" y="89378"/>
                  </a:cubicBezTo>
                  <a:cubicBezTo>
                    <a:pt x="3325136" y="96824"/>
                    <a:pt x="3343490" y="119027"/>
                    <a:pt x="3361967" y="137504"/>
                  </a:cubicBezTo>
                  <a:cubicBezTo>
                    <a:pt x="3383316" y="158853"/>
                    <a:pt x="3420737" y="193785"/>
                    <a:pt x="3437594" y="220006"/>
                  </a:cubicBezTo>
                  <a:cubicBezTo>
                    <a:pt x="3448678" y="237249"/>
                    <a:pt x="3456320" y="256483"/>
                    <a:pt x="3465095" y="275008"/>
                  </a:cubicBezTo>
                  <a:cubicBezTo>
                    <a:pt x="3476949" y="300033"/>
                    <a:pt x="3490947" y="324288"/>
                    <a:pt x="3499471" y="350635"/>
                  </a:cubicBezTo>
                  <a:cubicBezTo>
                    <a:pt x="3524680" y="428554"/>
                    <a:pt x="3542837" y="509118"/>
                    <a:pt x="3575098" y="584391"/>
                  </a:cubicBezTo>
                  <a:cubicBezTo>
                    <a:pt x="3639670" y="735054"/>
                    <a:pt x="3557128" y="548448"/>
                    <a:pt x="3616349" y="666893"/>
                  </a:cubicBezTo>
                  <a:cubicBezTo>
                    <a:pt x="3640570" y="715336"/>
                    <a:pt x="3621267" y="702592"/>
                    <a:pt x="3657600" y="763146"/>
                  </a:cubicBezTo>
                  <a:cubicBezTo>
                    <a:pt x="3673637" y="789875"/>
                    <a:pt x="3691893" y="815476"/>
                    <a:pt x="3712602" y="838773"/>
                  </a:cubicBezTo>
                  <a:cubicBezTo>
                    <a:pt x="3732983" y="861702"/>
                    <a:pt x="3787802" y="903636"/>
                    <a:pt x="3815730" y="921275"/>
                  </a:cubicBezTo>
                  <a:cubicBezTo>
                    <a:pt x="3842648" y="938276"/>
                    <a:pt x="3870483" y="953793"/>
                    <a:pt x="3898232" y="969402"/>
                  </a:cubicBezTo>
                  <a:cubicBezTo>
                    <a:pt x="3932976" y="988946"/>
                    <a:pt x="3917112" y="974531"/>
                    <a:pt x="3932608" y="990027"/>
                  </a:cubicBezTo>
                </a:path>
              </a:pathLst>
            </a:custGeom>
            <a:ln w="2540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25929673-CB29-4C4B-9FA9-8F13EAF7D209}"/>
                </a:ext>
              </a:extLst>
            </p:cNvPr>
            <p:cNvSpPr/>
            <p:nvPr/>
          </p:nvSpPr>
          <p:spPr>
            <a:xfrm>
              <a:off x="8546678" y="1658854"/>
              <a:ext cx="1668614" cy="1139337"/>
            </a:xfrm>
            <a:custGeom>
              <a:avLst/>
              <a:gdLst>
                <a:gd name="connsiteX0" fmla="*/ 0 w 4008234"/>
                <a:gd name="connsiteY0" fmla="*/ 776897 h 2138184"/>
                <a:gd name="connsiteX1" fmla="*/ 151254 w 4008234"/>
                <a:gd name="connsiteY1" fmla="*/ 378136 h 2138184"/>
                <a:gd name="connsiteX2" fmla="*/ 275007 w 4008234"/>
                <a:gd name="connsiteY2" fmla="*/ 220006 h 2138184"/>
                <a:gd name="connsiteX3" fmla="*/ 309383 w 4008234"/>
                <a:gd name="connsiteY3" fmla="*/ 178755 h 2138184"/>
                <a:gd name="connsiteX4" fmla="*/ 412511 w 4008234"/>
                <a:gd name="connsiteY4" fmla="*/ 96253 h 2138184"/>
                <a:gd name="connsiteX5" fmla="*/ 453762 w 4008234"/>
                <a:gd name="connsiteY5" fmla="*/ 61877 h 2138184"/>
                <a:gd name="connsiteX6" fmla="*/ 570640 w 4008234"/>
                <a:gd name="connsiteY6" fmla="*/ 6876 h 2138184"/>
                <a:gd name="connsiteX7" fmla="*/ 673768 w 4008234"/>
                <a:gd name="connsiteY7" fmla="*/ 0 h 2138184"/>
                <a:gd name="connsiteX8" fmla="*/ 845648 w 4008234"/>
                <a:gd name="connsiteY8" fmla="*/ 6876 h 2138184"/>
                <a:gd name="connsiteX9" fmla="*/ 859398 w 4008234"/>
                <a:gd name="connsiteY9" fmla="*/ 27501 h 2138184"/>
                <a:gd name="connsiteX10" fmla="*/ 886899 w 4008234"/>
                <a:gd name="connsiteY10" fmla="*/ 61877 h 2138184"/>
                <a:gd name="connsiteX11" fmla="*/ 907524 w 4008234"/>
                <a:gd name="connsiteY11" fmla="*/ 130629 h 2138184"/>
                <a:gd name="connsiteX12" fmla="*/ 914400 w 4008234"/>
                <a:gd name="connsiteY12" fmla="*/ 171880 h 2138184"/>
                <a:gd name="connsiteX13" fmla="*/ 921275 w 4008234"/>
                <a:gd name="connsiteY13" fmla="*/ 192506 h 2138184"/>
                <a:gd name="connsiteX14" fmla="*/ 948776 w 4008234"/>
                <a:gd name="connsiteY14" fmla="*/ 316259 h 2138184"/>
                <a:gd name="connsiteX15" fmla="*/ 969401 w 4008234"/>
                <a:gd name="connsiteY15" fmla="*/ 543140 h 2138184"/>
                <a:gd name="connsiteX16" fmla="*/ 983152 w 4008234"/>
                <a:gd name="connsiteY16" fmla="*/ 591267 h 2138184"/>
                <a:gd name="connsiteX17" fmla="*/ 990027 w 4008234"/>
                <a:gd name="connsiteY17" fmla="*/ 632518 h 2138184"/>
                <a:gd name="connsiteX18" fmla="*/ 1003777 w 4008234"/>
                <a:gd name="connsiteY18" fmla="*/ 708145 h 2138184"/>
                <a:gd name="connsiteX19" fmla="*/ 1010652 w 4008234"/>
                <a:gd name="connsiteY19" fmla="*/ 921276 h 2138184"/>
                <a:gd name="connsiteX20" fmla="*/ 1024403 w 4008234"/>
                <a:gd name="connsiteY20" fmla="*/ 969402 h 2138184"/>
                <a:gd name="connsiteX21" fmla="*/ 1072529 w 4008234"/>
                <a:gd name="connsiteY21" fmla="*/ 1196283 h 2138184"/>
                <a:gd name="connsiteX22" fmla="*/ 1203158 w 4008234"/>
                <a:gd name="connsiteY22" fmla="*/ 1567543 h 2138184"/>
                <a:gd name="connsiteX23" fmla="*/ 1251284 w 4008234"/>
                <a:gd name="connsiteY23" fmla="*/ 1663796 h 2138184"/>
                <a:gd name="connsiteX24" fmla="*/ 1381912 w 4008234"/>
                <a:gd name="connsiteY24" fmla="*/ 1849426 h 2138184"/>
                <a:gd name="connsiteX25" fmla="*/ 1560667 w 4008234"/>
                <a:gd name="connsiteY25" fmla="*/ 2000680 h 2138184"/>
                <a:gd name="connsiteX26" fmla="*/ 1705046 w 4008234"/>
                <a:gd name="connsiteY26" fmla="*/ 2083182 h 2138184"/>
                <a:gd name="connsiteX27" fmla="*/ 1773798 w 4008234"/>
                <a:gd name="connsiteY27" fmla="*/ 2117558 h 2138184"/>
                <a:gd name="connsiteX28" fmla="*/ 1890676 w 4008234"/>
                <a:gd name="connsiteY28" fmla="*/ 2138184 h 2138184"/>
                <a:gd name="connsiteX29" fmla="*/ 1959428 w 4008234"/>
                <a:gd name="connsiteY29" fmla="*/ 2117558 h 2138184"/>
                <a:gd name="connsiteX30" fmla="*/ 1986929 w 4008234"/>
                <a:gd name="connsiteY30" fmla="*/ 2069432 h 2138184"/>
                <a:gd name="connsiteX31" fmla="*/ 2021305 w 4008234"/>
                <a:gd name="connsiteY31" fmla="*/ 1986930 h 2138184"/>
                <a:gd name="connsiteX32" fmla="*/ 2062556 w 4008234"/>
                <a:gd name="connsiteY32" fmla="*/ 1821925 h 2138184"/>
                <a:gd name="connsiteX33" fmla="*/ 2083182 w 4008234"/>
                <a:gd name="connsiteY33" fmla="*/ 1760048 h 2138184"/>
                <a:gd name="connsiteX34" fmla="*/ 2096932 w 4008234"/>
                <a:gd name="connsiteY34" fmla="*/ 1705047 h 2138184"/>
                <a:gd name="connsiteX35" fmla="*/ 2117558 w 4008234"/>
                <a:gd name="connsiteY35" fmla="*/ 1553793 h 2138184"/>
                <a:gd name="connsiteX36" fmla="*/ 2138183 w 4008234"/>
                <a:gd name="connsiteY36" fmla="*/ 1409414 h 2138184"/>
                <a:gd name="connsiteX37" fmla="*/ 2151933 w 4008234"/>
                <a:gd name="connsiteY37" fmla="*/ 1368163 h 2138184"/>
                <a:gd name="connsiteX38" fmla="*/ 2165684 w 4008234"/>
                <a:gd name="connsiteY38" fmla="*/ 1299411 h 2138184"/>
                <a:gd name="connsiteX39" fmla="*/ 2186309 w 4008234"/>
                <a:gd name="connsiteY39" fmla="*/ 1251285 h 2138184"/>
                <a:gd name="connsiteX40" fmla="*/ 2206935 w 4008234"/>
                <a:gd name="connsiteY40" fmla="*/ 1168782 h 2138184"/>
                <a:gd name="connsiteX41" fmla="*/ 2227561 w 4008234"/>
                <a:gd name="connsiteY41" fmla="*/ 1120656 h 2138184"/>
                <a:gd name="connsiteX42" fmla="*/ 2241311 w 4008234"/>
                <a:gd name="connsiteY42" fmla="*/ 1031279 h 2138184"/>
                <a:gd name="connsiteX43" fmla="*/ 2248186 w 4008234"/>
                <a:gd name="connsiteY43" fmla="*/ 990027 h 2138184"/>
                <a:gd name="connsiteX44" fmla="*/ 2268812 w 4008234"/>
                <a:gd name="connsiteY44" fmla="*/ 935026 h 2138184"/>
                <a:gd name="connsiteX45" fmla="*/ 2296312 w 4008234"/>
                <a:gd name="connsiteY45" fmla="*/ 811273 h 2138184"/>
                <a:gd name="connsiteX46" fmla="*/ 2316938 w 4008234"/>
                <a:gd name="connsiteY46" fmla="*/ 749396 h 2138184"/>
                <a:gd name="connsiteX47" fmla="*/ 2337564 w 4008234"/>
                <a:gd name="connsiteY47" fmla="*/ 715020 h 2138184"/>
                <a:gd name="connsiteX48" fmla="*/ 2399440 w 4008234"/>
                <a:gd name="connsiteY48" fmla="*/ 543140 h 2138184"/>
                <a:gd name="connsiteX49" fmla="*/ 2440691 w 4008234"/>
                <a:gd name="connsiteY49" fmla="*/ 460638 h 2138184"/>
                <a:gd name="connsiteX50" fmla="*/ 2633197 w 4008234"/>
                <a:gd name="connsiteY50" fmla="*/ 261257 h 2138184"/>
                <a:gd name="connsiteX51" fmla="*/ 2695073 w 4008234"/>
                <a:gd name="connsiteY51" fmla="*/ 206256 h 2138184"/>
                <a:gd name="connsiteX52" fmla="*/ 2908204 w 4008234"/>
                <a:gd name="connsiteY52" fmla="*/ 75627 h 2138184"/>
                <a:gd name="connsiteX53" fmla="*/ 2963206 w 4008234"/>
                <a:gd name="connsiteY53" fmla="*/ 55002 h 2138184"/>
                <a:gd name="connsiteX54" fmla="*/ 3038833 w 4008234"/>
                <a:gd name="connsiteY54" fmla="*/ 48127 h 2138184"/>
                <a:gd name="connsiteX55" fmla="*/ 3334466 w 4008234"/>
                <a:gd name="connsiteY55" fmla="*/ 55002 h 2138184"/>
                <a:gd name="connsiteX56" fmla="*/ 3355091 w 4008234"/>
                <a:gd name="connsiteY56" fmla="*/ 61877 h 2138184"/>
                <a:gd name="connsiteX57" fmla="*/ 3423843 w 4008234"/>
                <a:gd name="connsiteY57" fmla="*/ 137504 h 2138184"/>
                <a:gd name="connsiteX58" fmla="*/ 3465094 w 4008234"/>
                <a:gd name="connsiteY58" fmla="*/ 254382 h 2138184"/>
                <a:gd name="connsiteX59" fmla="*/ 3492595 w 4008234"/>
                <a:gd name="connsiteY59" fmla="*/ 350635 h 2138184"/>
                <a:gd name="connsiteX60" fmla="*/ 3506346 w 4008234"/>
                <a:gd name="connsiteY60" fmla="*/ 398761 h 2138184"/>
                <a:gd name="connsiteX61" fmla="*/ 3513221 w 4008234"/>
                <a:gd name="connsiteY61" fmla="*/ 440012 h 2138184"/>
                <a:gd name="connsiteX62" fmla="*/ 3533846 w 4008234"/>
                <a:gd name="connsiteY62" fmla="*/ 660018 h 2138184"/>
                <a:gd name="connsiteX63" fmla="*/ 3540721 w 4008234"/>
                <a:gd name="connsiteY63" fmla="*/ 701270 h 2138184"/>
                <a:gd name="connsiteX64" fmla="*/ 3547597 w 4008234"/>
                <a:gd name="connsiteY64" fmla="*/ 721895 h 2138184"/>
                <a:gd name="connsiteX65" fmla="*/ 3561347 w 4008234"/>
                <a:gd name="connsiteY65" fmla="*/ 790647 h 2138184"/>
                <a:gd name="connsiteX66" fmla="*/ 3568222 w 4008234"/>
                <a:gd name="connsiteY66" fmla="*/ 818148 h 2138184"/>
                <a:gd name="connsiteX67" fmla="*/ 3575097 w 4008234"/>
                <a:gd name="connsiteY67" fmla="*/ 859399 h 2138184"/>
                <a:gd name="connsiteX68" fmla="*/ 3588848 w 4008234"/>
                <a:gd name="connsiteY68" fmla="*/ 914400 h 2138184"/>
                <a:gd name="connsiteX69" fmla="*/ 3595723 w 4008234"/>
                <a:gd name="connsiteY69" fmla="*/ 976277 h 2138184"/>
                <a:gd name="connsiteX70" fmla="*/ 3636974 w 4008234"/>
                <a:gd name="connsiteY70" fmla="*/ 1141282 h 2138184"/>
                <a:gd name="connsiteX71" fmla="*/ 3657600 w 4008234"/>
                <a:gd name="connsiteY71" fmla="*/ 1258160 h 2138184"/>
                <a:gd name="connsiteX72" fmla="*/ 3671350 w 4008234"/>
                <a:gd name="connsiteY72" fmla="*/ 1326912 h 2138184"/>
                <a:gd name="connsiteX73" fmla="*/ 3691976 w 4008234"/>
                <a:gd name="connsiteY73" fmla="*/ 1361288 h 2138184"/>
                <a:gd name="connsiteX74" fmla="*/ 3795103 w 4008234"/>
                <a:gd name="connsiteY74" fmla="*/ 1540042 h 2138184"/>
                <a:gd name="connsiteX75" fmla="*/ 3898231 w 4008234"/>
                <a:gd name="connsiteY75" fmla="*/ 1656921 h 2138184"/>
                <a:gd name="connsiteX76" fmla="*/ 3973858 w 4008234"/>
                <a:gd name="connsiteY76" fmla="*/ 1698172 h 2138184"/>
                <a:gd name="connsiteX77" fmla="*/ 4008234 w 4008234"/>
                <a:gd name="connsiteY77" fmla="*/ 1718797 h 2138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4008234" h="2138184">
                  <a:moveTo>
                    <a:pt x="0" y="776897"/>
                  </a:moveTo>
                  <a:cubicBezTo>
                    <a:pt x="20608" y="716545"/>
                    <a:pt x="92813" y="471110"/>
                    <a:pt x="151254" y="378136"/>
                  </a:cubicBezTo>
                  <a:cubicBezTo>
                    <a:pt x="153250" y="374961"/>
                    <a:pt x="243856" y="258079"/>
                    <a:pt x="275007" y="220006"/>
                  </a:cubicBezTo>
                  <a:cubicBezTo>
                    <a:pt x="286341" y="206153"/>
                    <a:pt x="295793" y="190404"/>
                    <a:pt x="309383" y="178755"/>
                  </a:cubicBezTo>
                  <a:cubicBezTo>
                    <a:pt x="408057" y="94177"/>
                    <a:pt x="304652" y="180999"/>
                    <a:pt x="412511" y="96253"/>
                  </a:cubicBezTo>
                  <a:cubicBezTo>
                    <a:pt x="426585" y="85195"/>
                    <a:pt x="439046" y="72065"/>
                    <a:pt x="453762" y="61877"/>
                  </a:cubicBezTo>
                  <a:cubicBezTo>
                    <a:pt x="480118" y="43631"/>
                    <a:pt x="542445" y="12515"/>
                    <a:pt x="570640" y="6876"/>
                  </a:cubicBezTo>
                  <a:cubicBezTo>
                    <a:pt x="604423" y="119"/>
                    <a:pt x="639392" y="2292"/>
                    <a:pt x="673768" y="0"/>
                  </a:cubicBezTo>
                  <a:cubicBezTo>
                    <a:pt x="731061" y="2292"/>
                    <a:pt x="788928" y="-1527"/>
                    <a:pt x="845648" y="6876"/>
                  </a:cubicBezTo>
                  <a:cubicBezTo>
                    <a:pt x="853822" y="8087"/>
                    <a:pt x="854236" y="21049"/>
                    <a:pt x="859398" y="27501"/>
                  </a:cubicBezTo>
                  <a:cubicBezTo>
                    <a:pt x="873686" y="45361"/>
                    <a:pt x="876317" y="38066"/>
                    <a:pt x="886899" y="61877"/>
                  </a:cubicBezTo>
                  <a:cubicBezTo>
                    <a:pt x="893278" y="76229"/>
                    <a:pt x="903887" y="112447"/>
                    <a:pt x="907524" y="130629"/>
                  </a:cubicBezTo>
                  <a:cubicBezTo>
                    <a:pt x="910258" y="144298"/>
                    <a:pt x="911376" y="158272"/>
                    <a:pt x="914400" y="171880"/>
                  </a:cubicBezTo>
                  <a:cubicBezTo>
                    <a:pt x="915972" y="178955"/>
                    <a:pt x="919854" y="185400"/>
                    <a:pt x="921275" y="192506"/>
                  </a:cubicBezTo>
                  <a:cubicBezTo>
                    <a:pt x="945473" y="313499"/>
                    <a:pt x="922015" y="235981"/>
                    <a:pt x="948776" y="316259"/>
                  </a:cubicBezTo>
                  <a:cubicBezTo>
                    <a:pt x="955651" y="391886"/>
                    <a:pt x="959982" y="467788"/>
                    <a:pt x="969401" y="543140"/>
                  </a:cubicBezTo>
                  <a:cubicBezTo>
                    <a:pt x="971470" y="559695"/>
                    <a:pt x="979400" y="575010"/>
                    <a:pt x="983152" y="591267"/>
                  </a:cubicBezTo>
                  <a:cubicBezTo>
                    <a:pt x="986287" y="604850"/>
                    <a:pt x="987293" y="618849"/>
                    <a:pt x="990027" y="632518"/>
                  </a:cubicBezTo>
                  <a:cubicBezTo>
                    <a:pt x="1006235" y="713558"/>
                    <a:pt x="986300" y="585803"/>
                    <a:pt x="1003777" y="708145"/>
                  </a:cubicBezTo>
                  <a:cubicBezTo>
                    <a:pt x="1006069" y="779189"/>
                    <a:pt x="1005058" y="850416"/>
                    <a:pt x="1010652" y="921276"/>
                  </a:cubicBezTo>
                  <a:cubicBezTo>
                    <a:pt x="1011965" y="937908"/>
                    <a:pt x="1021504" y="952972"/>
                    <a:pt x="1024403" y="969402"/>
                  </a:cubicBezTo>
                  <a:cubicBezTo>
                    <a:pt x="1051548" y="1123220"/>
                    <a:pt x="990342" y="942872"/>
                    <a:pt x="1072529" y="1196283"/>
                  </a:cubicBezTo>
                  <a:cubicBezTo>
                    <a:pt x="1125222" y="1358755"/>
                    <a:pt x="1141322" y="1430622"/>
                    <a:pt x="1203158" y="1567543"/>
                  </a:cubicBezTo>
                  <a:cubicBezTo>
                    <a:pt x="1217922" y="1600235"/>
                    <a:pt x="1233386" y="1632709"/>
                    <a:pt x="1251284" y="1663796"/>
                  </a:cubicBezTo>
                  <a:cubicBezTo>
                    <a:pt x="1293269" y="1736718"/>
                    <a:pt x="1325193" y="1792707"/>
                    <a:pt x="1381912" y="1849426"/>
                  </a:cubicBezTo>
                  <a:cubicBezTo>
                    <a:pt x="1420445" y="1887959"/>
                    <a:pt x="1520958" y="1974207"/>
                    <a:pt x="1560667" y="2000680"/>
                  </a:cubicBezTo>
                  <a:cubicBezTo>
                    <a:pt x="1606787" y="2031427"/>
                    <a:pt x="1656445" y="2056530"/>
                    <a:pt x="1705046" y="2083182"/>
                  </a:cubicBezTo>
                  <a:cubicBezTo>
                    <a:pt x="1727512" y="2095502"/>
                    <a:pt x="1749918" y="2108271"/>
                    <a:pt x="1773798" y="2117558"/>
                  </a:cubicBezTo>
                  <a:cubicBezTo>
                    <a:pt x="1811368" y="2132169"/>
                    <a:pt x="1851268" y="2133805"/>
                    <a:pt x="1890676" y="2138184"/>
                  </a:cubicBezTo>
                  <a:cubicBezTo>
                    <a:pt x="1913593" y="2131309"/>
                    <a:pt x="1939958" y="2131465"/>
                    <a:pt x="1959428" y="2117558"/>
                  </a:cubicBezTo>
                  <a:cubicBezTo>
                    <a:pt x="1974463" y="2106819"/>
                    <a:pt x="1979019" y="2086130"/>
                    <a:pt x="1986929" y="2069432"/>
                  </a:cubicBezTo>
                  <a:cubicBezTo>
                    <a:pt x="1999683" y="2042508"/>
                    <a:pt x="2011124" y="2014929"/>
                    <a:pt x="2021305" y="1986930"/>
                  </a:cubicBezTo>
                  <a:cubicBezTo>
                    <a:pt x="2049555" y="1909243"/>
                    <a:pt x="2039390" y="1910725"/>
                    <a:pt x="2062556" y="1821925"/>
                  </a:cubicBezTo>
                  <a:cubicBezTo>
                    <a:pt x="2068044" y="1800888"/>
                    <a:pt x="2077047" y="1780906"/>
                    <a:pt x="2083182" y="1760048"/>
                  </a:cubicBezTo>
                  <a:cubicBezTo>
                    <a:pt x="2088514" y="1741918"/>
                    <a:pt x="2092349" y="1723381"/>
                    <a:pt x="2096932" y="1705047"/>
                  </a:cubicBezTo>
                  <a:cubicBezTo>
                    <a:pt x="2112955" y="1560834"/>
                    <a:pt x="2092199" y="1739758"/>
                    <a:pt x="2117558" y="1553793"/>
                  </a:cubicBezTo>
                  <a:cubicBezTo>
                    <a:pt x="2126605" y="1487447"/>
                    <a:pt x="2122239" y="1481163"/>
                    <a:pt x="2138183" y="1409414"/>
                  </a:cubicBezTo>
                  <a:cubicBezTo>
                    <a:pt x="2141327" y="1395265"/>
                    <a:pt x="2148418" y="1382224"/>
                    <a:pt x="2151933" y="1368163"/>
                  </a:cubicBezTo>
                  <a:cubicBezTo>
                    <a:pt x="2158714" y="1341038"/>
                    <a:pt x="2156545" y="1324543"/>
                    <a:pt x="2165684" y="1299411"/>
                  </a:cubicBezTo>
                  <a:cubicBezTo>
                    <a:pt x="2171648" y="1283009"/>
                    <a:pt x="2179434" y="1267327"/>
                    <a:pt x="2186309" y="1251285"/>
                  </a:cubicBezTo>
                  <a:cubicBezTo>
                    <a:pt x="2192676" y="1219454"/>
                    <a:pt x="2195374" y="1201154"/>
                    <a:pt x="2206935" y="1168782"/>
                  </a:cubicBezTo>
                  <a:cubicBezTo>
                    <a:pt x="2212805" y="1152346"/>
                    <a:pt x="2220686" y="1136698"/>
                    <a:pt x="2227561" y="1120656"/>
                  </a:cubicBezTo>
                  <a:cubicBezTo>
                    <a:pt x="2244708" y="1017773"/>
                    <a:pt x="2223621" y="1146269"/>
                    <a:pt x="2241311" y="1031279"/>
                  </a:cubicBezTo>
                  <a:cubicBezTo>
                    <a:pt x="2243431" y="1017501"/>
                    <a:pt x="2244356" y="1003431"/>
                    <a:pt x="2248186" y="990027"/>
                  </a:cubicBezTo>
                  <a:cubicBezTo>
                    <a:pt x="2253565" y="971200"/>
                    <a:pt x="2261937" y="953360"/>
                    <a:pt x="2268812" y="935026"/>
                  </a:cubicBezTo>
                  <a:cubicBezTo>
                    <a:pt x="2277979" y="870858"/>
                    <a:pt x="2273686" y="886692"/>
                    <a:pt x="2296312" y="811273"/>
                  </a:cubicBezTo>
                  <a:cubicBezTo>
                    <a:pt x="2302559" y="790449"/>
                    <a:pt x="2308374" y="769379"/>
                    <a:pt x="2316938" y="749396"/>
                  </a:cubicBezTo>
                  <a:cubicBezTo>
                    <a:pt x="2322202" y="737113"/>
                    <a:pt x="2330689" y="726479"/>
                    <a:pt x="2337564" y="715020"/>
                  </a:cubicBezTo>
                  <a:cubicBezTo>
                    <a:pt x="2363086" y="621436"/>
                    <a:pt x="2353623" y="642410"/>
                    <a:pt x="2399440" y="543140"/>
                  </a:cubicBezTo>
                  <a:cubicBezTo>
                    <a:pt x="2412325" y="515223"/>
                    <a:pt x="2424184" y="486578"/>
                    <a:pt x="2440691" y="460638"/>
                  </a:cubicBezTo>
                  <a:cubicBezTo>
                    <a:pt x="2485573" y="390109"/>
                    <a:pt x="2581288" y="309586"/>
                    <a:pt x="2633197" y="261257"/>
                  </a:cubicBezTo>
                  <a:cubicBezTo>
                    <a:pt x="2653394" y="242453"/>
                    <a:pt x="2674381" y="224514"/>
                    <a:pt x="2695073" y="206256"/>
                  </a:cubicBezTo>
                  <a:cubicBezTo>
                    <a:pt x="2772068" y="138320"/>
                    <a:pt x="2783996" y="122203"/>
                    <a:pt x="2908204" y="75627"/>
                  </a:cubicBezTo>
                  <a:cubicBezTo>
                    <a:pt x="2926538" y="68752"/>
                    <a:pt x="2944045" y="59036"/>
                    <a:pt x="2963206" y="55002"/>
                  </a:cubicBezTo>
                  <a:cubicBezTo>
                    <a:pt x="2987976" y="49787"/>
                    <a:pt x="3013624" y="50419"/>
                    <a:pt x="3038833" y="48127"/>
                  </a:cubicBezTo>
                  <a:cubicBezTo>
                    <a:pt x="3137377" y="50419"/>
                    <a:pt x="3235988" y="50720"/>
                    <a:pt x="3334466" y="55002"/>
                  </a:cubicBezTo>
                  <a:cubicBezTo>
                    <a:pt x="3341706" y="55317"/>
                    <a:pt x="3349061" y="57857"/>
                    <a:pt x="3355091" y="61877"/>
                  </a:cubicBezTo>
                  <a:cubicBezTo>
                    <a:pt x="3389326" y="84700"/>
                    <a:pt x="3404614" y="101794"/>
                    <a:pt x="3423843" y="137504"/>
                  </a:cubicBezTo>
                  <a:cubicBezTo>
                    <a:pt x="3445098" y="176977"/>
                    <a:pt x="3451513" y="210923"/>
                    <a:pt x="3465094" y="254382"/>
                  </a:cubicBezTo>
                  <a:cubicBezTo>
                    <a:pt x="3498024" y="359757"/>
                    <a:pt x="3458116" y="221340"/>
                    <a:pt x="3492595" y="350635"/>
                  </a:cubicBezTo>
                  <a:cubicBezTo>
                    <a:pt x="3496894" y="366756"/>
                    <a:pt x="3502594" y="382504"/>
                    <a:pt x="3506346" y="398761"/>
                  </a:cubicBezTo>
                  <a:cubicBezTo>
                    <a:pt x="3509481" y="412344"/>
                    <a:pt x="3510929" y="426262"/>
                    <a:pt x="3513221" y="440012"/>
                  </a:cubicBezTo>
                  <a:cubicBezTo>
                    <a:pt x="3521001" y="564496"/>
                    <a:pt x="3516947" y="536090"/>
                    <a:pt x="3533846" y="660018"/>
                  </a:cubicBezTo>
                  <a:cubicBezTo>
                    <a:pt x="3535729" y="673830"/>
                    <a:pt x="3537697" y="687662"/>
                    <a:pt x="3540721" y="701270"/>
                  </a:cubicBezTo>
                  <a:cubicBezTo>
                    <a:pt x="3542293" y="708344"/>
                    <a:pt x="3545967" y="714834"/>
                    <a:pt x="3547597" y="721895"/>
                  </a:cubicBezTo>
                  <a:cubicBezTo>
                    <a:pt x="3552852" y="744668"/>
                    <a:pt x="3555679" y="767974"/>
                    <a:pt x="3561347" y="790647"/>
                  </a:cubicBezTo>
                  <a:cubicBezTo>
                    <a:pt x="3563639" y="799814"/>
                    <a:pt x="3566369" y="808882"/>
                    <a:pt x="3568222" y="818148"/>
                  </a:cubicBezTo>
                  <a:cubicBezTo>
                    <a:pt x="3570956" y="831817"/>
                    <a:pt x="3572176" y="845768"/>
                    <a:pt x="3575097" y="859399"/>
                  </a:cubicBezTo>
                  <a:cubicBezTo>
                    <a:pt x="3579057" y="877877"/>
                    <a:pt x="3588848" y="914400"/>
                    <a:pt x="3588848" y="914400"/>
                  </a:cubicBezTo>
                  <a:cubicBezTo>
                    <a:pt x="3591140" y="935026"/>
                    <a:pt x="3591417" y="955976"/>
                    <a:pt x="3595723" y="976277"/>
                  </a:cubicBezTo>
                  <a:cubicBezTo>
                    <a:pt x="3607487" y="1031737"/>
                    <a:pt x="3636974" y="1141282"/>
                    <a:pt x="3636974" y="1141282"/>
                  </a:cubicBezTo>
                  <a:cubicBezTo>
                    <a:pt x="3649125" y="1262791"/>
                    <a:pt x="3634902" y="1161696"/>
                    <a:pt x="3657600" y="1258160"/>
                  </a:cubicBezTo>
                  <a:cubicBezTo>
                    <a:pt x="3662953" y="1280910"/>
                    <a:pt x="3663959" y="1304740"/>
                    <a:pt x="3671350" y="1326912"/>
                  </a:cubicBezTo>
                  <a:cubicBezTo>
                    <a:pt x="3675576" y="1339589"/>
                    <a:pt x="3685641" y="1349522"/>
                    <a:pt x="3691976" y="1361288"/>
                  </a:cubicBezTo>
                  <a:cubicBezTo>
                    <a:pt x="3727475" y="1427215"/>
                    <a:pt x="3740912" y="1475012"/>
                    <a:pt x="3795103" y="1540042"/>
                  </a:cubicBezTo>
                  <a:cubicBezTo>
                    <a:pt x="3800974" y="1547087"/>
                    <a:pt x="3871703" y="1637025"/>
                    <a:pt x="3898231" y="1656921"/>
                  </a:cubicBezTo>
                  <a:cubicBezTo>
                    <a:pt x="3925545" y="1677406"/>
                    <a:pt x="3946313" y="1682869"/>
                    <a:pt x="3973858" y="1698172"/>
                  </a:cubicBezTo>
                  <a:cubicBezTo>
                    <a:pt x="3985539" y="1704662"/>
                    <a:pt x="4008234" y="1718797"/>
                    <a:pt x="4008234" y="1718797"/>
                  </a:cubicBezTo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D7AEB7BA-9971-463F-8C88-C140F6DC7AE8}"/>
                </a:ext>
              </a:extLst>
            </p:cNvPr>
            <p:cNvSpPr txBox="1"/>
            <p:nvPr/>
          </p:nvSpPr>
          <p:spPr>
            <a:xfrm>
              <a:off x="10214508" y="1860242"/>
              <a:ext cx="197942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chemeClr val="tx1">
                      <a:lumMod val="50000"/>
                    </a:schemeClr>
                  </a:solidFill>
                </a:rPr>
                <a:t>Real </a:t>
              </a:r>
              <a:r>
                <a:rPr lang="de-DE" dirty="0" err="1">
                  <a:solidFill>
                    <a:schemeClr val="tx1">
                      <a:lumMod val="50000"/>
                    </a:schemeClr>
                  </a:solidFill>
                </a:rPr>
                <a:t>Intensity</a:t>
              </a:r>
              <a:r>
                <a:rPr lang="de-DE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br>
                <a:rPr lang="de-DE" dirty="0">
                  <a:solidFill>
                    <a:schemeClr val="tx1">
                      <a:lumMod val="50000"/>
                    </a:schemeClr>
                  </a:solidFill>
                </a:rPr>
              </a:br>
              <a:r>
                <a:rPr lang="de-DE" dirty="0">
                  <a:solidFill>
                    <a:schemeClr val="tx1">
                      <a:lumMod val="50000"/>
                    </a:schemeClr>
                  </a:solidFill>
                </a:rPr>
                <a:t>(</a:t>
              </a:r>
              <a:r>
                <a:rPr lang="de-DE" dirty="0" err="1">
                  <a:solidFill>
                    <a:schemeClr val="tx1">
                      <a:lumMod val="50000"/>
                    </a:schemeClr>
                  </a:solidFill>
                </a:rPr>
                <a:t>less</a:t>
              </a:r>
              <a:r>
                <a:rPr lang="de-DE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de-DE" dirty="0" err="1">
                  <a:solidFill>
                    <a:schemeClr val="tx1">
                      <a:lumMod val="50000"/>
                    </a:schemeClr>
                  </a:solidFill>
                </a:rPr>
                <a:t>fluctuations</a:t>
              </a:r>
              <a:r>
                <a:rPr lang="de-DE" dirty="0">
                  <a:solidFill>
                    <a:schemeClr val="tx1">
                      <a:lumMod val="50000"/>
                    </a:schemeClr>
                  </a:solidFill>
                </a:rPr>
                <a:t>)</a:t>
              </a:r>
              <a:endParaRPr lang="en-GB" dirty="0">
                <a:solidFill>
                  <a:schemeClr val="tx1">
                    <a:lumMod val="50000"/>
                  </a:schemeClr>
                </a:solidFill>
              </a:endParaRPr>
            </a:p>
            <a:p>
              <a:r>
                <a:rPr lang="de-DE" dirty="0">
                  <a:solidFill>
                    <a:srgbClr val="00B050"/>
                  </a:solidFill>
                </a:rPr>
                <a:t>Real </a:t>
              </a:r>
              <a:r>
                <a:rPr lang="de-DE" dirty="0" err="1">
                  <a:solidFill>
                    <a:srgbClr val="00B050"/>
                  </a:solidFill>
                </a:rPr>
                <a:t>Intensity</a:t>
              </a:r>
              <a:r>
                <a:rPr lang="de-DE" dirty="0">
                  <a:solidFill>
                    <a:srgbClr val="00B050"/>
                  </a:solidFill>
                </a:rPr>
                <a:t> </a:t>
              </a:r>
              <a:br>
                <a:rPr lang="de-DE" dirty="0">
                  <a:solidFill>
                    <a:srgbClr val="00B050"/>
                  </a:solidFill>
                </a:rPr>
              </a:br>
              <a:r>
                <a:rPr lang="de-DE" dirty="0">
                  <a:solidFill>
                    <a:srgbClr val="00B050"/>
                  </a:solidFill>
                </a:rPr>
                <a:t>(</a:t>
              </a:r>
              <a:r>
                <a:rPr lang="de-DE" dirty="0" err="1">
                  <a:solidFill>
                    <a:srgbClr val="00B050"/>
                  </a:solidFill>
                </a:rPr>
                <a:t>more</a:t>
              </a:r>
              <a:r>
                <a:rPr lang="de-DE" dirty="0">
                  <a:solidFill>
                    <a:srgbClr val="00B050"/>
                  </a:solidFill>
                </a:rPr>
                <a:t> </a:t>
              </a:r>
              <a:r>
                <a:rPr lang="de-DE" dirty="0" err="1">
                  <a:solidFill>
                    <a:srgbClr val="00B050"/>
                  </a:solidFill>
                </a:rPr>
                <a:t>fluctuations</a:t>
              </a:r>
              <a:r>
                <a:rPr lang="de-DE" dirty="0">
                  <a:solidFill>
                    <a:srgbClr val="00B050"/>
                  </a:solidFill>
                </a:rPr>
                <a:t>)</a:t>
              </a:r>
            </a:p>
          </p:txBody>
        </p:sp>
        <p:cxnSp>
          <p:nvCxnSpPr>
            <p:cNvPr id="12" name="Gerader Verbinder 11">
              <a:extLst>
                <a:ext uri="{FF2B5EF4-FFF2-40B4-BE49-F238E27FC236}">
                  <a16:creationId xmlns:a16="http://schemas.microsoft.com/office/drawing/2014/main" id="{6D070E6A-E4B7-40A3-8FDE-1A9F77763E17}"/>
                </a:ext>
              </a:extLst>
            </p:cNvPr>
            <p:cNvCxnSpPr>
              <a:cxnSpLocks/>
              <a:endCxn id="9" idx="40"/>
            </p:cNvCxnSpPr>
            <p:nvPr/>
          </p:nvCxnSpPr>
          <p:spPr>
            <a:xfrm flipH="1">
              <a:off x="10122213" y="2105356"/>
              <a:ext cx="165278" cy="122133"/>
            </a:xfrm>
            <a:prstGeom prst="line">
              <a:avLst/>
            </a:prstGeom>
            <a:ln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4" name="Gerader Verbinder 13">
              <a:extLst>
                <a:ext uri="{FF2B5EF4-FFF2-40B4-BE49-F238E27FC236}">
                  <a16:creationId xmlns:a16="http://schemas.microsoft.com/office/drawing/2014/main" id="{8207DC90-287A-4F3E-919F-05D873265468}"/>
                </a:ext>
              </a:extLst>
            </p:cNvPr>
            <p:cNvCxnSpPr>
              <a:cxnSpLocks/>
              <a:stCxn id="16" idx="0"/>
              <a:endCxn id="10" idx="30"/>
            </p:cNvCxnSpPr>
            <p:nvPr/>
          </p:nvCxnSpPr>
          <p:spPr>
            <a:xfrm flipH="1" flipV="1">
              <a:off x="9373830" y="2761556"/>
              <a:ext cx="865174" cy="45551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0A2610B9-D823-4BB5-BECB-2C1EC6A2BF03}"/>
                </a:ext>
              </a:extLst>
            </p:cNvPr>
            <p:cNvSpPr txBox="1"/>
            <p:nvPr/>
          </p:nvSpPr>
          <p:spPr>
            <a:xfrm>
              <a:off x="8284407" y="1599958"/>
              <a:ext cx="209941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r"/>
              <a:r>
                <a:rPr lang="de-DE" dirty="0"/>
                <a:t>I </a:t>
              </a: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4A028037-CC11-4408-BD40-5F8341000296}"/>
                </a:ext>
              </a:extLst>
            </p:cNvPr>
            <p:cNvSpPr txBox="1"/>
            <p:nvPr/>
          </p:nvSpPr>
          <p:spPr>
            <a:xfrm>
              <a:off x="10108199" y="2807107"/>
              <a:ext cx="2616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t</a:t>
              </a:r>
              <a:endParaRPr lang="en-GB" dirty="0"/>
            </a:p>
          </p:txBody>
        </p:sp>
      </p:grpSp>
      <p:sp>
        <p:nvSpPr>
          <p:cNvPr id="67" name="Textfeld 66">
            <a:extLst>
              <a:ext uri="{FF2B5EF4-FFF2-40B4-BE49-F238E27FC236}">
                <a16:creationId xmlns:a16="http://schemas.microsoft.com/office/drawing/2014/main" id="{294C7DAF-B8DB-4D59-B213-88063F2E158A}"/>
              </a:ext>
            </a:extLst>
          </p:cNvPr>
          <p:cNvSpPr txBox="1"/>
          <p:nvPr/>
        </p:nvSpPr>
        <p:spPr>
          <a:xfrm>
            <a:off x="271743" y="4363860"/>
            <a:ext cx="4962873" cy="193899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en-US" sz="2400" b="1" dirty="0"/>
              <a:t>Description of task: find new parameters for the intensity pattern according to the lower spill noise, to reduce treatment time without increasing the No. of interlocks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138835AB-ACEB-4551-99CF-66FDF773D727}"/>
              </a:ext>
            </a:extLst>
          </p:cNvPr>
          <p:cNvGrpSpPr/>
          <p:nvPr/>
        </p:nvGrpSpPr>
        <p:grpSpPr>
          <a:xfrm>
            <a:off x="9845670" y="3449756"/>
            <a:ext cx="1916102" cy="801911"/>
            <a:chOff x="9845670" y="3449756"/>
            <a:chExt cx="1916102" cy="801911"/>
          </a:xfrm>
        </p:grpSpPr>
        <p:sp>
          <p:nvSpPr>
            <p:cNvPr id="70" name="Ellipse 69">
              <a:extLst>
                <a:ext uri="{FF2B5EF4-FFF2-40B4-BE49-F238E27FC236}">
                  <a16:creationId xmlns:a16="http://schemas.microsoft.com/office/drawing/2014/main" id="{441AA450-D9D4-4338-9E4E-6534902E5902}"/>
                </a:ext>
              </a:extLst>
            </p:cNvPr>
            <p:cNvSpPr/>
            <p:nvPr/>
          </p:nvSpPr>
          <p:spPr>
            <a:xfrm>
              <a:off x="10927836" y="3529406"/>
              <a:ext cx="676922" cy="50063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Ellipse 70">
              <a:extLst>
                <a:ext uri="{FF2B5EF4-FFF2-40B4-BE49-F238E27FC236}">
                  <a16:creationId xmlns:a16="http://schemas.microsoft.com/office/drawing/2014/main" id="{7A5F0C96-3786-4DC1-A2D8-DCCC3518E2F5}"/>
                </a:ext>
              </a:extLst>
            </p:cNvPr>
            <p:cNvSpPr/>
            <p:nvPr/>
          </p:nvSpPr>
          <p:spPr>
            <a:xfrm>
              <a:off x="11063540" y="3566132"/>
              <a:ext cx="108000" cy="108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Ellipse 71">
              <a:extLst>
                <a:ext uri="{FF2B5EF4-FFF2-40B4-BE49-F238E27FC236}">
                  <a16:creationId xmlns:a16="http://schemas.microsoft.com/office/drawing/2014/main" id="{0E774B14-1AE8-4AA6-857E-71497DCCC2C5}"/>
                </a:ext>
              </a:extLst>
            </p:cNvPr>
            <p:cNvSpPr/>
            <p:nvPr/>
          </p:nvSpPr>
          <p:spPr>
            <a:xfrm>
              <a:off x="11205055" y="3566132"/>
              <a:ext cx="108000" cy="108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Ellipse 72">
              <a:extLst>
                <a:ext uri="{FF2B5EF4-FFF2-40B4-BE49-F238E27FC236}">
                  <a16:creationId xmlns:a16="http://schemas.microsoft.com/office/drawing/2014/main" id="{BADA93BF-0C9E-4BCC-90BF-3F36C87AF7FE}"/>
                </a:ext>
              </a:extLst>
            </p:cNvPr>
            <p:cNvSpPr/>
            <p:nvPr/>
          </p:nvSpPr>
          <p:spPr>
            <a:xfrm>
              <a:off x="11345847" y="3566132"/>
              <a:ext cx="108000" cy="108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Ellipse 73">
              <a:extLst>
                <a:ext uri="{FF2B5EF4-FFF2-40B4-BE49-F238E27FC236}">
                  <a16:creationId xmlns:a16="http://schemas.microsoft.com/office/drawing/2014/main" id="{F9D82826-9440-4E4F-9EB3-2B064A4C0177}"/>
                </a:ext>
              </a:extLst>
            </p:cNvPr>
            <p:cNvSpPr/>
            <p:nvPr/>
          </p:nvSpPr>
          <p:spPr>
            <a:xfrm>
              <a:off x="11205054" y="3718532"/>
              <a:ext cx="108000" cy="108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Ellipse 74">
              <a:extLst>
                <a:ext uri="{FF2B5EF4-FFF2-40B4-BE49-F238E27FC236}">
                  <a16:creationId xmlns:a16="http://schemas.microsoft.com/office/drawing/2014/main" id="{7B3077B5-8748-4B9D-9D08-8D0920E1F2D9}"/>
                </a:ext>
              </a:extLst>
            </p:cNvPr>
            <p:cNvSpPr/>
            <p:nvPr/>
          </p:nvSpPr>
          <p:spPr>
            <a:xfrm>
              <a:off x="11346569" y="3718532"/>
              <a:ext cx="108000" cy="108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Ellipse 75">
              <a:extLst>
                <a:ext uri="{FF2B5EF4-FFF2-40B4-BE49-F238E27FC236}">
                  <a16:creationId xmlns:a16="http://schemas.microsoft.com/office/drawing/2014/main" id="{4C11EDA5-BBC7-4249-B576-ECA6C3D6130B}"/>
                </a:ext>
              </a:extLst>
            </p:cNvPr>
            <p:cNvSpPr/>
            <p:nvPr/>
          </p:nvSpPr>
          <p:spPr>
            <a:xfrm>
              <a:off x="11487361" y="3718532"/>
              <a:ext cx="108000" cy="108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Ellipse 76">
              <a:extLst>
                <a:ext uri="{FF2B5EF4-FFF2-40B4-BE49-F238E27FC236}">
                  <a16:creationId xmlns:a16="http://schemas.microsoft.com/office/drawing/2014/main" id="{40B61AE6-5EC0-4482-A8DA-EC229096B746}"/>
                </a:ext>
              </a:extLst>
            </p:cNvPr>
            <p:cNvSpPr/>
            <p:nvPr/>
          </p:nvSpPr>
          <p:spPr>
            <a:xfrm>
              <a:off x="11063539" y="3870932"/>
              <a:ext cx="108000" cy="108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Ellipse 77">
              <a:extLst>
                <a:ext uri="{FF2B5EF4-FFF2-40B4-BE49-F238E27FC236}">
                  <a16:creationId xmlns:a16="http://schemas.microsoft.com/office/drawing/2014/main" id="{C5FF1741-B4E7-466C-8306-BC784FD045AA}"/>
                </a:ext>
              </a:extLst>
            </p:cNvPr>
            <p:cNvSpPr/>
            <p:nvPr/>
          </p:nvSpPr>
          <p:spPr>
            <a:xfrm>
              <a:off x="11205054" y="3870932"/>
              <a:ext cx="108000" cy="108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9" name="Ellipse 78">
              <a:extLst>
                <a:ext uri="{FF2B5EF4-FFF2-40B4-BE49-F238E27FC236}">
                  <a16:creationId xmlns:a16="http://schemas.microsoft.com/office/drawing/2014/main" id="{AC7CBFE8-4C65-44B3-BC18-36E568915871}"/>
                </a:ext>
              </a:extLst>
            </p:cNvPr>
            <p:cNvSpPr/>
            <p:nvPr/>
          </p:nvSpPr>
          <p:spPr>
            <a:xfrm>
              <a:off x="11345846" y="3870932"/>
              <a:ext cx="108000" cy="108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" name="Ellipse 79">
              <a:extLst>
                <a:ext uri="{FF2B5EF4-FFF2-40B4-BE49-F238E27FC236}">
                  <a16:creationId xmlns:a16="http://schemas.microsoft.com/office/drawing/2014/main" id="{E347F43D-BB16-416B-BB6F-571EA8053DA2}"/>
                </a:ext>
              </a:extLst>
            </p:cNvPr>
            <p:cNvSpPr/>
            <p:nvPr/>
          </p:nvSpPr>
          <p:spPr>
            <a:xfrm>
              <a:off x="11063539" y="3717377"/>
              <a:ext cx="108000" cy="108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Ellipse 80">
              <a:extLst>
                <a:ext uri="{FF2B5EF4-FFF2-40B4-BE49-F238E27FC236}">
                  <a16:creationId xmlns:a16="http://schemas.microsoft.com/office/drawing/2014/main" id="{489AD9C8-060C-48E6-8E67-4ADCA6736C93}"/>
                </a:ext>
              </a:extLst>
            </p:cNvPr>
            <p:cNvSpPr/>
            <p:nvPr/>
          </p:nvSpPr>
          <p:spPr>
            <a:xfrm>
              <a:off x="10919936" y="3717377"/>
              <a:ext cx="108000" cy="108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2" name="Pfeil: nach unten gekrümmt 81">
              <a:extLst>
                <a:ext uri="{FF2B5EF4-FFF2-40B4-BE49-F238E27FC236}">
                  <a16:creationId xmlns:a16="http://schemas.microsoft.com/office/drawing/2014/main" id="{4F191791-6924-4652-B46C-C981330A9237}"/>
                </a:ext>
              </a:extLst>
            </p:cNvPr>
            <p:cNvSpPr/>
            <p:nvPr/>
          </p:nvSpPr>
          <p:spPr>
            <a:xfrm rot="3614076">
              <a:off x="11519326" y="3497072"/>
              <a:ext cx="289761" cy="195130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5" name="Textfeld 84">
              <a:extLst>
                <a:ext uri="{FF2B5EF4-FFF2-40B4-BE49-F238E27FC236}">
                  <a16:creationId xmlns:a16="http://schemas.microsoft.com/office/drawing/2014/main" id="{6A683730-DABF-4050-859A-F93E009D2304}"/>
                </a:ext>
              </a:extLst>
            </p:cNvPr>
            <p:cNvSpPr txBox="1"/>
            <p:nvPr/>
          </p:nvSpPr>
          <p:spPr>
            <a:xfrm rot="20775560">
              <a:off x="9908997" y="3882335"/>
              <a:ext cx="8485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beam</a:t>
              </a:r>
              <a:endParaRPr lang="en-GB" dirty="0"/>
            </a:p>
          </p:txBody>
        </p:sp>
        <p:cxnSp>
          <p:nvCxnSpPr>
            <p:cNvPr id="69" name="Gerader Verbinder 68">
              <a:extLst>
                <a:ext uri="{FF2B5EF4-FFF2-40B4-BE49-F238E27FC236}">
                  <a16:creationId xmlns:a16="http://schemas.microsoft.com/office/drawing/2014/main" id="{50DBE248-82EC-4A06-8E6C-E59FDF35DD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45670" y="3670661"/>
              <a:ext cx="1638311" cy="375186"/>
            </a:xfrm>
            <a:prstGeom prst="line">
              <a:avLst/>
            </a:prstGeom>
            <a:ln w="25400">
              <a:solidFill>
                <a:schemeClr val="tx2"/>
              </a:solidFill>
              <a:tailEnd type="oval"/>
            </a:ln>
            <a:effectLst>
              <a:outerShdw blurRad="38100" dist="25400" dir="16200000" rotWithShape="0">
                <a:prstClr val="black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Grafik 7">
            <a:extLst>
              <a:ext uri="{FF2B5EF4-FFF2-40B4-BE49-F238E27FC236}">
                <a16:creationId xmlns:a16="http://schemas.microsoft.com/office/drawing/2014/main" id="{D994EC5E-4295-4087-843A-1A80718A66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029" y="55334"/>
            <a:ext cx="1223481" cy="1631308"/>
          </a:xfrm>
          <a:prstGeom prst="rect">
            <a:avLst/>
          </a:prstGeom>
        </p:spPr>
      </p:pic>
      <p:pic>
        <p:nvPicPr>
          <p:cNvPr id="62" name="Grafik 61">
            <a:extLst>
              <a:ext uri="{FF2B5EF4-FFF2-40B4-BE49-F238E27FC236}">
                <a16:creationId xmlns:a16="http://schemas.microsoft.com/office/drawing/2014/main" id="{A976D79C-95A4-4E11-AF04-94401E7DA7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596" r="85501"/>
          <a:stretch/>
        </p:blipFill>
        <p:spPr>
          <a:xfrm>
            <a:off x="5264411" y="3790208"/>
            <a:ext cx="1444986" cy="2869345"/>
          </a:xfrm>
          <a:prstGeom prst="rect">
            <a:avLst/>
          </a:prstGeom>
        </p:spPr>
      </p:pic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061E30AF-BE54-4DF1-A878-C612D1CC88AD}"/>
              </a:ext>
            </a:extLst>
          </p:cNvPr>
          <p:cNvGrpSpPr/>
          <p:nvPr/>
        </p:nvGrpSpPr>
        <p:grpSpPr>
          <a:xfrm>
            <a:off x="7149661" y="4118823"/>
            <a:ext cx="4941305" cy="2143098"/>
            <a:chOff x="7149661" y="4118823"/>
            <a:chExt cx="4941305" cy="2143098"/>
          </a:xfrm>
        </p:grpSpPr>
        <p:cxnSp>
          <p:nvCxnSpPr>
            <p:cNvPr id="39" name="Gerade Verbindung mit Pfeil 38">
              <a:extLst>
                <a:ext uri="{FF2B5EF4-FFF2-40B4-BE49-F238E27FC236}">
                  <a16:creationId xmlns:a16="http://schemas.microsoft.com/office/drawing/2014/main" id="{F6D2C1AC-18C2-459A-BCD3-222E18C49E23}"/>
                </a:ext>
              </a:extLst>
            </p:cNvPr>
            <p:cNvCxnSpPr>
              <a:cxnSpLocks/>
            </p:cNvCxnSpPr>
            <p:nvPr/>
          </p:nvCxnSpPr>
          <p:spPr>
            <a:xfrm>
              <a:off x="8537624" y="6087470"/>
              <a:ext cx="312658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Gerader Verbinder 39">
              <a:extLst>
                <a:ext uri="{FF2B5EF4-FFF2-40B4-BE49-F238E27FC236}">
                  <a16:creationId xmlns:a16="http://schemas.microsoft.com/office/drawing/2014/main" id="{5652CCAC-6C3A-4DF1-B380-15C4ECC39AFB}"/>
                </a:ext>
              </a:extLst>
            </p:cNvPr>
            <p:cNvCxnSpPr>
              <a:cxnSpLocks/>
            </p:cNvCxnSpPr>
            <p:nvPr/>
          </p:nvCxnSpPr>
          <p:spPr>
            <a:xfrm>
              <a:off x="8544560" y="4998078"/>
              <a:ext cx="3546406" cy="0"/>
            </a:xfrm>
            <a:prstGeom prst="line">
              <a:avLst/>
            </a:prstGeom>
            <a:ln w="28575" cap="flat" cmpd="sng" algn="ctr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1" name="Gerade Verbindung mit Pfeil 40">
              <a:extLst>
                <a:ext uri="{FF2B5EF4-FFF2-40B4-BE49-F238E27FC236}">
                  <a16:creationId xmlns:a16="http://schemas.microsoft.com/office/drawing/2014/main" id="{9B8C2CA9-D7B6-4A79-852C-E0E04AEA21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19046" y="4162925"/>
              <a:ext cx="0" cy="209899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Gerader Verbinder 41">
              <a:extLst>
                <a:ext uri="{FF2B5EF4-FFF2-40B4-BE49-F238E27FC236}">
                  <a16:creationId xmlns:a16="http://schemas.microsoft.com/office/drawing/2014/main" id="{E1C6C1F8-176F-4DE7-A2BD-16ABBB31C50D}"/>
                </a:ext>
              </a:extLst>
            </p:cNvPr>
            <p:cNvCxnSpPr>
              <a:cxnSpLocks/>
            </p:cNvCxnSpPr>
            <p:nvPr/>
          </p:nvCxnSpPr>
          <p:spPr>
            <a:xfrm>
              <a:off x="9941881" y="5263499"/>
              <a:ext cx="130018" cy="0"/>
            </a:xfrm>
            <a:prstGeom prst="line">
              <a:avLst/>
            </a:prstGeom>
            <a:ln w="25400">
              <a:solidFill>
                <a:srgbClr val="2301ED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3" name="Gerader Verbinder 42">
              <a:extLst>
                <a:ext uri="{FF2B5EF4-FFF2-40B4-BE49-F238E27FC236}">
                  <a16:creationId xmlns:a16="http://schemas.microsoft.com/office/drawing/2014/main" id="{1E2CF9B0-F945-4285-AA90-D4DC318C4D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71899" y="5002961"/>
              <a:ext cx="704044" cy="1"/>
            </a:xfrm>
            <a:prstGeom prst="line">
              <a:avLst/>
            </a:prstGeom>
            <a:ln w="25400">
              <a:solidFill>
                <a:srgbClr val="2301ED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4" name="Gerader Verbinder 43">
              <a:extLst>
                <a:ext uri="{FF2B5EF4-FFF2-40B4-BE49-F238E27FC236}">
                  <a16:creationId xmlns:a16="http://schemas.microsoft.com/office/drawing/2014/main" id="{A01BEBB7-1F8D-4913-820D-22723ABA7852}"/>
                </a:ext>
              </a:extLst>
            </p:cNvPr>
            <p:cNvCxnSpPr>
              <a:cxnSpLocks/>
            </p:cNvCxnSpPr>
            <p:nvPr/>
          </p:nvCxnSpPr>
          <p:spPr>
            <a:xfrm>
              <a:off x="10790967" y="5273757"/>
              <a:ext cx="159481" cy="0"/>
            </a:xfrm>
            <a:prstGeom prst="line">
              <a:avLst/>
            </a:prstGeom>
            <a:ln w="25400">
              <a:solidFill>
                <a:srgbClr val="2301ED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5" name="Gerader Verbinder 44">
              <a:extLst>
                <a:ext uri="{FF2B5EF4-FFF2-40B4-BE49-F238E27FC236}">
                  <a16:creationId xmlns:a16="http://schemas.microsoft.com/office/drawing/2014/main" id="{A0DB36CD-486B-43E3-8312-5A04EEA5B2F5}"/>
                </a:ext>
              </a:extLst>
            </p:cNvPr>
            <p:cNvCxnSpPr>
              <a:cxnSpLocks/>
            </p:cNvCxnSpPr>
            <p:nvPr/>
          </p:nvCxnSpPr>
          <p:spPr>
            <a:xfrm>
              <a:off x="10943367" y="5987011"/>
              <a:ext cx="187572" cy="0"/>
            </a:xfrm>
            <a:prstGeom prst="line">
              <a:avLst/>
            </a:prstGeom>
            <a:ln w="25400">
              <a:solidFill>
                <a:srgbClr val="2301ED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6" name="Gerader Verbinder 45">
              <a:extLst>
                <a:ext uri="{FF2B5EF4-FFF2-40B4-BE49-F238E27FC236}">
                  <a16:creationId xmlns:a16="http://schemas.microsoft.com/office/drawing/2014/main" id="{37BB1BB7-0C20-42D4-BA43-8E9D1BF61994}"/>
                </a:ext>
              </a:extLst>
            </p:cNvPr>
            <p:cNvCxnSpPr>
              <a:cxnSpLocks/>
            </p:cNvCxnSpPr>
            <p:nvPr/>
          </p:nvCxnSpPr>
          <p:spPr>
            <a:xfrm>
              <a:off x="11137503" y="5620897"/>
              <a:ext cx="109161" cy="0"/>
            </a:xfrm>
            <a:prstGeom prst="line">
              <a:avLst/>
            </a:prstGeom>
            <a:ln w="25400">
              <a:solidFill>
                <a:srgbClr val="2301ED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7" name="Gerader Verbinder 46">
              <a:extLst>
                <a:ext uri="{FF2B5EF4-FFF2-40B4-BE49-F238E27FC236}">
                  <a16:creationId xmlns:a16="http://schemas.microsoft.com/office/drawing/2014/main" id="{71425631-3D06-41D9-BECD-36834812FA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90967" y="4998078"/>
              <a:ext cx="0" cy="275680"/>
            </a:xfrm>
            <a:prstGeom prst="line">
              <a:avLst/>
            </a:prstGeom>
            <a:ln w="25400">
              <a:solidFill>
                <a:srgbClr val="2301ED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8" name="Gerader Verbinder 47">
              <a:extLst>
                <a:ext uri="{FF2B5EF4-FFF2-40B4-BE49-F238E27FC236}">
                  <a16:creationId xmlns:a16="http://schemas.microsoft.com/office/drawing/2014/main" id="{407C8744-FCB1-4071-BF59-30E3A0DD8E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71899" y="4998078"/>
              <a:ext cx="0" cy="275680"/>
            </a:xfrm>
            <a:prstGeom prst="line">
              <a:avLst/>
            </a:prstGeom>
            <a:ln w="25400">
              <a:solidFill>
                <a:srgbClr val="2301ED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9" name="Gerader Verbinder 48">
              <a:extLst>
                <a:ext uri="{FF2B5EF4-FFF2-40B4-BE49-F238E27FC236}">
                  <a16:creationId xmlns:a16="http://schemas.microsoft.com/office/drawing/2014/main" id="{1780D978-BBFE-4AB2-B2C5-C6AE6B5CE6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43367" y="5277148"/>
              <a:ext cx="0" cy="709863"/>
            </a:xfrm>
            <a:prstGeom prst="line">
              <a:avLst/>
            </a:prstGeom>
            <a:ln w="25400">
              <a:solidFill>
                <a:srgbClr val="2301ED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0" name="Gerader Verbinder 49">
              <a:extLst>
                <a:ext uri="{FF2B5EF4-FFF2-40B4-BE49-F238E27FC236}">
                  <a16:creationId xmlns:a16="http://schemas.microsoft.com/office/drawing/2014/main" id="{069EF073-BC9D-4104-AE6F-1ECEE75944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30939" y="5620898"/>
              <a:ext cx="4293" cy="366113"/>
            </a:xfrm>
            <a:prstGeom prst="line">
              <a:avLst/>
            </a:prstGeom>
            <a:ln w="25400">
              <a:solidFill>
                <a:srgbClr val="2301ED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51" name="Pfeil: nach rechts 50">
              <a:extLst>
                <a:ext uri="{FF2B5EF4-FFF2-40B4-BE49-F238E27FC236}">
                  <a16:creationId xmlns:a16="http://schemas.microsoft.com/office/drawing/2014/main" id="{7FBF559F-9EBC-4F2B-8CFD-34731D4C9C60}"/>
                </a:ext>
              </a:extLst>
            </p:cNvPr>
            <p:cNvSpPr/>
            <p:nvPr/>
          </p:nvSpPr>
          <p:spPr>
            <a:xfrm>
              <a:off x="9588262" y="5284346"/>
              <a:ext cx="263742" cy="131071"/>
            </a:xfrm>
            <a:prstGeom prst="rightArrow">
              <a:avLst/>
            </a:prstGeom>
            <a:ln>
              <a:solidFill>
                <a:srgbClr val="2301E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2" name="Gerader Verbinder 51">
              <a:extLst>
                <a:ext uri="{FF2B5EF4-FFF2-40B4-BE49-F238E27FC236}">
                  <a16:creationId xmlns:a16="http://schemas.microsoft.com/office/drawing/2014/main" id="{DE362B41-9493-4659-88F3-396C2FEDE1FD}"/>
                </a:ext>
              </a:extLst>
            </p:cNvPr>
            <p:cNvCxnSpPr>
              <a:cxnSpLocks/>
            </p:cNvCxnSpPr>
            <p:nvPr/>
          </p:nvCxnSpPr>
          <p:spPr>
            <a:xfrm>
              <a:off x="8719046" y="5239295"/>
              <a:ext cx="130018" cy="0"/>
            </a:xfrm>
            <a:prstGeom prst="line">
              <a:avLst/>
            </a:prstGeom>
            <a:ln w="25400">
              <a:solidFill>
                <a:srgbClr val="2301ED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3" name="Gerader Verbinder 52">
              <a:extLst>
                <a:ext uri="{FF2B5EF4-FFF2-40B4-BE49-F238E27FC236}">
                  <a16:creationId xmlns:a16="http://schemas.microsoft.com/office/drawing/2014/main" id="{E1D08DB1-686E-4265-B27F-F858BB686195}"/>
                </a:ext>
              </a:extLst>
            </p:cNvPr>
            <p:cNvCxnSpPr>
              <a:cxnSpLocks/>
            </p:cNvCxnSpPr>
            <p:nvPr/>
          </p:nvCxnSpPr>
          <p:spPr>
            <a:xfrm>
              <a:off x="8837837" y="4383592"/>
              <a:ext cx="187408" cy="1"/>
            </a:xfrm>
            <a:prstGeom prst="line">
              <a:avLst/>
            </a:prstGeom>
            <a:ln w="25400">
              <a:solidFill>
                <a:srgbClr val="2301ED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4" name="Gerader Verbinder 53">
              <a:extLst>
                <a:ext uri="{FF2B5EF4-FFF2-40B4-BE49-F238E27FC236}">
                  <a16:creationId xmlns:a16="http://schemas.microsoft.com/office/drawing/2014/main" id="{0CA7F42E-C13A-4DF7-BE5D-1A1CF403E1D3}"/>
                </a:ext>
              </a:extLst>
            </p:cNvPr>
            <p:cNvCxnSpPr>
              <a:cxnSpLocks/>
            </p:cNvCxnSpPr>
            <p:nvPr/>
          </p:nvCxnSpPr>
          <p:spPr>
            <a:xfrm>
              <a:off x="9053651" y="5262574"/>
              <a:ext cx="159481" cy="0"/>
            </a:xfrm>
            <a:prstGeom prst="line">
              <a:avLst/>
            </a:prstGeom>
            <a:ln w="25400">
              <a:solidFill>
                <a:srgbClr val="2301ED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5" name="Gerader Verbinder 54">
              <a:extLst>
                <a:ext uri="{FF2B5EF4-FFF2-40B4-BE49-F238E27FC236}">
                  <a16:creationId xmlns:a16="http://schemas.microsoft.com/office/drawing/2014/main" id="{DAD29AE9-6256-49D9-8F1A-71003093FBE8}"/>
                </a:ext>
              </a:extLst>
            </p:cNvPr>
            <p:cNvCxnSpPr>
              <a:cxnSpLocks/>
            </p:cNvCxnSpPr>
            <p:nvPr/>
          </p:nvCxnSpPr>
          <p:spPr>
            <a:xfrm>
              <a:off x="9206051" y="5975828"/>
              <a:ext cx="187572" cy="0"/>
            </a:xfrm>
            <a:prstGeom prst="line">
              <a:avLst/>
            </a:prstGeom>
            <a:ln w="25400">
              <a:solidFill>
                <a:srgbClr val="2301ED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6" name="Gerader Verbinder 55">
              <a:extLst>
                <a:ext uri="{FF2B5EF4-FFF2-40B4-BE49-F238E27FC236}">
                  <a16:creationId xmlns:a16="http://schemas.microsoft.com/office/drawing/2014/main" id="{122E149D-BCC6-4F9C-AF25-3A1939B85BE8}"/>
                </a:ext>
              </a:extLst>
            </p:cNvPr>
            <p:cNvCxnSpPr>
              <a:cxnSpLocks/>
            </p:cNvCxnSpPr>
            <p:nvPr/>
          </p:nvCxnSpPr>
          <p:spPr>
            <a:xfrm>
              <a:off x="9400187" y="5609714"/>
              <a:ext cx="109161" cy="0"/>
            </a:xfrm>
            <a:prstGeom prst="line">
              <a:avLst/>
            </a:prstGeom>
            <a:ln w="25400">
              <a:solidFill>
                <a:srgbClr val="2301ED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7" name="Gerader Verbinder 56">
              <a:extLst>
                <a:ext uri="{FF2B5EF4-FFF2-40B4-BE49-F238E27FC236}">
                  <a16:creationId xmlns:a16="http://schemas.microsoft.com/office/drawing/2014/main" id="{48879C05-EA2A-4ACA-8DFF-3A83CE8F3C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53651" y="4383593"/>
              <a:ext cx="0" cy="878982"/>
            </a:xfrm>
            <a:prstGeom prst="line">
              <a:avLst/>
            </a:prstGeom>
            <a:ln w="25400">
              <a:solidFill>
                <a:srgbClr val="2301ED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8" name="Gerader Verbinder 57">
              <a:extLst>
                <a:ext uri="{FF2B5EF4-FFF2-40B4-BE49-F238E27FC236}">
                  <a16:creationId xmlns:a16="http://schemas.microsoft.com/office/drawing/2014/main" id="{05A45629-D96E-4E05-8AF1-CC081BAC6B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52852" y="4391089"/>
              <a:ext cx="0" cy="861227"/>
            </a:xfrm>
            <a:prstGeom prst="line">
              <a:avLst/>
            </a:prstGeom>
            <a:ln w="25400">
              <a:solidFill>
                <a:srgbClr val="2301ED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9" name="Gerader Verbinder 58">
              <a:extLst>
                <a:ext uri="{FF2B5EF4-FFF2-40B4-BE49-F238E27FC236}">
                  <a16:creationId xmlns:a16="http://schemas.microsoft.com/office/drawing/2014/main" id="{DC9A3952-DA48-45C2-957A-45DF37CF6D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06051" y="5265965"/>
              <a:ext cx="0" cy="709863"/>
            </a:xfrm>
            <a:prstGeom prst="line">
              <a:avLst/>
            </a:prstGeom>
            <a:ln w="25400">
              <a:solidFill>
                <a:srgbClr val="2301ED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0" name="Gerader Verbinder 59">
              <a:extLst>
                <a:ext uri="{FF2B5EF4-FFF2-40B4-BE49-F238E27FC236}">
                  <a16:creationId xmlns:a16="http://schemas.microsoft.com/office/drawing/2014/main" id="{EBAE05BB-A4BF-4914-B116-67438B171C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93623" y="5609715"/>
              <a:ext cx="4293" cy="366113"/>
            </a:xfrm>
            <a:prstGeom prst="line">
              <a:avLst/>
            </a:prstGeom>
            <a:ln w="25400">
              <a:solidFill>
                <a:srgbClr val="2301ED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61" name="Textfeld 60">
              <a:extLst>
                <a:ext uri="{FF2B5EF4-FFF2-40B4-BE49-F238E27FC236}">
                  <a16:creationId xmlns:a16="http://schemas.microsoft.com/office/drawing/2014/main" id="{661BDA13-1388-4F83-B098-160B639E31D3}"/>
                </a:ext>
              </a:extLst>
            </p:cNvPr>
            <p:cNvSpPr txBox="1"/>
            <p:nvPr/>
          </p:nvSpPr>
          <p:spPr>
            <a:xfrm>
              <a:off x="7149661" y="4118823"/>
              <a:ext cx="1496415" cy="120032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r"/>
              <a:r>
                <a:rPr lang="de-DE" dirty="0"/>
                <a:t>I</a:t>
              </a:r>
            </a:p>
            <a:p>
              <a:pPr algn="r"/>
              <a:endParaRPr lang="de-DE" dirty="0"/>
            </a:p>
            <a:p>
              <a:pPr algn="r"/>
              <a:r>
                <a:rPr lang="de-DE" dirty="0" err="1">
                  <a:solidFill>
                    <a:schemeClr val="tx1">
                      <a:lumMod val="50000"/>
                    </a:schemeClr>
                  </a:solidFill>
                </a:rPr>
                <a:t>intensity</a:t>
              </a:r>
              <a:r>
                <a:rPr lang="de-DE" dirty="0">
                  <a:solidFill>
                    <a:schemeClr val="tx1">
                      <a:lumMod val="50000"/>
                    </a:schemeClr>
                  </a:solidFill>
                </a:rPr>
                <a:t> monitor </a:t>
              </a:r>
              <a:r>
                <a:rPr lang="de-DE" dirty="0" err="1">
                  <a:solidFill>
                    <a:schemeClr val="tx1">
                      <a:lumMod val="50000"/>
                    </a:schemeClr>
                  </a:solidFill>
                </a:rPr>
                <a:t>limit</a:t>
              </a:r>
              <a:r>
                <a:rPr lang="de-DE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</a:p>
          </p:txBody>
        </p:sp>
        <p:sp>
          <p:nvSpPr>
            <p:cNvPr id="63" name="Textfeld 62">
              <a:extLst>
                <a:ext uri="{FF2B5EF4-FFF2-40B4-BE49-F238E27FC236}">
                  <a16:creationId xmlns:a16="http://schemas.microsoft.com/office/drawing/2014/main" id="{F77721FB-3960-48EC-BFE7-49766EEEBC50}"/>
                </a:ext>
              </a:extLst>
            </p:cNvPr>
            <p:cNvSpPr txBox="1"/>
            <p:nvPr/>
          </p:nvSpPr>
          <p:spPr>
            <a:xfrm>
              <a:off x="11622084" y="5851994"/>
              <a:ext cx="2616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t</a:t>
              </a:r>
              <a:endParaRPr lang="en-GB" dirty="0"/>
            </a:p>
          </p:txBody>
        </p:sp>
      </p:grpSp>
      <p:sp>
        <p:nvSpPr>
          <p:cNvPr id="17" name="Textfeld 16">
            <a:extLst>
              <a:ext uri="{FF2B5EF4-FFF2-40B4-BE49-F238E27FC236}">
                <a16:creationId xmlns:a16="http://schemas.microsoft.com/office/drawing/2014/main" id="{444744BB-048B-4969-85C8-63729A40EFBF}"/>
              </a:ext>
            </a:extLst>
          </p:cNvPr>
          <p:cNvSpPr txBox="1"/>
          <p:nvPr/>
        </p:nvSpPr>
        <p:spPr>
          <a:xfrm>
            <a:off x="10071899" y="110495"/>
            <a:ext cx="881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MWPC </a:t>
            </a:r>
          </a:p>
          <a:p>
            <a:r>
              <a:rPr lang="de-DE" dirty="0"/>
              <a:t>@ HIT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234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A7AD76-24BA-4539-BA64-807DDC320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Materials and Methods</a:t>
            </a:r>
            <a:br>
              <a:rPr lang="en-US" dirty="0"/>
            </a:br>
            <a:r>
              <a:rPr lang="en-US" dirty="0"/>
              <a:t>First step: Simulation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B46432-A383-4A61-B485-1D2B49294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648197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Many parameters with complex interplay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Cannot try all combinations of parameters at the machine</a:t>
            </a:r>
          </a:p>
          <a:p>
            <a:r>
              <a:rPr lang="en-US" dirty="0"/>
              <a:t>Process Data generation simulation tool to save beam time: </a:t>
            </a:r>
          </a:p>
          <a:p>
            <a:pPr lvl="1"/>
            <a:r>
              <a:rPr lang="en-US" dirty="0"/>
              <a:t>Calculates intensity pattern according to real PDG</a:t>
            </a:r>
          </a:p>
          <a:p>
            <a:pPr lvl="1"/>
            <a:r>
              <a:rPr lang="en-US" dirty="0"/>
              <a:t>Get theoretical beam on time</a:t>
            </a:r>
          </a:p>
          <a:p>
            <a:pPr lvl="1"/>
            <a:r>
              <a:rPr lang="en-US" dirty="0"/>
              <a:t>Try different configurations </a:t>
            </a:r>
          </a:p>
          <a:p>
            <a:pPr lvl="1"/>
            <a:r>
              <a:rPr lang="en-US" dirty="0"/>
              <a:t>Check the possible reduction of beam time</a:t>
            </a:r>
          </a:p>
          <a:p>
            <a:pPr lvl="1"/>
            <a:r>
              <a:rPr lang="en-US" dirty="0"/>
              <a:t>Find most promising parameters</a:t>
            </a:r>
          </a:p>
          <a:p>
            <a:r>
              <a:rPr lang="en-US" dirty="0"/>
              <a:t>Run with all patients treated at HIT in 2024</a:t>
            </a:r>
          </a:p>
          <a:p>
            <a:endParaRPr lang="en-GB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F28966F2-196E-4667-9AC7-BCE296933BB3}"/>
              </a:ext>
            </a:extLst>
          </p:cNvPr>
          <p:cNvGrpSpPr/>
          <p:nvPr/>
        </p:nvGrpSpPr>
        <p:grpSpPr>
          <a:xfrm>
            <a:off x="8382000" y="3077309"/>
            <a:ext cx="2672861" cy="2672861"/>
            <a:chOff x="8382000" y="3077309"/>
            <a:chExt cx="2672861" cy="2672861"/>
          </a:xfrm>
        </p:grpSpPr>
        <p:pic>
          <p:nvPicPr>
            <p:cNvPr id="7" name="Grafik 6" descr="Computer mit einfarbiger Füllung">
              <a:extLst>
                <a:ext uri="{FF2B5EF4-FFF2-40B4-BE49-F238E27FC236}">
                  <a16:creationId xmlns:a16="http://schemas.microsoft.com/office/drawing/2014/main" id="{CF391630-2B4C-4AB2-ADA6-0BD88B461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382000" y="3077309"/>
              <a:ext cx="2672861" cy="2672861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68B9F9E9-DD32-4226-AB33-DF884B550060}"/>
                </a:ext>
              </a:extLst>
            </p:cNvPr>
            <p:cNvSpPr txBox="1"/>
            <p:nvPr/>
          </p:nvSpPr>
          <p:spPr>
            <a:xfrm>
              <a:off x="8593015" y="3810001"/>
              <a:ext cx="133643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dirty="0"/>
                <a:t>PDG-</a:t>
              </a:r>
              <a:br>
                <a:rPr lang="de-DE" sz="2400" dirty="0"/>
              </a:br>
              <a:r>
                <a:rPr lang="de-DE" sz="2400" dirty="0"/>
                <a:t>Sim</a:t>
              </a:r>
              <a:endParaRPr lang="en-GB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21007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E98A28-6C1F-4A8B-89D1-DF85924B1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Materials and Methods</a:t>
            </a:r>
            <a:br>
              <a:rPr lang="en-US" dirty="0"/>
            </a:br>
            <a:r>
              <a:rPr lang="de-DE" dirty="0"/>
              <a:t>Second </a:t>
            </a:r>
            <a:r>
              <a:rPr lang="en-US" dirty="0"/>
              <a:t>step</a:t>
            </a:r>
            <a:r>
              <a:rPr lang="de-DE" dirty="0"/>
              <a:t>: </a:t>
            </a:r>
            <a:r>
              <a:rPr lang="en-US" dirty="0"/>
              <a:t>Check with beam time at the accelerator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EA1F01B-62FF-4F17-B2D0-668E3C045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3"/>
            <a:ext cx="6466114" cy="4525963"/>
          </a:xfrm>
        </p:spPr>
        <p:txBody>
          <a:bodyPr/>
          <a:lstStyle/>
          <a:p>
            <a:r>
              <a:rPr lang="en-US" dirty="0"/>
              <a:t>Dedicated cutting edge QA test plans (12)</a:t>
            </a:r>
          </a:p>
          <a:p>
            <a:endParaRPr lang="en-US" dirty="0"/>
          </a:p>
          <a:p>
            <a:r>
              <a:rPr lang="en-US" dirty="0"/>
              <a:t>For statistics: realistic and representative patient treatment plans (21 patients, 55 fields)</a:t>
            </a:r>
          </a:p>
          <a:p>
            <a:endParaRPr lang="en-US" dirty="0"/>
          </a:p>
          <a:p>
            <a:r>
              <a:rPr lang="en-US" dirty="0"/>
              <a:t>Main observables: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reduction of irradiation time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raster-points potentially with interlock</a:t>
            </a:r>
            <a:br>
              <a:rPr lang="en-US" dirty="0"/>
            </a:br>
            <a:endParaRPr lang="en-GB" dirty="0"/>
          </a:p>
        </p:txBody>
      </p:sp>
      <p:pic>
        <p:nvPicPr>
          <p:cNvPr id="6" name="Grafik 5" descr="Stoppuhr mit einfarbiger Füllung">
            <a:extLst>
              <a:ext uri="{FF2B5EF4-FFF2-40B4-BE49-F238E27FC236}">
                <a16:creationId xmlns:a16="http://schemas.microsoft.com/office/drawing/2014/main" id="{1B83186B-0516-4DC5-B3C6-3BDEE983CF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14379" y="3627451"/>
            <a:ext cx="1181622" cy="1181622"/>
          </a:xfrm>
          <a:prstGeom prst="rect">
            <a:avLst/>
          </a:prstGeom>
        </p:spPr>
      </p:pic>
      <p:pic>
        <p:nvPicPr>
          <p:cNvPr id="8" name="Grafik 7" descr="Blitz mit einfarbiger Füllung">
            <a:extLst>
              <a:ext uri="{FF2B5EF4-FFF2-40B4-BE49-F238E27FC236}">
                <a16:creationId xmlns:a16="http://schemas.microsoft.com/office/drawing/2014/main" id="{FDFED22F-7BD6-41A5-9E8F-A610BCF6CB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89304" y="4738291"/>
            <a:ext cx="1181622" cy="118162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F58D51D-21A4-48EA-94A7-B7347D247A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0926" y="1317230"/>
            <a:ext cx="5068461" cy="382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844756"/>
      </p:ext>
    </p:extLst>
  </p:cSld>
  <p:clrMapOvr>
    <a:masterClrMapping/>
  </p:clrMapOvr>
</p:sld>
</file>

<file path=ppt/theme/theme1.xml><?xml version="1.0" encoding="utf-8"?>
<a:theme xmlns:a="http://schemas.openxmlformats.org/drawingml/2006/main" name="Folgeseiten">
  <a:themeElements>
    <a:clrScheme name="UKHD 2018">
      <a:dk1>
        <a:srgbClr val="004A6F"/>
      </a:dk1>
      <a:lt1>
        <a:srgbClr val="FFFFFF"/>
      </a:lt1>
      <a:dk2>
        <a:srgbClr val="002C43"/>
      </a:dk2>
      <a:lt2>
        <a:srgbClr val="FFFFFF"/>
      </a:lt2>
      <a:accent1>
        <a:srgbClr val="009FE3"/>
      </a:accent1>
      <a:accent2>
        <a:srgbClr val="E67900"/>
      </a:accent2>
      <a:accent3>
        <a:srgbClr val="00A295"/>
      </a:accent3>
      <a:accent4>
        <a:srgbClr val="C7BDAD"/>
      </a:accent4>
      <a:accent5>
        <a:srgbClr val="545455"/>
      </a:accent5>
      <a:accent6>
        <a:srgbClr val="5F497A"/>
      </a:accent6>
      <a:hlink>
        <a:srgbClr val="009FE3"/>
      </a:hlink>
      <a:folHlink>
        <a:srgbClr val="009FE3"/>
      </a:folHlink>
    </a:clrScheme>
    <a:fontScheme name="Larissa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Larissa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1467</Words>
  <Application>Microsoft Office PowerPoint</Application>
  <PresentationFormat>Breitbild</PresentationFormat>
  <Paragraphs>194</Paragraphs>
  <Slides>16</Slides>
  <Notes>16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6" baseType="lpstr">
      <vt:lpstr>Arial</vt:lpstr>
      <vt:lpstr>Calibri</vt:lpstr>
      <vt:lpstr>CharisSIL</vt:lpstr>
      <vt:lpstr>CharisSIL-Bold</vt:lpstr>
      <vt:lpstr>Courier New</vt:lpstr>
      <vt:lpstr>TeXGyreTermes-Italic</vt:lpstr>
      <vt:lpstr>TeXGyreTermes-Regular</vt:lpstr>
      <vt:lpstr>Times-Roman</vt:lpstr>
      <vt:lpstr>Wingdings</vt:lpstr>
      <vt:lpstr>Folgeseiten</vt:lpstr>
      <vt:lpstr>PowerPoint-Präsentation</vt:lpstr>
      <vt:lpstr>Introduction HIT</vt:lpstr>
      <vt:lpstr>Introduction  Review of Previous Work</vt:lpstr>
      <vt:lpstr>Introduction  Review of Previous Work</vt:lpstr>
      <vt:lpstr>Introduction Summary</vt:lpstr>
      <vt:lpstr>Materials and Methods: Process-Data-Generation (PDG)</vt:lpstr>
      <vt:lpstr>Criteria for Intensity Pattern  in Raster-Scanning Technique</vt:lpstr>
      <vt:lpstr>Materials and Methods First step: Simulation</vt:lpstr>
      <vt:lpstr>Materials and Methods Second step: Check with beam time at the accelerator</vt:lpstr>
      <vt:lpstr>Results </vt:lpstr>
      <vt:lpstr>Results</vt:lpstr>
      <vt:lpstr>Outlook How can the intensity be further increased? </vt:lpstr>
      <vt:lpstr>New order of raster points Improved treatment time by sorting spots?</vt:lpstr>
      <vt:lpstr>Moderate weights yield  improved particle distribution</vt:lpstr>
      <vt:lpstr>New order of raster points  Results</vt:lpstr>
      <vt:lpstr>Thank you for your attention! 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N.Grau</dc:creator>
  <cp:lastModifiedBy>Schömers, Christian, Dr.</cp:lastModifiedBy>
  <cp:revision>199</cp:revision>
  <cp:lastPrinted>2018-02-21T08:54:56Z</cp:lastPrinted>
  <dcterms:created xsi:type="dcterms:W3CDTF">2018-02-15T17:39:40Z</dcterms:created>
  <dcterms:modified xsi:type="dcterms:W3CDTF">2025-10-02T15:02:40Z</dcterms:modified>
</cp:coreProperties>
</file>