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704" r:id="rId2"/>
    <p:sldMasterId id="2147483716" r:id="rId3"/>
  </p:sldMasterIdLst>
  <p:notesMasterIdLst>
    <p:notesMasterId r:id="rId20"/>
  </p:notesMasterIdLst>
  <p:handoutMasterIdLst>
    <p:handoutMasterId r:id="rId21"/>
  </p:handoutMasterIdLst>
  <p:sldIdLst>
    <p:sldId id="420" r:id="rId4"/>
    <p:sldId id="822" r:id="rId5"/>
    <p:sldId id="823" r:id="rId6"/>
    <p:sldId id="824" r:id="rId7"/>
    <p:sldId id="828" r:id="rId8"/>
    <p:sldId id="829" r:id="rId9"/>
    <p:sldId id="830" r:id="rId10"/>
    <p:sldId id="833" r:id="rId11"/>
    <p:sldId id="825" r:id="rId12"/>
    <p:sldId id="827" r:id="rId13"/>
    <p:sldId id="831" r:id="rId14"/>
    <p:sldId id="832" r:id="rId15"/>
    <p:sldId id="820" r:id="rId16"/>
    <p:sldId id="835" r:id="rId17"/>
    <p:sldId id="834" r:id="rId18"/>
    <p:sldId id="8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A872AA-E242-423B-9207-273F6B7245C8}">
          <p14:sldIdLst>
            <p14:sldId id="420"/>
            <p14:sldId id="822"/>
            <p14:sldId id="823"/>
            <p14:sldId id="824"/>
            <p14:sldId id="828"/>
            <p14:sldId id="829"/>
            <p14:sldId id="830"/>
            <p14:sldId id="833"/>
            <p14:sldId id="825"/>
            <p14:sldId id="827"/>
            <p14:sldId id="831"/>
            <p14:sldId id="832"/>
            <p14:sldId id="820"/>
            <p14:sldId id="835"/>
            <p14:sldId id="834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BC73"/>
    <a:srgbClr val="29798E"/>
    <a:srgbClr val="453781"/>
    <a:srgbClr val="009900"/>
    <a:srgbClr val="00CC00"/>
    <a:srgbClr val="BE4B48"/>
    <a:srgbClr val="AA2021"/>
    <a:srgbClr val="FF0F0F"/>
    <a:srgbClr val="3C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D96A8-FF59-427E-860E-5A621F06922E}" v="111" dt="2025-10-05T19:51:56.521"/>
    <p1510:client id="{B4416383-F5FB-8344-A2E1-EF310C1B3737}" v="3406" dt="2025-10-06T16:06:07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20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E3F-FE1F-44CD-AF94-4FA043263F85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7A78-FC30-4172-911C-A5CE7F4F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2:51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1200 24575,'92'17'0,"1"0"0,-1 0 0,-42-11 0,0 0 0,20 6 0,17 3 0,-2 0 0,-21-8 0,3-11 0,0-5 0,-1-7 0,-6-5 0,-5-6 0,-3-3 0,-1-6 0,2-2 0,1-2 0,-2-2 0,-6 4 0,0-3 0,1-2 0,1-4 0,9-9 0,6-8 0,8-6 0,-34 32 0,2 1 0,0 1 0,1 1 0,0 1 0,2 1 0,38-26 0,-4 3 0,-7 2 0,-11 4 0,-10 1 0,-8 6 0,-8 5 0,-3 4 0,-5 6 0,-5 7 0,-6 7 0,-2 4 0,-3 3 0,-1 2 0,-1 1 0,-3 2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2:55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24575,'5'0'0,"2"0"0,1 0 0,1 0 0,2 0 0,1 0 0,0 0 0,1 0 0,-1 0 0,0-1 0,-1 0 0,-2 0 0,0 0 0,-1-1 0,1 0 0,1 0 0,1-1 0,0 0 0,-2 0 0,0 0 0,-25 67 0,15-49 0,-20 50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2:59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981 492 24575,'-4'0'0,"-3"0"0,-3 0 0,-5 1 0,-3 3 0,-2 3 0,-4 5 0,-6 3 0,-3 3 0,-3 3 0,2-2 0,0 0 0,0-1 0,2-2 0,0 0 0,1-1 0,1-1 0,-1 2 0,2 0 0,-1 1 0,2 0 0,-1 0 0,0-1 0,-1-1 0,-2-1 0,0-3 0,0-1 0,-2-2 0,-1-2 0,0-2 0,1-2 0,3-2 0,5 0 0,5-1 0,6-2 0,5-2 0,3-4 0,3-3 0,2-4 0,1-3 0,1-2 0,1-4 0,2-3 0,4-1 0,2 0 0,2 0 0,1 0 0,1-2 0,1 0 0,1 0 0,1 1 0,-1 2 0,1 2 0,0 0 0,-1 2 0,-1 1 0,1 1 0,1-1 0,2 0 0,-1 0 0,2 0 0,-1 3 0,-1 1 0,-1 2 0,0 3 0,-2 1 0,1 0 0,1-1 0,-1 0 0,-1 1 0,-3 3 0,-4 2 0,-1 4 0,-3 2 0,-1 0 0,1-1 0,1-2 0,2-1 0,2-3 0,1 0 0,0 0 0,-1 2 0,-2 3 0,-1 1 0,-3 2 0,-4 0 0,-2 0 0,-2 1 0,-1 0 0,2-1 0,2-2 0,-1-2 0,3 2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3:07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 24575,'22'-4'0,"-4"0"0,-13 1 0,0 0 0,-1 0 0,1 0 0,0 0 0,0 0 0,0 0 0,0 0 0,-1 0 0,1 1 0,-2-1 0,0 0 0,0 0 0,-1 0 0,2 1 0,-1-1 0,0 1 0,3-3 0,-2 2 0,3-2 0,-5 5 0,-1 3 0,-1 3 0,0 3 0,-1 1 0,0 1 0,0-1 0,-1-3 0,0 0 0,0-1 0,0-1 0,1 1 0,-1 0 0,0 1 0,0 0 0,-1-1 0,1 0 0,1-1 0,0-1 0,-1 0 0,1-1 0,0 0 0,0-1 0,1 0 0,-1 0 0,1 0 0,0-1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3:27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1377 1 24575,'-8'-1'0,"-4"3"0,-8 4 0,-5 4 0,-2 3 0,0 0 0,2 1 0,0 0 0,2-2 0,2-1 0,4-1 0,-2 0 0,-1 1 0,-1 2 0,0 1 0,0 0 0,1 1 0,1 0 0,-1 0 0,-1 0 0,-1 0 0,-2 1 0,-1 1 0,-1 0 0,-4 3 0,0 1 0,-1 2 0,0 1 0,2-1 0,0 2 0,-1 1 0,-2 1 0,-2 1 0,-1-2 0,1-1 0,0 0 0,3-1 0,-1 1 0,0 4 0,1 1 0,-4 4 0,1-2 0,0 0 0,0-2 0,2-3 0,3-1 0,3-1 0,1-2 0,3 0 0,3 1 0,3-2 0,2 0 0,3-2 0,1-2 0,3-2 0,2-4 0,1-1 0,2-1 0,0-2 0,1-1 0,1 0 0,0-2 0,0 1 0,0-1 0,0 0 0,0-1 0,0-1 0,0 0 0,0 1 0,0 2 0,0 3 0,0 2 0,0 0 0,0 0 0,0-2 0,0-1 0,0 0 0,0-2 0,0 1 0,0-2 0,0 1 0,0 0 0,0-1 0,1-1 0,0 0 0,-1-2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3:29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24575,'30'23'0,"-6"-4"0,-22-16 0,0 0 0,0-1 0,-1-1 0,1 1 0,-1-1 0,1 1 0,-1-1 0,1-1 0,-2 0 0,1-2 0,-1 0 0,0-2 0,0-2 0,0-2 0,0-3 0,0 1 0,0 1 0,1 2 0,0 1 0,0 3 0,-1-1 0,1 1 0,0-2 0,1-1 0,0 1 0,0 0 0,-1 0 0,0 2 0,0-1 0,1 1 0,-1-1 0,1 0 0,0 1 0,-1 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3:45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599 325 24575,'4'-3'0,"4"-2"0,3-4 0,2-2 0,2-4 0,0-3 0,-1 1 0,-2 1 0,-4 1 0,-1 3 0,-1-2 0,-1 1 0,-2 1 0,0 0 0,-2 2 0,0 1 0,-1 1 0,0 1 0,0 0 0,0 1 0,0 0 0,0 1 0,0 1 0,-1 0 0,1 0 0,-2 0 0,-1 0 0,-1 1 0,-1 0 0,0-1 0,0 1 0,-1-1 0,1 0 0,0 1 0,-1-1 0,0 1 0,0 0 0,-2 1 0,2-1 0,1 1 0,-1 0 0,1 0 0,-1 0 0,0 0 0,-1 0 0,0 0 0,1 0 0,-1 0 0,1 0 0,-1 1 0,0-1 0,1 0 0,-1 1 0,0-1 0,-1 2 0,0-1 0,0 0 0,-2 1 0,-1-1 0,-1 0 0,-1 0 0,0 0 0,0 1 0,3-1 0,1 0 0,1 1 0,1 0 0,1 0 0,-1 0 0,-1 0 0,-1 0 0,0 0 0,0 0 0,1 0 0,-1 0 0,0 0 0,-1 1 0,0-1 0,1 1 0,0 0 0,2 0 0,0 1 0,1-1 0,1 0 0,0 1 0,0-1 0,0 1 0,0-1 0,-2 1 0,1 0 0,-2 0 0,1 0 0,-1 0 0,0 0 0,0 0 0,0 0 0,0 0 0,1 0 0,-1 0 0,0 0 0,-1 1 0,-1 0 0,-1 0 0,0-1 0,-1 1 0,0 1 0,1 0 0,-1 0 0,1 0 0,0 1 0,1-1 0,2 1 0,0-2 0,2 1 0,1-2 0,1 0 0,0 0 0,2 0 0,0-1 0,0 0 0,1-1 0,1-2 0,1-2 0,2-3 0,2-2 0,0-1 0,0 1 0,-1 4 0,-2 0 0,1 1 0,0 1 0,1-2 0,1 2 0,-1-1 0,0 1 0,0-1 0,0 1 0,-3 1 0,-1 1 0,-2 2 0,-2 2 0,-2 2 0,-1 1 0,-1 1 0,0 0 0,2-2 0,1 0 0,1 0 0,0-2 0,1 1 0,-1-1 0,1 1 0,0 0 0,0 1 0,1 0 0,0-2 0,3-1 0,0-1 0,1 0 0,1 0 0,-1 1 0,0-1 0,0 0 0,0 0 0,0 0 0,0 1 0,0-1 0,0 0 0,1-1 0,0 1 0,0-1 0,0 1 0,1 0 0,0 0 0,0 0 0,-1 0 0,0-1 0,0 1 0,1 0 0,0-1 0,0 0 0,0 0 0,-1 1 0,0 0 0,-1-1 0,2 0 0,-1 0 0,1 1 0,0 0 0,0 0 0,-1 0 0,1 0 0,-2 0 0,1 0 0,-1-1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3:59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241 387 24575,'-10'0'0,"1"0"0,-3 0 0,-2 0 0,-1 1 0,0 0 0,3 1 0,2 0 0,1 0 0,2-1 0,0 0 0,1 0 0,0-1 0,1 1 0,-1-1 0,0 0 0,1 0 0,0 0 0,0 0 0,0 0 0,1 0 0,-1 0 0,0 0 0,1 0 0,-1 0 0,2-1 0,0 0 0,-1-1 0,1-1 0,0 1 0,0 0 0,1 0 0,-1 0 0,1 0 0,0-1 0,0 0 0,-1-2 0,0 0 0,0 1 0,1-1 0,0 0 0,0-1 0,0 0 0,1-1 0,0 0 0,1 0 0,0 0 0,0-1 0,0 0 0,0 0 0,0 1 0,0 0 0,1-1 0,1 1 0,0-1 0,2 0 0,1 0 0,1-1 0,-1 0 0,0 1 0,0 0 0,1-1 0,-1 0 0,1 0 0,0 1 0,0 2 0,-1 1 0,0 0 0,0 2 0,0-2 0,1 1 0,-1-2 0,1 1 0,0-1 0,-1 0 0,1 1 0,0-1 0,1 1 0,0-1 0,2 1 0,0-2 0,2 0 0,0 0 0,0 0 0,0 0 0,0 1 0,0 1 0,0-1 0,0 1 0,1-1 0,0 1 0,-1 1 0,0 1 0,-1 0 0,0 1 0,0 0 0,-1 1 0,1-1 0,-1 1 0,-1 0 0,0 1 0,-2 0 0,-1 0 0,0 0 0,-1 0 0,0 0 0,1 0 0,0 1 0,-1 1 0,0 1 0,-1 1 0,-1-1 0,1 0 0,-2 0 0,1 0 0,0 0 0,-1 0 0,1 1 0,-2 0 0,2 0 0,0 0 0,-1-1 0,0 0 0,0 1 0,0 0 0,0 1 0,0 0 0,1 0 0,-1 0 0,0-1 0,0 0 0,-1 0 0,1 0 0,0 1 0,-1 1 0,1-1 0,-1 1 0,0 0 0,0-1 0,0 1 0,0 0 0,0-1 0,0 1 0,0 0 0,0-1 0,0 0 0,0-1 0,0-1 0,0 0 0,0 0 0,0 0 0,0 0 0,-1-1 0,0-1 0,-1 0 0,0 0 0,1 0 0,0 1 0,1 0 0,0 1 0,-1-1 0,-1 0 0,-1-2 0,-2-1 0,1-3 0,0-2 0,0-2 0,1-1 0,1 0 0,0 1 0,0 2 0,0 1 0,0 1 0,1 1 0,-1-1 0,0 0 0,0-1 0,1 3 0,1 1 0,2 4 0,3 2 0,1 2 0,0 0 0,-1 0 0,-1-2 0,-1-1 0,0 0 0,-1-1 0,0-1 0,-1 1 0,1-1 0,-1 0 0,1 2 0,0-1 0,0 1 0,0-1 0,0 0 0,0 0 0,-1-1 0,1 0 0,-1 0 0,1 1 0,0 0 0,0-1 0,-1 1 0,1-1 0,0 1 0,0-1 0,0 1 0,0-1 0,0 0 0,0-1 0,-1-1 0,0-2 0,2-4 0,1-2 0,2-2 0,1-1 0,0 0 0,-1 2 0,-2 1 0,0 1 0,-2 1 0,0 1 0,1-1 0,-2 4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3:54:06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4 24575,'8'-2'0,"1"1"0,2 1 0,-1 1 0,-1 0 0,2 3 0,-1 1 0,1 1 0,0-1 0,-3-1 0,1 0 0,-2 0 0,0 0 0,-1-1 0,0 1 0,-2 0 0,0 0 0,-2-1 0,1 0 0,-1 0 0,1 1 0,0 0 0,-1 1 0,0 0 0,1 1 0,-1 0 0,0 1 0,0-1 0,0 1 0,-1-1 0,0 2 0,0 0 0,0 2 0,-1 1 0,0-1 0,0 1 0,0-1 0,0 0 0,0 1 0,0 0 0,0 1 0,-3 0 0,-1-1 0,-1-1 0,0 1 0,0-3 0,-1 2 0,-1 0 0,-2 1 0,0 1 0,-1 1 0,1-2 0,1-1 0,1-1 0,-1-2 0,1 0 0,-2 0 0,0 0 0,0 1 0,-2 0 0,-3 2 0,-2 0 0,-2 1 0,0 0 0,1 0 0,3-2 0,2-2 0,3-1 0,1-1 0,0 0 0,0-2 0,1 1 0,0 0 0,1 0 0,-1-1 0,0 0 0,2 0 0,-1 0 0,0-1 0,1 1 0,0-1 0,1 1 0,1-2 0,2-2 0,2-5 0,3-6 0,3-4 0,2-2 0,0 1 0,-2 2 0,-2 4 0,-2 3 0,0 2 0,-1 1 0,-1 0 0,0 2 0,-2 1 0,0 4 0,-4 3 0,-2 5 0,-1 1 0,0-1 0,0-1 0,2-1 0,1-2 0,1 1 0,1-1 0,-1 1 0,1 0 0,-1 0 0,0 1 0,0-1 0,1 1 0,0-2 0,1 0 0,0-1 0,-1 0 0,1-1 0,0 0 0,0 0 0,2-1 0,2-1 0,2-1 0,2-1 0,6 0 0,2 0 0,3 0 0,0 0 0,-1 0 0,-1 0 0,-2 0 0,-2 0 0,-3 0 0,-1 0 0,-1 0 0,-1 0 0,-1 0 0,0 0 0,-2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20FE-B59E-47E2-885F-02B0D86896F3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196A-07DB-43F8-8513-BC10083BA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Elements are all the same type</a:t>
            </a:r>
          </a:p>
          <a:p>
            <a:endParaRPr lang="en-US" dirty="0"/>
          </a:p>
          <a:p>
            <a:r>
              <a:rPr lang="en-US" dirty="0"/>
              <a:t>All elements are differentiable </a:t>
            </a:r>
            <a:r>
              <a:rPr lang="en-US" dirty="0" err="1"/>
              <a:t>w.r.t.</a:t>
            </a:r>
            <a:r>
              <a:rPr lang="en-US" dirty="0"/>
              <a:t> their parameters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Analytical derivation of approx. fixed points</a:t>
            </a:r>
          </a:p>
          <a:p>
            <a:endParaRPr lang="en-US" dirty="0"/>
          </a:p>
          <a:p>
            <a:r>
              <a:rPr lang="en-US" dirty="0"/>
              <a:t>NNF can be used to compute ALL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771EB-6FB6-4250-999C-D13472A21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8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8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53C0-D600-6123-4B1D-8CA7813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F1C0-E8AA-9ACA-4649-F56B5602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F410-B9FA-8152-5F4E-8E1436D83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C86A-F7B8-484A-DC95-4136BB5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2D47A-537F-90DE-814D-D8995DB3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49FEA-C595-5863-2A6D-01422F2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1FE0-0A4C-F067-003C-873CE66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E44EB-B4EA-3BA0-15A4-D1E60F5B7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FA672-8D9B-6728-D343-4D24D1D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EA2B-B7FA-45C7-485F-4707B6BA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DF9CA-4127-ED66-5EC7-645DBE56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52783-2606-9131-AA00-24238B16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64E-19AE-7EA4-970D-8AD3221B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B04FE-FE51-0268-DE6B-081D0B470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5DBE-5E75-3D2F-120E-DE912514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4B0DF-B4E0-0FBA-8028-78322FD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37DE-1AE3-4CC3-CD0E-AE123213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5845C-3E3C-386B-229A-6DF5760F1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B5A6-4595-4AD8-DEE4-095CBDFB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01D0-BD95-8474-1D87-0E1D3F6C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56E6-01E9-DAEA-DE9B-F5553B5C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4B92-B9D1-7328-9814-5399014F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36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4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4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29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3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163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29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75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67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4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470-88A5-6C6A-8CEF-9A967D634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F2281-E2B3-ECB1-B24E-704BAB9A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09A58-8996-1486-F7E5-CA3B12E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6D1DE-FA1C-F5FC-2BA0-6C55636F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DDDD-9B97-D99F-277F-F1C9E93B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9720-B796-9C8D-F1CF-555DA570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EBC7-1D12-66DD-3B0B-077C59AD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FE01-6902-0B63-9344-EB0903C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7018-84AD-EC3E-22DE-EEF24C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8961-F32E-331D-AA4D-0D9F28E1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8D2-94FB-09A4-847C-7836E4D1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4B03B-E631-C9F6-EAB6-8B22A996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A398-A913-8E96-AB28-CCE9B820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18F5-5902-9A9F-4073-B010E0AB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518B-8015-F97E-528C-7816DE23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DC48-12FF-C003-D1C4-0C97E036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11F5-7708-FEFA-7116-0BF1699A5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1964-6B06-A2BB-466A-ACA7DD65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19D21-A3EE-6B27-5A32-3A9617D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2296A-2CAC-039E-1225-FCC34405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1850E-BA5F-3187-DF3D-F9D8058B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9C9E-7A27-3AF1-8F27-C39D4824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0C94-154B-C5FE-31A3-3648FB60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4CC2-F449-1068-D111-03C3FF80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A2100-CDA7-673E-EF59-E07D0D96E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F9D4E-1ED3-062B-AE74-21B45425A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A7CBD-DB38-40AA-A43B-A358AEF9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12F16-B6D9-6FF4-B572-D1E5A827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EBD16-8E18-F066-1D2F-9C685229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7C53-9FE3-2AC3-91A5-734E2B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5D61B-0587-81CE-635E-D1A4041D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86652-073E-4E05-111A-ED145AD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F9BED-2738-C718-B6B2-3F41076D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139AD-A919-6C90-AB31-AB5C6CE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E9CC3-3E2F-036A-B53D-A03DEFC9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7194-C619-97AA-87D0-1EACAD6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h652@cornell.ed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>
            <a:extLst>
              <a:ext uri="{FF2B5EF4-FFF2-40B4-BE49-F238E27FC236}">
                <a16:creationId xmlns:a16="http://schemas.microsoft.com/office/drawing/2014/main" id="{EF7789BA-3527-6212-A4B6-DE278311D31D}"/>
              </a:ext>
            </a:extLst>
          </p:cNvPr>
          <p:cNvSpPr/>
          <p:nvPr userDrawn="1"/>
        </p:nvSpPr>
        <p:spPr>
          <a:xfrm>
            <a:off x="11835188" y="6592322"/>
            <a:ext cx="356812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‹#›</a:t>
            </a:fld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4B1E-FF4E-4C6A-87BD-F9C2E9B34615}"/>
              </a:ext>
            </a:extLst>
          </p:cNvPr>
          <p:cNvSpPr txBox="1"/>
          <p:nvPr userDrawn="1"/>
        </p:nvSpPr>
        <p:spPr>
          <a:xfrm>
            <a:off x="0" y="6355232"/>
            <a:ext cx="1137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Eiad Hamwi (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eh652@cornell.edu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)				 	    Cornell ERL/EIC Group, PI: Georg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Hoffstaetter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Torquat</a:t>
            </a:r>
            <a:endParaRPr lang="en-US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D1D3B-5778-BDBD-9518-149AC3A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9A61-9F80-98F3-B0DF-4F68128B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FA74-9734-844A-534D-D8718520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95CA7-A68D-924B-923B-408BABD47D7A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A08E-F200-9D59-AC64-1EBA37ED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8DA2-762A-EA71-1B9E-538D0E9F1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B44E-AB62-4C86-B517-53F150FA0A7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9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6.png"/><Relationship Id="rId18" Type="http://schemas.openxmlformats.org/officeDocument/2006/relationships/image" Target="../media/image40.emf"/><Relationship Id="rId3" Type="http://schemas.microsoft.com/office/2007/relationships/media" Target="../media/media2.mp4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4.emf"/><Relationship Id="rId17" Type="http://schemas.openxmlformats.org/officeDocument/2006/relationships/image" Target="../media/image39.png"/><Relationship Id="rId2" Type="http://schemas.openxmlformats.org/officeDocument/2006/relationships/video" Target="../media/media1.mp4"/><Relationship Id="rId16" Type="http://schemas.openxmlformats.org/officeDocument/2006/relationships/image" Target="../media/image35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3.emf"/><Relationship Id="rId5" Type="http://schemas.microsoft.com/office/2007/relationships/media" Target="../media/media3.mp4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image" Target="../media/image41.emf"/><Relationship Id="rId4" Type="http://schemas.openxmlformats.org/officeDocument/2006/relationships/video" Target="../media/media2.mp4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6.png"/><Relationship Id="rId12" Type="http://schemas.openxmlformats.org/officeDocument/2006/relationships/image" Target="../media/image46.emf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45.png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.png"/><Relationship Id="rId18" Type="http://schemas.openxmlformats.org/officeDocument/2006/relationships/customXml" Target="../ink/ink7.xml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customXml" Target="../ink/ink4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0" Type="http://schemas.openxmlformats.org/officeDocument/2006/relationships/customXml" Target="../ink/ink3.xml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2998" y="67521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8B106A-FF09-4A8B-A935-95FA81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" y="6080459"/>
            <a:ext cx="3855405" cy="77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725E6-A146-4E2C-A5A7-9B71B7A8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675" y="6080459"/>
            <a:ext cx="2233215" cy="77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D6833-54C3-45AE-9E26-BDDDF58C7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774" y="6080459"/>
            <a:ext cx="3839199" cy="77754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22FE2FF-5DB9-4830-94AE-4D0BFBC91265}"/>
              </a:ext>
            </a:extLst>
          </p:cNvPr>
          <p:cNvSpPr txBox="1">
            <a:spLocks/>
          </p:cNvSpPr>
          <p:nvPr/>
        </p:nvSpPr>
        <p:spPr>
          <a:xfrm>
            <a:off x="2062977" y="2036739"/>
            <a:ext cx="7995425" cy="214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>
              <a:solidFill>
                <a:srgbClr val="AA2021"/>
              </a:solidFill>
              <a:effectLst>
                <a:glow rad="127000">
                  <a:prstClr val="white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AB3501-0F54-1129-CA9F-DC556B9368B8}"/>
              </a:ext>
            </a:extLst>
          </p:cNvPr>
          <p:cNvSpPr txBox="1">
            <a:spLocks/>
          </p:cNvSpPr>
          <p:nvPr/>
        </p:nvSpPr>
        <p:spPr>
          <a:xfrm>
            <a:off x="1638847" y="246743"/>
            <a:ext cx="8914306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Resonant Slow Extraction Simulations using </a:t>
            </a:r>
            <a:r>
              <a:rPr lang="en-US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SciBmad</a:t>
            </a:r>
            <a:endParaRPr lang="en-US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773914-3FF8-EE5F-E06C-BC74A9E91D4D}"/>
              </a:ext>
            </a:extLst>
          </p:cNvPr>
          <p:cNvSpPr txBox="1">
            <a:spLocks noChangeArrowheads="1"/>
          </p:cNvSpPr>
          <p:nvPr/>
        </p:nvSpPr>
        <p:spPr>
          <a:xfrm>
            <a:off x="3046081" y="4787486"/>
            <a:ext cx="6082168" cy="1533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cs typeface="Arial"/>
              </a:rPr>
              <a:t>Eiad Hamwi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cs typeface="Arial"/>
              </a:rPr>
              <a:t>PhD Candidate, Cornell ERL/EIC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cs typeface="Arial"/>
              </a:rPr>
              <a:t>PI: Georg </a:t>
            </a:r>
            <a:r>
              <a:rPr lang="en-US" sz="2400" i="1" dirty="0" err="1">
                <a:cs typeface="Arial"/>
              </a:rPr>
              <a:t>Hoffstaetter</a:t>
            </a:r>
            <a:r>
              <a:rPr lang="en-US" sz="2400" i="1" dirty="0">
                <a:cs typeface="Arial"/>
              </a:rPr>
              <a:t> de </a:t>
            </a:r>
            <a:r>
              <a:rPr lang="en-US" sz="2400" i="1" dirty="0" err="1">
                <a:cs typeface="Arial"/>
              </a:rPr>
              <a:t>Torquat</a:t>
            </a:r>
            <a:endParaRPr lang="en-US" sz="2400" i="1" dirty="0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3962-4575-BD7A-8CCD-8D68474D747D}"/>
              </a:ext>
            </a:extLst>
          </p:cNvPr>
          <p:cNvSpPr/>
          <p:nvPr/>
        </p:nvSpPr>
        <p:spPr>
          <a:xfrm>
            <a:off x="9664565" y="4782457"/>
            <a:ext cx="2522465" cy="206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3FCF6-FB92-45A6-BD20-157D62E1D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973" y="6611259"/>
            <a:ext cx="2569908" cy="246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9640824" y="4782458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B220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ADDA-133C-AAFE-C598-3A9404A640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79" y="5056778"/>
            <a:ext cx="1957036" cy="1321417"/>
          </a:xfrm>
          <a:prstGeom prst="rect">
            <a:avLst/>
          </a:prstGeom>
        </p:spPr>
      </p:pic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BC22B49C-8AF8-AABF-7782-EB235CF0C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1" y="1939892"/>
            <a:ext cx="3162937" cy="22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09CF-E554-314C-9790-D0E1D084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35D09-4C83-0886-F5F5-C14ABD757589}"/>
                  </a:ext>
                </a:extLst>
              </p:cNvPr>
              <p:cNvSpPr txBox="1"/>
              <p:nvPr/>
            </p:nvSpPr>
            <p:spPr>
              <a:xfrm>
                <a:off x="1141714" y="1104568"/>
                <a:ext cx="4366988" cy="523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Ramping</a:t>
                </a:r>
                <a:endParaRPr lang="en-US" sz="4400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/>
                  <a:t>Deferred Expression</a:t>
                </a:r>
              </a:p>
              <a:p>
                <a:pPr lvl="1"/>
                <a:r>
                  <a:rPr lang="en-US" sz="1600" i="1"/>
                  <a:t>(External update)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/>
                  <a:t>Power supply chains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— Transfer functions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/>
                  <a:t>Parametric functions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00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/>
                  <a:t>Time-dependent functions</a:t>
                </a:r>
              </a:p>
              <a:p>
                <a:pPr lvl="1"/>
                <a:r>
                  <a:rPr lang="en-US" sz="1600" i="1"/>
                  <a:t>(Internal update: per-particle)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/>
                  <a:t>Fast ramping fields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/>
                  <a:t>Long bunches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35D09-4C83-0886-F5F5-C14ABD75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14" y="1104568"/>
                <a:ext cx="4366988" cy="5232202"/>
              </a:xfrm>
              <a:prstGeom prst="rect">
                <a:avLst/>
              </a:prstGeom>
              <a:blipFill>
                <a:blip r:embed="rId2"/>
                <a:stretch>
                  <a:fillRect l="-5718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DFB336C-7D67-A542-F4A9-7733C9CF8E23}"/>
              </a:ext>
            </a:extLst>
          </p:cNvPr>
          <p:cNvGrpSpPr/>
          <p:nvPr/>
        </p:nvGrpSpPr>
        <p:grpSpPr>
          <a:xfrm>
            <a:off x="5869459" y="1831560"/>
            <a:ext cx="5712941" cy="3991233"/>
            <a:chOff x="2619375" y="1000125"/>
            <a:chExt cx="6953250" cy="48577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2824D4-A394-9BC6-347A-EB75B6DB5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375" y="1000125"/>
              <a:ext cx="6953250" cy="4857750"/>
            </a:xfrm>
            <a:prstGeom prst="rect">
              <a:avLst/>
            </a:prstGeom>
          </p:spPr>
        </p:pic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2A5B6B7D-6FBC-ECAA-D083-99B65D8DC2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9" b="92527" l="0" r="90782">
                          <a14:foregroundMark x1="200" y1="69395" x2="48096" y2="42349"/>
                          <a14:foregroundMark x1="48096" y1="42349" x2="41283" y2="54093"/>
                          <a14:foregroundMark x1="41283" y1="54093" x2="3407" y2="84342"/>
                          <a14:foregroundMark x1="3407" y1="84342" x2="1603" y2="71530"/>
                          <a14:foregroundMark x1="1603" y1="71530" x2="2204" y2="70463"/>
                          <a14:foregroundMark x1="73347" y1="35943" x2="79559" y2="26690"/>
                          <a14:foregroundMark x1="79559" y1="26690" x2="69739" y2="28826"/>
                          <a14:foregroundMark x1="69739" y1="28826" x2="51503" y2="43060"/>
                          <a14:foregroundMark x1="73948" y1="30605" x2="81162" y2="24555"/>
                          <a14:foregroundMark x1="81162" y1="24555" x2="72144" y2="27046"/>
                          <a14:foregroundMark x1="72144" y1="27046" x2="65331" y2="34520"/>
                          <a14:foregroundMark x1="77756" y1="27758" x2="84770" y2="20285"/>
                          <a14:foregroundMark x1="84770" y1="20285" x2="71743" y2="29537"/>
                          <a14:foregroundMark x1="74349" y1="29537" x2="81363" y2="21708"/>
                          <a14:foregroundMark x1="81363" y1="21708" x2="60721" y2="35943"/>
                          <a14:foregroundMark x1="60721" y1="35943" x2="60321" y2="36299"/>
                          <a14:foregroundMark x1="85571" y1="19573" x2="71944" y2="39858"/>
                          <a14:foregroundMark x1="71944" y1="39858" x2="58517" y2="53737"/>
                          <a14:foregroundMark x1="63727" y1="48754" x2="72946" y2="39146"/>
                          <a14:foregroundMark x1="72946" y1="39146" x2="86172" y2="16726"/>
                          <a14:foregroundMark x1="55110" y1="55872" x2="13427" y2="78648"/>
                          <a14:foregroundMark x1="13427" y1="78648" x2="7816" y2="76868"/>
                          <a14:foregroundMark x1="55912" y1="56940" x2="7214" y2="87189"/>
                          <a14:foregroundMark x1="8417" y1="64769" x2="16834" y2="62989"/>
                          <a14:foregroundMark x1="16834" y1="62989" x2="54309" y2="36655"/>
                          <a14:foregroundMark x1="54309" y1="36655" x2="56513" y2="43416"/>
                          <a14:foregroundMark x1="28858" y1="52313" x2="37675" y2="49466"/>
                          <a14:foregroundMark x1="37675" y1="49466" x2="70341" y2="26690"/>
                          <a14:foregroundMark x1="70341" y1="26690" x2="70942" y2="29893"/>
                          <a14:foregroundMark x1="68938" y1="28470" x2="84369" y2="17438"/>
                          <a14:foregroundMark x1="84369" y1="17438" x2="86573" y2="17438"/>
                          <a14:foregroundMark x1="85371" y1="19573" x2="90782" y2="16014"/>
                          <a14:foregroundMark x1="5411" y1="83986" x2="1202" y2="83630"/>
                          <a14:foregroundMark x1="8016" y1="85409" x2="1002" y2="80427"/>
                          <a14:foregroundMark x1="0" y1="85765" x2="1603" y2="85765"/>
                          <a14:foregroundMark x1="11022" y1="62278" x2="26854" y2="49822"/>
                          <a14:foregroundMark x1="26854" y1="49822" x2="30862" y2="49110"/>
                          <a14:foregroundMark x1="11022" y1="59431" x2="46493" y2="36299"/>
                          <a14:foregroundMark x1="46493" y1="36299" x2="47295" y2="34875"/>
                          <a14:foregroundMark x1="5812" y1="85765" x2="12625" y2="92527"/>
                          <a14:foregroundMark x1="12625" y1="92527" x2="20040" y2="84342"/>
                          <a14:foregroundMark x1="20040" y1="84342" x2="8818" y2="83274"/>
                          <a14:foregroundMark x1="8818" y1="83274" x2="7615" y2="83986"/>
                          <a14:foregroundMark x1="31263" y1="75445" x2="24048" y2="80783"/>
                          <a14:foregroundMark x1="24048" y1="80783" x2="34669" y2="78292"/>
                          <a14:foregroundMark x1="34669" y1="78292" x2="42285" y2="67972"/>
                          <a14:foregroundMark x1="42285" y1="67972" x2="23447" y2="75089"/>
                          <a14:foregroundMark x1="46092" y1="66904" x2="49499" y2="64057"/>
                          <a14:foregroundMark x1="56513" y1="33096" x2="64329" y2="27046"/>
                          <a14:foregroundMark x1="64329" y1="27046" x2="56513" y2="36299"/>
                          <a14:foregroundMark x1="56513" y1="36299" x2="62325" y2="26335"/>
                          <a14:foregroundMark x1="62325" y1="26335" x2="66934" y2="24555"/>
                          <a14:foregroundMark x1="86573" y1="21708" x2="81563" y2="32740"/>
                          <a14:foregroundMark x1="81563" y1="32740" x2="74148" y2="41993"/>
                          <a14:foregroundMark x1="74148" y1="41993" x2="77355" y2="29537"/>
                          <a14:foregroundMark x1="77355" y1="29537" x2="82966" y2="20285"/>
                          <a14:foregroundMark x1="82966" y1="20285" x2="86974" y2="17082"/>
                          <a14:foregroundMark x1="83567" y1="17082" x2="74950" y2="19929"/>
                          <a14:foregroundMark x1="74950" y1="19929" x2="82766" y2="25267"/>
                          <a14:foregroundMark x1="82766" y1="25267" x2="83367" y2="249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26675" y="1481559"/>
              <a:ext cx="6143031" cy="368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03BCDF-17D7-2650-27AF-D2AD977815A4}"/>
              </a:ext>
            </a:extLst>
          </p:cNvPr>
          <p:cNvSpPr txBox="1"/>
          <p:nvPr/>
        </p:nvSpPr>
        <p:spPr>
          <a:xfrm>
            <a:off x="6490009" y="2358483"/>
            <a:ext cx="139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00D0"/>
              </a:buClr>
              <a:buFont typeface="Wingdings" pitchFamily="2" charset="2"/>
              <a:buChar char="§"/>
            </a:pPr>
            <a:r>
              <a:rPr lang="en-US" err="1"/>
              <a:t>Bmad</a:t>
            </a:r>
            <a:endParaRPr lang="en-US"/>
          </a:p>
          <a:p>
            <a:pPr marL="285750" indent="-285750">
              <a:buClr>
                <a:srgbClr val="14A3FA"/>
              </a:buClr>
              <a:buFont typeface="Wingdings" pitchFamily="2" charset="2"/>
              <a:buChar char="§"/>
            </a:pPr>
            <a:r>
              <a:rPr lang="en-US" err="1"/>
              <a:t>SciBmad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9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D018ADF-4D5F-02B0-D6DD-E418A5238974}"/>
              </a:ext>
            </a:extLst>
          </p:cNvPr>
          <p:cNvGrpSpPr/>
          <p:nvPr/>
        </p:nvGrpSpPr>
        <p:grpSpPr>
          <a:xfrm>
            <a:off x="2777865" y="1985009"/>
            <a:ext cx="2454790" cy="2223368"/>
            <a:chOff x="2473790" y="1564155"/>
            <a:chExt cx="2678095" cy="24549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4" t="7987" r="12654" b="355"/>
            <a:stretch/>
          </p:blipFill>
          <p:spPr>
            <a:xfrm>
              <a:off x="2473790" y="1564155"/>
              <a:ext cx="2678095" cy="245492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3372806" y="3289261"/>
              <a:ext cx="285054" cy="921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259813" y="2095402"/>
            <a:ext cx="198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Normal run tune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2/3 resonance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TRIBs lattice tune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9813" y="2852946"/>
            <a:ext cx="1988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Stable islands appear in horizontal phase space near 3</a:t>
            </a:r>
            <a:r>
              <a:rPr kumimoji="0" lang="en-US" altLang="zh-CN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rd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-order resonance</a:t>
            </a:r>
          </a:p>
        </p:txBody>
      </p:sp>
      <p:pic>
        <p:nvPicPr>
          <p:cNvPr id="24" name="qx261p57_to_259p14_skq14w_-10kc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37915" y="2515415"/>
            <a:ext cx="3928693" cy="1028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0334" y="134754"/>
            <a:ext cx="1976274" cy="19813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443" y="167953"/>
            <a:ext cx="1951953" cy="194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68905" y="1444543"/>
                <a:ext cx="427681" cy="28911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altLang="zh-CN" sz="1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zh-CN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905" y="1444543"/>
                <a:ext cx="427681" cy="289118"/>
              </a:xfrm>
              <a:prstGeom prst="rect">
                <a:avLst/>
              </a:prstGeom>
              <a:blipFill>
                <a:blip r:embed="rId13"/>
                <a:stretch>
                  <a:fillRect l="-6944" r="-6944" b="-1224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97534" y="1444543"/>
                <a:ext cx="495649" cy="28911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altLang="zh-CN" sz="1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f>
                        <m:fPr>
                          <m:ctrlP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zh-CN" sz="1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zh-CN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34" y="1444543"/>
                <a:ext cx="495649" cy="289118"/>
              </a:xfrm>
              <a:prstGeom prst="rect">
                <a:avLst/>
              </a:prstGeom>
              <a:blipFill>
                <a:blip r:embed="rId14"/>
                <a:stretch>
                  <a:fillRect l="-1205" b="-1224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798524" y="2135882"/>
            <a:ext cx="3518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Adjust horizontal tune </a:t>
            </a:r>
            <a:r>
              <a:rPr kumimoji="0" lang="en-US" altLang="zh-CN" sz="1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Q</a:t>
            </a:r>
            <a:r>
              <a:rPr kumimoji="0" lang="en-US" altLang="zh-CN" sz="1600" b="0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0.670 -&gt; 0.664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042" y="4443189"/>
            <a:ext cx="5335392" cy="17081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CESR TRIBs optics is established at both 3</a:t>
            </a:r>
            <a:r>
              <a:rPr kumimoji="0" lang="en-US" altLang="zh-CN" sz="1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rd</a:t>
            </a: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and 4</a:t>
            </a:r>
            <a:r>
              <a:rPr kumimoji="0" lang="en-US" altLang="zh-CN" sz="1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</a:t>
            </a: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order resonances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Experiments are conducted and verified the appearance of islands near both resonances by adjusting the horizontal tune or driving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Excitation of a single or multiple bunches into a single or multiple islands is demonstrated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2D872-7BC9-6013-C7DC-2998F1FFA51A}"/>
              </a:ext>
            </a:extLst>
          </p:cNvPr>
          <p:cNvSpPr txBox="1"/>
          <p:nvPr/>
        </p:nvSpPr>
        <p:spPr>
          <a:xfrm>
            <a:off x="286318" y="6270792"/>
            <a:ext cx="5118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S.T. Wang, V. Khachatryan, P. Nishikawa, PRAB </a:t>
            </a:r>
            <a:r>
              <a:rPr kumimoji="0" lang="en-US" altLang="zh-CN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104001 (2023)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S.T. Wang, V. Khachatryan, NIMA</a:t>
            </a:r>
            <a:r>
              <a:rPr kumimoji="0" lang="en-US" altLang="zh-CN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1075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170423 (2025)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7A21F-F4AD-EAF8-5D40-CD04D8538A76}"/>
              </a:ext>
            </a:extLst>
          </p:cNvPr>
          <p:cNvSpPr txBox="1"/>
          <p:nvPr/>
        </p:nvSpPr>
        <p:spPr>
          <a:xfrm>
            <a:off x="265883" y="83324"/>
            <a:ext cx="48994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TRIBs study at Cornell Electron Storage Ring (CESR)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909A03-C501-FC31-F70A-F935F5EF03C4}"/>
                  </a:ext>
                </a:extLst>
              </p:cNvPr>
              <p:cNvSpPr txBox="1"/>
              <p:nvPr/>
            </p:nvSpPr>
            <p:spPr>
              <a:xfrm>
                <a:off x="259703" y="2005763"/>
                <a:ext cx="2292624" cy="228556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TRIBs lattice design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 H tune near 2/3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Adjust </a:t>
                </a: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sextupoles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achieve desired </a:t>
                </a: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a</a:t>
                </a:r>
                <a:r>
                  <a:rPr kumimoji="0" lang="en-US" sz="1400" b="0" i="0" u="none" strike="noStrike" kern="1200" cap="none" spc="0" normalizeH="0" baseline="-2500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xx</a:t>
                </a:r>
                <a:r>
                  <a:rPr kumimoji="0" lang="en-US" sz="1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0" lang="el-G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ϕ</m:t>
                        </m:r>
                        <m:r>
                          <a:rPr kumimoji="0" lang="en-US" sz="14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Optimize DA/MA</a:t>
                </a:r>
                <a:endPara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Bmad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library and PTC codes are used in the lattice design and simulation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909A03-C501-FC31-F70A-F935F5EF0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3" y="2005763"/>
                <a:ext cx="2292624" cy="2285562"/>
              </a:xfrm>
              <a:prstGeom prst="rect">
                <a:avLst/>
              </a:prstGeom>
              <a:blipFill>
                <a:blip r:embed="rId15"/>
                <a:stretch>
                  <a:fillRect l="-263" r="-52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4nux_1p5ma_qt45117_g3_f200">
            <a:hlinkClick r:id="" action="ppaction://media"/>
            <a:extLst>
              <a:ext uri="{FF2B5EF4-FFF2-40B4-BE49-F238E27FC236}">
                <a16:creationId xmlns:a16="http://schemas.microsoft.com/office/drawing/2014/main" id="{EAD87A1F-41B5-298F-0D45-D977F0F7793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19040" y="4050904"/>
            <a:ext cx="3093596" cy="24017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64B801E-27EE-6F95-BF0C-99FF67A65B46}"/>
              </a:ext>
            </a:extLst>
          </p:cNvPr>
          <p:cNvSpPr txBox="1"/>
          <p:nvPr/>
        </p:nvSpPr>
        <p:spPr>
          <a:xfrm>
            <a:off x="6115593" y="3747695"/>
            <a:ext cx="581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Drive particles into single island with sinusoidal kicks at resonance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04B2E1-CB8B-C64F-62DC-41FEB56E7FD2}"/>
              </a:ext>
            </a:extLst>
          </p:cNvPr>
          <p:cNvSpPr txBox="1"/>
          <p:nvPr/>
        </p:nvSpPr>
        <p:spPr>
          <a:xfrm>
            <a:off x="9514393" y="6386054"/>
            <a:ext cx="2072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r>
              <a:rPr kumimoji="0" lang="en-US" altLang="zh-CN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order, </a:t>
            </a:r>
            <a:r>
              <a:rPr kumimoji="0" lang="en-US" altLang="zh-CN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Q</a:t>
            </a:r>
            <a:r>
              <a:rPr kumimoji="0" lang="en-US" altLang="zh-CN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=0.749, f=3/4</a:t>
            </a:r>
          </a:p>
        </p:txBody>
      </p:sp>
      <p:pic>
        <p:nvPicPr>
          <p:cNvPr id="33" name="3nux_0p73ma_qt39855_g4_f100_dr260p099">
            <a:hlinkClick r:id="" action="ppaction://media"/>
            <a:extLst>
              <a:ext uri="{FF2B5EF4-FFF2-40B4-BE49-F238E27FC236}">
                <a16:creationId xmlns:a16="http://schemas.microsoft.com/office/drawing/2014/main" id="{95498052-1C50-9C90-4647-BAD8FFAB95C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97469" y="4075174"/>
            <a:ext cx="3154680" cy="23660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A4FDBFB-7A05-2FB8-59B6-E07D4C965675}"/>
              </a:ext>
            </a:extLst>
          </p:cNvPr>
          <p:cNvSpPr txBox="1"/>
          <p:nvPr/>
        </p:nvSpPr>
        <p:spPr>
          <a:xfrm>
            <a:off x="6488358" y="6383366"/>
            <a:ext cx="207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rd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order, </a:t>
            </a:r>
            <a:r>
              <a:rPr kumimoji="0" lang="en-US" altLang="zh-CN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Q</a:t>
            </a:r>
            <a:r>
              <a:rPr kumimoji="0" lang="en-US" altLang="zh-CN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=0.666, f=2/3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0B03BC2-35E7-CB2A-6FE5-7E30F9DCEFF7}"/>
              </a:ext>
            </a:extLst>
          </p:cNvPr>
          <p:cNvSpPr/>
          <p:nvPr/>
        </p:nvSpPr>
        <p:spPr>
          <a:xfrm>
            <a:off x="5897469" y="3747695"/>
            <a:ext cx="6052082" cy="2977610"/>
          </a:xfrm>
          <a:prstGeom prst="roundRect">
            <a:avLst>
              <a:gd name="adj" fmla="val 156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A8FA62-9384-8E03-EAF1-DA64078C4F48}"/>
              </a:ext>
            </a:extLst>
          </p:cNvPr>
          <p:cNvGrpSpPr/>
          <p:nvPr/>
        </p:nvGrpSpPr>
        <p:grpSpPr>
          <a:xfrm>
            <a:off x="248495" y="1200493"/>
            <a:ext cx="6680766" cy="653407"/>
            <a:chOff x="149352" y="629318"/>
            <a:chExt cx="6680766" cy="6534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256EEC-14F8-64CB-DF5F-CFEE93157CDB}"/>
                </a:ext>
              </a:extLst>
            </p:cNvPr>
            <p:cNvSpPr txBox="1"/>
            <p:nvPr/>
          </p:nvSpPr>
          <p:spPr>
            <a:xfrm>
              <a:off x="208981" y="657671"/>
              <a:ext cx="2323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fixed points near a 3</a:t>
              </a:r>
              <a:r>
                <a:rPr kumimoji="0" lang="en-US" sz="16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rd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-order resonance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E7EB17-D460-44B2-27CE-722115FEA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22488" y="647790"/>
              <a:ext cx="3130379" cy="6349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171F7D5-84B7-F07F-B68B-B932D0E7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382821" y="679794"/>
              <a:ext cx="1362837" cy="52999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C97CF8-3E81-094A-EAA3-5302199D4321}"/>
                </a:ext>
              </a:extLst>
            </p:cNvPr>
            <p:cNvSpPr/>
            <p:nvPr/>
          </p:nvSpPr>
          <p:spPr>
            <a:xfrm>
              <a:off x="149352" y="629318"/>
              <a:ext cx="6680766" cy="63850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59D931-214B-67F3-520F-CB3427163D01}"/>
              </a:ext>
            </a:extLst>
          </p:cNvPr>
          <p:cNvSpPr txBox="1"/>
          <p:nvPr/>
        </p:nvSpPr>
        <p:spPr>
          <a:xfrm>
            <a:off x="195179" y="534187"/>
            <a:ext cx="6808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CESR is a 6-GeV electron storage ring, 768m circumference, no global symmetry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operation lattice has very small ADTS detune coefficient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</a:t>
            </a:r>
            <a:endParaRPr kumimoji="0" lang="en-US" sz="16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9A432B-DAC5-7AE6-071A-AF8F37F2C4C3}"/>
              </a:ext>
            </a:extLst>
          </p:cNvPr>
          <p:cNvSpPr/>
          <p:nvPr/>
        </p:nvSpPr>
        <p:spPr>
          <a:xfrm>
            <a:off x="7459834" y="132696"/>
            <a:ext cx="4483671" cy="3518928"/>
          </a:xfrm>
          <a:prstGeom prst="roundRect">
            <a:avLst>
              <a:gd name="adj" fmla="val 156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472CE7-BB1D-FCB2-9060-B8CF673808C9}"/>
              </a:ext>
            </a:extLst>
          </p:cNvPr>
          <p:cNvSpPr txBox="1"/>
          <p:nvPr/>
        </p:nvSpPr>
        <p:spPr>
          <a:xfrm>
            <a:off x="250949" y="83324"/>
            <a:ext cx="342382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Manipulating TRIBs in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56FB53-B7AE-A2A0-9A78-3BA73BC80854}"/>
                  </a:ext>
                </a:extLst>
              </p:cNvPr>
              <p:cNvSpPr txBox="1"/>
              <p:nvPr/>
            </p:nvSpPr>
            <p:spPr>
              <a:xfrm>
                <a:off x="250949" y="609980"/>
                <a:ext cx="3471303" cy="559749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Principle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determined by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a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|G|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f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controlled by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f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(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ϕ</m:t>
                        </m:r>
                        <m:r>
                          <a:rPr kumimoji="0" lang="en-US" sz="16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Adjusting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a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G change the fixed points position and/or rotate them in phase space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create a rotation knob (e.g.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f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Δϕ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Δϕ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=−3</m:t>
                    </m:r>
                    <m:sSub>
                      <m:sSubPr>
                        <m:ctrl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Δϕ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Keep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a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|G| same but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Df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change by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Tao optimization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five harmonic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sextupoles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Changes of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sextupole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strength are calculated as the knob coefficients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 action knob (adjust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but fix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f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can be created with a similar procedure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PTC codes are integrated into a custom Tao to evaluate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a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xx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|G|,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f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56FB53-B7AE-A2A0-9A78-3BA73BC8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9" y="609980"/>
                <a:ext cx="3471303" cy="5597494"/>
              </a:xfrm>
              <a:prstGeom prst="rect">
                <a:avLst/>
              </a:prstGeom>
              <a:blipFill>
                <a:blip r:embed="rId4"/>
                <a:stretch>
                  <a:fillRect l="-523" t="-108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A14DAB8-5F9D-640B-9191-DB0EB00AE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612" y="790984"/>
            <a:ext cx="3829645" cy="1592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4E013-B0C9-36CA-D2DA-1AE9A0E924EB}"/>
                  </a:ext>
                </a:extLst>
              </p:cNvPr>
              <p:cNvSpPr txBox="1"/>
              <p:nvPr/>
            </p:nvSpPr>
            <p:spPr>
              <a:xfrm>
                <a:off x="4335304" y="464725"/>
                <a:ext cx="884666" cy="321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@ 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4E013-B0C9-36CA-D2DA-1AE9A0E92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04" y="464725"/>
                <a:ext cx="884666" cy="321755"/>
              </a:xfrm>
              <a:prstGeom prst="rect">
                <a:avLst/>
              </a:prstGeom>
              <a:blipFill>
                <a:blip r:embed="rId6"/>
                <a:stretch>
                  <a:fillRect t="-35849" r="-1379" b="-1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758941-BD7C-4275-6610-0B61EF9F1ACF}"/>
                  </a:ext>
                </a:extLst>
              </p:cNvPr>
              <p:cNvSpPr txBox="1"/>
              <p:nvPr/>
            </p:nvSpPr>
            <p:spPr>
              <a:xfrm>
                <a:off x="5423170" y="469532"/>
                <a:ext cx="884666" cy="321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@ 1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758941-BD7C-4275-6610-0B61EF9F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70" y="469532"/>
                <a:ext cx="884666" cy="321755"/>
              </a:xfrm>
              <a:prstGeom prst="rect">
                <a:avLst/>
              </a:prstGeom>
              <a:blipFill>
                <a:blip r:embed="rId7"/>
                <a:stretch>
                  <a:fillRect t="-35849" r="-1379" b="-1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0093A6-5929-EA53-4CE6-26DDFE10D494}"/>
                  </a:ext>
                </a:extLst>
              </p:cNvPr>
              <p:cNvSpPr txBox="1"/>
              <p:nvPr/>
            </p:nvSpPr>
            <p:spPr>
              <a:xfrm>
                <a:off x="6669813" y="464725"/>
                <a:ext cx="884666" cy="321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@ 1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0093A6-5929-EA53-4CE6-26DDFE10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13" y="464725"/>
                <a:ext cx="884666" cy="321755"/>
              </a:xfrm>
              <a:prstGeom prst="rect">
                <a:avLst/>
              </a:prstGeom>
              <a:blipFill>
                <a:blip r:embed="rId8"/>
                <a:stretch>
                  <a:fillRect t="-35849" r="-1379" b="-1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FFA17E46-E870-105F-EC4C-21EDA1E3CF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879" t="6688" r="4394" b="3654"/>
          <a:stretch>
            <a:fillRect/>
          </a:stretch>
        </p:blipFill>
        <p:spPr>
          <a:xfrm>
            <a:off x="4156421" y="2864270"/>
            <a:ext cx="3349075" cy="17810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5632EF-F524-44A8-C584-6705AA9EEC54}"/>
              </a:ext>
            </a:extLst>
          </p:cNvPr>
          <p:cNvSpPr txBox="1"/>
          <p:nvPr/>
        </p:nvSpPr>
        <p:spPr>
          <a:xfrm>
            <a:off x="4177526" y="2530282"/>
            <a:ext cx="347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Calculated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US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as the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/6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knob changes</a:t>
            </a:r>
          </a:p>
        </p:txBody>
      </p:sp>
      <p:pic>
        <p:nvPicPr>
          <p:cNvPr id="7" name="xq7_try3_0to1kcu_short.mp4">
            <a:hlinkClick r:id="" action="ppaction://media"/>
            <a:extLst>
              <a:ext uri="{FF2B5EF4-FFF2-40B4-BE49-F238E27FC236}">
                <a16:creationId xmlns:a16="http://schemas.microsoft.com/office/drawing/2014/main" id="{B7C69725-AFAC-5F82-196E-3D80CD3C8C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18154" y="4702270"/>
            <a:ext cx="3894697" cy="1084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CB56FC-F471-E744-6092-1CA72A5CBBB5}"/>
              </a:ext>
            </a:extLst>
          </p:cNvPr>
          <p:cNvSpPr txBox="1"/>
          <p:nvPr/>
        </p:nvSpPr>
        <p:spPr>
          <a:xfrm>
            <a:off x="5078221" y="100200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Rotation knob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9D592-C46D-CD52-20E3-D52BCB8FE234}"/>
              </a:ext>
            </a:extLst>
          </p:cNvPr>
          <p:cNvSpPr txBox="1"/>
          <p:nvPr/>
        </p:nvSpPr>
        <p:spPr>
          <a:xfrm>
            <a:off x="9450995" y="95393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knob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B5840C-2635-B9CC-A011-9E43899F2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6973" r="4036" b="3648"/>
          <a:stretch>
            <a:fillRect/>
          </a:stretch>
        </p:blipFill>
        <p:spPr>
          <a:xfrm>
            <a:off x="8148392" y="519236"/>
            <a:ext cx="3676634" cy="18850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972C84-770E-C05C-1123-6B78B2444F32}"/>
              </a:ext>
            </a:extLst>
          </p:cNvPr>
          <p:cNvSpPr txBox="1"/>
          <p:nvPr/>
        </p:nvSpPr>
        <p:spPr>
          <a:xfrm>
            <a:off x="3820203" y="5906958"/>
            <a:ext cx="4241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/6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knob changes from 0 to 1 with a step of 0.2 (200cu)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0D6690-2F37-7039-7A44-218616FF42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9048" y="2695367"/>
            <a:ext cx="3502003" cy="31448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2234D2-2325-733E-F675-3BC852865852}"/>
              </a:ext>
            </a:extLst>
          </p:cNvPr>
          <p:cNvSpPr txBox="1"/>
          <p:nvPr/>
        </p:nvSpPr>
        <p:spPr>
          <a:xfrm>
            <a:off x="7899810" y="2891843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-600cu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5E0CB4-6D19-DF7D-4050-4BCFB637E6EE}"/>
              </a:ext>
            </a:extLst>
          </p:cNvPr>
          <p:cNvSpPr txBox="1"/>
          <p:nvPr/>
        </p:nvSpPr>
        <p:spPr>
          <a:xfrm>
            <a:off x="7901791" y="336531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-400cu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1E72B-450F-A92C-B5DE-FD7DE708DA8D}"/>
              </a:ext>
            </a:extLst>
          </p:cNvPr>
          <p:cNvSpPr txBox="1"/>
          <p:nvPr/>
        </p:nvSpPr>
        <p:spPr>
          <a:xfrm>
            <a:off x="7928163" y="3906496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-200cu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0B66-EEA0-E695-6713-B54C58768EAA}"/>
              </a:ext>
            </a:extLst>
          </p:cNvPr>
          <p:cNvSpPr txBox="1"/>
          <p:nvPr/>
        </p:nvSpPr>
        <p:spPr>
          <a:xfrm>
            <a:off x="8108289" y="4389115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0cu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919A3E-827A-67D1-18EE-F1EEE3AB2C4C}"/>
              </a:ext>
            </a:extLst>
          </p:cNvPr>
          <p:cNvSpPr txBox="1"/>
          <p:nvPr/>
        </p:nvSpPr>
        <p:spPr>
          <a:xfrm>
            <a:off x="7967335" y="4939437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100cu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EBEC33-D1E1-B7A0-77C9-A24D3FDFF5F5}"/>
              </a:ext>
            </a:extLst>
          </p:cNvPr>
          <p:cNvSpPr txBox="1"/>
          <p:nvPr/>
        </p:nvSpPr>
        <p:spPr>
          <a:xfrm>
            <a:off x="7969572" y="5412912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200cu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0965D9-2201-97B8-BFAF-7F748DA7931F}"/>
              </a:ext>
            </a:extLst>
          </p:cNvPr>
          <p:cNvSpPr txBox="1"/>
          <p:nvPr/>
        </p:nvSpPr>
        <p:spPr>
          <a:xfrm>
            <a:off x="8259841" y="5901364"/>
            <a:ext cx="3839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US" sz="14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knob changes from -0.6 to 0.2 (-600cu -&gt; 200cu)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75C4A1-7E19-C705-5D23-06869F5EA8FD}"/>
              </a:ext>
            </a:extLst>
          </p:cNvPr>
          <p:cNvSpPr txBox="1"/>
          <p:nvPr/>
        </p:nvSpPr>
        <p:spPr>
          <a:xfrm>
            <a:off x="8844084" y="2430056"/>
            <a:ext cx="803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drive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742647-76DA-E6FD-E767-401C3A95E441}"/>
              </a:ext>
            </a:extLst>
          </p:cNvPr>
          <p:cNvSpPr txBox="1"/>
          <p:nvPr/>
        </p:nvSpPr>
        <p:spPr>
          <a:xfrm>
            <a:off x="10214409" y="2435752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Sinusoidal kick 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9E4E6-CDAA-7684-7FDE-E07BD5E83593}"/>
              </a:ext>
            </a:extLst>
          </p:cNvPr>
          <p:cNvSpPr txBox="1"/>
          <p:nvPr/>
        </p:nvSpPr>
        <p:spPr>
          <a:xfrm>
            <a:off x="250949" y="6421936"/>
            <a:ext cx="11302005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discussion of phase space control knobs and applications of TRIBS can be found in the paper: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S.T. Wang, V. Khachatryan, NIMA</a:t>
            </a:r>
            <a:r>
              <a:rPr kumimoji="0" lang="en-US" altLang="zh-CN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1075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170423 (2025)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0F021-793D-DCB3-9C16-82B32F0720C7}"/>
              </a:ext>
            </a:extLst>
          </p:cNvPr>
          <p:cNvSpPr txBox="1"/>
          <p:nvPr/>
        </p:nvSpPr>
        <p:spPr>
          <a:xfrm>
            <a:off x="564085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EB7ED-A71F-F7FB-799A-A9D4D1AF98EF}"/>
              </a:ext>
            </a:extLst>
          </p:cNvPr>
          <p:cNvSpPr txBox="1"/>
          <p:nvPr/>
        </p:nvSpPr>
        <p:spPr>
          <a:xfrm>
            <a:off x="1141713" y="1104568"/>
            <a:ext cx="953000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effects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Synchrotron 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Deterministic damping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Stochastic emission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Map of bunch moments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3D space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GPU enabled</a:t>
            </a:r>
          </a:p>
        </p:txBody>
      </p:sp>
      <p:pic>
        <p:nvPicPr>
          <p:cNvPr id="1026" name="Picture 2" descr="project thumbnail">
            <a:extLst>
              <a:ext uri="{FF2B5EF4-FFF2-40B4-BE49-F238E27FC236}">
                <a16:creationId xmlns:a16="http://schemas.microsoft.com/office/drawing/2014/main" id="{080C996F-82D5-4056-0B80-EEA499E6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45" y="1792224"/>
            <a:ext cx="3772042" cy="37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1BAC-D3E4-2F77-F055-DDC4346B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97383-A608-1503-9C71-7D8232A4218D}"/>
              </a:ext>
            </a:extLst>
          </p:cNvPr>
          <p:cNvSpPr txBox="1"/>
          <p:nvPr/>
        </p:nvSpPr>
        <p:spPr>
          <a:xfrm>
            <a:off x="1141713" y="1104568"/>
            <a:ext cx="953000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modern code in 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Differentiable, high-performance, GPU-compatible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complete vertical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Highly-capable of slow extraction simulation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40710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"/>
    </mc:Choice>
    <mc:Fallback>
      <p:transition spd="slow" advTm="11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DF9A-8F0D-0147-4974-DDB941BD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50AFF-36F0-78F0-162D-60DAC11BC101}"/>
              </a:ext>
            </a:extLst>
          </p:cNvPr>
          <p:cNvSpPr txBox="1"/>
          <p:nvPr/>
        </p:nvSpPr>
        <p:spPr>
          <a:xfrm>
            <a:off x="1141713" y="1104568"/>
            <a:ext cx="9530003" cy="4579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Development of this code would not have been possible without: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David Sagan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Matthew Signorelli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Georg </a:t>
            </a:r>
            <a:r>
              <a:rPr lang="en-US" sz="2400" dirty="0" err="1"/>
              <a:t>Hoffstaetter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Laurent Deniau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Étienne Forest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92D3D-9CA7-265C-7BF0-E15B0286529C}"/>
              </a:ext>
            </a:extLst>
          </p:cNvPr>
          <p:cNvSpPr txBox="1"/>
          <p:nvPr/>
        </p:nvSpPr>
        <p:spPr>
          <a:xfrm>
            <a:off x="6453284" y="3922852"/>
            <a:ext cx="4218432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And 20+ more!</a:t>
            </a:r>
          </a:p>
        </p:txBody>
      </p:sp>
    </p:spTree>
    <p:extLst>
      <p:ext uri="{BB962C8B-B14F-4D97-AF65-F5344CB8AC3E}">
        <p14:creationId xmlns:p14="http://schemas.microsoft.com/office/powerpoint/2010/main" val="200734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"/>
    </mc:Choice>
    <mc:Fallback>
      <p:transition spd="slow" advTm="110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4EC53-4E09-063E-BF4F-ACC3EC790DA9}"/>
              </a:ext>
            </a:extLst>
          </p:cNvPr>
          <p:cNvSpPr txBox="1"/>
          <p:nvPr/>
        </p:nvSpPr>
        <p:spPr>
          <a:xfrm>
            <a:off x="2241050" y="2505670"/>
            <a:ext cx="6980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Thanks for Listening!</a:t>
            </a:r>
          </a:p>
          <a:p>
            <a:pPr algn="ctr"/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6686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8"/>
    </mc:Choice>
    <mc:Fallback xmlns="">
      <p:transition spd="slow" advTm="13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E0C69-C083-6907-743A-BD45398D3D61}"/>
              </a:ext>
            </a:extLst>
          </p:cNvPr>
          <p:cNvSpPr txBox="1"/>
          <p:nvPr/>
        </p:nvSpPr>
        <p:spPr>
          <a:xfrm>
            <a:off x="1141715" y="1104568"/>
            <a:ext cx="9938964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Beamline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Orbit, optics, and chromaticity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Nonlinear Normal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Separatrix &amp; Extraction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Ramping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CESR Resonant Island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66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F847E-6AD9-6D07-755A-6F79C7A1750C}"/>
              </a:ext>
            </a:extLst>
          </p:cNvPr>
          <p:cNvSpPr txBox="1"/>
          <p:nvPr/>
        </p:nvSpPr>
        <p:spPr>
          <a:xfrm>
            <a:off x="1141714" y="1104568"/>
            <a:ext cx="6432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 Description</a:t>
            </a:r>
            <a:endParaRPr lang="en-US"/>
          </a:p>
          <a:p>
            <a:endParaRPr lang="en-US"/>
          </a:p>
          <a:p>
            <a:endParaRPr lang="en-US" sz="2400"/>
          </a:p>
          <a:p>
            <a:r>
              <a:rPr lang="en-US" sz="2400"/>
              <a:t>Bends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Arbitrary field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400"/>
              <a:t>Multipoles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Arbitrary tilts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Arbitrary combinations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Up to 21</a:t>
            </a:r>
            <a:r>
              <a:rPr lang="en-US" baseline="30000"/>
              <a:t>st</a:t>
            </a:r>
            <a:r>
              <a:rPr lang="en-US"/>
              <a:t>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400"/>
              <a:t>Cavities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Standing wave pseudo-TM</a:t>
            </a:r>
            <a:r>
              <a:rPr lang="en-US" baseline="-25000"/>
              <a:t>010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48F4-A0A2-D6D0-CB7C-6EB3F536A756}"/>
              </a:ext>
            </a:extLst>
          </p:cNvPr>
          <p:cNvSpPr txBox="1"/>
          <p:nvPr/>
        </p:nvSpPr>
        <p:spPr>
          <a:xfrm>
            <a:off x="6433562" y="2388619"/>
            <a:ext cx="500616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Alignment &amp; Apertures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Dislocation, tilts, rolls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Rectangular, elliptical apertures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400"/>
              <a:t>Patch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Coordinate transformations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sz="2400"/>
              <a:t>Time-dependent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Updated per-particle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Updated per-bunch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412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69214F-7F5D-EA3E-129C-17F04DBDE72F}"/>
              </a:ext>
            </a:extLst>
          </p:cNvPr>
          <p:cNvSpPr txBox="1"/>
          <p:nvPr/>
        </p:nvSpPr>
        <p:spPr>
          <a:xfrm>
            <a:off x="1141714" y="1104568"/>
            <a:ext cx="1044068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Orbit, Optics, Chromaticity</a:t>
            </a:r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Orbit: High-order symplectic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Optics: Arbitrary order Truncated Power Series Algebra (c.o. Laurent Deniau)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Chromaticity &amp; More: Elliptical Nonlinear Normal Form Analysis (c.o. Etienne Forest)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Future: Hyperbolic Normal Form Analysis? (unstable fixed points dynamics)</a:t>
            </a:r>
          </a:p>
        </p:txBody>
      </p:sp>
    </p:spTree>
    <p:extLst>
      <p:ext uri="{BB962C8B-B14F-4D97-AF65-F5344CB8AC3E}">
        <p14:creationId xmlns:p14="http://schemas.microsoft.com/office/powerpoint/2010/main" val="122843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7D24-1F8C-16E7-9AE6-72BE9B509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A5C15-92B5-F129-67D8-9CCC45E04E47}"/>
              </a:ext>
            </a:extLst>
          </p:cNvPr>
          <p:cNvSpPr txBox="1"/>
          <p:nvPr/>
        </p:nvSpPr>
        <p:spPr>
          <a:xfrm>
            <a:off x="1141714" y="1104568"/>
            <a:ext cx="104406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Orbit, Optics, Chromaticity</a:t>
            </a:r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00"/>
                </a:highlight>
              </a:rPr>
              <a:t>Orbit: High-order symplectic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Drift – Kick – Drift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Bend – Kick – Bend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Matrix – Kick – Matrix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Solenoid – Kick – Solenoid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Optics: Arbitrary order Truncated Power Series Algebra (c.o. Laurent Deniau)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Chromaticity &amp; More: Elliptical Nonlinear Normal Form Analysis (c.o. Etienne Forest)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3B9C3-FCB0-CDFE-C150-960C0F8C1E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54" y="2029203"/>
            <a:ext cx="3962318" cy="30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23C3-C9F6-B68B-F9AB-5A19276D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8A5-A06C-15D8-9D77-7E68E4D55E50}"/>
              </a:ext>
            </a:extLst>
          </p:cNvPr>
          <p:cNvSpPr txBox="1"/>
          <p:nvPr/>
        </p:nvSpPr>
        <p:spPr>
          <a:xfrm>
            <a:off x="1141714" y="1104568"/>
            <a:ext cx="104406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Orbit, Optics, Chromaticity</a:t>
            </a:r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Orbit: High-order symplectic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00"/>
                </a:highlight>
              </a:rPr>
              <a:t>Optics: Arbitrary order Truncated Power Series Algebra (c.o. Laurent Deniau)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Chromaticity &amp; More: Elliptical Nonlinear Normal Form Analysis (c.o. Etienne Forest)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C831E7-7050-D6FC-D381-9306CB62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009" y="3429000"/>
            <a:ext cx="5139797" cy="22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2B99-A75D-0859-399C-739AC861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32531-493E-7F9A-D84D-9F2BF4625326}"/>
              </a:ext>
            </a:extLst>
          </p:cNvPr>
          <p:cNvSpPr txBox="1"/>
          <p:nvPr/>
        </p:nvSpPr>
        <p:spPr>
          <a:xfrm>
            <a:off x="1141714" y="1104568"/>
            <a:ext cx="104406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Orbit, Optics, Chromaticity</a:t>
            </a:r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Orbit: High-order symplectic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Optics: Arbitrary order Truncated Power Series Algebra (c.o. Laurent Deniau)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highlight>
                  <a:srgbClr val="FFFF00"/>
                </a:highlight>
              </a:rPr>
              <a:t>Chromaticity &amp; More: Elliptical Nonlinear Normal Form Analysis (c.o. Etienne Forest)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03407-94E4-AD5A-9207-FF1B79049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4" y="4378526"/>
            <a:ext cx="44831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DBA79-8022-36B4-70E4-00825524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79" y="5064326"/>
            <a:ext cx="30988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73171-E9C5-1649-08B2-9E1416BE3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8" y="4480807"/>
            <a:ext cx="5807420" cy="9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3B9AF-2975-7E6A-E4A6-755693FB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F7146-61DC-5BFF-406D-9AA419D5FE22}"/>
              </a:ext>
            </a:extLst>
          </p:cNvPr>
          <p:cNvSpPr txBox="1"/>
          <p:nvPr/>
        </p:nvSpPr>
        <p:spPr>
          <a:xfrm>
            <a:off x="1141713" y="1104568"/>
            <a:ext cx="60396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Normal Form</a:t>
            </a: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43991F-C891-0CE5-532E-0ADFB758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915" y="787091"/>
            <a:ext cx="2557371" cy="2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A252358-6734-AEDA-DE1F-2D7F655DD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915" y="3819292"/>
            <a:ext cx="2691469" cy="2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1F40A3E-3FB4-FCA7-EE6F-ED4297EB5735}"/>
              </a:ext>
            </a:extLst>
          </p:cNvPr>
          <p:cNvSpPr/>
          <p:nvPr/>
        </p:nvSpPr>
        <p:spPr>
          <a:xfrm>
            <a:off x="9838649" y="3546088"/>
            <a:ext cx="85936" cy="27320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BC613DC-3F48-D6E2-9DBC-BC7A72999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66785"/>
            <a:ext cx="7772400" cy="38944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E2AC3D-25FE-ABAC-513D-4772DC721320}"/>
                  </a:ext>
                </a:extLst>
              </p:cNvPr>
              <p:cNvSpPr txBox="1"/>
              <p:nvPr/>
            </p:nvSpPr>
            <p:spPr>
              <a:xfrm>
                <a:off x="2381660" y="2036065"/>
                <a:ext cx="35657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E2AC3D-25FE-ABAC-513D-4772DC72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660" y="2036065"/>
                <a:ext cx="356571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92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0380-21FE-9EE6-2B43-2325CE2F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C4F6C-1F10-E529-268A-74FFF73872CA}"/>
                  </a:ext>
                </a:extLst>
              </p:cNvPr>
              <p:cNvSpPr txBox="1"/>
              <p:nvPr/>
            </p:nvSpPr>
            <p:spPr>
              <a:xfrm>
                <a:off x="1141713" y="1104568"/>
                <a:ext cx="5649379" cy="532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Separatrix &amp; Extraction</a:t>
                </a:r>
                <a:endParaRPr lang="en-US"/>
              </a:p>
              <a:p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:−2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b="0" i="1">
                  <a:latin typeface="Cambria Math" panose="02040503050406030204" pitchFamily="18" charset="0"/>
                </a:endParaRPr>
              </a:p>
              <a:p>
                <a:endParaRPr lang="en-US" sz="2000" i="1">
                  <a:latin typeface="Cambria Math" panose="02040503050406030204" pitchFamily="18" charset="0"/>
                </a:endParaRPr>
              </a:p>
              <a:p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0" i="1">
                  <a:latin typeface="Cambria Math" panose="02040503050406030204" pitchFamily="18" charset="0"/>
                </a:endParaRPr>
              </a:p>
              <a:p>
                <a:r>
                  <a:rPr lang="en-US" sz="2000" b="0"/>
                  <a:t>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000" b="0" i="1">
                  <a:latin typeface="Cambria Math" panose="02040503050406030204" pitchFamily="18" charset="0"/>
                </a:endParaRPr>
              </a:p>
              <a:p>
                <a:r>
                  <a:rPr lang="en-US" sz="2000" b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bSup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/>
              </a:p>
              <a:p>
                <a:endParaRPr lang="en-US" sz="2000"/>
              </a:p>
              <a:p>
                <a:endParaRPr lang="en-US" sz="20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C4F6C-1F10-E529-268A-74FFF7387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13" y="1104568"/>
                <a:ext cx="5649379" cy="5325560"/>
              </a:xfrm>
              <a:prstGeom prst="rect">
                <a:avLst/>
              </a:prstGeom>
              <a:blipFill>
                <a:blip r:embed="rId3"/>
                <a:stretch>
                  <a:fillRect l="-4484" t="-2375" r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2BAC10E-1290-8A1C-E6AA-9608F9C3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19" y="637875"/>
            <a:ext cx="4261958" cy="28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D5706-8F4D-3A3A-C7CB-34400AE051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4332" y="3479180"/>
            <a:ext cx="4064000" cy="304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2CC203-C425-B5E7-22D1-3CE22CA45368}"/>
                  </a:ext>
                </a:extLst>
              </p14:cNvPr>
              <p14:cNvContentPartPr/>
              <p14:nvPr/>
            </p14:nvContentPartPr>
            <p14:xfrm>
              <a:off x="8447162" y="5210500"/>
              <a:ext cx="864360" cy="472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2CC203-C425-B5E7-22D1-3CE22CA453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1042" y="5204380"/>
                <a:ext cx="876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4B7223-AA26-F3C1-BB1C-EA84AE6FF177}"/>
                  </a:ext>
                </a:extLst>
              </p14:cNvPr>
              <p14:cNvContentPartPr/>
              <p14:nvPr/>
            </p14:nvContentPartPr>
            <p14:xfrm>
              <a:off x="9262922" y="5204380"/>
              <a:ext cx="71280" cy="52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4B7223-AA26-F3C1-BB1C-EA84AE6FF1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56802" y="5198260"/>
                <a:ext cx="83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9A6A23-E4B2-D20E-D355-C3FF77FB44DF}"/>
                  </a:ext>
                </a:extLst>
              </p14:cNvPr>
              <p14:cNvContentPartPr/>
              <p14:nvPr/>
            </p14:nvContentPartPr>
            <p14:xfrm>
              <a:off x="9961322" y="4921060"/>
              <a:ext cx="353160" cy="308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9A6A23-E4B2-D20E-D355-C3FF77FB44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5208" y="4914940"/>
                <a:ext cx="365388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377C39-F335-5A5D-F312-19763371CB88}"/>
                  </a:ext>
                </a:extLst>
              </p14:cNvPr>
              <p14:cNvContentPartPr/>
              <p14:nvPr/>
            </p14:nvContentPartPr>
            <p14:xfrm>
              <a:off x="10101002" y="4911340"/>
              <a:ext cx="46800" cy="51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377C39-F335-5A5D-F312-19763371CB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94882" y="4905220"/>
                <a:ext cx="590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14D240-9C1B-3E08-1DC1-D1924F8805C7}"/>
              </a:ext>
            </a:extLst>
          </p:cNvPr>
          <p:cNvGrpSpPr/>
          <p:nvPr/>
        </p:nvGrpSpPr>
        <p:grpSpPr>
          <a:xfrm>
            <a:off x="9024602" y="5669500"/>
            <a:ext cx="513000" cy="478080"/>
            <a:chOff x="9024602" y="5669500"/>
            <a:chExt cx="51300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367C87-83BD-FC28-11EB-54FF00B2189C}"/>
                    </a:ext>
                  </a:extLst>
                </p14:cNvPr>
                <p14:cNvContentPartPr/>
                <p14:nvPr/>
              </p14:nvContentPartPr>
              <p14:xfrm>
                <a:off x="9041522" y="5669500"/>
                <a:ext cx="496080" cy="45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367C87-83BD-FC28-11EB-54FF00B218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35398" y="5663380"/>
                  <a:ext cx="508329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00EE9B-D9A8-E383-1418-EBEE15F45186}"/>
                    </a:ext>
                  </a:extLst>
                </p14:cNvPr>
                <p14:cNvContentPartPr/>
                <p14:nvPr/>
              </p14:nvContentPartPr>
              <p14:xfrm>
                <a:off x="9024602" y="6102220"/>
                <a:ext cx="33480" cy="45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00EE9B-D9A8-E383-1418-EBEE15F451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18547" y="6096100"/>
                  <a:ext cx="4559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78C578-8EC4-CBEC-DD35-BAFE87DA12BD}"/>
                  </a:ext>
                </a:extLst>
              </p14:cNvPr>
              <p14:cNvContentPartPr/>
              <p14:nvPr/>
            </p14:nvContentPartPr>
            <p14:xfrm>
              <a:off x="8332322" y="6029140"/>
              <a:ext cx="261000" cy="117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78C578-8EC4-CBEC-DD35-BAFE87DA12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6210" y="6023020"/>
                <a:ext cx="273223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07A11E0-FE5C-7C4D-16B8-11BA3F0B74A5}"/>
                  </a:ext>
                </a:extLst>
              </p14:cNvPr>
              <p14:cNvContentPartPr/>
              <p14:nvPr/>
            </p14:nvContentPartPr>
            <p14:xfrm>
              <a:off x="8772602" y="5792980"/>
              <a:ext cx="187560" cy="143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07A11E0-FE5C-7C4D-16B8-11BA3F0B74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66482" y="5786860"/>
                <a:ext cx="199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35FEE0-3D7C-C4F7-C846-F06EFA2CBA2D}"/>
                  </a:ext>
                </a:extLst>
              </p14:cNvPr>
              <p14:cNvContentPartPr/>
              <p14:nvPr/>
            </p14:nvContentPartPr>
            <p14:xfrm>
              <a:off x="8155379" y="5763907"/>
              <a:ext cx="141840" cy="205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35FEE0-3D7C-C4F7-C846-F06EFA2CBA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49259" y="5757776"/>
                <a:ext cx="154080" cy="2174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4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947</Words>
  <Application>Microsoft Macintosh PowerPoint</Application>
  <PresentationFormat>Widescreen</PresentationFormat>
  <Paragraphs>218</Paragraphs>
  <Slides>16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Aptos Display</vt:lpstr>
      <vt:lpstr>Arial</vt:lpstr>
      <vt:lpstr>Book Antiqua</vt:lpstr>
      <vt:lpstr>Calibri</vt:lpstr>
      <vt:lpstr>Calibri Light</vt:lpstr>
      <vt:lpstr>Cambria Math</vt:lpstr>
      <vt:lpstr>Franklin Gothic Book</vt:lpstr>
      <vt:lpstr>Optima</vt:lpstr>
      <vt:lpstr>Symbol</vt:lpstr>
      <vt:lpstr>Wingdings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2022-11-29T15:51:52Z</dcterms:created>
  <dcterms:modified xsi:type="dcterms:W3CDTF">2025-10-06T16:06:07Z</dcterms:modified>
</cp:coreProperties>
</file>