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9" r:id="rId2"/>
    <p:sldId id="303" r:id="rId3"/>
    <p:sldId id="305" r:id="rId4"/>
    <p:sldId id="306" r:id="rId5"/>
    <p:sldId id="308" r:id="rId6"/>
    <p:sldId id="307" r:id="rId7"/>
    <p:sldId id="311" r:id="rId8"/>
    <p:sldId id="312" r:id="rId9"/>
    <p:sldId id="313" r:id="rId10"/>
    <p:sldId id="315" r:id="rId11"/>
    <p:sldId id="314" r:id="rId12"/>
    <p:sldId id="316" r:id="rId13"/>
    <p:sldId id="317" r:id="rId14"/>
    <p:sldId id="318" r:id="rId15"/>
    <p:sldId id="319" r:id="rId16"/>
    <p:sldId id="321" r:id="rId17"/>
    <p:sldId id="322" r:id="rId18"/>
    <p:sldId id="325" r:id="rId19"/>
    <p:sldId id="326" r:id="rId20"/>
    <p:sldId id="327" r:id="rId21"/>
    <p:sldId id="323" r:id="rId22"/>
    <p:sldId id="304" r:id="rId23"/>
    <p:sldId id="288" r:id="rId24"/>
    <p:sldId id="309" r:id="rId25"/>
    <p:sldId id="3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67"/>
    <p:restoredTop sz="94686"/>
  </p:normalViewPr>
  <p:slideViewPr>
    <p:cSldViewPr snapToObjects="1">
      <p:cViewPr>
        <p:scale>
          <a:sx n="120" d="100"/>
          <a:sy n="120" d="100"/>
        </p:scale>
        <p:origin x="408" y="144"/>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10/2/25</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10/2/25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199F5AC-E194-CCF6-245E-BE30829ED1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9C2A1718-5652-6746-87EA-2129C5FBB0DE}" type="datetime1">
              <a:rPr lang="de-CH" smtClean="0"/>
              <a:t>02.10.25</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Presenter | Presentation Title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6612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8D329237-9A28-7F47-B6F4-ED5E1F4D6B14}" type="datetime1">
              <a:rPr lang="de-CH" smtClean="0"/>
              <a:t>02.10.25</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DE4D9939-E67D-404A-BFAF-D6865F994267}" type="datetime1">
              <a:rPr lang="de-CH" smtClean="0"/>
              <a:t>02.10.25</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C922FD57-7E01-2947-A36A-572802D78600}" type="datetime1">
              <a:rPr lang="de-CH" smtClean="0"/>
              <a:t>02.10.25</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060ADF95-1D50-A346-9F36-9D11B5959A20}" type="datetime1">
              <a:rPr lang="de-CH" smtClean="0"/>
              <a:t>02.10.25</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29902"/>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9262" y="2429902"/>
            <a:ext cx="36734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30B6D7F9-B89E-4E44-88DB-D2B03C1575BD}" type="datetime1">
              <a:rPr lang="de-CH" smtClean="0"/>
              <a:t>02.10.25</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82CA310A-8036-D740-9C67-C96559B7989C}" type="datetime1">
              <a:rPr lang="de-CH" smtClean="0"/>
              <a:t>02.10.25</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CF864767-D034-6F4D-A79A-403E389348E4}" type="datetime1">
              <a:rPr lang="de-CH" smtClean="0"/>
              <a:t>02.10.25</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A5B03441-D3E1-7842-803A-ECC2015F2216}" type="datetime1">
              <a:rPr lang="de-CH" smtClean="0"/>
              <a:t>02.10.25</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95FBFAC2-1082-0349-931A-E17E3D1FD5EA}" type="datetime1">
              <a:rPr lang="de-CH" smtClean="0"/>
              <a:t>02.10.25</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93EF7B39-23DF-A840-A7BA-86E01E93D669}" type="datetime1">
              <a:rPr lang="de-CH" smtClean="0"/>
              <a:t>02.10.25</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4037E494-8AEE-344E-B8BB-A4B2E261658F}" type="datetime1">
              <a:rPr lang="de-CH" smtClean="0"/>
              <a:t>02.10.25</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Presenter | Presentation Title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429B46AD-AE35-A04A-BBC1-316D1F62DB10}" type="datetime1">
              <a:rPr lang="de-CH" smtClean="0"/>
              <a:t>02.10.25</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Presenter | Presentation Title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2" name="Picture 1">
            <a:extLst>
              <a:ext uri="{FF2B5EF4-FFF2-40B4-BE49-F238E27FC236}">
                <a16:creationId xmlns:a16="http://schemas.microsoft.com/office/drawing/2014/main" id="{B08C33B9-27C2-73E8-E37D-336ABF63A966}"/>
              </a:ext>
            </a:extLst>
          </p:cNvPr>
          <p:cNvPicPr>
            <a:picLocks noChangeAspect="1"/>
          </p:cNvPicPr>
          <p:nvPr userDrawn="1"/>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2" name="Graphic 1">
            <a:extLst>
              <a:ext uri="{FF2B5EF4-FFF2-40B4-BE49-F238E27FC236}">
                <a16:creationId xmlns:a16="http://schemas.microsoft.com/office/drawing/2014/main" id="{A2679B87-F92D-91F6-69BF-481624EE6C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FC59C3C-3539-0F4E-8F5B-F97EBD723FC3}" type="datetime1">
              <a:rPr lang="de-CH" smtClean="0"/>
              <a:t>02.10.25</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Text Placeholder 3">
            <a:extLst>
              <a:ext uri="{FF2B5EF4-FFF2-40B4-BE49-F238E27FC236}">
                <a16:creationId xmlns:a16="http://schemas.microsoft.com/office/drawing/2014/main" id="{F269E8E9-3C73-3745-941D-102FAF02E582}"/>
              </a:ext>
            </a:extLst>
          </p:cNvPr>
          <p:cNvSpPr>
            <a:spLocks noGrp="1"/>
          </p:cNvSpPr>
          <p:nvPr>
            <p:ph type="body" sz="quarter" idx="13"/>
          </p:nvPr>
        </p:nvSpPr>
        <p:spPr/>
        <p:txBody>
          <a:body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54051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7FC59C3C-3539-0F4E-8F5B-F97EBD723FC3}" type="datetime1">
              <a:rPr lang="de-CH" smtClean="0"/>
              <a:t>02.10.25</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2C63C51-3C01-364C-8C1F-513415625717}" type="datetime1">
              <a:rPr lang="de-CH" smtClean="0"/>
              <a:t>02.10.25</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colour o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fld id="{6795D28C-D9FB-D84E-8771-15AE52B73C25}" type="datetime1">
              <a:rPr lang="de-CH" smtClean="0"/>
              <a:t>02.10.25</a:t>
            </a:fld>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dirty="0"/>
              <a:t>Presenter | Presentation Title</a:t>
            </a:r>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45605"/>
            <a:ext cx="12192000" cy="6339300"/>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64800"/>
            <a:ext cx="4116387" cy="6358495"/>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C7823244-45B8-6B4F-9B08-B3ECCA62DD59}" type="datetime1">
              <a:rPr lang="de-CH" smtClean="0"/>
              <a:t>02.10.25</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E5029319-06AA-7F42-ADF7-19DBBD11312C}" type="datetime1">
              <a:rPr lang="de-CH" smtClean="0"/>
              <a:t>02.10.25</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9120336" y="6378349"/>
            <a:ext cx="1620788" cy="365125"/>
          </a:xfrm>
          <a:prstGeom prst="rect">
            <a:avLst/>
          </a:prstGeom>
        </p:spPr>
        <p:txBody>
          <a:bodyPr vert="horz" lIns="0" tIns="0" rIns="0" bIns="0" rtlCol="0" anchor="ctr"/>
          <a:lstStyle>
            <a:lvl1pPr algn="r">
              <a:defRPr sz="850">
                <a:solidFill>
                  <a:schemeClr val="tx1"/>
                </a:solidFill>
              </a:defRPr>
            </a:lvl1pPr>
          </a:lstStyle>
          <a:p>
            <a:fld id="{7EFCF37F-0624-3A4F-A6BC-24980A3E6108}" type="datetime1">
              <a:rPr lang="en-GB" smtClean="0"/>
              <a:pPr/>
              <a:t>02/10/2025</a:t>
            </a:fld>
            <a:endParaRPr lang="en-GB" dirty="0"/>
          </a:p>
        </p:txBody>
      </p:sp>
      <p:sp>
        <p:nvSpPr>
          <p:cNvPr id="6" name="Slide Number Placeholder 5"/>
          <p:cNvSpPr>
            <a:spLocks noGrp="1"/>
          </p:cNvSpPr>
          <p:nvPr>
            <p:ph type="sldNum" sz="quarter" idx="4"/>
          </p:nvPr>
        </p:nvSpPr>
        <p:spPr>
          <a:xfrm>
            <a:off x="11107546" y="6378349"/>
            <a:ext cx="681254" cy="365125"/>
          </a:xfrm>
          <a:prstGeom prst="rect">
            <a:avLst/>
          </a:prstGeom>
        </p:spPr>
        <p:txBody>
          <a:bodyPr vert="horz" lIns="0" tIns="0" rIns="0" bIns="0" rtlCol="0" anchor="ctr"/>
          <a:lstStyle>
            <a:lvl1pPr algn="r">
              <a:defRPr sz="850" b="1">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3" y="6378349"/>
            <a:ext cx="4285010" cy="365125"/>
          </a:xfrm>
          <a:prstGeom prst="rect">
            <a:avLst/>
          </a:prstGeom>
        </p:spPr>
        <p:txBody>
          <a:bodyPr vert="horz" lIns="0" tIns="45720" rIns="91440" bIns="45720" rtlCol="0" anchor="ctr"/>
          <a:lstStyle>
            <a:lvl1pPr algn="l">
              <a:defRPr sz="850">
                <a:solidFill>
                  <a:schemeClr val="tx1"/>
                </a:solidFill>
              </a:defRPr>
            </a:lvl1pPr>
          </a:lstStyle>
          <a:p>
            <a:r>
              <a:rPr lang="en-US" dirty="0"/>
              <a:t>Presenter | Presentation Title</a:t>
            </a:r>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78"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7" y="2859911"/>
            <a:ext cx="11376025" cy="2153265"/>
          </a:xfrm>
        </p:spPr>
        <p:txBody>
          <a:bodyPr/>
          <a:lstStyle/>
          <a:p>
            <a:pPr algn="ctr"/>
            <a:r>
              <a:rPr lang="en-US" sz="3600" dirty="0"/>
              <a:t>Stable islands and bent crystals for slow extraction</a:t>
            </a: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3561317"/>
            <a:ext cx="11376026" cy="803787"/>
          </a:xfrm>
        </p:spPr>
        <p:txBody>
          <a:bodyPr/>
          <a:lstStyle/>
          <a:p>
            <a:pPr algn="l"/>
            <a:r>
              <a:rPr lang="en-US" sz="1600" dirty="0"/>
              <a:t>D. Veres, M. Giovannozzi, G. Franchetti </a:t>
            </a:r>
          </a:p>
          <a:p>
            <a:pPr algn="l"/>
            <a:r>
              <a:rPr lang="en-US" sz="1600" dirty="0"/>
              <a:t>Acknowledgements: P. </a:t>
            </a:r>
            <a:r>
              <a:rPr lang="en-US" sz="1600" dirty="0" err="1"/>
              <a:t>Arrutia</a:t>
            </a:r>
            <a:r>
              <a:rPr lang="en-US" sz="1600" dirty="0"/>
              <a:t>, F. </a:t>
            </a:r>
            <a:r>
              <a:rPr lang="en-US" sz="1600" dirty="0" err="1"/>
              <a:t>Asvesta</a:t>
            </a:r>
            <a:r>
              <a:rPr lang="en-US" sz="1600" dirty="0"/>
              <a:t>, H. Bartosik, P. </a:t>
            </a:r>
            <a:r>
              <a:rPr lang="en-US" sz="1600" dirty="0" err="1"/>
              <a:t>Bestmann</a:t>
            </a:r>
            <a:r>
              <a:rPr lang="en-US" sz="1600" dirty="0"/>
              <a:t>, G. Franchetti, P. Hermes, K. Li, B. Lindström, G. </a:t>
            </a:r>
            <a:r>
              <a:rPr lang="en-US" sz="1600" dirty="0" err="1"/>
              <a:t>Papotti</a:t>
            </a:r>
            <a:r>
              <a:rPr lang="en-US" sz="1600" dirty="0"/>
              <a:t>, L. Pauwels, S. Redaelli, B. Salvant, R. Taylor, F. van der </a:t>
            </a:r>
            <a:r>
              <a:rPr lang="en-US" sz="1600" dirty="0" err="1"/>
              <a:t>Veken</a:t>
            </a:r>
            <a:r>
              <a:rPr lang="en-US" sz="1600" dirty="0"/>
              <a:t>, F. M. </a:t>
            </a:r>
            <a:r>
              <a:rPr lang="en-US" sz="1600" dirty="0" err="1"/>
              <a:t>Velotti</a:t>
            </a:r>
            <a:r>
              <a:rPr lang="en-US" sz="1600" dirty="0"/>
              <a:t> and SPS OP Crew</a:t>
            </a:r>
            <a:endParaRPr lang="en-US" sz="1600" b="0" dirty="0"/>
          </a:p>
        </p:txBody>
      </p:sp>
      <p:pic>
        <p:nvPicPr>
          <p:cNvPr id="1026" name="Picture 2" descr="6th Slow Extraction Workshop (SX 2025)">
            <a:extLst>
              <a:ext uri="{FF2B5EF4-FFF2-40B4-BE49-F238E27FC236}">
                <a16:creationId xmlns:a16="http://schemas.microsoft.com/office/drawing/2014/main" id="{163664BA-2355-0C03-E2B9-7C272C73C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7112"/>
            <a:ext cx="121920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4F53F-1182-14DC-BD8D-B0B9A9920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DF0F58-91AC-AC9E-2A14-9A1199FA9ACD}"/>
              </a:ext>
            </a:extLst>
          </p:cNvPr>
          <p:cNvSpPr>
            <a:spLocks noGrp="1"/>
          </p:cNvSpPr>
          <p:nvPr>
            <p:ph type="title"/>
          </p:nvPr>
        </p:nvSpPr>
        <p:spPr>
          <a:xfrm>
            <a:off x="407988" y="373593"/>
            <a:ext cx="11376025" cy="1065742"/>
          </a:xfrm>
        </p:spPr>
        <p:txBody>
          <a:bodyPr anchor="t">
            <a:normAutofit/>
          </a:bodyPr>
          <a:lstStyle/>
          <a:p>
            <a:r>
              <a:rPr lang="en-GB" dirty="0"/>
              <a:t>Simulation results</a:t>
            </a:r>
          </a:p>
        </p:txBody>
      </p:sp>
      <p:sp>
        <p:nvSpPr>
          <p:cNvPr id="2" name="Content Placeholder 1">
            <a:extLst>
              <a:ext uri="{FF2B5EF4-FFF2-40B4-BE49-F238E27FC236}">
                <a16:creationId xmlns:a16="http://schemas.microsoft.com/office/drawing/2014/main" id="{484EB7B2-7048-6779-C084-C607317B7CBD}"/>
              </a:ext>
            </a:extLst>
          </p:cNvPr>
          <p:cNvSpPr>
            <a:spLocks noGrp="1"/>
          </p:cNvSpPr>
          <p:nvPr>
            <p:ph sz="half" idx="1"/>
          </p:nvPr>
        </p:nvSpPr>
        <p:spPr>
          <a:xfrm>
            <a:off x="407987" y="1592264"/>
            <a:ext cx="4823917" cy="4608512"/>
          </a:xfrm>
        </p:spPr>
        <p:txBody>
          <a:bodyPr>
            <a:normAutofit/>
          </a:bodyPr>
          <a:lstStyle/>
          <a:p>
            <a:r>
              <a:rPr lang="en-GB" sz="1600" dirty="0"/>
              <a:t>Some considerations</a:t>
            </a:r>
          </a:p>
          <a:p>
            <a:pPr lvl="1"/>
            <a:r>
              <a:rPr lang="en-GB" sz="1600" dirty="0"/>
              <a:t>A simple 4D polynomial map (</a:t>
            </a:r>
            <a:r>
              <a:rPr lang="en-GB" sz="1600" dirty="0" err="1"/>
              <a:t>Hénon</a:t>
            </a:r>
            <a:r>
              <a:rPr lang="en-GB" sz="1600" dirty="0"/>
              <a:t> map with </a:t>
            </a:r>
            <a:r>
              <a:rPr lang="en-GB" sz="1600" dirty="0" err="1"/>
              <a:t>sextupoles</a:t>
            </a:r>
            <a:r>
              <a:rPr lang="en-GB" sz="1600" dirty="0"/>
              <a:t> and octupoles), with parameters inspired by the SPS case has been used.</a:t>
            </a:r>
          </a:p>
        </p:txBody>
      </p:sp>
      <p:sp>
        <p:nvSpPr>
          <p:cNvPr id="4" name="Date Placeholder 3">
            <a:extLst>
              <a:ext uri="{FF2B5EF4-FFF2-40B4-BE49-F238E27FC236}">
                <a16:creationId xmlns:a16="http://schemas.microsoft.com/office/drawing/2014/main" id="{C2EA9FCF-E23D-A60C-679C-2B73F29DF4DF}"/>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0CFB7282-15A8-874D-4F3C-8FA1F8E291DF}"/>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137CB607-183D-BE97-297B-9D62B0F27E59}"/>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10</a:t>
            </a:fld>
            <a:endParaRPr lang="en-US"/>
          </a:p>
        </p:txBody>
      </p:sp>
      <p:sp>
        <p:nvSpPr>
          <p:cNvPr id="24" name="TextBox 23">
            <a:extLst>
              <a:ext uri="{FF2B5EF4-FFF2-40B4-BE49-F238E27FC236}">
                <a16:creationId xmlns:a16="http://schemas.microsoft.com/office/drawing/2014/main" id="{FCB28020-8E1E-9EC4-12FE-7D42FAF9C770}"/>
              </a:ext>
            </a:extLst>
          </p:cNvPr>
          <p:cNvSpPr txBox="1"/>
          <p:nvPr/>
        </p:nvSpPr>
        <p:spPr>
          <a:xfrm>
            <a:off x="407988" y="2719036"/>
            <a:ext cx="5616575" cy="230832"/>
          </a:xfrm>
          <a:prstGeom prst="rect">
            <a:avLst/>
          </a:prstGeom>
          <a:noFill/>
        </p:spPr>
        <p:txBody>
          <a:bodyPr wrap="square" lIns="0" tIns="0" rIns="0" bIns="0" rtlCol="0">
            <a:spAutoFit/>
          </a:bodyPr>
          <a:lstStyle/>
          <a:p>
            <a:pPr algn="l"/>
            <a:r>
              <a:rPr lang="en-GB" sz="1500" dirty="0"/>
              <a:t>Simulated performance vs crystal alignment (position and angle)</a:t>
            </a:r>
          </a:p>
        </p:txBody>
      </p:sp>
      <p:pic>
        <p:nvPicPr>
          <p:cNvPr id="7" name="Picture 6">
            <a:extLst>
              <a:ext uri="{FF2B5EF4-FFF2-40B4-BE49-F238E27FC236}">
                <a16:creationId xmlns:a16="http://schemas.microsoft.com/office/drawing/2014/main" id="{CDA82E5D-FEB5-0F18-A1B1-966B07D1B029}"/>
              </a:ext>
            </a:extLst>
          </p:cNvPr>
          <p:cNvPicPr>
            <a:picLocks noChangeAspect="1"/>
          </p:cNvPicPr>
          <p:nvPr/>
        </p:nvPicPr>
        <p:blipFill>
          <a:blip r:embed="rId2"/>
          <a:stretch>
            <a:fillRect/>
          </a:stretch>
        </p:blipFill>
        <p:spPr>
          <a:xfrm>
            <a:off x="407369" y="3068960"/>
            <a:ext cx="5760000" cy="3793606"/>
          </a:xfrm>
          <a:prstGeom prst="rect">
            <a:avLst/>
          </a:prstGeom>
        </p:spPr>
      </p:pic>
      <p:pic>
        <p:nvPicPr>
          <p:cNvPr id="8" name="Picture 7">
            <a:extLst>
              <a:ext uri="{FF2B5EF4-FFF2-40B4-BE49-F238E27FC236}">
                <a16:creationId xmlns:a16="http://schemas.microsoft.com/office/drawing/2014/main" id="{DBE65B3E-F5D9-8533-2A40-56588F764B3C}"/>
              </a:ext>
            </a:extLst>
          </p:cNvPr>
          <p:cNvPicPr>
            <a:picLocks noChangeAspect="1"/>
          </p:cNvPicPr>
          <p:nvPr/>
        </p:nvPicPr>
        <p:blipFill>
          <a:blip r:embed="rId3"/>
          <a:stretch>
            <a:fillRect/>
          </a:stretch>
        </p:blipFill>
        <p:spPr>
          <a:xfrm>
            <a:off x="6432000" y="1121900"/>
            <a:ext cx="5760000" cy="5736100"/>
          </a:xfrm>
          <a:prstGeom prst="rect">
            <a:avLst/>
          </a:prstGeom>
        </p:spPr>
      </p:pic>
      <p:sp>
        <p:nvSpPr>
          <p:cNvPr id="9" name="TextBox 8">
            <a:extLst>
              <a:ext uri="{FF2B5EF4-FFF2-40B4-BE49-F238E27FC236}">
                <a16:creationId xmlns:a16="http://schemas.microsoft.com/office/drawing/2014/main" id="{2EC37621-0533-7362-80E3-29587D7B623D}"/>
              </a:ext>
            </a:extLst>
          </p:cNvPr>
          <p:cNvSpPr txBox="1"/>
          <p:nvPr/>
        </p:nvSpPr>
        <p:spPr>
          <a:xfrm>
            <a:off x="6672065" y="620688"/>
            <a:ext cx="5400600" cy="461665"/>
          </a:xfrm>
          <a:prstGeom prst="rect">
            <a:avLst/>
          </a:prstGeom>
          <a:noFill/>
        </p:spPr>
        <p:txBody>
          <a:bodyPr wrap="square" lIns="0" tIns="0" rIns="0" bIns="0" rtlCol="0">
            <a:spAutoFit/>
          </a:bodyPr>
          <a:lstStyle/>
          <a:p>
            <a:pPr algn="l"/>
            <a:r>
              <a:rPr lang="en-GB" sz="1500" dirty="0"/>
              <a:t>Typical spill. Addition of 50 Hz ripple and harmonics affects the spill similarly to a classic slow extraction</a:t>
            </a:r>
          </a:p>
        </p:txBody>
      </p:sp>
    </p:spTree>
    <p:extLst>
      <p:ext uri="{BB962C8B-B14F-4D97-AF65-F5344CB8AC3E}">
        <p14:creationId xmlns:p14="http://schemas.microsoft.com/office/powerpoint/2010/main" val="1450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97E78-F0D7-1287-512A-6E792D3650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63F73D-30DF-BF26-A4BC-12470D07D2AC}"/>
              </a:ext>
            </a:extLst>
          </p:cNvPr>
          <p:cNvSpPr>
            <a:spLocks noGrp="1"/>
          </p:cNvSpPr>
          <p:nvPr>
            <p:ph type="title"/>
          </p:nvPr>
        </p:nvSpPr>
        <p:spPr>
          <a:xfrm>
            <a:off x="407988" y="373593"/>
            <a:ext cx="11376025" cy="1065742"/>
          </a:xfrm>
        </p:spPr>
        <p:txBody>
          <a:bodyPr anchor="t">
            <a:normAutofit/>
          </a:bodyPr>
          <a:lstStyle/>
          <a:p>
            <a:r>
              <a:rPr lang="en-GB" dirty="0"/>
              <a:t>Simulation results</a:t>
            </a:r>
          </a:p>
        </p:txBody>
      </p:sp>
      <p:sp>
        <p:nvSpPr>
          <p:cNvPr id="2" name="Content Placeholder 1">
            <a:extLst>
              <a:ext uri="{FF2B5EF4-FFF2-40B4-BE49-F238E27FC236}">
                <a16:creationId xmlns:a16="http://schemas.microsoft.com/office/drawing/2014/main" id="{78685306-F7CB-9DCA-2B96-9BDA488153B4}"/>
              </a:ext>
            </a:extLst>
          </p:cNvPr>
          <p:cNvSpPr>
            <a:spLocks noGrp="1"/>
          </p:cNvSpPr>
          <p:nvPr>
            <p:ph sz="half" idx="1"/>
          </p:nvPr>
        </p:nvSpPr>
        <p:spPr>
          <a:xfrm>
            <a:off x="407987" y="1591200"/>
            <a:ext cx="5688013" cy="1219418"/>
          </a:xfrm>
        </p:spPr>
        <p:txBody>
          <a:bodyPr>
            <a:normAutofit fontScale="92500" lnSpcReduction="10000"/>
          </a:bodyPr>
          <a:lstStyle/>
          <a:p>
            <a:r>
              <a:rPr lang="en-GB" sz="1600" dirty="0"/>
              <a:t>Some considerations</a:t>
            </a:r>
          </a:p>
          <a:p>
            <a:pPr lvl="1"/>
            <a:r>
              <a:rPr lang="en-GB" sz="1600" dirty="0"/>
              <a:t>A lattice inspired by the CERN SPS has been built to perform 6D simulations</a:t>
            </a:r>
          </a:p>
          <a:p>
            <a:pPr lvl="1"/>
            <a:r>
              <a:rPr lang="en-GB" sz="1600" dirty="0"/>
              <a:t>Zero-dispersion straights are used to located key elements</a:t>
            </a:r>
          </a:p>
          <a:p>
            <a:pPr lvl="1"/>
            <a:r>
              <a:rPr lang="en-GB" sz="1600" dirty="0"/>
              <a:t>400 GeV protons, extracted over about 3.5 s</a:t>
            </a:r>
          </a:p>
        </p:txBody>
      </p:sp>
      <p:sp>
        <p:nvSpPr>
          <p:cNvPr id="4" name="Date Placeholder 3">
            <a:extLst>
              <a:ext uri="{FF2B5EF4-FFF2-40B4-BE49-F238E27FC236}">
                <a16:creationId xmlns:a16="http://schemas.microsoft.com/office/drawing/2014/main" id="{3DA7156F-2F85-F928-A0D1-63EA39BCB777}"/>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85065101-E927-E154-E0CB-DB7E68D107EE}"/>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336FC7AD-B370-3C10-1D80-44054006B56E}"/>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11</a:t>
            </a:fld>
            <a:endParaRPr lang="en-US"/>
          </a:p>
        </p:txBody>
      </p:sp>
      <p:sp>
        <p:nvSpPr>
          <p:cNvPr id="8" name="TextBox 7">
            <a:extLst>
              <a:ext uri="{FF2B5EF4-FFF2-40B4-BE49-F238E27FC236}">
                <a16:creationId xmlns:a16="http://schemas.microsoft.com/office/drawing/2014/main" id="{4CFE4520-E27B-BF1E-B302-A015C78D52DC}"/>
              </a:ext>
            </a:extLst>
          </p:cNvPr>
          <p:cNvSpPr txBox="1"/>
          <p:nvPr/>
        </p:nvSpPr>
        <p:spPr>
          <a:xfrm>
            <a:off x="1631504" y="6372036"/>
            <a:ext cx="6096000" cy="369332"/>
          </a:xfrm>
          <a:prstGeom prst="rect">
            <a:avLst/>
          </a:prstGeom>
          <a:solidFill>
            <a:schemeClr val="bg1"/>
          </a:solidFill>
        </p:spPr>
        <p:txBody>
          <a:bodyPr wrap="square" lIns="0" tIns="0" rIns="0" bIns="0" rtlCol="0">
            <a:spAutoFit/>
          </a:bodyPr>
          <a:lstStyle/>
          <a:p>
            <a:r>
              <a:rPr lang="en-GB" sz="1200" dirty="0"/>
              <a:t>G. Iadarola et al., Xsuite: an integrated beam physics simulation framework, 2023.</a:t>
            </a:r>
          </a:p>
          <a:p>
            <a:r>
              <a:rPr lang="en-GB" sz="1200" dirty="0"/>
              <a:t>G. Iadarola et al., Xsuite. Available at https://</a:t>
            </a:r>
            <a:r>
              <a:rPr lang="en-GB" sz="1200" dirty="0" err="1"/>
              <a:t>xsuite.readthedocs.io</a:t>
            </a:r>
            <a:r>
              <a:rPr lang="en-GB" sz="1200" dirty="0"/>
              <a:t>/</a:t>
            </a:r>
            <a:r>
              <a:rPr lang="en-GB" sz="1200" dirty="0" err="1"/>
              <a:t>en</a:t>
            </a:r>
            <a:r>
              <a:rPr lang="en-GB" sz="1200" dirty="0"/>
              <a:t>/latest/, 2023.</a:t>
            </a:r>
          </a:p>
        </p:txBody>
      </p:sp>
      <p:pic>
        <p:nvPicPr>
          <p:cNvPr id="9" name="Picture 8" descr="A diagram of a waveform&#10;&#10;AI-generated content may be incorrect.">
            <a:extLst>
              <a:ext uri="{FF2B5EF4-FFF2-40B4-BE49-F238E27FC236}">
                <a16:creationId xmlns:a16="http://schemas.microsoft.com/office/drawing/2014/main" id="{C6435BEE-8C4C-52F7-B735-646BAC519358}"/>
              </a:ext>
            </a:extLst>
          </p:cNvPr>
          <p:cNvPicPr>
            <a:picLocks noChangeAspect="1"/>
          </p:cNvPicPr>
          <p:nvPr/>
        </p:nvPicPr>
        <p:blipFill>
          <a:blip r:embed="rId2"/>
          <a:stretch>
            <a:fillRect/>
          </a:stretch>
        </p:blipFill>
        <p:spPr>
          <a:xfrm>
            <a:off x="4428000" y="3168000"/>
            <a:ext cx="7344000" cy="3019964"/>
          </a:xfrm>
          <a:prstGeom prst="rect">
            <a:avLst/>
          </a:prstGeom>
        </p:spPr>
      </p:pic>
      <p:pic>
        <p:nvPicPr>
          <p:cNvPr id="11" name="Picture 10" descr="A blue square with white text&#10;&#10;AI-generated content may be incorrect.">
            <a:extLst>
              <a:ext uri="{FF2B5EF4-FFF2-40B4-BE49-F238E27FC236}">
                <a16:creationId xmlns:a16="http://schemas.microsoft.com/office/drawing/2014/main" id="{B81B2679-F164-98BC-2741-CF34112FE0D8}"/>
              </a:ext>
            </a:extLst>
          </p:cNvPr>
          <p:cNvPicPr>
            <a:picLocks noChangeAspect="1"/>
          </p:cNvPicPr>
          <p:nvPr/>
        </p:nvPicPr>
        <p:blipFill>
          <a:blip r:embed="rId3"/>
          <a:stretch>
            <a:fillRect/>
          </a:stretch>
        </p:blipFill>
        <p:spPr>
          <a:xfrm>
            <a:off x="983432" y="6300000"/>
            <a:ext cx="540000" cy="540000"/>
          </a:xfrm>
          <a:prstGeom prst="rect">
            <a:avLst/>
          </a:prstGeom>
        </p:spPr>
      </p:pic>
      <p:sp>
        <p:nvSpPr>
          <p:cNvPr id="12" name="Content Placeholder 1">
            <a:extLst>
              <a:ext uri="{FF2B5EF4-FFF2-40B4-BE49-F238E27FC236}">
                <a16:creationId xmlns:a16="http://schemas.microsoft.com/office/drawing/2014/main" id="{AE9EF02F-B4AB-02C5-FFB9-DC2EBE5598A0}"/>
              </a:ext>
            </a:extLst>
          </p:cNvPr>
          <p:cNvSpPr txBox="1">
            <a:spLocks/>
          </p:cNvSpPr>
          <p:nvPr/>
        </p:nvSpPr>
        <p:spPr>
          <a:xfrm>
            <a:off x="6168008" y="1591200"/>
            <a:ext cx="5688013" cy="1219418"/>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sz="1600" dirty="0"/>
          </a:p>
          <a:p>
            <a:pPr lvl="1"/>
            <a:r>
              <a:rPr lang="en-GB" sz="1500" dirty="0"/>
              <a:t>2.8 mm long Si crystal bending 100 </a:t>
            </a:r>
            <a:r>
              <a:rPr lang="en-GB" sz="1500" dirty="0" err="1">
                <a:latin typeface="Symbol" pitchFamily="2" charset="2"/>
              </a:rPr>
              <a:t>m</a:t>
            </a:r>
            <a:r>
              <a:rPr lang="en-GB" sz="1500" dirty="0" err="1"/>
              <a:t>rad</a:t>
            </a:r>
            <a:endParaRPr lang="en-GB" sz="1500" dirty="0"/>
          </a:p>
          <a:p>
            <a:pPr lvl="1"/>
            <a:r>
              <a:rPr lang="en-GB" sz="1500" dirty="0"/>
              <a:t>500 </a:t>
            </a:r>
            <a:r>
              <a:rPr lang="en-GB" sz="1500" dirty="0">
                <a:latin typeface="Symbol" pitchFamily="2" charset="2"/>
              </a:rPr>
              <a:t>m</a:t>
            </a:r>
            <a:r>
              <a:rPr lang="en-GB" sz="1500" dirty="0"/>
              <a:t>m septum thickness (pessimistic estimate from SPS)</a:t>
            </a:r>
          </a:p>
          <a:p>
            <a:pPr lvl="1"/>
            <a:r>
              <a:rPr lang="en-GB" sz="1500" dirty="0"/>
              <a:t>Xsuite and </a:t>
            </a:r>
            <a:r>
              <a:rPr lang="en-GB" sz="1500" dirty="0" err="1"/>
              <a:t>Xcoll</a:t>
            </a:r>
            <a:r>
              <a:rPr lang="en-GB" sz="1500" dirty="0"/>
              <a:t> used as tracking tools</a:t>
            </a:r>
          </a:p>
        </p:txBody>
      </p:sp>
      <p:pic>
        <p:nvPicPr>
          <p:cNvPr id="13" name="Picture 12">
            <a:extLst>
              <a:ext uri="{FF2B5EF4-FFF2-40B4-BE49-F238E27FC236}">
                <a16:creationId xmlns:a16="http://schemas.microsoft.com/office/drawing/2014/main" id="{E3BD3E81-95BC-5C52-4EF5-575194DC1186}"/>
              </a:ext>
            </a:extLst>
          </p:cNvPr>
          <p:cNvPicPr>
            <a:picLocks noChangeAspect="1"/>
          </p:cNvPicPr>
          <p:nvPr/>
        </p:nvPicPr>
        <p:blipFill>
          <a:blip r:embed="rId4"/>
          <a:stretch>
            <a:fillRect/>
          </a:stretch>
        </p:blipFill>
        <p:spPr>
          <a:xfrm>
            <a:off x="407368" y="3674751"/>
            <a:ext cx="3600000" cy="2562561"/>
          </a:xfrm>
          <a:prstGeom prst="rect">
            <a:avLst/>
          </a:prstGeom>
        </p:spPr>
      </p:pic>
      <p:sp>
        <p:nvSpPr>
          <p:cNvPr id="14" name="TextBox 13">
            <a:extLst>
              <a:ext uri="{FF2B5EF4-FFF2-40B4-BE49-F238E27FC236}">
                <a16:creationId xmlns:a16="http://schemas.microsoft.com/office/drawing/2014/main" id="{6DB2DFD6-0003-5D01-2B20-D1A9F7BE45E9}"/>
              </a:ext>
            </a:extLst>
          </p:cNvPr>
          <p:cNvSpPr txBox="1"/>
          <p:nvPr/>
        </p:nvSpPr>
        <p:spPr>
          <a:xfrm>
            <a:off x="420000" y="3368026"/>
            <a:ext cx="3515760" cy="246221"/>
          </a:xfrm>
          <a:prstGeom prst="rect">
            <a:avLst/>
          </a:prstGeom>
          <a:noFill/>
        </p:spPr>
        <p:txBody>
          <a:bodyPr wrap="square" lIns="0" tIns="0" rIns="0" bIns="0" rtlCol="0">
            <a:spAutoFit/>
          </a:bodyPr>
          <a:lstStyle/>
          <a:p>
            <a:pPr algn="ctr"/>
            <a:r>
              <a:rPr lang="en-GB" sz="1600" dirty="0"/>
              <a:t>Main parameters of the SPS-like ring</a:t>
            </a:r>
          </a:p>
        </p:txBody>
      </p:sp>
    </p:spTree>
    <p:extLst>
      <p:ext uri="{BB962C8B-B14F-4D97-AF65-F5344CB8AC3E}">
        <p14:creationId xmlns:p14="http://schemas.microsoft.com/office/powerpoint/2010/main" val="379603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E91AC-944B-4E98-7D08-701270CD091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47B7DF-85FA-1F50-39AD-1B0B3EEFE971}"/>
              </a:ext>
            </a:extLst>
          </p:cNvPr>
          <p:cNvSpPr>
            <a:spLocks noGrp="1"/>
          </p:cNvSpPr>
          <p:nvPr>
            <p:ph type="title"/>
          </p:nvPr>
        </p:nvSpPr>
        <p:spPr>
          <a:xfrm>
            <a:off x="407988" y="373593"/>
            <a:ext cx="11376025" cy="1065742"/>
          </a:xfrm>
        </p:spPr>
        <p:txBody>
          <a:bodyPr anchor="t">
            <a:normAutofit/>
          </a:bodyPr>
          <a:lstStyle/>
          <a:p>
            <a:r>
              <a:rPr lang="en-GB" dirty="0"/>
              <a:t>Simulation results</a:t>
            </a:r>
          </a:p>
        </p:txBody>
      </p:sp>
      <p:sp>
        <p:nvSpPr>
          <p:cNvPr id="2" name="Content Placeholder 1">
            <a:extLst>
              <a:ext uri="{FF2B5EF4-FFF2-40B4-BE49-F238E27FC236}">
                <a16:creationId xmlns:a16="http://schemas.microsoft.com/office/drawing/2014/main" id="{53961AEF-070C-8929-B7CD-DF3DCF8445E8}"/>
              </a:ext>
            </a:extLst>
          </p:cNvPr>
          <p:cNvSpPr>
            <a:spLocks noGrp="1"/>
          </p:cNvSpPr>
          <p:nvPr>
            <p:ph sz="half" idx="1"/>
          </p:nvPr>
        </p:nvSpPr>
        <p:spPr>
          <a:xfrm>
            <a:off x="407987" y="1591200"/>
            <a:ext cx="5688013" cy="1619506"/>
          </a:xfrm>
        </p:spPr>
        <p:txBody>
          <a:bodyPr>
            <a:normAutofit/>
          </a:bodyPr>
          <a:lstStyle/>
          <a:p>
            <a:r>
              <a:rPr lang="en-GB" sz="1600" dirty="0"/>
              <a:t>Some considerations</a:t>
            </a:r>
          </a:p>
          <a:p>
            <a:pPr lvl="1"/>
            <a:r>
              <a:rPr lang="en-GB" sz="1600" dirty="0"/>
              <a:t>The shape of the stable islands can be used to control the beam spot on the crystal.</a:t>
            </a:r>
          </a:p>
          <a:p>
            <a:pPr lvl="1"/>
            <a:r>
              <a:rPr lang="en-GB" sz="1600" dirty="0"/>
              <a:t>The shape of the stable islands can be used to make the particles fall in the channelling acceptance of the crystal.</a:t>
            </a:r>
          </a:p>
        </p:txBody>
      </p:sp>
      <p:sp>
        <p:nvSpPr>
          <p:cNvPr id="4" name="Date Placeholder 3">
            <a:extLst>
              <a:ext uri="{FF2B5EF4-FFF2-40B4-BE49-F238E27FC236}">
                <a16:creationId xmlns:a16="http://schemas.microsoft.com/office/drawing/2014/main" id="{9E70BCB7-EA8F-5E2D-D6C2-AD809EB00914}"/>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B539B0A5-A9D0-9B4E-47B0-61EF78E2CD53}"/>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3EF3AFAF-1446-6EEB-56C9-39F86D5215CE}"/>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12</a:t>
            </a:fld>
            <a:endParaRPr lang="en-US"/>
          </a:p>
        </p:txBody>
      </p:sp>
      <p:pic>
        <p:nvPicPr>
          <p:cNvPr id="10" name="Picture 9" descr="A diagram of a crystal alignment angle&#10;&#10;AI-generated content may be incorrect.">
            <a:extLst>
              <a:ext uri="{FF2B5EF4-FFF2-40B4-BE49-F238E27FC236}">
                <a16:creationId xmlns:a16="http://schemas.microsoft.com/office/drawing/2014/main" id="{554526E8-FEE3-1743-62A5-B17A40B6EEE1}"/>
              </a:ext>
            </a:extLst>
          </p:cNvPr>
          <p:cNvPicPr>
            <a:picLocks noChangeAspect="1"/>
          </p:cNvPicPr>
          <p:nvPr/>
        </p:nvPicPr>
        <p:blipFill>
          <a:blip r:embed="rId2"/>
          <a:stretch>
            <a:fillRect/>
          </a:stretch>
        </p:blipFill>
        <p:spPr>
          <a:xfrm>
            <a:off x="7536160" y="404664"/>
            <a:ext cx="4509158" cy="2708049"/>
          </a:xfrm>
          <a:prstGeom prst="rect">
            <a:avLst/>
          </a:prstGeom>
        </p:spPr>
      </p:pic>
      <p:pic>
        <p:nvPicPr>
          <p:cNvPr id="14" name="Picture 13" descr="A collage of images of a pair of scissors&#10;&#10;AI-generated content may be incorrect.">
            <a:extLst>
              <a:ext uri="{FF2B5EF4-FFF2-40B4-BE49-F238E27FC236}">
                <a16:creationId xmlns:a16="http://schemas.microsoft.com/office/drawing/2014/main" id="{05ADDF40-9191-D302-5809-BA830897B552}"/>
              </a:ext>
            </a:extLst>
          </p:cNvPr>
          <p:cNvPicPr>
            <a:picLocks noChangeAspect="1"/>
          </p:cNvPicPr>
          <p:nvPr/>
        </p:nvPicPr>
        <p:blipFill>
          <a:blip r:embed="rId3"/>
          <a:stretch>
            <a:fillRect/>
          </a:stretch>
        </p:blipFill>
        <p:spPr>
          <a:xfrm>
            <a:off x="411832" y="3210706"/>
            <a:ext cx="7772400" cy="3647294"/>
          </a:xfrm>
          <a:prstGeom prst="rect">
            <a:avLst/>
          </a:prstGeom>
        </p:spPr>
      </p:pic>
      <p:sp>
        <p:nvSpPr>
          <p:cNvPr id="15" name="TextBox 14">
            <a:extLst>
              <a:ext uri="{FF2B5EF4-FFF2-40B4-BE49-F238E27FC236}">
                <a16:creationId xmlns:a16="http://schemas.microsoft.com/office/drawing/2014/main" id="{D0C7C732-421F-DEE1-08C0-1A27EAF273B5}"/>
              </a:ext>
            </a:extLst>
          </p:cNvPr>
          <p:cNvSpPr txBox="1"/>
          <p:nvPr/>
        </p:nvSpPr>
        <p:spPr>
          <a:xfrm>
            <a:off x="8184232" y="3143784"/>
            <a:ext cx="3595935" cy="492443"/>
          </a:xfrm>
          <a:prstGeom prst="rect">
            <a:avLst/>
          </a:prstGeom>
          <a:noFill/>
        </p:spPr>
        <p:txBody>
          <a:bodyPr wrap="square" lIns="0" tIns="0" rIns="0" bIns="0" rtlCol="0">
            <a:spAutoFit/>
          </a:bodyPr>
          <a:lstStyle/>
          <a:p>
            <a:pPr algn="l"/>
            <a:r>
              <a:rPr lang="en-GB" sz="1600" dirty="0"/>
              <a:t>98.2% of first impacts in within channelling acceptance</a:t>
            </a:r>
          </a:p>
        </p:txBody>
      </p:sp>
      <p:pic>
        <p:nvPicPr>
          <p:cNvPr id="17" name="Picture 16">
            <a:extLst>
              <a:ext uri="{FF2B5EF4-FFF2-40B4-BE49-F238E27FC236}">
                <a16:creationId xmlns:a16="http://schemas.microsoft.com/office/drawing/2014/main" id="{52E97519-6E00-BC77-2E11-92C6EFF06716}"/>
              </a:ext>
            </a:extLst>
          </p:cNvPr>
          <p:cNvPicPr>
            <a:picLocks noChangeAspect="1"/>
          </p:cNvPicPr>
          <p:nvPr/>
        </p:nvPicPr>
        <p:blipFill>
          <a:blip r:embed="rId4"/>
          <a:stretch>
            <a:fillRect/>
          </a:stretch>
        </p:blipFill>
        <p:spPr>
          <a:xfrm>
            <a:off x="8352000" y="4071717"/>
            <a:ext cx="3672000" cy="1694768"/>
          </a:xfrm>
          <a:prstGeom prst="rect">
            <a:avLst/>
          </a:prstGeom>
          <a:solidFill>
            <a:schemeClr val="bg1"/>
          </a:solidFill>
          <a:ln>
            <a:noFill/>
          </a:ln>
        </p:spPr>
      </p:pic>
      <p:sp>
        <p:nvSpPr>
          <p:cNvPr id="18" name="TextBox 17">
            <a:extLst>
              <a:ext uri="{FF2B5EF4-FFF2-40B4-BE49-F238E27FC236}">
                <a16:creationId xmlns:a16="http://schemas.microsoft.com/office/drawing/2014/main" id="{B40D1861-0D3B-AA05-E28F-3A6A2E66080A}"/>
              </a:ext>
            </a:extLst>
          </p:cNvPr>
          <p:cNvSpPr txBox="1"/>
          <p:nvPr/>
        </p:nvSpPr>
        <p:spPr>
          <a:xfrm>
            <a:off x="8352000" y="5796000"/>
            <a:ext cx="3672000" cy="1015663"/>
          </a:xfrm>
          <a:prstGeom prst="rect">
            <a:avLst/>
          </a:prstGeom>
          <a:solidFill>
            <a:schemeClr val="bg1"/>
          </a:solidFill>
          <a:ln>
            <a:noFill/>
          </a:ln>
        </p:spPr>
        <p:txBody>
          <a:bodyPr wrap="square" lIns="0" tIns="0" rIns="0" bIns="0" rtlCol="0">
            <a:spAutoFit/>
          </a:bodyPr>
          <a:lstStyle/>
          <a:p>
            <a:pPr algn="l"/>
            <a:r>
              <a:rPr lang="en-GB" sz="1600" dirty="0"/>
              <a:t>Global performance analysis of the proposed extraction (without ripple or orbit jitter).</a:t>
            </a:r>
            <a:br>
              <a:rPr lang="en-GB" sz="1600" dirty="0"/>
            </a:br>
            <a:r>
              <a:rPr lang="en-GB" sz="1600" dirty="0"/>
              <a:t>Aperture limits are black absorbers</a:t>
            </a:r>
            <a:r>
              <a:rPr lang="en-GB" dirty="0"/>
              <a:t>.</a:t>
            </a:r>
          </a:p>
        </p:txBody>
      </p:sp>
    </p:spTree>
    <p:extLst>
      <p:ext uri="{BB962C8B-B14F-4D97-AF65-F5344CB8AC3E}">
        <p14:creationId xmlns:p14="http://schemas.microsoft.com/office/powerpoint/2010/main" val="391535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3E7A-A387-2F94-7241-9C5896CAD9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602376-0E93-E81F-F47E-0B39E3967026}"/>
              </a:ext>
            </a:extLst>
          </p:cNvPr>
          <p:cNvSpPr>
            <a:spLocks noGrp="1"/>
          </p:cNvSpPr>
          <p:nvPr>
            <p:ph type="title"/>
          </p:nvPr>
        </p:nvSpPr>
        <p:spPr>
          <a:xfrm>
            <a:off x="407988" y="373593"/>
            <a:ext cx="11376025" cy="1065742"/>
          </a:xfrm>
        </p:spPr>
        <p:txBody>
          <a:bodyPr anchor="t">
            <a:normAutofit/>
          </a:bodyPr>
          <a:lstStyle/>
          <a:p>
            <a:r>
              <a:rPr lang="en-GB" dirty="0"/>
              <a:t>Simulation results</a:t>
            </a:r>
          </a:p>
        </p:txBody>
      </p:sp>
      <p:sp>
        <p:nvSpPr>
          <p:cNvPr id="2" name="Content Placeholder 1">
            <a:extLst>
              <a:ext uri="{FF2B5EF4-FFF2-40B4-BE49-F238E27FC236}">
                <a16:creationId xmlns:a16="http://schemas.microsoft.com/office/drawing/2014/main" id="{2E967296-3930-DE36-9572-53FE65B1CF63}"/>
              </a:ext>
            </a:extLst>
          </p:cNvPr>
          <p:cNvSpPr>
            <a:spLocks noGrp="1"/>
          </p:cNvSpPr>
          <p:nvPr>
            <p:ph sz="half" idx="1"/>
          </p:nvPr>
        </p:nvSpPr>
        <p:spPr>
          <a:xfrm>
            <a:off x="407987" y="1591200"/>
            <a:ext cx="5688013" cy="1619506"/>
          </a:xfrm>
        </p:spPr>
        <p:txBody>
          <a:bodyPr>
            <a:normAutofit/>
          </a:bodyPr>
          <a:lstStyle/>
          <a:p>
            <a:r>
              <a:rPr lang="en-GB" sz="1600" dirty="0"/>
              <a:t>Some selected results</a:t>
            </a:r>
          </a:p>
        </p:txBody>
      </p:sp>
      <p:sp>
        <p:nvSpPr>
          <p:cNvPr id="4" name="Date Placeholder 3">
            <a:extLst>
              <a:ext uri="{FF2B5EF4-FFF2-40B4-BE49-F238E27FC236}">
                <a16:creationId xmlns:a16="http://schemas.microsoft.com/office/drawing/2014/main" id="{8225BA93-6460-5802-177E-0268FF1E704C}"/>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78D6FA01-C7A4-8EF7-3641-D20A55512ADF}"/>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F35324DB-E919-9FBD-BFD0-3D703C1E09B2}"/>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13</a:t>
            </a:fld>
            <a:endParaRPr lang="en-US"/>
          </a:p>
        </p:txBody>
      </p:sp>
      <p:pic>
        <p:nvPicPr>
          <p:cNvPr id="7" name="Picture 6">
            <a:extLst>
              <a:ext uri="{FF2B5EF4-FFF2-40B4-BE49-F238E27FC236}">
                <a16:creationId xmlns:a16="http://schemas.microsoft.com/office/drawing/2014/main" id="{99B8ABCF-F329-EC43-B18C-9BFA38390A02}"/>
              </a:ext>
            </a:extLst>
          </p:cNvPr>
          <p:cNvPicPr>
            <a:picLocks noChangeAspect="1"/>
          </p:cNvPicPr>
          <p:nvPr/>
        </p:nvPicPr>
        <p:blipFill>
          <a:blip r:embed="rId2"/>
          <a:stretch>
            <a:fillRect/>
          </a:stretch>
        </p:blipFill>
        <p:spPr>
          <a:xfrm>
            <a:off x="407368" y="4070892"/>
            <a:ext cx="5580000" cy="2787108"/>
          </a:xfrm>
          <a:prstGeom prst="rect">
            <a:avLst/>
          </a:prstGeom>
        </p:spPr>
      </p:pic>
      <p:pic>
        <p:nvPicPr>
          <p:cNvPr id="8" name="Picture 7">
            <a:extLst>
              <a:ext uri="{FF2B5EF4-FFF2-40B4-BE49-F238E27FC236}">
                <a16:creationId xmlns:a16="http://schemas.microsoft.com/office/drawing/2014/main" id="{9E61CCAA-27F4-A6F7-893D-746F03B208D2}"/>
              </a:ext>
            </a:extLst>
          </p:cNvPr>
          <p:cNvPicPr>
            <a:picLocks noChangeAspect="1"/>
          </p:cNvPicPr>
          <p:nvPr/>
        </p:nvPicPr>
        <p:blipFill>
          <a:blip r:embed="rId3"/>
          <a:stretch>
            <a:fillRect/>
          </a:stretch>
        </p:blipFill>
        <p:spPr>
          <a:xfrm>
            <a:off x="407368" y="2204864"/>
            <a:ext cx="5580000" cy="1675385"/>
          </a:xfrm>
          <a:prstGeom prst="rect">
            <a:avLst/>
          </a:prstGeom>
        </p:spPr>
      </p:pic>
      <p:pic>
        <p:nvPicPr>
          <p:cNvPr id="11" name="Picture 10">
            <a:extLst>
              <a:ext uri="{FF2B5EF4-FFF2-40B4-BE49-F238E27FC236}">
                <a16:creationId xmlns:a16="http://schemas.microsoft.com/office/drawing/2014/main" id="{98AD4137-C916-6E9D-B8DE-D0A03B4C4136}"/>
              </a:ext>
            </a:extLst>
          </p:cNvPr>
          <p:cNvPicPr>
            <a:picLocks noChangeAspect="1"/>
          </p:cNvPicPr>
          <p:nvPr/>
        </p:nvPicPr>
        <p:blipFill>
          <a:blip r:embed="rId4"/>
          <a:stretch>
            <a:fillRect/>
          </a:stretch>
        </p:blipFill>
        <p:spPr>
          <a:xfrm>
            <a:off x="6192000" y="1921373"/>
            <a:ext cx="5580000" cy="1867667"/>
          </a:xfrm>
          <a:prstGeom prst="rect">
            <a:avLst/>
          </a:prstGeom>
        </p:spPr>
      </p:pic>
      <p:pic>
        <p:nvPicPr>
          <p:cNvPr id="13" name="Picture 12">
            <a:extLst>
              <a:ext uri="{FF2B5EF4-FFF2-40B4-BE49-F238E27FC236}">
                <a16:creationId xmlns:a16="http://schemas.microsoft.com/office/drawing/2014/main" id="{D26C8CC0-ADCF-8C75-0890-302C85DBF613}"/>
              </a:ext>
            </a:extLst>
          </p:cNvPr>
          <p:cNvPicPr>
            <a:picLocks noChangeAspect="1"/>
          </p:cNvPicPr>
          <p:nvPr/>
        </p:nvPicPr>
        <p:blipFill>
          <a:blip r:embed="rId5"/>
          <a:stretch>
            <a:fillRect/>
          </a:stretch>
        </p:blipFill>
        <p:spPr>
          <a:xfrm>
            <a:off x="6192000" y="3789040"/>
            <a:ext cx="5580000" cy="3064615"/>
          </a:xfrm>
          <a:prstGeom prst="rect">
            <a:avLst/>
          </a:prstGeom>
        </p:spPr>
      </p:pic>
      <p:sp>
        <p:nvSpPr>
          <p:cNvPr id="16" name="TextBox 15">
            <a:extLst>
              <a:ext uri="{FF2B5EF4-FFF2-40B4-BE49-F238E27FC236}">
                <a16:creationId xmlns:a16="http://schemas.microsoft.com/office/drawing/2014/main" id="{8BE7D42D-A2EA-EA5A-2090-C26ABF7ECFC9}"/>
              </a:ext>
            </a:extLst>
          </p:cNvPr>
          <p:cNvSpPr txBox="1"/>
          <p:nvPr/>
        </p:nvSpPr>
        <p:spPr>
          <a:xfrm>
            <a:off x="407368" y="1916832"/>
            <a:ext cx="5580000" cy="246221"/>
          </a:xfrm>
          <a:prstGeom prst="rect">
            <a:avLst/>
          </a:prstGeom>
          <a:noFill/>
        </p:spPr>
        <p:txBody>
          <a:bodyPr wrap="square" lIns="0" tIns="0" rIns="0" bIns="0" rtlCol="0">
            <a:spAutoFit/>
          </a:bodyPr>
          <a:lstStyle/>
          <a:p>
            <a:pPr algn="ctr"/>
            <a:r>
              <a:rPr lang="en-GB" sz="1600" dirty="0"/>
              <a:t>Typical spill structure</a:t>
            </a:r>
          </a:p>
        </p:txBody>
      </p:sp>
      <p:sp>
        <p:nvSpPr>
          <p:cNvPr id="17" name="TextBox 16">
            <a:extLst>
              <a:ext uri="{FF2B5EF4-FFF2-40B4-BE49-F238E27FC236}">
                <a16:creationId xmlns:a16="http://schemas.microsoft.com/office/drawing/2014/main" id="{69EE41F1-E7D7-9521-63D4-4C84E59F0B36}"/>
              </a:ext>
            </a:extLst>
          </p:cNvPr>
          <p:cNvSpPr txBox="1"/>
          <p:nvPr/>
        </p:nvSpPr>
        <p:spPr>
          <a:xfrm>
            <a:off x="407368" y="3861048"/>
            <a:ext cx="5580000" cy="246221"/>
          </a:xfrm>
          <a:prstGeom prst="rect">
            <a:avLst/>
          </a:prstGeom>
          <a:noFill/>
        </p:spPr>
        <p:txBody>
          <a:bodyPr wrap="square" lIns="0" tIns="0" rIns="0" bIns="0" rtlCol="0">
            <a:spAutoFit/>
          </a:bodyPr>
          <a:lstStyle/>
          <a:p>
            <a:pPr algn="ctr"/>
            <a:r>
              <a:rPr lang="en-GB" sz="1600" dirty="0"/>
              <a:t>Distribution of extracted beam</a:t>
            </a:r>
          </a:p>
        </p:txBody>
      </p:sp>
      <p:sp>
        <p:nvSpPr>
          <p:cNvPr id="18" name="TextBox 17">
            <a:extLst>
              <a:ext uri="{FF2B5EF4-FFF2-40B4-BE49-F238E27FC236}">
                <a16:creationId xmlns:a16="http://schemas.microsoft.com/office/drawing/2014/main" id="{EDDECC33-D86C-EAD0-2E6B-4CD0D48CE2E7}"/>
              </a:ext>
            </a:extLst>
          </p:cNvPr>
          <p:cNvSpPr txBox="1"/>
          <p:nvPr/>
        </p:nvSpPr>
        <p:spPr>
          <a:xfrm>
            <a:off x="6192000" y="4262899"/>
            <a:ext cx="5616000" cy="246221"/>
          </a:xfrm>
          <a:prstGeom prst="rect">
            <a:avLst/>
          </a:prstGeom>
          <a:noFill/>
        </p:spPr>
        <p:txBody>
          <a:bodyPr wrap="square" lIns="0" tIns="0" rIns="0" bIns="0" rtlCol="0">
            <a:spAutoFit/>
          </a:bodyPr>
          <a:lstStyle/>
          <a:p>
            <a:pPr algn="ctr"/>
            <a:r>
              <a:rPr lang="en-GB" sz="1600" dirty="0"/>
              <a:t>Spill with orbit jitter</a:t>
            </a:r>
          </a:p>
        </p:txBody>
      </p:sp>
      <p:sp>
        <p:nvSpPr>
          <p:cNvPr id="19" name="TextBox 18">
            <a:extLst>
              <a:ext uri="{FF2B5EF4-FFF2-40B4-BE49-F238E27FC236}">
                <a16:creationId xmlns:a16="http://schemas.microsoft.com/office/drawing/2014/main" id="{D59289E0-25FC-783A-B1DF-B5D1EDA53294}"/>
              </a:ext>
            </a:extLst>
          </p:cNvPr>
          <p:cNvSpPr txBox="1"/>
          <p:nvPr/>
        </p:nvSpPr>
        <p:spPr>
          <a:xfrm>
            <a:off x="6192000" y="1628800"/>
            <a:ext cx="5616000" cy="252000"/>
          </a:xfrm>
          <a:prstGeom prst="rect">
            <a:avLst/>
          </a:prstGeom>
          <a:noFill/>
        </p:spPr>
        <p:txBody>
          <a:bodyPr wrap="square" lIns="0" tIns="0" rIns="0" bIns="0" rtlCol="0">
            <a:spAutoFit/>
          </a:bodyPr>
          <a:lstStyle/>
          <a:p>
            <a:pPr algn="ctr"/>
            <a:r>
              <a:rPr lang="en-GB" sz="1600" dirty="0"/>
              <a:t>Orbit jitter along ring circumference</a:t>
            </a:r>
          </a:p>
        </p:txBody>
      </p:sp>
    </p:spTree>
    <p:extLst>
      <p:ext uri="{BB962C8B-B14F-4D97-AF65-F5344CB8AC3E}">
        <p14:creationId xmlns:p14="http://schemas.microsoft.com/office/powerpoint/2010/main" val="38642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5CB3-51D1-42EC-BB8A-689F996141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78606D-C1D3-3831-9E0A-23C17200D7C5}"/>
              </a:ext>
            </a:extLst>
          </p:cNvPr>
          <p:cNvSpPr>
            <a:spLocks noGrp="1"/>
          </p:cNvSpPr>
          <p:nvPr>
            <p:ph type="title"/>
          </p:nvPr>
        </p:nvSpPr>
        <p:spPr>
          <a:xfrm>
            <a:off x="407989" y="373593"/>
            <a:ext cx="11376000" cy="1065742"/>
          </a:xfrm>
        </p:spPr>
        <p:txBody>
          <a:bodyPr anchor="t">
            <a:normAutofit/>
          </a:bodyPr>
          <a:lstStyle/>
          <a:p>
            <a:r>
              <a:rPr lang="en-GB" dirty="0"/>
              <a:t>Proof-of-principle test at CERN SPS</a:t>
            </a:r>
            <a:br>
              <a:rPr lang="en-GB" dirty="0"/>
            </a:br>
            <a:endParaRPr lang="en-GB" dirty="0"/>
          </a:p>
        </p:txBody>
      </p:sp>
      <p:sp>
        <p:nvSpPr>
          <p:cNvPr id="2" name="Content Placeholder 1">
            <a:extLst>
              <a:ext uri="{FF2B5EF4-FFF2-40B4-BE49-F238E27FC236}">
                <a16:creationId xmlns:a16="http://schemas.microsoft.com/office/drawing/2014/main" id="{8EEBC4E5-4C47-302C-2F84-17F7A8659691}"/>
              </a:ext>
            </a:extLst>
          </p:cNvPr>
          <p:cNvSpPr>
            <a:spLocks noGrp="1"/>
          </p:cNvSpPr>
          <p:nvPr>
            <p:ph sz="half" idx="1"/>
          </p:nvPr>
        </p:nvSpPr>
        <p:spPr>
          <a:xfrm>
            <a:off x="407987" y="1591199"/>
            <a:ext cx="4968693" cy="4609575"/>
          </a:xfrm>
        </p:spPr>
        <p:txBody>
          <a:bodyPr>
            <a:normAutofit/>
          </a:bodyPr>
          <a:lstStyle/>
          <a:p>
            <a:r>
              <a:rPr lang="en-GB" sz="1600" dirty="0"/>
              <a:t>Experimental activities were carried out in 2024-25 SPS runs</a:t>
            </a:r>
          </a:p>
          <a:p>
            <a:pPr lvl="1"/>
            <a:r>
              <a:rPr lang="en-GB" sz="1600" dirty="0"/>
              <a:t>Preparatory tests in 2024</a:t>
            </a:r>
          </a:p>
          <a:p>
            <a:pPr lvl="2"/>
            <a:r>
              <a:rPr lang="en-GB" sz="1500" dirty="0"/>
              <a:t>Generation of stable islands</a:t>
            </a:r>
          </a:p>
          <a:p>
            <a:pPr lvl="2"/>
            <a:r>
              <a:rPr lang="en-GB" sz="1500" dirty="0"/>
              <a:t>Phase-space reconstruction</a:t>
            </a:r>
          </a:p>
          <a:p>
            <a:pPr lvl="2"/>
            <a:r>
              <a:rPr lang="en-GB" sz="1500" dirty="0"/>
              <a:t>Beam splitting by tune change.</a:t>
            </a:r>
          </a:p>
          <a:p>
            <a:pPr lvl="2"/>
            <a:r>
              <a:rPr lang="en-GB" sz="1500" dirty="0"/>
              <a:t>Promising but inconclusive proof-of-principle test</a:t>
            </a:r>
          </a:p>
          <a:p>
            <a:pPr lvl="1"/>
            <a:r>
              <a:rPr lang="en-GB" sz="1600" dirty="0"/>
              <a:t>Successful proof-of-principle test in 2025</a:t>
            </a:r>
          </a:p>
          <a:p>
            <a:pPr lvl="2"/>
            <a:r>
              <a:rPr lang="en-GB" sz="1500" dirty="0"/>
              <a:t>Demonstrate transport in stable islands to the crystal</a:t>
            </a:r>
          </a:p>
          <a:p>
            <a:pPr lvl="2"/>
            <a:r>
              <a:rPr lang="en-GB" sz="1500" dirty="0"/>
              <a:t>Demonstrate channelling onto a collimator</a:t>
            </a:r>
          </a:p>
          <a:p>
            <a:pPr lvl="2"/>
            <a:r>
              <a:rPr lang="en-GB" sz="1500" dirty="0"/>
              <a:t>No extraction to protect septa.</a:t>
            </a:r>
          </a:p>
        </p:txBody>
      </p:sp>
      <p:sp>
        <p:nvSpPr>
          <p:cNvPr id="4" name="Date Placeholder 3">
            <a:extLst>
              <a:ext uri="{FF2B5EF4-FFF2-40B4-BE49-F238E27FC236}">
                <a16:creationId xmlns:a16="http://schemas.microsoft.com/office/drawing/2014/main" id="{C9891294-D778-306C-3F00-032935D2CBCB}"/>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6677B65C-7ECC-E3C7-39DA-DA9E37E29037}"/>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16E9EEB3-BA96-2490-2EB9-BBEFE0056EF2}"/>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14</a:t>
            </a:fld>
            <a:endParaRPr lang="en-US"/>
          </a:p>
        </p:txBody>
      </p:sp>
      <p:pic>
        <p:nvPicPr>
          <p:cNvPr id="9" name="Picture 8" descr="A diagram of a graph&#10;&#10;AI-generated content may be incorrect.">
            <a:extLst>
              <a:ext uri="{FF2B5EF4-FFF2-40B4-BE49-F238E27FC236}">
                <a16:creationId xmlns:a16="http://schemas.microsoft.com/office/drawing/2014/main" id="{0F911BC5-305F-A178-C072-CE91604BAF37}"/>
              </a:ext>
            </a:extLst>
          </p:cNvPr>
          <p:cNvPicPr>
            <a:picLocks noChangeAspect="1"/>
          </p:cNvPicPr>
          <p:nvPr/>
        </p:nvPicPr>
        <p:blipFill>
          <a:blip r:embed="rId2"/>
          <a:stretch>
            <a:fillRect/>
          </a:stretch>
        </p:blipFill>
        <p:spPr>
          <a:xfrm>
            <a:off x="5616000" y="1714216"/>
            <a:ext cx="6552000" cy="5171168"/>
          </a:xfrm>
          <a:prstGeom prst="rect">
            <a:avLst/>
          </a:prstGeom>
        </p:spPr>
      </p:pic>
      <p:pic>
        <p:nvPicPr>
          <p:cNvPr id="7" name="Picture 6">
            <a:extLst>
              <a:ext uri="{FF2B5EF4-FFF2-40B4-BE49-F238E27FC236}">
                <a16:creationId xmlns:a16="http://schemas.microsoft.com/office/drawing/2014/main" id="{EF6D84D4-8DB4-56B3-5BF9-C5DC8A27C5CF}"/>
              </a:ext>
            </a:extLst>
          </p:cNvPr>
          <p:cNvPicPr>
            <a:picLocks noChangeAspect="1"/>
          </p:cNvPicPr>
          <p:nvPr/>
        </p:nvPicPr>
        <p:blipFill>
          <a:blip r:embed="rId3"/>
          <a:stretch>
            <a:fillRect/>
          </a:stretch>
        </p:blipFill>
        <p:spPr>
          <a:xfrm>
            <a:off x="1" y="5301208"/>
            <a:ext cx="6012000" cy="1551644"/>
          </a:xfrm>
          <a:prstGeom prst="rect">
            <a:avLst/>
          </a:prstGeom>
        </p:spPr>
      </p:pic>
      <p:sp>
        <p:nvSpPr>
          <p:cNvPr id="11" name="TextBox 10">
            <a:extLst>
              <a:ext uri="{FF2B5EF4-FFF2-40B4-BE49-F238E27FC236}">
                <a16:creationId xmlns:a16="http://schemas.microsoft.com/office/drawing/2014/main" id="{4391EB65-9FA1-1BAF-42E7-F10DF9E501AD}"/>
              </a:ext>
            </a:extLst>
          </p:cNvPr>
          <p:cNvSpPr txBox="1"/>
          <p:nvPr/>
        </p:nvSpPr>
        <p:spPr>
          <a:xfrm>
            <a:off x="0" y="5040000"/>
            <a:ext cx="6012000" cy="246221"/>
          </a:xfrm>
          <a:prstGeom prst="rect">
            <a:avLst/>
          </a:prstGeom>
          <a:noFill/>
        </p:spPr>
        <p:txBody>
          <a:bodyPr wrap="square" lIns="0" tIns="0" rIns="0" bIns="0" rtlCol="0">
            <a:spAutoFit/>
          </a:bodyPr>
          <a:lstStyle/>
          <a:p>
            <a:pPr algn="ctr"/>
            <a:r>
              <a:rPr lang="en-GB" sz="1600"/>
              <a:t>Phase-space </a:t>
            </a:r>
            <a:r>
              <a:rPr lang="en-GB" sz="1600" dirty="0"/>
              <a:t>reconstruction by kicking thew beam into one island</a:t>
            </a:r>
          </a:p>
        </p:txBody>
      </p:sp>
      <p:sp>
        <p:nvSpPr>
          <p:cNvPr id="12" name="TextBox 11">
            <a:extLst>
              <a:ext uri="{FF2B5EF4-FFF2-40B4-BE49-F238E27FC236}">
                <a16:creationId xmlns:a16="http://schemas.microsoft.com/office/drawing/2014/main" id="{10FB8F2F-A0A1-718B-05BD-44339C4B00F4}"/>
              </a:ext>
            </a:extLst>
          </p:cNvPr>
          <p:cNvSpPr txBox="1"/>
          <p:nvPr/>
        </p:nvSpPr>
        <p:spPr>
          <a:xfrm>
            <a:off x="6192000" y="1454587"/>
            <a:ext cx="6012000" cy="246221"/>
          </a:xfrm>
          <a:prstGeom prst="rect">
            <a:avLst/>
          </a:prstGeom>
          <a:noFill/>
        </p:spPr>
        <p:txBody>
          <a:bodyPr wrap="square" lIns="0" tIns="0" rIns="0" bIns="0" rtlCol="0">
            <a:spAutoFit/>
          </a:bodyPr>
          <a:lstStyle/>
          <a:p>
            <a:pPr algn="ctr"/>
            <a:r>
              <a:rPr lang="en-GB" sz="1600" dirty="0"/>
              <a:t>Beam splitting by crossing the third-order resonance</a:t>
            </a:r>
          </a:p>
        </p:txBody>
      </p:sp>
    </p:spTree>
    <p:extLst>
      <p:ext uri="{BB962C8B-B14F-4D97-AF65-F5344CB8AC3E}">
        <p14:creationId xmlns:p14="http://schemas.microsoft.com/office/powerpoint/2010/main" val="23735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D2A39-D9BA-3E1C-6AE7-24BD546D39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7F2ACD-E8B2-7A5D-333C-4063A540226D}"/>
              </a:ext>
            </a:extLst>
          </p:cNvPr>
          <p:cNvSpPr>
            <a:spLocks noGrp="1"/>
          </p:cNvSpPr>
          <p:nvPr>
            <p:ph type="title"/>
          </p:nvPr>
        </p:nvSpPr>
        <p:spPr>
          <a:xfrm>
            <a:off x="407989" y="373593"/>
            <a:ext cx="11376000" cy="1065742"/>
          </a:xfrm>
        </p:spPr>
        <p:txBody>
          <a:bodyPr anchor="t">
            <a:normAutofit/>
          </a:bodyPr>
          <a:lstStyle/>
          <a:p>
            <a:r>
              <a:rPr lang="en-GB"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DEF035A3-95B3-435F-3D76-8F7AC0BF4E22}"/>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8EA267A1-564F-58BC-E179-C7C189733277}"/>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53467351-997E-A3E0-617D-46A8426F83B3}"/>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15</a:t>
            </a:fld>
            <a:endParaRPr lang="en-US"/>
          </a:p>
        </p:txBody>
      </p:sp>
      <p:pic>
        <p:nvPicPr>
          <p:cNvPr id="8" name="Picture 7">
            <a:extLst>
              <a:ext uri="{FF2B5EF4-FFF2-40B4-BE49-F238E27FC236}">
                <a16:creationId xmlns:a16="http://schemas.microsoft.com/office/drawing/2014/main" id="{9377C4D7-1A4E-7FC8-45FD-196AFD788969}"/>
              </a:ext>
            </a:extLst>
          </p:cNvPr>
          <p:cNvPicPr>
            <a:picLocks noChangeAspect="1"/>
          </p:cNvPicPr>
          <p:nvPr/>
        </p:nvPicPr>
        <p:blipFill>
          <a:blip r:embed="rId2"/>
          <a:stretch>
            <a:fillRect/>
          </a:stretch>
        </p:blipFill>
        <p:spPr>
          <a:xfrm>
            <a:off x="4248000" y="1872000"/>
            <a:ext cx="7920000" cy="4989768"/>
          </a:xfrm>
          <a:prstGeom prst="rect">
            <a:avLst/>
          </a:prstGeom>
        </p:spPr>
      </p:pic>
      <p:sp>
        <p:nvSpPr>
          <p:cNvPr id="2" name="Content Placeholder 1">
            <a:extLst>
              <a:ext uri="{FF2B5EF4-FFF2-40B4-BE49-F238E27FC236}">
                <a16:creationId xmlns:a16="http://schemas.microsoft.com/office/drawing/2014/main" id="{D62AB504-88D4-78DF-D2F1-48FB2544A5FD}"/>
              </a:ext>
            </a:extLst>
          </p:cNvPr>
          <p:cNvSpPr>
            <a:spLocks noGrp="1"/>
          </p:cNvSpPr>
          <p:nvPr>
            <p:ph sz="half" idx="1"/>
          </p:nvPr>
        </p:nvSpPr>
        <p:spPr>
          <a:xfrm>
            <a:off x="407988" y="1591199"/>
            <a:ext cx="3851276" cy="4609575"/>
          </a:xfrm>
        </p:spPr>
        <p:txBody>
          <a:bodyPr>
            <a:normAutofit/>
          </a:bodyPr>
          <a:lstStyle/>
          <a:p>
            <a:r>
              <a:rPr lang="en-GB" sz="1600" dirty="0"/>
              <a:t>Experimental procedure</a:t>
            </a:r>
          </a:p>
          <a:p>
            <a:pPr lvl="1"/>
            <a:r>
              <a:rPr lang="en-GB" sz="1600" dirty="0"/>
              <a:t>General strategy</a:t>
            </a:r>
          </a:p>
          <a:p>
            <a:pPr lvl="2"/>
            <a:r>
              <a:rPr lang="en-GB" sz="1500" dirty="0"/>
              <a:t>The entire beam manipulation (beam is split using stable islands and a ramp of all magnetic elements) is implemented</a:t>
            </a:r>
          </a:p>
          <a:p>
            <a:pPr lvl="2"/>
            <a:r>
              <a:rPr lang="en-GB" sz="1500" dirty="0"/>
              <a:t>Three configurations are probed</a:t>
            </a:r>
          </a:p>
          <a:p>
            <a:pPr lvl="3"/>
            <a:r>
              <a:rPr lang="en-GB" sz="1400" dirty="0"/>
              <a:t>No crystal</a:t>
            </a:r>
          </a:p>
          <a:p>
            <a:pPr lvl="3"/>
            <a:r>
              <a:rPr lang="en-GB" sz="1400" dirty="0"/>
              <a:t>Crystal in amorphous condition</a:t>
            </a:r>
          </a:p>
          <a:p>
            <a:pPr lvl="3"/>
            <a:r>
              <a:rPr lang="en-GB" sz="1400" dirty="0"/>
              <a:t>Crystal in channelling condition</a:t>
            </a:r>
          </a:p>
          <a:p>
            <a:pPr lvl="2"/>
            <a:r>
              <a:rPr lang="en-GB" sz="1500" dirty="0"/>
              <a:t>Beam behaviour is probed by means of a collimator </a:t>
            </a:r>
          </a:p>
          <a:p>
            <a:pPr lvl="3"/>
            <a:r>
              <a:rPr lang="en-GB" sz="1400" dirty="0"/>
              <a:t>Scan of the inner jaw position</a:t>
            </a:r>
          </a:p>
          <a:p>
            <a:pPr lvl="3"/>
            <a:r>
              <a:rPr lang="en-GB" sz="1400" dirty="0"/>
              <a:t>Measurement of the beam intensity vs time and of local losses</a:t>
            </a:r>
          </a:p>
          <a:p>
            <a:pPr lvl="2"/>
            <a:r>
              <a:rPr lang="en-GB" sz="1600" dirty="0"/>
              <a:t>A wire scanner provide information about the transverse beam profile</a:t>
            </a:r>
          </a:p>
        </p:txBody>
      </p:sp>
      <p:sp>
        <p:nvSpPr>
          <p:cNvPr id="10" name="TextBox 9">
            <a:extLst>
              <a:ext uri="{FF2B5EF4-FFF2-40B4-BE49-F238E27FC236}">
                <a16:creationId xmlns:a16="http://schemas.microsoft.com/office/drawing/2014/main" id="{4B3AC016-BE1F-EE72-BF1F-B6EE7D19A020}"/>
              </a:ext>
            </a:extLst>
          </p:cNvPr>
          <p:cNvSpPr txBox="1"/>
          <p:nvPr/>
        </p:nvSpPr>
        <p:spPr>
          <a:xfrm>
            <a:off x="9552384" y="5653410"/>
            <a:ext cx="2160240" cy="830997"/>
          </a:xfrm>
          <a:prstGeom prst="rect">
            <a:avLst/>
          </a:prstGeom>
          <a:noFill/>
        </p:spPr>
        <p:txBody>
          <a:bodyPr wrap="square" lIns="0" tIns="0" rIns="0" bIns="0" rtlCol="0">
            <a:spAutoFit/>
          </a:bodyPr>
          <a:lstStyle/>
          <a:p>
            <a:pPr algn="l"/>
            <a:r>
              <a:rPr lang="en-GB" dirty="0"/>
              <a:t>Special orbit bumps are created around crystal and collimator</a:t>
            </a:r>
          </a:p>
        </p:txBody>
      </p:sp>
      <p:sp>
        <p:nvSpPr>
          <p:cNvPr id="22" name="Arc 21">
            <a:extLst>
              <a:ext uri="{FF2B5EF4-FFF2-40B4-BE49-F238E27FC236}">
                <a16:creationId xmlns:a16="http://schemas.microsoft.com/office/drawing/2014/main" id="{6D8516AA-1DCE-A39F-518F-01751D4AEF93}"/>
              </a:ext>
            </a:extLst>
          </p:cNvPr>
          <p:cNvSpPr/>
          <p:nvPr/>
        </p:nvSpPr>
        <p:spPr>
          <a:xfrm rot="20456484" flipH="1">
            <a:off x="5497642" y="1373066"/>
            <a:ext cx="397661" cy="9072000"/>
          </a:xfrm>
          <a:prstGeom prst="arc">
            <a:avLst/>
          </a:prstGeom>
          <a:ln w="22225">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extBox 24">
            <a:extLst>
              <a:ext uri="{FF2B5EF4-FFF2-40B4-BE49-F238E27FC236}">
                <a16:creationId xmlns:a16="http://schemas.microsoft.com/office/drawing/2014/main" id="{D2689A4E-45C0-0AAB-4A44-8A0461FF2725}"/>
              </a:ext>
            </a:extLst>
          </p:cNvPr>
          <p:cNvSpPr txBox="1"/>
          <p:nvPr/>
        </p:nvSpPr>
        <p:spPr>
          <a:xfrm>
            <a:off x="7788770" y="1412776"/>
            <a:ext cx="2339678" cy="553998"/>
          </a:xfrm>
          <a:prstGeom prst="rect">
            <a:avLst/>
          </a:prstGeom>
          <a:noFill/>
        </p:spPr>
        <p:txBody>
          <a:bodyPr wrap="square" lIns="0" tIns="0" rIns="0" bIns="0" rtlCol="0">
            <a:spAutoFit/>
          </a:bodyPr>
          <a:lstStyle/>
          <a:p>
            <a:pPr algn="l"/>
            <a:r>
              <a:rPr lang="en-GB" dirty="0"/>
              <a:t>This island interacts with the crystal</a:t>
            </a:r>
          </a:p>
        </p:txBody>
      </p:sp>
      <p:sp>
        <p:nvSpPr>
          <p:cNvPr id="26" name="TextBox 25">
            <a:extLst>
              <a:ext uri="{FF2B5EF4-FFF2-40B4-BE49-F238E27FC236}">
                <a16:creationId xmlns:a16="http://schemas.microsoft.com/office/drawing/2014/main" id="{D37FF86E-8CF4-FA90-86E7-3A9B2F35CFAE}"/>
              </a:ext>
            </a:extLst>
          </p:cNvPr>
          <p:cNvSpPr txBox="1"/>
          <p:nvPr/>
        </p:nvSpPr>
        <p:spPr>
          <a:xfrm>
            <a:off x="4079776" y="1002794"/>
            <a:ext cx="3240360" cy="553998"/>
          </a:xfrm>
          <a:prstGeom prst="rect">
            <a:avLst/>
          </a:prstGeom>
          <a:noFill/>
        </p:spPr>
        <p:txBody>
          <a:bodyPr wrap="square" lIns="0" tIns="0" rIns="0" bIns="0" rtlCol="0">
            <a:spAutoFit/>
          </a:bodyPr>
          <a:lstStyle/>
          <a:p>
            <a:pPr algn="l"/>
            <a:r>
              <a:rPr lang="en-GB" dirty="0"/>
              <a:t>This island interacts with the collimator jaw</a:t>
            </a:r>
          </a:p>
        </p:txBody>
      </p:sp>
      <p:sp>
        <p:nvSpPr>
          <p:cNvPr id="27" name="Arc 26">
            <a:extLst>
              <a:ext uri="{FF2B5EF4-FFF2-40B4-BE49-F238E27FC236}">
                <a16:creationId xmlns:a16="http://schemas.microsoft.com/office/drawing/2014/main" id="{11798B84-F1C9-89EE-32E6-F0B45B853035}"/>
              </a:ext>
            </a:extLst>
          </p:cNvPr>
          <p:cNvSpPr/>
          <p:nvPr/>
        </p:nvSpPr>
        <p:spPr>
          <a:xfrm rot="20456484">
            <a:off x="10051628" y="1549280"/>
            <a:ext cx="1030686" cy="3231619"/>
          </a:xfrm>
          <a:prstGeom prst="arc">
            <a:avLst/>
          </a:prstGeom>
          <a:ln w="22225">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a:extLst>
              <a:ext uri="{FF2B5EF4-FFF2-40B4-BE49-F238E27FC236}">
                <a16:creationId xmlns:a16="http://schemas.microsoft.com/office/drawing/2014/main" id="{891927C0-21E7-C39D-F038-46B0CDB8CE51}"/>
              </a:ext>
            </a:extLst>
          </p:cNvPr>
          <p:cNvSpPr/>
          <p:nvPr/>
        </p:nvSpPr>
        <p:spPr>
          <a:xfrm rot="20456484">
            <a:off x="5957634" y="2304000"/>
            <a:ext cx="62381" cy="6228000"/>
          </a:xfrm>
          <a:prstGeom prst="arc">
            <a:avLst/>
          </a:prstGeom>
          <a:ln w="22225">
            <a:solidFill>
              <a:srgbClr val="0000FF"/>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a:extLst>
              <a:ext uri="{FF2B5EF4-FFF2-40B4-BE49-F238E27FC236}">
                <a16:creationId xmlns:a16="http://schemas.microsoft.com/office/drawing/2014/main" id="{9946D233-B729-AE6F-73E2-827BC1894376}"/>
              </a:ext>
            </a:extLst>
          </p:cNvPr>
          <p:cNvSpPr txBox="1"/>
          <p:nvPr/>
        </p:nvSpPr>
        <p:spPr>
          <a:xfrm>
            <a:off x="4511824" y="1844824"/>
            <a:ext cx="3240360" cy="553998"/>
          </a:xfrm>
          <a:prstGeom prst="rect">
            <a:avLst/>
          </a:prstGeom>
          <a:noFill/>
        </p:spPr>
        <p:txBody>
          <a:bodyPr wrap="square" lIns="0" tIns="0" rIns="0" bIns="0" rtlCol="0">
            <a:spAutoFit/>
          </a:bodyPr>
          <a:lstStyle/>
          <a:p>
            <a:pPr algn="l"/>
            <a:r>
              <a:rPr lang="en-GB" dirty="0"/>
              <a:t>Channelled particles land close to this island</a:t>
            </a:r>
          </a:p>
        </p:txBody>
      </p:sp>
    </p:spTree>
    <p:extLst>
      <p:ext uri="{BB962C8B-B14F-4D97-AF65-F5344CB8AC3E}">
        <p14:creationId xmlns:p14="http://schemas.microsoft.com/office/powerpoint/2010/main" val="13146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P spid="26" grpId="0"/>
      <p:bldP spid="27" grpId="0" animBg="1"/>
      <p:bldP spid="28" grpId="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D22E4-1F9F-3EA1-F7B5-BEC7EB067B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489F32-46A6-666E-C436-AC8DE21A1C63}"/>
              </a:ext>
            </a:extLst>
          </p:cNvPr>
          <p:cNvSpPr>
            <a:spLocks noGrp="1"/>
          </p:cNvSpPr>
          <p:nvPr>
            <p:ph type="title"/>
          </p:nvPr>
        </p:nvSpPr>
        <p:spPr>
          <a:xfrm>
            <a:off x="407989" y="373593"/>
            <a:ext cx="11376000" cy="1065742"/>
          </a:xfrm>
        </p:spPr>
        <p:txBody>
          <a:bodyPr anchor="t">
            <a:normAutofit/>
          </a:bodyPr>
          <a:lstStyle/>
          <a:p>
            <a:r>
              <a:rPr lang="en-GB"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56FF1F4E-F189-3AFC-02B5-2EC6DD4BB302}"/>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D6F3C911-8058-0663-9774-CB0167935CE5}"/>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23136EA4-C71D-FD32-59A0-B02EEDDE11A1}"/>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16</a:t>
            </a:fld>
            <a:endParaRPr lang="en-US"/>
          </a:p>
        </p:txBody>
      </p:sp>
      <p:sp>
        <p:nvSpPr>
          <p:cNvPr id="2" name="Content Placeholder 1">
            <a:extLst>
              <a:ext uri="{FF2B5EF4-FFF2-40B4-BE49-F238E27FC236}">
                <a16:creationId xmlns:a16="http://schemas.microsoft.com/office/drawing/2014/main" id="{FF126E8B-23D4-0D55-E755-689DECC0DD78}"/>
              </a:ext>
            </a:extLst>
          </p:cNvPr>
          <p:cNvSpPr>
            <a:spLocks noGrp="1"/>
          </p:cNvSpPr>
          <p:nvPr>
            <p:ph sz="half" idx="1"/>
          </p:nvPr>
        </p:nvSpPr>
        <p:spPr>
          <a:xfrm>
            <a:off x="407988" y="1591199"/>
            <a:ext cx="3959820" cy="4609575"/>
          </a:xfrm>
        </p:spPr>
        <p:txBody>
          <a:bodyPr>
            <a:normAutofit fontScale="92500" lnSpcReduction="10000"/>
          </a:bodyPr>
          <a:lstStyle/>
          <a:p>
            <a:r>
              <a:rPr lang="en-GB" sz="1600" dirty="0"/>
              <a:t>SPS ring configuration</a:t>
            </a:r>
          </a:p>
          <a:p>
            <a:pPr lvl="1"/>
            <a:r>
              <a:rPr lang="en-GB" sz="1600" dirty="0"/>
              <a:t>Ring optics</a:t>
            </a:r>
          </a:p>
          <a:p>
            <a:pPr lvl="2"/>
            <a:r>
              <a:rPr lang="en-GB" sz="1500" dirty="0" err="1"/>
              <a:t>Qx</a:t>
            </a:r>
            <a:r>
              <a:rPr lang="en-GB" sz="1500" dirty="0"/>
              <a:t> →26.31, </a:t>
            </a:r>
            <a:r>
              <a:rPr lang="en-GB" sz="1500" dirty="0" err="1"/>
              <a:t>Qy</a:t>
            </a:r>
            <a:r>
              <a:rPr lang="en-GB" sz="1500" dirty="0"/>
              <a:t> →26.11, </a:t>
            </a:r>
            <a:r>
              <a:rPr lang="en-GB" sz="1500" dirty="0" err="1"/>
              <a:t>Q′x</a:t>
            </a:r>
            <a:r>
              <a:rPr lang="en-GB" sz="1500" dirty="0"/>
              <a:t> →−21.5</a:t>
            </a:r>
          </a:p>
          <a:p>
            <a:pPr lvl="1"/>
            <a:r>
              <a:rPr lang="en-GB" sz="1600" dirty="0"/>
              <a:t>Energy: 100 GeV</a:t>
            </a:r>
          </a:p>
          <a:p>
            <a:pPr lvl="1"/>
            <a:r>
              <a:rPr lang="en-GB" sz="1600" dirty="0"/>
              <a:t>Beam properties</a:t>
            </a:r>
          </a:p>
          <a:p>
            <a:pPr lvl="2"/>
            <a:r>
              <a:rPr lang="en-GB" sz="1500" dirty="0"/>
              <a:t>Four bunches</a:t>
            </a:r>
          </a:p>
          <a:p>
            <a:pPr lvl="2"/>
            <a:r>
              <a:rPr lang="en-GB" sz="1500" dirty="0"/>
              <a:t>Intensity: 10</a:t>
            </a:r>
            <a:r>
              <a:rPr lang="en-GB" sz="1500" baseline="30000" dirty="0"/>
              <a:t>10</a:t>
            </a:r>
            <a:r>
              <a:rPr lang="en-GB" sz="1500" dirty="0"/>
              <a:t> p/b</a:t>
            </a:r>
          </a:p>
          <a:p>
            <a:pPr lvl="2"/>
            <a:r>
              <a:rPr lang="en-GB" sz="1500" dirty="0"/>
              <a:t>Normalised emittance: about 0.56 </a:t>
            </a:r>
            <a:r>
              <a:rPr lang="en-GB" sz="1500" dirty="0">
                <a:latin typeface="Symbol" pitchFamily="2" charset="2"/>
              </a:rPr>
              <a:t>m</a:t>
            </a:r>
            <a:r>
              <a:rPr lang="en-GB" sz="1500" dirty="0"/>
              <a:t>m</a:t>
            </a:r>
          </a:p>
          <a:p>
            <a:pPr lvl="1"/>
            <a:r>
              <a:rPr lang="en-GB" sz="1600" dirty="0"/>
              <a:t>Nonlinear elements</a:t>
            </a:r>
          </a:p>
          <a:p>
            <a:pPr lvl="2"/>
            <a:r>
              <a:rPr lang="en-GB" sz="1500" dirty="0"/>
              <a:t>One extraction </a:t>
            </a:r>
            <a:r>
              <a:rPr lang="en-GB" sz="1500" dirty="0" err="1"/>
              <a:t>sextupole</a:t>
            </a:r>
            <a:r>
              <a:rPr lang="en-GB" sz="1500" dirty="0"/>
              <a:t> (LSE.40602) to excite the resonance and control the orientation of islands</a:t>
            </a:r>
          </a:p>
          <a:p>
            <a:pPr lvl="2"/>
            <a:r>
              <a:rPr lang="en-GB" sz="1500" dirty="0"/>
              <a:t>LOF octupoles to generate the stable islands</a:t>
            </a:r>
          </a:p>
          <a:p>
            <a:pPr lvl="1"/>
            <a:r>
              <a:rPr lang="en-GB" sz="1600" dirty="0"/>
              <a:t>Ramp all magnetic elements</a:t>
            </a:r>
          </a:p>
          <a:p>
            <a:pPr lvl="2"/>
            <a:r>
              <a:rPr lang="en-GB" sz="1500" dirty="0"/>
              <a:t>0.33 GeV over 4 s</a:t>
            </a:r>
          </a:p>
          <a:p>
            <a:pPr lvl="1"/>
            <a:r>
              <a:rPr lang="en-GB" sz="1600" dirty="0"/>
              <a:t>Special orbit bumps</a:t>
            </a:r>
          </a:p>
          <a:p>
            <a:pPr lvl="2"/>
            <a:r>
              <a:rPr lang="en-GB" sz="1500" dirty="0"/>
              <a:t>Around crystal and collimator</a:t>
            </a:r>
          </a:p>
        </p:txBody>
      </p:sp>
      <p:pic>
        <p:nvPicPr>
          <p:cNvPr id="7" name="Picture 6">
            <a:extLst>
              <a:ext uri="{FF2B5EF4-FFF2-40B4-BE49-F238E27FC236}">
                <a16:creationId xmlns:a16="http://schemas.microsoft.com/office/drawing/2014/main" id="{37DD78FB-36B0-AED3-E726-422E266F30CA}"/>
              </a:ext>
            </a:extLst>
          </p:cNvPr>
          <p:cNvPicPr>
            <a:picLocks noChangeAspect="1"/>
          </p:cNvPicPr>
          <p:nvPr/>
        </p:nvPicPr>
        <p:blipFill>
          <a:blip r:embed="rId2"/>
          <a:stretch>
            <a:fillRect/>
          </a:stretch>
        </p:blipFill>
        <p:spPr>
          <a:xfrm>
            <a:off x="4428000" y="1872000"/>
            <a:ext cx="7772400" cy="4971097"/>
          </a:xfrm>
          <a:prstGeom prst="rect">
            <a:avLst/>
          </a:prstGeom>
        </p:spPr>
      </p:pic>
      <p:sp>
        <p:nvSpPr>
          <p:cNvPr id="9" name="TextBox 8">
            <a:extLst>
              <a:ext uri="{FF2B5EF4-FFF2-40B4-BE49-F238E27FC236}">
                <a16:creationId xmlns:a16="http://schemas.microsoft.com/office/drawing/2014/main" id="{6F7E5A87-21D0-33AD-8BF5-5102EE74BE86}"/>
              </a:ext>
            </a:extLst>
          </p:cNvPr>
          <p:cNvSpPr txBox="1"/>
          <p:nvPr/>
        </p:nvSpPr>
        <p:spPr>
          <a:xfrm>
            <a:off x="4259263" y="1268760"/>
            <a:ext cx="7932737" cy="276999"/>
          </a:xfrm>
          <a:prstGeom prst="rect">
            <a:avLst/>
          </a:prstGeom>
          <a:noFill/>
        </p:spPr>
        <p:txBody>
          <a:bodyPr wrap="square" lIns="0" tIns="0" rIns="0" bIns="0" rtlCol="0">
            <a:spAutoFit/>
          </a:bodyPr>
          <a:lstStyle/>
          <a:p>
            <a:pPr algn="ctr"/>
            <a:r>
              <a:rPr lang="en-GB" dirty="0"/>
              <a:t>Sequence of events in the SPS cycle for the proof-of-principle experiment</a:t>
            </a:r>
          </a:p>
        </p:txBody>
      </p:sp>
    </p:spTree>
    <p:extLst>
      <p:ext uri="{BB962C8B-B14F-4D97-AF65-F5344CB8AC3E}">
        <p14:creationId xmlns:p14="http://schemas.microsoft.com/office/powerpoint/2010/main" val="13996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1A961-E6E2-1599-3477-D202E9053B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332858-723B-83F7-80DF-08D4B2DF97D5}"/>
              </a:ext>
            </a:extLst>
          </p:cNvPr>
          <p:cNvSpPr>
            <a:spLocks noGrp="1"/>
          </p:cNvSpPr>
          <p:nvPr>
            <p:ph type="title"/>
          </p:nvPr>
        </p:nvSpPr>
        <p:spPr>
          <a:xfrm>
            <a:off x="407989" y="373593"/>
            <a:ext cx="11376000" cy="1065742"/>
          </a:xfrm>
        </p:spPr>
        <p:txBody>
          <a:bodyPr anchor="t">
            <a:normAutofit/>
          </a:bodyPr>
          <a:lstStyle/>
          <a:p>
            <a:r>
              <a:rPr lang="en-GB"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69DAEE53-FB57-BF8C-AE48-318C6EC8E72F}"/>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2C5FE886-6C72-4E8E-067D-8F88626D1D25}"/>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7AC5412E-0BA0-3033-DC9A-962540B4EF6A}"/>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17</a:t>
            </a:fld>
            <a:endParaRPr lang="en-US"/>
          </a:p>
        </p:txBody>
      </p:sp>
      <p:sp>
        <p:nvSpPr>
          <p:cNvPr id="2" name="Content Placeholder 1">
            <a:extLst>
              <a:ext uri="{FF2B5EF4-FFF2-40B4-BE49-F238E27FC236}">
                <a16:creationId xmlns:a16="http://schemas.microsoft.com/office/drawing/2014/main" id="{96BFCE08-6F71-AF89-B87C-4AE0852BF819}"/>
              </a:ext>
            </a:extLst>
          </p:cNvPr>
          <p:cNvSpPr>
            <a:spLocks noGrp="1"/>
          </p:cNvSpPr>
          <p:nvPr>
            <p:ph sz="half" idx="1"/>
          </p:nvPr>
        </p:nvSpPr>
        <p:spPr>
          <a:xfrm>
            <a:off x="407989" y="1591199"/>
            <a:ext cx="3383756" cy="4609575"/>
          </a:xfrm>
          <a:solidFill>
            <a:schemeClr val="bg1"/>
          </a:solidFill>
          <a:ln>
            <a:noFill/>
          </a:ln>
        </p:spPr>
        <p:txBody>
          <a:bodyPr>
            <a:normAutofit lnSpcReduction="10000"/>
          </a:bodyPr>
          <a:lstStyle/>
          <a:p>
            <a:r>
              <a:rPr lang="en-GB" sz="1800" dirty="0"/>
              <a:t>Observables and expectations</a:t>
            </a:r>
          </a:p>
          <a:p>
            <a:pPr marL="285750" indent="-285750">
              <a:buFont typeface="Arial" panose="020B0604020202020204" pitchFamily="34" charset="0"/>
              <a:buChar char="•"/>
            </a:pPr>
            <a:r>
              <a:rPr lang="en-GB" sz="1800" b="0" dirty="0"/>
              <a:t>Stable islands visible in wire scanner profiles</a:t>
            </a:r>
            <a:endParaRPr lang="en-GB" sz="1800" dirty="0">
              <a:solidFill>
                <a:srgbClr val="00B050"/>
              </a:solidFill>
            </a:endParaRPr>
          </a:p>
          <a:p>
            <a:endParaRPr lang="en-GB" sz="1600" b="0" dirty="0"/>
          </a:p>
          <a:p>
            <a:pPr lvl="1"/>
            <a:r>
              <a:rPr lang="en-GB" dirty="0"/>
              <a:t>Beam intensity is steadily depleted</a:t>
            </a:r>
          </a:p>
          <a:p>
            <a:pPr lvl="1"/>
            <a:endParaRPr lang="en-GB" sz="1600" dirty="0"/>
          </a:p>
          <a:p>
            <a:pPr lvl="1"/>
            <a:r>
              <a:rPr lang="en-GB" dirty="0"/>
              <a:t>Clear difference in the start of losses with and without crystal as a function of collimator jaw position</a:t>
            </a:r>
          </a:p>
          <a:p>
            <a:pPr lvl="1"/>
            <a:endParaRPr lang="en-GB" sz="1600" dirty="0"/>
          </a:p>
          <a:p>
            <a:pPr lvl="1"/>
            <a:r>
              <a:rPr lang="en-GB" dirty="0"/>
              <a:t>Losses only at collimator(s) and crystal, magnitude consistent with crystal orientation</a:t>
            </a:r>
          </a:p>
          <a:p>
            <a:pPr lvl="1"/>
            <a:endParaRPr lang="en-GB" sz="1500" dirty="0"/>
          </a:p>
        </p:txBody>
      </p:sp>
      <p:pic>
        <p:nvPicPr>
          <p:cNvPr id="8" name="Picture 7" descr="A graph of a number of numbers&#10;&#10;AI-generated content may be incorrect.">
            <a:extLst>
              <a:ext uri="{FF2B5EF4-FFF2-40B4-BE49-F238E27FC236}">
                <a16:creationId xmlns:a16="http://schemas.microsoft.com/office/drawing/2014/main" id="{04AD32E3-AFD2-BD80-26FB-F94D16AC5BA3}"/>
              </a:ext>
            </a:extLst>
          </p:cNvPr>
          <p:cNvPicPr>
            <a:picLocks noChangeAspect="1"/>
          </p:cNvPicPr>
          <p:nvPr/>
        </p:nvPicPr>
        <p:blipFill>
          <a:blip r:embed="rId2"/>
          <a:stretch>
            <a:fillRect/>
          </a:stretch>
        </p:blipFill>
        <p:spPr>
          <a:xfrm>
            <a:off x="3719736" y="1080000"/>
            <a:ext cx="4299718" cy="5760000"/>
          </a:xfrm>
          <a:prstGeom prst="rect">
            <a:avLst/>
          </a:prstGeom>
        </p:spPr>
      </p:pic>
      <p:sp>
        <p:nvSpPr>
          <p:cNvPr id="20" name="TextBox 19">
            <a:extLst>
              <a:ext uri="{FF2B5EF4-FFF2-40B4-BE49-F238E27FC236}">
                <a16:creationId xmlns:a16="http://schemas.microsoft.com/office/drawing/2014/main" id="{39AD5EEA-3AA9-A5D0-7BE6-FD2DB397C630}"/>
              </a:ext>
            </a:extLst>
          </p:cNvPr>
          <p:cNvSpPr txBox="1"/>
          <p:nvPr/>
        </p:nvSpPr>
        <p:spPr>
          <a:xfrm>
            <a:off x="407368" y="3645024"/>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1" name="TextBox 20">
            <a:extLst>
              <a:ext uri="{FF2B5EF4-FFF2-40B4-BE49-F238E27FC236}">
                <a16:creationId xmlns:a16="http://schemas.microsoft.com/office/drawing/2014/main" id="{FA8BA903-3683-F48D-18EE-795E4A675387}"/>
              </a:ext>
            </a:extLst>
          </p:cNvPr>
          <p:cNvSpPr txBox="1"/>
          <p:nvPr/>
        </p:nvSpPr>
        <p:spPr>
          <a:xfrm>
            <a:off x="407368" y="2780928"/>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2" name="TextBox 21">
            <a:extLst>
              <a:ext uri="{FF2B5EF4-FFF2-40B4-BE49-F238E27FC236}">
                <a16:creationId xmlns:a16="http://schemas.microsoft.com/office/drawing/2014/main" id="{BD30A2F8-B361-0DF9-2772-F82B02613EFF}"/>
              </a:ext>
            </a:extLst>
          </p:cNvPr>
          <p:cNvSpPr txBox="1"/>
          <p:nvPr/>
        </p:nvSpPr>
        <p:spPr>
          <a:xfrm>
            <a:off x="407368" y="1916832"/>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3" name="TextBox 22">
            <a:extLst>
              <a:ext uri="{FF2B5EF4-FFF2-40B4-BE49-F238E27FC236}">
                <a16:creationId xmlns:a16="http://schemas.microsoft.com/office/drawing/2014/main" id="{B93FB0D4-9395-37FB-8E5B-4333E85226BF}"/>
              </a:ext>
            </a:extLst>
          </p:cNvPr>
          <p:cNvSpPr txBox="1"/>
          <p:nvPr/>
        </p:nvSpPr>
        <p:spPr>
          <a:xfrm>
            <a:off x="4116388" y="828001"/>
            <a:ext cx="8075612" cy="246221"/>
          </a:xfrm>
          <a:prstGeom prst="rect">
            <a:avLst/>
          </a:prstGeom>
          <a:noFill/>
        </p:spPr>
        <p:txBody>
          <a:bodyPr wrap="square" lIns="0" tIns="0" rIns="0" bIns="0" rtlCol="0">
            <a:spAutoFit/>
          </a:bodyPr>
          <a:lstStyle/>
          <a:p>
            <a:pPr algn="ctr"/>
            <a:r>
              <a:rPr lang="en-GB" sz="1600" dirty="0"/>
              <a:t>TECA ➛ Crystal TCSM ➛ Collimator TIDP ➛ Momentum collimator</a:t>
            </a:r>
          </a:p>
        </p:txBody>
      </p:sp>
      <p:grpSp>
        <p:nvGrpSpPr>
          <p:cNvPr id="26" name="Group 25">
            <a:extLst>
              <a:ext uri="{FF2B5EF4-FFF2-40B4-BE49-F238E27FC236}">
                <a16:creationId xmlns:a16="http://schemas.microsoft.com/office/drawing/2014/main" id="{43ECB52E-3ECD-B73E-EA33-BF09639CA610}"/>
              </a:ext>
            </a:extLst>
          </p:cNvPr>
          <p:cNvGrpSpPr/>
          <p:nvPr/>
        </p:nvGrpSpPr>
        <p:grpSpPr>
          <a:xfrm>
            <a:off x="7968208" y="1080000"/>
            <a:ext cx="4230166" cy="5760000"/>
            <a:chOff x="8706594" y="1080000"/>
            <a:chExt cx="4230166" cy="5760000"/>
          </a:xfrm>
        </p:grpSpPr>
        <p:grpSp>
          <p:nvGrpSpPr>
            <p:cNvPr id="15" name="Group 14">
              <a:extLst>
                <a:ext uri="{FF2B5EF4-FFF2-40B4-BE49-F238E27FC236}">
                  <a16:creationId xmlns:a16="http://schemas.microsoft.com/office/drawing/2014/main" id="{5197C1F2-F68F-C9D1-3D2A-22ACE439D570}"/>
                </a:ext>
              </a:extLst>
            </p:cNvPr>
            <p:cNvGrpSpPr/>
            <p:nvPr/>
          </p:nvGrpSpPr>
          <p:grpSpPr>
            <a:xfrm>
              <a:off x="8706594" y="1080000"/>
              <a:ext cx="3325073" cy="5760000"/>
              <a:chOff x="8706594" y="1080000"/>
              <a:chExt cx="3325073" cy="5760000"/>
            </a:xfrm>
          </p:grpSpPr>
          <p:pic>
            <p:nvPicPr>
              <p:cNvPr id="10" name="Picture 9" descr="A graph of different colored lines&#10;&#10;AI-generated content may be incorrect.">
                <a:extLst>
                  <a:ext uri="{FF2B5EF4-FFF2-40B4-BE49-F238E27FC236}">
                    <a16:creationId xmlns:a16="http://schemas.microsoft.com/office/drawing/2014/main" id="{EDE40882-FE63-AB14-A650-FF0486167D62}"/>
                  </a:ext>
                </a:extLst>
              </p:cNvPr>
              <p:cNvPicPr>
                <a:picLocks noChangeAspect="1"/>
              </p:cNvPicPr>
              <p:nvPr/>
            </p:nvPicPr>
            <p:blipFill>
              <a:blip r:embed="rId3"/>
              <a:srcRect r="68500"/>
              <a:stretch>
                <a:fillRect/>
              </a:stretch>
            </p:blipFill>
            <p:spPr>
              <a:xfrm>
                <a:off x="8706594" y="1080000"/>
                <a:ext cx="3325073" cy="5760000"/>
              </a:xfrm>
              <a:prstGeom prst="rect">
                <a:avLst/>
              </a:prstGeom>
            </p:spPr>
          </p:pic>
          <p:sp>
            <p:nvSpPr>
              <p:cNvPr id="11" name="TextBox 10">
                <a:extLst>
                  <a:ext uri="{FF2B5EF4-FFF2-40B4-BE49-F238E27FC236}">
                    <a16:creationId xmlns:a16="http://schemas.microsoft.com/office/drawing/2014/main" id="{AECEE27A-FCD6-3207-F187-DF38E55A0582}"/>
                  </a:ext>
                </a:extLst>
              </p:cNvPr>
              <p:cNvSpPr txBox="1"/>
              <p:nvPr/>
            </p:nvSpPr>
            <p:spPr>
              <a:xfrm>
                <a:off x="10044000" y="1124744"/>
                <a:ext cx="1692000" cy="432000"/>
              </a:xfrm>
              <a:prstGeom prst="rect">
                <a:avLst/>
              </a:prstGeom>
              <a:noFill/>
            </p:spPr>
            <p:txBody>
              <a:bodyPr wrap="square" lIns="0" tIns="0" rIns="0" bIns="0" rtlCol="0">
                <a:spAutoFit/>
              </a:bodyPr>
              <a:lstStyle/>
              <a:p>
                <a:pPr algn="l"/>
                <a:r>
                  <a:rPr lang="en-GB" sz="1400" dirty="0"/>
                  <a:t>No crystal</a:t>
                </a:r>
              </a:p>
            </p:txBody>
          </p:sp>
          <p:sp>
            <p:nvSpPr>
              <p:cNvPr id="13" name="TextBox 12">
                <a:extLst>
                  <a:ext uri="{FF2B5EF4-FFF2-40B4-BE49-F238E27FC236}">
                    <a16:creationId xmlns:a16="http://schemas.microsoft.com/office/drawing/2014/main" id="{26D21FEB-0188-AB3D-6171-A267786B3560}"/>
                  </a:ext>
                </a:extLst>
              </p:cNvPr>
              <p:cNvSpPr txBox="1"/>
              <p:nvPr/>
            </p:nvSpPr>
            <p:spPr>
              <a:xfrm>
                <a:off x="10044000" y="2916000"/>
                <a:ext cx="1692000" cy="432000"/>
              </a:xfrm>
              <a:prstGeom prst="rect">
                <a:avLst/>
              </a:prstGeom>
              <a:noFill/>
            </p:spPr>
            <p:txBody>
              <a:bodyPr wrap="square" lIns="0" tIns="0" rIns="0" bIns="0" rtlCol="0">
                <a:spAutoFit/>
              </a:bodyPr>
              <a:lstStyle/>
              <a:p>
                <a:pPr algn="l"/>
                <a:r>
                  <a:rPr lang="en-GB" sz="1400" dirty="0"/>
                  <a:t>Crystal in amorphous orientation</a:t>
                </a:r>
              </a:p>
            </p:txBody>
          </p:sp>
          <p:sp>
            <p:nvSpPr>
              <p:cNvPr id="14" name="TextBox 13">
                <a:extLst>
                  <a:ext uri="{FF2B5EF4-FFF2-40B4-BE49-F238E27FC236}">
                    <a16:creationId xmlns:a16="http://schemas.microsoft.com/office/drawing/2014/main" id="{44A87EF3-5A51-1A6C-F6E7-3BB0C1D05D45}"/>
                  </a:ext>
                </a:extLst>
              </p:cNvPr>
              <p:cNvSpPr txBox="1"/>
              <p:nvPr/>
            </p:nvSpPr>
            <p:spPr>
              <a:xfrm>
                <a:off x="10044000" y="4726884"/>
                <a:ext cx="1692000" cy="432000"/>
              </a:xfrm>
              <a:prstGeom prst="rect">
                <a:avLst/>
              </a:prstGeom>
              <a:noFill/>
            </p:spPr>
            <p:txBody>
              <a:bodyPr wrap="square" lIns="0" tIns="0" rIns="0" bIns="0" rtlCol="0">
                <a:spAutoFit/>
              </a:bodyPr>
              <a:lstStyle/>
              <a:p>
                <a:pPr algn="l"/>
                <a:r>
                  <a:rPr lang="en-GB" sz="1400" dirty="0"/>
                  <a:t>Crystal in channelling  orientation</a:t>
                </a:r>
              </a:p>
            </p:txBody>
          </p:sp>
        </p:grpSp>
        <p:pic>
          <p:nvPicPr>
            <p:cNvPr id="25" name="Picture 24" descr="A graph of different colored lines&#10;&#10;AI-generated content may be incorrect.">
              <a:extLst>
                <a:ext uri="{FF2B5EF4-FFF2-40B4-BE49-F238E27FC236}">
                  <a16:creationId xmlns:a16="http://schemas.microsoft.com/office/drawing/2014/main" id="{4BB496E1-1E7C-20AB-A9AF-4FFB56D63B74}"/>
                </a:ext>
              </a:extLst>
            </p:cNvPr>
            <p:cNvPicPr>
              <a:picLocks noChangeAspect="1"/>
            </p:cNvPicPr>
            <p:nvPr/>
          </p:nvPicPr>
          <p:blipFill>
            <a:blip r:embed="rId3"/>
            <a:srcRect l="91395"/>
            <a:stretch>
              <a:fillRect/>
            </a:stretch>
          </p:blipFill>
          <p:spPr>
            <a:xfrm>
              <a:off x="12028385" y="1080000"/>
              <a:ext cx="908375" cy="5760000"/>
            </a:xfrm>
            <a:prstGeom prst="rect">
              <a:avLst/>
            </a:prstGeom>
          </p:spPr>
        </p:pic>
      </p:grpSp>
    </p:spTree>
    <p:extLst>
      <p:ext uri="{BB962C8B-B14F-4D97-AF65-F5344CB8AC3E}">
        <p14:creationId xmlns:p14="http://schemas.microsoft.com/office/powerpoint/2010/main" val="29410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15C0-36EB-1754-6465-60A06155CF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6474EC-E9A2-1164-C494-21D07FE48A9C}"/>
              </a:ext>
            </a:extLst>
          </p:cNvPr>
          <p:cNvSpPr>
            <a:spLocks noGrp="1"/>
          </p:cNvSpPr>
          <p:nvPr>
            <p:ph type="title"/>
          </p:nvPr>
        </p:nvSpPr>
        <p:spPr>
          <a:xfrm>
            <a:off x="407989" y="373593"/>
            <a:ext cx="11376000" cy="1065742"/>
          </a:xfrm>
        </p:spPr>
        <p:txBody>
          <a:bodyPr anchor="t">
            <a:normAutofit/>
          </a:bodyPr>
          <a:lstStyle/>
          <a:p>
            <a:r>
              <a:rPr lang="en-GB"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04CA174B-3655-F835-439B-1F31495AE809}"/>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8F8AB526-0D59-59D4-3193-0919E2F54416}"/>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30CA6301-1554-7AF5-9309-15523B6D33BF}"/>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18</a:t>
            </a:fld>
            <a:endParaRPr lang="en-US"/>
          </a:p>
        </p:txBody>
      </p:sp>
      <p:sp>
        <p:nvSpPr>
          <p:cNvPr id="2" name="Content Placeholder 1">
            <a:extLst>
              <a:ext uri="{FF2B5EF4-FFF2-40B4-BE49-F238E27FC236}">
                <a16:creationId xmlns:a16="http://schemas.microsoft.com/office/drawing/2014/main" id="{EBBF5962-AA17-ED71-0176-E13797F096E8}"/>
              </a:ext>
            </a:extLst>
          </p:cNvPr>
          <p:cNvSpPr>
            <a:spLocks noGrp="1"/>
          </p:cNvSpPr>
          <p:nvPr>
            <p:ph sz="half" idx="1"/>
          </p:nvPr>
        </p:nvSpPr>
        <p:spPr>
          <a:xfrm>
            <a:off x="407988" y="1591199"/>
            <a:ext cx="3708400" cy="4609575"/>
          </a:xfrm>
          <a:solidFill>
            <a:schemeClr val="bg1"/>
          </a:solidFill>
          <a:ln>
            <a:noFill/>
          </a:ln>
        </p:spPr>
        <p:txBody>
          <a:bodyPr>
            <a:normAutofit/>
          </a:bodyPr>
          <a:lstStyle/>
          <a:p>
            <a:r>
              <a:rPr lang="en-GB" sz="1800" dirty="0"/>
              <a:t>Observables and expectations</a:t>
            </a:r>
          </a:p>
          <a:p>
            <a:pPr marL="285750" indent="-285750">
              <a:buFont typeface="Arial" panose="020B0604020202020204" pitchFamily="34" charset="0"/>
              <a:buChar char="•"/>
            </a:pPr>
            <a:r>
              <a:rPr lang="en-GB" sz="1800" b="0" dirty="0"/>
              <a:t>Stable islands visible in wire scanner profiles</a:t>
            </a:r>
            <a:endParaRPr lang="en-GB" sz="1800" dirty="0">
              <a:solidFill>
                <a:srgbClr val="00B050"/>
              </a:solidFill>
            </a:endParaRPr>
          </a:p>
          <a:p>
            <a:endParaRPr lang="en-GB" sz="1600" b="0" dirty="0"/>
          </a:p>
          <a:p>
            <a:pPr lvl="1"/>
            <a:r>
              <a:rPr lang="en-GB" dirty="0"/>
              <a:t>Beam intensity is steadily depleted</a:t>
            </a:r>
          </a:p>
          <a:p>
            <a:pPr lvl="1"/>
            <a:endParaRPr lang="en-GB" sz="1600" dirty="0"/>
          </a:p>
          <a:p>
            <a:pPr lvl="1"/>
            <a:r>
              <a:rPr lang="en-GB" dirty="0"/>
              <a:t>Clear difference in the start of losses with and without crystal as a function of collimator jaw position</a:t>
            </a:r>
          </a:p>
          <a:p>
            <a:pPr lvl="1"/>
            <a:endParaRPr lang="en-GB" sz="1600" dirty="0"/>
          </a:p>
          <a:p>
            <a:pPr lvl="1"/>
            <a:r>
              <a:rPr lang="en-GB" dirty="0"/>
              <a:t>Losses only at collimator(s) and crystal, magnitude consistent with crystal orientation</a:t>
            </a:r>
          </a:p>
          <a:p>
            <a:pPr lvl="1"/>
            <a:endParaRPr lang="en-GB" sz="1500" dirty="0"/>
          </a:p>
        </p:txBody>
      </p:sp>
      <p:grpSp>
        <p:nvGrpSpPr>
          <p:cNvPr id="7" name="Group 6">
            <a:extLst>
              <a:ext uri="{FF2B5EF4-FFF2-40B4-BE49-F238E27FC236}">
                <a16:creationId xmlns:a16="http://schemas.microsoft.com/office/drawing/2014/main" id="{3EACC8C5-13E3-D303-ED58-D1177504FFFF}"/>
              </a:ext>
            </a:extLst>
          </p:cNvPr>
          <p:cNvGrpSpPr/>
          <p:nvPr/>
        </p:nvGrpSpPr>
        <p:grpSpPr>
          <a:xfrm>
            <a:off x="4799856" y="1080000"/>
            <a:ext cx="7200800" cy="5760000"/>
            <a:chOff x="7608168" y="1080000"/>
            <a:chExt cx="7200800" cy="5760000"/>
          </a:xfrm>
        </p:grpSpPr>
        <p:pic>
          <p:nvPicPr>
            <p:cNvPr id="10" name="Picture 9" descr="A graph of different colored lines&#10;&#10;AI-generated content may be incorrect.">
              <a:extLst>
                <a:ext uri="{FF2B5EF4-FFF2-40B4-BE49-F238E27FC236}">
                  <a16:creationId xmlns:a16="http://schemas.microsoft.com/office/drawing/2014/main" id="{B2714C7E-AE2D-1EB1-4AFA-D70C26E24737}"/>
                </a:ext>
              </a:extLst>
            </p:cNvPr>
            <p:cNvPicPr>
              <a:picLocks noChangeAspect="1"/>
            </p:cNvPicPr>
            <p:nvPr/>
          </p:nvPicPr>
          <p:blipFill>
            <a:blip r:embed="rId2"/>
            <a:srcRect l="32063" r="-280"/>
            <a:stretch>
              <a:fillRect/>
            </a:stretch>
          </p:blipFill>
          <p:spPr>
            <a:xfrm>
              <a:off x="7608168" y="1080000"/>
              <a:ext cx="7200800" cy="5760000"/>
            </a:xfrm>
            <a:prstGeom prst="rect">
              <a:avLst/>
            </a:prstGeom>
          </p:spPr>
        </p:pic>
        <p:sp>
          <p:nvSpPr>
            <p:cNvPr id="11" name="TextBox 10">
              <a:extLst>
                <a:ext uri="{FF2B5EF4-FFF2-40B4-BE49-F238E27FC236}">
                  <a16:creationId xmlns:a16="http://schemas.microsoft.com/office/drawing/2014/main" id="{44080B94-A3EB-447D-AEC5-09900E627E69}"/>
                </a:ext>
              </a:extLst>
            </p:cNvPr>
            <p:cNvSpPr txBox="1"/>
            <p:nvPr/>
          </p:nvSpPr>
          <p:spPr>
            <a:xfrm>
              <a:off x="9180000" y="1124744"/>
              <a:ext cx="1692000" cy="432000"/>
            </a:xfrm>
            <a:prstGeom prst="rect">
              <a:avLst/>
            </a:prstGeom>
            <a:noFill/>
          </p:spPr>
          <p:txBody>
            <a:bodyPr wrap="square" lIns="0" tIns="0" rIns="0" bIns="0" rtlCol="0">
              <a:spAutoFit/>
            </a:bodyPr>
            <a:lstStyle/>
            <a:p>
              <a:pPr algn="l"/>
              <a:r>
                <a:rPr lang="en-GB" sz="1400" dirty="0"/>
                <a:t>No crystal</a:t>
              </a:r>
            </a:p>
          </p:txBody>
        </p:sp>
        <p:sp>
          <p:nvSpPr>
            <p:cNvPr id="13" name="TextBox 12">
              <a:extLst>
                <a:ext uri="{FF2B5EF4-FFF2-40B4-BE49-F238E27FC236}">
                  <a16:creationId xmlns:a16="http://schemas.microsoft.com/office/drawing/2014/main" id="{F00E4380-B444-BB15-E0EB-0207C377B2ED}"/>
                </a:ext>
              </a:extLst>
            </p:cNvPr>
            <p:cNvSpPr txBox="1"/>
            <p:nvPr/>
          </p:nvSpPr>
          <p:spPr>
            <a:xfrm>
              <a:off x="9180000" y="2916000"/>
              <a:ext cx="1692000" cy="432000"/>
            </a:xfrm>
            <a:prstGeom prst="rect">
              <a:avLst/>
            </a:prstGeom>
            <a:noFill/>
          </p:spPr>
          <p:txBody>
            <a:bodyPr wrap="square" lIns="0" tIns="0" rIns="0" bIns="0" rtlCol="0">
              <a:spAutoFit/>
            </a:bodyPr>
            <a:lstStyle/>
            <a:p>
              <a:pPr algn="l"/>
              <a:r>
                <a:rPr lang="en-GB" sz="1400" dirty="0"/>
                <a:t>Crystal in amorphous orientation</a:t>
              </a:r>
            </a:p>
          </p:txBody>
        </p:sp>
        <p:sp>
          <p:nvSpPr>
            <p:cNvPr id="14" name="TextBox 13">
              <a:extLst>
                <a:ext uri="{FF2B5EF4-FFF2-40B4-BE49-F238E27FC236}">
                  <a16:creationId xmlns:a16="http://schemas.microsoft.com/office/drawing/2014/main" id="{E7D402C2-23D9-66A2-BA5A-05979A8E354E}"/>
                </a:ext>
              </a:extLst>
            </p:cNvPr>
            <p:cNvSpPr txBox="1"/>
            <p:nvPr/>
          </p:nvSpPr>
          <p:spPr>
            <a:xfrm>
              <a:off x="9180000" y="4726884"/>
              <a:ext cx="1692000" cy="432000"/>
            </a:xfrm>
            <a:prstGeom prst="rect">
              <a:avLst/>
            </a:prstGeom>
            <a:noFill/>
          </p:spPr>
          <p:txBody>
            <a:bodyPr wrap="square" lIns="0" tIns="0" rIns="0" bIns="0" rtlCol="0">
              <a:spAutoFit/>
            </a:bodyPr>
            <a:lstStyle/>
            <a:p>
              <a:pPr algn="l"/>
              <a:r>
                <a:rPr lang="en-GB" sz="1400" dirty="0"/>
                <a:t>Crystal in channelling  orientation</a:t>
              </a:r>
            </a:p>
          </p:txBody>
        </p:sp>
      </p:grpSp>
      <p:sp>
        <p:nvSpPr>
          <p:cNvPr id="19" name="TextBox 18">
            <a:extLst>
              <a:ext uri="{FF2B5EF4-FFF2-40B4-BE49-F238E27FC236}">
                <a16:creationId xmlns:a16="http://schemas.microsoft.com/office/drawing/2014/main" id="{A1D0B1FB-575D-36D5-3C82-AC154003B705}"/>
              </a:ext>
            </a:extLst>
          </p:cNvPr>
          <p:cNvSpPr txBox="1"/>
          <p:nvPr/>
        </p:nvSpPr>
        <p:spPr>
          <a:xfrm>
            <a:off x="407368" y="5292000"/>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0" name="TextBox 19">
            <a:extLst>
              <a:ext uri="{FF2B5EF4-FFF2-40B4-BE49-F238E27FC236}">
                <a16:creationId xmlns:a16="http://schemas.microsoft.com/office/drawing/2014/main" id="{537C9E2A-0BC0-8627-BD03-56B5C0FD54D1}"/>
              </a:ext>
            </a:extLst>
          </p:cNvPr>
          <p:cNvSpPr txBox="1"/>
          <p:nvPr/>
        </p:nvSpPr>
        <p:spPr>
          <a:xfrm>
            <a:off x="407368" y="3789040"/>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1" name="TextBox 20">
            <a:extLst>
              <a:ext uri="{FF2B5EF4-FFF2-40B4-BE49-F238E27FC236}">
                <a16:creationId xmlns:a16="http://schemas.microsoft.com/office/drawing/2014/main" id="{698C241B-BC32-9CD3-BFAD-BCE99BF83DEC}"/>
              </a:ext>
            </a:extLst>
          </p:cNvPr>
          <p:cNvSpPr txBox="1"/>
          <p:nvPr/>
        </p:nvSpPr>
        <p:spPr>
          <a:xfrm>
            <a:off x="407368" y="2880000"/>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2" name="TextBox 21">
            <a:extLst>
              <a:ext uri="{FF2B5EF4-FFF2-40B4-BE49-F238E27FC236}">
                <a16:creationId xmlns:a16="http://schemas.microsoft.com/office/drawing/2014/main" id="{0FFF25F2-CD34-0699-354E-DE671971A6E1}"/>
              </a:ext>
            </a:extLst>
          </p:cNvPr>
          <p:cNvSpPr txBox="1"/>
          <p:nvPr/>
        </p:nvSpPr>
        <p:spPr>
          <a:xfrm>
            <a:off x="407368" y="1916832"/>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9" name="TextBox 8">
            <a:extLst>
              <a:ext uri="{FF2B5EF4-FFF2-40B4-BE49-F238E27FC236}">
                <a16:creationId xmlns:a16="http://schemas.microsoft.com/office/drawing/2014/main" id="{D52F559B-5218-75DE-8485-1180C116EBD7}"/>
              </a:ext>
            </a:extLst>
          </p:cNvPr>
          <p:cNvSpPr txBox="1"/>
          <p:nvPr/>
        </p:nvSpPr>
        <p:spPr>
          <a:xfrm>
            <a:off x="4860001" y="828000"/>
            <a:ext cx="7056000" cy="246221"/>
          </a:xfrm>
          <a:prstGeom prst="rect">
            <a:avLst/>
          </a:prstGeom>
          <a:noFill/>
        </p:spPr>
        <p:txBody>
          <a:bodyPr wrap="square" lIns="0" tIns="0" rIns="0" bIns="0" rtlCol="0">
            <a:spAutoFit/>
          </a:bodyPr>
          <a:lstStyle/>
          <a:p>
            <a:pPr algn="ctr"/>
            <a:r>
              <a:rPr lang="en-GB" sz="1600" dirty="0"/>
              <a:t>TECA ➛ Crystal TCSM ➛ Collimator TIDP ➛ Momentum collimator</a:t>
            </a:r>
          </a:p>
        </p:txBody>
      </p:sp>
    </p:spTree>
    <p:extLst>
      <p:ext uri="{BB962C8B-B14F-4D97-AF65-F5344CB8AC3E}">
        <p14:creationId xmlns:p14="http://schemas.microsoft.com/office/powerpoint/2010/main" val="471739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6B43A-1426-F97F-01F6-17F50E1EB0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2798EB-0DAE-ACAA-D2CE-BFD2C6C86061}"/>
              </a:ext>
            </a:extLst>
          </p:cNvPr>
          <p:cNvSpPr>
            <a:spLocks noGrp="1"/>
          </p:cNvSpPr>
          <p:nvPr>
            <p:ph type="title"/>
          </p:nvPr>
        </p:nvSpPr>
        <p:spPr>
          <a:xfrm>
            <a:off x="407989" y="373593"/>
            <a:ext cx="11376000" cy="1065742"/>
          </a:xfrm>
        </p:spPr>
        <p:txBody>
          <a:bodyPr anchor="t">
            <a:normAutofit/>
          </a:bodyPr>
          <a:lstStyle/>
          <a:p>
            <a:r>
              <a:rPr lang="en-GB"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06578144-D897-3541-2550-D9914B367413}"/>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207FEB7B-EAFA-FC9A-7527-83DACD458F3D}"/>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9F89E7E4-AFC8-7955-D178-439FE02A46E2}"/>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19</a:t>
            </a:fld>
            <a:endParaRPr lang="en-US"/>
          </a:p>
        </p:txBody>
      </p:sp>
      <p:sp>
        <p:nvSpPr>
          <p:cNvPr id="2" name="Content Placeholder 1">
            <a:extLst>
              <a:ext uri="{FF2B5EF4-FFF2-40B4-BE49-F238E27FC236}">
                <a16:creationId xmlns:a16="http://schemas.microsoft.com/office/drawing/2014/main" id="{FF8F60AE-1B46-C36B-3AC1-388E0A50B048}"/>
              </a:ext>
            </a:extLst>
          </p:cNvPr>
          <p:cNvSpPr>
            <a:spLocks noGrp="1"/>
          </p:cNvSpPr>
          <p:nvPr>
            <p:ph sz="half" idx="1"/>
          </p:nvPr>
        </p:nvSpPr>
        <p:spPr>
          <a:xfrm>
            <a:off x="407988" y="1591199"/>
            <a:ext cx="3708400" cy="4609575"/>
          </a:xfrm>
          <a:solidFill>
            <a:schemeClr val="bg1"/>
          </a:solidFill>
          <a:ln>
            <a:noFill/>
          </a:ln>
        </p:spPr>
        <p:txBody>
          <a:bodyPr>
            <a:normAutofit/>
          </a:bodyPr>
          <a:lstStyle/>
          <a:p>
            <a:r>
              <a:rPr lang="en-GB" sz="1800" dirty="0"/>
              <a:t>Observables and expectations</a:t>
            </a:r>
          </a:p>
          <a:p>
            <a:pPr marL="285750" indent="-285750">
              <a:buFont typeface="Arial" panose="020B0604020202020204" pitchFamily="34" charset="0"/>
              <a:buChar char="•"/>
            </a:pPr>
            <a:r>
              <a:rPr lang="en-GB" sz="1800" b="0" dirty="0"/>
              <a:t>Stable islands visible in wire scanner profiles</a:t>
            </a:r>
            <a:endParaRPr lang="en-GB" sz="1800" dirty="0">
              <a:solidFill>
                <a:srgbClr val="00B050"/>
              </a:solidFill>
            </a:endParaRPr>
          </a:p>
          <a:p>
            <a:endParaRPr lang="en-GB" sz="1600" b="0" dirty="0"/>
          </a:p>
          <a:p>
            <a:pPr lvl="1"/>
            <a:r>
              <a:rPr lang="en-GB" dirty="0"/>
              <a:t>Beam intensity is steadily depleted</a:t>
            </a:r>
          </a:p>
          <a:p>
            <a:pPr lvl="1"/>
            <a:endParaRPr lang="en-GB" sz="1600" dirty="0"/>
          </a:p>
          <a:p>
            <a:pPr lvl="1"/>
            <a:r>
              <a:rPr lang="en-GB" dirty="0"/>
              <a:t>Clear difference in the start of losses with and without crystal as a function of collimator jaw position</a:t>
            </a:r>
          </a:p>
          <a:p>
            <a:pPr lvl="1"/>
            <a:endParaRPr lang="en-GB" sz="1600" dirty="0"/>
          </a:p>
          <a:p>
            <a:pPr lvl="1"/>
            <a:r>
              <a:rPr lang="en-GB" dirty="0"/>
              <a:t>Losses only at collimator(s) and crystal, magnitude consistent with crystal orientation</a:t>
            </a:r>
          </a:p>
          <a:p>
            <a:pPr lvl="1"/>
            <a:endParaRPr lang="en-GB" sz="1500" dirty="0"/>
          </a:p>
        </p:txBody>
      </p:sp>
      <p:sp>
        <p:nvSpPr>
          <p:cNvPr id="19" name="TextBox 18">
            <a:extLst>
              <a:ext uri="{FF2B5EF4-FFF2-40B4-BE49-F238E27FC236}">
                <a16:creationId xmlns:a16="http://schemas.microsoft.com/office/drawing/2014/main" id="{EA5603D0-D653-7231-5B96-D7A2FDA8BA14}"/>
              </a:ext>
            </a:extLst>
          </p:cNvPr>
          <p:cNvSpPr txBox="1"/>
          <p:nvPr/>
        </p:nvSpPr>
        <p:spPr>
          <a:xfrm>
            <a:off x="407368" y="5292000"/>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0" name="TextBox 19">
            <a:extLst>
              <a:ext uri="{FF2B5EF4-FFF2-40B4-BE49-F238E27FC236}">
                <a16:creationId xmlns:a16="http://schemas.microsoft.com/office/drawing/2014/main" id="{86CBC95D-AF47-A884-4004-998E2E2D0062}"/>
              </a:ext>
            </a:extLst>
          </p:cNvPr>
          <p:cNvSpPr txBox="1"/>
          <p:nvPr/>
        </p:nvSpPr>
        <p:spPr>
          <a:xfrm>
            <a:off x="407368" y="3789040"/>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1" name="TextBox 20">
            <a:extLst>
              <a:ext uri="{FF2B5EF4-FFF2-40B4-BE49-F238E27FC236}">
                <a16:creationId xmlns:a16="http://schemas.microsoft.com/office/drawing/2014/main" id="{7536CACF-03D7-213A-1E69-2E64F7808E3D}"/>
              </a:ext>
            </a:extLst>
          </p:cNvPr>
          <p:cNvSpPr txBox="1"/>
          <p:nvPr/>
        </p:nvSpPr>
        <p:spPr>
          <a:xfrm>
            <a:off x="407368" y="2880000"/>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sp>
        <p:nvSpPr>
          <p:cNvPr id="22" name="TextBox 21">
            <a:extLst>
              <a:ext uri="{FF2B5EF4-FFF2-40B4-BE49-F238E27FC236}">
                <a16:creationId xmlns:a16="http://schemas.microsoft.com/office/drawing/2014/main" id="{3F94997F-7ADE-3C56-5347-49268F978692}"/>
              </a:ext>
            </a:extLst>
          </p:cNvPr>
          <p:cNvSpPr txBox="1"/>
          <p:nvPr/>
        </p:nvSpPr>
        <p:spPr>
          <a:xfrm>
            <a:off x="407368" y="1916832"/>
            <a:ext cx="267270" cy="288032"/>
          </a:xfrm>
          <a:prstGeom prst="rect">
            <a:avLst/>
          </a:prstGeom>
          <a:solidFill>
            <a:schemeClr val="bg1"/>
          </a:solidFill>
          <a:ln w="22225">
            <a:solidFill>
              <a:srgbClr val="00B050"/>
            </a:solidFill>
          </a:ln>
        </p:spPr>
        <p:txBody>
          <a:bodyPr wrap="square" lIns="0" tIns="0" rIns="0" bIns="0" rtlCol="0">
            <a:spAutoFit/>
          </a:bodyPr>
          <a:lstStyle/>
          <a:p>
            <a:pPr algn="ctr"/>
            <a:r>
              <a:rPr lang="en-GB" b="1" dirty="0">
                <a:solidFill>
                  <a:srgbClr val="00B050"/>
                </a:solidFill>
              </a:rPr>
              <a:t>✓</a:t>
            </a:r>
          </a:p>
        </p:txBody>
      </p:sp>
      <p:pic>
        <p:nvPicPr>
          <p:cNvPr id="8" name="Picture 7" descr="A group of graphs showing different types of data&#10;&#10;AI-generated content may be incorrect.">
            <a:extLst>
              <a:ext uri="{FF2B5EF4-FFF2-40B4-BE49-F238E27FC236}">
                <a16:creationId xmlns:a16="http://schemas.microsoft.com/office/drawing/2014/main" id="{E6B29F3B-22FA-F417-99D8-C25327DCD72B}"/>
              </a:ext>
            </a:extLst>
          </p:cNvPr>
          <p:cNvPicPr>
            <a:picLocks noChangeAspect="1"/>
          </p:cNvPicPr>
          <p:nvPr/>
        </p:nvPicPr>
        <p:blipFill>
          <a:blip r:embed="rId2"/>
          <a:stretch>
            <a:fillRect/>
          </a:stretch>
        </p:blipFill>
        <p:spPr>
          <a:xfrm>
            <a:off x="4300264" y="1459694"/>
            <a:ext cx="7772400" cy="4561594"/>
          </a:xfrm>
          <a:prstGeom prst="rect">
            <a:avLst/>
          </a:prstGeom>
        </p:spPr>
      </p:pic>
      <p:sp>
        <p:nvSpPr>
          <p:cNvPr id="9" name="TextBox 8">
            <a:extLst>
              <a:ext uri="{FF2B5EF4-FFF2-40B4-BE49-F238E27FC236}">
                <a16:creationId xmlns:a16="http://schemas.microsoft.com/office/drawing/2014/main" id="{1010B4FF-BE3A-8FBB-258B-93F3BC6CB6AC}"/>
              </a:ext>
            </a:extLst>
          </p:cNvPr>
          <p:cNvSpPr txBox="1"/>
          <p:nvPr/>
        </p:nvSpPr>
        <p:spPr>
          <a:xfrm>
            <a:off x="4860001" y="1094547"/>
            <a:ext cx="7056000" cy="246221"/>
          </a:xfrm>
          <a:prstGeom prst="rect">
            <a:avLst/>
          </a:prstGeom>
          <a:noFill/>
        </p:spPr>
        <p:txBody>
          <a:bodyPr wrap="square" lIns="0" tIns="0" rIns="0" bIns="0" rtlCol="0">
            <a:spAutoFit/>
          </a:bodyPr>
          <a:lstStyle/>
          <a:p>
            <a:pPr algn="ctr"/>
            <a:r>
              <a:rPr lang="en-GB" sz="1600" dirty="0"/>
              <a:t>TECA ➛ Crystal TCSM ➛ Collimator TIDP ➛ Momentum collimator</a:t>
            </a:r>
          </a:p>
        </p:txBody>
      </p:sp>
    </p:spTree>
    <p:extLst>
      <p:ext uri="{BB962C8B-B14F-4D97-AF65-F5344CB8AC3E}">
        <p14:creationId xmlns:p14="http://schemas.microsoft.com/office/powerpoint/2010/main" val="168393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C1F9EF-C371-35BC-E23D-BDBB507E12D1}"/>
              </a:ext>
            </a:extLst>
          </p:cNvPr>
          <p:cNvSpPr>
            <a:spLocks noGrp="1"/>
          </p:cNvSpPr>
          <p:nvPr>
            <p:ph idx="1"/>
          </p:nvPr>
        </p:nvSpPr>
        <p:spPr/>
        <p:txBody>
          <a:bodyPr/>
          <a:lstStyle/>
          <a:p>
            <a:r>
              <a:rPr lang="en-GB" dirty="0"/>
              <a:t>Introduction</a:t>
            </a:r>
          </a:p>
          <a:p>
            <a:r>
              <a:rPr lang="en-GB" dirty="0"/>
              <a:t>Proposed method</a:t>
            </a:r>
          </a:p>
          <a:p>
            <a:r>
              <a:rPr lang="en-GB" dirty="0"/>
              <a:t>Simulation results</a:t>
            </a:r>
          </a:p>
          <a:p>
            <a:r>
              <a:rPr lang="en-GB" dirty="0"/>
              <a:t>Proof-of-principle test at CERN SPS</a:t>
            </a:r>
          </a:p>
          <a:p>
            <a:r>
              <a:rPr lang="en-GB" dirty="0"/>
              <a:t>Conclusions and outlook</a:t>
            </a:r>
          </a:p>
        </p:txBody>
      </p:sp>
      <p:sp>
        <p:nvSpPr>
          <p:cNvPr id="3" name="Title 2">
            <a:extLst>
              <a:ext uri="{FF2B5EF4-FFF2-40B4-BE49-F238E27FC236}">
                <a16:creationId xmlns:a16="http://schemas.microsoft.com/office/drawing/2014/main" id="{8C66EDA6-31AF-48C7-4657-96902037FC5F}"/>
              </a:ext>
            </a:extLst>
          </p:cNvPr>
          <p:cNvSpPr>
            <a:spLocks noGrp="1"/>
          </p:cNvSpPr>
          <p:nvPr>
            <p:ph type="title"/>
          </p:nvPr>
        </p:nvSpPr>
        <p:spPr/>
        <p:txBody>
          <a:bodyPr/>
          <a:lstStyle/>
          <a:p>
            <a:r>
              <a:rPr lang="en-GB" dirty="0"/>
              <a:t>Outline</a:t>
            </a:r>
          </a:p>
        </p:txBody>
      </p:sp>
      <p:sp>
        <p:nvSpPr>
          <p:cNvPr id="4" name="Date Placeholder 3">
            <a:extLst>
              <a:ext uri="{FF2B5EF4-FFF2-40B4-BE49-F238E27FC236}">
                <a16:creationId xmlns:a16="http://schemas.microsoft.com/office/drawing/2014/main" id="{FD4FB322-85D6-2DFF-8D5E-4A9687E03F39}"/>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631D7688-5441-7EC2-8250-585F5F60BEF4}"/>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B06459EC-8241-58FB-2177-BC76F3F2AC24}"/>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255883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BF0A9-6B9A-5BD9-6121-6A3474A02E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A14F90-8539-4942-1210-BE8C31E0DD83}"/>
              </a:ext>
            </a:extLst>
          </p:cNvPr>
          <p:cNvSpPr>
            <a:spLocks noGrp="1"/>
          </p:cNvSpPr>
          <p:nvPr>
            <p:ph type="title"/>
          </p:nvPr>
        </p:nvSpPr>
        <p:spPr>
          <a:xfrm>
            <a:off x="407989" y="373593"/>
            <a:ext cx="5111947" cy="1065742"/>
          </a:xfrm>
        </p:spPr>
        <p:txBody>
          <a:bodyPr anchor="t">
            <a:normAutofit fontScale="90000"/>
          </a:bodyPr>
          <a:lstStyle/>
          <a:p>
            <a:r>
              <a:rPr lang="en-GB" sz="4000"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0DCE5D25-B18E-99F2-183D-CF9B6E4236F6}"/>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28A975F3-EDBF-0C4E-9977-6C3D2E97B330}"/>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2E6C4533-C39C-225B-57D3-34B0939ADD4D}"/>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20</a:t>
            </a:fld>
            <a:endParaRPr lang="en-US"/>
          </a:p>
        </p:txBody>
      </p:sp>
      <p:sp>
        <p:nvSpPr>
          <p:cNvPr id="2" name="Content Placeholder 1">
            <a:extLst>
              <a:ext uri="{FF2B5EF4-FFF2-40B4-BE49-F238E27FC236}">
                <a16:creationId xmlns:a16="http://schemas.microsoft.com/office/drawing/2014/main" id="{59D3A9A6-2707-1FC7-6046-56FCD3F6AB90}"/>
              </a:ext>
            </a:extLst>
          </p:cNvPr>
          <p:cNvSpPr>
            <a:spLocks noGrp="1"/>
          </p:cNvSpPr>
          <p:nvPr>
            <p:ph sz="half" idx="1"/>
          </p:nvPr>
        </p:nvSpPr>
        <p:spPr>
          <a:xfrm>
            <a:off x="407988" y="1591199"/>
            <a:ext cx="3708400" cy="4609575"/>
          </a:xfrm>
        </p:spPr>
        <p:txBody>
          <a:bodyPr>
            <a:normAutofit/>
          </a:bodyPr>
          <a:lstStyle/>
          <a:p>
            <a:r>
              <a:rPr lang="en-GB" sz="1800" dirty="0"/>
              <a:t>Comparisons with simulations</a:t>
            </a:r>
          </a:p>
          <a:p>
            <a:pPr marL="285750" indent="-285750">
              <a:buFont typeface="Arial" panose="020B0604020202020204" pitchFamily="34" charset="0"/>
              <a:buChar char="•"/>
            </a:pPr>
            <a:r>
              <a:rPr lang="en-GB" sz="1800" b="0" dirty="0"/>
              <a:t>Profiles measured with collimator and crystal retracted. Losses are in momentum collimator (TIDP). </a:t>
            </a:r>
          </a:p>
          <a:p>
            <a:pPr marL="285750" indent="-285750">
              <a:buFont typeface="Arial" panose="020B0604020202020204" pitchFamily="34" charset="0"/>
              <a:buChar char="•"/>
            </a:pPr>
            <a:r>
              <a:rPr lang="en-GB" sz="1800" b="0" dirty="0"/>
              <a:t>Good agreement between measurement and simulation results. The small discrepancies are probably linked to the details of the initial beam distribution.</a:t>
            </a:r>
          </a:p>
          <a:p>
            <a:pPr marL="285750" indent="-285750">
              <a:buFont typeface="Arial" panose="020B0604020202020204" pitchFamily="34" charset="0"/>
              <a:buChar char="•"/>
            </a:pPr>
            <a:r>
              <a:rPr lang="en-GB" sz="1800" b="0" dirty="0"/>
              <a:t>The simulations detected a misalignment of the TIDP, </a:t>
            </a:r>
            <a:r>
              <a:rPr lang="en-GB" sz="1800" dirty="0"/>
              <a:t>confirmed a posteriori by survey measurements</a:t>
            </a:r>
            <a:r>
              <a:rPr lang="en-GB" sz="1800" b="0" dirty="0"/>
              <a:t>!</a:t>
            </a:r>
            <a:endParaRPr lang="en-GB" sz="1500" dirty="0"/>
          </a:p>
        </p:txBody>
      </p:sp>
      <p:pic>
        <p:nvPicPr>
          <p:cNvPr id="9" name="Picture 8" descr="A screenshot of a graph&#10;&#10;AI-generated content may be incorrect.">
            <a:extLst>
              <a:ext uri="{FF2B5EF4-FFF2-40B4-BE49-F238E27FC236}">
                <a16:creationId xmlns:a16="http://schemas.microsoft.com/office/drawing/2014/main" id="{BA0DA862-EA51-7E46-35FB-C1F0E44AA999}"/>
              </a:ext>
            </a:extLst>
          </p:cNvPr>
          <p:cNvPicPr>
            <a:picLocks noChangeAspect="1"/>
          </p:cNvPicPr>
          <p:nvPr/>
        </p:nvPicPr>
        <p:blipFill>
          <a:blip r:embed="rId2"/>
          <a:stretch>
            <a:fillRect/>
          </a:stretch>
        </p:blipFill>
        <p:spPr>
          <a:xfrm>
            <a:off x="5688000" y="360000"/>
            <a:ext cx="6480000" cy="6480000"/>
          </a:xfrm>
          <a:prstGeom prst="rect">
            <a:avLst/>
          </a:prstGeom>
        </p:spPr>
      </p:pic>
      <p:sp>
        <p:nvSpPr>
          <p:cNvPr id="7" name="TextBox 6">
            <a:extLst>
              <a:ext uri="{FF2B5EF4-FFF2-40B4-BE49-F238E27FC236}">
                <a16:creationId xmlns:a16="http://schemas.microsoft.com/office/drawing/2014/main" id="{8EA0F1B1-8280-64D6-53DD-41D900F0D542}"/>
              </a:ext>
            </a:extLst>
          </p:cNvPr>
          <p:cNvSpPr txBox="1"/>
          <p:nvPr/>
        </p:nvSpPr>
        <p:spPr>
          <a:xfrm>
            <a:off x="5832000" y="44624"/>
            <a:ext cx="6336000" cy="246221"/>
          </a:xfrm>
          <a:prstGeom prst="rect">
            <a:avLst/>
          </a:prstGeom>
          <a:noFill/>
        </p:spPr>
        <p:txBody>
          <a:bodyPr wrap="square" lIns="0" tIns="0" rIns="0" bIns="0" rtlCol="0">
            <a:spAutoFit/>
          </a:bodyPr>
          <a:lstStyle/>
          <a:p>
            <a:pPr algn="ctr"/>
            <a:r>
              <a:rPr lang="en-GB" sz="1600" dirty="0"/>
              <a:t>TECA ➛ Crystal TCSM ➛ Collimator TIDP ➛ Momentum collimator</a:t>
            </a:r>
          </a:p>
        </p:txBody>
      </p:sp>
    </p:spTree>
    <p:extLst>
      <p:ext uri="{BB962C8B-B14F-4D97-AF65-F5344CB8AC3E}">
        <p14:creationId xmlns:p14="http://schemas.microsoft.com/office/powerpoint/2010/main" val="684402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0F4AE-61D1-C05C-A79E-A8437DCB03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F12C58-8D5F-543E-8E52-40EB3AE021C8}"/>
              </a:ext>
            </a:extLst>
          </p:cNvPr>
          <p:cNvSpPr>
            <a:spLocks noGrp="1"/>
          </p:cNvSpPr>
          <p:nvPr>
            <p:ph type="title"/>
          </p:nvPr>
        </p:nvSpPr>
        <p:spPr>
          <a:xfrm>
            <a:off x="407989" y="373593"/>
            <a:ext cx="5111947" cy="1065742"/>
          </a:xfrm>
        </p:spPr>
        <p:txBody>
          <a:bodyPr anchor="t">
            <a:normAutofit fontScale="90000"/>
          </a:bodyPr>
          <a:lstStyle/>
          <a:p>
            <a:r>
              <a:rPr lang="en-GB" sz="4000" dirty="0"/>
              <a:t>Proof-of-principle test at CERN SPS</a:t>
            </a:r>
            <a:br>
              <a:rPr lang="en-GB" dirty="0"/>
            </a:br>
            <a:endParaRPr lang="en-GB" dirty="0"/>
          </a:p>
        </p:txBody>
      </p:sp>
      <p:sp>
        <p:nvSpPr>
          <p:cNvPr id="4" name="Date Placeholder 3">
            <a:extLst>
              <a:ext uri="{FF2B5EF4-FFF2-40B4-BE49-F238E27FC236}">
                <a16:creationId xmlns:a16="http://schemas.microsoft.com/office/drawing/2014/main" id="{B3E62BAC-D2CB-B2BE-6837-6D0C6A2EF7A3}"/>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6F2F3A92-1047-9C02-EA06-9E2DE2309A06}"/>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16A59603-C87D-E595-BFB2-113F8EF2161B}"/>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21</a:t>
            </a:fld>
            <a:endParaRPr lang="en-US"/>
          </a:p>
        </p:txBody>
      </p:sp>
      <p:sp>
        <p:nvSpPr>
          <p:cNvPr id="2" name="Content Placeholder 1">
            <a:extLst>
              <a:ext uri="{FF2B5EF4-FFF2-40B4-BE49-F238E27FC236}">
                <a16:creationId xmlns:a16="http://schemas.microsoft.com/office/drawing/2014/main" id="{E31CBB8D-9BC1-77E9-D8DB-B6E44488CCDE}"/>
              </a:ext>
            </a:extLst>
          </p:cNvPr>
          <p:cNvSpPr>
            <a:spLocks noGrp="1"/>
          </p:cNvSpPr>
          <p:nvPr>
            <p:ph sz="half" idx="1"/>
          </p:nvPr>
        </p:nvSpPr>
        <p:spPr>
          <a:xfrm>
            <a:off x="407988" y="1591199"/>
            <a:ext cx="3708400" cy="4609575"/>
          </a:xfrm>
        </p:spPr>
        <p:txBody>
          <a:bodyPr>
            <a:normAutofit/>
          </a:bodyPr>
          <a:lstStyle/>
          <a:p>
            <a:r>
              <a:rPr lang="en-GB" sz="1800" dirty="0"/>
              <a:t>Comparisons with simulations</a:t>
            </a:r>
          </a:p>
          <a:p>
            <a:pPr marL="285750" indent="-285750">
              <a:buFont typeface="Arial" panose="020B0604020202020204" pitchFamily="34" charset="0"/>
              <a:buChar char="•"/>
            </a:pPr>
            <a:r>
              <a:rPr lang="en-GB" sz="1800" b="0" dirty="0"/>
              <a:t>Intensity evolution and losses around the ring as a function of the collimator jaw position. The crystal is in channelling mode. </a:t>
            </a:r>
          </a:p>
          <a:p>
            <a:pPr marL="285750" indent="-285750">
              <a:buFont typeface="Arial" panose="020B0604020202020204" pitchFamily="34" charset="0"/>
              <a:buChar char="•"/>
            </a:pPr>
            <a:endParaRPr lang="en-GB" sz="1800" b="0" dirty="0"/>
          </a:p>
          <a:p>
            <a:pPr marL="285750" indent="-285750">
              <a:buFont typeface="Arial" panose="020B0604020202020204" pitchFamily="34" charset="0"/>
              <a:buChar char="•"/>
            </a:pPr>
            <a:r>
              <a:rPr lang="en-GB" sz="1800" b="0" dirty="0"/>
              <a:t>Good agreement between measurements and simulation results.</a:t>
            </a:r>
            <a:endParaRPr lang="en-GB" sz="1500" dirty="0"/>
          </a:p>
        </p:txBody>
      </p:sp>
      <p:pic>
        <p:nvPicPr>
          <p:cNvPr id="11" name="Picture 10" descr="A screenshot of a graph&#10;&#10;AI-generated content may be incorrect.">
            <a:extLst>
              <a:ext uri="{FF2B5EF4-FFF2-40B4-BE49-F238E27FC236}">
                <a16:creationId xmlns:a16="http://schemas.microsoft.com/office/drawing/2014/main" id="{5C5EC07B-4B0D-DA65-21A5-D68901F5FA82}"/>
              </a:ext>
            </a:extLst>
          </p:cNvPr>
          <p:cNvPicPr>
            <a:picLocks noChangeAspect="1"/>
          </p:cNvPicPr>
          <p:nvPr/>
        </p:nvPicPr>
        <p:blipFill>
          <a:blip r:embed="rId2"/>
          <a:stretch>
            <a:fillRect/>
          </a:stretch>
        </p:blipFill>
        <p:spPr>
          <a:xfrm>
            <a:off x="4274543" y="1629541"/>
            <a:ext cx="7772400" cy="3599659"/>
          </a:xfrm>
          <a:prstGeom prst="rect">
            <a:avLst/>
          </a:prstGeom>
        </p:spPr>
      </p:pic>
      <p:sp>
        <p:nvSpPr>
          <p:cNvPr id="12" name="TextBox 11">
            <a:extLst>
              <a:ext uri="{FF2B5EF4-FFF2-40B4-BE49-F238E27FC236}">
                <a16:creationId xmlns:a16="http://schemas.microsoft.com/office/drawing/2014/main" id="{332EF2F3-F3E5-60B8-2F75-D778916B8ED1}"/>
              </a:ext>
            </a:extLst>
          </p:cNvPr>
          <p:cNvSpPr txBox="1"/>
          <p:nvPr/>
        </p:nvSpPr>
        <p:spPr>
          <a:xfrm>
            <a:off x="8292432" y="2060896"/>
            <a:ext cx="1692000" cy="215444"/>
          </a:xfrm>
          <a:prstGeom prst="rect">
            <a:avLst/>
          </a:prstGeom>
          <a:noFill/>
        </p:spPr>
        <p:txBody>
          <a:bodyPr wrap="square" lIns="0" tIns="0" rIns="0" bIns="0" rtlCol="0">
            <a:spAutoFit/>
          </a:bodyPr>
          <a:lstStyle/>
          <a:p>
            <a:pPr algn="l"/>
            <a:r>
              <a:rPr lang="en-GB" sz="1400" dirty="0"/>
              <a:t>Measurements</a:t>
            </a:r>
          </a:p>
        </p:txBody>
      </p:sp>
      <p:sp>
        <p:nvSpPr>
          <p:cNvPr id="13" name="TextBox 12">
            <a:extLst>
              <a:ext uri="{FF2B5EF4-FFF2-40B4-BE49-F238E27FC236}">
                <a16:creationId xmlns:a16="http://schemas.microsoft.com/office/drawing/2014/main" id="{2793B2CE-B056-3BFA-29C0-CC4B73D82C4A}"/>
              </a:ext>
            </a:extLst>
          </p:cNvPr>
          <p:cNvSpPr txBox="1"/>
          <p:nvPr/>
        </p:nvSpPr>
        <p:spPr>
          <a:xfrm>
            <a:off x="8292432" y="3573596"/>
            <a:ext cx="1692000" cy="215444"/>
          </a:xfrm>
          <a:prstGeom prst="rect">
            <a:avLst/>
          </a:prstGeom>
          <a:noFill/>
        </p:spPr>
        <p:txBody>
          <a:bodyPr wrap="square" lIns="0" tIns="0" rIns="0" bIns="0" rtlCol="0">
            <a:spAutoFit/>
          </a:bodyPr>
          <a:lstStyle/>
          <a:p>
            <a:pPr algn="l"/>
            <a:r>
              <a:rPr lang="en-GB" sz="1400" dirty="0"/>
              <a:t>Simulations</a:t>
            </a:r>
          </a:p>
        </p:txBody>
      </p:sp>
      <p:sp>
        <p:nvSpPr>
          <p:cNvPr id="14" name="TextBox 13">
            <a:extLst>
              <a:ext uri="{FF2B5EF4-FFF2-40B4-BE49-F238E27FC236}">
                <a16:creationId xmlns:a16="http://schemas.microsoft.com/office/drawing/2014/main" id="{DFB77B13-A397-0741-FAE1-FEB837D61D67}"/>
              </a:ext>
            </a:extLst>
          </p:cNvPr>
          <p:cNvSpPr txBox="1"/>
          <p:nvPr/>
        </p:nvSpPr>
        <p:spPr>
          <a:xfrm>
            <a:off x="4860001" y="5343019"/>
            <a:ext cx="7056000" cy="246221"/>
          </a:xfrm>
          <a:prstGeom prst="rect">
            <a:avLst/>
          </a:prstGeom>
          <a:noFill/>
        </p:spPr>
        <p:txBody>
          <a:bodyPr wrap="square" lIns="0" tIns="0" rIns="0" bIns="0" rtlCol="0">
            <a:spAutoFit/>
          </a:bodyPr>
          <a:lstStyle/>
          <a:p>
            <a:pPr algn="ctr"/>
            <a:r>
              <a:rPr lang="en-GB" sz="1600" dirty="0"/>
              <a:t>TECA ➛ Crystal TCSM ➛ Collimator TIDP ➛ Momentum collimator</a:t>
            </a:r>
          </a:p>
        </p:txBody>
      </p:sp>
    </p:spTree>
    <p:extLst>
      <p:ext uri="{BB962C8B-B14F-4D97-AF65-F5344CB8AC3E}">
        <p14:creationId xmlns:p14="http://schemas.microsoft.com/office/powerpoint/2010/main" val="3214450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33EA-B98A-D4B4-804C-F14640A521D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17EE28-B7AC-72B1-B246-9588B9820745}"/>
              </a:ext>
            </a:extLst>
          </p:cNvPr>
          <p:cNvSpPr>
            <a:spLocks noGrp="1"/>
          </p:cNvSpPr>
          <p:nvPr>
            <p:ph idx="1"/>
          </p:nvPr>
        </p:nvSpPr>
        <p:spPr/>
        <p:txBody>
          <a:bodyPr>
            <a:normAutofit/>
          </a:bodyPr>
          <a:lstStyle/>
          <a:p>
            <a:r>
              <a:rPr lang="en-GB" dirty="0"/>
              <a:t>A novel method of slow extraction from hadron accelerators combining stable islands and planar channelling by a bent crystal was developed</a:t>
            </a:r>
          </a:p>
          <a:p>
            <a:endParaRPr lang="en-GB" dirty="0"/>
          </a:p>
          <a:p>
            <a:r>
              <a:rPr lang="en-GB" dirty="0"/>
              <a:t>The use of stable islands to transport particles to the crystal allows for good control over the type of interactions with the crystal. This makes it possible to exploit the higher efficiency of multiple interactions with the crystal.</a:t>
            </a:r>
          </a:p>
          <a:p>
            <a:endParaRPr lang="en-GB" dirty="0"/>
          </a:p>
          <a:p>
            <a:r>
              <a:rPr lang="en-GB" dirty="0"/>
              <a:t>Successful proof-of-principle tests were conducted at the CERN SPS, which showed very good agreement with expectations and simulations results.</a:t>
            </a:r>
          </a:p>
        </p:txBody>
      </p:sp>
      <p:sp>
        <p:nvSpPr>
          <p:cNvPr id="3" name="Title 2">
            <a:extLst>
              <a:ext uri="{FF2B5EF4-FFF2-40B4-BE49-F238E27FC236}">
                <a16:creationId xmlns:a16="http://schemas.microsoft.com/office/drawing/2014/main" id="{A10175B1-B710-E748-547C-3C443AEBC182}"/>
              </a:ext>
            </a:extLst>
          </p:cNvPr>
          <p:cNvSpPr>
            <a:spLocks noGrp="1"/>
          </p:cNvSpPr>
          <p:nvPr>
            <p:ph type="title"/>
          </p:nvPr>
        </p:nvSpPr>
        <p:spPr/>
        <p:txBody>
          <a:bodyPr/>
          <a:lstStyle/>
          <a:p>
            <a:r>
              <a:rPr lang="en-GB" dirty="0"/>
              <a:t>Conclusions and outlook</a:t>
            </a:r>
          </a:p>
        </p:txBody>
      </p:sp>
      <p:sp>
        <p:nvSpPr>
          <p:cNvPr id="4" name="Date Placeholder 3">
            <a:extLst>
              <a:ext uri="{FF2B5EF4-FFF2-40B4-BE49-F238E27FC236}">
                <a16:creationId xmlns:a16="http://schemas.microsoft.com/office/drawing/2014/main" id="{011C736B-EA3D-CD51-DD64-82BD2AE90EDC}"/>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730B9B32-1F84-9C2F-DF2C-237EE0C21B24}"/>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8CBC30CD-9459-F21F-7D3E-3ADFC7ACA10F}"/>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Tree>
    <p:extLst>
      <p:ext uri="{BB962C8B-B14F-4D97-AF65-F5344CB8AC3E}">
        <p14:creationId xmlns:p14="http://schemas.microsoft.com/office/powerpoint/2010/main" val="1203420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50ABD-3851-0624-4EF1-1814CAD8A264}"/>
              </a:ext>
            </a:extLst>
          </p:cNvPr>
          <p:cNvSpPr txBox="1"/>
          <p:nvPr/>
        </p:nvSpPr>
        <p:spPr>
          <a:xfrm>
            <a:off x="1884114" y="3068960"/>
            <a:ext cx="8460358" cy="738664"/>
          </a:xfrm>
          <a:prstGeom prst="rect">
            <a:avLst/>
          </a:prstGeom>
          <a:noFill/>
        </p:spPr>
        <p:txBody>
          <a:bodyPr wrap="square" lIns="0" tIns="0" rIns="0" bIns="0" rtlCol="0">
            <a:spAutoFit/>
          </a:bodyPr>
          <a:lstStyle/>
          <a:p>
            <a:pPr algn="ctr"/>
            <a:r>
              <a:rPr lang="en-GB" sz="4800" dirty="0"/>
              <a:t>Thank you for your attention!!!</a:t>
            </a:r>
          </a:p>
        </p:txBody>
      </p:sp>
    </p:spTree>
    <p:extLst>
      <p:ext uri="{BB962C8B-B14F-4D97-AF65-F5344CB8AC3E}">
        <p14:creationId xmlns:p14="http://schemas.microsoft.com/office/powerpoint/2010/main" val="3142636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7474-CC7B-F7BA-31D2-DBF83ADC27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61CEBD-5741-83A2-90FA-8880E581F637}"/>
              </a:ext>
            </a:extLst>
          </p:cNvPr>
          <p:cNvSpPr>
            <a:spLocks noGrp="1"/>
          </p:cNvSpPr>
          <p:nvPr>
            <p:ph idx="1"/>
          </p:nvPr>
        </p:nvSpPr>
        <p:spPr/>
        <p:txBody>
          <a:bodyPr>
            <a:normAutofit fontScale="85000" lnSpcReduction="20000"/>
          </a:bodyPr>
          <a:lstStyle/>
          <a:p>
            <a:r>
              <a:rPr lang="en-GB" dirty="0"/>
              <a:t>M. A. Fraser et al. </a:t>
            </a:r>
            <a:r>
              <a:rPr lang="en-GB" i="1" dirty="0"/>
              <a:t>SPS Slow Extraction Losses and Activation: Challenges and Possibilities for Improvement</a:t>
            </a:r>
            <a:r>
              <a:rPr lang="en-GB" dirty="0"/>
              <a:t>. In Proc. IPAC’17, p. 611–614.</a:t>
            </a:r>
          </a:p>
          <a:p>
            <a:r>
              <a:rPr lang="en-GB" dirty="0"/>
              <a:t>F. M. </a:t>
            </a:r>
            <a:r>
              <a:rPr lang="en-GB" dirty="0" err="1"/>
              <a:t>Velotti</a:t>
            </a:r>
            <a:r>
              <a:rPr lang="en-GB" dirty="0"/>
              <a:t> et al. </a:t>
            </a:r>
            <a:r>
              <a:rPr lang="en-GB" i="1" dirty="0"/>
              <a:t>Reduction of Resonant Slow Extraction Losses with Shadowing of Septum Wires by a Bent Crystal</a:t>
            </a:r>
            <a:r>
              <a:rPr lang="en-GB" dirty="0"/>
              <a:t>. In Proc. IPAC’17, p. 631–634.</a:t>
            </a:r>
          </a:p>
          <a:p>
            <a:r>
              <a:rPr lang="en-GB" dirty="0"/>
              <a:t>M. A. Fraser et al. </a:t>
            </a:r>
            <a:r>
              <a:rPr lang="en-GB" i="1" dirty="0"/>
              <a:t>Slow Extraction Efficiency Measurements at the CERN SPS</a:t>
            </a:r>
            <a:r>
              <a:rPr lang="en-GB" dirty="0"/>
              <a:t>. In Proc. IPAC’18, p. 834–837. </a:t>
            </a:r>
          </a:p>
          <a:p>
            <a:r>
              <a:rPr lang="en-GB" dirty="0"/>
              <a:t>M. A. Fraser et al. </a:t>
            </a:r>
            <a:r>
              <a:rPr lang="en-GB" i="1" dirty="0"/>
              <a:t>Demonstration of slow extraction loss reduction with the application of octupoles at the CERN Super Proton Synchrotron</a:t>
            </a:r>
            <a:r>
              <a:rPr lang="en-GB" dirty="0"/>
              <a:t>. Phys. Rev. Accel. Beams, 22:123501, 2019.</a:t>
            </a:r>
          </a:p>
          <a:p>
            <a:r>
              <a:rPr lang="en-GB" dirty="0"/>
              <a:t>L. S. Esposito et al. </a:t>
            </a:r>
            <a:r>
              <a:rPr lang="en-GB" i="1" dirty="0"/>
              <a:t>Crystal for Slow Extraction Loss-Reduction of the SPS Electrostatic Septum. </a:t>
            </a:r>
            <a:r>
              <a:rPr lang="en-GB" dirty="0"/>
              <a:t>In Proc. IPAC’19, p. 2379–2382.</a:t>
            </a:r>
          </a:p>
          <a:p>
            <a:r>
              <a:rPr lang="en-GB" dirty="0"/>
              <a:t>F. M. </a:t>
            </a:r>
            <a:r>
              <a:rPr lang="en-GB" dirty="0" err="1"/>
              <a:t>Velotti</a:t>
            </a:r>
            <a:r>
              <a:rPr lang="en-GB" dirty="0"/>
              <a:t> et al. </a:t>
            </a:r>
            <a:r>
              <a:rPr lang="en-GB" i="1" dirty="0"/>
              <a:t>Demonstration of Loss Reduction Using a Thin Bent Crystal to Shadow an Electrostatic Septum During Resonant Slow Extraction</a:t>
            </a:r>
            <a:r>
              <a:rPr lang="en-GB" dirty="0"/>
              <a:t>. In Proc. IPAC’19, p. 3399–3403.</a:t>
            </a:r>
          </a:p>
          <a:p>
            <a:r>
              <a:rPr lang="en-GB" dirty="0"/>
              <a:t>F. M. </a:t>
            </a:r>
            <a:r>
              <a:rPr lang="en-GB" dirty="0" err="1"/>
              <a:t>Velotti</a:t>
            </a:r>
            <a:r>
              <a:rPr lang="en-GB" dirty="0"/>
              <a:t> et al. </a:t>
            </a:r>
            <a:r>
              <a:rPr lang="en-GB" i="1" dirty="0"/>
              <a:t>Septum shadowing by means of a bent crystal to reduce slow extraction beam loss. </a:t>
            </a:r>
            <a:r>
              <a:rPr lang="en-GB" dirty="0"/>
              <a:t>Phys. Rev. Accel. Beams, 22:093502, 2019.</a:t>
            </a:r>
          </a:p>
          <a:p>
            <a:r>
              <a:rPr lang="en-GB" dirty="0"/>
              <a:t>V. Kain et al. </a:t>
            </a:r>
            <a:r>
              <a:rPr lang="en-GB" i="1" dirty="0"/>
              <a:t>Resonant slow extraction with constant optics for improved separatrix control at the extraction septum.</a:t>
            </a:r>
            <a:r>
              <a:rPr lang="en-GB" dirty="0"/>
              <a:t> Phys. Rev. Accel. Beams, 22:101001, 2019.</a:t>
            </a:r>
          </a:p>
          <a:p>
            <a:r>
              <a:rPr lang="en-GB" dirty="0"/>
              <a:t>B. Goddard et al. </a:t>
            </a:r>
            <a:r>
              <a:rPr lang="en-GB" i="1" dirty="0"/>
              <a:t>Reduction of 400 GeV/c slow extraction beam loss with a wire diffuser at the CERN Super Proton Synchrotron</a:t>
            </a:r>
            <a:r>
              <a:rPr lang="en-GB" dirty="0"/>
              <a:t>. Phys. Rev. Accel. Beams, 23:023501, 2020.</a:t>
            </a:r>
          </a:p>
        </p:txBody>
      </p:sp>
      <p:sp>
        <p:nvSpPr>
          <p:cNvPr id="3" name="Title 2">
            <a:extLst>
              <a:ext uri="{FF2B5EF4-FFF2-40B4-BE49-F238E27FC236}">
                <a16:creationId xmlns:a16="http://schemas.microsoft.com/office/drawing/2014/main" id="{4CA56945-3E04-13CD-FED0-0015A987B5EF}"/>
              </a:ext>
            </a:extLst>
          </p:cNvPr>
          <p:cNvSpPr>
            <a:spLocks noGrp="1"/>
          </p:cNvSpPr>
          <p:nvPr>
            <p:ph type="title"/>
          </p:nvPr>
        </p:nvSpPr>
        <p:spPr/>
        <p:txBody>
          <a:bodyPr/>
          <a:lstStyle/>
          <a:p>
            <a:r>
              <a:rPr lang="en-GB" dirty="0"/>
              <a:t>Selected references - I</a:t>
            </a:r>
          </a:p>
        </p:txBody>
      </p:sp>
      <p:sp>
        <p:nvSpPr>
          <p:cNvPr id="4" name="Date Placeholder 3">
            <a:extLst>
              <a:ext uri="{FF2B5EF4-FFF2-40B4-BE49-F238E27FC236}">
                <a16:creationId xmlns:a16="http://schemas.microsoft.com/office/drawing/2014/main" id="{6326D1BF-8DB6-2C87-D0B2-C5ABCD908CE8}"/>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79396247-7449-AAAC-B0FE-C034A620B9C2}"/>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362B82E0-76F9-F36B-B9FF-789B3EC343F7}"/>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Tree>
    <p:extLst>
      <p:ext uri="{BB962C8B-B14F-4D97-AF65-F5344CB8AC3E}">
        <p14:creationId xmlns:p14="http://schemas.microsoft.com/office/powerpoint/2010/main" val="185566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BF99B-2060-EA6C-52D7-A524E40ADC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B0A224-DC09-48BC-E08E-354E35138982}"/>
              </a:ext>
            </a:extLst>
          </p:cNvPr>
          <p:cNvSpPr>
            <a:spLocks noGrp="1"/>
          </p:cNvSpPr>
          <p:nvPr>
            <p:ph idx="1"/>
          </p:nvPr>
        </p:nvSpPr>
        <p:spPr/>
        <p:txBody>
          <a:bodyPr>
            <a:normAutofit/>
          </a:bodyPr>
          <a:lstStyle/>
          <a:p>
            <a:r>
              <a:rPr lang="en-GB" sz="1800" dirty="0"/>
              <a:t>D. E. Veres, M. Giovannozzi, and G. Franchetti. </a:t>
            </a:r>
            <a:r>
              <a:rPr lang="en-GB" sz="1800" i="1" dirty="0"/>
              <a:t>Exploring the potential of resonance islands and bent crystals for a slow extraction from circular hadron accelerators</a:t>
            </a:r>
            <a:r>
              <a:rPr lang="en-GB" sz="1800" dirty="0"/>
              <a:t>, Phys. Rev. Research 6, L042018, 2024.</a:t>
            </a:r>
          </a:p>
          <a:p>
            <a:r>
              <a:rPr lang="en-GB" sz="1800" dirty="0"/>
              <a:t>D. E. Veres, G. Franchetti, M. Giovannozzi. </a:t>
            </a:r>
            <a:r>
              <a:rPr lang="en-GB" sz="1800" i="1" dirty="0"/>
              <a:t>An innovative method for slow extraction in circular hadron accelerators with resonance islands and bent crystals</a:t>
            </a:r>
            <a:r>
              <a:rPr lang="en-GB" sz="1800" dirty="0"/>
              <a:t>, </a:t>
            </a:r>
            <a:r>
              <a:rPr lang="en-GB" sz="1800" dirty="0" err="1"/>
              <a:t>Nucl</a:t>
            </a:r>
            <a:r>
              <a:rPr lang="en-GB" sz="1800" dirty="0"/>
              <a:t>. </a:t>
            </a:r>
            <a:r>
              <a:rPr lang="en-GB" sz="1800" dirty="0" err="1"/>
              <a:t>Instrum</a:t>
            </a:r>
            <a:r>
              <a:rPr lang="en-GB" sz="1800" dirty="0"/>
              <a:t>. &amp; Methods A 1073, 170286, 2025.</a:t>
            </a:r>
          </a:p>
          <a:p>
            <a:r>
              <a:rPr lang="en-GB" sz="1800" dirty="0"/>
              <a:t>D. E. Veres, H. Bartosik, G. Franchetti, M. Giovannozzi, K. Paraschou. </a:t>
            </a:r>
            <a:r>
              <a:rPr lang="en-GB" sz="1800" i="1" dirty="0"/>
              <a:t>Demonstrating Beam Splitting Through Stable Islands Formed by the Third-Order Resonance at the CERN Super Proton Synchrotron</a:t>
            </a:r>
            <a:r>
              <a:rPr lang="en-GB" sz="1800" dirty="0"/>
              <a:t>, J. Phys.: Conf. Ser. 3094, 012037, 2025.</a:t>
            </a:r>
          </a:p>
        </p:txBody>
      </p:sp>
      <p:sp>
        <p:nvSpPr>
          <p:cNvPr id="3" name="Title 2">
            <a:extLst>
              <a:ext uri="{FF2B5EF4-FFF2-40B4-BE49-F238E27FC236}">
                <a16:creationId xmlns:a16="http://schemas.microsoft.com/office/drawing/2014/main" id="{DE5A0236-214B-44F6-10D9-1C01E1307206}"/>
              </a:ext>
            </a:extLst>
          </p:cNvPr>
          <p:cNvSpPr>
            <a:spLocks noGrp="1"/>
          </p:cNvSpPr>
          <p:nvPr>
            <p:ph type="title"/>
          </p:nvPr>
        </p:nvSpPr>
        <p:spPr/>
        <p:txBody>
          <a:bodyPr/>
          <a:lstStyle/>
          <a:p>
            <a:r>
              <a:rPr lang="en-GB" dirty="0"/>
              <a:t>Selected references - II</a:t>
            </a:r>
          </a:p>
        </p:txBody>
      </p:sp>
      <p:sp>
        <p:nvSpPr>
          <p:cNvPr id="4" name="Date Placeholder 3">
            <a:extLst>
              <a:ext uri="{FF2B5EF4-FFF2-40B4-BE49-F238E27FC236}">
                <a16:creationId xmlns:a16="http://schemas.microsoft.com/office/drawing/2014/main" id="{47EF24A6-10D2-84D1-EE55-2EBE835722FE}"/>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06D9C0EA-A323-1836-8549-F022BF2875F3}"/>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D54B0330-E02C-C599-967E-7E9E5D6F7D3B}"/>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Tree>
    <p:extLst>
      <p:ext uri="{BB962C8B-B14F-4D97-AF65-F5344CB8AC3E}">
        <p14:creationId xmlns:p14="http://schemas.microsoft.com/office/powerpoint/2010/main" val="39826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CD05-493A-969E-799E-231419AD12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38C0E6-DA43-9284-FE2D-A3012B914A50}"/>
              </a:ext>
            </a:extLst>
          </p:cNvPr>
          <p:cNvSpPr>
            <a:spLocks noGrp="1"/>
          </p:cNvSpPr>
          <p:nvPr>
            <p:ph idx="1"/>
          </p:nvPr>
        </p:nvSpPr>
        <p:spPr>
          <a:xfrm>
            <a:off x="407989" y="1592263"/>
            <a:ext cx="4967931" cy="4608512"/>
          </a:xfrm>
        </p:spPr>
        <p:txBody>
          <a:bodyPr/>
          <a:lstStyle/>
          <a:p>
            <a:r>
              <a:rPr lang="en-GB" dirty="0"/>
              <a:t>Slow extraction is a well-established extraction method from circular accelerators</a:t>
            </a:r>
          </a:p>
          <a:p>
            <a:r>
              <a:rPr lang="en-GB" dirty="0"/>
              <a:t>It exploits the third-order resonance</a:t>
            </a:r>
          </a:p>
          <a:p>
            <a:pPr lvl="1"/>
            <a:r>
              <a:rPr lang="en-GB" dirty="0"/>
              <a:t>Particles are driven to large amplitudes by the unstable dynamics generated by hyperbolic fixed points</a:t>
            </a:r>
          </a:p>
          <a:p>
            <a:pPr lvl="1"/>
            <a:r>
              <a:rPr lang="en-GB" dirty="0"/>
              <a:t>The expanding motion has an intrinsic stochastic character that prevents a full control of the dynamics</a:t>
            </a:r>
          </a:p>
          <a:p>
            <a:pPr lvl="1"/>
            <a:r>
              <a:rPr lang="en-GB" dirty="0"/>
              <a:t>Beam losses at the extraction septum are essentially unavoidable </a:t>
            </a:r>
          </a:p>
          <a:p>
            <a:endParaRPr lang="en-GB" dirty="0"/>
          </a:p>
        </p:txBody>
      </p:sp>
      <p:sp>
        <p:nvSpPr>
          <p:cNvPr id="3" name="Title 2">
            <a:extLst>
              <a:ext uri="{FF2B5EF4-FFF2-40B4-BE49-F238E27FC236}">
                <a16:creationId xmlns:a16="http://schemas.microsoft.com/office/drawing/2014/main" id="{A6B8D7E7-4B72-8238-FAEE-BAEB46BDE85F}"/>
              </a:ext>
            </a:extLst>
          </p:cNvPr>
          <p:cNvSpPr>
            <a:spLocks noGrp="1"/>
          </p:cNvSpPr>
          <p:nvPr>
            <p:ph type="title"/>
          </p:nvPr>
        </p:nvSpPr>
        <p:spPr/>
        <p:txBody>
          <a:bodyPr/>
          <a:lstStyle/>
          <a:p>
            <a:r>
              <a:rPr lang="en-GB" dirty="0"/>
              <a:t>Introduction</a:t>
            </a:r>
          </a:p>
        </p:txBody>
      </p:sp>
      <p:sp>
        <p:nvSpPr>
          <p:cNvPr id="4" name="Date Placeholder 3">
            <a:extLst>
              <a:ext uri="{FF2B5EF4-FFF2-40B4-BE49-F238E27FC236}">
                <a16:creationId xmlns:a16="http://schemas.microsoft.com/office/drawing/2014/main" id="{B376A597-A58C-21AD-BA2D-825B641449F2}"/>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444F37D6-2EA8-8311-DB34-68A0439EBA16}"/>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286796C1-E252-FF2A-D23E-E174D4B169E6}"/>
              </a:ext>
            </a:extLst>
          </p:cNvPr>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7" name="Picture 6">
            <a:extLst>
              <a:ext uri="{FF2B5EF4-FFF2-40B4-BE49-F238E27FC236}">
                <a16:creationId xmlns:a16="http://schemas.microsoft.com/office/drawing/2014/main" id="{5D9C2310-CFFE-B93B-7D3F-638E8D0F91FE}"/>
              </a:ext>
            </a:extLst>
          </p:cNvPr>
          <p:cNvPicPr>
            <a:picLocks noChangeAspect="1"/>
          </p:cNvPicPr>
          <p:nvPr/>
        </p:nvPicPr>
        <p:blipFill>
          <a:blip r:embed="rId2"/>
          <a:stretch>
            <a:fillRect/>
          </a:stretch>
        </p:blipFill>
        <p:spPr>
          <a:xfrm>
            <a:off x="5344297" y="1624811"/>
            <a:ext cx="6440335" cy="2956317"/>
          </a:xfrm>
          <a:prstGeom prst="rect">
            <a:avLst/>
          </a:prstGeom>
        </p:spPr>
      </p:pic>
      <p:sp>
        <p:nvSpPr>
          <p:cNvPr id="8" name="Text Placeholder 5">
            <a:extLst>
              <a:ext uri="{FF2B5EF4-FFF2-40B4-BE49-F238E27FC236}">
                <a16:creationId xmlns:a16="http://schemas.microsoft.com/office/drawing/2014/main" id="{D4617D3B-2325-4864-3E0C-7A97800D1BE6}"/>
              </a:ext>
            </a:extLst>
          </p:cNvPr>
          <p:cNvSpPr txBox="1">
            <a:spLocks/>
          </p:cNvSpPr>
          <p:nvPr/>
        </p:nvSpPr>
        <p:spPr>
          <a:xfrm>
            <a:off x="407989" y="5734100"/>
            <a:ext cx="11376024" cy="466676"/>
          </a:xfrm>
          <a:prstGeom prst="rect">
            <a:avLst/>
          </a:prstGeom>
        </p:spPr>
        <p:txBody>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buFont typeface="Arial" charset="0"/>
              <a:buNone/>
            </a:pPr>
            <a:r>
              <a:rPr lang="en-US" b="1" dirty="0"/>
              <a:t>Is it possible to find alternative ways to push particles to large amplitude and reduce beam losses?</a:t>
            </a:r>
          </a:p>
        </p:txBody>
      </p:sp>
    </p:spTree>
    <p:extLst>
      <p:ext uri="{BB962C8B-B14F-4D97-AF65-F5344CB8AC3E}">
        <p14:creationId xmlns:p14="http://schemas.microsoft.com/office/powerpoint/2010/main" val="4241954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12578-464C-364F-D5D3-9E56E43A90B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5A4CD2-66B4-B718-2AB8-E3769882C51F}"/>
              </a:ext>
            </a:extLst>
          </p:cNvPr>
          <p:cNvSpPr>
            <a:spLocks noGrp="1"/>
          </p:cNvSpPr>
          <p:nvPr>
            <p:ph idx="1"/>
          </p:nvPr>
        </p:nvSpPr>
        <p:spPr>
          <a:xfrm>
            <a:off x="407989" y="1592263"/>
            <a:ext cx="3851274" cy="4608512"/>
          </a:xfrm>
        </p:spPr>
        <p:txBody>
          <a:bodyPr>
            <a:normAutofit lnSpcReduction="10000"/>
          </a:bodyPr>
          <a:lstStyle/>
          <a:p>
            <a:r>
              <a:rPr lang="en-GB" dirty="0"/>
              <a:t>Since 2015, the CERN PS delivers beam to the SPS using Multi-turn Extraction (MTE)</a:t>
            </a:r>
          </a:p>
          <a:p>
            <a:pPr lvl="1"/>
            <a:r>
              <a:rPr lang="en-GB" dirty="0"/>
              <a:t>It is based on beam splitting by crossing the fourth-order resonance</a:t>
            </a:r>
          </a:p>
          <a:p>
            <a:pPr lvl="1"/>
            <a:r>
              <a:rPr lang="en-GB" dirty="0"/>
              <a:t>Particles are trapped and transported in stable islands</a:t>
            </a:r>
          </a:p>
          <a:p>
            <a:pPr lvl="1"/>
            <a:r>
              <a:rPr lang="en-GB" dirty="0"/>
              <a:t>The extraction is performed over five turns</a:t>
            </a:r>
          </a:p>
          <a:p>
            <a:r>
              <a:rPr lang="en-GB" dirty="0"/>
              <a:t>Stable islands, instead of unbounded separatrices, allow for a regular dynamics and transport to large amplitudes. </a:t>
            </a:r>
          </a:p>
        </p:txBody>
      </p:sp>
      <p:sp>
        <p:nvSpPr>
          <p:cNvPr id="3" name="Title 2">
            <a:extLst>
              <a:ext uri="{FF2B5EF4-FFF2-40B4-BE49-F238E27FC236}">
                <a16:creationId xmlns:a16="http://schemas.microsoft.com/office/drawing/2014/main" id="{060DFEAE-3D51-EBD6-6E24-8F7412982504}"/>
              </a:ext>
            </a:extLst>
          </p:cNvPr>
          <p:cNvSpPr>
            <a:spLocks noGrp="1"/>
          </p:cNvSpPr>
          <p:nvPr>
            <p:ph type="title"/>
          </p:nvPr>
        </p:nvSpPr>
        <p:spPr/>
        <p:txBody>
          <a:bodyPr/>
          <a:lstStyle/>
          <a:p>
            <a:r>
              <a:rPr lang="en-GB" dirty="0"/>
              <a:t>Introduction</a:t>
            </a:r>
          </a:p>
        </p:txBody>
      </p:sp>
      <p:sp>
        <p:nvSpPr>
          <p:cNvPr id="4" name="Date Placeholder 3">
            <a:extLst>
              <a:ext uri="{FF2B5EF4-FFF2-40B4-BE49-F238E27FC236}">
                <a16:creationId xmlns:a16="http://schemas.microsoft.com/office/drawing/2014/main" id="{934AE212-DCF7-69CB-5A46-12FBEC796C4D}"/>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3C74A4DF-5CEC-4284-9DE9-F0E7B8AC1C05}"/>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1F254E20-6F59-3213-AB96-4006726CB23C}"/>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8" name="Picture 7" descr="Several colored circles on a white background&#10;&#10;AI-generated content may be incorrect.">
            <a:extLst>
              <a:ext uri="{FF2B5EF4-FFF2-40B4-BE49-F238E27FC236}">
                <a16:creationId xmlns:a16="http://schemas.microsoft.com/office/drawing/2014/main" id="{EF3A2B9D-6F46-63BC-C46C-0C726B9DCBA4}"/>
              </a:ext>
            </a:extLst>
          </p:cNvPr>
          <p:cNvPicPr>
            <a:picLocks noChangeAspect="1"/>
          </p:cNvPicPr>
          <p:nvPr/>
        </p:nvPicPr>
        <p:blipFill rotWithShape="1">
          <a:blip r:embed="rId4"/>
          <a:srcRect l="16685" t="970" b="19153"/>
          <a:stretch>
            <a:fillRect/>
          </a:stretch>
        </p:blipFill>
        <p:spPr>
          <a:xfrm>
            <a:off x="10247014" y="44624"/>
            <a:ext cx="1897658" cy="1287206"/>
          </a:xfrm>
          <a:prstGeom prst="rect">
            <a:avLst/>
          </a:prstGeom>
        </p:spPr>
      </p:pic>
      <p:pic>
        <p:nvPicPr>
          <p:cNvPr id="9" name="MTE_splitting_process">
            <a:hlinkClick r:id="" action="ppaction://media"/>
            <a:extLst>
              <a:ext uri="{FF2B5EF4-FFF2-40B4-BE49-F238E27FC236}">
                <a16:creationId xmlns:a16="http://schemas.microsoft.com/office/drawing/2014/main" id="{7F1DA9A7-11B3-75EF-4F72-B8D39612B8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149" r="7166" b="4473"/>
          <a:stretch>
            <a:fillRect/>
          </a:stretch>
        </p:blipFill>
        <p:spPr>
          <a:xfrm>
            <a:off x="4453314" y="1484784"/>
            <a:ext cx="7331318" cy="4660121"/>
          </a:xfrm>
          <a:prstGeom prst="rect">
            <a:avLst/>
          </a:prstGeom>
        </p:spPr>
      </p:pic>
      <p:sp>
        <p:nvSpPr>
          <p:cNvPr id="10" name="TextBox 9">
            <a:extLst>
              <a:ext uri="{FF2B5EF4-FFF2-40B4-BE49-F238E27FC236}">
                <a16:creationId xmlns:a16="http://schemas.microsoft.com/office/drawing/2014/main" id="{3C745CF0-045B-F799-26DB-D1520745B318}"/>
              </a:ext>
            </a:extLst>
          </p:cNvPr>
          <p:cNvSpPr txBox="1"/>
          <p:nvPr/>
        </p:nvSpPr>
        <p:spPr>
          <a:xfrm>
            <a:off x="7032104" y="3717032"/>
            <a:ext cx="2160240" cy="246221"/>
          </a:xfrm>
          <a:prstGeom prst="rect">
            <a:avLst/>
          </a:prstGeom>
          <a:noFill/>
        </p:spPr>
        <p:txBody>
          <a:bodyPr wrap="square" lIns="0" tIns="0" rIns="0" bIns="0" rtlCol="0">
            <a:spAutoFit/>
          </a:bodyPr>
          <a:lstStyle/>
          <a:p>
            <a:pPr algn="l"/>
            <a:r>
              <a:rPr lang="en-GB" sz="1600" dirty="0"/>
              <a:t>Courtesy A. </a:t>
            </a:r>
            <a:r>
              <a:rPr lang="en-GB" sz="1600" dirty="0" err="1"/>
              <a:t>Huschauer</a:t>
            </a:r>
            <a:endParaRPr lang="en-GB" sz="1600" dirty="0"/>
          </a:p>
        </p:txBody>
      </p:sp>
    </p:spTree>
    <p:extLst>
      <p:ext uri="{BB962C8B-B14F-4D97-AF65-F5344CB8AC3E}">
        <p14:creationId xmlns:p14="http://schemas.microsoft.com/office/powerpoint/2010/main" val="3809095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8D995-C221-52CC-6DA7-F07AA51DB5A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A312E2-C49C-5369-89FB-E25D1446C824}"/>
              </a:ext>
            </a:extLst>
          </p:cNvPr>
          <p:cNvSpPr>
            <a:spLocks noGrp="1"/>
          </p:cNvSpPr>
          <p:nvPr>
            <p:ph idx="1"/>
          </p:nvPr>
        </p:nvSpPr>
        <p:spPr>
          <a:xfrm>
            <a:off x="407989" y="1592263"/>
            <a:ext cx="5471987" cy="4608512"/>
          </a:xfrm>
        </p:spPr>
        <p:txBody>
          <a:bodyPr/>
          <a:lstStyle/>
          <a:p>
            <a:r>
              <a:rPr lang="en-GB" dirty="0"/>
              <a:t>Bent crystals are becoming more and more popular in circular accelerators</a:t>
            </a:r>
          </a:p>
          <a:p>
            <a:pPr lvl="1"/>
            <a:r>
              <a:rPr lang="en-GB" dirty="0"/>
              <a:t>Collimation system in the CERN LHC</a:t>
            </a:r>
          </a:p>
          <a:p>
            <a:pPr lvl="1"/>
            <a:r>
              <a:rPr lang="en-GB" dirty="0"/>
              <a:t>Shadowing of extraction septum in the SPS</a:t>
            </a:r>
          </a:p>
          <a:p>
            <a:pPr lvl="1"/>
            <a:r>
              <a:rPr lang="en-GB" dirty="0"/>
              <a:t>Fixed-target experiment in the LHC</a:t>
            </a:r>
          </a:p>
        </p:txBody>
      </p:sp>
      <p:sp>
        <p:nvSpPr>
          <p:cNvPr id="3" name="Title 2">
            <a:extLst>
              <a:ext uri="{FF2B5EF4-FFF2-40B4-BE49-F238E27FC236}">
                <a16:creationId xmlns:a16="http://schemas.microsoft.com/office/drawing/2014/main" id="{E049DF75-615F-2245-48F5-A0277E760329}"/>
              </a:ext>
            </a:extLst>
          </p:cNvPr>
          <p:cNvSpPr>
            <a:spLocks noGrp="1"/>
          </p:cNvSpPr>
          <p:nvPr>
            <p:ph type="title"/>
          </p:nvPr>
        </p:nvSpPr>
        <p:spPr/>
        <p:txBody>
          <a:bodyPr/>
          <a:lstStyle/>
          <a:p>
            <a:r>
              <a:rPr lang="en-GB" dirty="0"/>
              <a:t>Introduction</a:t>
            </a:r>
          </a:p>
        </p:txBody>
      </p:sp>
      <p:sp>
        <p:nvSpPr>
          <p:cNvPr id="4" name="Date Placeholder 3">
            <a:extLst>
              <a:ext uri="{FF2B5EF4-FFF2-40B4-BE49-F238E27FC236}">
                <a16:creationId xmlns:a16="http://schemas.microsoft.com/office/drawing/2014/main" id="{15CBC418-718A-6426-9B9A-5BBE4DE88FD1}"/>
              </a:ext>
            </a:extLst>
          </p:cNvPr>
          <p:cNvSpPr>
            <a:spLocks noGrp="1"/>
          </p:cNvSpPr>
          <p:nvPr>
            <p:ph type="dt" sz="half" idx="10"/>
          </p:nvPr>
        </p:nvSpPr>
        <p:spPr/>
        <p:txBody>
          <a:bodyPr/>
          <a:lstStyle/>
          <a:p>
            <a:r>
              <a:rPr lang="de-CH" dirty="0"/>
              <a:t>06.10.2025</a:t>
            </a:r>
            <a:endParaRPr lang="en-US" dirty="0"/>
          </a:p>
        </p:txBody>
      </p:sp>
      <p:sp>
        <p:nvSpPr>
          <p:cNvPr id="5" name="Footer Placeholder 4">
            <a:extLst>
              <a:ext uri="{FF2B5EF4-FFF2-40B4-BE49-F238E27FC236}">
                <a16:creationId xmlns:a16="http://schemas.microsoft.com/office/drawing/2014/main" id="{E60CA07E-DC64-9E26-579A-410557B2A863}"/>
              </a:ext>
            </a:extLst>
          </p:cNvPr>
          <p:cNvSpPr>
            <a:spLocks noGrp="1"/>
          </p:cNvSpPr>
          <p:nvPr>
            <p:ph type="ftr" sz="quarter" idx="11"/>
          </p:nvPr>
        </p:nvSpPr>
        <p:spPr/>
        <p:txBody>
          <a:bodyPr/>
          <a:lstStyle/>
          <a:p>
            <a:r>
              <a:rPr lang="en-US" dirty="0"/>
              <a:t>M. Giovannozzi | Stable islands and bent crystals for slow extraction</a:t>
            </a:r>
          </a:p>
        </p:txBody>
      </p:sp>
      <p:sp>
        <p:nvSpPr>
          <p:cNvPr id="6" name="Slide Number Placeholder 5">
            <a:extLst>
              <a:ext uri="{FF2B5EF4-FFF2-40B4-BE49-F238E27FC236}">
                <a16:creationId xmlns:a16="http://schemas.microsoft.com/office/drawing/2014/main" id="{B65929E3-9642-CCD3-C6C4-5F3C3CBEC740}"/>
              </a:ext>
            </a:extLst>
          </p:cNvPr>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2050" name="Picture 2" descr="Double Channelling Measurement – 22 June 2025">
            <a:extLst>
              <a:ext uri="{FF2B5EF4-FFF2-40B4-BE49-F238E27FC236}">
                <a16:creationId xmlns:a16="http://schemas.microsoft.com/office/drawing/2014/main" id="{2EAA70DF-A359-1B3C-72EE-575CE6E861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3"/>
          <a:stretch>
            <a:fillRect/>
          </a:stretch>
        </p:blipFill>
        <p:spPr bwMode="auto">
          <a:xfrm>
            <a:off x="407368" y="3429000"/>
            <a:ext cx="5471988" cy="2762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diagram of a sound wave&#10;&#10;AI-generated content may be incorrect.">
            <a:extLst>
              <a:ext uri="{FF2B5EF4-FFF2-40B4-BE49-F238E27FC236}">
                <a16:creationId xmlns:a16="http://schemas.microsoft.com/office/drawing/2014/main" id="{431E5F56-1422-9A38-5FB1-0B837A45295A}"/>
              </a:ext>
            </a:extLst>
          </p:cNvPr>
          <p:cNvPicPr>
            <a:picLocks noChangeAspect="1"/>
          </p:cNvPicPr>
          <p:nvPr/>
        </p:nvPicPr>
        <p:blipFill>
          <a:blip r:embed="rId3"/>
          <a:stretch>
            <a:fillRect/>
          </a:stretch>
        </p:blipFill>
        <p:spPr>
          <a:xfrm>
            <a:off x="7212724" y="116632"/>
            <a:ext cx="3923836" cy="3375684"/>
          </a:xfrm>
          <a:prstGeom prst="rect">
            <a:avLst/>
          </a:prstGeom>
        </p:spPr>
      </p:pic>
      <p:grpSp>
        <p:nvGrpSpPr>
          <p:cNvPr id="18" name="Group 17">
            <a:extLst>
              <a:ext uri="{FF2B5EF4-FFF2-40B4-BE49-F238E27FC236}">
                <a16:creationId xmlns:a16="http://schemas.microsoft.com/office/drawing/2014/main" id="{9E44F903-F1D6-0BE4-C240-0B5C82C2EAE6}"/>
              </a:ext>
            </a:extLst>
          </p:cNvPr>
          <p:cNvGrpSpPr/>
          <p:nvPr/>
        </p:nvGrpSpPr>
        <p:grpSpPr>
          <a:xfrm>
            <a:off x="6768000" y="3609384"/>
            <a:ext cx="4834703" cy="3276000"/>
            <a:chOff x="6768000" y="3609384"/>
            <a:chExt cx="4834703" cy="3276000"/>
          </a:xfrm>
        </p:grpSpPr>
        <p:pic>
          <p:nvPicPr>
            <p:cNvPr id="11" name="Picture 10" descr="A red line on a black background&#10;&#10;AI-generated content may be incorrect.">
              <a:extLst>
                <a:ext uri="{FF2B5EF4-FFF2-40B4-BE49-F238E27FC236}">
                  <a16:creationId xmlns:a16="http://schemas.microsoft.com/office/drawing/2014/main" id="{A6C8AAA9-B7C1-5112-86B8-199272F1A97F}"/>
                </a:ext>
              </a:extLst>
            </p:cNvPr>
            <p:cNvPicPr>
              <a:picLocks noChangeAspect="1"/>
            </p:cNvPicPr>
            <p:nvPr/>
          </p:nvPicPr>
          <p:blipFill>
            <a:blip r:embed="rId4"/>
            <a:stretch>
              <a:fillRect/>
            </a:stretch>
          </p:blipFill>
          <p:spPr>
            <a:xfrm>
              <a:off x="9180000" y="3609384"/>
              <a:ext cx="2374521" cy="1620000"/>
            </a:xfrm>
            <a:prstGeom prst="rect">
              <a:avLst/>
            </a:prstGeom>
            <a:solidFill>
              <a:schemeClr val="bg1"/>
            </a:solidFill>
          </p:spPr>
        </p:pic>
        <p:pic>
          <p:nvPicPr>
            <p:cNvPr id="13" name="Picture 12" descr="A red line with a point in the middle&#10;&#10;AI-generated content may be incorrect.">
              <a:extLst>
                <a:ext uri="{FF2B5EF4-FFF2-40B4-BE49-F238E27FC236}">
                  <a16:creationId xmlns:a16="http://schemas.microsoft.com/office/drawing/2014/main" id="{D36339DB-82E8-98A5-2171-77C9FF030A0D}"/>
                </a:ext>
              </a:extLst>
            </p:cNvPr>
            <p:cNvPicPr>
              <a:picLocks noChangeAspect="1"/>
            </p:cNvPicPr>
            <p:nvPr/>
          </p:nvPicPr>
          <p:blipFill>
            <a:blip r:embed="rId5"/>
            <a:stretch>
              <a:fillRect/>
            </a:stretch>
          </p:blipFill>
          <p:spPr>
            <a:xfrm>
              <a:off x="9180000" y="5265384"/>
              <a:ext cx="2422703" cy="1620000"/>
            </a:xfrm>
            <a:prstGeom prst="rect">
              <a:avLst/>
            </a:prstGeom>
            <a:solidFill>
              <a:schemeClr val="bg1"/>
            </a:solidFill>
          </p:spPr>
        </p:pic>
        <p:pic>
          <p:nvPicPr>
            <p:cNvPr id="15" name="Picture 14" descr="A red line on a black background&#10;&#10;AI-generated content may be incorrect.">
              <a:extLst>
                <a:ext uri="{FF2B5EF4-FFF2-40B4-BE49-F238E27FC236}">
                  <a16:creationId xmlns:a16="http://schemas.microsoft.com/office/drawing/2014/main" id="{A5C79EAC-5C05-FCD3-84C5-00AAF5AF0FB7}"/>
                </a:ext>
              </a:extLst>
            </p:cNvPr>
            <p:cNvPicPr>
              <a:picLocks noChangeAspect="1"/>
            </p:cNvPicPr>
            <p:nvPr/>
          </p:nvPicPr>
          <p:blipFill>
            <a:blip r:embed="rId6"/>
            <a:stretch>
              <a:fillRect/>
            </a:stretch>
          </p:blipFill>
          <p:spPr>
            <a:xfrm>
              <a:off x="6768000" y="3609384"/>
              <a:ext cx="2419005" cy="1620000"/>
            </a:xfrm>
            <a:prstGeom prst="rect">
              <a:avLst/>
            </a:prstGeom>
            <a:solidFill>
              <a:schemeClr val="bg1"/>
            </a:solidFill>
          </p:spPr>
        </p:pic>
        <p:pic>
          <p:nvPicPr>
            <p:cNvPr id="17" name="Picture 16" descr="A red line on a black background&#10;&#10;AI-generated content may be incorrect.">
              <a:extLst>
                <a:ext uri="{FF2B5EF4-FFF2-40B4-BE49-F238E27FC236}">
                  <a16:creationId xmlns:a16="http://schemas.microsoft.com/office/drawing/2014/main" id="{37781FD6-CB02-337E-F4B9-6B38247844B0}"/>
                </a:ext>
              </a:extLst>
            </p:cNvPr>
            <p:cNvPicPr>
              <a:picLocks noChangeAspect="1"/>
            </p:cNvPicPr>
            <p:nvPr/>
          </p:nvPicPr>
          <p:blipFill>
            <a:blip r:embed="rId7"/>
            <a:stretch>
              <a:fillRect/>
            </a:stretch>
          </p:blipFill>
          <p:spPr>
            <a:xfrm>
              <a:off x="6768000" y="5265384"/>
              <a:ext cx="2441093" cy="1620000"/>
            </a:xfrm>
            <a:prstGeom prst="rect">
              <a:avLst/>
            </a:prstGeom>
            <a:solidFill>
              <a:schemeClr val="bg1"/>
            </a:solidFill>
          </p:spPr>
        </p:pic>
      </p:grpSp>
    </p:spTree>
    <p:extLst>
      <p:ext uri="{BB962C8B-B14F-4D97-AF65-F5344CB8AC3E}">
        <p14:creationId xmlns:p14="http://schemas.microsoft.com/office/powerpoint/2010/main" val="27542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3073D-06A4-0CF9-01EA-02AFDC259AD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FC56B4-AC19-1BE6-4556-9B6AE8E4D2D3}"/>
              </a:ext>
            </a:extLst>
          </p:cNvPr>
          <p:cNvSpPr>
            <a:spLocks noGrp="1"/>
          </p:cNvSpPr>
          <p:nvPr>
            <p:ph idx="1"/>
          </p:nvPr>
        </p:nvSpPr>
        <p:spPr>
          <a:xfrm>
            <a:off x="407989" y="1592263"/>
            <a:ext cx="4840523" cy="4608512"/>
          </a:xfrm>
        </p:spPr>
        <p:txBody>
          <a:bodyPr/>
          <a:lstStyle/>
          <a:p>
            <a:r>
              <a:rPr lang="en-GB" dirty="0"/>
              <a:t>We propose to combine</a:t>
            </a:r>
          </a:p>
          <a:p>
            <a:pPr lvl="1"/>
            <a:r>
              <a:rPr lang="en-GB" dirty="0"/>
              <a:t>Stable islands to trap and transport particles to large amplitudes</a:t>
            </a:r>
          </a:p>
          <a:p>
            <a:pPr lvl="1"/>
            <a:r>
              <a:rPr lang="en-GB" dirty="0"/>
              <a:t>Bent crystals to deflect particles and separate them from circulating beam</a:t>
            </a:r>
          </a:p>
        </p:txBody>
      </p:sp>
      <p:sp>
        <p:nvSpPr>
          <p:cNvPr id="3" name="Title 2">
            <a:extLst>
              <a:ext uri="{FF2B5EF4-FFF2-40B4-BE49-F238E27FC236}">
                <a16:creationId xmlns:a16="http://schemas.microsoft.com/office/drawing/2014/main" id="{201B21CD-8E95-1756-00AE-5E6090746256}"/>
              </a:ext>
            </a:extLst>
          </p:cNvPr>
          <p:cNvSpPr>
            <a:spLocks noGrp="1"/>
          </p:cNvSpPr>
          <p:nvPr>
            <p:ph type="title"/>
          </p:nvPr>
        </p:nvSpPr>
        <p:spPr/>
        <p:txBody>
          <a:bodyPr/>
          <a:lstStyle/>
          <a:p>
            <a:r>
              <a:rPr lang="en-GB" dirty="0"/>
              <a:t>Proposed method</a:t>
            </a:r>
          </a:p>
        </p:txBody>
      </p:sp>
      <p:sp>
        <p:nvSpPr>
          <p:cNvPr id="4" name="Date Placeholder 3">
            <a:extLst>
              <a:ext uri="{FF2B5EF4-FFF2-40B4-BE49-F238E27FC236}">
                <a16:creationId xmlns:a16="http://schemas.microsoft.com/office/drawing/2014/main" id="{FDEBF8FC-427D-902D-584F-957C6EE2065C}"/>
              </a:ext>
            </a:extLst>
          </p:cNvPr>
          <p:cNvSpPr>
            <a:spLocks noGrp="1"/>
          </p:cNvSpPr>
          <p:nvPr>
            <p:ph type="dt" sz="half" idx="10"/>
          </p:nvPr>
        </p:nvSpPr>
        <p:spPr/>
        <p:txBody>
          <a:bodyPr/>
          <a:lstStyle/>
          <a:p>
            <a:r>
              <a:rPr lang="de-CH"/>
              <a:t>06.10.2025</a:t>
            </a:r>
            <a:endParaRPr lang="en-US" dirty="0"/>
          </a:p>
        </p:txBody>
      </p:sp>
      <p:sp>
        <p:nvSpPr>
          <p:cNvPr id="5" name="Footer Placeholder 4">
            <a:extLst>
              <a:ext uri="{FF2B5EF4-FFF2-40B4-BE49-F238E27FC236}">
                <a16:creationId xmlns:a16="http://schemas.microsoft.com/office/drawing/2014/main" id="{BFC5A1F9-1D58-FE73-4821-B9AE8926D119}"/>
              </a:ext>
            </a:extLst>
          </p:cNvPr>
          <p:cNvSpPr>
            <a:spLocks noGrp="1"/>
          </p:cNvSpPr>
          <p:nvPr>
            <p:ph type="ftr" sz="quarter" idx="11"/>
          </p:nvPr>
        </p:nvSpPr>
        <p:spPr/>
        <p:txBody>
          <a:bodyPr/>
          <a:lstStyle/>
          <a:p>
            <a:r>
              <a:rPr lang="en-US"/>
              <a:t>M. Giovannozzi | Stable islands and bent crystals for slow extraction</a:t>
            </a:r>
            <a:endParaRPr lang="en-US" dirty="0"/>
          </a:p>
        </p:txBody>
      </p:sp>
      <p:sp>
        <p:nvSpPr>
          <p:cNvPr id="6" name="Slide Number Placeholder 5">
            <a:extLst>
              <a:ext uri="{FF2B5EF4-FFF2-40B4-BE49-F238E27FC236}">
                <a16:creationId xmlns:a16="http://schemas.microsoft.com/office/drawing/2014/main" id="{62AC398F-692E-7451-3FD2-2E06C1B94D8D}"/>
              </a:ext>
            </a:extLst>
          </p:cNvPr>
          <p:cNvSpPr>
            <a:spLocks noGrp="1"/>
          </p:cNvSpPr>
          <p:nvPr>
            <p:ph type="sldNum" sz="quarter" idx="12"/>
          </p:nvPr>
        </p:nvSpPr>
        <p:spPr/>
        <p:txBody>
          <a:bodyPr/>
          <a:lstStyle/>
          <a:p>
            <a:fld id="{36B5EA5A-BC32-A742-B11B-8E7414D5B535}" type="slidenum">
              <a:rPr lang="en-US" smtClean="0"/>
              <a:pPr/>
              <a:t>6</a:t>
            </a:fld>
            <a:endParaRPr lang="en-US" dirty="0"/>
          </a:p>
        </p:txBody>
      </p:sp>
      <p:pic>
        <p:nvPicPr>
          <p:cNvPr id="8" name="Picture 7" descr="A diagram of a graph&#10;&#10;AI-generated content may be incorrect.">
            <a:extLst>
              <a:ext uri="{FF2B5EF4-FFF2-40B4-BE49-F238E27FC236}">
                <a16:creationId xmlns:a16="http://schemas.microsoft.com/office/drawing/2014/main" id="{8CEA4883-B944-9AE0-E20C-C231AF57B86B}"/>
              </a:ext>
            </a:extLst>
          </p:cNvPr>
          <p:cNvPicPr>
            <a:picLocks noChangeAspect="1"/>
          </p:cNvPicPr>
          <p:nvPr/>
        </p:nvPicPr>
        <p:blipFill>
          <a:blip r:embed="rId2"/>
          <a:stretch>
            <a:fillRect/>
          </a:stretch>
        </p:blipFill>
        <p:spPr>
          <a:xfrm>
            <a:off x="5292000" y="360000"/>
            <a:ext cx="6480000" cy="3203602"/>
          </a:xfrm>
          <a:prstGeom prst="rect">
            <a:avLst/>
          </a:prstGeom>
        </p:spPr>
      </p:pic>
      <p:pic>
        <p:nvPicPr>
          <p:cNvPr id="10" name="Picture 9" descr="A diagram of a diagram of a diagram&#10;&#10;AI-generated content may be incorrect.">
            <a:extLst>
              <a:ext uri="{FF2B5EF4-FFF2-40B4-BE49-F238E27FC236}">
                <a16:creationId xmlns:a16="http://schemas.microsoft.com/office/drawing/2014/main" id="{3410FE92-5DC7-0E5F-25E4-0E7044B43FAE}"/>
              </a:ext>
            </a:extLst>
          </p:cNvPr>
          <p:cNvPicPr>
            <a:picLocks noChangeAspect="1"/>
          </p:cNvPicPr>
          <p:nvPr/>
        </p:nvPicPr>
        <p:blipFill>
          <a:blip r:embed="rId3"/>
          <a:stretch>
            <a:fillRect/>
          </a:stretch>
        </p:blipFill>
        <p:spPr>
          <a:xfrm>
            <a:off x="5292000" y="3600000"/>
            <a:ext cx="6588000" cy="3256989"/>
          </a:xfrm>
          <a:prstGeom prst="rect">
            <a:avLst/>
          </a:prstGeom>
        </p:spPr>
      </p:pic>
      <p:pic>
        <p:nvPicPr>
          <p:cNvPr id="12" name="Picture 11" descr="A diagram of a circle with text&#10;&#10;AI-generated content may be incorrect.">
            <a:extLst>
              <a:ext uri="{FF2B5EF4-FFF2-40B4-BE49-F238E27FC236}">
                <a16:creationId xmlns:a16="http://schemas.microsoft.com/office/drawing/2014/main" id="{49AE7EED-8197-8273-7EB6-D0FFE1119634}"/>
              </a:ext>
            </a:extLst>
          </p:cNvPr>
          <p:cNvPicPr>
            <a:picLocks noChangeAspect="1"/>
          </p:cNvPicPr>
          <p:nvPr/>
        </p:nvPicPr>
        <p:blipFill>
          <a:blip r:embed="rId4"/>
          <a:stretch>
            <a:fillRect/>
          </a:stretch>
        </p:blipFill>
        <p:spPr>
          <a:xfrm>
            <a:off x="983432" y="3250490"/>
            <a:ext cx="3641304" cy="3607510"/>
          </a:xfrm>
          <a:prstGeom prst="rect">
            <a:avLst/>
          </a:prstGeom>
        </p:spPr>
      </p:pic>
    </p:spTree>
    <p:extLst>
      <p:ext uri="{BB962C8B-B14F-4D97-AF65-F5344CB8AC3E}">
        <p14:creationId xmlns:p14="http://schemas.microsoft.com/office/powerpoint/2010/main" val="39496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62A4-87BB-2235-F43B-1E2272F75F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0C2B54-1244-BCB8-6E31-50CCA77615D8}"/>
              </a:ext>
            </a:extLst>
          </p:cNvPr>
          <p:cNvSpPr>
            <a:spLocks noGrp="1"/>
          </p:cNvSpPr>
          <p:nvPr>
            <p:ph type="title"/>
          </p:nvPr>
        </p:nvSpPr>
        <p:spPr>
          <a:xfrm>
            <a:off x="407988" y="373593"/>
            <a:ext cx="11376025" cy="1065742"/>
          </a:xfrm>
        </p:spPr>
        <p:txBody>
          <a:bodyPr anchor="t">
            <a:normAutofit/>
          </a:bodyPr>
          <a:lstStyle/>
          <a:p>
            <a:r>
              <a:rPr lang="en-GB" dirty="0"/>
              <a:t>Proposed method</a:t>
            </a:r>
          </a:p>
        </p:txBody>
      </p:sp>
      <p:sp>
        <p:nvSpPr>
          <p:cNvPr id="2" name="Content Placeholder 1">
            <a:extLst>
              <a:ext uri="{FF2B5EF4-FFF2-40B4-BE49-F238E27FC236}">
                <a16:creationId xmlns:a16="http://schemas.microsoft.com/office/drawing/2014/main" id="{8338A0AC-699F-29A5-DC9F-72DD1FF04B52}"/>
              </a:ext>
            </a:extLst>
          </p:cNvPr>
          <p:cNvSpPr>
            <a:spLocks noGrp="1"/>
          </p:cNvSpPr>
          <p:nvPr>
            <p:ph sz="half" idx="1"/>
          </p:nvPr>
        </p:nvSpPr>
        <p:spPr>
          <a:xfrm>
            <a:off x="407987" y="1592264"/>
            <a:ext cx="5616575" cy="4608512"/>
          </a:xfrm>
        </p:spPr>
        <p:txBody>
          <a:bodyPr>
            <a:normAutofit/>
          </a:bodyPr>
          <a:lstStyle/>
          <a:p>
            <a:r>
              <a:rPr lang="en-GB" sz="1600" dirty="0"/>
              <a:t>Some considerations</a:t>
            </a:r>
          </a:p>
          <a:p>
            <a:pPr lvl="1"/>
            <a:r>
              <a:rPr lang="en-GB" sz="1600" dirty="0"/>
              <a:t>Stable islands imply a compact separatrix. The motion outside of the separatrix is regular. Hence, multiple interactions of the particle with the crystal are possible, which enhances the overall efficiency of the process.</a:t>
            </a:r>
          </a:p>
          <a:p>
            <a:pPr lvl="1"/>
            <a:r>
              <a:rPr lang="en-GB" sz="1600" dirty="0"/>
              <a:t>Particles are pushed from the triangular-shaped central region to the islands by a time variation of the system parameter. If the variation is adiabatic, then the process is described by a trapping probability that can be engineered by considering the time variation of the areas of the various phase-space regions.</a:t>
            </a:r>
          </a:p>
          <a:p>
            <a:pPr lvl="1"/>
            <a:r>
              <a:rPr lang="en-GB" sz="1600" dirty="0"/>
              <a:t>The time variation of the system parameters can be performed in various ways:</a:t>
            </a:r>
          </a:p>
          <a:p>
            <a:pPr lvl="2"/>
            <a:r>
              <a:rPr lang="en-GB" sz="1600" dirty="0"/>
              <a:t>Change the ring tune (this is what is done for MTE).</a:t>
            </a:r>
          </a:p>
          <a:p>
            <a:pPr lvl="2"/>
            <a:r>
              <a:rPr lang="en-GB" sz="1600" dirty="0"/>
              <a:t>Change the reference momentum by introducing a ramp of the magnetic flat top where the slow extraction takes place.</a:t>
            </a:r>
          </a:p>
        </p:txBody>
      </p:sp>
      <p:pic>
        <p:nvPicPr>
          <p:cNvPr id="7" name="Picture 6">
            <a:extLst>
              <a:ext uri="{FF2B5EF4-FFF2-40B4-BE49-F238E27FC236}">
                <a16:creationId xmlns:a16="http://schemas.microsoft.com/office/drawing/2014/main" id="{5BA03A26-BF3B-1EF9-699F-FAE126CA1335}"/>
              </a:ext>
            </a:extLst>
          </p:cNvPr>
          <p:cNvPicPr>
            <a:picLocks noChangeAspect="1"/>
          </p:cNvPicPr>
          <p:nvPr/>
        </p:nvPicPr>
        <p:blipFill>
          <a:blip r:embed="rId2"/>
          <a:stretch>
            <a:fillRect/>
          </a:stretch>
        </p:blipFill>
        <p:spPr>
          <a:xfrm>
            <a:off x="6172199" y="1628800"/>
            <a:ext cx="5611813" cy="2342932"/>
          </a:xfrm>
          <a:prstGeom prst="rect">
            <a:avLst/>
          </a:prstGeom>
          <a:noFill/>
        </p:spPr>
      </p:pic>
      <p:sp>
        <p:nvSpPr>
          <p:cNvPr id="4" name="Date Placeholder 3">
            <a:extLst>
              <a:ext uri="{FF2B5EF4-FFF2-40B4-BE49-F238E27FC236}">
                <a16:creationId xmlns:a16="http://schemas.microsoft.com/office/drawing/2014/main" id="{B124BA41-81E1-5D63-EAE4-EC1E33083677}"/>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F63C914B-CC9D-D9D3-5229-E99A500CFFD8}"/>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689792EF-B4E1-5499-01BC-CA8135B09C7C}"/>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7</a:t>
            </a:fld>
            <a:endParaRPr lang="en-US"/>
          </a:p>
        </p:txBody>
      </p:sp>
      <p:sp>
        <p:nvSpPr>
          <p:cNvPr id="9" name="TextBox 8">
            <a:extLst>
              <a:ext uri="{FF2B5EF4-FFF2-40B4-BE49-F238E27FC236}">
                <a16:creationId xmlns:a16="http://schemas.microsoft.com/office/drawing/2014/main" id="{45BFC2E0-761B-C5DA-2D3A-CCB28327B422}"/>
              </a:ext>
            </a:extLst>
          </p:cNvPr>
          <p:cNvSpPr txBox="1"/>
          <p:nvPr/>
        </p:nvSpPr>
        <p:spPr>
          <a:xfrm>
            <a:off x="6096000" y="5777388"/>
            <a:ext cx="6096000" cy="1107996"/>
          </a:xfrm>
          <a:prstGeom prst="rect">
            <a:avLst/>
          </a:prstGeom>
          <a:solidFill>
            <a:schemeClr val="bg1"/>
          </a:solidFill>
        </p:spPr>
        <p:txBody>
          <a:bodyPr wrap="square" lIns="0" tIns="0" rIns="0" bIns="0" rtlCol="0">
            <a:spAutoFit/>
          </a:bodyPr>
          <a:lstStyle/>
          <a:p>
            <a:r>
              <a:rPr lang="en-GB" sz="1200" dirty="0"/>
              <a:t>A. </a:t>
            </a:r>
            <a:r>
              <a:rPr lang="en-GB" sz="1200" dirty="0" err="1"/>
              <a:t>Neishtadt</a:t>
            </a:r>
            <a:r>
              <a:rPr lang="en-GB" sz="1200" dirty="0"/>
              <a:t>. “Passage through a separatrix in a resonance problem with a slowly-varying parameter”. J. Appl. Math. Mech. 39(4) (1975), pp. 594–605.</a:t>
            </a:r>
          </a:p>
          <a:p>
            <a:r>
              <a:rPr lang="en-GB" sz="1200" dirty="0" err="1"/>
              <a:t>Neishtadt</a:t>
            </a:r>
            <a:r>
              <a:rPr lang="en-GB" sz="1200" dirty="0"/>
              <a:t>. “On the accuracy of conservation of the adiabatic invariant”. J. Appl. Math. Mech. 45(1) (1981), pp. 58–63. </a:t>
            </a:r>
          </a:p>
          <a:p>
            <a:r>
              <a:rPr lang="en-GB" sz="1200" dirty="0"/>
              <a:t>A. </a:t>
            </a:r>
            <a:r>
              <a:rPr lang="en-GB" sz="1200" dirty="0" err="1"/>
              <a:t>Neishtadt</a:t>
            </a:r>
            <a:r>
              <a:rPr lang="en-GB" sz="1200" dirty="0"/>
              <a:t>. “Change of an Adiabatic Invariant at a Separatrix”. Fiz. </a:t>
            </a:r>
            <a:r>
              <a:rPr lang="en-GB" sz="1200" dirty="0" err="1"/>
              <a:t>Plasmy</a:t>
            </a:r>
            <a:r>
              <a:rPr lang="en-GB" sz="1200" dirty="0"/>
              <a:t> 12(992) (1986).</a:t>
            </a:r>
          </a:p>
        </p:txBody>
      </p:sp>
      <p:pic>
        <p:nvPicPr>
          <p:cNvPr id="11" name="Picture 10">
            <a:extLst>
              <a:ext uri="{FF2B5EF4-FFF2-40B4-BE49-F238E27FC236}">
                <a16:creationId xmlns:a16="http://schemas.microsoft.com/office/drawing/2014/main" id="{9EF11DF0-C0B3-FF64-D845-EC5AC8AC158C}"/>
              </a:ext>
            </a:extLst>
          </p:cNvPr>
          <p:cNvPicPr>
            <a:picLocks noChangeAspect="1"/>
          </p:cNvPicPr>
          <p:nvPr/>
        </p:nvPicPr>
        <p:blipFill>
          <a:blip r:embed="rId3"/>
          <a:stretch>
            <a:fillRect/>
          </a:stretch>
        </p:blipFill>
        <p:spPr>
          <a:xfrm>
            <a:off x="6420632" y="4079399"/>
            <a:ext cx="5364000" cy="620143"/>
          </a:xfrm>
          <a:prstGeom prst="rect">
            <a:avLst/>
          </a:prstGeom>
        </p:spPr>
      </p:pic>
      <p:pic>
        <p:nvPicPr>
          <p:cNvPr id="13" name="Picture 12">
            <a:extLst>
              <a:ext uri="{FF2B5EF4-FFF2-40B4-BE49-F238E27FC236}">
                <a16:creationId xmlns:a16="http://schemas.microsoft.com/office/drawing/2014/main" id="{95FC6929-A0E5-139D-AB81-7C9BC2709BEE}"/>
              </a:ext>
            </a:extLst>
          </p:cNvPr>
          <p:cNvPicPr>
            <a:picLocks noChangeAspect="1"/>
          </p:cNvPicPr>
          <p:nvPr/>
        </p:nvPicPr>
        <p:blipFill>
          <a:blip r:embed="rId4"/>
          <a:stretch>
            <a:fillRect/>
          </a:stretch>
        </p:blipFill>
        <p:spPr>
          <a:xfrm>
            <a:off x="6432905" y="4754016"/>
            <a:ext cx="1383047" cy="619200"/>
          </a:xfrm>
          <a:prstGeom prst="rect">
            <a:avLst/>
          </a:prstGeom>
        </p:spPr>
      </p:pic>
      <p:sp>
        <p:nvSpPr>
          <p:cNvPr id="14" name="TextBox 13">
            <a:extLst>
              <a:ext uri="{FF2B5EF4-FFF2-40B4-BE49-F238E27FC236}">
                <a16:creationId xmlns:a16="http://schemas.microsoft.com/office/drawing/2014/main" id="{4C9E8423-4D59-73F9-8CC8-57D1BC421740}"/>
              </a:ext>
            </a:extLst>
          </p:cNvPr>
          <p:cNvSpPr txBox="1"/>
          <p:nvPr/>
        </p:nvSpPr>
        <p:spPr>
          <a:xfrm>
            <a:off x="7140192" y="2607306"/>
            <a:ext cx="684000" cy="153888"/>
          </a:xfrm>
          <a:prstGeom prst="rect">
            <a:avLst/>
          </a:prstGeom>
          <a:noFill/>
        </p:spPr>
        <p:txBody>
          <a:bodyPr wrap="square" lIns="0" tIns="0" rIns="0" bIns="0" rtlCol="0">
            <a:spAutoFit/>
          </a:bodyPr>
          <a:lstStyle/>
          <a:p>
            <a:pPr algn="ctr"/>
            <a:r>
              <a:rPr lang="en-GB" sz="1000" dirty="0">
                <a:solidFill>
                  <a:schemeClr val="bg1"/>
                </a:solidFill>
              </a:rPr>
              <a:t>Region I</a:t>
            </a:r>
          </a:p>
        </p:txBody>
      </p:sp>
      <p:sp>
        <p:nvSpPr>
          <p:cNvPr id="15" name="TextBox 14">
            <a:extLst>
              <a:ext uri="{FF2B5EF4-FFF2-40B4-BE49-F238E27FC236}">
                <a16:creationId xmlns:a16="http://schemas.microsoft.com/office/drawing/2014/main" id="{7CE17762-0EB3-87C2-B689-83ACBB56311C}"/>
              </a:ext>
            </a:extLst>
          </p:cNvPr>
          <p:cNvSpPr txBox="1"/>
          <p:nvPr/>
        </p:nvSpPr>
        <p:spPr>
          <a:xfrm>
            <a:off x="6888088" y="3039689"/>
            <a:ext cx="684000" cy="153888"/>
          </a:xfrm>
          <a:prstGeom prst="rect">
            <a:avLst/>
          </a:prstGeom>
          <a:noFill/>
        </p:spPr>
        <p:txBody>
          <a:bodyPr wrap="square" lIns="0" tIns="0" rIns="0" bIns="0" rtlCol="0">
            <a:spAutoFit/>
          </a:bodyPr>
          <a:lstStyle/>
          <a:p>
            <a:pPr algn="ctr"/>
            <a:r>
              <a:rPr lang="en-GB" sz="1000" dirty="0"/>
              <a:t>Region II</a:t>
            </a:r>
          </a:p>
        </p:txBody>
      </p:sp>
      <p:sp>
        <p:nvSpPr>
          <p:cNvPr id="16" name="TextBox 15">
            <a:extLst>
              <a:ext uri="{FF2B5EF4-FFF2-40B4-BE49-F238E27FC236}">
                <a16:creationId xmlns:a16="http://schemas.microsoft.com/office/drawing/2014/main" id="{052045EE-8140-73FE-5A10-26114B802BE3}"/>
              </a:ext>
            </a:extLst>
          </p:cNvPr>
          <p:cNvSpPr txBox="1"/>
          <p:nvPr/>
        </p:nvSpPr>
        <p:spPr>
          <a:xfrm>
            <a:off x="6565721" y="1642765"/>
            <a:ext cx="684000" cy="153888"/>
          </a:xfrm>
          <a:prstGeom prst="rect">
            <a:avLst/>
          </a:prstGeom>
          <a:noFill/>
        </p:spPr>
        <p:txBody>
          <a:bodyPr wrap="square" lIns="0" tIns="0" rIns="0" bIns="0" rtlCol="0">
            <a:spAutoFit/>
          </a:bodyPr>
          <a:lstStyle/>
          <a:p>
            <a:pPr algn="ctr"/>
            <a:r>
              <a:rPr lang="en-GB" sz="1000" dirty="0"/>
              <a:t>Region III</a:t>
            </a:r>
          </a:p>
        </p:txBody>
      </p:sp>
    </p:spTree>
    <p:extLst>
      <p:ext uri="{BB962C8B-B14F-4D97-AF65-F5344CB8AC3E}">
        <p14:creationId xmlns:p14="http://schemas.microsoft.com/office/powerpoint/2010/main" val="37806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2A795-8DEB-4269-74DD-924E24F397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37AEAB-1341-906A-542E-3CC18B04264A}"/>
              </a:ext>
            </a:extLst>
          </p:cNvPr>
          <p:cNvSpPr>
            <a:spLocks noGrp="1"/>
          </p:cNvSpPr>
          <p:nvPr>
            <p:ph type="title"/>
          </p:nvPr>
        </p:nvSpPr>
        <p:spPr>
          <a:xfrm>
            <a:off x="407988" y="373593"/>
            <a:ext cx="11376025" cy="1065742"/>
          </a:xfrm>
        </p:spPr>
        <p:txBody>
          <a:bodyPr anchor="t">
            <a:normAutofit/>
          </a:bodyPr>
          <a:lstStyle/>
          <a:p>
            <a:r>
              <a:rPr lang="en-GB" dirty="0"/>
              <a:t>Proposed method</a:t>
            </a:r>
          </a:p>
        </p:txBody>
      </p:sp>
      <p:sp>
        <p:nvSpPr>
          <p:cNvPr id="4" name="Date Placeholder 3">
            <a:extLst>
              <a:ext uri="{FF2B5EF4-FFF2-40B4-BE49-F238E27FC236}">
                <a16:creationId xmlns:a16="http://schemas.microsoft.com/office/drawing/2014/main" id="{67F09E22-3102-A8B8-EA12-4BE660F0C1F0}"/>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8AC91FF6-2FD2-8FCD-09F9-48726C580915}"/>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C93187CE-42E1-E1E0-BE63-91F0488DB1CC}"/>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8</a:t>
            </a:fld>
            <a:endParaRPr lang="en-US"/>
          </a:p>
        </p:txBody>
      </p:sp>
      <p:pic>
        <p:nvPicPr>
          <p:cNvPr id="10" name="Picture 9" descr="A diagram of a diagram with arrows&#10;&#10;AI-generated content may be incorrect.">
            <a:extLst>
              <a:ext uri="{FF2B5EF4-FFF2-40B4-BE49-F238E27FC236}">
                <a16:creationId xmlns:a16="http://schemas.microsoft.com/office/drawing/2014/main" id="{DD2995C4-2574-8AD3-9B56-4C8147437230}"/>
              </a:ext>
            </a:extLst>
          </p:cNvPr>
          <p:cNvPicPr>
            <a:picLocks noChangeAspect="1"/>
          </p:cNvPicPr>
          <p:nvPr/>
        </p:nvPicPr>
        <p:blipFill>
          <a:blip r:embed="rId2"/>
          <a:stretch>
            <a:fillRect/>
          </a:stretch>
        </p:blipFill>
        <p:spPr>
          <a:xfrm>
            <a:off x="7601645" y="370160"/>
            <a:ext cx="4470400" cy="6299200"/>
          </a:xfrm>
          <a:prstGeom prst="rect">
            <a:avLst/>
          </a:prstGeom>
        </p:spPr>
      </p:pic>
      <p:pic>
        <p:nvPicPr>
          <p:cNvPr id="17" name="Picture 16" descr="A diagram of a graph&#10;&#10;AI-generated content may be incorrect.">
            <a:extLst>
              <a:ext uri="{FF2B5EF4-FFF2-40B4-BE49-F238E27FC236}">
                <a16:creationId xmlns:a16="http://schemas.microsoft.com/office/drawing/2014/main" id="{089ABE9D-1A7A-9C71-E9B7-6F2C7674CAFF}"/>
              </a:ext>
            </a:extLst>
          </p:cNvPr>
          <p:cNvPicPr>
            <a:picLocks noChangeAspect="1"/>
          </p:cNvPicPr>
          <p:nvPr/>
        </p:nvPicPr>
        <p:blipFill>
          <a:blip r:embed="rId3"/>
          <a:stretch>
            <a:fillRect/>
          </a:stretch>
        </p:blipFill>
        <p:spPr>
          <a:xfrm>
            <a:off x="407368" y="3998779"/>
            <a:ext cx="6840000" cy="2886605"/>
          </a:xfrm>
          <a:prstGeom prst="rect">
            <a:avLst/>
          </a:prstGeom>
        </p:spPr>
      </p:pic>
      <p:sp>
        <p:nvSpPr>
          <p:cNvPr id="2" name="Content Placeholder 1">
            <a:extLst>
              <a:ext uri="{FF2B5EF4-FFF2-40B4-BE49-F238E27FC236}">
                <a16:creationId xmlns:a16="http://schemas.microsoft.com/office/drawing/2014/main" id="{2EDA32EC-8861-A12E-8FC9-BAC0044115C6}"/>
              </a:ext>
            </a:extLst>
          </p:cNvPr>
          <p:cNvSpPr>
            <a:spLocks noGrp="1"/>
          </p:cNvSpPr>
          <p:nvPr>
            <p:ph sz="half" idx="1"/>
          </p:nvPr>
        </p:nvSpPr>
        <p:spPr>
          <a:xfrm>
            <a:off x="407986" y="1592264"/>
            <a:ext cx="7344197" cy="4608512"/>
          </a:xfrm>
        </p:spPr>
        <p:txBody>
          <a:bodyPr>
            <a:normAutofit/>
          </a:bodyPr>
          <a:lstStyle/>
          <a:p>
            <a:r>
              <a:rPr lang="en-GB" sz="1600" dirty="0"/>
              <a:t>Transport in stable islands</a:t>
            </a:r>
          </a:p>
          <a:p>
            <a:pPr lvl="1"/>
            <a:r>
              <a:rPr lang="en-GB" sz="1700" dirty="0"/>
              <a:t>Change of the reference momentum has been selected for compatibility with current SPS slow extraction process</a:t>
            </a:r>
          </a:p>
          <a:p>
            <a:pPr lvl="2"/>
            <a:r>
              <a:rPr lang="en-GB" sz="1600" dirty="0"/>
              <a:t>The beam is </a:t>
            </a:r>
            <a:r>
              <a:rPr lang="en-GB" sz="1600" dirty="0" err="1"/>
              <a:t>debunched</a:t>
            </a:r>
            <a:r>
              <a:rPr lang="en-GB" sz="1600" dirty="0"/>
              <a:t> prior to extraction</a:t>
            </a:r>
          </a:p>
          <a:p>
            <a:pPr lvl="2"/>
            <a:r>
              <a:rPr lang="en-GB" sz="1600" dirty="0"/>
              <a:t>Large negative chromaticity is used</a:t>
            </a:r>
          </a:p>
          <a:p>
            <a:pPr lvl="2"/>
            <a:r>
              <a:rPr lang="en-GB" sz="1600" dirty="0"/>
              <a:t>All magnetic elements are varied with the change of reference momentum</a:t>
            </a:r>
          </a:p>
          <a:p>
            <a:pPr lvl="1"/>
            <a:r>
              <a:rPr lang="en-GB" sz="1700" dirty="0"/>
              <a:t>This approach keeps the phase-space topology almost constant (Constant Optics Slow Extraction - </a:t>
            </a:r>
            <a:r>
              <a:rPr lang="en-GB" sz="1700" b="1" dirty="0"/>
              <a:t>COSE</a:t>
            </a:r>
            <a:r>
              <a:rPr lang="en-GB" sz="1700" dirty="0"/>
              <a:t>)</a:t>
            </a:r>
          </a:p>
        </p:txBody>
      </p:sp>
    </p:spTree>
    <p:extLst>
      <p:ext uri="{BB962C8B-B14F-4D97-AF65-F5344CB8AC3E}">
        <p14:creationId xmlns:p14="http://schemas.microsoft.com/office/powerpoint/2010/main" val="336452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7B1B-650F-2C8E-F1EA-E2B05CA4C2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DD1779-7390-F7D0-810D-ADC23344224E}"/>
              </a:ext>
            </a:extLst>
          </p:cNvPr>
          <p:cNvSpPr>
            <a:spLocks noGrp="1"/>
          </p:cNvSpPr>
          <p:nvPr>
            <p:ph type="title"/>
          </p:nvPr>
        </p:nvSpPr>
        <p:spPr>
          <a:xfrm>
            <a:off x="407988" y="373593"/>
            <a:ext cx="11376025" cy="1065742"/>
          </a:xfrm>
        </p:spPr>
        <p:txBody>
          <a:bodyPr anchor="t">
            <a:normAutofit/>
          </a:bodyPr>
          <a:lstStyle/>
          <a:p>
            <a:r>
              <a:rPr lang="en-GB" dirty="0"/>
              <a:t>Simulation results</a:t>
            </a:r>
          </a:p>
        </p:txBody>
      </p:sp>
      <p:sp>
        <p:nvSpPr>
          <p:cNvPr id="2" name="Content Placeholder 1">
            <a:extLst>
              <a:ext uri="{FF2B5EF4-FFF2-40B4-BE49-F238E27FC236}">
                <a16:creationId xmlns:a16="http://schemas.microsoft.com/office/drawing/2014/main" id="{5B943B3C-185B-1E89-9F68-FD365F2A41B9}"/>
              </a:ext>
            </a:extLst>
          </p:cNvPr>
          <p:cNvSpPr>
            <a:spLocks noGrp="1"/>
          </p:cNvSpPr>
          <p:nvPr>
            <p:ph sz="half" idx="1"/>
          </p:nvPr>
        </p:nvSpPr>
        <p:spPr>
          <a:xfrm>
            <a:off x="407987" y="1592264"/>
            <a:ext cx="4823917" cy="4608512"/>
          </a:xfrm>
        </p:spPr>
        <p:txBody>
          <a:bodyPr>
            <a:normAutofit/>
          </a:bodyPr>
          <a:lstStyle/>
          <a:p>
            <a:r>
              <a:rPr lang="en-GB" sz="1600" dirty="0"/>
              <a:t>Some considerations</a:t>
            </a:r>
          </a:p>
          <a:p>
            <a:pPr lvl="1"/>
            <a:r>
              <a:rPr lang="en-GB" sz="1600" dirty="0"/>
              <a:t>A simple 4D polynomial map (</a:t>
            </a:r>
            <a:r>
              <a:rPr lang="en-GB" sz="1600" dirty="0" err="1"/>
              <a:t>Hénon</a:t>
            </a:r>
            <a:r>
              <a:rPr lang="en-GB" sz="1600" dirty="0"/>
              <a:t> map with </a:t>
            </a:r>
            <a:r>
              <a:rPr lang="en-GB" sz="1600" dirty="0" err="1"/>
              <a:t>sextupoles</a:t>
            </a:r>
            <a:r>
              <a:rPr lang="en-GB" sz="1600" dirty="0"/>
              <a:t> and octupoles), with parameters inspired by the SPS case has been used.</a:t>
            </a:r>
          </a:p>
          <a:p>
            <a:pPr lvl="1"/>
            <a:r>
              <a:rPr lang="en-GB" sz="1600" dirty="0"/>
              <a:t>The Hamiltonian of the system is</a:t>
            </a:r>
          </a:p>
        </p:txBody>
      </p:sp>
      <p:sp>
        <p:nvSpPr>
          <p:cNvPr id="4" name="Date Placeholder 3">
            <a:extLst>
              <a:ext uri="{FF2B5EF4-FFF2-40B4-BE49-F238E27FC236}">
                <a16:creationId xmlns:a16="http://schemas.microsoft.com/office/drawing/2014/main" id="{3E1F9311-4B44-1E63-F559-24C991CE4757}"/>
              </a:ext>
            </a:extLst>
          </p:cNvPr>
          <p:cNvSpPr>
            <a:spLocks noGrp="1"/>
          </p:cNvSpPr>
          <p:nvPr>
            <p:ph type="dt" sz="half" idx="10"/>
          </p:nvPr>
        </p:nvSpPr>
        <p:spPr>
          <a:xfrm>
            <a:off x="9120336" y="6378349"/>
            <a:ext cx="1620788" cy="365125"/>
          </a:xfrm>
        </p:spPr>
        <p:txBody>
          <a:bodyPr anchor="ctr">
            <a:normAutofit/>
          </a:bodyPr>
          <a:lstStyle/>
          <a:p>
            <a:pPr>
              <a:spcAft>
                <a:spcPts val="600"/>
              </a:spcAft>
            </a:pPr>
            <a:r>
              <a:rPr lang="de-CH"/>
              <a:t>06.10.2025</a:t>
            </a:r>
            <a:endParaRPr lang="en-US"/>
          </a:p>
        </p:txBody>
      </p:sp>
      <p:sp>
        <p:nvSpPr>
          <p:cNvPr id="5" name="Footer Placeholder 4">
            <a:extLst>
              <a:ext uri="{FF2B5EF4-FFF2-40B4-BE49-F238E27FC236}">
                <a16:creationId xmlns:a16="http://schemas.microsoft.com/office/drawing/2014/main" id="{93E2B82A-425E-4FB8-74F7-FABCD993E02F}"/>
              </a:ext>
            </a:extLst>
          </p:cNvPr>
          <p:cNvSpPr>
            <a:spLocks noGrp="1"/>
          </p:cNvSpPr>
          <p:nvPr>
            <p:ph type="ftr" sz="quarter" idx="11"/>
          </p:nvPr>
        </p:nvSpPr>
        <p:spPr>
          <a:xfrm>
            <a:off x="4259263" y="6378349"/>
            <a:ext cx="4285010" cy="365125"/>
          </a:xfrm>
        </p:spPr>
        <p:txBody>
          <a:bodyPr anchor="ctr">
            <a:normAutofit/>
          </a:bodyPr>
          <a:lstStyle/>
          <a:p>
            <a:pPr>
              <a:spcAft>
                <a:spcPts val="600"/>
              </a:spcAft>
            </a:pPr>
            <a:r>
              <a:rPr lang="en-US"/>
              <a:t>M. Giovannozzi | Stable islands and bent crystals for slow extraction</a:t>
            </a:r>
          </a:p>
        </p:txBody>
      </p:sp>
      <p:sp>
        <p:nvSpPr>
          <p:cNvPr id="6" name="Slide Number Placeholder 5">
            <a:extLst>
              <a:ext uri="{FF2B5EF4-FFF2-40B4-BE49-F238E27FC236}">
                <a16:creationId xmlns:a16="http://schemas.microsoft.com/office/drawing/2014/main" id="{D81F60A2-7ABB-73EF-5230-11ABF2402968}"/>
              </a:ext>
            </a:extLst>
          </p:cNvPr>
          <p:cNvSpPr>
            <a:spLocks noGrp="1"/>
          </p:cNvSpPr>
          <p:nvPr>
            <p:ph type="sldNum" sz="quarter" idx="12"/>
          </p:nvPr>
        </p:nvSpPr>
        <p:spPr>
          <a:xfrm>
            <a:off x="11107546" y="6378349"/>
            <a:ext cx="681254" cy="365125"/>
          </a:xfrm>
        </p:spPr>
        <p:txBody>
          <a:bodyPr anchor="ctr">
            <a:normAutofit/>
          </a:bodyPr>
          <a:lstStyle/>
          <a:p>
            <a:pPr>
              <a:spcAft>
                <a:spcPts val="600"/>
              </a:spcAft>
            </a:pPr>
            <a:fld id="{36B5EA5A-BC32-A742-B11B-8E7414D5B535}" type="slidenum">
              <a:rPr lang="en-US" smtClean="0"/>
              <a:pPr>
                <a:spcAft>
                  <a:spcPts val="600"/>
                </a:spcAft>
              </a:pPr>
              <a:t>9</a:t>
            </a:fld>
            <a:endParaRPr lang="en-US"/>
          </a:p>
        </p:txBody>
      </p:sp>
      <p:pic>
        <p:nvPicPr>
          <p:cNvPr id="10" name="Picture 9">
            <a:extLst>
              <a:ext uri="{FF2B5EF4-FFF2-40B4-BE49-F238E27FC236}">
                <a16:creationId xmlns:a16="http://schemas.microsoft.com/office/drawing/2014/main" id="{86DB8281-502C-E415-9DBE-F64075E5A7AC}"/>
              </a:ext>
            </a:extLst>
          </p:cNvPr>
          <p:cNvPicPr>
            <a:picLocks noChangeAspect="1"/>
          </p:cNvPicPr>
          <p:nvPr/>
        </p:nvPicPr>
        <p:blipFill>
          <a:blip r:embed="rId2"/>
          <a:stretch>
            <a:fillRect/>
          </a:stretch>
        </p:blipFill>
        <p:spPr>
          <a:xfrm>
            <a:off x="407368" y="4870263"/>
            <a:ext cx="3931383" cy="1999424"/>
          </a:xfrm>
          <a:prstGeom prst="rect">
            <a:avLst/>
          </a:prstGeom>
        </p:spPr>
      </p:pic>
      <p:pic>
        <p:nvPicPr>
          <p:cNvPr id="12" name="Picture 11">
            <a:extLst>
              <a:ext uri="{FF2B5EF4-FFF2-40B4-BE49-F238E27FC236}">
                <a16:creationId xmlns:a16="http://schemas.microsoft.com/office/drawing/2014/main" id="{C9355D5B-EAD5-6973-22D5-965FAB141037}"/>
              </a:ext>
            </a:extLst>
          </p:cNvPr>
          <p:cNvPicPr>
            <a:picLocks noChangeAspect="1"/>
          </p:cNvPicPr>
          <p:nvPr/>
        </p:nvPicPr>
        <p:blipFill>
          <a:blip r:embed="rId3"/>
          <a:stretch>
            <a:fillRect/>
          </a:stretch>
        </p:blipFill>
        <p:spPr>
          <a:xfrm>
            <a:off x="442838" y="2889040"/>
            <a:ext cx="4261444" cy="900000"/>
          </a:xfrm>
          <a:prstGeom prst="rect">
            <a:avLst/>
          </a:prstGeom>
        </p:spPr>
      </p:pic>
      <p:pic>
        <p:nvPicPr>
          <p:cNvPr id="17" name="Picture 16">
            <a:extLst>
              <a:ext uri="{FF2B5EF4-FFF2-40B4-BE49-F238E27FC236}">
                <a16:creationId xmlns:a16="http://schemas.microsoft.com/office/drawing/2014/main" id="{1419448B-F9EC-D6CD-A8EC-D5195E371613}"/>
              </a:ext>
            </a:extLst>
          </p:cNvPr>
          <p:cNvPicPr>
            <a:picLocks noChangeAspect="1"/>
          </p:cNvPicPr>
          <p:nvPr/>
        </p:nvPicPr>
        <p:blipFill>
          <a:blip r:embed="rId4"/>
          <a:stretch>
            <a:fillRect/>
          </a:stretch>
        </p:blipFill>
        <p:spPr>
          <a:xfrm>
            <a:off x="450665" y="3573016"/>
            <a:ext cx="2207645" cy="360000"/>
          </a:xfrm>
          <a:prstGeom prst="rect">
            <a:avLst/>
          </a:prstGeom>
        </p:spPr>
      </p:pic>
      <p:grpSp>
        <p:nvGrpSpPr>
          <p:cNvPr id="21" name="Group 20">
            <a:extLst>
              <a:ext uri="{FF2B5EF4-FFF2-40B4-BE49-F238E27FC236}">
                <a16:creationId xmlns:a16="http://schemas.microsoft.com/office/drawing/2014/main" id="{8358E486-BB04-719B-89DB-DC54677DCF87}"/>
              </a:ext>
            </a:extLst>
          </p:cNvPr>
          <p:cNvGrpSpPr/>
          <p:nvPr/>
        </p:nvGrpSpPr>
        <p:grpSpPr>
          <a:xfrm>
            <a:off x="463170" y="4293096"/>
            <a:ext cx="1469822" cy="576000"/>
            <a:chOff x="7236178" y="4536000"/>
            <a:chExt cx="1469822" cy="576000"/>
          </a:xfrm>
        </p:grpSpPr>
        <p:pic>
          <p:nvPicPr>
            <p:cNvPr id="18" name="Picture 17">
              <a:extLst>
                <a:ext uri="{FF2B5EF4-FFF2-40B4-BE49-F238E27FC236}">
                  <a16:creationId xmlns:a16="http://schemas.microsoft.com/office/drawing/2014/main" id="{DD2D017F-AFC0-719A-2348-40CE6C95DF66}"/>
                </a:ext>
              </a:extLst>
            </p:cNvPr>
            <p:cNvPicPr>
              <a:picLocks noChangeAspect="1"/>
            </p:cNvPicPr>
            <p:nvPr/>
          </p:nvPicPr>
          <p:blipFill>
            <a:blip r:embed="rId5"/>
            <a:stretch>
              <a:fillRect/>
            </a:stretch>
          </p:blipFill>
          <p:spPr>
            <a:xfrm>
              <a:off x="7236178" y="4616804"/>
              <a:ext cx="599825" cy="396000"/>
            </a:xfrm>
            <a:prstGeom prst="rect">
              <a:avLst/>
            </a:prstGeom>
          </p:spPr>
        </p:pic>
        <p:pic>
          <p:nvPicPr>
            <p:cNvPr id="19" name="Picture 18">
              <a:extLst>
                <a:ext uri="{FF2B5EF4-FFF2-40B4-BE49-F238E27FC236}">
                  <a16:creationId xmlns:a16="http://schemas.microsoft.com/office/drawing/2014/main" id="{340737DF-8ECE-029C-5035-F69BC21D91CF}"/>
                </a:ext>
              </a:extLst>
            </p:cNvPr>
            <p:cNvPicPr>
              <a:picLocks noChangeAspect="1"/>
            </p:cNvPicPr>
            <p:nvPr/>
          </p:nvPicPr>
          <p:blipFill>
            <a:blip r:embed="rId6"/>
            <a:stretch>
              <a:fillRect/>
            </a:stretch>
          </p:blipFill>
          <p:spPr>
            <a:xfrm>
              <a:off x="7812000" y="4536000"/>
              <a:ext cx="894000" cy="576000"/>
            </a:xfrm>
            <a:prstGeom prst="rect">
              <a:avLst/>
            </a:prstGeom>
          </p:spPr>
        </p:pic>
      </p:grpSp>
      <p:pic>
        <p:nvPicPr>
          <p:cNvPr id="20" name="Picture 19">
            <a:extLst>
              <a:ext uri="{FF2B5EF4-FFF2-40B4-BE49-F238E27FC236}">
                <a16:creationId xmlns:a16="http://schemas.microsoft.com/office/drawing/2014/main" id="{ACF04BCE-3A3A-866D-4187-6E43B3B747A1}"/>
              </a:ext>
            </a:extLst>
          </p:cNvPr>
          <p:cNvPicPr>
            <a:picLocks noChangeAspect="1"/>
          </p:cNvPicPr>
          <p:nvPr/>
        </p:nvPicPr>
        <p:blipFill>
          <a:blip r:embed="rId7"/>
          <a:stretch>
            <a:fillRect/>
          </a:stretch>
        </p:blipFill>
        <p:spPr>
          <a:xfrm>
            <a:off x="450665" y="3933056"/>
            <a:ext cx="2026591" cy="396000"/>
          </a:xfrm>
          <a:prstGeom prst="rect">
            <a:avLst/>
          </a:prstGeom>
        </p:spPr>
      </p:pic>
      <p:pic>
        <p:nvPicPr>
          <p:cNvPr id="22" name="Picture 21">
            <a:extLst>
              <a:ext uri="{FF2B5EF4-FFF2-40B4-BE49-F238E27FC236}">
                <a16:creationId xmlns:a16="http://schemas.microsoft.com/office/drawing/2014/main" id="{F00B8509-7103-7807-1C91-4F64F56313FB}"/>
              </a:ext>
            </a:extLst>
          </p:cNvPr>
          <p:cNvPicPr>
            <a:picLocks noChangeAspect="1"/>
          </p:cNvPicPr>
          <p:nvPr/>
        </p:nvPicPr>
        <p:blipFill>
          <a:blip r:embed="rId8"/>
          <a:stretch>
            <a:fillRect/>
          </a:stretch>
        </p:blipFill>
        <p:spPr>
          <a:xfrm>
            <a:off x="5664632" y="478355"/>
            <a:ext cx="6120000" cy="3454701"/>
          </a:xfrm>
          <a:prstGeom prst="rect">
            <a:avLst/>
          </a:prstGeom>
        </p:spPr>
      </p:pic>
      <p:pic>
        <p:nvPicPr>
          <p:cNvPr id="23" name="Picture 22">
            <a:extLst>
              <a:ext uri="{FF2B5EF4-FFF2-40B4-BE49-F238E27FC236}">
                <a16:creationId xmlns:a16="http://schemas.microsoft.com/office/drawing/2014/main" id="{2129327A-9055-8572-5D83-B1F7CF1F8ADE}"/>
              </a:ext>
            </a:extLst>
          </p:cNvPr>
          <p:cNvPicPr>
            <a:picLocks noChangeAspect="1"/>
          </p:cNvPicPr>
          <p:nvPr/>
        </p:nvPicPr>
        <p:blipFill>
          <a:blip r:embed="rId9"/>
          <a:stretch>
            <a:fillRect/>
          </a:stretch>
        </p:blipFill>
        <p:spPr>
          <a:xfrm>
            <a:off x="5735960" y="3884064"/>
            <a:ext cx="4500000" cy="3001320"/>
          </a:xfrm>
          <a:prstGeom prst="rect">
            <a:avLst/>
          </a:prstGeom>
        </p:spPr>
      </p:pic>
      <p:sp>
        <p:nvSpPr>
          <p:cNvPr id="24" name="TextBox 23">
            <a:extLst>
              <a:ext uri="{FF2B5EF4-FFF2-40B4-BE49-F238E27FC236}">
                <a16:creationId xmlns:a16="http://schemas.microsoft.com/office/drawing/2014/main" id="{3293FCE9-1E21-9AD5-08CA-D7D49FBD3145}"/>
              </a:ext>
            </a:extLst>
          </p:cNvPr>
          <p:cNvSpPr txBox="1"/>
          <p:nvPr/>
        </p:nvSpPr>
        <p:spPr>
          <a:xfrm>
            <a:off x="6167438" y="173832"/>
            <a:ext cx="5616575" cy="230832"/>
          </a:xfrm>
          <a:prstGeom prst="rect">
            <a:avLst/>
          </a:prstGeom>
          <a:noFill/>
        </p:spPr>
        <p:txBody>
          <a:bodyPr wrap="square" lIns="0" tIns="0" rIns="0" bIns="0" rtlCol="0">
            <a:spAutoFit/>
          </a:bodyPr>
          <a:lstStyle/>
          <a:p>
            <a:pPr algn="l"/>
            <a:r>
              <a:rPr lang="en-GB" sz="1500" dirty="0"/>
              <a:t>The nonlinearities are varied too to control the trapping probability</a:t>
            </a:r>
          </a:p>
        </p:txBody>
      </p:sp>
      <p:sp>
        <p:nvSpPr>
          <p:cNvPr id="25" name="TextBox 24">
            <a:extLst>
              <a:ext uri="{FF2B5EF4-FFF2-40B4-BE49-F238E27FC236}">
                <a16:creationId xmlns:a16="http://schemas.microsoft.com/office/drawing/2014/main" id="{2F453B53-A6C9-05CC-17F9-8055D0187017}"/>
              </a:ext>
            </a:extLst>
          </p:cNvPr>
          <p:cNvSpPr txBox="1"/>
          <p:nvPr/>
        </p:nvSpPr>
        <p:spPr>
          <a:xfrm>
            <a:off x="10235960" y="3988221"/>
            <a:ext cx="1548054" cy="1154162"/>
          </a:xfrm>
          <a:prstGeom prst="rect">
            <a:avLst/>
          </a:prstGeom>
          <a:noFill/>
        </p:spPr>
        <p:txBody>
          <a:bodyPr wrap="square" lIns="0" tIns="0" rIns="0" bIns="0" rtlCol="0">
            <a:spAutoFit/>
          </a:bodyPr>
          <a:lstStyle/>
          <a:p>
            <a:pPr algn="l"/>
            <a:r>
              <a:rPr lang="en-GB" sz="1500" dirty="0"/>
              <a:t>Optimised variation of tune and nonlinearities for the two sides of the resonance</a:t>
            </a:r>
          </a:p>
        </p:txBody>
      </p:sp>
    </p:spTree>
    <p:extLst>
      <p:ext uri="{BB962C8B-B14F-4D97-AF65-F5344CB8AC3E}">
        <p14:creationId xmlns:p14="http://schemas.microsoft.com/office/powerpoint/2010/main" val="162404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_16x9 PPT_v2024.pptx" id="{DFBC6625-1CCB-9E43-8DAE-BEFAD74E24A0}" vid="{9CD4E85F-30DA-2443-B3AE-B766ED3BC7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6435</TotalTime>
  <Words>2406</Words>
  <Application>Microsoft Macintosh PowerPoint</Application>
  <PresentationFormat>Widescreen</PresentationFormat>
  <Paragraphs>284</Paragraphs>
  <Slides>25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Symbol</vt:lpstr>
      <vt:lpstr>Office Theme</vt:lpstr>
      <vt:lpstr>Stable islands and bent crystals for slow extraction</vt:lpstr>
      <vt:lpstr>Outline</vt:lpstr>
      <vt:lpstr>Introduction</vt:lpstr>
      <vt:lpstr>Introduction</vt:lpstr>
      <vt:lpstr>Introduction</vt:lpstr>
      <vt:lpstr>Proposed method</vt:lpstr>
      <vt:lpstr>Proposed method</vt:lpstr>
      <vt:lpstr>Proposed method</vt:lpstr>
      <vt:lpstr>Simulation results</vt:lpstr>
      <vt:lpstr>Simulation results</vt:lpstr>
      <vt:lpstr>Simulation results</vt:lpstr>
      <vt:lpstr>Simulation results</vt:lpstr>
      <vt:lpstr>Simulation results</vt:lpstr>
      <vt:lpstr>Proof-of-principle test at CERN SPS </vt:lpstr>
      <vt:lpstr>Proof-of-principle test at CERN SPS </vt:lpstr>
      <vt:lpstr>Proof-of-principle test at CERN SPS </vt:lpstr>
      <vt:lpstr>Proof-of-principle test at CERN SPS </vt:lpstr>
      <vt:lpstr>Proof-of-principle test at CERN SPS </vt:lpstr>
      <vt:lpstr>Proof-of-principle test at CERN SPS </vt:lpstr>
      <vt:lpstr>Proof-of-principle test at CERN SPS </vt:lpstr>
      <vt:lpstr>Proof-of-principle test at CERN SPS </vt:lpstr>
      <vt:lpstr>Conclusions and outlook</vt:lpstr>
      <vt:lpstr>PowerPoint Presentation</vt:lpstr>
      <vt:lpstr>Selected references - I</vt:lpstr>
      <vt:lpstr>Selected references -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Massimo Giovannozzi</dc:creator>
  <cp:lastModifiedBy>Massimo Giovannozzi</cp:lastModifiedBy>
  <cp:revision>160</cp:revision>
  <cp:lastPrinted>2020-01-30T13:49:18Z</cp:lastPrinted>
  <dcterms:created xsi:type="dcterms:W3CDTF">2025-10-02T07:29:25Z</dcterms:created>
  <dcterms:modified xsi:type="dcterms:W3CDTF">2025-10-06T18:45:15Z</dcterms:modified>
</cp:coreProperties>
</file>