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1732" r:id="rId3"/>
    <p:sldId id="1734" r:id="rId4"/>
    <p:sldId id="1733" r:id="rId5"/>
    <p:sldId id="1673" r:id="rId6"/>
    <p:sldId id="1726" r:id="rId7"/>
    <p:sldId id="1737" r:id="rId8"/>
    <p:sldId id="1715" r:id="rId9"/>
    <p:sldId id="1743" r:id="rId10"/>
    <p:sldId id="1739" r:id="rId11"/>
    <p:sldId id="1744" r:id="rId12"/>
    <p:sldId id="1745" r:id="rId13"/>
    <p:sldId id="1747" r:id="rId14"/>
    <p:sldId id="1746" r:id="rId15"/>
    <p:sldId id="1748" r:id="rId16"/>
    <p:sldId id="1740" r:id="rId17"/>
    <p:sldId id="1712" r:id="rId18"/>
    <p:sldId id="277" r:id="rId19"/>
    <p:sldId id="1749" r:id="rId20"/>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FF"/>
    <a:srgbClr val="5F5F5F"/>
    <a:srgbClr val="6E6E6E"/>
    <a:srgbClr val="A8A8AE"/>
    <a:srgbClr val="3BB471"/>
    <a:srgbClr val="FFCCCC"/>
    <a:srgbClr val="FF7E0D"/>
    <a:srgbClr val="1E76B3"/>
    <a:srgbClr val="FF7000"/>
    <a:srgbClr val="285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616011-9738-0579-ADF7-3CEE4CE8EEA3}">
  <a:tblStyle styleId="{66616011-9738-0579-ADF7-3CEE4CE8EEA3}" styleName="Medium Style 2 - Accent 1">
    <a:wholeTbl>
      <a:tcTxStyle>
        <a:fontRef idx="minor"/>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hemeClr val="lt1"/>
      </a:tcTxStyle>
      <a:tcStyle>
        <a:tcBdr/>
        <a:fill>
          <a:solidFill>
            <a:schemeClr val="accent1"/>
          </a:solidFill>
        </a:fill>
      </a:tcStyle>
    </a:lastCol>
    <a:firstCol>
      <a:tcTxStyle b="on">
        <a:fontRef idx="minor"/>
        <a:schemeClr val="lt1"/>
      </a:tcTxStyle>
      <a:tcStyle>
        <a:tcBdr/>
        <a:fill>
          <a:solidFill>
            <a:schemeClr val="accent1"/>
          </a:solidFill>
        </a:fill>
      </a:tcStyle>
    </a:firstCol>
    <a:lastRow>
      <a:tcTxStyle b="on">
        <a:fontRef idx="minor"/>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46"/>
    <p:restoredTop sz="94716"/>
  </p:normalViewPr>
  <p:slideViewPr>
    <p:cSldViewPr snapToGrid="0">
      <p:cViewPr varScale="1">
        <p:scale>
          <a:sx n="123" d="100"/>
          <a:sy n="123" d="100"/>
        </p:scale>
        <p:origin x="216" y="2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4EE057A-F099-0D41-AE85-F54F796B1A65}" type="datetimeFigureOut">
              <a:rPr lang="en-RU" smtClean="0"/>
              <a:t>10/6/25</a:t>
            </a:fld>
            <a:endParaRPr lang="en-R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BF8E264-38AF-264B-B2B5-3DDA52C70CF9}" type="slidenum">
              <a:rPr lang="en-RU" smtClean="0"/>
              <a:t>‹#›</a:t>
            </a:fld>
            <a:endParaRPr lang="en-RU"/>
          </a:p>
        </p:txBody>
      </p:sp>
    </p:spTree>
    <p:extLst>
      <p:ext uri="{BB962C8B-B14F-4D97-AF65-F5344CB8AC3E}">
        <p14:creationId xmlns:p14="http://schemas.microsoft.com/office/powerpoint/2010/main" val="3352608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B9A9E-AC3B-E03B-E953-43489F549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D460C-BD62-2A5F-BEB8-5ABAA3BE9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97450-B340-2554-5B42-DF225523B87B}"/>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A912219B-9D59-70CD-F600-F3A298089E3C}"/>
              </a:ext>
            </a:extLst>
          </p:cNvPr>
          <p:cNvSpPr>
            <a:spLocks noGrp="1"/>
          </p:cNvSpPr>
          <p:nvPr>
            <p:ph type="sldNum" sz="quarter" idx="5"/>
          </p:nvPr>
        </p:nvSpPr>
        <p:spPr/>
        <p:txBody>
          <a:bodyPr/>
          <a:lstStyle/>
          <a:p>
            <a:fld id="{4041E454-B094-CD4C-9FC8-4772C2969308}" type="slidenum">
              <a:rPr lang="en-RU" smtClean="0"/>
              <a:t>2</a:t>
            </a:fld>
            <a:endParaRPr lang="en-RU"/>
          </a:p>
        </p:txBody>
      </p:sp>
    </p:spTree>
    <p:extLst>
      <p:ext uri="{BB962C8B-B14F-4D97-AF65-F5344CB8AC3E}">
        <p14:creationId xmlns:p14="http://schemas.microsoft.com/office/powerpoint/2010/main" val="48867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A5457-D74B-38FC-FACC-F75C08DD1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2E53E-152A-2156-B6D0-7D4B829FFF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E8D89-9008-4551-8DE9-D0071B08B67F}"/>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3FDD4C24-1988-FBED-D0BC-16AC10C4912E}"/>
              </a:ext>
            </a:extLst>
          </p:cNvPr>
          <p:cNvSpPr>
            <a:spLocks noGrp="1"/>
          </p:cNvSpPr>
          <p:nvPr>
            <p:ph type="sldNum" sz="quarter" idx="5"/>
          </p:nvPr>
        </p:nvSpPr>
        <p:spPr/>
        <p:txBody>
          <a:bodyPr/>
          <a:lstStyle/>
          <a:p>
            <a:fld id="{4041E454-B094-CD4C-9FC8-4772C2969308}" type="slidenum">
              <a:rPr lang="en-RU" smtClean="0"/>
              <a:t>11</a:t>
            </a:fld>
            <a:endParaRPr lang="en-RU"/>
          </a:p>
        </p:txBody>
      </p:sp>
    </p:spTree>
    <p:extLst>
      <p:ext uri="{BB962C8B-B14F-4D97-AF65-F5344CB8AC3E}">
        <p14:creationId xmlns:p14="http://schemas.microsoft.com/office/powerpoint/2010/main" val="221830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CF56-C16D-E8FD-E99E-7C623101E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C1045-CBE6-3462-9032-8012DB54B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0B38E-FD38-AA4F-BB4A-5A27816D6DCB}"/>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253F88CA-6083-A3A4-C1B8-72B6C4AF26C0}"/>
              </a:ext>
            </a:extLst>
          </p:cNvPr>
          <p:cNvSpPr>
            <a:spLocks noGrp="1"/>
          </p:cNvSpPr>
          <p:nvPr>
            <p:ph type="sldNum" sz="quarter" idx="5"/>
          </p:nvPr>
        </p:nvSpPr>
        <p:spPr/>
        <p:txBody>
          <a:bodyPr/>
          <a:lstStyle/>
          <a:p>
            <a:fld id="{4041E454-B094-CD4C-9FC8-4772C2969308}" type="slidenum">
              <a:rPr lang="en-RU" smtClean="0"/>
              <a:t>12</a:t>
            </a:fld>
            <a:endParaRPr lang="en-RU"/>
          </a:p>
        </p:txBody>
      </p:sp>
    </p:spTree>
    <p:extLst>
      <p:ext uri="{BB962C8B-B14F-4D97-AF65-F5344CB8AC3E}">
        <p14:creationId xmlns:p14="http://schemas.microsoft.com/office/powerpoint/2010/main" val="2468220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D9BCC-84B2-03D6-28B6-F17FEACFE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A9BF8-1971-8B10-C062-B7E6228A7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0BB77-0A2D-2E9B-2F2D-0767BC6ABDB2}"/>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631A419E-EE84-1439-B81E-C7D13E9E35C8}"/>
              </a:ext>
            </a:extLst>
          </p:cNvPr>
          <p:cNvSpPr>
            <a:spLocks noGrp="1"/>
          </p:cNvSpPr>
          <p:nvPr>
            <p:ph type="sldNum" sz="quarter" idx="5"/>
          </p:nvPr>
        </p:nvSpPr>
        <p:spPr/>
        <p:txBody>
          <a:bodyPr/>
          <a:lstStyle/>
          <a:p>
            <a:fld id="{4041E454-B094-CD4C-9FC8-4772C2969308}" type="slidenum">
              <a:rPr lang="en-RU" smtClean="0"/>
              <a:t>13</a:t>
            </a:fld>
            <a:endParaRPr lang="en-RU"/>
          </a:p>
        </p:txBody>
      </p:sp>
    </p:spTree>
    <p:extLst>
      <p:ext uri="{BB962C8B-B14F-4D97-AF65-F5344CB8AC3E}">
        <p14:creationId xmlns:p14="http://schemas.microsoft.com/office/powerpoint/2010/main" val="320880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F04E-2377-C259-BDFD-B33A83196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9D99E-6482-D66F-EA48-C441F3CBB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EFC48-14A1-155C-E701-3FC8F7D451F0}"/>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EC99A0F2-E5F9-EE2E-CE42-3A97D793AA86}"/>
              </a:ext>
            </a:extLst>
          </p:cNvPr>
          <p:cNvSpPr>
            <a:spLocks noGrp="1"/>
          </p:cNvSpPr>
          <p:nvPr>
            <p:ph type="sldNum" sz="quarter" idx="5"/>
          </p:nvPr>
        </p:nvSpPr>
        <p:spPr/>
        <p:txBody>
          <a:bodyPr/>
          <a:lstStyle/>
          <a:p>
            <a:fld id="{4041E454-B094-CD4C-9FC8-4772C2969308}" type="slidenum">
              <a:rPr lang="en-RU" smtClean="0"/>
              <a:t>14</a:t>
            </a:fld>
            <a:endParaRPr lang="en-RU"/>
          </a:p>
        </p:txBody>
      </p:sp>
    </p:spTree>
    <p:extLst>
      <p:ext uri="{BB962C8B-B14F-4D97-AF65-F5344CB8AC3E}">
        <p14:creationId xmlns:p14="http://schemas.microsoft.com/office/powerpoint/2010/main" val="224516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1016F-7AF0-1B52-B5F1-B52EB4F4E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84511-CAFB-CC36-7786-E5AEB2960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2B4059-18DE-309D-1ABA-8ED4252FA6C8}"/>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0C1F0D62-3689-B9DC-1AED-6195F28B3ACC}"/>
              </a:ext>
            </a:extLst>
          </p:cNvPr>
          <p:cNvSpPr>
            <a:spLocks noGrp="1"/>
          </p:cNvSpPr>
          <p:nvPr>
            <p:ph type="sldNum" sz="quarter" idx="5"/>
          </p:nvPr>
        </p:nvSpPr>
        <p:spPr/>
        <p:txBody>
          <a:bodyPr/>
          <a:lstStyle/>
          <a:p>
            <a:fld id="{4041E454-B094-CD4C-9FC8-4772C2969308}" type="slidenum">
              <a:rPr lang="en-RU" smtClean="0"/>
              <a:t>15</a:t>
            </a:fld>
            <a:endParaRPr lang="en-RU"/>
          </a:p>
        </p:txBody>
      </p:sp>
    </p:spTree>
    <p:extLst>
      <p:ext uri="{BB962C8B-B14F-4D97-AF65-F5344CB8AC3E}">
        <p14:creationId xmlns:p14="http://schemas.microsoft.com/office/powerpoint/2010/main" val="1192709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C6316-F8E0-A6E2-1A26-0D8A75B75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D6F22-2313-9D47-55C6-E7F77A711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CC141-4C5F-07BD-6541-7C3024534C56}"/>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7D0E9260-77C1-4F1E-7478-A655995469C4}"/>
              </a:ext>
            </a:extLst>
          </p:cNvPr>
          <p:cNvSpPr>
            <a:spLocks noGrp="1"/>
          </p:cNvSpPr>
          <p:nvPr>
            <p:ph type="sldNum" sz="quarter" idx="5"/>
          </p:nvPr>
        </p:nvSpPr>
        <p:spPr/>
        <p:txBody>
          <a:bodyPr/>
          <a:lstStyle/>
          <a:p>
            <a:fld id="{4041E454-B094-CD4C-9FC8-4772C2969308}" type="slidenum">
              <a:rPr lang="en-RU" smtClean="0"/>
              <a:t>16</a:t>
            </a:fld>
            <a:endParaRPr lang="en-RU"/>
          </a:p>
        </p:txBody>
      </p:sp>
    </p:spTree>
    <p:extLst>
      <p:ext uri="{BB962C8B-B14F-4D97-AF65-F5344CB8AC3E}">
        <p14:creationId xmlns:p14="http://schemas.microsoft.com/office/powerpoint/2010/main" val="177667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a:p>
        </p:txBody>
      </p:sp>
      <p:sp>
        <p:nvSpPr>
          <p:cNvPr id="4" name="Slide Number Placeholder 3"/>
          <p:cNvSpPr>
            <a:spLocks noGrp="1"/>
          </p:cNvSpPr>
          <p:nvPr>
            <p:ph type="sldNum" sz="quarter" idx="5"/>
          </p:nvPr>
        </p:nvSpPr>
        <p:spPr/>
        <p:txBody>
          <a:bodyPr/>
          <a:lstStyle/>
          <a:p>
            <a:fld id="{4041E454-B094-CD4C-9FC8-4772C2969308}" type="slidenum">
              <a:rPr lang="en-RU" smtClean="0"/>
              <a:t>18</a:t>
            </a:fld>
            <a:endParaRPr lang="en-RU"/>
          </a:p>
        </p:txBody>
      </p:sp>
    </p:spTree>
    <p:extLst>
      <p:ext uri="{BB962C8B-B14F-4D97-AF65-F5344CB8AC3E}">
        <p14:creationId xmlns:p14="http://schemas.microsoft.com/office/powerpoint/2010/main" val="2524353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B231-2F5F-0A1E-B30B-6F085F5AF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B1577-DD21-C173-4576-38702009D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1D52B-0D31-2EDB-C33F-552636B53937}"/>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ECE56709-CDAA-06BE-B6FE-65380269E824}"/>
              </a:ext>
            </a:extLst>
          </p:cNvPr>
          <p:cNvSpPr>
            <a:spLocks noGrp="1"/>
          </p:cNvSpPr>
          <p:nvPr>
            <p:ph type="sldNum" sz="quarter" idx="5"/>
          </p:nvPr>
        </p:nvSpPr>
        <p:spPr/>
        <p:txBody>
          <a:bodyPr/>
          <a:lstStyle/>
          <a:p>
            <a:fld id="{4041E454-B094-CD4C-9FC8-4772C2969308}" type="slidenum">
              <a:rPr lang="en-RU" smtClean="0"/>
              <a:t>19</a:t>
            </a:fld>
            <a:endParaRPr lang="en-RU"/>
          </a:p>
        </p:txBody>
      </p:sp>
    </p:spTree>
    <p:extLst>
      <p:ext uri="{BB962C8B-B14F-4D97-AF65-F5344CB8AC3E}">
        <p14:creationId xmlns:p14="http://schemas.microsoft.com/office/powerpoint/2010/main" val="56343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14C4A-D2FC-66DD-3451-2B3CEB8AA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FC585-D89F-955F-1D07-15207845E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DEA24-1E1B-070B-B8E4-21C13FAE2E04}"/>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2F706E0C-927F-D900-F9F4-B3EFBC104D2F}"/>
              </a:ext>
            </a:extLst>
          </p:cNvPr>
          <p:cNvSpPr>
            <a:spLocks noGrp="1"/>
          </p:cNvSpPr>
          <p:nvPr>
            <p:ph type="sldNum" sz="quarter" idx="5"/>
          </p:nvPr>
        </p:nvSpPr>
        <p:spPr/>
        <p:txBody>
          <a:bodyPr/>
          <a:lstStyle/>
          <a:p>
            <a:fld id="{4041E454-B094-CD4C-9FC8-4772C2969308}" type="slidenum">
              <a:rPr lang="en-RU" smtClean="0"/>
              <a:t>3</a:t>
            </a:fld>
            <a:endParaRPr lang="en-RU"/>
          </a:p>
        </p:txBody>
      </p:sp>
    </p:spTree>
    <p:extLst>
      <p:ext uri="{BB962C8B-B14F-4D97-AF65-F5344CB8AC3E}">
        <p14:creationId xmlns:p14="http://schemas.microsoft.com/office/powerpoint/2010/main" val="63048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671B-1E4C-9A42-8202-9A2EDC207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12AE5-C927-8970-313F-46ED3C25F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E0989-A193-0032-19A0-697159AC2319}"/>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0375A12D-7C9F-EF95-B2AF-0FDAA86E6170}"/>
              </a:ext>
            </a:extLst>
          </p:cNvPr>
          <p:cNvSpPr>
            <a:spLocks noGrp="1"/>
          </p:cNvSpPr>
          <p:nvPr>
            <p:ph type="sldNum" sz="quarter" idx="5"/>
          </p:nvPr>
        </p:nvSpPr>
        <p:spPr/>
        <p:txBody>
          <a:bodyPr/>
          <a:lstStyle/>
          <a:p>
            <a:fld id="{4041E454-B094-CD4C-9FC8-4772C2969308}" type="slidenum">
              <a:rPr lang="en-RU" smtClean="0"/>
              <a:t>4</a:t>
            </a:fld>
            <a:endParaRPr lang="en-RU"/>
          </a:p>
        </p:txBody>
      </p:sp>
    </p:spTree>
    <p:extLst>
      <p:ext uri="{BB962C8B-B14F-4D97-AF65-F5344CB8AC3E}">
        <p14:creationId xmlns:p14="http://schemas.microsoft.com/office/powerpoint/2010/main" val="339315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a:p>
        </p:txBody>
      </p:sp>
      <p:sp>
        <p:nvSpPr>
          <p:cNvPr id="4" name="Slide Number Placeholder 3"/>
          <p:cNvSpPr>
            <a:spLocks noGrp="1"/>
          </p:cNvSpPr>
          <p:nvPr>
            <p:ph type="sldNum" sz="quarter" idx="5"/>
          </p:nvPr>
        </p:nvSpPr>
        <p:spPr/>
        <p:txBody>
          <a:bodyPr/>
          <a:lstStyle/>
          <a:p>
            <a:fld id="{4041E454-B094-CD4C-9FC8-4772C2969308}" type="slidenum">
              <a:rPr lang="en-RU" smtClean="0"/>
              <a:t>5</a:t>
            </a:fld>
            <a:endParaRPr lang="en-RU"/>
          </a:p>
        </p:txBody>
      </p:sp>
    </p:spTree>
    <p:extLst>
      <p:ext uri="{BB962C8B-B14F-4D97-AF65-F5344CB8AC3E}">
        <p14:creationId xmlns:p14="http://schemas.microsoft.com/office/powerpoint/2010/main" val="19189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5931D-D07B-288B-5199-EAE6546CD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120E2-E0A1-EA16-6A12-6AE64B236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A4523-C16A-E2DC-4539-3D7A20881D82}"/>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70396BFF-05A4-E3B6-756D-F941D9F3D32C}"/>
              </a:ext>
            </a:extLst>
          </p:cNvPr>
          <p:cNvSpPr>
            <a:spLocks noGrp="1"/>
          </p:cNvSpPr>
          <p:nvPr>
            <p:ph type="sldNum" sz="quarter" idx="5"/>
          </p:nvPr>
        </p:nvSpPr>
        <p:spPr/>
        <p:txBody>
          <a:bodyPr/>
          <a:lstStyle/>
          <a:p>
            <a:fld id="{4041E454-B094-CD4C-9FC8-4772C2969308}" type="slidenum">
              <a:rPr lang="en-RU" smtClean="0"/>
              <a:t>6</a:t>
            </a:fld>
            <a:endParaRPr lang="en-RU"/>
          </a:p>
        </p:txBody>
      </p:sp>
    </p:spTree>
    <p:extLst>
      <p:ext uri="{BB962C8B-B14F-4D97-AF65-F5344CB8AC3E}">
        <p14:creationId xmlns:p14="http://schemas.microsoft.com/office/powerpoint/2010/main" val="57753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EB64-4B4E-0863-39DD-623DF058F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A5AD1-A25D-D8FA-626B-80C78265B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AE223-0B6D-97D0-5742-469DEAB1DB7F}"/>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19F2553E-DDA5-C63B-7CCA-2F01956F13CD}"/>
              </a:ext>
            </a:extLst>
          </p:cNvPr>
          <p:cNvSpPr>
            <a:spLocks noGrp="1"/>
          </p:cNvSpPr>
          <p:nvPr>
            <p:ph type="sldNum" sz="quarter" idx="5"/>
          </p:nvPr>
        </p:nvSpPr>
        <p:spPr/>
        <p:txBody>
          <a:bodyPr/>
          <a:lstStyle/>
          <a:p>
            <a:fld id="{4041E454-B094-CD4C-9FC8-4772C2969308}" type="slidenum">
              <a:rPr lang="en-RU" smtClean="0"/>
              <a:t>7</a:t>
            </a:fld>
            <a:endParaRPr lang="en-RU"/>
          </a:p>
        </p:txBody>
      </p:sp>
    </p:spTree>
    <p:extLst>
      <p:ext uri="{BB962C8B-B14F-4D97-AF65-F5344CB8AC3E}">
        <p14:creationId xmlns:p14="http://schemas.microsoft.com/office/powerpoint/2010/main" val="30882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153EF-AE79-4F7D-0CFE-042822E2F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5116B-A7C8-50FF-F493-02A41B823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D9C5C-DCBD-7C09-B189-CBF4E7A1B0FF}"/>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B3FF41B0-9391-6427-7D19-728D8260B64A}"/>
              </a:ext>
            </a:extLst>
          </p:cNvPr>
          <p:cNvSpPr>
            <a:spLocks noGrp="1"/>
          </p:cNvSpPr>
          <p:nvPr>
            <p:ph type="sldNum" sz="quarter" idx="5"/>
          </p:nvPr>
        </p:nvSpPr>
        <p:spPr/>
        <p:txBody>
          <a:bodyPr/>
          <a:lstStyle/>
          <a:p>
            <a:fld id="{4041E454-B094-CD4C-9FC8-4772C2969308}" type="slidenum">
              <a:rPr lang="en-RU" smtClean="0"/>
              <a:t>8</a:t>
            </a:fld>
            <a:endParaRPr lang="en-RU"/>
          </a:p>
        </p:txBody>
      </p:sp>
    </p:spTree>
    <p:extLst>
      <p:ext uri="{BB962C8B-B14F-4D97-AF65-F5344CB8AC3E}">
        <p14:creationId xmlns:p14="http://schemas.microsoft.com/office/powerpoint/2010/main" val="4006942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DF87-79EF-07A3-0ABA-5E52E71F9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690AB-AED5-FD40-0311-A11B53C9C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20CD3-3711-12BE-9D18-5ECAE9D74560}"/>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4E2506C9-9F8A-773C-8636-702BA5E3BCE6}"/>
              </a:ext>
            </a:extLst>
          </p:cNvPr>
          <p:cNvSpPr>
            <a:spLocks noGrp="1"/>
          </p:cNvSpPr>
          <p:nvPr>
            <p:ph type="sldNum" sz="quarter" idx="5"/>
          </p:nvPr>
        </p:nvSpPr>
        <p:spPr/>
        <p:txBody>
          <a:bodyPr/>
          <a:lstStyle/>
          <a:p>
            <a:fld id="{4041E454-B094-CD4C-9FC8-4772C2969308}" type="slidenum">
              <a:rPr lang="en-RU" smtClean="0"/>
              <a:t>9</a:t>
            </a:fld>
            <a:endParaRPr lang="en-RU"/>
          </a:p>
        </p:txBody>
      </p:sp>
    </p:spTree>
    <p:extLst>
      <p:ext uri="{BB962C8B-B14F-4D97-AF65-F5344CB8AC3E}">
        <p14:creationId xmlns:p14="http://schemas.microsoft.com/office/powerpoint/2010/main" val="1506966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14610-CBBE-9DFD-F169-E0FDF85D3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5AD1F-98F5-748F-2E92-903523534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D90C9-E4C9-0879-B0FD-791F6DBAAE5D}"/>
              </a:ext>
            </a:extLst>
          </p:cNvPr>
          <p:cNvSpPr>
            <a:spLocks noGrp="1"/>
          </p:cNvSpPr>
          <p:nvPr>
            <p:ph type="body" idx="1"/>
          </p:nvPr>
        </p:nvSpPr>
        <p:spPr/>
        <p:txBody>
          <a:bodyPr/>
          <a:lstStyle/>
          <a:p>
            <a:endParaRPr lang="en-RU"/>
          </a:p>
        </p:txBody>
      </p:sp>
      <p:sp>
        <p:nvSpPr>
          <p:cNvPr id="4" name="Slide Number Placeholder 3">
            <a:extLst>
              <a:ext uri="{FF2B5EF4-FFF2-40B4-BE49-F238E27FC236}">
                <a16:creationId xmlns:a16="http://schemas.microsoft.com/office/drawing/2014/main" id="{716E4016-9FCB-2407-6AD8-66EF715E4DD9}"/>
              </a:ext>
            </a:extLst>
          </p:cNvPr>
          <p:cNvSpPr>
            <a:spLocks noGrp="1"/>
          </p:cNvSpPr>
          <p:nvPr>
            <p:ph type="sldNum" sz="quarter" idx="5"/>
          </p:nvPr>
        </p:nvSpPr>
        <p:spPr/>
        <p:txBody>
          <a:bodyPr/>
          <a:lstStyle/>
          <a:p>
            <a:fld id="{4041E454-B094-CD4C-9FC8-4772C2969308}" type="slidenum">
              <a:rPr lang="en-RU" smtClean="0"/>
              <a:t>10</a:t>
            </a:fld>
            <a:endParaRPr lang="en-RU"/>
          </a:p>
        </p:txBody>
      </p:sp>
    </p:spTree>
    <p:extLst>
      <p:ext uri="{BB962C8B-B14F-4D97-AF65-F5344CB8AC3E}">
        <p14:creationId xmlns:p14="http://schemas.microsoft.com/office/powerpoint/2010/main" val="1862736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Slide">
    <p:bg>
      <p:bgPr>
        <a:solidFill>
          <a:schemeClr val="tx1"/>
        </a:solidFill>
        <a:effectLst/>
      </p:bgPr>
    </p:bg>
    <p:spTree>
      <p:nvGrpSpPr>
        <p:cNvPr id="1" name=""/>
        <p:cNvGrpSpPr/>
        <p:nvPr/>
      </p:nvGrpSpPr>
      <p:grpSpPr bwMode="auto">
        <a:xfrm>
          <a:off x="0" y="0"/>
          <a:ext cx="0" cy="0"/>
          <a:chOff x="0" y="0"/>
          <a:chExt cx="0" cy="0"/>
        </a:xfrm>
      </p:grpSpPr>
      <p:pic>
        <p:nvPicPr>
          <p:cNvPr id="4" name="Image 2" descr="logooutline.eps"/>
          <p:cNvPicPr>
            <a:picLocks noChangeAspect="1"/>
          </p:cNvPicPr>
          <p:nvPr/>
        </p:nvPicPr>
        <p:blipFill>
          <a:blip r:embed="rId2"/>
          <a:stretch/>
        </p:blipFill>
        <p:spPr bwMode="auto">
          <a:xfrm>
            <a:off x="4836403" y="2169047"/>
            <a:ext cx="2520000" cy="249467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ext and Pictur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9" y="373593"/>
            <a:ext cx="5616574" cy="1065742"/>
          </a:xfrm>
        </p:spPr>
        <p:txBody>
          <a:bodyPr/>
          <a:lstStyle/>
          <a:p>
            <a:pPr>
              <a:defRPr/>
            </a:pPr>
            <a:r>
              <a:rPr lang="en-US"/>
              <a:t>Click to edit Master title style</a:t>
            </a:r>
          </a:p>
        </p:txBody>
      </p:sp>
      <p:sp>
        <p:nvSpPr>
          <p:cNvPr id="3" name="Content Placeholder 2"/>
          <p:cNvSpPr>
            <a:spLocks noGrp="1"/>
          </p:cNvSpPr>
          <p:nvPr>
            <p:ph sz="half" idx="1"/>
          </p:nvPr>
        </p:nvSpPr>
        <p:spPr bwMode="auto">
          <a:xfrm>
            <a:off x="407987" y="1598658"/>
            <a:ext cx="5616575" cy="4608512"/>
          </a:xfrm>
        </p:spPr>
        <p:txBody>
          <a:bodyPr/>
          <a:lstStyle>
            <a:lvl1pPr>
              <a:defRPr>
                <a:solidFill>
                  <a:schemeClr val="tx2">
                    <a:lumMod val="50000"/>
                  </a:schemeClr>
                </a:solidFill>
              </a:defRPr>
            </a:lvl1pPr>
            <a:lvl2pPr>
              <a:lnSpc>
                <a:spcPct val="100000"/>
              </a:lnSpc>
              <a:defRPr/>
            </a:lvl2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9" name="Picture Placeholder 8"/>
          <p:cNvSpPr>
            <a:spLocks noGrp="1"/>
          </p:cNvSpPr>
          <p:nvPr>
            <p:ph type="pic" sz="quarter" idx="13" hasCustomPrompt="1"/>
          </p:nvPr>
        </p:nvSpPr>
        <p:spPr bwMode="auto">
          <a:xfrm>
            <a:off x="6167438" y="0"/>
            <a:ext cx="6024562" cy="6317986"/>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4" name="Date Placeholder 3"/>
          <p:cNvSpPr>
            <a:spLocks noGrp="1"/>
          </p:cNvSpPr>
          <p:nvPr>
            <p:ph type="dt" sz="half" idx="14"/>
          </p:nvPr>
        </p:nvSpPr>
        <p:spPr bwMode="auto"/>
        <p:txBody>
          <a:bodyPr/>
          <a:lstStyle/>
          <a:p>
            <a:pPr>
              <a:defRPr/>
            </a:pPr>
            <a:fld id="{C69AC1C6-AA32-3204-C296-69B47CBF89C5}" type="datetime2">
              <a:rPr lang="en-GB"/>
              <a:t>Monday, 6 October 2025</a:t>
            </a:fld>
            <a:endParaRPr/>
          </a:p>
        </p:txBody>
      </p:sp>
      <p:sp>
        <p:nvSpPr>
          <p:cNvPr id="8" name="Footer Placeholder 7"/>
          <p:cNvSpPr>
            <a:spLocks noGrp="1"/>
          </p:cNvSpPr>
          <p:nvPr>
            <p:ph type="ftr" sz="quarter" idx="15"/>
          </p:nvPr>
        </p:nvSpPr>
        <p:spPr bwMode="auto"/>
        <p:txBody>
          <a:bodyPr/>
          <a:lstStyle/>
          <a:p>
            <a:pPr>
              <a:defRPr/>
            </a:pPr>
            <a:r>
              <a:rPr lang="en-GB"/>
              <a:t>R. Ramjiawan</a:t>
            </a:r>
            <a:endParaRPr/>
          </a:p>
        </p:txBody>
      </p:sp>
      <p:sp>
        <p:nvSpPr>
          <p:cNvPr id="10" name="Slide Number Placeholder 9"/>
          <p:cNvSpPr>
            <a:spLocks noGrp="1"/>
          </p:cNvSpPr>
          <p:nvPr>
            <p:ph type="sldNum" sz="quarter" idx="16"/>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ext and 2 Pictures horizontal">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9" y="373593"/>
            <a:ext cx="11376024" cy="1065742"/>
          </a:xfrm>
        </p:spPr>
        <p:txBody>
          <a:bodyPr/>
          <a:lstStyle/>
          <a:p>
            <a:pPr>
              <a:defRPr/>
            </a:pPr>
            <a:r>
              <a:rPr lang="en-US"/>
              <a:t>Click to edit Master title style</a:t>
            </a:r>
          </a:p>
        </p:txBody>
      </p:sp>
      <p:sp>
        <p:nvSpPr>
          <p:cNvPr id="3" name="Content Placeholder 2"/>
          <p:cNvSpPr>
            <a:spLocks noGrp="1"/>
          </p:cNvSpPr>
          <p:nvPr>
            <p:ph sz="half" idx="1"/>
          </p:nvPr>
        </p:nvSpPr>
        <p:spPr bwMode="auto">
          <a:xfrm>
            <a:off x="407987" y="1598658"/>
            <a:ext cx="5616575" cy="4608512"/>
          </a:xfrm>
        </p:spPr>
        <p:txBody>
          <a:bodyPr/>
          <a:lstStyle>
            <a:lvl1pPr>
              <a:defRPr>
                <a:solidFill>
                  <a:schemeClr val="tx2">
                    <a:lumMod val="50000"/>
                  </a:schemeClr>
                </a:solidFill>
              </a:defRPr>
            </a:lvl1pPr>
            <a:lvl2pPr>
              <a:lnSpc>
                <a:spcPct val="100000"/>
              </a:lnSpc>
              <a:defRPr/>
            </a:lvl2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4" name="Date Placeholder 3"/>
          <p:cNvSpPr>
            <a:spLocks noGrp="1"/>
          </p:cNvSpPr>
          <p:nvPr>
            <p:ph type="dt" sz="half" idx="14"/>
          </p:nvPr>
        </p:nvSpPr>
        <p:spPr bwMode="auto"/>
        <p:txBody>
          <a:bodyPr/>
          <a:lstStyle/>
          <a:p>
            <a:pPr>
              <a:defRPr/>
            </a:pPr>
            <a:fld id="{733273C7-1CFC-EB07-A7E0-881A3661F4F1}" type="datetime2">
              <a:rPr lang="en-GB"/>
              <a:t>Monday, 6 October 2025</a:t>
            </a:fld>
            <a:endParaRPr/>
          </a:p>
        </p:txBody>
      </p:sp>
      <p:sp>
        <p:nvSpPr>
          <p:cNvPr id="8" name="Footer Placeholder 7"/>
          <p:cNvSpPr>
            <a:spLocks noGrp="1"/>
          </p:cNvSpPr>
          <p:nvPr>
            <p:ph type="ftr" sz="quarter" idx="15"/>
          </p:nvPr>
        </p:nvSpPr>
        <p:spPr bwMode="auto"/>
        <p:txBody>
          <a:bodyPr/>
          <a:lstStyle/>
          <a:p>
            <a:pPr>
              <a:defRPr/>
            </a:pPr>
            <a:r>
              <a:rPr lang="en-GB"/>
              <a:t>R. Ramjiawan</a:t>
            </a:r>
            <a:endParaRPr/>
          </a:p>
        </p:txBody>
      </p:sp>
      <p:sp>
        <p:nvSpPr>
          <p:cNvPr id="10" name="Slide Number Placeholder 9"/>
          <p:cNvSpPr>
            <a:spLocks noGrp="1"/>
          </p:cNvSpPr>
          <p:nvPr>
            <p:ph type="sldNum" sz="quarter" idx="16"/>
          </p:nvPr>
        </p:nvSpPr>
        <p:spPr bwMode="auto"/>
        <p:txBody>
          <a:bodyPr/>
          <a:lstStyle/>
          <a:p>
            <a:pPr>
              <a:defRPr/>
            </a:pPr>
            <a:fld id="{6F5466C4-E5CD-4E84-8892-8426DCDF1367}" type="slidenum">
              <a:rPr lang="en-GB"/>
              <a:t>‹#›</a:t>
            </a:fld>
            <a:endParaRPr lang="en-GB"/>
          </a:p>
        </p:txBody>
      </p:sp>
      <p:sp>
        <p:nvSpPr>
          <p:cNvPr id="11" name="Picture Placeholder 5"/>
          <p:cNvSpPr>
            <a:spLocks noGrp="1"/>
          </p:cNvSpPr>
          <p:nvPr>
            <p:ph type="pic" sz="quarter" idx="13" hasCustomPrompt="1"/>
          </p:nvPr>
        </p:nvSpPr>
        <p:spPr bwMode="auto">
          <a:xfrm>
            <a:off x="6167438" y="1592263"/>
            <a:ext cx="5616575" cy="2232025"/>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12" name="Picture Placeholder 5"/>
          <p:cNvSpPr>
            <a:spLocks noGrp="1"/>
          </p:cNvSpPr>
          <p:nvPr>
            <p:ph type="pic" sz="quarter" idx="17" hasCustomPrompt="1"/>
          </p:nvPr>
        </p:nvSpPr>
        <p:spPr bwMode="auto">
          <a:xfrm>
            <a:off x="6167438" y="3969703"/>
            <a:ext cx="5616575" cy="2232025"/>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ext and 4 Pictures">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9" y="373593"/>
            <a:ext cx="11376024" cy="1065742"/>
          </a:xfrm>
        </p:spPr>
        <p:txBody>
          <a:bodyPr/>
          <a:lstStyle/>
          <a:p>
            <a:pPr>
              <a:defRPr/>
            </a:pPr>
            <a:r>
              <a:rPr lang="en-US"/>
              <a:t>Click to edit Master title style</a:t>
            </a:r>
          </a:p>
        </p:txBody>
      </p:sp>
      <p:sp>
        <p:nvSpPr>
          <p:cNvPr id="3" name="Content Placeholder 2"/>
          <p:cNvSpPr>
            <a:spLocks noGrp="1"/>
          </p:cNvSpPr>
          <p:nvPr>
            <p:ph sz="half" idx="1"/>
          </p:nvPr>
        </p:nvSpPr>
        <p:spPr bwMode="auto">
          <a:xfrm>
            <a:off x="407987" y="1598658"/>
            <a:ext cx="3708401" cy="4608512"/>
          </a:xfrm>
        </p:spPr>
        <p:txBody>
          <a:bodyPr/>
          <a:lstStyle>
            <a:lvl1pPr>
              <a:defRPr>
                <a:solidFill>
                  <a:schemeClr val="tx2">
                    <a:lumMod val="50000"/>
                  </a:schemeClr>
                </a:solidFill>
              </a:defRPr>
            </a:lvl1pPr>
            <a:lvl2pPr>
              <a:lnSpc>
                <a:spcPct val="120000"/>
              </a:lnSpc>
              <a:defRPr/>
            </a:lvl2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4" name="Date Placeholder 3"/>
          <p:cNvSpPr>
            <a:spLocks noGrp="1"/>
          </p:cNvSpPr>
          <p:nvPr>
            <p:ph type="dt" sz="half" idx="14"/>
          </p:nvPr>
        </p:nvSpPr>
        <p:spPr bwMode="auto"/>
        <p:txBody>
          <a:bodyPr/>
          <a:lstStyle/>
          <a:p>
            <a:pPr>
              <a:defRPr/>
            </a:pPr>
            <a:fld id="{993CB79D-6DFE-1231-4617-1E6E262C6759}" type="datetime2">
              <a:rPr lang="en-GB"/>
              <a:t>Monday, 6 October 2025</a:t>
            </a:fld>
            <a:endParaRPr/>
          </a:p>
        </p:txBody>
      </p:sp>
      <p:sp>
        <p:nvSpPr>
          <p:cNvPr id="8" name="Footer Placeholder 7"/>
          <p:cNvSpPr>
            <a:spLocks noGrp="1"/>
          </p:cNvSpPr>
          <p:nvPr>
            <p:ph type="ftr" sz="quarter" idx="15"/>
          </p:nvPr>
        </p:nvSpPr>
        <p:spPr bwMode="auto"/>
        <p:txBody>
          <a:bodyPr/>
          <a:lstStyle/>
          <a:p>
            <a:pPr>
              <a:defRPr/>
            </a:pPr>
            <a:r>
              <a:rPr lang="en-GB"/>
              <a:t>R. Ramjiawan</a:t>
            </a:r>
            <a:endParaRPr/>
          </a:p>
        </p:txBody>
      </p:sp>
      <p:sp>
        <p:nvSpPr>
          <p:cNvPr id="10" name="Slide Number Placeholder 9"/>
          <p:cNvSpPr>
            <a:spLocks noGrp="1"/>
          </p:cNvSpPr>
          <p:nvPr>
            <p:ph type="sldNum" sz="quarter" idx="16"/>
          </p:nvPr>
        </p:nvSpPr>
        <p:spPr bwMode="auto"/>
        <p:txBody>
          <a:bodyPr/>
          <a:lstStyle/>
          <a:p>
            <a:pPr>
              <a:defRPr/>
            </a:pPr>
            <a:fld id="{6F5466C4-E5CD-4E84-8892-8426DCDF1367}" type="slidenum">
              <a:rPr lang="en-GB"/>
              <a:t>‹#›</a:t>
            </a:fld>
            <a:endParaRPr lang="en-GB"/>
          </a:p>
        </p:txBody>
      </p:sp>
      <p:sp>
        <p:nvSpPr>
          <p:cNvPr id="9" name="Picture Placeholder 5"/>
          <p:cNvSpPr>
            <a:spLocks noGrp="1"/>
          </p:cNvSpPr>
          <p:nvPr>
            <p:ph type="pic" sz="quarter" idx="13" hasCustomPrompt="1"/>
          </p:nvPr>
        </p:nvSpPr>
        <p:spPr bwMode="auto">
          <a:xfrm>
            <a:off x="8075613" y="1592263"/>
            <a:ext cx="3708400" cy="2232025"/>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13" name="Picture Placeholder 5"/>
          <p:cNvSpPr>
            <a:spLocks noGrp="1"/>
          </p:cNvSpPr>
          <p:nvPr>
            <p:ph type="pic" sz="quarter" idx="17" hasCustomPrompt="1"/>
          </p:nvPr>
        </p:nvSpPr>
        <p:spPr bwMode="auto">
          <a:xfrm>
            <a:off x="8124681" y="3969703"/>
            <a:ext cx="3659332" cy="2232025"/>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14" name="Picture Placeholder 5"/>
          <p:cNvSpPr>
            <a:spLocks noGrp="1"/>
          </p:cNvSpPr>
          <p:nvPr>
            <p:ph type="pic" sz="quarter" idx="18" hasCustomPrompt="1"/>
          </p:nvPr>
        </p:nvSpPr>
        <p:spPr bwMode="auto">
          <a:xfrm>
            <a:off x="4259263" y="1592263"/>
            <a:ext cx="3659332" cy="2232025"/>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15" name="Picture Placeholder 5"/>
          <p:cNvSpPr>
            <a:spLocks noGrp="1"/>
          </p:cNvSpPr>
          <p:nvPr>
            <p:ph type="pic" sz="quarter" idx="19" hasCustomPrompt="1"/>
          </p:nvPr>
        </p:nvSpPr>
        <p:spPr bwMode="auto">
          <a:xfrm>
            <a:off x="4259263" y="3978015"/>
            <a:ext cx="3659332" cy="2232025"/>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ubtitles and 2 Pictures ">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3"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5"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11" name="Picture Placeholder 10"/>
          <p:cNvSpPr>
            <a:spLocks noGrp="1"/>
          </p:cNvSpPr>
          <p:nvPr>
            <p:ph type="pic" sz="quarter" idx="13" hasCustomPrompt="1"/>
          </p:nvPr>
        </p:nvSpPr>
        <p:spPr bwMode="auto">
          <a:xfrm>
            <a:off x="407988" y="2420938"/>
            <a:ext cx="5616575" cy="3779837"/>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4" name="Date Placeholder 3"/>
          <p:cNvSpPr>
            <a:spLocks noGrp="1"/>
          </p:cNvSpPr>
          <p:nvPr>
            <p:ph type="dt" sz="half" idx="15"/>
          </p:nvPr>
        </p:nvSpPr>
        <p:spPr bwMode="auto"/>
        <p:txBody>
          <a:bodyPr/>
          <a:lstStyle/>
          <a:p>
            <a:pPr>
              <a:defRPr/>
            </a:pPr>
            <a:fld id="{61F39E7E-EC18-D0E5-D4D6-AE79EEE8E336}" type="datetime2">
              <a:rPr lang="en-GB"/>
              <a:t>Monday, 6 October 2025</a:t>
            </a:fld>
            <a:endParaRPr/>
          </a:p>
        </p:txBody>
      </p:sp>
      <p:sp>
        <p:nvSpPr>
          <p:cNvPr id="6" name="Footer Placeholder 5"/>
          <p:cNvSpPr>
            <a:spLocks noGrp="1"/>
          </p:cNvSpPr>
          <p:nvPr>
            <p:ph type="ftr" sz="quarter" idx="16"/>
          </p:nvPr>
        </p:nvSpPr>
        <p:spPr bwMode="auto"/>
        <p:txBody>
          <a:bodyPr/>
          <a:lstStyle/>
          <a:p>
            <a:pPr>
              <a:defRPr/>
            </a:pPr>
            <a:r>
              <a:rPr lang="en-GB"/>
              <a:t>R. Ramjiawan</a:t>
            </a:r>
            <a:endParaRPr/>
          </a:p>
        </p:txBody>
      </p:sp>
      <p:sp>
        <p:nvSpPr>
          <p:cNvPr id="10" name="Slide Number Placeholder 9"/>
          <p:cNvSpPr>
            <a:spLocks noGrp="1"/>
          </p:cNvSpPr>
          <p:nvPr>
            <p:ph type="sldNum" sz="quarter" idx="17"/>
          </p:nvPr>
        </p:nvSpPr>
        <p:spPr bwMode="auto"/>
        <p:txBody>
          <a:bodyPr/>
          <a:lstStyle/>
          <a:p>
            <a:pPr>
              <a:defRPr/>
            </a:pPr>
            <a:fld id="{6F5466C4-E5CD-4E84-8892-8426DCDF1367}" type="slidenum">
              <a:rPr lang="en-GB"/>
              <a:t>‹#›</a:t>
            </a:fld>
            <a:endParaRPr lang="en-GB"/>
          </a:p>
        </p:txBody>
      </p:sp>
      <p:sp>
        <p:nvSpPr>
          <p:cNvPr id="8" name="Picture Placeholder 7"/>
          <p:cNvSpPr>
            <a:spLocks noGrp="1"/>
          </p:cNvSpPr>
          <p:nvPr>
            <p:ph type="pic" sz="quarter" idx="18" hasCustomPrompt="1"/>
          </p:nvPr>
        </p:nvSpPr>
        <p:spPr bwMode="auto">
          <a:xfrm>
            <a:off x="6172200" y="2420938"/>
            <a:ext cx="5616575" cy="3779837"/>
          </a:xfrm>
          <a:prstGeom prst="rect">
            <a:avLst/>
          </a:prstGeom>
          <a:pattFill prst="lgCheck">
            <a:fgClr>
              <a:schemeClr val="accent4"/>
            </a:fgClr>
            <a:bgClr>
              <a:schemeClr val="bg1"/>
            </a:bgClr>
          </a:pattFill>
        </p:spPr>
        <p:txBody>
          <a:bodyPr anchor="ctr" anchorCtr="0"/>
          <a:lstStyle>
            <a:lvl1pPr algn="ctr">
              <a:defRPr/>
            </a:lvl1pPr>
          </a:lstStyle>
          <a:p>
            <a:pPr>
              <a:defRPr/>
            </a:pPr>
            <a:r>
              <a:rPr lang="en-GB"/>
              <a:t>Drag and Drop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Subtitle and 3 Pictures">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3" name="Text Placeholder 2"/>
          <p:cNvSpPr>
            <a:spLocks noGrp="1"/>
          </p:cNvSpPr>
          <p:nvPr>
            <p:ph type="body" idx="1"/>
          </p:nvPr>
        </p:nvSpPr>
        <p:spPr bwMode="auto">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5" name="Text Placeholder 4"/>
          <p:cNvSpPr>
            <a:spLocks noGrp="1"/>
          </p:cNvSpPr>
          <p:nvPr>
            <p:ph type="body" sz="quarter" idx="3"/>
          </p:nvPr>
        </p:nvSpPr>
        <p:spPr bwMode="auto">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11" name="Picture Placeholder 10"/>
          <p:cNvSpPr>
            <a:spLocks noGrp="1"/>
          </p:cNvSpPr>
          <p:nvPr>
            <p:ph type="pic" sz="quarter" idx="13" hasCustomPrompt="1"/>
          </p:nvPr>
        </p:nvSpPr>
        <p:spPr bwMode="auto">
          <a:xfrm>
            <a:off x="407989" y="2420938"/>
            <a:ext cx="3708400" cy="3779837"/>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13" name="Picture Placeholder 12"/>
          <p:cNvSpPr>
            <a:spLocks noGrp="1"/>
          </p:cNvSpPr>
          <p:nvPr>
            <p:ph type="pic" sz="quarter" idx="14" hasCustomPrompt="1"/>
          </p:nvPr>
        </p:nvSpPr>
        <p:spPr bwMode="auto">
          <a:xfrm>
            <a:off x="8075613" y="2416175"/>
            <a:ext cx="3713187" cy="3779837"/>
          </a:xfrm>
          <a:prstGeom prst="rect">
            <a:avLst/>
          </a:prstGeom>
          <a:pattFill prst="lgCheck">
            <a:fgClr>
              <a:schemeClr val="accent4"/>
            </a:fgClr>
            <a:bgClr>
              <a:schemeClr val="bg1"/>
            </a:bgClr>
          </a:pattFill>
        </p:spPr>
        <p:txBody>
          <a:bodyPr anchor="ctr"/>
          <a:lstStyle>
            <a:lvl1pPr marL="0" marR="0" indent="0" algn="ctr" defTabSz="914400">
              <a:lnSpc>
                <a:spcPct val="90000"/>
              </a:lnSpc>
              <a:spcBef>
                <a:spcPts val="1000"/>
              </a:spcBef>
              <a:spcAft>
                <a:spcPts val="0"/>
              </a:spcAft>
              <a:buClrTx/>
              <a:buSzTx/>
              <a:buFont typeface="Arial"/>
              <a:buNone/>
              <a:defRPr b="1"/>
            </a:lvl1pPr>
          </a:lstStyle>
          <a:p>
            <a:pPr>
              <a:defRPr/>
            </a:pPr>
            <a:r>
              <a:rPr lang="en-US"/>
              <a:t>Drag and Drop picture</a:t>
            </a:r>
          </a:p>
        </p:txBody>
      </p:sp>
      <p:sp>
        <p:nvSpPr>
          <p:cNvPr id="10" name="Text Placeholder 2"/>
          <p:cNvSpPr>
            <a:spLocks noGrp="1"/>
          </p:cNvSpPr>
          <p:nvPr>
            <p:ph type="body" idx="15"/>
          </p:nvPr>
        </p:nvSpPr>
        <p:spPr bwMode="auto">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12" name="Picture Placeholder 10"/>
          <p:cNvSpPr>
            <a:spLocks noGrp="1"/>
          </p:cNvSpPr>
          <p:nvPr>
            <p:ph type="pic" sz="quarter" idx="16" hasCustomPrompt="1"/>
          </p:nvPr>
        </p:nvSpPr>
        <p:spPr bwMode="auto">
          <a:xfrm>
            <a:off x="4253848" y="2429902"/>
            <a:ext cx="3708400" cy="3779837"/>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4" name="Date Placeholder 3"/>
          <p:cNvSpPr>
            <a:spLocks noGrp="1"/>
          </p:cNvSpPr>
          <p:nvPr>
            <p:ph type="dt" sz="half" idx="17"/>
          </p:nvPr>
        </p:nvSpPr>
        <p:spPr bwMode="auto"/>
        <p:txBody>
          <a:bodyPr/>
          <a:lstStyle/>
          <a:p>
            <a:pPr>
              <a:defRPr/>
            </a:pPr>
            <a:fld id="{A98EAB7E-0549-F647-6F75-FF0B1DE8867C}" type="datetime2">
              <a:rPr lang="en-GB"/>
              <a:t>Monday, 6 October 2025</a:t>
            </a:fld>
            <a:endParaRPr/>
          </a:p>
        </p:txBody>
      </p:sp>
      <p:sp>
        <p:nvSpPr>
          <p:cNvPr id="6" name="Footer Placeholder 5"/>
          <p:cNvSpPr>
            <a:spLocks noGrp="1"/>
          </p:cNvSpPr>
          <p:nvPr>
            <p:ph type="ftr" sz="quarter" idx="18"/>
          </p:nvPr>
        </p:nvSpPr>
        <p:spPr bwMode="auto"/>
        <p:txBody>
          <a:bodyPr/>
          <a:lstStyle/>
          <a:p>
            <a:pPr>
              <a:defRPr/>
            </a:pPr>
            <a:r>
              <a:rPr lang="en-GB"/>
              <a:t>R. Ramjiawan</a:t>
            </a:r>
            <a:endParaRPr/>
          </a:p>
        </p:txBody>
      </p:sp>
      <p:sp>
        <p:nvSpPr>
          <p:cNvPr id="14" name="Slide Number Placeholder 13"/>
          <p:cNvSpPr>
            <a:spLocks noGrp="1"/>
          </p:cNvSpPr>
          <p:nvPr>
            <p:ph type="sldNum" sz="quarter" idx="19"/>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10" name="Text Placeholder 2"/>
          <p:cNvSpPr>
            <a:spLocks noGrp="1"/>
          </p:cNvSpPr>
          <p:nvPr>
            <p:ph type="body" idx="15"/>
          </p:nvPr>
        </p:nvSpPr>
        <p:spPr bwMode="auto">
          <a:xfrm>
            <a:off x="4116386" y="1601376"/>
            <a:ext cx="3960000" cy="1131215"/>
          </a:xfrm>
          <a:prstGeom prst="rect">
            <a:avLst/>
          </a:prstGeo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12" name="Picture Placeholder 10"/>
          <p:cNvSpPr>
            <a:spLocks noGrp="1"/>
          </p:cNvSpPr>
          <p:nvPr>
            <p:ph type="pic" sz="quarter" idx="16" hasCustomPrompt="1"/>
          </p:nvPr>
        </p:nvSpPr>
        <p:spPr bwMode="auto">
          <a:xfrm>
            <a:off x="4116386" y="2732442"/>
            <a:ext cx="3959225" cy="3477297"/>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4" name="Date Placeholder 3"/>
          <p:cNvSpPr>
            <a:spLocks noGrp="1"/>
          </p:cNvSpPr>
          <p:nvPr>
            <p:ph type="dt" sz="half" idx="17"/>
          </p:nvPr>
        </p:nvSpPr>
        <p:spPr bwMode="auto"/>
        <p:txBody>
          <a:bodyPr/>
          <a:lstStyle/>
          <a:p>
            <a:pPr>
              <a:defRPr/>
            </a:pPr>
            <a:fld id="{566CAA3B-95CC-96BB-8A49-5A38BB34751A}" type="datetime2">
              <a:rPr lang="en-GB"/>
              <a:t>Monday, 6 October 2025</a:t>
            </a:fld>
            <a:endParaRPr/>
          </a:p>
        </p:txBody>
      </p:sp>
      <p:sp>
        <p:nvSpPr>
          <p:cNvPr id="6" name="Footer Placeholder 5"/>
          <p:cNvSpPr>
            <a:spLocks noGrp="1"/>
          </p:cNvSpPr>
          <p:nvPr>
            <p:ph type="ftr" sz="quarter" idx="18"/>
          </p:nvPr>
        </p:nvSpPr>
        <p:spPr bwMode="auto"/>
        <p:txBody>
          <a:bodyPr/>
          <a:lstStyle/>
          <a:p>
            <a:pPr>
              <a:defRPr/>
            </a:pPr>
            <a:r>
              <a:rPr lang="en-GB"/>
              <a:t>R. Ramjiawan</a:t>
            </a:r>
            <a:endParaRPr/>
          </a:p>
        </p:txBody>
      </p:sp>
      <p:sp>
        <p:nvSpPr>
          <p:cNvPr id="14" name="Slide Number Placeholder 13"/>
          <p:cNvSpPr>
            <a:spLocks noGrp="1"/>
          </p:cNvSpPr>
          <p:nvPr>
            <p:ph type="sldNum" sz="quarter" idx="19"/>
          </p:nvPr>
        </p:nvSpPr>
        <p:spPr bwMode="auto"/>
        <p:txBody>
          <a:bodyPr/>
          <a:lstStyle/>
          <a:p>
            <a:pPr>
              <a:defRPr/>
            </a:pPr>
            <a:fld id="{6F5466C4-E5CD-4E84-8892-8426DCDF1367}" type="slidenum">
              <a:rPr lang="en-GB"/>
              <a:t>‹#›</a:t>
            </a:fld>
            <a:endParaRPr lang="en-GB"/>
          </a:p>
        </p:txBody>
      </p:sp>
      <p:sp>
        <p:nvSpPr>
          <p:cNvPr id="15" name="Text Placeholder 2"/>
          <p:cNvSpPr>
            <a:spLocks noGrp="1"/>
          </p:cNvSpPr>
          <p:nvPr>
            <p:ph type="body" idx="20"/>
          </p:nvPr>
        </p:nvSpPr>
        <p:spPr bwMode="auto">
          <a:xfrm>
            <a:off x="3275" y="5078524"/>
            <a:ext cx="3960000" cy="1131215"/>
          </a:xfrm>
          <a:prstGeom prst="rect">
            <a:avLst/>
          </a:prstGeo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16" name="Picture Placeholder 10"/>
          <p:cNvSpPr>
            <a:spLocks noGrp="1"/>
          </p:cNvSpPr>
          <p:nvPr>
            <p:ph type="pic" sz="quarter" idx="21" hasCustomPrompt="1"/>
          </p:nvPr>
        </p:nvSpPr>
        <p:spPr bwMode="auto">
          <a:xfrm>
            <a:off x="4050" y="1601376"/>
            <a:ext cx="3959225" cy="3477297"/>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17" name="Text Placeholder 2"/>
          <p:cNvSpPr>
            <a:spLocks noGrp="1"/>
          </p:cNvSpPr>
          <p:nvPr>
            <p:ph type="body" idx="22"/>
          </p:nvPr>
        </p:nvSpPr>
        <p:spPr bwMode="auto">
          <a:xfrm>
            <a:off x="8232388" y="5078524"/>
            <a:ext cx="3960000" cy="1131215"/>
          </a:xfrm>
          <a:prstGeom prst="rect">
            <a:avLst/>
          </a:prstGeo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18" name="Picture Placeholder 10"/>
          <p:cNvSpPr>
            <a:spLocks noGrp="1"/>
          </p:cNvSpPr>
          <p:nvPr>
            <p:ph type="pic" sz="quarter" idx="23" hasCustomPrompt="1"/>
          </p:nvPr>
        </p:nvSpPr>
        <p:spPr bwMode="auto">
          <a:xfrm>
            <a:off x="8232388" y="1601376"/>
            <a:ext cx="3959225" cy="3477297"/>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s">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11" name="Picture Placeholder 10"/>
          <p:cNvSpPr>
            <a:spLocks noGrp="1"/>
          </p:cNvSpPr>
          <p:nvPr>
            <p:ph type="pic" sz="quarter" idx="13" hasCustomPrompt="1"/>
          </p:nvPr>
        </p:nvSpPr>
        <p:spPr bwMode="auto">
          <a:xfrm>
            <a:off x="412776" y="1592263"/>
            <a:ext cx="11376024" cy="2563906"/>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407989" y="4294188"/>
            <a:ext cx="3708400" cy="1906587"/>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p:txBody>
      </p:sp>
      <p:sp>
        <p:nvSpPr>
          <p:cNvPr id="14" name="Text Placeholder 5"/>
          <p:cNvSpPr>
            <a:spLocks noGrp="1"/>
          </p:cNvSpPr>
          <p:nvPr>
            <p:ph type="body" sz="quarter" idx="15"/>
          </p:nvPr>
        </p:nvSpPr>
        <p:spPr bwMode="auto">
          <a:xfrm>
            <a:off x="4267201" y="4294188"/>
            <a:ext cx="3665537" cy="1906587"/>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p:txBody>
      </p:sp>
      <p:sp>
        <p:nvSpPr>
          <p:cNvPr id="3" name="Date Placeholder 2"/>
          <p:cNvSpPr>
            <a:spLocks noGrp="1"/>
          </p:cNvSpPr>
          <p:nvPr>
            <p:ph type="dt" sz="half" idx="16"/>
          </p:nvPr>
        </p:nvSpPr>
        <p:spPr bwMode="auto"/>
        <p:txBody>
          <a:bodyPr/>
          <a:lstStyle/>
          <a:p>
            <a:pPr>
              <a:defRPr/>
            </a:pPr>
            <a:fld id="{88759617-48D6-3E56-D072-A37C7A2194A1}" type="datetime2">
              <a:rPr lang="en-GB"/>
              <a:t>Monday, 6 October 2025</a:t>
            </a:fld>
            <a:endParaRPr/>
          </a:p>
        </p:txBody>
      </p:sp>
      <p:sp>
        <p:nvSpPr>
          <p:cNvPr id="4" name="Footer Placeholder 3"/>
          <p:cNvSpPr>
            <a:spLocks noGrp="1"/>
          </p:cNvSpPr>
          <p:nvPr>
            <p:ph type="ftr" sz="quarter" idx="17"/>
          </p:nvPr>
        </p:nvSpPr>
        <p:spPr bwMode="auto"/>
        <p:txBody>
          <a:bodyPr/>
          <a:lstStyle/>
          <a:p>
            <a:pPr>
              <a:defRPr/>
            </a:pPr>
            <a:r>
              <a:rPr lang="en-GB"/>
              <a:t>R. Ramjiawan</a:t>
            </a:r>
            <a:endParaRPr/>
          </a:p>
        </p:txBody>
      </p:sp>
      <p:sp>
        <p:nvSpPr>
          <p:cNvPr id="5" name="Slide Number Placeholder 4"/>
          <p:cNvSpPr>
            <a:spLocks noGrp="1"/>
          </p:cNvSpPr>
          <p:nvPr>
            <p:ph type="sldNum" sz="quarter" idx="18"/>
          </p:nvPr>
        </p:nvSpPr>
        <p:spPr bwMode="auto"/>
        <p:txBody>
          <a:bodyPr/>
          <a:lstStyle/>
          <a:p>
            <a:pPr>
              <a:defRPr/>
            </a:pPr>
            <a:fld id="{6F5466C4-E5CD-4E84-8892-8426DCDF1367}" type="slidenum">
              <a:rPr lang="en-GB"/>
              <a:t>‹#›</a:t>
            </a:fld>
            <a:endParaRPr lang="en-GB"/>
          </a:p>
        </p:txBody>
      </p:sp>
      <p:sp>
        <p:nvSpPr>
          <p:cNvPr id="9" name="Text Placeholder 5"/>
          <p:cNvSpPr>
            <a:spLocks noGrp="1"/>
          </p:cNvSpPr>
          <p:nvPr>
            <p:ph type="body" sz="quarter" idx="19"/>
          </p:nvPr>
        </p:nvSpPr>
        <p:spPr bwMode="auto">
          <a:xfrm>
            <a:off x="8085668" y="4294188"/>
            <a:ext cx="3703132" cy="1906587"/>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in boxes">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11" name="Picture Placeholder 10"/>
          <p:cNvSpPr>
            <a:spLocks noGrp="1"/>
          </p:cNvSpPr>
          <p:nvPr>
            <p:ph type="pic" sz="quarter" idx="13" hasCustomPrompt="1"/>
          </p:nvPr>
        </p:nvSpPr>
        <p:spPr bwMode="auto">
          <a:xfrm>
            <a:off x="0" y="1592263"/>
            <a:ext cx="12192000" cy="2945870"/>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407989" y="4294188"/>
            <a:ext cx="3708400" cy="1906587"/>
          </a:xfrm>
          <a:prstGeom prst="rect">
            <a:avLst/>
          </a:prstGeo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Edit Master text styles</a:t>
            </a:r>
            <a:endParaRPr/>
          </a:p>
          <a:p>
            <a:pPr lvl="1">
              <a:defRPr/>
            </a:pPr>
            <a:r>
              <a:rPr lang="en-US"/>
              <a:t>Second level</a:t>
            </a:r>
            <a:endParaRPr/>
          </a:p>
          <a:p>
            <a:pPr lvl="2">
              <a:defRPr/>
            </a:pPr>
            <a:r>
              <a:rPr lang="en-US"/>
              <a:t>Third level</a:t>
            </a:r>
            <a:endParaRPr/>
          </a:p>
        </p:txBody>
      </p:sp>
      <p:sp>
        <p:nvSpPr>
          <p:cNvPr id="14" name="Text Placeholder 5"/>
          <p:cNvSpPr>
            <a:spLocks noGrp="1"/>
          </p:cNvSpPr>
          <p:nvPr>
            <p:ph type="body" sz="quarter" idx="15"/>
          </p:nvPr>
        </p:nvSpPr>
        <p:spPr bwMode="auto">
          <a:xfrm>
            <a:off x="4267201" y="4294188"/>
            <a:ext cx="3665537" cy="1906587"/>
          </a:xfrm>
          <a:prstGeom prst="rect">
            <a:avLst/>
          </a:prstGeo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Edit Master text styles</a:t>
            </a:r>
            <a:endParaRPr/>
          </a:p>
          <a:p>
            <a:pPr lvl="1">
              <a:defRPr/>
            </a:pPr>
            <a:r>
              <a:rPr lang="en-US"/>
              <a:t>Second level</a:t>
            </a:r>
            <a:endParaRPr/>
          </a:p>
          <a:p>
            <a:pPr lvl="2">
              <a:defRPr/>
            </a:pPr>
            <a:r>
              <a:rPr lang="en-US"/>
              <a:t>Third level</a:t>
            </a:r>
            <a:endParaRPr/>
          </a:p>
        </p:txBody>
      </p:sp>
      <p:sp>
        <p:nvSpPr>
          <p:cNvPr id="3" name="Date Placeholder 2"/>
          <p:cNvSpPr>
            <a:spLocks noGrp="1"/>
          </p:cNvSpPr>
          <p:nvPr>
            <p:ph type="dt" sz="half" idx="16"/>
          </p:nvPr>
        </p:nvSpPr>
        <p:spPr bwMode="auto"/>
        <p:txBody>
          <a:bodyPr/>
          <a:lstStyle/>
          <a:p>
            <a:pPr>
              <a:defRPr/>
            </a:pPr>
            <a:fld id="{8FB34D92-1362-5037-83B3-3E87B1152ECD}" type="datetime2">
              <a:rPr lang="en-GB"/>
              <a:t>Monday, 6 October 2025</a:t>
            </a:fld>
            <a:endParaRPr/>
          </a:p>
        </p:txBody>
      </p:sp>
      <p:sp>
        <p:nvSpPr>
          <p:cNvPr id="4" name="Footer Placeholder 3"/>
          <p:cNvSpPr>
            <a:spLocks noGrp="1"/>
          </p:cNvSpPr>
          <p:nvPr>
            <p:ph type="ftr" sz="quarter" idx="17"/>
          </p:nvPr>
        </p:nvSpPr>
        <p:spPr bwMode="auto"/>
        <p:txBody>
          <a:bodyPr/>
          <a:lstStyle/>
          <a:p>
            <a:pPr>
              <a:defRPr/>
            </a:pPr>
            <a:r>
              <a:rPr lang="en-GB"/>
              <a:t>R. Ramjiawan</a:t>
            </a:r>
            <a:endParaRPr/>
          </a:p>
        </p:txBody>
      </p:sp>
      <p:sp>
        <p:nvSpPr>
          <p:cNvPr id="5" name="Slide Number Placeholder 4"/>
          <p:cNvSpPr>
            <a:spLocks noGrp="1"/>
          </p:cNvSpPr>
          <p:nvPr>
            <p:ph type="sldNum" sz="quarter" idx="18"/>
          </p:nvPr>
        </p:nvSpPr>
        <p:spPr bwMode="auto"/>
        <p:txBody>
          <a:bodyPr/>
          <a:lstStyle/>
          <a:p>
            <a:pPr>
              <a:defRPr/>
            </a:pPr>
            <a:fld id="{6F5466C4-E5CD-4E84-8892-8426DCDF1367}" type="slidenum">
              <a:rPr lang="en-GB"/>
              <a:t>‹#›</a:t>
            </a:fld>
            <a:endParaRPr lang="en-GB"/>
          </a:p>
        </p:txBody>
      </p:sp>
      <p:sp>
        <p:nvSpPr>
          <p:cNvPr id="9" name="Text Placeholder 5"/>
          <p:cNvSpPr>
            <a:spLocks noGrp="1"/>
          </p:cNvSpPr>
          <p:nvPr>
            <p:ph type="body" sz="quarter" idx="19"/>
          </p:nvPr>
        </p:nvSpPr>
        <p:spPr bwMode="auto">
          <a:xfrm>
            <a:off x="8085668" y="4294188"/>
            <a:ext cx="3703132" cy="1906587"/>
          </a:xfrm>
          <a:prstGeom prst="rect">
            <a:avLst/>
          </a:prstGeo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Edit Master text styles</a:t>
            </a:r>
            <a:endParaRPr/>
          </a:p>
          <a:p>
            <a:pPr lvl="1">
              <a:defRPr/>
            </a:pPr>
            <a:r>
              <a:rPr lang="en-US"/>
              <a:t>Second level</a:t>
            </a:r>
            <a:endParaRPr/>
          </a:p>
          <a:p>
            <a:pPr lvl="2">
              <a:defRPr/>
            </a:pPr>
            <a:r>
              <a:rPr lang="en-US"/>
              <a:t>Third level</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secHead" preserve="1" userDrawn="1">
  <p:cSld name="Chapter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7" y="1709738"/>
            <a:ext cx="11376025" cy="2852737"/>
          </a:xfrm>
        </p:spPr>
        <p:txBody>
          <a:bodyPr anchor="b"/>
          <a:lstStyle>
            <a:lvl1pPr>
              <a:defRPr sz="5000"/>
            </a:lvl1pPr>
          </a:lstStyle>
          <a:p>
            <a:pPr>
              <a:defRPr/>
            </a:pPr>
            <a:r>
              <a:rPr lang="en-US"/>
              <a:t>Click to edit Master title style</a:t>
            </a:r>
          </a:p>
        </p:txBody>
      </p:sp>
      <p:sp>
        <p:nvSpPr>
          <p:cNvPr id="3" name="Text Placeholder 2"/>
          <p:cNvSpPr>
            <a:spLocks noGrp="1"/>
          </p:cNvSpPr>
          <p:nvPr>
            <p:ph type="body" idx="1"/>
          </p:nvPr>
        </p:nvSpPr>
        <p:spPr bwMode="auto">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Edit Master text styles</a:t>
            </a:r>
            <a:endParaRPr/>
          </a:p>
        </p:txBody>
      </p:sp>
      <p:sp>
        <p:nvSpPr>
          <p:cNvPr id="7" name="Date Placeholder 6"/>
          <p:cNvSpPr>
            <a:spLocks noGrp="1"/>
          </p:cNvSpPr>
          <p:nvPr>
            <p:ph type="dt" sz="half" idx="10"/>
          </p:nvPr>
        </p:nvSpPr>
        <p:spPr bwMode="auto"/>
        <p:txBody>
          <a:bodyPr/>
          <a:lstStyle/>
          <a:p>
            <a:pPr>
              <a:defRPr/>
            </a:pPr>
            <a:fld id="{22EE870D-3367-C6D2-11FB-3D73921CB948}" type="datetime2">
              <a:rPr lang="en-GB"/>
              <a:t>Monday, 6 October 2025</a:t>
            </a:fld>
            <a:endParaRPr/>
          </a:p>
        </p:txBody>
      </p:sp>
      <p:sp>
        <p:nvSpPr>
          <p:cNvPr id="8" name="Footer Placeholder 7"/>
          <p:cNvSpPr>
            <a:spLocks noGrp="1"/>
          </p:cNvSpPr>
          <p:nvPr>
            <p:ph type="ftr" sz="quarter" idx="11"/>
          </p:nvPr>
        </p:nvSpPr>
        <p:spPr bwMode="auto"/>
        <p:txBody>
          <a:bodyPr/>
          <a:lstStyle/>
          <a:p>
            <a:pPr>
              <a:defRPr/>
            </a:pPr>
            <a:r>
              <a:rPr lang="en-GB"/>
              <a:t>R. Ramjiawan</a:t>
            </a:r>
            <a:endParaRPr/>
          </a:p>
        </p:txBody>
      </p:sp>
      <p:sp>
        <p:nvSpPr>
          <p:cNvPr id="9" name="Slide Number Placeholder 8"/>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6" name="Date Placeholder 5"/>
          <p:cNvSpPr>
            <a:spLocks noGrp="1"/>
          </p:cNvSpPr>
          <p:nvPr>
            <p:ph type="dt" sz="half" idx="10"/>
          </p:nvPr>
        </p:nvSpPr>
        <p:spPr bwMode="auto"/>
        <p:txBody>
          <a:bodyPr/>
          <a:lstStyle/>
          <a:p>
            <a:pPr>
              <a:defRPr/>
            </a:pPr>
            <a:fld id="{72E11637-9896-0925-C5D8-95BC06460504}" type="datetime2">
              <a:rPr lang="en-GB"/>
              <a:t>Monday, 6 October 2025</a:t>
            </a:fld>
            <a:endParaRPr/>
          </a:p>
        </p:txBody>
      </p:sp>
      <p:sp>
        <p:nvSpPr>
          <p:cNvPr id="7" name="Footer Placeholder 6"/>
          <p:cNvSpPr>
            <a:spLocks noGrp="1"/>
          </p:cNvSpPr>
          <p:nvPr>
            <p:ph type="ftr" sz="quarter" idx="11"/>
          </p:nvPr>
        </p:nvSpPr>
        <p:spPr bwMode="auto"/>
        <p:txBody>
          <a:bodyPr/>
          <a:lstStyle/>
          <a:p>
            <a:pPr>
              <a:defRPr/>
            </a:pPr>
            <a:r>
              <a:rPr lang="en-GB"/>
              <a:t>R. Ramjiawan</a:t>
            </a:r>
            <a:endParaRPr/>
          </a:p>
        </p:txBody>
      </p:sp>
      <p:sp>
        <p:nvSpPr>
          <p:cNvPr id="8" name="Slide Number Placeholder 7"/>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046163"/>
            <a:ext cx="9144000" cy="2387600"/>
          </a:xfrm>
        </p:spPr>
        <p:txBody>
          <a:bodyPr anchor="b"/>
          <a:lstStyle>
            <a:lvl1pPr algn="ctr">
              <a:defRPr sz="6000"/>
            </a:lvl1pPr>
          </a:lstStyle>
          <a:p>
            <a:pPr>
              <a:defRPr/>
            </a:pPr>
            <a:r>
              <a:rPr lang="en-US"/>
              <a:t>Click to edit Master title style</a:t>
            </a:r>
          </a:p>
        </p:txBody>
      </p:sp>
      <p:sp>
        <p:nvSpPr>
          <p:cNvPr id="3" name="Subtitle 2"/>
          <p:cNvSpPr>
            <a:spLocks noGrp="1"/>
          </p:cNvSpPr>
          <p:nvPr>
            <p:ph type="subTitle" idx="1"/>
          </p:nvPr>
        </p:nvSpPr>
        <p:spPr bwMode="auto">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sp>
        <p:nvSpPr>
          <p:cNvPr id="7" name="Date Placeholder 6"/>
          <p:cNvSpPr>
            <a:spLocks noGrp="1"/>
          </p:cNvSpPr>
          <p:nvPr>
            <p:ph type="dt" sz="half" idx="10"/>
          </p:nvPr>
        </p:nvSpPr>
        <p:spPr bwMode="auto"/>
        <p:txBody>
          <a:bodyPr/>
          <a:lstStyle/>
          <a:p>
            <a:pPr>
              <a:defRPr/>
            </a:pPr>
            <a:fld id="{DE6EB6E4-105A-1D8D-1E57-B20D796F466E}" type="datetime2">
              <a:rPr lang="en-GB"/>
              <a:t>Monday, 6 October 2025</a:t>
            </a:fld>
            <a:endParaRPr/>
          </a:p>
        </p:txBody>
      </p:sp>
      <p:sp>
        <p:nvSpPr>
          <p:cNvPr id="8" name="Footer Placeholder 7"/>
          <p:cNvSpPr>
            <a:spLocks noGrp="1"/>
          </p:cNvSpPr>
          <p:nvPr>
            <p:ph type="ftr" sz="quarter" idx="11"/>
          </p:nvPr>
        </p:nvSpPr>
        <p:spPr bwMode="auto"/>
        <p:txBody>
          <a:bodyPr/>
          <a:lstStyle/>
          <a:p>
            <a:pPr>
              <a:defRPr/>
            </a:pPr>
            <a:r>
              <a:rPr lang="en-GB"/>
              <a:t>R. Ramjiawan</a:t>
            </a:r>
            <a:endParaRPr/>
          </a:p>
        </p:txBody>
      </p:sp>
      <p:sp>
        <p:nvSpPr>
          <p:cNvPr id="9" name="Slide Number Placeholder 8"/>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blank" preserve="1" userDrawn="1">
  <p:cSld name="1_Blank">
    <p:spTree>
      <p:nvGrpSpPr>
        <p:cNvPr id="1" name=""/>
        <p:cNvGrpSpPr/>
        <p:nvPr/>
      </p:nvGrpSpPr>
      <p:grpSpPr bwMode="auto">
        <a:xfrm>
          <a:off x="0" y="0"/>
          <a:ext cx="0" cy="0"/>
          <a:chOff x="0" y="0"/>
          <a:chExt cx="0" cy="0"/>
        </a:xfrm>
      </p:grpSpPr>
      <p:sp>
        <p:nvSpPr>
          <p:cNvPr id="5" name="Date Placeholder 4"/>
          <p:cNvSpPr>
            <a:spLocks noGrp="1"/>
          </p:cNvSpPr>
          <p:nvPr>
            <p:ph type="dt" sz="half" idx="10"/>
          </p:nvPr>
        </p:nvSpPr>
        <p:spPr bwMode="auto"/>
        <p:txBody>
          <a:bodyPr/>
          <a:lstStyle/>
          <a:p>
            <a:pPr>
              <a:defRPr/>
            </a:pPr>
            <a:fld id="{C1A11260-2925-AAA9-A480-DAC76A323C4C}" type="datetime2">
              <a:rPr lang="en-GB"/>
              <a:t>Monday, 6 October 2025</a:t>
            </a:fld>
            <a:endParaRPr/>
          </a:p>
        </p:txBody>
      </p:sp>
      <p:sp>
        <p:nvSpPr>
          <p:cNvPr id="6" name="Footer Placeholder 5"/>
          <p:cNvSpPr>
            <a:spLocks noGrp="1"/>
          </p:cNvSpPr>
          <p:nvPr>
            <p:ph type="ftr" sz="quarter" idx="11"/>
          </p:nvPr>
        </p:nvSpPr>
        <p:spPr bwMode="auto"/>
        <p:txBody>
          <a:bodyPr/>
          <a:lstStyle/>
          <a:p>
            <a:pPr>
              <a:defRPr/>
            </a:pPr>
            <a:r>
              <a:rPr lang="en-GB"/>
              <a:t>R. Ramjiawan</a:t>
            </a:r>
            <a:endParaRPr/>
          </a:p>
        </p:txBody>
      </p:sp>
      <p:sp>
        <p:nvSpPr>
          <p:cNvPr id="7" name="Slide Number Placeholder 6"/>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Last slide">
    <p:spTree>
      <p:nvGrpSpPr>
        <p:cNvPr id="1" name=""/>
        <p:cNvGrpSpPr/>
        <p:nvPr/>
      </p:nvGrpSpPr>
      <p:grpSpPr bwMode="auto">
        <a:xfrm>
          <a:off x="0" y="0"/>
          <a:ext cx="0" cy="0"/>
          <a:chOff x="0" y="0"/>
          <a:chExt cx="0" cy="0"/>
        </a:xfrm>
      </p:grpSpPr>
      <p:sp>
        <p:nvSpPr>
          <p:cNvPr id="4" name="TextBox 3"/>
          <p:cNvSpPr txBox="1"/>
          <p:nvPr/>
        </p:nvSpPr>
        <p:spPr bwMode="auto">
          <a:xfrm>
            <a:off x="407988" y="6196406"/>
            <a:ext cx="11376025" cy="369332"/>
          </a:xfrm>
          <a:prstGeom prst="rect">
            <a:avLst/>
          </a:prstGeom>
          <a:noFill/>
        </p:spPr>
        <p:txBody>
          <a:bodyPr wrap="square" rtlCol="0">
            <a:spAutoFit/>
          </a:bodyPr>
          <a:lstStyle/>
          <a:p>
            <a:pPr algn="ctr">
              <a:defRPr/>
            </a:pPr>
            <a:r>
              <a:rPr lang="fr-CH"/>
              <a:t>home.cern</a:t>
            </a:r>
            <a:endParaRPr lang="en-US"/>
          </a:p>
        </p:txBody>
      </p:sp>
      <p:pic>
        <p:nvPicPr>
          <p:cNvPr id="5" name="Picture 4"/>
          <p:cNvPicPr>
            <a:picLocks noChangeAspect="1"/>
          </p:cNvPicPr>
          <p:nvPr/>
        </p:nvPicPr>
        <p:blipFill>
          <a:blip r:embed="rId2"/>
          <a:stretch/>
        </p:blipFill>
        <p:spPr bwMode="auto">
          <a:xfrm>
            <a:off x="5231904" y="2244864"/>
            <a:ext cx="1728192" cy="172819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with logo">
    <p:bg>
      <p:bgPr>
        <a:solidFill>
          <a:schemeClr val="tx1"/>
        </a:solidFill>
        <a:effectLst/>
      </p:bgPr>
    </p:bg>
    <p:spTree>
      <p:nvGrpSpPr>
        <p:cNvPr id="1" name=""/>
        <p:cNvGrpSpPr/>
        <p:nvPr/>
      </p:nvGrpSpPr>
      <p:grpSpPr bwMode="auto">
        <a:xfrm>
          <a:off x="0" y="0"/>
          <a:ext cx="0" cy="0"/>
          <a:chOff x="0" y="0"/>
          <a:chExt cx="0" cy="0"/>
        </a:xfrm>
      </p:grpSpPr>
      <p:pic>
        <p:nvPicPr>
          <p:cNvPr id="4" name="Image 2" descr="logooutline.eps"/>
          <p:cNvPicPr>
            <a:picLocks noChangeAspect="1"/>
          </p:cNvPicPr>
          <p:nvPr/>
        </p:nvPicPr>
        <p:blipFill>
          <a:blip r:embed="rId2"/>
          <a:stretch/>
        </p:blipFill>
        <p:spPr bwMode="auto">
          <a:xfrm>
            <a:off x="5106130" y="710117"/>
            <a:ext cx="1990424" cy="1970420"/>
          </a:xfrm>
          <a:prstGeom prst="rect">
            <a:avLst/>
          </a:prstGeom>
        </p:spPr>
      </p:pic>
      <p:sp>
        <p:nvSpPr>
          <p:cNvPr id="3" name="Title 1"/>
          <p:cNvSpPr>
            <a:spLocks noGrp="1"/>
          </p:cNvSpPr>
          <p:nvPr>
            <p:ph type="ctrTitle" hasCustomPrompt="1"/>
          </p:nvPr>
        </p:nvSpPr>
        <p:spPr bwMode="auto">
          <a:xfrm>
            <a:off x="407987" y="3429000"/>
            <a:ext cx="11376025" cy="2153265"/>
          </a:xfrm>
        </p:spPr>
        <p:txBody>
          <a:bodyPr anchor="t" anchorCtr="0"/>
          <a:lstStyle>
            <a:lvl1pPr algn="l">
              <a:defRPr sz="5000">
                <a:solidFill>
                  <a:schemeClr val="bg1"/>
                </a:solidFill>
              </a:defRPr>
            </a:lvl1pPr>
          </a:lstStyle>
          <a:p>
            <a:pPr>
              <a:defRPr/>
            </a:pPr>
            <a:r>
              <a:rPr lang="en-US"/>
              <a:t>Click to edit Master title style</a:t>
            </a:r>
            <a:br>
              <a:rPr lang="en-US"/>
            </a:br>
            <a:endParaRPr lang="en-US"/>
          </a:p>
        </p:txBody>
      </p:sp>
      <p:sp>
        <p:nvSpPr>
          <p:cNvPr id="5" name="Subtitle 2"/>
          <p:cNvSpPr>
            <a:spLocks noGrp="1"/>
          </p:cNvSpPr>
          <p:nvPr>
            <p:ph type="subTitle" idx="1"/>
          </p:nvPr>
        </p:nvSpPr>
        <p:spPr bwMode="auto">
          <a:xfrm>
            <a:off x="407988" y="5700251"/>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Content  ">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p:txBody>
          <a:bodyPr/>
          <a:lstStyle>
            <a:lvl1pPr>
              <a:defRPr>
                <a:solidFill>
                  <a:schemeClr val="tx2"/>
                </a:solidFill>
              </a:defRPr>
            </a:lvl1pPr>
            <a:lvl2pPr marL="324000" indent="-324000">
              <a:buFont typeface="Arial"/>
              <a:buChar char="•"/>
              <a:defRPr sz="1800">
                <a:solidFill>
                  <a:schemeClr val="tx2"/>
                </a:solidFill>
              </a:defRPr>
            </a:lvl2pPr>
            <a:lvl3pPr marL="648000" indent="-324000">
              <a:buSzPct val="100000"/>
              <a:buFont typeface="Arial"/>
              <a:buChar char="•"/>
              <a:defRPr>
                <a:solidFill>
                  <a:schemeClr val="tx2"/>
                </a:solidFill>
              </a:defRPr>
            </a:lvl3pPr>
            <a:lvl4pPr marL="972000" indent="-324000">
              <a:buSzPct val="100000"/>
              <a:buFont typeface="Arial"/>
              <a:buChar char="•"/>
              <a:defRPr>
                <a:solidFill>
                  <a:schemeClr val="tx2"/>
                </a:solidFill>
              </a:defRPr>
            </a:lvl4pPr>
            <a:lvl5pPr marL="2057400" indent="-228600">
              <a:buSzPct val="100000"/>
              <a:buFont typeface="Arial"/>
              <a:buChar char="•"/>
              <a:defRPr>
                <a:solidFill>
                  <a:schemeClr val="tx2">
                    <a:lumMod val="50000"/>
                  </a:schemeClr>
                </a:solidFill>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7" name="Title 6"/>
          <p:cNvSpPr>
            <a:spLocks noGrp="1"/>
          </p:cNvSpPr>
          <p:nvPr>
            <p:ph type="title"/>
          </p:nvPr>
        </p:nvSpPr>
        <p:spPr bwMode="auto"/>
        <p:txBody>
          <a:bodyPr/>
          <a:lstStyle/>
          <a:p>
            <a:pPr>
              <a:defRPr/>
            </a:pPr>
            <a:r>
              <a:rPr lang="en-US"/>
              <a:t>Click to edit Master title style</a:t>
            </a:r>
          </a:p>
        </p:txBody>
      </p:sp>
      <p:sp>
        <p:nvSpPr>
          <p:cNvPr id="11" name="Date Placeholder 10"/>
          <p:cNvSpPr>
            <a:spLocks noGrp="1"/>
          </p:cNvSpPr>
          <p:nvPr>
            <p:ph type="dt" sz="half" idx="10"/>
          </p:nvPr>
        </p:nvSpPr>
        <p:spPr bwMode="auto"/>
        <p:txBody>
          <a:bodyPr/>
          <a:lstStyle/>
          <a:p>
            <a:pPr>
              <a:defRPr/>
            </a:pPr>
            <a:fld id="{34DE8217-A306-51DA-AD9F-6C0839D6B7C7}" type="datetime2">
              <a:rPr lang="en-GB"/>
              <a:t>Monday, 6 October 2025</a:t>
            </a:fld>
            <a:endParaRPr/>
          </a:p>
        </p:txBody>
      </p:sp>
      <p:sp>
        <p:nvSpPr>
          <p:cNvPr id="12" name="Footer Placeholder 11"/>
          <p:cNvSpPr>
            <a:spLocks noGrp="1"/>
          </p:cNvSpPr>
          <p:nvPr>
            <p:ph type="ftr" sz="quarter" idx="11"/>
          </p:nvPr>
        </p:nvSpPr>
        <p:spPr bwMode="auto"/>
        <p:txBody>
          <a:bodyPr/>
          <a:lstStyle/>
          <a:p>
            <a:pPr>
              <a:defRPr/>
            </a:pPr>
            <a:r>
              <a:rPr lang="en-GB"/>
              <a:t>R. Ramjiawan</a:t>
            </a:r>
            <a:endParaRPr/>
          </a:p>
        </p:txBody>
      </p:sp>
      <p:sp>
        <p:nvSpPr>
          <p:cNvPr id="13" name="Slide Number Placeholder 12"/>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Bulleted Content">
    <p:spTree>
      <p:nvGrpSpPr>
        <p:cNvPr id="1" name=""/>
        <p:cNvGrpSpPr/>
        <p:nvPr/>
      </p:nvGrpSpPr>
      <p:grpSpPr bwMode="auto">
        <a:xfrm>
          <a:off x="0" y="0"/>
          <a:ext cx="0" cy="0"/>
          <a:chOff x="0" y="0"/>
          <a:chExt cx="0" cy="0"/>
        </a:xfrm>
      </p:grpSpPr>
      <p:sp>
        <p:nvSpPr>
          <p:cNvPr id="3" name="Content Placeholder 2"/>
          <p:cNvSpPr>
            <a:spLocks noGrp="1"/>
          </p:cNvSpPr>
          <p:nvPr>
            <p:ph idx="1" hasCustomPrompt="1"/>
          </p:nvPr>
        </p:nvSpPr>
        <p:spPr bwMode="auto"/>
        <p:txBody>
          <a:bodyPr/>
          <a:lstStyle>
            <a:lvl1pPr marL="342900" indent="-342900">
              <a:buFont typeface="Arial"/>
              <a:buChar char="•"/>
              <a:defRPr>
                <a:solidFill>
                  <a:schemeClr val="tx2">
                    <a:lumMod val="50000"/>
                  </a:schemeClr>
                </a:solidFill>
              </a:defRPr>
            </a:lvl1pPr>
            <a:lvl2pPr marL="628650" indent="-261938">
              <a:buFont typeface="Arial"/>
              <a:buChar char="•"/>
              <a:defRPr sz="1800">
                <a:solidFill>
                  <a:schemeClr val="tx2">
                    <a:lumMod val="50000"/>
                  </a:schemeClr>
                </a:solidFill>
              </a:defRPr>
            </a:lvl2pPr>
            <a:lvl3pPr marL="889000" indent="-260350">
              <a:buSzPct val="100000"/>
              <a:buFont typeface="Arial"/>
              <a:buChar char="•"/>
              <a:defRPr sz="1800">
                <a:solidFill>
                  <a:schemeClr val="tx2">
                    <a:lumMod val="50000"/>
                  </a:schemeClr>
                </a:solidFill>
              </a:defRPr>
            </a:lvl3pPr>
            <a:lvl4pPr marL="1209675" indent="-269875">
              <a:buSzPct val="100000"/>
              <a:buFont typeface="Arial"/>
              <a:buChar char="•"/>
              <a:defRPr sz="1600">
                <a:solidFill>
                  <a:schemeClr val="tx2">
                    <a:lumMod val="50000"/>
                  </a:schemeClr>
                </a:solidFill>
              </a:defRPr>
            </a:lvl4pPr>
            <a:lvl5pPr marL="2057400" indent="-228600">
              <a:buSzPct val="100000"/>
              <a:buFont typeface="Arial"/>
              <a:buChar char="•"/>
              <a:defRPr>
                <a:solidFill>
                  <a:schemeClr val="tx2">
                    <a:lumMod val="50000"/>
                  </a:schemeClr>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0">
              <a:defRPr/>
            </a:pPr>
            <a:endParaRPr lang="en-US"/>
          </a:p>
        </p:txBody>
      </p:sp>
      <p:sp>
        <p:nvSpPr>
          <p:cNvPr id="7" name="Title 6"/>
          <p:cNvSpPr>
            <a:spLocks noGrp="1"/>
          </p:cNvSpPr>
          <p:nvPr>
            <p:ph type="title"/>
          </p:nvPr>
        </p:nvSpPr>
        <p:spPr bwMode="auto"/>
        <p:txBody>
          <a:bodyPr/>
          <a:lstStyle/>
          <a:p>
            <a:pPr>
              <a:defRPr/>
            </a:pPr>
            <a:r>
              <a:rPr lang="en-US"/>
              <a:t>Click to edit Master title style</a:t>
            </a:r>
          </a:p>
        </p:txBody>
      </p:sp>
      <p:sp>
        <p:nvSpPr>
          <p:cNvPr id="11" name="Date Placeholder 10"/>
          <p:cNvSpPr>
            <a:spLocks noGrp="1"/>
          </p:cNvSpPr>
          <p:nvPr>
            <p:ph type="dt" sz="half" idx="10"/>
          </p:nvPr>
        </p:nvSpPr>
        <p:spPr bwMode="auto"/>
        <p:txBody>
          <a:bodyPr/>
          <a:lstStyle/>
          <a:p>
            <a:pPr>
              <a:defRPr/>
            </a:pPr>
            <a:fld id="{2ECBF4D5-68FF-78DD-0A19-E4438BA74BC4}" type="datetime2">
              <a:rPr lang="en-GB"/>
              <a:t>Monday, 6 October 2025</a:t>
            </a:fld>
            <a:endParaRPr/>
          </a:p>
        </p:txBody>
      </p:sp>
      <p:sp>
        <p:nvSpPr>
          <p:cNvPr id="12" name="Footer Placeholder 11"/>
          <p:cNvSpPr>
            <a:spLocks noGrp="1"/>
          </p:cNvSpPr>
          <p:nvPr>
            <p:ph type="ftr" sz="quarter" idx="11"/>
          </p:nvPr>
        </p:nvSpPr>
        <p:spPr bwMode="auto"/>
        <p:txBody>
          <a:bodyPr/>
          <a:lstStyle/>
          <a:p>
            <a:pPr>
              <a:defRPr/>
            </a:pPr>
            <a:r>
              <a:rPr lang="en-GB"/>
              <a:t>R. Ramjiawan</a:t>
            </a:r>
            <a:endParaRPr/>
          </a:p>
        </p:txBody>
      </p:sp>
      <p:sp>
        <p:nvSpPr>
          <p:cNvPr id="13" name="Slide Number Placeholder 12"/>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Big Picture">
    <p:spTree>
      <p:nvGrpSpPr>
        <p:cNvPr id="1" name=""/>
        <p:cNvGrpSpPr/>
        <p:nvPr/>
      </p:nvGrpSpPr>
      <p:grpSpPr bwMode="auto">
        <a:xfrm>
          <a:off x="0" y="0"/>
          <a:ext cx="0" cy="0"/>
          <a:chOff x="0" y="0"/>
          <a:chExt cx="0" cy="0"/>
        </a:xfrm>
      </p:grpSpPr>
      <p:sp>
        <p:nvSpPr>
          <p:cNvPr id="7" name="Title 6"/>
          <p:cNvSpPr>
            <a:spLocks noGrp="1"/>
          </p:cNvSpPr>
          <p:nvPr>
            <p:ph type="title"/>
          </p:nvPr>
        </p:nvSpPr>
        <p:spPr bwMode="auto"/>
        <p:txBody>
          <a:bodyPr/>
          <a:lstStyle/>
          <a:p>
            <a:pPr>
              <a:defRPr/>
            </a:pPr>
            <a:r>
              <a:rPr lang="en-US"/>
              <a:t>Click to edit Master title style</a:t>
            </a:r>
          </a:p>
        </p:txBody>
      </p:sp>
      <p:sp>
        <p:nvSpPr>
          <p:cNvPr id="11" name="Date Placeholder 10"/>
          <p:cNvSpPr>
            <a:spLocks noGrp="1"/>
          </p:cNvSpPr>
          <p:nvPr>
            <p:ph type="dt" sz="half" idx="10"/>
          </p:nvPr>
        </p:nvSpPr>
        <p:spPr bwMode="auto"/>
        <p:txBody>
          <a:bodyPr/>
          <a:lstStyle/>
          <a:p>
            <a:pPr>
              <a:defRPr/>
            </a:pPr>
            <a:fld id="{BFB5E4EC-1B6C-3A73-7318-F99323FD79A7}" type="datetime2">
              <a:rPr lang="en-GB"/>
              <a:t>Monday, 6 October 2025</a:t>
            </a:fld>
            <a:endParaRPr/>
          </a:p>
        </p:txBody>
      </p:sp>
      <p:sp>
        <p:nvSpPr>
          <p:cNvPr id="12" name="Footer Placeholder 11"/>
          <p:cNvSpPr>
            <a:spLocks noGrp="1"/>
          </p:cNvSpPr>
          <p:nvPr>
            <p:ph type="ftr" sz="quarter" idx="11"/>
          </p:nvPr>
        </p:nvSpPr>
        <p:spPr bwMode="auto"/>
        <p:txBody>
          <a:bodyPr/>
          <a:lstStyle/>
          <a:p>
            <a:pPr>
              <a:defRPr/>
            </a:pPr>
            <a:r>
              <a:rPr lang="en-GB"/>
              <a:t>R. Ramjiawan</a:t>
            </a:r>
            <a:endParaRPr/>
          </a:p>
        </p:txBody>
      </p:sp>
      <p:sp>
        <p:nvSpPr>
          <p:cNvPr id="13" name="Slide Number Placeholder 12"/>
          <p:cNvSpPr>
            <a:spLocks noGrp="1"/>
          </p:cNvSpPr>
          <p:nvPr>
            <p:ph type="sldNum" sz="quarter" idx="12"/>
          </p:nvPr>
        </p:nvSpPr>
        <p:spPr bwMode="auto"/>
        <p:txBody>
          <a:bodyPr/>
          <a:lstStyle/>
          <a:p>
            <a:pPr>
              <a:defRPr/>
            </a:pPr>
            <a:fld id="{6F5466C4-E5CD-4E84-8892-8426DCDF1367}" type="slidenum">
              <a:rPr lang="en-GB"/>
              <a:t>‹#›</a:t>
            </a:fld>
            <a:endParaRPr lang="en-GB"/>
          </a:p>
        </p:txBody>
      </p:sp>
      <p:sp>
        <p:nvSpPr>
          <p:cNvPr id="4" name="Picture Placeholder 3"/>
          <p:cNvSpPr>
            <a:spLocks noGrp="1"/>
          </p:cNvSpPr>
          <p:nvPr>
            <p:ph type="pic" sz="quarter" idx="13" hasCustomPrompt="1"/>
          </p:nvPr>
        </p:nvSpPr>
        <p:spPr bwMode="auto">
          <a:xfrm>
            <a:off x="407988" y="1439863"/>
            <a:ext cx="11376025" cy="4760912"/>
          </a:xfrm>
          <a:prstGeom prst="rect">
            <a:avLst/>
          </a:prstGeom>
          <a:pattFill prst="lgCheck">
            <a:fgClr>
              <a:schemeClr val="accent4"/>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Full page Picture">
    <p:spTree>
      <p:nvGrpSpPr>
        <p:cNvPr id="1" name=""/>
        <p:cNvGrpSpPr/>
        <p:nvPr/>
      </p:nvGrpSpPr>
      <p:grpSpPr bwMode="auto">
        <a:xfrm>
          <a:off x="0" y="0"/>
          <a:ext cx="0" cy="0"/>
          <a:chOff x="0" y="0"/>
          <a:chExt cx="0" cy="0"/>
        </a:xfrm>
      </p:grpSpPr>
      <p:sp>
        <p:nvSpPr>
          <p:cNvPr id="8" name="Picture Placeholder 3"/>
          <p:cNvSpPr>
            <a:spLocks noGrp="1"/>
          </p:cNvSpPr>
          <p:nvPr>
            <p:ph type="pic" sz="quarter" idx="13" hasCustomPrompt="1"/>
          </p:nvPr>
        </p:nvSpPr>
        <p:spPr bwMode="auto">
          <a:xfrm>
            <a:off x="0" y="-29980"/>
            <a:ext cx="12192000" cy="6351588"/>
          </a:xfrm>
          <a:prstGeom prst="rect">
            <a:avLst/>
          </a:prstGeom>
          <a:pattFill prst="lgCheck">
            <a:fgClr>
              <a:schemeClr val="accent4"/>
            </a:fgClr>
            <a:bgClr>
              <a:schemeClr val="bg1"/>
            </a:bgClr>
          </a:pattFill>
        </p:spPr>
        <p:txBody>
          <a:bodyPr anchor="ctr" anchorCtr="0"/>
          <a:lstStyle>
            <a:lvl1pPr algn="ctr">
              <a:defRPr/>
            </a:lvl1pPr>
          </a:lstStyle>
          <a:p>
            <a:pPr>
              <a:defRPr/>
            </a:pPr>
            <a:r>
              <a:rPr lang="en-US"/>
              <a:t>Drag and drop picture</a:t>
            </a:r>
            <a:endParaRPr/>
          </a:p>
        </p:txBody>
      </p:sp>
      <p:sp>
        <p:nvSpPr>
          <p:cNvPr id="3" name="Content Placeholder 2"/>
          <p:cNvSpPr>
            <a:spLocks noGrp="1"/>
          </p:cNvSpPr>
          <p:nvPr>
            <p:ph idx="1"/>
          </p:nvPr>
        </p:nvSpPr>
        <p:spPr bwMode="auto">
          <a:xfrm>
            <a:off x="8075612" y="-52466"/>
            <a:ext cx="4116387" cy="6370820"/>
          </a:xfrm>
          <a:prstGeom prst="rect">
            <a:avLst/>
          </a:prstGeo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a:buChar char="•"/>
              <a:defRPr sz="2100">
                <a:solidFill>
                  <a:schemeClr val="bg1"/>
                </a:solidFill>
              </a:defRPr>
            </a:lvl2pPr>
            <a:lvl3pPr marL="648000" indent="-324000">
              <a:buSzPct val="100000"/>
              <a:buFont typeface="Arial"/>
              <a:buChar char="•"/>
              <a:defRPr sz="1800">
                <a:solidFill>
                  <a:schemeClr val="bg1"/>
                </a:solidFill>
              </a:defRPr>
            </a:lvl3pPr>
            <a:lvl4pPr marL="972000" indent="-324000">
              <a:buSzPct val="100000"/>
              <a:buFont typeface="Arial"/>
              <a:buChar char="•"/>
              <a:defRPr>
                <a:solidFill>
                  <a:schemeClr val="bg1"/>
                </a:solidFill>
              </a:defRPr>
            </a:lvl4pPr>
            <a:lvl5pPr marL="2057400" indent="-228600">
              <a:buSzPct val="100000"/>
              <a:buFont typeface="Arial"/>
              <a:buChar char="•"/>
              <a:defRPr>
                <a:solidFill>
                  <a:schemeClr val="tx2">
                    <a:lumMod val="50000"/>
                  </a:schemeClr>
                </a:solidFill>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11" name="Date Placeholder 10"/>
          <p:cNvSpPr>
            <a:spLocks noGrp="1"/>
          </p:cNvSpPr>
          <p:nvPr>
            <p:ph type="dt" sz="half" idx="10"/>
          </p:nvPr>
        </p:nvSpPr>
        <p:spPr bwMode="auto"/>
        <p:txBody>
          <a:bodyPr/>
          <a:lstStyle/>
          <a:p>
            <a:pPr>
              <a:defRPr/>
            </a:pPr>
            <a:fld id="{E6CFDB0E-CC66-D3BA-4B45-3265C1E88342}" type="datetime2">
              <a:rPr lang="en-GB"/>
              <a:t>Monday, 6 October 2025</a:t>
            </a:fld>
            <a:endParaRPr/>
          </a:p>
        </p:txBody>
      </p:sp>
      <p:sp>
        <p:nvSpPr>
          <p:cNvPr id="12" name="Footer Placeholder 11"/>
          <p:cNvSpPr>
            <a:spLocks noGrp="1"/>
          </p:cNvSpPr>
          <p:nvPr>
            <p:ph type="ftr" sz="quarter" idx="11"/>
          </p:nvPr>
        </p:nvSpPr>
        <p:spPr bwMode="auto"/>
        <p:txBody>
          <a:bodyPr/>
          <a:lstStyle/>
          <a:p>
            <a:pPr>
              <a:defRPr/>
            </a:pPr>
            <a:r>
              <a:rPr lang="en-GB"/>
              <a:t>R. Ramjiawan</a:t>
            </a:r>
            <a:endParaRPr/>
          </a:p>
        </p:txBody>
      </p:sp>
      <p:sp>
        <p:nvSpPr>
          <p:cNvPr id="13" name="Slide Number Placeholder 12"/>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2 Contents">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sz="half" idx="1"/>
          </p:nvPr>
        </p:nvSpPr>
        <p:spPr bwMode="auto">
          <a:xfrm>
            <a:off x="407987" y="1592264"/>
            <a:ext cx="5616575" cy="4608512"/>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4" name="Content Placeholder 3"/>
          <p:cNvSpPr>
            <a:spLocks noGrp="1"/>
          </p:cNvSpPr>
          <p:nvPr>
            <p:ph sz="half" idx="2"/>
          </p:nvPr>
        </p:nvSpPr>
        <p:spPr bwMode="auto">
          <a:xfrm>
            <a:off x="6172199" y="1592264"/>
            <a:ext cx="5611813" cy="4608511"/>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8" name="Date Placeholder 7"/>
          <p:cNvSpPr>
            <a:spLocks noGrp="1"/>
          </p:cNvSpPr>
          <p:nvPr>
            <p:ph type="dt" sz="half" idx="10"/>
          </p:nvPr>
        </p:nvSpPr>
        <p:spPr bwMode="auto"/>
        <p:txBody>
          <a:bodyPr/>
          <a:lstStyle/>
          <a:p>
            <a:pPr>
              <a:defRPr/>
            </a:pPr>
            <a:fld id="{3C0C8156-90D0-76DB-7EDA-952B2450F0FF}" type="datetime2">
              <a:rPr lang="en-GB"/>
              <a:t>Monday, 6 October 2025</a:t>
            </a:fld>
            <a:endParaRPr/>
          </a:p>
        </p:txBody>
      </p:sp>
      <p:sp>
        <p:nvSpPr>
          <p:cNvPr id="9" name="Footer Placeholder 8"/>
          <p:cNvSpPr>
            <a:spLocks noGrp="1"/>
          </p:cNvSpPr>
          <p:nvPr>
            <p:ph type="ftr" sz="quarter" idx="11"/>
          </p:nvPr>
        </p:nvSpPr>
        <p:spPr bwMode="auto"/>
        <p:txBody>
          <a:bodyPr/>
          <a:lstStyle/>
          <a:p>
            <a:pPr>
              <a:defRPr/>
            </a:pPr>
            <a:r>
              <a:rPr lang="en-GB"/>
              <a:t>R. Ramjiawan</a:t>
            </a:r>
            <a:endParaRPr/>
          </a:p>
        </p:txBody>
      </p:sp>
      <p:sp>
        <p:nvSpPr>
          <p:cNvPr id="10" name="Slide Number Placeholder 9"/>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ubtitle and 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3"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4" name="Content Placeholder 3"/>
          <p:cNvSpPr>
            <a:spLocks noGrp="1"/>
          </p:cNvSpPr>
          <p:nvPr>
            <p:ph sz="half" idx="2"/>
          </p:nvPr>
        </p:nvSpPr>
        <p:spPr bwMode="auto">
          <a:xfrm>
            <a:off x="407987" y="2427287"/>
            <a:ext cx="5616575" cy="3762376"/>
          </a:xfrm>
        </p:spPr>
        <p:txBody>
          <a:bodyPr/>
          <a:lstStyle>
            <a:lvl1pPr marL="324000" indent="-324000">
              <a:buFont typeface="Arial"/>
              <a:buChar char="•"/>
              <a:defRPr/>
            </a:lvl1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5"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6" name="Content Placeholder 5"/>
          <p:cNvSpPr>
            <a:spLocks noGrp="1"/>
          </p:cNvSpPr>
          <p:nvPr>
            <p:ph sz="quarter" idx="4"/>
          </p:nvPr>
        </p:nvSpPr>
        <p:spPr bwMode="auto">
          <a:xfrm>
            <a:off x="6172200" y="2427287"/>
            <a:ext cx="5611813" cy="3762376"/>
          </a:xfrm>
        </p:spPr>
        <p:txBody>
          <a:bodyPr/>
          <a:lstStyle>
            <a:lvl1pPr marL="324000" indent="-324000">
              <a:buFont typeface="Arial"/>
              <a:buChar char="•"/>
              <a:defRPr/>
            </a:lvl1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10" name="Date Placeholder 9"/>
          <p:cNvSpPr>
            <a:spLocks noGrp="1"/>
          </p:cNvSpPr>
          <p:nvPr>
            <p:ph type="dt" sz="half" idx="10"/>
          </p:nvPr>
        </p:nvSpPr>
        <p:spPr bwMode="auto"/>
        <p:txBody>
          <a:bodyPr/>
          <a:lstStyle/>
          <a:p>
            <a:pPr>
              <a:defRPr/>
            </a:pPr>
            <a:fld id="{124E3017-3131-729D-4055-B7C1BFBE1F21}" type="datetime2">
              <a:rPr lang="en-GB"/>
              <a:t>Monday, 6 October 2025</a:t>
            </a:fld>
            <a:endParaRPr/>
          </a:p>
        </p:txBody>
      </p:sp>
      <p:sp>
        <p:nvSpPr>
          <p:cNvPr id="11" name="Footer Placeholder 10"/>
          <p:cNvSpPr>
            <a:spLocks noGrp="1"/>
          </p:cNvSpPr>
          <p:nvPr>
            <p:ph type="ftr" sz="quarter" idx="11"/>
          </p:nvPr>
        </p:nvSpPr>
        <p:spPr bwMode="auto"/>
        <p:txBody>
          <a:bodyPr/>
          <a:lstStyle/>
          <a:p>
            <a:pPr>
              <a:defRPr/>
            </a:pPr>
            <a:r>
              <a:rPr lang="en-GB"/>
              <a:t>R. Ramjiawan</a:t>
            </a:r>
            <a:endParaRPr/>
          </a:p>
        </p:txBody>
      </p:sp>
      <p:sp>
        <p:nvSpPr>
          <p:cNvPr id="12" name="Slide Number Placeholder 11"/>
          <p:cNvSpPr>
            <a:spLocks noGrp="1"/>
          </p:cNvSpPr>
          <p:nvPr>
            <p:ph type="sldNum" sz="quarter" idx="12"/>
          </p:nvPr>
        </p:nvSpPr>
        <p:spPr bwMode="auto"/>
        <p:txBody>
          <a:bodyPr/>
          <a:lstStyle/>
          <a:p>
            <a:pPr>
              <a:defRPr/>
            </a:pPr>
            <a:fld id="{6F5466C4-E5CD-4E84-8892-8426DCDF1367}"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407988" y="373593"/>
            <a:ext cx="11376025" cy="1065742"/>
          </a:xfrm>
          <a:prstGeom prst="rect">
            <a:avLst/>
          </a:prstGeom>
        </p:spPr>
        <p:txBody>
          <a:bodyPr vert="horz" lIns="0" tIns="0" rIns="0" bIns="0" rtlCol="0" anchor="t" anchorCtr="0">
            <a:noAutofit/>
          </a:bodyPr>
          <a:lstStyle/>
          <a:p>
            <a:pPr>
              <a:defRPr/>
            </a:pPr>
            <a:r>
              <a:rPr lang="en-US"/>
              <a:t>Click to edit Master title style</a:t>
            </a:r>
          </a:p>
        </p:txBody>
      </p:sp>
      <p:pic>
        <p:nvPicPr>
          <p:cNvPr id="5" name="Picture 4"/>
          <p:cNvPicPr>
            <a:picLocks noChangeAspect="1"/>
          </p:cNvPicPr>
          <p:nvPr/>
        </p:nvPicPr>
        <p:blipFill>
          <a:blip r:embed="rId23"/>
          <a:stretch/>
        </p:blipFill>
        <p:spPr bwMode="auto">
          <a:xfrm>
            <a:off x="0" y="6315998"/>
            <a:ext cx="12192000" cy="542002"/>
          </a:xfrm>
          <a:prstGeom prst="rect">
            <a:avLst/>
          </a:prstGeom>
        </p:spPr>
      </p:pic>
      <p:sp>
        <p:nvSpPr>
          <p:cNvPr id="3" name="Text Placeholder 2"/>
          <p:cNvSpPr>
            <a:spLocks noGrp="1"/>
          </p:cNvSpPr>
          <p:nvPr>
            <p:ph type="body" idx="1"/>
          </p:nvPr>
        </p:nvSpPr>
        <p:spPr bwMode="auto">
          <a:xfrm>
            <a:off x="407989" y="1592263"/>
            <a:ext cx="11376024" cy="4608512"/>
          </a:xfrm>
          <a:prstGeom prst="rect">
            <a:avLst/>
          </a:prstGeom>
        </p:spPr>
        <p:txBody>
          <a:bodyPr vert="horz" lIns="0" tIns="0" rIns="0" bIns="0" rtlCol="0">
            <a:no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4" name="Date Placeholder 3"/>
          <p:cNvSpPr>
            <a:spLocks noGrp="1"/>
          </p:cNvSpPr>
          <p:nvPr>
            <p:ph type="dt" sz="half" idx="2"/>
          </p:nvPr>
        </p:nvSpPr>
        <p:spPr bwMode="auto">
          <a:xfrm>
            <a:off x="2574099" y="6350851"/>
            <a:ext cx="1542289" cy="365125"/>
          </a:xfrm>
          <a:prstGeom prst="rect">
            <a:avLst/>
          </a:prstGeom>
        </p:spPr>
        <p:txBody>
          <a:bodyPr vert="horz" lIns="0" tIns="0" rIns="0" bIns="0" rtlCol="0" anchor="ctr"/>
          <a:lstStyle>
            <a:lvl1pPr algn="r">
              <a:defRPr sz="1000">
                <a:solidFill>
                  <a:schemeClr val="bg1"/>
                </a:solidFill>
              </a:defRPr>
            </a:lvl1pPr>
          </a:lstStyle>
          <a:p>
            <a:pPr>
              <a:defRPr/>
            </a:pPr>
            <a:fld id="{C9A8CD83-9D01-CDEA-CC6C-6864898B8CE0}" type="datetime2">
              <a:rPr lang="en-GB"/>
              <a:t>Monday, 6 October 2025</a:t>
            </a:fld>
            <a:endParaRPr/>
          </a:p>
        </p:txBody>
      </p:sp>
      <p:sp>
        <p:nvSpPr>
          <p:cNvPr id="6" name="Slide Number Placeholder 5"/>
          <p:cNvSpPr>
            <a:spLocks noGrp="1"/>
          </p:cNvSpPr>
          <p:nvPr>
            <p:ph type="sldNum" sz="quarter" idx="4"/>
          </p:nvPr>
        </p:nvSpPr>
        <p:spPr bwMode="auto">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pPr>
              <a:defRPr/>
            </a:pPr>
            <a:fld id="{6F5466C4-E5CD-4E84-8892-8426DCDF1367}" type="slidenum">
              <a:rPr lang="en-GB"/>
              <a:t>‹#›</a:t>
            </a:fld>
            <a:endParaRPr lang="en-GB"/>
          </a:p>
        </p:txBody>
      </p:sp>
      <p:sp>
        <p:nvSpPr>
          <p:cNvPr id="7" name="Footer Placeholder 6"/>
          <p:cNvSpPr>
            <a:spLocks noGrp="1"/>
          </p:cNvSpPr>
          <p:nvPr>
            <p:ph type="ftr" sz="quarter" idx="3"/>
          </p:nvPr>
        </p:nvSpPr>
        <p:spPr bwMode="auto">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pPr>
              <a:defRPr/>
            </a:pPr>
            <a:r>
              <a:rPr lang="en-GB"/>
              <a:t>R. Ramjiawan</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p:txStyles>
    <p:titleStyle>
      <a:lvl1pPr algn="l" defTabSz="914400">
        <a:lnSpc>
          <a:spcPct val="90000"/>
        </a:lnSpc>
        <a:spcBef>
          <a:spcPts val="0"/>
        </a:spcBef>
        <a:buNone/>
        <a:defRPr sz="3600" b="1">
          <a:solidFill>
            <a:schemeClr val="tx1"/>
          </a:solidFill>
          <a:latin typeface="+mj-lt"/>
          <a:ea typeface="+mj-ea"/>
          <a:cs typeface="+mj-cs"/>
        </a:defRPr>
      </a:lvl1pPr>
    </p:titleStyle>
    <p:bodyStyle>
      <a:lvl1pPr marL="0" indent="0" algn="l" defTabSz="914400">
        <a:lnSpc>
          <a:spcPct val="90000"/>
        </a:lnSpc>
        <a:spcBef>
          <a:spcPts val="1800"/>
        </a:spcBef>
        <a:spcAft>
          <a:spcPts val="400"/>
        </a:spcAft>
        <a:buFont typeface="Arial"/>
        <a:buNone/>
        <a:defRPr sz="2100" b="1">
          <a:solidFill>
            <a:schemeClr val="tx2">
              <a:lumMod val="50000"/>
            </a:schemeClr>
          </a:solidFill>
          <a:latin typeface="+mn-lt"/>
          <a:ea typeface="+mn-ea"/>
          <a:cs typeface="+mn-cs"/>
        </a:defRPr>
      </a:lvl1pPr>
      <a:lvl2pPr marL="323850" indent="-324000" algn="l" defTabSz="914400">
        <a:lnSpc>
          <a:spcPct val="100000"/>
        </a:lnSpc>
        <a:spcBef>
          <a:spcPts val="500"/>
        </a:spcBef>
        <a:spcAft>
          <a:spcPts val="300"/>
        </a:spcAft>
        <a:buFont typeface="Arial"/>
        <a:buChar char="•"/>
        <a:defRPr sz="1800">
          <a:solidFill>
            <a:schemeClr val="tx2">
              <a:lumMod val="50000"/>
            </a:schemeClr>
          </a:solidFill>
          <a:latin typeface="+mn-lt"/>
          <a:ea typeface="+mn-ea"/>
          <a:cs typeface="+mn-cs"/>
        </a:defRPr>
      </a:lvl2pPr>
      <a:lvl3pPr marL="648000" indent="-324000" algn="l" defTabSz="914400">
        <a:lnSpc>
          <a:spcPct val="100000"/>
        </a:lnSpc>
        <a:spcBef>
          <a:spcPts val="500"/>
        </a:spcBef>
        <a:spcAft>
          <a:spcPts val="300"/>
        </a:spcAft>
        <a:buFont typeface="Arial"/>
        <a:buChar char="•"/>
        <a:defRPr sz="1700">
          <a:solidFill>
            <a:schemeClr val="tx2">
              <a:lumMod val="50000"/>
            </a:schemeClr>
          </a:solidFill>
          <a:latin typeface="+mn-lt"/>
          <a:ea typeface="+mn-ea"/>
          <a:cs typeface="+mn-cs"/>
        </a:defRPr>
      </a:lvl3pPr>
      <a:lvl4pPr marL="972000" indent="-324000" algn="l" defTabSz="914400">
        <a:lnSpc>
          <a:spcPct val="100000"/>
        </a:lnSpc>
        <a:spcBef>
          <a:spcPts val="500"/>
        </a:spcBef>
        <a:spcAft>
          <a:spcPts val="300"/>
        </a:spcAft>
        <a:buFont typeface="Arial"/>
        <a:buChar char="•"/>
        <a:defRPr sz="1600">
          <a:solidFill>
            <a:schemeClr val="tx2">
              <a:lumMod val="50000"/>
            </a:schemeClr>
          </a:solidFill>
          <a:latin typeface="+mn-lt"/>
          <a:ea typeface="+mn-ea"/>
          <a:cs typeface="+mn-cs"/>
        </a:defRPr>
      </a:lvl4pPr>
      <a:lvl5pPr marL="2057400" indent="-228600" algn="l" defTabSz="914400">
        <a:lnSpc>
          <a:spcPct val="90000"/>
        </a:lnSpc>
        <a:spcBef>
          <a:spcPts val="500"/>
        </a:spcBef>
        <a:buFont typeface="Arial"/>
        <a:buChar char="•"/>
        <a:defRPr sz="1600">
          <a:solidFill>
            <a:schemeClr val="accent6"/>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9.emf"/><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0.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0.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NUL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gi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6.em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ctrTitle"/>
          </p:nvPr>
        </p:nvSpPr>
        <p:spPr bwMode="auto"/>
        <p:txBody>
          <a:bodyPr/>
          <a:lstStyle/>
          <a:p>
            <a:pPr>
              <a:defRPr/>
            </a:pPr>
            <a:r>
              <a:rPr lang="en-US" b="0" dirty="0"/>
              <a:t>Octupole assisted slow extraction from SPS to the North Area at CERN</a:t>
            </a:r>
            <a:endParaRPr b="0"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5" name="Subtitle 4"/>
          <p:cNvSpPr>
            <a:spLocks noGrp="1"/>
          </p:cNvSpPr>
          <p:nvPr>
            <p:ph type="subTitle" idx="1"/>
          </p:nvPr>
        </p:nvSpPr>
        <p:spPr bwMode="auto">
          <a:xfrm>
            <a:off x="407987" y="5292913"/>
            <a:ext cx="11084077" cy="803786"/>
          </a:xfrm>
        </p:spPr>
        <p:txBody>
          <a:bodyPr/>
          <a:lstStyle/>
          <a:p>
            <a:pPr>
              <a:spcBef>
                <a:spcPts val="600"/>
              </a:spcBef>
              <a:defRPr/>
            </a:pPr>
            <a:r>
              <a:rPr lang="en-GB" sz="2200" dirty="0">
                <a:latin typeface="Helvetica Neue Light" panose="02000403000000020004" pitchFamily="2" charset="0"/>
                <a:ea typeface="Helvetica Neue Light" panose="02000403000000020004" pitchFamily="2" charset="0"/>
                <a:cs typeface="Calibri"/>
              </a:rPr>
              <a:t>Aleksandr Gorn, Matthew Alexander Fraser, Francesco Maria </a:t>
            </a:r>
            <a:r>
              <a:rPr lang="en-GB" sz="2200" dirty="0" err="1">
                <a:latin typeface="Helvetica Neue Light" panose="02000403000000020004" pitchFamily="2" charset="0"/>
                <a:ea typeface="Helvetica Neue Light" panose="02000403000000020004" pitchFamily="2" charset="0"/>
                <a:cs typeface="Calibri"/>
              </a:rPr>
              <a:t>Velotti</a:t>
            </a:r>
            <a:r>
              <a:rPr lang="en-GB" sz="2200" dirty="0">
                <a:latin typeface="Helvetica Neue Light" panose="02000403000000020004" pitchFamily="2" charset="0"/>
                <a:ea typeface="Helvetica Neue Light" panose="02000403000000020004" pitchFamily="2" charset="0"/>
                <a:cs typeface="Calibri"/>
              </a:rPr>
              <a:t>, et al. </a:t>
            </a:r>
            <a:r>
              <a:rPr lang="en-GB" sz="2200" dirty="0">
                <a:solidFill>
                  <a:schemeClr val="bg1"/>
                </a:solidFill>
                <a:latin typeface="Helvetica Neue Light" panose="02000403000000020004" pitchFamily="2" charset="0"/>
                <a:ea typeface="Helvetica Neue Light" panose="02000403000000020004" pitchFamily="2" charset="0"/>
                <a:cs typeface="Calibri"/>
              </a:rPr>
              <a:t>(</a:t>
            </a:r>
            <a:r>
              <a:rPr sz="2200" u="none" dirty="0">
                <a:solidFill>
                  <a:schemeClr val="bg1"/>
                </a:solidFill>
                <a:latin typeface="Helvetica Neue Light" panose="02000403000000020004" pitchFamily="2" charset="0"/>
                <a:ea typeface="Helvetica Neue Light" panose="02000403000000020004" pitchFamily="2" charset="0"/>
                <a:cs typeface="Calibri"/>
              </a:rPr>
              <a:t>SY-ABT-BTP</a:t>
            </a:r>
            <a:r>
              <a:rPr lang="en-GB" sz="2200" u="none" dirty="0">
                <a:solidFill>
                  <a:schemeClr val="bg1"/>
                </a:solidFill>
                <a:latin typeface="Helvetica Neue Light" panose="02000403000000020004" pitchFamily="2" charset="0"/>
                <a:ea typeface="Helvetica Neue Light" panose="02000403000000020004" pitchFamily="2" charset="0"/>
                <a:cs typeface="Calibri"/>
              </a:rPr>
              <a:t>)</a:t>
            </a:r>
            <a:endParaRPr sz="2200" dirty="0">
              <a:solidFill>
                <a:schemeClr val="bg1"/>
              </a:solidFill>
              <a:latin typeface="Helvetica Neue Light" panose="02000403000000020004" pitchFamily="2" charset="0"/>
              <a:ea typeface="Helvetica Neue Light" panose="02000403000000020004" pitchFamily="2" charset="0"/>
              <a:cs typeface="Calibri"/>
            </a:endParaRPr>
          </a:p>
          <a:p>
            <a:pPr>
              <a:spcBef>
                <a:spcPts val="600"/>
              </a:spcBef>
              <a:defRPr/>
            </a:pPr>
            <a:fld id="{C8438CDF-D073-574A-866A-9669A2B14BF6}" type="datetime1">
              <a:rPr lang="ru-RU" sz="1800" smtClean="0">
                <a:latin typeface="Helvetica Neue Light" panose="02000403000000020004" pitchFamily="2" charset="0"/>
                <a:ea typeface="Helvetica Neue Light" panose="02000403000000020004" pitchFamily="2" charset="0"/>
                <a:cs typeface="Calibri"/>
              </a:rPr>
              <a:t>06.10.2025</a:t>
            </a:fld>
            <a:endParaRPr dirty="0">
              <a:solidFill>
                <a:schemeClr val="bg1"/>
              </a:solidFill>
              <a:latin typeface="Helvetica Neue Light" panose="02000403000000020004" pitchFamily="2" charset="0"/>
              <a:ea typeface="Helvetica Neue Light" panose="02000403000000020004" pitchFamily="2" charset="0"/>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D59A9BD-A75F-D254-082E-995FDAC16234}"/>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7A9AAD42-FD2A-AC44-5DB5-C7455920878F}"/>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2DF66203-7AC1-C791-2350-0144DCD8D456}"/>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10</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A50D8BE4-BB71-59AE-DF2C-FCFD0CB399C2}"/>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Extraction loss optimization: Extraction line acceptance</a:t>
            </a:r>
            <a:endParaRPr lang="en-RU"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Date Placeholder 10">
            <a:extLst>
              <a:ext uri="{FF2B5EF4-FFF2-40B4-BE49-F238E27FC236}">
                <a16:creationId xmlns:a16="http://schemas.microsoft.com/office/drawing/2014/main" id="{8965AE89-BE97-8057-5FA6-C140B60DDD6F}"/>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3" name="Rectangle 52">
            <a:extLst>
              <a:ext uri="{FF2B5EF4-FFF2-40B4-BE49-F238E27FC236}">
                <a16:creationId xmlns:a16="http://schemas.microsoft.com/office/drawing/2014/main" id="{B10D03B7-161C-B3A7-0AAD-F34B3ACC6F2C}"/>
              </a:ext>
            </a:extLst>
          </p:cNvPr>
          <p:cNvSpPr/>
          <p:nvPr/>
        </p:nvSpPr>
        <p:spPr>
          <a:xfrm>
            <a:off x="11806004" y="1288461"/>
            <a:ext cx="331069" cy="265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6141250" name="Group 1776141249">
            <a:extLst>
              <a:ext uri="{FF2B5EF4-FFF2-40B4-BE49-F238E27FC236}">
                <a16:creationId xmlns:a16="http://schemas.microsoft.com/office/drawing/2014/main" id="{652AC1BB-DDF5-DC87-81BF-AB76DE58F93C}"/>
              </a:ext>
            </a:extLst>
          </p:cNvPr>
          <p:cNvGrpSpPr/>
          <p:nvPr/>
        </p:nvGrpSpPr>
        <p:grpSpPr>
          <a:xfrm>
            <a:off x="385997" y="906464"/>
            <a:ext cx="6624525" cy="5299706"/>
            <a:chOff x="4685189" y="925553"/>
            <a:chExt cx="6624525" cy="5299706"/>
          </a:xfrm>
        </p:grpSpPr>
        <p:grpSp>
          <p:nvGrpSpPr>
            <p:cNvPr id="16" name="Group 15">
              <a:extLst>
                <a:ext uri="{FF2B5EF4-FFF2-40B4-BE49-F238E27FC236}">
                  <a16:creationId xmlns:a16="http://schemas.microsoft.com/office/drawing/2014/main" id="{BC8ECD1A-392F-17D6-4CDD-62D3FB03D44B}"/>
                </a:ext>
              </a:extLst>
            </p:cNvPr>
            <p:cNvGrpSpPr/>
            <p:nvPr/>
          </p:nvGrpSpPr>
          <p:grpSpPr>
            <a:xfrm>
              <a:off x="4729537" y="925553"/>
              <a:ext cx="6580177" cy="2298388"/>
              <a:chOff x="4686063" y="674541"/>
              <a:chExt cx="6580177" cy="2298388"/>
            </a:xfrm>
          </p:grpSpPr>
          <p:grpSp>
            <p:nvGrpSpPr>
              <p:cNvPr id="17" name="Group 16">
                <a:extLst>
                  <a:ext uri="{FF2B5EF4-FFF2-40B4-BE49-F238E27FC236}">
                    <a16:creationId xmlns:a16="http://schemas.microsoft.com/office/drawing/2014/main" id="{D305EC62-D731-E136-F7A1-033206EAF90E}"/>
                  </a:ext>
                </a:extLst>
              </p:cNvPr>
              <p:cNvGrpSpPr/>
              <p:nvPr/>
            </p:nvGrpSpPr>
            <p:grpSpPr>
              <a:xfrm>
                <a:off x="4686063" y="674541"/>
                <a:ext cx="6580177" cy="2298388"/>
                <a:chOff x="4686063" y="674541"/>
                <a:chExt cx="6580177" cy="2298388"/>
              </a:xfrm>
            </p:grpSpPr>
            <p:pic>
              <p:nvPicPr>
                <p:cNvPr id="26" name="Picture 25">
                  <a:extLst>
                    <a:ext uri="{FF2B5EF4-FFF2-40B4-BE49-F238E27FC236}">
                      <a16:creationId xmlns:a16="http://schemas.microsoft.com/office/drawing/2014/main" id="{E55E89F1-2731-0025-CA50-824B29C297CB}"/>
                    </a:ext>
                  </a:extLst>
                </p:cNvPr>
                <p:cNvPicPr>
                  <a:picLocks noChangeAspect="1"/>
                </p:cNvPicPr>
                <p:nvPr/>
              </p:nvPicPr>
              <p:blipFill>
                <a:blip r:embed="rId3"/>
                <a:stretch>
                  <a:fillRect/>
                </a:stretch>
              </p:blipFill>
              <p:spPr>
                <a:xfrm>
                  <a:off x="4686063" y="906464"/>
                  <a:ext cx="6423471" cy="2066465"/>
                </a:xfrm>
                <a:prstGeom prst="rect">
                  <a:avLst/>
                </a:prstGeom>
              </p:spPr>
            </p:pic>
            <p:sp>
              <p:nvSpPr>
                <p:cNvPr id="27" name="TextBox 26">
                  <a:extLst>
                    <a:ext uri="{FF2B5EF4-FFF2-40B4-BE49-F238E27FC236}">
                      <a16:creationId xmlns:a16="http://schemas.microsoft.com/office/drawing/2014/main" id="{BBFEC199-636E-4BD3-0926-F35582D4E3E0}"/>
                    </a:ext>
                  </a:extLst>
                </p:cNvPr>
                <p:cNvSpPr txBox="1"/>
                <p:nvPr/>
              </p:nvSpPr>
              <p:spPr bwMode="auto">
                <a:xfrm>
                  <a:off x="5778583" y="1318793"/>
                  <a:ext cx="413896" cy="307777"/>
                </a:xfrm>
                <a:prstGeom prst="rect">
                  <a:avLst/>
                </a:prstGeom>
                <a:noFill/>
              </p:spPr>
              <p:txBody>
                <a:bodyPr wrap="none" rtlCol="0">
                  <a:spAutoFit/>
                </a:bodyPr>
                <a:lstStyle/>
                <a:p>
                  <a:r>
                    <a:rPr lang="en-RU" sz="1400" dirty="0">
                      <a:solidFill>
                        <a:schemeClr val="tx2"/>
                      </a:solidFill>
                    </a:rPr>
                    <a:t>ZS</a:t>
                  </a:r>
                </a:p>
              </p:txBody>
            </p:sp>
            <p:sp>
              <p:nvSpPr>
                <p:cNvPr id="28" name="TextBox 27">
                  <a:extLst>
                    <a:ext uri="{FF2B5EF4-FFF2-40B4-BE49-F238E27FC236}">
                      <a16:creationId xmlns:a16="http://schemas.microsoft.com/office/drawing/2014/main" id="{B18BF946-F620-5071-088D-A840C00A4E26}"/>
                    </a:ext>
                  </a:extLst>
                </p:cNvPr>
                <p:cNvSpPr txBox="1"/>
                <p:nvPr/>
              </p:nvSpPr>
              <p:spPr bwMode="auto">
                <a:xfrm>
                  <a:off x="6619583" y="1307907"/>
                  <a:ext cx="922047" cy="307777"/>
                </a:xfrm>
                <a:prstGeom prst="rect">
                  <a:avLst/>
                </a:prstGeom>
                <a:noFill/>
              </p:spPr>
              <p:txBody>
                <a:bodyPr wrap="none" rtlCol="0">
                  <a:spAutoFit/>
                </a:bodyPr>
                <a:lstStyle/>
                <a:p>
                  <a:r>
                    <a:rPr lang="en-RU" sz="1400" dirty="0">
                      <a:solidFill>
                        <a:srgbClr val="3BB471"/>
                      </a:solidFill>
                    </a:rPr>
                    <a:t>QDA.217</a:t>
                  </a:r>
                </a:p>
              </p:txBody>
            </p:sp>
            <p:sp>
              <p:nvSpPr>
                <p:cNvPr id="29" name="TextBox 28">
                  <a:extLst>
                    <a:ext uri="{FF2B5EF4-FFF2-40B4-BE49-F238E27FC236}">
                      <a16:creationId xmlns:a16="http://schemas.microsoft.com/office/drawing/2014/main" id="{CC5228FE-470E-D721-C33A-A14393A144A0}"/>
                    </a:ext>
                  </a:extLst>
                </p:cNvPr>
                <p:cNvSpPr txBox="1"/>
                <p:nvPr/>
              </p:nvSpPr>
              <p:spPr bwMode="auto">
                <a:xfrm>
                  <a:off x="7344053" y="1744466"/>
                  <a:ext cx="643125" cy="307777"/>
                </a:xfrm>
                <a:prstGeom prst="rect">
                  <a:avLst/>
                </a:prstGeom>
                <a:noFill/>
              </p:spPr>
              <p:txBody>
                <a:bodyPr wrap="none" rtlCol="0">
                  <a:spAutoFit/>
                </a:bodyPr>
                <a:lstStyle/>
                <a:p>
                  <a:r>
                    <a:rPr lang="en-RU" sz="1400" dirty="0">
                      <a:solidFill>
                        <a:schemeClr val="tx2"/>
                      </a:solidFill>
                    </a:rPr>
                    <a:t>TPST</a:t>
                  </a:r>
                </a:p>
              </p:txBody>
            </p:sp>
            <p:sp>
              <p:nvSpPr>
                <p:cNvPr id="30" name="TextBox 29">
                  <a:extLst>
                    <a:ext uri="{FF2B5EF4-FFF2-40B4-BE49-F238E27FC236}">
                      <a16:creationId xmlns:a16="http://schemas.microsoft.com/office/drawing/2014/main" id="{05B4C757-1283-3747-B7D3-8A679CD6D532}"/>
                    </a:ext>
                  </a:extLst>
                </p:cNvPr>
                <p:cNvSpPr txBox="1"/>
                <p:nvPr/>
              </p:nvSpPr>
              <p:spPr bwMode="auto">
                <a:xfrm>
                  <a:off x="8080039" y="990360"/>
                  <a:ext cx="562975" cy="307777"/>
                </a:xfrm>
                <a:prstGeom prst="rect">
                  <a:avLst/>
                </a:prstGeom>
                <a:noFill/>
              </p:spPr>
              <p:txBody>
                <a:bodyPr wrap="none" rtlCol="0">
                  <a:spAutoFit/>
                </a:bodyPr>
                <a:lstStyle/>
                <a:p>
                  <a:r>
                    <a:rPr lang="en-RU" sz="1400" dirty="0">
                      <a:solidFill>
                        <a:schemeClr val="tx2"/>
                      </a:solidFill>
                    </a:rPr>
                    <a:t>MST</a:t>
                  </a:r>
                </a:p>
              </p:txBody>
            </p:sp>
            <p:sp>
              <p:nvSpPr>
                <p:cNvPr id="31" name="TextBox 30">
                  <a:extLst>
                    <a:ext uri="{FF2B5EF4-FFF2-40B4-BE49-F238E27FC236}">
                      <a16:creationId xmlns:a16="http://schemas.microsoft.com/office/drawing/2014/main" id="{1F859AB1-32DF-AEEE-49A1-29B2E2457B2D}"/>
                    </a:ext>
                  </a:extLst>
                </p:cNvPr>
                <p:cNvSpPr txBox="1"/>
                <p:nvPr/>
              </p:nvSpPr>
              <p:spPr bwMode="auto">
                <a:xfrm>
                  <a:off x="9704138" y="900326"/>
                  <a:ext cx="574196" cy="307777"/>
                </a:xfrm>
                <a:prstGeom prst="rect">
                  <a:avLst/>
                </a:prstGeom>
                <a:noFill/>
              </p:spPr>
              <p:txBody>
                <a:bodyPr wrap="none" rtlCol="0">
                  <a:spAutoFit/>
                </a:bodyPr>
                <a:lstStyle/>
                <a:p>
                  <a:r>
                    <a:rPr lang="en-RU" sz="1400" dirty="0">
                      <a:solidFill>
                        <a:schemeClr val="tx2"/>
                      </a:solidFill>
                    </a:rPr>
                    <a:t>MSE</a:t>
                  </a:r>
                </a:p>
              </p:txBody>
            </p:sp>
            <p:sp>
              <p:nvSpPr>
                <p:cNvPr id="32" name="TextBox 31">
                  <a:extLst>
                    <a:ext uri="{FF2B5EF4-FFF2-40B4-BE49-F238E27FC236}">
                      <a16:creationId xmlns:a16="http://schemas.microsoft.com/office/drawing/2014/main" id="{FF29E16B-B017-7CDE-ECAF-06E4638E1111}"/>
                    </a:ext>
                  </a:extLst>
                </p:cNvPr>
                <p:cNvSpPr txBox="1"/>
                <p:nvPr/>
              </p:nvSpPr>
              <p:spPr bwMode="auto">
                <a:xfrm>
                  <a:off x="8503079" y="1032991"/>
                  <a:ext cx="901209" cy="307777"/>
                </a:xfrm>
                <a:prstGeom prst="rect">
                  <a:avLst/>
                </a:prstGeom>
                <a:noFill/>
              </p:spPr>
              <p:txBody>
                <a:bodyPr wrap="none" rtlCol="0">
                  <a:spAutoFit/>
                </a:bodyPr>
                <a:lstStyle/>
                <a:p>
                  <a:r>
                    <a:rPr lang="en-RU" sz="1400" dirty="0">
                      <a:solidFill>
                        <a:srgbClr val="3BB471"/>
                      </a:solidFill>
                    </a:rPr>
                    <a:t>QFA.218</a:t>
                  </a:r>
                </a:p>
              </p:txBody>
            </p:sp>
            <p:sp>
              <p:nvSpPr>
                <p:cNvPr id="33" name="TextBox 32">
                  <a:extLst>
                    <a:ext uri="{FF2B5EF4-FFF2-40B4-BE49-F238E27FC236}">
                      <a16:creationId xmlns:a16="http://schemas.microsoft.com/office/drawing/2014/main" id="{80C80D4A-6891-04DE-CC07-D59E6CE0CCFA}"/>
                    </a:ext>
                  </a:extLst>
                </p:cNvPr>
                <p:cNvSpPr txBox="1"/>
                <p:nvPr/>
              </p:nvSpPr>
              <p:spPr bwMode="auto">
                <a:xfrm>
                  <a:off x="10344193" y="674541"/>
                  <a:ext cx="922047" cy="307777"/>
                </a:xfrm>
                <a:prstGeom prst="rect">
                  <a:avLst/>
                </a:prstGeom>
                <a:noFill/>
              </p:spPr>
              <p:txBody>
                <a:bodyPr wrap="none" rtlCol="0">
                  <a:spAutoFit/>
                </a:bodyPr>
                <a:lstStyle/>
                <a:p>
                  <a:r>
                    <a:rPr lang="en-RU" sz="1400" dirty="0">
                      <a:solidFill>
                        <a:srgbClr val="3BB471"/>
                      </a:solidFill>
                    </a:rPr>
                    <a:t>QDA.219</a:t>
                  </a:r>
                </a:p>
              </p:txBody>
            </p:sp>
          </p:grpSp>
          <p:cxnSp>
            <p:nvCxnSpPr>
              <p:cNvPr id="18" name="Straight Connector 17">
                <a:extLst>
                  <a:ext uri="{FF2B5EF4-FFF2-40B4-BE49-F238E27FC236}">
                    <a16:creationId xmlns:a16="http://schemas.microsoft.com/office/drawing/2014/main" id="{7CA0E24F-CF93-B87E-3AB4-E7CE848299DD}"/>
                  </a:ext>
                </a:extLst>
              </p:cNvPr>
              <p:cNvCxnSpPr/>
              <p:nvPr/>
            </p:nvCxnSpPr>
            <p:spPr>
              <a:xfrm flipV="1">
                <a:off x="5375920" y="1000682"/>
                <a:ext cx="0" cy="15106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0AACF2-8489-B621-A0BB-29C504B1A85C}"/>
                  </a:ext>
                </a:extLst>
              </p:cNvPr>
              <p:cNvCxnSpPr/>
              <p:nvPr/>
            </p:nvCxnSpPr>
            <p:spPr>
              <a:xfrm flipV="1">
                <a:off x="9653996" y="1000682"/>
                <a:ext cx="0" cy="15106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E3B036-3B6F-9295-F18A-34EB76F22E25}"/>
                  </a:ext>
                </a:extLst>
              </p:cNvPr>
              <p:cNvSpPr txBox="1"/>
              <p:nvPr/>
            </p:nvSpPr>
            <p:spPr bwMode="auto">
              <a:xfrm>
                <a:off x="5351074" y="2257958"/>
                <a:ext cx="808235" cy="276999"/>
              </a:xfrm>
              <a:prstGeom prst="rect">
                <a:avLst/>
              </a:prstGeom>
              <a:noFill/>
            </p:spPr>
            <p:txBody>
              <a:bodyPr wrap="none" rtlCol="0">
                <a:spAutoFit/>
              </a:bodyPr>
              <a:lstStyle/>
              <a:p>
                <a:r>
                  <a:rPr lang="en-RU" sz="1200" dirty="0">
                    <a:solidFill>
                      <a:srgbClr val="FF0000"/>
                    </a:solidFill>
                  </a:rPr>
                  <a:t>BSG.216</a:t>
                </a:r>
              </a:p>
            </p:txBody>
          </p:sp>
          <p:sp>
            <p:nvSpPr>
              <p:cNvPr id="25" name="TextBox 24">
                <a:extLst>
                  <a:ext uri="{FF2B5EF4-FFF2-40B4-BE49-F238E27FC236}">
                    <a16:creationId xmlns:a16="http://schemas.microsoft.com/office/drawing/2014/main" id="{810041E3-0CA2-127D-EDCC-D9C5724A100F}"/>
                  </a:ext>
                </a:extLst>
              </p:cNvPr>
              <p:cNvSpPr txBox="1"/>
              <p:nvPr/>
            </p:nvSpPr>
            <p:spPr bwMode="auto">
              <a:xfrm>
                <a:off x="9653475" y="2246424"/>
                <a:ext cx="808235" cy="276999"/>
              </a:xfrm>
              <a:prstGeom prst="rect">
                <a:avLst/>
              </a:prstGeom>
              <a:noFill/>
            </p:spPr>
            <p:txBody>
              <a:bodyPr wrap="none" rtlCol="0">
                <a:spAutoFit/>
              </a:bodyPr>
              <a:lstStyle/>
              <a:p>
                <a:r>
                  <a:rPr lang="en-RU" sz="1200" dirty="0">
                    <a:solidFill>
                      <a:srgbClr val="FF0000"/>
                    </a:solidFill>
                  </a:rPr>
                  <a:t>BSG.218</a:t>
                </a:r>
              </a:p>
            </p:txBody>
          </p:sp>
        </p:grpSp>
        <p:grpSp>
          <p:nvGrpSpPr>
            <p:cNvPr id="47" name="Group 46">
              <a:extLst>
                <a:ext uri="{FF2B5EF4-FFF2-40B4-BE49-F238E27FC236}">
                  <a16:creationId xmlns:a16="http://schemas.microsoft.com/office/drawing/2014/main" id="{ACC87771-2A50-9906-507E-5A95C46CA807}"/>
                </a:ext>
              </a:extLst>
            </p:cNvPr>
            <p:cNvGrpSpPr/>
            <p:nvPr/>
          </p:nvGrpSpPr>
          <p:grpSpPr>
            <a:xfrm>
              <a:off x="4685189" y="2852936"/>
              <a:ext cx="6423471" cy="3372323"/>
              <a:chOff x="4685189" y="2852936"/>
              <a:chExt cx="6423471" cy="3372323"/>
            </a:xfrm>
          </p:grpSpPr>
          <p:pic>
            <p:nvPicPr>
              <p:cNvPr id="34" name="Picture 33">
                <a:extLst>
                  <a:ext uri="{FF2B5EF4-FFF2-40B4-BE49-F238E27FC236}">
                    <a16:creationId xmlns:a16="http://schemas.microsoft.com/office/drawing/2014/main" id="{3D3E7F4E-0C6D-266F-E732-0BECA6B1434B}"/>
                  </a:ext>
                </a:extLst>
              </p:cNvPr>
              <p:cNvPicPr>
                <a:picLocks noChangeAspect="1"/>
              </p:cNvPicPr>
              <p:nvPr/>
            </p:nvPicPr>
            <p:blipFill>
              <a:blip r:embed="rId4"/>
              <a:stretch>
                <a:fillRect/>
              </a:stretch>
            </p:blipFill>
            <p:spPr bwMode="auto">
              <a:xfrm>
                <a:off x="4685189" y="2852936"/>
                <a:ext cx="6423471" cy="3372323"/>
              </a:xfrm>
              <a:prstGeom prst="rect">
                <a:avLst/>
              </a:prstGeom>
            </p:spPr>
          </p:pic>
          <p:sp>
            <p:nvSpPr>
              <p:cNvPr id="35" name="Freeform 34">
                <a:extLst>
                  <a:ext uri="{FF2B5EF4-FFF2-40B4-BE49-F238E27FC236}">
                    <a16:creationId xmlns:a16="http://schemas.microsoft.com/office/drawing/2014/main" id="{06B412D7-A75F-9C3C-CD54-9FED376AA65E}"/>
                  </a:ext>
                </a:extLst>
              </p:cNvPr>
              <p:cNvSpPr/>
              <p:nvPr/>
            </p:nvSpPr>
            <p:spPr bwMode="auto">
              <a:xfrm>
                <a:off x="5570002" y="3148421"/>
                <a:ext cx="4074653" cy="1478844"/>
              </a:xfrm>
              <a:custGeom>
                <a:avLst/>
                <a:gdLst>
                  <a:gd name="connsiteX0" fmla="*/ 11289 w 4052711"/>
                  <a:gd name="connsiteY0" fmla="*/ 225778 h 1478844"/>
                  <a:gd name="connsiteX1" fmla="*/ 4052711 w 4052711"/>
                  <a:gd name="connsiteY1" fmla="*/ 1478844 h 1478844"/>
                  <a:gd name="connsiteX2" fmla="*/ 4018844 w 4052711"/>
                  <a:gd name="connsiteY2" fmla="*/ 0 h 1478844"/>
                  <a:gd name="connsiteX3" fmla="*/ 0 w 4052711"/>
                  <a:gd name="connsiteY3" fmla="*/ 0 h 1478844"/>
                  <a:gd name="connsiteX4" fmla="*/ 11289 w 4052711"/>
                  <a:gd name="connsiteY4" fmla="*/ 225778 h 1478844"/>
                  <a:gd name="connsiteX0" fmla="*/ 11289 w 4052711"/>
                  <a:gd name="connsiteY0" fmla="*/ 225778 h 1478844"/>
                  <a:gd name="connsiteX1" fmla="*/ 4052711 w 4052711"/>
                  <a:gd name="connsiteY1" fmla="*/ 1478844 h 1478844"/>
                  <a:gd name="connsiteX2" fmla="*/ 4040760 w 4052711"/>
                  <a:gd name="connsiteY2" fmla="*/ 11017 h 1478844"/>
                  <a:gd name="connsiteX3" fmla="*/ 0 w 4052711"/>
                  <a:gd name="connsiteY3" fmla="*/ 0 h 1478844"/>
                  <a:gd name="connsiteX4" fmla="*/ 11289 w 4052711"/>
                  <a:gd name="connsiteY4" fmla="*/ 225778 h 147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711" h="1478844">
                    <a:moveTo>
                      <a:pt x="11289" y="225778"/>
                    </a:moveTo>
                    <a:lnTo>
                      <a:pt x="4052711" y="1478844"/>
                    </a:lnTo>
                    <a:cubicBezTo>
                      <a:pt x="4048727" y="989568"/>
                      <a:pt x="4044744" y="500293"/>
                      <a:pt x="4040760" y="11017"/>
                    </a:cubicBezTo>
                    <a:lnTo>
                      <a:pt x="0" y="0"/>
                    </a:lnTo>
                    <a:lnTo>
                      <a:pt x="11289" y="225778"/>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36" name="Freeform 35">
                <a:extLst>
                  <a:ext uri="{FF2B5EF4-FFF2-40B4-BE49-F238E27FC236}">
                    <a16:creationId xmlns:a16="http://schemas.microsoft.com/office/drawing/2014/main" id="{ECB73A4B-9F8A-4574-F142-1DD887CA0773}"/>
                  </a:ext>
                </a:extLst>
              </p:cNvPr>
              <p:cNvSpPr/>
              <p:nvPr/>
            </p:nvSpPr>
            <p:spPr bwMode="auto">
              <a:xfrm>
                <a:off x="5591070" y="4539097"/>
                <a:ext cx="2787805" cy="985713"/>
              </a:xfrm>
              <a:custGeom>
                <a:avLst/>
                <a:gdLst>
                  <a:gd name="connsiteX0" fmla="*/ 0 w 2743200"/>
                  <a:gd name="connsiteY0" fmla="*/ 0 h 982134"/>
                  <a:gd name="connsiteX1" fmla="*/ 2743200 w 2743200"/>
                  <a:gd name="connsiteY1" fmla="*/ 970845 h 982134"/>
                  <a:gd name="connsiteX2" fmla="*/ 0 w 2743200"/>
                  <a:gd name="connsiteY2" fmla="*/ 982134 h 982134"/>
                  <a:gd name="connsiteX3" fmla="*/ 0 w 2743200"/>
                  <a:gd name="connsiteY3" fmla="*/ 0 h 982134"/>
                  <a:gd name="connsiteX0" fmla="*/ 0 w 2787805"/>
                  <a:gd name="connsiteY0" fmla="*/ 0 h 985713"/>
                  <a:gd name="connsiteX1" fmla="*/ 2787805 w 2787805"/>
                  <a:gd name="connsiteY1" fmla="*/ 985713 h 985713"/>
                  <a:gd name="connsiteX2" fmla="*/ 0 w 2787805"/>
                  <a:gd name="connsiteY2" fmla="*/ 982134 h 985713"/>
                  <a:gd name="connsiteX3" fmla="*/ 0 w 2787805"/>
                  <a:gd name="connsiteY3" fmla="*/ 0 h 985713"/>
                </a:gdLst>
                <a:ahLst/>
                <a:cxnLst>
                  <a:cxn ang="0">
                    <a:pos x="connsiteX0" y="connsiteY0"/>
                  </a:cxn>
                  <a:cxn ang="0">
                    <a:pos x="connsiteX1" y="connsiteY1"/>
                  </a:cxn>
                  <a:cxn ang="0">
                    <a:pos x="connsiteX2" y="connsiteY2"/>
                  </a:cxn>
                  <a:cxn ang="0">
                    <a:pos x="connsiteX3" y="connsiteY3"/>
                  </a:cxn>
                </a:cxnLst>
                <a:rect l="l" t="t" r="r" b="b"/>
                <a:pathLst>
                  <a:path w="2787805" h="985713">
                    <a:moveTo>
                      <a:pt x="0" y="0"/>
                    </a:moveTo>
                    <a:lnTo>
                      <a:pt x="2787805" y="985713"/>
                    </a:lnTo>
                    <a:lnTo>
                      <a:pt x="0" y="982134"/>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7" name="TextBox 36">
                <a:extLst>
                  <a:ext uri="{FF2B5EF4-FFF2-40B4-BE49-F238E27FC236}">
                    <a16:creationId xmlns:a16="http://schemas.microsoft.com/office/drawing/2014/main" id="{EE3DC443-7CE4-11AF-1E98-D1C49BFC8E3C}"/>
                  </a:ext>
                </a:extLst>
              </p:cNvPr>
              <p:cNvSpPr txBox="1"/>
              <p:nvPr/>
            </p:nvSpPr>
            <p:spPr bwMode="auto">
              <a:xfrm>
                <a:off x="8428460" y="3429000"/>
                <a:ext cx="479618" cy="369332"/>
              </a:xfrm>
              <a:prstGeom prst="rect">
                <a:avLst/>
              </a:prstGeom>
              <a:noFill/>
            </p:spPr>
            <p:txBody>
              <a:bodyPr wrap="none" rtlCol="0">
                <a:spAutoFit/>
              </a:bodyPr>
              <a:lstStyle/>
              <a:p>
                <a:r>
                  <a:rPr lang="en-RU" dirty="0">
                    <a:solidFill>
                      <a:schemeClr val="bg1"/>
                    </a:solidFill>
                  </a:rPr>
                  <a:t>ZS</a:t>
                </a:r>
              </a:p>
            </p:txBody>
          </p:sp>
          <p:sp>
            <p:nvSpPr>
              <p:cNvPr id="38" name="TextBox 37">
                <a:extLst>
                  <a:ext uri="{FF2B5EF4-FFF2-40B4-BE49-F238E27FC236}">
                    <a16:creationId xmlns:a16="http://schemas.microsoft.com/office/drawing/2014/main" id="{CAF93A69-A50B-2405-FC1F-6D41E595E4B2}"/>
                  </a:ext>
                </a:extLst>
              </p:cNvPr>
              <p:cNvSpPr txBox="1"/>
              <p:nvPr/>
            </p:nvSpPr>
            <p:spPr bwMode="auto">
              <a:xfrm>
                <a:off x="5856191" y="5030164"/>
                <a:ext cx="479618" cy="369332"/>
              </a:xfrm>
              <a:prstGeom prst="rect">
                <a:avLst/>
              </a:prstGeom>
              <a:noFill/>
            </p:spPr>
            <p:txBody>
              <a:bodyPr wrap="none" rtlCol="0">
                <a:spAutoFit/>
              </a:bodyPr>
              <a:lstStyle/>
              <a:p>
                <a:r>
                  <a:rPr lang="en-RU" dirty="0">
                    <a:solidFill>
                      <a:schemeClr val="bg1"/>
                    </a:solidFill>
                  </a:rPr>
                  <a:t>ZS</a:t>
                </a:r>
              </a:p>
            </p:txBody>
          </p:sp>
          <p:sp>
            <p:nvSpPr>
              <p:cNvPr id="39" name="Freeform 38">
                <a:extLst>
                  <a:ext uri="{FF2B5EF4-FFF2-40B4-BE49-F238E27FC236}">
                    <a16:creationId xmlns:a16="http://schemas.microsoft.com/office/drawing/2014/main" id="{4A944445-F500-5678-46B8-56224854B62C}"/>
                  </a:ext>
                </a:extLst>
              </p:cNvPr>
              <p:cNvSpPr/>
              <p:nvPr/>
            </p:nvSpPr>
            <p:spPr bwMode="auto">
              <a:xfrm>
                <a:off x="5584175" y="3387919"/>
                <a:ext cx="1610296" cy="491163"/>
              </a:xfrm>
              <a:custGeom>
                <a:avLst/>
                <a:gdLst>
                  <a:gd name="connsiteX0" fmla="*/ 0 w 1593669"/>
                  <a:gd name="connsiteY0" fmla="*/ 0 h 491163"/>
                  <a:gd name="connsiteX1" fmla="*/ 5226 w 1593669"/>
                  <a:gd name="connsiteY1" fmla="*/ 271707 h 491163"/>
                  <a:gd name="connsiteX2" fmla="*/ 1593669 w 1593669"/>
                  <a:gd name="connsiteY2" fmla="*/ 491163 h 491163"/>
                  <a:gd name="connsiteX3" fmla="*/ 0 w 1593669"/>
                  <a:gd name="connsiteY3" fmla="*/ 0 h 491163"/>
                </a:gdLst>
                <a:ahLst/>
                <a:cxnLst>
                  <a:cxn ang="0">
                    <a:pos x="connsiteX0" y="connsiteY0"/>
                  </a:cxn>
                  <a:cxn ang="0">
                    <a:pos x="connsiteX1" y="connsiteY1"/>
                  </a:cxn>
                  <a:cxn ang="0">
                    <a:pos x="connsiteX2" y="connsiteY2"/>
                  </a:cxn>
                  <a:cxn ang="0">
                    <a:pos x="connsiteX3" y="connsiteY3"/>
                  </a:cxn>
                </a:cxnLst>
                <a:rect l="l" t="t" r="r" b="b"/>
                <a:pathLst>
                  <a:path w="1593669" h="491163">
                    <a:moveTo>
                      <a:pt x="0" y="0"/>
                    </a:moveTo>
                    <a:lnTo>
                      <a:pt x="5226" y="271707"/>
                    </a:lnTo>
                    <a:lnTo>
                      <a:pt x="1593669" y="491163"/>
                    </a:lnTo>
                    <a:lnTo>
                      <a:pt x="0" y="0"/>
                    </a:lnTo>
                    <a:close/>
                  </a:path>
                </a:pathLst>
              </a:cu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0" name="TextBox 39">
                <a:extLst>
                  <a:ext uri="{FF2B5EF4-FFF2-40B4-BE49-F238E27FC236}">
                    <a16:creationId xmlns:a16="http://schemas.microsoft.com/office/drawing/2014/main" id="{FEC4D913-EEBD-A94B-3318-71C45DC41060}"/>
                  </a:ext>
                </a:extLst>
              </p:cNvPr>
              <p:cNvSpPr txBox="1"/>
              <p:nvPr/>
            </p:nvSpPr>
            <p:spPr bwMode="auto">
              <a:xfrm>
                <a:off x="5591070" y="3442920"/>
                <a:ext cx="546945" cy="261610"/>
              </a:xfrm>
              <a:prstGeom prst="rect">
                <a:avLst/>
              </a:prstGeom>
              <a:noFill/>
            </p:spPr>
            <p:txBody>
              <a:bodyPr wrap="none" rtlCol="0">
                <a:spAutoFit/>
              </a:bodyPr>
              <a:lstStyle/>
              <a:p>
                <a:r>
                  <a:rPr lang="en-RU" sz="1100" dirty="0">
                    <a:solidFill>
                      <a:schemeClr val="bg1"/>
                    </a:solidFill>
                  </a:rPr>
                  <a:t>TPST</a:t>
                </a:r>
              </a:p>
            </p:txBody>
          </p:sp>
          <p:sp>
            <p:nvSpPr>
              <p:cNvPr id="41" name="Freeform 40">
                <a:extLst>
                  <a:ext uri="{FF2B5EF4-FFF2-40B4-BE49-F238E27FC236}">
                    <a16:creationId xmlns:a16="http://schemas.microsoft.com/office/drawing/2014/main" id="{A4EBD74A-9DDA-9B65-1C6B-423D5301914A}"/>
                  </a:ext>
                </a:extLst>
              </p:cNvPr>
              <p:cNvSpPr/>
              <p:nvPr/>
            </p:nvSpPr>
            <p:spPr bwMode="auto">
              <a:xfrm>
                <a:off x="5585048" y="3666780"/>
                <a:ext cx="2743200" cy="564316"/>
              </a:xfrm>
              <a:custGeom>
                <a:avLst/>
                <a:gdLst>
                  <a:gd name="connsiteX0" fmla="*/ 0 w 2685723"/>
                  <a:gd name="connsiteY0" fmla="*/ 0 h 564316"/>
                  <a:gd name="connsiteX1" fmla="*/ 0 w 2685723"/>
                  <a:gd name="connsiteY1" fmla="*/ 182880 h 564316"/>
                  <a:gd name="connsiteX2" fmla="*/ 2685723 w 2685723"/>
                  <a:gd name="connsiteY2" fmla="*/ 564316 h 564316"/>
                  <a:gd name="connsiteX3" fmla="*/ 1609344 w 2685723"/>
                  <a:gd name="connsiteY3" fmla="*/ 224681 h 564316"/>
                  <a:gd name="connsiteX4" fmla="*/ 0 w 2685723"/>
                  <a:gd name="connsiteY4" fmla="*/ 0 h 56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723" h="564316">
                    <a:moveTo>
                      <a:pt x="0" y="0"/>
                    </a:moveTo>
                    <a:lnTo>
                      <a:pt x="0" y="182880"/>
                    </a:lnTo>
                    <a:lnTo>
                      <a:pt x="2685723" y="564316"/>
                    </a:lnTo>
                    <a:lnTo>
                      <a:pt x="1609344" y="224681"/>
                    </a:lnTo>
                    <a:lnTo>
                      <a:pt x="0" y="0"/>
                    </a:lnTo>
                    <a:close/>
                  </a:path>
                </a:pathLst>
              </a:cu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2" name="TextBox 41">
                <a:extLst>
                  <a:ext uri="{FF2B5EF4-FFF2-40B4-BE49-F238E27FC236}">
                    <a16:creationId xmlns:a16="http://schemas.microsoft.com/office/drawing/2014/main" id="{304D70F2-1272-BA64-49EA-F5368AFB936B}"/>
                  </a:ext>
                </a:extLst>
              </p:cNvPr>
              <p:cNvSpPr txBox="1"/>
              <p:nvPr/>
            </p:nvSpPr>
            <p:spPr bwMode="auto">
              <a:xfrm>
                <a:off x="5818018" y="3701492"/>
                <a:ext cx="748923" cy="261610"/>
              </a:xfrm>
              <a:prstGeom prst="rect">
                <a:avLst/>
              </a:prstGeom>
              <a:noFill/>
            </p:spPr>
            <p:txBody>
              <a:bodyPr wrap="none" rtlCol="0">
                <a:spAutoFit/>
              </a:bodyPr>
              <a:lstStyle/>
              <a:p>
                <a:r>
                  <a:rPr lang="en-RU" sz="1100" dirty="0">
                    <a:solidFill>
                      <a:schemeClr val="bg1"/>
                    </a:solidFill>
                  </a:rPr>
                  <a:t>QFA</a:t>
                </a:r>
                <a:r>
                  <a:rPr lang="en-RU" sz="1100">
                    <a:solidFill>
                      <a:schemeClr val="bg1"/>
                    </a:solidFill>
                  </a:rPr>
                  <a:t>.21</a:t>
                </a:r>
                <a:r>
                  <a:rPr lang="en-US" sz="1100" dirty="0">
                    <a:solidFill>
                      <a:schemeClr val="bg1"/>
                    </a:solidFill>
                  </a:rPr>
                  <a:t>8</a:t>
                </a:r>
                <a:endParaRPr lang="en-RU" sz="1100" dirty="0">
                  <a:solidFill>
                    <a:schemeClr val="bg1"/>
                  </a:solidFill>
                </a:endParaRPr>
              </a:p>
            </p:txBody>
          </p:sp>
          <p:sp>
            <p:nvSpPr>
              <p:cNvPr id="43" name="Freeform 42">
                <a:extLst>
                  <a:ext uri="{FF2B5EF4-FFF2-40B4-BE49-F238E27FC236}">
                    <a16:creationId xmlns:a16="http://schemas.microsoft.com/office/drawing/2014/main" id="{486589D2-41A6-8774-C850-C93ECB2FDBCD}"/>
                  </a:ext>
                </a:extLst>
              </p:cNvPr>
              <p:cNvSpPr/>
              <p:nvPr/>
            </p:nvSpPr>
            <p:spPr bwMode="auto">
              <a:xfrm>
                <a:off x="5590903" y="4305518"/>
                <a:ext cx="4049486" cy="1217458"/>
              </a:xfrm>
              <a:custGeom>
                <a:avLst/>
                <a:gdLst>
                  <a:gd name="connsiteX0" fmla="*/ 0 w 4049486"/>
                  <a:gd name="connsiteY0" fmla="*/ 0 h 1217458"/>
                  <a:gd name="connsiteX1" fmla="*/ 0 w 4049486"/>
                  <a:gd name="connsiteY1" fmla="*/ 224681 h 1217458"/>
                  <a:gd name="connsiteX2" fmla="*/ 2795451 w 4049486"/>
                  <a:gd name="connsiteY2" fmla="*/ 1217458 h 1217458"/>
                  <a:gd name="connsiteX3" fmla="*/ 4049486 w 4049486"/>
                  <a:gd name="connsiteY3" fmla="*/ 1212233 h 1217458"/>
                  <a:gd name="connsiteX4" fmla="*/ 4018135 w 4049486"/>
                  <a:gd name="connsiteY4" fmla="*/ 559090 h 1217458"/>
                  <a:gd name="connsiteX5" fmla="*/ 0 w 4049486"/>
                  <a:gd name="connsiteY5" fmla="*/ 0 h 1217458"/>
                  <a:gd name="connsiteX0" fmla="*/ 0 w 4049486"/>
                  <a:gd name="connsiteY0" fmla="*/ 0 h 1217458"/>
                  <a:gd name="connsiteX1" fmla="*/ 0 w 4049486"/>
                  <a:gd name="connsiteY1" fmla="*/ 224681 h 1217458"/>
                  <a:gd name="connsiteX2" fmla="*/ 2795451 w 4049486"/>
                  <a:gd name="connsiteY2" fmla="*/ 1217458 h 1217458"/>
                  <a:gd name="connsiteX3" fmla="*/ 4049486 w 4049486"/>
                  <a:gd name="connsiteY3" fmla="*/ 1212233 h 1217458"/>
                  <a:gd name="connsiteX4" fmla="*/ 4045678 w 4049486"/>
                  <a:gd name="connsiteY4" fmla="*/ 570107 h 1217458"/>
                  <a:gd name="connsiteX5" fmla="*/ 0 w 4049486"/>
                  <a:gd name="connsiteY5" fmla="*/ 0 h 121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9486" h="1217458">
                    <a:moveTo>
                      <a:pt x="0" y="0"/>
                    </a:moveTo>
                    <a:lnTo>
                      <a:pt x="0" y="224681"/>
                    </a:lnTo>
                    <a:lnTo>
                      <a:pt x="2795451" y="1217458"/>
                    </a:lnTo>
                    <a:lnTo>
                      <a:pt x="4049486" y="1212233"/>
                    </a:lnTo>
                    <a:cubicBezTo>
                      <a:pt x="4048217" y="998191"/>
                      <a:pt x="4046947" y="784149"/>
                      <a:pt x="4045678" y="570107"/>
                    </a:cubicBezTo>
                    <a:lnTo>
                      <a:pt x="0" y="0"/>
                    </a:lnTo>
                    <a:close/>
                  </a:path>
                </a:pathLst>
              </a:cu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4" name="TextBox 43">
                <a:extLst>
                  <a:ext uri="{FF2B5EF4-FFF2-40B4-BE49-F238E27FC236}">
                    <a16:creationId xmlns:a16="http://schemas.microsoft.com/office/drawing/2014/main" id="{3019BF95-A964-58E0-7AC7-E2C2BF346FDE}"/>
                  </a:ext>
                </a:extLst>
              </p:cNvPr>
              <p:cNvSpPr txBox="1"/>
              <p:nvPr/>
            </p:nvSpPr>
            <p:spPr bwMode="auto">
              <a:xfrm>
                <a:off x="7036801" y="4773665"/>
                <a:ext cx="1542410" cy="261610"/>
              </a:xfrm>
              <a:prstGeom prst="rect">
                <a:avLst/>
              </a:prstGeom>
              <a:noFill/>
            </p:spPr>
            <p:txBody>
              <a:bodyPr wrap="none" rtlCol="0">
                <a:spAutoFit/>
              </a:bodyPr>
              <a:lstStyle/>
              <a:p>
                <a:r>
                  <a:rPr lang="en-RU" sz="1100" dirty="0">
                    <a:solidFill>
                      <a:schemeClr val="bg1"/>
                    </a:solidFill>
                  </a:rPr>
                  <a:t>TPST and MST blade</a:t>
                </a:r>
              </a:p>
            </p:txBody>
          </p:sp>
          <p:sp>
            <p:nvSpPr>
              <p:cNvPr id="45" name="Freeform 44">
                <a:extLst>
                  <a:ext uri="{FF2B5EF4-FFF2-40B4-BE49-F238E27FC236}">
                    <a16:creationId xmlns:a16="http://schemas.microsoft.com/office/drawing/2014/main" id="{6F9D6E73-4AED-0806-9B30-6BE66B494EA0}"/>
                  </a:ext>
                </a:extLst>
              </p:cNvPr>
              <p:cNvSpPr/>
              <p:nvPr/>
            </p:nvSpPr>
            <p:spPr bwMode="auto">
              <a:xfrm>
                <a:off x="5585678" y="3850930"/>
                <a:ext cx="2858153" cy="423237"/>
              </a:xfrm>
              <a:custGeom>
                <a:avLst/>
                <a:gdLst>
                  <a:gd name="connsiteX0" fmla="*/ 0 w 2858153"/>
                  <a:gd name="connsiteY0" fmla="*/ 0 h 423237"/>
                  <a:gd name="connsiteX1" fmla="*/ 0 w 2858153"/>
                  <a:gd name="connsiteY1" fmla="*/ 73152 h 423237"/>
                  <a:gd name="connsiteX2" fmla="*/ 2858153 w 2858153"/>
                  <a:gd name="connsiteY2" fmla="*/ 423237 h 423237"/>
                  <a:gd name="connsiteX3" fmla="*/ 2711849 w 2858153"/>
                  <a:gd name="connsiteY3" fmla="*/ 370985 h 423237"/>
                  <a:gd name="connsiteX4" fmla="*/ 0 w 2858153"/>
                  <a:gd name="connsiteY4" fmla="*/ 0 h 42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153" h="423237">
                    <a:moveTo>
                      <a:pt x="0" y="0"/>
                    </a:moveTo>
                    <a:lnTo>
                      <a:pt x="0" y="73152"/>
                    </a:lnTo>
                    <a:lnTo>
                      <a:pt x="2858153" y="423237"/>
                    </a:lnTo>
                    <a:lnTo>
                      <a:pt x="2711849" y="370985"/>
                    </a:lnTo>
                    <a:lnTo>
                      <a:pt x="0" y="0"/>
                    </a:lnTo>
                    <a:close/>
                  </a:path>
                </a:pathLst>
              </a:custGeom>
              <a:solidFill>
                <a:srgbClr val="7030A0"/>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6" name="TextBox 45">
                <a:extLst>
                  <a:ext uri="{FF2B5EF4-FFF2-40B4-BE49-F238E27FC236}">
                    <a16:creationId xmlns:a16="http://schemas.microsoft.com/office/drawing/2014/main" id="{B1CA2939-B521-1E73-E248-979D38CEED6D}"/>
                  </a:ext>
                </a:extLst>
              </p:cNvPr>
              <p:cNvSpPr txBox="1"/>
              <p:nvPr/>
            </p:nvSpPr>
            <p:spPr bwMode="auto">
              <a:xfrm>
                <a:off x="6321521" y="4004617"/>
                <a:ext cx="490840" cy="261610"/>
              </a:xfrm>
              <a:prstGeom prst="rect">
                <a:avLst/>
              </a:prstGeom>
              <a:noFill/>
            </p:spPr>
            <p:txBody>
              <a:bodyPr wrap="none" rtlCol="0">
                <a:spAutoFit/>
              </a:bodyPr>
              <a:lstStyle/>
              <a:p>
                <a:r>
                  <a:rPr lang="en-RU" sz="1100" dirty="0">
                    <a:solidFill>
                      <a:srgbClr val="7030A0"/>
                    </a:solidFill>
                  </a:rPr>
                  <a:t>MSE</a:t>
                </a:r>
              </a:p>
            </p:txBody>
          </p:sp>
        </p:grpSp>
        <p:sp>
          <p:nvSpPr>
            <p:cNvPr id="51" name="Freeform 50">
              <a:extLst>
                <a:ext uri="{FF2B5EF4-FFF2-40B4-BE49-F238E27FC236}">
                  <a16:creationId xmlns:a16="http://schemas.microsoft.com/office/drawing/2014/main" id="{78634006-0B7B-6D45-6797-CBD66CB15FFE}"/>
                </a:ext>
              </a:extLst>
            </p:cNvPr>
            <p:cNvSpPr/>
            <p:nvPr/>
          </p:nvSpPr>
          <p:spPr>
            <a:xfrm>
              <a:off x="10709275" y="1727200"/>
              <a:ext cx="231775" cy="647700"/>
            </a:xfrm>
            <a:custGeom>
              <a:avLst/>
              <a:gdLst>
                <a:gd name="connsiteX0" fmla="*/ 0 w 219075"/>
                <a:gd name="connsiteY0" fmla="*/ 647700 h 647700"/>
                <a:gd name="connsiteX1" fmla="*/ 219075 w 219075"/>
                <a:gd name="connsiteY1" fmla="*/ 647700 h 647700"/>
                <a:gd name="connsiteX2" fmla="*/ 219075 w 219075"/>
                <a:gd name="connsiteY2" fmla="*/ 0 h 647700"/>
                <a:gd name="connsiteX3" fmla="*/ 3175 w 219075"/>
                <a:gd name="connsiteY3" fmla="*/ 127000 h 647700"/>
                <a:gd name="connsiteX4" fmla="*/ 0 w 219075"/>
                <a:gd name="connsiteY4" fmla="*/ 6477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647700">
                  <a:moveTo>
                    <a:pt x="0" y="647700"/>
                  </a:moveTo>
                  <a:lnTo>
                    <a:pt x="219075" y="647700"/>
                  </a:lnTo>
                  <a:lnTo>
                    <a:pt x="219075" y="0"/>
                  </a:lnTo>
                  <a:lnTo>
                    <a:pt x="3175" y="127000"/>
                  </a:lnTo>
                  <a:cubicBezTo>
                    <a:pt x="5292" y="302683"/>
                    <a:pt x="7408" y="478367"/>
                    <a:pt x="0" y="647700"/>
                  </a:cubicBezTo>
                  <a:close/>
                </a:path>
              </a:pathLst>
            </a:custGeom>
            <a:solidFill>
              <a:srgbClr val="3BB471"/>
            </a:solidFill>
            <a:ln w="63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511C0C76-946B-CE9A-1777-F9854A4FDC1D}"/>
                </a:ext>
              </a:extLst>
            </p:cNvPr>
            <p:cNvGrpSpPr/>
            <p:nvPr/>
          </p:nvGrpSpPr>
          <p:grpSpPr>
            <a:xfrm>
              <a:off x="10708453" y="1227410"/>
              <a:ext cx="251176" cy="163292"/>
              <a:chOff x="11410950" y="1284003"/>
              <a:chExt cx="251176" cy="163292"/>
            </a:xfrm>
          </p:grpSpPr>
          <p:sp>
            <p:nvSpPr>
              <p:cNvPr id="56" name="Rectangle 55">
                <a:extLst>
                  <a:ext uri="{FF2B5EF4-FFF2-40B4-BE49-F238E27FC236}">
                    <a16:creationId xmlns:a16="http://schemas.microsoft.com/office/drawing/2014/main" id="{FAC3AB76-0D0B-5A4D-8097-679D7BA50151}"/>
                  </a:ext>
                </a:extLst>
              </p:cNvPr>
              <p:cNvSpPr/>
              <p:nvPr/>
            </p:nvSpPr>
            <p:spPr>
              <a:xfrm>
                <a:off x="11410950" y="1284003"/>
                <a:ext cx="251176" cy="1632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5FE0ED2C-3334-05F4-1971-672824897FB8}"/>
                  </a:ext>
                </a:extLst>
              </p:cNvPr>
              <p:cNvSpPr/>
              <p:nvPr/>
            </p:nvSpPr>
            <p:spPr>
              <a:xfrm>
                <a:off x="11420932" y="1294340"/>
                <a:ext cx="225425" cy="136525"/>
              </a:xfrm>
              <a:custGeom>
                <a:avLst/>
                <a:gdLst>
                  <a:gd name="connsiteX0" fmla="*/ 0 w 225425"/>
                  <a:gd name="connsiteY0" fmla="*/ 0 h 136525"/>
                  <a:gd name="connsiteX1" fmla="*/ 0 w 225425"/>
                  <a:gd name="connsiteY1" fmla="*/ 136525 h 136525"/>
                  <a:gd name="connsiteX2" fmla="*/ 225425 w 225425"/>
                  <a:gd name="connsiteY2" fmla="*/ 0 h 136525"/>
                  <a:gd name="connsiteX3" fmla="*/ 0 w 225425"/>
                  <a:gd name="connsiteY3" fmla="*/ 0 h 136525"/>
                </a:gdLst>
                <a:ahLst/>
                <a:cxnLst>
                  <a:cxn ang="0">
                    <a:pos x="connsiteX0" y="connsiteY0"/>
                  </a:cxn>
                  <a:cxn ang="0">
                    <a:pos x="connsiteX1" y="connsiteY1"/>
                  </a:cxn>
                  <a:cxn ang="0">
                    <a:pos x="connsiteX2" y="connsiteY2"/>
                  </a:cxn>
                  <a:cxn ang="0">
                    <a:pos x="connsiteX3" y="connsiteY3"/>
                  </a:cxn>
                </a:cxnLst>
                <a:rect l="l" t="t" r="r" b="b"/>
                <a:pathLst>
                  <a:path w="225425" h="136525">
                    <a:moveTo>
                      <a:pt x="0" y="0"/>
                    </a:moveTo>
                    <a:lnTo>
                      <a:pt x="0" y="136525"/>
                    </a:lnTo>
                    <a:lnTo>
                      <a:pt x="225425" y="0"/>
                    </a:lnTo>
                    <a:lnTo>
                      <a:pt x="0" y="0"/>
                    </a:lnTo>
                    <a:close/>
                  </a:path>
                </a:pathLst>
              </a:custGeom>
              <a:solidFill>
                <a:srgbClr val="3BB471"/>
              </a:solidFill>
              <a:ln w="63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76141251" name="TextBox 1776141250">
            <a:extLst>
              <a:ext uri="{FF2B5EF4-FFF2-40B4-BE49-F238E27FC236}">
                <a16:creationId xmlns:a16="http://schemas.microsoft.com/office/drawing/2014/main" id="{1C887844-4289-9299-C48F-2878444E9657}"/>
              </a:ext>
            </a:extLst>
          </p:cNvPr>
          <p:cNvSpPr txBox="1"/>
          <p:nvPr/>
        </p:nvSpPr>
        <p:spPr bwMode="auto">
          <a:xfrm>
            <a:off x="7127395" y="1179592"/>
            <a:ext cx="4857949" cy="2031325"/>
          </a:xfrm>
          <a:prstGeom prst="rect">
            <a:avLst/>
          </a:prstGeom>
          <a:noFill/>
        </p:spPr>
        <p:txBody>
          <a:bodyPr wrap="square" rtlCol="0">
            <a:spAutoFit/>
          </a:bodyPr>
          <a:lstStyle/>
          <a:p>
            <a:r>
              <a:rPr lang="en-US" dirty="0"/>
              <a:t>To simplify the comparison with simulation results and identify possible bottle necks in the LSS2 we studied acceptance of this line.</a:t>
            </a:r>
          </a:p>
          <a:p>
            <a:endParaRPr lang="en-US" dirty="0"/>
          </a:p>
          <a:p>
            <a:r>
              <a:rPr lang="en-US" dirty="0"/>
              <a:t>Besides the ZS, apertures of TPST and MSE limit the transmission of the downstream part of the extraction channel.</a:t>
            </a:r>
          </a:p>
        </p:txBody>
      </p:sp>
      <p:pic>
        <p:nvPicPr>
          <p:cNvPr id="2" name="Picture 1">
            <a:extLst>
              <a:ext uri="{FF2B5EF4-FFF2-40B4-BE49-F238E27FC236}">
                <a16:creationId xmlns:a16="http://schemas.microsoft.com/office/drawing/2014/main" id="{22A5A5F4-53CF-D1AB-03F4-0364C96816A5}"/>
              </a:ext>
            </a:extLst>
          </p:cNvPr>
          <p:cNvPicPr>
            <a:picLocks noChangeAspect="1"/>
          </p:cNvPicPr>
          <p:nvPr/>
        </p:nvPicPr>
        <p:blipFill>
          <a:blip r:embed="rId5"/>
          <a:stretch>
            <a:fillRect/>
          </a:stretch>
        </p:blipFill>
        <p:spPr>
          <a:xfrm>
            <a:off x="9584973" y="3547997"/>
            <a:ext cx="2552100" cy="2437398"/>
          </a:xfrm>
          <a:prstGeom prst="rect">
            <a:avLst/>
          </a:prstGeom>
        </p:spPr>
      </p:pic>
      <p:sp>
        <p:nvSpPr>
          <p:cNvPr id="7" name="TextBox 6">
            <a:extLst>
              <a:ext uri="{FF2B5EF4-FFF2-40B4-BE49-F238E27FC236}">
                <a16:creationId xmlns:a16="http://schemas.microsoft.com/office/drawing/2014/main" id="{B4AE39A0-3174-1882-DEE0-2B19ACACCD55}"/>
              </a:ext>
            </a:extLst>
          </p:cNvPr>
          <p:cNvSpPr txBox="1"/>
          <p:nvPr/>
        </p:nvSpPr>
        <p:spPr bwMode="auto">
          <a:xfrm>
            <a:off x="7013740" y="3831841"/>
            <a:ext cx="2552100" cy="1384995"/>
          </a:xfrm>
          <a:prstGeom prst="rect">
            <a:avLst/>
          </a:prstGeom>
          <a:noFill/>
        </p:spPr>
        <p:txBody>
          <a:bodyPr wrap="square">
            <a:spAutoFit/>
          </a:bodyPr>
          <a:lstStyle/>
          <a:p>
            <a:r>
              <a:rPr lang="en-US" sz="1400" dirty="0"/>
              <a:t>During MD tests in 2018 we were limited by high beam loss on the last quadrupole in the line QDA.219, so we paid special attention to this region in this study.</a:t>
            </a:r>
          </a:p>
        </p:txBody>
      </p:sp>
      <p:sp>
        <p:nvSpPr>
          <p:cNvPr id="8" name="TextBox 7">
            <a:extLst>
              <a:ext uri="{FF2B5EF4-FFF2-40B4-BE49-F238E27FC236}">
                <a16:creationId xmlns:a16="http://schemas.microsoft.com/office/drawing/2014/main" id="{9C576F2D-1AB1-3A81-FD37-105F178BC7CA}"/>
              </a:ext>
            </a:extLst>
          </p:cNvPr>
          <p:cNvSpPr txBox="1"/>
          <p:nvPr/>
        </p:nvSpPr>
        <p:spPr bwMode="auto">
          <a:xfrm>
            <a:off x="7219043" y="5377166"/>
            <a:ext cx="2365930" cy="200055"/>
          </a:xfrm>
          <a:prstGeom prst="rect">
            <a:avLst/>
          </a:prstGeom>
          <a:noFill/>
        </p:spPr>
        <p:txBody>
          <a:bodyPr wrap="square">
            <a:spAutoFit/>
          </a:bodyPr>
          <a:lstStyle/>
          <a:p>
            <a:r>
              <a:rPr lang="en-US" sz="700" i="1" dirty="0">
                <a:solidFill>
                  <a:schemeClr val="bg2">
                    <a:lumMod val="50000"/>
                  </a:schemeClr>
                </a:solidFill>
              </a:rPr>
              <a:t>*</a:t>
            </a:r>
            <a:r>
              <a:rPr lang="en-RU" sz="700" i="1">
                <a:solidFill>
                  <a:schemeClr val="bg2">
                    <a:lumMod val="50000"/>
                  </a:schemeClr>
                </a:solidFill>
              </a:rPr>
              <a:t>M. Fraser, et al.,</a:t>
            </a:r>
            <a:r>
              <a:rPr lang="en-US" sz="700" i="1" dirty="0">
                <a:solidFill>
                  <a:schemeClr val="bg2">
                    <a:lumMod val="50000"/>
                  </a:schemeClr>
                </a:solidFill>
              </a:rPr>
              <a:t> </a:t>
            </a:r>
            <a:r>
              <a:rPr lang="en-RU" sz="700" i="1">
                <a:solidFill>
                  <a:schemeClr val="bg2">
                    <a:lumMod val="50000"/>
                  </a:schemeClr>
                </a:solidFill>
              </a:rPr>
              <a:t>Phys. Rev. Accel. Beams </a:t>
            </a:r>
            <a:r>
              <a:rPr lang="en-RU" sz="700" b="1" i="1">
                <a:solidFill>
                  <a:schemeClr val="bg2">
                    <a:lumMod val="50000"/>
                  </a:schemeClr>
                </a:solidFill>
              </a:rPr>
              <a:t>22</a:t>
            </a:r>
            <a:r>
              <a:rPr lang="en-RU" sz="700" i="1">
                <a:solidFill>
                  <a:schemeClr val="bg2">
                    <a:lumMod val="50000"/>
                  </a:schemeClr>
                </a:solidFill>
              </a:rPr>
              <a:t>, 123501</a:t>
            </a:r>
            <a:endParaRPr lang="en-US" sz="700" dirty="0">
              <a:solidFill>
                <a:schemeClr val="bg2">
                  <a:lumMod val="50000"/>
                </a:schemeClr>
              </a:solidFill>
            </a:endParaRPr>
          </a:p>
        </p:txBody>
      </p:sp>
    </p:spTree>
    <p:extLst>
      <p:ext uri="{BB962C8B-B14F-4D97-AF65-F5344CB8AC3E}">
        <p14:creationId xmlns:p14="http://schemas.microsoft.com/office/powerpoint/2010/main" val="194268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5609241-FE10-8499-CB4B-8F6E7865BE7B}"/>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8058F59F-6CCC-536E-80F4-0EDC185119B6}"/>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9939A569-A5B4-0604-6247-765A37709A17}"/>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11</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762A6579-7C0C-474C-3415-5263B1195EF5}"/>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Degrees of freedom: </a:t>
            </a:r>
            <a:r>
              <a:rPr lang="en-US" b="0" dirty="0" err="1">
                <a:latin typeface="Helvetica Neue" panose="02000503000000020004" pitchFamily="2" charset="0"/>
                <a:ea typeface="Helvetica Neue" panose="02000503000000020004" pitchFamily="2" charset="0"/>
                <a:cs typeface="Helvetica Neue" panose="02000503000000020004" pitchFamily="2" charset="0"/>
              </a:rPr>
              <a:t>Sextupole</a:t>
            </a:r>
            <a:r>
              <a:rPr lang="en-US" b="0" dirty="0">
                <a:latin typeface="Helvetica Neue" panose="02000503000000020004" pitchFamily="2" charset="0"/>
                <a:ea typeface="Helvetica Neue" panose="02000503000000020004" pitchFamily="2" charset="0"/>
                <a:cs typeface="Helvetica Neue" panose="02000503000000020004" pitchFamily="2" charset="0"/>
              </a:rPr>
              <a:t> strength</a:t>
            </a:r>
          </a:p>
        </p:txBody>
      </p:sp>
      <p:sp>
        <p:nvSpPr>
          <p:cNvPr id="6" name="Date Placeholder 10">
            <a:extLst>
              <a:ext uri="{FF2B5EF4-FFF2-40B4-BE49-F238E27FC236}">
                <a16:creationId xmlns:a16="http://schemas.microsoft.com/office/drawing/2014/main" id="{CC7E93ED-6BAC-3C13-33C1-8DF72F1FA346}"/>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375858CA-AE06-3318-0E6C-C18240E92435}"/>
                  </a:ext>
                </a:extLst>
              </p:cNvPr>
              <p:cNvGraphicFramePr>
                <a:graphicFrameLocks noGrp="1"/>
              </p:cNvGraphicFramePr>
              <p:nvPr>
                <p:extLst>
                  <p:ext uri="{D42A27DB-BD31-4B8C-83A1-F6EECF244321}">
                    <p14:modId xmlns:p14="http://schemas.microsoft.com/office/powerpoint/2010/main" val="1301751069"/>
                  </p:ext>
                </p:extLst>
              </p:nvPr>
            </p:nvGraphicFramePr>
            <p:xfrm>
              <a:off x="6092327" y="1525921"/>
              <a:ext cx="5039454" cy="1432560"/>
            </p:xfrm>
            <a:graphic>
              <a:graphicData uri="http://schemas.openxmlformats.org/drawingml/2006/table">
                <a:tbl>
                  <a:tblPr firstRow="1" bandRow="1">
                    <a:tableStyleId>{66616011-9738-0579-ADF7-3CEE4CE8EEA3}</a:tableStyleId>
                  </a:tblPr>
                  <a:tblGrid>
                    <a:gridCol w="3008672">
                      <a:extLst>
                        <a:ext uri="{9D8B030D-6E8A-4147-A177-3AD203B41FA5}">
                          <a16:colId xmlns:a16="http://schemas.microsoft.com/office/drawing/2014/main" val="1049462701"/>
                        </a:ext>
                      </a:extLst>
                    </a:gridCol>
                    <a:gridCol w="1002438">
                      <a:extLst>
                        <a:ext uri="{9D8B030D-6E8A-4147-A177-3AD203B41FA5}">
                          <a16:colId xmlns:a16="http://schemas.microsoft.com/office/drawing/2014/main" val="3134692142"/>
                        </a:ext>
                      </a:extLst>
                    </a:gridCol>
                    <a:gridCol w="1028344">
                      <a:extLst>
                        <a:ext uri="{9D8B030D-6E8A-4147-A177-3AD203B41FA5}">
                          <a16:colId xmlns:a16="http://schemas.microsoft.com/office/drawing/2014/main" val="578430045"/>
                        </a:ext>
                      </a:extLst>
                    </a:gridCol>
                  </a:tblGrid>
                  <a:tr h="335082">
                    <a:tc>
                      <a:txBody>
                        <a:bodyPr/>
                        <a:lstStyle/>
                        <a:p>
                          <a:r>
                            <a:rPr lang="en-US" sz="1400" dirty="0"/>
                            <a:t>Parameter</a:t>
                          </a:r>
                        </a:p>
                      </a:txBody>
                      <a:tcPr/>
                    </a:tc>
                    <a:tc>
                      <a:txBody>
                        <a:bodyPr/>
                        <a:lstStyle/>
                        <a:p>
                          <a:r>
                            <a:rPr lang="en-US" sz="1400" dirty="0"/>
                            <a:t>Nominal value</a:t>
                          </a:r>
                        </a:p>
                      </a:txBody>
                      <a:tcPr/>
                    </a:tc>
                    <a:tc>
                      <a:txBody>
                        <a:bodyPr/>
                        <a:lstStyle/>
                        <a:p>
                          <a:r>
                            <a:rPr lang="en-US" sz="1400" dirty="0"/>
                            <a:t>Scanned range</a:t>
                          </a:r>
                        </a:p>
                      </a:txBody>
                      <a:tcPr/>
                    </a:tc>
                    <a:extLst>
                      <a:ext uri="{0D108BD9-81ED-4DB2-BD59-A6C34878D82A}">
                        <a16:rowId xmlns:a16="http://schemas.microsoft.com/office/drawing/2014/main" val="2157565273"/>
                      </a:ext>
                    </a:extLst>
                  </a:tr>
                  <a:tr h="291203">
                    <a:tc>
                      <a:txBody>
                        <a:bodyPr/>
                        <a:lstStyle/>
                        <a:p>
                          <a:r>
                            <a:rPr lang="en-US" sz="1400" b="1" dirty="0"/>
                            <a:t>Sextupole strength, </a:t>
                          </a: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𝒌</m:t>
                                  </m:r>
                                </m:e>
                                <m:sub>
                                  <m:r>
                                    <a:rPr lang="en-US" sz="1400" b="1" i="1" smtClean="0">
                                      <a:latin typeface="Cambria Math" panose="02040503050406030204" pitchFamily="18" charset="0"/>
                                    </a:rPr>
                                    <m:t>𝟐</m:t>
                                  </m:r>
                                </m:sub>
                              </m:sSub>
                              <m:r>
                                <a:rPr lang="en-US" sz="1400" b="1"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𝒌</m:t>
                                  </m:r>
                                </m:e>
                                <m:sub>
                                  <m:r>
                                    <a:rPr lang="en-US" sz="1400" b="1" i="1" smtClean="0">
                                      <a:latin typeface="Cambria Math" panose="02040503050406030204" pitchFamily="18" charset="0"/>
                                    </a:rPr>
                                    <m:t>𝒏𝒐𝒎</m:t>
                                  </m:r>
                                </m:sub>
                              </m:sSub>
                            </m:oMath>
                          </a14:m>
                          <a:r>
                            <a:rPr lang="en-US" sz="1400" b="1" dirty="0"/>
                            <a:t>*</a:t>
                          </a:r>
                        </a:p>
                      </a:txBody>
                      <a:tcPr/>
                    </a:tc>
                    <a:tc>
                      <a:txBody>
                        <a:bodyPr/>
                        <a:lstStyle/>
                        <a:p>
                          <a:r>
                            <a:rPr lang="en-US" sz="1400" b="1" dirty="0"/>
                            <a:t>1</a:t>
                          </a:r>
                        </a:p>
                      </a:txBody>
                      <a:tcPr/>
                    </a:tc>
                    <a:tc>
                      <a:txBody>
                        <a:bodyPr/>
                        <a:lstStyle/>
                        <a:p>
                          <a:r>
                            <a:rPr lang="en-US" sz="1400" b="1" dirty="0"/>
                            <a:t>0.8 – 2</a:t>
                          </a:r>
                        </a:p>
                      </a:txBody>
                      <a:tcPr/>
                    </a:tc>
                    <a:extLst>
                      <a:ext uri="{0D108BD9-81ED-4DB2-BD59-A6C34878D82A}">
                        <a16:rowId xmlns:a16="http://schemas.microsoft.com/office/drawing/2014/main" val="973691038"/>
                      </a:ext>
                    </a:extLst>
                  </a:tr>
                  <a:tr h="291203">
                    <a:tc>
                      <a:txBody>
                        <a:bodyPr/>
                        <a:lstStyle/>
                        <a:p>
                          <a:r>
                            <a:rPr lang="en-US" sz="1400" dirty="0"/>
                            <a:t>Octupole strength,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𝐿</m:t>
                              </m:r>
                            </m:oMath>
                          </a14:m>
                          <a:r>
                            <a:rPr lang="en-US" sz="1400" dirty="0"/>
                            <a:t> [m</a:t>
                          </a:r>
                          <a:r>
                            <a:rPr lang="en-US" sz="1400" baseline="30000" dirty="0"/>
                            <a:t>-3</a:t>
                          </a:r>
                          <a:r>
                            <a:rPr lang="en-US" sz="1400" dirty="0"/>
                            <a:t>]</a:t>
                          </a:r>
                        </a:p>
                      </a:txBody>
                      <a:tcPr/>
                    </a:tc>
                    <a:tc>
                      <a:txBody>
                        <a:bodyPr/>
                        <a:lstStyle/>
                        <a:p>
                          <a:r>
                            <a:rPr lang="en-US" sz="1400" dirty="0"/>
                            <a:t>0</a:t>
                          </a:r>
                        </a:p>
                      </a:txBody>
                      <a:tcPr/>
                    </a:tc>
                    <a:tc>
                      <a:txBody>
                        <a:bodyPr/>
                        <a:lstStyle/>
                        <a:p>
                          <a:r>
                            <a:rPr lang="en-US" sz="1400" dirty="0"/>
                            <a:t>-3.5 – 3.5</a:t>
                          </a:r>
                        </a:p>
                      </a:txBody>
                      <a:tcPr/>
                    </a:tc>
                    <a:extLst>
                      <a:ext uri="{0D108BD9-81ED-4DB2-BD59-A6C34878D82A}">
                        <a16:rowId xmlns:a16="http://schemas.microsoft.com/office/drawing/2014/main" val="1021602265"/>
                      </a:ext>
                    </a:extLst>
                  </a:tr>
                  <a:tr h="291203">
                    <a:tc>
                      <a:txBody>
                        <a:bodyPr/>
                        <a:lstStyle/>
                        <a:p>
                          <a:r>
                            <a:rPr lang="en-US" sz="1400" dirty="0"/>
                            <a:t>Separatrix rotation [deg]</a:t>
                          </a:r>
                        </a:p>
                      </a:txBody>
                      <a:tcPr/>
                    </a:tc>
                    <a:tc>
                      <a:txBody>
                        <a:bodyPr/>
                        <a:lstStyle/>
                        <a:p>
                          <a:r>
                            <a:rPr lang="en-US" sz="1400" dirty="0"/>
                            <a:t>0</a:t>
                          </a:r>
                        </a:p>
                      </a:txBody>
                      <a:tcPr/>
                    </a:tc>
                    <a:tc>
                      <a:txBody>
                        <a:bodyPr/>
                        <a:lstStyle/>
                        <a:p>
                          <a:r>
                            <a:rPr lang="en-US" sz="1400" dirty="0"/>
                            <a:t>-20 – 50 </a:t>
                          </a:r>
                        </a:p>
                      </a:txBody>
                      <a:tcPr/>
                    </a:tc>
                    <a:extLst>
                      <a:ext uri="{0D108BD9-81ED-4DB2-BD59-A6C34878D82A}">
                        <a16:rowId xmlns:a16="http://schemas.microsoft.com/office/drawing/2014/main" val="2825337636"/>
                      </a:ext>
                    </a:extLst>
                  </a:tr>
                </a:tbl>
              </a:graphicData>
            </a:graphic>
          </p:graphicFrame>
        </mc:Choice>
        <mc:Fallback>
          <p:graphicFrame>
            <p:nvGraphicFramePr>
              <p:cNvPr id="7" name="Table 6">
                <a:extLst>
                  <a:ext uri="{FF2B5EF4-FFF2-40B4-BE49-F238E27FC236}">
                    <a16:creationId xmlns:a16="http://schemas.microsoft.com/office/drawing/2014/main" id="{375858CA-AE06-3318-0E6C-C18240E92435}"/>
                  </a:ext>
                </a:extLst>
              </p:cNvPr>
              <p:cNvGraphicFramePr>
                <a:graphicFrameLocks noGrp="1"/>
              </p:cNvGraphicFramePr>
              <p:nvPr>
                <p:extLst>
                  <p:ext uri="{D42A27DB-BD31-4B8C-83A1-F6EECF244321}">
                    <p14:modId xmlns:p14="http://schemas.microsoft.com/office/powerpoint/2010/main" val="1301751069"/>
                  </p:ext>
                </p:extLst>
              </p:nvPr>
            </p:nvGraphicFramePr>
            <p:xfrm>
              <a:off x="6092327" y="1525921"/>
              <a:ext cx="5039454" cy="1432560"/>
            </p:xfrm>
            <a:graphic>
              <a:graphicData uri="http://schemas.openxmlformats.org/drawingml/2006/table">
                <a:tbl>
                  <a:tblPr firstRow="1" bandRow="1">
                    <a:tableStyleId>{66616011-9738-0579-ADF7-3CEE4CE8EEA3}</a:tableStyleId>
                  </a:tblPr>
                  <a:tblGrid>
                    <a:gridCol w="3008672">
                      <a:extLst>
                        <a:ext uri="{9D8B030D-6E8A-4147-A177-3AD203B41FA5}">
                          <a16:colId xmlns:a16="http://schemas.microsoft.com/office/drawing/2014/main" val="1049462701"/>
                        </a:ext>
                      </a:extLst>
                    </a:gridCol>
                    <a:gridCol w="1002438">
                      <a:extLst>
                        <a:ext uri="{9D8B030D-6E8A-4147-A177-3AD203B41FA5}">
                          <a16:colId xmlns:a16="http://schemas.microsoft.com/office/drawing/2014/main" val="3134692142"/>
                        </a:ext>
                      </a:extLst>
                    </a:gridCol>
                    <a:gridCol w="1028344">
                      <a:extLst>
                        <a:ext uri="{9D8B030D-6E8A-4147-A177-3AD203B41FA5}">
                          <a16:colId xmlns:a16="http://schemas.microsoft.com/office/drawing/2014/main" val="578430045"/>
                        </a:ext>
                      </a:extLst>
                    </a:gridCol>
                  </a:tblGrid>
                  <a:tr h="518160">
                    <a:tc>
                      <a:txBody>
                        <a:bodyPr/>
                        <a:lstStyle/>
                        <a:p>
                          <a:r>
                            <a:rPr lang="en-US" sz="1400" dirty="0"/>
                            <a:t>Parameter</a:t>
                          </a:r>
                        </a:p>
                      </a:txBody>
                      <a:tcPr/>
                    </a:tc>
                    <a:tc>
                      <a:txBody>
                        <a:bodyPr/>
                        <a:lstStyle/>
                        <a:p>
                          <a:r>
                            <a:rPr lang="en-US" sz="1400" dirty="0"/>
                            <a:t>Nominal value</a:t>
                          </a:r>
                        </a:p>
                      </a:txBody>
                      <a:tcPr/>
                    </a:tc>
                    <a:tc>
                      <a:txBody>
                        <a:bodyPr/>
                        <a:lstStyle/>
                        <a:p>
                          <a:r>
                            <a:rPr lang="en-US" sz="1400" dirty="0"/>
                            <a:t>Scanned range</a:t>
                          </a:r>
                        </a:p>
                      </a:txBody>
                      <a:tcPr/>
                    </a:tc>
                    <a:extLst>
                      <a:ext uri="{0D108BD9-81ED-4DB2-BD59-A6C34878D82A}">
                        <a16:rowId xmlns:a16="http://schemas.microsoft.com/office/drawing/2014/main" val="2157565273"/>
                      </a:ext>
                    </a:extLst>
                  </a:tr>
                  <a:tr h="304800">
                    <a:tc>
                      <a:txBody>
                        <a:bodyPr/>
                        <a:lstStyle/>
                        <a:p>
                          <a:endParaRPr lang="en-US"/>
                        </a:p>
                      </a:txBody>
                      <a:tcPr>
                        <a:blipFill>
                          <a:blip r:embed="rId3"/>
                          <a:stretch>
                            <a:fillRect t="-175000" r="-68067" b="-225000"/>
                          </a:stretch>
                        </a:blipFill>
                      </a:tcPr>
                    </a:tc>
                    <a:tc>
                      <a:txBody>
                        <a:bodyPr/>
                        <a:lstStyle/>
                        <a:p>
                          <a:r>
                            <a:rPr lang="en-US" sz="1400" b="1" dirty="0"/>
                            <a:t>1</a:t>
                          </a:r>
                        </a:p>
                      </a:txBody>
                      <a:tcPr/>
                    </a:tc>
                    <a:tc>
                      <a:txBody>
                        <a:bodyPr/>
                        <a:lstStyle/>
                        <a:p>
                          <a:r>
                            <a:rPr lang="en-US" sz="1400" b="1" dirty="0"/>
                            <a:t>0.8 – 2</a:t>
                          </a:r>
                        </a:p>
                      </a:txBody>
                      <a:tcPr/>
                    </a:tc>
                    <a:extLst>
                      <a:ext uri="{0D108BD9-81ED-4DB2-BD59-A6C34878D82A}">
                        <a16:rowId xmlns:a16="http://schemas.microsoft.com/office/drawing/2014/main" val="973691038"/>
                      </a:ext>
                    </a:extLst>
                  </a:tr>
                  <a:tr h="304800">
                    <a:tc>
                      <a:txBody>
                        <a:bodyPr/>
                        <a:lstStyle/>
                        <a:p>
                          <a:endParaRPr lang="en-US"/>
                        </a:p>
                      </a:txBody>
                      <a:tcPr>
                        <a:blipFill>
                          <a:blip r:embed="rId3"/>
                          <a:stretch>
                            <a:fillRect t="-275000" r="-68067" b="-125000"/>
                          </a:stretch>
                        </a:blipFill>
                      </a:tcPr>
                    </a:tc>
                    <a:tc>
                      <a:txBody>
                        <a:bodyPr/>
                        <a:lstStyle/>
                        <a:p>
                          <a:r>
                            <a:rPr lang="en-US" sz="1400" dirty="0"/>
                            <a:t>0</a:t>
                          </a:r>
                        </a:p>
                      </a:txBody>
                      <a:tcPr/>
                    </a:tc>
                    <a:tc>
                      <a:txBody>
                        <a:bodyPr/>
                        <a:lstStyle/>
                        <a:p>
                          <a:r>
                            <a:rPr lang="en-US" sz="1400" dirty="0"/>
                            <a:t>-3.5 – 3.5</a:t>
                          </a:r>
                        </a:p>
                      </a:txBody>
                      <a:tcPr/>
                    </a:tc>
                    <a:extLst>
                      <a:ext uri="{0D108BD9-81ED-4DB2-BD59-A6C34878D82A}">
                        <a16:rowId xmlns:a16="http://schemas.microsoft.com/office/drawing/2014/main" val="1021602265"/>
                      </a:ext>
                    </a:extLst>
                  </a:tr>
                  <a:tr h="304800">
                    <a:tc>
                      <a:txBody>
                        <a:bodyPr/>
                        <a:lstStyle/>
                        <a:p>
                          <a:r>
                            <a:rPr lang="en-US" sz="1400" dirty="0"/>
                            <a:t>Separatrix rotation [deg]</a:t>
                          </a:r>
                        </a:p>
                      </a:txBody>
                      <a:tcPr/>
                    </a:tc>
                    <a:tc>
                      <a:txBody>
                        <a:bodyPr/>
                        <a:lstStyle/>
                        <a:p>
                          <a:r>
                            <a:rPr lang="en-US" sz="1400" dirty="0"/>
                            <a:t>0</a:t>
                          </a:r>
                        </a:p>
                      </a:txBody>
                      <a:tcPr/>
                    </a:tc>
                    <a:tc>
                      <a:txBody>
                        <a:bodyPr/>
                        <a:lstStyle/>
                        <a:p>
                          <a:r>
                            <a:rPr lang="en-US" sz="1400" dirty="0"/>
                            <a:t>-20 – 50 </a:t>
                          </a:r>
                        </a:p>
                      </a:txBody>
                      <a:tcPr/>
                    </a:tc>
                    <a:extLst>
                      <a:ext uri="{0D108BD9-81ED-4DB2-BD59-A6C34878D82A}">
                        <a16:rowId xmlns:a16="http://schemas.microsoft.com/office/drawing/2014/main" val="2825337636"/>
                      </a:ext>
                    </a:extLst>
                  </a:tr>
                </a:tbl>
              </a:graphicData>
            </a:graphic>
          </p:graphicFrame>
        </mc:Fallback>
      </mc:AlternateContent>
      <p:sp>
        <p:nvSpPr>
          <p:cNvPr id="12" name="TextBox 11">
            <a:extLst>
              <a:ext uri="{FF2B5EF4-FFF2-40B4-BE49-F238E27FC236}">
                <a16:creationId xmlns:a16="http://schemas.microsoft.com/office/drawing/2014/main" id="{DACF53E8-0796-27FD-F519-BAB2699B3A8B}"/>
              </a:ext>
            </a:extLst>
          </p:cNvPr>
          <p:cNvSpPr txBox="1"/>
          <p:nvPr/>
        </p:nvSpPr>
        <p:spPr bwMode="auto">
          <a:xfrm>
            <a:off x="400833" y="4916763"/>
            <a:ext cx="4813790" cy="1200329"/>
          </a:xfrm>
          <a:prstGeom prst="rect">
            <a:avLst/>
          </a:prstGeom>
          <a:noFill/>
        </p:spPr>
        <p:txBody>
          <a:bodyPr wrap="square" rtlCol="0">
            <a:spAutoFit/>
          </a:bodyPr>
          <a:lstStyle/>
          <a:p>
            <a:r>
              <a:rPr lang="en-US" dirty="0"/>
              <a:t>Using </a:t>
            </a:r>
            <a:r>
              <a:rPr lang="en-US" dirty="0" err="1"/>
              <a:t>sextupoles</a:t>
            </a:r>
            <a:r>
              <a:rPr lang="en-US" dirty="0"/>
              <a:t> we can increase the spiral step and, thus, reduce the number of protons hitting the ZS blade. However, ZS aperture limits the maximum beam size.</a:t>
            </a:r>
          </a:p>
        </p:txBody>
      </p:sp>
      <p:pic>
        <p:nvPicPr>
          <p:cNvPr id="3" name="Picture 2">
            <a:extLst>
              <a:ext uri="{FF2B5EF4-FFF2-40B4-BE49-F238E27FC236}">
                <a16:creationId xmlns:a16="http://schemas.microsoft.com/office/drawing/2014/main" id="{642B0D7C-D03C-774A-8F65-5974D3268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78" y="1226893"/>
            <a:ext cx="4828100" cy="3621075"/>
          </a:xfrm>
          <a:prstGeom prst="rect">
            <a:avLst/>
          </a:prstGeom>
        </p:spPr>
      </p:pic>
      <p:grpSp>
        <p:nvGrpSpPr>
          <p:cNvPr id="13" name="Group 12">
            <a:extLst>
              <a:ext uri="{FF2B5EF4-FFF2-40B4-BE49-F238E27FC236}">
                <a16:creationId xmlns:a16="http://schemas.microsoft.com/office/drawing/2014/main" id="{F72B570E-2569-4CDE-C431-7835C1B3A652}"/>
              </a:ext>
            </a:extLst>
          </p:cNvPr>
          <p:cNvGrpSpPr/>
          <p:nvPr/>
        </p:nvGrpSpPr>
        <p:grpSpPr>
          <a:xfrm>
            <a:off x="8612054" y="3522013"/>
            <a:ext cx="3231564" cy="2319587"/>
            <a:chOff x="726247" y="1565459"/>
            <a:chExt cx="5553994" cy="3986608"/>
          </a:xfrm>
        </p:grpSpPr>
        <p:pic>
          <p:nvPicPr>
            <p:cNvPr id="14" name="Picture 13">
              <a:extLst>
                <a:ext uri="{FF2B5EF4-FFF2-40B4-BE49-F238E27FC236}">
                  <a16:creationId xmlns:a16="http://schemas.microsoft.com/office/drawing/2014/main" id="{A155EDA5-F8FD-DB58-2D3D-C7032BF4786E}"/>
                </a:ext>
              </a:extLst>
            </p:cNvPr>
            <p:cNvPicPr>
              <a:picLocks noChangeAspect="1"/>
            </p:cNvPicPr>
            <p:nvPr/>
          </p:nvPicPr>
          <p:blipFill>
            <a:blip r:embed="rId5"/>
            <a:srcRect b="8161"/>
            <a:stretch>
              <a:fillRect/>
            </a:stretch>
          </p:blipFill>
          <p:spPr bwMode="auto">
            <a:xfrm>
              <a:off x="726247" y="1565459"/>
              <a:ext cx="5322455" cy="3668692"/>
            </a:xfrm>
            <a:prstGeom prst="rect">
              <a:avLst/>
            </a:prstGeom>
          </p:spPr>
        </p:pic>
        <p:pic>
          <p:nvPicPr>
            <p:cNvPr id="15" name="Picture 14">
              <a:extLst>
                <a:ext uri="{FF2B5EF4-FFF2-40B4-BE49-F238E27FC236}">
                  <a16:creationId xmlns:a16="http://schemas.microsoft.com/office/drawing/2014/main" id="{393F7804-4463-353C-AC35-3CDEFF8D93B1}"/>
                </a:ext>
              </a:extLst>
            </p:cNvPr>
            <p:cNvPicPr>
              <a:picLocks noChangeAspect="1"/>
            </p:cNvPicPr>
            <p:nvPr/>
          </p:nvPicPr>
          <p:blipFill>
            <a:blip r:embed="rId6"/>
            <a:srcRect t="93601"/>
            <a:stretch>
              <a:fillRect/>
            </a:stretch>
          </p:blipFill>
          <p:spPr bwMode="auto">
            <a:xfrm>
              <a:off x="1055307" y="5289094"/>
              <a:ext cx="5224934" cy="262973"/>
            </a:xfrm>
            <a:prstGeom prst="rect">
              <a:avLst/>
            </a:prstGeom>
          </p:spPr>
        </p:pic>
      </p:grpSp>
      <p:pic>
        <p:nvPicPr>
          <p:cNvPr id="20" name="Picture 19">
            <a:extLst>
              <a:ext uri="{FF2B5EF4-FFF2-40B4-BE49-F238E27FC236}">
                <a16:creationId xmlns:a16="http://schemas.microsoft.com/office/drawing/2014/main" id="{DC22AC91-DA0C-F97F-B3BF-191A60744F87}"/>
              </a:ext>
            </a:extLst>
          </p:cNvPr>
          <p:cNvPicPr>
            <a:picLocks noChangeAspect="1"/>
          </p:cNvPicPr>
          <p:nvPr/>
        </p:nvPicPr>
        <p:blipFill>
          <a:blip r:embed="rId7"/>
          <a:stretch>
            <a:fillRect/>
          </a:stretch>
        </p:blipFill>
        <p:spPr bwMode="auto">
          <a:xfrm>
            <a:off x="5363818" y="3583761"/>
            <a:ext cx="2991324" cy="2267107"/>
          </a:xfrm>
          <a:prstGeom prst="rect">
            <a:avLst/>
          </a:prstGeom>
        </p:spPr>
      </p:pic>
      <p:sp>
        <p:nvSpPr>
          <p:cNvPr id="2" name="TextBox 1">
            <a:extLst>
              <a:ext uri="{FF2B5EF4-FFF2-40B4-BE49-F238E27FC236}">
                <a16:creationId xmlns:a16="http://schemas.microsoft.com/office/drawing/2014/main" id="{AD6CD0FB-F761-3B72-02C1-828DBD9F823C}"/>
              </a:ext>
            </a:extLst>
          </p:cNvPr>
          <p:cNvSpPr txBox="1"/>
          <p:nvPr/>
        </p:nvSpPr>
        <p:spPr bwMode="auto">
          <a:xfrm>
            <a:off x="6372085" y="5836655"/>
            <a:ext cx="1210588" cy="369332"/>
          </a:xfrm>
          <a:prstGeom prst="rect">
            <a:avLst/>
          </a:prstGeom>
          <a:noFill/>
        </p:spPr>
        <p:txBody>
          <a:bodyPr wrap="none" rtlCol="0">
            <a:spAutoFit/>
          </a:bodyPr>
          <a:lstStyle/>
          <a:p>
            <a:r>
              <a:rPr lang="en-GB" dirty="0"/>
              <a:t>Simulated</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953F384-EB40-675F-3853-BEC1785A1657}"/>
                  </a:ext>
                </a:extLst>
              </p:cNvPr>
              <p:cNvSpPr txBox="1"/>
              <p:nvPr/>
            </p:nvSpPr>
            <p:spPr bwMode="auto">
              <a:xfrm>
                <a:off x="1048199" y="2320611"/>
                <a:ext cx="1172565" cy="307777"/>
              </a:xfrm>
              <a:prstGeom prst="rect">
                <a:avLst/>
              </a:prstGeom>
              <a:noFill/>
            </p:spPr>
            <p:txBody>
              <a:bodyPr wrap="none" rtlCol="0">
                <a:spAutoFit/>
              </a:bodyPr>
              <a:lstStyle/>
              <a:p>
                <a14:m>
                  <m:oMath xmlns:m="http://schemas.openxmlformats.org/officeDocument/2006/math">
                    <m:sSub>
                      <m:sSubPr>
                        <m:ctrlPr>
                          <a:rPr lang="en-US" sz="1400" b="1" i="1">
                            <a:latin typeface="Cambria Math" panose="02040503050406030204" pitchFamily="18" charset="0"/>
                          </a:rPr>
                        </m:ctrlPr>
                      </m:sSubPr>
                      <m:e>
                        <m:r>
                          <a:rPr lang="en-US" sz="1400" b="1" i="1">
                            <a:latin typeface="Cambria Math" panose="02040503050406030204" pitchFamily="18" charset="0"/>
                          </a:rPr>
                          <m:t>𝒌</m:t>
                        </m:r>
                      </m:e>
                      <m:sub>
                        <m:r>
                          <a:rPr lang="en-US" sz="1400" b="1" i="1">
                            <a:latin typeface="Cambria Math" panose="02040503050406030204" pitchFamily="18" charset="0"/>
                          </a:rPr>
                          <m:t>𝟐</m:t>
                        </m:r>
                      </m:sub>
                    </m:sSub>
                    <m:r>
                      <a:rPr lang="en-US" sz="1400" b="1" i="1">
                        <a:latin typeface="Cambria Math" panose="02040503050406030204" pitchFamily="18" charset="0"/>
                      </a:rPr>
                      <m:t>/</m:t>
                    </m:r>
                    <m:sSub>
                      <m:sSubPr>
                        <m:ctrlPr>
                          <a:rPr lang="en-US" sz="1400" b="1" i="1">
                            <a:latin typeface="Cambria Math" panose="02040503050406030204" pitchFamily="18" charset="0"/>
                          </a:rPr>
                        </m:ctrlPr>
                      </m:sSubPr>
                      <m:e>
                        <m:r>
                          <a:rPr lang="en-US" sz="1400" b="1" i="1">
                            <a:latin typeface="Cambria Math" panose="02040503050406030204" pitchFamily="18" charset="0"/>
                          </a:rPr>
                          <m:t>𝒌</m:t>
                        </m:r>
                      </m:e>
                      <m:sub>
                        <m:r>
                          <a:rPr lang="en-US" sz="1400" b="1" i="1">
                            <a:latin typeface="Cambria Math" panose="02040503050406030204" pitchFamily="18" charset="0"/>
                          </a:rPr>
                          <m:t>𝒏𝒐𝒎</m:t>
                        </m:r>
                      </m:sub>
                    </m:sSub>
                  </m:oMath>
                </a14:m>
                <a:r>
                  <a:rPr lang="en-GB" sz="1400" dirty="0"/>
                  <a:t> </a:t>
                </a:r>
                <a:r>
                  <a:rPr lang="en-GB" sz="1400" b="1" dirty="0"/>
                  <a:t>= 1</a:t>
                </a:r>
              </a:p>
            </p:txBody>
          </p:sp>
        </mc:Choice>
        <mc:Fallback>
          <p:sp>
            <p:nvSpPr>
              <p:cNvPr id="5" name="TextBox 4">
                <a:extLst>
                  <a:ext uri="{FF2B5EF4-FFF2-40B4-BE49-F238E27FC236}">
                    <a16:creationId xmlns:a16="http://schemas.microsoft.com/office/drawing/2014/main" id="{4953F384-EB40-675F-3853-BEC1785A1657}"/>
                  </a:ext>
                </a:extLst>
              </p:cNvPr>
              <p:cNvSpPr txBox="1">
                <a:spLocks noRot="1" noChangeAspect="1" noMove="1" noResize="1" noEditPoints="1" noAdjustHandles="1" noChangeArrowheads="1" noChangeShapeType="1" noTextEdit="1"/>
              </p:cNvSpPr>
              <p:nvPr/>
            </p:nvSpPr>
            <p:spPr bwMode="auto">
              <a:xfrm>
                <a:off x="1048199" y="2320611"/>
                <a:ext cx="1172565" cy="307777"/>
              </a:xfrm>
              <a:prstGeom prst="rect">
                <a:avLst/>
              </a:prstGeom>
              <a:blipFill>
                <a:blip r:embed="rId8"/>
                <a:stretch>
                  <a:fillRect t="-4000" r="-1075" b="-2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A56E84A-63FD-9A3F-1E94-A9F67EB95876}"/>
                  </a:ext>
                </a:extLst>
              </p:cNvPr>
              <p:cNvSpPr txBox="1"/>
              <p:nvPr/>
            </p:nvSpPr>
            <p:spPr bwMode="auto">
              <a:xfrm>
                <a:off x="1048199" y="3997469"/>
                <a:ext cx="1421030" cy="307777"/>
              </a:xfrm>
              <a:prstGeom prst="rect">
                <a:avLst/>
              </a:prstGeom>
              <a:noFill/>
            </p:spPr>
            <p:txBody>
              <a:bodyPr wrap="none" rtlCol="0">
                <a:spAutoFit/>
              </a:bodyPr>
              <a:lstStyle/>
              <a:p>
                <a14:m>
                  <m:oMath xmlns:m="http://schemas.openxmlformats.org/officeDocument/2006/math">
                    <m:sSub>
                      <m:sSubPr>
                        <m:ctrlPr>
                          <a:rPr lang="en-US" sz="1400" b="1" i="1">
                            <a:latin typeface="Cambria Math" panose="02040503050406030204" pitchFamily="18" charset="0"/>
                          </a:rPr>
                        </m:ctrlPr>
                      </m:sSubPr>
                      <m:e>
                        <m:r>
                          <a:rPr lang="en-US" sz="1400" b="1" i="1">
                            <a:latin typeface="Cambria Math" panose="02040503050406030204" pitchFamily="18" charset="0"/>
                          </a:rPr>
                          <m:t>𝒌</m:t>
                        </m:r>
                      </m:e>
                      <m:sub>
                        <m:r>
                          <a:rPr lang="en-US" sz="1400" b="1" i="1">
                            <a:latin typeface="Cambria Math" panose="02040503050406030204" pitchFamily="18" charset="0"/>
                          </a:rPr>
                          <m:t>𝟐</m:t>
                        </m:r>
                      </m:sub>
                    </m:sSub>
                    <m:r>
                      <a:rPr lang="en-US" sz="1400" b="1" i="1">
                        <a:latin typeface="Cambria Math" panose="02040503050406030204" pitchFamily="18" charset="0"/>
                      </a:rPr>
                      <m:t>/</m:t>
                    </m:r>
                    <m:sSub>
                      <m:sSubPr>
                        <m:ctrlPr>
                          <a:rPr lang="en-US" sz="1400" b="1" i="1">
                            <a:latin typeface="Cambria Math" panose="02040503050406030204" pitchFamily="18" charset="0"/>
                          </a:rPr>
                        </m:ctrlPr>
                      </m:sSubPr>
                      <m:e>
                        <m:r>
                          <a:rPr lang="en-US" sz="1400" b="1" i="1">
                            <a:latin typeface="Cambria Math" panose="02040503050406030204" pitchFamily="18" charset="0"/>
                          </a:rPr>
                          <m:t>𝒌</m:t>
                        </m:r>
                      </m:e>
                      <m:sub>
                        <m:r>
                          <a:rPr lang="en-US" sz="1400" b="1" i="1">
                            <a:latin typeface="Cambria Math" panose="02040503050406030204" pitchFamily="18" charset="0"/>
                          </a:rPr>
                          <m:t>𝒏𝒐𝒎</m:t>
                        </m:r>
                      </m:sub>
                    </m:sSub>
                  </m:oMath>
                </a14:m>
                <a:r>
                  <a:rPr lang="en-GB" sz="1400" dirty="0"/>
                  <a:t> </a:t>
                </a:r>
                <a:r>
                  <a:rPr lang="en-GB" sz="1400" b="1" dirty="0"/>
                  <a:t>= 1.15</a:t>
                </a:r>
              </a:p>
            </p:txBody>
          </p:sp>
        </mc:Choice>
        <mc:Fallback>
          <p:sp>
            <p:nvSpPr>
              <p:cNvPr id="8" name="TextBox 7">
                <a:extLst>
                  <a:ext uri="{FF2B5EF4-FFF2-40B4-BE49-F238E27FC236}">
                    <a16:creationId xmlns:a16="http://schemas.microsoft.com/office/drawing/2014/main" id="{CA56E84A-63FD-9A3F-1E94-A9F67EB95876}"/>
                  </a:ext>
                </a:extLst>
              </p:cNvPr>
              <p:cNvSpPr txBox="1">
                <a:spLocks noRot="1" noChangeAspect="1" noMove="1" noResize="1" noEditPoints="1" noAdjustHandles="1" noChangeArrowheads="1" noChangeShapeType="1" noTextEdit="1"/>
              </p:cNvSpPr>
              <p:nvPr/>
            </p:nvSpPr>
            <p:spPr bwMode="auto">
              <a:xfrm>
                <a:off x="1048199" y="3997469"/>
                <a:ext cx="1421030" cy="307777"/>
              </a:xfrm>
              <a:prstGeom prst="rect">
                <a:avLst/>
              </a:prstGeom>
              <a:blipFill>
                <a:blip r:embed="rId9"/>
                <a:stretch>
                  <a:fillRect t="-4000" b="-2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50964F4-24C7-2CAF-969E-5359DAE97879}"/>
                  </a:ext>
                </a:extLst>
              </p:cNvPr>
              <p:cNvSpPr txBox="1"/>
              <p:nvPr/>
            </p:nvSpPr>
            <p:spPr bwMode="auto">
              <a:xfrm>
                <a:off x="9847407" y="3000930"/>
                <a:ext cx="1409168" cy="261610"/>
              </a:xfrm>
              <a:prstGeom prst="rect">
                <a:avLst/>
              </a:prstGeom>
              <a:noFill/>
            </p:spPr>
            <p:txBody>
              <a:bodyPr wrap="square">
                <a:spAutoFit/>
              </a:bodyPr>
              <a:lstStyle/>
              <a:p>
                <a:pPr/>
                <a:r>
                  <a:rPr lang="en-US" sz="1100" baseline="30000" dirty="0"/>
                  <a:t>*</a:t>
                </a:r>
                <a14:m>
                  <m:oMath xmlns:m="http://schemas.openxmlformats.org/officeDocument/2006/math">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𝑘</m:t>
                        </m:r>
                      </m:e>
                      <m:sub>
                        <m:r>
                          <a:rPr lang="en-US" sz="1100" b="0" i="1" smtClean="0">
                            <a:latin typeface="Cambria Math" panose="02040503050406030204" pitchFamily="18" charset="0"/>
                          </a:rPr>
                          <m:t>𝑛𝑜𝑚</m:t>
                        </m:r>
                      </m:sub>
                    </m:sSub>
                    <m:r>
                      <a:rPr lang="en-US" sz="1100" b="0" i="1" smtClean="0">
                        <a:latin typeface="Cambria Math" panose="02040503050406030204" pitchFamily="18" charset="0"/>
                      </a:rPr>
                      <m:t>𝐿</m:t>
                    </m:r>
                  </m:oMath>
                </a14:m>
                <a:r>
                  <a:rPr lang="en-US" sz="1100" dirty="0"/>
                  <a:t> = 0.089 m</a:t>
                </a:r>
                <a:r>
                  <a:rPr lang="en-US" sz="1100" baseline="30000" dirty="0"/>
                  <a:t>-2</a:t>
                </a:r>
                <a:endParaRPr lang="en-US" sz="1100" dirty="0"/>
              </a:p>
            </p:txBody>
          </p:sp>
        </mc:Choice>
        <mc:Fallback>
          <p:sp>
            <p:nvSpPr>
              <p:cNvPr id="11" name="TextBox 10">
                <a:extLst>
                  <a:ext uri="{FF2B5EF4-FFF2-40B4-BE49-F238E27FC236}">
                    <a16:creationId xmlns:a16="http://schemas.microsoft.com/office/drawing/2014/main" id="{650964F4-24C7-2CAF-969E-5359DAE97879}"/>
                  </a:ext>
                </a:extLst>
              </p:cNvPr>
              <p:cNvSpPr txBox="1">
                <a:spLocks noRot="1" noChangeAspect="1" noMove="1" noResize="1" noEditPoints="1" noAdjustHandles="1" noChangeArrowheads="1" noChangeShapeType="1" noTextEdit="1"/>
              </p:cNvSpPr>
              <p:nvPr/>
            </p:nvSpPr>
            <p:spPr bwMode="auto">
              <a:xfrm>
                <a:off x="9847407" y="3000930"/>
                <a:ext cx="1409168" cy="261610"/>
              </a:xfrm>
              <a:prstGeom prst="rect">
                <a:avLst/>
              </a:prstGeom>
              <a:blipFill>
                <a:blip r:embed="rId10"/>
                <a:stretch>
                  <a:fillRect b="-1904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F76BF7C-7E4A-A07B-0947-61CB5CD8C46E}"/>
              </a:ext>
            </a:extLst>
          </p:cNvPr>
          <p:cNvSpPr txBox="1"/>
          <p:nvPr/>
        </p:nvSpPr>
        <p:spPr bwMode="auto">
          <a:xfrm>
            <a:off x="9847407" y="5836655"/>
            <a:ext cx="1210588" cy="369332"/>
          </a:xfrm>
          <a:prstGeom prst="rect">
            <a:avLst/>
          </a:prstGeom>
          <a:noFill/>
        </p:spPr>
        <p:txBody>
          <a:bodyPr wrap="none" rtlCol="0">
            <a:spAutoFit/>
          </a:bodyPr>
          <a:lstStyle/>
          <a:p>
            <a:r>
              <a:rPr lang="en-GB" dirty="0"/>
              <a:t>Measured</a:t>
            </a:r>
          </a:p>
        </p:txBody>
      </p:sp>
    </p:spTree>
    <p:extLst>
      <p:ext uri="{BB962C8B-B14F-4D97-AF65-F5344CB8AC3E}">
        <p14:creationId xmlns:p14="http://schemas.microsoft.com/office/powerpoint/2010/main" val="143042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6F52E8E-A096-8490-3DEF-A4DAD8B04595}"/>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E12E78FD-31B9-F315-DF9A-D7523D215C43}"/>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71CF33FF-9856-08D2-DDE1-8C9477DED84C}"/>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12</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3D064B2F-74D7-BA3E-7E4D-1B3BFCBB7C08}"/>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Degrees of freedom: Octupole strength</a:t>
            </a:r>
          </a:p>
        </p:txBody>
      </p:sp>
      <p:sp>
        <p:nvSpPr>
          <p:cNvPr id="6" name="Date Placeholder 10">
            <a:extLst>
              <a:ext uri="{FF2B5EF4-FFF2-40B4-BE49-F238E27FC236}">
                <a16:creationId xmlns:a16="http://schemas.microsoft.com/office/drawing/2014/main" id="{B4E5CE70-5609-CA2D-D910-FE3BC8805F1C}"/>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53E8D612-8FE5-AB19-AF32-156DB866FF27}"/>
                  </a:ext>
                </a:extLst>
              </p:cNvPr>
              <p:cNvGraphicFramePr>
                <a:graphicFrameLocks noGrp="1"/>
              </p:cNvGraphicFramePr>
              <p:nvPr>
                <p:extLst>
                  <p:ext uri="{D42A27DB-BD31-4B8C-83A1-F6EECF244321}">
                    <p14:modId xmlns:p14="http://schemas.microsoft.com/office/powerpoint/2010/main" val="2374674144"/>
                  </p:ext>
                </p:extLst>
              </p:nvPr>
            </p:nvGraphicFramePr>
            <p:xfrm>
              <a:off x="6092327" y="1525921"/>
              <a:ext cx="5039454" cy="1432560"/>
            </p:xfrm>
            <a:graphic>
              <a:graphicData uri="http://schemas.openxmlformats.org/drawingml/2006/table">
                <a:tbl>
                  <a:tblPr firstRow="1" bandRow="1">
                    <a:tableStyleId>{66616011-9738-0579-ADF7-3CEE4CE8EEA3}</a:tableStyleId>
                  </a:tblPr>
                  <a:tblGrid>
                    <a:gridCol w="3008672">
                      <a:extLst>
                        <a:ext uri="{9D8B030D-6E8A-4147-A177-3AD203B41FA5}">
                          <a16:colId xmlns:a16="http://schemas.microsoft.com/office/drawing/2014/main" val="1049462701"/>
                        </a:ext>
                      </a:extLst>
                    </a:gridCol>
                    <a:gridCol w="1002438">
                      <a:extLst>
                        <a:ext uri="{9D8B030D-6E8A-4147-A177-3AD203B41FA5}">
                          <a16:colId xmlns:a16="http://schemas.microsoft.com/office/drawing/2014/main" val="3134692142"/>
                        </a:ext>
                      </a:extLst>
                    </a:gridCol>
                    <a:gridCol w="1028344">
                      <a:extLst>
                        <a:ext uri="{9D8B030D-6E8A-4147-A177-3AD203B41FA5}">
                          <a16:colId xmlns:a16="http://schemas.microsoft.com/office/drawing/2014/main" val="578430045"/>
                        </a:ext>
                      </a:extLst>
                    </a:gridCol>
                  </a:tblGrid>
                  <a:tr h="335082">
                    <a:tc>
                      <a:txBody>
                        <a:bodyPr/>
                        <a:lstStyle/>
                        <a:p>
                          <a:r>
                            <a:rPr lang="en-US" sz="1400" dirty="0"/>
                            <a:t>Parameter</a:t>
                          </a:r>
                        </a:p>
                      </a:txBody>
                      <a:tcPr/>
                    </a:tc>
                    <a:tc>
                      <a:txBody>
                        <a:bodyPr/>
                        <a:lstStyle/>
                        <a:p>
                          <a:r>
                            <a:rPr lang="en-US" sz="1400" dirty="0"/>
                            <a:t>Nominal value</a:t>
                          </a:r>
                        </a:p>
                      </a:txBody>
                      <a:tcPr/>
                    </a:tc>
                    <a:tc>
                      <a:txBody>
                        <a:bodyPr/>
                        <a:lstStyle/>
                        <a:p>
                          <a:r>
                            <a:rPr lang="en-US" sz="1400" dirty="0"/>
                            <a:t>Scanned range</a:t>
                          </a:r>
                        </a:p>
                      </a:txBody>
                      <a:tcPr/>
                    </a:tc>
                    <a:extLst>
                      <a:ext uri="{0D108BD9-81ED-4DB2-BD59-A6C34878D82A}">
                        <a16:rowId xmlns:a16="http://schemas.microsoft.com/office/drawing/2014/main" val="2157565273"/>
                      </a:ext>
                    </a:extLst>
                  </a:tr>
                  <a:tr h="291203">
                    <a:tc>
                      <a:txBody>
                        <a:bodyPr/>
                        <a:lstStyle/>
                        <a:p>
                          <a:r>
                            <a:rPr lang="en-US" sz="1400" b="0" dirty="0"/>
                            <a:t>Sextupole strength,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𝑛𝑜𝑚</m:t>
                                  </m:r>
                                </m:sub>
                              </m:sSub>
                            </m:oMath>
                          </a14:m>
                          <a:endParaRPr lang="en-US" sz="1400" b="0" dirty="0"/>
                        </a:p>
                      </a:txBody>
                      <a:tcPr/>
                    </a:tc>
                    <a:tc>
                      <a:txBody>
                        <a:bodyPr/>
                        <a:lstStyle/>
                        <a:p>
                          <a:r>
                            <a:rPr lang="en-US" sz="1400" b="0" dirty="0"/>
                            <a:t>1</a:t>
                          </a:r>
                        </a:p>
                      </a:txBody>
                      <a:tcPr/>
                    </a:tc>
                    <a:tc>
                      <a:txBody>
                        <a:bodyPr/>
                        <a:lstStyle/>
                        <a:p>
                          <a:r>
                            <a:rPr lang="en-US" sz="1400" b="1" dirty="0"/>
                            <a:t>0.8 – 2</a:t>
                          </a:r>
                        </a:p>
                      </a:txBody>
                      <a:tcPr/>
                    </a:tc>
                    <a:extLst>
                      <a:ext uri="{0D108BD9-81ED-4DB2-BD59-A6C34878D82A}">
                        <a16:rowId xmlns:a16="http://schemas.microsoft.com/office/drawing/2014/main" val="973691038"/>
                      </a:ext>
                    </a:extLst>
                  </a:tr>
                  <a:tr h="291203">
                    <a:tc>
                      <a:txBody>
                        <a:bodyPr/>
                        <a:lstStyle/>
                        <a:p>
                          <a:r>
                            <a:rPr lang="en-US" sz="1400" b="1" dirty="0"/>
                            <a:t>Octupole strength, </a:t>
                          </a: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𝒌</m:t>
                                  </m:r>
                                </m:e>
                                <m:sub>
                                  <m:r>
                                    <a:rPr lang="en-US" sz="1400" b="1" i="1" smtClean="0">
                                      <a:latin typeface="Cambria Math" panose="02040503050406030204" pitchFamily="18" charset="0"/>
                                    </a:rPr>
                                    <m:t>𝟑</m:t>
                                  </m:r>
                                </m:sub>
                              </m:sSub>
                              <m:r>
                                <a:rPr lang="en-US" sz="1400" b="1" i="1" smtClean="0">
                                  <a:latin typeface="Cambria Math" panose="02040503050406030204" pitchFamily="18" charset="0"/>
                                </a:rPr>
                                <m:t>𝑳</m:t>
                              </m:r>
                            </m:oMath>
                          </a14:m>
                          <a:r>
                            <a:rPr lang="en-US" sz="1400" b="1" dirty="0"/>
                            <a:t> [m</a:t>
                          </a:r>
                          <a:r>
                            <a:rPr lang="en-US" sz="1400" b="1" baseline="30000" dirty="0"/>
                            <a:t>-3</a:t>
                          </a:r>
                          <a:r>
                            <a:rPr lang="en-US" sz="1400" b="1" dirty="0"/>
                            <a:t>]</a:t>
                          </a:r>
                        </a:p>
                      </a:txBody>
                      <a:tcPr/>
                    </a:tc>
                    <a:tc>
                      <a:txBody>
                        <a:bodyPr/>
                        <a:lstStyle/>
                        <a:p>
                          <a:r>
                            <a:rPr lang="en-US" sz="1400" b="1" dirty="0"/>
                            <a:t>0</a:t>
                          </a:r>
                        </a:p>
                      </a:txBody>
                      <a:tcPr/>
                    </a:tc>
                    <a:tc>
                      <a:txBody>
                        <a:bodyPr/>
                        <a:lstStyle/>
                        <a:p>
                          <a:r>
                            <a:rPr lang="en-US" sz="1400" b="1" dirty="0"/>
                            <a:t>-3.5 – 3.5</a:t>
                          </a:r>
                        </a:p>
                      </a:txBody>
                      <a:tcPr/>
                    </a:tc>
                    <a:extLst>
                      <a:ext uri="{0D108BD9-81ED-4DB2-BD59-A6C34878D82A}">
                        <a16:rowId xmlns:a16="http://schemas.microsoft.com/office/drawing/2014/main" val="1021602265"/>
                      </a:ext>
                    </a:extLst>
                  </a:tr>
                  <a:tr h="291203">
                    <a:tc>
                      <a:txBody>
                        <a:bodyPr/>
                        <a:lstStyle/>
                        <a:p>
                          <a:r>
                            <a:rPr lang="en-US" sz="1400" dirty="0"/>
                            <a:t>Separatrix rotation [deg]</a:t>
                          </a:r>
                        </a:p>
                      </a:txBody>
                      <a:tcPr/>
                    </a:tc>
                    <a:tc>
                      <a:txBody>
                        <a:bodyPr/>
                        <a:lstStyle/>
                        <a:p>
                          <a:r>
                            <a:rPr lang="en-US" sz="1400" dirty="0"/>
                            <a:t>0</a:t>
                          </a:r>
                        </a:p>
                      </a:txBody>
                      <a:tcPr/>
                    </a:tc>
                    <a:tc>
                      <a:txBody>
                        <a:bodyPr/>
                        <a:lstStyle/>
                        <a:p>
                          <a:r>
                            <a:rPr lang="en-US" sz="1400" dirty="0"/>
                            <a:t>-20 – 50 </a:t>
                          </a:r>
                        </a:p>
                      </a:txBody>
                      <a:tcPr/>
                    </a:tc>
                    <a:extLst>
                      <a:ext uri="{0D108BD9-81ED-4DB2-BD59-A6C34878D82A}">
                        <a16:rowId xmlns:a16="http://schemas.microsoft.com/office/drawing/2014/main" val="2825337636"/>
                      </a:ext>
                    </a:extLst>
                  </a:tr>
                </a:tbl>
              </a:graphicData>
            </a:graphic>
          </p:graphicFrame>
        </mc:Choice>
        <mc:Fallback xmlns="">
          <p:graphicFrame>
            <p:nvGraphicFramePr>
              <p:cNvPr id="7" name="Table 6">
                <a:extLst>
                  <a:ext uri="{FF2B5EF4-FFF2-40B4-BE49-F238E27FC236}">
                    <a16:creationId xmlns:a16="http://schemas.microsoft.com/office/drawing/2014/main" id="{53E8D612-8FE5-AB19-AF32-156DB866FF27}"/>
                  </a:ext>
                </a:extLst>
              </p:cNvPr>
              <p:cNvGraphicFramePr>
                <a:graphicFrameLocks noGrp="1"/>
              </p:cNvGraphicFramePr>
              <p:nvPr>
                <p:extLst>
                  <p:ext uri="{D42A27DB-BD31-4B8C-83A1-F6EECF244321}">
                    <p14:modId xmlns:p14="http://schemas.microsoft.com/office/powerpoint/2010/main" val="2374674144"/>
                  </p:ext>
                </p:extLst>
              </p:nvPr>
            </p:nvGraphicFramePr>
            <p:xfrm>
              <a:off x="6092327" y="1525921"/>
              <a:ext cx="5039454" cy="1432560"/>
            </p:xfrm>
            <a:graphic>
              <a:graphicData uri="http://schemas.openxmlformats.org/drawingml/2006/table">
                <a:tbl>
                  <a:tblPr firstRow="1" bandRow="1">
                    <a:tableStyleId>{66616011-9738-0579-ADF7-3CEE4CE8EEA3}</a:tableStyleId>
                  </a:tblPr>
                  <a:tblGrid>
                    <a:gridCol w="3008672">
                      <a:extLst>
                        <a:ext uri="{9D8B030D-6E8A-4147-A177-3AD203B41FA5}">
                          <a16:colId xmlns:a16="http://schemas.microsoft.com/office/drawing/2014/main" val="1049462701"/>
                        </a:ext>
                      </a:extLst>
                    </a:gridCol>
                    <a:gridCol w="1002438">
                      <a:extLst>
                        <a:ext uri="{9D8B030D-6E8A-4147-A177-3AD203B41FA5}">
                          <a16:colId xmlns:a16="http://schemas.microsoft.com/office/drawing/2014/main" val="3134692142"/>
                        </a:ext>
                      </a:extLst>
                    </a:gridCol>
                    <a:gridCol w="1028344">
                      <a:extLst>
                        <a:ext uri="{9D8B030D-6E8A-4147-A177-3AD203B41FA5}">
                          <a16:colId xmlns:a16="http://schemas.microsoft.com/office/drawing/2014/main" val="578430045"/>
                        </a:ext>
                      </a:extLst>
                    </a:gridCol>
                  </a:tblGrid>
                  <a:tr h="518160">
                    <a:tc>
                      <a:txBody>
                        <a:bodyPr/>
                        <a:lstStyle/>
                        <a:p>
                          <a:r>
                            <a:rPr lang="en-US" sz="1400" dirty="0"/>
                            <a:t>Parameter</a:t>
                          </a:r>
                        </a:p>
                      </a:txBody>
                      <a:tcPr/>
                    </a:tc>
                    <a:tc>
                      <a:txBody>
                        <a:bodyPr/>
                        <a:lstStyle/>
                        <a:p>
                          <a:r>
                            <a:rPr lang="en-US" sz="1400" dirty="0"/>
                            <a:t>Nominal value</a:t>
                          </a:r>
                        </a:p>
                      </a:txBody>
                      <a:tcPr/>
                    </a:tc>
                    <a:tc>
                      <a:txBody>
                        <a:bodyPr/>
                        <a:lstStyle/>
                        <a:p>
                          <a:r>
                            <a:rPr lang="en-US" sz="1400" dirty="0"/>
                            <a:t>Scanned range</a:t>
                          </a:r>
                        </a:p>
                      </a:txBody>
                      <a:tcPr/>
                    </a:tc>
                    <a:extLst>
                      <a:ext uri="{0D108BD9-81ED-4DB2-BD59-A6C34878D82A}">
                        <a16:rowId xmlns:a16="http://schemas.microsoft.com/office/drawing/2014/main" val="2157565273"/>
                      </a:ext>
                    </a:extLst>
                  </a:tr>
                  <a:tr h="304800">
                    <a:tc>
                      <a:txBody>
                        <a:bodyPr/>
                        <a:lstStyle/>
                        <a:p>
                          <a:endParaRPr lang="en-US"/>
                        </a:p>
                      </a:txBody>
                      <a:tcPr>
                        <a:blipFill>
                          <a:blip r:embed="rId3"/>
                          <a:stretch>
                            <a:fillRect t="-175000" r="-68067" b="-225000"/>
                          </a:stretch>
                        </a:blipFill>
                      </a:tcPr>
                    </a:tc>
                    <a:tc>
                      <a:txBody>
                        <a:bodyPr/>
                        <a:lstStyle/>
                        <a:p>
                          <a:r>
                            <a:rPr lang="en-US" sz="1400" b="0" dirty="0"/>
                            <a:t>1</a:t>
                          </a:r>
                        </a:p>
                      </a:txBody>
                      <a:tcPr/>
                    </a:tc>
                    <a:tc>
                      <a:txBody>
                        <a:bodyPr/>
                        <a:lstStyle/>
                        <a:p>
                          <a:r>
                            <a:rPr lang="en-US" sz="1400" b="1" dirty="0"/>
                            <a:t>0.8 – 2</a:t>
                          </a:r>
                        </a:p>
                      </a:txBody>
                      <a:tcPr/>
                    </a:tc>
                    <a:extLst>
                      <a:ext uri="{0D108BD9-81ED-4DB2-BD59-A6C34878D82A}">
                        <a16:rowId xmlns:a16="http://schemas.microsoft.com/office/drawing/2014/main" val="973691038"/>
                      </a:ext>
                    </a:extLst>
                  </a:tr>
                  <a:tr h="304800">
                    <a:tc>
                      <a:txBody>
                        <a:bodyPr/>
                        <a:lstStyle/>
                        <a:p>
                          <a:endParaRPr lang="en-US"/>
                        </a:p>
                      </a:txBody>
                      <a:tcPr>
                        <a:blipFill>
                          <a:blip r:embed="rId3"/>
                          <a:stretch>
                            <a:fillRect t="-275000" r="-68067" b="-125000"/>
                          </a:stretch>
                        </a:blipFill>
                      </a:tcPr>
                    </a:tc>
                    <a:tc>
                      <a:txBody>
                        <a:bodyPr/>
                        <a:lstStyle/>
                        <a:p>
                          <a:r>
                            <a:rPr lang="en-US" sz="1400" b="1" dirty="0"/>
                            <a:t>0</a:t>
                          </a:r>
                        </a:p>
                      </a:txBody>
                      <a:tcPr/>
                    </a:tc>
                    <a:tc>
                      <a:txBody>
                        <a:bodyPr/>
                        <a:lstStyle/>
                        <a:p>
                          <a:r>
                            <a:rPr lang="en-US" sz="1400" b="1" dirty="0"/>
                            <a:t>-3.5 – 3.5</a:t>
                          </a:r>
                        </a:p>
                      </a:txBody>
                      <a:tcPr/>
                    </a:tc>
                    <a:extLst>
                      <a:ext uri="{0D108BD9-81ED-4DB2-BD59-A6C34878D82A}">
                        <a16:rowId xmlns:a16="http://schemas.microsoft.com/office/drawing/2014/main" val="1021602265"/>
                      </a:ext>
                    </a:extLst>
                  </a:tr>
                  <a:tr h="304800">
                    <a:tc>
                      <a:txBody>
                        <a:bodyPr/>
                        <a:lstStyle/>
                        <a:p>
                          <a:r>
                            <a:rPr lang="en-US" sz="1400" dirty="0"/>
                            <a:t>Separatrix rotation [deg]</a:t>
                          </a:r>
                        </a:p>
                      </a:txBody>
                      <a:tcPr/>
                    </a:tc>
                    <a:tc>
                      <a:txBody>
                        <a:bodyPr/>
                        <a:lstStyle/>
                        <a:p>
                          <a:r>
                            <a:rPr lang="en-US" sz="1400" dirty="0"/>
                            <a:t>0</a:t>
                          </a:r>
                        </a:p>
                      </a:txBody>
                      <a:tcPr/>
                    </a:tc>
                    <a:tc>
                      <a:txBody>
                        <a:bodyPr/>
                        <a:lstStyle/>
                        <a:p>
                          <a:r>
                            <a:rPr lang="en-US" sz="1400" dirty="0"/>
                            <a:t>-20 – 50 </a:t>
                          </a:r>
                        </a:p>
                      </a:txBody>
                      <a:tcPr/>
                    </a:tc>
                    <a:extLst>
                      <a:ext uri="{0D108BD9-81ED-4DB2-BD59-A6C34878D82A}">
                        <a16:rowId xmlns:a16="http://schemas.microsoft.com/office/drawing/2014/main" val="2825337636"/>
                      </a:ext>
                    </a:extLst>
                  </a:tr>
                </a:tbl>
              </a:graphicData>
            </a:graphic>
          </p:graphicFrame>
        </mc:Fallback>
      </mc:AlternateContent>
      <p:sp>
        <p:nvSpPr>
          <p:cNvPr id="12" name="TextBox 11">
            <a:extLst>
              <a:ext uri="{FF2B5EF4-FFF2-40B4-BE49-F238E27FC236}">
                <a16:creationId xmlns:a16="http://schemas.microsoft.com/office/drawing/2014/main" id="{30F11092-5AAC-3D67-7B49-1BCF195F8362}"/>
              </a:ext>
            </a:extLst>
          </p:cNvPr>
          <p:cNvSpPr txBox="1"/>
          <p:nvPr/>
        </p:nvSpPr>
        <p:spPr bwMode="auto">
          <a:xfrm>
            <a:off x="407988" y="4847968"/>
            <a:ext cx="4813790" cy="1200329"/>
          </a:xfrm>
          <a:prstGeom prst="rect">
            <a:avLst/>
          </a:prstGeom>
          <a:noFill/>
        </p:spPr>
        <p:txBody>
          <a:bodyPr wrap="square" rtlCol="0">
            <a:spAutoFit/>
          </a:bodyPr>
          <a:lstStyle/>
          <a:p>
            <a:r>
              <a:rPr lang="en-US" dirty="0"/>
              <a:t>Folded distribution can fit between the blade and cathode, but octupoles not only increase the angular spread, but also the mean angle. -&gt; Steering is required.</a:t>
            </a:r>
          </a:p>
        </p:txBody>
      </p:sp>
      <p:pic>
        <p:nvPicPr>
          <p:cNvPr id="9" name="Picture 8">
            <a:extLst>
              <a:ext uri="{FF2B5EF4-FFF2-40B4-BE49-F238E27FC236}">
                <a16:creationId xmlns:a16="http://schemas.microsoft.com/office/drawing/2014/main" id="{267F91FE-0E6F-5779-E251-49B3A14F2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3678" y="1232624"/>
            <a:ext cx="4828099" cy="3621075"/>
          </a:xfrm>
          <a:prstGeom prst="rect">
            <a:avLst/>
          </a:prstGeom>
        </p:spPr>
      </p:pic>
      <p:pic>
        <p:nvPicPr>
          <p:cNvPr id="19" name="Picture 18">
            <a:extLst>
              <a:ext uri="{FF2B5EF4-FFF2-40B4-BE49-F238E27FC236}">
                <a16:creationId xmlns:a16="http://schemas.microsoft.com/office/drawing/2014/main" id="{D887151D-2166-68F9-D554-5B7AC8F68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358158" y="3358575"/>
            <a:ext cx="3297657" cy="2473243"/>
          </a:xfrm>
          <a:prstGeom prst="rect">
            <a:avLst/>
          </a:prstGeom>
        </p:spPr>
      </p:pic>
      <p:pic>
        <p:nvPicPr>
          <p:cNvPr id="20" name="Picture 19">
            <a:extLst>
              <a:ext uri="{FF2B5EF4-FFF2-40B4-BE49-F238E27FC236}">
                <a16:creationId xmlns:a16="http://schemas.microsoft.com/office/drawing/2014/main" id="{85AF356E-FB72-DC7E-C909-80F8C56C3D2C}"/>
              </a:ext>
            </a:extLst>
          </p:cNvPr>
          <p:cNvPicPr>
            <a:picLocks noChangeAspect="1"/>
          </p:cNvPicPr>
          <p:nvPr/>
        </p:nvPicPr>
        <p:blipFill>
          <a:blip r:embed="rId6"/>
          <a:stretch>
            <a:fillRect/>
          </a:stretch>
        </p:blipFill>
        <p:spPr bwMode="auto">
          <a:xfrm>
            <a:off x="8792195" y="3647249"/>
            <a:ext cx="2919759" cy="2061006"/>
          </a:xfrm>
          <a:prstGeom prst="rect">
            <a:avLst/>
          </a:prstGeom>
        </p:spPr>
      </p:pic>
      <p:sp>
        <p:nvSpPr>
          <p:cNvPr id="21" name="TextBox 20">
            <a:extLst>
              <a:ext uri="{FF2B5EF4-FFF2-40B4-BE49-F238E27FC236}">
                <a16:creationId xmlns:a16="http://schemas.microsoft.com/office/drawing/2014/main" id="{BEC894DF-6316-1EC6-0DB8-87DDD9064E33}"/>
              </a:ext>
            </a:extLst>
          </p:cNvPr>
          <p:cNvSpPr txBox="1"/>
          <p:nvPr/>
        </p:nvSpPr>
        <p:spPr bwMode="auto">
          <a:xfrm>
            <a:off x="10646747" y="5571924"/>
            <a:ext cx="201989" cy="92333"/>
          </a:xfrm>
          <a:prstGeom prst="rect">
            <a:avLst/>
          </a:prstGeom>
          <a:solidFill>
            <a:schemeClr val="bg1"/>
          </a:solidFill>
        </p:spPr>
        <p:txBody>
          <a:bodyPr wrap="square" lIns="0" tIns="0" rIns="0" bIns="0" rtlCol="0">
            <a:spAutoFit/>
          </a:bodyPr>
          <a:lstStyle/>
          <a:p>
            <a:r>
              <a:rPr lang="en-US" sz="600" dirty="0">
                <a:solidFill>
                  <a:schemeClr val="bg2">
                    <a:lumMod val="10000"/>
                  </a:schemeClr>
                </a:solidFill>
              </a:rPr>
              <a:t>[m</a:t>
            </a:r>
            <a:r>
              <a:rPr lang="en-US" sz="600" baseline="30000" dirty="0">
                <a:solidFill>
                  <a:schemeClr val="bg2">
                    <a:lumMod val="10000"/>
                  </a:schemeClr>
                </a:solidFill>
              </a:rPr>
              <a:t>-3</a:t>
            </a:r>
            <a:r>
              <a:rPr lang="en-US" sz="600" dirty="0">
                <a:solidFill>
                  <a:schemeClr val="bg2">
                    <a:lumMod val="10000"/>
                  </a:schemeClr>
                </a:solidFill>
              </a:rPr>
              <a:t>]</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62C3A90-2C54-B1D7-2912-BC0F2DA51CF8}"/>
                  </a:ext>
                </a:extLst>
              </p:cNvPr>
              <p:cNvSpPr txBox="1"/>
              <p:nvPr/>
            </p:nvSpPr>
            <p:spPr bwMode="auto">
              <a:xfrm>
                <a:off x="1048199" y="3997469"/>
                <a:ext cx="1161921" cy="307777"/>
              </a:xfrm>
              <a:prstGeom prst="rect">
                <a:avLst/>
              </a:prstGeom>
              <a:noFill/>
            </p:spPr>
            <p:txBody>
              <a:bodyPr wrap="none" rtlCol="0">
                <a:spAutoFit/>
              </a:bodyPr>
              <a:lstStyle/>
              <a:p>
                <a14:m>
                  <m:oMath xmlns:m="http://schemas.openxmlformats.org/officeDocument/2006/math">
                    <m:sSub>
                      <m:sSubPr>
                        <m:ctrlPr>
                          <a:rPr lang="en-US" sz="1400" b="1" i="1">
                            <a:latin typeface="Cambria Math" panose="02040503050406030204" pitchFamily="18" charset="0"/>
                          </a:rPr>
                        </m:ctrlPr>
                      </m:sSubPr>
                      <m:e>
                        <m:r>
                          <a:rPr lang="en-US" sz="1400" b="1" i="1">
                            <a:latin typeface="Cambria Math" panose="02040503050406030204" pitchFamily="18" charset="0"/>
                          </a:rPr>
                          <m:t>𝒌</m:t>
                        </m:r>
                      </m:e>
                      <m:sub>
                        <m:r>
                          <a:rPr lang="en-US" sz="1400" b="1" i="1">
                            <a:latin typeface="Cambria Math" panose="02040503050406030204" pitchFamily="18" charset="0"/>
                          </a:rPr>
                          <m:t>𝟑</m:t>
                        </m:r>
                      </m:sub>
                    </m:sSub>
                    <m:r>
                      <a:rPr lang="en-US" sz="1400" b="1" i="1">
                        <a:latin typeface="Cambria Math" panose="02040503050406030204" pitchFamily="18" charset="0"/>
                      </a:rPr>
                      <m:t>𝑳</m:t>
                    </m:r>
                  </m:oMath>
                </a14:m>
                <a:r>
                  <a:rPr lang="en-GB" sz="1400" dirty="0"/>
                  <a:t> </a:t>
                </a:r>
                <a:r>
                  <a:rPr lang="en-GB" sz="1400" b="1" dirty="0"/>
                  <a:t>= -2 </a:t>
                </a:r>
                <a:r>
                  <a:rPr lang="en-US" sz="1400" b="1" dirty="0"/>
                  <a:t>m</a:t>
                </a:r>
                <a:r>
                  <a:rPr lang="en-US" sz="1400" b="1" baseline="30000" dirty="0"/>
                  <a:t>-3</a:t>
                </a:r>
                <a:endParaRPr lang="en-GB" sz="1400" b="1" dirty="0"/>
              </a:p>
            </p:txBody>
          </p:sp>
        </mc:Choice>
        <mc:Fallback>
          <p:sp>
            <p:nvSpPr>
              <p:cNvPr id="2" name="TextBox 1">
                <a:extLst>
                  <a:ext uri="{FF2B5EF4-FFF2-40B4-BE49-F238E27FC236}">
                    <a16:creationId xmlns:a16="http://schemas.microsoft.com/office/drawing/2014/main" id="{D62C3A90-2C54-B1D7-2912-BC0F2DA51CF8}"/>
                  </a:ext>
                </a:extLst>
              </p:cNvPr>
              <p:cNvSpPr txBox="1">
                <a:spLocks noRot="1" noChangeAspect="1" noMove="1" noResize="1" noEditPoints="1" noAdjustHandles="1" noChangeArrowheads="1" noChangeShapeType="1" noTextEdit="1"/>
              </p:cNvSpPr>
              <p:nvPr/>
            </p:nvSpPr>
            <p:spPr bwMode="auto">
              <a:xfrm>
                <a:off x="1048199" y="3997469"/>
                <a:ext cx="1161921" cy="307777"/>
              </a:xfrm>
              <a:prstGeom prst="rect">
                <a:avLst/>
              </a:prstGeom>
              <a:blipFill>
                <a:blip r:embed="rId7"/>
                <a:stretch>
                  <a:fillRect t="-4000" b="-2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032713A-E528-BFD6-A68A-E4F16EE18BEF}"/>
                  </a:ext>
                </a:extLst>
              </p:cNvPr>
              <p:cNvSpPr txBox="1"/>
              <p:nvPr/>
            </p:nvSpPr>
            <p:spPr bwMode="auto">
              <a:xfrm>
                <a:off x="1048199" y="2320611"/>
                <a:ext cx="1201996" cy="307777"/>
              </a:xfrm>
              <a:prstGeom prst="rect">
                <a:avLst/>
              </a:prstGeom>
              <a:noFill/>
            </p:spPr>
            <p:txBody>
              <a:bodyPr wrap="none" rtlCol="0">
                <a:spAutoFit/>
              </a:bodyPr>
              <a:lstStyle/>
              <a:p>
                <a14:m>
                  <m:oMath xmlns:m="http://schemas.openxmlformats.org/officeDocument/2006/math">
                    <m:sSub>
                      <m:sSubPr>
                        <m:ctrlPr>
                          <a:rPr lang="en-US" sz="1400" b="1" i="1" smtClean="0">
                            <a:latin typeface="Cambria Math" panose="02040503050406030204" pitchFamily="18" charset="0"/>
                          </a:rPr>
                        </m:ctrlPr>
                      </m:sSubPr>
                      <m:e>
                        <m:r>
                          <a:rPr lang="en-US" sz="1400" b="1" i="1">
                            <a:latin typeface="Cambria Math" panose="02040503050406030204" pitchFamily="18" charset="0"/>
                          </a:rPr>
                          <m:t>𝒌</m:t>
                        </m:r>
                      </m:e>
                      <m:sub>
                        <m:r>
                          <a:rPr lang="en-US" sz="1400" b="1" i="1" smtClean="0">
                            <a:latin typeface="Cambria Math" panose="02040503050406030204" pitchFamily="18" charset="0"/>
                          </a:rPr>
                          <m:t>𝟑</m:t>
                        </m:r>
                      </m:sub>
                    </m:sSub>
                    <m:r>
                      <a:rPr lang="en-US" sz="1400" b="1" i="1" smtClean="0">
                        <a:latin typeface="Cambria Math" panose="02040503050406030204" pitchFamily="18" charset="0"/>
                      </a:rPr>
                      <m:t>𝑳</m:t>
                    </m:r>
                  </m:oMath>
                </a14:m>
                <a:r>
                  <a:rPr lang="en-GB" sz="1400" dirty="0"/>
                  <a:t> </a:t>
                </a:r>
                <a:r>
                  <a:rPr lang="en-GB" sz="1400" b="1" dirty="0"/>
                  <a:t>= 0 </a:t>
                </a:r>
                <a:r>
                  <a:rPr lang="en-US" sz="1400" b="1" dirty="0"/>
                  <a:t>m</a:t>
                </a:r>
                <a:r>
                  <a:rPr lang="en-US" sz="1400" b="1" baseline="30000" dirty="0"/>
                  <a:t>-3</a:t>
                </a:r>
                <a:r>
                  <a:rPr lang="en-GB" sz="1400" b="1" dirty="0"/>
                  <a:t>  </a:t>
                </a:r>
              </a:p>
            </p:txBody>
          </p:sp>
        </mc:Choice>
        <mc:Fallback>
          <p:sp>
            <p:nvSpPr>
              <p:cNvPr id="10" name="TextBox 9">
                <a:extLst>
                  <a:ext uri="{FF2B5EF4-FFF2-40B4-BE49-F238E27FC236}">
                    <a16:creationId xmlns:a16="http://schemas.microsoft.com/office/drawing/2014/main" id="{A032713A-E528-BFD6-A68A-E4F16EE18BEF}"/>
                  </a:ext>
                </a:extLst>
              </p:cNvPr>
              <p:cNvSpPr txBox="1">
                <a:spLocks noRot="1" noChangeAspect="1" noMove="1" noResize="1" noEditPoints="1" noAdjustHandles="1" noChangeArrowheads="1" noChangeShapeType="1" noTextEdit="1"/>
              </p:cNvSpPr>
              <p:nvPr/>
            </p:nvSpPr>
            <p:spPr bwMode="auto">
              <a:xfrm>
                <a:off x="1048199" y="2320611"/>
                <a:ext cx="1201996" cy="307777"/>
              </a:xfrm>
              <a:prstGeom prst="rect">
                <a:avLst/>
              </a:prstGeom>
              <a:blipFill>
                <a:blip r:embed="rId8"/>
                <a:stretch>
                  <a:fillRect t="-4000" b="-240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F96FC6B-3FC9-4852-BA83-0F3174378BAE}"/>
              </a:ext>
            </a:extLst>
          </p:cNvPr>
          <p:cNvSpPr txBox="1"/>
          <p:nvPr/>
        </p:nvSpPr>
        <p:spPr bwMode="auto">
          <a:xfrm>
            <a:off x="6372085" y="5836655"/>
            <a:ext cx="1210588" cy="369332"/>
          </a:xfrm>
          <a:prstGeom prst="rect">
            <a:avLst/>
          </a:prstGeom>
          <a:noFill/>
        </p:spPr>
        <p:txBody>
          <a:bodyPr wrap="none" rtlCol="0">
            <a:spAutoFit/>
          </a:bodyPr>
          <a:lstStyle/>
          <a:p>
            <a:r>
              <a:rPr lang="en-GB" dirty="0"/>
              <a:t>Simulated</a:t>
            </a:r>
          </a:p>
        </p:txBody>
      </p:sp>
      <p:sp>
        <p:nvSpPr>
          <p:cNvPr id="13" name="TextBox 12">
            <a:extLst>
              <a:ext uri="{FF2B5EF4-FFF2-40B4-BE49-F238E27FC236}">
                <a16:creationId xmlns:a16="http://schemas.microsoft.com/office/drawing/2014/main" id="{89C62DBA-3A30-BF30-232B-3EB8C56BC63E}"/>
              </a:ext>
            </a:extLst>
          </p:cNvPr>
          <p:cNvSpPr txBox="1"/>
          <p:nvPr/>
        </p:nvSpPr>
        <p:spPr bwMode="auto">
          <a:xfrm>
            <a:off x="9847407" y="5836655"/>
            <a:ext cx="1210588" cy="369332"/>
          </a:xfrm>
          <a:prstGeom prst="rect">
            <a:avLst/>
          </a:prstGeom>
          <a:noFill/>
        </p:spPr>
        <p:txBody>
          <a:bodyPr wrap="none" rtlCol="0">
            <a:spAutoFit/>
          </a:bodyPr>
          <a:lstStyle/>
          <a:p>
            <a:r>
              <a:rPr lang="en-GB" dirty="0"/>
              <a:t>Measured</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DDDD556-ED39-7D5F-0BB0-16FB223D3B06}"/>
                  </a:ext>
                </a:extLst>
              </p:cNvPr>
              <p:cNvSpPr txBox="1"/>
              <p:nvPr/>
            </p:nvSpPr>
            <p:spPr bwMode="auto">
              <a:xfrm>
                <a:off x="9847407" y="3000930"/>
                <a:ext cx="1409168" cy="261610"/>
              </a:xfrm>
              <a:prstGeom prst="rect">
                <a:avLst/>
              </a:prstGeom>
              <a:noFill/>
            </p:spPr>
            <p:txBody>
              <a:bodyPr wrap="square">
                <a:spAutoFit/>
              </a:bodyPr>
              <a:lstStyle/>
              <a:p>
                <a:pPr/>
                <a:r>
                  <a:rPr lang="en-US" sz="1100" baseline="30000" dirty="0"/>
                  <a:t>*</a:t>
                </a:r>
                <a14:m>
                  <m:oMath xmlns:m="http://schemas.openxmlformats.org/officeDocument/2006/math">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𝑘</m:t>
                        </m:r>
                      </m:e>
                      <m:sub>
                        <m:r>
                          <a:rPr lang="en-US" sz="1100" b="0" i="1" smtClean="0">
                            <a:latin typeface="Cambria Math" panose="02040503050406030204" pitchFamily="18" charset="0"/>
                          </a:rPr>
                          <m:t>𝑛𝑜𝑚</m:t>
                        </m:r>
                      </m:sub>
                    </m:sSub>
                    <m:r>
                      <a:rPr lang="en-US" sz="1100" b="0" i="1" smtClean="0">
                        <a:latin typeface="Cambria Math" panose="02040503050406030204" pitchFamily="18" charset="0"/>
                      </a:rPr>
                      <m:t>𝐿</m:t>
                    </m:r>
                  </m:oMath>
                </a14:m>
                <a:r>
                  <a:rPr lang="en-US" sz="1100" dirty="0"/>
                  <a:t> = 0.089 m</a:t>
                </a:r>
                <a:r>
                  <a:rPr lang="en-US" sz="1100" baseline="30000" dirty="0"/>
                  <a:t>-2</a:t>
                </a:r>
                <a:endParaRPr lang="en-US" sz="1100" dirty="0"/>
              </a:p>
            </p:txBody>
          </p:sp>
        </mc:Choice>
        <mc:Fallback>
          <p:sp>
            <p:nvSpPr>
              <p:cNvPr id="14" name="TextBox 13">
                <a:extLst>
                  <a:ext uri="{FF2B5EF4-FFF2-40B4-BE49-F238E27FC236}">
                    <a16:creationId xmlns:a16="http://schemas.microsoft.com/office/drawing/2014/main" id="{9DDDD556-ED39-7D5F-0BB0-16FB223D3B06}"/>
                  </a:ext>
                </a:extLst>
              </p:cNvPr>
              <p:cNvSpPr txBox="1">
                <a:spLocks noRot="1" noChangeAspect="1" noMove="1" noResize="1" noEditPoints="1" noAdjustHandles="1" noChangeArrowheads="1" noChangeShapeType="1" noTextEdit="1"/>
              </p:cNvSpPr>
              <p:nvPr/>
            </p:nvSpPr>
            <p:spPr bwMode="auto">
              <a:xfrm>
                <a:off x="9847407" y="3000930"/>
                <a:ext cx="1409168" cy="261610"/>
              </a:xfrm>
              <a:prstGeom prst="rect">
                <a:avLst/>
              </a:prstGeom>
              <a:blipFill>
                <a:blip r:embed="rId9"/>
                <a:stretch>
                  <a:fillRect b="-19048"/>
                </a:stretch>
              </a:blipFill>
            </p:spPr>
            <p:txBody>
              <a:bodyPr/>
              <a:lstStyle/>
              <a:p>
                <a:r>
                  <a:rPr lang="en-US">
                    <a:noFill/>
                  </a:rPr>
                  <a:t> </a:t>
                </a:r>
              </a:p>
            </p:txBody>
          </p:sp>
        </mc:Fallback>
      </mc:AlternateContent>
    </p:spTree>
    <p:extLst>
      <p:ext uri="{BB962C8B-B14F-4D97-AF65-F5344CB8AC3E}">
        <p14:creationId xmlns:p14="http://schemas.microsoft.com/office/powerpoint/2010/main" val="2313183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6975FBE-C252-542D-CF11-63F542C93CC0}"/>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CE72C1FF-C91F-F8E8-F491-D798C89E7728}"/>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76582839-6882-2D94-C432-896EE7CA54B2}"/>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13</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9DF1E78D-EF55-FD45-EC4C-388DA54DBF3B}"/>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Degrees of freedom: Separatrix rotation</a:t>
            </a:r>
          </a:p>
        </p:txBody>
      </p:sp>
      <p:sp>
        <p:nvSpPr>
          <p:cNvPr id="6" name="Date Placeholder 10">
            <a:extLst>
              <a:ext uri="{FF2B5EF4-FFF2-40B4-BE49-F238E27FC236}">
                <a16:creationId xmlns:a16="http://schemas.microsoft.com/office/drawing/2014/main" id="{AD69A857-AFA2-4DA5-96CC-24681070ACA9}"/>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EB5B395-12EB-3495-216A-5638AC8E8E9D}"/>
                  </a:ext>
                </a:extLst>
              </p:cNvPr>
              <p:cNvGraphicFramePr>
                <a:graphicFrameLocks noGrp="1"/>
              </p:cNvGraphicFramePr>
              <p:nvPr/>
            </p:nvGraphicFramePr>
            <p:xfrm>
              <a:off x="6092327" y="1525921"/>
              <a:ext cx="5039454" cy="1432560"/>
            </p:xfrm>
            <a:graphic>
              <a:graphicData uri="http://schemas.openxmlformats.org/drawingml/2006/table">
                <a:tbl>
                  <a:tblPr firstRow="1" bandRow="1">
                    <a:tableStyleId>{66616011-9738-0579-ADF7-3CEE4CE8EEA3}</a:tableStyleId>
                  </a:tblPr>
                  <a:tblGrid>
                    <a:gridCol w="3008672">
                      <a:extLst>
                        <a:ext uri="{9D8B030D-6E8A-4147-A177-3AD203B41FA5}">
                          <a16:colId xmlns:a16="http://schemas.microsoft.com/office/drawing/2014/main" val="1049462701"/>
                        </a:ext>
                      </a:extLst>
                    </a:gridCol>
                    <a:gridCol w="1002438">
                      <a:extLst>
                        <a:ext uri="{9D8B030D-6E8A-4147-A177-3AD203B41FA5}">
                          <a16:colId xmlns:a16="http://schemas.microsoft.com/office/drawing/2014/main" val="3134692142"/>
                        </a:ext>
                      </a:extLst>
                    </a:gridCol>
                    <a:gridCol w="1028344">
                      <a:extLst>
                        <a:ext uri="{9D8B030D-6E8A-4147-A177-3AD203B41FA5}">
                          <a16:colId xmlns:a16="http://schemas.microsoft.com/office/drawing/2014/main" val="578430045"/>
                        </a:ext>
                      </a:extLst>
                    </a:gridCol>
                  </a:tblGrid>
                  <a:tr h="335082">
                    <a:tc>
                      <a:txBody>
                        <a:bodyPr/>
                        <a:lstStyle/>
                        <a:p>
                          <a:r>
                            <a:rPr lang="en-US" sz="1400" dirty="0"/>
                            <a:t>Parameter</a:t>
                          </a:r>
                        </a:p>
                      </a:txBody>
                      <a:tcPr/>
                    </a:tc>
                    <a:tc>
                      <a:txBody>
                        <a:bodyPr/>
                        <a:lstStyle/>
                        <a:p>
                          <a:r>
                            <a:rPr lang="en-US" sz="1400" dirty="0"/>
                            <a:t>Nominal value</a:t>
                          </a:r>
                        </a:p>
                      </a:txBody>
                      <a:tcPr/>
                    </a:tc>
                    <a:tc>
                      <a:txBody>
                        <a:bodyPr/>
                        <a:lstStyle/>
                        <a:p>
                          <a:r>
                            <a:rPr lang="en-US" sz="1400" dirty="0"/>
                            <a:t>Scanned range</a:t>
                          </a:r>
                        </a:p>
                      </a:txBody>
                      <a:tcPr/>
                    </a:tc>
                    <a:extLst>
                      <a:ext uri="{0D108BD9-81ED-4DB2-BD59-A6C34878D82A}">
                        <a16:rowId xmlns:a16="http://schemas.microsoft.com/office/drawing/2014/main" val="2157565273"/>
                      </a:ext>
                    </a:extLst>
                  </a:tr>
                  <a:tr h="291203">
                    <a:tc>
                      <a:txBody>
                        <a:bodyPr/>
                        <a:lstStyle/>
                        <a:p>
                          <a:r>
                            <a:rPr lang="en-US" sz="1400" b="0" dirty="0"/>
                            <a:t>Sextupole strength,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𝑛𝑜𝑚</m:t>
                                  </m:r>
                                </m:sub>
                              </m:sSub>
                            </m:oMath>
                          </a14:m>
                          <a:endParaRPr lang="en-US" sz="1400" b="0" dirty="0"/>
                        </a:p>
                      </a:txBody>
                      <a:tcPr/>
                    </a:tc>
                    <a:tc>
                      <a:txBody>
                        <a:bodyPr/>
                        <a:lstStyle/>
                        <a:p>
                          <a:r>
                            <a:rPr lang="en-US" sz="1400" b="0" dirty="0"/>
                            <a:t>1</a:t>
                          </a:r>
                        </a:p>
                      </a:txBody>
                      <a:tcPr/>
                    </a:tc>
                    <a:tc>
                      <a:txBody>
                        <a:bodyPr/>
                        <a:lstStyle/>
                        <a:p>
                          <a:r>
                            <a:rPr lang="en-US" sz="1400" b="0" dirty="0"/>
                            <a:t>0.8 – 2</a:t>
                          </a:r>
                        </a:p>
                      </a:txBody>
                      <a:tcPr/>
                    </a:tc>
                    <a:extLst>
                      <a:ext uri="{0D108BD9-81ED-4DB2-BD59-A6C34878D82A}">
                        <a16:rowId xmlns:a16="http://schemas.microsoft.com/office/drawing/2014/main" val="973691038"/>
                      </a:ext>
                    </a:extLst>
                  </a:tr>
                  <a:tr h="291203">
                    <a:tc>
                      <a:txBody>
                        <a:bodyPr/>
                        <a:lstStyle/>
                        <a:p>
                          <a:r>
                            <a:rPr lang="en-US" sz="1400" dirty="0"/>
                            <a:t>Octupole strength,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𝐿</m:t>
                              </m:r>
                            </m:oMath>
                          </a14:m>
                          <a:r>
                            <a:rPr lang="en-US" sz="1400" dirty="0"/>
                            <a:t> [m</a:t>
                          </a:r>
                          <a:r>
                            <a:rPr lang="en-US" sz="1400" baseline="30000" dirty="0"/>
                            <a:t>-3</a:t>
                          </a:r>
                          <a:r>
                            <a:rPr lang="en-US" sz="1400" dirty="0"/>
                            <a:t>]</a:t>
                          </a:r>
                        </a:p>
                      </a:txBody>
                      <a:tcPr/>
                    </a:tc>
                    <a:tc>
                      <a:txBody>
                        <a:bodyPr/>
                        <a:lstStyle/>
                        <a:p>
                          <a:r>
                            <a:rPr lang="en-US" sz="1400" dirty="0"/>
                            <a:t>0</a:t>
                          </a:r>
                        </a:p>
                      </a:txBody>
                      <a:tcPr/>
                    </a:tc>
                    <a:tc>
                      <a:txBody>
                        <a:bodyPr/>
                        <a:lstStyle/>
                        <a:p>
                          <a:r>
                            <a:rPr lang="en-US" sz="1400" dirty="0"/>
                            <a:t>-3.5 – 3.5</a:t>
                          </a:r>
                        </a:p>
                      </a:txBody>
                      <a:tcPr/>
                    </a:tc>
                    <a:extLst>
                      <a:ext uri="{0D108BD9-81ED-4DB2-BD59-A6C34878D82A}">
                        <a16:rowId xmlns:a16="http://schemas.microsoft.com/office/drawing/2014/main" val="1021602265"/>
                      </a:ext>
                    </a:extLst>
                  </a:tr>
                  <a:tr h="291203">
                    <a:tc>
                      <a:txBody>
                        <a:bodyPr/>
                        <a:lstStyle/>
                        <a:p>
                          <a:r>
                            <a:rPr lang="en-US" sz="1400" b="1" dirty="0"/>
                            <a:t>Separatrix rotation [deg]</a:t>
                          </a:r>
                        </a:p>
                      </a:txBody>
                      <a:tcPr/>
                    </a:tc>
                    <a:tc>
                      <a:txBody>
                        <a:bodyPr/>
                        <a:lstStyle/>
                        <a:p>
                          <a:r>
                            <a:rPr lang="en-US" sz="1400" b="1" dirty="0"/>
                            <a:t>0</a:t>
                          </a:r>
                        </a:p>
                      </a:txBody>
                      <a:tcPr/>
                    </a:tc>
                    <a:tc>
                      <a:txBody>
                        <a:bodyPr/>
                        <a:lstStyle/>
                        <a:p>
                          <a:r>
                            <a:rPr lang="en-US" sz="1400" b="1" dirty="0"/>
                            <a:t>-20 – 50 </a:t>
                          </a:r>
                        </a:p>
                      </a:txBody>
                      <a:tcPr/>
                    </a:tc>
                    <a:extLst>
                      <a:ext uri="{0D108BD9-81ED-4DB2-BD59-A6C34878D82A}">
                        <a16:rowId xmlns:a16="http://schemas.microsoft.com/office/drawing/2014/main" val="2825337636"/>
                      </a:ext>
                    </a:extLst>
                  </a:tr>
                </a:tbl>
              </a:graphicData>
            </a:graphic>
          </p:graphicFrame>
        </mc:Choice>
        <mc:Fallback xmlns="">
          <p:graphicFrame>
            <p:nvGraphicFramePr>
              <p:cNvPr id="7" name="Table 6">
                <a:extLst>
                  <a:ext uri="{FF2B5EF4-FFF2-40B4-BE49-F238E27FC236}">
                    <a16:creationId xmlns:a16="http://schemas.microsoft.com/office/drawing/2014/main" id="{EEB5B395-12EB-3495-216A-5638AC8E8E9D}"/>
                  </a:ext>
                </a:extLst>
              </p:cNvPr>
              <p:cNvGraphicFramePr>
                <a:graphicFrameLocks noGrp="1"/>
              </p:cNvGraphicFramePr>
              <p:nvPr/>
            </p:nvGraphicFramePr>
            <p:xfrm>
              <a:off x="6092327" y="1525921"/>
              <a:ext cx="5039454" cy="1432560"/>
            </p:xfrm>
            <a:graphic>
              <a:graphicData uri="http://schemas.openxmlformats.org/drawingml/2006/table">
                <a:tbl>
                  <a:tblPr firstRow="1" bandRow="1">
                    <a:tableStyleId>{66616011-9738-0579-ADF7-3CEE4CE8EEA3}</a:tableStyleId>
                  </a:tblPr>
                  <a:tblGrid>
                    <a:gridCol w="3008672">
                      <a:extLst>
                        <a:ext uri="{9D8B030D-6E8A-4147-A177-3AD203B41FA5}">
                          <a16:colId xmlns:a16="http://schemas.microsoft.com/office/drawing/2014/main" val="1049462701"/>
                        </a:ext>
                      </a:extLst>
                    </a:gridCol>
                    <a:gridCol w="1002438">
                      <a:extLst>
                        <a:ext uri="{9D8B030D-6E8A-4147-A177-3AD203B41FA5}">
                          <a16:colId xmlns:a16="http://schemas.microsoft.com/office/drawing/2014/main" val="3134692142"/>
                        </a:ext>
                      </a:extLst>
                    </a:gridCol>
                    <a:gridCol w="1028344">
                      <a:extLst>
                        <a:ext uri="{9D8B030D-6E8A-4147-A177-3AD203B41FA5}">
                          <a16:colId xmlns:a16="http://schemas.microsoft.com/office/drawing/2014/main" val="578430045"/>
                        </a:ext>
                      </a:extLst>
                    </a:gridCol>
                  </a:tblGrid>
                  <a:tr h="518160">
                    <a:tc>
                      <a:txBody>
                        <a:bodyPr/>
                        <a:lstStyle/>
                        <a:p>
                          <a:r>
                            <a:rPr lang="en-US" sz="1400" dirty="0"/>
                            <a:t>Parameter</a:t>
                          </a:r>
                        </a:p>
                      </a:txBody>
                      <a:tcPr/>
                    </a:tc>
                    <a:tc>
                      <a:txBody>
                        <a:bodyPr/>
                        <a:lstStyle/>
                        <a:p>
                          <a:r>
                            <a:rPr lang="en-US" sz="1400" dirty="0"/>
                            <a:t>Nominal value</a:t>
                          </a:r>
                        </a:p>
                      </a:txBody>
                      <a:tcPr/>
                    </a:tc>
                    <a:tc>
                      <a:txBody>
                        <a:bodyPr/>
                        <a:lstStyle/>
                        <a:p>
                          <a:r>
                            <a:rPr lang="en-US" sz="1400" dirty="0"/>
                            <a:t>Scanned range</a:t>
                          </a:r>
                        </a:p>
                      </a:txBody>
                      <a:tcPr/>
                    </a:tc>
                    <a:extLst>
                      <a:ext uri="{0D108BD9-81ED-4DB2-BD59-A6C34878D82A}">
                        <a16:rowId xmlns:a16="http://schemas.microsoft.com/office/drawing/2014/main" val="2157565273"/>
                      </a:ext>
                    </a:extLst>
                  </a:tr>
                  <a:tr h="304800">
                    <a:tc>
                      <a:txBody>
                        <a:bodyPr/>
                        <a:lstStyle/>
                        <a:p>
                          <a:endParaRPr lang="en-US"/>
                        </a:p>
                      </a:txBody>
                      <a:tcPr>
                        <a:blipFill>
                          <a:blip r:embed="rId3"/>
                          <a:stretch>
                            <a:fillRect t="-175000" r="-68067" b="-225000"/>
                          </a:stretch>
                        </a:blipFill>
                      </a:tcPr>
                    </a:tc>
                    <a:tc>
                      <a:txBody>
                        <a:bodyPr/>
                        <a:lstStyle/>
                        <a:p>
                          <a:r>
                            <a:rPr lang="en-US" sz="1400" b="0" dirty="0"/>
                            <a:t>1</a:t>
                          </a:r>
                        </a:p>
                      </a:txBody>
                      <a:tcPr/>
                    </a:tc>
                    <a:tc>
                      <a:txBody>
                        <a:bodyPr/>
                        <a:lstStyle/>
                        <a:p>
                          <a:r>
                            <a:rPr lang="en-US" sz="1400" b="0" dirty="0"/>
                            <a:t>0.8 – 2</a:t>
                          </a:r>
                        </a:p>
                      </a:txBody>
                      <a:tcPr/>
                    </a:tc>
                    <a:extLst>
                      <a:ext uri="{0D108BD9-81ED-4DB2-BD59-A6C34878D82A}">
                        <a16:rowId xmlns:a16="http://schemas.microsoft.com/office/drawing/2014/main" val="973691038"/>
                      </a:ext>
                    </a:extLst>
                  </a:tr>
                  <a:tr h="304800">
                    <a:tc>
                      <a:txBody>
                        <a:bodyPr/>
                        <a:lstStyle/>
                        <a:p>
                          <a:endParaRPr lang="en-US"/>
                        </a:p>
                      </a:txBody>
                      <a:tcPr>
                        <a:blipFill>
                          <a:blip r:embed="rId3"/>
                          <a:stretch>
                            <a:fillRect t="-275000" r="-68067" b="-125000"/>
                          </a:stretch>
                        </a:blipFill>
                      </a:tcPr>
                    </a:tc>
                    <a:tc>
                      <a:txBody>
                        <a:bodyPr/>
                        <a:lstStyle/>
                        <a:p>
                          <a:r>
                            <a:rPr lang="en-US" sz="1400" dirty="0"/>
                            <a:t>0</a:t>
                          </a:r>
                        </a:p>
                      </a:txBody>
                      <a:tcPr/>
                    </a:tc>
                    <a:tc>
                      <a:txBody>
                        <a:bodyPr/>
                        <a:lstStyle/>
                        <a:p>
                          <a:r>
                            <a:rPr lang="en-US" sz="1400" dirty="0"/>
                            <a:t>-3.5 – 3.5</a:t>
                          </a:r>
                        </a:p>
                      </a:txBody>
                      <a:tcPr/>
                    </a:tc>
                    <a:extLst>
                      <a:ext uri="{0D108BD9-81ED-4DB2-BD59-A6C34878D82A}">
                        <a16:rowId xmlns:a16="http://schemas.microsoft.com/office/drawing/2014/main" val="1021602265"/>
                      </a:ext>
                    </a:extLst>
                  </a:tr>
                  <a:tr h="304800">
                    <a:tc>
                      <a:txBody>
                        <a:bodyPr/>
                        <a:lstStyle/>
                        <a:p>
                          <a:r>
                            <a:rPr lang="en-US" sz="1400" b="1" dirty="0"/>
                            <a:t>Separatrix rotation [deg]</a:t>
                          </a:r>
                        </a:p>
                      </a:txBody>
                      <a:tcPr/>
                    </a:tc>
                    <a:tc>
                      <a:txBody>
                        <a:bodyPr/>
                        <a:lstStyle/>
                        <a:p>
                          <a:r>
                            <a:rPr lang="en-US" sz="1400" b="1" dirty="0"/>
                            <a:t>0</a:t>
                          </a:r>
                        </a:p>
                      </a:txBody>
                      <a:tcPr/>
                    </a:tc>
                    <a:tc>
                      <a:txBody>
                        <a:bodyPr/>
                        <a:lstStyle/>
                        <a:p>
                          <a:r>
                            <a:rPr lang="en-US" sz="1400" b="1" dirty="0"/>
                            <a:t>-20 – 50 </a:t>
                          </a:r>
                        </a:p>
                      </a:txBody>
                      <a:tcPr/>
                    </a:tc>
                    <a:extLst>
                      <a:ext uri="{0D108BD9-81ED-4DB2-BD59-A6C34878D82A}">
                        <a16:rowId xmlns:a16="http://schemas.microsoft.com/office/drawing/2014/main" val="2825337636"/>
                      </a:ext>
                    </a:extLst>
                  </a:tr>
                </a:tbl>
              </a:graphicData>
            </a:graphic>
          </p:graphicFrame>
        </mc:Fallback>
      </mc:AlternateContent>
      <p:sp>
        <p:nvSpPr>
          <p:cNvPr id="12" name="TextBox 11">
            <a:extLst>
              <a:ext uri="{FF2B5EF4-FFF2-40B4-BE49-F238E27FC236}">
                <a16:creationId xmlns:a16="http://schemas.microsoft.com/office/drawing/2014/main" id="{A60C05D1-4BB2-8175-7E01-34A27AB3869C}"/>
              </a:ext>
            </a:extLst>
          </p:cNvPr>
          <p:cNvSpPr txBox="1"/>
          <p:nvPr/>
        </p:nvSpPr>
        <p:spPr bwMode="auto">
          <a:xfrm>
            <a:off x="393679" y="4755916"/>
            <a:ext cx="4813790" cy="1477328"/>
          </a:xfrm>
          <a:prstGeom prst="rect">
            <a:avLst/>
          </a:prstGeom>
          <a:noFill/>
        </p:spPr>
        <p:txBody>
          <a:bodyPr wrap="square" rtlCol="0">
            <a:spAutoFit/>
          </a:bodyPr>
          <a:lstStyle/>
          <a:p>
            <a:r>
              <a:rPr lang="en-US" dirty="0"/>
              <a:t>Additional </a:t>
            </a:r>
            <a:r>
              <a:rPr lang="en-US" dirty="0" err="1"/>
              <a:t>sextupoles</a:t>
            </a:r>
            <a:r>
              <a:rPr lang="en-US" dirty="0"/>
              <a:t> installed in SPS ring were used to rotate beam’s separatrix and adjust the angle at which the extracted protons hit the ZS blade. Unfortunately, this leads to increase of spiral step again.  </a:t>
            </a:r>
          </a:p>
        </p:txBody>
      </p:sp>
      <p:pic>
        <p:nvPicPr>
          <p:cNvPr id="5" name="Picture 4">
            <a:extLst>
              <a:ext uri="{FF2B5EF4-FFF2-40B4-BE49-F238E27FC236}">
                <a16:creationId xmlns:a16="http://schemas.microsoft.com/office/drawing/2014/main" id="{40D245FD-BF11-57CA-4C35-1EE14CE34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3679" y="1226893"/>
            <a:ext cx="4828099" cy="3621075"/>
          </a:xfrm>
          <a:prstGeom prst="rect">
            <a:avLst/>
          </a:prstGeom>
        </p:spPr>
      </p:pic>
      <p:pic>
        <p:nvPicPr>
          <p:cNvPr id="10" name="Picture 9">
            <a:extLst>
              <a:ext uri="{FF2B5EF4-FFF2-40B4-BE49-F238E27FC236}">
                <a16:creationId xmlns:a16="http://schemas.microsoft.com/office/drawing/2014/main" id="{E6172E61-4F52-5CC7-E360-7C576801C6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332854" y="3352695"/>
            <a:ext cx="3297657" cy="2473243"/>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DF27171-F17E-1600-72E5-67D74DD1F49C}"/>
                  </a:ext>
                </a:extLst>
              </p:cNvPr>
              <p:cNvSpPr txBox="1"/>
              <p:nvPr/>
            </p:nvSpPr>
            <p:spPr bwMode="auto">
              <a:xfrm>
                <a:off x="9847407" y="3000930"/>
                <a:ext cx="1409168" cy="261610"/>
              </a:xfrm>
              <a:prstGeom prst="rect">
                <a:avLst/>
              </a:prstGeom>
              <a:noFill/>
            </p:spPr>
            <p:txBody>
              <a:bodyPr wrap="square">
                <a:spAutoFit/>
              </a:bodyPr>
              <a:lstStyle/>
              <a:p>
                <a:pPr/>
                <a:r>
                  <a:rPr lang="en-US" sz="1100" baseline="30000" dirty="0"/>
                  <a:t>*</a:t>
                </a:r>
                <a14:m>
                  <m:oMath xmlns:m="http://schemas.openxmlformats.org/officeDocument/2006/math">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𝑘</m:t>
                        </m:r>
                      </m:e>
                      <m:sub>
                        <m:r>
                          <a:rPr lang="en-US" sz="1100" b="0" i="1" smtClean="0">
                            <a:latin typeface="Cambria Math" panose="02040503050406030204" pitchFamily="18" charset="0"/>
                          </a:rPr>
                          <m:t>𝑛𝑜𝑚</m:t>
                        </m:r>
                      </m:sub>
                    </m:sSub>
                    <m:r>
                      <a:rPr lang="en-US" sz="1100" b="0" i="1" smtClean="0">
                        <a:latin typeface="Cambria Math" panose="02040503050406030204" pitchFamily="18" charset="0"/>
                      </a:rPr>
                      <m:t>𝐿</m:t>
                    </m:r>
                  </m:oMath>
                </a14:m>
                <a:r>
                  <a:rPr lang="en-US" sz="1100" dirty="0"/>
                  <a:t> = 0.089 m</a:t>
                </a:r>
                <a:r>
                  <a:rPr lang="en-US" sz="1100" baseline="30000" dirty="0"/>
                  <a:t>-2</a:t>
                </a:r>
                <a:endParaRPr lang="en-US" sz="1100" dirty="0"/>
              </a:p>
            </p:txBody>
          </p:sp>
        </mc:Choice>
        <mc:Fallback>
          <p:sp>
            <p:nvSpPr>
              <p:cNvPr id="9" name="TextBox 8">
                <a:extLst>
                  <a:ext uri="{FF2B5EF4-FFF2-40B4-BE49-F238E27FC236}">
                    <a16:creationId xmlns:a16="http://schemas.microsoft.com/office/drawing/2014/main" id="{EDF27171-F17E-1600-72E5-67D74DD1F49C}"/>
                  </a:ext>
                </a:extLst>
              </p:cNvPr>
              <p:cNvSpPr txBox="1">
                <a:spLocks noRot="1" noChangeAspect="1" noMove="1" noResize="1" noEditPoints="1" noAdjustHandles="1" noChangeArrowheads="1" noChangeShapeType="1" noTextEdit="1"/>
              </p:cNvSpPr>
              <p:nvPr/>
            </p:nvSpPr>
            <p:spPr bwMode="auto">
              <a:xfrm>
                <a:off x="9847407" y="3000930"/>
                <a:ext cx="1409168" cy="261610"/>
              </a:xfrm>
              <a:prstGeom prst="rect">
                <a:avLst/>
              </a:prstGeom>
              <a:blipFill>
                <a:blip r:embed="rId6"/>
                <a:stretch>
                  <a:fillRect b="-190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054A33C-D46A-CDCD-0B50-7BF5D7BCA0BF}"/>
                  </a:ext>
                </a:extLst>
              </p:cNvPr>
              <p:cNvSpPr txBox="1"/>
              <p:nvPr/>
            </p:nvSpPr>
            <p:spPr bwMode="auto">
              <a:xfrm>
                <a:off x="1048199" y="2320611"/>
                <a:ext cx="1670970" cy="307777"/>
              </a:xfrm>
              <a:prstGeom prst="rect">
                <a:avLst/>
              </a:prstGeom>
              <a:noFill/>
            </p:spPr>
            <p:txBody>
              <a:bodyPr wrap="none" rtlCol="0">
                <a:spAutoFit/>
              </a:bodyPr>
              <a:lstStyle/>
              <a:p>
                <a:r>
                  <a:rPr lang="en-GB" sz="1400" b="1" dirty="0"/>
                  <a:t>sep rotation = </a:t>
                </a:r>
                <a14:m>
                  <m:oMath xmlns:m="http://schemas.openxmlformats.org/officeDocument/2006/math">
                    <m:sSup>
                      <m:sSupPr>
                        <m:ctrlPr>
                          <a:rPr lang="en-US" sz="1400" b="1" i="0" dirty="0" smtClean="0">
                            <a:latin typeface="Cambria Math" panose="02040503050406030204" pitchFamily="18" charset="0"/>
                          </a:rPr>
                        </m:ctrlPr>
                      </m:sSupPr>
                      <m:e>
                        <m:r>
                          <m:rPr>
                            <m:nor/>
                          </m:rPr>
                          <a:rPr lang="en-GB" sz="1400" b="1" dirty="0"/>
                          <m:t>0</m:t>
                        </m:r>
                      </m:e>
                      <m:sup>
                        <m:r>
                          <a:rPr lang="en-US" sz="1400" b="1" i="1" dirty="0" smtClean="0">
                            <a:latin typeface="Cambria Math" panose="02040503050406030204" pitchFamily="18" charset="0"/>
                          </a:rPr>
                          <m:t>∘</m:t>
                        </m:r>
                      </m:sup>
                    </m:sSup>
                    <m:r>
                      <a:rPr lang="en-US" sz="1400" b="1" i="1" smtClean="0">
                        <a:latin typeface="Cambria Math" panose="02040503050406030204" pitchFamily="18" charset="0"/>
                      </a:rPr>
                      <m:t> </m:t>
                    </m:r>
                  </m:oMath>
                </a14:m>
                <a:r>
                  <a:rPr lang="en-GB" sz="1400" b="1" dirty="0"/>
                  <a:t> </a:t>
                </a:r>
              </a:p>
            </p:txBody>
          </p:sp>
        </mc:Choice>
        <mc:Fallback>
          <p:sp>
            <p:nvSpPr>
              <p:cNvPr id="11" name="TextBox 10">
                <a:extLst>
                  <a:ext uri="{FF2B5EF4-FFF2-40B4-BE49-F238E27FC236}">
                    <a16:creationId xmlns:a16="http://schemas.microsoft.com/office/drawing/2014/main" id="{0054A33C-D46A-CDCD-0B50-7BF5D7BCA0BF}"/>
                  </a:ext>
                </a:extLst>
              </p:cNvPr>
              <p:cNvSpPr txBox="1">
                <a:spLocks noRot="1" noChangeAspect="1" noMove="1" noResize="1" noEditPoints="1" noAdjustHandles="1" noChangeArrowheads="1" noChangeShapeType="1" noTextEdit="1"/>
              </p:cNvSpPr>
              <p:nvPr/>
            </p:nvSpPr>
            <p:spPr bwMode="auto">
              <a:xfrm>
                <a:off x="1048199" y="2320611"/>
                <a:ext cx="1670970" cy="307777"/>
              </a:xfrm>
              <a:prstGeom prst="rect">
                <a:avLst/>
              </a:prstGeom>
              <a:blipFill>
                <a:blip r:embed="rId7"/>
                <a:stretch>
                  <a:fillRect l="-752" t="-4000" b="-2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7F9F800-7D22-69C6-965B-2FB426B7ECAD}"/>
                  </a:ext>
                </a:extLst>
              </p:cNvPr>
              <p:cNvSpPr txBox="1"/>
              <p:nvPr/>
            </p:nvSpPr>
            <p:spPr bwMode="auto">
              <a:xfrm>
                <a:off x="1048199" y="3997469"/>
                <a:ext cx="1680588" cy="307777"/>
              </a:xfrm>
              <a:prstGeom prst="rect">
                <a:avLst/>
              </a:prstGeom>
              <a:noFill/>
            </p:spPr>
            <p:txBody>
              <a:bodyPr wrap="none" rtlCol="0">
                <a:spAutoFit/>
              </a:bodyPr>
              <a:lstStyle/>
              <a:p>
                <a:r>
                  <a:rPr lang="en-GB" sz="1400" b="1" dirty="0"/>
                  <a:t>sep rotation = 4</a:t>
                </a:r>
                <a14:m>
                  <m:oMath xmlns:m="http://schemas.openxmlformats.org/officeDocument/2006/math">
                    <m:sSup>
                      <m:sSupPr>
                        <m:ctrlPr>
                          <a:rPr lang="en-US" sz="1400" b="1" i="1" dirty="0">
                            <a:latin typeface="Cambria Math" panose="02040503050406030204" pitchFamily="18" charset="0"/>
                          </a:rPr>
                        </m:ctrlPr>
                      </m:sSupPr>
                      <m:e>
                        <m:r>
                          <m:rPr>
                            <m:nor/>
                          </m:rPr>
                          <a:rPr lang="en-GB" sz="1400" b="1" dirty="0"/>
                          <m:t>0</m:t>
                        </m:r>
                      </m:e>
                      <m:sup>
                        <m:r>
                          <a:rPr lang="en-US" sz="1400" b="1" i="1" dirty="0">
                            <a:latin typeface="Cambria Math" panose="02040503050406030204" pitchFamily="18" charset="0"/>
                          </a:rPr>
                          <m:t>∘</m:t>
                        </m:r>
                      </m:sup>
                    </m:sSup>
                  </m:oMath>
                </a14:m>
                <a:endParaRPr lang="en-GB" sz="1400" b="1" dirty="0"/>
              </a:p>
            </p:txBody>
          </p:sp>
        </mc:Choice>
        <mc:Fallback>
          <p:sp>
            <p:nvSpPr>
              <p:cNvPr id="13" name="TextBox 12">
                <a:extLst>
                  <a:ext uri="{FF2B5EF4-FFF2-40B4-BE49-F238E27FC236}">
                    <a16:creationId xmlns:a16="http://schemas.microsoft.com/office/drawing/2014/main" id="{77F9F800-7D22-69C6-965B-2FB426B7ECAD}"/>
                  </a:ext>
                </a:extLst>
              </p:cNvPr>
              <p:cNvSpPr txBox="1">
                <a:spLocks noRot="1" noChangeAspect="1" noMove="1" noResize="1" noEditPoints="1" noAdjustHandles="1" noChangeArrowheads="1" noChangeShapeType="1" noTextEdit="1"/>
              </p:cNvSpPr>
              <p:nvPr/>
            </p:nvSpPr>
            <p:spPr bwMode="auto">
              <a:xfrm>
                <a:off x="1048199" y="3997469"/>
                <a:ext cx="1680588" cy="307777"/>
              </a:xfrm>
              <a:prstGeom prst="rect">
                <a:avLst/>
              </a:prstGeom>
              <a:blipFill>
                <a:blip r:embed="rId8"/>
                <a:stretch>
                  <a:fillRect l="-746" t="-4000" b="-2400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F6465F9-A296-3905-3EAB-A70B71CB15F7}"/>
              </a:ext>
            </a:extLst>
          </p:cNvPr>
          <p:cNvSpPr txBox="1"/>
          <p:nvPr/>
        </p:nvSpPr>
        <p:spPr bwMode="auto">
          <a:xfrm>
            <a:off x="6372085" y="5836655"/>
            <a:ext cx="1210588" cy="369332"/>
          </a:xfrm>
          <a:prstGeom prst="rect">
            <a:avLst/>
          </a:prstGeom>
          <a:noFill/>
        </p:spPr>
        <p:txBody>
          <a:bodyPr wrap="none" rtlCol="0">
            <a:spAutoFit/>
          </a:bodyPr>
          <a:lstStyle/>
          <a:p>
            <a:r>
              <a:rPr lang="en-GB" dirty="0"/>
              <a:t>Simulated</a:t>
            </a:r>
          </a:p>
        </p:txBody>
      </p:sp>
    </p:spTree>
    <p:extLst>
      <p:ext uri="{BB962C8B-B14F-4D97-AF65-F5344CB8AC3E}">
        <p14:creationId xmlns:p14="http://schemas.microsoft.com/office/powerpoint/2010/main" val="263979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C9E9F4A-7B88-32E7-6CEA-F2B6FE0C12FA}"/>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63E504F4-6D5E-62DE-F5DC-A7C67071E615}"/>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DDD43D91-BFD4-A3A3-69EC-C727D68A569B}"/>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14</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9BA01564-A5CD-ED19-A007-E86E0B20C5B1}"/>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Degrees of freedom: Orthogonal steering</a:t>
            </a:r>
          </a:p>
        </p:txBody>
      </p:sp>
      <p:sp>
        <p:nvSpPr>
          <p:cNvPr id="6" name="Date Placeholder 10">
            <a:extLst>
              <a:ext uri="{FF2B5EF4-FFF2-40B4-BE49-F238E27FC236}">
                <a16:creationId xmlns:a16="http://schemas.microsoft.com/office/drawing/2014/main" id="{FE82ECFE-A206-A922-8E67-FDCC0445556A}"/>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2506115D-36C2-2670-1258-89F84DC2EF96}"/>
                  </a:ext>
                </a:extLst>
              </p:cNvPr>
              <p:cNvGraphicFramePr>
                <a:graphicFrameLocks noGrp="1"/>
              </p:cNvGraphicFramePr>
              <p:nvPr>
                <p:extLst>
                  <p:ext uri="{D42A27DB-BD31-4B8C-83A1-F6EECF244321}">
                    <p14:modId xmlns:p14="http://schemas.microsoft.com/office/powerpoint/2010/main" val="1528908521"/>
                  </p:ext>
                </p:extLst>
              </p:nvPr>
            </p:nvGraphicFramePr>
            <p:xfrm>
              <a:off x="6092327" y="1525921"/>
              <a:ext cx="5039454" cy="1432560"/>
            </p:xfrm>
            <a:graphic>
              <a:graphicData uri="http://schemas.openxmlformats.org/drawingml/2006/table">
                <a:tbl>
                  <a:tblPr firstRow="1" bandRow="1">
                    <a:tableStyleId>{66616011-9738-0579-ADF7-3CEE4CE8EEA3}</a:tableStyleId>
                  </a:tblPr>
                  <a:tblGrid>
                    <a:gridCol w="3008672">
                      <a:extLst>
                        <a:ext uri="{9D8B030D-6E8A-4147-A177-3AD203B41FA5}">
                          <a16:colId xmlns:a16="http://schemas.microsoft.com/office/drawing/2014/main" val="1049462701"/>
                        </a:ext>
                      </a:extLst>
                    </a:gridCol>
                    <a:gridCol w="1002438">
                      <a:extLst>
                        <a:ext uri="{9D8B030D-6E8A-4147-A177-3AD203B41FA5}">
                          <a16:colId xmlns:a16="http://schemas.microsoft.com/office/drawing/2014/main" val="3134692142"/>
                        </a:ext>
                      </a:extLst>
                    </a:gridCol>
                    <a:gridCol w="1028344">
                      <a:extLst>
                        <a:ext uri="{9D8B030D-6E8A-4147-A177-3AD203B41FA5}">
                          <a16:colId xmlns:a16="http://schemas.microsoft.com/office/drawing/2014/main" val="578430045"/>
                        </a:ext>
                      </a:extLst>
                    </a:gridCol>
                  </a:tblGrid>
                  <a:tr h="335082">
                    <a:tc>
                      <a:txBody>
                        <a:bodyPr/>
                        <a:lstStyle/>
                        <a:p>
                          <a:r>
                            <a:rPr lang="en-US" sz="1400" dirty="0"/>
                            <a:t>Parameter</a:t>
                          </a:r>
                        </a:p>
                      </a:txBody>
                      <a:tcPr/>
                    </a:tc>
                    <a:tc>
                      <a:txBody>
                        <a:bodyPr/>
                        <a:lstStyle/>
                        <a:p>
                          <a:r>
                            <a:rPr lang="en-US" sz="1400" dirty="0"/>
                            <a:t>Nominal value</a:t>
                          </a:r>
                        </a:p>
                      </a:txBody>
                      <a:tcPr/>
                    </a:tc>
                    <a:tc>
                      <a:txBody>
                        <a:bodyPr/>
                        <a:lstStyle/>
                        <a:p>
                          <a:r>
                            <a:rPr lang="en-US" sz="1400" dirty="0"/>
                            <a:t>Scanned range</a:t>
                          </a:r>
                        </a:p>
                      </a:txBody>
                      <a:tcPr/>
                    </a:tc>
                    <a:extLst>
                      <a:ext uri="{0D108BD9-81ED-4DB2-BD59-A6C34878D82A}">
                        <a16:rowId xmlns:a16="http://schemas.microsoft.com/office/drawing/2014/main" val="2157565273"/>
                      </a:ext>
                    </a:extLst>
                  </a:tr>
                  <a:tr h="291203">
                    <a:tc>
                      <a:txBody>
                        <a:bodyPr/>
                        <a:lstStyle/>
                        <a:p>
                          <a:r>
                            <a:rPr lang="en-US" sz="1400" b="0" dirty="0"/>
                            <a:t>Sextupole strength,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𝑛𝑜𝑚</m:t>
                                  </m:r>
                                </m:sub>
                              </m:sSub>
                            </m:oMath>
                          </a14:m>
                          <a:endParaRPr lang="en-US" sz="1400" b="0" dirty="0"/>
                        </a:p>
                      </a:txBody>
                      <a:tcPr/>
                    </a:tc>
                    <a:tc>
                      <a:txBody>
                        <a:bodyPr/>
                        <a:lstStyle/>
                        <a:p>
                          <a:r>
                            <a:rPr lang="en-US" sz="1400" b="0" dirty="0"/>
                            <a:t>1</a:t>
                          </a:r>
                        </a:p>
                      </a:txBody>
                      <a:tcPr/>
                    </a:tc>
                    <a:tc>
                      <a:txBody>
                        <a:bodyPr/>
                        <a:lstStyle/>
                        <a:p>
                          <a:r>
                            <a:rPr lang="en-US" sz="1400" b="0" dirty="0"/>
                            <a:t>0.8 – 2</a:t>
                          </a:r>
                        </a:p>
                      </a:txBody>
                      <a:tcPr/>
                    </a:tc>
                    <a:extLst>
                      <a:ext uri="{0D108BD9-81ED-4DB2-BD59-A6C34878D82A}">
                        <a16:rowId xmlns:a16="http://schemas.microsoft.com/office/drawing/2014/main" val="973691038"/>
                      </a:ext>
                    </a:extLst>
                  </a:tr>
                  <a:tr h="291203">
                    <a:tc>
                      <a:txBody>
                        <a:bodyPr/>
                        <a:lstStyle/>
                        <a:p>
                          <a:r>
                            <a:rPr lang="en-US" sz="1400" dirty="0"/>
                            <a:t>Octupole strength,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𝐿</m:t>
                              </m:r>
                            </m:oMath>
                          </a14:m>
                          <a:r>
                            <a:rPr lang="en-US" sz="1400" dirty="0"/>
                            <a:t> [m</a:t>
                          </a:r>
                          <a:r>
                            <a:rPr lang="en-US" sz="1400" baseline="30000" dirty="0"/>
                            <a:t>-3</a:t>
                          </a:r>
                          <a:r>
                            <a:rPr lang="en-US" sz="1400" dirty="0"/>
                            <a:t>]</a:t>
                          </a:r>
                        </a:p>
                      </a:txBody>
                      <a:tcPr/>
                    </a:tc>
                    <a:tc>
                      <a:txBody>
                        <a:bodyPr/>
                        <a:lstStyle/>
                        <a:p>
                          <a:r>
                            <a:rPr lang="en-US" sz="1400" dirty="0"/>
                            <a:t>0</a:t>
                          </a:r>
                        </a:p>
                      </a:txBody>
                      <a:tcPr/>
                    </a:tc>
                    <a:tc>
                      <a:txBody>
                        <a:bodyPr/>
                        <a:lstStyle/>
                        <a:p>
                          <a:r>
                            <a:rPr lang="en-US" sz="1400" dirty="0"/>
                            <a:t>-3.5 – 3.5</a:t>
                          </a:r>
                        </a:p>
                      </a:txBody>
                      <a:tcPr/>
                    </a:tc>
                    <a:extLst>
                      <a:ext uri="{0D108BD9-81ED-4DB2-BD59-A6C34878D82A}">
                        <a16:rowId xmlns:a16="http://schemas.microsoft.com/office/drawing/2014/main" val="1021602265"/>
                      </a:ext>
                    </a:extLst>
                  </a:tr>
                  <a:tr h="291203">
                    <a:tc>
                      <a:txBody>
                        <a:bodyPr/>
                        <a:lstStyle/>
                        <a:p>
                          <a:r>
                            <a:rPr lang="en-US" sz="1400" b="1" dirty="0"/>
                            <a:t>Separatrix rotation [deg]</a:t>
                          </a:r>
                        </a:p>
                      </a:txBody>
                      <a:tcPr/>
                    </a:tc>
                    <a:tc>
                      <a:txBody>
                        <a:bodyPr/>
                        <a:lstStyle/>
                        <a:p>
                          <a:r>
                            <a:rPr lang="en-US" sz="1400" b="1" dirty="0"/>
                            <a:t>0</a:t>
                          </a:r>
                        </a:p>
                      </a:txBody>
                      <a:tcPr/>
                    </a:tc>
                    <a:tc>
                      <a:txBody>
                        <a:bodyPr/>
                        <a:lstStyle/>
                        <a:p>
                          <a:r>
                            <a:rPr lang="en-US" sz="1400" b="1" dirty="0"/>
                            <a:t>-20 – 50 </a:t>
                          </a:r>
                        </a:p>
                      </a:txBody>
                      <a:tcPr/>
                    </a:tc>
                    <a:extLst>
                      <a:ext uri="{0D108BD9-81ED-4DB2-BD59-A6C34878D82A}">
                        <a16:rowId xmlns:a16="http://schemas.microsoft.com/office/drawing/2014/main" val="2825337636"/>
                      </a:ext>
                    </a:extLst>
                  </a:tr>
                </a:tbl>
              </a:graphicData>
            </a:graphic>
          </p:graphicFrame>
        </mc:Choice>
        <mc:Fallback xmlns="">
          <p:graphicFrame>
            <p:nvGraphicFramePr>
              <p:cNvPr id="7" name="Table 6">
                <a:extLst>
                  <a:ext uri="{FF2B5EF4-FFF2-40B4-BE49-F238E27FC236}">
                    <a16:creationId xmlns:a16="http://schemas.microsoft.com/office/drawing/2014/main" id="{2506115D-36C2-2670-1258-89F84DC2EF96}"/>
                  </a:ext>
                </a:extLst>
              </p:cNvPr>
              <p:cNvGraphicFramePr>
                <a:graphicFrameLocks noGrp="1"/>
              </p:cNvGraphicFramePr>
              <p:nvPr>
                <p:extLst>
                  <p:ext uri="{D42A27DB-BD31-4B8C-83A1-F6EECF244321}">
                    <p14:modId xmlns:p14="http://schemas.microsoft.com/office/powerpoint/2010/main" val="1528908521"/>
                  </p:ext>
                </p:extLst>
              </p:nvPr>
            </p:nvGraphicFramePr>
            <p:xfrm>
              <a:off x="6092327" y="1525921"/>
              <a:ext cx="5039454" cy="1432560"/>
            </p:xfrm>
            <a:graphic>
              <a:graphicData uri="http://schemas.openxmlformats.org/drawingml/2006/table">
                <a:tbl>
                  <a:tblPr firstRow="1" bandRow="1">
                    <a:tableStyleId>{66616011-9738-0579-ADF7-3CEE4CE8EEA3}</a:tableStyleId>
                  </a:tblPr>
                  <a:tblGrid>
                    <a:gridCol w="3008672">
                      <a:extLst>
                        <a:ext uri="{9D8B030D-6E8A-4147-A177-3AD203B41FA5}">
                          <a16:colId xmlns:a16="http://schemas.microsoft.com/office/drawing/2014/main" val="1049462701"/>
                        </a:ext>
                      </a:extLst>
                    </a:gridCol>
                    <a:gridCol w="1002438">
                      <a:extLst>
                        <a:ext uri="{9D8B030D-6E8A-4147-A177-3AD203B41FA5}">
                          <a16:colId xmlns:a16="http://schemas.microsoft.com/office/drawing/2014/main" val="3134692142"/>
                        </a:ext>
                      </a:extLst>
                    </a:gridCol>
                    <a:gridCol w="1028344">
                      <a:extLst>
                        <a:ext uri="{9D8B030D-6E8A-4147-A177-3AD203B41FA5}">
                          <a16:colId xmlns:a16="http://schemas.microsoft.com/office/drawing/2014/main" val="578430045"/>
                        </a:ext>
                      </a:extLst>
                    </a:gridCol>
                  </a:tblGrid>
                  <a:tr h="518160">
                    <a:tc>
                      <a:txBody>
                        <a:bodyPr/>
                        <a:lstStyle/>
                        <a:p>
                          <a:r>
                            <a:rPr lang="en-US" sz="1400" dirty="0"/>
                            <a:t>Parameter</a:t>
                          </a:r>
                        </a:p>
                      </a:txBody>
                      <a:tcPr/>
                    </a:tc>
                    <a:tc>
                      <a:txBody>
                        <a:bodyPr/>
                        <a:lstStyle/>
                        <a:p>
                          <a:r>
                            <a:rPr lang="en-US" sz="1400" dirty="0"/>
                            <a:t>Nominal value</a:t>
                          </a:r>
                        </a:p>
                      </a:txBody>
                      <a:tcPr/>
                    </a:tc>
                    <a:tc>
                      <a:txBody>
                        <a:bodyPr/>
                        <a:lstStyle/>
                        <a:p>
                          <a:r>
                            <a:rPr lang="en-US" sz="1400" dirty="0"/>
                            <a:t>Scanned range</a:t>
                          </a:r>
                        </a:p>
                      </a:txBody>
                      <a:tcPr/>
                    </a:tc>
                    <a:extLst>
                      <a:ext uri="{0D108BD9-81ED-4DB2-BD59-A6C34878D82A}">
                        <a16:rowId xmlns:a16="http://schemas.microsoft.com/office/drawing/2014/main" val="2157565273"/>
                      </a:ext>
                    </a:extLst>
                  </a:tr>
                  <a:tr h="304800">
                    <a:tc>
                      <a:txBody>
                        <a:bodyPr/>
                        <a:lstStyle/>
                        <a:p>
                          <a:endParaRPr lang="en-US"/>
                        </a:p>
                      </a:txBody>
                      <a:tcPr>
                        <a:blipFill>
                          <a:blip r:embed="rId3"/>
                          <a:stretch>
                            <a:fillRect t="-175000" r="-68067" b="-225000"/>
                          </a:stretch>
                        </a:blipFill>
                      </a:tcPr>
                    </a:tc>
                    <a:tc>
                      <a:txBody>
                        <a:bodyPr/>
                        <a:lstStyle/>
                        <a:p>
                          <a:r>
                            <a:rPr lang="en-US" sz="1400" b="0" dirty="0"/>
                            <a:t>1</a:t>
                          </a:r>
                        </a:p>
                      </a:txBody>
                      <a:tcPr/>
                    </a:tc>
                    <a:tc>
                      <a:txBody>
                        <a:bodyPr/>
                        <a:lstStyle/>
                        <a:p>
                          <a:r>
                            <a:rPr lang="en-US" sz="1400" b="0" dirty="0"/>
                            <a:t>0.8 – 2</a:t>
                          </a:r>
                        </a:p>
                      </a:txBody>
                      <a:tcPr/>
                    </a:tc>
                    <a:extLst>
                      <a:ext uri="{0D108BD9-81ED-4DB2-BD59-A6C34878D82A}">
                        <a16:rowId xmlns:a16="http://schemas.microsoft.com/office/drawing/2014/main" val="973691038"/>
                      </a:ext>
                    </a:extLst>
                  </a:tr>
                  <a:tr h="304800">
                    <a:tc>
                      <a:txBody>
                        <a:bodyPr/>
                        <a:lstStyle/>
                        <a:p>
                          <a:endParaRPr lang="en-US"/>
                        </a:p>
                      </a:txBody>
                      <a:tcPr>
                        <a:blipFill>
                          <a:blip r:embed="rId3"/>
                          <a:stretch>
                            <a:fillRect t="-275000" r="-68067" b="-125000"/>
                          </a:stretch>
                        </a:blipFill>
                      </a:tcPr>
                    </a:tc>
                    <a:tc>
                      <a:txBody>
                        <a:bodyPr/>
                        <a:lstStyle/>
                        <a:p>
                          <a:r>
                            <a:rPr lang="en-US" sz="1400" dirty="0"/>
                            <a:t>0</a:t>
                          </a:r>
                        </a:p>
                      </a:txBody>
                      <a:tcPr/>
                    </a:tc>
                    <a:tc>
                      <a:txBody>
                        <a:bodyPr/>
                        <a:lstStyle/>
                        <a:p>
                          <a:r>
                            <a:rPr lang="en-US" sz="1400" dirty="0"/>
                            <a:t>-3.5 – 3.5</a:t>
                          </a:r>
                        </a:p>
                      </a:txBody>
                      <a:tcPr/>
                    </a:tc>
                    <a:extLst>
                      <a:ext uri="{0D108BD9-81ED-4DB2-BD59-A6C34878D82A}">
                        <a16:rowId xmlns:a16="http://schemas.microsoft.com/office/drawing/2014/main" val="1021602265"/>
                      </a:ext>
                    </a:extLst>
                  </a:tr>
                  <a:tr h="304800">
                    <a:tc>
                      <a:txBody>
                        <a:bodyPr/>
                        <a:lstStyle/>
                        <a:p>
                          <a:r>
                            <a:rPr lang="en-US" sz="1400" b="1" dirty="0"/>
                            <a:t>Separatrix rotation [deg]</a:t>
                          </a:r>
                        </a:p>
                      </a:txBody>
                      <a:tcPr/>
                    </a:tc>
                    <a:tc>
                      <a:txBody>
                        <a:bodyPr/>
                        <a:lstStyle/>
                        <a:p>
                          <a:r>
                            <a:rPr lang="en-US" sz="1400" b="1" dirty="0"/>
                            <a:t>0</a:t>
                          </a:r>
                        </a:p>
                      </a:txBody>
                      <a:tcPr/>
                    </a:tc>
                    <a:tc>
                      <a:txBody>
                        <a:bodyPr/>
                        <a:lstStyle/>
                        <a:p>
                          <a:r>
                            <a:rPr lang="en-US" sz="1400" b="1" dirty="0"/>
                            <a:t>-20 – 50 </a:t>
                          </a:r>
                        </a:p>
                      </a:txBody>
                      <a:tcPr/>
                    </a:tc>
                    <a:extLst>
                      <a:ext uri="{0D108BD9-81ED-4DB2-BD59-A6C34878D82A}">
                        <a16:rowId xmlns:a16="http://schemas.microsoft.com/office/drawing/2014/main" val="2825337636"/>
                      </a:ext>
                    </a:extLst>
                  </a:tr>
                </a:tbl>
              </a:graphicData>
            </a:graphic>
          </p:graphicFrame>
        </mc:Fallback>
      </mc:AlternateContent>
      <p:sp>
        <p:nvSpPr>
          <p:cNvPr id="12" name="TextBox 11">
            <a:extLst>
              <a:ext uri="{FF2B5EF4-FFF2-40B4-BE49-F238E27FC236}">
                <a16:creationId xmlns:a16="http://schemas.microsoft.com/office/drawing/2014/main" id="{519B4391-B876-88ED-C0CB-21803138BCB4}"/>
              </a:ext>
            </a:extLst>
          </p:cNvPr>
          <p:cNvSpPr txBox="1"/>
          <p:nvPr/>
        </p:nvSpPr>
        <p:spPr bwMode="auto">
          <a:xfrm>
            <a:off x="407988" y="4847968"/>
            <a:ext cx="4813790" cy="923330"/>
          </a:xfrm>
          <a:prstGeom prst="rect">
            <a:avLst/>
          </a:prstGeom>
          <a:noFill/>
        </p:spPr>
        <p:txBody>
          <a:bodyPr wrap="square" rtlCol="0">
            <a:spAutoFit/>
          </a:bodyPr>
          <a:lstStyle/>
          <a:p>
            <a:r>
              <a:rPr lang="en-US" dirty="0"/>
              <a:t>We had to use LSS2 bumpers to steer the beam orthogonally as much as possible until we reached the bumpers’ maximum strength.</a:t>
            </a:r>
          </a:p>
        </p:txBody>
      </p:sp>
      <p:sp>
        <p:nvSpPr>
          <p:cNvPr id="19" name="TextBox 18">
            <a:extLst>
              <a:ext uri="{FF2B5EF4-FFF2-40B4-BE49-F238E27FC236}">
                <a16:creationId xmlns:a16="http://schemas.microsoft.com/office/drawing/2014/main" id="{7C23602F-8A2F-D30A-9F7E-EBF45FC24871}"/>
              </a:ext>
            </a:extLst>
          </p:cNvPr>
          <p:cNvSpPr txBox="1"/>
          <p:nvPr/>
        </p:nvSpPr>
        <p:spPr bwMode="auto">
          <a:xfrm>
            <a:off x="6195357" y="2936911"/>
            <a:ext cx="6098146" cy="307777"/>
          </a:xfrm>
          <a:prstGeom prst="rect">
            <a:avLst/>
          </a:prstGeom>
          <a:noFill/>
        </p:spPr>
        <p:txBody>
          <a:bodyPr wrap="square">
            <a:spAutoFit/>
          </a:bodyPr>
          <a:lstStyle/>
          <a:p>
            <a:r>
              <a:rPr lang="en-US" sz="1400" b="1" dirty="0">
                <a:solidFill>
                  <a:srgbClr val="FF0000"/>
                </a:solidFill>
              </a:rPr>
              <a:t>+ Orthogonal steering</a:t>
            </a:r>
          </a:p>
        </p:txBody>
      </p:sp>
      <p:pic>
        <p:nvPicPr>
          <p:cNvPr id="22" name="Picture 21">
            <a:extLst>
              <a:ext uri="{FF2B5EF4-FFF2-40B4-BE49-F238E27FC236}">
                <a16:creationId xmlns:a16="http://schemas.microsoft.com/office/drawing/2014/main" id="{F4914B1D-5C61-EF9E-3C1E-0622C4448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6508" y="1226893"/>
            <a:ext cx="4828099" cy="3621075"/>
          </a:xfrm>
          <a:prstGeom prst="rect">
            <a:avLst/>
          </a:prstGeom>
        </p:spPr>
      </p:pic>
      <p:pic>
        <p:nvPicPr>
          <p:cNvPr id="28" name="Picture 27">
            <a:extLst>
              <a:ext uri="{FF2B5EF4-FFF2-40B4-BE49-F238E27FC236}">
                <a16:creationId xmlns:a16="http://schemas.microsoft.com/office/drawing/2014/main" id="{E30C9C58-9538-D28D-A6E5-B8192AF44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332854" y="3352695"/>
            <a:ext cx="3297657" cy="2473243"/>
          </a:xfrm>
          <a:prstGeom prst="rect">
            <a:avLst/>
          </a:prstGeom>
        </p:spPr>
      </p:pic>
      <p:pic>
        <p:nvPicPr>
          <p:cNvPr id="29" name="Picture 28">
            <a:extLst>
              <a:ext uri="{FF2B5EF4-FFF2-40B4-BE49-F238E27FC236}">
                <a16:creationId xmlns:a16="http://schemas.microsoft.com/office/drawing/2014/main" id="{F8885D40-0AA5-7222-94E7-BF851B09C7EC}"/>
              </a:ext>
            </a:extLst>
          </p:cNvPr>
          <p:cNvPicPr>
            <a:picLocks noChangeAspect="1"/>
          </p:cNvPicPr>
          <p:nvPr/>
        </p:nvPicPr>
        <p:blipFill>
          <a:blip r:embed="rId6"/>
          <a:stretch>
            <a:fillRect/>
          </a:stretch>
        </p:blipFill>
        <p:spPr bwMode="auto">
          <a:xfrm>
            <a:off x="8636236" y="3306930"/>
            <a:ext cx="3159256" cy="2519008"/>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7CFD878-28AE-B23B-BD21-B44C673DA2AF}"/>
                  </a:ext>
                </a:extLst>
              </p:cNvPr>
              <p:cNvSpPr txBox="1"/>
              <p:nvPr/>
            </p:nvSpPr>
            <p:spPr bwMode="auto">
              <a:xfrm>
                <a:off x="9847407" y="3000930"/>
                <a:ext cx="1409168" cy="261610"/>
              </a:xfrm>
              <a:prstGeom prst="rect">
                <a:avLst/>
              </a:prstGeom>
              <a:noFill/>
            </p:spPr>
            <p:txBody>
              <a:bodyPr wrap="square">
                <a:spAutoFit/>
              </a:bodyPr>
              <a:lstStyle/>
              <a:p>
                <a:pPr/>
                <a:r>
                  <a:rPr lang="en-US" sz="1100" baseline="30000" dirty="0"/>
                  <a:t>*</a:t>
                </a:r>
                <a14:m>
                  <m:oMath xmlns:m="http://schemas.openxmlformats.org/officeDocument/2006/math">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𝑘</m:t>
                        </m:r>
                      </m:e>
                      <m:sub>
                        <m:r>
                          <a:rPr lang="en-US" sz="1100" b="0" i="1" smtClean="0">
                            <a:latin typeface="Cambria Math" panose="02040503050406030204" pitchFamily="18" charset="0"/>
                          </a:rPr>
                          <m:t>𝑛𝑜𝑚</m:t>
                        </m:r>
                      </m:sub>
                    </m:sSub>
                    <m:r>
                      <a:rPr lang="en-US" sz="1100" b="0" i="1" smtClean="0">
                        <a:latin typeface="Cambria Math" panose="02040503050406030204" pitchFamily="18" charset="0"/>
                      </a:rPr>
                      <m:t>𝐿</m:t>
                    </m:r>
                  </m:oMath>
                </a14:m>
                <a:r>
                  <a:rPr lang="en-US" sz="1100" dirty="0"/>
                  <a:t> = 0.089 m</a:t>
                </a:r>
                <a:r>
                  <a:rPr lang="en-US" sz="1100" baseline="30000" dirty="0"/>
                  <a:t>-2</a:t>
                </a:r>
                <a:endParaRPr lang="en-US" sz="1100" dirty="0"/>
              </a:p>
            </p:txBody>
          </p:sp>
        </mc:Choice>
        <mc:Fallback>
          <p:sp>
            <p:nvSpPr>
              <p:cNvPr id="2" name="TextBox 1">
                <a:extLst>
                  <a:ext uri="{FF2B5EF4-FFF2-40B4-BE49-F238E27FC236}">
                    <a16:creationId xmlns:a16="http://schemas.microsoft.com/office/drawing/2014/main" id="{D7CFD878-28AE-B23B-BD21-B44C673DA2AF}"/>
                  </a:ext>
                </a:extLst>
              </p:cNvPr>
              <p:cNvSpPr txBox="1">
                <a:spLocks noRot="1" noChangeAspect="1" noMove="1" noResize="1" noEditPoints="1" noAdjustHandles="1" noChangeArrowheads="1" noChangeShapeType="1" noTextEdit="1"/>
              </p:cNvSpPr>
              <p:nvPr/>
            </p:nvSpPr>
            <p:spPr bwMode="auto">
              <a:xfrm>
                <a:off x="9847407" y="3000930"/>
                <a:ext cx="1409168" cy="261610"/>
              </a:xfrm>
              <a:prstGeom prst="rect">
                <a:avLst/>
              </a:prstGeom>
              <a:blipFill>
                <a:blip r:embed="rId7"/>
                <a:stretch>
                  <a:fillRect b="-1904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8F957B7-3857-B949-F06B-5BA3400E8C9D}"/>
              </a:ext>
            </a:extLst>
          </p:cNvPr>
          <p:cNvSpPr txBox="1"/>
          <p:nvPr/>
        </p:nvSpPr>
        <p:spPr bwMode="auto">
          <a:xfrm>
            <a:off x="6372085" y="5836655"/>
            <a:ext cx="1210588" cy="369332"/>
          </a:xfrm>
          <a:prstGeom prst="rect">
            <a:avLst/>
          </a:prstGeom>
          <a:noFill/>
        </p:spPr>
        <p:txBody>
          <a:bodyPr wrap="none" rtlCol="0">
            <a:spAutoFit/>
          </a:bodyPr>
          <a:lstStyle/>
          <a:p>
            <a:r>
              <a:rPr lang="en-GB" dirty="0"/>
              <a:t>Simulated</a:t>
            </a:r>
          </a:p>
        </p:txBody>
      </p:sp>
      <p:sp>
        <p:nvSpPr>
          <p:cNvPr id="5" name="TextBox 4">
            <a:extLst>
              <a:ext uri="{FF2B5EF4-FFF2-40B4-BE49-F238E27FC236}">
                <a16:creationId xmlns:a16="http://schemas.microsoft.com/office/drawing/2014/main" id="{E7E3BAC5-A09B-A43E-857D-B260C011BE66}"/>
              </a:ext>
            </a:extLst>
          </p:cNvPr>
          <p:cNvSpPr txBox="1"/>
          <p:nvPr/>
        </p:nvSpPr>
        <p:spPr bwMode="auto">
          <a:xfrm>
            <a:off x="9847407" y="5836655"/>
            <a:ext cx="1210588" cy="369332"/>
          </a:xfrm>
          <a:prstGeom prst="rect">
            <a:avLst/>
          </a:prstGeom>
          <a:noFill/>
        </p:spPr>
        <p:txBody>
          <a:bodyPr wrap="none" rtlCol="0">
            <a:spAutoFit/>
          </a:bodyPr>
          <a:lstStyle/>
          <a:p>
            <a:r>
              <a:rPr lang="en-GB" dirty="0"/>
              <a:t>Measured</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F0E2DF3-3AA4-A341-5516-7BCCD6CBCC9E}"/>
                  </a:ext>
                </a:extLst>
              </p:cNvPr>
              <p:cNvSpPr txBox="1"/>
              <p:nvPr/>
            </p:nvSpPr>
            <p:spPr bwMode="auto">
              <a:xfrm>
                <a:off x="1048199" y="2320611"/>
                <a:ext cx="1670970" cy="307777"/>
              </a:xfrm>
              <a:prstGeom prst="rect">
                <a:avLst/>
              </a:prstGeom>
              <a:noFill/>
            </p:spPr>
            <p:txBody>
              <a:bodyPr wrap="none" rtlCol="0">
                <a:spAutoFit/>
              </a:bodyPr>
              <a:lstStyle/>
              <a:p>
                <a:r>
                  <a:rPr lang="en-GB" sz="1400" b="1" dirty="0"/>
                  <a:t>sep rotation = </a:t>
                </a:r>
                <a14:m>
                  <m:oMath xmlns:m="http://schemas.openxmlformats.org/officeDocument/2006/math">
                    <m:sSup>
                      <m:sSupPr>
                        <m:ctrlPr>
                          <a:rPr lang="en-US" sz="1400" b="1" i="0" dirty="0" smtClean="0">
                            <a:latin typeface="Cambria Math" panose="02040503050406030204" pitchFamily="18" charset="0"/>
                          </a:rPr>
                        </m:ctrlPr>
                      </m:sSupPr>
                      <m:e>
                        <m:r>
                          <m:rPr>
                            <m:nor/>
                          </m:rPr>
                          <a:rPr lang="en-GB" sz="1400" b="1" dirty="0"/>
                          <m:t>0</m:t>
                        </m:r>
                      </m:e>
                      <m:sup>
                        <m:r>
                          <a:rPr lang="en-US" sz="1400" b="1" i="1" dirty="0" smtClean="0">
                            <a:latin typeface="Cambria Math" panose="02040503050406030204" pitchFamily="18" charset="0"/>
                          </a:rPr>
                          <m:t>∘</m:t>
                        </m:r>
                      </m:sup>
                    </m:sSup>
                    <m:r>
                      <a:rPr lang="en-US" sz="1400" b="1" i="1" smtClean="0">
                        <a:latin typeface="Cambria Math" panose="02040503050406030204" pitchFamily="18" charset="0"/>
                      </a:rPr>
                      <m:t> </m:t>
                    </m:r>
                  </m:oMath>
                </a14:m>
                <a:r>
                  <a:rPr lang="en-GB" sz="1400" b="1" dirty="0"/>
                  <a:t> </a:t>
                </a:r>
              </a:p>
            </p:txBody>
          </p:sp>
        </mc:Choice>
        <mc:Fallback>
          <p:sp>
            <p:nvSpPr>
              <p:cNvPr id="8" name="TextBox 7">
                <a:extLst>
                  <a:ext uri="{FF2B5EF4-FFF2-40B4-BE49-F238E27FC236}">
                    <a16:creationId xmlns:a16="http://schemas.microsoft.com/office/drawing/2014/main" id="{3F0E2DF3-3AA4-A341-5516-7BCCD6CBCC9E}"/>
                  </a:ext>
                </a:extLst>
              </p:cNvPr>
              <p:cNvSpPr txBox="1">
                <a:spLocks noRot="1" noChangeAspect="1" noMove="1" noResize="1" noEditPoints="1" noAdjustHandles="1" noChangeArrowheads="1" noChangeShapeType="1" noTextEdit="1"/>
              </p:cNvSpPr>
              <p:nvPr/>
            </p:nvSpPr>
            <p:spPr bwMode="auto">
              <a:xfrm>
                <a:off x="1048199" y="2320611"/>
                <a:ext cx="1670970" cy="307777"/>
              </a:xfrm>
              <a:prstGeom prst="rect">
                <a:avLst/>
              </a:prstGeom>
              <a:blipFill>
                <a:blip r:embed="rId8"/>
                <a:stretch>
                  <a:fillRect l="-752" t="-4000" b="-2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58DC738-94E0-C247-8E62-13DE77B034A1}"/>
                  </a:ext>
                </a:extLst>
              </p:cNvPr>
              <p:cNvSpPr txBox="1"/>
              <p:nvPr/>
            </p:nvSpPr>
            <p:spPr bwMode="auto">
              <a:xfrm>
                <a:off x="1047167" y="3921836"/>
                <a:ext cx="1670970" cy="307777"/>
              </a:xfrm>
              <a:prstGeom prst="rect">
                <a:avLst/>
              </a:prstGeom>
              <a:noFill/>
            </p:spPr>
            <p:txBody>
              <a:bodyPr wrap="square" rtlCol="0">
                <a:spAutoFit/>
              </a:bodyPr>
              <a:lstStyle/>
              <a:p>
                <a:r>
                  <a:rPr lang="en-GB" sz="1400" b="1" dirty="0"/>
                  <a:t>sep rotation = 2</a:t>
                </a:r>
                <a14:m>
                  <m:oMath xmlns:m="http://schemas.openxmlformats.org/officeDocument/2006/math">
                    <m:sSup>
                      <m:sSupPr>
                        <m:ctrlPr>
                          <a:rPr lang="en-US" sz="1400" b="1" i="1" dirty="0">
                            <a:latin typeface="Cambria Math" panose="02040503050406030204" pitchFamily="18" charset="0"/>
                          </a:rPr>
                        </m:ctrlPr>
                      </m:sSupPr>
                      <m:e>
                        <m:r>
                          <m:rPr>
                            <m:nor/>
                          </m:rPr>
                          <a:rPr lang="en-GB" sz="1400" b="1" dirty="0" smtClean="0"/>
                          <m:t>0</m:t>
                        </m:r>
                      </m:e>
                      <m:sup>
                        <m:r>
                          <a:rPr lang="en-US" sz="1400" b="1" i="1" dirty="0">
                            <a:latin typeface="Cambria Math" panose="02040503050406030204" pitchFamily="18" charset="0"/>
                          </a:rPr>
                          <m:t>∘</m:t>
                        </m:r>
                      </m:sup>
                    </m:sSup>
                  </m:oMath>
                </a14:m>
                <a:endParaRPr lang="en-GB" sz="1400" b="1" dirty="0"/>
              </a:p>
            </p:txBody>
          </p:sp>
        </mc:Choice>
        <mc:Fallback>
          <p:sp>
            <p:nvSpPr>
              <p:cNvPr id="9" name="TextBox 8">
                <a:extLst>
                  <a:ext uri="{FF2B5EF4-FFF2-40B4-BE49-F238E27FC236}">
                    <a16:creationId xmlns:a16="http://schemas.microsoft.com/office/drawing/2014/main" id="{158DC738-94E0-C247-8E62-13DE77B034A1}"/>
                  </a:ext>
                </a:extLst>
              </p:cNvPr>
              <p:cNvSpPr txBox="1">
                <a:spLocks noRot="1" noChangeAspect="1" noMove="1" noResize="1" noEditPoints="1" noAdjustHandles="1" noChangeArrowheads="1" noChangeShapeType="1" noTextEdit="1"/>
              </p:cNvSpPr>
              <p:nvPr/>
            </p:nvSpPr>
            <p:spPr bwMode="auto">
              <a:xfrm>
                <a:off x="1047167" y="3921836"/>
                <a:ext cx="1670970" cy="307777"/>
              </a:xfrm>
              <a:prstGeom prst="rect">
                <a:avLst/>
              </a:prstGeom>
              <a:blipFill>
                <a:blip r:embed="rId9"/>
                <a:stretch>
                  <a:fillRect l="-752" t="-3846" b="-1538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1B2BDF4-F2B2-2A37-F5E3-18C4175EEA8D}"/>
              </a:ext>
            </a:extLst>
          </p:cNvPr>
          <p:cNvSpPr txBox="1"/>
          <p:nvPr/>
        </p:nvSpPr>
        <p:spPr bwMode="auto">
          <a:xfrm>
            <a:off x="2157221" y="4125964"/>
            <a:ext cx="6146222" cy="307777"/>
          </a:xfrm>
          <a:prstGeom prst="rect">
            <a:avLst/>
          </a:prstGeom>
          <a:noFill/>
        </p:spPr>
        <p:txBody>
          <a:bodyPr wrap="square">
            <a:spAutoFit/>
          </a:bodyPr>
          <a:lstStyle/>
          <a:p>
            <a:r>
              <a:rPr lang="en-GB" sz="1400" b="1" dirty="0">
                <a:solidFill>
                  <a:srgbClr val="FF0000"/>
                </a:solidFill>
              </a:rPr>
              <a:t>+ steering</a:t>
            </a:r>
            <a:endParaRPr lang="en-US" sz="1400" dirty="0">
              <a:solidFill>
                <a:srgbClr val="FF0000"/>
              </a:solidFill>
            </a:endParaRPr>
          </a:p>
        </p:txBody>
      </p:sp>
    </p:spTree>
    <p:extLst>
      <p:ext uri="{BB962C8B-B14F-4D97-AF65-F5344CB8AC3E}">
        <p14:creationId xmlns:p14="http://schemas.microsoft.com/office/powerpoint/2010/main" val="244104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66E6EED-D672-3945-FB2B-E7D6017C3422}"/>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194142DC-015E-F246-18FB-C5D6E6227143}"/>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6CFE590A-B403-A07C-3E28-F4DDB4E6DE76}"/>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15</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945B3913-7E21-CCE0-D529-206CBCC0C3EF}"/>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Extraction loss optimization: First tests</a:t>
            </a:r>
          </a:p>
        </p:txBody>
      </p:sp>
      <p:sp>
        <p:nvSpPr>
          <p:cNvPr id="6" name="Date Placeholder 10">
            <a:extLst>
              <a:ext uri="{FF2B5EF4-FFF2-40B4-BE49-F238E27FC236}">
                <a16:creationId xmlns:a16="http://schemas.microsoft.com/office/drawing/2014/main" id="{A04A0CCD-E05E-64D5-D178-1E961A4049CC}"/>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4FCDA18D-0339-12D1-4435-0EA4A13B06AD}"/>
              </a:ext>
            </a:extLst>
          </p:cNvPr>
          <p:cNvSpPr txBox="1"/>
          <p:nvPr/>
        </p:nvSpPr>
        <p:spPr bwMode="auto">
          <a:xfrm>
            <a:off x="5911136" y="996094"/>
            <a:ext cx="5590885" cy="1754326"/>
          </a:xfrm>
          <a:prstGeom prst="rect">
            <a:avLst/>
          </a:prstGeom>
          <a:noFill/>
        </p:spPr>
        <p:txBody>
          <a:bodyPr wrap="square" rtlCol="0">
            <a:spAutoFit/>
          </a:bodyPr>
          <a:lstStyle/>
          <a:p>
            <a:r>
              <a:rPr lang="en-US" dirty="0"/>
              <a:t>The approach was iterative:</a:t>
            </a:r>
          </a:p>
          <a:p>
            <a:pPr marL="800100" lvl="1" indent="-342900">
              <a:buFont typeface="+mj-lt"/>
              <a:buAutoNum type="arabicPeriod"/>
            </a:pPr>
            <a:r>
              <a:rPr lang="en-US" dirty="0"/>
              <a:t>Increase spiral step with </a:t>
            </a:r>
            <a:r>
              <a:rPr lang="en-US" dirty="0" err="1"/>
              <a:t>sextupoles</a:t>
            </a:r>
            <a:r>
              <a:rPr lang="en-US" dirty="0"/>
              <a:t> as much as possible</a:t>
            </a:r>
          </a:p>
          <a:p>
            <a:pPr marL="800100" lvl="1" indent="-342900">
              <a:buFont typeface="+mj-lt"/>
              <a:buAutoNum type="arabicPeriod"/>
            </a:pPr>
            <a:r>
              <a:rPr lang="en-US" dirty="0"/>
              <a:t>Fold the beam with octupoles to reduce the beam size</a:t>
            </a:r>
          </a:p>
          <a:p>
            <a:pPr marL="800100" lvl="1" indent="-342900">
              <a:buFont typeface="+mj-lt"/>
              <a:buAutoNum type="arabicPeriod"/>
            </a:pPr>
            <a:r>
              <a:rPr lang="en-US" dirty="0"/>
              <a:t>Steer the beam if needed</a:t>
            </a:r>
          </a:p>
        </p:txBody>
      </p:sp>
      <p:pic>
        <p:nvPicPr>
          <p:cNvPr id="5" name="Picture 4">
            <a:extLst>
              <a:ext uri="{FF2B5EF4-FFF2-40B4-BE49-F238E27FC236}">
                <a16:creationId xmlns:a16="http://schemas.microsoft.com/office/drawing/2014/main" id="{7DBBB515-1081-8BFB-DA94-D8E64D65FA2A}"/>
              </a:ext>
            </a:extLst>
          </p:cNvPr>
          <p:cNvPicPr>
            <a:picLocks noChangeAspect="1"/>
          </p:cNvPicPr>
          <p:nvPr/>
        </p:nvPicPr>
        <p:blipFill>
          <a:blip r:embed="rId3"/>
          <a:stretch>
            <a:fillRect/>
          </a:stretch>
        </p:blipFill>
        <p:spPr>
          <a:xfrm>
            <a:off x="588681" y="934444"/>
            <a:ext cx="5322455" cy="3994727"/>
          </a:xfrm>
          <a:prstGeom prst="rect">
            <a:avLst/>
          </a:prstGeom>
        </p:spPr>
      </p:pic>
      <p:sp>
        <p:nvSpPr>
          <p:cNvPr id="8" name="TextBox 7">
            <a:extLst>
              <a:ext uri="{FF2B5EF4-FFF2-40B4-BE49-F238E27FC236}">
                <a16:creationId xmlns:a16="http://schemas.microsoft.com/office/drawing/2014/main" id="{281C25D5-0049-122A-89A6-E0568431F9DD}"/>
              </a:ext>
            </a:extLst>
          </p:cNvPr>
          <p:cNvSpPr txBox="1"/>
          <p:nvPr/>
        </p:nvSpPr>
        <p:spPr bwMode="auto">
          <a:xfrm>
            <a:off x="220484" y="5070243"/>
            <a:ext cx="6803770" cy="646331"/>
          </a:xfrm>
          <a:prstGeom prst="rect">
            <a:avLst/>
          </a:prstGeom>
          <a:noFill/>
        </p:spPr>
        <p:txBody>
          <a:bodyPr wrap="square">
            <a:spAutoFit/>
          </a:bodyPr>
          <a:lstStyle/>
          <a:p>
            <a:r>
              <a:rPr lang="en-US" b="1" dirty="0"/>
              <a:t>Finally, we managed to transfer the beam through the entire LSS2 without significant beam loss increase at the QD.219.  </a:t>
            </a:r>
          </a:p>
        </p:txBody>
      </p:sp>
      <p:pic>
        <p:nvPicPr>
          <p:cNvPr id="9" name="Picture 8">
            <a:extLst>
              <a:ext uri="{FF2B5EF4-FFF2-40B4-BE49-F238E27FC236}">
                <a16:creationId xmlns:a16="http://schemas.microsoft.com/office/drawing/2014/main" id="{E678FBF7-0AEA-C855-3E9C-DE44B522FC67}"/>
              </a:ext>
            </a:extLst>
          </p:cNvPr>
          <p:cNvPicPr>
            <a:picLocks noChangeAspect="1"/>
          </p:cNvPicPr>
          <p:nvPr/>
        </p:nvPicPr>
        <p:blipFill>
          <a:blip r:embed="rId4"/>
          <a:stretch>
            <a:fillRect/>
          </a:stretch>
        </p:blipFill>
        <p:spPr>
          <a:xfrm>
            <a:off x="7204947" y="2681564"/>
            <a:ext cx="4456430" cy="3143250"/>
          </a:xfrm>
          <a:prstGeom prst="rect">
            <a:avLst/>
          </a:prstGeom>
        </p:spPr>
      </p:pic>
      <p:sp>
        <p:nvSpPr>
          <p:cNvPr id="7" name="TextBox 6">
            <a:extLst>
              <a:ext uri="{FF2B5EF4-FFF2-40B4-BE49-F238E27FC236}">
                <a16:creationId xmlns:a16="http://schemas.microsoft.com/office/drawing/2014/main" id="{A592FB29-2E94-919C-F591-5AD3F9125898}"/>
              </a:ext>
            </a:extLst>
          </p:cNvPr>
          <p:cNvSpPr txBox="1"/>
          <p:nvPr/>
        </p:nvSpPr>
        <p:spPr bwMode="auto">
          <a:xfrm>
            <a:off x="7668492" y="5747946"/>
            <a:ext cx="242374" cy="215444"/>
          </a:xfrm>
          <a:prstGeom prst="rect">
            <a:avLst/>
          </a:prstGeom>
          <a:noFill/>
        </p:spPr>
        <p:txBody>
          <a:bodyPr wrap="none" rtlCol="0">
            <a:spAutoFit/>
          </a:bodyPr>
          <a:lstStyle/>
          <a:p>
            <a:r>
              <a:rPr lang="en-US" sz="800" dirty="0">
                <a:solidFill>
                  <a:schemeClr val="bg2">
                    <a:lumMod val="10000"/>
                  </a:schemeClr>
                </a:solidFill>
              </a:rPr>
              <a:t>0</a:t>
            </a:r>
          </a:p>
        </p:txBody>
      </p:sp>
      <p:sp>
        <p:nvSpPr>
          <p:cNvPr id="10" name="TextBox 9">
            <a:extLst>
              <a:ext uri="{FF2B5EF4-FFF2-40B4-BE49-F238E27FC236}">
                <a16:creationId xmlns:a16="http://schemas.microsoft.com/office/drawing/2014/main" id="{0FD89601-E198-CB70-DF8E-9847A8387ABC}"/>
              </a:ext>
            </a:extLst>
          </p:cNvPr>
          <p:cNvSpPr txBox="1"/>
          <p:nvPr/>
        </p:nvSpPr>
        <p:spPr bwMode="auto">
          <a:xfrm>
            <a:off x="8337537" y="5747946"/>
            <a:ext cx="242374" cy="215444"/>
          </a:xfrm>
          <a:prstGeom prst="rect">
            <a:avLst/>
          </a:prstGeom>
          <a:noFill/>
        </p:spPr>
        <p:txBody>
          <a:bodyPr wrap="none" rtlCol="0">
            <a:spAutoFit/>
          </a:bodyPr>
          <a:lstStyle/>
          <a:p>
            <a:r>
              <a:rPr lang="en-US" sz="800" dirty="0">
                <a:solidFill>
                  <a:schemeClr val="bg2">
                    <a:lumMod val="10000"/>
                  </a:schemeClr>
                </a:solidFill>
              </a:rPr>
              <a:t>5</a:t>
            </a:r>
          </a:p>
        </p:txBody>
      </p:sp>
      <p:sp>
        <p:nvSpPr>
          <p:cNvPr id="11" name="TextBox 10">
            <a:extLst>
              <a:ext uri="{FF2B5EF4-FFF2-40B4-BE49-F238E27FC236}">
                <a16:creationId xmlns:a16="http://schemas.microsoft.com/office/drawing/2014/main" id="{62AFB319-0839-A488-34E8-1BE94921BD7B}"/>
              </a:ext>
            </a:extLst>
          </p:cNvPr>
          <p:cNvSpPr txBox="1"/>
          <p:nvPr/>
        </p:nvSpPr>
        <p:spPr bwMode="auto">
          <a:xfrm>
            <a:off x="8985800" y="5747946"/>
            <a:ext cx="300082" cy="215444"/>
          </a:xfrm>
          <a:prstGeom prst="rect">
            <a:avLst/>
          </a:prstGeom>
          <a:noFill/>
        </p:spPr>
        <p:txBody>
          <a:bodyPr wrap="none" rtlCol="0">
            <a:spAutoFit/>
          </a:bodyPr>
          <a:lstStyle/>
          <a:p>
            <a:r>
              <a:rPr lang="en-US" sz="800" dirty="0">
                <a:solidFill>
                  <a:schemeClr val="bg2">
                    <a:lumMod val="10000"/>
                  </a:schemeClr>
                </a:solidFill>
              </a:rPr>
              <a:t>10</a:t>
            </a:r>
          </a:p>
        </p:txBody>
      </p:sp>
      <p:sp>
        <p:nvSpPr>
          <p:cNvPr id="12" name="TextBox 11">
            <a:extLst>
              <a:ext uri="{FF2B5EF4-FFF2-40B4-BE49-F238E27FC236}">
                <a16:creationId xmlns:a16="http://schemas.microsoft.com/office/drawing/2014/main" id="{E42EB0BC-D874-FE71-CF9D-DCF56BD13BBE}"/>
              </a:ext>
            </a:extLst>
          </p:cNvPr>
          <p:cNvSpPr txBox="1"/>
          <p:nvPr/>
        </p:nvSpPr>
        <p:spPr bwMode="auto">
          <a:xfrm>
            <a:off x="9671045" y="5747946"/>
            <a:ext cx="300082" cy="215444"/>
          </a:xfrm>
          <a:prstGeom prst="rect">
            <a:avLst/>
          </a:prstGeom>
          <a:noFill/>
        </p:spPr>
        <p:txBody>
          <a:bodyPr wrap="none" rtlCol="0">
            <a:spAutoFit/>
          </a:bodyPr>
          <a:lstStyle/>
          <a:p>
            <a:r>
              <a:rPr lang="en-US" sz="800" dirty="0">
                <a:solidFill>
                  <a:schemeClr val="bg2">
                    <a:lumMod val="10000"/>
                  </a:schemeClr>
                </a:solidFill>
              </a:rPr>
              <a:t>15</a:t>
            </a:r>
          </a:p>
        </p:txBody>
      </p:sp>
      <p:sp>
        <p:nvSpPr>
          <p:cNvPr id="13" name="TextBox 12">
            <a:extLst>
              <a:ext uri="{FF2B5EF4-FFF2-40B4-BE49-F238E27FC236}">
                <a16:creationId xmlns:a16="http://schemas.microsoft.com/office/drawing/2014/main" id="{ADCB1BA4-EDBF-3F84-D487-7713F1580D7D}"/>
              </a:ext>
            </a:extLst>
          </p:cNvPr>
          <p:cNvSpPr txBox="1"/>
          <p:nvPr/>
        </p:nvSpPr>
        <p:spPr bwMode="auto">
          <a:xfrm>
            <a:off x="10356290" y="5747946"/>
            <a:ext cx="300082" cy="215444"/>
          </a:xfrm>
          <a:prstGeom prst="rect">
            <a:avLst/>
          </a:prstGeom>
          <a:noFill/>
        </p:spPr>
        <p:txBody>
          <a:bodyPr wrap="none" rtlCol="0">
            <a:spAutoFit/>
          </a:bodyPr>
          <a:lstStyle/>
          <a:p>
            <a:r>
              <a:rPr lang="en-US" sz="800" dirty="0">
                <a:solidFill>
                  <a:schemeClr val="bg2">
                    <a:lumMod val="10000"/>
                  </a:schemeClr>
                </a:solidFill>
              </a:rPr>
              <a:t>20</a:t>
            </a:r>
          </a:p>
        </p:txBody>
      </p:sp>
      <p:sp>
        <p:nvSpPr>
          <p:cNvPr id="14" name="TextBox 13">
            <a:extLst>
              <a:ext uri="{FF2B5EF4-FFF2-40B4-BE49-F238E27FC236}">
                <a16:creationId xmlns:a16="http://schemas.microsoft.com/office/drawing/2014/main" id="{33EBE796-61F2-6543-331E-057D7C85729C}"/>
              </a:ext>
            </a:extLst>
          </p:cNvPr>
          <p:cNvSpPr txBox="1"/>
          <p:nvPr/>
        </p:nvSpPr>
        <p:spPr bwMode="auto">
          <a:xfrm>
            <a:off x="11041535" y="5747946"/>
            <a:ext cx="300082" cy="215444"/>
          </a:xfrm>
          <a:prstGeom prst="rect">
            <a:avLst/>
          </a:prstGeom>
          <a:noFill/>
        </p:spPr>
        <p:txBody>
          <a:bodyPr wrap="none" rtlCol="0">
            <a:spAutoFit/>
          </a:bodyPr>
          <a:lstStyle/>
          <a:p>
            <a:r>
              <a:rPr lang="en-US" sz="800" dirty="0">
                <a:solidFill>
                  <a:schemeClr val="bg2">
                    <a:lumMod val="10000"/>
                  </a:schemeClr>
                </a:solidFill>
              </a:rPr>
              <a:t>25</a:t>
            </a:r>
          </a:p>
        </p:txBody>
      </p:sp>
      <p:sp>
        <p:nvSpPr>
          <p:cNvPr id="15" name="TextBox 14">
            <a:extLst>
              <a:ext uri="{FF2B5EF4-FFF2-40B4-BE49-F238E27FC236}">
                <a16:creationId xmlns:a16="http://schemas.microsoft.com/office/drawing/2014/main" id="{CC433DBE-D8EC-2231-DC13-EB5C9EAB5977}"/>
              </a:ext>
            </a:extLst>
          </p:cNvPr>
          <p:cNvSpPr txBox="1"/>
          <p:nvPr/>
        </p:nvSpPr>
        <p:spPr bwMode="auto">
          <a:xfrm>
            <a:off x="9295721" y="5887627"/>
            <a:ext cx="492443" cy="215444"/>
          </a:xfrm>
          <a:prstGeom prst="rect">
            <a:avLst/>
          </a:prstGeom>
          <a:noFill/>
        </p:spPr>
        <p:txBody>
          <a:bodyPr wrap="none" rtlCol="0">
            <a:spAutoFit/>
          </a:bodyPr>
          <a:lstStyle/>
          <a:p>
            <a:r>
              <a:rPr lang="en-US" sz="800" dirty="0">
                <a:solidFill>
                  <a:schemeClr val="bg2">
                    <a:lumMod val="10000"/>
                  </a:schemeClr>
                </a:solidFill>
              </a:rPr>
              <a:t>x [mm]</a:t>
            </a:r>
          </a:p>
        </p:txBody>
      </p:sp>
    </p:spTree>
    <p:extLst>
      <p:ext uri="{BB962C8B-B14F-4D97-AF65-F5344CB8AC3E}">
        <p14:creationId xmlns:p14="http://schemas.microsoft.com/office/powerpoint/2010/main" val="318172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57D0FE-324B-8081-8BBC-83D1478C3EA8}"/>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0309F3CE-99BF-D346-0E6E-6BBC295547CA}"/>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5F734597-0BE6-3C48-4CF4-1A6F8F3ECCCC}"/>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16</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4DB01E4E-5C5B-A659-B5E9-666C53F11EE3}"/>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Summary</a:t>
            </a:r>
          </a:p>
        </p:txBody>
      </p:sp>
      <p:sp>
        <p:nvSpPr>
          <p:cNvPr id="6" name="Date Placeholder 10">
            <a:extLst>
              <a:ext uri="{FF2B5EF4-FFF2-40B4-BE49-F238E27FC236}">
                <a16:creationId xmlns:a16="http://schemas.microsoft.com/office/drawing/2014/main" id="{E2182E35-02C7-34E3-B765-41360F908819}"/>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7D203AB5-4BA4-C252-69CE-3197352F6384}"/>
              </a:ext>
            </a:extLst>
          </p:cNvPr>
          <p:cNvSpPr txBox="1"/>
          <p:nvPr/>
        </p:nvSpPr>
        <p:spPr bwMode="auto">
          <a:xfrm>
            <a:off x="654179" y="1099093"/>
            <a:ext cx="1017707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 combined tuning of extraction </a:t>
            </a:r>
            <a:r>
              <a:rPr lang="en-US" dirty="0" err="1"/>
              <a:t>sextupoles</a:t>
            </a:r>
            <a:r>
              <a:rPr lang="en-US" dirty="0"/>
              <a:t>, LOF octupoles, and extraction bump parameters was performed to optimize the transmission through the LSS2 line.</a:t>
            </a:r>
          </a:p>
          <a:p>
            <a:endParaRPr lang="en-US" dirty="0"/>
          </a:p>
          <a:p>
            <a:pPr marL="285750" indent="-285750">
              <a:buFont typeface="Arial" panose="020B0604020202020204" pitchFamily="34" charset="0"/>
              <a:buChar char="•"/>
            </a:pPr>
            <a:r>
              <a:rPr lang="en-US" dirty="0"/>
              <a:t>Experimental results demonstrate that this approach can achieve a reduction in beam losses at the ZS by approximately 25%,and an overall beam loss reduction along the LSS2 of about 20%, without degrading transmission efficiency.</a:t>
            </a:r>
          </a:p>
          <a:p>
            <a:endParaRPr lang="en-US" dirty="0"/>
          </a:p>
        </p:txBody>
      </p:sp>
      <p:sp>
        <p:nvSpPr>
          <p:cNvPr id="8" name="Title 2">
            <a:extLst>
              <a:ext uri="{FF2B5EF4-FFF2-40B4-BE49-F238E27FC236}">
                <a16:creationId xmlns:a16="http://schemas.microsoft.com/office/drawing/2014/main" id="{ABB57960-D2A9-22F7-CD57-69BEAF8C297E}"/>
              </a:ext>
            </a:extLst>
          </p:cNvPr>
          <p:cNvSpPr txBox="1">
            <a:spLocks/>
          </p:cNvSpPr>
          <p:nvPr/>
        </p:nvSpPr>
        <p:spPr bwMode="auto">
          <a:xfrm>
            <a:off x="407988" y="3130418"/>
            <a:ext cx="11376025" cy="1065742"/>
          </a:xfrm>
          <a:prstGeom prst="rect">
            <a:avLst/>
          </a:prstGeom>
        </p:spPr>
        <p:txBody>
          <a:bodyPr vert="horz" lIns="0" tIns="0" rIns="0" bIns="0" rtlCol="0" anchor="t" anchorCtr="0">
            <a:noAutofit/>
          </a:bodyPr>
          <a:lstStyle>
            <a:lvl1pPr algn="l" defTabSz="914400">
              <a:lnSpc>
                <a:spcPct val="90000"/>
              </a:lnSpc>
              <a:spcBef>
                <a:spcPts val="0"/>
              </a:spcBef>
              <a:buNone/>
              <a:defRPr sz="3600" b="1">
                <a:solidFill>
                  <a:schemeClr val="tx1"/>
                </a:solidFill>
                <a:latin typeface="+mj-lt"/>
                <a:ea typeface="+mj-ea"/>
                <a:cs typeface="+mj-cs"/>
              </a:defRPr>
            </a:lvl1p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Next steps</a:t>
            </a:r>
          </a:p>
        </p:txBody>
      </p:sp>
      <p:sp>
        <p:nvSpPr>
          <p:cNvPr id="9" name="TextBox 8">
            <a:extLst>
              <a:ext uri="{FF2B5EF4-FFF2-40B4-BE49-F238E27FC236}">
                <a16:creationId xmlns:a16="http://schemas.microsoft.com/office/drawing/2014/main" id="{F75343D2-E122-213F-4593-48028FE1BFFF}"/>
              </a:ext>
            </a:extLst>
          </p:cNvPr>
          <p:cNvSpPr txBox="1"/>
          <p:nvPr/>
        </p:nvSpPr>
        <p:spPr bwMode="auto">
          <a:xfrm>
            <a:off x="654179" y="3930898"/>
            <a:ext cx="1095684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Evaluate the impact of this configuration on splitting efficiency in the downstream NA beamlines to understand if this can be used on the operational beam today or on the </a:t>
            </a:r>
            <a:r>
              <a:rPr lang="en-US" dirty="0" err="1"/>
              <a:t>SHiP</a:t>
            </a:r>
            <a:r>
              <a:rPr lang="en-US" dirty="0"/>
              <a:t> beam in the future.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Perform combined tests with the crystal shadowing scheme.</a:t>
            </a:r>
          </a:p>
          <a:p>
            <a:endParaRPr lang="en-US" dirty="0"/>
          </a:p>
        </p:txBody>
      </p:sp>
    </p:spTree>
    <p:extLst>
      <p:ext uri="{BB962C8B-B14F-4D97-AF65-F5344CB8AC3E}">
        <p14:creationId xmlns:p14="http://schemas.microsoft.com/office/powerpoint/2010/main" val="258535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ctrTitle"/>
          </p:nvPr>
        </p:nvSpPr>
        <p:spPr bwMode="auto">
          <a:xfrm>
            <a:off x="2253773" y="3360420"/>
            <a:ext cx="7684453" cy="793244"/>
          </a:xfrm>
        </p:spPr>
        <p:txBody>
          <a:bodyPr/>
          <a:lstStyle/>
          <a:p>
            <a:pPr>
              <a:defRPr/>
            </a:pPr>
            <a:r>
              <a:rPr lang="en-GB" b="0" dirty="0">
                <a:latin typeface="Helvetica Neue Medium" panose="02000503000000020004" pitchFamily="2" charset="0"/>
                <a:ea typeface="Helvetica Neue Medium" panose="02000503000000020004" pitchFamily="2" charset="0"/>
                <a:cs typeface="Helvetica Neue Medium" panose="02000503000000020004" pitchFamily="2" charset="0"/>
              </a:rPr>
              <a:t>Thanks for your attention!</a:t>
            </a:r>
            <a:endParaRPr b="0"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4037799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19921410" name="Title 6"/>
          <p:cNvSpPr>
            <a:spLocks noGrp="1"/>
          </p:cNvSpPr>
          <p:nvPr>
            <p:ph type="title"/>
          </p:nvPr>
        </p:nvSpPr>
        <p:spPr bwMode="auto">
          <a:xfrm>
            <a:off x="407988" y="373593"/>
            <a:ext cx="11376025" cy="751151"/>
          </a:xfrm>
        </p:spPr>
        <p:txBody>
          <a:bodyPr/>
          <a:lstStyle/>
          <a:p>
            <a:pPr>
              <a:defRPr/>
            </a:pPr>
            <a:r>
              <a:rPr lang="en-GB" b="0" dirty="0">
                <a:latin typeface="Helvetica Neue" panose="02000503000000020004" pitchFamily="2" charset="0"/>
                <a:ea typeface="Helvetica Neue" panose="02000503000000020004" pitchFamily="2" charset="0"/>
                <a:cs typeface="Helvetica Neue" panose="02000503000000020004" pitchFamily="2" charset="0"/>
              </a:rPr>
              <a:t>Delivery for ECN3: beam parameters</a:t>
            </a:r>
            <a:endParaRPr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27115176" name="Date Placeholder 10"/>
          <p:cNvSpPr>
            <a:spLocks noGrp="1"/>
          </p:cNvSpPr>
          <p:nvPr>
            <p:ph type="dt" sz="half" idx="10"/>
          </p:nvPr>
        </p:nvSpPr>
        <p:spPr bwMode="auto">
          <a:xfrm>
            <a:off x="8875333" y="6381328"/>
            <a:ext cx="1685163" cy="365125"/>
          </a:xfrm>
        </p:spPr>
        <p:txBody>
          <a:bodyPr/>
          <a:lstStyle/>
          <a:p>
            <a:pPr>
              <a:defRPr/>
            </a:pPr>
            <a:r>
              <a:rPr lang="en-US" dirty="0">
                <a:latin typeface="Helvetica Neue" panose="02000503000000020004" pitchFamily="2" charset="0"/>
                <a:ea typeface="Helvetica Neue" panose="02000503000000020004" pitchFamily="2" charset="0"/>
                <a:cs typeface="Helvetica Neue" panose="02000503000000020004" pitchFamily="2" charset="0"/>
              </a:rPr>
              <a:t>29.04.2024</a:t>
            </a:r>
          </a:p>
        </p:txBody>
      </p:sp>
      <p:sp>
        <p:nvSpPr>
          <p:cNvPr id="1776141285" name="Footer Placeholder 11"/>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18</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AFF2AD95-90DF-6E03-15C6-A021639F01D9}"/>
              </a:ext>
            </a:extLst>
          </p:cNvPr>
          <p:cNvPicPr>
            <a:picLocks noChangeAspect="1"/>
          </p:cNvPicPr>
          <p:nvPr/>
        </p:nvPicPr>
        <p:blipFill>
          <a:blip r:embed="rId3"/>
          <a:stretch>
            <a:fillRect/>
          </a:stretch>
        </p:blipFill>
        <p:spPr>
          <a:xfrm>
            <a:off x="269397" y="1599053"/>
            <a:ext cx="6484185" cy="1327729"/>
          </a:xfrm>
          <a:prstGeom prst="rect">
            <a:avLst/>
          </a:prstGeom>
        </p:spPr>
      </p:pic>
      <p:sp>
        <p:nvSpPr>
          <p:cNvPr id="7" name="TextBox 6">
            <a:extLst>
              <a:ext uri="{FF2B5EF4-FFF2-40B4-BE49-F238E27FC236}">
                <a16:creationId xmlns:a16="http://schemas.microsoft.com/office/drawing/2014/main" id="{E4DDFA88-58B5-551F-0B85-6E2404AB04DD}"/>
              </a:ext>
            </a:extLst>
          </p:cNvPr>
          <p:cNvSpPr txBox="1"/>
          <p:nvPr/>
        </p:nvSpPr>
        <p:spPr bwMode="auto">
          <a:xfrm>
            <a:off x="155912" y="5296027"/>
            <a:ext cx="11709517" cy="830997"/>
          </a:xfrm>
          <a:prstGeom prst="rect">
            <a:avLst/>
          </a:prstGeom>
          <a:noFill/>
        </p:spPr>
        <p:txBody>
          <a:bodyPr wrap="squar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Beam delivery for ECN3 starts in SPS LSS2 with slow-extraction to TT21. Then the beam is either split at the end of TT21 and TT22 or not depending on scenario. Downstream the line it passes through the T4 target in TCC2 and P42 line until it is finally transferred to the new BDF target. </a:t>
            </a:r>
            <a:endParaRPr lang="en-RU" sz="1600" b="1" dirty="0"/>
          </a:p>
        </p:txBody>
      </p:sp>
      <p:pic>
        <p:nvPicPr>
          <p:cNvPr id="11" name="Picture 10">
            <a:extLst>
              <a:ext uri="{FF2B5EF4-FFF2-40B4-BE49-F238E27FC236}">
                <a16:creationId xmlns:a16="http://schemas.microsoft.com/office/drawing/2014/main" id="{11CDD80A-A323-693B-0514-560CB2B911AA}"/>
              </a:ext>
            </a:extLst>
          </p:cNvPr>
          <p:cNvPicPr>
            <a:picLocks noChangeAspect="1"/>
          </p:cNvPicPr>
          <p:nvPr/>
        </p:nvPicPr>
        <p:blipFill>
          <a:blip r:embed="rId4"/>
          <a:srcRect r="725"/>
          <a:stretch/>
        </p:blipFill>
        <p:spPr bwMode="auto">
          <a:xfrm>
            <a:off x="6824933" y="1717093"/>
            <a:ext cx="5270162" cy="2973401"/>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42E87550-AF89-C1B6-6B92-30E9D3C6F405}"/>
                  </a:ext>
                </a:extLst>
              </p:cNvPr>
              <p:cNvGraphicFramePr>
                <a:graphicFrameLocks noGrp="1"/>
              </p:cNvGraphicFramePr>
              <p:nvPr/>
            </p:nvGraphicFramePr>
            <p:xfrm>
              <a:off x="326566" y="3185335"/>
              <a:ext cx="6359461" cy="1362702"/>
            </p:xfrm>
            <a:graphic>
              <a:graphicData uri="http://schemas.openxmlformats.org/drawingml/2006/table">
                <a:tbl>
                  <a:tblPr firstRow="1" bandRow="1">
                    <a:tableStyleId>{66616011-9738-0579-ADF7-3CEE4CE8EEA3}</a:tableStyleId>
                  </a:tblPr>
                  <a:tblGrid>
                    <a:gridCol w="978898">
                      <a:extLst>
                        <a:ext uri="{9D8B030D-6E8A-4147-A177-3AD203B41FA5}">
                          <a16:colId xmlns:a16="http://schemas.microsoft.com/office/drawing/2014/main" val="4216524848"/>
                        </a:ext>
                      </a:extLst>
                    </a:gridCol>
                    <a:gridCol w="913016">
                      <a:extLst>
                        <a:ext uri="{9D8B030D-6E8A-4147-A177-3AD203B41FA5}">
                          <a16:colId xmlns:a16="http://schemas.microsoft.com/office/drawing/2014/main" val="1361693048"/>
                        </a:ext>
                      </a:extLst>
                    </a:gridCol>
                    <a:gridCol w="784685">
                      <a:extLst>
                        <a:ext uri="{9D8B030D-6E8A-4147-A177-3AD203B41FA5}">
                          <a16:colId xmlns:a16="http://schemas.microsoft.com/office/drawing/2014/main" val="743271710"/>
                        </a:ext>
                      </a:extLst>
                    </a:gridCol>
                    <a:gridCol w="957498">
                      <a:extLst>
                        <a:ext uri="{9D8B030D-6E8A-4147-A177-3AD203B41FA5}">
                          <a16:colId xmlns:a16="http://schemas.microsoft.com/office/drawing/2014/main" val="1461721881"/>
                        </a:ext>
                      </a:extLst>
                    </a:gridCol>
                    <a:gridCol w="940965">
                      <a:extLst>
                        <a:ext uri="{9D8B030D-6E8A-4147-A177-3AD203B41FA5}">
                          <a16:colId xmlns:a16="http://schemas.microsoft.com/office/drawing/2014/main" val="428857784"/>
                        </a:ext>
                      </a:extLst>
                    </a:gridCol>
                    <a:gridCol w="973365">
                      <a:extLst>
                        <a:ext uri="{9D8B030D-6E8A-4147-A177-3AD203B41FA5}">
                          <a16:colId xmlns:a16="http://schemas.microsoft.com/office/drawing/2014/main" val="3953165891"/>
                        </a:ext>
                      </a:extLst>
                    </a:gridCol>
                    <a:gridCol w="811034">
                      <a:extLst>
                        <a:ext uri="{9D8B030D-6E8A-4147-A177-3AD203B41FA5}">
                          <a16:colId xmlns:a16="http://schemas.microsoft.com/office/drawing/2014/main" val="3135903734"/>
                        </a:ext>
                      </a:extLst>
                    </a:gridCol>
                  </a:tblGrid>
                  <a:tr h="483231">
                    <a:tc>
                      <a:txBody>
                        <a:bodyPr/>
                        <a:lstStyle/>
                        <a:p>
                          <a:endParaRPr lang="en-US" sz="1000" dirty="0"/>
                        </a:p>
                      </a:txBody>
                      <a:tcPr anchor="ctr">
                        <a:solidFill>
                          <a:srgbClr val="1D55A0"/>
                        </a:solidFill>
                      </a:tcPr>
                    </a:tc>
                    <a:tc>
                      <a:txBody>
                        <a:bodyPr/>
                        <a:lstStyle/>
                        <a:p>
                          <a:r>
                            <a:rPr lang="en-US" sz="1000" b="0" dirty="0"/>
                            <a:t>Momentum [GeV/c]</a:t>
                          </a:r>
                        </a:p>
                      </a:txBody>
                      <a:tcPr anchor="ctr">
                        <a:solidFill>
                          <a:srgbClr val="1D55A0"/>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effectLst/>
                              <a:latin typeface="Helvetica Neue" panose="02000503000000020004" pitchFamily="2" charset="0"/>
                              <a:ea typeface="Helvetica Neue" panose="02000503000000020004" pitchFamily="2" charset="0"/>
                              <a:cs typeface="Helvetica Neue" panose="02000503000000020004" pitchFamily="2" charset="0"/>
                            </a:rPr>
                            <a:t>Spiral step [mm]</a:t>
                          </a:r>
                        </a:p>
                      </a:txBody>
                      <a:tcPr anchor="ctr">
                        <a:solidFill>
                          <a:srgbClr val="1D55A0"/>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𝜀</m:t>
                                  </m:r>
                                </m:e>
                                <m:sub>
                                  <m:r>
                                    <a:rPr lang="en-US" sz="1000" b="0" i="1" smtClean="0">
                                      <a:latin typeface="Cambria Math" panose="02040503050406030204" pitchFamily="18" charset="0"/>
                                    </a:rPr>
                                    <m:t>𝑛𝑦</m:t>
                                  </m:r>
                                </m:sub>
                              </m:sSub>
                            </m:oMath>
                          </a14:m>
                          <a:r>
                            <a:rPr lang="en-US" sz="1000" b="0" dirty="0">
                              <a:effectLst/>
                            </a:rPr>
                            <a:t> extraction</a:t>
                          </a:r>
                          <a:br>
                            <a:rPr lang="en-US" sz="1000" b="0" dirty="0">
                              <a:effectLst/>
                            </a:rPr>
                          </a:br>
                          <a:r>
                            <a:rPr lang="en-GB" sz="1000" b="0" dirty="0">
                              <a:effectLst/>
                            </a:rPr>
                            <a:t>[mm </a:t>
                          </a:r>
                          <a:r>
                            <a:rPr lang="en-GB" sz="1000" b="0" dirty="0" err="1">
                              <a:effectLst/>
                            </a:rPr>
                            <a:t>mrad</a:t>
                          </a:r>
                          <a:r>
                            <a:rPr lang="en-GB" sz="1000" b="0" dirty="0">
                              <a:effectLst/>
                            </a:rPr>
                            <a:t>]</a:t>
                          </a:r>
                          <a:endParaRPr lang="en-US" sz="10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solidFill>
                          <a:srgbClr val="1D55A0"/>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𝜀</m:t>
                                  </m:r>
                                </m:e>
                                <m:sub>
                                  <m:r>
                                    <a:rPr lang="en-US" sz="1000" b="0" i="1" smtClean="0">
                                      <a:latin typeface="Cambria Math" panose="02040503050406030204" pitchFamily="18" charset="0"/>
                                    </a:rPr>
                                    <m:t>𝑛𝑦</m:t>
                                  </m:r>
                                </m:sub>
                              </m:sSub>
                            </m:oMath>
                          </a14:m>
                          <a:r>
                            <a:rPr lang="en-US" sz="1000" b="0" dirty="0">
                              <a:effectLst/>
                            </a:rPr>
                            <a:t> TCC2</a:t>
                          </a:r>
                          <a:br>
                            <a:rPr lang="en-US" sz="1000" b="0" dirty="0">
                              <a:effectLst/>
                            </a:rPr>
                          </a:br>
                          <a:r>
                            <a:rPr lang="en-GB" sz="1000" b="0" dirty="0">
                              <a:effectLst/>
                            </a:rPr>
                            <a:t>[mm </a:t>
                          </a:r>
                          <a:r>
                            <a:rPr lang="en-GB" sz="1000" b="0" dirty="0" err="1">
                              <a:effectLst/>
                            </a:rPr>
                            <a:t>mrad</a:t>
                          </a:r>
                          <a:r>
                            <a:rPr lang="en-GB" sz="1000" b="0" dirty="0">
                              <a:effectLst/>
                            </a:rPr>
                            <a:t>]</a:t>
                          </a:r>
                          <a:endParaRPr lang="en-US" sz="10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solidFill>
                          <a:srgbClr val="1D55A0"/>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000" b="0" dirty="0">
                              <a:effectLst/>
                            </a:rPr>
                            <a:t>Intensity per spill [10</a:t>
                          </a:r>
                          <a:r>
                            <a:rPr lang="en-GB" sz="1000" b="0" baseline="30000" dirty="0">
                              <a:effectLst/>
                            </a:rPr>
                            <a:t>13</a:t>
                          </a:r>
                          <a:r>
                            <a:rPr lang="en-GB" sz="1000" b="0" dirty="0">
                              <a:effectLst/>
                            </a:rPr>
                            <a:t>]</a:t>
                          </a:r>
                          <a:endParaRPr lang="en-US" sz="10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solidFill>
                          <a:srgbClr val="1D55A0"/>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effectLst/>
                              <a:latin typeface="Helvetica Neue" panose="02000503000000020004" pitchFamily="2" charset="0"/>
                              <a:ea typeface="Helvetica Neue" panose="02000503000000020004" pitchFamily="2" charset="0"/>
                              <a:cs typeface="Helvetica Neue" panose="02000503000000020004" pitchFamily="2" charset="0"/>
                            </a:rPr>
                            <a:t>Spill length [s]</a:t>
                          </a:r>
                        </a:p>
                      </a:txBody>
                      <a:tcPr anchor="ctr">
                        <a:solidFill>
                          <a:srgbClr val="1D55A0"/>
                        </a:solidFill>
                      </a:tcPr>
                    </a:tc>
                    <a:extLst>
                      <a:ext uri="{0D108BD9-81ED-4DB2-BD59-A6C34878D82A}">
                        <a16:rowId xmlns:a16="http://schemas.microsoft.com/office/drawing/2014/main" val="1989402926"/>
                      </a:ext>
                    </a:extLst>
                  </a:tr>
                  <a:tr h="349000">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SFTPRO (Shared)</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400</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15</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5 (8)*</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1.4-4.75**</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0.22</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&gt;4.5</a:t>
                          </a:r>
                        </a:p>
                      </a:txBody>
                      <a:tcPr anchor="ctr"/>
                    </a:tc>
                    <a:extLst>
                      <a:ext uri="{0D108BD9-81ED-4DB2-BD59-A6C34878D82A}">
                        <a16:rowId xmlns:a16="http://schemas.microsoft.com/office/drawing/2014/main" val="1791787889"/>
                      </a:ext>
                    </a:extLst>
                  </a:tr>
                  <a:tr h="483231">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ECN3 (Dedicated)</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400</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15</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8</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8</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latin typeface="Helvetica Neue" panose="02000503000000020004" pitchFamily="2" charset="0"/>
                              <a:ea typeface="Helvetica Neue" panose="02000503000000020004" pitchFamily="2" charset="0"/>
                              <a:cs typeface="Helvetica Neue" panose="02000503000000020004" pitchFamily="2" charset="0"/>
                            </a:rPr>
                            <a:t>0.05 – 4</a:t>
                          </a:r>
                          <a:endParaRPr lang="en-US" sz="100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a:latin typeface="Helvetica Neue" panose="02000503000000020004" pitchFamily="2" charset="0"/>
                              <a:ea typeface="Helvetica Neue" panose="02000503000000020004" pitchFamily="2" charset="0"/>
                              <a:cs typeface="Helvetica Neue" panose="02000503000000020004" pitchFamily="2" charset="0"/>
                            </a:rPr>
                            <a:t>&gt;1</a:t>
                          </a:r>
                        </a:p>
                      </a:txBody>
                      <a:tcPr anchor="ctr"/>
                    </a:tc>
                    <a:extLst>
                      <a:ext uri="{0D108BD9-81ED-4DB2-BD59-A6C34878D82A}">
                        <a16:rowId xmlns:a16="http://schemas.microsoft.com/office/drawing/2014/main" val="596645871"/>
                      </a:ext>
                    </a:extLst>
                  </a:tr>
                </a:tbl>
              </a:graphicData>
            </a:graphic>
          </p:graphicFrame>
        </mc:Choice>
        <mc:Fallback xmlns="">
          <p:graphicFrame>
            <p:nvGraphicFramePr>
              <p:cNvPr id="6" name="Table 5">
                <a:extLst>
                  <a:ext uri="{FF2B5EF4-FFF2-40B4-BE49-F238E27FC236}">
                    <a16:creationId xmlns:a16="http://schemas.microsoft.com/office/drawing/2014/main" id="{42E87550-AF89-C1B6-6B92-30E9D3C6F405}"/>
                  </a:ext>
                </a:extLst>
              </p:cNvPr>
              <p:cNvGraphicFramePr>
                <a:graphicFrameLocks noGrp="1"/>
              </p:cNvGraphicFramePr>
              <p:nvPr>
                <p:extLst>
                  <p:ext uri="{D42A27DB-BD31-4B8C-83A1-F6EECF244321}">
                    <p14:modId xmlns:p14="http://schemas.microsoft.com/office/powerpoint/2010/main" val="1832014403"/>
                  </p:ext>
                </p:extLst>
              </p:nvPr>
            </p:nvGraphicFramePr>
            <p:xfrm>
              <a:off x="326566" y="3185335"/>
              <a:ext cx="6359461" cy="1362702"/>
            </p:xfrm>
            <a:graphic>
              <a:graphicData uri="http://schemas.openxmlformats.org/drawingml/2006/table">
                <a:tbl>
                  <a:tblPr firstRow="1" bandRow="1">
                    <a:tableStyleId>{66616011-9738-0579-ADF7-3CEE4CE8EEA3}</a:tableStyleId>
                  </a:tblPr>
                  <a:tblGrid>
                    <a:gridCol w="978898">
                      <a:extLst>
                        <a:ext uri="{9D8B030D-6E8A-4147-A177-3AD203B41FA5}">
                          <a16:colId xmlns:a16="http://schemas.microsoft.com/office/drawing/2014/main" val="4216524848"/>
                        </a:ext>
                      </a:extLst>
                    </a:gridCol>
                    <a:gridCol w="913016">
                      <a:extLst>
                        <a:ext uri="{9D8B030D-6E8A-4147-A177-3AD203B41FA5}">
                          <a16:colId xmlns:a16="http://schemas.microsoft.com/office/drawing/2014/main" val="1361693048"/>
                        </a:ext>
                      </a:extLst>
                    </a:gridCol>
                    <a:gridCol w="784685">
                      <a:extLst>
                        <a:ext uri="{9D8B030D-6E8A-4147-A177-3AD203B41FA5}">
                          <a16:colId xmlns:a16="http://schemas.microsoft.com/office/drawing/2014/main" val="743271710"/>
                        </a:ext>
                      </a:extLst>
                    </a:gridCol>
                    <a:gridCol w="957498">
                      <a:extLst>
                        <a:ext uri="{9D8B030D-6E8A-4147-A177-3AD203B41FA5}">
                          <a16:colId xmlns:a16="http://schemas.microsoft.com/office/drawing/2014/main" val="1461721881"/>
                        </a:ext>
                      </a:extLst>
                    </a:gridCol>
                    <a:gridCol w="940965">
                      <a:extLst>
                        <a:ext uri="{9D8B030D-6E8A-4147-A177-3AD203B41FA5}">
                          <a16:colId xmlns:a16="http://schemas.microsoft.com/office/drawing/2014/main" val="428857784"/>
                        </a:ext>
                      </a:extLst>
                    </a:gridCol>
                    <a:gridCol w="973365">
                      <a:extLst>
                        <a:ext uri="{9D8B030D-6E8A-4147-A177-3AD203B41FA5}">
                          <a16:colId xmlns:a16="http://schemas.microsoft.com/office/drawing/2014/main" val="3953165891"/>
                        </a:ext>
                      </a:extLst>
                    </a:gridCol>
                    <a:gridCol w="811034">
                      <a:extLst>
                        <a:ext uri="{9D8B030D-6E8A-4147-A177-3AD203B41FA5}">
                          <a16:colId xmlns:a16="http://schemas.microsoft.com/office/drawing/2014/main" val="3135903734"/>
                        </a:ext>
                      </a:extLst>
                    </a:gridCol>
                  </a:tblGrid>
                  <a:tr h="483231">
                    <a:tc>
                      <a:txBody>
                        <a:bodyPr/>
                        <a:lstStyle/>
                        <a:p>
                          <a:endParaRPr lang="en-US" sz="1000" dirty="0"/>
                        </a:p>
                      </a:txBody>
                      <a:tcPr anchor="ctr">
                        <a:solidFill>
                          <a:srgbClr val="1D55A0"/>
                        </a:solidFill>
                      </a:tcPr>
                    </a:tc>
                    <a:tc>
                      <a:txBody>
                        <a:bodyPr/>
                        <a:lstStyle/>
                        <a:p>
                          <a:r>
                            <a:rPr lang="en-US" sz="1000" b="0" dirty="0"/>
                            <a:t>Momentum [GeV/c]</a:t>
                          </a:r>
                        </a:p>
                      </a:txBody>
                      <a:tcPr anchor="ctr">
                        <a:solidFill>
                          <a:srgbClr val="1D55A0"/>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effectLst/>
                              <a:latin typeface="Helvetica Neue" panose="02000503000000020004" pitchFamily="2" charset="0"/>
                              <a:ea typeface="Helvetica Neue" panose="02000503000000020004" pitchFamily="2" charset="0"/>
                              <a:cs typeface="Helvetica Neue" panose="02000503000000020004" pitchFamily="2" charset="0"/>
                            </a:rPr>
                            <a:t>Spiral step [mm]</a:t>
                          </a:r>
                        </a:p>
                      </a:txBody>
                      <a:tcPr anchor="ctr">
                        <a:solidFill>
                          <a:srgbClr val="1D55A0"/>
                        </a:solidFill>
                      </a:tcPr>
                    </a:tc>
                    <a:tc>
                      <a:txBody>
                        <a:bodyPr/>
                        <a:lstStyle/>
                        <a:p>
                          <a:endParaRPr lang="en-US"/>
                        </a:p>
                      </a:txBody>
                      <a:tcPr anchor="ctr">
                        <a:blipFill>
                          <a:blip r:embed="rId5"/>
                          <a:stretch>
                            <a:fillRect l="-278947" r="-285526" b="-182051"/>
                          </a:stretch>
                        </a:blipFill>
                      </a:tcPr>
                    </a:tc>
                    <a:tc>
                      <a:txBody>
                        <a:bodyPr/>
                        <a:lstStyle/>
                        <a:p>
                          <a:endParaRPr lang="en-US"/>
                        </a:p>
                      </a:txBody>
                      <a:tcPr anchor="ctr">
                        <a:blipFill>
                          <a:blip r:embed="rId5"/>
                          <a:stretch>
                            <a:fillRect l="-389189" r="-193243" b="-182051"/>
                          </a:stretch>
                        </a:blip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000" b="0" dirty="0">
                              <a:effectLst/>
                            </a:rPr>
                            <a:t>Intensity per spill [10</a:t>
                          </a:r>
                          <a:r>
                            <a:rPr lang="en-GB" sz="1000" b="0" baseline="30000" dirty="0">
                              <a:effectLst/>
                            </a:rPr>
                            <a:t>13</a:t>
                          </a:r>
                          <a:r>
                            <a:rPr lang="en-GB" sz="1000" b="0" dirty="0">
                              <a:effectLst/>
                            </a:rPr>
                            <a:t>]</a:t>
                          </a:r>
                          <a:endParaRPr lang="en-US" sz="10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solidFill>
                          <a:srgbClr val="1D55A0"/>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effectLst/>
                              <a:latin typeface="Helvetica Neue" panose="02000503000000020004" pitchFamily="2" charset="0"/>
                              <a:ea typeface="Helvetica Neue" panose="02000503000000020004" pitchFamily="2" charset="0"/>
                              <a:cs typeface="Helvetica Neue" panose="02000503000000020004" pitchFamily="2" charset="0"/>
                            </a:rPr>
                            <a:t>Spill length [s]</a:t>
                          </a:r>
                        </a:p>
                      </a:txBody>
                      <a:tcPr anchor="ctr">
                        <a:solidFill>
                          <a:srgbClr val="1D55A0"/>
                        </a:solidFill>
                      </a:tcPr>
                    </a:tc>
                    <a:extLst>
                      <a:ext uri="{0D108BD9-81ED-4DB2-BD59-A6C34878D82A}">
                        <a16:rowId xmlns:a16="http://schemas.microsoft.com/office/drawing/2014/main" val="1989402926"/>
                      </a:ext>
                    </a:extLst>
                  </a:tr>
                  <a:tr h="396240">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SFTPRO (Shared)</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400</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15</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5 (8)*</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1.4-4.75**</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0.22</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&gt;4.5</a:t>
                          </a:r>
                        </a:p>
                      </a:txBody>
                      <a:tcPr anchor="ctr"/>
                    </a:tc>
                    <a:extLst>
                      <a:ext uri="{0D108BD9-81ED-4DB2-BD59-A6C34878D82A}">
                        <a16:rowId xmlns:a16="http://schemas.microsoft.com/office/drawing/2014/main" val="1791787889"/>
                      </a:ext>
                    </a:extLst>
                  </a:tr>
                  <a:tr h="483231">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ECN3 (Dedicated)</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400</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15</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8</a:t>
                          </a:r>
                        </a:p>
                      </a:txBody>
                      <a:tcPr anchor="ctr"/>
                    </a:tc>
                    <a:tc>
                      <a:txBody>
                        <a:bodyPr/>
                        <a:lstStyle/>
                        <a:p>
                          <a:pPr algn="ctr"/>
                          <a:r>
                            <a:rPr lang="en-US" sz="1000" dirty="0">
                              <a:latin typeface="Helvetica Neue" panose="02000503000000020004" pitchFamily="2" charset="0"/>
                              <a:ea typeface="Helvetica Neue" panose="02000503000000020004" pitchFamily="2" charset="0"/>
                              <a:cs typeface="Helvetica Neue" panose="02000503000000020004" pitchFamily="2" charset="0"/>
                            </a:rPr>
                            <a:t>8</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latin typeface="Helvetica Neue" panose="02000503000000020004" pitchFamily="2" charset="0"/>
                              <a:ea typeface="Helvetica Neue" panose="02000503000000020004" pitchFamily="2" charset="0"/>
                              <a:cs typeface="Helvetica Neue" panose="02000503000000020004" pitchFamily="2" charset="0"/>
                            </a:rPr>
                            <a:t>0.05 – 4</a:t>
                          </a:r>
                          <a:endParaRPr lang="en-US" sz="100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a:latin typeface="Helvetica Neue" panose="02000503000000020004" pitchFamily="2" charset="0"/>
                              <a:ea typeface="Helvetica Neue" panose="02000503000000020004" pitchFamily="2" charset="0"/>
                              <a:cs typeface="Helvetica Neue" panose="02000503000000020004" pitchFamily="2" charset="0"/>
                            </a:rPr>
                            <a:t>&gt;1</a:t>
                          </a:r>
                        </a:p>
                      </a:txBody>
                      <a:tcPr anchor="ctr"/>
                    </a:tc>
                    <a:extLst>
                      <a:ext uri="{0D108BD9-81ED-4DB2-BD59-A6C34878D82A}">
                        <a16:rowId xmlns:a16="http://schemas.microsoft.com/office/drawing/2014/main" val="596645871"/>
                      </a:ext>
                    </a:extLst>
                  </a:tr>
                </a:tbl>
              </a:graphicData>
            </a:graphic>
          </p:graphicFrame>
        </mc:Fallback>
      </mc:AlternateContent>
      <p:sp>
        <p:nvSpPr>
          <p:cNvPr id="16" name="TextBox 15">
            <a:extLst>
              <a:ext uri="{FF2B5EF4-FFF2-40B4-BE49-F238E27FC236}">
                <a16:creationId xmlns:a16="http://schemas.microsoft.com/office/drawing/2014/main" id="{51232A23-A585-7DD2-971A-9AEF9BE09C9E}"/>
              </a:ext>
            </a:extLst>
          </p:cNvPr>
          <p:cNvSpPr txBox="1"/>
          <p:nvPr/>
        </p:nvSpPr>
        <p:spPr bwMode="auto">
          <a:xfrm>
            <a:off x="326566" y="4607237"/>
            <a:ext cx="5428282" cy="461665"/>
          </a:xfrm>
          <a:prstGeom prst="rect">
            <a:avLst/>
          </a:prstGeom>
          <a:noFill/>
        </p:spPr>
        <p:txBody>
          <a:bodyPr wrap="square">
            <a:spAutoFit/>
          </a:bodyPr>
          <a:lstStyle/>
          <a:p>
            <a:r>
              <a:rPr lang="en-US" sz="800" dirty="0">
                <a:latin typeface="Helvetica Neue" panose="02000503000000020004" pitchFamily="2" charset="0"/>
                <a:ea typeface="Helvetica Neue" panose="02000503000000020004" pitchFamily="2" charset="0"/>
                <a:cs typeface="Helvetica Neue" panose="02000503000000020004" pitchFamily="2" charset="0"/>
              </a:rPr>
              <a:t>* operational emittance (maximum achievable)</a:t>
            </a:r>
          </a:p>
          <a:p>
            <a:r>
              <a:rPr lang="en-US" sz="800" dirty="0">
                <a:latin typeface="Helvetica Neue" panose="02000503000000020004" pitchFamily="2" charset="0"/>
                <a:ea typeface="Helvetica Neue" panose="02000503000000020004" pitchFamily="2" charset="0"/>
                <a:cs typeface="Helvetica Neue" panose="02000503000000020004" pitchFamily="2" charset="0"/>
              </a:rPr>
              <a:t>** depends on the sharing in the splitters</a:t>
            </a:r>
            <a:endParaRPr lang="en-US" sz="800" dirty="0"/>
          </a:p>
          <a:p>
            <a:endParaRPr lang="en-US" sz="800" dirty="0"/>
          </a:p>
        </p:txBody>
      </p:sp>
    </p:spTree>
    <p:extLst>
      <p:ext uri="{BB962C8B-B14F-4D97-AF65-F5344CB8AC3E}">
        <p14:creationId xmlns:p14="http://schemas.microsoft.com/office/powerpoint/2010/main" val="2888214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EFE1329-40D3-6AC4-31A7-DA75B07D4D85}"/>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5C19CD6D-BAAA-7EAD-4346-5296B0C28B7D}"/>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A9BE0E75-2175-8277-5482-4DC058777F05}"/>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19</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3A4E934B-4D0D-A62A-D73D-CA4670A69DF4}"/>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Extraction loss optimization: First tests</a:t>
            </a:r>
          </a:p>
        </p:txBody>
      </p:sp>
      <p:sp>
        <p:nvSpPr>
          <p:cNvPr id="6" name="Date Placeholder 10">
            <a:extLst>
              <a:ext uri="{FF2B5EF4-FFF2-40B4-BE49-F238E27FC236}">
                <a16:creationId xmlns:a16="http://schemas.microsoft.com/office/drawing/2014/main" id="{6501B357-EBA4-1FE3-67BC-2C18FFA9134E}"/>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AC5017E7-3412-11D9-64D9-5A45E962744F}"/>
              </a:ext>
            </a:extLst>
          </p:cNvPr>
          <p:cNvSpPr txBox="1"/>
          <p:nvPr/>
        </p:nvSpPr>
        <p:spPr bwMode="auto">
          <a:xfrm>
            <a:off x="6488625" y="1507341"/>
            <a:ext cx="5590885" cy="1754326"/>
          </a:xfrm>
          <a:prstGeom prst="rect">
            <a:avLst/>
          </a:prstGeom>
          <a:noFill/>
        </p:spPr>
        <p:txBody>
          <a:bodyPr wrap="square" rtlCol="0">
            <a:spAutoFit/>
          </a:bodyPr>
          <a:lstStyle/>
          <a:p>
            <a:r>
              <a:rPr lang="en-US" dirty="0"/>
              <a:t>The approach was iterative:</a:t>
            </a:r>
          </a:p>
          <a:p>
            <a:pPr marL="800100" lvl="1" indent="-342900">
              <a:buFont typeface="+mj-lt"/>
              <a:buAutoNum type="arabicPeriod"/>
            </a:pPr>
            <a:r>
              <a:rPr lang="en-US" dirty="0"/>
              <a:t>Increase spiral step with </a:t>
            </a:r>
            <a:r>
              <a:rPr lang="en-US" dirty="0" err="1"/>
              <a:t>sextupoles</a:t>
            </a:r>
            <a:r>
              <a:rPr lang="en-US" dirty="0"/>
              <a:t> as much as possible</a:t>
            </a:r>
          </a:p>
          <a:p>
            <a:pPr marL="800100" lvl="1" indent="-342900">
              <a:buFont typeface="+mj-lt"/>
              <a:buAutoNum type="arabicPeriod"/>
            </a:pPr>
            <a:r>
              <a:rPr lang="en-US" dirty="0"/>
              <a:t>Fold the beam with octupoles to reduce the beam size</a:t>
            </a:r>
          </a:p>
          <a:p>
            <a:pPr marL="800100" lvl="1" indent="-342900">
              <a:buFont typeface="+mj-lt"/>
              <a:buAutoNum type="arabicPeriod"/>
            </a:pPr>
            <a:r>
              <a:rPr lang="en-US" dirty="0"/>
              <a:t>Steer the beam if needed</a:t>
            </a:r>
          </a:p>
        </p:txBody>
      </p:sp>
      <p:sp>
        <p:nvSpPr>
          <p:cNvPr id="8" name="TextBox 7">
            <a:extLst>
              <a:ext uri="{FF2B5EF4-FFF2-40B4-BE49-F238E27FC236}">
                <a16:creationId xmlns:a16="http://schemas.microsoft.com/office/drawing/2014/main" id="{21750CD3-8ACB-1D62-647F-44D9628ECFFA}"/>
              </a:ext>
            </a:extLst>
          </p:cNvPr>
          <p:cNvSpPr txBox="1"/>
          <p:nvPr/>
        </p:nvSpPr>
        <p:spPr bwMode="auto">
          <a:xfrm>
            <a:off x="6553779" y="4519662"/>
            <a:ext cx="5638221" cy="830997"/>
          </a:xfrm>
          <a:prstGeom prst="rect">
            <a:avLst/>
          </a:prstGeom>
          <a:noFill/>
        </p:spPr>
        <p:txBody>
          <a:bodyPr wrap="square">
            <a:spAutoFit/>
          </a:bodyPr>
          <a:lstStyle/>
          <a:p>
            <a:r>
              <a:rPr lang="en-US" sz="1600" b="1" dirty="0"/>
              <a:t>Finally, we managed to transfer the beam through the entire LSS2 without significant beam loss increase at the QD.219.  </a:t>
            </a:r>
          </a:p>
        </p:txBody>
      </p:sp>
      <p:grpSp>
        <p:nvGrpSpPr>
          <p:cNvPr id="17" name="Group 16">
            <a:extLst>
              <a:ext uri="{FF2B5EF4-FFF2-40B4-BE49-F238E27FC236}">
                <a16:creationId xmlns:a16="http://schemas.microsoft.com/office/drawing/2014/main" id="{5172EDBE-BC2A-707C-4C67-F919CAE60354}"/>
              </a:ext>
            </a:extLst>
          </p:cNvPr>
          <p:cNvGrpSpPr/>
          <p:nvPr/>
        </p:nvGrpSpPr>
        <p:grpSpPr>
          <a:xfrm>
            <a:off x="65154" y="996094"/>
            <a:ext cx="6423471" cy="5138777"/>
            <a:chOff x="65154" y="996094"/>
            <a:chExt cx="6423471" cy="5138777"/>
          </a:xfrm>
        </p:grpSpPr>
        <p:pic>
          <p:nvPicPr>
            <p:cNvPr id="3" name="Picture 2">
              <a:extLst>
                <a:ext uri="{FF2B5EF4-FFF2-40B4-BE49-F238E27FC236}">
                  <a16:creationId xmlns:a16="http://schemas.microsoft.com/office/drawing/2014/main" id="{2C6CDCEA-CB01-A96D-A09E-5AC4C2C41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154" y="996094"/>
              <a:ext cx="6423471" cy="5138777"/>
            </a:xfrm>
            <a:prstGeom prst="rect">
              <a:avLst/>
            </a:prstGeom>
          </p:spPr>
        </p:pic>
        <p:sp>
          <p:nvSpPr>
            <p:cNvPr id="16" name="Rectangle 15">
              <a:extLst>
                <a:ext uri="{FF2B5EF4-FFF2-40B4-BE49-F238E27FC236}">
                  <a16:creationId xmlns:a16="http://schemas.microsoft.com/office/drawing/2014/main" id="{8D40E1FF-7A74-D575-8B55-360619084785}"/>
                </a:ext>
              </a:extLst>
            </p:cNvPr>
            <p:cNvSpPr/>
            <p:nvPr/>
          </p:nvSpPr>
          <p:spPr>
            <a:xfrm>
              <a:off x="3366655" y="4000500"/>
              <a:ext cx="2729345" cy="18599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876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38A73A4-CDA1-CC32-53CE-9B5B020724EF}"/>
            </a:ext>
          </a:extLst>
        </p:cNvPr>
        <p:cNvGrpSpPr/>
        <p:nvPr/>
      </p:nvGrpSpPr>
      <p:grpSpPr bwMode="auto">
        <a:xfrm>
          <a:off x="0" y="0"/>
          <a:ext cx="0" cy="0"/>
          <a:chOff x="0" y="0"/>
          <a:chExt cx="0" cy="0"/>
        </a:xfrm>
      </p:grpSpPr>
      <p:sp>
        <p:nvSpPr>
          <p:cNvPr id="919921410" name="Title 6">
            <a:extLst>
              <a:ext uri="{FF2B5EF4-FFF2-40B4-BE49-F238E27FC236}">
                <a16:creationId xmlns:a16="http://schemas.microsoft.com/office/drawing/2014/main" id="{08CAE151-C92F-0BCA-4EE5-B6821B7B303F}"/>
              </a:ext>
            </a:extLst>
          </p:cNvPr>
          <p:cNvSpPr>
            <a:spLocks noGrp="1"/>
          </p:cNvSpPr>
          <p:nvPr>
            <p:ph type="title"/>
          </p:nvPr>
        </p:nvSpPr>
        <p:spPr bwMode="auto">
          <a:xfrm>
            <a:off x="407988" y="373593"/>
            <a:ext cx="11376025" cy="751151"/>
          </a:xfrm>
        </p:spPr>
        <p:txBody>
          <a:bodyPr/>
          <a:lstStyle/>
          <a:p>
            <a:pPr>
              <a:defRPr/>
            </a:pPr>
            <a:r>
              <a:rPr lang="en-GB" b="0" dirty="0">
                <a:latin typeface="Helvetica Neue" panose="02000503000000020004" pitchFamily="2" charset="0"/>
                <a:ea typeface="Helvetica Neue" panose="02000503000000020004" pitchFamily="2" charset="0"/>
                <a:cs typeface="Helvetica Neue" panose="02000503000000020004" pitchFamily="2" charset="0"/>
              </a:rPr>
              <a:t>CERN’s North Area and HI-ECN3 project</a:t>
            </a:r>
            <a:endParaRPr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27115176" name="Date Placeholder 10">
            <a:extLst>
              <a:ext uri="{FF2B5EF4-FFF2-40B4-BE49-F238E27FC236}">
                <a16:creationId xmlns:a16="http://schemas.microsoft.com/office/drawing/2014/main" id="{25194F41-3A2E-BBB7-3A26-96D91E9980FE}"/>
              </a:ext>
            </a:extLst>
          </p:cNvPr>
          <p:cNvSpPr>
            <a:spLocks noGrp="1"/>
          </p:cNvSpPr>
          <p:nvPr>
            <p:ph type="dt" sz="half" idx="10"/>
          </p:nvPr>
        </p:nvSpPr>
        <p:spPr bwMode="auto">
          <a:xfrm>
            <a:off x="8875333" y="6381328"/>
            <a:ext cx="1685163" cy="365125"/>
          </a:xfrm>
        </p:spPr>
        <p:txBody>
          <a:bodyPr/>
          <a:lstStyle/>
          <a:p>
            <a:pPr>
              <a:defRPr/>
            </a:pPr>
            <a:r>
              <a:rPr lang="en-US" dirty="0">
                <a:latin typeface="Helvetica Neue" panose="02000503000000020004" pitchFamily="2" charset="0"/>
                <a:ea typeface="Helvetica Neue" panose="02000503000000020004" pitchFamily="2" charset="0"/>
                <a:cs typeface="Helvetica Neue" panose="02000503000000020004" pitchFamily="2" charset="0"/>
              </a:rPr>
              <a:t>29.04.2024</a:t>
            </a:r>
          </a:p>
        </p:txBody>
      </p:sp>
      <p:sp>
        <p:nvSpPr>
          <p:cNvPr id="1776141285" name="Footer Placeholder 11">
            <a:extLst>
              <a:ext uri="{FF2B5EF4-FFF2-40B4-BE49-F238E27FC236}">
                <a16:creationId xmlns:a16="http://schemas.microsoft.com/office/drawing/2014/main" id="{16F5D048-374D-2443-6EBA-927105EB9EC5}"/>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DD40E476-E77C-DADF-81A0-DB53FB794C2C}"/>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2</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776141255" name="Group 1776141254">
            <a:extLst>
              <a:ext uri="{FF2B5EF4-FFF2-40B4-BE49-F238E27FC236}">
                <a16:creationId xmlns:a16="http://schemas.microsoft.com/office/drawing/2014/main" id="{16F74EA8-21F2-78A2-A004-6DCA2C2D27B3}"/>
              </a:ext>
            </a:extLst>
          </p:cNvPr>
          <p:cNvGrpSpPr/>
          <p:nvPr/>
        </p:nvGrpSpPr>
        <p:grpSpPr>
          <a:xfrm>
            <a:off x="6068291" y="1031951"/>
            <a:ext cx="5846619" cy="4131177"/>
            <a:chOff x="2909454" y="837987"/>
            <a:chExt cx="5846619" cy="4131177"/>
          </a:xfrm>
          <a:effectLst>
            <a:outerShdw blurRad="63500" sx="102000" sy="102000" algn="ctr" rotWithShape="0">
              <a:prstClr val="black">
                <a:alpha val="40000"/>
              </a:prstClr>
            </a:outerShdw>
          </a:effectLst>
        </p:grpSpPr>
        <p:pic>
          <p:nvPicPr>
            <p:cNvPr id="58" name="Picture 57">
              <a:extLst>
                <a:ext uri="{FF2B5EF4-FFF2-40B4-BE49-F238E27FC236}">
                  <a16:creationId xmlns:a16="http://schemas.microsoft.com/office/drawing/2014/main" id="{9CC876E2-CFE4-F62D-D3D8-EE2DAAE2215D}"/>
                </a:ext>
              </a:extLst>
            </p:cNvPr>
            <p:cNvPicPr>
              <a:picLocks noChangeAspect="1"/>
            </p:cNvPicPr>
            <p:nvPr/>
          </p:nvPicPr>
          <p:blipFill>
            <a:blip r:embed="rId3"/>
            <a:srcRect l="13728" r="17888" b="5842"/>
            <a:stretch>
              <a:fillRect/>
            </a:stretch>
          </p:blipFill>
          <p:spPr>
            <a:xfrm>
              <a:off x="2909454" y="837987"/>
              <a:ext cx="5846619" cy="4131177"/>
            </a:xfrm>
            <a:prstGeom prst="rect">
              <a:avLst/>
            </a:prstGeom>
          </p:spPr>
        </p:pic>
        <p:sp>
          <p:nvSpPr>
            <p:cNvPr id="61" name="TextBox 60">
              <a:extLst>
                <a:ext uri="{FF2B5EF4-FFF2-40B4-BE49-F238E27FC236}">
                  <a16:creationId xmlns:a16="http://schemas.microsoft.com/office/drawing/2014/main" id="{712C6D71-F4D1-25E5-0C5F-409019B0BE37}"/>
                </a:ext>
              </a:extLst>
            </p:cNvPr>
            <p:cNvSpPr txBox="1"/>
            <p:nvPr/>
          </p:nvSpPr>
          <p:spPr bwMode="auto">
            <a:xfrm rot="18699279">
              <a:off x="4763878" y="1693483"/>
              <a:ext cx="1377300" cy="369332"/>
            </a:xfrm>
            <a:prstGeom prst="rect">
              <a:avLst/>
            </a:prstGeom>
            <a:noFill/>
          </p:spPr>
          <p:txBody>
            <a:bodyPr wrap="none" rtlCol="0">
              <a:spAutoFit/>
            </a:bodyPr>
            <a:lstStyle/>
            <a:p>
              <a:r>
                <a:rPr lang="en-US" b="1" dirty="0">
                  <a:ln>
                    <a:solidFill>
                      <a:schemeClr val="bg2">
                        <a:lumMod val="50000"/>
                      </a:schemeClr>
                    </a:solidFill>
                  </a:ln>
                  <a:solidFill>
                    <a:schemeClr val="bg1"/>
                  </a:solidFill>
                </a:rPr>
                <a:t>North Area</a:t>
              </a:r>
            </a:p>
          </p:txBody>
        </p:sp>
        <p:sp>
          <p:nvSpPr>
            <p:cNvPr id="62" name="TextBox 61">
              <a:extLst>
                <a:ext uri="{FF2B5EF4-FFF2-40B4-BE49-F238E27FC236}">
                  <a16:creationId xmlns:a16="http://schemas.microsoft.com/office/drawing/2014/main" id="{0FA8BB10-91EB-C8B5-7506-619DBA51F091}"/>
                </a:ext>
              </a:extLst>
            </p:cNvPr>
            <p:cNvSpPr txBox="1"/>
            <p:nvPr/>
          </p:nvSpPr>
          <p:spPr bwMode="auto">
            <a:xfrm>
              <a:off x="6893451" y="2126260"/>
              <a:ext cx="1656223" cy="307777"/>
            </a:xfrm>
            <a:prstGeom prst="rect">
              <a:avLst/>
            </a:prstGeom>
            <a:noFill/>
          </p:spPr>
          <p:txBody>
            <a:bodyPr wrap="none" rtlCol="0">
              <a:spAutoFit/>
            </a:bodyPr>
            <a:lstStyle/>
            <a:p>
              <a:r>
                <a:rPr lang="en-US" sz="1400" b="1" dirty="0" err="1">
                  <a:ln w="6350">
                    <a:solidFill>
                      <a:schemeClr val="bg2">
                        <a:lumMod val="50000"/>
                      </a:schemeClr>
                    </a:solidFill>
                  </a:ln>
                  <a:solidFill>
                    <a:schemeClr val="bg1"/>
                  </a:solidFill>
                </a:rPr>
                <a:t>Prévessin-Moëns</a:t>
              </a:r>
              <a:endParaRPr lang="en-US" sz="1400" b="1" dirty="0">
                <a:ln w="6350">
                  <a:solidFill>
                    <a:schemeClr val="bg2">
                      <a:lumMod val="50000"/>
                    </a:schemeClr>
                  </a:solidFill>
                </a:ln>
                <a:solidFill>
                  <a:schemeClr val="bg1"/>
                </a:solidFill>
              </a:endParaRPr>
            </a:p>
          </p:txBody>
        </p:sp>
        <p:sp>
          <p:nvSpPr>
            <p:cNvPr id="63" name="TextBox 62">
              <a:extLst>
                <a:ext uri="{FF2B5EF4-FFF2-40B4-BE49-F238E27FC236}">
                  <a16:creationId xmlns:a16="http://schemas.microsoft.com/office/drawing/2014/main" id="{F834A012-EBD3-5C24-DD26-A6DF88550C88}"/>
                </a:ext>
              </a:extLst>
            </p:cNvPr>
            <p:cNvSpPr txBox="1"/>
            <p:nvPr/>
          </p:nvSpPr>
          <p:spPr bwMode="auto">
            <a:xfrm rot="17194031">
              <a:off x="4453950" y="2761903"/>
              <a:ext cx="642521" cy="369332"/>
            </a:xfrm>
            <a:prstGeom prst="rect">
              <a:avLst/>
            </a:prstGeom>
            <a:noFill/>
          </p:spPr>
          <p:txBody>
            <a:bodyPr wrap="square" rtlCol="0">
              <a:spAutoFit/>
            </a:bodyPr>
            <a:lstStyle/>
            <a:p>
              <a:pPr algn="ctr"/>
              <a:r>
                <a:rPr lang="en-US" b="1" dirty="0">
                  <a:ln>
                    <a:solidFill>
                      <a:schemeClr val="bg2">
                        <a:lumMod val="50000"/>
                      </a:schemeClr>
                    </a:solidFill>
                  </a:ln>
                  <a:solidFill>
                    <a:schemeClr val="bg1"/>
                  </a:solidFill>
                </a:rPr>
                <a:t>SPS</a:t>
              </a:r>
            </a:p>
          </p:txBody>
        </p:sp>
        <p:sp>
          <p:nvSpPr>
            <p:cNvPr id="1776141248" name="TextBox 1776141247">
              <a:extLst>
                <a:ext uri="{FF2B5EF4-FFF2-40B4-BE49-F238E27FC236}">
                  <a16:creationId xmlns:a16="http://schemas.microsoft.com/office/drawing/2014/main" id="{62FBE5FE-D1AE-B4B4-18BF-9DD1C7381414}"/>
                </a:ext>
              </a:extLst>
            </p:cNvPr>
            <p:cNvSpPr txBox="1"/>
            <p:nvPr/>
          </p:nvSpPr>
          <p:spPr bwMode="auto">
            <a:xfrm rot="3565181">
              <a:off x="3742857" y="2648368"/>
              <a:ext cx="715641" cy="369332"/>
            </a:xfrm>
            <a:prstGeom prst="rect">
              <a:avLst/>
            </a:prstGeom>
            <a:noFill/>
          </p:spPr>
          <p:txBody>
            <a:bodyPr wrap="square" rtlCol="0">
              <a:spAutoFit/>
            </a:bodyPr>
            <a:lstStyle/>
            <a:p>
              <a:pPr algn="ctr"/>
              <a:r>
                <a:rPr lang="en-US" b="1" dirty="0">
                  <a:ln>
                    <a:solidFill>
                      <a:schemeClr val="bg2">
                        <a:lumMod val="50000"/>
                      </a:schemeClr>
                    </a:solidFill>
                  </a:ln>
                  <a:solidFill>
                    <a:schemeClr val="bg1"/>
                  </a:solidFill>
                </a:rPr>
                <a:t>LHC</a:t>
              </a:r>
            </a:p>
          </p:txBody>
        </p:sp>
        <p:sp>
          <p:nvSpPr>
            <p:cNvPr id="1776141249" name="Right Arrow 1776141248">
              <a:extLst>
                <a:ext uri="{FF2B5EF4-FFF2-40B4-BE49-F238E27FC236}">
                  <a16:creationId xmlns:a16="http://schemas.microsoft.com/office/drawing/2014/main" id="{C38F0D35-92D8-A4F9-A743-8C52B5627A2F}"/>
                </a:ext>
              </a:extLst>
            </p:cNvPr>
            <p:cNvSpPr/>
            <p:nvPr/>
          </p:nvSpPr>
          <p:spPr>
            <a:xfrm rot="17112798">
              <a:off x="4883739" y="2925378"/>
              <a:ext cx="107210" cy="77427"/>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6141251" name="Right Arrow 1776141250">
              <a:extLst>
                <a:ext uri="{FF2B5EF4-FFF2-40B4-BE49-F238E27FC236}">
                  <a16:creationId xmlns:a16="http://schemas.microsoft.com/office/drawing/2014/main" id="{51F639A0-ABD4-8949-9778-CD7932CBBB14}"/>
                </a:ext>
              </a:extLst>
            </p:cNvPr>
            <p:cNvSpPr/>
            <p:nvPr/>
          </p:nvSpPr>
          <p:spPr bwMode="auto">
            <a:xfrm rot="18668165">
              <a:off x="5382981" y="2241436"/>
              <a:ext cx="107210" cy="77427"/>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6141252" name="Right Arrow 1776141251">
              <a:extLst>
                <a:ext uri="{FF2B5EF4-FFF2-40B4-BE49-F238E27FC236}">
                  <a16:creationId xmlns:a16="http://schemas.microsoft.com/office/drawing/2014/main" id="{BA434C10-D5BE-A2A5-AB60-9EFF8DE04186}"/>
                </a:ext>
              </a:extLst>
            </p:cNvPr>
            <p:cNvSpPr/>
            <p:nvPr/>
          </p:nvSpPr>
          <p:spPr bwMode="auto">
            <a:xfrm rot="15288715">
              <a:off x="5067454" y="3898233"/>
              <a:ext cx="107210" cy="77427"/>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6141253" name="TextBox 1776141252">
              <a:extLst>
                <a:ext uri="{FF2B5EF4-FFF2-40B4-BE49-F238E27FC236}">
                  <a16:creationId xmlns:a16="http://schemas.microsoft.com/office/drawing/2014/main" id="{906A3DEA-9D4C-DCB2-A44B-DB8612D0D7CC}"/>
                </a:ext>
              </a:extLst>
            </p:cNvPr>
            <p:cNvSpPr txBox="1"/>
            <p:nvPr/>
          </p:nvSpPr>
          <p:spPr bwMode="auto">
            <a:xfrm>
              <a:off x="4685994" y="4127136"/>
              <a:ext cx="715641" cy="369332"/>
            </a:xfrm>
            <a:prstGeom prst="rect">
              <a:avLst/>
            </a:prstGeom>
            <a:noFill/>
          </p:spPr>
          <p:txBody>
            <a:bodyPr wrap="square" rtlCol="0">
              <a:spAutoFit/>
            </a:bodyPr>
            <a:lstStyle/>
            <a:p>
              <a:pPr algn="ctr"/>
              <a:r>
                <a:rPr lang="en-US" b="1" dirty="0">
                  <a:ln>
                    <a:solidFill>
                      <a:schemeClr val="bg2">
                        <a:lumMod val="50000"/>
                      </a:schemeClr>
                    </a:solidFill>
                  </a:ln>
                  <a:solidFill>
                    <a:schemeClr val="bg1"/>
                  </a:solidFill>
                </a:rPr>
                <a:t>PS</a:t>
              </a:r>
            </a:p>
          </p:txBody>
        </p:sp>
        <p:sp>
          <p:nvSpPr>
            <p:cNvPr id="1776141254" name="TextBox 1776141253">
              <a:extLst>
                <a:ext uri="{FF2B5EF4-FFF2-40B4-BE49-F238E27FC236}">
                  <a16:creationId xmlns:a16="http://schemas.microsoft.com/office/drawing/2014/main" id="{8CAF6D96-CA20-FB3A-475D-3E1787E9742F}"/>
                </a:ext>
              </a:extLst>
            </p:cNvPr>
            <p:cNvSpPr txBox="1"/>
            <p:nvPr/>
          </p:nvSpPr>
          <p:spPr bwMode="auto">
            <a:xfrm>
              <a:off x="6455197" y="4157914"/>
              <a:ext cx="761747" cy="307777"/>
            </a:xfrm>
            <a:prstGeom prst="rect">
              <a:avLst/>
            </a:prstGeom>
            <a:noFill/>
          </p:spPr>
          <p:txBody>
            <a:bodyPr wrap="none" rtlCol="0">
              <a:spAutoFit/>
            </a:bodyPr>
            <a:lstStyle/>
            <a:p>
              <a:r>
                <a:rPr lang="en-US" sz="1400" b="1" dirty="0" err="1">
                  <a:ln w="3175">
                    <a:solidFill>
                      <a:schemeClr val="bg2">
                        <a:lumMod val="50000"/>
                      </a:schemeClr>
                    </a:solidFill>
                  </a:ln>
                  <a:solidFill>
                    <a:schemeClr val="bg1"/>
                  </a:solidFill>
                </a:rPr>
                <a:t>Meyrin</a:t>
              </a:r>
              <a:endParaRPr lang="en-US" sz="1400" b="1" dirty="0">
                <a:ln w="3175">
                  <a:solidFill>
                    <a:schemeClr val="bg2">
                      <a:lumMod val="50000"/>
                    </a:schemeClr>
                  </a:solidFill>
                </a:ln>
                <a:solidFill>
                  <a:schemeClr val="bg1"/>
                </a:solidFill>
              </a:endParaRPr>
            </a:p>
          </p:txBody>
        </p:sp>
      </p:grpSp>
      <p:pic>
        <p:nvPicPr>
          <p:cNvPr id="1026" name="Picture 2" descr="undefined">
            <a:extLst>
              <a:ext uri="{FF2B5EF4-FFF2-40B4-BE49-F238E27FC236}">
                <a16:creationId xmlns:a16="http://schemas.microsoft.com/office/drawing/2014/main" id="{5EF7CF17-307D-FF96-AACB-95EFB2E19C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96" r="4425"/>
          <a:stretch>
            <a:fillRect/>
          </a:stretch>
        </p:blipFill>
        <p:spPr bwMode="auto">
          <a:xfrm>
            <a:off x="138541" y="1401222"/>
            <a:ext cx="5723351" cy="3284623"/>
          </a:xfrm>
          <a:prstGeom prst="rect">
            <a:avLst/>
          </a:prstGeom>
          <a:noFill/>
          <a:extLst>
            <a:ext uri="{909E8E84-426E-40DD-AFC4-6F175D3DCCD1}">
              <a14:hiddenFill xmlns:a14="http://schemas.microsoft.com/office/drawing/2010/main">
                <a:solidFill>
                  <a:srgbClr val="FFFFFF"/>
                </a:solidFill>
              </a14:hiddenFill>
            </a:ext>
          </a:extLst>
        </p:spPr>
      </p:pic>
      <p:sp>
        <p:nvSpPr>
          <p:cNvPr id="1776141256" name="TextBox 1776141255">
            <a:extLst>
              <a:ext uri="{FF2B5EF4-FFF2-40B4-BE49-F238E27FC236}">
                <a16:creationId xmlns:a16="http://schemas.microsoft.com/office/drawing/2014/main" id="{1583F7BA-8F62-4235-9383-540F26EA221F}"/>
              </a:ext>
            </a:extLst>
          </p:cNvPr>
          <p:cNvSpPr txBox="1"/>
          <p:nvPr/>
        </p:nvSpPr>
        <p:spPr bwMode="auto">
          <a:xfrm>
            <a:off x="282256" y="5322695"/>
            <a:ext cx="11793741" cy="738664"/>
          </a:xfrm>
          <a:prstGeom prst="rect">
            <a:avLst/>
          </a:prstGeom>
          <a:noFill/>
          <a:ln>
            <a:noFill/>
          </a:ln>
        </p:spPr>
        <p:txBody>
          <a:bodyPr wrap="square" rtlCol="0">
            <a:spAutoFit/>
          </a:bodyPr>
          <a:lstStyle/>
          <a:p>
            <a:r>
              <a:rPr lang="en-US" sz="1400" dirty="0"/>
              <a:t>The North Area (NA) unites various fixed target experiments. It utilizes proton and ion beams slow extracted from the Super Proton Synchrotron (SPS). This work is motivated by the HI-ECN3 project that aims to deliver high intensity (4 x 10</a:t>
            </a:r>
            <a:r>
              <a:rPr lang="en-US" sz="1400" baseline="30000" dirty="0"/>
              <a:t>13</a:t>
            </a:r>
            <a:r>
              <a:rPr lang="en-US" sz="1400" dirty="0"/>
              <a:t> per spill and 4 x 10</a:t>
            </a:r>
            <a:r>
              <a:rPr lang="en-US" sz="1400" baseline="30000" dirty="0"/>
              <a:t>19</a:t>
            </a:r>
            <a:r>
              <a:rPr lang="en-US" sz="1400" dirty="0"/>
              <a:t> POT/yr) 400 GeV proton beam to the future Beam Dump Facility target complex located in the ECN3 experimental area, which will be a part of </a:t>
            </a:r>
            <a:r>
              <a:rPr lang="en-US" sz="1400" dirty="0" err="1"/>
              <a:t>SHiP</a:t>
            </a:r>
            <a:r>
              <a:rPr lang="en-US" sz="1400" dirty="0"/>
              <a:t> experiment. </a:t>
            </a:r>
            <a:endParaRPr lang="en-RU" sz="1400" dirty="0"/>
          </a:p>
        </p:txBody>
      </p:sp>
      <p:cxnSp>
        <p:nvCxnSpPr>
          <p:cNvPr id="1776141257" name="Straight Arrow Connector 1776141256">
            <a:extLst>
              <a:ext uri="{FF2B5EF4-FFF2-40B4-BE49-F238E27FC236}">
                <a16:creationId xmlns:a16="http://schemas.microsoft.com/office/drawing/2014/main" id="{43C55959-D4F9-09F9-D75F-A1D267BB3188}"/>
              </a:ext>
            </a:extLst>
          </p:cNvPr>
          <p:cNvCxnSpPr>
            <a:cxnSpLocks/>
          </p:cNvCxnSpPr>
          <p:nvPr/>
        </p:nvCxnSpPr>
        <p:spPr bwMode="auto">
          <a:xfrm flipH="1">
            <a:off x="9257712" y="1606552"/>
            <a:ext cx="311464" cy="176550"/>
          </a:xfrm>
          <a:prstGeom prst="straightConnector1">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1776141258" name="Picture 2">
            <a:extLst>
              <a:ext uri="{FF2B5EF4-FFF2-40B4-BE49-F238E27FC236}">
                <a16:creationId xmlns:a16="http://schemas.microsoft.com/office/drawing/2014/main" id="{96B29D1A-3D5A-1CBB-4248-062D91F0B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7915" y="963406"/>
            <a:ext cx="1016986" cy="1356818"/>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466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09B51AC-F055-09DD-F05C-2A12A2A13856}"/>
            </a:ext>
          </a:extLst>
        </p:cNvPr>
        <p:cNvGrpSpPr/>
        <p:nvPr/>
      </p:nvGrpSpPr>
      <p:grpSpPr bwMode="auto">
        <a:xfrm>
          <a:off x="0" y="0"/>
          <a:ext cx="0" cy="0"/>
          <a:chOff x="0" y="0"/>
          <a:chExt cx="0" cy="0"/>
        </a:xfrm>
      </p:grpSpPr>
      <p:grpSp>
        <p:nvGrpSpPr>
          <p:cNvPr id="11" name="Group 10">
            <a:extLst>
              <a:ext uri="{FF2B5EF4-FFF2-40B4-BE49-F238E27FC236}">
                <a16:creationId xmlns:a16="http://schemas.microsoft.com/office/drawing/2014/main" id="{0861C383-1493-AE55-21B5-7DC3458F9EA2}"/>
              </a:ext>
            </a:extLst>
          </p:cNvPr>
          <p:cNvGrpSpPr/>
          <p:nvPr/>
        </p:nvGrpSpPr>
        <p:grpSpPr>
          <a:xfrm>
            <a:off x="4499712" y="1215979"/>
            <a:ext cx="7014586" cy="3988464"/>
            <a:chOff x="5315592" y="1442017"/>
            <a:chExt cx="5797178" cy="3296251"/>
          </a:xfrm>
        </p:grpSpPr>
        <p:pic>
          <p:nvPicPr>
            <p:cNvPr id="919921462" name="Picture 919921461">
              <a:extLst>
                <a:ext uri="{FF2B5EF4-FFF2-40B4-BE49-F238E27FC236}">
                  <a16:creationId xmlns:a16="http://schemas.microsoft.com/office/drawing/2014/main" id="{F7B6B4FD-46A6-A59E-BEF9-C3490F6DB6A3}"/>
                </a:ext>
              </a:extLst>
            </p:cNvPr>
            <p:cNvPicPr>
              <a:picLocks noChangeAspect="1"/>
            </p:cNvPicPr>
            <p:nvPr/>
          </p:nvPicPr>
          <p:blipFill>
            <a:blip r:embed="rId3">
              <a:clrChange>
                <a:clrFrom>
                  <a:srgbClr val="FFFFFF"/>
                </a:clrFrom>
                <a:clrTo>
                  <a:srgbClr val="FFFFFF">
                    <a:alpha val="0"/>
                  </a:srgbClr>
                </a:clrTo>
              </a:clrChange>
            </a:blip>
            <a:srcRect r="725"/>
            <a:stretch/>
          </p:blipFill>
          <p:spPr bwMode="auto">
            <a:xfrm>
              <a:off x="5315592" y="1467527"/>
              <a:ext cx="5797178" cy="3270741"/>
            </a:xfrm>
            <a:prstGeom prst="rect">
              <a:avLst/>
            </a:prstGeom>
          </p:spPr>
        </p:pic>
        <p:sp>
          <p:nvSpPr>
            <p:cNvPr id="47" name="Rounded Rectangle 46">
              <a:extLst>
                <a:ext uri="{FF2B5EF4-FFF2-40B4-BE49-F238E27FC236}">
                  <a16:creationId xmlns:a16="http://schemas.microsoft.com/office/drawing/2014/main" id="{6D6A7B23-8B7E-5F99-1082-D0EEC7DEE487}"/>
                </a:ext>
              </a:extLst>
            </p:cNvPr>
            <p:cNvSpPr/>
            <p:nvPr/>
          </p:nvSpPr>
          <p:spPr>
            <a:xfrm>
              <a:off x="6984288" y="1838036"/>
              <a:ext cx="3969559" cy="2346037"/>
            </a:xfrm>
            <a:custGeom>
              <a:avLst/>
              <a:gdLst>
                <a:gd name="connsiteX0" fmla="*/ 0 w 3323339"/>
                <a:gd name="connsiteY0" fmla="*/ 154838 h 2346037"/>
                <a:gd name="connsiteX1" fmla="*/ 154838 w 3323339"/>
                <a:gd name="connsiteY1" fmla="*/ 0 h 2346037"/>
                <a:gd name="connsiteX2" fmla="*/ 3168501 w 3323339"/>
                <a:gd name="connsiteY2" fmla="*/ 0 h 2346037"/>
                <a:gd name="connsiteX3" fmla="*/ 3323339 w 3323339"/>
                <a:gd name="connsiteY3" fmla="*/ 154838 h 2346037"/>
                <a:gd name="connsiteX4" fmla="*/ 3323339 w 3323339"/>
                <a:gd name="connsiteY4" fmla="*/ 2191199 h 2346037"/>
                <a:gd name="connsiteX5" fmla="*/ 3168501 w 3323339"/>
                <a:gd name="connsiteY5" fmla="*/ 2346037 h 2346037"/>
                <a:gd name="connsiteX6" fmla="*/ 154838 w 3323339"/>
                <a:gd name="connsiteY6" fmla="*/ 2346037 h 2346037"/>
                <a:gd name="connsiteX7" fmla="*/ 0 w 3323339"/>
                <a:gd name="connsiteY7" fmla="*/ 2191199 h 2346037"/>
                <a:gd name="connsiteX8" fmla="*/ 0 w 3323339"/>
                <a:gd name="connsiteY8" fmla="*/ 154838 h 2346037"/>
                <a:gd name="connsiteX0" fmla="*/ 0 w 3964470"/>
                <a:gd name="connsiteY0" fmla="*/ 133817 h 2346037"/>
                <a:gd name="connsiteX1" fmla="*/ 795969 w 3964470"/>
                <a:gd name="connsiteY1" fmla="*/ 0 h 2346037"/>
                <a:gd name="connsiteX2" fmla="*/ 3809632 w 3964470"/>
                <a:gd name="connsiteY2" fmla="*/ 0 h 2346037"/>
                <a:gd name="connsiteX3" fmla="*/ 3964470 w 3964470"/>
                <a:gd name="connsiteY3" fmla="*/ 154838 h 2346037"/>
                <a:gd name="connsiteX4" fmla="*/ 3964470 w 3964470"/>
                <a:gd name="connsiteY4" fmla="*/ 2191199 h 2346037"/>
                <a:gd name="connsiteX5" fmla="*/ 3809632 w 3964470"/>
                <a:gd name="connsiteY5" fmla="*/ 2346037 h 2346037"/>
                <a:gd name="connsiteX6" fmla="*/ 795969 w 3964470"/>
                <a:gd name="connsiteY6" fmla="*/ 2346037 h 2346037"/>
                <a:gd name="connsiteX7" fmla="*/ 641131 w 3964470"/>
                <a:gd name="connsiteY7" fmla="*/ 2191199 h 2346037"/>
                <a:gd name="connsiteX8" fmla="*/ 0 w 3964470"/>
                <a:gd name="connsiteY8" fmla="*/ 133817 h 2346037"/>
                <a:gd name="connsiteX0" fmla="*/ 0 w 3964470"/>
                <a:gd name="connsiteY0" fmla="*/ 144327 h 2356547"/>
                <a:gd name="connsiteX1" fmla="*/ 186369 w 3964470"/>
                <a:gd name="connsiteY1" fmla="*/ 0 h 2356547"/>
                <a:gd name="connsiteX2" fmla="*/ 3809632 w 3964470"/>
                <a:gd name="connsiteY2" fmla="*/ 10510 h 2356547"/>
                <a:gd name="connsiteX3" fmla="*/ 3964470 w 3964470"/>
                <a:gd name="connsiteY3" fmla="*/ 165348 h 2356547"/>
                <a:gd name="connsiteX4" fmla="*/ 3964470 w 3964470"/>
                <a:gd name="connsiteY4" fmla="*/ 2201709 h 2356547"/>
                <a:gd name="connsiteX5" fmla="*/ 3809632 w 3964470"/>
                <a:gd name="connsiteY5" fmla="*/ 2356547 h 2356547"/>
                <a:gd name="connsiteX6" fmla="*/ 795969 w 3964470"/>
                <a:gd name="connsiteY6" fmla="*/ 2356547 h 2356547"/>
                <a:gd name="connsiteX7" fmla="*/ 641131 w 3964470"/>
                <a:gd name="connsiteY7" fmla="*/ 2201709 h 2356547"/>
                <a:gd name="connsiteX8" fmla="*/ 0 w 3964470"/>
                <a:gd name="connsiteY8" fmla="*/ 144327 h 2356547"/>
                <a:gd name="connsiteX0" fmla="*/ 0 w 3964470"/>
                <a:gd name="connsiteY0" fmla="*/ 144327 h 2356547"/>
                <a:gd name="connsiteX1" fmla="*/ 186369 w 3964470"/>
                <a:gd name="connsiteY1" fmla="*/ 0 h 2356547"/>
                <a:gd name="connsiteX2" fmla="*/ 3809632 w 3964470"/>
                <a:gd name="connsiteY2" fmla="*/ 10510 h 2356547"/>
                <a:gd name="connsiteX3" fmla="*/ 3964470 w 3964470"/>
                <a:gd name="connsiteY3" fmla="*/ 165348 h 2356547"/>
                <a:gd name="connsiteX4" fmla="*/ 3964470 w 3964470"/>
                <a:gd name="connsiteY4" fmla="*/ 2201709 h 2356547"/>
                <a:gd name="connsiteX5" fmla="*/ 3809632 w 3964470"/>
                <a:gd name="connsiteY5" fmla="*/ 2356547 h 2356547"/>
                <a:gd name="connsiteX6" fmla="*/ 795969 w 3964470"/>
                <a:gd name="connsiteY6" fmla="*/ 2356547 h 2356547"/>
                <a:gd name="connsiteX7" fmla="*/ 987972 w 3964470"/>
                <a:gd name="connsiteY7" fmla="*/ 2222730 h 2356547"/>
                <a:gd name="connsiteX8" fmla="*/ 0 w 3964470"/>
                <a:gd name="connsiteY8" fmla="*/ 144327 h 2356547"/>
                <a:gd name="connsiteX0" fmla="*/ 0 w 3964470"/>
                <a:gd name="connsiteY0" fmla="*/ 144327 h 2356547"/>
                <a:gd name="connsiteX1" fmla="*/ 186369 w 3964470"/>
                <a:gd name="connsiteY1" fmla="*/ 0 h 2356547"/>
                <a:gd name="connsiteX2" fmla="*/ 3809632 w 3964470"/>
                <a:gd name="connsiteY2" fmla="*/ 10510 h 2356547"/>
                <a:gd name="connsiteX3" fmla="*/ 3964470 w 3964470"/>
                <a:gd name="connsiteY3" fmla="*/ 165348 h 2356547"/>
                <a:gd name="connsiteX4" fmla="*/ 3964470 w 3964470"/>
                <a:gd name="connsiteY4" fmla="*/ 2201709 h 2356547"/>
                <a:gd name="connsiteX5" fmla="*/ 3809632 w 3964470"/>
                <a:gd name="connsiteY5" fmla="*/ 2356547 h 2356547"/>
                <a:gd name="connsiteX6" fmla="*/ 1205872 w 3964470"/>
                <a:gd name="connsiteY6" fmla="*/ 2356547 h 2356547"/>
                <a:gd name="connsiteX7" fmla="*/ 987972 w 3964470"/>
                <a:gd name="connsiteY7" fmla="*/ 2222730 h 2356547"/>
                <a:gd name="connsiteX8" fmla="*/ 0 w 3964470"/>
                <a:gd name="connsiteY8" fmla="*/ 144327 h 2356547"/>
                <a:gd name="connsiteX0" fmla="*/ 0 w 3964470"/>
                <a:gd name="connsiteY0" fmla="*/ 144327 h 2356547"/>
                <a:gd name="connsiteX1" fmla="*/ 186369 w 3964470"/>
                <a:gd name="connsiteY1" fmla="*/ 0 h 2356547"/>
                <a:gd name="connsiteX2" fmla="*/ 3809632 w 3964470"/>
                <a:gd name="connsiteY2" fmla="*/ 10510 h 2356547"/>
                <a:gd name="connsiteX3" fmla="*/ 3964470 w 3964470"/>
                <a:gd name="connsiteY3" fmla="*/ 165348 h 2356547"/>
                <a:gd name="connsiteX4" fmla="*/ 3964470 w 3964470"/>
                <a:gd name="connsiteY4" fmla="*/ 2201709 h 2356547"/>
                <a:gd name="connsiteX5" fmla="*/ 3809632 w 3964470"/>
                <a:gd name="connsiteY5" fmla="*/ 2356547 h 2356547"/>
                <a:gd name="connsiteX6" fmla="*/ 1205872 w 3964470"/>
                <a:gd name="connsiteY6" fmla="*/ 2356547 h 2356547"/>
                <a:gd name="connsiteX7" fmla="*/ 987972 w 3964470"/>
                <a:gd name="connsiteY7" fmla="*/ 2222730 h 2356547"/>
                <a:gd name="connsiteX8" fmla="*/ 0 w 3964470"/>
                <a:gd name="connsiteY8" fmla="*/ 144327 h 2356547"/>
                <a:gd name="connsiteX0" fmla="*/ 0 w 3964470"/>
                <a:gd name="connsiteY0" fmla="*/ 144327 h 2356547"/>
                <a:gd name="connsiteX1" fmla="*/ 186369 w 3964470"/>
                <a:gd name="connsiteY1" fmla="*/ 0 h 2356547"/>
                <a:gd name="connsiteX2" fmla="*/ 3809632 w 3964470"/>
                <a:gd name="connsiteY2" fmla="*/ 10510 h 2356547"/>
                <a:gd name="connsiteX3" fmla="*/ 3964470 w 3964470"/>
                <a:gd name="connsiteY3" fmla="*/ 165348 h 2356547"/>
                <a:gd name="connsiteX4" fmla="*/ 3964470 w 3964470"/>
                <a:gd name="connsiteY4" fmla="*/ 2201709 h 2356547"/>
                <a:gd name="connsiteX5" fmla="*/ 3809632 w 3964470"/>
                <a:gd name="connsiteY5" fmla="*/ 2356547 h 2356547"/>
                <a:gd name="connsiteX6" fmla="*/ 1205872 w 3964470"/>
                <a:gd name="connsiteY6" fmla="*/ 2356547 h 2356547"/>
                <a:gd name="connsiteX7" fmla="*/ 987972 w 3964470"/>
                <a:gd name="connsiteY7" fmla="*/ 2222730 h 2356547"/>
                <a:gd name="connsiteX8" fmla="*/ 0 w 3964470"/>
                <a:gd name="connsiteY8" fmla="*/ 144327 h 2356547"/>
                <a:gd name="connsiteX0" fmla="*/ 0 w 3964470"/>
                <a:gd name="connsiteY0" fmla="*/ 238920 h 2356547"/>
                <a:gd name="connsiteX1" fmla="*/ 186369 w 3964470"/>
                <a:gd name="connsiteY1" fmla="*/ 0 h 2356547"/>
                <a:gd name="connsiteX2" fmla="*/ 3809632 w 3964470"/>
                <a:gd name="connsiteY2" fmla="*/ 10510 h 2356547"/>
                <a:gd name="connsiteX3" fmla="*/ 3964470 w 3964470"/>
                <a:gd name="connsiteY3" fmla="*/ 165348 h 2356547"/>
                <a:gd name="connsiteX4" fmla="*/ 3964470 w 3964470"/>
                <a:gd name="connsiteY4" fmla="*/ 2201709 h 2356547"/>
                <a:gd name="connsiteX5" fmla="*/ 3809632 w 3964470"/>
                <a:gd name="connsiteY5" fmla="*/ 2356547 h 2356547"/>
                <a:gd name="connsiteX6" fmla="*/ 1205872 w 3964470"/>
                <a:gd name="connsiteY6" fmla="*/ 2356547 h 2356547"/>
                <a:gd name="connsiteX7" fmla="*/ 987972 w 3964470"/>
                <a:gd name="connsiteY7" fmla="*/ 2222730 h 2356547"/>
                <a:gd name="connsiteX8" fmla="*/ 0 w 3964470"/>
                <a:gd name="connsiteY8" fmla="*/ 238920 h 2356547"/>
                <a:gd name="connsiteX0" fmla="*/ 0 w 3964470"/>
                <a:gd name="connsiteY0" fmla="*/ 238920 h 2356547"/>
                <a:gd name="connsiteX1" fmla="*/ 186369 w 3964470"/>
                <a:gd name="connsiteY1" fmla="*/ 0 h 2356547"/>
                <a:gd name="connsiteX2" fmla="*/ 3809632 w 3964470"/>
                <a:gd name="connsiteY2" fmla="*/ 10510 h 2356547"/>
                <a:gd name="connsiteX3" fmla="*/ 3964470 w 3964470"/>
                <a:gd name="connsiteY3" fmla="*/ 165348 h 2356547"/>
                <a:gd name="connsiteX4" fmla="*/ 3964470 w 3964470"/>
                <a:gd name="connsiteY4" fmla="*/ 2201709 h 2356547"/>
                <a:gd name="connsiteX5" fmla="*/ 3809632 w 3964470"/>
                <a:gd name="connsiteY5" fmla="*/ 2356547 h 2356547"/>
                <a:gd name="connsiteX6" fmla="*/ 1205872 w 3964470"/>
                <a:gd name="connsiteY6" fmla="*/ 2356547 h 2356547"/>
                <a:gd name="connsiteX7" fmla="*/ 987972 w 3964470"/>
                <a:gd name="connsiteY7" fmla="*/ 2222730 h 2356547"/>
                <a:gd name="connsiteX8" fmla="*/ 0 w 3964470"/>
                <a:gd name="connsiteY8" fmla="*/ 238920 h 2356547"/>
                <a:gd name="connsiteX0" fmla="*/ 0 w 3964470"/>
                <a:gd name="connsiteY0" fmla="*/ 228410 h 2346037"/>
                <a:gd name="connsiteX1" fmla="*/ 175858 w 3964470"/>
                <a:gd name="connsiteY1" fmla="*/ 31531 h 2346037"/>
                <a:gd name="connsiteX2" fmla="*/ 3809632 w 3964470"/>
                <a:gd name="connsiteY2" fmla="*/ 0 h 2346037"/>
                <a:gd name="connsiteX3" fmla="*/ 3964470 w 3964470"/>
                <a:gd name="connsiteY3" fmla="*/ 154838 h 2346037"/>
                <a:gd name="connsiteX4" fmla="*/ 3964470 w 3964470"/>
                <a:gd name="connsiteY4" fmla="*/ 2191199 h 2346037"/>
                <a:gd name="connsiteX5" fmla="*/ 3809632 w 3964470"/>
                <a:gd name="connsiteY5" fmla="*/ 2346037 h 2346037"/>
                <a:gd name="connsiteX6" fmla="*/ 1205872 w 3964470"/>
                <a:gd name="connsiteY6" fmla="*/ 2346037 h 2346037"/>
                <a:gd name="connsiteX7" fmla="*/ 987972 w 3964470"/>
                <a:gd name="connsiteY7" fmla="*/ 2212220 h 2346037"/>
                <a:gd name="connsiteX8" fmla="*/ 0 w 3964470"/>
                <a:gd name="connsiteY8" fmla="*/ 228410 h 2346037"/>
                <a:gd name="connsiteX0" fmla="*/ 0 w 3964470"/>
                <a:gd name="connsiteY0" fmla="*/ 228410 h 2346037"/>
                <a:gd name="connsiteX1" fmla="*/ 175858 w 3964470"/>
                <a:gd name="connsiteY1" fmla="*/ 10510 h 2346037"/>
                <a:gd name="connsiteX2" fmla="*/ 3809632 w 3964470"/>
                <a:gd name="connsiteY2" fmla="*/ 0 h 2346037"/>
                <a:gd name="connsiteX3" fmla="*/ 3964470 w 3964470"/>
                <a:gd name="connsiteY3" fmla="*/ 154838 h 2346037"/>
                <a:gd name="connsiteX4" fmla="*/ 3964470 w 3964470"/>
                <a:gd name="connsiteY4" fmla="*/ 2191199 h 2346037"/>
                <a:gd name="connsiteX5" fmla="*/ 3809632 w 3964470"/>
                <a:gd name="connsiteY5" fmla="*/ 2346037 h 2346037"/>
                <a:gd name="connsiteX6" fmla="*/ 1205872 w 3964470"/>
                <a:gd name="connsiteY6" fmla="*/ 2346037 h 2346037"/>
                <a:gd name="connsiteX7" fmla="*/ 987972 w 3964470"/>
                <a:gd name="connsiteY7" fmla="*/ 2212220 h 2346037"/>
                <a:gd name="connsiteX8" fmla="*/ 0 w 3964470"/>
                <a:gd name="connsiteY8" fmla="*/ 228410 h 2346037"/>
                <a:gd name="connsiteX0" fmla="*/ 5089 w 3969559"/>
                <a:gd name="connsiteY0" fmla="*/ 228410 h 2346037"/>
                <a:gd name="connsiteX1" fmla="*/ 180947 w 3969559"/>
                <a:gd name="connsiteY1" fmla="*/ 10510 h 2346037"/>
                <a:gd name="connsiteX2" fmla="*/ 3814721 w 3969559"/>
                <a:gd name="connsiteY2" fmla="*/ 0 h 2346037"/>
                <a:gd name="connsiteX3" fmla="*/ 3969559 w 3969559"/>
                <a:gd name="connsiteY3" fmla="*/ 154838 h 2346037"/>
                <a:gd name="connsiteX4" fmla="*/ 3969559 w 3969559"/>
                <a:gd name="connsiteY4" fmla="*/ 2191199 h 2346037"/>
                <a:gd name="connsiteX5" fmla="*/ 3814721 w 3969559"/>
                <a:gd name="connsiteY5" fmla="*/ 2346037 h 2346037"/>
                <a:gd name="connsiteX6" fmla="*/ 1210961 w 3969559"/>
                <a:gd name="connsiteY6" fmla="*/ 2346037 h 2346037"/>
                <a:gd name="connsiteX7" fmla="*/ 993061 w 3969559"/>
                <a:gd name="connsiteY7" fmla="*/ 2212220 h 2346037"/>
                <a:gd name="connsiteX8" fmla="*/ 5089 w 3969559"/>
                <a:gd name="connsiteY8" fmla="*/ 228410 h 23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9559" h="2346037">
                  <a:moveTo>
                    <a:pt x="5089" y="228410"/>
                  </a:moveTo>
                  <a:cubicBezTo>
                    <a:pt x="-26442" y="48302"/>
                    <a:pt x="95432" y="10510"/>
                    <a:pt x="180947" y="10510"/>
                  </a:cubicBezTo>
                  <a:lnTo>
                    <a:pt x="3814721" y="0"/>
                  </a:lnTo>
                  <a:cubicBezTo>
                    <a:pt x="3900236" y="0"/>
                    <a:pt x="3969559" y="69323"/>
                    <a:pt x="3969559" y="154838"/>
                  </a:cubicBezTo>
                  <a:lnTo>
                    <a:pt x="3969559" y="2191199"/>
                  </a:lnTo>
                  <a:cubicBezTo>
                    <a:pt x="3969559" y="2276714"/>
                    <a:pt x="3900236" y="2346037"/>
                    <a:pt x="3814721" y="2346037"/>
                  </a:cubicBezTo>
                  <a:lnTo>
                    <a:pt x="1210961" y="2346037"/>
                  </a:lnTo>
                  <a:cubicBezTo>
                    <a:pt x="1125446" y="2346037"/>
                    <a:pt x="993061" y="2297735"/>
                    <a:pt x="993061" y="2212220"/>
                  </a:cubicBezTo>
                  <a:cubicBezTo>
                    <a:pt x="698771" y="1575474"/>
                    <a:pt x="877447" y="728521"/>
                    <a:pt x="5089" y="228410"/>
                  </a:cubicBezTo>
                  <a:close/>
                </a:path>
              </a:pathLst>
            </a:custGeom>
            <a:noFill/>
            <a:ln w="19050">
              <a:solidFill>
                <a:schemeClr val="bg1">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ACC47A1-608A-ABB1-8101-CCC6D18B85F6}"/>
                </a:ext>
              </a:extLst>
            </p:cNvPr>
            <p:cNvSpPr txBox="1"/>
            <p:nvPr/>
          </p:nvSpPr>
          <p:spPr bwMode="auto">
            <a:xfrm>
              <a:off x="8534400" y="1442017"/>
              <a:ext cx="2145206" cy="346856"/>
            </a:xfrm>
            <a:prstGeom prst="rect">
              <a:avLst/>
            </a:prstGeom>
            <a:noFill/>
          </p:spPr>
          <p:txBody>
            <a:bodyPr wrap="none" rtlCol="0">
              <a:spAutoFit/>
            </a:bodyPr>
            <a:lstStyle/>
            <a:p>
              <a:r>
                <a:rPr lang="en-US" sz="2400" dirty="0">
                  <a:solidFill>
                    <a:schemeClr val="bg2">
                      <a:lumMod val="50000"/>
                    </a:schemeClr>
                  </a:solidFill>
                </a:rPr>
                <a:t>CERN’s North Area</a:t>
              </a:r>
            </a:p>
          </p:txBody>
        </p:sp>
      </p:grpSp>
      <p:sp>
        <p:nvSpPr>
          <p:cNvPr id="919921410" name="Title 6">
            <a:extLst>
              <a:ext uri="{FF2B5EF4-FFF2-40B4-BE49-F238E27FC236}">
                <a16:creationId xmlns:a16="http://schemas.microsoft.com/office/drawing/2014/main" id="{9DC2213B-4DC9-ED2F-E86D-D8164FD17818}"/>
              </a:ext>
            </a:extLst>
          </p:cNvPr>
          <p:cNvSpPr>
            <a:spLocks noGrp="1"/>
          </p:cNvSpPr>
          <p:nvPr>
            <p:ph type="title"/>
          </p:nvPr>
        </p:nvSpPr>
        <p:spPr bwMode="auto">
          <a:xfrm>
            <a:off x="407988" y="373593"/>
            <a:ext cx="11376025" cy="751151"/>
          </a:xfrm>
        </p:spPr>
        <p:txBody>
          <a:bodyPr/>
          <a:lstStyle/>
          <a:p>
            <a:pPr>
              <a:defRPr/>
            </a:pPr>
            <a:r>
              <a:rPr lang="en-GB" b="0" dirty="0">
                <a:latin typeface="Helvetica Neue" panose="02000503000000020004" pitchFamily="2" charset="0"/>
                <a:ea typeface="Helvetica Neue" panose="02000503000000020004" pitchFamily="2" charset="0"/>
                <a:cs typeface="Helvetica Neue" panose="02000503000000020004" pitchFamily="2" charset="0"/>
              </a:rPr>
              <a:t>Motivation: HI-ECN3 Project</a:t>
            </a:r>
            <a:endParaRPr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27115176" name="Date Placeholder 10">
            <a:extLst>
              <a:ext uri="{FF2B5EF4-FFF2-40B4-BE49-F238E27FC236}">
                <a16:creationId xmlns:a16="http://schemas.microsoft.com/office/drawing/2014/main" id="{30B7D935-8402-A7EB-99DD-583107905F4B}"/>
              </a:ext>
            </a:extLst>
          </p:cNvPr>
          <p:cNvSpPr>
            <a:spLocks noGrp="1"/>
          </p:cNvSpPr>
          <p:nvPr>
            <p:ph type="dt" sz="half" idx="10"/>
          </p:nvPr>
        </p:nvSpPr>
        <p:spPr bwMode="auto">
          <a:xfrm>
            <a:off x="8875333" y="6381328"/>
            <a:ext cx="1685163" cy="365125"/>
          </a:xfrm>
        </p:spPr>
        <p:txBody>
          <a:bodyPr/>
          <a:lstStyle/>
          <a:p>
            <a:pPr>
              <a:defRPr/>
            </a:pPr>
            <a:r>
              <a:rPr lang="en-US" dirty="0">
                <a:latin typeface="Helvetica Neue" panose="02000503000000020004" pitchFamily="2" charset="0"/>
                <a:ea typeface="Helvetica Neue" panose="02000503000000020004" pitchFamily="2" charset="0"/>
                <a:cs typeface="Helvetica Neue" panose="02000503000000020004" pitchFamily="2" charset="0"/>
              </a:rPr>
              <a:t>29.04.2024</a:t>
            </a:r>
          </a:p>
        </p:txBody>
      </p:sp>
      <p:sp>
        <p:nvSpPr>
          <p:cNvPr id="1776141285" name="Footer Placeholder 11">
            <a:extLst>
              <a:ext uri="{FF2B5EF4-FFF2-40B4-BE49-F238E27FC236}">
                <a16:creationId xmlns:a16="http://schemas.microsoft.com/office/drawing/2014/main" id="{27DD2FA4-B50B-8CA4-B6E3-8BE90CB6DDF9}"/>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CE1F8A8B-514B-F526-2C3B-0F15946B28AE}"/>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3</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TextBox 35">
            <a:extLst>
              <a:ext uri="{FF2B5EF4-FFF2-40B4-BE49-F238E27FC236}">
                <a16:creationId xmlns:a16="http://schemas.microsoft.com/office/drawing/2014/main" id="{D8210687-28DB-5807-126B-CC6FF32EAC01}"/>
              </a:ext>
            </a:extLst>
          </p:cNvPr>
          <p:cNvSpPr txBox="1"/>
          <p:nvPr/>
        </p:nvSpPr>
        <p:spPr bwMode="auto">
          <a:xfrm>
            <a:off x="155911" y="5369539"/>
            <a:ext cx="12036089" cy="830997"/>
          </a:xfrm>
          <a:prstGeom prst="rect">
            <a:avLst/>
          </a:prstGeom>
          <a:noFill/>
          <a:ln>
            <a:solidFill>
              <a:schemeClr val="bg1">
                <a:lumMod val="50000"/>
              </a:schemeClr>
            </a:solidFill>
          </a:ln>
        </p:spPr>
        <p:txBody>
          <a:bodyPr wrap="square" rtlCol="0">
            <a:spAutoFit/>
          </a:bodyPr>
          <a:lstStyle/>
          <a:p>
            <a:r>
              <a:rPr lang="en-US" sz="1600" dirty="0"/>
              <a:t>The extraction to the NA starts in the Long Straight Section 2 (LSS2) of SPS at the location of the Electrostatic Septa (ZS). This device provides separation of the protons from the beam core. The core circulates in a hollow anode, which has its outer part made of tungsten rhenium alloy wires (ZS blades). If a proton crosses such a blade, it exhorts an electrostatic kick and gets extracted. </a:t>
            </a:r>
            <a:endParaRPr lang="en-RU" sz="1600" dirty="0"/>
          </a:p>
        </p:txBody>
      </p:sp>
      <p:cxnSp>
        <p:nvCxnSpPr>
          <p:cNvPr id="38" name="Straight Arrow Connector 37">
            <a:extLst>
              <a:ext uri="{FF2B5EF4-FFF2-40B4-BE49-F238E27FC236}">
                <a16:creationId xmlns:a16="http://schemas.microsoft.com/office/drawing/2014/main" id="{6DFA6059-886C-D0D8-266C-50D25811E374}"/>
              </a:ext>
            </a:extLst>
          </p:cNvPr>
          <p:cNvCxnSpPr>
            <a:cxnSpLocks/>
          </p:cNvCxnSpPr>
          <p:nvPr/>
        </p:nvCxnSpPr>
        <p:spPr>
          <a:xfrm flipV="1">
            <a:off x="3985148" y="1893451"/>
            <a:ext cx="1806048" cy="665022"/>
          </a:xfrm>
          <a:prstGeom prst="straightConnector1">
            <a:avLst/>
          </a:prstGeom>
          <a:ln w="28575">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08FC54F-6B56-B72C-1A07-179D7FBC8E83}"/>
              </a:ext>
            </a:extLst>
          </p:cNvPr>
          <p:cNvGrpSpPr/>
          <p:nvPr/>
        </p:nvGrpSpPr>
        <p:grpSpPr>
          <a:xfrm>
            <a:off x="992389" y="932868"/>
            <a:ext cx="3214885" cy="2301386"/>
            <a:chOff x="722352" y="857633"/>
            <a:chExt cx="3536374" cy="2531525"/>
          </a:xfrm>
        </p:grpSpPr>
        <p:sp>
          <p:nvSpPr>
            <p:cNvPr id="3" name="TextBox 2">
              <a:extLst>
                <a:ext uri="{FF2B5EF4-FFF2-40B4-BE49-F238E27FC236}">
                  <a16:creationId xmlns:a16="http://schemas.microsoft.com/office/drawing/2014/main" id="{9485A015-52D9-A32F-DB9F-DF9BE95879EA}"/>
                </a:ext>
              </a:extLst>
            </p:cNvPr>
            <p:cNvSpPr txBox="1"/>
            <p:nvPr/>
          </p:nvSpPr>
          <p:spPr bwMode="auto">
            <a:xfrm>
              <a:off x="891574" y="857633"/>
              <a:ext cx="2813591" cy="369332"/>
            </a:xfrm>
            <a:prstGeom prst="rect">
              <a:avLst/>
            </a:prstGeom>
            <a:noFill/>
          </p:spPr>
          <p:txBody>
            <a:bodyPr wrap="none" rtlCol="0">
              <a:spAutoFit/>
            </a:bodyPr>
            <a:lstStyle/>
            <a:p>
              <a:r>
                <a:rPr lang="en-US" dirty="0">
                  <a:solidFill>
                    <a:schemeClr val="bg2">
                      <a:lumMod val="50000"/>
                    </a:schemeClr>
                  </a:solidFill>
                </a:rPr>
                <a:t>Electrostatic Septum (ZS)</a:t>
              </a:r>
            </a:p>
          </p:txBody>
        </p:sp>
        <p:grpSp>
          <p:nvGrpSpPr>
            <p:cNvPr id="5" name="Group 4">
              <a:extLst>
                <a:ext uri="{FF2B5EF4-FFF2-40B4-BE49-F238E27FC236}">
                  <a16:creationId xmlns:a16="http://schemas.microsoft.com/office/drawing/2014/main" id="{43438C2D-B73C-71C4-E973-FCEA4A095080}"/>
                </a:ext>
              </a:extLst>
            </p:cNvPr>
            <p:cNvGrpSpPr/>
            <p:nvPr/>
          </p:nvGrpSpPr>
          <p:grpSpPr>
            <a:xfrm>
              <a:off x="722352" y="1276262"/>
              <a:ext cx="3536374" cy="2112896"/>
              <a:chOff x="951930" y="1049492"/>
              <a:chExt cx="3890011" cy="2324185"/>
            </a:xfrm>
          </p:grpSpPr>
          <p:grpSp>
            <p:nvGrpSpPr>
              <p:cNvPr id="35" name="Group 34">
                <a:extLst>
                  <a:ext uri="{FF2B5EF4-FFF2-40B4-BE49-F238E27FC236}">
                    <a16:creationId xmlns:a16="http://schemas.microsoft.com/office/drawing/2014/main" id="{4ACCF9BE-85EA-7931-ED6C-58282A944F89}"/>
                  </a:ext>
                </a:extLst>
              </p:cNvPr>
              <p:cNvGrpSpPr/>
              <p:nvPr/>
            </p:nvGrpSpPr>
            <p:grpSpPr>
              <a:xfrm>
                <a:off x="963797" y="1049492"/>
                <a:ext cx="3404493" cy="1977656"/>
                <a:chOff x="1254641" y="1850064"/>
                <a:chExt cx="3404493" cy="1977656"/>
              </a:xfrm>
            </p:grpSpPr>
            <p:pic>
              <p:nvPicPr>
                <p:cNvPr id="2" name="Picture 1">
                  <a:extLst>
                    <a:ext uri="{FF2B5EF4-FFF2-40B4-BE49-F238E27FC236}">
                      <a16:creationId xmlns:a16="http://schemas.microsoft.com/office/drawing/2014/main" id="{4052223A-6F93-DD81-3660-BAC94C0B8300}"/>
                    </a:ext>
                  </a:extLst>
                </p:cNvPr>
                <p:cNvPicPr>
                  <a:picLocks noChangeAspect="1"/>
                </p:cNvPicPr>
                <p:nvPr/>
              </p:nvPicPr>
              <p:blipFill>
                <a:blip r:embed="rId4"/>
                <a:srcRect l="18208" t="6835" r="17661" b="17694"/>
                <a:stretch>
                  <a:fillRect/>
                </a:stretch>
              </p:blipFill>
              <p:spPr bwMode="auto">
                <a:xfrm>
                  <a:off x="1254641" y="1850064"/>
                  <a:ext cx="3404493" cy="1977656"/>
                </a:xfrm>
                <a:prstGeom prst="rect">
                  <a:avLst/>
                </a:prstGeom>
                <a:effectLst>
                  <a:outerShdw blurRad="63500" sx="102000" sy="102000" algn="ctr" rotWithShape="0">
                    <a:prstClr val="black">
                      <a:alpha val="40000"/>
                    </a:prstClr>
                  </a:outerShdw>
                </a:effectLst>
              </p:spPr>
            </p:pic>
            <p:grpSp>
              <p:nvGrpSpPr>
                <p:cNvPr id="29" name="Group 28">
                  <a:extLst>
                    <a:ext uri="{FF2B5EF4-FFF2-40B4-BE49-F238E27FC236}">
                      <a16:creationId xmlns:a16="http://schemas.microsoft.com/office/drawing/2014/main" id="{E07A10CF-ABBE-9D07-2522-BE2C8331769F}"/>
                    </a:ext>
                  </a:extLst>
                </p:cNvPr>
                <p:cNvGrpSpPr/>
                <p:nvPr/>
              </p:nvGrpSpPr>
              <p:grpSpPr>
                <a:xfrm>
                  <a:off x="3285854" y="3312595"/>
                  <a:ext cx="324010" cy="364695"/>
                  <a:chOff x="3615137" y="4404476"/>
                  <a:chExt cx="392052" cy="441280"/>
                </a:xfrm>
              </p:grpSpPr>
              <p:cxnSp>
                <p:nvCxnSpPr>
                  <p:cNvPr id="20" name="Straight Connector 19">
                    <a:extLst>
                      <a:ext uri="{FF2B5EF4-FFF2-40B4-BE49-F238E27FC236}">
                        <a16:creationId xmlns:a16="http://schemas.microsoft.com/office/drawing/2014/main" id="{1D55D969-2BB0-5752-3D86-A4CE607F02A3}"/>
                      </a:ext>
                    </a:extLst>
                  </p:cNvPr>
                  <p:cNvCxnSpPr>
                    <a:cxnSpLocks/>
                  </p:cNvCxnSpPr>
                  <p:nvPr/>
                </p:nvCxnSpPr>
                <p:spPr>
                  <a:xfrm>
                    <a:off x="3811163" y="4404476"/>
                    <a:ext cx="0" cy="2652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1BC460-BB22-2316-AB1D-0C4423A5997C}"/>
                      </a:ext>
                    </a:extLst>
                  </p:cNvPr>
                  <p:cNvCxnSpPr>
                    <a:cxnSpLocks/>
                  </p:cNvCxnSpPr>
                  <p:nvPr/>
                </p:nvCxnSpPr>
                <p:spPr bwMode="auto">
                  <a:xfrm flipH="1">
                    <a:off x="3615137" y="4675539"/>
                    <a:ext cx="39205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2DFDD4-1FD3-F22B-52F9-011BCF44BC95}"/>
                      </a:ext>
                    </a:extLst>
                  </p:cNvPr>
                  <p:cNvCxnSpPr>
                    <a:cxnSpLocks/>
                  </p:cNvCxnSpPr>
                  <p:nvPr/>
                </p:nvCxnSpPr>
                <p:spPr bwMode="auto">
                  <a:xfrm flipH="1">
                    <a:off x="3663885" y="4759603"/>
                    <a:ext cx="2945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4CE4AFE-641B-D6EC-96A5-F6A6573EC3C7}"/>
                      </a:ext>
                    </a:extLst>
                  </p:cNvPr>
                  <p:cNvCxnSpPr>
                    <a:cxnSpLocks/>
                  </p:cNvCxnSpPr>
                  <p:nvPr/>
                </p:nvCxnSpPr>
                <p:spPr bwMode="auto">
                  <a:xfrm flipH="1">
                    <a:off x="3735009" y="4845756"/>
                    <a:ext cx="1662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Down Arrow 30">
                  <a:extLst>
                    <a:ext uri="{FF2B5EF4-FFF2-40B4-BE49-F238E27FC236}">
                      <a16:creationId xmlns:a16="http://schemas.microsoft.com/office/drawing/2014/main" id="{331C114E-71F8-CFAB-23F4-23D3DDDB06D6}"/>
                    </a:ext>
                  </a:extLst>
                </p:cNvPr>
                <p:cNvSpPr/>
                <p:nvPr/>
              </p:nvSpPr>
              <p:spPr>
                <a:xfrm rot="8461934" flipH="1">
                  <a:off x="3805496" y="2981238"/>
                  <a:ext cx="218488" cy="793638"/>
                </a:xfrm>
                <a:prstGeom prst="downArrow">
                  <a:avLst/>
                </a:prstGeom>
                <a:solidFill>
                  <a:schemeClr val="bg1"/>
                </a:solidFill>
                <a:ln>
                  <a:noFill/>
                </a:ln>
                <a:scene3d>
                  <a:camera prst="perspectiveContrasting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9C4B936-65FF-D0D4-F854-ECB95911CD2A}"/>
                        </a:ext>
                      </a:extLst>
                    </p:cNvPr>
                    <p:cNvSpPr txBox="1"/>
                    <p:nvPr/>
                  </p:nvSpPr>
                  <p:spPr bwMode="auto">
                    <a:xfrm>
                      <a:off x="2632947" y="2861363"/>
                      <a:ext cx="3626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𝑈</m:t>
                                </m:r>
                              </m:e>
                              <m:sup>
                                <m:r>
                                  <a:rPr lang="en-US" b="0" i="1" smtClean="0">
                                    <a:solidFill>
                                      <a:schemeClr val="bg1"/>
                                    </a:solidFill>
                                    <a:latin typeface="Cambria Math" panose="02040503050406030204" pitchFamily="18" charset="0"/>
                                  </a:rPr>
                                  <m:t>−</m:t>
                                </m:r>
                              </m:sup>
                            </m:sSup>
                          </m:oMath>
                        </m:oMathPara>
                      </a14:m>
                      <a:endParaRPr lang="en-US" dirty="0">
                        <a:solidFill>
                          <a:schemeClr val="bg1"/>
                        </a:solidFill>
                      </a:endParaRPr>
                    </a:p>
                  </p:txBody>
                </p:sp>
              </mc:Choice>
              <mc:Fallback xmlns="">
                <p:sp>
                  <p:nvSpPr>
                    <p:cNvPr id="33" name="TextBox 32">
                      <a:extLst>
                        <a:ext uri="{FF2B5EF4-FFF2-40B4-BE49-F238E27FC236}">
                          <a16:creationId xmlns:a16="http://schemas.microsoft.com/office/drawing/2014/main" id="{69C4B936-65FF-D0D4-F854-ECB95911CD2A}"/>
                        </a:ext>
                      </a:extLst>
                    </p:cNvPr>
                    <p:cNvSpPr txBox="1">
                      <a:spLocks noRot="1" noChangeAspect="1" noMove="1" noResize="1" noEditPoints="1" noAdjustHandles="1" noChangeArrowheads="1" noChangeShapeType="1" noTextEdit="1"/>
                    </p:cNvSpPr>
                    <p:nvPr/>
                  </p:nvSpPr>
                  <p:spPr bwMode="auto">
                    <a:xfrm>
                      <a:off x="2632947" y="2861363"/>
                      <a:ext cx="362663" cy="276999"/>
                    </a:xfrm>
                    <a:prstGeom prst="rect">
                      <a:avLst/>
                    </a:prstGeom>
                    <a:blipFill>
                      <a:blip r:embed="rId5"/>
                      <a:stretch>
                        <a:fillRect l="-25000" r="-8333" b="-31579"/>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B195BBFB-2EF1-9BB6-A811-9B823C0A7393}"/>
                    </a:ext>
                  </a:extLst>
                </p:cNvPr>
                <p:cNvSpPr txBox="1"/>
                <p:nvPr/>
              </p:nvSpPr>
              <p:spPr bwMode="auto">
                <a:xfrm rot="3388687">
                  <a:off x="3599272" y="3347573"/>
                  <a:ext cx="473206" cy="230832"/>
                </a:xfrm>
                <a:prstGeom prst="rect">
                  <a:avLst/>
                </a:prstGeom>
                <a:noFill/>
              </p:spPr>
              <p:txBody>
                <a:bodyPr wrap="none" rtlCol="0">
                  <a:spAutoFit/>
                </a:bodyPr>
                <a:lstStyle/>
                <a:p>
                  <a:r>
                    <a:rPr lang="en-US" sz="900" dirty="0">
                      <a:solidFill>
                        <a:schemeClr val="bg1"/>
                      </a:solidFill>
                    </a:rPr>
                    <a:t>beam</a:t>
                  </a:r>
                </a:p>
              </p:txBody>
            </p:sp>
          </p:grpSp>
          <p:sp>
            <p:nvSpPr>
              <p:cNvPr id="44" name="TextBox 43">
                <a:extLst>
                  <a:ext uri="{FF2B5EF4-FFF2-40B4-BE49-F238E27FC236}">
                    <a16:creationId xmlns:a16="http://schemas.microsoft.com/office/drawing/2014/main" id="{6B3F41B1-6C5C-3DE3-8972-179487E3CD43}"/>
                  </a:ext>
                </a:extLst>
              </p:cNvPr>
              <p:cNvSpPr txBox="1"/>
              <p:nvPr/>
            </p:nvSpPr>
            <p:spPr bwMode="auto">
              <a:xfrm>
                <a:off x="951930" y="3075750"/>
                <a:ext cx="3890011" cy="297927"/>
              </a:xfrm>
              <a:prstGeom prst="rect">
                <a:avLst/>
              </a:prstGeom>
              <a:noFill/>
            </p:spPr>
            <p:txBody>
              <a:bodyPr wrap="square">
                <a:spAutoFit/>
              </a:bodyPr>
              <a:lstStyle/>
              <a:p>
                <a:pPr>
                  <a:buNone/>
                </a:pPr>
                <a:r>
                  <a:rPr lang="en-US" sz="500" dirty="0">
                    <a:solidFill>
                      <a:schemeClr val="bg2">
                        <a:lumMod val="50000"/>
                      </a:schemeClr>
                    </a:solidFill>
                    <a:effectLst/>
                    <a:latin typeface="Helvetica" pitchFamily="2" charset="0"/>
                  </a:rPr>
                  <a:t>* F. Lackner et al., “Improvements of the SPS slow extraction electrostatic septum”, in Proc. IPAC’24, Nashville, TN, May 2024, pp. 1176-1179. </a:t>
                </a:r>
                <a:r>
                  <a:rPr lang="en-US" sz="500" dirty="0" err="1">
                    <a:solidFill>
                      <a:schemeClr val="bg2">
                        <a:lumMod val="50000"/>
                      </a:schemeClr>
                    </a:solidFill>
                    <a:effectLst/>
                    <a:latin typeface="Helvetica" pitchFamily="2" charset="0"/>
                  </a:rPr>
                  <a:t>doi</a:t>
                </a:r>
                <a:r>
                  <a:rPr lang="en-US" sz="500" dirty="0">
                    <a:solidFill>
                      <a:schemeClr val="bg2">
                        <a:lumMod val="50000"/>
                      </a:schemeClr>
                    </a:solidFill>
                    <a:effectLst/>
                    <a:latin typeface="Helvetica" pitchFamily="2" charset="0"/>
                  </a:rPr>
                  <a:t>: 10.18429/JACoW-IPAC2024-TUPC72</a:t>
                </a:r>
              </a:p>
            </p:txBody>
          </p:sp>
        </p:grpSp>
      </p:grpSp>
      <p:grpSp>
        <p:nvGrpSpPr>
          <p:cNvPr id="1776141250" name="Group 1776141249">
            <a:extLst>
              <a:ext uri="{FF2B5EF4-FFF2-40B4-BE49-F238E27FC236}">
                <a16:creationId xmlns:a16="http://schemas.microsoft.com/office/drawing/2014/main" id="{82233444-C359-8FF9-A87B-5F1333717F1A}"/>
              </a:ext>
            </a:extLst>
          </p:cNvPr>
          <p:cNvGrpSpPr/>
          <p:nvPr/>
        </p:nvGrpSpPr>
        <p:grpSpPr>
          <a:xfrm>
            <a:off x="861535" y="3611820"/>
            <a:ext cx="3118436" cy="1594086"/>
            <a:chOff x="705613" y="3532116"/>
            <a:chExt cx="3430280" cy="1753495"/>
          </a:xfrm>
        </p:grpSpPr>
        <p:pic>
          <p:nvPicPr>
            <p:cNvPr id="1776141248" name="Picture 1776141247">
              <a:extLst>
                <a:ext uri="{FF2B5EF4-FFF2-40B4-BE49-F238E27FC236}">
                  <a16:creationId xmlns:a16="http://schemas.microsoft.com/office/drawing/2014/main" id="{5771851B-7BA0-F6E1-A0FA-9322BEC18573}"/>
                </a:ext>
              </a:extLst>
            </p:cNvPr>
            <p:cNvPicPr>
              <a:picLocks noChangeAspect="1"/>
            </p:cNvPicPr>
            <p:nvPr/>
          </p:nvPicPr>
          <p:blipFill>
            <a:blip r:embed="rId6"/>
            <a:stretch>
              <a:fillRect/>
            </a:stretch>
          </p:blipFill>
          <p:spPr>
            <a:xfrm>
              <a:off x="879303" y="3532116"/>
              <a:ext cx="3214886" cy="327734"/>
            </a:xfrm>
            <a:prstGeom prst="rect">
              <a:avLst/>
            </a:prstGeom>
          </p:spPr>
        </p:pic>
        <p:pic>
          <p:nvPicPr>
            <p:cNvPr id="1776141249" name="Picture 1776141248">
              <a:extLst>
                <a:ext uri="{FF2B5EF4-FFF2-40B4-BE49-F238E27FC236}">
                  <a16:creationId xmlns:a16="http://schemas.microsoft.com/office/drawing/2014/main" id="{B590138B-4C79-F048-D388-5522BD066823}"/>
                </a:ext>
              </a:extLst>
            </p:cNvPr>
            <p:cNvPicPr>
              <a:picLocks noChangeAspect="1"/>
            </p:cNvPicPr>
            <p:nvPr/>
          </p:nvPicPr>
          <p:blipFill>
            <a:blip r:embed="rId7"/>
            <a:srcRect t="7754"/>
            <a:stretch>
              <a:fillRect/>
            </a:stretch>
          </p:blipFill>
          <p:spPr>
            <a:xfrm>
              <a:off x="705613" y="3859850"/>
              <a:ext cx="3430280" cy="1425761"/>
            </a:xfrm>
            <a:prstGeom prst="rect">
              <a:avLst/>
            </a:prstGeom>
          </p:spPr>
        </p:pic>
      </p:grpSp>
      <p:sp>
        <p:nvSpPr>
          <p:cNvPr id="1776141251" name="TextBox 1776141250">
            <a:extLst>
              <a:ext uri="{FF2B5EF4-FFF2-40B4-BE49-F238E27FC236}">
                <a16:creationId xmlns:a16="http://schemas.microsoft.com/office/drawing/2014/main" id="{94220A0E-34C6-BD81-3CA5-36EB28698B4B}"/>
              </a:ext>
            </a:extLst>
          </p:cNvPr>
          <p:cNvSpPr txBox="1"/>
          <p:nvPr/>
        </p:nvSpPr>
        <p:spPr bwMode="auto">
          <a:xfrm>
            <a:off x="1240663" y="3302463"/>
            <a:ext cx="2480166" cy="369332"/>
          </a:xfrm>
          <a:prstGeom prst="rect">
            <a:avLst/>
          </a:prstGeom>
          <a:noFill/>
        </p:spPr>
        <p:txBody>
          <a:bodyPr wrap="none" rtlCol="0">
            <a:spAutoFit/>
          </a:bodyPr>
          <a:lstStyle/>
          <a:p>
            <a:r>
              <a:rPr lang="en-US" dirty="0">
                <a:solidFill>
                  <a:schemeClr val="bg2">
                    <a:lumMod val="50000"/>
                  </a:schemeClr>
                </a:solidFill>
              </a:rPr>
              <a:t>LSS2 Extraction bump</a:t>
            </a:r>
          </a:p>
        </p:txBody>
      </p:sp>
    </p:spTree>
    <p:extLst>
      <p:ext uri="{BB962C8B-B14F-4D97-AF65-F5344CB8AC3E}">
        <p14:creationId xmlns:p14="http://schemas.microsoft.com/office/powerpoint/2010/main" val="224597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7A07DC8-2D16-4500-A7BF-6AD6259D121B}"/>
            </a:ext>
          </a:extLst>
        </p:cNvPr>
        <p:cNvGrpSpPr/>
        <p:nvPr/>
      </p:nvGrpSpPr>
      <p:grpSpPr bwMode="auto">
        <a:xfrm>
          <a:off x="0" y="0"/>
          <a:ext cx="0" cy="0"/>
          <a:chOff x="0" y="0"/>
          <a:chExt cx="0" cy="0"/>
        </a:xfrm>
      </p:grpSpPr>
      <p:grpSp>
        <p:nvGrpSpPr>
          <p:cNvPr id="1776141254" name="Group 1776141253">
            <a:extLst>
              <a:ext uri="{FF2B5EF4-FFF2-40B4-BE49-F238E27FC236}">
                <a16:creationId xmlns:a16="http://schemas.microsoft.com/office/drawing/2014/main" id="{CC3C1BA2-DAF3-353B-B570-A773FB7D6AC6}"/>
              </a:ext>
            </a:extLst>
          </p:cNvPr>
          <p:cNvGrpSpPr/>
          <p:nvPr/>
        </p:nvGrpSpPr>
        <p:grpSpPr>
          <a:xfrm flipH="1">
            <a:off x="1126836" y="2351190"/>
            <a:ext cx="2597008" cy="1911174"/>
            <a:chOff x="1126836" y="2351190"/>
            <a:chExt cx="2597008" cy="1911174"/>
          </a:xfrm>
        </p:grpSpPr>
        <p:sp>
          <p:nvSpPr>
            <p:cNvPr id="1776141248" name="Parallelogram 1776141247">
              <a:extLst>
                <a:ext uri="{FF2B5EF4-FFF2-40B4-BE49-F238E27FC236}">
                  <a16:creationId xmlns:a16="http://schemas.microsoft.com/office/drawing/2014/main" id="{CEB869E3-204A-FBCD-667F-891B60A7BBA9}"/>
                </a:ext>
              </a:extLst>
            </p:cNvPr>
            <p:cNvSpPr/>
            <p:nvPr/>
          </p:nvSpPr>
          <p:spPr>
            <a:xfrm>
              <a:off x="2982181" y="2415574"/>
              <a:ext cx="580258" cy="861222"/>
            </a:xfrm>
            <a:prstGeom prst="parallelogram">
              <a:avLst>
                <a:gd name="adj" fmla="val 15104"/>
              </a:avLst>
            </a:prstGeom>
            <a:solidFill>
              <a:srgbClr val="FF7E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26A5E23-F930-B369-0BFB-F53B1B7762EB}"/>
                </a:ext>
              </a:extLst>
            </p:cNvPr>
            <p:cNvSpPr/>
            <p:nvPr/>
          </p:nvSpPr>
          <p:spPr>
            <a:xfrm>
              <a:off x="1126836" y="3273433"/>
              <a:ext cx="2103094" cy="961223"/>
            </a:xfrm>
            <a:prstGeom prst="rect">
              <a:avLst/>
            </a:prstGeom>
            <a:solidFill>
              <a:srgbClr val="1E76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iangle 61">
              <a:extLst>
                <a:ext uri="{FF2B5EF4-FFF2-40B4-BE49-F238E27FC236}">
                  <a16:creationId xmlns:a16="http://schemas.microsoft.com/office/drawing/2014/main" id="{D20BA55D-F584-4E44-B5C0-8C59FA1EB320}"/>
                </a:ext>
              </a:extLst>
            </p:cNvPr>
            <p:cNvSpPr/>
            <p:nvPr/>
          </p:nvSpPr>
          <p:spPr>
            <a:xfrm flipV="1">
              <a:off x="2982181" y="3269816"/>
              <a:ext cx="495496" cy="992548"/>
            </a:xfrm>
            <a:prstGeom prst="triangle">
              <a:avLst/>
            </a:prstGeom>
            <a:solidFill>
              <a:srgbClr val="FF7E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84860199-A6C7-CFC6-7C61-89D11CC3E72B}"/>
                </a:ext>
              </a:extLst>
            </p:cNvPr>
            <p:cNvGrpSpPr/>
            <p:nvPr/>
          </p:nvGrpSpPr>
          <p:grpSpPr>
            <a:xfrm>
              <a:off x="2739394" y="2351190"/>
              <a:ext cx="984450" cy="1883466"/>
              <a:chOff x="2784993" y="2321573"/>
              <a:chExt cx="984450" cy="1177098"/>
            </a:xfrm>
          </p:grpSpPr>
          <p:cxnSp>
            <p:nvCxnSpPr>
              <p:cNvPr id="54" name="Straight Connector 53">
                <a:extLst>
                  <a:ext uri="{FF2B5EF4-FFF2-40B4-BE49-F238E27FC236}">
                    <a16:creationId xmlns:a16="http://schemas.microsoft.com/office/drawing/2014/main" id="{12874255-6182-D3D6-22B4-533CC857D2C8}"/>
                  </a:ext>
                </a:extLst>
              </p:cNvPr>
              <p:cNvCxnSpPr>
                <a:cxnSpLocks/>
              </p:cNvCxnSpPr>
              <p:nvPr/>
            </p:nvCxnSpPr>
            <p:spPr>
              <a:xfrm>
                <a:off x="2784993" y="2321573"/>
                <a:ext cx="490536" cy="1177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278C82C-29B6-0C72-13C1-E1FB257EA763}"/>
                  </a:ext>
                </a:extLst>
              </p:cNvPr>
              <p:cNvCxnSpPr>
                <a:cxnSpLocks/>
              </p:cNvCxnSpPr>
              <p:nvPr/>
            </p:nvCxnSpPr>
            <p:spPr bwMode="auto">
              <a:xfrm flipH="1">
                <a:off x="3278907" y="2321573"/>
                <a:ext cx="490536" cy="1177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1776141285" name="Footer Placeholder 11">
            <a:extLst>
              <a:ext uri="{FF2B5EF4-FFF2-40B4-BE49-F238E27FC236}">
                <a16:creationId xmlns:a16="http://schemas.microsoft.com/office/drawing/2014/main" id="{49438739-3798-D9E2-2C6A-67AD840BEF4E}"/>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15307F60-3DB7-E62C-B051-ABD181EC6D59}"/>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4</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3A7A8764-5742-5AE7-1744-717A60296584}"/>
              </a:ext>
            </a:extLst>
          </p:cNvPr>
          <p:cNvSpPr>
            <a:spLocks noGrp="1"/>
          </p:cNvSpPr>
          <p:nvPr>
            <p:ph type="title"/>
          </p:nvPr>
        </p:nvSpPr>
        <p:spPr>
          <a:xfrm>
            <a:off x="407988" y="373593"/>
            <a:ext cx="11376025" cy="1065742"/>
          </a:xfrm>
        </p:spPr>
        <p:txBody>
          <a:bodyPr/>
          <a:lstStyle/>
          <a:p>
            <a:r>
              <a:rPr lang="en-GB" b="0" dirty="0">
                <a:latin typeface="Helvetica Neue" panose="02000503000000020004" pitchFamily="2" charset="0"/>
                <a:ea typeface="Helvetica Neue" panose="02000503000000020004" pitchFamily="2" charset="0"/>
                <a:cs typeface="Helvetica Neue" panose="02000503000000020004" pitchFamily="2" charset="0"/>
              </a:rPr>
              <a:t>Slow extraction from SPS: </a:t>
            </a:r>
            <a:r>
              <a:rPr lang="en-US" b="0" dirty="0">
                <a:latin typeface="Helvetica Neue" panose="02000503000000020004" pitchFamily="2" charset="0"/>
                <a:ea typeface="Helvetica Neue" panose="02000503000000020004" pitchFamily="2" charset="0"/>
                <a:cs typeface="Helvetica Neue" panose="02000503000000020004" pitchFamily="2" charset="0"/>
              </a:rPr>
              <a:t>COSE</a:t>
            </a:r>
            <a:br>
              <a:rPr lang="en-US" b="0" dirty="0">
                <a:latin typeface="Helvetica Neue" panose="02000503000000020004" pitchFamily="2" charset="0"/>
                <a:ea typeface="Helvetica Neue" panose="02000503000000020004" pitchFamily="2" charset="0"/>
                <a:cs typeface="Helvetica Neue" panose="02000503000000020004" pitchFamily="2" charset="0"/>
              </a:rPr>
            </a:br>
            <a:endParaRPr lang="en-RU"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Date Placeholder 10">
            <a:extLst>
              <a:ext uri="{FF2B5EF4-FFF2-40B4-BE49-F238E27FC236}">
                <a16:creationId xmlns:a16="http://schemas.microsoft.com/office/drawing/2014/main" id="{45BF86AF-1DB9-CBBB-4E69-4759DB0B939D}"/>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4" name="Group 13">
            <a:extLst>
              <a:ext uri="{FF2B5EF4-FFF2-40B4-BE49-F238E27FC236}">
                <a16:creationId xmlns:a16="http://schemas.microsoft.com/office/drawing/2014/main" id="{DE749326-3B26-EBCC-DEF2-ABA73399DB98}"/>
              </a:ext>
            </a:extLst>
          </p:cNvPr>
          <p:cNvGrpSpPr/>
          <p:nvPr/>
        </p:nvGrpSpPr>
        <p:grpSpPr>
          <a:xfrm>
            <a:off x="6273449" y="3514676"/>
            <a:ext cx="5569527" cy="2161037"/>
            <a:chOff x="2906100" y="3025429"/>
            <a:chExt cx="5569527" cy="2161037"/>
          </a:xfrm>
        </p:grpSpPr>
        <p:sp>
          <p:nvSpPr>
            <p:cNvPr id="13" name="Rectangle 12">
              <a:extLst>
                <a:ext uri="{FF2B5EF4-FFF2-40B4-BE49-F238E27FC236}">
                  <a16:creationId xmlns:a16="http://schemas.microsoft.com/office/drawing/2014/main" id="{2E496E51-4B08-0A30-0CC1-E3239597A849}"/>
                </a:ext>
              </a:extLst>
            </p:cNvPr>
            <p:cNvSpPr/>
            <p:nvPr/>
          </p:nvSpPr>
          <p:spPr>
            <a:xfrm>
              <a:off x="2906100" y="3025429"/>
              <a:ext cx="5569527" cy="216103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E5CB32-4680-5F31-C82C-B807A9EBACC7}"/>
                </a:ext>
              </a:extLst>
            </p:cNvPr>
            <p:cNvPicPr>
              <a:picLocks noChangeAspect="1"/>
            </p:cNvPicPr>
            <p:nvPr/>
          </p:nvPicPr>
          <p:blipFill rotWithShape="1">
            <a:blip r:embed="rId3">
              <a:extLst>
                <a:ext uri="{28A0092B-C50C-407E-A947-70E740481C1C}">
                  <a14:useLocalDpi xmlns:a14="http://schemas.microsoft.com/office/drawing/2010/main" val="0"/>
                </a:ext>
              </a:extLst>
            </a:blip>
            <a:srcRect l="49978" b="48219"/>
            <a:stretch/>
          </p:blipFill>
          <p:spPr bwMode="auto">
            <a:xfrm>
              <a:off x="3024896" y="3096426"/>
              <a:ext cx="2654689" cy="1962872"/>
            </a:xfrm>
            <a:prstGeom prst="rect">
              <a:avLst/>
            </a:prstGeom>
          </p:spPr>
        </p:pic>
        <p:pic>
          <p:nvPicPr>
            <p:cNvPr id="7" name="Picture 6">
              <a:extLst>
                <a:ext uri="{FF2B5EF4-FFF2-40B4-BE49-F238E27FC236}">
                  <a16:creationId xmlns:a16="http://schemas.microsoft.com/office/drawing/2014/main" id="{7805A52D-D046-262F-CAFF-67D801563418}"/>
                </a:ext>
              </a:extLst>
            </p:cNvPr>
            <p:cNvPicPr>
              <a:picLocks noChangeAspect="1"/>
            </p:cNvPicPr>
            <p:nvPr/>
          </p:nvPicPr>
          <p:blipFill rotWithShape="1">
            <a:blip r:embed="rId3">
              <a:extLst>
                <a:ext uri="{28A0092B-C50C-407E-A947-70E740481C1C}">
                  <a14:useLocalDpi xmlns:a14="http://schemas.microsoft.com/office/drawing/2010/main" val="0"/>
                </a:ext>
              </a:extLst>
            </a:blip>
            <a:srcRect l="569" t="51598" r="47551" b="-1598"/>
            <a:stretch/>
          </p:blipFill>
          <p:spPr bwMode="auto">
            <a:xfrm>
              <a:off x="5661114" y="3241111"/>
              <a:ext cx="2801076" cy="1928259"/>
            </a:xfrm>
            <a:prstGeom prst="rect">
              <a:avLst/>
            </a:prstGeom>
          </p:spPr>
        </p:pic>
      </p:grpSp>
      <p:sp>
        <p:nvSpPr>
          <p:cNvPr id="10" name="TextBox 9">
            <a:extLst>
              <a:ext uri="{FF2B5EF4-FFF2-40B4-BE49-F238E27FC236}">
                <a16:creationId xmlns:a16="http://schemas.microsoft.com/office/drawing/2014/main" id="{302DD1F1-9792-869B-7634-63BFCCBD8AAD}"/>
              </a:ext>
            </a:extLst>
          </p:cNvPr>
          <p:cNvSpPr txBox="1"/>
          <p:nvPr/>
        </p:nvSpPr>
        <p:spPr bwMode="auto">
          <a:xfrm>
            <a:off x="258477" y="5702098"/>
            <a:ext cx="11584499" cy="584775"/>
          </a:xfrm>
          <a:prstGeom prst="rect">
            <a:avLst/>
          </a:prstGeom>
          <a:noFill/>
        </p:spPr>
        <p:txBody>
          <a:bodyPr wrap="square" rtlCol="0">
            <a:spAutoFit/>
          </a:bodyPr>
          <a:lstStyle/>
          <a:p>
            <a:r>
              <a:rPr lang="en-US" sz="1600" dirty="0"/>
              <a:t>Current operational cycles use Constant Optics Slow Extraction technique (COSE). It implies slowly changing all the magnets’ strengths in the ring making the reference momentum ramp linearly while keeping the optics constant.</a:t>
            </a:r>
            <a:endParaRPr lang="en-RU" sz="160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7" name="Group 16">
            <a:extLst>
              <a:ext uri="{FF2B5EF4-FFF2-40B4-BE49-F238E27FC236}">
                <a16:creationId xmlns:a16="http://schemas.microsoft.com/office/drawing/2014/main" id="{5ED752B8-FA61-1F59-3039-9DDA2718C44C}"/>
              </a:ext>
            </a:extLst>
          </p:cNvPr>
          <p:cNvGrpSpPr/>
          <p:nvPr/>
        </p:nvGrpSpPr>
        <p:grpSpPr>
          <a:xfrm>
            <a:off x="7457340" y="1179562"/>
            <a:ext cx="3536374" cy="2093871"/>
            <a:chOff x="951930" y="1049492"/>
            <a:chExt cx="3890011" cy="2303258"/>
          </a:xfrm>
        </p:grpSpPr>
        <p:grpSp>
          <p:nvGrpSpPr>
            <p:cNvPr id="18" name="Group 17">
              <a:extLst>
                <a:ext uri="{FF2B5EF4-FFF2-40B4-BE49-F238E27FC236}">
                  <a16:creationId xmlns:a16="http://schemas.microsoft.com/office/drawing/2014/main" id="{4A9F8469-2001-B11F-A1F5-978F6AFABAFE}"/>
                </a:ext>
              </a:extLst>
            </p:cNvPr>
            <p:cNvGrpSpPr/>
            <p:nvPr/>
          </p:nvGrpSpPr>
          <p:grpSpPr>
            <a:xfrm>
              <a:off x="963797" y="1049492"/>
              <a:ext cx="3404493" cy="2024545"/>
              <a:chOff x="1254641" y="1850064"/>
              <a:chExt cx="3404493" cy="2024545"/>
            </a:xfrm>
          </p:grpSpPr>
          <p:pic>
            <p:nvPicPr>
              <p:cNvPr id="20" name="Picture 19">
                <a:extLst>
                  <a:ext uri="{FF2B5EF4-FFF2-40B4-BE49-F238E27FC236}">
                    <a16:creationId xmlns:a16="http://schemas.microsoft.com/office/drawing/2014/main" id="{879468AD-69C5-F1CB-8ADE-0091BB474B65}"/>
                  </a:ext>
                </a:extLst>
              </p:cNvPr>
              <p:cNvPicPr>
                <a:picLocks noChangeAspect="1"/>
              </p:cNvPicPr>
              <p:nvPr/>
            </p:nvPicPr>
            <p:blipFill>
              <a:blip r:embed="rId4"/>
              <a:srcRect l="18208" t="6835" r="17661" b="17694"/>
              <a:stretch>
                <a:fillRect/>
              </a:stretch>
            </p:blipFill>
            <p:spPr bwMode="auto">
              <a:xfrm>
                <a:off x="1254641" y="1850064"/>
                <a:ext cx="3404493" cy="1977656"/>
              </a:xfrm>
              <a:prstGeom prst="rect">
                <a:avLst/>
              </a:prstGeom>
              <a:effectLst>
                <a:outerShdw blurRad="63500" sx="102000" sy="102000" algn="ctr" rotWithShape="0">
                  <a:prstClr val="black">
                    <a:alpha val="40000"/>
                  </a:prstClr>
                </a:outerShdw>
              </a:effectLst>
            </p:spPr>
          </p:pic>
          <p:grpSp>
            <p:nvGrpSpPr>
              <p:cNvPr id="21" name="Group 20">
                <a:extLst>
                  <a:ext uri="{FF2B5EF4-FFF2-40B4-BE49-F238E27FC236}">
                    <a16:creationId xmlns:a16="http://schemas.microsoft.com/office/drawing/2014/main" id="{79FF35FA-9DBF-99C4-30C6-F7AF89D8564D}"/>
                  </a:ext>
                </a:extLst>
              </p:cNvPr>
              <p:cNvGrpSpPr/>
              <p:nvPr/>
            </p:nvGrpSpPr>
            <p:grpSpPr>
              <a:xfrm>
                <a:off x="1870631" y="3085229"/>
                <a:ext cx="625237" cy="789380"/>
                <a:chOff x="2229972" y="3066840"/>
                <a:chExt cx="625236" cy="731115"/>
              </a:xfrm>
            </p:grpSpPr>
            <p:cxnSp>
              <p:nvCxnSpPr>
                <p:cNvPr id="30" name="Straight Arrow Connector 29">
                  <a:extLst>
                    <a:ext uri="{FF2B5EF4-FFF2-40B4-BE49-F238E27FC236}">
                      <a16:creationId xmlns:a16="http://schemas.microsoft.com/office/drawing/2014/main" id="{AD91312C-035D-675C-F7E7-C139E965EA02}"/>
                    </a:ext>
                  </a:extLst>
                </p:cNvPr>
                <p:cNvCxnSpPr>
                  <a:cxnSpLocks/>
                </p:cNvCxnSpPr>
                <p:nvPr/>
              </p:nvCxnSpPr>
              <p:spPr>
                <a:xfrm flipH="1" flipV="1">
                  <a:off x="2535731" y="3180309"/>
                  <a:ext cx="109747" cy="37433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3522C7-DB5F-4A94-13DF-C69F8C51C732}"/>
                    </a:ext>
                  </a:extLst>
                </p:cNvPr>
                <p:cNvCxnSpPr>
                  <a:cxnSpLocks/>
                </p:cNvCxnSpPr>
                <p:nvPr/>
              </p:nvCxnSpPr>
              <p:spPr bwMode="auto">
                <a:xfrm flipV="1">
                  <a:off x="2645478" y="3183625"/>
                  <a:ext cx="0" cy="37101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E451743-BE4D-580D-06BB-40B4A784B3E3}"/>
                    </a:ext>
                  </a:extLst>
                </p:cNvPr>
                <p:cNvCxnSpPr>
                  <a:cxnSpLocks/>
                </p:cNvCxnSpPr>
                <p:nvPr/>
              </p:nvCxnSpPr>
              <p:spPr bwMode="auto">
                <a:xfrm flipH="1">
                  <a:off x="2338933" y="3554640"/>
                  <a:ext cx="305963"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E9BBC71-207B-C77F-E9DB-316A75F5102F}"/>
                        </a:ext>
                      </a:extLst>
                    </p:cNvPr>
                    <p:cNvSpPr txBox="1"/>
                    <p:nvPr/>
                  </p:nvSpPr>
                  <p:spPr bwMode="auto">
                    <a:xfrm>
                      <a:off x="2229972" y="3527586"/>
                      <a:ext cx="172649" cy="270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𝑥</m:t>
                            </m:r>
                          </m:oMath>
                        </m:oMathPara>
                      </a14:m>
                      <a:endParaRPr lang="en-US" sz="1200" dirty="0">
                        <a:solidFill>
                          <a:schemeClr val="bg1"/>
                        </a:solidFill>
                      </a:endParaRPr>
                    </a:p>
                  </p:txBody>
                </p:sp>
              </mc:Choice>
              <mc:Fallback xmlns="">
                <p:sp>
                  <p:nvSpPr>
                    <p:cNvPr id="33" name="TextBox 32">
                      <a:extLst>
                        <a:ext uri="{FF2B5EF4-FFF2-40B4-BE49-F238E27FC236}">
                          <a16:creationId xmlns:a16="http://schemas.microsoft.com/office/drawing/2014/main" id="{0E9BBC71-207B-C77F-E9DB-316A75F5102F}"/>
                        </a:ext>
                      </a:extLst>
                    </p:cNvPr>
                    <p:cNvSpPr txBox="1">
                      <a:spLocks noRot="1" noChangeAspect="1" noMove="1" noResize="1" noEditPoints="1" noAdjustHandles="1" noChangeArrowheads="1" noChangeShapeType="1" noTextEdit="1"/>
                    </p:cNvSpPr>
                    <p:nvPr/>
                  </p:nvSpPr>
                  <p:spPr bwMode="auto">
                    <a:xfrm>
                      <a:off x="2229972" y="3527586"/>
                      <a:ext cx="172649" cy="270369"/>
                    </a:xfrm>
                    <a:prstGeom prst="rect">
                      <a:avLst/>
                    </a:prstGeom>
                    <a:blipFill>
                      <a:blip r:embed="rId5"/>
                      <a:stretch>
                        <a:fillRect l="-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D3A0306-40AC-C0D1-67F5-47D05C1C97A9}"/>
                        </a:ext>
                      </a:extLst>
                    </p:cNvPr>
                    <p:cNvSpPr txBox="1"/>
                    <p:nvPr/>
                  </p:nvSpPr>
                  <p:spPr bwMode="auto">
                    <a:xfrm>
                      <a:off x="2678888" y="3066840"/>
                      <a:ext cx="176320" cy="270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𝑦</m:t>
                            </m:r>
                          </m:oMath>
                        </m:oMathPara>
                      </a14:m>
                      <a:endParaRPr lang="en-US" sz="1200" dirty="0">
                        <a:solidFill>
                          <a:schemeClr val="bg1"/>
                        </a:solidFill>
                      </a:endParaRPr>
                    </a:p>
                  </p:txBody>
                </p:sp>
              </mc:Choice>
              <mc:Fallback xmlns="">
                <p:sp>
                  <p:nvSpPr>
                    <p:cNvPr id="34" name="TextBox 33">
                      <a:extLst>
                        <a:ext uri="{FF2B5EF4-FFF2-40B4-BE49-F238E27FC236}">
                          <a16:creationId xmlns:a16="http://schemas.microsoft.com/office/drawing/2014/main" id="{5D3A0306-40AC-C0D1-67F5-47D05C1C97A9}"/>
                        </a:ext>
                      </a:extLst>
                    </p:cNvPr>
                    <p:cNvSpPr txBox="1">
                      <a:spLocks noRot="1" noChangeAspect="1" noMove="1" noResize="1" noEditPoints="1" noAdjustHandles="1" noChangeArrowheads="1" noChangeShapeType="1" noTextEdit="1"/>
                    </p:cNvSpPr>
                    <p:nvPr/>
                  </p:nvSpPr>
                  <p:spPr bwMode="auto">
                    <a:xfrm>
                      <a:off x="2678888" y="3066840"/>
                      <a:ext cx="176320" cy="270369"/>
                    </a:xfrm>
                    <a:prstGeom prst="rect">
                      <a:avLst/>
                    </a:prstGeom>
                    <a:blipFill>
                      <a:blip r:embed="rId6"/>
                      <a:stretch>
                        <a:fillRect l="-15385" r="-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1C2CDBF-C846-1A56-E335-AF3D920D6D02}"/>
                        </a:ext>
                      </a:extLst>
                    </p:cNvPr>
                    <p:cNvSpPr txBox="1"/>
                    <p:nvPr/>
                  </p:nvSpPr>
                  <p:spPr bwMode="auto">
                    <a:xfrm>
                      <a:off x="2357430" y="3071832"/>
                      <a:ext cx="159251" cy="270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𝑧</m:t>
                            </m:r>
                          </m:oMath>
                        </m:oMathPara>
                      </a14:m>
                      <a:endParaRPr lang="en-US" sz="1200" dirty="0">
                        <a:solidFill>
                          <a:schemeClr val="bg1"/>
                        </a:solidFill>
                      </a:endParaRPr>
                    </a:p>
                  </p:txBody>
                </p:sp>
              </mc:Choice>
              <mc:Fallback xmlns="">
                <p:sp>
                  <p:nvSpPr>
                    <p:cNvPr id="35" name="TextBox 34">
                      <a:extLst>
                        <a:ext uri="{FF2B5EF4-FFF2-40B4-BE49-F238E27FC236}">
                          <a16:creationId xmlns:a16="http://schemas.microsoft.com/office/drawing/2014/main" id="{81C2CDBF-C846-1A56-E335-AF3D920D6D02}"/>
                        </a:ext>
                      </a:extLst>
                    </p:cNvPr>
                    <p:cNvSpPr txBox="1">
                      <a:spLocks noRot="1" noChangeAspect="1" noMove="1" noResize="1" noEditPoints="1" noAdjustHandles="1" noChangeArrowheads="1" noChangeShapeType="1" noTextEdit="1"/>
                    </p:cNvSpPr>
                    <p:nvPr/>
                  </p:nvSpPr>
                  <p:spPr bwMode="auto">
                    <a:xfrm>
                      <a:off x="2357430" y="3071832"/>
                      <a:ext cx="159251" cy="270369"/>
                    </a:xfrm>
                    <a:prstGeom prst="rect">
                      <a:avLst/>
                    </a:prstGeom>
                    <a:blipFill>
                      <a:blip r:embed="rId7"/>
                      <a:stretch>
                        <a:fillRect l="-8333"/>
                      </a:stretch>
                    </a:blipFill>
                  </p:spPr>
                  <p:txBody>
                    <a:bodyPr/>
                    <a:lstStyle/>
                    <a:p>
                      <a:r>
                        <a:rPr lang="en-US">
                          <a:noFill/>
                        </a:rPr>
                        <a:t> </a:t>
                      </a:r>
                    </a:p>
                  </p:txBody>
                </p:sp>
              </mc:Fallback>
            </mc:AlternateContent>
          </p:grpSp>
          <p:sp>
            <p:nvSpPr>
              <p:cNvPr id="23" name="Down Arrow 22">
                <a:extLst>
                  <a:ext uri="{FF2B5EF4-FFF2-40B4-BE49-F238E27FC236}">
                    <a16:creationId xmlns:a16="http://schemas.microsoft.com/office/drawing/2014/main" id="{E49713BA-3062-36BD-AA2D-F14D70086A72}"/>
                  </a:ext>
                </a:extLst>
              </p:cNvPr>
              <p:cNvSpPr/>
              <p:nvPr/>
            </p:nvSpPr>
            <p:spPr>
              <a:xfrm rot="8461934" flipH="1">
                <a:off x="3805496" y="2981238"/>
                <a:ext cx="218488" cy="793638"/>
              </a:xfrm>
              <a:prstGeom prst="downArrow">
                <a:avLst/>
              </a:prstGeom>
              <a:solidFill>
                <a:schemeClr val="bg1"/>
              </a:solidFill>
              <a:ln>
                <a:noFill/>
              </a:ln>
              <a:scene3d>
                <a:camera prst="perspectiveContrasting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D5757FA-85AB-BBDC-A5C9-BA6A75815BF1}"/>
                  </a:ext>
                </a:extLst>
              </p:cNvPr>
              <p:cNvSpPr txBox="1"/>
              <p:nvPr/>
            </p:nvSpPr>
            <p:spPr bwMode="auto">
              <a:xfrm rot="3388687">
                <a:off x="3599272" y="3347573"/>
                <a:ext cx="473206" cy="230832"/>
              </a:xfrm>
              <a:prstGeom prst="rect">
                <a:avLst/>
              </a:prstGeom>
              <a:noFill/>
            </p:spPr>
            <p:txBody>
              <a:bodyPr wrap="none" rtlCol="0">
                <a:spAutoFit/>
              </a:bodyPr>
              <a:lstStyle/>
              <a:p>
                <a:r>
                  <a:rPr lang="en-US" sz="900" dirty="0">
                    <a:solidFill>
                      <a:schemeClr val="bg1"/>
                    </a:solidFill>
                  </a:rPr>
                  <a:t>beam</a:t>
                </a:r>
              </a:p>
            </p:txBody>
          </p:sp>
        </p:grpSp>
        <p:sp>
          <p:nvSpPr>
            <p:cNvPr id="19" name="TextBox 18">
              <a:extLst>
                <a:ext uri="{FF2B5EF4-FFF2-40B4-BE49-F238E27FC236}">
                  <a16:creationId xmlns:a16="http://schemas.microsoft.com/office/drawing/2014/main" id="{47053D04-FB22-6041-5D5D-166DCF4FB4F7}"/>
                </a:ext>
              </a:extLst>
            </p:cNvPr>
            <p:cNvSpPr txBox="1"/>
            <p:nvPr/>
          </p:nvSpPr>
          <p:spPr bwMode="auto">
            <a:xfrm>
              <a:off x="951930" y="3075751"/>
              <a:ext cx="3890011" cy="276999"/>
            </a:xfrm>
            <a:prstGeom prst="rect">
              <a:avLst/>
            </a:prstGeom>
            <a:noFill/>
          </p:spPr>
          <p:txBody>
            <a:bodyPr wrap="square">
              <a:spAutoFit/>
            </a:bodyPr>
            <a:lstStyle/>
            <a:p>
              <a:pPr>
                <a:buNone/>
              </a:pPr>
              <a:r>
                <a:rPr lang="en-US" sz="600" dirty="0">
                  <a:solidFill>
                    <a:schemeClr val="bg2">
                      <a:lumMod val="50000"/>
                    </a:schemeClr>
                  </a:solidFill>
                  <a:effectLst/>
                  <a:latin typeface="Helvetica" pitchFamily="2" charset="0"/>
                </a:rPr>
                <a:t>* F. Lackner et al., “Improvements of the SPS slow extraction electrostatic septum”, in Proc. IPAC’24, Nashville, TN, May 2024, pp. 1176-1179. </a:t>
              </a:r>
              <a:r>
                <a:rPr lang="en-US" sz="600" dirty="0" err="1">
                  <a:solidFill>
                    <a:schemeClr val="bg2">
                      <a:lumMod val="50000"/>
                    </a:schemeClr>
                  </a:solidFill>
                  <a:effectLst/>
                  <a:latin typeface="Helvetica" pitchFamily="2" charset="0"/>
                </a:rPr>
                <a:t>doi</a:t>
              </a:r>
              <a:r>
                <a:rPr lang="en-US" sz="600" dirty="0">
                  <a:solidFill>
                    <a:schemeClr val="bg2">
                      <a:lumMod val="50000"/>
                    </a:schemeClr>
                  </a:solidFill>
                  <a:effectLst/>
                  <a:latin typeface="Helvetica" pitchFamily="2" charset="0"/>
                </a:rPr>
                <a:t>: 10.18429/JACoW-IPAC2024-TUPC72</a:t>
              </a:r>
            </a:p>
          </p:txBody>
        </p:sp>
      </p:grpSp>
      <p:cxnSp>
        <p:nvCxnSpPr>
          <p:cNvPr id="37" name="Straight Arrow Connector 36">
            <a:extLst>
              <a:ext uri="{FF2B5EF4-FFF2-40B4-BE49-F238E27FC236}">
                <a16:creationId xmlns:a16="http://schemas.microsoft.com/office/drawing/2014/main" id="{3D9782D8-432F-5194-36A8-0ECCEE9C7C91}"/>
              </a:ext>
            </a:extLst>
          </p:cNvPr>
          <p:cNvCxnSpPr>
            <a:cxnSpLocks/>
            <a:stCxn id="1776141277" idx="3"/>
          </p:cNvCxnSpPr>
          <p:nvPr/>
        </p:nvCxnSpPr>
        <p:spPr>
          <a:xfrm flipV="1">
            <a:off x="7996382" y="2435008"/>
            <a:ext cx="1383446" cy="119490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975581F-64FA-51C1-B7C1-79AF55727C33}"/>
              </a:ext>
            </a:extLst>
          </p:cNvPr>
          <p:cNvCxnSpPr>
            <a:cxnSpLocks/>
          </p:cNvCxnSpPr>
          <p:nvPr/>
        </p:nvCxnSpPr>
        <p:spPr>
          <a:xfrm flipV="1">
            <a:off x="794327" y="1717964"/>
            <a:ext cx="0" cy="2733963"/>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A65940C-C56F-B356-A2C2-C72F683AB2BC}"/>
              </a:ext>
            </a:extLst>
          </p:cNvPr>
          <p:cNvCxnSpPr>
            <a:cxnSpLocks/>
          </p:cNvCxnSpPr>
          <p:nvPr/>
        </p:nvCxnSpPr>
        <p:spPr bwMode="auto">
          <a:xfrm>
            <a:off x="628607" y="4234657"/>
            <a:ext cx="3591390" cy="0"/>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5517AB4-AD53-71B4-1FE0-0EE6BF2BCBE4}"/>
                  </a:ext>
                </a:extLst>
              </p:cNvPr>
              <p:cNvSpPr txBox="1"/>
              <p:nvPr/>
            </p:nvSpPr>
            <p:spPr bwMode="auto">
              <a:xfrm>
                <a:off x="85570" y="1289238"/>
                <a:ext cx="1554977"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′2</m:t>
                              </m:r>
                            </m:sup>
                          </m:sSup>
                        </m:e>
                      </m:rad>
                    </m:oMath>
                  </m:oMathPara>
                </a14:m>
                <a:endParaRPr lang="en-US" dirty="0"/>
              </a:p>
            </p:txBody>
          </p:sp>
        </mc:Choice>
        <mc:Fallback xmlns="">
          <p:sp>
            <p:nvSpPr>
              <p:cNvPr id="47" name="TextBox 46">
                <a:extLst>
                  <a:ext uri="{FF2B5EF4-FFF2-40B4-BE49-F238E27FC236}">
                    <a16:creationId xmlns:a16="http://schemas.microsoft.com/office/drawing/2014/main" id="{75517AB4-AD53-71B4-1FE0-0EE6BF2BCBE4}"/>
                  </a:ext>
                </a:extLst>
              </p:cNvPr>
              <p:cNvSpPr txBox="1">
                <a:spLocks noRot="1" noChangeAspect="1" noMove="1" noResize="1" noEditPoints="1" noAdjustHandles="1" noChangeArrowheads="1" noChangeShapeType="1" noTextEdit="1"/>
              </p:cNvSpPr>
              <p:nvPr/>
            </p:nvSpPr>
            <p:spPr bwMode="auto">
              <a:xfrm>
                <a:off x="85570" y="1289238"/>
                <a:ext cx="1554977" cy="343107"/>
              </a:xfrm>
              <a:prstGeom prst="rect">
                <a:avLst/>
              </a:prstGeom>
              <a:blipFill>
                <a:blip r:embed="rId8"/>
                <a:stretch>
                  <a:fillRect l="-2419"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924F08E-A2FE-8AE1-C038-E4753A5A166E}"/>
                  </a:ext>
                </a:extLst>
              </p:cNvPr>
              <p:cNvSpPr txBox="1"/>
              <p:nvPr/>
            </p:nvSpPr>
            <p:spPr bwMode="auto">
              <a:xfrm>
                <a:off x="4333127" y="3947846"/>
                <a:ext cx="318613" cy="5736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𝛿</m:t>
                          </m:r>
                          <m:r>
                            <a:rPr lang="en-US" b="0" i="1" smtClean="0">
                              <a:latin typeface="Cambria Math" panose="02040503050406030204" pitchFamily="18" charset="0"/>
                            </a:rPr>
                            <m:t>𝑝</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den>
                      </m:f>
                    </m:oMath>
                  </m:oMathPara>
                </a14:m>
                <a:endParaRPr lang="en-US" dirty="0"/>
              </a:p>
            </p:txBody>
          </p:sp>
        </mc:Choice>
        <mc:Fallback xmlns="">
          <p:sp>
            <p:nvSpPr>
              <p:cNvPr id="51" name="TextBox 50">
                <a:extLst>
                  <a:ext uri="{FF2B5EF4-FFF2-40B4-BE49-F238E27FC236}">
                    <a16:creationId xmlns:a16="http://schemas.microsoft.com/office/drawing/2014/main" id="{1924F08E-A2FE-8AE1-C038-E4753A5A166E}"/>
                  </a:ext>
                </a:extLst>
              </p:cNvPr>
              <p:cNvSpPr txBox="1">
                <a:spLocks noRot="1" noChangeAspect="1" noMove="1" noResize="1" noEditPoints="1" noAdjustHandles="1" noChangeArrowheads="1" noChangeShapeType="1" noTextEdit="1"/>
              </p:cNvSpPr>
              <p:nvPr/>
            </p:nvSpPr>
            <p:spPr bwMode="auto">
              <a:xfrm>
                <a:off x="4333127" y="3947846"/>
                <a:ext cx="318613" cy="573619"/>
              </a:xfrm>
              <a:prstGeom prst="rect">
                <a:avLst/>
              </a:prstGeom>
              <a:blipFill>
                <a:blip r:embed="rId9"/>
                <a:stretch>
                  <a:fillRect l="-23077" t="-4348" r="-19231" b="-13043"/>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8DFD5526-9927-ED34-1F5B-A045E35F623D}"/>
              </a:ext>
            </a:extLst>
          </p:cNvPr>
          <p:cNvSpPr txBox="1"/>
          <p:nvPr/>
        </p:nvSpPr>
        <p:spPr bwMode="auto">
          <a:xfrm rot="20126973">
            <a:off x="495894" y="4480802"/>
            <a:ext cx="1261884" cy="369332"/>
          </a:xfrm>
          <a:prstGeom prst="rect">
            <a:avLst/>
          </a:prstGeom>
          <a:noFill/>
        </p:spPr>
        <p:txBody>
          <a:bodyPr wrap="none" rtlCol="0">
            <a:spAutoFit/>
          </a:bodyPr>
          <a:lstStyle/>
          <a:p>
            <a:r>
              <a:rPr lang="en-US" dirty="0"/>
              <a:t>resonance</a:t>
            </a:r>
          </a:p>
        </p:txBody>
      </p:sp>
      <p:cxnSp>
        <p:nvCxnSpPr>
          <p:cNvPr id="49" name="Straight Arrow Connector 48">
            <a:extLst>
              <a:ext uri="{FF2B5EF4-FFF2-40B4-BE49-F238E27FC236}">
                <a16:creationId xmlns:a16="http://schemas.microsoft.com/office/drawing/2014/main" id="{2E1E944F-5C3B-ACA3-7877-86312AECB344}"/>
              </a:ext>
            </a:extLst>
          </p:cNvPr>
          <p:cNvCxnSpPr>
            <a:cxnSpLocks/>
          </p:cNvCxnSpPr>
          <p:nvPr/>
        </p:nvCxnSpPr>
        <p:spPr bwMode="auto">
          <a:xfrm flipV="1">
            <a:off x="1617371" y="4134370"/>
            <a:ext cx="0" cy="219043"/>
          </a:xfrm>
          <a:prstGeom prst="straightConnector1">
            <a:avLst/>
          </a:prstGeom>
          <a:ln w="28575">
            <a:solidFill>
              <a:schemeClr val="bg2">
                <a:lumMod val="1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776141255" name="Group 1776141254">
            <a:extLst>
              <a:ext uri="{FF2B5EF4-FFF2-40B4-BE49-F238E27FC236}">
                <a16:creationId xmlns:a16="http://schemas.microsoft.com/office/drawing/2014/main" id="{1416FE3E-F6DA-3AB2-D4D2-F27024B96BB5}"/>
              </a:ext>
            </a:extLst>
          </p:cNvPr>
          <p:cNvGrpSpPr/>
          <p:nvPr/>
        </p:nvGrpSpPr>
        <p:grpSpPr>
          <a:xfrm>
            <a:off x="1639552" y="4323139"/>
            <a:ext cx="2084292" cy="319912"/>
            <a:chOff x="1126836" y="4344178"/>
            <a:chExt cx="2084292" cy="319912"/>
          </a:xfrm>
        </p:grpSpPr>
        <p:cxnSp>
          <p:nvCxnSpPr>
            <p:cNvPr id="1776141252" name="Straight Arrow Connector 1776141251">
              <a:extLst>
                <a:ext uri="{FF2B5EF4-FFF2-40B4-BE49-F238E27FC236}">
                  <a16:creationId xmlns:a16="http://schemas.microsoft.com/office/drawing/2014/main" id="{6060C77B-A656-D98C-5DB3-6AAC7EDFA9A5}"/>
                </a:ext>
              </a:extLst>
            </p:cNvPr>
            <p:cNvCxnSpPr>
              <a:cxnSpLocks/>
            </p:cNvCxnSpPr>
            <p:nvPr/>
          </p:nvCxnSpPr>
          <p:spPr>
            <a:xfrm>
              <a:off x="1126836" y="4344178"/>
              <a:ext cx="2084292"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76141253" name="TextBox 1776141252">
                  <a:extLst>
                    <a:ext uri="{FF2B5EF4-FFF2-40B4-BE49-F238E27FC236}">
                      <a16:creationId xmlns:a16="http://schemas.microsoft.com/office/drawing/2014/main" id="{CF7C6353-971F-F8C8-092C-DC9F9387650F}"/>
                    </a:ext>
                  </a:extLst>
                </p:cNvPr>
                <p:cNvSpPr txBox="1"/>
                <p:nvPr/>
              </p:nvSpPr>
              <p:spPr bwMode="auto">
                <a:xfrm>
                  <a:off x="1663266" y="4387091"/>
                  <a:ext cx="10114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m:oMathPara>
                  </a14:m>
                  <a:endParaRPr lang="en-US" dirty="0"/>
                </a:p>
              </p:txBody>
            </p:sp>
          </mc:Choice>
          <mc:Fallback xmlns="">
            <p:sp>
              <p:nvSpPr>
                <p:cNvPr id="1776141253" name="TextBox 1776141252">
                  <a:extLst>
                    <a:ext uri="{FF2B5EF4-FFF2-40B4-BE49-F238E27FC236}">
                      <a16:creationId xmlns:a16="http://schemas.microsoft.com/office/drawing/2014/main" id="{CF7C6353-971F-F8C8-092C-DC9F9387650F}"/>
                    </a:ext>
                  </a:extLst>
                </p:cNvPr>
                <p:cNvSpPr txBox="1">
                  <a:spLocks noRot="1" noChangeAspect="1" noMove="1" noResize="1" noEditPoints="1" noAdjustHandles="1" noChangeArrowheads="1" noChangeShapeType="1" noTextEdit="1"/>
                </p:cNvSpPr>
                <p:nvPr/>
              </p:nvSpPr>
              <p:spPr bwMode="auto">
                <a:xfrm>
                  <a:off x="1663266" y="4387091"/>
                  <a:ext cx="1011431" cy="276999"/>
                </a:xfrm>
                <a:prstGeom prst="rect">
                  <a:avLst/>
                </a:prstGeom>
                <a:blipFill>
                  <a:blip r:embed="rId10"/>
                  <a:stretch>
                    <a:fillRect l="-1235" r="-1235" b="-13043"/>
                  </a:stretch>
                </a:blipFill>
              </p:spPr>
              <p:txBody>
                <a:bodyPr/>
                <a:lstStyle/>
                <a:p>
                  <a:r>
                    <a:rPr lang="en-US">
                      <a:noFill/>
                    </a:rPr>
                    <a:t> </a:t>
                  </a:r>
                </a:p>
              </p:txBody>
            </p:sp>
          </mc:Fallback>
        </mc:AlternateContent>
      </p:grpSp>
      <p:cxnSp>
        <p:nvCxnSpPr>
          <p:cNvPr id="1776141257" name="Straight Arrow Connector 1776141256">
            <a:extLst>
              <a:ext uri="{FF2B5EF4-FFF2-40B4-BE49-F238E27FC236}">
                <a16:creationId xmlns:a16="http://schemas.microsoft.com/office/drawing/2014/main" id="{ADC02343-4AE2-471A-FDC6-504EF6A81B9B}"/>
              </a:ext>
            </a:extLst>
          </p:cNvPr>
          <p:cNvCxnSpPr>
            <a:cxnSpLocks/>
          </p:cNvCxnSpPr>
          <p:nvPr/>
        </p:nvCxnSpPr>
        <p:spPr bwMode="auto">
          <a:xfrm>
            <a:off x="2175982" y="2782325"/>
            <a:ext cx="142620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76141259" name="TextBox 1776141258">
                <a:extLst>
                  <a:ext uri="{FF2B5EF4-FFF2-40B4-BE49-F238E27FC236}">
                    <a16:creationId xmlns:a16="http://schemas.microsoft.com/office/drawing/2014/main" id="{D434FA3D-FBE4-E9FE-64C4-BE49F9C07048}"/>
                  </a:ext>
                </a:extLst>
              </p:cNvPr>
              <p:cNvSpPr txBox="1"/>
              <p:nvPr/>
            </p:nvSpPr>
            <p:spPr bwMode="auto">
              <a:xfrm>
                <a:off x="2215535" y="2352452"/>
                <a:ext cx="1548437" cy="369332"/>
              </a:xfrm>
              <a:prstGeom prst="rect">
                <a:avLst/>
              </a:prstGeom>
              <a:noFill/>
            </p:spPr>
            <p:txBody>
              <a:bodyPr wrap="none" rtlCol="0">
                <a:spAutoFit/>
              </a:bodyPr>
              <a:lstStyle/>
              <a:p>
                <a:r>
                  <a:rPr lang="en-US" dirty="0"/>
                  <a:t>ramping </a:t>
                </a:r>
                <a14:m>
                  <m:oMath xmlns:m="http://schemas.openxmlformats.org/officeDocument/2006/math">
                    <m:r>
                      <a:rPr lang="en-US" i="1">
                        <a:latin typeface="Cambria Math" panose="02040503050406030204" pitchFamily="18" charset="0"/>
                      </a:rPr>
                      <m:t>𝑝</m:t>
                    </m:r>
                    <m:r>
                      <a:rPr lang="en-US" b="0" i="0" smtClean="0">
                        <a:latin typeface="Cambria Math" panose="02040503050406030204" pitchFamily="18" charset="0"/>
                      </a:rPr>
                      <m:t>(</m:t>
                    </m:r>
                    <m:r>
                      <m:rPr>
                        <m:sty m:val="p"/>
                      </m:rPr>
                      <a:rPr lang="en-US" b="0" i="0" smtClean="0">
                        <a:latin typeface="Cambria Math" panose="02040503050406030204" pitchFamily="18" charset="0"/>
                      </a:rPr>
                      <m:t>t</m:t>
                    </m:r>
                    <m:r>
                      <a:rPr lang="en-US" b="0" i="0" smtClean="0">
                        <a:latin typeface="Cambria Math" panose="02040503050406030204" pitchFamily="18" charset="0"/>
                      </a:rPr>
                      <m:t>)</m:t>
                    </m:r>
                  </m:oMath>
                </a14:m>
                <a:r>
                  <a:rPr lang="en-US" dirty="0"/>
                  <a:t> </a:t>
                </a:r>
              </a:p>
            </p:txBody>
          </p:sp>
        </mc:Choice>
        <mc:Fallback xmlns="">
          <p:sp>
            <p:nvSpPr>
              <p:cNvPr id="1776141259" name="TextBox 1776141258">
                <a:extLst>
                  <a:ext uri="{FF2B5EF4-FFF2-40B4-BE49-F238E27FC236}">
                    <a16:creationId xmlns:a16="http://schemas.microsoft.com/office/drawing/2014/main" id="{D434FA3D-FBE4-E9FE-64C4-BE49F9C07048}"/>
                  </a:ext>
                </a:extLst>
              </p:cNvPr>
              <p:cNvSpPr txBox="1">
                <a:spLocks noRot="1" noChangeAspect="1" noMove="1" noResize="1" noEditPoints="1" noAdjustHandles="1" noChangeArrowheads="1" noChangeShapeType="1" noTextEdit="1"/>
              </p:cNvSpPr>
              <p:nvPr/>
            </p:nvSpPr>
            <p:spPr bwMode="auto">
              <a:xfrm>
                <a:off x="2215535" y="2352452"/>
                <a:ext cx="1548437" cy="369332"/>
              </a:xfrm>
              <a:prstGeom prst="rect">
                <a:avLst/>
              </a:prstGeom>
              <a:blipFill>
                <a:blip r:embed="rId11"/>
                <a:stretch>
                  <a:fillRect l="-3252" t="-10000" b="-26667"/>
                </a:stretch>
              </a:blipFill>
            </p:spPr>
            <p:txBody>
              <a:bodyPr/>
              <a:lstStyle/>
              <a:p>
                <a:r>
                  <a:rPr lang="en-US">
                    <a:noFill/>
                  </a:rPr>
                  <a:t> </a:t>
                </a:r>
              </a:p>
            </p:txBody>
          </p:sp>
        </mc:Fallback>
      </mc:AlternateContent>
      <p:grpSp>
        <p:nvGrpSpPr>
          <p:cNvPr id="1776141263" name="Group 1776141262">
            <a:extLst>
              <a:ext uri="{FF2B5EF4-FFF2-40B4-BE49-F238E27FC236}">
                <a16:creationId xmlns:a16="http://schemas.microsoft.com/office/drawing/2014/main" id="{9A393F41-E889-50C8-A221-6C40E8D6282F}"/>
              </a:ext>
            </a:extLst>
          </p:cNvPr>
          <p:cNvGrpSpPr/>
          <p:nvPr/>
        </p:nvGrpSpPr>
        <p:grpSpPr>
          <a:xfrm>
            <a:off x="1288241" y="1850188"/>
            <a:ext cx="1944318" cy="492506"/>
            <a:chOff x="1655060" y="3851672"/>
            <a:chExt cx="6150798" cy="492506"/>
          </a:xfrm>
        </p:grpSpPr>
        <p:cxnSp>
          <p:nvCxnSpPr>
            <p:cNvPr id="1776141264" name="Straight Arrow Connector 1776141263">
              <a:extLst>
                <a:ext uri="{FF2B5EF4-FFF2-40B4-BE49-F238E27FC236}">
                  <a16:creationId xmlns:a16="http://schemas.microsoft.com/office/drawing/2014/main" id="{DDD3E6A2-050B-A0E3-C0E5-6727212E06E0}"/>
                </a:ext>
              </a:extLst>
            </p:cNvPr>
            <p:cNvCxnSpPr>
              <a:cxnSpLocks/>
            </p:cNvCxnSpPr>
            <p:nvPr/>
          </p:nvCxnSpPr>
          <p:spPr>
            <a:xfrm>
              <a:off x="1655060" y="4344178"/>
              <a:ext cx="1556068"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76141265" name="TextBox 1776141264">
                  <a:extLst>
                    <a:ext uri="{FF2B5EF4-FFF2-40B4-BE49-F238E27FC236}">
                      <a16:creationId xmlns:a16="http://schemas.microsoft.com/office/drawing/2014/main" id="{6AC6F655-B2D6-F730-A421-EE4CE9A36FFB}"/>
                    </a:ext>
                  </a:extLst>
                </p:cNvPr>
                <p:cNvSpPr txBox="1"/>
                <p:nvPr/>
              </p:nvSpPr>
              <p:spPr bwMode="auto">
                <a:xfrm rot="20569387">
                  <a:off x="2264054" y="3851672"/>
                  <a:ext cx="5541804" cy="215444"/>
                </a:xfrm>
                <a:prstGeom prst="rect">
                  <a:avLst/>
                </a:prstGeom>
                <a:noFill/>
              </p:spPr>
              <p:txBody>
                <a:bodyPr wrap="square" lIns="0" tIns="0" rIns="0" bIns="0" rtlCol="0">
                  <a:spAutoFit/>
                </a:bodyPr>
                <a:lstStyle/>
                <a:p>
                  <a:pPr algn="ctr"/>
                  <a:r>
                    <a:rPr lang="en-US" sz="1400" dirty="0"/>
                    <a:t>s</a:t>
                  </a:r>
                  <a:r>
                    <a:rPr lang="en-US" sz="1400" b="0" dirty="0"/>
                    <a:t>topband width </a:t>
                  </a:r>
                  <a14:m>
                    <m:oMath xmlns:m="http://schemas.openxmlformats.org/officeDocument/2006/math">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−4</m:t>
                          </m:r>
                        </m:sup>
                      </m:sSup>
                    </m:oMath>
                  </a14:m>
                  <a:endParaRPr lang="en-US" sz="1400" dirty="0"/>
                </a:p>
              </p:txBody>
            </p:sp>
          </mc:Choice>
          <mc:Fallback xmlns="">
            <p:sp>
              <p:nvSpPr>
                <p:cNvPr id="1776141265" name="TextBox 1776141264">
                  <a:extLst>
                    <a:ext uri="{FF2B5EF4-FFF2-40B4-BE49-F238E27FC236}">
                      <a16:creationId xmlns:a16="http://schemas.microsoft.com/office/drawing/2014/main" id="{6AC6F655-B2D6-F730-A421-EE4CE9A36FFB}"/>
                    </a:ext>
                  </a:extLst>
                </p:cNvPr>
                <p:cNvSpPr txBox="1">
                  <a:spLocks noRot="1" noChangeAspect="1" noMove="1" noResize="1" noEditPoints="1" noAdjustHandles="1" noChangeArrowheads="1" noChangeShapeType="1" noTextEdit="1"/>
                </p:cNvSpPr>
                <p:nvPr/>
              </p:nvSpPr>
              <p:spPr bwMode="auto">
                <a:xfrm rot="20569387">
                  <a:off x="2264054" y="3851672"/>
                  <a:ext cx="5541804" cy="215444"/>
                </a:xfrm>
                <a:prstGeom prst="rect">
                  <a:avLst/>
                </a:prstGeom>
                <a:blipFill>
                  <a:blip r:embed="rId12"/>
                  <a:stretch>
                    <a:fillRect l="-6522" b="-18966"/>
                  </a:stretch>
                </a:blipFill>
              </p:spPr>
              <p:txBody>
                <a:bodyPr/>
                <a:lstStyle/>
                <a:p>
                  <a:r>
                    <a:rPr lang="en-US">
                      <a:noFill/>
                    </a:rPr>
                    <a:t> </a:t>
                  </a:r>
                </a:p>
              </p:txBody>
            </p:sp>
          </mc:Fallback>
        </mc:AlternateContent>
      </p:grpSp>
      <p:cxnSp>
        <p:nvCxnSpPr>
          <p:cNvPr id="1776141268" name="Straight Arrow Connector 1776141267">
            <a:extLst>
              <a:ext uri="{FF2B5EF4-FFF2-40B4-BE49-F238E27FC236}">
                <a16:creationId xmlns:a16="http://schemas.microsoft.com/office/drawing/2014/main" id="{11E489A3-2480-F618-45D3-1E25302EBE36}"/>
              </a:ext>
            </a:extLst>
          </p:cNvPr>
          <p:cNvCxnSpPr>
            <a:cxnSpLocks/>
          </p:cNvCxnSpPr>
          <p:nvPr/>
        </p:nvCxnSpPr>
        <p:spPr>
          <a:xfrm flipH="1" flipV="1">
            <a:off x="1578370" y="2917226"/>
            <a:ext cx="59390" cy="56592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776141275" name="Group 1776141274">
            <a:extLst>
              <a:ext uri="{FF2B5EF4-FFF2-40B4-BE49-F238E27FC236}">
                <a16:creationId xmlns:a16="http://schemas.microsoft.com/office/drawing/2014/main" id="{0334E231-1A66-59A8-872F-106B25DB9F75}"/>
              </a:ext>
            </a:extLst>
          </p:cNvPr>
          <p:cNvGrpSpPr/>
          <p:nvPr/>
        </p:nvGrpSpPr>
        <p:grpSpPr>
          <a:xfrm>
            <a:off x="4250528" y="2119243"/>
            <a:ext cx="2678933" cy="571593"/>
            <a:chOff x="3884980" y="2269954"/>
            <a:chExt cx="2678933" cy="571593"/>
          </a:xfrm>
        </p:grpSpPr>
        <p:sp>
          <p:nvSpPr>
            <p:cNvPr id="1776141274" name="Rectangle 1776141273">
              <a:extLst>
                <a:ext uri="{FF2B5EF4-FFF2-40B4-BE49-F238E27FC236}">
                  <a16:creationId xmlns:a16="http://schemas.microsoft.com/office/drawing/2014/main" id="{13434B8D-9ADD-A2F9-4E78-4AAEDF93FEF4}"/>
                </a:ext>
              </a:extLst>
            </p:cNvPr>
            <p:cNvSpPr/>
            <p:nvPr/>
          </p:nvSpPr>
          <p:spPr>
            <a:xfrm>
              <a:off x="3884980" y="2269954"/>
              <a:ext cx="2678933" cy="57159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76141272" name="TextBox 1776141271">
                  <a:extLst>
                    <a:ext uri="{FF2B5EF4-FFF2-40B4-BE49-F238E27FC236}">
                      <a16:creationId xmlns:a16="http://schemas.microsoft.com/office/drawing/2014/main" id="{7D6C9DD1-DC7B-F8C7-52A3-28DC16753E84}"/>
                    </a:ext>
                  </a:extLst>
                </p:cNvPr>
                <p:cNvSpPr txBox="1"/>
                <p:nvPr/>
              </p:nvSpPr>
              <p:spPr bwMode="auto">
                <a:xfrm>
                  <a:off x="3973565" y="2295640"/>
                  <a:ext cx="2564228" cy="475515"/>
                </a:xfrm>
                <a:prstGeom prst="rect">
                  <a:avLst/>
                </a:prstGeom>
                <a:noFill/>
                <a:effectLst>
                  <a:outerShdw blurRad="63500" sx="102000" sy="102000" algn="ctr" rotWithShape="0">
                    <a:prstClr val="black">
                      <a:alpha val="40000"/>
                    </a:prstClr>
                  </a:outerShdw>
                </a:effectLst>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den>
                              </m:f>
                            </m:e>
                          </m:d>
                        </m:e>
                        <m:sup>
                          <m:r>
                            <a:rPr lang="en-US" i="1">
                              <a:latin typeface="Cambria Math" panose="02040503050406030204" pitchFamily="18" charset="0"/>
                            </a:rPr>
                            <m:t>𝑛</m:t>
                          </m:r>
                        </m:sup>
                      </m:sSup>
                      <m:r>
                        <a:rPr lang="en-US" b="0" i="1" smtClean="0">
                          <a:latin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ea typeface="Cambria Math" panose="02040503050406030204" pitchFamily="18" charset="0"/>
                            </a:rPr>
                            <m:t>𝐵</m:t>
                          </m:r>
                        </m:num>
                        <m:den>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𝑦</m:t>
                              </m:r>
                            </m:e>
                            <m:sup>
                              <m:r>
                                <a:rPr lang="en-US" b="0" i="1" smtClean="0">
                                  <a:latin typeface="Cambria Math" panose="02040503050406030204" pitchFamily="18" charset="0"/>
                                  <a:ea typeface="Cambria Math" panose="02040503050406030204" pitchFamily="18" charset="0"/>
                                </a:rPr>
                                <m:t>𝑛</m:t>
                              </m:r>
                            </m:sup>
                          </m:sSup>
                        </m:den>
                      </m:f>
                      <m:r>
                        <a:rPr lang="en-US" b="0" i="1" smtClean="0">
                          <a:latin typeface="Cambria Math" panose="02040503050406030204" pitchFamily="18" charset="0"/>
                        </a:rPr>
                        <m:t>= </m:t>
                      </m:r>
                    </m:oMath>
                  </a14:m>
                  <a:r>
                    <a:rPr lang="en-US" dirty="0"/>
                    <a:t>const</a:t>
                  </a:r>
                </a:p>
              </p:txBody>
            </p:sp>
          </mc:Choice>
          <mc:Fallback xmlns="">
            <p:sp>
              <p:nvSpPr>
                <p:cNvPr id="1776141272" name="TextBox 1776141271">
                  <a:extLst>
                    <a:ext uri="{FF2B5EF4-FFF2-40B4-BE49-F238E27FC236}">
                      <a16:creationId xmlns:a16="http://schemas.microsoft.com/office/drawing/2014/main" id="{7D6C9DD1-DC7B-F8C7-52A3-28DC16753E84}"/>
                    </a:ext>
                  </a:extLst>
                </p:cNvPr>
                <p:cNvSpPr txBox="1">
                  <a:spLocks noRot="1" noChangeAspect="1" noMove="1" noResize="1" noEditPoints="1" noAdjustHandles="1" noChangeArrowheads="1" noChangeShapeType="1" noTextEdit="1"/>
                </p:cNvSpPr>
                <p:nvPr/>
              </p:nvSpPr>
              <p:spPr bwMode="auto">
                <a:xfrm>
                  <a:off x="3973565" y="2295640"/>
                  <a:ext cx="2564228" cy="475515"/>
                </a:xfrm>
                <a:prstGeom prst="rect">
                  <a:avLst/>
                </a:prstGeom>
                <a:blipFill>
                  <a:blip r:embed="rId13"/>
                  <a:stretch>
                    <a:fillRect r="-922"/>
                  </a:stretch>
                </a:blipFill>
                <a:effectLst>
                  <a:outerShdw blurRad="63500" sx="102000" sy="102000" algn="ctr" rotWithShape="0">
                    <a:prstClr val="black">
                      <a:alpha val="40000"/>
                    </a:prstClr>
                  </a:outerShdw>
                </a:effectLst>
              </p:spPr>
              <p:txBody>
                <a:bodyPr/>
                <a:lstStyle/>
                <a:p>
                  <a:r>
                    <a:rPr lang="en-US">
                      <a:noFill/>
                    </a:rPr>
                    <a:t> </a:t>
                  </a:r>
                </a:p>
              </p:txBody>
            </p:sp>
          </mc:Fallback>
        </mc:AlternateContent>
      </p:grpSp>
      <p:sp>
        <p:nvSpPr>
          <p:cNvPr id="1776141277" name="TextBox 1776141276">
            <a:extLst>
              <a:ext uri="{FF2B5EF4-FFF2-40B4-BE49-F238E27FC236}">
                <a16:creationId xmlns:a16="http://schemas.microsoft.com/office/drawing/2014/main" id="{D79F6066-80CC-304C-4073-337621B0775F}"/>
              </a:ext>
            </a:extLst>
          </p:cNvPr>
          <p:cNvSpPr txBox="1"/>
          <p:nvPr/>
        </p:nvSpPr>
        <p:spPr bwMode="auto">
          <a:xfrm>
            <a:off x="7197765" y="3491410"/>
            <a:ext cx="798617" cy="276999"/>
          </a:xfrm>
          <a:prstGeom prst="rect">
            <a:avLst/>
          </a:prstGeom>
          <a:noFill/>
        </p:spPr>
        <p:txBody>
          <a:bodyPr wrap="none" rtlCol="0">
            <a:spAutoFit/>
          </a:bodyPr>
          <a:lstStyle/>
          <a:p>
            <a:r>
              <a:rPr lang="en-US" sz="1200" dirty="0">
                <a:solidFill>
                  <a:srgbClr val="FF0000"/>
                </a:solidFill>
              </a:rPr>
              <a:t>ZS blade</a:t>
            </a:r>
          </a:p>
        </p:txBody>
      </p:sp>
      <p:cxnSp>
        <p:nvCxnSpPr>
          <p:cNvPr id="1776141278" name="Straight Arrow Connector 1776141277">
            <a:extLst>
              <a:ext uri="{FF2B5EF4-FFF2-40B4-BE49-F238E27FC236}">
                <a16:creationId xmlns:a16="http://schemas.microsoft.com/office/drawing/2014/main" id="{240251AE-15B8-7A35-C38A-57749A6CEB87}"/>
              </a:ext>
            </a:extLst>
          </p:cNvPr>
          <p:cNvCxnSpPr>
            <a:cxnSpLocks/>
            <a:stCxn id="1776141277" idx="3"/>
          </p:cNvCxnSpPr>
          <p:nvPr/>
        </p:nvCxnSpPr>
        <p:spPr bwMode="auto">
          <a:xfrm>
            <a:off x="7996382" y="3629910"/>
            <a:ext cx="292382" cy="2179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06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19921410" name="Title 6"/>
          <p:cNvSpPr>
            <a:spLocks noGrp="1"/>
          </p:cNvSpPr>
          <p:nvPr>
            <p:ph type="title"/>
          </p:nvPr>
        </p:nvSpPr>
        <p:spPr bwMode="auto">
          <a:xfrm>
            <a:off x="407988" y="373593"/>
            <a:ext cx="11376025" cy="751151"/>
          </a:xfrm>
        </p:spPr>
        <p:txBody>
          <a:bodyPr/>
          <a:lstStyle/>
          <a:p>
            <a:pPr>
              <a:defRPr/>
            </a:pPr>
            <a:r>
              <a:rPr lang="en-GB" b="0" dirty="0">
                <a:latin typeface="Helvetica Neue" panose="02000503000000020004" pitchFamily="2" charset="0"/>
                <a:ea typeface="Helvetica Neue" panose="02000503000000020004" pitchFamily="2" charset="0"/>
                <a:cs typeface="Helvetica Neue" panose="02000503000000020004" pitchFamily="2" charset="0"/>
              </a:rPr>
              <a:t>Slow extraction from SPS: ZS activation problem</a:t>
            </a:r>
            <a:endParaRPr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27115176" name="Date Placeholder 10"/>
          <p:cNvSpPr>
            <a:spLocks noGrp="1"/>
          </p:cNvSpPr>
          <p:nvPr>
            <p:ph type="dt" sz="half" idx="10"/>
          </p:nvPr>
        </p:nvSpPr>
        <p:spPr bwMode="auto">
          <a:xfrm>
            <a:off x="8875333" y="6381328"/>
            <a:ext cx="1685163" cy="365125"/>
          </a:xfrm>
        </p:spPr>
        <p:txBody>
          <a:bodyPr/>
          <a:lstStyle/>
          <a:p>
            <a:pPr>
              <a:defRPr/>
            </a:pPr>
            <a:r>
              <a:rPr lang="en-US" dirty="0">
                <a:latin typeface="Helvetica Neue" panose="02000503000000020004" pitchFamily="2" charset="0"/>
                <a:ea typeface="Helvetica Neue" panose="02000503000000020004" pitchFamily="2" charset="0"/>
                <a:cs typeface="Helvetica Neue" panose="02000503000000020004" pitchFamily="2" charset="0"/>
              </a:rPr>
              <a:t>29.04.2024</a:t>
            </a:r>
          </a:p>
        </p:txBody>
      </p:sp>
      <p:sp>
        <p:nvSpPr>
          <p:cNvPr id="1776141285" name="Footer Placeholder 11"/>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5</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TextBox 35">
            <a:extLst>
              <a:ext uri="{FF2B5EF4-FFF2-40B4-BE49-F238E27FC236}">
                <a16:creationId xmlns:a16="http://schemas.microsoft.com/office/drawing/2014/main" id="{07DBB896-80CD-A92C-80DD-5530D85893F7}"/>
              </a:ext>
            </a:extLst>
          </p:cNvPr>
          <p:cNvSpPr txBox="1"/>
          <p:nvPr/>
        </p:nvSpPr>
        <p:spPr bwMode="auto">
          <a:xfrm>
            <a:off x="896683" y="5090177"/>
            <a:ext cx="1097204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Beam losses on the ZS cause activation and, thus, limit max number of protons delivered to NA targets (POT).</a:t>
            </a:r>
            <a:endParaRPr lang="ru-RU" sz="16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Given the POT required for </a:t>
            </a:r>
            <a:r>
              <a:rPr lang="en-US" sz="1600" dirty="0" err="1">
                <a:latin typeface="Helvetica Neue" panose="02000503000000020004" pitchFamily="2" charset="0"/>
                <a:ea typeface="Helvetica Neue" panose="02000503000000020004" pitchFamily="2" charset="0"/>
                <a:cs typeface="Helvetica Neue" panose="02000503000000020004" pitchFamily="2" charset="0"/>
              </a:rPr>
              <a:t>SHiP</a:t>
            </a:r>
            <a:r>
              <a:rPr lang="en-US" sz="1600" dirty="0">
                <a:latin typeface="Helvetica Neue" panose="02000503000000020004" pitchFamily="2" charset="0"/>
                <a:ea typeface="Helvetica Neue" panose="02000503000000020004" pitchFamily="2" charset="0"/>
                <a:cs typeface="Helvetica Neue" panose="02000503000000020004" pitchFamily="2" charset="0"/>
              </a:rPr>
              <a:t> beam loss at the ZS must be reduced by x4 to keep the dose at the level of Run 3.</a:t>
            </a: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7" name="Group 16">
            <a:extLst>
              <a:ext uri="{FF2B5EF4-FFF2-40B4-BE49-F238E27FC236}">
                <a16:creationId xmlns:a16="http://schemas.microsoft.com/office/drawing/2014/main" id="{3BC22A5D-C0D5-BB58-B682-214F034F6915}"/>
              </a:ext>
            </a:extLst>
          </p:cNvPr>
          <p:cNvGrpSpPr/>
          <p:nvPr/>
        </p:nvGrpSpPr>
        <p:grpSpPr>
          <a:xfrm>
            <a:off x="5489209" y="1175904"/>
            <a:ext cx="6111855" cy="3826657"/>
            <a:chOff x="719487" y="1124744"/>
            <a:chExt cx="4520903" cy="2830556"/>
          </a:xfrm>
        </p:grpSpPr>
        <p:pic>
          <p:nvPicPr>
            <p:cNvPr id="11" name="Picture 2">
              <a:extLst>
                <a:ext uri="{FF2B5EF4-FFF2-40B4-BE49-F238E27FC236}">
                  <a16:creationId xmlns:a16="http://schemas.microsoft.com/office/drawing/2014/main" id="{0A4B88D6-B5B9-D72A-5D9C-AE077E8B1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87" y="1124744"/>
              <a:ext cx="4520903" cy="283055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4122535-110C-A1AF-BC1B-7852AAD31254}"/>
                </a:ext>
              </a:extLst>
            </p:cNvPr>
            <p:cNvCxnSpPr/>
            <p:nvPr/>
          </p:nvCxnSpPr>
          <p:spPr>
            <a:xfrm>
              <a:off x="1469662" y="2849204"/>
              <a:ext cx="368913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90E7DD3-2885-51F3-40AB-FB8EEF13AA80}"/>
                </a:ext>
              </a:extLst>
            </p:cNvPr>
            <p:cNvCxnSpPr>
              <a:cxnSpLocks/>
            </p:cNvCxnSpPr>
            <p:nvPr/>
          </p:nvCxnSpPr>
          <p:spPr>
            <a:xfrm>
              <a:off x="4990628" y="1587959"/>
              <a:ext cx="0" cy="10089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Star: 5 Points 7">
              <a:extLst>
                <a:ext uri="{FF2B5EF4-FFF2-40B4-BE49-F238E27FC236}">
                  <a16:creationId xmlns:a16="http://schemas.microsoft.com/office/drawing/2014/main" id="{15608424-350F-CAF7-F893-D77B68F26CFD}"/>
                </a:ext>
              </a:extLst>
            </p:cNvPr>
            <p:cNvSpPr/>
            <p:nvPr/>
          </p:nvSpPr>
          <p:spPr>
            <a:xfrm>
              <a:off x="4864497" y="2723076"/>
              <a:ext cx="241738" cy="240657"/>
            </a:xfrm>
            <a:prstGeom prst="star5">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AC068ED-387B-FBBE-0549-54E7A0D84961}"/>
                </a:ext>
              </a:extLst>
            </p:cNvPr>
            <p:cNvSpPr/>
            <p:nvPr/>
          </p:nvSpPr>
          <p:spPr>
            <a:xfrm rot="20453585">
              <a:off x="1896988" y="2596952"/>
              <a:ext cx="1828799" cy="6203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a:extLst>
              <a:ext uri="{FF2B5EF4-FFF2-40B4-BE49-F238E27FC236}">
                <a16:creationId xmlns:a16="http://schemas.microsoft.com/office/drawing/2014/main" id="{05C8005C-1833-740D-35DF-ECE01741F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02" y="1603836"/>
            <a:ext cx="4366281" cy="2938843"/>
          </a:xfrm>
          <a:prstGeom prst="rect">
            <a:avLst/>
          </a:prstGeom>
        </p:spPr>
      </p:pic>
      <p:sp>
        <p:nvSpPr>
          <p:cNvPr id="2" name="TextBox 1">
            <a:extLst>
              <a:ext uri="{FF2B5EF4-FFF2-40B4-BE49-F238E27FC236}">
                <a16:creationId xmlns:a16="http://schemas.microsoft.com/office/drawing/2014/main" id="{75F75FDF-6083-7611-B888-2AA5314B22DE}"/>
              </a:ext>
            </a:extLst>
          </p:cNvPr>
          <p:cNvSpPr txBox="1"/>
          <p:nvPr/>
        </p:nvSpPr>
        <p:spPr bwMode="auto">
          <a:xfrm>
            <a:off x="2113019" y="1364692"/>
            <a:ext cx="2133918" cy="369332"/>
          </a:xfrm>
          <a:prstGeom prst="rect">
            <a:avLst/>
          </a:prstGeom>
          <a:noFill/>
        </p:spPr>
        <p:txBody>
          <a:bodyPr wrap="none" rtlCol="0">
            <a:spAutoFit/>
          </a:bodyPr>
          <a:lstStyle/>
          <a:p>
            <a:r>
              <a:rPr lang="en-GB" dirty="0"/>
              <a:t>Beam loss in LSS2</a:t>
            </a:r>
          </a:p>
        </p:txBody>
      </p:sp>
    </p:spTree>
    <p:extLst>
      <p:ext uri="{BB962C8B-B14F-4D97-AF65-F5344CB8AC3E}">
        <p14:creationId xmlns:p14="http://schemas.microsoft.com/office/powerpoint/2010/main" val="3192989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478490F-7C23-D180-82D9-0689771AD7CA}"/>
            </a:ext>
          </a:extLst>
        </p:cNvPr>
        <p:cNvGrpSpPr/>
        <p:nvPr/>
      </p:nvGrpSpPr>
      <p:grpSpPr bwMode="auto">
        <a:xfrm>
          <a:off x="0" y="0"/>
          <a:ext cx="0" cy="0"/>
          <a:chOff x="0" y="0"/>
          <a:chExt cx="0" cy="0"/>
        </a:xfrm>
      </p:grpSpPr>
      <p:sp>
        <p:nvSpPr>
          <p:cNvPr id="919921410" name="Title 6">
            <a:extLst>
              <a:ext uri="{FF2B5EF4-FFF2-40B4-BE49-F238E27FC236}">
                <a16:creationId xmlns:a16="http://schemas.microsoft.com/office/drawing/2014/main" id="{B1270717-1198-6CAD-D5FE-30D51C8F8327}"/>
              </a:ext>
            </a:extLst>
          </p:cNvPr>
          <p:cNvSpPr>
            <a:spLocks noGrp="1"/>
          </p:cNvSpPr>
          <p:nvPr>
            <p:ph type="title"/>
          </p:nvPr>
        </p:nvSpPr>
        <p:spPr bwMode="auto">
          <a:xfrm>
            <a:off x="407988" y="373593"/>
            <a:ext cx="11376025" cy="751151"/>
          </a:xfrm>
        </p:spPr>
        <p:txBody>
          <a:bodyPr/>
          <a:lstStyle/>
          <a:p>
            <a:pPr>
              <a:defRPr/>
            </a:pPr>
            <a:r>
              <a:rPr lang="en-GB" b="0" dirty="0">
                <a:latin typeface="Helvetica Neue" panose="02000503000000020004" pitchFamily="2" charset="0"/>
                <a:ea typeface="Helvetica Neue" panose="02000503000000020004" pitchFamily="2" charset="0"/>
                <a:cs typeface="Helvetica Neue" panose="02000503000000020004" pitchFamily="2" charset="0"/>
              </a:rPr>
              <a:t>Octupole folding technique</a:t>
            </a:r>
            <a:endParaRPr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27115176" name="Date Placeholder 10">
            <a:extLst>
              <a:ext uri="{FF2B5EF4-FFF2-40B4-BE49-F238E27FC236}">
                <a16:creationId xmlns:a16="http://schemas.microsoft.com/office/drawing/2014/main" id="{3CA7754D-A8D4-37A4-7A81-11970927786B}"/>
              </a:ext>
            </a:extLst>
          </p:cNvPr>
          <p:cNvSpPr>
            <a:spLocks noGrp="1"/>
          </p:cNvSpPr>
          <p:nvPr>
            <p:ph type="dt" sz="half" idx="10"/>
          </p:nvPr>
        </p:nvSpPr>
        <p:spPr bwMode="auto">
          <a:xfrm>
            <a:off x="8875333" y="6381328"/>
            <a:ext cx="1685163" cy="365125"/>
          </a:xfrm>
        </p:spPr>
        <p:txBody>
          <a:bodyPr/>
          <a:lstStyle/>
          <a:p>
            <a:pPr>
              <a:defRPr/>
            </a:pPr>
            <a:r>
              <a:rPr lang="en-US" dirty="0">
                <a:latin typeface="Helvetica Neue" panose="02000503000000020004" pitchFamily="2" charset="0"/>
                <a:ea typeface="Helvetica Neue" panose="02000503000000020004" pitchFamily="2" charset="0"/>
                <a:cs typeface="Helvetica Neue" panose="02000503000000020004" pitchFamily="2" charset="0"/>
              </a:rPr>
              <a:t>29.04.2024</a:t>
            </a:r>
          </a:p>
        </p:txBody>
      </p:sp>
      <p:sp>
        <p:nvSpPr>
          <p:cNvPr id="1776141285" name="Footer Placeholder 11">
            <a:extLst>
              <a:ext uri="{FF2B5EF4-FFF2-40B4-BE49-F238E27FC236}">
                <a16:creationId xmlns:a16="http://schemas.microsoft.com/office/drawing/2014/main" id="{4EBDB11B-EF0B-7365-E8ED-6364446DF1E4}"/>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97D3E008-800E-0A85-B6DD-0BFD60ED4802}"/>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6</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TextBox 35">
            <a:extLst>
              <a:ext uri="{FF2B5EF4-FFF2-40B4-BE49-F238E27FC236}">
                <a16:creationId xmlns:a16="http://schemas.microsoft.com/office/drawing/2014/main" id="{83F0EAF4-0CF3-5523-DFB6-348216B3EF85}"/>
              </a:ext>
            </a:extLst>
          </p:cNvPr>
          <p:cNvSpPr txBox="1"/>
          <p:nvPr/>
        </p:nvSpPr>
        <p:spPr bwMode="auto">
          <a:xfrm>
            <a:off x="507195" y="1132792"/>
            <a:ext cx="7144619" cy="1323439"/>
          </a:xfrm>
          <a:prstGeom prst="rect">
            <a:avLst/>
          </a:prstGeom>
          <a:noFill/>
        </p:spPr>
        <p:txBody>
          <a:bodyPr wrap="squar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The idea of octupole folding is to reduce the beam density on the ZS blade folding the beam in phase space together with increasing </a:t>
            </a:r>
            <a:r>
              <a:rPr lang="en-US" sz="1600" b="1" dirty="0">
                <a:latin typeface="Helvetica Neue" panose="02000503000000020004" pitchFamily="2" charset="0"/>
                <a:ea typeface="Helvetica Neue" panose="02000503000000020004" pitchFamily="2" charset="0"/>
                <a:cs typeface="Helvetica Neue" panose="02000503000000020004" pitchFamily="2" charset="0"/>
              </a:rPr>
              <a:t>the spiral step</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latin typeface="Helvetica Neue" panose="02000503000000020004" pitchFamily="2" charset="0"/>
                <a:ea typeface="Helvetica Neue" panose="02000503000000020004" pitchFamily="2" charset="0"/>
                <a:cs typeface="Helvetica Neue" panose="02000503000000020004" pitchFamily="2" charset="0"/>
              </a:rPr>
              <a:t>Main challenge: folding increases beam divergence</a:t>
            </a:r>
            <a:r>
              <a:rPr lang="ru-RU" sz="1600" b="1" dirty="0">
                <a:latin typeface="Helvetica Neue" panose="02000503000000020004" pitchFamily="2" charset="0"/>
                <a:ea typeface="Helvetica Neue" panose="02000503000000020004" pitchFamily="2" charset="0"/>
                <a:cs typeface="Helvetica Neue" panose="02000503000000020004" pitchFamily="2" charset="0"/>
              </a:rPr>
              <a:t> </a:t>
            </a:r>
            <a:r>
              <a:rPr lang="en-US" sz="1600" b="1" dirty="0">
                <a:latin typeface="Helvetica Neue" panose="02000503000000020004" pitchFamily="2" charset="0"/>
                <a:ea typeface="Helvetica Neue" panose="02000503000000020004" pitchFamily="2" charset="0"/>
                <a:cs typeface="Helvetica Neue" panose="02000503000000020004" pitchFamily="2" charset="0"/>
              </a:rPr>
              <a:t>that complicates transfer through the extraction channel.</a:t>
            </a:r>
          </a:p>
        </p:txBody>
      </p:sp>
      <p:pic>
        <p:nvPicPr>
          <p:cNvPr id="3" name="Picture 2">
            <a:extLst>
              <a:ext uri="{FF2B5EF4-FFF2-40B4-BE49-F238E27FC236}">
                <a16:creationId xmlns:a16="http://schemas.microsoft.com/office/drawing/2014/main" id="{9DBC1E9A-9260-1387-5E83-879D37ED94C7}"/>
              </a:ext>
            </a:extLst>
          </p:cNvPr>
          <p:cNvPicPr>
            <a:picLocks noChangeAspect="1"/>
          </p:cNvPicPr>
          <p:nvPr/>
        </p:nvPicPr>
        <p:blipFill>
          <a:blip r:embed="rId3"/>
          <a:srcRect b="11203"/>
          <a:stretch>
            <a:fillRect/>
          </a:stretch>
        </p:blipFill>
        <p:spPr bwMode="auto">
          <a:xfrm>
            <a:off x="521800" y="2589501"/>
            <a:ext cx="7065818" cy="3227672"/>
          </a:xfrm>
          <a:prstGeom prst="rect">
            <a:avLst/>
          </a:prstGeom>
        </p:spPr>
      </p:pic>
      <p:pic>
        <p:nvPicPr>
          <p:cNvPr id="5" name="Picture 4">
            <a:extLst>
              <a:ext uri="{FF2B5EF4-FFF2-40B4-BE49-F238E27FC236}">
                <a16:creationId xmlns:a16="http://schemas.microsoft.com/office/drawing/2014/main" id="{07E60079-3A07-953C-4FD8-6CA48958A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085" y="959474"/>
            <a:ext cx="3297657" cy="2473243"/>
          </a:xfrm>
          <a:prstGeom prst="rect">
            <a:avLst/>
          </a:prstGeom>
        </p:spPr>
      </p:pic>
      <p:pic>
        <p:nvPicPr>
          <p:cNvPr id="7" name="Picture 6">
            <a:extLst>
              <a:ext uri="{FF2B5EF4-FFF2-40B4-BE49-F238E27FC236}">
                <a16:creationId xmlns:a16="http://schemas.microsoft.com/office/drawing/2014/main" id="{6CDB9FDD-462A-A3AD-7116-4A8787705AFB}"/>
              </a:ext>
            </a:extLst>
          </p:cNvPr>
          <p:cNvPicPr>
            <a:picLocks noChangeAspect="1"/>
          </p:cNvPicPr>
          <p:nvPr/>
        </p:nvPicPr>
        <p:blipFill>
          <a:blip r:embed="rId5"/>
          <a:stretch>
            <a:fillRect/>
          </a:stretch>
        </p:blipFill>
        <p:spPr>
          <a:xfrm>
            <a:off x="8004889" y="3429000"/>
            <a:ext cx="3304825" cy="2480411"/>
          </a:xfrm>
          <a:prstGeom prst="rect">
            <a:avLst/>
          </a:prstGeom>
        </p:spPr>
      </p:pic>
      <p:sp>
        <p:nvSpPr>
          <p:cNvPr id="8" name="TextBox 7">
            <a:extLst>
              <a:ext uri="{FF2B5EF4-FFF2-40B4-BE49-F238E27FC236}">
                <a16:creationId xmlns:a16="http://schemas.microsoft.com/office/drawing/2014/main" id="{10998B82-D2AC-6D21-7D92-F0AC1D2CFA37}"/>
              </a:ext>
            </a:extLst>
          </p:cNvPr>
          <p:cNvSpPr txBox="1"/>
          <p:nvPr/>
        </p:nvSpPr>
        <p:spPr bwMode="auto">
          <a:xfrm>
            <a:off x="1009385" y="5725208"/>
            <a:ext cx="3734805" cy="261610"/>
          </a:xfrm>
          <a:prstGeom prst="rect">
            <a:avLst/>
          </a:prstGeom>
          <a:noFill/>
        </p:spPr>
        <p:txBody>
          <a:bodyPr wrap="square">
            <a:spAutoFit/>
          </a:bodyPr>
          <a:lstStyle/>
          <a:p>
            <a:r>
              <a:rPr lang="en-US" sz="1100" i="1" dirty="0">
                <a:solidFill>
                  <a:schemeClr val="bg2">
                    <a:lumMod val="50000"/>
                  </a:schemeClr>
                </a:solidFill>
              </a:rPr>
              <a:t>*</a:t>
            </a:r>
            <a:r>
              <a:rPr lang="en-RU" sz="1100" i="1">
                <a:solidFill>
                  <a:schemeClr val="bg2">
                    <a:lumMod val="50000"/>
                  </a:schemeClr>
                </a:solidFill>
              </a:rPr>
              <a:t>M. Fraser, et al.,</a:t>
            </a:r>
            <a:r>
              <a:rPr lang="en-US" sz="1100" i="1" dirty="0">
                <a:solidFill>
                  <a:schemeClr val="bg2">
                    <a:lumMod val="50000"/>
                  </a:schemeClr>
                </a:solidFill>
              </a:rPr>
              <a:t> </a:t>
            </a:r>
            <a:r>
              <a:rPr lang="en-RU" sz="1100" i="1">
                <a:solidFill>
                  <a:schemeClr val="bg2">
                    <a:lumMod val="50000"/>
                  </a:schemeClr>
                </a:solidFill>
              </a:rPr>
              <a:t>Phys. Rev. Accel. Beams </a:t>
            </a:r>
            <a:r>
              <a:rPr lang="en-RU" sz="1100" b="1" i="1">
                <a:solidFill>
                  <a:schemeClr val="bg2">
                    <a:lumMod val="50000"/>
                  </a:schemeClr>
                </a:solidFill>
              </a:rPr>
              <a:t>22</a:t>
            </a:r>
            <a:r>
              <a:rPr lang="en-RU" sz="1100" i="1">
                <a:solidFill>
                  <a:schemeClr val="bg2">
                    <a:lumMod val="50000"/>
                  </a:schemeClr>
                </a:solidFill>
              </a:rPr>
              <a:t>, 123501</a:t>
            </a:r>
            <a:endParaRPr lang="en-US" sz="1100" dirty="0">
              <a:solidFill>
                <a:schemeClr val="bg2">
                  <a:lumMod val="50000"/>
                </a:schemeClr>
              </a:solidFill>
            </a:endParaRPr>
          </a:p>
        </p:txBody>
      </p:sp>
    </p:spTree>
    <p:extLst>
      <p:ext uri="{BB962C8B-B14F-4D97-AF65-F5344CB8AC3E}">
        <p14:creationId xmlns:p14="http://schemas.microsoft.com/office/powerpoint/2010/main" val="2282156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6FAB176-C22B-53FB-3C47-026EA19EDC00}"/>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B40948D1-B262-2A04-FF77-258DA2CB6C19}"/>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CAE79B7E-C60F-9AEC-0178-D7B6DF867105}"/>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7</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657E55DA-C7E2-5A83-7DAE-828AA95C2D8B}"/>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Uncertainty on the beam position</a:t>
            </a:r>
          </a:p>
        </p:txBody>
      </p:sp>
      <p:sp>
        <p:nvSpPr>
          <p:cNvPr id="6" name="Date Placeholder 10">
            <a:extLst>
              <a:ext uri="{FF2B5EF4-FFF2-40B4-BE49-F238E27FC236}">
                <a16:creationId xmlns:a16="http://schemas.microsoft.com/office/drawing/2014/main" id="{7C26F5BE-A4AB-8963-5FFA-2CAE2CF4567E}"/>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7F49B53E-F4C9-1136-1AB1-858A6884FE93}"/>
              </a:ext>
            </a:extLst>
          </p:cNvPr>
          <p:cNvSpPr txBox="1"/>
          <p:nvPr/>
        </p:nvSpPr>
        <p:spPr bwMode="auto">
          <a:xfrm>
            <a:off x="407988" y="4478956"/>
            <a:ext cx="11660086" cy="1477328"/>
          </a:xfrm>
          <a:prstGeom prst="rect">
            <a:avLst/>
          </a:prstGeom>
          <a:noFill/>
        </p:spPr>
        <p:txBody>
          <a:bodyPr wrap="square" rtlCol="0">
            <a:spAutoFit/>
          </a:bodyPr>
          <a:lstStyle/>
          <a:p>
            <a:r>
              <a:rPr lang="en-US" dirty="0"/>
              <a:t>Slow extraction is very sensitive to the amplitude of the extractions bump, which is not fully defined, due to the uncertainty in the closed orbit relative to the ZS blade. Changing of it acts similarly to extraction </a:t>
            </a:r>
            <a:r>
              <a:rPr lang="en-US" dirty="0" err="1"/>
              <a:t>sextupoles</a:t>
            </a:r>
            <a:r>
              <a:rPr lang="en-US" dirty="0"/>
              <a:t>: it increases or reduces the spiral step. It is important to resolve this uncertainty for better understanding of the extraction process. One way to do it is to perform a spiral step scan and match the bump amplitude until the best possible agreement with simulations.</a:t>
            </a:r>
          </a:p>
        </p:txBody>
      </p:sp>
      <p:grpSp>
        <p:nvGrpSpPr>
          <p:cNvPr id="13" name="Group 12">
            <a:extLst>
              <a:ext uri="{FF2B5EF4-FFF2-40B4-BE49-F238E27FC236}">
                <a16:creationId xmlns:a16="http://schemas.microsoft.com/office/drawing/2014/main" id="{D6EF2D5D-5F37-5294-0A09-2E876DC10494}"/>
              </a:ext>
            </a:extLst>
          </p:cNvPr>
          <p:cNvGrpSpPr/>
          <p:nvPr/>
        </p:nvGrpSpPr>
        <p:grpSpPr>
          <a:xfrm>
            <a:off x="2753677" y="1061890"/>
            <a:ext cx="6684645" cy="3417066"/>
            <a:chOff x="705613" y="3532116"/>
            <a:chExt cx="3430280" cy="1753495"/>
          </a:xfrm>
        </p:grpSpPr>
        <p:pic>
          <p:nvPicPr>
            <p:cNvPr id="14" name="Picture 13">
              <a:extLst>
                <a:ext uri="{FF2B5EF4-FFF2-40B4-BE49-F238E27FC236}">
                  <a16:creationId xmlns:a16="http://schemas.microsoft.com/office/drawing/2014/main" id="{2EAB86C3-8626-DF3C-B783-3123E06D976E}"/>
                </a:ext>
              </a:extLst>
            </p:cNvPr>
            <p:cNvPicPr>
              <a:picLocks noChangeAspect="1"/>
            </p:cNvPicPr>
            <p:nvPr/>
          </p:nvPicPr>
          <p:blipFill>
            <a:blip r:embed="rId3"/>
            <a:stretch>
              <a:fillRect/>
            </a:stretch>
          </p:blipFill>
          <p:spPr>
            <a:xfrm>
              <a:off x="879303" y="3532116"/>
              <a:ext cx="3214886" cy="327734"/>
            </a:xfrm>
            <a:prstGeom prst="rect">
              <a:avLst/>
            </a:prstGeom>
          </p:spPr>
        </p:pic>
        <p:pic>
          <p:nvPicPr>
            <p:cNvPr id="15" name="Picture 14">
              <a:extLst>
                <a:ext uri="{FF2B5EF4-FFF2-40B4-BE49-F238E27FC236}">
                  <a16:creationId xmlns:a16="http://schemas.microsoft.com/office/drawing/2014/main" id="{7C7BBCA4-FB2A-6DAE-0754-5CF85E947903}"/>
                </a:ext>
              </a:extLst>
            </p:cNvPr>
            <p:cNvPicPr>
              <a:picLocks noChangeAspect="1"/>
            </p:cNvPicPr>
            <p:nvPr/>
          </p:nvPicPr>
          <p:blipFill>
            <a:blip r:embed="rId4"/>
            <a:srcRect t="7754"/>
            <a:stretch>
              <a:fillRect/>
            </a:stretch>
          </p:blipFill>
          <p:spPr>
            <a:xfrm>
              <a:off x="705613" y="3859850"/>
              <a:ext cx="3430280" cy="1425761"/>
            </a:xfrm>
            <a:prstGeom prst="rect">
              <a:avLst/>
            </a:prstGeom>
          </p:spPr>
        </p:pic>
      </p:grpSp>
    </p:spTree>
    <p:extLst>
      <p:ext uri="{BB962C8B-B14F-4D97-AF65-F5344CB8AC3E}">
        <p14:creationId xmlns:p14="http://schemas.microsoft.com/office/powerpoint/2010/main" val="2369645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4F63EEA-1E44-5E4A-0F01-982EAA028927}"/>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F7C925E6-BF2B-83FB-CAB6-A3B65119140D}"/>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B78D0D44-8979-F703-425A-EAE7F7DA0F94}"/>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8</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8CBCE762-6630-2117-7A7B-2DC37109543E}"/>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Spiral step measurement processing</a:t>
            </a:r>
            <a:endParaRPr lang="en-RU"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Date Placeholder 10">
            <a:extLst>
              <a:ext uri="{FF2B5EF4-FFF2-40B4-BE49-F238E27FC236}">
                <a16:creationId xmlns:a16="http://schemas.microsoft.com/office/drawing/2014/main" id="{B43B3B01-FF35-6E08-465C-77DDB8629F2F}"/>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AAF7B8E8-82A7-F926-9BA2-E1DDD653182A}"/>
              </a:ext>
            </a:extLst>
          </p:cNvPr>
          <p:cNvSpPr txBox="1"/>
          <p:nvPr/>
        </p:nvSpPr>
        <p:spPr bwMode="auto">
          <a:xfrm>
            <a:off x="1271464" y="1254669"/>
            <a:ext cx="3441968" cy="369332"/>
          </a:xfrm>
          <a:prstGeom prst="rect">
            <a:avLst/>
          </a:prstGeom>
          <a:noFill/>
        </p:spPr>
        <p:txBody>
          <a:bodyPr wrap="none" rtlCol="0">
            <a:spAutoFit/>
          </a:bodyPr>
          <a:lstStyle/>
          <a:p>
            <a:r>
              <a:rPr lang="en-US" dirty="0"/>
              <a:t>Typical reading from BSGH.216</a:t>
            </a:r>
          </a:p>
        </p:txBody>
      </p:sp>
      <p:pic>
        <p:nvPicPr>
          <p:cNvPr id="10" name="Picture 9">
            <a:extLst>
              <a:ext uri="{FF2B5EF4-FFF2-40B4-BE49-F238E27FC236}">
                <a16:creationId xmlns:a16="http://schemas.microsoft.com/office/drawing/2014/main" id="{941BCFAC-5207-2E75-7867-05935F49DDFF}"/>
              </a:ext>
            </a:extLst>
          </p:cNvPr>
          <p:cNvPicPr>
            <a:picLocks noChangeAspect="1"/>
          </p:cNvPicPr>
          <p:nvPr/>
        </p:nvPicPr>
        <p:blipFill>
          <a:blip r:embed="rId3"/>
          <a:stretch>
            <a:fillRect/>
          </a:stretch>
        </p:blipFill>
        <p:spPr>
          <a:xfrm>
            <a:off x="162170" y="1700808"/>
            <a:ext cx="5362434" cy="4122014"/>
          </a:xfrm>
          <a:prstGeom prst="rect">
            <a:avLst/>
          </a:prstGeom>
        </p:spPr>
      </p:pic>
      <p:grpSp>
        <p:nvGrpSpPr>
          <p:cNvPr id="17" name="Group 16">
            <a:extLst>
              <a:ext uri="{FF2B5EF4-FFF2-40B4-BE49-F238E27FC236}">
                <a16:creationId xmlns:a16="http://schemas.microsoft.com/office/drawing/2014/main" id="{1AF251FE-A8C9-5BEC-FBB5-B4C7741B10F9}"/>
              </a:ext>
            </a:extLst>
          </p:cNvPr>
          <p:cNvGrpSpPr/>
          <p:nvPr/>
        </p:nvGrpSpPr>
        <p:grpSpPr>
          <a:xfrm>
            <a:off x="6235777" y="3696335"/>
            <a:ext cx="5394425" cy="1761786"/>
            <a:chOff x="6093531" y="2481834"/>
            <a:chExt cx="5394425" cy="1761786"/>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1F8E592-376E-3A1B-961D-824E9E981114}"/>
                    </a:ext>
                  </a:extLst>
                </p:cNvPr>
                <p:cNvSpPr txBox="1"/>
                <p:nvPr/>
              </p:nvSpPr>
              <p:spPr bwMode="auto">
                <a:xfrm>
                  <a:off x="6093531" y="2481834"/>
                  <a:ext cx="5394425" cy="1054519"/>
                </a:xfrm>
                <a:prstGeom prst="rect">
                  <a:avLst/>
                </a:prstGeom>
                <a:noFill/>
              </p:spPr>
              <p:txBody>
                <a:bodyPr wrap="none" rtlCol="0">
                  <a:spAutoFit/>
                </a:bodyPr>
                <a:lstStyle/>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We fit the BSG signal with the following function: </a:t>
                  </a:r>
                </a:p>
                <a:p>
                  <a:pPr lvl="1"/>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𝑓</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𝑎</m:t>
                            </m:r>
                          </m:num>
                          <m:den>
                            <m:r>
                              <a:rPr lang="en-US" sz="1600" b="0" i="1" smtClean="0">
                                <a:latin typeface="Cambria Math" panose="02040503050406030204" pitchFamily="18" charset="0"/>
                              </a:rPr>
                              <m:t>𝑥</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0</m:t>
                                </m:r>
                              </m:sub>
                            </m:sSub>
                          </m:den>
                        </m:f>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arctg</m:t>
                                </m:r>
                              </m:fName>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𝑥</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𝑠𝑝𝑖𝑟𝑎𝑙</m:t>
                                            </m:r>
                                          </m:sub>
                                        </m:sSub>
                                      </m:num>
                                      <m:den>
                                        <m:r>
                                          <a:rPr lang="en-US" sz="1600" b="0" i="1" smtClean="0">
                                            <a:latin typeface="Cambria Math" panose="02040503050406030204" pitchFamily="18" charset="0"/>
                                          </a:rPr>
                                          <m:t>𝑏</m:t>
                                        </m:r>
                                      </m:den>
                                    </m:f>
                                  </m:e>
                                </m:d>
                              </m:e>
                            </m:func>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𝜋</m:t>
                                </m:r>
                              </m:num>
                              <m:den>
                                <m:r>
                                  <a:rPr lang="en-US" sz="1600" b="0" i="1" smtClean="0">
                                    <a:latin typeface="Cambria Math" panose="02040503050406030204" pitchFamily="18" charset="0"/>
                                  </a:rPr>
                                  <m:t>2</m:t>
                                </m:r>
                              </m:den>
                            </m:f>
                          </m:e>
                        </m:d>
                      </m:oMath>
                    </m:oMathPara>
                  </a14:m>
                  <a:endParaRPr lang="en-US" sz="1600" dirty="0"/>
                </a:p>
              </p:txBody>
            </p:sp>
          </mc:Choice>
          <mc:Fallback xmlns="">
            <p:sp>
              <p:nvSpPr>
                <p:cNvPr id="11" name="TextBox 10">
                  <a:extLst>
                    <a:ext uri="{FF2B5EF4-FFF2-40B4-BE49-F238E27FC236}">
                      <a16:creationId xmlns:a16="http://schemas.microsoft.com/office/drawing/2014/main" id="{91F8E592-376E-3A1B-961D-824E9E981114}"/>
                    </a:ext>
                  </a:extLst>
                </p:cNvPr>
                <p:cNvSpPr txBox="1">
                  <a:spLocks noRot="1" noChangeAspect="1" noMove="1" noResize="1" noEditPoints="1" noAdjustHandles="1" noChangeArrowheads="1" noChangeShapeType="1" noTextEdit="1"/>
                </p:cNvSpPr>
                <p:nvPr/>
              </p:nvSpPr>
              <p:spPr bwMode="auto">
                <a:xfrm>
                  <a:off x="6093531" y="2481834"/>
                  <a:ext cx="5394425" cy="1054519"/>
                </a:xfrm>
                <a:prstGeom prst="rect">
                  <a:avLst/>
                </a:prstGeom>
                <a:blipFill>
                  <a:blip r:embed="rId4"/>
                  <a:stretch>
                    <a:fillRect/>
                  </a:stretch>
                </a:blipFill>
              </p:spPr>
              <p:txBody>
                <a:bodyPr/>
                <a:lstStyle/>
                <a:p>
                  <a:r>
                    <a:rPr lang="en-US">
                      <a:noFill/>
                    </a:rPr>
                    <a:t> </a:t>
                  </a:r>
                </a:p>
              </p:txBody>
            </p:sp>
          </mc:Fallback>
        </mc:AlternateContent>
        <p:sp>
          <p:nvSpPr>
            <p:cNvPr id="12" name="Freeform 11">
              <a:extLst>
                <a:ext uri="{FF2B5EF4-FFF2-40B4-BE49-F238E27FC236}">
                  <a16:creationId xmlns:a16="http://schemas.microsoft.com/office/drawing/2014/main" id="{3A1062EF-4950-585B-D096-12C2716D5288}"/>
                </a:ext>
              </a:extLst>
            </p:cNvPr>
            <p:cNvSpPr/>
            <p:nvPr/>
          </p:nvSpPr>
          <p:spPr>
            <a:xfrm>
              <a:off x="7335115" y="3588013"/>
              <a:ext cx="621102" cy="655607"/>
            </a:xfrm>
            <a:custGeom>
              <a:avLst/>
              <a:gdLst>
                <a:gd name="connsiteX0" fmla="*/ 0 w 621102"/>
                <a:gd name="connsiteY0" fmla="*/ 0 h 655607"/>
                <a:gd name="connsiteX1" fmla="*/ 103517 w 621102"/>
                <a:gd name="connsiteY1" fmla="*/ 483079 h 655607"/>
                <a:gd name="connsiteX2" fmla="*/ 621102 w 621102"/>
                <a:gd name="connsiteY2" fmla="*/ 655607 h 655607"/>
                <a:gd name="connsiteX0" fmla="*/ 0 w 621102"/>
                <a:gd name="connsiteY0" fmla="*/ 0 h 655607"/>
                <a:gd name="connsiteX1" fmla="*/ 103517 w 621102"/>
                <a:gd name="connsiteY1" fmla="*/ 483079 h 655607"/>
                <a:gd name="connsiteX2" fmla="*/ 621102 w 621102"/>
                <a:gd name="connsiteY2" fmla="*/ 655607 h 655607"/>
              </a:gdLst>
              <a:ahLst/>
              <a:cxnLst>
                <a:cxn ang="0">
                  <a:pos x="connsiteX0" y="connsiteY0"/>
                </a:cxn>
                <a:cxn ang="0">
                  <a:pos x="connsiteX1" y="connsiteY1"/>
                </a:cxn>
                <a:cxn ang="0">
                  <a:pos x="connsiteX2" y="connsiteY2"/>
                </a:cxn>
              </a:cxnLst>
              <a:rect l="l" t="t" r="r" b="b"/>
              <a:pathLst>
                <a:path w="621102" h="655607">
                  <a:moveTo>
                    <a:pt x="0" y="0"/>
                  </a:moveTo>
                  <a:cubicBezTo>
                    <a:pt x="0" y="186905"/>
                    <a:pt x="0" y="373811"/>
                    <a:pt x="103517" y="483079"/>
                  </a:cubicBezTo>
                  <a:cubicBezTo>
                    <a:pt x="207034" y="592347"/>
                    <a:pt x="446544" y="644665"/>
                    <a:pt x="621102" y="65560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Freeform 12">
              <a:extLst>
                <a:ext uri="{FF2B5EF4-FFF2-40B4-BE49-F238E27FC236}">
                  <a16:creationId xmlns:a16="http://schemas.microsoft.com/office/drawing/2014/main" id="{04D5B76E-847E-E4F5-AEE0-6A522F66F44F}"/>
                </a:ext>
              </a:extLst>
            </p:cNvPr>
            <p:cNvSpPr/>
            <p:nvPr/>
          </p:nvSpPr>
          <p:spPr>
            <a:xfrm>
              <a:off x="8847283" y="3644558"/>
              <a:ext cx="1065141" cy="542515"/>
            </a:xfrm>
            <a:custGeom>
              <a:avLst/>
              <a:gdLst>
                <a:gd name="connsiteX0" fmla="*/ 0 w 1104181"/>
                <a:gd name="connsiteY0" fmla="*/ 49895 h 578937"/>
                <a:gd name="connsiteX1" fmla="*/ 379562 w 1104181"/>
                <a:gd name="connsiteY1" fmla="*/ 41269 h 578937"/>
                <a:gd name="connsiteX2" fmla="*/ 672861 w 1104181"/>
                <a:gd name="connsiteY2" fmla="*/ 498469 h 578937"/>
                <a:gd name="connsiteX3" fmla="*/ 1104181 w 1104181"/>
                <a:gd name="connsiteY3" fmla="*/ 576106 h 578937"/>
                <a:gd name="connsiteX0" fmla="*/ 0 w 1131342"/>
                <a:gd name="connsiteY0" fmla="*/ 29001 h 603310"/>
                <a:gd name="connsiteX1" fmla="*/ 406723 w 1131342"/>
                <a:gd name="connsiteY1" fmla="*/ 65642 h 603310"/>
                <a:gd name="connsiteX2" fmla="*/ 700022 w 1131342"/>
                <a:gd name="connsiteY2" fmla="*/ 522842 h 603310"/>
                <a:gd name="connsiteX3" fmla="*/ 1131342 w 1131342"/>
                <a:gd name="connsiteY3" fmla="*/ 600479 h 603310"/>
                <a:gd name="connsiteX0" fmla="*/ 0 w 1131342"/>
                <a:gd name="connsiteY0" fmla="*/ 3025 h 577334"/>
                <a:gd name="connsiteX1" fmla="*/ 406723 w 1131342"/>
                <a:gd name="connsiteY1" fmla="*/ 39666 h 577334"/>
                <a:gd name="connsiteX2" fmla="*/ 700022 w 1131342"/>
                <a:gd name="connsiteY2" fmla="*/ 496866 h 577334"/>
                <a:gd name="connsiteX3" fmla="*/ 1131342 w 1131342"/>
                <a:gd name="connsiteY3" fmla="*/ 574503 h 577334"/>
                <a:gd name="connsiteX0" fmla="*/ 0 w 1131342"/>
                <a:gd name="connsiteY0" fmla="*/ 10583 h 584892"/>
                <a:gd name="connsiteX1" fmla="*/ 406723 w 1131342"/>
                <a:gd name="connsiteY1" fmla="*/ 47224 h 584892"/>
                <a:gd name="connsiteX2" fmla="*/ 700022 w 1131342"/>
                <a:gd name="connsiteY2" fmla="*/ 504424 h 584892"/>
                <a:gd name="connsiteX3" fmla="*/ 1131342 w 1131342"/>
                <a:gd name="connsiteY3" fmla="*/ 582061 h 584892"/>
                <a:gd name="connsiteX0" fmla="*/ 0 w 1131342"/>
                <a:gd name="connsiteY0" fmla="*/ 0 h 574309"/>
                <a:gd name="connsiteX1" fmla="*/ 543263 w 1131342"/>
                <a:gd name="connsiteY1" fmla="*/ 239381 h 574309"/>
                <a:gd name="connsiteX2" fmla="*/ 700022 w 1131342"/>
                <a:gd name="connsiteY2" fmla="*/ 493841 h 574309"/>
                <a:gd name="connsiteX3" fmla="*/ 1131342 w 1131342"/>
                <a:gd name="connsiteY3" fmla="*/ 571478 h 574309"/>
                <a:gd name="connsiteX0" fmla="*/ 0 w 1131342"/>
                <a:gd name="connsiteY0" fmla="*/ 0 h 574309"/>
                <a:gd name="connsiteX1" fmla="*/ 543263 w 1131342"/>
                <a:gd name="connsiteY1" fmla="*/ 239381 h 574309"/>
                <a:gd name="connsiteX2" fmla="*/ 700022 w 1131342"/>
                <a:gd name="connsiteY2" fmla="*/ 493841 h 574309"/>
                <a:gd name="connsiteX3" fmla="*/ 1131342 w 1131342"/>
                <a:gd name="connsiteY3" fmla="*/ 571478 h 574309"/>
                <a:gd name="connsiteX0" fmla="*/ 0 w 1131342"/>
                <a:gd name="connsiteY0" fmla="*/ 0 h 574309"/>
                <a:gd name="connsiteX1" fmla="*/ 563950 w 1131342"/>
                <a:gd name="connsiteY1" fmla="*/ 305582 h 574309"/>
                <a:gd name="connsiteX2" fmla="*/ 700022 w 1131342"/>
                <a:gd name="connsiteY2" fmla="*/ 493841 h 574309"/>
                <a:gd name="connsiteX3" fmla="*/ 1131342 w 1131342"/>
                <a:gd name="connsiteY3" fmla="*/ 571478 h 574309"/>
                <a:gd name="connsiteX0" fmla="*/ 0 w 1131342"/>
                <a:gd name="connsiteY0" fmla="*/ 0 h 571478"/>
                <a:gd name="connsiteX1" fmla="*/ 563950 w 1131342"/>
                <a:gd name="connsiteY1" fmla="*/ 305582 h 571478"/>
                <a:gd name="connsiteX2" fmla="*/ 1131342 w 1131342"/>
                <a:gd name="connsiteY2" fmla="*/ 571478 h 571478"/>
                <a:gd name="connsiteX0" fmla="*/ 0 w 1131342"/>
                <a:gd name="connsiteY0" fmla="*/ 0 h 571478"/>
                <a:gd name="connsiteX1" fmla="*/ 563950 w 1131342"/>
                <a:gd name="connsiteY1" fmla="*/ 305582 h 571478"/>
                <a:gd name="connsiteX2" fmla="*/ 1131342 w 1131342"/>
                <a:gd name="connsiteY2" fmla="*/ 571478 h 571478"/>
                <a:gd name="connsiteX0" fmla="*/ 0 w 1131342"/>
                <a:gd name="connsiteY0" fmla="*/ 0 h 571478"/>
                <a:gd name="connsiteX1" fmla="*/ 563950 w 1131342"/>
                <a:gd name="connsiteY1" fmla="*/ 305582 h 571478"/>
                <a:gd name="connsiteX2" fmla="*/ 1131342 w 1131342"/>
                <a:gd name="connsiteY2" fmla="*/ 571478 h 571478"/>
                <a:gd name="connsiteX0" fmla="*/ 0 w 1139617"/>
                <a:gd name="connsiteY0" fmla="*/ 0 h 534240"/>
                <a:gd name="connsiteX1" fmla="*/ 563950 w 1139617"/>
                <a:gd name="connsiteY1" fmla="*/ 305582 h 534240"/>
                <a:gd name="connsiteX2" fmla="*/ 1139617 w 1139617"/>
                <a:gd name="connsiteY2" fmla="*/ 534240 h 534240"/>
                <a:gd name="connsiteX0" fmla="*/ 0 w 1027903"/>
                <a:gd name="connsiteY0" fmla="*/ 0 h 546653"/>
                <a:gd name="connsiteX1" fmla="*/ 563950 w 1027903"/>
                <a:gd name="connsiteY1" fmla="*/ 305582 h 546653"/>
                <a:gd name="connsiteX2" fmla="*/ 1027903 w 1027903"/>
                <a:gd name="connsiteY2" fmla="*/ 546653 h 546653"/>
                <a:gd name="connsiteX0" fmla="*/ 0 w 1027903"/>
                <a:gd name="connsiteY0" fmla="*/ 0 h 546653"/>
                <a:gd name="connsiteX1" fmla="*/ 563950 w 1027903"/>
                <a:gd name="connsiteY1" fmla="*/ 305582 h 546653"/>
                <a:gd name="connsiteX2" fmla="*/ 1027903 w 1027903"/>
                <a:gd name="connsiteY2" fmla="*/ 546653 h 546653"/>
                <a:gd name="connsiteX0" fmla="*/ 0 w 1027903"/>
                <a:gd name="connsiteY0" fmla="*/ 0 h 546653"/>
                <a:gd name="connsiteX1" fmla="*/ 522575 w 1027903"/>
                <a:gd name="connsiteY1" fmla="*/ 264206 h 546653"/>
                <a:gd name="connsiteX2" fmla="*/ 1027903 w 1027903"/>
                <a:gd name="connsiteY2" fmla="*/ 546653 h 546653"/>
                <a:gd name="connsiteX0" fmla="*/ 0 w 1027903"/>
                <a:gd name="connsiteY0" fmla="*/ 0 h 546653"/>
                <a:gd name="connsiteX1" fmla="*/ 522575 w 1027903"/>
                <a:gd name="connsiteY1" fmla="*/ 264206 h 546653"/>
                <a:gd name="connsiteX2" fmla="*/ 1027903 w 1027903"/>
                <a:gd name="connsiteY2" fmla="*/ 546653 h 546653"/>
                <a:gd name="connsiteX0" fmla="*/ 0 w 1065141"/>
                <a:gd name="connsiteY0" fmla="*/ 0 h 542515"/>
                <a:gd name="connsiteX1" fmla="*/ 522575 w 1065141"/>
                <a:gd name="connsiteY1" fmla="*/ 264206 h 542515"/>
                <a:gd name="connsiteX2" fmla="*/ 1065141 w 1065141"/>
                <a:gd name="connsiteY2" fmla="*/ 542515 h 542515"/>
                <a:gd name="connsiteX0" fmla="*/ 0 w 1065141"/>
                <a:gd name="connsiteY0" fmla="*/ 0 h 542515"/>
                <a:gd name="connsiteX1" fmla="*/ 522575 w 1065141"/>
                <a:gd name="connsiteY1" fmla="*/ 264206 h 542515"/>
                <a:gd name="connsiteX2" fmla="*/ 1065141 w 1065141"/>
                <a:gd name="connsiteY2" fmla="*/ 542515 h 542515"/>
              </a:gdLst>
              <a:ahLst/>
              <a:cxnLst>
                <a:cxn ang="0">
                  <a:pos x="connsiteX0" y="connsiteY0"/>
                </a:cxn>
                <a:cxn ang="0">
                  <a:pos x="connsiteX1" y="connsiteY1"/>
                </a:cxn>
                <a:cxn ang="0">
                  <a:pos x="connsiteX2" y="connsiteY2"/>
                </a:cxn>
              </a:cxnLst>
              <a:rect l="l" t="t" r="r" b="b"/>
              <a:pathLst>
                <a:path w="1065141" h="542515">
                  <a:moveTo>
                    <a:pt x="0" y="0"/>
                  </a:moveTo>
                  <a:cubicBezTo>
                    <a:pt x="465492" y="5909"/>
                    <a:pt x="477453" y="132411"/>
                    <a:pt x="522575" y="264206"/>
                  </a:cubicBezTo>
                  <a:cubicBezTo>
                    <a:pt x="567697" y="396001"/>
                    <a:pt x="611791" y="528496"/>
                    <a:pt x="1065141" y="54251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Multiply 14">
              <a:extLst>
                <a:ext uri="{FF2B5EF4-FFF2-40B4-BE49-F238E27FC236}">
                  <a16:creationId xmlns:a16="http://schemas.microsoft.com/office/drawing/2014/main" id="{B33AA4ED-1CCC-C4D9-C8CC-EDC582B25263}"/>
                </a:ext>
              </a:extLst>
            </p:cNvPr>
            <p:cNvSpPr/>
            <p:nvPr/>
          </p:nvSpPr>
          <p:spPr>
            <a:xfrm>
              <a:off x="8177854" y="3771799"/>
              <a:ext cx="288032" cy="288032"/>
            </a:xfrm>
            <a:prstGeom prst="mathMultiply">
              <a:avLst>
                <a:gd name="adj1" fmla="val 127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Equal 15">
              <a:extLst>
                <a:ext uri="{FF2B5EF4-FFF2-40B4-BE49-F238E27FC236}">
                  <a16:creationId xmlns:a16="http://schemas.microsoft.com/office/drawing/2014/main" id="{3A0E0040-6CC5-F695-BB98-7FFDED3E3EC7}"/>
                </a:ext>
              </a:extLst>
            </p:cNvPr>
            <p:cNvSpPr/>
            <p:nvPr/>
          </p:nvSpPr>
          <p:spPr>
            <a:xfrm rot="2327974">
              <a:off x="6885356" y="3495216"/>
              <a:ext cx="288032" cy="153528"/>
            </a:xfrm>
            <a:prstGeom prst="mathEqual">
              <a:avLst>
                <a:gd name="adj1" fmla="val 23520"/>
                <a:gd name="adj2" fmla="val 343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A2B19A-5447-3079-256F-DA31FC2E083F}"/>
                  </a:ext>
                </a:extLst>
              </p:cNvPr>
              <p:cNvSpPr txBox="1"/>
              <p:nvPr/>
            </p:nvSpPr>
            <p:spPr bwMode="auto">
              <a:xfrm>
                <a:off x="6668925" y="5712684"/>
                <a:ext cx="6097978" cy="357534"/>
              </a:xfrm>
              <a:prstGeom prst="rect">
                <a:avLst/>
              </a:prstGeom>
              <a:noFill/>
            </p:spPr>
            <p:txBody>
              <a:bodyPr wrap="square">
                <a:spAutoFit/>
              </a:bodyPr>
              <a:lstStyle/>
              <a:p>
                <a:pPr marL="285750" indent="-285750">
                  <a:buFont typeface="Arial" panose="020B0604020202020204" pitchFamily="34" charset="0"/>
                  <a:buChar char="•"/>
                </a:pPr>
                <a:r>
                  <a:rPr lang="en-US" sz="1600" b="0" dirty="0"/>
                  <a:t>After that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𝑠𝑝𝑖𝑟𝑎𝑙</m:t>
                        </m:r>
                        <m:r>
                          <a:rPr lang="en-US" sz="1600" b="0" i="1" smtClean="0">
                            <a:latin typeface="Cambria Math" panose="02040503050406030204" pitchFamily="18" charset="0"/>
                          </a:rPr>
                          <m:t> </m:t>
                        </m:r>
                      </m:sub>
                    </m:sSub>
                  </m:oMath>
                </a14:m>
                <a:r>
                  <a:rPr lang="en-US" sz="1600" dirty="0"/>
                  <a:t>is taken as the spiral step</a:t>
                </a:r>
              </a:p>
            </p:txBody>
          </p:sp>
        </mc:Choice>
        <mc:Fallback xmlns="">
          <p:sp>
            <p:nvSpPr>
              <p:cNvPr id="3" name="TextBox 2">
                <a:extLst>
                  <a:ext uri="{FF2B5EF4-FFF2-40B4-BE49-F238E27FC236}">
                    <a16:creationId xmlns:a16="http://schemas.microsoft.com/office/drawing/2014/main" id="{D0A2B19A-5447-3079-256F-DA31FC2E083F}"/>
                  </a:ext>
                </a:extLst>
              </p:cNvPr>
              <p:cNvSpPr txBox="1">
                <a:spLocks noRot="1" noChangeAspect="1" noMove="1" noResize="1" noEditPoints="1" noAdjustHandles="1" noChangeArrowheads="1" noChangeShapeType="1" noTextEdit="1"/>
              </p:cNvSpPr>
              <p:nvPr/>
            </p:nvSpPr>
            <p:spPr bwMode="auto">
              <a:xfrm>
                <a:off x="6668925" y="5712684"/>
                <a:ext cx="6097978" cy="357534"/>
              </a:xfrm>
              <a:prstGeom prst="rect">
                <a:avLst/>
              </a:prstGeom>
              <a:blipFill>
                <a:blip r:embed="rId5"/>
                <a:stretch>
                  <a:fillRect l="-416" t="-6667" b="-10000"/>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C945E5DA-8E86-2586-6136-2FC5F8F1FC03}"/>
              </a:ext>
            </a:extLst>
          </p:cNvPr>
          <p:cNvCxnSpPr>
            <a:cxnSpLocks/>
          </p:cNvCxnSpPr>
          <p:nvPr/>
        </p:nvCxnSpPr>
        <p:spPr>
          <a:xfrm flipV="1">
            <a:off x="4344058" y="2492896"/>
            <a:ext cx="0" cy="2808312"/>
          </a:xfrm>
          <a:prstGeom prst="line">
            <a:avLst/>
          </a:prstGeom>
          <a:ln>
            <a:solidFill>
              <a:schemeClr val="accent6">
                <a:lumMod val="50000"/>
              </a:schemeClr>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E8EB6DD-0705-9235-B3CE-19359A4F9A4B}"/>
                  </a:ext>
                </a:extLst>
              </p:cNvPr>
              <p:cNvSpPr txBox="1"/>
              <p:nvPr/>
            </p:nvSpPr>
            <p:spPr bwMode="auto">
              <a:xfrm>
                <a:off x="4223792" y="3823402"/>
                <a:ext cx="1400499"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𝑠𝑝𝑖𝑟𝑎𝑙</m:t>
                          </m:r>
                          <m:r>
                            <a:rPr lang="en-US" b="0" i="1" smtClean="0">
                              <a:latin typeface="Cambria Math" panose="02040503050406030204" pitchFamily="18" charset="0"/>
                            </a:rPr>
                            <m:t> </m:t>
                          </m:r>
                        </m:sub>
                      </m:sSub>
                    </m:oMath>
                  </m:oMathPara>
                </a14:m>
                <a:endParaRPr lang="en-US" dirty="0"/>
              </a:p>
            </p:txBody>
          </p:sp>
        </mc:Choice>
        <mc:Fallback xmlns="">
          <p:sp>
            <p:nvSpPr>
              <p:cNvPr id="14" name="TextBox 13">
                <a:extLst>
                  <a:ext uri="{FF2B5EF4-FFF2-40B4-BE49-F238E27FC236}">
                    <a16:creationId xmlns:a16="http://schemas.microsoft.com/office/drawing/2014/main" id="{4E8EB6DD-0705-9235-B3CE-19359A4F9A4B}"/>
                  </a:ext>
                </a:extLst>
              </p:cNvPr>
              <p:cNvSpPr txBox="1">
                <a:spLocks noRot="1" noChangeAspect="1" noMove="1" noResize="1" noEditPoints="1" noAdjustHandles="1" noChangeArrowheads="1" noChangeShapeType="1" noTextEdit="1"/>
              </p:cNvSpPr>
              <p:nvPr/>
            </p:nvSpPr>
            <p:spPr bwMode="auto">
              <a:xfrm>
                <a:off x="4223792" y="3823402"/>
                <a:ext cx="1400499" cy="390748"/>
              </a:xfrm>
              <a:prstGeom prst="rect">
                <a:avLst/>
              </a:prstGeom>
              <a:blipFill>
                <a:blip r:embed="rId6"/>
                <a:stretch>
                  <a:fillRect b="-12500"/>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A46C496A-2325-86F5-D949-5282DDB4BB85}"/>
              </a:ext>
            </a:extLst>
          </p:cNvPr>
          <p:cNvPicPr>
            <a:picLocks noChangeAspect="1"/>
          </p:cNvPicPr>
          <p:nvPr/>
        </p:nvPicPr>
        <p:blipFill>
          <a:blip r:embed="rId7"/>
          <a:stretch>
            <a:fillRect/>
          </a:stretch>
        </p:blipFill>
        <p:spPr>
          <a:xfrm>
            <a:off x="6176445" y="1291599"/>
            <a:ext cx="3261814" cy="2458905"/>
          </a:xfrm>
          <a:prstGeom prst="rect">
            <a:avLst/>
          </a:prstGeom>
        </p:spPr>
      </p:pic>
      <p:sp>
        <p:nvSpPr>
          <p:cNvPr id="5" name="TextBox 4">
            <a:extLst>
              <a:ext uri="{FF2B5EF4-FFF2-40B4-BE49-F238E27FC236}">
                <a16:creationId xmlns:a16="http://schemas.microsoft.com/office/drawing/2014/main" id="{3DDA69A6-9C89-6688-A006-4C4C10D26B97}"/>
              </a:ext>
            </a:extLst>
          </p:cNvPr>
          <p:cNvSpPr txBox="1"/>
          <p:nvPr/>
        </p:nvSpPr>
        <p:spPr bwMode="auto">
          <a:xfrm>
            <a:off x="9499481" y="1315526"/>
            <a:ext cx="2619033" cy="2308324"/>
          </a:xfrm>
          <a:prstGeom prst="rect">
            <a:avLst/>
          </a:prstGeom>
          <a:noFill/>
        </p:spPr>
        <p:txBody>
          <a:bodyPr wrap="square" rtlCol="0">
            <a:spAutoFit/>
          </a:bodyPr>
          <a:lstStyle/>
          <a:p>
            <a:r>
              <a:rPr lang="en-US" dirty="0"/>
              <a:t>Example of a Secondary Emission Monitor (SEM) grid or BSG from one of CERN accelerators.</a:t>
            </a:r>
          </a:p>
          <a:p>
            <a:endParaRPr lang="en-US" dirty="0"/>
          </a:p>
          <a:p>
            <a:r>
              <a:rPr lang="en-US" dirty="0"/>
              <a:t>BSGH.216 is installed right in front of the ZS.</a:t>
            </a:r>
          </a:p>
        </p:txBody>
      </p:sp>
    </p:spTree>
    <p:extLst>
      <p:ext uri="{BB962C8B-B14F-4D97-AF65-F5344CB8AC3E}">
        <p14:creationId xmlns:p14="http://schemas.microsoft.com/office/powerpoint/2010/main" val="62956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D26B0D-D582-5D13-CAD5-15424E0C26F8}"/>
            </a:ext>
          </a:extLst>
        </p:cNvPr>
        <p:cNvGrpSpPr/>
        <p:nvPr/>
      </p:nvGrpSpPr>
      <p:grpSpPr bwMode="auto">
        <a:xfrm>
          <a:off x="0" y="0"/>
          <a:ext cx="0" cy="0"/>
          <a:chOff x="0" y="0"/>
          <a:chExt cx="0" cy="0"/>
        </a:xfrm>
      </p:grpSpPr>
      <p:sp>
        <p:nvSpPr>
          <p:cNvPr id="1776141285" name="Footer Placeholder 11">
            <a:extLst>
              <a:ext uri="{FF2B5EF4-FFF2-40B4-BE49-F238E27FC236}">
                <a16:creationId xmlns:a16="http://schemas.microsoft.com/office/drawing/2014/main" id="{9883EDFA-6C4E-6681-E2B2-315A471293FF}"/>
              </a:ext>
            </a:extLst>
          </p:cNvPr>
          <p:cNvSpPr>
            <a:spLocks noGrp="1"/>
          </p:cNvSpPr>
          <p:nvPr>
            <p:ph type="ftr" sz="quarter" idx="11"/>
          </p:nvPr>
        </p:nvSpPr>
        <p:spPr bwMode="auto">
          <a:xfrm>
            <a:off x="4882418" y="6381328"/>
            <a:ext cx="1213582" cy="365125"/>
          </a:xfrm>
        </p:spPr>
        <p:txBody>
          <a:bodyPr/>
          <a:lstStyle/>
          <a:p>
            <a:pPr>
              <a:defRPr/>
            </a:pPr>
            <a:r>
              <a:rPr lang="en-GB" dirty="0">
                <a:latin typeface="Helvetica Neue" panose="02000503000000020004" pitchFamily="2" charset="0"/>
                <a:ea typeface="Helvetica Neue" panose="02000503000000020004" pitchFamily="2" charset="0"/>
                <a:cs typeface="Helvetica Neue" panose="02000503000000020004" pitchFamily="2" charset="0"/>
              </a:rPr>
              <a:t>A. Gorn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7672624" name="Slide Number Placeholder 12">
            <a:extLst>
              <a:ext uri="{FF2B5EF4-FFF2-40B4-BE49-F238E27FC236}">
                <a16:creationId xmlns:a16="http://schemas.microsoft.com/office/drawing/2014/main" id="{9DE17F80-5DF6-9B5F-C790-F6DE43C0A37C}"/>
              </a:ext>
            </a:extLst>
          </p:cNvPr>
          <p:cNvSpPr>
            <a:spLocks noGrp="1"/>
          </p:cNvSpPr>
          <p:nvPr>
            <p:ph type="sldNum" sz="quarter" idx="12"/>
          </p:nvPr>
        </p:nvSpPr>
        <p:spPr bwMode="auto">
          <a:xfrm>
            <a:off x="10953848" y="6397024"/>
            <a:ext cx="355866" cy="365125"/>
          </a:xfrm>
        </p:spPr>
        <p:txBody>
          <a:bodyPr/>
          <a:lstStyle/>
          <a:p>
            <a:pPr>
              <a:defRPr/>
            </a:pPr>
            <a:fld id="{CD9117C7-64BD-23C1-75F2-3ABA14029ECD}" type="slidenum">
              <a:rPr lang="en-GB">
                <a:latin typeface="Helvetica Neue" panose="02000503000000020004" pitchFamily="2" charset="0"/>
                <a:ea typeface="Helvetica Neue" panose="02000503000000020004" pitchFamily="2" charset="0"/>
                <a:cs typeface="Helvetica Neue" panose="02000503000000020004" pitchFamily="2" charset="0"/>
              </a:rPr>
              <a:t>9</a:t>
            </a:fld>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2">
            <a:extLst>
              <a:ext uri="{FF2B5EF4-FFF2-40B4-BE49-F238E27FC236}">
                <a16:creationId xmlns:a16="http://schemas.microsoft.com/office/drawing/2014/main" id="{837A2A46-35A3-AA22-F270-73D427A4A3EF}"/>
              </a:ext>
            </a:extLst>
          </p:cNvPr>
          <p:cNvSpPr>
            <a:spLocks noGrp="1"/>
          </p:cNvSpPr>
          <p:nvPr>
            <p:ph type="title"/>
          </p:nvPr>
        </p:nvSpPr>
        <p:spPr>
          <a:xfrm>
            <a:off x="407988" y="373593"/>
            <a:ext cx="11376025" cy="1065742"/>
          </a:xfrm>
        </p:spPr>
        <p:txBody>
          <a:bodyPr/>
          <a:lstStyle/>
          <a:p>
            <a:r>
              <a:rPr lang="en-US" b="0" dirty="0">
                <a:latin typeface="Helvetica Neue" panose="02000503000000020004" pitchFamily="2" charset="0"/>
                <a:ea typeface="Helvetica Neue" panose="02000503000000020004" pitchFamily="2" charset="0"/>
                <a:cs typeface="Helvetica Neue" panose="02000503000000020004" pitchFamily="2" charset="0"/>
              </a:rPr>
              <a:t>Extraction loss optimization: Spiral step scan</a:t>
            </a:r>
          </a:p>
        </p:txBody>
      </p:sp>
      <p:sp>
        <p:nvSpPr>
          <p:cNvPr id="6" name="Date Placeholder 10">
            <a:extLst>
              <a:ext uri="{FF2B5EF4-FFF2-40B4-BE49-F238E27FC236}">
                <a16:creationId xmlns:a16="http://schemas.microsoft.com/office/drawing/2014/main" id="{FD549DD6-952A-A5F2-1CE7-E28473044868}"/>
              </a:ext>
            </a:extLst>
          </p:cNvPr>
          <p:cNvSpPr>
            <a:spLocks noGrp="1"/>
          </p:cNvSpPr>
          <p:nvPr>
            <p:ph type="dt" sz="half" idx="10"/>
          </p:nvPr>
        </p:nvSpPr>
        <p:spPr bwMode="auto">
          <a:xfrm>
            <a:off x="8875333" y="6381328"/>
            <a:ext cx="1685163" cy="365125"/>
          </a:xfrm>
        </p:spPr>
        <p:txBody>
          <a:bodyPr/>
          <a:lstStyle/>
          <a:p>
            <a:pPr>
              <a:defRPr/>
            </a:pPr>
            <a:fld id="{213A35A7-9770-D444-B9B5-64F679BB55AA}" type="datetime1">
              <a:rPr lang="ru-RU" smtClean="0">
                <a:latin typeface="Helvetica Neue" panose="02000503000000020004" pitchFamily="2" charset="0"/>
                <a:ea typeface="Helvetica Neue" panose="02000503000000020004" pitchFamily="2" charset="0"/>
                <a:cs typeface="Helvetica Neue" panose="02000503000000020004" pitchFamily="2" charset="0"/>
              </a:rPr>
              <a:t>06.10.2025</a:t>
            </a:fld>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228CCDB3-7A52-E03F-6603-AD3E00403C83}"/>
              </a:ext>
            </a:extLst>
          </p:cNvPr>
          <p:cNvPicPr>
            <a:picLocks noChangeAspect="1"/>
          </p:cNvPicPr>
          <p:nvPr/>
        </p:nvPicPr>
        <p:blipFill>
          <a:blip r:embed="rId3"/>
          <a:stretch>
            <a:fillRect/>
          </a:stretch>
        </p:blipFill>
        <p:spPr bwMode="auto">
          <a:xfrm>
            <a:off x="697233" y="1439335"/>
            <a:ext cx="5224934" cy="4109290"/>
          </a:xfrm>
          <a:prstGeom prst="rect">
            <a:avLst/>
          </a:prstGeom>
        </p:spPr>
      </p:pic>
      <p:sp>
        <p:nvSpPr>
          <p:cNvPr id="8" name="TextBox 7">
            <a:extLst>
              <a:ext uri="{FF2B5EF4-FFF2-40B4-BE49-F238E27FC236}">
                <a16:creationId xmlns:a16="http://schemas.microsoft.com/office/drawing/2014/main" id="{57F8519C-0B69-9A34-A9C1-19B75C540915}"/>
              </a:ext>
            </a:extLst>
          </p:cNvPr>
          <p:cNvSpPr txBox="1"/>
          <p:nvPr/>
        </p:nvSpPr>
        <p:spPr bwMode="auto">
          <a:xfrm>
            <a:off x="6211412" y="1462655"/>
            <a:ext cx="5685320" cy="2031325"/>
          </a:xfrm>
          <a:prstGeom prst="rect">
            <a:avLst/>
          </a:prstGeom>
          <a:noFill/>
        </p:spPr>
        <p:txBody>
          <a:bodyPr wrap="square" rtlCol="0">
            <a:spAutoFit/>
          </a:bodyPr>
          <a:lstStyle/>
          <a:p>
            <a:r>
              <a:rPr lang="en-US" dirty="0"/>
              <a:t>Simulations show the best agreement at the bump amplitude equal to 87% of the nominal value, which corresponds to the beam position of 41.2 mm at the start of ZS.</a:t>
            </a:r>
          </a:p>
          <a:p>
            <a:endParaRPr lang="en-US" dirty="0"/>
          </a:p>
          <a:p>
            <a:r>
              <a:rPr lang="en-US" dirty="0"/>
              <a:t>Even 5% error in this number leads to 20% mismatch with the model. </a:t>
            </a:r>
          </a:p>
        </p:txBody>
      </p:sp>
      <p:pic>
        <p:nvPicPr>
          <p:cNvPr id="9" name="Picture 8">
            <a:extLst>
              <a:ext uri="{FF2B5EF4-FFF2-40B4-BE49-F238E27FC236}">
                <a16:creationId xmlns:a16="http://schemas.microsoft.com/office/drawing/2014/main" id="{AF6A8CED-FB26-B878-AA2B-CDA962D05B09}"/>
              </a:ext>
            </a:extLst>
          </p:cNvPr>
          <p:cNvPicPr>
            <a:picLocks noChangeAspect="1"/>
          </p:cNvPicPr>
          <p:nvPr/>
        </p:nvPicPr>
        <p:blipFill>
          <a:blip r:embed="rId4"/>
          <a:stretch>
            <a:fillRect/>
          </a:stretch>
        </p:blipFill>
        <p:spPr bwMode="auto">
          <a:xfrm>
            <a:off x="6211412" y="3711163"/>
            <a:ext cx="2924619" cy="2450649"/>
          </a:xfrm>
          <a:prstGeom prst="rect">
            <a:avLst/>
          </a:prstGeom>
          <a:effectLst>
            <a:outerShdw blurRad="63500" sx="102000" sy="102000" algn="ctr" rotWithShape="0">
              <a:prstClr val="black">
                <a:alpha val="40000"/>
              </a:prstClr>
            </a:outerShdw>
          </a:effectLst>
        </p:spPr>
      </p:pic>
      <p:cxnSp>
        <p:nvCxnSpPr>
          <p:cNvPr id="11" name="Straight Arrow Connector 10">
            <a:extLst>
              <a:ext uri="{FF2B5EF4-FFF2-40B4-BE49-F238E27FC236}">
                <a16:creationId xmlns:a16="http://schemas.microsoft.com/office/drawing/2014/main" id="{F5A9EBFB-2E27-664D-44A0-CB4F4C189681}"/>
              </a:ext>
            </a:extLst>
          </p:cNvPr>
          <p:cNvCxnSpPr>
            <a:cxnSpLocks/>
          </p:cNvCxnSpPr>
          <p:nvPr/>
        </p:nvCxnSpPr>
        <p:spPr>
          <a:xfrm flipH="1" flipV="1">
            <a:off x="4288221" y="3493980"/>
            <a:ext cx="1923191" cy="830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F06C079-7538-CC86-493C-EBE574D89260}"/>
                  </a:ext>
                </a:extLst>
              </p:cNvPr>
              <p:cNvSpPr txBox="1"/>
              <p:nvPr/>
            </p:nvSpPr>
            <p:spPr bwMode="auto">
              <a:xfrm>
                <a:off x="9267381" y="3778580"/>
                <a:ext cx="2924619" cy="2492990"/>
              </a:xfrm>
              <a:prstGeom prst="rect">
                <a:avLst/>
              </a:prstGeom>
              <a:noFill/>
            </p:spPr>
            <p:txBody>
              <a:bodyPr wrap="square" rtlCol="0">
                <a:spAutoFit/>
              </a:bodyPr>
              <a:lstStyle/>
              <a:p>
                <a:pPr marL="285750" indent="-285750">
                  <a:buFont typeface="Arial" panose="020B0604020202020204" pitchFamily="34" charset="0"/>
                  <a:buChar char="•"/>
                </a:pPr>
                <a:r>
                  <a:rPr lang="en-US" sz="1200" dirty="0"/>
                  <a:t>The simulated beam distribution is sampled accordingly to the grid dimensions.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The resulting distribution is scaled to minimize RMS difference between the </a:t>
                </a:r>
                <a:r>
                  <a:rPr lang="en-US" sz="1200" dirty="0">
                    <a:solidFill>
                      <a:srgbClr val="FF7000"/>
                    </a:solidFill>
                  </a:rPr>
                  <a:t>orange</a:t>
                </a:r>
                <a:r>
                  <a:rPr lang="en-US" sz="1200" dirty="0"/>
                  <a:t> and </a:t>
                </a:r>
                <a:r>
                  <a:rPr lang="en-US" sz="1200" dirty="0">
                    <a:solidFill>
                      <a:srgbClr val="1370B1"/>
                    </a:solidFill>
                  </a:rPr>
                  <a:t>blue</a:t>
                </a:r>
                <a:r>
                  <a:rPr lang="en-US" sz="1200" dirty="0"/>
                  <a:t> curves.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The simulated distribution is fitted with the same function </a:t>
                </a:r>
                <a14:m>
                  <m:oMath xmlns:m="http://schemas.openxmlformats.org/officeDocument/2006/math">
                    <m:r>
                      <a:rPr lang="en-US" sz="1200" b="0" i="1" smtClean="0">
                        <a:latin typeface="Cambria Math" panose="02040503050406030204" pitchFamily="18" charset="0"/>
                      </a:rPr>
                      <m:t>𝑓</m:t>
                    </m:r>
                    <m:r>
                      <a:rPr lang="en-US" sz="1200" b="0" i="1" smtClean="0">
                        <a:latin typeface="Cambria Math" panose="02040503050406030204" pitchFamily="18" charset="0"/>
                      </a:rPr>
                      <m:t>(</m:t>
                    </m:r>
                    <m:r>
                      <a:rPr lang="en-US" sz="1200" b="0" i="1" smtClean="0">
                        <a:latin typeface="Cambria Math" panose="02040503050406030204" pitchFamily="18" charset="0"/>
                      </a:rPr>
                      <m:t>𝑥</m:t>
                    </m:r>
                    <m:r>
                      <a:rPr lang="en-US" sz="1200" b="0" i="1" smtClean="0">
                        <a:latin typeface="Cambria Math" panose="02040503050406030204" pitchFamily="18" charset="0"/>
                      </a:rPr>
                      <m:t>)</m:t>
                    </m:r>
                  </m:oMath>
                </a14:m>
                <a:r>
                  <a:rPr lang="en-US" sz="1200" dirty="0"/>
                  <a:t>.</a:t>
                </a:r>
              </a:p>
              <a:p>
                <a:endParaRPr lang="en-US" sz="1200" dirty="0"/>
              </a:p>
              <a:p>
                <a:endParaRPr lang="en-US" sz="1200" dirty="0"/>
              </a:p>
            </p:txBody>
          </p:sp>
        </mc:Choice>
        <mc:Fallback xmlns="">
          <p:sp>
            <p:nvSpPr>
              <p:cNvPr id="17" name="TextBox 16">
                <a:extLst>
                  <a:ext uri="{FF2B5EF4-FFF2-40B4-BE49-F238E27FC236}">
                    <a16:creationId xmlns:a16="http://schemas.microsoft.com/office/drawing/2014/main" id="{AF06C079-7538-CC86-493C-EBE574D89260}"/>
                  </a:ext>
                </a:extLst>
              </p:cNvPr>
              <p:cNvSpPr txBox="1">
                <a:spLocks noRot="1" noChangeAspect="1" noMove="1" noResize="1" noEditPoints="1" noAdjustHandles="1" noChangeArrowheads="1" noChangeShapeType="1" noTextEdit="1"/>
              </p:cNvSpPr>
              <p:nvPr/>
            </p:nvSpPr>
            <p:spPr bwMode="auto">
              <a:xfrm>
                <a:off x="9267381" y="3778580"/>
                <a:ext cx="2924619" cy="249299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03629793"/>
      </p:ext>
    </p:extLst>
  </p:cSld>
  <p:clrMapOvr>
    <a:masterClrMapping/>
  </p:clrMapOvr>
</p:sld>
</file>

<file path=ppt/theme/theme1.xml><?xml version="1.0" encoding="utf-8"?>
<a:theme xmlns:a="http://schemas.openxmlformats.org/drawingml/2006/main" name="CERN">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CERN</Template>
  <TotalTime>4596</TotalTime>
  <Words>1756</Words>
  <Application>Microsoft Macintosh PowerPoint</Application>
  <DocSecurity>0</DocSecurity>
  <PresentationFormat>Widescreen</PresentationFormat>
  <Paragraphs>284</Paragraphs>
  <Slides>19</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Arial</vt:lpstr>
      <vt:lpstr>Cambria Math</vt:lpstr>
      <vt:lpstr>Helvetica</vt:lpstr>
      <vt:lpstr>Helvetica Neue</vt:lpstr>
      <vt:lpstr>Helvetica Neue Light</vt:lpstr>
      <vt:lpstr>Helvetica Neue Medium</vt:lpstr>
      <vt:lpstr>Verdana</vt:lpstr>
      <vt:lpstr>CERN</vt:lpstr>
      <vt:lpstr>Octupole assisted slow extraction from SPS to the North Area at CERN</vt:lpstr>
      <vt:lpstr>CERN’s North Area and HI-ECN3 project</vt:lpstr>
      <vt:lpstr>Motivation: HI-ECN3 Project</vt:lpstr>
      <vt:lpstr>Slow extraction from SPS: COSE </vt:lpstr>
      <vt:lpstr>Slow extraction from SPS: ZS activation problem</vt:lpstr>
      <vt:lpstr>Octupole folding technique</vt:lpstr>
      <vt:lpstr>Uncertainty on the beam position</vt:lpstr>
      <vt:lpstr>Spiral step measurement processing</vt:lpstr>
      <vt:lpstr>Extraction loss optimization: Spiral step scan</vt:lpstr>
      <vt:lpstr>Extraction loss optimization: Extraction line acceptance</vt:lpstr>
      <vt:lpstr>Degrees of freedom: Sextupole strength</vt:lpstr>
      <vt:lpstr>Degrees of freedom: Octupole strength</vt:lpstr>
      <vt:lpstr>Degrees of freedom: Separatrix rotation</vt:lpstr>
      <vt:lpstr>Degrees of freedom: Orthogonal steering</vt:lpstr>
      <vt:lpstr>Extraction loss optimization: First tests</vt:lpstr>
      <vt:lpstr>Summary</vt:lpstr>
      <vt:lpstr>Thanks for your attention!</vt:lpstr>
      <vt:lpstr>Delivery for ECN3: beam parameters</vt:lpstr>
      <vt:lpstr>Extraction loss optimization: First tests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Rebecca Ramjiawan</dc:creator>
  <cp:keywords/>
  <dc:description/>
  <cp:lastModifiedBy>Aleksandr Gorn</cp:lastModifiedBy>
  <cp:revision>65</cp:revision>
  <dcterms:created xsi:type="dcterms:W3CDTF">2021-11-15T09:32:25Z</dcterms:created>
  <dcterms:modified xsi:type="dcterms:W3CDTF">2025-10-06T14:01:23Z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