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97" r:id="rId3"/>
    <p:sldId id="450" r:id="rId4"/>
    <p:sldId id="445" r:id="rId5"/>
    <p:sldId id="436" r:id="rId6"/>
    <p:sldId id="442" r:id="rId7"/>
    <p:sldId id="431" r:id="rId8"/>
    <p:sldId id="437" r:id="rId9"/>
    <p:sldId id="439" r:id="rId10"/>
    <p:sldId id="440" r:id="rId11"/>
    <p:sldId id="438" r:id="rId12"/>
    <p:sldId id="432" r:id="rId13"/>
    <p:sldId id="443" r:id="rId14"/>
    <p:sldId id="446" r:id="rId15"/>
    <p:sldId id="420" r:id="rId16"/>
    <p:sldId id="448" r:id="rId17"/>
    <p:sldId id="433" r:id="rId18"/>
    <p:sldId id="435" r:id="rId19"/>
    <p:sldId id="449" r:id="rId20"/>
    <p:sldId id="441" r:id="rId2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0B4B5E2-A102-4A3A-9AE0-6EC37185F7CE}">
          <p14:sldIdLst>
            <p14:sldId id="256"/>
            <p14:sldId id="397"/>
            <p14:sldId id="450"/>
            <p14:sldId id="445"/>
            <p14:sldId id="436"/>
            <p14:sldId id="442"/>
            <p14:sldId id="431"/>
            <p14:sldId id="437"/>
            <p14:sldId id="439"/>
            <p14:sldId id="440"/>
            <p14:sldId id="438"/>
            <p14:sldId id="432"/>
            <p14:sldId id="443"/>
            <p14:sldId id="446"/>
            <p14:sldId id="420"/>
            <p14:sldId id="448"/>
            <p14:sldId id="433"/>
            <p14:sldId id="435"/>
            <p14:sldId id="449"/>
          </p14:sldIdLst>
        </p14:section>
        <p14:section name="Zusatzfolien" id="{A57D370F-1748-4508-BB61-5486E7B6F0F0}">
          <p14:sldIdLst>
            <p14:sldId id="4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8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dreka, David Dr." initials="ODD" lastIdx="2" clrIdx="0">
    <p:extLst>
      <p:ext uri="{19B8F6BF-5375-455C-9EA6-DF929625EA0E}">
        <p15:presenceInfo xmlns:p15="http://schemas.microsoft.com/office/powerpoint/2012/main" userId="S-1-5-21-839522115-515967899-725345543-123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16D"/>
    <a:srgbClr val="FF0066"/>
    <a:srgbClr val="0066CC"/>
    <a:srgbClr val="3366FF"/>
    <a:srgbClr val="FF3300"/>
    <a:srgbClr val="FFC3C3"/>
    <a:srgbClr val="FFC9C9"/>
    <a:srgbClr val="FFDC01"/>
    <a:srgbClr val="FF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3" autoAdjust="0"/>
    <p:restoredTop sz="94678" autoAdjust="0"/>
  </p:normalViewPr>
  <p:slideViewPr>
    <p:cSldViewPr snapToGrid="0" snapToObjects="1">
      <p:cViewPr>
        <p:scale>
          <a:sx n="80" d="100"/>
          <a:sy n="80" d="100"/>
        </p:scale>
        <p:origin x="864" y="40"/>
      </p:cViewPr>
      <p:guideLst>
        <p:guide orient="horz" pos="2486"/>
        <p:guide pos="2880"/>
      </p:guideLst>
    </p:cSldViewPr>
  </p:slideViewPr>
  <p:outlineViewPr>
    <p:cViewPr>
      <p:scale>
        <a:sx n="33" d="100"/>
        <a:sy n="33" d="100"/>
      </p:scale>
      <p:origin x="0" y="-72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366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06.10.2025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06.10.2025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142630" y="6560611"/>
            <a:ext cx="295636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/>
            </a:lvl1pPr>
          </a:lstStyle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sz="half" idx="16"/>
          </p:nvPr>
        </p:nvSpPr>
        <p:spPr>
          <a:xfrm>
            <a:off x="4760354" y="1378072"/>
            <a:ext cx="4038600" cy="5040000"/>
          </a:xfrm>
        </p:spPr>
        <p:txBody>
          <a:bodyPr vert="horz" lIns="91440" tIns="45720" rIns="91440" bIns="45720" rtlCol="0">
            <a:normAutofit/>
          </a:bodyPr>
          <a:lstStyle>
            <a:lvl1pPr marL="177800" indent="-177800">
              <a:defRPr lang="de-DE" sz="1400" dirty="0" smtClean="0"/>
            </a:lvl1pPr>
            <a:lvl2pPr marL="355600" indent="-177800">
              <a:defRPr lang="de-DE" sz="1200" dirty="0" smtClean="0"/>
            </a:lvl2pPr>
            <a:lvl3pPr marL="539750" indent="-184150">
              <a:defRPr lang="de-DE" sz="1100" dirty="0" smtClean="0"/>
            </a:lvl3pPr>
            <a:lvl4pPr marL="719138" indent="-179388">
              <a:defRPr lang="de-DE" sz="1050" dirty="0" smtClean="0"/>
            </a:lvl4pPr>
            <a:lvl5pPr marL="896938" indent="-177800">
              <a:defRPr lang="de-DE" sz="1000" dirty="0"/>
            </a:lvl5pPr>
          </a:lstStyle>
          <a:p>
            <a:pPr lvl="0">
              <a:spcBef>
                <a:spcPts val="1800"/>
              </a:spcBef>
            </a:pPr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5"/>
          </p:nvPr>
        </p:nvSpPr>
        <p:spPr>
          <a:xfrm>
            <a:off x="350324" y="1378072"/>
            <a:ext cx="4038600" cy="5040000"/>
          </a:xfrm>
        </p:spPr>
        <p:txBody>
          <a:bodyPr vert="horz" lIns="91440" tIns="45720" rIns="91440" bIns="45720" rtlCol="0">
            <a:normAutofit/>
          </a:bodyPr>
          <a:lstStyle>
            <a:lvl1pPr marL="177800" indent="-177800">
              <a:defRPr lang="de-DE" sz="1400" dirty="0" smtClean="0"/>
            </a:lvl1pPr>
            <a:lvl2pPr marL="355600" indent="-177800">
              <a:defRPr lang="de-DE" sz="1200" dirty="0" smtClean="0"/>
            </a:lvl2pPr>
            <a:lvl3pPr marL="539750" indent="-184150">
              <a:defRPr lang="de-DE" sz="1100" dirty="0" smtClean="0"/>
            </a:lvl3pPr>
            <a:lvl4pPr marL="719138" indent="-179388">
              <a:defRPr lang="de-DE" sz="1050" dirty="0" smtClean="0"/>
            </a:lvl4pPr>
            <a:lvl5pPr marL="896938" indent="-177800">
              <a:defRPr lang="de-DE" sz="1000" dirty="0"/>
            </a:lvl5pPr>
          </a:lstStyle>
          <a:p>
            <a:pPr lvl="0">
              <a:spcBef>
                <a:spcPts val="1800"/>
              </a:spcBef>
            </a:pPr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142630" y="6560611"/>
            <a:ext cx="295636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/>
            </a:lvl1pPr>
          </a:lstStyle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142630" y="6560611"/>
            <a:ext cx="295636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/>
            </a:lvl1pPr>
          </a:lstStyle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5"/>
          </p:nvPr>
        </p:nvSpPr>
        <p:spPr>
          <a:xfrm>
            <a:off x="350324" y="1378072"/>
            <a:ext cx="4038600" cy="5040000"/>
          </a:xfrm>
        </p:spPr>
        <p:txBody>
          <a:bodyPr vert="horz" lIns="91440" tIns="45720" rIns="91440" bIns="45720" rtlCol="0">
            <a:normAutofit/>
          </a:bodyPr>
          <a:lstStyle>
            <a:lvl1pPr marL="177800" indent="-177800">
              <a:defRPr lang="de-DE" sz="1400" dirty="0" smtClean="0"/>
            </a:lvl1pPr>
            <a:lvl2pPr marL="355600" indent="-177800">
              <a:defRPr lang="de-DE" sz="1200" dirty="0" smtClean="0"/>
            </a:lvl2pPr>
            <a:lvl3pPr marL="539750" indent="-184150">
              <a:defRPr lang="de-DE" sz="1100" dirty="0" smtClean="0"/>
            </a:lvl3pPr>
            <a:lvl4pPr marL="719138" indent="-179388">
              <a:defRPr lang="de-DE" sz="1050" dirty="0" smtClean="0"/>
            </a:lvl4pPr>
            <a:lvl5pPr marL="896938" indent="-177800">
              <a:defRPr lang="de-DE" sz="1000" dirty="0"/>
            </a:lvl5pPr>
          </a:lstStyle>
          <a:p>
            <a:pPr lvl="0">
              <a:spcBef>
                <a:spcPts val="1800"/>
              </a:spcBef>
            </a:pPr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0280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4999055" y="1406770"/>
            <a:ext cx="4038600" cy="5034224"/>
          </a:xfrm>
        </p:spPr>
        <p:txBody>
          <a:bodyPr>
            <a:normAutofit/>
          </a:bodyPr>
          <a:lstStyle>
            <a:lvl1pPr marL="180975" indent="-180975">
              <a:spcBef>
                <a:spcPts val="1200"/>
              </a:spcBef>
              <a:defRPr sz="1600"/>
            </a:lvl1pPr>
            <a:lvl2pPr marL="542925" indent="-180975">
              <a:defRPr sz="1400"/>
            </a:lvl2pPr>
            <a:lvl3pPr marL="893763" indent="-180975">
              <a:defRPr sz="1200"/>
            </a:lvl3pPr>
            <a:lvl4pPr marL="1074738" indent="-90488">
              <a:defRPr sz="1100"/>
            </a:lvl4pPr>
            <a:lvl5pPr marL="1255713" indent="-90488"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142630" y="6560611"/>
            <a:ext cx="295636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/>
            </a:lvl1pPr>
          </a:lstStyle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66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142630" y="6560611"/>
            <a:ext cx="295636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/>
            </a:lvl1pPr>
          </a:lstStyle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 marL="180975" indent="-180975">
              <a:spcBef>
                <a:spcPts val="600"/>
              </a:spcBef>
              <a:defRPr sz="1400"/>
            </a:lvl1pPr>
            <a:lvl2pPr marL="447675" indent="-180975">
              <a:defRPr sz="1200"/>
            </a:lvl2pPr>
            <a:lvl3pPr marL="714375" indent="-171450">
              <a:defRPr sz="1100"/>
            </a:lvl3pPr>
            <a:lvl4pPr marL="895350" indent="-180975">
              <a:defRPr sz="1050"/>
            </a:lvl4pPr>
            <a:lvl5pPr marL="1076325" indent="-180975"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 marL="180975" indent="-180975">
              <a:spcBef>
                <a:spcPts val="600"/>
              </a:spcBef>
              <a:defRPr sz="1400"/>
            </a:lvl1pPr>
            <a:lvl2pPr marL="447675" indent="-180975">
              <a:defRPr sz="1200"/>
            </a:lvl2pPr>
            <a:lvl3pPr marL="714375" indent="-171450">
              <a:defRPr sz="1100"/>
            </a:lvl3pPr>
            <a:lvl4pPr marL="895350" indent="-180975">
              <a:defRPr sz="1050"/>
            </a:lvl4pPr>
            <a:lvl5pPr marL="1076325" indent="-180975"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en-US" smtClean="0"/>
              <a:t>SIS100 SX with Field Errors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2821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6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577938" y="6560611"/>
            <a:ext cx="252106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/>
            </a:lvl1pPr>
          </a:lstStyle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pic>
        <p:nvPicPr>
          <p:cNvPr id="13" name="Bild 6" descr="GSI_Logo_rgb.png"/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pic>
        <p:nvPicPr>
          <p:cNvPr id="14" name="Bild 12" descr="FAIR_Logo_rgb.png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4" r:id="rId6"/>
    <p:sldLayoutId id="2147483657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hyperlink" Target="https://www.youtube.com/watch?v=tKuXUgJyirQ" TargetMode="External"/><Relationship Id="rId7" Type="http://schemas.openxmlformats.org/officeDocument/2006/relationships/image" Target="../media/image69.emf"/><Relationship Id="rId2" Type="http://schemas.openxmlformats.org/officeDocument/2006/relationships/hyperlink" Target="https://www.gsi.de/en/researchaccelerators/fair/fair_civil_construc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Relationship Id="rId9" Type="http://schemas.openxmlformats.org/officeDocument/2006/relationships/image" Target="../media/image7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7" Type="http://schemas.openxmlformats.org/officeDocument/2006/relationships/image" Target="../media/image46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4" Type="http://schemas.openxmlformats.org/officeDocument/2006/relationships/image" Target="../media/image4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2649161"/>
            <a:ext cx="6607516" cy="1645097"/>
          </a:xfrm>
        </p:spPr>
        <p:txBody>
          <a:bodyPr/>
          <a:lstStyle/>
          <a:p>
            <a:r>
              <a:rPr lang="en-US" sz="2800" dirty="0" smtClean="0"/>
              <a:t>SX </a:t>
            </a:r>
            <a:r>
              <a:rPr lang="en-US" sz="2800" dirty="0"/>
              <a:t>schemes for </a:t>
            </a:r>
            <a:r>
              <a:rPr lang="en-US" sz="2800" dirty="0" smtClean="0"/>
              <a:t>SIS100</a:t>
            </a:r>
            <a:br>
              <a:rPr lang="en-US" sz="2800" dirty="0" smtClean="0"/>
            </a:br>
            <a:r>
              <a:rPr lang="en-US" sz="2800" dirty="0" smtClean="0"/>
              <a:t>in the presence of</a:t>
            </a:r>
            <a:br>
              <a:rPr lang="en-US" sz="2800" dirty="0" smtClean="0"/>
            </a:br>
            <a:r>
              <a:rPr lang="en-US" sz="2800" dirty="0" smtClean="0"/>
              <a:t>higher-order </a:t>
            </a:r>
            <a:r>
              <a:rPr lang="en-US" sz="2800" dirty="0"/>
              <a:t>field errors</a:t>
            </a:r>
            <a:endParaRPr lang="en-US" sz="2800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354214"/>
            <a:ext cx="6400800" cy="894904"/>
          </a:xfrm>
        </p:spPr>
        <p:txBody>
          <a:bodyPr>
            <a:normAutofit/>
          </a:bodyPr>
          <a:lstStyle/>
          <a:p>
            <a:pPr lvl="0"/>
            <a:r>
              <a:rPr lang="en-US" sz="1400" u="sng" noProof="0" dirty="0" smtClean="0"/>
              <a:t>D. Ondreka</a:t>
            </a:r>
            <a:r>
              <a:rPr lang="en-US" sz="1400" noProof="0" dirty="0" smtClean="0"/>
              <a:t>, B. Galnander, S. </a:t>
            </a:r>
            <a:r>
              <a:rPr lang="en-US" sz="1400" dirty="0" smtClean="0"/>
              <a:t>Sorge</a:t>
            </a:r>
            <a:r>
              <a:rPr lang="en-US" sz="1400" noProof="0" dirty="0" smtClean="0"/>
              <a:t>, GSI</a:t>
            </a:r>
          </a:p>
          <a:p>
            <a:pPr lvl="0"/>
            <a:r>
              <a:rPr lang="en-US" sz="1400" noProof="0" dirty="0" smtClean="0"/>
              <a:t> 6</a:t>
            </a:r>
            <a:r>
              <a:rPr lang="en-US" sz="1400" baseline="30000" noProof="0" dirty="0" smtClean="0"/>
              <a:t>th</a:t>
            </a:r>
            <a:r>
              <a:rPr lang="en-US" sz="1400" noProof="0" dirty="0" smtClean="0"/>
              <a:t> </a:t>
            </a:r>
            <a:r>
              <a:rPr lang="en-US" sz="1400" dirty="0" smtClean="0"/>
              <a:t>SX Workshop, Stony Brook</a:t>
            </a:r>
            <a:br>
              <a:rPr lang="en-US" sz="1400" dirty="0" smtClean="0"/>
            </a:br>
            <a:r>
              <a:rPr lang="en-US" sz="1400" dirty="0" smtClean="0"/>
              <a:t>6 October 2025</a:t>
            </a:r>
            <a:endParaRPr lang="en-US" sz="1400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SX Schemes: Tune-Sweep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Specific challenges</a:t>
            </a:r>
          </a:p>
          <a:p>
            <a:pPr lvl="1"/>
            <a:r>
              <a:rPr lang="en-US" dirty="0" smtClean="0"/>
              <a:t>Large emittance difficult to handle</a:t>
            </a:r>
          </a:p>
          <a:p>
            <a:pPr lvl="1"/>
            <a:r>
              <a:rPr lang="en-US" dirty="0" smtClean="0"/>
              <a:t>Large angular spread favors b</a:t>
            </a:r>
            <a:r>
              <a:rPr lang="en-US" baseline="-25000" dirty="0" smtClean="0"/>
              <a:t>5</a:t>
            </a:r>
            <a:r>
              <a:rPr lang="en-US" dirty="0" smtClean="0"/>
              <a:t> compensation</a:t>
            </a:r>
          </a:p>
          <a:p>
            <a:endParaRPr lang="en-US" dirty="0" smtClean="0"/>
          </a:p>
          <a:p>
            <a:r>
              <a:rPr lang="en-US" dirty="0" smtClean="0"/>
              <a:t>Characteristics</a:t>
            </a:r>
          </a:p>
          <a:p>
            <a:pPr lvl="1"/>
            <a:r>
              <a:rPr lang="en-US" dirty="0" smtClean="0"/>
              <a:t>Chromaticity uncorrected</a:t>
            </a:r>
          </a:p>
          <a:p>
            <a:pPr lvl="1"/>
            <a:r>
              <a:rPr lang="en-US" dirty="0" smtClean="0"/>
              <a:t>Very large </a:t>
            </a:r>
            <a:r>
              <a:rPr lang="en-US" dirty="0" err="1" smtClean="0"/>
              <a:t>octupole</a:t>
            </a:r>
            <a:r>
              <a:rPr lang="en-US" dirty="0" smtClean="0"/>
              <a:t> strengths required</a:t>
            </a:r>
          </a:p>
          <a:p>
            <a:pPr lvl="2"/>
            <a:r>
              <a:rPr lang="en-US" dirty="0"/>
              <a:t>ADTS cross-term </a:t>
            </a:r>
            <a:r>
              <a:rPr lang="en-US" dirty="0" err="1"/>
              <a:t>a</a:t>
            </a:r>
            <a:r>
              <a:rPr lang="en-US" baseline="-25000" dirty="0" err="1"/>
              <a:t>xy</a:t>
            </a:r>
            <a:r>
              <a:rPr lang="en-US" dirty="0"/>
              <a:t> must be </a:t>
            </a:r>
            <a:r>
              <a:rPr lang="en-US" dirty="0" smtClean="0"/>
              <a:t>removed</a:t>
            </a:r>
          </a:p>
          <a:p>
            <a:pPr lvl="1"/>
            <a:r>
              <a:rPr lang="en-US" dirty="0" smtClean="0"/>
              <a:t>Large angular spread due to shrinking </a:t>
            </a:r>
            <a:r>
              <a:rPr lang="en-US" dirty="0" err="1" smtClean="0"/>
              <a:t>separatrix</a:t>
            </a:r>
            <a:endParaRPr lang="en-US" dirty="0" smtClean="0"/>
          </a:p>
          <a:p>
            <a:pPr lvl="1"/>
            <a:r>
              <a:rPr lang="en-US" dirty="0" smtClean="0"/>
              <a:t>Acceptable losses only for </a:t>
            </a:r>
            <a:r>
              <a:rPr lang="en-US" dirty="0" err="1" smtClean="0"/>
              <a:t>sepa</a:t>
            </a:r>
            <a:r>
              <a:rPr lang="en-US" dirty="0" smtClean="0"/>
              <a:t> size &lt;= 15 </a:t>
            </a:r>
            <a:r>
              <a:rPr lang="el-GR" dirty="0" smtClean="0"/>
              <a:t>π</a:t>
            </a:r>
            <a:r>
              <a:rPr lang="en-US" dirty="0"/>
              <a:t>∙</a:t>
            </a:r>
            <a:r>
              <a:rPr lang="en-US" dirty="0" smtClean="0"/>
              <a:t>um</a:t>
            </a:r>
          </a:p>
          <a:p>
            <a:pPr lvl="1"/>
            <a:r>
              <a:rPr lang="en-US" dirty="0" smtClean="0"/>
              <a:t>Possibly useful as commissioning scheme</a:t>
            </a:r>
          </a:p>
          <a:p>
            <a:pPr lvl="1"/>
            <a:endParaRPr lang="en-US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481" y="4832974"/>
            <a:ext cx="4498854" cy="149961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08" y="1732553"/>
            <a:ext cx="4319999" cy="1114434"/>
          </a:xfrm>
          <a:prstGeom prst="rect">
            <a:avLst/>
          </a:prstGeom>
        </p:spPr>
      </p:pic>
      <p:graphicFrame>
        <p:nvGraphicFramePr>
          <p:cNvPr id="31" name="Tabel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913935"/>
              </p:ext>
            </p:extLst>
          </p:nvPr>
        </p:nvGraphicFramePr>
        <p:xfrm>
          <a:off x="746505" y="4823832"/>
          <a:ext cx="3105207" cy="15087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58321">
                  <a:extLst>
                    <a:ext uri="{9D8B030D-6E8A-4147-A177-3AD203B41FA5}">
                      <a16:colId xmlns:a16="http://schemas.microsoft.com/office/drawing/2014/main" val="582714521"/>
                    </a:ext>
                  </a:extLst>
                </a:gridCol>
                <a:gridCol w="873443">
                  <a:extLst>
                    <a:ext uri="{9D8B030D-6E8A-4147-A177-3AD203B41FA5}">
                      <a16:colId xmlns:a16="http://schemas.microsoft.com/office/drawing/2014/main" val="1358054878"/>
                    </a:ext>
                  </a:extLst>
                </a:gridCol>
                <a:gridCol w="873443">
                  <a:extLst>
                    <a:ext uri="{9D8B030D-6E8A-4147-A177-3AD203B41FA5}">
                      <a16:colId xmlns:a16="http://schemas.microsoft.com/office/drawing/2014/main" val="2378653818"/>
                    </a:ext>
                  </a:extLst>
                </a:gridCol>
              </a:tblGrid>
              <a:tr h="123550">
                <a:tc>
                  <a:txBody>
                    <a:bodyPr/>
                    <a:lstStyle/>
                    <a:p>
                      <a:r>
                        <a:rPr lang="en-US" sz="1050" b="0" dirty="0" err="1" smtClean="0"/>
                        <a:t>Sepratrix</a:t>
                      </a:r>
                      <a:r>
                        <a:rPr lang="en-US" sz="1050" b="0" dirty="0" smtClean="0"/>
                        <a:t> size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/>
                        <a:t>15 </a:t>
                      </a:r>
                      <a:r>
                        <a:rPr lang="el-GR" sz="1050" b="0" dirty="0" smtClean="0"/>
                        <a:t>π</a:t>
                      </a:r>
                      <a:r>
                        <a:rPr lang="en-US" sz="1050" b="0" dirty="0" smtClean="0"/>
                        <a:t>∙</a:t>
                      </a:r>
                      <a:r>
                        <a:rPr lang="el-GR" sz="1050" b="0" dirty="0" smtClean="0"/>
                        <a:t>μ</a:t>
                      </a:r>
                      <a:r>
                        <a:rPr lang="en-US" sz="1050" b="0" dirty="0" smtClean="0"/>
                        <a:t>m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/>
                        <a:t>10 </a:t>
                      </a:r>
                      <a:r>
                        <a:rPr lang="el-GR" sz="1050" b="0" dirty="0" smtClean="0"/>
                        <a:t>π</a:t>
                      </a:r>
                      <a:r>
                        <a:rPr lang="en-US" sz="1050" b="0" dirty="0" smtClean="0"/>
                        <a:t>∙</a:t>
                      </a:r>
                      <a:r>
                        <a:rPr lang="el-GR" sz="1050" b="0" dirty="0" smtClean="0"/>
                        <a:t>μ</a:t>
                      </a:r>
                      <a:r>
                        <a:rPr lang="en-US" sz="1050" b="0" dirty="0" smtClean="0"/>
                        <a:t>m</a:t>
                      </a:r>
                      <a:endParaRPr lang="de-DE" sz="105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313545"/>
                  </a:ext>
                </a:extLst>
              </a:tr>
              <a:tr h="123550">
                <a:tc>
                  <a:txBody>
                    <a:bodyPr/>
                    <a:lstStyle/>
                    <a:p>
                      <a:r>
                        <a:rPr lang="en-US" sz="1050" b="0" dirty="0" smtClean="0"/>
                        <a:t>Hor. chromaticity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-17.5 (nat.)</a:t>
                      </a:r>
                      <a:endParaRPr lang="de-DE" sz="105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-17.5 (nat.)</a:t>
                      </a:r>
                      <a:endParaRPr lang="de-DE" sz="105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992457"/>
                  </a:ext>
                </a:extLst>
              </a:tr>
              <a:tr h="123550">
                <a:tc>
                  <a:txBody>
                    <a:bodyPr/>
                    <a:lstStyle/>
                    <a:p>
                      <a:r>
                        <a:rPr lang="en-US" sz="1050" b="0" dirty="0" smtClean="0"/>
                        <a:t>Res. sext.</a:t>
                      </a:r>
                      <a:r>
                        <a:rPr lang="en-US" sz="1050" b="0" baseline="0" dirty="0" smtClean="0"/>
                        <a:t> </a:t>
                      </a:r>
                      <a:r>
                        <a:rPr lang="en-US" sz="1050" b="0" baseline="0" dirty="0" err="1" smtClean="0"/>
                        <a:t>ampl</a:t>
                      </a:r>
                      <a:r>
                        <a:rPr lang="en-US" sz="1050" b="0" baseline="0" dirty="0" smtClean="0"/>
                        <a:t>.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0.33</a:t>
                      </a:r>
                      <a:r>
                        <a:rPr lang="en-US" sz="1050" b="0" baseline="0" dirty="0" smtClean="0"/>
                        <a:t> m</a:t>
                      </a:r>
                      <a:r>
                        <a:rPr lang="en-US" sz="1050" b="0" baseline="30000" dirty="0" smtClean="0"/>
                        <a:t>-2</a:t>
                      </a:r>
                      <a:endParaRPr lang="de-DE" sz="105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0.38</a:t>
                      </a:r>
                      <a:r>
                        <a:rPr lang="en-US" sz="1050" b="0" baseline="0" dirty="0" smtClean="0"/>
                        <a:t> m</a:t>
                      </a:r>
                      <a:r>
                        <a:rPr lang="en-US" sz="1050" b="0" baseline="30000" dirty="0" smtClean="0"/>
                        <a:t>-2</a:t>
                      </a:r>
                      <a:endParaRPr lang="de-DE" sz="105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341114"/>
                  </a:ext>
                </a:extLst>
              </a:tr>
              <a:tr h="123550">
                <a:tc>
                  <a:txBody>
                    <a:bodyPr/>
                    <a:lstStyle/>
                    <a:p>
                      <a:r>
                        <a:rPr lang="en-US" sz="1050" b="0" dirty="0" err="1" smtClean="0"/>
                        <a:t>Octupole</a:t>
                      </a:r>
                      <a:r>
                        <a:rPr lang="en-US" sz="1050" b="0" dirty="0" smtClean="0"/>
                        <a:t> strength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-/+12.7</a:t>
                      </a:r>
                      <a:r>
                        <a:rPr lang="en-US" sz="105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m</a:t>
                      </a:r>
                      <a:r>
                        <a:rPr lang="en-US" sz="1050" b="1" baseline="30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-3</a:t>
                      </a:r>
                      <a:endParaRPr lang="de-DE" sz="105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-/+9.2</a:t>
                      </a:r>
                      <a:r>
                        <a:rPr lang="en-US" sz="105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m</a:t>
                      </a:r>
                      <a:r>
                        <a:rPr lang="en-US" sz="1050" b="1" baseline="30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-3</a:t>
                      </a:r>
                      <a:endParaRPr lang="de-DE" sz="105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740629"/>
                  </a:ext>
                </a:extLst>
              </a:tr>
              <a:tr h="123550">
                <a:tc>
                  <a:txBody>
                    <a:bodyPr/>
                    <a:lstStyle/>
                    <a:p>
                      <a:r>
                        <a:rPr lang="en-US" sz="1050" b="0" dirty="0" smtClean="0"/>
                        <a:t>Total losses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3.9%</a:t>
                      </a:r>
                      <a:endParaRPr lang="de-DE" sz="105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dirty="0" smtClean="0"/>
                        <a:t>3.2%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984130"/>
                  </a:ext>
                </a:extLst>
              </a:tr>
              <a:tr h="123550">
                <a:tc>
                  <a:txBody>
                    <a:bodyPr/>
                    <a:lstStyle/>
                    <a:p>
                      <a:r>
                        <a:rPr lang="en-US" sz="1050" b="0" dirty="0" smtClean="0"/>
                        <a:t>Losses</a:t>
                      </a:r>
                      <a:r>
                        <a:rPr lang="en-US" sz="1050" b="0" baseline="0" dirty="0" smtClean="0"/>
                        <a:t> first wire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1.5%</a:t>
                      </a:r>
                      <a:endParaRPr lang="de-DE" sz="105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1.2%</a:t>
                      </a:r>
                      <a:endParaRPr lang="de-DE" sz="105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441183"/>
                  </a:ext>
                </a:extLst>
              </a:tr>
            </a:tbl>
          </a:graphicData>
        </a:graphic>
      </p:graphicFrame>
      <p:sp>
        <p:nvSpPr>
          <p:cNvPr id="32" name="Textfeld 31"/>
          <p:cNvSpPr txBox="1"/>
          <p:nvPr/>
        </p:nvSpPr>
        <p:spPr>
          <a:xfrm>
            <a:off x="8030288" y="956695"/>
            <a:ext cx="1088760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US" sz="1200" i="1" dirty="0" smtClean="0"/>
              <a:t>B. Galnander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339764" y="1546206"/>
            <a:ext cx="2839240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050" i="1" dirty="0" smtClean="0"/>
              <a:t>Shrinking </a:t>
            </a:r>
            <a:r>
              <a:rPr lang="en-US" sz="1050" i="1" dirty="0" err="1" smtClean="0"/>
              <a:t>separatrices</a:t>
            </a:r>
            <a:r>
              <a:rPr lang="en-US" sz="1050" i="1" dirty="0" smtClean="0"/>
              <a:t> for different momenta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4497795" y="3235275"/>
            <a:ext cx="4052327" cy="1521156"/>
            <a:chOff x="4497795" y="3235275"/>
            <a:chExt cx="4052327" cy="1521156"/>
          </a:xfrm>
        </p:grpSpPr>
        <p:pic>
          <p:nvPicPr>
            <p:cNvPr id="12" name="Picture 21">
              <a:extLst>
                <a:ext uri="{FF2B5EF4-FFF2-40B4-BE49-F238E27FC236}">
                  <a16:creationId xmlns:a16="http://schemas.microsoft.com/office/drawing/2014/main" id="{30F86800-2F37-432C-B2D4-BB136A334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0121" y="3244431"/>
              <a:ext cx="2160001" cy="1512000"/>
            </a:xfrm>
            <a:prstGeom prst="rect">
              <a:avLst/>
            </a:prstGeom>
          </p:spPr>
        </p:pic>
        <p:pic>
          <p:nvPicPr>
            <p:cNvPr id="15" name="Picture 19">
              <a:extLst>
                <a:ext uri="{FF2B5EF4-FFF2-40B4-BE49-F238E27FC236}">
                  <a16:creationId xmlns:a16="http://schemas.microsoft.com/office/drawing/2014/main" id="{758E393D-2085-4268-8A71-F2904F4E1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7795" y="3244431"/>
              <a:ext cx="2160001" cy="1512000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5118185" y="3238294"/>
              <a:ext cx="1110781" cy="124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7010511" y="3235275"/>
              <a:ext cx="1110781" cy="124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6939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Options for employing b</a:t>
            </a:r>
            <a:r>
              <a:rPr lang="en-US" baseline="-25000" dirty="0"/>
              <a:t>5</a:t>
            </a:r>
            <a:r>
              <a:rPr lang="en-US" dirty="0"/>
              <a:t> </a:t>
            </a:r>
            <a:r>
              <a:rPr lang="en-US" dirty="0" smtClean="0"/>
              <a:t>correctors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Goal: better </a:t>
            </a:r>
            <a:r>
              <a:rPr lang="en-US" dirty="0" err="1" smtClean="0"/>
              <a:t>separatrix</a:t>
            </a:r>
            <a:r>
              <a:rPr lang="en-US" dirty="0" smtClean="0"/>
              <a:t> alignment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COSE: ‘anti-compensation’</a:t>
            </a:r>
          </a:p>
          <a:p>
            <a:pPr lvl="1"/>
            <a:r>
              <a:rPr lang="en-US" dirty="0" smtClean="0"/>
              <a:t>Amplify effect of b</a:t>
            </a:r>
            <a:r>
              <a:rPr lang="en-US" baseline="-25000" dirty="0" smtClean="0"/>
              <a:t>5</a:t>
            </a:r>
            <a:r>
              <a:rPr lang="en-US" dirty="0" smtClean="0"/>
              <a:t> from dipoles</a:t>
            </a:r>
          </a:p>
          <a:p>
            <a:pPr lvl="1"/>
            <a:r>
              <a:rPr lang="en-US" dirty="0" smtClean="0"/>
              <a:t>Increased b</a:t>
            </a:r>
            <a:r>
              <a:rPr lang="en-US" baseline="-25000" dirty="0" smtClean="0"/>
              <a:t>5</a:t>
            </a:r>
            <a:r>
              <a:rPr lang="en-US" dirty="0" smtClean="0"/>
              <a:t>∙</a:t>
            </a:r>
            <a:r>
              <a:rPr lang="el-GR" dirty="0" smtClean="0"/>
              <a:t>δ</a:t>
            </a:r>
            <a:r>
              <a:rPr lang="en-US" dirty="0" smtClean="0"/>
              <a:t> bending improves overlap</a:t>
            </a:r>
          </a:p>
          <a:p>
            <a:pPr lvl="1"/>
            <a:r>
              <a:rPr lang="en-US" dirty="0" smtClean="0"/>
              <a:t>Small losses (2.3%) even for large emittance</a:t>
            </a:r>
          </a:p>
          <a:p>
            <a:pPr lvl="1"/>
            <a:r>
              <a:rPr lang="en-US" dirty="0" smtClean="0"/>
              <a:t>Robustness yet to be checked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KO: limits for small </a:t>
            </a:r>
            <a:r>
              <a:rPr lang="en-US" dirty="0" err="1" smtClean="0"/>
              <a:t>separatrix</a:t>
            </a:r>
            <a:endParaRPr lang="en-US" dirty="0" smtClean="0"/>
          </a:p>
          <a:p>
            <a:pPr lvl="1"/>
            <a:r>
              <a:rPr lang="en-US" dirty="0" smtClean="0"/>
              <a:t>Compensation of b</a:t>
            </a:r>
            <a:r>
              <a:rPr lang="en-US" baseline="-25000" dirty="0" smtClean="0"/>
              <a:t>5</a:t>
            </a:r>
            <a:r>
              <a:rPr lang="en-US" dirty="0" smtClean="0"/>
              <a:t> not independent</a:t>
            </a:r>
          </a:p>
          <a:p>
            <a:pPr lvl="1"/>
            <a:r>
              <a:rPr lang="en-US" dirty="0" smtClean="0"/>
              <a:t>Better overlap at price of stronger size dependence</a:t>
            </a:r>
          </a:p>
          <a:p>
            <a:pPr lvl="1"/>
            <a:r>
              <a:rPr lang="en-US" dirty="0" smtClean="0"/>
              <a:t>Hard to get around acceptance limit at LS</a:t>
            </a:r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Benefits to be investigated in further studies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5104274" y="1414106"/>
            <a:ext cx="2975495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050" i="1" dirty="0" smtClean="0"/>
              <a:t>COSE without and with b5 ‘anti-compensation’</a:t>
            </a:r>
          </a:p>
        </p:txBody>
      </p:sp>
      <p:grpSp>
        <p:nvGrpSpPr>
          <p:cNvPr id="25" name="Gruppieren 24"/>
          <p:cNvGrpSpPr/>
          <p:nvPr/>
        </p:nvGrpSpPr>
        <p:grpSpPr>
          <a:xfrm>
            <a:off x="4847374" y="4589140"/>
            <a:ext cx="4070986" cy="1756946"/>
            <a:chOff x="4368795" y="4589140"/>
            <a:chExt cx="4070986" cy="1756946"/>
          </a:xfrm>
        </p:grpSpPr>
        <p:grpSp>
          <p:nvGrpSpPr>
            <p:cNvPr id="21" name="Gruppieren 20"/>
            <p:cNvGrpSpPr>
              <a:grpSpLocks noChangeAspect="1"/>
            </p:cNvGrpSpPr>
            <p:nvPr/>
          </p:nvGrpSpPr>
          <p:grpSpPr>
            <a:xfrm>
              <a:off x="4368795" y="4726085"/>
              <a:ext cx="4070986" cy="1620001"/>
              <a:chOff x="4368795" y="4368252"/>
              <a:chExt cx="5178651" cy="2060781"/>
            </a:xfrm>
          </p:grpSpPr>
          <p:pic>
            <p:nvPicPr>
              <p:cNvPr id="15" name="Picture 23">
                <a:extLst>
                  <a:ext uri="{FF2B5EF4-FFF2-40B4-BE49-F238E27FC236}">
                    <a16:creationId xmlns:a16="http://schemas.microsoft.com/office/drawing/2014/main" id="{49E66E2A-06B0-462A-89D0-370F02789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03464" y="4368252"/>
                <a:ext cx="2943982" cy="2060781"/>
              </a:xfrm>
              <a:prstGeom prst="rect">
                <a:avLst/>
              </a:prstGeom>
            </p:spPr>
          </p:pic>
          <p:grpSp>
            <p:nvGrpSpPr>
              <p:cNvPr id="19" name="Gruppieren 18"/>
              <p:cNvGrpSpPr>
                <a:grpSpLocks noChangeAspect="1"/>
              </p:cNvGrpSpPr>
              <p:nvPr/>
            </p:nvGrpSpPr>
            <p:grpSpPr>
              <a:xfrm>
                <a:off x="4368795" y="4393149"/>
                <a:ext cx="2222396" cy="1648080"/>
                <a:chOff x="4190285" y="4360394"/>
                <a:chExt cx="2038895" cy="1512000"/>
              </a:xfrm>
            </p:grpSpPr>
            <p:pic>
              <p:nvPicPr>
                <p:cNvPr id="17" name="Grafik 1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802"/>
                <a:stretch/>
              </p:blipFill>
              <p:spPr>
                <a:xfrm>
                  <a:off x="4190285" y="4360394"/>
                  <a:ext cx="1995723" cy="1512000"/>
                </a:xfrm>
                <a:prstGeom prst="rect">
                  <a:avLst/>
                </a:prstGeom>
              </p:spPr>
            </p:pic>
            <p:pic>
              <p:nvPicPr>
                <p:cNvPr id="18" name="Grafik 1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427" r="9803"/>
                <a:stretch/>
              </p:blipFill>
              <p:spPr>
                <a:xfrm>
                  <a:off x="4467886" y="4360394"/>
                  <a:ext cx="1761294" cy="1512000"/>
                </a:xfrm>
                <a:prstGeom prst="rect">
                  <a:avLst/>
                </a:prstGeom>
              </p:spPr>
            </p:pic>
          </p:grpSp>
          <p:sp>
            <p:nvSpPr>
              <p:cNvPr id="20" name="Rechteck 19"/>
              <p:cNvSpPr/>
              <p:nvPr/>
            </p:nvSpPr>
            <p:spPr>
              <a:xfrm>
                <a:off x="7440108" y="4383960"/>
                <a:ext cx="1428158" cy="137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sp>
          <p:nvSpPr>
            <p:cNvPr id="9" name="Textfeld 8"/>
            <p:cNvSpPr txBox="1"/>
            <p:nvPr/>
          </p:nvSpPr>
          <p:spPr>
            <a:xfrm>
              <a:off x="4877155" y="4589140"/>
              <a:ext cx="3071675" cy="25391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50" i="1" dirty="0" smtClean="0"/>
                <a:t>KO extraction without and with b5 compensation</a:t>
              </a: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4752219" y="1604445"/>
            <a:ext cx="2993197" cy="1080000"/>
            <a:chOff x="5025493" y="1638345"/>
            <a:chExt cx="2993197" cy="1080000"/>
          </a:xfrm>
        </p:grpSpPr>
        <p:pic>
          <p:nvPicPr>
            <p:cNvPr id="24" name="Grafik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08"/>
            <a:stretch/>
          </p:blipFill>
          <p:spPr>
            <a:xfrm>
              <a:off x="5025493" y="1638345"/>
              <a:ext cx="1456201" cy="1080000"/>
            </a:xfrm>
            <a:prstGeom prst="rect">
              <a:avLst/>
            </a:prstGeom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01"/>
            <a:stretch/>
          </p:blipFill>
          <p:spPr>
            <a:xfrm>
              <a:off x="6470008" y="1638345"/>
              <a:ext cx="1548682" cy="1080000"/>
            </a:xfrm>
            <a:prstGeom prst="rect">
              <a:avLst/>
            </a:prstGeom>
          </p:spPr>
        </p:pic>
      </p:grpSp>
      <p:grpSp>
        <p:nvGrpSpPr>
          <p:cNvPr id="31" name="Gruppieren 30"/>
          <p:cNvGrpSpPr/>
          <p:nvPr/>
        </p:nvGrpSpPr>
        <p:grpSpPr>
          <a:xfrm>
            <a:off x="4527012" y="2647062"/>
            <a:ext cx="4553121" cy="1620000"/>
            <a:chOff x="4527012" y="2647062"/>
            <a:chExt cx="4553121" cy="1620000"/>
          </a:xfrm>
        </p:grpSpPr>
        <p:grpSp>
          <p:nvGrpSpPr>
            <p:cNvPr id="29" name="Gruppieren 28"/>
            <p:cNvGrpSpPr/>
            <p:nvPr/>
          </p:nvGrpSpPr>
          <p:grpSpPr>
            <a:xfrm>
              <a:off x="4527012" y="2647062"/>
              <a:ext cx="2314287" cy="1620000"/>
              <a:chOff x="4527012" y="2647062"/>
              <a:chExt cx="2314287" cy="1620000"/>
            </a:xfrm>
          </p:grpSpPr>
          <p:pic>
            <p:nvPicPr>
              <p:cNvPr id="26" name="Picture 11">
                <a:extLst>
                  <a:ext uri="{FF2B5EF4-FFF2-40B4-BE49-F238E27FC236}">
                    <a16:creationId xmlns:a16="http://schemas.microsoft.com/office/drawing/2014/main" id="{6FD27034-CBCF-4700-A543-4B027B88F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7012" y="2647062"/>
                <a:ext cx="2314287" cy="1620000"/>
              </a:xfrm>
              <a:prstGeom prst="rect">
                <a:avLst/>
              </a:prstGeom>
            </p:spPr>
          </p:pic>
          <p:sp>
            <p:nvSpPr>
              <p:cNvPr id="28" name="Rechteck 27"/>
              <p:cNvSpPr/>
              <p:nvPr/>
            </p:nvSpPr>
            <p:spPr>
              <a:xfrm>
                <a:off x="5241827" y="2647062"/>
                <a:ext cx="1110781" cy="1247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33" y="2722465"/>
              <a:ext cx="2361600" cy="1475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739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SX with Magnet Imperfections:</a:t>
            </a:r>
            <a:br>
              <a:rPr lang="en-US" dirty="0" smtClean="0"/>
            </a:br>
            <a:r>
              <a:rPr lang="en-US" dirty="0" smtClean="0"/>
              <a:t>Random Error Studies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Goal: Verify robustness of SX schemes against magnet imperfections</a:t>
            </a:r>
          </a:p>
          <a:p>
            <a:pPr lvl="1"/>
            <a:r>
              <a:rPr lang="en-US" sz="1400" dirty="0" smtClean="0"/>
              <a:t>Magnet alignment errors</a:t>
            </a:r>
          </a:p>
          <a:p>
            <a:pPr lvl="1"/>
            <a:r>
              <a:rPr lang="en-US" sz="1400" dirty="0" smtClean="0"/>
              <a:t>Magnetic field errors (variations in integral field, harmonics)</a:t>
            </a:r>
          </a:p>
          <a:p>
            <a:pPr lvl="3"/>
            <a:endParaRPr lang="en-US" sz="1100" dirty="0"/>
          </a:p>
          <a:p>
            <a:r>
              <a:rPr lang="en-US" sz="1600" dirty="0" smtClean="0"/>
              <a:t>Simulation procedure per scenario</a:t>
            </a:r>
          </a:p>
          <a:p>
            <a:pPr lvl="1"/>
            <a:r>
              <a:rPr lang="en-US" sz="1400" dirty="0" smtClean="0"/>
              <a:t>10 random error seeds chosen from Gaussian distribution truncated at </a:t>
            </a:r>
            <a:r>
              <a:rPr lang="en-US" sz="1400" dirty="0"/>
              <a:t>2</a:t>
            </a:r>
            <a:r>
              <a:rPr lang="el-GR" sz="1400" dirty="0"/>
              <a:t>σ</a:t>
            </a:r>
            <a:endParaRPr lang="en-US" sz="1400" dirty="0" smtClean="0"/>
          </a:p>
          <a:p>
            <a:pPr lvl="1"/>
            <a:r>
              <a:rPr lang="en-US" sz="1400" dirty="0" err="1" smtClean="0"/>
              <a:t>Nelder</a:t>
            </a:r>
            <a:r>
              <a:rPr lang="en-US" sz="1400" dirty="0" smtClean="0"/>
              <a:t>-Mead optimizer to match </a:t>
            </a:r>
            <a:r>
              <a:rPr lang="en-US" sz="1400" dirty="0" err="1" smtClean="0"/>
              <a:t>separatrix</a:t>
            </a:r>
            <a:endParaRPr lang="en-US" sz="1400" dirty="0" smtClean="0"/>
          </a:p>
          <a:p>
            <a:pPr lvl="2"/>
            <a:r>
              <a:rPr lang="en-US" sz="1200" dirty="0" smtClean="0"/>
              <a:t>Target parameters: </a:t>
            </a:r>
            <a:r>
              <a:rPr lang="en-US" sz="1200" dirty="0" err="1" smtClean="0"/>
              <a:t>separatrix</a:t>
            </a:r>
            <a:r>
              <a:rPr lang="en-US" sz="1200" dirty="0" smtClean="0"/>
              <a:t> size, spiral step, crossing angle</a:t>
            </a:r>
          </a:p>
          <a:p>
            <a:pPr lvl="2"/>
            <a:r>
              <a:rPr lang="en-US" sz="1200" dirty="0" smtClean="0"/>
              <a:t>Variables: tune distance, virtual </a:t>
            </a:r>
            <a:r>
              <a:rPr lang="en-US" sz="1200" dirty="0" err="1" smtClean="0"/>
              <a:t>sextupole</a:t>
            </a:r>
            <a:r>
              <a:rPr lang="en-US" sz="1200" dirty="0" smtClean="0"/>
              <a:t>, orbit bump, </a:t>
            </a:r>
            <a:r>
              <a:rPr lang="en-US" sz="1200" dirty="0" err="1" smtClean="0"/>
              <a:t>octupole</a:t>
            </a:r>
            <a:r>
              <a:rPr lang="en-US" sz="1200" dirty="0" smtClean="0"/>
              <a:t> strengths</a:t>
            </a:r>
          </a:p>
          <a:p>
            <a:pPr lvl="1"/>
            <a:r>
              <a:rPr lang="en-US" sz="1400" dirty="0" smtClean="0"/>
              <a:t>Tracking of 1000 particles over 25000 turns with MAD-X to evaluate performance</a:t>
            </a:r>
          </a:p>
          <a:p>
            <a:pPr lvl="3"/>
            <a:endParaRPr lang="en-US" sz="1100" dirty="0" smtClean="0"/>
          </a:p>
          <a:p>
            <a:r>
              <a:rPr lang="en-US" sz="1600" dirty="0" smtClean="0"/>
              <a:t>Preliminary results on SX without b</a:t>
            </a:r>
            <a:r>
              <a:rPr lang="en-US" sz="1600" baseline="-25000" dirty="0" smtClean="0"/>
              <a:t>5</a:t>
            </a:r>
            <a:r>
              <a:rPr lang="en-US" sz="1600" dirty="0"/>
              <a:t> </a:t>
            </a:r>
            <a:r>
              <a:rPr lang="en-US" sz="1600" dirty="0" smtClean="0"/>
              <a:t>compensation</a:t>
            </a:r>
          </a:p>
          <a:p>
            <a:pPr lvl="1"/>
            <a:r>
              <a:rPr lang="en-US" sz="1400" dirty="0" smtClean="0"/>
              <a:t>KO extraction and COSE robust against errors</a:t>
            </a:r>
          </a:p>
          <a:p>
            <a:pPr lvl="3"/>
            <a:endParaRPr lang="en-US" sz="1100" dirty="0" smtClean="0"/>
          </a:p>
          <a:p>
            <a:r>
              <a:rPr lang="en-US" sz="1600" dirty="0" smtClean="0"/>
              <a:t>Limitations</a:t>
            </a:r>
          </a:p>
          <a:p>
            <a:pPr lvl="1"/>
            <a:r>
              <a:rPr lang="en-US" sz="1400" dirty="0" smtClean="0"/>
              <a:t>Optimistic distributions for quadrupoles’ roll and variation of integral field</a:t>
            </a:r>
          </a:p>
          <a:p>
            <a:pPr lvl="1"/>
            <a:r>
              <a:rPr lang="en-US" sz="1400" dirty="0" smtClean="0"/>
              <a:t>Matching of </a:t>
            </a:r>
            <a:r>
              <a:rPr lang="en-US" sz="1400" dirty="0" err="1" smtClean="0"/>
              <a:t>separatrix</a:t>
            </a:r>
            <a:r>
              <a:rPr lang="en-US" sz="1400" dirty="0" smtClean="0"/>
              <a:t> can lead to non-optimal settings due to ignorance of distributions</a:t>
            </a:r>
          </a:p>
          <a:p>
            <a:pPr lvl="2"/>
            <a:r>
              <a:rPr lang="en-US" sz="1200" dirty="0" smtClean="0"/>
              <a:t>MAD-X tracking times not suitable for use of optimizer with multi-particle simulations</a:t>
            </a:r>
            <a:endParaRPr lang="en-US" sz="1200" dirty="0"/>
          </a:p>
          <a:p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8336461" y="956695"/>
            <a:ext cx="782587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US" sz="1200" i="1" dirty="0" smtClean="0"/>
              <a:t>S. Sorge</a:t>
            </a:r>
          </a:p>
        </p:txBody>
      </p:sp>
    </p:spTree>
    <p:extLst>
      <p:ext uri="{BB962C8B-B14F-4D97-AF65-F5344CB8AC3E}">
        <p14:creationId xmlns:p14="http://schemas.microsoft.com/office/powerpoint/2010/main" val="46333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 Imperfections:</a:t>
            </a:r>
            <a:br>
              <a:rPr lang="en-US" dirty="0" smtClean="0"/>
            </a:br>
            <a:r>
              <a:rPr lang="en-US" dirty="0" smtClean="0"/>
              <a:t>Alignment Errors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8336461" y="956695"/>
            <a:ext cx="782587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US" sz="1200" i="1" dirty="0" smtClean="0"/>
              <a:t>S. Sorge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Sources of alignment errors for SF magnets</a:t>
            </a:r>
          </a:p>
          <a:p>
            <a:pPr lvl="1"/>
            <a:r>
              <a:rPr lang="en-US" dirty="0" smtClean="0"/>
              <a:t>Mismatch between geometric and magnetic axis</a:t>
            </a:r>
          </a:p>
          <a:p>
            <a:pPr lvl="1"/>
            <a:r>
              <a:rPr lang="en-US" dirty="0" smtClean="0"/>
              <a:t>Tolerance for positioning magnet on girder</a:t>
            </a:r>
          </a:p>
          <a:p>
            <a:pPr lvl="1"/>
            <a:r>
              <a:rPr lang="en-US" dirty="0" smtClean="0"/>
              <a:t>Tolerance for positioning girder in cryostat</a:t>
            </a:r>
          </a:p>
          <a:p>
            <a:pPr lvl="1"/>
            <a:r>
              <a:rPr lang="en-US" dirty="0" smtClean="0"/>
              <a:t>Motion during cool-down</a:t>
            </a:r>
          </a:p>
          <a:p>
            <a:pPr lvl="1"/>
            <a:r>
              <a:rPr lang="en-US" dirty="0" smtClean="0"/>
              <a:t>Alignment tolerance of cryostat</a:t>
            </a:r>
          </a:p>
          <a:p>
            <a:pPr lvl="1"/>
            <a:endParaRPr lang="en-US" dirty="0"/>
          </a:p>
          <a:p>
            <a:r>
              <a:rPr lang="en-US" dirty="0" smtClean="0"/>
              <a:t>Conservative values in simulations</a:t>
            </a:r>
          </a:p>
          <a:p>
            <a:pPr lvl="1"/>
            <a:r>
              <a:rPr lang="en-US" dirty="0" smtClean="0"/>
              <a:t>Lateral shifts of with </a:t>
            </a:r>
            <a:r>
              <a:rPr lang="el-GR" dirty="0" smtClean="0"/>
              <a:t>σ</a:t>
            </a:r>
            <a:r>
              <a:rPr lang="en-US" dirty="0" smtClean="0"/>
              <a:t> = 1 mm</a:t>
            </a:r>
          </a:p>
          <a:p>
            <a:pPr lvl="1"/>
            <a:r>
              <a:rPr lang="en-US" dirty="0" smtClean="0"/>
              <a:t>Roll estimated from mechanical tolerances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96" y="1534286"/>
            <a:ext cx="3466594" cy="1546101"/>
          </a:xfrm>
          <a:prstGeom prst="rect">
            <a:avLst/>
          </a:prstGeom>
        </p:spPr>
      </p:pic>
      <p:pic>
        <p:nvPicPr>
          <p:cNvPr id="28" name="Inhaltsplatzhalter 7">
            <a:extLst>
              <a:ext uri="{FF2B5EF4-FFF2-40B4-BE49-F238E27FC236}">
                <a16:creationId xmlns:a16="http://schemas.microsoft.com/office/drawing/2014/main" id="{855BCACD-10D7-4723-8B8E-EB15C5B8E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630" y="3413815"/>
            <a:ext cx="4888433" cy="1938754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4"/>
          <a:srcRect b="28019"/>
          <a:stretch/>
        </p:blipFill>
        <p:spPr>
          <a:xfrm>
            <a:off x="3148495" y="4740199"/>
            <a:ext cx="3240033" cy="1749142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6" y="4618721"/>
            <a:ext cx="2188460" cy="187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 Imperfections:</a:t>
            </a:r>
            <a:br>
              <a:rPr lang="en-US" dirty="0" smtClean="0"/>
            </a:br>
            <a:r>
              <a:rPr lang="en-US" dirty="0" smtClean="0"/>
              <a:t>Model for Field Errors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8336461" y="956695"/>
            <a:ext cx="782587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US" sz="1200" i="1" dirty="0" smtClean="0"/>
              <a:t>S. Sorge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4625148" y="4521253"/>
            <a:ext cx="4268601" cy="1942608"/>
            <a:chOff x="4542349" y="3868335"/>
            <a:chExt cx="4268601" cy="1942608"/>
          </a:xfrm>
        </p:grpSpPr>
        <p:grpSp>
          <p:nvGrpSpPr>
            <p:cNvPr id="18" name="Gruppieren 17"/>
            <p:cNvGrpSpPr/>
            <p:nvPr/>
          </p:nvGrpSpPr>
          <p:grpSpPr>
            <a:xfrm>
              <a:off x="4542349" y="3880609"/>
              <a:ext cx="2048260" cy="1930334"/>
              <a:chOff x="4542349" y="3880609"/>
              <a:chExt cx="2048260" cy="1930334"/>
            </a:xfrm>
          </p:grpSpPr>
          <p:pic>
            <p:nvPicPr>
              <p:cNvPr id="10" name="Grafik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2349" y="4055291"/>
                <a:ext cx="2048260" cy="1755652"/>
              </a:xfrm>
              <a:prstGeom prst="rect">
                <a:avLst/>
              </a:prstGeom>
            </p:spPr>
          </p:pic>
          <p:sp>
            <p:nvSpPr>
              <p:cNvPr id="13" name="Textfeld 12"/>
              <p:cNvSpPr txBox="1"/>
              <p:nvPr/>
            </p:nvSpPr>
            <p:spPr>
              <a:xfrm>
                <a:off x="4739384" y="3880609"/>
                <a:ext cx="1721945" cy="25391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l-GR" sz="1050" i="1" dirty="0" smtClean="0"/>
                  <a:t>Δ</a:t>
                </a:r>
                <a:r>
                  <a:rPr lang="en-US" sz="1050" i="1" dirty="0" smtClean="0"/>
                  <a:t>B</a:t>
                </a:r>
                <a:r>
                  <a:rPr lang="en-US" sz="1050" i="1" baseline="-25000" dirty="0" smtClean="0"/>
                  <a:t>2</a:t>
                </a:r>
                <a:r>
                  <a:rPr lang="en-US" sz="1050" i="1" dirty="0" smtClean="0"/>
                  <a:t>/B</a:t>
                </a:r>
                <a:r>
                  <a:rPr lang="en-US" sz="1050" i="1" baseline="-25000" dirty="0" smtClean="0"/>
                  <a:t>2</a:t>
                </a:r>
                <a:r>
                  <a:rPr lang="en-US" sz="1050" i="1" dirty="0" smtClean="0"/>
                  <a:t>: magnetometer </a:t>
                </a:r>
                <a:r>
                  <a:rPr lang="en-US" sz="1050" i="1" dirty="0"/>
                  <a:t>#</a:t>
                </a:r>
                <a:r>
                  <a:rPr lang="en-US" sz="1050" i="1" dirty="0" smtClean="0"/>
                  <a:t>2</a:t>
                </a:r>
              </a:p>
            </p:txBody>
          </p:sp>
        </p:grpSp>
        <p:grpSp>
          <p:nvGrpSpPr>
            <p:cNvPr id="19" name="Gruppieren 18"/>
            <p:cNvGrpSpPr/>
            <p:nvPr/>
          </p:nvGrpSpPr>
          <p:grpSpPr>
            <a:xfrm>
              <a:off x="6762690" y="3868335"/>
              <a:ext cx="2048260" cy="1942608"/>
              <a:chOff x="6762690" y="3868335"/>
              <a:chExt cx="2048260" cy="1942608"/>
            </a:xfrm>
          </p:grpSpPr>
          <p:pic>
            <p:nvPicPr>
              <p:cNvPr id="11" name="Grafik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2690" y="4055291"/>
                <a:ext cx="2048260" cy="1755652"/>
              </a:xfrm>
              <a:prstGeom prst="rect">
                <a:avLst/>
              </a:prstGeom>
            </p:spPr>
          </p:pic>
          <p:sp>
            <p:nvSpPr>
              <p:cNvPr id="14" name="Textfeld 13"/>
              <p:cNvSpPr txBox="1"/>
              <p:nvPr/>
            </p:nvSpPr>
            <p:spPr>
              <a:xfrm>
                <a:off x="6982038" y="3868335"/>
                <a:ext cx="1774845" cy="25391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l-GR" sz="1050" i="1" dirty="0" smtClean="0"/>
                  <a:t>Δ</a:t>
                </a:r>
                <a:r>
                  <a:rPr lang="en-US" sz="1050" i="1" dirty="0" smtClean="0"/>
                  <a:t>B</a:t>
                </a:r>
                <a:r>
                  <a:rPr lang="en-US" sz="1050" i="1" baseline="-25000" dirty="0" smtClean="0"/>
                  <a:t>2</a:t>
                </a:r>
                <a:r>
                  <a:rPr lang="en-US" sz="1050" i="1" dirty="0" smtClean="0"/>
                  <a:t>/B</a:t>
                </a:r>
                <a:r>
                  <a:rPr lang="en-US" sz="1050" i="1" baseline="-25000" dirty="0" smtClean="0"/>
                  <a:t>2</a:t>
                </a:r>
                <a:r>
                  <a:rPr lang="en-US" sz="1050" i="1" dirty="0" smtClean="0"/>
                  <a:t>: all magnetometers</a:t>
                </a:r>
              </a:p>
            </p:txBody>
          </p:sp>
        </p:grpSp>
      </p:grpSp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pPr lvl="1"/>
            <a:endParaRPr lang="en-US" dirty="0" smtClean="0"/>
          </a:p>
          <a:p>
            <a:r>
              <a:rPr lang="en-US" dirty="0" smtClean="0"/>
              <a:t>Dipoles</a:t>
            </a:r>
          </a:p>
          <a:p>
            <a:pPr lvl="1"/>
            <a:r>
              <a:rPr lang="en-US" dirty="0" smtClean="0"/>
              <a:t>Systematic allowed components: b</a:t>
            </a:r>
            <a:r>
              <a:rPr lang="en-US" baseline="-25000" dirty="0" smtClean="0"/>
              <a:t>3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FF0000"/>
                </a:solidFill>
              </a:rPr>
              <a:t>b</a:t>
            </a:r>
            <a:r>
              <a:rPr lang="en-US" b="1" baseline="-25000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, b</a:t>
            </a:r>
            <a:r>
              <a:rPr lang="en-US" baseline="-25000" dirty="0" smtClean="0"/>
              <a:t>7</a:t>
            </a:r>
            <a:endParaRPr lang="en-US" dirty="0" smtClean="0"/>
          </a:p>
          <a:p>
            <a:pPr lvl="1"/>
            <a:r>
              <a:rPr lang="en-US" dirty="0" smtClean="0"/>
              <a:t>Mean values of forbidden components discarded</a:t>
            </a:r>
          </a:p>
          <a:p>
            <a:pPr lvl="2"/>
            <a:r>
              <a:rPr lang="en-US" dirty="0" smtClean="0"/>
              <a:t>b</a:t>
            </a:r>
            <a:r>
              <a:rPr lang="en-US" baseline="-25000" dirty="0" smtClean="0"/>
              <a:t>2</a:t>
            </a:r>
            <a:r>
              <a:rPr lang="en-US" dirty="0" smtClean="0"/>
              <a:t> artifact from measurement geometry</a:t>
            </a:r>
          </a:p>
          <a:p>
            <a:pPr lvl="1"/>
            <a:r>
              <a:rPr lang="en-US" dirty="0" smtClean="0"/>
              <a:t>Random components: standard deviation used as </a:t>
            </a:r>
            <a:r>
              <a:rPr lang="el-GR" dirty="0" smtClean="0"/>
              <a:t>σ</a:t>
            </a:r>
            <a:endParaRPr lang="en-US" dirty="0" smtClean="0"/>
          </a:p>
          <a:p>
            <a:pPr lvl="1"/>
            <a:r>
              <a:rPr lang="en-US" dirty="0" smtClean="0"/>
              <a:t>Integral field variation: </a:t>
            </a:r>
            <a:r>
              <a:rPr lang="el-GR" dirty="0" smtClean="0"/>
              <a:t>σ</a:t>
            </a:r>
            <a:r>
              <a:rPr lang="en-US" baseline="-25000" dirty="0" smtClean="0"/>
              <a:t>mod</a:t>
            </a:r>
            <a:r>
              <a:rPr lang="en-US" dirty="0" smtClean="0"/>
              <a:t> = 4∙10</a:t>
            </a:r>
            <a:r>
              <a:rPr lang="en-US" baseline="30000" dirty="0" smtClean="0"/>
              <a:t>-3</a:t>
            </a:r>
            <a:r>
              <a:rPr lang="en-US" dirty="0" smtClean="0"/>
              <a:t> &gt; </a:t>
            </a:r>
            <a:r>
              <a:rPr lang="el-GR" dirty="0"/>
              <a:t>σ</a:t>
            </a:r>
            <a:r>
              <a:rPr lang="en-US" baseline="-25000" dirty="0" err="1" smtClean="0"/>
              <a:t>meas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3∙10</a:t>
            </a:r>
            <a:r>
              <a:rPr lang="en-US" baseline="30000" dirty="0" smtClean="0"/>
              <a:t>-4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Kept for comparison with previous studies</a:t>
            </a:r>
            <a:endParaRPr lang="en-US" dirty="0"/>
          </a:p>
          <a:p>
            <a:pPr lvl="2"/>
            <a:endParaRPr lang="en-US" dirty="0"/>
          </a:p>
          <a:p>
            <a:r>
              <a:rPr lang="en-US" dirty="0" smtClean="0"/>
              <a:t>Quadrupoles</a:t>
            </a:r>
          </a:p>
          <a:p>
            <a:pPr lvl="1"/>
            <a:r>
              <a:rPr lang="en-US" dirty="0" smtClean="0"/>
              <a:t>Systematic allowed components: </a:t>
            </a:r>
            <a:r>
              <a:rPr lang="en-US" b="1" dirty="0" smtClean="0">
                <a:solidFill>
                  <a:srgbClr val="FF0000"/>
                </a:solidFill>
              </a:rPr>
              <a:t>b</a:t>
            </a:r>
            <a:r>
              <a:rPr lang="en-US" b="1" baseline="-25000" dirty="0" smtClean="0">
                <a:solidFill>
                  <a:srgbClr val="FF0000"/>
                </a:solidFill>
              </a:rPr>
              <a:t>6</a:t>
            </a:r>
            <a:r>
              <a:rPr lang="en-US" dirty="0" smtClean="0"/>
              <a:t>, b</a:t>
            </a:r>
            <a:r>
              <a:rPr lang="en-US" baseline="-25000" dirty="0" smtClean="0"/>
              <a:t>10</a:t>
            </a:r>
          </a:p>
          <a:p>
            <a:pPr lvl="1"/>
            <a:r>
              <a:rPr lang="en-US" dirty="0" smtClean="0"/>
              <a:t>Mean values of forbidden components zero</a:t>
            </a:r>
          </a:p>
          <a:p>
            <a:pPr lvl="1"/>
            <a:r>
              <a:rPr lang="en-US" dirty="0" smtClean="0"/>
              <a:t>Random components: standard deviation used as </a:t>
            </a:r>
            <a:r>
              <a:rPr lang="el-GR" dirty="0" smtClean="0"/>
              <a:t>σ</a:t>
            </a:r>
            <a:endParaRPr lang="en-US" dirty="0" smtClean="0"/>
          </a:p>
          <a:p>
            <a:pPr lvl="1"/>
            <a:r>
              <a:rPr lang="en-US" dirty="0"/>
              <a:t>Integral field variation: </a:t>
            </a:r>
            <a:r>
              <a:rPr lang="el-GR" dirty="0"/>
              <a:t>σ</a:t>
            </a:r>
            <a:r>
              <a:rPr lang="en-US" baseline="-25000" dirty="0"/>
              <a:t>mod</a:t>
            </a:r>
            <a:r>
              <a:rPr lang="en-US" dirty="0"/>
              <a:t> = </a:t>
            </a:r>
            <a:r>
              <a:rPr lang="en-US" dirty="0" smtClean="0"/>
              <a:t>5∙10</a:t>
            </a:r>
            <a:r>
              <a:rPr lang="en-US" baseline="30000" dirty="0" smtClean="0"/>
              <a:t>-4</a:t>
            </a:r>
            <a:r>
              <a:rPr lang="en-US" dirty="0" smtClean="0"/>
              <a:t> &lt; </a:t>
            </a:r>
            <a:r>
              <a:rPr lang="el-GR" dirty="0"/>
              <a:t>σ</a:t>
            </a:r>
            <a:r>
              <a:rPr lang="en-US" baseline="-25000" dirty="0" err="1" smtClean="0"/>
              <a:t>meas</a:t>
            </a:r>
            <a:r>
              <a:rPr lang="en-US" dirty="0" smtClean="0"/>
              <a:t> &gt; 7∙10</a:t>
            </a:r>
            <a:r>
              <a:rPr lang="en-US" baseline="30000" dirty="0" smtClean="0"/>
              <a:t>-4</a:t>
            </a:r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/>
              <a:t>Kept for comparison with previous studies</a:t>
            </a:r>
          </a:p>
          <a:p>
            <a:pPr lvl="1"/>
            <a:endParaRPr lang="en-US" dirty="0" smtClean="0"/>
          </a:p>
          <a:p>
            <a:r>
              <a:rPr lang="en-US" dirty="0"/>
              <a:t>Calibration uncertainty for quadrupoles</a:t>
            </a:r>
          </a:p>
          <a:p>
            <a:pPr lvl="1"/>
            <a:r>
              <a:rPr lang="en-US" dirty="0" smtClean="0"/>
              <a:t>Systematic </a:t>
            </a:r>
            <a:r>
              <a:rPr lang="en-US" dirty="0"/>
              <a:t>offsets between magnetometers</a:t>
            </a:r>
          </a:p>
          <a:p>
            <a:pPr lvl="1"/>
            <a:r>
              <a:rPr lang="en-US" dirty="0"/>
              <a:t>Not fully removed by official cross-calibration</a:t>
            </a:r>
          </a:p>
          <a:p>
            <a:pPr lvl="1"/>
            <a:r>
              <a:rPr lang="en-US" dirty="0"/>
              <a:t>Factor 2 difference in expected beta beating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54" y="1378072"/>
            <a:ext cx="2232000" cy="13392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70" y="1378072"/>
            <a:ext cx="2232000" cy="13392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70" y="2911587"/>
            <a:ext cx="2232000" cy="13392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08" y="2911587"/>
            <a:ext cx="2232000" cy="1339200"/>
          </a:xfrm>
          <a:prstGeom prst="rect">
            <a:avLst/>
          </a:prstGeom>
        </p:spPr>
      </p:pic>
      <p:sp>
        <p:nvSpPr>
          <p:cNvPr id="35" name="Textfeld 34"/>
          <p:cNvSpPr txBox="1"/>
          <p:nvPr/>
        </p:nvSpPr>
        <p:spPr>
          <a:xfrm>
            <a:off x="5648001" y="1203999"/>
            <a:ext cx="2363147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050" i="1" dirty="0" smtClean="0"/>
              <a:t>Measured multipole errors in dipoles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5439903" y="2725240"/>
            <a:ext cx="2678940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050" i="1" dirty="0" smtClean="0"/>
              <a:t>Measured multipole errors in quadrupoles</a:t>
            </a:r>
          </a:p>
        </p:txBody>
      </p:sp>
    </p:spTree>
    <p:extLst>
      <p:ext uri="{BB962C8B-B14F-4D97-AF65-F5344CB8AC3E}">
        <p14:creationId xmlns:p14="http://schemas.microsoft.com/office/powerpoint/2010/main" val="323455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Random Error Studies:</a:t>
            </a:r>
            <a:br>
              <a:rPr lang="en-US" dirty="0" smtClean="0"/>
            </a:br>
            <a:r>
              <a:rPr lang="en-US" dirty="0" smtClean="0"/>
              <a:t>KO Extraction </a:t>
            </a:r>
            <a:r>
              <a:rPr lang="en-US" dirty="0"/>
              <a:t>(U28+, 400 MeV/u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19902"/>
          <a:stretch/>
        </p:blipFill>
        <p:spPr>
          <a:xfrm>
            <a:off x="2777242" y="4509173"/>
            <a:ext cx="3240000" cy="200566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41" y="4528616"/>
            <a:ext cx="2511159" cy="1940441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8336462" y="956695"/>
            <a:ext cx="78258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US" sz="1200" i="1" dirty="0" smtClean="0"/>
              <a:t>S. Sorge</a:t>
            </a:r>
          </a:p>
        </p:txBody>
      </p:sp>
      <p:graphicFrame>
        <p:nvGraphicFramePr>
          <p:cNvPr id="17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471101"/>
              </p:ext>
            </p:extLst>
          </p:nvPr>
        </p:nvGraphicFramePr>
        <p:xfrm>
          <a:off x="260410" y="1626001"/>
          <a:ext cx="1777048" cy="811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60768">
                  <a:extLst>
                    <a:ext uri="{9D8B030D-6E8A-4147-A177-3AD203B41FA5}">
                      <a16:colId xmlns:a16="http://schemas.microsoft.com/office/drawing/2014/main" val="582714521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135805487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1" dirty="0" smtClean="0"/>
                        <a:t>Target </a:t>
                      </a:r>
                      <a:r>
                        <a:rPr lang="de-DE" sz="1000" b="1" dirty="0" err="1" smtClean="0"/>
                        <a:t>parameters</a:t>
                      </a:r>
                      <a:endParaRPr lang="de-DE" sz="1000" b="1" dirty="0"/>
                    </a:p>
                  </a:txBody>
                  <a:tcPr marT="25200" marB="25200"/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557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 dirty="0" err="1" smtClean="0"/>
                        <a:t>Separatrix</a:t>
                      </a:r>
                      <a:r>
                        <a:rPr lang="en-US" sz="1000" b="0" dirty="0" smtClean="0"/>
                        <a:t> size</a:t>
                      </a:r>
                      <a:endParaRPr lang="de-DE" sz="1000" b="0" dirty="0"/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28 um</a:t>
                      </a:r>
                      <a:endParaRPr lang="de-DE" sz="1000" b="0" dirty="0"/>
                    </a:p>
                  </a:txBody>
                  <a:tcPr marT="25200" marB="25200"/>
                </a:tc>
                <a:extLst>
                  <a:ext uri="{0D108BD9-81ED-4DB2-BD59-A6C34878D82A}">
                    <a16:rowId xmlns:a16="http://schemas.microsoft.com/office/drawing/2014/main" val="4242984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000" b="0" dirty="0" smtClean="0"/>
                        <a:t>Spiral </a:t>
                      </a:r>
                      <a:r>
                        <a:rPr lang="de-DE" sz="1000" b="0" dirty="0" err="1" smtClean="0"/>
                        <a:t>step</a:t>
                      </a:r>
                      <a:endParaRPr lang="de-DE" sz="1000" b="0" dirty="0"/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 smtClean="0"/>
                        <a:t>10 mm</a:t>
                      </a:r>
                      <a:endParaRPr lang="de-DE" sz="1000" b="0" dirty="0"/>
                    </a:p>
                  </a:txBody>
                  <a:tcPr marT="25200" marB="25200"/>
                </a:tc>
                <a:extLst>
                  <a:ext uri="{0D108BD9-81ED-4DB2-BD59-A6C34878D82A}">
                    <a16:rowId xmlns:a16="http://schemas.microsoft.com/office/drawing/2014/main" val="2580441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000" b="0" dirty="0" err="1" smtClean="0"/>
                        <a:t>Crossing</a:t>
                      </a:r>
                      <a:r>
                        <a:rPr lang="de-DE" sz="1000" b="0" dirty="0" smtClean="0"/>
                        <a:t> angle</a:t>
                      </a:r>
                      <a:endParaRPr lang="de-DE" sz="1000" b="0" dirty="0"/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 smtClean="0"/>
                        <a:t>1.3</a:t>
                      </a:r>
                      <a:r>
                        <a:rPr lang="de-DE" sz="1000" b="0" baseline="0" dirty="0" smtClean="0"/>
                        <a:t> </a:t>
                      </a:r>
                      <a:r>
                        <a:rPr lang="de-DE" sz="1000" b="0" baseline="0" dirty="0" err="1" smtClean="0"/>
                        <a:t>mrad</a:t>
                      </a:r>
                      <a:endParaRPr lang="de-DE" sz="1000" b="0" dirty="0"/>
                    </a:p>
                  </a:txBody>
                  <a:tcPr marT="25200" marB="25200"/>
                </a:tc>
                <a:extLst>
                  <a:ext uri="{0D108BD9-81ED-4DB2-BD59-A6C34878D82A}">
                    <a16:rowId xmlns:a16="http://schemas.microsoft.com/office/drawing/2014/main" val="4146463600"/>
                  </a:ext>
                </a:extLst>
              </a:tr>
            </a:tbl>
          </a:graphicData>
        </a:graphic>
      </p:graphicFrame>
      <p:grpSp>
        <p:nvGrpSpPr>
          <p:cNvPr id="41" name="Gruppieren 40"/>
          <p:cNvGrpSpPr/>
          <p:nvPr/>
        </p:nvGrpSpPr>
        <p:grpSpPr>
          <a:xfrm>
            <a:off x="1347329" y="3079941"/>
            <a:ext cx="7520510" cy="1373057"/>
            <a:chOff x="1347329" y="3079941"/>
            <a:chExt cx="7520510" cy="1373057"/>
          </a:xfrm>
        </p:grpSpPr>
        <p:grpSp>
          <p:nvGrpSpPr>
            <p:cNvPr id="26" name="Gruppieren 25"/>
            <p:cNvGrpSpPr/>
            <p:nvPr/>
          </p:nvGrpSpPr>
          <p:grpSpPr>
            <a:xfrm>
              <a:off x="1347329" y="3223540"/>
              <a:ext cx="7520510" cy="1229458"/>
              <a:chOff x="1463932" y="3186718"/>
              <a:chExt cx="7520510" cy="1229458"/>
            </a:xfrm>
          </p:grpSpPr>
          <p:pic>
            <p:nvPicPr>
              <p:cNvPr id="12" name="Grafik 1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4" t="21286" r="2971"/>
              <a:stretch/>
            </p:blipFill>
            <p:spPr>
              <a:xfrm>
                <a:off x="1463932" y="3192731"/>
                <a:ext cx="1847211" cy="1223445"/>
              </a:xfrm>
              <a:prstGeom prst="rect">
                <a:avLst/>
              </a:prstGeom>
            </p:spPr>
          </p:pic>
          <p:pic>
            <p:nvPicPr>
              <p:cNvPr id="13" name="Grafik 1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07" t="22861" r="4198"/>
              <a:stretch/>
            </p:blipFill>
            <p:spPr>
              <a:xfrm>
                <a:off x="3410263" y="3217219"/>
                <a:ext cx="1798116" cy="1198957"/>
              </a:xfrm>
              <a:prstGeom prst="rect">
                <a:avLst/>
              </a:prstGeom>
            </p:spPr>
          </p:pic>
          <p:pic>
            <p:nvPicPr>
              <p:cNvPr id="14" name="Grafik 1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0" t="20899" r="4525"/>
              <a:stretch/>
            </p:blipFill>
            <p:spPr>
              <a:xfrm>
                <a:off x="7174052" y="3186718"/>
                <a:ext cx="1810390" cy="1229458"/>
              </a:xfrm>
              <a:prstGeom prst="rect">
                <a:avLst/>
              </a:prstGeom>
            </p:spPr>
          </p:pic>
          <p:pic>
            <p:nvPicPr>
              <p:cNvPr id="15" name="Grafik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97" t="22466" r="4134"/>
              <a:stretch/>
            </p:blipFill>
            <p:spPr>
              <a:xfrm>
                <a:off x="5307499" y="3211082"/>
                <a:ext cx="1767432" cy="1205094"/>
              </a:xfrm>
              <a:prstGeom prst="rect">
                <a:avLst/>
              </a:prstGeom>
            </p:spPr>
          </p:pic>
        </p:grpSp>
        <p:sp>
          <p:nvSpPr>
            <p:cNvPr id="29" name="Textfeld 28"/>
            <p:cNvSpPr txBox="1"/>
            <p:nvPr/>
          </p:nvSpPr>
          <p:spPr>
            <a:xfrm>
              <a:off x="1818541" y="3079941"/>
              <a:ext cx="984565" cy="24622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00" i="1" dirty="0" smtClean="0"/>
                <a:t>Tune distance</a:t>
              </a: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633741" y="3079941"/>
              <a:ext cx="1338828" cy="24622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00" i="1" dirty="0" err="1" smtClean="0"/>
                <a:t>Sextupole</a:t>
              </a:r>
              <a:r>
                <a:rPr lang="en-US" sz="1000" i="1" dirty="0" smtClean="0"/>
                <a:t> amplitude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5550496" y="3079941"/>
              <a:ext cx="1132041" cy="24622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00" i="1" dirty="0" err="1" smtClean="0"/>
                <a:t>Sextupole</a:t>
              </a:r>
              <a:r>
                <a:rPr lang="en-US" sz="1000" i="1" dirty="0" smtClean="0"/>
                <a:t> phase</a:t>
              </a: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7445371" y="3079941"/>
              <a:ext cx="1189749" cy="24622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00" i="1" dirty="0" err="1" smtClean="0"/>
                <a:t>Octupole</a:t>
              </a:r>
              <a:r>
                <a:rPr lang="en-US" sz="1000" i="1" dirty="0" smtClean="0"/>
                <a:t> strength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2430221" y="1356148"/>
            <a:ext cx="6432001" cy="1495332"/>
            <a:chOff x="2430221" y="1356148"/>
            <a:chExt cx="6432001" cy="1495332"/>
          </a:xfrm>
        </p:grpSpPr>
        <p:grpSp>
          <p:nvGrpSpPr>
            <p:cNvPr id="37" name="Gruppieren 36"/>
            <p:cNvGrpSpPr/>
            <p:nvPr/>
          </p:nvGrpSpPr>
          <p:grpSpPr>
            <a:xfrm>
              <a:off x="2430221" y="1521151"/>
              <a:ext cx="6432001" cy="1330329"/>
              <a:chOff x="2430221" y="1392274"/>
              <a:chExt cx="6432001" cy="1330329"/>
            </a:xfrm>
          </p:grpSpPr>
          <p:grpSp>
            <p:nvGrpSpPr>
              <p:cNvPr id="20" name="Gruppieren 19"/>
              <p:cNvGrpSpPr/>
              <p:nvPr/>
            </p:nvGrpSpPr>
            <p:grpSpPr>
              <a:xfrm>
                <a:off x="2430221" y="1394018"/>
                <a:ext cx="1933389" cy="1328585"/>
                <a:chOff x="1939265" y="1712200"/>
                <a:chExt cx="1933389" cy="1328585"/>
              </a:xfrm>
            </p:grpSpPr>
            <p:pic>
              <p:nvPicPr>
                <p:cNvPr id="8" name="Grafik 7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64" t="22292" r="4854"/>
                <a:stretch/>
              </p:blipFill>
              <p:spPr>
                <a:xfrm>
                  <a:off x="1939265" y="1712200"/>
                  <a:ext cx="1933389" cy="1328585"/>
                </a:xfrm>
                <a:prstGeom prst="rect">
                  <a:avLst/>
                </a:prstGeom>
              </p:spPr>
            </p:pic>
            <p:cxnSp>
              <p:nvCxnSpPr>
                <p:cNvPr id="10" name="Gerader Verbinder 9"/>
                <p:cNvCxnSpPr/>
                <p:nvPr/>
              </p:nvCxnSpPr>
              <p:spPr>
                <a:xfrm>
                  <a:off x="2197015" y="2013357"/>
                  <a:ext cx="1614005" cy="10402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75000"/>
                    </a:schemeClr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uppieren 20"/>
              <p:cNvGrpSpPr/>
              <p:nvPr/>
            </p:nvGrpSpPr>
            <p:grpSpPr>
              <a:xfrm>
                <a:off x="4649823" y="1408619"/>
                <a:ext cx="1949585" cy="1313984"/>
                <a:chOff x="4301976" y="1736746"/>
                <a:chExt cx="1949585" cy="1313984"/>
              </a:xfrm>
            </p:grpSpPr>
            <p:pic>
              <p:nvPicPr>
                <p:cNvPr id="6" name="Grafik 5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83" t="23146" r="4403"/>
                <a:stretch/>
              </p:blipFill>
              <p:spPr>
                <a:xfrm>
                  <a:off x="4301976" y="1736746"/>
                  <a:ext cx="1949585" cy="1313984"/>
                </a:xfrm>
                <a:prstGeom prst="rect">
                  <a:avLst/>
                </a:prstGeom>
              </p:spPr>
            </p:pic>
            <p:cxnSp>
              <p:nvCxnSpPr>
                <p:cNvPr id="18" name="Gerader Verbinder 17"/>
                <p:cNvCxnSpPr/>
                <p:nvPr/>
              </p:nvCxnSpPr>
              <p:spPr>
                <a:xfrm flipH="1">
                  <a:off x="4563646" y="2284343"/>
                  <a:ext cx="1607016" cy="0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75000"/>
                    </a:schemeClr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uppieren 21"/>
              <p:cNvGrpSpPr/>
              <p:nvPr/>
            </p:nvGrpSpPr>
            <p:grpSpPr>
              <a:xfrm>
                <a:off x="6885621" y="1392274"/>
                <a:ext cx="1976601" cy="1330329"/>
                <a:chOff x="6640141" y="1730610"/>
                <a:chExt cx="1976601" cy="1330329"/>
              </a:xfrm>
            </p:grpSpPr>
            <p:pic>
              <p:nvPicPr>
                <p:cNvPr id="7" name="Grafik 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224" t="22190" r="4441"/>
                <a:stretch/>
              </p:blipFill>
              <p:spPr>
                <a:xfrm>
                  <a:off x="6640141" y="1730610"/>
                  <a:ext cx="1976601" cy="1330329"/>
                </a:xfrm>
                <a:prstGeom prst="rect">
                  <a:avLst/>
                </a:prstGeom>
              </p:spPr>
            </p:pic>
            <p:cxnSp>
              <p:nvCxnSpPr>
                <p:cNvPr id="19" name="Gerader Verbinder 18"/>
                <p:cNvCxnSpPr/>
                <p:nvPr/>
              </p:nvCxnSpPr>
              <p:spPr>
                <a:xfrm>
                  <a:off x="6937690" y="2296775"/>
                  <a:ext cx="1599238" cy="0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75000"/>
                    </a:schemeClr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feld 37"/>
            <p:cNvSpPr txBox="1"/>
            <p:nvPr/>
          </p:nvSpPr>
          <p:spPr>
            <a:xfrm>
              <a:off x="2932361" y="1356148"/>
              <a:ext cx="1077539" cy="25391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50" i="1" dirty="0" err="1" smtClean="0"/>
                <a:t>Separatrix</a:t>
              </a:r>
              <a:r>
                <a:rPr lang="en-US" sz="1050" i="1" dirty="0" smtClean="0"/>
                <a:t> size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5171422" y="1356148"/>
              <a:ext cx="1087157" cy="25391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50" i="1" dirty="0" smtClean="0"/>
                <a:t>Crossing angle</a:t>
              </a: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7598759" y="1356148"/>
              <a:ext cx="822662" cy="25391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50" i="1" dirty="0" smtClean="0"/>
                <a:t>Spiral step</a:t>
              </a:r>
            </a:p>
          </p:txBody>
        </p:sp>
      </p:grpSp>
      <p:graphicFrame>
        <p:nvGraphicFramePr>
          <p:cNvPr id="35" name="Tabel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014475"/>
              </p:ext>
            </p:extLst>
          </p:nvPr>
        </p:nvGraphicFramePr>
        <p:xfrm>
          <a:off x="208384" y="5187481"/>
          <a:ext cx="2264478" cy="7315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57593">
                  <a:extLst>
                    <a:ext uri="{9D8B030D-6E8A-4147-A177-3AD203B41FA5}">
                      <a16:colId xmlns:a16="http://schemas.microsoft.com/office/drawing/2014/main" val="582714521"/>
                    </a:ext>
                  </a:extLst>
                </a:gridCol>
                <a:gridCol w="1206885">
                  <a:extLst>
                    <a:ext uri="{9D8B030D-6E8A-4147-A177-3AD203B41FA5}">
                      <a16:colId xmlns:a16="http://schemas.microsoft.com/office/drawing/2014/main" val="1358054878"/>
                    </a:ext>
                  </a:extLst>
                </a:gridCol>
              </a:tblGrid>
              <a:tr h="121460">
                <a:tc gridSpan="2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de-DE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Performance (</a:t>
                      </a:r>
                      <a:r>
                        <a:rPr lang="de-DE" sz="10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errors</a:t>
                      </a:r>
                      <a:r>
                        <a:rPr lang="de-DE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 ideal)</a:t>
                      </a:r>
                      <a:endParaRPr lang="de-DE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de-DE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959798"/>
                  </a:ext>
                </a:extLst>
              </a:tr>
              <a:tr h="12146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losses</a:t>
                      </a:r>
                      <a:endParaRPr lang="de-DE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2.3%</a:t>
                      </a:r>
                      <a:r>
                        <a:rPr lang="en-US" sz="1000" b="0" dirty="0" smtClean="0"/>
                        <a:t> / 2.2%</a:t>
                      </a:r>
                      <a:endParaRPr lang="de-DE" sz="1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984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Losses 1</a:t>
                      </a:r>
                      <a:r>
                        <a:rPr lang="en-US" sz="10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wire</a:t>
                      </a:r>
                      <a:endParaRPr lang="de-DE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1.5%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/ 1.5%</a:t>
                      </a:r>
                      <a:endParaRPr lang="de-DE" sz="1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441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80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Random Error Studies:</a:t>
            </a:r>
            <a:br>
              <a:rPr lang="en-US" dirty="0" smtClean="0"/>
            </a:br>
            <a:r>
              <a:rPr lang="en-US" dirty="0" smtClean="0"/>
              <a:t>COSE (U28</a:t>
            </a:r>
            <a:r>
              <a:rPr lang="en-US" dirty="0"/>
              <a:t>+, </a:t>
            </a:r>
            <a:r>
              <a:rPr lang="en-US" dirty="0" smtClean="0"/>
              <a:t>1.5 GeV/u)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/>
          <a:stretch/>
        </p:blipFill>
        <p:spPr>
          <a:xfrm>
            <a:off x="2772421" y="4522479"/>
            <a:ext cx="3240000" cy="1996213"/>
          </a:xfrm>
          <a:prstGeom prst="rect">
            <a:avLst/>
          </a:prstGeom>
        </p:spPr>
      </p:pic>
      <p:graphicFrame>
        <p:nvGraphicFramePr>
          <p:cNvPr id="32" name="Tabel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127582"/>
              </p:ext>
            </p:extLst>
          </p:nvPr>
        </p:nvGraphicFramePr>
        <p:xfrm>
          <a:off x="208384" y="5187481"/>
          <a:ext cx="2264478" cy="7315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57593">
                  <a:extLst>
                    <a:ext uri="{9D8B030D-6E8A-4147-A177-3AD203B41FA5}">
                      <a16:colId xmlns:a16="http://schemas.microsoft.com/office/drawing/2014/main" val="582714521"/>
                    </a:ext>
                  </a:extLst>
                </a:gridCol>
                <a:gridCol w="1206885">
                  <a:extLst>
                    <a:ext uri="{9D8B030D-6E8A-4147-A177-3AD203B41FA5}">
                      <a16:colId xmlns:a16="http://schemas.microsoft.com/office/drawing/2014/main" val="1358054878"/>
                    </a:ext>
                  </a:extLst>
                </a:gridCol>
              </a:tblGrid>
              <a:tr h="121460">
                <a:tc gridSpan="2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de-DE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Performance (</a:t>
                      </a:r>
                      <a:r>
                        <a:rPr lang="de-DE" sz="10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errors</a:t>
                      </a:r>
                      <a:r>
                        <a:rPr lang="de-DE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 ideal)</a:t>
                      </a:r>
                      <a:endParaRPr lang="de-DE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de-DE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959798"/>
                  </a:ext>
                </a:extLst>
              </a:tr>
              <a:tr h="12146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losses</a:t>
                      </a:r>
                      <a:endParaRPr lang="de-DE" sz="1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3.9%</a:t>
                      </a:r>
                      <a:r>
                        <a:rPr lang="en-US" sz="1000" b="0" dirty="0" smtClean="0"/>
                        <a:t> / 2.1%</a:t>
                      </a:r>
                      <a:endParaRPr lang="de-DE" sz="1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984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Losses 1</a:t>
                      </a:r>
                      <a:r>
                        <a:rPr lang="en-US" sz="10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wire</a:t>
                      </a:r>
                      <a:endParaRPr lang="de-DE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1.3%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/ 1.5%</a:t>
                      </a:r>
                      <a:endParaRPr lang="de-DE" sz="1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441183"/>
                  </a:ext>
                </a:extLst>
              </a:tr>
            </a:tbl>
          </a:graphicData>
        </a:graphic>
      </p:graphicFrame>
      <p:pic>
        <p:nvPicPr>
          <p:cNvPr id="23" name="Grafik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69" y="4497931"/>
            <a:ext cx="2511158" cy="1940441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8336462" y="956695"/>
            <a:ext cx="78258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US" sz="1200" i="1" dirty="0" smtClean="0"/>
              <a:t>S. Sorge</a:t>
            </a:r>
          </a:p>
        </p:txBody>
      </p:sp>
      <p:graphicFrame>
        <p:nvGraphicFramePr>
          <p:cNvPr id="17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653928"/>
              </p:ext>
            </p:extLst>
          </p:nvPr>
        </p:nvGraphicFramePr>
        <p:xfrm>
          <a:off x="260410" y="1626001"/>
          <a:ext cx="1777048" cy="811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60768">
                  <a:extLst>
                    <a:ext uri="{9D8B030D-6E8A-4147-A177-3AD203B41FA5}">
                      <a16:colId xmlns:a16="http://schemas.microsoft.com/office/drawing/2014/main" val="582714521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135805487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1" dirty="0" smtClean="0"/>
                        <a:t>Target </a:t>
                      </a:r>
                      <a:r>
                        <a:rPr lang="de-DE" sz="1000" b="1" dirty="0" err="1" smtClean="0"/>
                        <a:t>parameters</a:t>
                      </a:r>
                      <a:endParaRPr lang="de-DE" sz="1000" b="1" dirty="0"/>
                    </a:p>
                  </a:txBody>
                  <a:tcPr marT="25200" marB="25200"/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557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 dirty="0" err="1" smtClean="0"/>
                        <a:t>Separatrix</a:t>
                      </a:r>
                      <a:r>
                        <a:rPr lang="en-US" sz="1000" b="0" dirty="0" smtClean="0"/>
                        <a:t> size</a:t>
                      </a:r>
                      <a:endParaRPr lang="de-DE" sz="1000" b="0" dirty="0"/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11.5 um</a:t>
                      </a:r>
                      <a:endParaRPr lang="de-DE" sz="1000" b="0" dirty="0"/>
                    </a:p>
                  </a:txBody>
                  <a:tcPr marT="25200" marB="25200"/>
                </a:tc>
                <a:extLst>
                  <a:ext uri="{0D108BD9-81ED-4DB2-BD59-A6C34878D82A}">
                    <a16:rowId xmlns:a16="http://schemas.microsoft.com/office/drawing/2014/main" val="4242984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000" b="0" dirty="0" smtClean="0"/>
                        <a:t>Spiral </a:t>
                      </a:r>
                      <a:r>
                        <a:rPr lang="de-DE" sz="1000" b="0" dirty="0" err="1" smtClean="0"/>
                        <a:t>step</a:t>
                      </a:r>
                      <a:endParaRPr lang="de-DE" sz="1000" b="0" dirty="0"/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 smtClean="0"/>
                        <a:t>10 mm</a:t>
                      </a:r>
                      <a:endParaRPr lang="de-DE" sz="1000" b="0" dirty="0"/>
                    </a:p>
                  </a:txBody>
                  <a:tcPr marT="25200" marB="25200"/>
                </a:tc>
                <a:extLst>
                  <a:ext uri="{0D108BD9-81ED-4DB2-BD59-A6C34878D82A}">
                    <a16:rowId xmlns:a16="http://schemas.microsoft.com/office/drawing/2014/main" val="2580441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000" b="0" dirty="0" err="1" smtClean="0"/>
                        <a:t>Crossing</a:t>
                      </a:r>
                      <a:r>
                        <a:rPr lang="de-DE" sz="1000" b="0" dirty="0" smtClean="0"/>
                        <a:t> angle</a:t>
                      </a:r>
                      <a:endParaRPr lang="de-DE" sz="1000" b="0" dirty="0"/>
                    </a:p>
                  </a:txBody>
                  <a:tcPr marT="25200" marB="252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 smtClean="0"/>
                        <a:t>1.3</a:t>
                      </a:r>
                      <a:r>
                        <a:rPr lang="de-DE" sz="1000" b="0" baseline="0" dirty="0" smtClean="0"/>
                        <a:t> </a:t>
                      </a:r>
                      <a:r>
                        <a:rPr lang="de-DE" sz="1000" b="0" baseline="0" dirty="0" err="1" smtClean="0"/>
                        <a:t>mrad</a:t>
                      </a:r>
                      <a:endParaRPr lang="de-DE" sz="1000" b="0" dirty="0"/>
                    </a:p>
                  </a:txBody>
                  <a:tcPr marT="25200" marB="25200"/>
                </a:tc>
                <a:extLst>
                  <a:ext uri="{0D108BD9-81ED-4DB2-BD59-A6C34878D82A}">
                    <a16:rowId xmlns:a16="http://schemas.microsoft.com/office/drawing/2014/main" val="4146463600"/>
                  </a:ext>
                </a:extLst>
              </a:tr>
            </a:tbl>
          </a:graphicData>
        </a:graphic>
      </p:graphicFrame>
      <p:grpSp>
        <p:nvGrpSpPr>
          <p:cNvPr id="26" name="Gruppieren 25"/>
          <p:cNvGrpSpPr/>
          <p:nvPr/>
        </p:nvGrpSpPr>
        <p:grpSpPr>
          <a:xfrm>
            <a:off x="1296794" y="3220478"/>
            <a:ext cx="7621749" cy="1230689"/>
            <a:chOff x="1595896" y="3540814"/>
            <a:chExt cx="7621749" cy="1230689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27" r="3907"/>
            <a:stretch/>
          </p:blipFill>
          <p:spPr>
            <a:xfrm>
              <a:off x="1595896" y="3540938"/>
              <a:ext cx="1932830" cy="1230565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8" t="20831" r="3215"/>
            <a:stretch/>
          </p:blipFill>
          <p:spPr>
            <a:xfrm>
              <a:off x="3547136" y="3540998"/>
              <a:ext cx="1896306" cy="1230505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" t="20820" r="3853"/>
            <a:stretch/>
          </p:blipFill>
          <p:spPr>
            <a:xfrm>
              <a:off x="7339748" y="3540814"/>
              <a:ext cx="1877897" cy="1230689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" t="21226" r="3828"/>
            <a:stretch/>
          </p:blipFill>
          <p:spPr>
            <a:xfrm>
              <a:off x="5461852" y="3547134"/>
              <a:ext cx="1859485" cy="1224369"/>
            </a:xfrm>
            <a:prstGeom prst="rect">
              <a:avLst/>
            </a:prstGeom>
          </p:spPr>
        </p:pic>
      </p:grpSp>
      <p:sp>
        <p:nvSpPr>
          <p:cNvPr id="29" name="Textfeld 28"/>
          <p:cNvSpPr txBox="1"/>
          <p:nvPr/>
        </p:nvSpPr>
        <p:spPr>
          <a:xfrm>
            <a:off x="1818541" y="3079941"/>
            <a:ext cx="984565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000" i="1" dirty="0" smtClean="0"/>
              <a:t>Tune distance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633741" y="3079941"/>
            <a:ext cx="1338828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000" i="1" dirty="0" err="1" smtClean="0"/>
              <a:t>Sextupole</a:t>
            </a:r>
            <a:r>
              <a:rPr lang="en-US" sz="1000" i="1" dirty="0" smtClean="0"/>
              <a:t> amplitude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5550496" y="3079941"/>
            <a:ext cx="113204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000" i="1" dirty="0" err="1" smtClean="0"/>
              <a:t>Sextupole</a:t>
            </a:r>
            <a:r>
              <a:rPr lang="en-US" sz="1000" i="1" dirty="0" smtClean="0"/>
              <a:t> phase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7445371" y="3079941"/>
            <a:ext cx="1189749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000" i="1" dirty="0" err="1" smtClean="0"/>
              <a:t>Octupole</a:t>
            </a:r>
            <a:r>
              <a:rPr lang="en-US" sz="1000" i="1" dirty="0" smtClean="0"/>
              <a:t> strength</a:t>
            </a:r>
          </a:p>
        </p:txBody>
      </p:sp>
      <p:grpSp>
        <p:nvGrpSpPr>
          <p:cNvPr id="37" name="Gruppieren 36"/>
          <p:cNvGrpSpPr/>
          <p:nvPr/>
        </p:nvGrpSpPr>
        <p:grpSpPr>
          <a:xfrm>
            <a:off x="2387256" y="1497402"/>
            <a:ext cx="6548087" cy="1369313"/>
            <a:chOff x="2589777" y="1749018"/>
            <a:chExt cx="6548087" cy="1369313"/>
          </a:xfrm>
        </p:grpSpPr>
        <p:grpSp>
          <p:nvGrpSpPr>
            <p:cNvPr id="20" name="Gruppieren 19"/>
            <p:cNvGrpSpPr/>
            <p:nvPr/>
          </p:nvGrpSpPr>
          <p:grpSpPr>
            <a:xfrm>
              <a:off x="2589777" y="1773566"/>
              <a:ext cx="2049729" cy="1330164"/>
              <a:chOff x="2098821" y="2091748"/>
              <a:chExt cx="2049729" cy="1330164"/>
            </a:xfrm>
          </p:grpSpPr>
          <p:pic>
            <p:nvPicPr>
              <p:cNvPr id="8" name="Grafik 7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4" t="22200" r="4985"/>
              <a:stretch/>
            </p:blipFill>
            <p:spPr>
              <a:xfrm>
                <a:off x="2098821" y="2091748"/>
                <a:ext cx="2049729" cy="1330164"/>
              </a:xfrm>
              <a:prstGeom prst="rect">
                <a:avLst/>
              </a:prstGeom>
            </p:spPr>
          </p:pic>
          <p:cxnSp>
            <p:nvCxnSpPr>
              <p:cNvPr id="10" name="Gerader Verbinder 9"/>
              <p:cNvCxnSpPr/>
              <p:nvPr/>
            </p:nvCxnSpPr>
            <p:spPr>
              <a:xfrm>
                <a:off x="2393396" y="2665320"/>
                <a:ext cx="1692000" cy="10842"/>
              </a:xfrm>
              <a:prstGeom prst="line">
                <a:avLst/>
              </a:prstGeom>
              <a:ln w="19050">
                <a:solidFill>
                  <a:schemeClr val="accent3">
                    <a:lumMod val="75000"/>
                  </a:scheme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ieren 20"/>
            <p:cNvGrpSpPr/>
            <p:nvPr/>
          </p:nvGrpSpPr>
          <p:grpSpPr>
            <a:xfrm>
              <a:off x="4842024" y="1798114"/>
              <a:ext cx="2049729" cy="1320217"/>
              <a:chOff x="4494177" y="2126241"/>
              <a:chExt cx="2049729" cy="1320217"/>
            </a:xfrm>
          </p:grpSpPr>
          <p:pic>
            <p:nvPicPr>
              <p:cNvPr id="6" name="Grafik 5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7" t="22781" r="4302"/>
              <a:stretch/>
            </p:blipFill>
            <p:spPr>
              <a:xfrm>
                <a:off x="4494177" y="2126241"/>
                <a:ext cx="2049729" cy="1320217"/>
              </a:xfrm>
              <a:prstGeom prst="rect">
                <a:avLst/>
              </a:prstGeom>
            </p:spPr>
          </p:pic>
          <p:cxnSp>
            <p:nvCxnSpPr>
              <p:cNvPr id="18" name="Gerader Verbinder 17"/>
              <p:cNvCxnSpPr/>
              <p:nvPr/>
            </p:nvCxnSpPr>
            <p:spPr>
              <a:xfrm flipH="1" flipV="1">
                <a:off x="4767271" y="2679530"/>
                <a:ext cx="1709129" cy="6577"/>
              </a:xfrm>
              <a:prstGeom prst="line">
                <a:avLst/>
              </a:prstGeom>
              <a:ln w="19050">
                <a:solidFill>
                  <a:schemeClr val="accent3">
                    <a:lumMod val="75000"/>
                  </a:scheme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ieren 21"/>
            <p:cNvGrpSpPr/>
            <p:nvPr/>
          </p:nvGrpSpPr>
          <p:grpSpPr>
            <a:xfrm>
              <a:off x="7063588" y="1749018"/>
              <a:ext cx="2074276" cy="1352968"/>
              <a:chOff x="6818108" y="2087354"/>
              <a:chExt cx="2074276" cy="1352968"/>
            </a:xfrm>
          </p:grpSpPr>
          <p:pic>
            <p:nvPicPr>
              <p:cNvPr id="7" name="Grafik 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80" t="20866" r="3970"/>
              <a:stretch/>
            </p:blipFill>
            <p:spPr>
              <a:xfrm>
                <a:off x="6818108" y="2087354"/>
                <a:ext cx="2074276" cy="1352968"/>
              </a:xfrm>
              <a:prstGeom prst="rect">
                <a:avLst/>
              </a:prstGeom>
            </p:spPr>
          </p:pic>
          <p:cxnSp>
            <p:nvCxnSpPr>
              <p:cNvPr id="19" name="Gerader Verbinder 18"/>
              <p:cNvCxnSpPr/>
              <p:nvPr/>
            </p:nvCxnSpPr>
            <p:spPr>
              <a:xfrm>
                <a:off x="7115661" y="2678111"/>
                <a:ext cx="1703079" cy="0"/>
              </a:xfrm>
              <a:prstGeom prst="line">
                <a:avLst/>
              </a:prstGeom>
              <a:ln w="19050">
                <a:solidFill>
                  <a:schemeClr val="accent3">
                    <a:lumMod val="75000"/>
                  </a:scheme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feld 37"/>
          <p:cNvSpPr txBox="1"/>
          <p:nvPr/>
        </p:nvSpPr>
        <p:spPr>
          <a:xfrm>
            <a:off x="2932361" y="1356148"/>
            <a:ext cx="1077539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050" i="1" dirty="0" err="1" smtClean="0"/>
              <a:t>Separatrix</a:t>
            </a:r>
            <a:r>
              <a:rPr lang="en-US" sz="1050" i="1" dirty="0" smtClean="0"/>
              <a:t> size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5171422" y="1356148"/>
            <a:ext cx="1087157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050" i="1" dirty="0" smtClean="0"/>
              <a:t>Crossing angle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7598759" y="1356148"/>
            <a:ext cx="822662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sz="1050" i="1" dirty="0" smtClean="0"/>
              <a:t>Spiral step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034656" y="5926063"/>
            <a:ext cx="1438206" cy="415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en-US" sz="1050" i="1" dirty="0" smtClean="0">
                <a:solidFill>
                  <a:schemeClr val="accent6">
                    <a:lumMod val="75000"/>
                  </a:schemeClr>
                </a:solidFill>
              </a:rPr>
              <a:t>artefact from matching issues</a:t>
            </a:r>
            <a:endParaRPr lang="de-DE" sz="105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5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Continuation of error studies</a:t>
            </a:r>
          </a:p>
          <a:p>
            <a:pPr lvl="1"/>
            <a:r>
              <a:rPr lang="en-US" dirty="0" smtClean="0"/>
              <a:t>Schemes with b</a:t>
            </a:r>
            <a:r>
              <a:rPr lang="en-US" baseline="-25000" dirty="0" smtClean="0"/>
              <a:t>5</a:t>
            </a:r>
            <a:r>
              <a:rPr lang="en-US" dirty="0" smtClean="0"/>
              <a:t> compensation</a:t>
            </a:r>
          </a:p>
          <a:p>
            <a:pPr lvl="1"/>
            <a:r>
              <a:rPr lang="en-US" dirty="0" smtClean="0"/>
              <a:t>Pessimistic quadrupole roll and field variation</a:t>
            </a:r>
          </a:p>
          <a:p>
            <a:pPr lvl="1"/>
            <a:r>
              <a:rPr lang="en-US" dirty="0" smtClean="0"/>
              <a:t>More statistics (larger number of seeds)</a:t>
            </a:r>
          </a:p>
          <a:p>
            <a:endParaRPr lang="en-US" dirty="0" smtClean="0"/>
          </a:p>
          <a:p>
            <a:r>
              <a:rPr lang="en-US" dirty="0" smtClean="0"/>
              <a:t>Studies for commissioning and operation</a:t>
            </a:r>
          </a:p>
          <a:p>
            <a:pPr lvl="1"/>
            <a:r>
              <a:rPr lang="en-US" dirty="0"/>
              <a:t>Commissioning strategy</a:t>
            </a:r>
          </a:p>
          <a:p>
            <a:pPr lvl="2"/>
            <a:r>
              <a:rPr lang="en-US" dirty="0"/>
              <a:t>Robust settings for design schemes</a:t>
            </a:r>
          </a:p>
          <a:p>
            <a:pPr lvl="2"/>
            <a:r>
              <a:rPr lang="en-US" dirty="0"/>
              <a:t>Step-wise approach starting with simpler schemes</a:t>
            </a:r>
          </a:p>
          <a:p>
            <a:pPr lvl="1"/>
            <a:r>
              <a:rPr lang="en-US" dirty="0"/>
              <a:t>Models for </a:t>
            </a:r>
            <a:r>
              <a:rPr lang="en-US" dirty="0" smtClean="0"/>
              <a:t>tuning of SX in </a:t>
            </a:r>
            <a:r>
              <a:rPr lang="en-US" dirty="0"/>
              <a:t>operation</a:t>
            </a:r>
          </a:p>
          <a:p>
            <a:pPr lvl="2"/>
            <a:r>
              <a:rPr lang="en-US" dirty="0"/>
              <a:t>ML for coupled, non-linear multi-parameter space</a:t>
            </a:r>
          </a:p>
          <a:p>
            <a:pPr lvl="2"/>
            <a:r>
              <a:rPr lang="en-US" dirty="0"/>
              <a:t>Optimizers for fast tuning</a:t>
            </a:r>
          </a:p>
          <a:p>
            <a:pPr lvl="1"/>
            <a:endParaRPr lang="en-US" dirty="0"/>
          </a:p>
          <a:p>
            <a:r>
              <a:rPr lang="en-US" dirty="0" smtClean="0"/>
              <a:t>Moving to Xsuite for faster tracking</a:t>
            </a:r>
            <a:endParaRPr lang="en-US" dirty="0"/>
          </a:p>
          <a:p>
            <a:pPr lvl="1"/>
            <a:r>
              <a:rPr lang="en-US" dirty="0" smtClean="0"/>
              <a:t>On GPU farm: 0.1Mpart </a:t>
            </a:r>
            <a:r>
              <a:rPr lang="en-US" dirty="0"/>
              <a:t>* 0.6Mturns in few </a:t>
            </a:r>
            <a:r>
              <a:rPr lang="en-US" dirty="0" smtClean="0"/>
              <a:t>hours</a:t>
            </a:r>
            <a:endParaRPr lang="en-US" dirty="0"/>
          </a:p>
          <a:p>
            <a:pPr lvl="1"/>
            <a:r>
              <a:rPr lang="en-US" dirty="0"/>
              <a:t>First runs (U</a:t>
            </a:r>
            <a:r>
              <a:rPr lang="en-US" baseline="30000" dirty="0"/>
              <a:t>28+</a:t>
            </a:r>
            <a:r>
              <a:rPr lang="en-US" dirty="0"/>
              <a:t>, 1.5 GeV/u) by Ph. Niedermayer</a:t>
            </a:r>
          </a:p>
          <a:p>
            <a:pPr lvl="1"/>
            <a:r>
              <a:rPr lang="en-US" dirty="0" smtClean="0"/>
              <a:t>Benchmarked with Elegant for ideal machine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4759729" y="1966999"/>
            <a:ext cx="4050747" cy="3059752"/>
            <a:chOff x="5069090" y="3533901"/>
            <a:chExt cx="4050747" cy="3059752"/>
          </a:xfrm>
        </p:grpSpPr>
        <p:sp>
          <p:nvSpPr>
            <p:cNvPr id="8" name="Textfeld 7"/>
            <p:cNvSpPr txBox="1"/>
            <p:nvPr/>
          </p:nvSpPr>
          <p:spPr>
            <a:xfrm>
              <a:off x="7575825" y="5083489"/>
              <a:ext cx="1544012" cy="2308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r"/>
              <a:r>
                <a:rPr lang="en-US" sz="900" i="1" dirty="0" smtClean="0">
                  <a:solidFill>
                    <a:schemeClr val="bg1">
                      <a:lumMod val="65000"/>
                    </a:schemeClr>
                  </a:solidFill>
                </a:rPr>
                <a:t>Courtesy Ph. Niedermayer</a:t>
              </a:r>
            </a:p>
          </p:txBody>
        </p:sp>
        <p:grpSp>
          <p:nvGrpSpPr>
            <p:cNvPr id="9" name="Gruppieren 8"/>
            <p:cNvGrpSpPr/>
            <p:nvPr/>
          </p:nvGrpSpPr>
          <p:grpSpPr>
            <a:xfrm>
              <a:off x="5069090" y="3533901"/>
              <a:ext cx="3884666" cy="1595412"/>
              <a:chOff x="5105912" y="1350300"/>
              <a:chExt cx="3884666" cy="1595412"/>
            </a:xfrm>
          </p:grpSpPr>
          <p:sp>
            <p:nvSpPr>
              <p:cNvPr id="29" name="Textfeld 28"/>
              <p:cNvSpPr txBox="1"/>
              <p:nvPr/>
            </p:nvSpPr>
            <p:spPr>
              <a:xfrm>
                <a:off x="5246341" y="1350300"/>
                <a:ext cx="2412840" cy="276999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200" i="1" dirty="0" smtClean="0"/>
                  <a:t>Phase space plots from Xsuite…</a:t>
                </a:r>
              </a:p>
            </p:txBody>
          </p:sp>
          <p:pic>
            <p:nvPicPr>
              <p:cNvPr id="7" name="Grafik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5912" y="1627299"/>
                <a:ext cx="3884666" cy="1318413"/>
              </a:xfrm>
              <a:prstGeom prst="rect">
                <a:avLst/>
              </a:prstGeom>
            </p:spPr>
          </p:pic>
        </p:grpSp>
        <p:grpSp>
          <p:nvGrpSpPr>
            <p:cNvPr id="13" name="Gruppieren 12"/>
            <p:cNvGrpSpPr/>
            <p:nvPr/>
          </p:nvGrpSpPr>
          <p:grpSpPr>
            <a:xfrm>
              <a:off x="5077010" y="5235767"/>
              <a:ext cx="3647000" cy="1357886"/>
              <a:chOff x="5077010" y="5235767"/>
              <a:chExt cx="3647000" cy="1357886"/>
            </a:xfrm>
          </p:grpSpPr>
          <p:pic>
            <p:nvPicPr>
              <p:cNvPr id="14" name="Grafik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7010" y="5235767"/>
                <a:ext cx="1110998" cy="1357886"/>
              </a:xfrm>
              <a:prstGeom prst="rect">
                <a:avLst/>
              </a:prstGeom>
            </p:spPr>
          </p:pic>
          <p:pic>
            <p:nvPicPr>
              <p:cNvPr id="12" name="Grafik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7820" y="5236110"/>
                <a:ext cx="1443569" cy="1357200"/>
              </a:xfrm>
              <a:prstGeom prst="rect">
                <a:avLst/>
              </a:prstGeom>
            </p:spPr>
          </p:pic>
          <p:sp>
            <p:nvSpPr>
              <p:cNvPr id="15" name="Textfeld 14"/>
              <p:cNvSpPr txBox="1"/>
              <p:nvPr/>
            </p:nvSpPr>
            <p:spPr>
              <a:xfrm>
                <a:off x="7524643" y="6240670"/>
                <a:ext cx="1199367" cy="276999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200" i="1" dirty="0" smtClean="0"/>
                  <a:t>… and Elegant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42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SX </a:t>
            </a:r>
            <a:r>
              <a:rPr lang="en-US" dirty="0" smtClean="0"/>
              <a:t>from SIS100 affected by </a:t>
            </a:r>
            <a:r>
              <a:rPr lang="en-US" dirty="0"/>
              <a:t>systematic b</a:t>
            </a:r>
            <a:r>
              <a:rPr lang="en-US" baseline="-25000" dirty="0"/>
              <a:t>5</a:t>
            </a:r>
            <a:r>
              <a:rPr lang="en-US" dirty="0"/>
              <a:t> and </a:t>
            </a:r>
            <a:r>
              <a:rPr lang="en-US" dirty="0" smtClean="0"/>
              <a:t>b</a:t>
            </a:r>
            <a:r>
              <a:rPr lang="en-US" baseline="-25000" dirty="0" smtClean="0"/>
              <a:t>6 </a:t>
            </a:r>
            <a:r>
              <a:rPr lang="en-US" dirty="0" smtClean="0"/>
              <a:t>errors from main magnets</a:t>
            </a:r>
          </a:p>
          <a:p>
            <a:r>
              <a:rPr lang="en-US" dirty="0" smtClean="0"/>
              <a:t>Multipole </a:t>
            </a:r>
            <a:r>
              <a:rPr lang="en-US" dirty="0"/>
              <a:t>corrector family modified to include b</a:t>
            </a:r>
            <a:r>
              <a:rPr lang="en-US" baseline="-25000" dirty="0"/>
              <a:t>5</a:t>
            </a:r>
            <a:r>
              <a:rPr lang="en-US" dirty="0"/>
              <a:t> corrector </a:t>
            </a:r>
          </a:p>
          <a:p>
            <a:r>
              <a:rPr lang="en-US" dirty="0" smtClean="0"/>
              <a:t>SX design adapted to account for b</a:t>
            </a:r>
            <a:r>
              <a:rPr lang="en-US" baseline="-25000" dirty="0" smtClean="0"/>
              <a:t>5</a:t>
            </a:r>
            <a:r>
              <a:rPr lang="en-US" dirty="0" smtClean="0"/>
              <a:t> and b</a:t>
            </a:r>
            <a:r>
              <a:rPr lang="en-US" baseline="-25000" dirty="0" smtClean="0"/>
              <a:t>6</a:t>
            </a:r>
            <a:endParaRPr lang="en-US" dirty="0" smtClean="0"/>
          </a:p>
          <a:p>
            <a:pPr lvl="1"/>
            <a:r>
              <a:rPr lang="en-US" dirty="0" smtClean="0"/>
              <a:t>KO SX and COSE work without b</a:t>
            </a:r>
            <a:r>
              <a:rPr lang="en-US" baseline="-25000" dirty="0" smtClean="0"/>
              <a:t>5</a:t>
            </a:r>
            <a:r>
              <a:rPr lang="en-US" dirty="0" smtClean="0"/>
              <a:t> corrector</a:t>
            </a:r>
          </a:p>
          <a:p>
            <a:pPr lvl="1"/>
            <a:r>
              <a:rPr lang="en-US" dirty="0" smtClean="0"/>
              <a:t>Tune-sweep SX requires </a:t>
            </a:r>
            <a:r>
              <a:rPr lang="en-US" dirty="0"/>
              <a:t>b</a:t>
            </a:r>
            <a:r>
              <a:rPr lang="en-US" baseline="-25000" dirty="0"/>
              <a:t>5</a:t>
            </a:r>
            <a:r>
              <a:rPr lang="en-US" dirty="0"/>
              <a:t> </a:t>
            </a:r>
            <a:r>
              <a:rPr lang="en-US" dirty="0" smtClean="0"/>
              <a:t>corrector, COSE and KO may profit from it</a:t>
            </a:r>
          </a:p>
          <a:p>
            <a:r>
              <a:rPr lang="en-US" dirty="0" smtClean="0"/>
              <a:t>Random error studies with MAD-X indicate robustness</a:t>
            </a:r>
          </a:p>
          <a:p>
            <a:pPr lvl="1"/>
            <a:r>
              <a:rPr lang="en-US" dirty="0" smtClean="0"/>
              <a:t>Optimizer used to determine settings based on single-particle tracking</a:t>
            </a:r>
          </a:p>
          <a:p>
            <a:pPr lvl="1"/>
            <a:r>
              <a:rPr lang="en-US" dirty="0" smtClean="0"/>
              <a:t>Some error estimates may be on the optimistic side, to be redone</a:t>
            </a:r>
          </a:p>
          <a:p>
            <a:r>
              <a:rPr lang="en-US" dirty="0" smtClean="0"/>
              <a:t>Further studies will be based on Xsuite for faster tracking times</a:t>
            </a:r>
          </a:p>
          <a:p>
            <a:pPr lvl="1"/>
            <a:r>
              <a:rPr lang="en-US" dirty="0" smtClean="0"/>
              <a:t>Allows increased statistics and optimization using multi-particle simulations</a:t>
            </a:r>
          </a:p>
          <a:p>
            <a:endParaRPr lang="en-US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486519" y="5721043"/>
            <a:ext cx="8083925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i="1" dirty="0" smtClean="0"/>
              <a:t>Special thanks </a:t>
            </a:r>
            <a:r>
              <a:rPr lang="en-US" sz="1400" i="1" dirty="0"/>
              <a:t>for their invaluable </a:t>
            </a:r>
            <a:r>
              <a:rPr lang="en-US" sz="1400" i="1" dirty="0" smtClean="0"/>
              <a:t>contributions </a:t>
            </a:r>
            <a:r>
              <a:rPr lang="en-US" sz="1400" i="1" dirty="0"/>
              <a:t>go </a:t>
            </a:r>
            <a:r>
              <a:rPr lang="en-US" sz="1400" i="1" dirty="0" smtClean="0"/>
              <a:t>to:</a:t>
            </a:r>
            <a:br>
              <a:rPr lang="en-US" sz="1400" i="1" dirty="0" smtClean="0"/>
            </a:br>
            <a:r>
              <a:rPr lang="en-US" sz="1400" i="1" dirty="0" smtClean="0"/>
              <a:t> B. </a:t>
            </a:r>
            <a:r>
              <a:rPr lang="en-US" sz="1400" i="1" dirty="0"/>
              <a:t>Galnander , Ph. Niedermayer, </a:t>
            </a:r>
            <a:r>
              <a:rPr lang="en-US" sz="1400" i="1" dirty="0" smtClean="0"/>
              <a:t>S. Sorge, and K. Sugita </a:t>
            </a:r>
            <a:endParaRPr lang="de-DE" sz="1400" i="1" dirty="0" smtClean="0"/>
          </a:p>
        </p:txBody>
      </p:sp>
    </p:spTree>
    <p:extLst>
      <p:ext uri="{BB962C8B-B14F-4D97-AF65-F5344CB8AC3E}">
        <p14:creationId xmlns:p14="http://schemas.microsoft.com/office/powerpoint/2010/main" val="1600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your attention!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22565" y="5725559"/>
            <a:ext cx="8211834" cy="652007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 smtClean="0"/>
              <a:t>More info and media</a:t>
            </a:r>
            <a:r>
              <a:rPr lang="en-US" sz="1400" dirty="0"/>
              <a:t>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www.gsi.de/en/researchaccelerators/fair/fair_civil_construction</a:t>
            </a:r>
            <a:endParaRPr lang="de-DE" dirty="0" smtClean="0"/>
          </a:p>
          <a:p>
            <a:pPr marL="0" indent="0" algn="ctr">
              <a:buNone/>
            </a:pPr>
            <a:r>
              <a:rPr lang="en-US" sz="1400" dirty="0" smtClean="0"/>
              <a:t>Drone video </a:t>
            </a:r>
            <a:r>
              <a:rPr lang="en-US" sz="1400" dirty="0"/>
              <a:t>of construction site: </a:t>
            </a: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www.youtube.com/watch?v=tKuXUgJyirQ</a:t>
            </a: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70348" y="1304002"/>
            <a:ext cx="9003304" cy="4229703"/>
            <a:chOff x="70348" y="1669760"/>
            <a:chExt cx="9003304" cy="4229703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70348" y="2007556"/>
              <a:ext cx="9003304" cy="3891907"/>
              <a:chOff x="70348" y="1817309"/>
              <a:chExt cx="9003304" cy="3891907"/>
            </a:xfrm>
          </p:grpSpPr>
          <p:grpSp>
            <p:nvGrpSpPr>
              <p:cNvPr id="17" name="Gruppieren 16"/>
              <p:cNvGrpSpPr/>
              <p:nvPr/>
            </p:nvGrpSpPr>
            <p:grpSpPr>
              <a:xfrm>
                <a:off x="3096729" y="1817309"/>
                <a:ext cx="2950949" cy="3891905"/>
                <a:chOff x="3096729" y="1817309"/>
                <a:chExt cx="2950949" cy="3891905"/>
              </a:xfrm>
            </p:grpSpPr>
            <p:pic>
              <p:nvPicPr>
                <p:cNvPr id="11" name="Grafik 10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2024" b="5303"/>
                <a:stretch/>
              </p:blipFill>
              <p:spPr>
                <a:xfrm>
                  <a:off x="3171737" y="3909214"/>
                  <a:ext cx="2800932" cy="1800000"/>
                </a:xfrm>
                <a:prstGeom prst="rect">
                  <a:avLst/>
                </a:prstGeom>
              </p:spPr>
            </p:pic>
            <p:pic>
              <p:nvPicPr>
                <p:cNvPr id="7" name="Grafik 6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8786" r="5249"/>
                <a:stretch/>
              </p:blipFill>
              <p:spPr>
                <a:xfrm>
                  <a:off x="3096729" y="1817309"/>
                  <a:ext cx="2950949" cy="19080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uppieren 15"/>
              <p:cNvGrpSpPr/>
              <p:nvPr/>
            </p:nvGrpSpPr>
            <p:grpSpPr>
              <a:xfrm>
                <a:off x="70348" y="1817309"/>
                <a:ext cx="2950921" cy="3891905"/>
                <a:chOff x="70348" y="1817309"/>
                <a:chExt cx="2950921" cy="3891905"/>
              </a:xfrm>
            </p:grpSpPr>
            <p:pic>
              <p:nvPicPr>
                <p:cNvPr id="12" name="Grafik 11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2018" t="4254" r="3910" b="3073"/>
                <a:stretch/>
              </p:blipFill>
              <p:spPr>
                <a:xfrm>
                  <a:off x="146145" y="3909214"/>
                  <a:ext cx="2799327" cy="1800000"/>
                </a:xfrm>
                <a:prstGeom prst="rect">
                  <a:avLst/>
                </a:prstGeom>
              </p:spPr>
            </p:pic>
            <p:pic>
              <p:nvPicPr>
                <p:cNvPr id="13" name="Grafik 12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2295" r="-20"/>
                <a:stretch/>
              </p:blipFill>
              <p:spPr>
                <a:xfrm>
                  <a:off x="70348" y="1817309"/>
                  <a:ext cx="2950921" cy="1908000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uppieren 17"/>
              <p:cNvGrpSpPr/>
              <p:nvPr/>
            </p:nvGrpSpPr>
            <p:grpSpPr>
              <a:xfrm>
                <a:off x="6123138" y="1817309"/>
                <a:ext cx="2950514" cy="3891907"/>
                <a:chOff x="6123138" y="1817309"/>
                <a:chExt cx="2950514" cy="3891907"/>
              </a:xfrm>
            </p:grpSpPr>
            <p:pic>
              <p:nvPicPr>
                <p:cNvPr id="10" name="Grafik 9"/>
                <p:cNvPicPr>
                  <a:picLocks noChangeAspect="1"/>
                </p:cNvPicPr>
                <p:nvPr/>
              </p:nvPicPr>
              <p:blipFill rotWithShape="1">
                <a:blip r:embed="rId8"/>
                <a:srcRect r="3961"/>
                <a:stretch/>
              </p:blipFill>
              <p:spPr>
                <a:xfrm>
                  <a:off x="6123138" y="1817309"/>
                  <a:ext cx="2950514" cy="1908000"/>
                </a:xfrm>
                <a:prstGeom prst="rect">
                  <a:avLst/>
                </a:prstGeom>
              </p:spPr>
            </p:pic>
            <p:pic>
              <p:nvPicPr>
                <p:cNvPr id="14" name="Grafik 13"/>
                <p:cNvPicPr>
                  <a:picLocks noChangeAspect="1"/>
                </p:cNvPicPr>
                <p:nvPr/>
              </p:nvPicPr>
              <p:blipFill rotWithShape="1">
                <a:blip r:embed="rId9"/>
                <a:srcRect t="154" r="4407" b="7163"/>
                <a:stretch/>
              </p:blipFill>
              <p:spPr>
                <a:xfrm>
                  <a:off x="6198143" y="3909216"/>
                  <a:ext cx="2800505" cy="1800000"/>
                </a:xfrm>
                <a:prstGeom prst="rect">
                  <a:avLst/>
                </a:prstGeom>
              </p:spPr>
            </p:pic>
          </p:grpSp>
        </p:grpSp>
        <p:sp>
          <p:nvSpPr>
            <p:cNvPr id="20" name="Textfeld 19"/>
            <p:cNvSpPr txBox="1"/>
            <p:nvPr/>
          </p:nvSpPr>
          <p:spPr>
            <a:xfrm>
              <a:off x="2307151" y="1669760"/>
              <a:ext cx="4273927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r>
                <a:rPr lang="en-US" sz="1400" i="1" dirty="0" smtClean="0"/>
                <a:t>Impressions from the ongoing installation of SIS100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914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Contents</a:t>
            </a:r>
            <a:endParaRPr lang="en-US" noProof="0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Recap of status from last WS</a:t>
            </a:r>
          </a:p>
          <a:p>
            <a:pPr lvl="1"/>
            <a:r>
              <a:rPr lang="en-US" dirty="0" smtClean="0"/>
              <a:t>Overview of SIS100</a:t>
            </a:r>
          </a:p>
          <a:p>
            <a:pPr lvl="1"/>
            <a:r>
              <a:rPr lang="en-US" dirty="0" smtClean="0"/>
              <a:t>Magnetic field measurements</a:t>
            </a:r>
          </a:p>
          <a:p>
            <a:pPr lvl="1"/>
            <a:r>
              <a:rPr lang="en-US" dirty="0" smtClean="0"/>
              <a:t>Effect of systematic errors</a:t>
            </a:r>
          </a:p>
          <a:p>
            <a:r>
              <a:rPr lang="en-US" dirty="0" smtClean="0"/>
              <a:t>Modified multipole correctors</a:t>
            </a:r>
          </a:p>
          <a:p>
            <a:r>
              <a:rPr lang="en-US" dirty="0" smtClean="0"/>
              <a:t>SX schemes with field errors</a:t>
            </a:r>
          </a:p>
          <a:p>
            <a:pPr lvl="1"/>
            <a:r>
              <a:rPr lang="en-US" dirty="0" smtClean="0"/>
              <a:t>Modified SX design</a:t>
            </a:r>
          </a:p>
          <a:p>
            <a:pPr lvl="1"/>
            <a:r>
              <a:rPr lang="en-US" dirty="0" smtClean="0"/>
              <a:t>Random error studies</a:t>
            </a:r>
          </a:p>
          <a:p>
            <a:r>
              <a:rPr lang="en-US" smtClean="0"/>
              <a:t>Next steps</a:t>
            </a:r>
            <a:endParaRPr lang="en-US" dirty="0"/>
          </a:p>
          <a:p>
            <a:r>
              <a:rPr lang="en-US" dirty="0" smtClean="0"/>
              <a:t>Summary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57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Reminder: SX schemes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>
          <a:xfrm>
            <a:off x="350324" y="1378072"/>
            <a:ext cx="4038600" cy="4368896"/>
          </a:xfrm>
        </p:spPr>
        <p:txBody>
          <a:bodyPr/>
          <a:lstStyle/>
          <a:p>
            <a:r>
              <a:rPr lang="en-US" dirty="0" smtClean="0"/>
              <a:t>Control of </a:t>
            </a:r>
            <a:r>
              <a:rPr lang="en-US" dirty="0" err="1" smtClean="0"/>
              <a:t>separatrix</a:t>
            </a:r>
            <a:r>
              <a:rPr lang="en-US" dirty="0" smtClean="0"/>
              <a:t> parameters required</a:t>
            </a:r>
          </a:p>
          <a:p>
            <a:pPr lvl="1"/>
            <a:r>
              <a:rPr lang="en-US" dirty="0" smtClean="0"/>
              <a:t>Size and orientation (crossing angle)</a:t>
            </a:r>
          </a:p>
          <a:p>
            <a:pPr lvl="1"/>
            <a:r>
              <a:rPr lang="en-US" dirty="0" smtClean="0"/>
              <a:t>Spiral step and pitch</a:t>
            </a:r>
          </a:p>
          <a:p>
            <a:endParaRPr lang="en-US" dirty="0"/>
          </a:p>
          <a:p>
            <a:r>
              <a:rPr lang="en-US" dirty="0" smtClean="0"/>
              <a:t>Fixing chromaticity, parameters depend on</a:t>
            </a:r>
          </a:p>
          <a:p>
            <a:pPr lvl="1"/>
            <a:r>
              <a:rPr lang="en-US" dirty="0" smtClean="0"/>
              <a:t>Machine tune Q</a:t>
            </a:r>
            <a:r>
              <a:rPr lang="en-US" baseline="-25000" dirty="0" smtClean="0"/>
              <a:t>x,0</a:t>
            </a:r>
            <a:endParaRPr lang="en-US" dirty="0" smtClean="0"/>
          </a:p>
          <a:p>
            <a:pPr lvl="1"/>
            <a:r>
              <a:rPr lang="en-US" dirty="0" smtClean="0"/>
              <a:t>Momentum deviation </a:t>
            </a:r>
            <a:r>
              <a:rPr lang="el-GR" dirty="0" smtClean="0"/>
              <a:t>δ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Comparison of SX schemes</a:t>
            </a:r>
          </a:p>
          <a:p>
            <a:pPr lvl="1"/>
            <a:r>
              <a:rPr lang="en-US" dirty="0" smtClean="0"/>
              <a:t>Quad-driven SX</a:t>
            </a:r>
          </a:p>
          <a:p>
            <a:pPr lvl="2"/>
            <a:r>
              <a:rPr lang="en-US" dirty="0" smtClean="0"/>
              <a:t>2D dependence on Q</a:t>
            </a:r>
            <a:r>
              <a:rPr lang="en-US" baseline="-25000" dirty="0" smtClean="0"/>
              <a:t>x,0</a:t>
            </a:r>
            <a:r>
              <a:rPr lang="en-US" dirty="0" smtClean="0"/>
              <a:t>(t) and </a:t>
            </a:r>
            <a:r>
              <a:rPr lang="el-GR" dirty="0" smtClean="0"/>
              <a:t>δ</a:t>
            </a:r>
            <a:endParaRPr lang="en-US" dirty="0" smtClean="0"/>
          </a:p>
          <a:p>
            <a:pPr lvl="2"/>
            <a:r>
              <a:rPr lang="en-US" dirty="0" smtClean="0"/>
              <a:t>Parameters must be matched for each Q</a:t>
            </a:r>
            <a:r>
              <a:rPr lang="en-US" baseline="-25000" dirty="0" smtClean="0"/>
              <a:t>x,0</a:t>
            </a:r>
            <a:r>
              <a:rPr lang="en-US" dirty="0" smtClean="0"/>
              <a:t> and </a:t>
            </a:r>
            <a:r>
              <a:rPr lang="el-GR" dirty="0"/>
              <a:t>δ</a:t>
            </a:r>
            <a:endParaRPr lang="en-US" dirty="0" smtClean="0"/>
          </a:p>
          <a:p>
            <a:pPr lvl="1"/>
            <a:r>
              <a:rPr lang="en-US" dirty="0" smtClean="0"/>
              <a:t>Transverse knock-out SX</a:t>
            </a:r>
          </a:p>
          <a:p>
            <a:pPr lvl="2"/>
            <a:r>
              <a:rPr lang="en-US" dirty="0" smtClean="0"/>
              <a:t>Fixed Q</a:t>
            </a:r>
            <a:r>
              <a:rPr lang="en-US" baseline="-25000" dirty="0" smtClean="0"/>
              <a:t>x,0</a:t>
            </a:r>
            <a:r>
              <a:rPr lang="en-US" dirty="0" smtClean="0"/>
              <a:t>, matching for </a:t>
            </a:r>
            <a:r>
              <a:rPr lang="el-GR" dirty="0" smtClean="0"/>
              <a:t>δ</a:t>
            </a:r>
            <a:r>
              <a:rPr lang="en-US" dirty="0" smtClean="0"/>
              <a:t> only</a:t>
            </a:r>
          </a:p>
          <a:p>
            <a:pPr lvl="2"/>
            <a:r>
              <a:rPr lang="en-US" dirty="0" smtClean="0"/>
              <a:t>Ideally small difference in </a:t>
            </a:r>
            <a:r>
              <a:rPr lang="en-US" dirty="0" err="1" smtClean="0"/>
              <a:t>separatrix</a:t>
            </a:r>
            <a:r>
              <a:rPr lang="en-US" dirty="0" smtClean="0"/>
              <a:t> sizes</a:t>
            </a:r>
          </a:p>
          <a:p>
            <a:pPr lvl="1"/>
            <a:r>
              <a:rPr lang="en-US" dirty="0" smtClean="0"/>
              <a:t>Momentum-driven SX</a:t>
            </a:r>
          </a:p>
          <a:p>
            <a:pPr lvl="2"/>
            <a:r>
              <a:rPr lang="en-US" dirty="0"/>
              <a:t>Fixed </a:t>
            </a:r>
            <a:r>
              <a:rPr lang="en-US" dirty="0" smtClean="0"/>
              <a:t>Q</a:t>
            </a:r>
            <a:r>
              <a:rPr lang="en-US" baseline="-25000" dirty="0" smtClean="0"/>
              <a:t>x,0</a:t>
            </a:r>
            <a:r>
              <a:rPr lang="en-US" dirty="0" smtClean="0"/>
              <a:t>, </a:t>
            </a:r>
            <a:r>
              <a:rPr lang="en-US" dirty="0"/>
              <a:t>matching for </a:t>
            </a:r>
            <a:r>
              <a:rPr lang="el-GR" dirty="0"/>
              <a:t>δ</a:t>
            </a:r>
            <a:r>
              <a:rPr lang="en-US" dirty="0"/>
              <a:t> only</a:t>
            </a:r>
          </a:p>
          <a:p>
            <a:pPr lvl="2"/>
            <a:r>
              <a:rPr lang="en-US" dirty="0" err="1" smtClean="0"/>
              <a:t>Separatrix</a:t>
            </a:r>
            <a:r>
              <a:rPr lang="en-US" dirty="0" smtClean="0"/>
              <a:t> sizes must vary down to zero</a:t>
            </a:r>
          </a:p>
        </p:txBody>
      </p:sp>
      <p:grpSp>
        <p:nvGrpSpPr>
          <p:cNvPr id="124" name="Gruppieren 123"/>
          <p:cNvGrpSpPr/>
          <p:nvPr/>
        </p:nvGrpSpPr>
        <p:grpSpPr>
          <a:xfrm>
            <a:off x="5835647" y="1364781"/>
            <a:ext cx="2580703" cy="1638249"/>
            <a:chOff x="5835647" y="1364781"/>
            <a:chExt cx="2580703" cy="1638249"/>
          </a:xfrm>
        </p:grpSpPr>
        <p:grpSp>
          <p:nvGrpSpPr>
            <p:cNvPr id="122" name="Gruppieren 121"/>
            <p:cNvGrpSpPr/>
            <p:nvPr/>
          </p:nvGrpSpPr>
          <p:grpSpPr>
            <a:xfrm>
              <a:off x="5835647" y="1383030"/>
              <a:ext cx="2580703" cy="1620000"/>
              <a:chOff x="5835647" y="1276350"/>
              <a:chExt cx="2580703" cy="1620000"/>
            </a:xfrm>
          </p:grpSpPr>
          <p:grpSp>
            <p:nvGrpSpPr>
              <p:cNvPr id="43" name="Gruppieren 42"/>
              <p:cNvGrpSpPr/>
              <p:nvPr/>
            </p:nvGrpSpPr>
            <p:grpSpPr>
              <a:xfrm>
                <a:off x="5835647" y="1276350"/>
                <a:ext cx="2580703" cy="1620000"/>
                <a:chOff x="5835647" y="1276350"/>
                <a:chExt cx="2580703" cy="1620000"/>
              </a:xfrm>
            </p:grpSpPr>
            <p:sp>
              <p:nvSpPr>
                <p:cNvPr id="13" name="Freihandform 12"/>
                <p:cNvSpPr/>
                <p:nvPr/>
              </p:nvSpPr>
              <p:spPr>
                <a:xfrm>
                  <a:off x="5835647" y="1408430"/>
                  <a:ext cx="154803" cy="1346200"/>
                </a:xfrm>
                <a:custGeom>
                  <a:avLst/>
                  <a:gdLst>
                    <a:gd name="connsiteX0" fmla="*/ 152434 w 165134"/>
                    <a:gd name="connsiteY0" fmla="*/ 0 h 1346200"/>
                    <a:gd name="connsiteX1" fmla="*/ 114334 w 165134"/>
                    <a:gd name="connsiteY1" fmla="*/ 273050 h 1346200"/>
                    <a:gd name="connsiteX2" fmla="*/ 114334 w 165134"/>
                    <a:gd name="connsiteY2" fmla="*/ 273050 h 1346200"/>
                    <a:gd name="connsiteX3" fmla="*/ 34 w 165134"/>
                    <a:gd name="connsiteY3" fmla="*/ 673100 h 1346200"/>
                    <a:gd name="connsiteX4" fmla="*/ 127034 w 165134"/>
                    <a:gd name="connsiteY4" fmla="*/ 1130300 h 1346200"/>
                    <a:gd name="connsiteX5" fmla="*/ 165134 w 165134"/>
                    <a:gd name="connsiteY5" fmla="*/ 1346200 h 1346200"/>
                    <a:gd name="connsiteX0" fmla="*/ 152475 w 165175"/>
                    <a:gd name="connsiteY0" fmla="*/ 0 h 1346200"/>
                    <a:gd name="connsiteX1" fmla="*/ 114375 w 165175"/>
                    <a:gd name="connsiteY1" fmla="*/ 273050 h 1346200"/>
                    <a:gd name="connsiteX2" fmla="*/ 114375 w 165175"/>
                    <a:gd name="connsiteY2" fmla="*/ 273050 h 1346200"/>
                    <a:gd name="connsiteX3" fmla="*/ 75 w 165175"/>
                    <a:gd name="connsiteY3" fmla="*/ 673100 h 1346200"/>
                    <a:gd name="connsiteX4" fmla="*/ 133425 w 165175"/>
                    <a:gd name="connsiteY4" fmla="*/ 1168400 h 1346200"/>
                    <a:gd name="connsiteX5" fmla="*/ 165175 w 165175"/>
                    <a:gd name="connsiteY5" fmla="*/ 1346200 h 1346200"/>
                    <a:gd name="connsiteX0" fmla="*/ 152475 w 165175"/>
                    <a:gd name="connsiteY0" fmla="*/ 0 h 1346200"/>
                    <a:gd name="connsiteX1" fmla="*/ 114375 w 165175"/>
                    <a:gd name="connsiteY1" fmla="*/ 273050 h 1346200"/>
                    <a:gd name="connsiteX2" fmla="*/ 114375 w 165175"/>
                    <a:gd name="connsiteY2" fmla="*/ 273050 h 1346200"/>
                    <a:gd name="connsiteX3" fmla="*/ 75 w 165175"/>
                    <a:gd name="connsiteY3" fmla="*/ 673100 h 1346200"/>
                    <a:gd name="connsiteX4" fmla="*/ 133425 w 165175"/>
                    <a:gd name="connsiteY4" fmla="*/ 1168400 h 1346200"/>
                    <a:gd name="connsiteX5" fmla="*/ 165175 w 165175"/>
                    <a:gd name="connsiteY5" fmla="*/ 1346200 h 1346200"/>
                    <a:gd name="connsiteX0" fmla="*/ 152475 w 165175"/>
                    <a:gd name="connsiteY0" fmla="*/ 0 h 1346200"/>
                    <a:gd name="connsiteX1" fmla="*/ 114375 w 165175"/>
                    <a:gd name="connsiteY1" fmla="*/ 273050 h 1346200"/>
                    <a:gd name="connsiteX2" fmla="*/ 114375 w 165175"/>
                    <a:gd name="connsiteY2" fmla="*/ 273050 h 1346200"/>
                    <a:gd name="connsiteX3" fmla="*/ 75 w 165175"/>
                    <a:gd name="connsiteY3" fmla="*/ 673100 h 1346200"/>
                    <a:gd name="connsiteX4" fmla="*/ 133425 w 165175"/>
                    <a:gd name="connsiteY4" fmla="*/ 1168400 h 1346200"/>
                    <a:gd name="connsiteX5" fmla="*/ 165175 w 165175"/>
                    <a:gd name="connsiteY5" fmla="*/ 1346200 h 1346200"/>
                    <a:gd name="connsiteX0" fmla="*/ 152475 w 165175"/>
                    <a:gd name="connsiteY0" fmla="*/ 0 h 1346200"/>
                    <a:gd name="connsiteX1" fmla="*/ 114375 w 165175"/>
                    <a:gd name="connsiteY1" fmla="*/ 273050 h 1346200"/>
                    <a:gd name="connsiteX2" fmla="*/ 114375 w 165175"/>
                    <a:gd name="connsiteY2" fmla="*/ 273050 h 1346200"/>
                    <a:gd name="connsiteX3" fmla="*/ 75 w 165175"/>
                    <a:gd name="connsiteY3" fmla="*/ 673100 h 1346200"/>
                    <a:gd name="connsiteX4" fmla="*/ 133425 w 165175"/>
                    <a:gd name="connsiteY4" fmla="*/ 1168400 h 1346200"/>
                    <a:gd name="connsiteX5" fmla="*/ 165175 w 165175"/>
                    <a:gd name="connsiteY5" fmla="*/ 1346200 h 1346200"/>
                    <a:gd name="connsiteX0" fmla="*/ 152475 w 165175"/>
                    <a:gd name="connsiteY0" fmla="*/ 0 h 1346200"/>
                    <a:gd name="connsiteX1" fmla="*/ 114375 w 165175"/>
                    <a:gd name="connsiteY1" fmla="*/ 273050 h 1346200"/>
                    <a:gd name="connsiteX2" fmla="*/ 114375 w 165175"/>
                    <a:gd name="connsiteY2" fmla="*/ 273050 h 1346200"/>
                    <a:gd name="connsiteX3" fmla="*/ 75 w 165175"/>
                    <a:gd name="connsiteY3" fmla="*/ 673100 h 1346200"/>
                    <a:gd name="connsiteX4" fmla="*/ 133425 w 165175"/>
                    <a:gd name="connsiteY4" fmla="*/ 1168400 h 1346200"/>
                    <a:gd name="connsiteX5" fmla="*/ 165175 w 165175"/>
                    <a:gd name="connsiteY5" fmla="*/ 1346200 h 1346200"/>
                    <a:gd name="connsiteX0" fmla="*/ 152402 w 165102"/>
                    <a:gd name="connsiteY0" fmla="*/ 0 h 1346200"/>
                    <a:gd name="connsiteX1" fmla="*/ 114302 w 165102"/>
                    <a:gd name="connsiteY1" fmla="*/ 273050 h 1346200"/>
                    <a:gd name="connsiteX2" fmla="*/ 135733 w 165102"/>
                    <a:gd name="connsiteY2" fmla="*/ 189707 h 1346200"/>
                    <a:gd name="connsiteX3" fmla="*/ 2 w 165102"/>
                    <a:gd name="connsiteY3" fmla="*/ 673100 h 1346200"/>
                    <a:gd name="connsiteX4" fmla="*/ 133352 w 165102"/>
                    <a:gd name="connsiteY4" fmla="*/ 1168400 h 1346200"/>
                    <a:gd name="connsiteX5" fmla="*/ 165102 w 165102"/>
                    <a:gd name="connsiteY5" fmla="*/ 1346200 h 1346200"/>
                    <a:gd name="connsiteX0" fmla="*/ 152402 w 193586"/>
                    <a:gd name="connsiteY0" fmla="*/ 0 h 1346200"/>
                    <a:gd name="connsiteX1" fmla="*/ 114302 w 193586"/>
                    <a:gd name="connsiteY1" fmla="*/ 273050 h 1346200"/>
                    <a:gd name="connsiteX2" fmla="*/ 135733 w 193586"/>
                    <a:gd name="connsiteY2" fmla="*/ 189707 h 1346200"/>
                    <a:gd name="connsiteX3" fmla="*/ 2 w 193586"/>
                    <a:gd name="connsiteY3" fmla="*/ 673100 h 1346200"/>
                    <a:gd name="connsiteX4" fmla="*/ 133352 w 193586"/>
                    <a:gd name="connsiteY4" fmla="*/ 1168400 h 1346200"/>
                    <a:gd name="connsiteX5" fmla="*/ 165102 w 193586"/>
                    <a:gd name="connsiteY5" fmla="*/ 1346200 h 1346200"/>
                    <a:gd name="connsiteX0" fmla="*/ 152402 w 165102"/>
                    <a:gd name="connsiteY0" fmla="*/ 0 h 1346200"/>
                    <a:gd name="connsiteX1" fmla="*/ 135733 w 165102"/>
                    <a:gd name="connsiteY1" fmla="*/ 189707 h 1346200"/>
                    <a:gd name="connsiteX2" fmla="*/ 2 w 165102"/>
                    <a:gd name="connsiteY2" fmla="*/ 673100 h 1346200"/>
                    <a:gd name="connsiteX3" fmla="*/ 133352 w 165102"/>
                    <a:gd name="connsiteY3" fmla="*/ 1168400 h 1346200"/>
                    <a:gd name="connsiteX4" fmla="*/ 165102 w 165102"/>
                    <a:gd name="connsiteY4" fmla="*/ 1346200 h 1346200"/>
                    <a:gd name="connsiteX0" fmla="*/ 152402 w 165102"/>
                    <a:gd name="connsiteY0" fmla="*/ 0 h 1346200"/>
                    <a:gd name="connsiteX1" fmla="*/ 135733 w 165102"/>
                    <a:gd name="connsiteY1" fmla="*/ 189707 h 1346200"/>
                    <a:gd name="connsiteX2" fmla="*/ 2 w 165102"/>
                    <a:gd name="connsiteY2" fmla="*/ 673100 h 1346200"/>
                    <a:gd name="connsiteX3" fmla="*/ 133352 w 165102"/>
                    <a:gd name="connsiteY3" fmla="*/ 1168400 h 1346200"/>
                    <a:gd name="connsiteX4" fmla="*/ 165102 w 165102"/>
                    <a:gd name="connsiteY4" fmla="*/ 1346200 h 1346200"/>
                    <a:gd name="connsiteX0" fmla="*/ 152402 w 168704"/>
                    <a:gd name="connsiteY0" fmla="*/ 0 h 1346200"/>
                    <a:gd name="connsiteX1" fmla="*/ 135733 w 168704"/>
                    <a:gd name="connsiteY1" fmla="*/ 189707 h 1346200"/>
                    <a:gd name="connsiteX2" fmla="*/ 2 w 168704"/>
                    <a:gd name="connsiteY2" fmla="*/ 673100 h 1346200"/>
                    <a:gd name="connsiteX3" fmla="*/ 133352 w 168704"/>
                    <a:gd name="connsiteY3" fmla="*/ 1168400 h 1346200"/>
                    <a:gd name="connsiteX4" fmla="*/ 165102 w 168704"/>
                    <a:gd name="connsiteY4" fmla="*/ 1346200 h 1346200"/>
                    <a:gd name="connsiteX0" fmla="*/ 152402 w 157727"/>
                    <a:gd name="connsiteY0" fmla="*/ 0 h 1346200"/>
                    <a:gd name="connsiteX1" fmla="*/ 135733 w 157727"/>
                    <a:gd name="connsiteY1" fmla="*/ 189707 h 1346200"/>
                    <a:gd name="connsiteX2" fmla="*/ 2 w 157727"/>
                    <a:gd name="connsiteY2" fmla="*/ 673100 h 1346200"/>
                    <a:gd name="connsiteX3" fmla="*/ 133352 w 157727"/>
                    <a:gd name="connsiteY3" fmla="*/ 1168400 h 1346200"/>
                    <a:gd name="connsiteX4" fmla="*/ 153196 w 157727"/>
                    <a:gd name="connsiteY4" fmla="*/ 1346200 h 1346200"/>
                    <a:gd name="connsiteX0" fmla="*/ 152402 w 154556"/>
                    <a:gd name="connsiteY0" fmla="*/ 0 h 1346200"/>
                    <a:gd name="connsiteX1" fmla="*/ 135733 w 154556"/>
                    <a:gd name="connsiteY1" fmla="*/ 189707 h 1346200"/>
                    <a:gd name="connsiteX2" fmla="*/ 2 w 154556"/>
                    <a:gd name="connsiteY2" fmla="*/ 673100 h 1346200"/>
                    <a:gd name="connsiteX3" fmla="*/ 133352 w 154556"/>
                    <a:gd name="connsiteY3" fmla="*/ 1168400 h 1346200"/>
                    <a:gd name="connsiteX4" fmla="*/ 153196 w 154556"/>
                    <a:gd name="connsiteY4" fmla="*/ 1346200 h 1346200"/>
                    <a:gd name="connsiteX0" fmla="*/ 152402 w 154134"/>
                    <a:gd name="connsiteY0" fmla="*/ 0 h 1346200"/>
                    <a:gd name="connsiteX1" fmla="*/ 135733 w 154134"/>
                    <a:gd name="connsiteY1" fmla="*/ 189707 h 1346200"/>
                    <a:gd name="connsiteX2" fmla="*/ 2 w 154134"/>
                    <a:gd name="connsiteY2" fmla="*/ 673100 h 1346200"/>
                    <a:gd name="connsiteX3" fmla="*/ 133352 w 154134"/>
                    <a:gd name="connsiteY3" fmla="*/ 1168400 h 1346200"/>
                    <a:gd name="connsiteX4" fmla="*/ 153196 w 154134"/>
                    <a:gd name="connsiteY4" fmla="*/ 1346200 h 1346200"/>
                    <a:gd name="connsiteX0" fmla="*/ 152402 w 154134"/>
                    <a:gd name="connsiteY0" fmla="*/ 0 h 1346200"/>
                    <a:gd name="connsiteX1" fmla="*/ 135733 w 154134"/>
                    <a:gd name="connsiteY1" fmla="*/ 189707 h 1346200"/>
                    <a:gd name="connsiteX2" fmla="*/ 2 w 154134"/>
                    <a:gd name="connsiteY2" fmla="*/ 673100 h 1346200"/>
                    <a:gd name="connsiteX3" fmla="*/ 133352 w 154134"/>
                    <a:gd name="connsiteY3" fmla="*/ 1168400 h 1346200"/>
                    <a:gd name="connsiteX4" fmla="*/ 153196 w 154134"/>
                    <a:gd name="connsiteY4" fmla="*/ 1346200 h 1346200"/>
                    <a:gd name="connsiteX0" fmla="*/ 152402 w 153648"/>
                    <a:gd name="connsiteY0" fmla="*/ 0 h 1346200"/>
                    <a:gd name="connsiteX1" fmla="*/ 135733 w 153648"/>
                    <a:gd name="connsiteY1" fmla="*/ 189707 h 1346200"/>
                    <a:gd name="connsiteX2" fmla="*/ 2 w 153648"/>
                    <a:gd name="connsiteY2" fmla="*/ 673100 h 1346200"/>
                    <a:gd name="connsiteX3" fmla="*/ 133352 w 153648"/>
                    <a:gd name="connsiteY3" fmla="*/ 1168400 h 1346200"/>
                    <a:gd name="connsiteX4" fmla="*/ 153196 w 153648"/>
                    <a:gd name="connsiteY4" fmla="*/ 1346200 h 1346200"/>
                    <a:gd name="connsiteX0" fmla="*/ 152402 w 153648"/>
                    <a:gd name="connsiteY0" fmla="*/ 0 h 1346200"/>
                    <a:gd name="connsiteX1" fmla="*/ 135733 w 153648"/>
                    <a:gd name="connsiteY1" fmla="*/ 189707 h 1346200"/>
                    <a:gd name="connsiteX2" fmla="*/ 2 w 153648"/>
                    <a:gd name="connsiteY2" fmla="*/ 673100 h 1346200"/>
                    <a:gd name="connsiteX3" fmla="*/ 133352 w 153648"/>
                    <a:gd name="connsiteY3" fmla="*/ 1168400 h 1346200"/>
                    <a:gd name="connsiteX4" fmla="*/ 153196 w 153648"/>
                    <a:gd name="connsiteY4" fmla="*/ 1346200 h 1346200"/>
                    <a:gd name="connsiteX0" fmla="*/ 152402 w 154524"/>
                    <a:gd name="connsiteY0" fmla="*/ 0 h 1346200"/>
                    <a:gd name="connsiteX1" fmla="*/ 135733 w 154524"/>
                    <a:gd name="connsiteY1" fmla="*/ 189707 h 1346200"/>
                    <a:gd name="connsiteX2" fmla="*/ 2 w 154524"/>
                    <a:gd name="connsiteY2" fmla="*/ 673100 h 1346200"/>
                    <a:gd name="connsiteX3" fmla="*/ 133352 w 154524"/>
                    <a:gd name="connsiteY3" fmla="*/ 1168400 h 1346200"/>
                    <a:gd name="connsiteX4" fmla="*/ 153196 w 154524"/>
                    <a:gd name="connsiteY4" fmla="*/ 1346200 h 1346200"/>
                    <a:gd name="connsiteX0" fmla="*/ 152402 w 154524"/>
                    <a:gd name="connsiteY0" fmla="*/ 0 h 1346200"/>
                    <a:gd name="connsiteX1" fmla="*/ 135733 w 154524"/>
                    <a:gd name="connsiteY1" fmla="*/ 189707 h 1346200"/>
                    <a:gd name="connsiteX2" fmla="*/ 2 w 154524"/>
                    <a:gd name="connsiteY2" fmla="*/ 673100 h 1346200"/>
                    <a:gd name="connsiteX3" fmla="*/ 133352 w 154524"/>
                    <a:gd name="connsiteY3" fmla="*/ 1168400 h 1346200"/>
                    <a:gd name="connsiteX4" fmla="*/ 153196 w 154524"/>
                    <a:gd name="connsiteY4" fmla="*/ 1346200 h 1346200"/>
                    <a:gd name="connsiteX0" fmla="*/ 152402 w 154803"/>
                    <a:gd name="connsiteY0" fmla="*/ 0 h 1346200"/>
                    <a:gd name="connsiteX1" fmla="*/ 135733 w 154803"/>
                    <a:gd name="connsiteY1" fmla="*/ 189707 h 1346200"/>
                    <a:gd name="connsiteX2" fmla="*/ 2 w 154803"/>
                    <a:gd name="connsiteY2" fmla="*/ 673100 h 1346200"/>
                    <a:gd name="connsiteX3" fmla="*/ 133352 w 154803"/>
                    <a:gd name="connsiteY3" fmla="*/ 1168400 h 1346200"/>
                    <a:gd name="connsiteX4" fmla="*/ 153196 w 154803"/>
                    <a:gd name="connsiteY4" fmla="*/ 1346200 h 1346200"/>
                    <a:gd name="connsiteX0" fmla="*/ 152402 w 154803"/>
                    <a:gd name="connsiteY0" fmla="*/ 0 h 1346200"/>
                    <a:gd name="connsiteX1" fmla="*/ 135733 w 154803"/>
                    <a:gd name="connsiteY1" fmla="*/ 189707 h 1346200"/>
                    <a:gd name="connsiteX2" fmla="*/ 2 w 154803"/>
                    <a:gd name="connsiteY2" fmla="*/ 673100 h 1346200"/>
                    <a:gd name="connsiteX3" fmla="*/ 133352 w 154803"/>
                    <a:gd name="connsiteY3" fmla="*/ 1168400 h 1346200"/>
                    <a:gd name="connsiteX4" fmla="*/ 153196 w 154803"/>
                    <a:gd name="connsiteY4" fmla="*/ 1346200 h 1346200"/>
                    <a:gd name="connsiteX0" fmla="*/ 152402 w 154803"/>
                    <a:gd name="connsiteY0" fmla="*/ 0 h 1346200"/>
                    <a:gd name="connsiteX1" fmla="*/ 135733 w 154803"/>
                    <a:gd name="connsiteY1" fmla="*/ 189707 h 1346200"/>
                    <a:gd name="connsiteX2" fmla="*/ 2 w 154803"/>
                    <a:gd name="connsiteY2" fmla="*/ 673100 h 1346200"/>
                    <a:gd name="connsiteX3" fmla="*/ 133352 w 154803"/>
                    <a:gd name="connsiteY3" fmla="*/ 1168400 h 1346200"/>
                    <a:gd name="connsiteX4" fmla="*/ 153196 w 154803"/>
                    <a:gd name="connsiteY4" fmla="*/ 1346200 h 1346200"/>
                    <a:gd name="connsiteX0" fmla="*/ 152402 w 154803"/>
                    <a:gd name="connsiteY0" fmla="*/ 0 h 1346200"/>
                    <a:gd name="connsiteX1" fmla="*/ 135733 w 154803"/>
                    <a:gd name="connsiteY1" fmla="*/ 189707 h 1346200"/>
                    <a:gd name="connsiteX2" fmla="*/ 2 w 154803"/>
                    <a:gd name="connsiteY2" fmla="*/ 673100 h 1346200"/>
                    <a:gd name="connsiteX3" fmla="*/ 133352 w 154803"/>
                    <a:gd name="connsiteY3" fmla="*/ 1168400 h 1346200"/>
                    <a:gd name="connsiteX4" fmla="*/ 153196 w 154803"/>
                    <a:gd name="connsiteY4" fmla="*/ 1346200 h 134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803" h="1346200">
                      <a:moveTo>
                        <a:pt x="152402" y="0"/>
                      </a:moveTo>
                      <a:cubicBezTo>
                        <a:pt x="156073" y="41903"/>
                        <a:pt x="146845" y="113243"/>
                        <a:pt x="135733" y="189707"/>
                      </a:cubicBezTo>
                      <a:cubicBezTo>
                        <a:pt x="124621" y="266171"/>
                        <a:pt x="399" y="509985"/>
                        <a:pt x="2" y="673100"/>
                      </a:cubicBezTo>
                      <a:cubicBezTo>
                        <a:pt x="-395" y="836215"/>
                        <a:pt x="112584" y="1099078"/>
                        <a:pt x="133352" y="1168400"/>
                      </a:cubicBezTo>
                      <a:cubicBezTo>
                        <a:pt x="154120" y="1237722"/>
                        <a:pt x="157430" y="1287463"/>
                        <a:pt x="153196" y="1346200"/>
                      </a:cubicBezTo>
                    </a:path>
                  </a:pathLst>
                </a:custGeom>
                <a:solidFill>
                  <a:schemeClr val="accent1">
                    <a:alpha val="40000"/>
                  </a:schemeClr>
                </a:solidFill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42" name="Gruppieren 41"/>
                <p:cNvGrpSpPr/>
                <p:nvPr/>
              </p:nvGrpSpPr>
              <p:grpSpPr>
                <a:xfrm>
                  <a:off x="5839690" y="1276350"/>
                  <a:ext cx="2576660" cy="1620000"/>
                  <a:chOff x="5839690" y="1276350"/>
                  <a:chExt cx="2576660" cy="1620000"/>
                </a:xfrm>
              </p:grpSpPr>
              <p:grpSp>
                <p:nvGrpSpPr>
                  <p:cNvPr id="41" name="Gruppieren 40"/>
                  <p:cNvGrpSpPr/>
                  <p:nvPr/>
                </p:nvGrpSpPr>
                <p:grpSpPr>
                  <a:xfrm>
                    <a:off x="5839690" y="1276350"/>
                    <a:ext cx="152400" cy="1620000"/>
                    <a:chOff x="5839690" y="1276350"/>
                    <a:chExt cx="152400" cy="1620000"/>
                  </a:xfrm>
                </p:grpSpPr>
                <p:cxnSp>
                  <p:nvCxnSpPr>
                    <p:cNvPr id="9" name="Gerade Verbindung mit Pfeil 8"/>
                    <p:cNvCxnSpPr/>
                    <p:nvPr/>
                  </p:nvCxnSpPr>
                  <p:spPr>
                    <a:xfrm flipV="1">
                      <a:off x="5992090" y="1276350"/>
                      <a:ext cx="0" cy="1620000"/>
                    </a:xfrm>
                    <a:prstGeom prst="straightConnector1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headEnd type="none" w="sm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6" name="Textfeld 15"/>
                        <p:cNvSpPr txBox="1"/>
                        <p:nvPr/>
                      </p:nvSpPr>
                      <p:spPr>
                        <a:xfrm>
                          <a:off x="5839690" y="1328433"/>
                          <a:ext cx="109197" cy="153888"/>
                        </a:xfrm>
                        <a:prstGeom prst="rect">
                          <a:avLst/>
                        </a:prstGeom>
                      </p:spPr>
                      <p:txBody>
                        <a:bodyPr vert="horz" wrap="none" lIns="0" tIns="0" rIns="0" bIns="0" rtlCol="0" anchor="t">
                          <a:spAutoFit/>
                        </a:bodyPr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1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oMath>
                            </m:oMathPara>
                          </a14:m>
                          <a:endParaRPr lang="de-DE" dirty="0" smtClean="0"/>
                        </a:p>
                      </p:txBody>
                    </p:sp>
                  </mc:Choice>
                  <mc:Fallback xmlns="">
                    <p:sp>
                      <p:nvSpPr>
                        <p:cNvPr id="16" name="Textfeld 15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839690" y="1328433"/>
                          <a:ext cx="109197" cy="153888"/>
                        </a:xfrm>
                        <a:prstGeom prst="rect">
                          <a:avLst/>
                        </a:prstGeom>
                        <a:blipFill>
                          <a:blip r:embed="rId2"/>
                          <a:stretch>
                            <a:fillRect l="-27778" r="-22222" b="-7692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de-DE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40" name="Gruppieren 39"/>
                  <p:cNvGrpSpPr/>
                  <p:nvPr/>
                </p:nvGrpSpPr>
                <p:grpSpPr>
                  <a:xfrm>
                    <a:off x="5839690" y="2081530"/>
                    <a:ext cx="2576660" cy="228056"/>
                    <a:chOff x="5839690" y="2081530"/>
                    <a:chExt cx="2576660" cy="228056"/>
                  </a:xfrm>
                </p:grpSpPr>
                <p:cxnSp>
                  <p:nvCxnSpPr>
                    <p:cNvPr id="8" name="Gerade Verbindung mit Pfeil 7"/>
                    <p:cNvCxnSpPr/>
                    <p:nvPr/>
                  </p:nvCxnSpPr>
                  <p:spPr>
                    <a:xfrm>
                      <a:off x="5839690" y="2081530"/>
                      <a:ext cx="2556000" cy="0"/>
                    </a:xfrm>
                    <a:prstGeom prst="straightConnector1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headEnd type="none" w="sm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5" name="Textfeld 14"/>
                        <p:cNvSpPr txBox="1"/>
                        <p:nvPr/>
                      </p:nvSpPr>
                      <p:spPr>
                        <a:xfrm>
                          <a:off x="7862737" y="2155120"/>
                          <a:ext cx="553613" cy="154466"/>
                        </a:xfrm>
                        <a:prstGeom prst="rect">
                          <a:avLst/>
                        </a:prstGeom>
                      </p:spPr>
                      <p:txBody>
                        <a:bodyPr vert="horz" wrap="none" lIns="0" tIns="0" rIns="0" bIns="0" rtlCol="0" anchor="t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1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l-GR" sz="1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l-GR" sz="1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l-GR" sz="1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l-GR" sz="10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de-DE" sz="1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rad>
                              </m:oMath>
                            </m:oMathPara>
                          </a14:m>
                          <a:endParaRPr lang="de-DE" dirty="0" smtClean="0"/>
                        </a:p>
                      </p:txBody>
                    </p:sp>
                  </mc:Choice>
                  <mc:Fallback xmlns="">
                    <p:sp>
                      <p:nvSpPr>
                        <p:cNvPr id="15" name="Textfeld 14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862737" y="2155120"/>
                          <a:ext cx="553613" cy="154466"/>
                        </a:xfrm>
                        <a:prstGeom prst="rect">
                          <a:avLst/>
                        </a:prstGeom>
                        <a:blipFill>
                          <a:blip r:embed="rId3"/>
                          <a:stretch>
                            <a:fillRect l="-5495" b="-36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de-DE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</p:grpSp>
          <p:sp>
            <p:nvSpPr>
              <p:cNvPr id="81" name="Rechteck 80"/>
              <p:cNvSpPr/>
              <p:nvPr/>
            </p:nvSpPr>
            <p:spPr>
              <a:xfrm>
                <a:off x="5990450" y="1554480"/>
                <a:ext cx="1850531" cy="1080000"/>
              </a:xfrm>
              <a:prstGeom prst="rect">
                <a:avLst/>
              </a:prstGeom>
              <a:solidFill>
                <a:srgbClr val="FFCC66">
                  <a:alpha val="8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cxnSp>
            <p:nvCxnSpPr>
              <p:cNvPr id="83" name="Gerader Verbinder 82"/>
              <p:cNvCxnSpPr/>
              <p:nvPr/>
            </p:nvCxnSpPr>
            <p:spPr>
              <a:xfrm flipH="1">
                <a:off x="6217410" y="1554480"/>
                <a:ext cx="1414411" cy="1087968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r Verbinder 86"/>
              <p:cNvCxnSpPr/>
              <p:nvPr/>
            </p:nvCxnSpPr>
            <p:spPr>
              <a:xfrm flipH="1">
                <a:off x="5996134" y="1563586"/>
                <a:ext cx="1134221" cy="87120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r Verbinder 88"/>
              <p:cNvCxnSpPr/>
              <p:nvPr/>
            </p:nvCxnSpPr>
            <p:spPr>
              <a:xfrm flipH="1">
                <a:off x="6697175" y="1768965"/>
                <a:ext cx="1134221" cy="87120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r Verbinder 89"/>
              <p:cNvCxnSpPr/>
              <p:nvPr/>
            </p:nvCxnSpPr>
            <p:spPr>
              <a:xfrm flipH="1">
                <a:off x="7146029" y="2102100"/>
                <a:ext cx="694952" cy="53280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r Verbinder 91"/>
              <p:cNvCxnSpPr/>
              <p:nvPr/>
            </p:nvCxnSpPr>
            <p:spPr>
              <a:xfrm flipH="1">
                <a:off x="5979895" y="1546440"/>
                <a:ext cx="694952" cy="53280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r Verbinder 92"/>
              <p:cNvCxnSpPr>
                <a:cxnSpLocks noChangeAspect="1"/>
              </p:cNvCxnSpPr>
              <p:nvPr/>
            </p:nvCxnSpPr>
            <p:spPr>
              <a:xfrm flipH="1">
                <a:off x="5979900" y="1554481"/>
                <a:ext cx="249529" cy="191305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r Verbinder 93"/>
              <p:cNvCxnSpPr>
                <a:cxnSpLocks noChangeAspect="1"/>
              </p:cNvCxnSpPr>
              <p:nvPr/>
            </p:nvCxnSpPr>
            <p:spPr>
              <a:xfrm flipH="1">
                <a:off x="7587189" y="2454112"/>
                <a:ext cx="249529" cy="191305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Gerade Verbindung mit Pfeil 95"/>
              <p:cNvCxnSpPr/>
              <p:nvPr/>
            </p:nvCxnSpPr>
            <p:spPr>
              <a:xfrm flipH="1" flipV="1">
                <a:off x="7417126" y="2126063"/>
                <a:ext cx="410737" cy="515243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Textfeld 99"/>
                  <p:cNvSpPr txBox="1"/>
                  <p:nvPr/>
                </p:nvSpPr>
                <p:spPr>
                  <a:xfrm>
                    <a:off x="7362790" y="2656981"/>
                    <a:ext cx="515334" cy="168636"/>
                  </a:xfrm>
                  <a:prstGeom prst="rect">
                    <a:avLst/>
                  </a:prstGeom>
                </p:spPr>
                <p:txBody>
                  <a:bodyPr vert="horz" wrap="none" lIns="0" tIns="0" rIns="0" bIns="0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l-GR" sz="105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l-GR" sz="105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05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05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  <m:r>
                            <a:rPr lang="en-US" sz="105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05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05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de-DE" sz="1050" dirty="0">
                      <a:solidFill>
                        <a:schemeClr val="accent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0" name="Textfeld 9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62790" y="2656981"/>
                    <a:ext cx="515334" cy="16863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5952" r="-9524" b="-3214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3" name="Textfeld 122"/>
            <p:cNvSpPr txBox="1">
              <a:spLocks noChangeArrowheads="1"/>
            </p:cNvSpPr>
            <p:nvPr/>
          </p:nvSpPr>
          <p:spPr bwMode="auto">
            <a:xfrm>
              <a:off x="6492109" y="1364781"/>
              <a:ext cx="1144865" cy="219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Tune-sweep SX</a:t>
              </a:r>
              <a:endParaRPr lang="de-DE" sz="1050" dirty="0" smtClean="0"/>
            </a:p>
          </p:txBody>
        </p:sp>
      </p:grpSp>
      <p:sp>
        <p:nvSpPr>
          <p:cNvPr id="129" name="Textfeld 128"/>
          <p:cNvSpPr txBox="1"/>
          <p:nvPr/>
        </p:nvSpPr>
        <p:spPr>
          <a:xfrm>
            <a:off x="347003" y="5772366"/>
            <a:ext cx="4396451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For SIS100, KO and </a:t>
            </a:r>
            <a:r>
              <a:rPr lang="el-GR" sz="1200" i="1" dirty="0" smtClean="0">
                <a:solidFill>
                  <a:srgbClr val="FF0000"/>
                </a:solidFill>
              </a:rPr>
              <a:t>δ</a:t>
            </a:r>
            <a:r>
              <a:rPr lang="en-US" sz="1200" i="1" dirty="0" smtClean="0">
                <a:solidFill>
                  <a:srgbClr val="FF0000"/>
                </a:solidFill>
              </a:rPr>
              <a:t>-driven SX are the only reasonable choices due to strong </a:t>
            </a:r>
            <a:r>
              <a:rPr lang="el-GR" sz="1200" i="1" dirty="0" smtClean="0">
                <a:solidFill>
                  <a:srgbClr val="FF0000"/>
                </a:solidFill>
              </a:rPr>
              <a:t>δ</a:t>
            </a:r>
            <a:r>
              <a:rPr lang="en-US" sz="1200" i="1" dirty="0" smtClean="0">
                <a:solidFill>
                  <a:srgbClr val="FF0000"/>
                </a:solidFill>
              </a:rPr>
              <a:t>-dependence of </a:t>
            </a:r>
            <a:r>
              <a:rPr lang="en-US" sz="1200" i="1" dirty="0" err="1" smtClean="0">
                <a:solidFill>
                  <a:srgbClr val="FF0000"/>
                </a:solidFill>
              </a:rPr>
              <a:t>separatrix</a:t>
            </a:r>
            <a:r>
              <a:rPr lang="en-US" sz="1200" i="1" dirty="0" smtClean="0">
                <a:solidFill>
                  <a:srgbClr val="FF0000"/>
                </a:solidFill>
              </a:rPr>
              <a:t> parameters</a:t>
            </a:r>
            <a:endParaRPr lang="de-DE" sz="1200" i="1" dirty="0" smtClean="0">
              <a:solidFill>
                <a:srgbClr val="FF0000"/>
              </a:solidFill>
            </a:endParaRPr>
          </a:p>
        </p:txBody>
      </p:sp>
      <p:grpSp>
        <p:nvGrpSpPr>
          <p:cNvPr id="136" name="Gruppieren 135"/>
          <p:cNvGrpSpPr/>
          <p:nvPr/>
        </p:nvGrpSpPr>
        <p:grpSpPr>
          <a:xfrm>
            <a:off x="5839690" y="3114202"/>
            <a:ext cx="2614607" cy="1629131"/>
            <a:chOff x="5839690" y="3114202"/>
            <a:chExt cx="2614607" cy="1629131"/>
          </a:xfrm>
        </p:grpSpPr>
        <p:sp>
          <p:nvSpPr>
            <p:cNvPr id="125" name="Textfeld 124"/>
            <p:cNvSpPr txBox="1">
              <a:spLocks noChangeArrowheads="1"/>
            </p:cNvSpPr>
            <p:nvPr/>
          </p:nvSpPr>
          <p:spPr bwMode="auto">
            <a:xfrm>
              <a:off x="6698837" y="3114202"/>
              <a:ext cx="595036" cy="219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KO SX</a:t>
              </a:r>
              <a:endParaRPr lang="de-DE" sz="1050" dirty="0" smtClean="0"/>
            </a:p>
          </p:txBody>
        </p:sp>
        <p:grpSp>
          <p:nvGrpSpPr>
            <p:cNvPr id="135" name="Gruppieren 134"/>
            <p:cNvGrpSpPr/>
            <p:nvPr/>
          </p:nvGrpSpPr>
          <p:grpSpPr>
            <a:xfrm>
              <a:off x="5839690" y="3123333"/>
              <a:ext cx="2614607" cy="1620000"/>
              <a:chOff x="5839690" y="3123333"/>
              <a:chExt cx="2614607" cy="1620000"/>
            </a:xfrm>
          </p:grpSpPr>
          <p:grpSp>
            <p:nvGrpSpPr>
              <p:cNvPr id="44" name="Gruppieren 43"/>
              <p:cNvGrpSpPr/>
              <p:nvPr/>
            </p:nvGrpSpPr>
            <p:grpSpPr>
              <a:xfrm>
                <a:off x="5839690" y="3123333"/>
                <a:ext cx="2614607" cy="1620000"/>
                <a:chOff x="5835647" y="1276350"/>
                <a:chExt cx="2614607" cy="1620000"/>
              </a:xfrm>
            </p:grpSpPr>
            <p:sp>
              <p:nvSpPr>
                <p:cNvPr id="45" name="Freihandform 44"/>
                <p:cNvSpPr/>
                <p:nvPr/>
              </p:nvSpPr>
              <p:spPr>
                <a:xfrm>
                  <a:off x="5835647" y="1408430"/>
                  <a:ext cx="154803" cy="1346200"/>
                </a:xfrm>
                <a:custGeom>
                  <a:avLst/>
                  <a:gdLst>
                    <a:gd name="connsiteX0" fmla="*/ 152434 w 165134"/>
                    <a:gd name="connsiteY0" fmla="*/ 0 h 1346200"/>
                    <a:gd name="connsiteX1" fmla="*/ 114334 w 165134"/>
                    <a:gd name="connsiteY1" fmla="*/ 273050 h 1346200"/>
                    <a:gd name="connsiteX2" fmla="*/ 114334 w 165134"/>
                    <a:gd name="connsiteY2" fmla="*/ 273050 h 1346200"/>
                    <a:gd name="connsiteX3" fmla="*/ 34 w 165134"/>
                    <a:gd name="connsiteY3" fmla="*/ 673100 h 1346200"/>
                    <a:gd name="connsiteX4" fmla="*/ 127034 w 165134"/>
                    <a:gd name="connsiteY4" fmla="*/ 1130300 h 1346200"/>
                    <a:gd name="connsiteX5" fmla="*/ 165134 w 165134"/>
                    <a:gd name="connsiteY5" fmla="*/ 1346200 h 1346200"/>
                    <a:gd name="connsiteX0" fmla="*/ 152475 w 165175"/>
                    <a:gd name="connsiteY0" fmla="*/ 0 h 1346200"/>
                    <a:gd name="connsiteX1" fmla="*/ 114375 w 165175"/>
                    <a:gd name="connsiteY1" fmla="*/ 273050 h 1346200"/>
                    <a:gd name="connsiteX2" fmla="*/ 114375 w 165175"/>
                    <a:gd name="connsiteY2" fmla="*/ 273050 h 1346200"/>
                    <a:gd name="connsiteX3" fmla="*/ 75 w 165175"/>
                    <a:gd name="connsiteY3" fmla="*/ 673100 h 1346200"/>
                    <a:gd name="connsiteX4" fmla="*/ 133425 w 165175"/>
                    <a:gd name="connsiteY4" fmla="*/ 1168400 h 1346200"/>
                    <a:gd name="connsiteX5" fmla="*/ 165175 w 165175"/>
                    <a:gd name="connsiteY5" fmla="*/ 1346200 h 1346200"/>
                    <a:gd name="connsiteX0" fmla="*/ 152475 w 165175"/>
                    <a:gd name="connsiteY0" fmla="*/ 0 h 1346200"/>
                    <a:gd name="connsiteX1" fmla="*/ 114375 w 165175"/>
                    <a:gd name="connsiteY1" fmla="*/ 273050 h 1346200"/>
                    <a:gd name="connsiteX2" fmla="*/ 114375 w 165175"/>
                    <a:gd name="connsiteY2" fmla="*/ 273050 h 1346200"/>
                    <a:gd name="connsiteX3" fmla="*/ 75 w 165175"/>
                    <a:gd name="connsiteY3" fmla="*/ 673100 h 1346200"/>
                    <a:gd name="connsiteX4" fmla="*/ 133425 w 165175"/>
                    <a:gd name="connsiteY4" fmla="*/ 1168400 h 1346200"/>
                    <a:gd name="connsiteX5" fmla="*/ 165175 w 165175"/>
                    <a:gd name="connsiteY5" fmla="*/ 1346200 h 1346200"/>
                    <a:gd name="connsiteX0" fmla="*/ 152475 w 165175"/>
                    <a:gd name="connsiteY0" fmla="*/ 0 h 1346200"/>
                    <a:gd name="connsiteX1" fmla="*/ 114375 w 165175"/>
                    <a:gd name="connsiteY1" fmla="*/ 273050 h 1346200"/>
                    <a:gd name="connsiteX2" fmla="*/ 114375 w 165175"/>
                    <a:gd name="connsiteY2" fmla="*/ 273050 h 1346200"/>
                    <a:gd name="connsiteX3" fmla="*/ 75 w 165175"/>
                    <a:gd name="connsiteY3" fmla="*/ 673100 h 1346200"/>
                    <a:gd name="connsiteX4" fmla="*/ 133425 w 165175"/>
                    <a:gd name="connsiteY4" fmla="*/ 1168400 h 1346200"/>
                    <a:gd name="connsiteX5" fmla="*/ 165175 w 165175"/>
                    <a:gd name="connsiteY5" fmla="*/ 1346200 h 1346200"/>
                    <a:gd name="connsiteX0" fmla="*/ 152475 w 165175"/>
                    <a:gd name="connsiteY0" fmla="*/ 0 h 1346200"/>
                    <a:gd name="connsiteX1" fmla="*/ 114375 w 165175"/>
                    <a:gd name="connsiteY1" fmla="*/ 273050 h 1346200"/>
                    <a:gd name="connsiteX2" fmla="*/ 114375 w 165175"/>
                    <a:gd name="connsiteY2" fmla="*/ 273050 h 1346200"/>
                    <a:gd name="connsiteX3" fmla="*/ 75 w 165175"/>
                    <a:gd name="connsiteY3" fmla="*/ 673100 h 1346200"/>
                    <a:gd name="connsiteX4" fmla="*/ 133425 w 165175"/>
                    <a:gd name="connsiteY4" fmla="*/ 1168400 h 1346200"/>
                    <a:gd name="connsiteX5" fmla="*/ 165175 w 165175"/>
                    <a:gd name="connsiteY5" fmla="*/ 1346200 h 1346200"/>
                    <a:gd name="connsiteX0" fmla="*/ 152475 w 165175"/>
                    <a:gd name="connsiteY0" fmla="*/ 0 h 1346200"/>
                    <a:gd name="connsiteX1" fmla="*/ 114375 w 165175"/>
                    <a:gd name="connsiteY1" fmla="*/ 273050 h 1346200"/>
                    <a:gd name="connsiteX2" fmla="*/ 114375 w 165175"/>
                    <a:gd name="connsiteY2" fmla="*/ 273050 h 1346200"/>
                    <a:gd name="connsiteX3" fmla="*/ 75 w 165175"/>
                    <a:gd name="connsiteY3" fmla="*/ 673100 h 1346200"/>
                    <a:gd name="connsiteX4" fmla="*/ 133425 w 165175"/>
                    <a:gd name="connsiteY4" fmla="*/ 1168400 h 1346200"/>
                    <a:gd name="connsiteX5" fmla="*/ 165175 w 165175"/>
                    <a:gd name="connsiteY5" fmla="*/ 1346200 h 1346200"/>
                    <a:gd name="connsiteX0" fmla="*/ 152402 w 165102"/>
                    <a:gd name="connsiteY0" fmla="*/ 0 h 1346200"/>
                    <a:gd name="connsiteX1" fmla="*/ 114302 w 165102"/>
                    <a:gd name="connsiteY1" fmla="*/ 273050 h 1346200"/>
                    <a:gd name="connsiteX2" fmla="*/ 135733 w 165102"/>
                    <a:gd name="connsiteY2" fmla="*/ 189707 h 1346200"/>
                    <a:gd name="connsiteX3" fmla="*/ 2 w 165102"/>
                    <a:gd name="connsiteY3" fmla="*/ 673100 h 1346200"/>
                    <a:gd name="connsiteX4" fmla="*/ 133352 w 165102"/>
                    <a:gd name="connsiteY4" fmla="*/ 1168400 h 1346200"/>
                    <a:gd name="connsiteX5" fmla="*/ 165102 w 165102"/>
                    <a:gd name="connsiteY5" fmla="*/ 1346200 h 1346200"/>
                    <a:gd name="connsiteX0" fmla="*/ 152402 w 193586"/>
                    <a:gd name="connsiteY0" fmla="*/ 0 h 1346200"/>
                    <a:gd name="connsiteX1" fmla="*/ 114302 w 193586"/>
                    <a:gd name="connsiteY1" fmla="*/ 273050 h 1346200"/>
                    <a:gd name="connsiteX2" fmla="*/ 135733 w 193586"/>
                    <a:gd name="connsiteY2" fmla="*/ 189707 h 1346200"/>
                    <a:gd name="connsiteX3" fmla="*/ 2 w 193586"/>
                    <a:gd name="connsiteY3" fmla="*/ 673100 h 1346200"/>
                    <a:gd name="connsiteX4" fmla="*/ 133352 w 193586"/>
                    <a:gd name="connsiteY4" fmla="*/ 1168400 h 1346200"/>
                    <a:gd name="connsiteX5" fmla="*/ 165102 w 193586"/>
                    <a:gd name="connsiteY5" fmla="*/ 1346200 h 1346200"/>
                    <a:gd name="connsiteX0" fmla="*/ 152402 w 165102"/>
                    <a:gd name="connsiteY0" fmla="*/ 0 h 1346200"/>
                    <a:gd name="connsiteX1" fmla="*/ 135733 w 165102"/>
                    <a:gd name="connsiteY1" fmla="*/ 189707 h 1346200"/>
                    <a:gd name="connsiteX2" fmla="*/ 2 w 165102"/>
                    <a:gd name="connsiteY2" fmla="*/ 673100 h 1346200"/>
                    <a:gd name="connsiteX3" fmla="*/ 133352 w 165102"/>
                    <a:gd name="connsiteY3" fmla="*/ 1168400 h 1346200"/>
                    <a:gd name="connsiteX4" fmla="*/ 165102 w 165102"/>
                    <a:gd name="connsiteY4" fmla="*/ 1346200 h 1346200"/>
                    <a:gd name="connsiteX0" fmla="*/ 152402 w 165102"/>
                    <a:gd name="connsiteY0" fmla="*/ 0 h 1346200"/>
                    <a:gd name="connsiteX1" fmla="*/ 135733 w 165102"/>
                    <a:gd name="connsiteY1" fmla="*/ 189707 h 1346200"/>
                    <a:gd name="connsiteX2" fmla="*/ 2 w 165102"/>
                    <a:gd name="connsiteY2" fmla="*/ 673100 h 1346200"/>
                    <a:gd name="connsiteX3" fmla="*/ 133352 w 165102"/>
                    <a:gd name="connsiteY3" fmla="*/ 1168400 h 1346200"/>
                    <a:gd name="connsiteX4" fmla="*/ 165102 w 165102"/>
                    <a:gd name="connsiteY4" fmla="*/ 1346200 h 1346200"/>
                    <a:gd name="connsiteX0" fmla="*/ 152402 w 168704"/>
                    <a:gd name="connsiteY0" fmla="*/ 0 h 1346200"/>
                    <a:gd name="connsiteX1" fmla="*/ 135733 w 168704"/>
                    <a:gd name="connsiteY1" fmla="*/ 189707 h 1346200"/>
                    <a:gd name="connsiteX2" fmla="*/ 2 w 168704"/>
                    <a:gd name="connsiteY2" fmla="*/ 673100 h 1346200"/>
                    <a:gd name="connsiteX3" fmla="*/ 133352 w 168704"/>
                    <a:gd name="connsiteY3" fmla="*/ 1168400 h 1346200"/>
                    <a:gd name="connsiteX4" fmla="*/ 165102 w 168704"/>
                    <a:gd name="connsiteY4" fmla="*/ 1346200 h 1346200"/>
                    <a:gd name="connsiteX0" fmla="*/ 152402 w 157727"/>
                    <a:gd name="connsiteY0" fmla="*/ 0 h 1346200"/>
                    <a:gd name="connsiteX1" fmla="*/ 135733 w 157727"/>
                    <a:gd name="connsiteY1" fmla="*/ 189707 h 1346200"/>
                    <a:gd name="connsiteX2" fmla="*/ 2 w 157727"/>
                    <a:gd name="connsiteY2" fmla="*/ 673100 h 1346200"/>
                    <a:gd name="connsiteX3" fmla="*/ 133352 w 157727"/>
                    <a:gd name="connsiteY3" fmla="*/ 1168400 h 1346200"/>
                    <a:gd name="connsiteX4" fmla="*/ 153196 w 157727"/>
                    <a:gd name="connsiteY4" fmla="*/ 1346200 h 1346200"/>
                    <a:gd name="connsiteX0" fmla="*/ 152402 w 154556"/>
                    <a:gd name="connsiteY0" fmla="*/ 0 h 1346200"/>
                    <a:gd name="connsiteX1" fmla="*/ 135733 w 154556"/>
                    <a:gd name="connsiteY1" fmla="*/ 189707 h 1346200"/>
                    <a:gd name="connsiteX2" fmla="*/ 2 w 154556"/>
                    <a:gd name="connsiteY2" fmla="*/ 673100 h 1346200"/>
                    <a:gd name="connsiteX3" fmla="*/ 133352 w 154556"/>
                    <a:gd name="connsiteY3" fmla="*/ 1168400 h 1346200"/>
                    <a:gd name="connsiteX4" fmla="*/ 153196 w 154556"/>
                    <a:gd name="connsiteY4" fmla="*/ 1346200 h 1346200"/>
                    <a:gd name="connsiteX0" fmla="*/ 152402 w 154134"/>
                    <a:gd name="connsiteY0" fmla="*/ 0 h 1346200"/>
                    <a:gd name="connsiteX1" fmla="*/ 135733 w 154134"/>
                    <a:gd name="connsiteY1" fmla="*/ 189707 h 1346200"/>
                    <a:gd name="connsiteX2" fmla="*/ 2 w 154134"/>
                    <a:gd name="connsiteY2" fmla="*/ 673100 h 1346200"/>
                    <a:gd name="connsiteX3" fmla="*/ 133352 w 154134"/>
                    <a:gd name="connsiteY3" fmla="*/ 1168400 h 1346200"/>
                    <a:gd name="connsiteX4" fmla="*/ 153196 w 154134"/>
                    <a:gd name="connsiteY4" fmla="*/ 1346200 h 1346200"/>
                    <a:gd name="connsiteX0" fmla="*/ 152402 w 154134"/>
                    <a:gd name="connsiteY0" fmla="*/ 0 h 1346200"/>
                    <a:gd name="connsiteX1" fmla="*/ 135733 w 154134"/>
                    <a:gd name="connsiteY1" fmla="*/ 189707 h 1346200"/>
                    <a:gd name="connsiteX2" fmla="*/ 2 w 154134"/>
                    <a:gd name="connsiteY2" fmla="*/ 673100 h 1346200"/>
                    <a:gd name="connsiteX3" fmla="*/ 133352 w 154134"/>
                    <a:gd name="connsiteY3" fmla="*/ 1168400 h 1346200"/>
                    <a:gd name="connsiteX4" fmla="*/ 153196 w 154134"/>
                    <a:gd name="connsiteY4" fmla="*/ 1346200 h 1346200"/>
                    <a:gd name="connsiteX0" fmla="*/ 152402 w 153648"/>
                    <a:gd name="connsiteY0" fmla="*/ 0 h 1346200"/>
                    <a:gd name="connsiteX1" fmla="*/ 135733 w 153648"/>
                    <a:gd name="connsiteY1" fmla="*/ 189707 h 1346200"/>
                    <a:gd name="connsiteX2" fmla="*/ 2 w 153648"/>
                    <a:gd name="connsiteY2" fmla="*/ 673100 h 1346200"/>
                    <a:gd name="connsiteX3" fmla="*/ 133352 w 153648"/>
                    <a:gd name="connsiteY3" fmla="*/ 1168400 h 1346200"/>
                    <a:gd name="connsiteX4" fmla="*/ 153196 w 153648"/>
                    <a:gd name="connsiteY4" fmla="*/ 1346200 h 1346200"/>
                    <a:gd name="connsiteX0" fmla="*/ 152402 w 153648"/>
                    <a:gd name="connsiteY0" fmla="*/ 0 h 1346200"/>
                    <a:gd name="connsiteX1" fmla="*/ 135733 w 153648"/>
                    <a:gd name="connsiteY1" fmla="*/ 189707 h 1346200"/>
                    <a:gd name="connsiteX2" fmla="*/ 2 w 153648"/>
                    <a:gd name="connsiteY2" fmla="*/ 673100 h 1346200"/>
                    <a:gd name="connsiteX3" fmla="*/ 133352 w 153648"/>
                    <a:gd name="connsiteY3" fmla="*/ 1168400 h 1346200"/>
                    <a:gd name="connsiteX4" fmla="*/ 153196 w 153648"/>
                    <a:gd name="connsiteY4" fmla="*/ 1346200 h 1346200"/>
                    <a:gd name="connsiteX0" fmla="*/ 152402 w 154524"/>
                    <a:gd name="connsiteY0" fmla="*/ 0 h 1346200"/>
                    <a:gd name="connsiteX1" fmla="*/ 135733 w 154524"/>
                    <a:gd name="connsiteY1" fmla="*/ 189707 h 1346200"/>
                    <a:gd name="connsiteX2" fmla="*/ 2 w 154524"/>
                    <a:gd name="connsiteY2" fmla="*/ 673100 h 1346200"/>
                    <a:gd name="connsiteX3" fmla="*/ 133352 w 154524"/>
                    <a:gd name="connsiteY3" fmla="*/ 1168400 h 1346200"/>
                    <a:gd name="connsiteX4" fmla="*/ 153196 w 154524"/>
                    <a:gd name="connsiteY4" fmla="*/ 1346200 h 1346200"/>
                    <a:gd name="connsiteX0" fmla="*/ 152402 w 154524"/>
                    <a:gd name="connsiteY0" fmla="*/ 0 h 1346200"/>
                    <a:gd name="connsiteX1" fmla="*/ 135733 w 154524"/>
                    <a:gd name="connsiteY1" fmla="*/ 189707 h 1346200"/>
                    <a:gd name="connsiteX2" fmla="*/ 2 w 154524"/>
                    <a:gd name="connsiteY2" fmla="*/ 673100 h 1346200"/>
                    <a:gd name="connsiteX3" fmla="*/ 133352 w 154524"/>
                    <a:gd name="connsiteY3" fmla="*/ 1168400 h 1346200"/>
                    <a:gd name="connsiteX4" fmla="*/ 153196 w 154524"/>
                    <a:gd name="connsiteY4" fmla="*/ 1346200 h 1346200"/>
                    <a:gd name="connsiteX0" fmla="*/ 152402 w 154803"/>
                    <a:gd name="connsiteY0" fmla="*/ 0 h 1346200"/>
                    <a:gd name="connsiteX1" fmla="*/ 135733 w 154803"/>
                    <a:gd name="connsiteY1" fmla="*/ 189707 h 1346200"/>
                    <a:gd name="connsiteX2" fmla="*/ 2 w 154803"/>
                    <a:gd name="connsiteY2" fmla="*/ 673100 h 1346200"/>
                    <a:gd name="connsiteX3" fmla="*/ 133352 w 154803"/>
                    <a:gd name="connsiteY3" fmla="*/ 1168400 h 1346200"/>
                    <a:gd name="connsiteX4" fmla="*/ 153196 w 154803"/>
                    <a:gd name="connsiteY4" fmla="*/ 1346200 h 1346200"/>
                    <a:gd name="connsiteX0" fmla="*/ 152402 w 154803"/>
                    <a:gd name="connsiteY0" fmla="*/ 0 h 1346200"/>
                    <a:gd name="connsiteX1" fmla="*/ 135733 w 154803"/>
                    <a:gd name="connsiteY1" fmla="*/ 189707 h 1346200"/>
                    <a:gd name="connsiteX2" fmla="*/ 2 w 154803"/>
                    <a:gd name="connsiteY2" fmla="*/ 673100 h 1346200"/>
                    <a:gd name="connsiteX3" fmla="*/ 133352 w 154803"/>
                    <a:gd name="connsiteY3" fmla="*/ 1168400 h 1346200"/>
                    <a:gd name="connsiteX4" fmla="*/ 153196 w 154803"/>
                    <a:gd name="connsiteY4" fmla="*/ 1346200 h 1346200"/>
                    <a:gd name="connsiteX0" fmla="*/ 152402 w 154803"/>
                    <a:gd name="connsiteY0" fmla="*/ 0 h 1346200"/>
                    <a:gd name="connsiteX1" fmla="*/ 135733 w 154803"/>
                    <a:gd name="connsiteY1" fmla="*/ 189707 h 1346200"/>
                    <a:gd name="connsiteX2" fmla="*/ 2 w 154803"/>
                    <a:gd name="connsiteY2" fmla="*/ 673100 h 1346200"/>
                    <a:gd name="connsiteX3" fmla="*/ 133352 w 154803"/>
                    <a:gd name="connsiteY3" fmla="*/ 1168400 h 1346200"/>
                    <a:gd name="connsiteX4" fmla="*/ 153196 w 154803"/>
                    <a:gd name="connsiteY4" fmla="*/ 1346200 h 1346200"/>
                    <a:gd name="connsiteX0" fmla="*/ 152402 w 154803"/>
                    <a:gd name="connsiteY0" fmla="*/ 0 h 1346200"/>
                    <a:gd name="connsiteX1" fmla="*/ 135733 w 154803"/>
                    <a:gd name="connsiteY1" fmla="*/ 189707 h 1346200"/>
                    <a:gd name="connsiteX2" fmla="*/ 2 w 154803"/>
                    <a:gd name="connsiteY2" fmla="*/ 673100 h 1346200"/>
                    <a:gd name="connsiteX3" fmla="*/ 133352 w 154803"/>
                    <a:gd name="connsiteY3" fmla="*/ 1168400 h 1346200"/>
                    <a:gd name="connsiteX4" fmla="*/ 153196 w 154803"/>
                    <a:gd name="connsiteY4" fmla="*/ 1346200 h 134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803" h="1346200">
                      <a:moveTo>
                        <a:pt x="152402" y="0"/>
                      </a:moveTo>
                      <a:cubicBezTo>
                        <a:pt x="156073" y="41903"/>
                        <a:pt x="146845" y="113243"/>
                        <a:pt x="135733" y="189707"/>
                      </a:cubicBezTo>
                      <a:cubicBezTo>
                        <a:pt x="124621" y="266171"/>
                        <a:pt x="399" y="509985"/>
                        <a:pt x="2" y="673100"/>
                      </a:cubicBezTo>
                      <a:cubicBezTo>
                        <a:pt x="-395" y="836215"/>
                        <a:pt x="112584" y="1099078"/>
                        <a:pt x="133352" y="1168400"/>
                      </a:cubicBezTo>
                      <a:cubicBezTo>
                        <a:pt x="154120" y="1237722"/>
                        <a:pt x="157430" y="1287463"/>
                        <a:pt x="153196" y="1346200"/>
                      </a:cubicBezTo>
                    </a:path>
                  </a:pathLst>
                </a:custGeom>
                <a:solidFill>
                  <a:schemeClr val="accent1">
                    <a:alpha val="40000"/>
                  </a:schemeClr>
                </a:solidFill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46" name="Gruppieren 45"/>
                <p:cNvGrpSpPr/>
                <p:nvPr/>
              </p:nvGrpSpPr>
              <p:grpSpPr>
                <a:xfrm>
                  <a:off x="5839690" y="1276350"/>
                  <a:ext cx="2610564" cy="1620000"/>
                  <a:chOff x="5839690" y="1276350"/>
                  <a:chExt cx="2610564" cy="1620000"/>
                </a:xfrm>
              </p:grpSpPr>
              <p:grpSp>
                <p:nvGrpSpPr>
                  <p:cNvPr id="47" name="Gruppieren 46"/>
                  <p:cNvGrpSpPr/>
                  <p:nvPr/>
                </p:nvGrpSpPr>
                <p:grpSpPr>
                  <a:xfrm>
                    <a:off x="5839690" y="1276350"/>
                    <a:ext cx="152400" cy="1620000"/>
                    <a:chOff x="5839690" y="1276350"/>
                    <a:chExt cx="152400" cy="1620000"/>
                  </a:xfrm>
                </p:grpSpPr>
                <p:cxnSp>
                  <p:nvCxnSpPr>
                    <p:cNvPr id="53" name="Gerade Verbindung mit Pfeil 52"/>
                    <p:cNvCxnSpPr/>
                    <p:nvPr/>
                  </p:nvCxnSpPr>
                  <p:spPr>
                    <a:xfrm flipV="1">
                      <a:off x="5992090" y="1276350"/>
                      <a:ext cx="0" cy="1620000"/>
                    </a:xfrm>
                    <a:prstGeom prst="straightConnector1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headEnd type="none" w="sm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4" name="Textfeld 53"/>
                        <p:cNvSpPr txBox="1"/>
                        <p:nvPr/>
                      </p:nvSpPr>
                      <p:spPr>
                        <a:xfrm>
                          <a:off x="5839690" y="1328433"/>
                          <a:ext cx="109197" cy="153888"/>
                        </a:xfrm>
                        <a:prstGeom prst="rect">
                          <a:avLst/>
                        </a:prstGeom>
                      </p:spPr>
                      <p:txBody>
                        <a:bodyPr vert="horz" wrap="none" lIns="0" tIns="0" rIns="0" bIns="0" rtlCol="0" anchor="t">
                          <a:spAutoFit/>
                        </a:bodyPr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1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oMath>
                            </m:oMathPara>
                          </a14:m>
                          <a:endParaRPr lang="de-DE" dirty="0" smtClean="0"/>
                        </a:p>
                      </p:txBody>
                    </p:sp>
                  </mc:Choice>
                  <mc:Fallback xmlns="">
                    <p:sp>
                      <p:nvSpPr>
                        <p:cNvPr id="54" name="Textfeld 53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839690" y="1328433"/>
                          <a:ext cx="109197" cy="153888"/>
                        </a:xfrm>
                        <a:prstGeom prst="rect">
                          <a:avLst/>
                        </a:prstGeom>
                        <a:blipFill>
                          <a:blip r:embed="rId2"/>
                          <a:stretch>
                            <a:fillRect l="-27778" r="-22222" b="-12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de-DE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48" name="Gruppieren 47"/>
                  <p:cNvGrpSpPr/>
                  <p:nvPr/>
                </p:nvGrpSpPr>
                <p:grpSpPr>
                  <a:xfrm>
                    <a:off x="5839690" y="2081530"/>
                    <a:ext cx="2610564" cy="228055"/>
                    <a:chOff x="5839690" y="2081530"/>
                    <a:chExt cx="2610564" cy="228055"/>
                  </a:xfrm>
                </p:grpSpPr>
                <p:cxnSp>
                  <p:nvCxnSpPr>
                    <p:cNvPr id="49" name="Gerade Verbindung mit Pfeil 48"/>
                    <p:cNvCxnSpPr/>
                    <p:nvPr/>
                  </p:nvCxnSpPr>
                  <p:spPr>
                    <a:xfrm>
                      <a:off x="5839690" y="2081530"/>
                      <a:ext cx="2556000" cy="0"/>
                    </a:xfrm>
                    <a:prstGeom prst="straightConnector1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headEnd type="none" w="sm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0" name="Textfeld 49"/>
                        <p:cNvSpPr txBox="1"/>
                        <p:nvPr/>
                      </p:nvSpPr>
                      <p:spPr>
                        <a:xfrm>
                          <a:off x="7896641" y="2155119"/>
                          <a:ext cx="553613" cy="154466"/>
                        </a:xfrm>
                        <a:prstGeom prst="rect">
                          <a:avLst/>
                        </a:prstGeom>
                      </p:spPr>
                      <p:txBody>
                        <a:bodyPr vert="horz" wrap="none" lIns="0" tIns="0" rIns="0" bIns="0" rtlCol="0" anchor="t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1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l-GR" sz="1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1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l-GR" sz="1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l-GR" sz="1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l-GR" sz="1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de-DE" sz="1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rad>
                              </m:oMath>
                            </m:oMathPara>
                          </a14:m>
                          <a:endParaRPr lang="de-DE" sz="1000" dirty="0"/>
                        </a:p>
                      </p:txBody>
                    </p:sp>
                  </mc:Choice>
                  <mc:Fallback xmlns="">
                    <p:sp>
                      <p:nvSpPr>
                        <p:cNvPr id="50" name="Textfeld 49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896641" y="2155119"/>
                          <a:ext cx="553613" cy="154466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 l="-4396" b="-32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de-DE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</p:grpSp>
          <p:sp>
            <p:nvSpPr>
              <p:cNvPr id="101" name="Parallelogramm 100"/>
              <p:cNvSpPr/>
              <p:nvPr/>
            </p:nvSpPr>
            <p:spPr>
              <a:xfrm>
                <a:off x="7652169" y="3391334"/>
                <a:ext cx="175896" cy="1080000"/>
              </a:xfrm>
              <a:prstGeom prst="parallelogram">
                <a:avLst>
                  <a:gd name="adj" fmla="val 66839"/>
                </a:avLst>
              </a:prstGeom>
              <a:solidFill>
                <a:srgbClr val="FFCC66">
                  <a:alpha val="8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cxnSp>
            <p:nvCxnSpPr>
              <p:cNvPr id="102" name="Gerader Verbinder 101"/>
              <p:cNvCxnSpPr/>
              <p:nvPr/>
            </p:nvCxnSpPr>
            <p:spPr>
              <a:xfrm flipH="1">
                <a:off x="7724788" y="3412990"/>
                <a:ext cx="15285" cy="1067184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 Verbindung mit Pfeil 105"/>
              <p:cNvCxnSpPr/>
              <p:nvPr/>
            </p:nvCxnSpPr>
            <p:spPr>
              <a:xfrm>
                <a:off x="6119039" y="3929904"/>
                <a:ext cx="1468150" cy="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feld 109"/>
              <p:cNvSpPr txBox="1"/>
              <p:nvPr/>
            </p:nvSpPr>
            <p:spPr>
              <a:xfrm>
                <a:off x="6522816" y="3709946"/>
                <a:ext cx="839974" cy="161583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:r>
                  <a:rPr lang="de-DE" sz="1050" i="1" dirty="0" err="1" smtClean="0">
                    <a:solidFill>
                      <a:schemeClr val="accent1"/>
                    </a:solidFill>
                  </a:rPr>
                  <a:t>hor</a:t>
                </a:r>
                <a:r>
                  <a:rPr lang="de-DE" sz="1050" i="1" dirty="0" smtClean="0">
                    <a:solidFill>
                      <a:schemeClr val="accent1"/>
                    </a:solidFill>
                  </a:rPr>
                  <a:t>. </a:t>
                </a:r>
                <a:r>
                  <a:rPr lang="de-DE" sz="1050" i="1" dirty="0" err="1" smtClean="0">
                    <a:solidFill>
                      <a:schemeClr val="accent1"/>
                    </a:solidFill>
                  </a:rPr>
                  <a:t>excitation</a:t>
                </a:r>
                <a:endParaRPr lang="de-DE" sz="1050" i="1" dirty="0" smtClean="0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Textfeld 130"/>
                  <p:cNvSpPr txBox="1"/>
                  <p:nvPr/>
                </p:nvSpPr>
                <p:spPr>
                  <a:xfrm>
                    <a:off x="7593117" y="4457551"/>
                    <a:ext cx="332399" cy="160685"/>
                  </a:xfrm>
                  <a:prstGeom prst="rect">
                    <a:avLst/>
                  </a:prstGeom>
                </p:spPr>
                <p:txBody>
                  <a:bodyPr vert="horz" wrap="none" lIns="0" tIns="0" rIns="0" bIns="0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l-GR" sz="10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l-GR" sz="1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</m:oMath>
                      </m:oMathPara>
                    </a14:m>
                    <a:endParaRPr lang="de-DE" sz="1000" dirty="0">
                      <a:solidFill>
                        <a:schemeClr val="accent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1" name="Textfeld 1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93117" y="4457551"/>
                    <a:ext cx="332399" cy="16068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259" r="-3704" b="-2592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34" name="Gruppieren 133"/>
          <p:cNvGrpSpPr/>
          <p:nvPr/>
        </p:nvGrpSpPr>
        <p:grpSpPr>
          <a:xfrm>
            <a:off x="5843733" y="4937066"/>
            <a:ext cx="2572616" cy="1624722"/>
            <a:chOff x="5843733" y="4937066"/>
            <a:chExt cx="2572616" cy="1624722"/>
          </a:xfrm>
        </p:grpSpPr>
        <p:sp>
          <p:nvSpPr>
            <p:cNvPr id="127" name="Textfeld 126"/>
            <p:cNvSpPr txBox="1">
              <a:spLocks noChangeArrowheads="1"/>
            </p:cNvSpPr>
            <p:nvPr/>
          </p:nvSpPr>
          <p:spPr bwMode="auto">
            <a:xfrm>
              <a:off x="6236192" y="4937066"/>
              <a:ext cx="1489511" cy="219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Momentum-driven SX</a:t>
              </a:r>
              <a:endParaRPr lang="de-DE" sz="1050" dirty="0" smtClean="0"/>
            </a:p>
          </p:txBody>
        </p:sp>
        <p:grpSp>
          <p:nvGrpSpPr>
            <p:cNvPr id="133" name="Gruppieren 132"/>
            <p:cNvGrpSpPr/>
            <p:nvPr/>
          </p:nvGrpSpPr>
          <p:grpSpPr>
            <a:xfrm>
              <a:off x="5843733" y="4941788"/>
              <a:ext cx="2572616" cy="1620000"/>
              <a:chOff x="5843733" y="4941788"/>
              <a:chExt cx="2572616" cy="1620000"/>
            </a:xfrm>
          </p:grpSpPr>
          <p:grpSp>
            <p:nvGrpSpPr>
              <p:cNvPr id="55" name="Gruppieren 54"/>
              <p:cNvGrpSpPr/>
              <p:nvPr/>
            </p:nvGrpSpPr>
            <p:grpSpPr>
              <a:xfrm>
                <a:off x="5843733" y="4941788"/>
                <a:ext cx="2572616" cy="1620000"/>
                <a:chOff x="5835647" y="1276350"/>
                <a:chExt cx="2572616" cy="1620000"/>
              </a:xfrm>
            </p:grpSpPr>
            <p:sp>
              <p:nvSpPr>
                <p:cNvPr id="56" name="Freihandform 55"/>
                <p:cNvSpPr/>
                <p:nvPr/>
              </p:nvSpPr>
              <p:spPr>
                <a:xfrm>
                  <a:off x="5835647" y="1408430"/>
                  <a:ext cx="154803" cy="1346200"/>
                </a:xfrm>
                <a:custGeom>
                  <a:avLst/>
                  <a:gdLst>
                    <a:gd name="connsiteX0" fmla="*/ 152434 w 165134"/>
                    <a:gd name="connsiteY0" fmla="*/ 0 h 1346200"/>
                    <a:gd name="connsiteX1" fmla="*/ 114334 w 165134"/>
                    <a:gd name="connsiteY1" fmla="*/ 273050 h 1346200"/>
                    <a:gd name="connsiteX2" fmla="*/ 114334 w 165134"/>
                    <a:gd name="connsiteY2" fmla="*/ 273050 h 1346200"/>
                    <a:gd name="connsiteX3" fmla="*/ 34 w 165134"/>
                    <a:gd name="connsiteY3" fmla="*/ 673100 h 1346200"/>
                    <a:gd name="connsiteX4" fmla="*/ 127034 w 165134"/>
                    <a:gd name="connsiteY4" fmla="*/ 1130300 h 1346200"/>
                    <a:gd name="connsiteX5" fmla="*/ 165134 w 165134"/>
                    <a:gd name="connsiteY5" fmla="*/ 1346200 h 1346200"/>
                    <a:gd name="connsiteX0" fmla="*/ 152475 w 165175"/>
                    <a:gd name="connsiteY0" fmla="*/ 0 h 1346200"/>
                    <a:gd name="connsiteX1" fmla="*/ 114375 w 165175"/>
                    <a:gd name="connsiteY1" fmla="*/ 273050 h 1346200"/>
                    <a:gd name="connsiteX2" fmla="*/ 114375 w 165175"/>
                    <a:gd name="connsiteY2" fmla="*/ 273050 h 1346200"/>
                    <a:gd name="connsiteX3" fmla="*/ 75 w 165175"/>
                    <a:gd name="connsiteY3" fmla="*/ 673100 h 1346200"/>
                    <a:gd name="connsiteX4" fmla="*/ 133425 w 165175"/>
                    <a:gd name="connsiteY4" fmla="*/ 1168400 h 1346200"/>
                    <a:gd name="connsiteX5" fmla="*/ 165175 w 165175"/>
                    <a:gd name="connsiteY5" fmla="*/ 1346200 h 1346200"/>
                    <a:gd name="connsiteX0" fmla="*/ 152475 w 165175"/>
                    <a:gd name="connsiteY0" fmla="*/ 0 h 1346200"/>
                    <a:gd name="connsiteX1" fmla="*/ 114375 w 165175"/>
                    <a:gd name="connsiteY1" fmla="*/ 273050 h 1346200"/>
                    <a:gd name="connsiteX2" fmla="*/ 114375 w 165175"/>
                    <a:gd name="connsiteY2" fmla="*/ 273050 h 1346200"/>
                    <a:gd name="connsiteX3" fmla="*/ 75 w 165175"/>
                    <a:gd name="connsiteY3" fmla="*/ 673100 h 1346200"/>
                    <a:gd name="connsiteX4" fmla="*/ 133425 w 165175"/>
                    <a:gd name="connsiteY4" fmla="*/ 1168400 h 1346200"/>
                    <a:gd name="connsiteX5" fmla="*/ 165175 w 165175"/>
                    <a:gd name="connsiteY5" fmla="*/ 1346200 h 1346200"/>
                    <a:gd name="connsiteX0" fmla="*/ 152475 w 165175"/>
                    <a:gd name="connsiteY0" fmla="*/ 0 h 1346200"/>
                    <a:gd name="connsiteX1" fmla="*/ 114375 w 165175"/>
                    <a:gd name="connsiteY1" fmla="*/ 273050 h 1346200"/>
                    <a:gd name="connsiteX2" fmla="*/ 114375 w 165175"/>
                    <a:gd name="connsiteY2" fmla="*/ 273050 h 1346200"/>
                    <a:gd name="connsiteX3" fmla="*/ 75 w 165175"/>
                    <a:gd name="connsiteY3" fmla="*/ 673100 h 1346200"/>
                    <a:gd name="connsiteX4" fmla="*/ 133425 w 165175"/>
                    <a:gd name="connsiteY4" fmla="*/ 1168400 h 1346200"/>
                    <a:gd name="connsiteX5" fmla="*/ 165175 w 165175"/>
                    <a:gd name="connsiteY5" fmla="*/ 1346200 h 1346200"/>
                    <a:gd name="connsiteX0" fmla="*/ 152475 w 165175"/>
                    <a:gd name="connsiteY0" fmla="*/ 0 h 1346200"/>
                    <a:gd name="connsiteX1" fmla="*/ 114375 w 165175"/>
                    <a:gd name="connsiteY1" fmla="*/ 273050 h 1346200"/>
                    <a:gd name="connsiteX2" fmla="*/ 114375 w 165175"/>
                    <a:gd name="connsiteY2" fmla="*/ 273050 h 1346200"/>
                    <a:gd name="connsiteX3" fmla="*/ 75 w 165175"/>
                    <a:gd name="connsiteY3" fmla="*/ 673100 h 1346200"/>
                    <a:gd name="connsiteX4" fmla="*/ 133425 w 165175"/>
                    <a:gd name="connsiteY4" fmla="*/ 1168400 h 1346200"/>
                    <a:gd name="connsiteX5" fmla="*/ 165175 w 165175"/>
                    <a:gd name="connsiteY5" fmla="*/ 1346200 h 1346200"/>
                    <a:gd name="connsiteX0" fmla="*/ 152475 w 165175"/>
                    <a:gd name="connsiteY0" fmla="*/ 0 h 1346200"/>
                    <a:gd name="connsiteX1" fmla="*/ 114375 w 165175"/>
                    <a:gd name="connsiteY1" fmla="*/ 273050 h 1346200"/>
                    <a:gd name="connsiteX2" fmla="*/ 114375 w 165175"/>
                    <a:gd name="connsiteY2" fmla="*/ 273050 h 1346200"/>
                    <a:gd name="connsiteX3" fmla="*/ 75 w 165175"/>
                    <a:gd name="connsiteY3" fmla="*/ 673100 h 1346200"/>
                    <a:gd name="connsiteX4" fmla="*/ 133425 w 165175"/>
                    <a:gd name="connsiteY4" fmla="*/ 1168400 h 1346200"/>
                    <a:gd name="connsiteX5" fmla="*/ 165175 w 165175"/>
                    <a:gd name="connsiteY5" fmla="*/ 1346200 h 1346200"/>
                    <a:gd name="connsiteX0" fmla="*/ 152402 w 165102"/>
                    <a:gd name="connsiteY0" fmla="*/ 0 h 1346200"/>
                    <a:gd name="connsiteX1" fmla="*/ 114302 w 165102"/>
                    <a:gd name="connsiteY1" fmla="*/ 273050 h 1346200"/>
                    <a:gd name="connsiteX2" fmla="*/ 135733 w 165102"/>
                    <a:gd name="connsiteY2" fmla="*/ 189707 h 1346200"/>
                    <a:gd name="connsiteX3" fmla="*/ 2 w 165102"/>
                    <a:gd name="connsiteY3" fmla="*/ 673100 h 1346200"/>
                    <a:gd name="connsiteX4" fmla="*/ 133352 w 165102"/>
                    <a:gd name="connsiteY4" fmla="*/ 1168400 h 1346200"/>
                    <a:gd name="connsiteX5" fmla="*/ 165102 w 165102"/>
                    <a:gd name="connsiteY5" fmla="*/ 1346200 h 1346200"/>
                    <a:gd name="connsiteX0" fmla="*/ 152402 w 193586"/>
                    <a:gd name="connsiteY0" fmla="*/ 0 h 1346200"/>
                    <a:gd name="connsiteX1" fmla="*/ 114302 w 193586"/>
                    <a:gd name="connsiteY1" fmla="*/ 273050 h 1346200"/>
                    <a:gd name="connsiteX2" fmla="*/ 135733 w 193586"/>
                    <a:gd name="connsiteY2" fmla="*/ 189707 h 1346200"/>
                    <a:gd name="connsiteX3" fmla="*/ 2 w 193586"/>
                    <a:gd name="connsiteY3" fmla="*/ 673100 h 1346200"/>
                    <a:gd name="connsiteX4" fmla="*/ 133352 w 193586"/>
                    <a:gd name="connsiteY4" fmla="*/ 1168400 h 1346200"/>
                    <a:gd name="connsiteX5" fmla="*/ 165102 w 193586"/>
                    <a:gd name="connsiteY5" fmla="*/ 1346200 h 1346200"/>
                    <a:gd name="connsiteX0" fmla="*/ 152402 w 165102"/>
                    <a:gd name="connsiteY0" fmla="*/ 0 h 1346200"/>
                    <a:gd name="connsiteX1" fmla="*/ 135733 w 165102"/>
                    <a:gd name="connsiteY1" fmla="*/ 189707 h 1346200"/>
                    <a:gd name="connsiteX2" fmla="*/ 2 w 165102"/>
                    <a:gd name="connsiteY2" fmla="*/ 673100 h 1346200"/>
                    <a:gd name="connsiteX3" fmla="*/ 133352 w 165102"/>
                    <a:gd name="connsiteY3" fmla="*/ 1168400 h 1346200"/>
                    <a:gd name="connsiteX4" fmla="*/ 165102 w 165102"/>
                    <a:gd name="connsiteY4" fmla="*/ 1346200 h 1346200"/>
                    <a:gd name="connsiteX0" fmla="*/ 152402 w 165102"/>
                    <a:gd name="connsiteY0" fmla="*/ 0 h 1346200"/>
                    <a:gd name="connsiteX1" fmla="*/ 135733 w 165102"/>
                    <a:gd name="connsiteY1" fmla="*/ 189707 h 1346200"/>
                    <a:gd name="connsiteX2" fmla="*/ 2 w 165102"/>
                    <a:gd name="connsiteY2" fmla="*/ 673100 h 1346200"/>
                    <a:gd name="connsiteX3" fmla="*/ 133352 w 165102"/>
                    <a:gd name="connsiteY3" fmla="*/ 1168400 h 1346200"/>
                    <a:gd name="connsiteX4" fmla="*/ 165102 w 165102"/>
                    <a:gd name="connsiteY4" fmla="*/ 1346200 h 1346200"/>
                    <a:gd name="connsiteX0" fmla="*/ 152402 w 168704"/>
                    <a:gd name="connsiteY0" fmla="*/ 0 h 1346200"/>
                    <a:gd name="connsiteX1" fmla="*/ 135733 w 168704"/>
                    <a:gd name="connsiteY1" fmla="*/ 189707 h 1346200"/>
                    <a:gd name="connsiteX2" fmla="*/ 2 w 168704"/>
                    <a:gd name="connsiteY2" fmla="*/ 673100 h 1346200"/>
                    <a:gd name="connsiteX3" fmla="*/ 133352 w 168704"/>
                    <a:gd name="connsiteY3" fmla="*/ 1168400 h 1346200"/>
                    <a:gd name="connsiteX4" fmla="*/ 165102 w 168704"/>
                    <a:gd name="connsiteY4" fmla="*/ 1346200 h 1346200"/>
                    <a:gd name="connsiteX0" fmla="*/ 152402 w 157727"/>
                    <a:gd name="connsiteY0" fmla="*/ 0 h 1346200"/>
                    <a:gd name="connsiteX1" fmla="*/ 135733 w 157727"/>
                    <a:gd name="connsiteY1" fmla="*/ 189707 h 1346200"/>
                    <a:gd name="connsiteX2" fmla="*/ 2 w 157727"/>
                    <a:gd name="connsiteY2" fmla="*/ 673100 h 1346200"/>
                    <a:gd name="connsiteX3" fmla="*/ 133352 w 157727"/>
                    <a:gd name="connsiteY3" fmla="*/ 1168400 h 1346200"/>
                    <a:gd name="connsiteX4" fmla="*/ 153196 w 157727"/>
                    <a:gd name="connsiteY4" fmla="*/ 1346200 h 1346200"/>
                    <a:gd name="connsiteX0" fmla="*/ 152402 w 154556"/>
                    <a:gd name="connsiteY0" fmla="*/ 0 h 1346200"/>
                    <a:gd name="connsiteX1" fmla="*/ 135733 w 154556"/>
                    <a:gd name="connsiteY1" fmla="*/ 189707 h 1346200"/>
                    <a:gd name="connsiteX2" fmla="*/ 2 w 154556"/>
                    <a:gd name="connsiteY2" fmla="*/ 673100 h 1346200"/>
                    <a:gd name="connsiteX3" fmla="*/ 133352 w 154556"/>
                    <a:gd name="connsiteY3" fmla="*/ 1168400 h 1346200"/>
                    <a:gd name="connsiteX4" fmla="*/ 153196 w 154556"/>
                    <a:gd name="connsiteY4" fmla="*/ 1346200 h 1346200"/>
                    <a:gd name="connsiteX0" fmla="*/ 152402 w 154134"/>
                    <a:gd name="connsiteY0" fmla="*/ 0 h 1346200"/>
                    <a:gd name="connsiteX1" fmla="*/ 135733 w 154134"/>
                    <a:gd name="connsiteY1" fmla="*/ 189707 h 1346200"/>
                    <a:gd name="connsiteX2" fmla="*/ 2 w 154134"/>
                    <a:gd name="connsiteY2" fmla="*/ 673100 h 1346200"/>
                    <a:gd name="connsiteX3" fmla="*/ 133352 w 154134"/>
                    <a:gd name="connsiteY3" fmla="*/ 1168400 h 1346200"/>
                    <a:gd name="connsiteX4" fmla="*/ 153196 w 154134"/>
                    <a:gd name="connsiteY4" fmla="*/ 1346200 h 1346200"/>
                    <a:gd name="connsiteX0" fmla="*/ 152402 w 154134"/>
                    <a:gd name="connsiteY0" fmla="*/ 0 h 1346200"/>
                    <a:gd name="connsiteX1" fmla="*/ 135733 w 154134"/>
                    <a:gd name="connsiteY1" fmla="*/ 189707 h 1346200"/>
                    <a:gd name="connsiteX2" fmla="*/ 2 w 154134"/>
                    <a:gd name="connsiteY2" fmla="*/ 673100 h 1346200"/>
                    <a:gd name="connsiteX3" fmla="*/ 133352 w 154134"/>
                    <a:gd name="connsiteY3" fmla="*/ 1168400 h 1346200"/>
                    <a:gd name="connsiteX4" fmla="*/ 153196 w 154134"/>
                    <a:gd name="connsiteY4" fmla="*/ 1346200 h 1346200"/>
                    <a:gd name="connsiteX0" fmla="*/ 152402 w 153648"/>
                    <a:gd name="connsiteY0" fmla="*/ 0 h 1346200"/>
                    <a:gd name="connsiteX1" fmla="*/ 135733 w 153648"/>
                    <a:gd name="connsiteY1" fmla="*/ 189707 h 1346200"/>
                    <a:gd name="connsiteX2" fmla="*/ 2 w 153648"/>
                    <a:gd name="connsiteY2" fmla="*/ 673100 h 1346200"/>
                    <a:gd name="connsiteX3" fmla="*/ 133352 w 153648"/>
                    <a:gd name="connsiteY3" fmla="*/ 1168400 h 1346200"/>
                    <a:gd name="connsiteX4" fmla="*/ 153196 w 153648"/>
                    <a:gd name="connsiteY4" fmla="*/ 1346200 h 1346200"/>
                    <a:gd name="connsiteX0" fmla="*/ 152402 w 153648"/>
                    <a:gd name="connsiteY0" fmla="*/ 0 h 1346200"/>
                    <a:gd name="connsiteX1" fmla="*/ 135733 w 153648"/>
                    <a:gd name="connsiteY1" fmla="*/ 189707 h 1346200"/>
                    <a:gd name="connsiteX2" fmla="*/ 2 w 153648"/>
                    <a:gd name="connsiteY2" fmla="*/ 673100 h 1346200"/>
                    <a:gd name="connsiteX3" fmla="*/ 133352 w 153648"/>
                    <a:gd name="connsiteY3" fmla="*/ 1168400 h 1346200"/>
                    <a:gd name="connsiteX4" fmla="*/ 153196 w 153648"/>
                    <a:gd name="connsiteY4" fmla="*/ 1346200 h 1346200"/>
                    <a:gd name="connsiteX0" fmla="*/ 152402 w 154524"/>
                    <a:gd name="connsiteY0" fmla="*/ 0 h 1346200"/>
                    <a:gd name="connsiteX1" fmla="*/ 135733 w 154524"/>
                    <a:gd name="connsiteY1" fmla="*/ 189707 h 1346200"/>
                    <a:gd name="connsiteX2" fmla="*/ 2 w 154524"/>
                    <a:gd name="connsiteY2" fmla="*/ 673100 h 1346200"/>
                    <a:gd name="connsiteX3" fmla="*/ 133352 w 154524"/>
                    <a:gd name="connsiteY3" fmla="*/ 1168400 h 1346200"/>
                    <a:gd name="connsiteX4" fmla="*/ 153196 w 154524"/>
                    <a:gd name="connsiteY4" fmla="*/ 1346200 h 1346200"/>
                    <a:gd name="connsiteX0" fmla="*/ 152402 w 154524"/>
                    <a:gd name="connsiteY0" fmla="*/ 0 h 1346200"/>
                    <a:gd name="connsiteX1" fmla="*/ 135733 w 154524"/>
                    <a:gd name="connsiteY1" fmla="*/ 189707 h 1346200"/>
                    <a:gd name="connsiteX2" fmla="*/ 2 w 154524"/>
                    <a:gd name="connsiteY2" fmla="*/ 673100 h 1346200"/>
                    <a:gd name="connsiteX3" fmla="*/ 133352 w 154524"/>
                    <a:gd name="connsiteY3" fmla="*/ 1168400 h 1346200"/>
                    <a:gd name="connsiteX4" fmla="*/ 153196 w 154524"/>
                    <a:gd name="connsiteY4" fmla="*/ 1346200 h 1346200"/>
                    <a:gd name="connsiteX0" fmla="*/ 152402 w 154803"/>
                    <a:gd name="connsiteY0" fmla="*/ 0 h 1346200"/>
                    <a:gd name="connsiteX1" fmla="*/ 135733 w 154803"/>
                    <a:gd name="connsiteY1" fmla="*/ 189707 h 1346200"/>
                    <a:gd name="connsiteX2" fmla="*/ 2 w 154803"/>
                    <a:gd name="connsiteY2" fmla="*/ 673100 h 1346200"/>
                    <a:gd name="connsiteX3" fmla="*/ 133352 w 154803"/>
                    <a:gd name="connsiteY3" fmla="*/ 1168400 h 1346200"/>
                    <a:gd name="connsiteX4" fmla="*/ 153196 w 154803"/>
                    <a:gd name="connsiteY4" fmla="*/ 1346200 h 1346200"/>
                    <a:gd name="connsiteX0" fmla="*/ 152402 w 154803"/>
                    <a:gd name="connsiteY0" fmla="*/ 0 h 1346200"/>
                    <a:gd name="connsiteX1" fmla="*/ 135733 w 154803"/>
                    <a:gd name="connsiteY1" fmla="*/ 189707 h 1346200"/>
                    <a:gd name="connsiteX2" fmla="*/ 2 w 154803"/>
                    <a:gd name="connsiteY2" fmla="*/ 673100 h 1346200"/>
                    <a:gd name="connsiteX3" fmla="*/ 133352 w 154803"/>
                    <a:gd name="connsiteY3" fmla="*/ 1168400 h 1346200"/>
                    <a:gd name="connsiteX4" fmla="*/ 153196 w 154803"/>
                    <a:gd name="connsiteY4" fmla="*/ 1346200 h 1346200"/>
                    <a:gd name="connsiteX0" fmla="*/ 152402 w 154803"/>
                    <a:gd name="connsiteY0" fmla="*/ 0 h 1346200"/>
                    <a:gd name="connsiteX1" fmla="*/ 135733 w 154803"/>
                    <a:gd name="connsiteY1" fmla="*/ 189707 h 1346200"/>
                    <a:gd name="connsiteX2" fmla="*/ 2 w 154803"/>
                    <a:gd name="connsiteY2" fmla="*/ 673100 h 1346200"/>
                    <a:gd name="connsiteX3" fmla="*/ 133352 w 154803"/>
                    <a:gd name="connsiteY3" fmla="*/ 1168400 h 1346200"/>
                    <a:gd name="connsiteX4" fmla="*/ 153196 w 154803"/>
                    <a:gd name="connsiteY4" fmla="*/ 1346200 h 1346200"/>
                    <a:gd name="connsiteX0" fmla="*/ 152402 w 154803"/>
                    <a:gd name="connsiteY0" fmla="*/ 0 h 1346200"/>
                    <a:gd name="connsiteX1" fmla="*/ 135733 w 154803"/>
                    <a:gd name="connsiteY1" fmla="*/ 189707 h 1346200"/>
                    <a:gd name="connsiteX2" fmla="*/ 2 w 154803"/>
                    <a:gd name="connsiteY2" fmla="*/ 673100 h 1346200"/>
                    <a:gd name="connsiteX3" fmla="*/ 133352 w 154803"/>
                    <a:gd name="connsiteY3" fmla="*/ 1168400 h 1346200"/>
                    <a:gd name="connsiteX4" fmla="*/ 153196 w 154803"/>
                    <a:gd name="connsiteY4" fmla="*/ 1346200 h 134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803" h="1346200">
                      <a:moveTo>
                        <a:pt x="152402" y="0"/>
                      </a:moveTo>
                      <a:cubicBezTo>
                        <a:pt x="156073" y="41903"/>
                        <a:pt x="146845" y="113243"/>
                        <a:pt x="135733" y="189707"/>
                      </a:cubicBezTo>
                      <a:cubicBezTo>
                        <a:pt x="124621" y="266171"/>
                        <a:pt x="399" y="509985"/>
                        <a:pt x="2" y="673100"/>
                      </a:cubicBezTo>
                      <a:cubicBezTo>
                        <a:pt x="-395" y="836215"/>
                        <a:pt x="112584" y="1099078"/>
                        <a:pt x="133352" y="1168400"/>
                      </a:cubicBezTo>
                      <a:cubicBezTo>
                        <a:pt x="154120" y="1237722"/>
                        <a:pt x="157430" y="1287463"/>
                        <a:pt x="153196" y="1346200"/>
                      </a:cubicBezTo>
                    </a:path>
                  </a:pathLst>
                </a:custGeom>
                <a:solidFill>
                  <a:schemeClr val="accent1">
                    <a:alpha val="40000"/>
                  </a:schemeClr>
                </a:solidFill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57" name="Gruppieren 56"/>
                <p:cNvGrpSpPr/>
                <p:nvPr/>
              </p:nvGrpSpPr>
              <p:grpSpPr>
                <a:xfrm>
                  <a:off x="5839690" y="1276350"/>
                  <a:ext cx="2568573" cy="1620000"/>
                  <a:chOff x="5839690" y="1276350"/>
                  <a:chExt cx="2568573" cy="1620000"/>
                </a:xfrm>
              </p:grpSpPr>
              <p:grpSp>
                <p:nvGrpSpPr>
                  <p:cNvPr id="58" name="Gruppieren 57"/>
                  <p:cNvGrpSpPr/>
                  <p:nvPr/>
                </p:nvGrpSpPr>
                <p:grpSpPr>
                  <a:xfrm>
                    <a:off x="5839690" y="1276350"/>
                    <a:ext cx="152400" cy="1620000"/>
                    <a:chOff x="5839690" y="1276350"/>
                    <a:chExt cx="152400" cy="1620000"/>
                  </a:xfrm>
                </p:grpSpPr>
                <p:cxnSp>
                  <p:nvCxnSpPr>
                    <p:cNvPr id="64" name="Gerade Verbindung mit Pfeil 63"/>
                    <p:cNvCxnSpPr/>
                    <p:nvPr/>
                  </p:nvCxnSpPr>
                  <p:spPr>
                    <a:xfrm flipV="1">
                      <a:off x="5992090" y="1276350"/>
                      <a:ext cx="0" cy="1620000"/>
                    </a:xfrm>
                    <a:prstGeom prst="straightConnector1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headEnd type="none" w="sm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5" name="Textfeld 64"/>
                        <p:cNvSpPr txBox="1"/>
                        <p:nvPr/>
                      </p:nvSpPr>
                      <p:spPr>
                        <a:xfrm>
                          <a:off x="5839690" y="1328433"/>
                          <a:ext cx="109197" cy="153888"/>
                        </a:xfrm>
                        <a:prstGeom prst="rect">
                          <a:avLst/>
                        </a:prstGeom>
                      </p:spPr>
                      <p:txBody>
                        <a:bodyPr vert="horz" wrap="none" lIns="0" tIns="0" rIns="0" bIns="0" rtlCol="0" anchor="t">
                          <a:spAutoFit/>
                        </a:bodyPr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1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oMath>
                            </m:oMathPara>
                          </a14:m>
                          <a:endParaRPr lang="de-DE" dirty="0" smtClean="0"/>
                        </a:p>
                      </p:txBody>
                    </p:sp>
                  </mc:Choice>
                  <mc:Fallback xmlns="">
                    <p:sp>
                      <p:nvSpPr>
                        <p:cNvPr id="65" name="Textfeld 64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839690" y="1328433"/>
                          <a:ext cx="109197" cy="153888"/>
                        </a:xfrm>
                        <a:prstGeom prst="rect">
                          <a:avLst/>
                        </a:prstGeom>
                        <a:blipFill>
                          <a:blip r:embed="rId2"/>
                          <a:stretch>
                            <a:fillRect l="-27778" r="-22222" b="-12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de-DE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59" name="Gruppieren 58"/>
                  <p:cNvGrpSpPr/>
                  <p:nvPr/>
                </p:nvGrpSpPr>
                <p:grpSpPr>
                  <a:xfrm>
                    <a:off x="5839690" y="2081530"/>
                    <a:ext cx="2568573" cy="228714"/>
                    <a:chOff x="5839690" y="2081530"/>
                    <a:chExt cx="2568573" cy="228714"/>
                  </a:xfrm>
                </p:grpSpPr>
                <p:cxnSp>
                  <p:nvCxnSpPr>
                    <p:cNvPr id="60" name="Gerade Verbindung mit Pfeil 59"/>
                    <p:cNvCxnSpPr/>
                    <p:nvPr/>
                  </p:nvCxnSpPr>
                  <p:spPr>
                    <a:xfrm>
                      <a:off x="5839690" y="2081530"/>
                      <a:ext cx="2556000" cy="0"/>
                    </a:xfrm>
                    <a:prstGeom prst="straightConnector1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headEnd type="none" w="sm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1" name="Textfeld 60"/>
                        <p:cNvSpPr txBox="1"/>
                        <p:nvPr/>
                      </p:nvSpPr>
                      <p:spPr>
                        <a:xfrm>
                          <a:off x="7854650" y="2155778"/>
                          <a:ext cx="553613" cy="154466"/>
                        </a:xfrm>
                        <a:prstGeom prst="rect">
                          <a:avLst/>
                        </a:prstGeom>
                      </p:spPr>
                      <p:txBody>
                        <a:bodyPr vert="horz" wrap="none" lIns="0" tIns="0" rIns="0" bIns="0" rtlCol="0" anchor="t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1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l-GR" sz="1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1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l-GR" sz="1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l-GR" sz="1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l-GR" sz="1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de-DE" sz="1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rad>
                              </m:oMath>
                            </m:oMathPara>
                          </a14:m>
                          <a:endParaRPr lang="de-DE" sz="1000" dirty="0"/>
                        </a:p>
                      </p:txBody>
                    </p:sp>
                  </mc:Choice>
                  <mc:Fallback xmlns="">
                    <p:sp>
                      <p:nvSpPr>
                        <p:cNvPr id="61" name="Textfeld 60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854650" y="2155778"/>
                          <a:ext cx="553613" cy="154466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 l="-5495" b="-32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de-DE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</p:grpSp>
          <p:sp>
            <p:nvSpPr>
              <p:cNvPr id="104" name="Parallelogramm 103"/>
              <p:cNvSpPr/>
              <p:nvPr/>
            </p:nvSpPr>
            <p:spPr>
              <a:xfrm flipH="1">
                <a:off x="6012599" y="5391308"/>
                <a:ext cx="1631940" cy="707439"/>
              </a:xfrm>
              <a:prstGeom prst="parallelogram">
                <a:avLst>
                  <a:gd name="adj" fmla="val 218067"/>
                </a:avLst>
              </a:prstGeom>
              <a:solidFill>
                <a:srgbClr val="FFCC66">
                  <a:alpha val="8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cxnSp>
            <p:nvCxnSpPr>
              <p:cNvPr id="105" name="Gerader Verbinder 104"/>
              <p:cNvCxnSpPr/>
              <p:nvPr/>
            </p:nvCxnSpPr>
            <p:spPr>
              <a:xfrm flipH="1">
                <a:off x="6825552" y="5219069"/>
                <a:ext cx="15285" cy="1067184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Gerade Verbindung mit Pfeil 110"/>
              <p:cNvCxnSpPr/>
              <p:nvPr/>
            </p:nvCxnSpPr>
            <p:spPr>
              <a:xfrm>
                <a:off x="6097223" y="5437718"/>
                <a:ext cx="0" cy="661029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feld 112"/>
              <p:cNvSpPr txBox="1"/>
              <p:nvPr/>
            </p:nvSpPr>
            <p:spPr>
              <a:xfrm>
                <a:off x="6050385" y="6079703"/>
                <a:ext cx="564257" cy="161583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:r>
                  <a:rPr lang="de-DE" sz="1050" i="1" dirty="0" smtClean="0">
                    <a:solidFill>
                      <a:schemeClr val="accent1"/>
                    </a:solidFill>
                  </a:rPr>
                  <a:t>δ-change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Textfeld 131"/>
                  <p:cNvSpPr txBox="1"/>
                  <p:nvPr/>
                </p:nvSpPr>
                <p:spPr>
                  <a:xfrm>
                    <a:off x="6680294" y="6286253"/>
                    <a:ext cx="332399" cy="160685"/>
                  </a:xfrm>
                  <a:prstGeom prst="rect">
                    <a:avLst/>
                  </a:prstGeom>
                </p:spPr>
                <p:txBody>
                  <a:bodyPr vert="horz" wrap="none" lIns="0" tIns="0" rIns="0" bIns="0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l-GR" sz="10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l-GR" sz="1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</m:oMath>
                      </m:oMathPara>
                    </a14:m>
                    <a:endParaRPr lang="de-DE" sz="1000" dirty="0">
                      <a:solidFill>
                        <a:schemeClr val="accent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2" name="Textfeld 1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80294" y="6286253"/>
                    <a:ext cx="332399" cy="16068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259" r="-3704" b="-2592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88179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Q:\GSI\FAIR\Präsentationen\Workshops\Slow_Extraction_20171109\Images\sis100_footpri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291" y="3903990"/>
            <a:ext cx="2659328" cy="256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SIS100: Overview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 smtClean="0"/>
              <a:t>Workhorse of FAIR facility</a:t>
            </a:r>
          </a:p>
          <a:p>
            <a:pPr lvl="1"/>
            <a:r>
              <a:rPr lang="en-US" dirty="0" smtClean="0"/>
              <a:t>Primary heavy ion beams</a:t>
            </a:r>
          </a:p>
          <a:p>
            <a:pPr lvl="1"/>
            <a:r>
              <a:rPr lang="en-US" dirty="0" smtClean="0"/>
              <a:t>Factor 100 higher intensities than SIS18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Basic </a:t>
            </a:r>
            <a:r>
              <a:rPr lang="en-US" dirty="0"/>
              <a:t>parameters</a:t>
            </a:r>
          </a:p>
          <a:p>
            <a:pPr lvl="1"/>
            <a:r>
              <a:rPr lang="en-US" dirty="0"/>
              <a:t>Circumference </a:t>
            </a:r>
            <a:r>
              <a:rPr lang="en-US" dirty="0" smtClean="0"/>
              <a:t>1083 m </a:t>
            </a:r>
            <a:r>
              <a:rPr lang="en-US" dirty="0"/>
              <a:t>(= 5 x SIS18)</a:t>
            </a:r>
          </a:p>
          <a:p>
            <a:pPr lvl="1"/>
            <a:r>
              <a:rPr lang="en-US" dirty="0"/>
              <a:t>Max. </a:t>
            </a:r>
            <a:r>
              <a:rPr lang="en-US" dirty="0" smtClean="0"/>
              <a:t>magnetic </a:t>
            </a:r>
            <a:r>
              <a:rPr lang="en-US" dirty="0"/>
              <a:t>rigidity </a:t>
            </a:r>
            <a:r>
              <a:rPr lang="en-US" dirty="0" smtClean="0"/>
              <a:t>100 Tm</a:t>
            </a:r>
            <a:endParaRPr lang="en-US" dirty="0"/>
          </a:p>
          <a:p>
            <a:pPr lvl="1"/>
            <a:r>
              <a:rPr lang="en-US" dirty="0"/>
              <a:t>Max. ramp rate </a:t>
            </a:r>
            <a:r>
              <a:rPr lang="en-US" dirty="0" smtClean="0"/>
              <a:t>4 T/s</a:t>
            </a:r>
            <a:endParaRPr lang="en-US" dirty="0"/>
          </a:p>
          <a:p>
            <a:pPr lvl="1"/>
            <a:r>
              <a:rPr lang="en-US" dirty="0" smtClean="0"/>
              <a:t>Super-ferric main magnets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Ion </a:t>
            </a:r>
            <a:r>
              <a:rPr lang="en-US" dirty="0"/>
              <a:t>optical layout</a:t>
            </a:r>
          </a:p>
          <a:p>
            <a:pPr lvl="1"/>
            <a:r>
              <a:rPr lang="en-US" dirty="0"/>
              <a:t>Super-periodicity 6, 14 cells per period</a:t>
            </a:r>
          </a:p>
          <a:p>
            <a:pPr lvl="1"/>
            <a:r>
              <a:rPr lang="en-US" dirty="0"/>
              <a:t>DF focusing structure</a:t>
            </a:r>
            <a:br>
              <a:rPr lang="en-US" dirty="0"/>
            </a:br>
            <a:r>
              <a:rPr lang="en-US" dirty="0"/>
              <a:t>(charge separator lattice)</a:t>
            </a:r>
          </a:p>
          <a:p>
            <a:pPr lvl="1"/>
            <a:r>
              <a:rPr lang="en-US" dirty="0"/>
              <a:t>Optimized for operation with</a:t>
            </a:r>
            <a:br>
              <a:rPr lang="en-US" dirty="0"/>
            </a:br>
            <a:r>
              <a:rPr lang="en-US" dirty="0"/>
              <a:t>intermediate charge state ions</a:t>
            </a:r>
          </a:p>
          <a:p>
            <a:endParaRPr lang="en-US" dirty="0" smtClean="0"/>
          </a:p>
          <a:p>
            <a:r>
              <a:rPr lang="en-US" dirty="0" smtClean="0"/>
              <a:t>Working </a:t>
            </a:r>
            <a:r>
              <a:rPr lang="en-US" dirty="0"/>
              <a:t>modes</a:t>
            </a:r>
          </a:p>
          <a:p>
            <a:pPr lvl="1"/>
            <a:r>
              <a:rPr lang="en-US" dirty="0"/>
              <a:t>Batch injection from SIS18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Slow extraction to fixed targets</a:t>
            </a:r>
          </a:p>
          <a:p>
            <a:pPr lvl="1"/>
            <a:r>
              <a:rPr lang="en-US" dirty="0"/>
              <a:t>Fast extraction </a:t>
            </a:r>
            <a:r>
              <a:rPr lang="en-US" dirty="0" smtClean="0"/>
              <a:t>to </a:t>
            </a:r>
            <a:r>
              <a:rPr lang="en-US" dirty="0"/>
              <a:t>fixed targets or storage </a:t>
            </a:r>
            <a:r>
              <a:rPr lang="en-US" dirty="0" smtClean="0"/>
              <a:t>rings</a:t>
            </a:r>
          </a:p>
          <a:p>
            <a:pPr lvl="1"/>
            <a:endParaRPr lang="en-US" dirty="0"/>
          </a:p>
          <a:p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153924"/>
              </p:ext>
            </p:extLst>
          </p:nvPr>
        </p:nvGraphicFramePr>
        <p:xfrm>
          <a:off x="7061871" y="4598927"/>
          <a:ext cx="1779409" cy="12573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40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8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178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Optical </a:t>
                      </a:r>
                      <a:r>
                        <a:rPr lang="en-US" sz="1050" dirty="0" smtClean="0"/>
                        <a:t>parameters (SX</a:t>
                      </a:r>
                      <a:r>
                        <a:rPr lang="en-US" sz="1050" dirty="0" smtClean="0"/>
                        <a:t>)`</a:t>
                      </a:r>
                      <a:endParaRPr lang="de-DE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781">
                <a:tc>
                  <a:txBody>
                    <a:bodyPr/>
                    <a:lstStyle/>
                    <a:p>
                      <a:r>
                        <a:rPr lang="en-US" sz="1050" dirty="0" err="1" smtClean="0"/>
                        <a:t>Q</a:t>
                      </a:r>
                      <a:r>
                        <a:rPr lang="en-US" sz="1050" baseline="-25000" dirty="0" err="1" smtClean="0"/>
                        <a:t>h</a:t>
                      </a:r>
                      <a:r>
                        <a:rPr lang="en-US" sz="1050" baseline="0" dirty="0" smtClean="0"/>
                        <a:t> / Q</a:t>
                      </a:r>
                      <a:r>
                        <a:rPr lang="en-US" sz="1050" baseline="-25000" dirty="0" smtClean="0"/>
                        <a:t>v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17.31</a:t>
                      </a:r>
                      <a:r>
                        <a:rPr lang="en-US" sz="1050" baseline="0" dirty="0" smtClean="0"/>
                        <a:t> / 17.4</a:t>
                      </a:r>
                      <a:endParaRPr lang="de-D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7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err="1" smtClean="0"/>
                        <a:t>Q’</a:t>
                      </a:r>
                      <a:r>
                        <a:rPr lang="en-US" sz="1050" baseline="-25000" dirty="0" err="1" smtClean="0"/>
                        <a:t>h</a:t>
                      </a:r>
                      <a:r>
                        <a:rPr lang="en-US" sz="1050" baseline="0" dirty="0" smtClean="0"/>
                        <a:t> / </a:t>
                      </a:r>
                      <a:r>
                        <a:rPr lang="en-US" sz="1050" baseline="0" dirty="0" err="1" smtClean="0"/>
                        <a:t>Q’</a:t>
                      </a:r>
                      <a:r>
                        <a:rPr lang="en-US" sz="1050" baseline="-25000" dirty="0" err="1" smtClean="0"/>
                        <a:t>v</a:t>
                      </a:r>
                      <a:endParaRPr lang="de-DE" sz="10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-17.5</a:t>
                      </a:r>
                      <a:r>
                        <a:rPr lang="en-US" sz="1050" baseline="0" dirty="0" smtClean="0"/>
                        <a:t> /</a:t>
                      </a:r>
                      <a:r>
                        <a:rPr lang="en-US" sz="1050" dirty="0" smtClean="0"/>
                        <a:t> -22.7</a:t>
                      </a:r>
                      <a:endParaRPr lang="de-D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81">
                <a:tc>
                  <a:txBody>
                    <a:bodyPr/>
                    <a:lstStyle/>
                    <a:p>
                      <a:r>
                        <a:rPr lang="el-GR" sz="1050" dirty="0" smtClean="0"/>
                        <a:t>α</a:t>
                      </a:r>
                      <a:r>
                        <a:rPr lang="en-US" sz="1050" baseline="-25000" dirty="0" smtClean="0"/>
                        <a:t>p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0.005</a:t>
                      </a:r>
                      <a:endParaRPr lang="de-D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781">
                <a:tc>
                  <a:txBody>
                    <a:bodyPr/>
                    <a:lstStyle/>
                    <a:p>
                      <a:r>
                        <a:rPr lang="el-GR" sz="1050" dirty="0" smtClean="0"/>
                        <a:t>γ</a:t>
                      </a:r>
                      <a:r>
                        <a:rPr lang="en-US" sz="1050" baseline="-25000" dirty="0" smtClean="0"/>
                        <a:t>t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14.2</a:t>
                      </a:r>
                      <a:endParaRPr lang="de-D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9" name="Gruppieren 8"/>
          <p:cNvGrpSpPr/>
          <p:nvPr/>
        </p:nvGrpSpPr>
        <p:grpSpPr>
          <a:xfrm>
            <a:off x="4795015" y="1192696"/>
            <a:ext cx="4391953" cy="2759103"/>
            <a:chOff x="4668975" y="1316809"/>
            <a:chExt cx="4391953" cy="2759103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3"/>
            <a:srcRect t="2948" b="2412"/>
            <a:stretch/>
          </p:blipFill>
          <p:spPr>
            <a:xfrm>
              <a:off x="4668975" y="1364516"/>
              <a:ext cx="4040915" cy="2711396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7308257" y="1742986"/>
              <a:ext cx="99579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000" b="1" dirty="0" smtClean="0">
                  <a:solidFill>
                    <a:schemeClr val="accent6">
                      <a:lumMod val="75000"/>
                    </a:schemeClr>
                  </a:solidFill>
                </a:rPr>
                <a:t>SIS100</a:t>
              </a:r>
            </a:p>
          </p:txBody>
        </p:sp>
        <p:sp>
          <p:nvSpPr>
            <p:cNvPr id="12" name="Ellipse 11"/>
            <p:cNvSpPr/>
            <p:nvPr/>
          </p:nvSpPr>
          <p:spPr>
            <a:xfrm rot="19210176">
              <a:off x="6766479" y="3160476"/>
              <a:ext cx="337170" cy="211735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 w="158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7904841" y="3425615"/>
              <a:ext cx="1156087" cy="24622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000" b="1" dirty="0" smtClean="0">
                  <a:solidFill>
                    <a:schemeClr val="accent6">
                      <a:lumMod val="75000"/>
                    </a:schemeClr>
                  </a:solidFill>
                </a:rPr>
                <a:t>SX Experiments</a:t>
              </a:r>
            </a:p>
          </p:txBody>
        </p:sp>
        <p:cxnSp>
          <p:nvCxnSpPr>
            <p:cNvPr id="14" name="Gerade Verbindung mit Pfeil 13"/>
            <p:cNvCxnSpPr/>
            <p:nvPr/>
          </p:nvCxnSpPr>
          <p:spPr>
            <a:xfrm flipH="1" flipV="1">
              <a:off x="8211343" y="2847528"/>
              <a:ext cx="391746" cy="608098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 flipH="1" flipV="1">
              <a:off x="7524643" y="3168690"/>
              <a:ext cx="812798" cy="297748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/>
            <p:cNvSpPr/>
            <p:nvPr/>
          </p:nvSpPr>
          <p:spPr>
            <a:xfrm>
              <a:off x="6904027" y="1316809"/>
              <a:ext cx="1804252" cy="1182304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 w="158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7" name="Ellipse 16"/>
            <p:cNvSpPr/>
            <p:nvPr/>
          </p:nvSpPr>
          <p:spPr>
            <a:xfrm rot="454049">
              <a:off x="7642752" y="2638354"/>
              <a:ext cx="559420" cy="280751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 w="158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8" name="Ellipse 17"/>
            <p:cNvSpPr/>
            <p:nvPr/>
          </p:nvSpPr>
          <p:spPr>
            <a:xfrm rot="17550666">
              <a:off x="6858239" y="3086220"/>
              <a:ext cx="1108889" cy="452915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 w="158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cxnSp>
          <p:nvCxnSpPr>
            <p:cNvPr id="19" name="Gerade Verbindung mit Pfeil 18"/>
            <p:cNvCxnSpPr/>
            <p:nvPr/>
          </p:nvCxnSpPr>
          <p:spPr>
            <a:xfrm flipH="1" flipV="1">
              <a:off x="6929845" y="3273742"/>
              <a:ext cx="1046182" cy="267022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213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Magnetic Measurements:</a:t>
            </a:r>
            <a:br>
              <a:rPr lang="en-US" dirty="0" smtClean="0"/>
            </a:br>
            <a:r>
              <a:rPr lang="en-US" dirty="0" smtClean="0"/>
              <a:t>Field Errors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Measurements of SF main magnets</a:t>
            </a:r>
          </a:p>
          <a:p>
            <a:pPr lvl="1"/>
            <a:r>
              <a:rPr lang="en-US" dirty="0" smtClean="0"/>
              <a:t>Dipoles: all magnets measured (108 + 2)</a:t>
            </a:r>
          </a:p>
          <a:p>
            <a:pPr lvl="1"/>
            <a:r>
              <a:rPr lang="en-US" dirty="0" smtClean="0"/>
              <a:t>Quadrupoles: data from 53 magnets available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Analyzed data as function of current</a:t>
            </a:r>
            <a:endParaRPr lang="en-US" dirty="0"/>
          </a:p>
          <a:p>
            <a:pPr lvl="1"/>
            <a:r>
              <a:rPr lang="en-US" dirty="0" smtClean="0"/>
              <a:t>Variation of integral field</a:t>
            </a:r>
          </a:p>
          <a:p>
            <a:pPr lvl="1"/>
            <a:r>
              <a:rPr lang="en-US" dirty="0" smtClean="0"/>
              <a:t>Harmonics at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ref</a:t>
            </a:r>
            <a:r>
              <a:rPr lang="en-US" dirty="0" smtClean="0"/>
              <a:t> (dipole</a:t>
            </a:r>
            <a:r>
              <a:rPr lang="en-US" dirty="0"/>
              <a:t>: n ≤ 7</a:t>
            </a:r>
            <a:r>
              <a:rPr lang="en-US" dirty="0" smtClean="0"/>
              <a:t>, quad</a:t>
            </a:r>
            <a:r>
              <a:rPr lang="en-US" dirty="0"/>
              <a:t>: n ≤ 10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Unexpectedly large systematic components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Dipoles: </a:t>
            </a:r>
            <a:r>
              <a:rPr lang="en-US" dirty="0" err="1" smtClean="0">
                <a:solidFill>
                  <a:srgbClr val="FF0000"/>
                </a:solidFill>
              </a:rPr>
              <a:t>decapole</a:t>
            </a:r>
            <a:r>
              <a:rPr lang="en-US" dirty="0" smtClean="0">
                <a:solidFill>
                  <a:srgbClr val="FF0000"/>
                </a:solidFill>
              </a:rPr>
              <a:t> (b</a:t>
            </a:r>
            <a:r>
              <a:rPr lang="en-US" baseline="-25000" dirty="0" smtClean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Quadrupoles: </a:t>
            </a:r>
            <a:r>
              <a:rPr lang="en-US" dirty="0" err="1" smtClean="0">
                <a:solidFill>
                  <a:srgbClr val="FF0000"/>
                </a:solidFill>
              </a:rPr>
              <a:t>dodecapole</a:t>
            </a:r>
            <a:r>
              <a:rPr lang="en-US" dirty="0" smtClean="0">
                <a:solidFill>
                  <a:srgbClr val="FF0000"/>
                </a:solidFill>
              </a:rPr>
              <a:t> (b</a:t>
            </a:r>
            <a:r>
              <a:rPr lang="en-US" baseline="-25000" dirty="0" smtClean="0">
                <a:solidFill>
                  <a:srgbClr val="FF0000"/>
                </a:solidFill>
              </a:rPr>
              <a:t>6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Systematic components influence SX strongly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28" name="Gruppieren 27"/>
          <p:cNvGrpSpPr/>
          <p:nvPr/>
        </p:nvGrpSpPr>
        <p:grpSpPr>
          <a:xfrm>
            <a:off x="4961821" y="1203999"/>
            <a:ext cx="3840488" cy="2478366"/>
            <a:chOff x="4961821" y="1203999"/>
            <a:chExt cx="3840488" cy="2478366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21" y="1378072"/>
              <a:ext cx="3840488" cy="2304293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5933465" y="1203999"/>
              <a:ext cx="2127506" cy="25391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50" i="1" dirty="0" smtClean="0"/>
                <a:t>Systematic field errors in dipoles</a:t>
              </a:r>
            </a:p>
          </p:txBody>
        </p:sp>
        <p:sp>
          <p:nvSpPr>
            <p:cNvPr id="26" name="Rechteck 25"/>
            <p:cNvSpPr/>
            <p:nvPr/>
          </p:nvSpPr>
          <p:spPr>
            <a:xfrm>
              <a:off x="5471160" y="2468880"/>
              <a:ext cx="3315909" cy="205740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4961821" y="3699845"/>
            <a:ext cx="3840488" cy="2502520"/>
            <a:chOff x="4961821" y="3699845"/>
            <a:chExt cx="3840488" cy="2502520"/>
          </a:xfrm>
        </p:grpSpPr>
        <p:sp>
          <p:nvSpPr>
            <p:cNvPr id="30" name="Textfeld 29"/>
            <p:cNvSpPr txBox="1"/>
            <p:nvPr/>
          </p:nvSpPr>
          <p:spPr>
            <a:xfrm>
              <a:off x="5763050" y="3699845"/>
              <a:ext cx="2443298" cy="25391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50" i="1" dirty="0"/>
                <a:t>Systematic field errors </a:t>
              </a:r>
              <a:r>
                <a:rPr lang="en-US" sz="1050" i="1" dirty="0" smtClean="0"/>
                <a:t>in quadrupoles</a:t>
              </a:r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821" y="3898072"/>
              <a:ext cx="3840488" cy="2304293"/>
            </a:xfrm>
            <a:prstGeom prst="rect">
              <a:avLst/>
            </a:prstGeom>
          </p:spPr>
        </p:pic>
        <p:sp>
          <p:nvSpPr>
            <p:cNvPr id="29" name="Rechteck 28"/>
            <p:cNvSpPr/>
            <p:nvPr/>
          </p:nvSpPr>
          <p:spPr>
            <a:xfrm>
              <a:off x="5472981" y="4209136"/>
              <a:ext cx="3315909" cy="385723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83029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SX: Effect of Systematic Errors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SX affected by ADTS bending </a:t>
            </a:r>
            <a:r>
              <a:rPr lang="en-US" dirty="0" err="1" smtClean="0"/>
              <a:t>separatrix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Effects independent of momentum</a:t>
            </a:r>
          </a:p>
          <a:p>
            <a:pPr lvl="2"/>
            <a:r>
              <a:rPr lang="en-US" dirty="0" smtClean="0"/>
              <a:t>ADTS in first order of strengths: </a:t>
            </a:r>
            <a:r>
              <a:rPr lang="en-US" b="1" dirty="0" smtClean="0">
                <a:solidFill>
                  <a:schemeClr val="accent1"/>
                </a:solidFill>
              </a:rPr>
              <a:t>b</a:t>
            </a:r>
            <a:r>
              <a:rPr lang="en-US" b="1" baseline="-25000" dirty="0" smtClean="0">
                <a:solidFill>
                  <a:schemeClr val="accent1"/>
                </a:solidFill>
              </a:rPr>
              <a:t>6</a:t>
            </a:r>
            <a:endParaRPr lang="en-US" b="1" dirty="0" smtClean="0">
              <a:solidFill>
                <a:schemeClr val="accent1"/>
              </a:solidFill>
            </a:endParaRPr>
          </a:p>
          <a:p>
            <a:pPr lvl="2"/>
            <a:r>
              <a:rPr lang="en-US" dirty="0" smtClean="0"/>
              <a:t>ADTS in second order of strengths:</a:t>
            </a:r>
          </a:p>
          <a:p>
            <a:pPr lvl="3"/>
            <a:r>
              <a:rPr lang="en-US" dirty="0" smtClean="0"/>
              <a:t>b</a:t>
            </a:r>
            <a:r>
              <a:rPr lang="en-US" baseline="-25000" dirty="0" smtClean="0"/>
              <a:t>3</a:t>
            </a:r>
            <a:r>
              <a:rPr lang="en-US" dirty="0" smtClean="0"/>
              <a:t>∙b</a:t>
            </a:r>
            <a:r>
              <a:rPr lang="en-US" baseline="-25000" dirty="0" smtClean="0"/>
              <a:t>3</a:t>
            </a:r>
            <a:r>
              <a:rPr lang="en-US" dirty="0" smtClean="0"/>
              <a:t> (considered in baseline design)</a:t>
            </a:r>
          </a:p>
          <a:p>
            <a:pPr lvl="3"/>
            <a:r>
              <a:rPr lang="en-US" b="1" dirty="0" smtClean="0">
                <a:solidFill>
                  <a:schemeClr val="accent1"/>
                </a:solidFill>
              </a:rPr>
              <a:t>b</a:t>
            </a:r>
            <a:r>
              <a:rPr lang="en-US" b="1" baseline="-25000" dirty="0" smtClean="0">
                <a:solidFill>
                  <a:schemeClr val="accent1"/>
                </a:solidFill>
              </a:rPr>
              <a:t>5</a:t>
            </a:r>
            <a:r>
              <a:rPr lang="en-US" b="1" dirty="0" smtClean="0">
                <a:solidFill>
                  <a:schemeClr val="accent1"/>
                </a:solidFill>
              </a:rPr>
              <a:t>∙b</a:t>
            </a:r>
            <a:r>
              <a:rPr lang="en-US" b="1" baseline="-25000" dirty="0" smtClean="0">
                <a:solidFill>
                  <a:schemeClr val="accent1"/>
                </a:solidFill>
              </a:rPr>
              <a:t>3</a:t>
            </a:r>
            <a:r>
              <a:rPr lang="en-US" dirty="0" smtClean="0"/>
              <a:t> (coupling with </a:t>
            </a:r>
            <a:r>
              <a:rPr lang="en-US" dirty="0" err="1" smtClean="0"/>
              <a:t>sextupoles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Effects depending on momentum</a:t>
            </a:r>
          </a:p>
          <a:p>
            <a:pPr lvl="2"/>
            <a:r>
              <a:rPr lang="en-US" dirty="0" smtClean="0"/>
              <a:t>Momentum-dependent ADTS by feed-down from </a:t>
            </a:r>
            <a:r>
              <a:rPr lang="en-US" smtClean="0"/>
              <a:t>dispersion in </a:t>
            </a:r>
            <a:r>
              <a:rPr lang="en-US" dirty="0" smtClean="0"/>
              <a:t>first order </a:t>
            </a:r>
            <a:r>
              <a:rPr lang="en-US" smtClean="0"/>
              <a:t>of strength:: </a:t>
            </a:r>
            <a:r>
              <a:rPr lang="en-US" b="1" dirty="0" smtClean="0">
                <a:solidFill>
                  <a:schemeClr val="accent6"/>
                </a:solidFill>
              </a:rPr>
              <a:t>b</a:t>
            </a:r>
            <a:r>
              <a:rPr lang="en-US" b="1" baseline="-25000" dirty="0" smtClean="0">
                <a:solidFill>
                  <a:schemeClr val="accent6"/>
                </a:solidFill>
              </a:rPr>
              <a:t>5</a:t>
            </a:r>
            <a:r>
              <a:rPr lang="en-US" b="1" dirty="0" smtClean="0">
                <a:solidFill>
                  <a:schemeClr val="accent6"/>
                </a:solidFill>
              </a:rPr>
              <a:t>∙</a:t>
            </a:r>
            <a:r>
              <a:rPr lang="el-GR" b="1" dirty="0" smtClean="0">
                <a:solidFill>
                  <a:schemeClr val="accent6"/>
                </a:solidFill>
              </a:rPr>
              <a:t>δ</a:t>
            </a:r>
            <a:endParaRPr lang="en-US" b="1" dirty="0" smtClean="0">
              <a:solidFill>
                <a:schemeClr val="accent6"/>
              </a:solidFill>
            </a:endParaRPr>
          </a:p>
          <a:p>
            <a:pPr lvl="1"/>
            <a:endParaRPr lang="en-US" dirty="0" smtClean="0"/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Effects on SX in SIS100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Larger angular spread at ES through </a:t>
            </a:r>
            <a:r>
              <a:rPr lang="en-US" dirty="0"/>
              <a:t>b</a:t>
            </a:r>
            <a:r>
              <a:rPr lang="en-US" baseline="-25000" dirty="0"/>
              <a:t>5</a:t>
            </a:r>
            <a:r>
              <a:rPr lang="en-US" dirty="0"/>
              <a:t>∙</a:t>
            </a:r>
            <a:r>
              <a:rPr lang="el-GR" dirty="0" smtClean="0"/>
              <a:t>δ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Strong bending by </a:t>
            </a:r>
            <a:r>
              <a:rPr lang="en-US" dirty="0" smtClean="0"/>
              <a:t>b</a:t>
            </a:r>
            <a:r>
              <a:rPr lang="en-US" baseline="-25000" dirty="0" smtClean="0"/>
              <a:t>6</a:t>
            </a:r>
            <a:r>
              <a:rPr lang="en-US" dirty="0" smtClean="0"/>
              <a:t>, larger for small tune distance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Compensation </a:t>
            </a:r>
            <a:r>
              <a:rPr lang="en-US" dirty="0"/>
              <a:t>options in SIS100 (baseline)</a:t>
            </a:r>
          </a:p>
          <a:p>
            <a:pPr lvl="1"/>
            <a:r>
              <a:rPr lang="en-US" dirty="0"/>
              <a:t>No b</a:t>
            </a:r>
            <a:r>
              <a:rPr lang="en-US" baseline="-25000" dirty="0"/>
              <a:t>5 </a:t>
            </a:r>
            <a:r>
              <a:rPr lang="en-US" dirty="0"/>
              <a:t>or b</a:t>
            </a:r>
            <a:r>
              <a:rPr lang="en-US" baseline="-25000" dirty="0"/>
              <a:t>6</a:t>
            </a:r>
            <a:r>
              <a:rPr lang="en-US" dirty="0"/>
              <a:t> corrector magnets</a:t>
            </a:r>
          </a:p>
          <a:p>
            <a:pPr lvl="1"/>
            <a:r>
              <a:rPr lang="en-US" dirty="0" smtClean="0"/>
              <a:t>Two </a:t>
            </a:r>
            <a:r>
              <a:rPr lang="en-US" dirty="0"/>
              <a:t>families of </a:t>
            </a:r>
            <a:r>
              <a:rPr lang="en-US" dirty="0" err="1"/>
              <a:t>octupoles</a:t>
            </a:r>
            <a:r>
              <a:rPr lang="en-US" dirty="0"/>
              <a:t> effecting ADTS by </a:t>
            </a:r>
            <a:r>
              <a:rPr lang="en-US" dirty="0" smtClean="0"/>
              <a:t>b</a:t>
            </a:r>
            <a:r>
              <a:rPr lang="en-US" baseline="-25000" dirty="0" smtClean="0"/>
              <a:t>4</a:t>
            </a:r>
          </a:p>
          <a:p>
            <a:pPr lvl="2"/>
            <a:r>
              <a:rPr lang="en-US" dirty="0" smtClean="0"/>
              <a:t>Baseline: compensate b</a:t>
            </a:r>
            <a:r>
              <a:rPr lang="en-US" baseline="-25000" dirty="0" smtClean="0"/>
              <a:t>3</a:t>
            </a:r>
            <a:r>
              <a:rPr lang="en-US" dirty="0"/>
              <a:t>∙b</a:t>
            </a:r>
            <a:r>
              <a:rPr lang="en-US" baseline="-25000" dirty="0"/>
              <a:t>3</a:t>
            </a:r>
            <a:r>
              <a:rPr lang="en-US" dirty="0"/>
              <a:t> from </a:t>
            </a:r>
            <a:r>
              <a:rPr lang="en-US" dirty="0" err="1" smtClean="0"/>
              <a:t>chroma</a:t>
            </a:r>
            <a:r>
              <a:rPr lang="en-US" dirty="0" smtClean="0"/>
              <a:t> </a:t>
            </a:r>
            <a:r>
              <a:rPr lang="en-US" dirty="0" err="1" smtClean="0"/>
              <a:t>sextupoles</a:t>
            </a:r>
            <a:endParaRPr lang="en-US" dirty="0"/>
          </a:p>
          <a:p>
            <a:pPr lvl="2"/>
            <a:r>
              <a:rPr lang="en-US" dirty="0" smtClean="0"/>
              <a:t>Can be used to mitigate effects of b</a:t>
            </a:r>
            <a:r>
              <a:rPr lang="en-US" baseline="-25000" dirty="0" smtClean="0"/>
              <a:t>6</a:t>
            </a:r>
            <a:r>
              <a:rPr lang="en-US" baseline="30000" dirty="0" smtClean="0"/>
              <a:t> </a:t>
            </a:r>
            <a:r>
              <a:rPr lang="en-US" dirty="0" smtClean="0"/>
              <a:t>and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baseline="-25000" dirty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∙b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endParaRPr lang="en-US" baseline="-25000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/>
              <a:t>No compensation of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/>
              <a:t>b</a:t>
            </a:r>
            <a:r>
              <a:rPr lang="en-US" baseline="-25000" dirty="0"/>
              <a:t>5</a:t>
            </a:r>
            <a:r>
              <a:rPr lang="en-US" dirty="0"/>
              <a:t>∙</a:t>
            </a:r>
            <a:r>
              <a:rPr lang="el-GR" dirty="0" smtClean="0"/>
              <a:t>δ</a:t>
            </a:r>
            <a:r>
              <a:rPr lang="en-US" dirty="0" smtClean="0"/>
              <a:t> in baseline lattice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6042303" y="3047678"/>
            <a:ext cx="1700787" cy="1700787"/>
            <a:chOff x="6248043" y="3047678"/>
            <a:chExt cx="1700787" cy="1700787"/>
          </a:xfrm>
        </p:grpSpPr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043" y="3047678"/>
              <a:ext cx="1700787" cy="1700787"/>
            </a:xfrm>
            <a:prstGeom prst="rect">
              <a:avLst/>
            </a:prstGeom>
          </p:spPr>
        </p:pic>
        <p:sp>
          <p:nvSpPr>
            <p:cNvPr id="28" name="Textfeld 27"/>
            <p:cNvSpPr txBox="1"/>
            <p:nvPr/>
          </p:nvSpPr>
          <p:spPr>
            <a:xfrm>
              <a:off x="6688151" y="3202212"/>
              <a:ext cx="247834" cy="16842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vert="horz" wrap="none" lIns="10800" tIns="7200" rIns="10800" bIns="7200" rtlCol="0" anchor="t">
              <a:spAutoFit/>
            </a:bodyPr>
            <a:lstStyle/>
            <a:p>
              <a:pPr algn="ctr"/>
              <a:r>
                <a:rPr lang="en-US" sz="1000" dirty="0"/>
                <a:t>b</a:t>
              </a:r>
              <a:r>
                <a:rPr lang="en-US" sz="1000" baseline="-25000" dirty="0"/>
                <a:t>5</a:t>
              </a:r>
              <a:r>
                <a:rPr lang="en-US" sz="1000" dirty="0"/>
                <a:t>∙</a:t>
              </a:r>
              <a:r>
                <a:rPr lang="el-GR" sz="1000" dirty="0"/>
                <a:t>δ</a:t>
              </a:r>
              <a:endParaRPr lang="en-US" sz="1000" dirty="0"/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5139136" y="1351085"/>
            <a:ext cx="3604013" cy="1700787"/>
            <a:chOff x="5405836" y="1351085"/>
            <a:chExt cx="3604013" cy="1700787"/>
          </a:xfrm>
        </p:grpSpPr>
        <p:grpSp>
          <p:nvGrpSpPr>
            <p:cNvPr id="8" name="Gruppieren 7"/>
            <p:cNvGrpSpPr/>
            <p:nvPr/>
          </p:nvGrpSpPr>
          <p:grpSpPr>
            <a:xfrm>
              <a:off x="7309062" y="1351085"/>
              <a:ext cx="1700787" cy="1700787"/>
              <a:chOff x="7309062" y="1351085"/>
              <a:chExt cx="1700787" cy="1700787"/>
            </a:xfrm>
          </p:grpSpPr>
          <p:pic>
            <p:nvPicPr>
              <p:cNvPr id="22" name="Grafik 2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062" y="1351085"/>
                <a:ext cx="1700787" cy="1700787"/>
              </a:xfrm>
              <a:prstGeom prst="rect">
                <a:avLst/>
              </a:prstGeom>
            </p:spPr>
          </p:pic>
          <p:sp>
            <p:nvSpPr>
              <p:cNvPr id="25" name="Textfeld 24"/>
              <p:cNvSpPr txBox="1"/>
              <p:nvPr/>
            </p:nvSpPr>
            <p:spPr>
              <a:xfrm>
                <a:off x="7732211" y="1472814"/>
                <a:ext cx="294321" cy="16842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vert="horz" wrap="none" lIns="10800" tIns="7200" rIns="10800" bIns="7200" rtlCol="0" anchor="t">
                <a:spAutoFit/>
              </a:bodyPr>
              <a:lstStyle/>
              <a:p>
                <a:pPr algn="ctr"/>
                <a:r>
                  <a:rPr lang="en-US" sz="1000" dirty="0" smtClean="0"/>
                  <a:t>b</a:t>
                </a:r>
                <a:r>
                  <a:rPr lang="en-US" sz="1000" baseline="-25000" dirty="0" smtClean="0"/>
                  <a:t>5</a:t>
                </a:r>
                <a:r>
                  <a:rPr lang="en-US" sz="1000" dirty="0"/>
                  <a:t>∙b</a:t>
                </a:r>
                <a:r>
                  <a:rPr lang="en-US" sz="1000" baseline="-25000" dirty="0"/>
                  <a:t>3</a:t>
                </a:r>
                <a:endParaRPr lang="en-US" sz="1000" dirty="0"/>
              </a:p>
            </p:txBody>
          </p:sp>
        </p:grpSp>
        <p:grpSp>
          <p:nvGrpSpPr>
            <p:cNvPr id="7" name="Gruppieren 6"/>
            <p:cNvGrpSpPr/>
            <p:nvPr/>
          </p:nvGrpSpPr>
          <p:grpSpPr>
            <a:xfrm>
              <a:off x="5405836" y="1351085"/>
              <a:ext cx="1700787" cy="1700787"/>
              <a:chOff x="5405836" y="1351085"/>
              <a:chExt cx="1700787" cy="1700787"/>
            </a:xfrm>
          </p:grpSpPr>
          <p:pic>
            <p:nvPicPr>
              <p:cNvPr id="23" name="Grafik 2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5836" y="1351085"/>
                <a:ext cx="1700787" cy="1700787"/>
              </a:xfrm>
              <a:prstGeom prst="rect">
                <a:avLst/>
              </a:prstGeom>
            </p:spPr>
          </p:pic>
          <p:sp>
            <p:nvSpPr>
              <p:cNvPr id="26" name="Textfeld 25"/>
              <p:cNvSpPr txBox="1"/>
              <p:nvPr/>
            </p:nvSpPr>
            <p:spPr>
              <a:xfrm>
                <a:off x="5899552" y="1468342"/>
                <a:ext cx="140433" cy="16842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vert="horz" wrap="none" lIns="10800" tIns="7200" rIns="10800" bIns="7200" rtlCol="0" anchor="t">
                <a:spAutoFit/>
              </a:bodyPr>
              <a:lstStyle/>
              <a:p>
                <a:pPr algn="ctr"/>
                <a:r>
                  <a:rPr lang="en-US" sz="1000" dirty="0" smtClean="0"/>
                  <a:t>b</a:t>
                </a:r>
                <a:r>
                  <a:rPr lang="en-US" sz="1000" baseline="-25000" dirty="0" smtClean="0"/>
                  <a:t>6</a:t>
                </a:r>
                <a:endParaRPr lang="en-US" sz="1000" dirty="0"/>
              </a:p>
            </p:txBody>
          </p:sp>
        </p:grpSp>
      </p:grpSp>
      <p:grpSp>
        <p:nvGrpSpPr>
          <p:cNvPr id="12" name="Gruppieren 11"/>
          <p:cNvGrpSpPr/>
          <p:nvPr/>
        </p:nvGrpSpPr>
        <p:grpSpPr>
          <a:xfrm>
            <a:off x="6888017" y="4785001"/>
            <a:ext cx="2155029" cy="1767206"/>
            <a:chOff x="6888017" y="4764046"/>
            <a:chExt cx="2155029" cy="1767206"/>
          </a:xfrm>
        </p:grpSpPr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017" y="4973907"/>
              <a:ext cx="2076460" cy="1557345"/>
            </a:xfrm>
            <a:prstGeom prst="rect">
              <a:avLst/>
            </a:prstGeom>
          </p:spPr>
        </p:pic>
        <p:sp>
          <p:nvSpPr>
            <p:cNvPr id="30" name="Textfeld 29"/>
            <p:cNvSpPr txBox="1"/>
            <p:nvPr/>
          </p:nvSpPr>
          <p:spPr>
            <a:xfrm>
              <a:off x="7048589" y="4764046"/>
              <a:ext cx="1994457" cy="25391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50" i="1" dirty="0" smtClean="0"/>
                <a:t>KO: b</a:t>
              </a:r>
              <a:r>
                <a:rPr lang="en-US" sz="1050" i="1" baseline="-25000" dirty="0" smtClean="0"/>
                <a:t>6</a:t>
              </a:r>
              <a:r>
                <a:rPr lang="en-US" sz="1050" i="1" dirty="0" smtClean="0"/>
                <a:t> mitigated by </a:t>
              </a:r>
              <a:r>
                <a:rPr lang="en-US" sz="1050" i="1" dirty="0" err="1" smtClean="0"/>
                <a:t>octupoles</a:t>
              </a:r>
              <a:r>
                <a:rPr lang="en-US" sz="1050" i="1" dirty="0" smtClean="0"/>
                <a:t> </a:t>
              </a:r>
              <a:endParaRPr lang="en-US" sz="1050" i="1" dirty="0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4735608" y="4810210"/>
            <a:ext cx="2131508" cy="1741997"/>
            <a:chOff x="6916799" y="4774513"/>
            <a:chExt cx="2131508" cy="1741997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799" y="4959165"/>
              <a:ext cx="2076460" cy="1557345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7016982" y="4774513"/>
              <a:ext cx="2031325" cy="25391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50" i="1" dirty="0" smtClean="0"/>
                <a:t>Tune-sweep: no compensation</a:t>
              </a:r>
              <a:endParaRPr lang="en-US" sz="105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5241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Multipole correctors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 smtClean="0"/>
              <a:t>Baseline corrector</a:t>
            </a:r>
          </a:p>
          <a:p>
            <a:pPr lvl="1"/>
            <a:r>
              <a:rPr lang="en-US" dirty="0" smtClean="0"/>
              <a:t>Nested cos(</a:t>
            </a:r>
            <a:r>
              <a:rPr lang="el-GR" dirty="0" smtClean="0"/>
              <a:t>θ</a:t>
            </a:r>
            <a:r>
              <a:rPr lang="en-US" dirty="0" smtClean="0"/>
              <a:t>) coils comprising b2, a3, b4</a:t>
            </a:r>
          </a:p>
          <a:p>
            <a:pPr lvl="1"/>
            <a:r>
              <a:rPr lang="en-US" dirty="0" smtClean="0"/>
              <a:t>Two families, six each (large and small </a:t>
            </a:r>
            <a:r>
              <a:rPr lang="el-GR" i="1" dirty="0"/>
              <a:t>β</a:t>
            </a:r>
            <a:r>
              <a:rPr lang="en-US" i="1" baseline="-25000" dirty="0"/>
              <a:t>x </a:t>
            </a:r>
            <a:r>
              <a:rPr lang="en-US" dirty="0" smtClean="0"/>
              <a:t>/</a:t>
            </a:r>
            <a:r>
              <a:rPr lang="el-GR" i="1" dirty="0"/>
              <a:t> </a:t>
            </a:r>
            <a:r>
              <a:rPr lang="el-GR" i="1" dirty="0" smtClean="0"/>
              <a:t>β</a:t>
            </a:r>
            <a:r>
              <a:rPr lang="en-US" i="1" baseline="-25000" dirty="0" smtClean="0"/>
              <a:t>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Options for b5 </a:t>
            </a:r>
            <a:r>
              <a:rPr lang="en-US" dirty="0"/>
              <a:t>and b6 coils </a:t>
            </a:r>
            <a:r>
              <a:rPr lang="en-US" dirty="0" smtClean="0"/>
              <a:t>studied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Constraints on modified corrector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Only </a:t>
            </a:r>
            <a:r>
              <a:rPr lang="en-US" dirty="0">
                <a:solidFill>
                  <a:srgbClr val="FF0000"/>
                </a:solidFill>
              </a:rPr>
              <a:t>three types per magnet</a:t>
            </a:r>
          </a:p>
          <a:p>
            <a:pPr lvl="1"/>
            <a:r>
              <a:rPr lang="en-US" dirty="0" smtClean="0"/>
              <a:t>b</a:t>
            </a:r>
            <a:r>
              <a:rPr lang="en-US" baseline="-25000" dirty="0" smtClean="0"/>
              <a:t>5</a:t>
            </a:r>
            <a:r>
              <a:rPr lang="en-US" dirty="0" smtClean="0"/>
              <a:t> corrector would need location with large </a:t>
            </a:r>
            <a:r>
              <a:rPr lang="el-GR" i="1" dirty="0" smtClean="0"/>
              <a:t>β</a:t>
            </a:r>
            <a:r>
              <a:rPr lang="en-US" i="1" baseline="-25000" dirty="0" err="1" smtClean="0"/>
              <a:t>x</a:t>
            </a:r>
            <a:r>
              <a:rPr lang="en-US" i="1" dirty="0" err="1" smtClean="0"/>
              <a:t>∙D</a:t>
            </a:r>
            <a:endParaRPr lang="en-US" i="1" dirty="0" smtClean="0"/>
          </a:p>
          <a:p>
            <a:pPr lvl="1"/>
            <a:r>
              <a:rPr lang="en-US" dirty="0" smtClean="0"/>
              <a:t>b</a:t>
            </a:r>
            <a:r>
              <a:rPr lang="en-US" baseline="-25000" dirty="0" smtClean="0"/>
              <a:t>6</a:t>
            </a:r>
            <a:r>
              <a:rPr lang="en-US" dirty="0" smtClean="0"/>
              <a:t> corrector would need location with large </a:t>
            </a:r>
            <a:r>
              <a:rPr lang="el-GR" i="1" dirty="0"/>
              <a:t>β</a:t>
            </a:r>
            <a:r>
              <a:rPr lang="en-US" i="1" baseline="-25000" dirty="0"/>
              <a:t>x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Final decision:</a:t>
            </a:r>
          </a:p>
          <a:p>
            <a:pPr lvl="1"/>
            <a:r>
              <a:rPr lang="en-US" dirty="0" smtClean="0"/>
              <a:t>Corrector with b5 at beginning of arc (b2, b4, </a:t>
            </a:r>
            <a:r>
              <a:rPr lang="en-US" b="1" dirty="0" smtClean="0">
                <a:solidFill>
                  <a:schemeClr val="accent6"/>
                </a:solidFill>
              </a:rPr>
              <a:t>b5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Baseline corrector at end of arc (b2, a3, b4)</a:t>
            </a:r>
          </a:p>
          <a:p>
            <a:pPr lvl="1"/>
            <a:r>
              <a:rPr lang="en-US" dirty="0" smtClean="0"/>
              <a:t>Mitigate b</a:t>
            </a:r>
            <a:r>
              <a:rPr lang="en-US" baseline="-25000" dirty="0" smtClean="0"/>
              <a:t>6</a:t>
            </a:r>
            <a:r>
              <a:rPr lang="en-US" dirty="0" smtClean="0"/>
              <a:t> using baseline </a:t>
            </a:r>
            <a:r>
              <a:rPr lang="en-US" dirty="0" err="1" smtClean="0"/>
              <a:t>octupoles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DB7D6B-CB65-4F7D-8083-4A6361597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491" y="1297106"/>
            <a:ext cx="2385954" cy="2010787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3543737" y="4652246"/>
            <a:ext cx="4513752" cy="1918352"/>
            <a:chOff x="4515949" y="1419209"/>
            <a:chExt cx="4513752" cy="1918352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427" y="1419209"/>
              <a:ext cx="3238353" cy="1619176"/>
            </a:xfrm>
            <a:prstGeom prst="rect">
              <a:avLst/>
            </a:prstGeom>
          </p:spPr>
        </p:pic>
        <p:grpSp>
          <p:nvGrpSpPr>
            <p:cNvPr id="13" name="Gruppieren 12"/>
            <p:cNvGrpSpPr/>
            <p:nvPr/>
          </p:nvGrpSpPr>
          <p:grpSpPr>
            <a:xfrm>
              <a:off x="4515949" y="2834641"/>
              <a:ext cx="4513752" cy="502920"/>
              <a:chOff x="4515949" y="2834641"/>
              <a:chExt cx="4513752" cy="502920"/>
            </a:xfrm>
          </p:grpSpPr>
          <p:pic>
            <p:nvPicPr>
              <p:cNvPr id="11" name="Grafik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657" r="9221" b="12001"/>
              <a:stretch/>
            </p:blipFill>
            <p:spPr>
              <a:xfrm>
                <a:off x="7075783" y="2918461"/>
                <a:ext cx="1953918" cy="419100"/>
              </a:xfrm>
              <a:prstGeom prst="rect">
                <a:avLst/>
              </a:prstGeom>
            </p:spPr>
          </p:pic>
          <p:pic>
            <p:nvPicPr>
              <p:cNvPr id="12" name="Grafik 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74" b="12283"/>
              <a:stretch/>
            </p:blipFill>
            <p:spPr>
              <a:xfrm>
                <a:off x="4515949" y="2834641"/>
                <a:ext cx="2142857" cy="419100"/>
              </a:xfrm>
              <a:prstGeom prst="rect">
                <a:avLst/>
              </a:prstGeom>
            </p:spPr>
          </p:pic>
        </p:grpSp>
      </p:grpSp>
      <p:grpSp>
        <p:nvGrpSpPr>
          <p:cNvPr id="16" name="Gruppieren 15"/>
          <p:cNvGrpSpPr/>
          <p:nvPr/>
        </p:nvGrpSpPr>
        <p:grpSpPr>
          <a:xfrm>
            <a:off x="4892040" y="3344810"/>
            <a:ext cx="3681648" cy="1291267"/>
            <a:chOff x="4753735" y="3855553"/>
            <a:chExt cx="3681648" cy="1291267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735" y="3855553"/>
              <a:ext cx="3681648" cy="1291267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7141888" y="3884581"/>
              <a:ext cx="1293495" cy="1254271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7552478" y="4707898"/>
            <a:ext cx="1146468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US" sz="900" i="1" dirty="0" smtClean="0">
                <a:solidFill>
                  <a:schemeClr val="bg1">
                    <a:lumMod val="65000"/>
                  </a:schemeClr>
                </a:solidFill>
              </a:rPr>
              <a:t>Courtesy K. Sugita</a:t>
            </a:r>
          </a:p>
        </p:txBody>
      </p:sp>
    </p:spTree>
    <p:extLst>
      <p:ext uri="{BB962C8B-B14F-4D97-AF65-F5344CB8AC3E}">
        <p14:creationId xmlns:p14="http://schemas.microsoft.com/office/powerpoint/2010/main" val="247732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SX schemes with field errors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</a:p>
          <a:p>
            <a:pPr lvl="1"/>
            <a:r>
              <a:rPr lang="en-US" dirty="0" err="1"/>
              <a:t>Separatrix</a:t>
            </a:r>
            <a:r>
              <a:rPr lang="en-US" dirty="0"/>
              <a:t> sizes up to 25-30 </a:t>
            </a:r>
            <a:r>
              <a:rPr lang="en-US" dirty="0" smtClean="0"/>
              <a:t>um </a:t>
            </a:r>
          </a:p>
          <a:p>
            <a:pPr lvl="1"/>
            <a:r>
              <a:rPr lang="en-US" dirty="0" smtClean="0"/>
              <a:t>Extraction efficiency &gt; 95% (activation)</a:t>
            </a:r>
          </a:p>
          <a:p>
            <a:pPr lvl="1"/>
            <a:r>
              <a:rPr lang="en-US" dirty="0" smtClean="0"/>
              <a:t>Losses on first wire ~ 1% (ES protection)</a:t>
            </a:r>
          </a:p>
          <a:p>
            <a:pPr lvl="1"/>
            <a:r>
              <a:rPr lang="en-US" dirty="0"/>
              <a:t>Robustness against random magnet </a:t>
            </a:r>
            <a:r>
              <a:rPr lang="en-US" dirty="0" smtClean="0"/>
              <a:t>imperfections</a:t>
            </a:r>
          </a:p>
          <a:p>
            <a:pPr lvl="1"/>
            <a:r>
              <a:rPr lang="en-US" dirty="0" smtClean="0"/>
              <a:t>KO extraction plus one fallback scheme</a:t>
            </a:r>
          </a:p>
          <a:p>
            <a:pPr lvl="1"/>
            <a:r>
              <a:rPr lang="en-US" dirty="0" smtClean="0"/>
              <a:t>Avoid b</a:t>
            </a:r>
            <a:r>
              <a:rPr lang="en-US" baseline="-25000" dirty="0" smtClean="0"/>
              <a:t>5</a:t>
            </a:r>
            <a:r>
              <a:rPr lang="en-US" dirty="0" smtClean="0"/>
              <a:t> compensation if possible (simplicity)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Constraints</a:t>
            </a:r>
            <a:endParaRPr lang="en-US" dirty="0"/>
          </a:p>
          <a:p>
            <a:pPr lvl="1"/>
            <a:r>
              <a:rPr lang="en-US" dirty="0" smtClean="0"/>
              <a:t>No major changes to lattice (under construction)</a:t>
            </a:r>
          </a:p>
          <a:p>
            <a:pPr lvl="1"/>
            <a:r>
              <a:rPr lang="en-US" dirty="0" smtClean="0"/>
              <a:t>Acceptance of ring limited by </a:t>
            </a:r>
            <a:r>
              <a:rPr lang="en-US" dirty="0" err="1" smtClean="0"/>
              <a:t>cryo</a:t>
            </a:r>
            <a:r>
              <a:rPr lang="en-US" dirty="0" smtClean="0"/>
              <a:t> catchers</a:t>
            </a:r>
          </a:p>
          <a:p>
            <a:pPr lvl="1"/>
            <a:r>
              <a:rPr lang="en-US" dirty="0" smtClean="0"/>
              <a:t>Small acceptance of extraction channel</a:t>
            </a:r>
          </a:p>
          <a:p>
            <a:endParaRPr lang="en-US" dirty="0" smtClean="0"/>
          </a:p>
          <a:p>
            <a:r>
              <a:rPr lang="en-US" dirty="0" smtClean="0"/>
              <a:t>Challenge</a:t>
            </a:r>
          </a:p>
          <a:p>
            <a:pPr lvl="1"/>
            <a:r>
              <a:rPr lang="en-US" dirty="0" smtClean="0"/>
              <a:t>Large emittance for </a:t>
            </a:r>
            <a:r>
              <a:rPr lang="en-US" dirty="0" err="1" smtClean="0"/>
              <a:t>separatrix</a:t>
            </a:r>
            <a:r>
              <a:rPr lang="en-US" dirty="0" smtClean="0"/>
              <a:t> shrinking schemes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5081080" y="4994140"/>
            <a:ext cx="3599997" cy="1579396"/>
            <a:chOff x="5714874" y="3248905"/>
            <a:chExt cx="3599997" cy="1579396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4874" y="3388302"/>
              <a:ext cx="3599997" cy="1439999"/>
            </a:xfrm>
            <a:prstGeom prst="rect">
              <a:avLst/>
            </a:prstGeom>
          </p:spPr>
        </p:pic>
        <p:sp>
          <p:nvSpPr>
            <p:cNvPr id="13" name="Textfeld 12"/>
            <p:cNvSpPr txBox="1">
              <a:spLocks noChangeArrowheads="1"/>
            </p:cNvSpPr>
            <p:nvPr/>
          </p:nvSpPr>
          <p:spPr bwMode="auto">
            <a:xfrm>
              <a:off x="6362635" y="3248905"/>
              <a:ext cx="2510624" cy="219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i="1" dirty="0" smtClean="0"/>
                <a:t>Design horizontal emittances on flattop</a:t>
              </a:r>
              <a:endParaRPr lang="de-DE" sz="1050" i="1" dirty="0" smtClean="0"/>
            </a:p>
          </p:txBody>
        </p:sp>
      </p:grp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1443061" y="4983937"/>
            <a:ext cx="1811230" cy="1658176"/>
            <a:chOff x="5777684" y="3076626"/>
            <a:chExt cx="1533955" cy="1404335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5993955" y="3241478"/>
              <a:ext cx="1317684" cy="774788"/>
              <a:chOff x="5993955" y="3241478"/>
              <a:chExt cx="1317684" cy="774788"/>
            </a:xfrm>
          </p:grpSpPr>
          <p:grpSp>
            <p:nvGrpSpPr>
              <p:cNvPr id="30" name="Gruppieren 29"/>
              <p:cNvGrpSpPr>
                <a:grpSpLocks noChangeAspect="1"/>
              </p:cNvGrpSpPr>
              <p:nvPr/>
            </p:nvGrpSpPr>
            <p:grpSpPr>
              <a:xfrm>
                <a:off x="6009626" y="3241478"/>
                <a:ext cx="1302013" cy="763065"/>
                <a:chOff x="5415722" y="1676406"/>
                <a:chExt cx="1892481" cy="1109134"/>
              </a:xfrm>
            </p:grpSpPr>
            <p:sp>
              <p:nvSpPr>
                <p:cNvPr id="37" name="Gleichschenkliges Dreieck 36"/>
                <p:cNvSpPr/>
                <p:nvPr/>
              </p:nvSpPr>
              <p:spPr>
                <a:xfrm rot="2154976">
                  <a:off x="6021608" y="1676406"/>
                  <a:ext cx="1286595" cy="1109134"/>
                </a:xfrm>
                <a:prstGeom prst="triangle">
                  <a:avLst/>
                </a:prstGeom>
                <a:noFill/>
                <a:ln w="2540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38" name="Gerade Verbindung 20"/>
                <p:cNvCxnSpPr>
                  <a:cxnSpLocks noChangeAspect="1"/>
                </p:cNvCxnSpPr>
                <p:nvPr/>
              </p:nvCxnSpPr>
              <p:spPr>
                <a:xfrm flipH="1">
                  <a:off x="5415722" y="1781832"/>
                  <a:ext cx="1574098" cy="699845"/>
                </a:xfrm>
                <a:prstGeom prst="line">
                  <a:avLst/>
                </a:prstGeom>
                <a:ln>
                  <a:solidFill>
                    <a:schemeClr val="tx2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uppieren 30"/>
              <p:cNvGrpSpPr>
                <a:grpSpLocks noChangeAspect="1"/>
              </p:cNvGrpSpPr>
              <p:nvPr/>
            </p:nvGrpSpPr>
            <p:grpSpPr>
              <a:xfrm>
                <a:off x="5993955" y="3437982"/>
                <a:ext cx="1104601" cy="473585"/>
                <a:chOff x="5098810" y="1602765"/>
                <a:chExt cx="1982154" cy="849842"/>
              </a:xfrm>
            </p:grpSpPr>
            <p:sp>
              <p:nvSpPr>
                <p:cNvPr id="35" name="Gleichschenkliges Dreieck 34"/>
                <p:cNvSpPr>
                  <a:spLocks noChangeAspect="1"/>
                </p:cNvSpPr>
                <p:nvPr/>
              </p:nvSpPr>
              <p:spPr>
                <a:xfrm rot="2154976">
                  <a:off x="6142859" y="1602765"/>
                  <a:ext cx="938105" cy="808710"/>
                </a:xfrm>
                <a:prstGeom prst="triangle">
                  <a:avLst/>
                </a:prstGeom>
                <a:noFill/>
                <a:ln w="25400">
                  <a:solidFill>
                    <a:schemeClr val="tx2">
                      <a:alpha val="70000"/>
                    </a:schemeClr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36" name="Gerade Verbindung 20"/>
                <p:cNvCxnSpPr>
                  <a:cxnSpLocks noChangeAspect="1"/>
                </p:cNvCxnSpPr>
                <p:nvPr/>
              </p:nvCxnSpPr>
              <p:spPr>
                <a:xfrm flipH="1">
                  <a:off x="5098810" y="1673683"/>
                  <a:ext cx="1751960" cy="778924"/>
                </a:xfrm>
                <a:prstGeom prst="line">
                  <a:avLst/>
                </a:prstGeom>
                <a:ln>
                  <a:solidFill>
                    <a:schemeClr val="tx2">
                      <a:alpha val="70000"/>
                    </a:schemeClr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uppieren 31"/>
              <p:cNvGrpSpPr>
                <a:grpSpLocks noChangeAspect="1"/>
              </p:cNvGrpSpPr>
              <p:nvPr/>
            </p:nvGrpSpPr>
            <p:grpSpPr>
              <a:xfrm>
                <a:off x="6003051" y="3616479"/>
                <a:ext cx="911024" cy="399787"/>
                <a:chOff x="3874495" y="1542433"/>
                <a:chExt cx="3020305" cy="1325421"/>
              </a:xfrm>
            </p:grpSpPr>
            <p:sp>
              <p:nvSpPr>
                <p:cNvPr id="33" name="Gleichschenkliges Dreieck 32"/>
                <p:cNvSpPr>
                  <a:spLocks noChangeAspect="1"/>
                </p:cNvSpPr>
                <p:nvPr/>
              </p:nvSpPr>
              <p:spPr>
                <a:xfrm rot="2154976">
                  <a:off x="6242206" y="1542433"/>
                  <a:ext cx="652594" cy="562584"/>
                </a:xfrm>
                <a:prstGeom prst="triangle">
                  <a:avLst/>
                </a:prstGeom>
                <a:noFill/>
                <a:ln w="25400">
                  <a:solidFill>
                    <a:schemeClr val="tx2">
                      <a:alpha val="40000"/>
                    </a:schemeClr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34" name="Gerade Verbindung 20"/>
                <p:cNvCxnSpPr>
                  <a:cxnSpLocks noChangeAspect="1"/>
                </p:cNvCxnSpPr>
                <p:nvPr/>
              </p:nvCxnSpPr>
              <p:spPr>
                <a:xfrm flipH="1">
                  <a:off x="3874495" y="1642751"/>
                  <a:ext cx="2755507" cy="1225103"/>
                </a:xfrm>
                <a:prstGeom prst="line">
                  <a:avLst/>
                </a:prstGeom>
                <a:ln>
                  <a:solidFill>
                    <a:schemeClr val="tx2">
                      <a:alpha val="40000"/>
                    </a:schemeClr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uppieren 15"/>
            <p:cNvGrpSpPr/>
            <p:nvPr/>
          </p:nvGrpSpPr>
          <p:grpSpPr>
            <a:xfrm>
              <a:off x="5777684" y="3252696"/>
              <a:ext cx="1483722" cy="1228265"/>
              <a:chOff x="4964374" y="5245543"/>
              <a:chExt cx="1483722" cy="1228265"/>
            </a:xfrm>
          </p:grpSpPr>
          <p:cxnSp>
            <p:nvCxnSpPr>
              <p:cNvPr id="18" name="Gerade Verbindung mit Pfeil 17"/>
              <p:cNvCxnSpPr/>
              <p:nvPr/>
            </p:nvCxnSpPr>
            <p:spPr>
              <a:xfrm flipV="1">
                <a:off x="5147786" y="5245543"/>
                <a:ext cx="0" cy="1152000"/>
              </a:xfrm>
              <a:prstGeom prst="straightConnector1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mit Pfeil 18"/>
              <p:cNvCxnSpPr/>
              <p:nvPr/>
            </p:nvCxnSpPr>
            <p:spPr>
              <a:xfrm>
                <a:off x="5058667" y="6303671"/>
                <a:ext cx="1389429" cy="0"/>
              </a:xfrm>
              <a:prstGeom prst="straightConnector1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feld 19"/>
              <p:cNvSpPr txBox="1"/>
              <p:nvPr/>
            </p:nvSpPr>
            <p:spPr>
              <a:xfrm>
                <a:off x="6197180" y="6258763"/>
                <a:ext cx="213416" cy="21504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000" dirty="0" smtClean="0"/>
                  <a:t>x</a:t>
                </a:r>
                <a:endParaRPr lang="de-DE" sz="1400" dirty="0" smtClean="0"/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4964374" y="5291419"/>
                <a:ext cx="226992" cy="19549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900" dirty="0" smtClean="0"/>
                  <a:t>x’</a:t>
                </a:r>
                <a:endParaRPr lang="de-DE" sz="900" dirty="0" smtClean="0"/>
              </a:p>
            </p:txBody>
          </p:sp>
          <p:grpSp>
            <p:nvGrpSpPr>
              <p:cNvPr id="26" name="Gruppieren 25"/>
              <p:cNvGrpSpPr/>
              <p:nvPr/>
            </p:nvGrpSpPr>
            <p:grpSpPr>
              <a:xfrm>
                <a:off x="5250066" y="5252768"/>
                <a:ext cx="286726" cy="1147034"/>
                <a:chOff x="4928646" y="4015219"/>
                <a:chExt cx="286726" cy="1147034"/>
              </a:xfrm>
            </p:grpSpPr>
            <p:cxnSp>
              <p:nvCxnSpPr>
                <p:cNvPr id="28" name="Gerade Verbindung 17"/>
                <p:cNvCxnSpPr/>
                <p:nvPr/>
              </p:nvCxnSpPr>
              <p:spPr>
                <a:xfrm>
                  <a:off x="4990837" y="4082253"/>
                  <a:ext cx="0" cy="108000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feld 28"/>
                <p:cNvSpPr txBox="1"/>
                <p:nvPr/>
              </p:nvSpPr>
              <p:spPr>
                <a:xfrm>
                  <a:off x="4928646" y="4015219"/>
                  <a:ext cx="286726" cy="195495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sz="900" dirty="0" smtClean="0"/>
                    <a:t>ES</a:t>
                  </a:r>
                  <a:endParaRPr lang="de-DE" sz="1050" dirty="0" smtClean="0"/>
                </a:p>
              </p:txBody>
            </p:sp>
          </p:grpSp>
          <p:cxnSp>
            <p:nvCxnSpPr>
              <p:cNvPr id="27" name="Gerade Verbindung mit Pfeil 26"/>
              <p:cNvCxnSpPr/>
              <p:nvPr/>
            </p:nvCxnSpPr>
            <p:spPr>
              <a:xfrm flipV="1">
                <a:off x="5311436" y="5709689"/>
                <a:ext cx="0" cy="27440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feld 16"/>
            <p:cNvSpPr txBox="1">
              <a:spLocks noChangeArrowheads="1"/>
            </p:cNvSpPr>
            <p:nvPr/>
          </p:nvSpPr>
          <p:spPr bwMode="auto">
            <a:xfrm>
              <a:off x="6038866" y="3076626"/>
              <a:ext cx="1055651" cy="168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i="1" dirty="0" err="1" smtClean="0"/>
                <a:t>Separatrix</a:t>
              </a:r>
              <a:r>
                <a:rPr lang="en-US" sz="1050" i="1" dirty="0" smtClean="0"/>
                <a:t> shrinking</a:t>
              </a:r>
              <a:endParaRPr lang="de-DE" sz="1050" i="1" dirty="0" smtClean="0"/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5063079" y="3098425"/>
            <a:ext cx="3636000" cy="1838630"/>
            <a:chOff x="5225319" y="1419950"/>
            <a:chExt cx="3636000" cy="2375731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5225319" y="1580839"/>
              <a:ext cx="3636000" cy="2214842"/>
              <a:chOff x="5225319" y="1580839"/>
              <a:chExt cx="3636000" cy="2214842"/>
            </a:xfrm>
          </p:grpSpPr>
          <p:pic>
            <p:nvPicPr>
              <p:cNvPr id="42" name="Grafik 4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5319" y="1580839"/>
                <a:ext cx="3636000" cy="2214842"/>
              </a:xfrm>
              <a:prstGeom prst="rect">
                <a:avLst/>
              </a:prstGeom>
            </p:spPr>
          </p:pic>
          <p:sp>
            <p:nvSpPr>
              <p:cNvPr id="43" name="Textfeld 42"/>
              <p:cNvSpPr txBox="1"/>
              <p:nvPr/>
            </p:nvSpPr>
            <p:spPr>
              <a:xfrm>
                <a:off x="8198321" y="2134576"/>
                <a:ext cx="228712" cy="174851"/>
              </a:xfrm>
              <a:prstGeom prst="rect">
                <a:avLst/>
              </a:prstGeom>
              <a:noFill/>
            </p:spPr>
            <p:txBody>
              <a:bodyPr vert="horz" wrap="square" lIns="18000" tIns="18000" rIns="18000" bIns="18000" rtlCol="0" anchor="t">
                <a:spAutoFit/>
              </a:bodyPr>
              <a:lstStyle/>
              <a:p>
                <a:pPr algn="ctr"/>
                <a:r>
                  <a:rPr lang="en-US" sz="900" dirty="0" smtClean="0">
                    <a:solidFill>
                      <a:schemeClr val="bg1"/>
                    </a:solidFill>
                  </a:rPr>
                  <a:t>LS</a:t>
                </a:r>
                <a:endParaRPr lang="de-DE" sz="10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5739950" y="2673451"/>
                <a:ext cx="254360" cy="225929"/>
              </a:xfrm>
              <a:prstGeom prst="rect">
                <a:avLst/>
              </a:prstGeom>
              <a:noFill/>
            </p:spPr>
            <p:txBody>
              <a:bodyPr vert="horz" wrap="none" lIns="18000" tIns="18000" rIns="18000" bIns="18000" rtlCol="0" anchor="t">
                <a:spAutoFit/>
              </a:bodyPr>
              <a:lstStyle/>
              <a:p>
                <a:pPr algn="ctr"/>
                <a:r>
                  <a:rPr lang="en-US" sz="900" dirty="0" smtClean="0">
                    <a:solidFill>
                      <a:schemeClr val="bg1"/>
                    </a:solidFill>
                  </a:rPr>
                  <a:t>ES1</a:t>
                </a:r>
                <a:endParaRPr lang="de-DE" sz="10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feld 44"/>
              <p:cNvSpPr txBox="1"/>
              <p:nvPr/>
            </p:nvSpPr>
            <p:spPr>
              <a:xfrm>
                <a:off x="6274849" y="2616602"/>
                <a:ext cx="254360" cy="225929"/>
              </a:xfrm>
              <a:prstGeom prst="rect">
                <a:avLst/>
              </a:prstGeom>
              <a:noFill/>
            </p:spPr>
            <p:txBody>
              <a:bodyPr vert="horz" wrap="none" lIns="18000" tIns="18000" rIns="18000" bIns="18000" rtlCol="0" anchor="t">
                <a:spAutoFit/>
              </a:bodyPr>
              <a:lstStyle/>
              <a:p>
                <a:pPr algn="ctr"/>
                <a:r>
                  <a:rPr lang="en-US" sz="900" dirty="0" smtClean="0">
                    <a:solidFill>
                      <a:schemeClr val="bg1"/>
                    </a:solidFill>
                  </a:rPr>
                  <a:t>ES2</a:t>
                </a:r>
                <a:endParaRPr lang="de-DE" sz="10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8358344" y="1727148"/>
                <a:ext cx="350540" cy="365118"/>
              </a:xfrm>
              <a:prstGeom prst="rect">
                <a:avLst/>
              </a:prstGeom>
              <a:noFill/>
            </p:spPr>
            <p:txBody>
              <a:bodyPr vert="horz" wrap="none" lIns="18000" tIns="18000" rIns="18000" bIns="18000" rtlCol="0" anchor="t">
                <a:spAutoFit/>
              </a:bodyPr>
              <a:lstStyle/>
              <a:p>
                <a:pPr algn="r"/>
                <a:r>
                  <a:rPr lang="en-US" sz="800" i="1" dirty="0" smtClean="0">
                    <a:solidFill>
                      <a:schemeClr val="accent1"/>
                    </a:solidFill>
                  </a:rPr>
                  <a:t>left</a:t>
                </a:r>
                <a:br>
                  <a:rPr lang="en-US" sz="800" i="1" dirty="0" smtClean="0">
                    <a:solidFill>
                      <a:schemeClr val="accent1"/>
                    </a:solidFill>
                  </a:rPr>
                </a:br>
                <a:r>
                  <a:rPr lang="en-US" sz="800" i="1" dirty="0" smtClean="0">
                    <a:solidFill>
                      <a:schemeClr val="accent1"/>
                    </a:solidFill>
                  </a:rPr>
                  <a:t>margin</a:t>
                </a:r>
                <a:endParaRPr lang="de-DE" sz="900" i="1" dirty="0" smtClean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8662832" y="2083829"/>
                <a:ext cx="144000" cy="144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 w="12700">
                <a:solidFill>
                  <a:schemeClr val="accent1">
                    <a:alpha val="80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8663309" y="2372470"/>
                <a:ext cx="144000" cy="144000"/>
              </a:xfrm>
              <a:prstGeom prst="ellipse">
                <a:avLst/>
              </a:prstGeom>
              <a:solidFill>
                <a:schemeClr val="accent6">
                  <a:alpha val="30000"/>
                </a:schemeClr>
              </a:solidFill>
              <a:ln w="12700">
                <a:solidFill>
                  <a:schemeClr val="accent6">
                    <a:alpha val="80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8384292" y="2587064"/>
                <a:ext cx="350540" cy="365118"/>
              </a:xfrm>
              <a:prstGeom prst="rect">
                <a:avLst/>
              </a:prstGeom>
              <a:noFill/>
            </p:spPr>
            <p:txBody>
              <a:bodyPr vert="horz" wrap="none" lIns="18000" tIns="18000" rIns="18000" bIns="18000" rtlCol="0" anchor="t">
                <a:spAutoFit/>
              </a:bodyPr>
              <a:lstStyle/>
              <a:p>
                <a:pPr algn="r"/>
                <a:r>
                  <a:rPr lang="en-US" sz="800" i="1" dirty="0" smtClean="0">
                    <a:solidFill>
                      <a:schemeClr val="accent6"/>
                    </a:solidFill>
                  </a:rPr>
                  <a:t>right</a:t>
                </a:r>
                <a:br>
                  <a:rPr lang="en-US" sz="800" i="1" dirty="0" smtClean="0">
                    <a:solidFill>
                      <a:schemeClr val="accent6"/>
                    </a:solidFill>
                  </a:rPr>
                </a:br>
                <a:r>
                  <a:rPr lang="en-US" sz="800" i="1" dirty="0" smtClean="0">
                    <a:solidFill>
                      <a:schemeClr val="accent6"/>
                    </a:solidFill>
                  </a:rPr>
                  <a:t>margin</a:t>
                </a:r>
                <a:endParaRPr lang="de-DE" sz="900" i="1" dirty="0" smtClean="0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41" name="Textfeld 40"/>
            <p:cNvSpPr txBox="1">
              <a:spLocks noChangeArrowheads="1"/>
            </p:cNvSpPr>
            <p:nvPr/>
          </p:nvSpPr>
          <p:spPr bwMode="auto">
            <a:xfrm>
              <a:off x="6040358" y="1419950"/>
              <a:ext cx="1980029" cy="283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i="1" dirty="0" smtClean="0"/>
                <a:t>Beam transport from ES to LS</a:t>
              </a:r>
              <a:endParaRPr lang="de-DE" sz="1050" i="1" dirty="0" smtClean="0"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5081079" y="1267961"/>
            <a:ext cx="3600000" cy="1869196"/>
            <a:chOff x="5313755" y="1268199"/>
            <a:chExt cx="3600000" cy="186919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3755" y="1440256"/>
              <a:ext cx="3600000" cy="1697139"/>
            </a:xfrm>
            <a:prstGeom prst="rect">
              <a:avLst/>
            </a:prstGeom>
          </p:spPr>
        </p:pic>
        <p:sp>
          <p:nvSpPr>
            <p:cNvPr id="50" name="Textfeld 49"/>
            <p:cNvSpPr txBox="1">
              <a:spLocks noChangeArrowheads="1"/>
            </p:cNvSpPr>
            <p:nvPr/>
          </p:nvSpPr>
          <p:spPr bwMode="auto">
            <a:xfrm>
              <a:off x="5875266" y="1268199"/>
              <a:ext cx="2560317" cy="219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i="1" dirty="0" smtClean="0"/>
                <a:t>Particle trajectories over last three turns</a:t>
              </a:r>
              <a:endParaRPr lang="de-DE" sz="1050" i="1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51632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SX Schemes: KO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 smtClean="0"/>
              <a:t>Specific challenges</a:t>
            </a:r>
          </a:p>
          <a:p>
            <a:pPr lvl="1"/>
            <a:r>
              <a:rPr lang="en-US" dirty="0"/>
              <a:t>Small and large </a:t>
            </a:r>
            <a:r>
              <a:rPr lang="en-US" dirty="0" err="1"/>
              <a:t>separatrix</a:t>
            </a:r>
            <a:endParaRPr lang="en-US" dirty="0"/>
          </a:p>
          <a:p>
            <a:pPr lvl="2"/>
            <a:r>
              <a:rPr lang="en-US" dirty="0"/>
              <a:t>Different ion species and energies</a:t>
            </a:r>
          </a:p>
          <a:p>
            <a:pPr lvl="2"/>
            <a:r>
              <a:rPr lang="en-US" dirty="0"/>
              <a:t>Power saving for KO exciter</a:t>
            </a:r>
          </a:p>
          <a:p>
            <a:pPr lvl="1"/>
            <a:endParaRPr lang="en-US" dirty="0"/>
          </a:p>
          <a:p>
            <a:r>
              <a:rPr lang="en-US" dirty="0" smtClean="0"/>
              <a:t>Characteristics</a:t>
            </a:r>
            <a:endParaRPr lang="en-US" dirty="0"/>
          </a:p>
          <a:p>
            <a:pPr lvl="1"/>
            <a:r>
              <a:rPr lang="en-US" dirty="0" smtClean="0"/>
              <a:t>Small chromaticity for good </a:t>
            </a:r>
            <a:r>
              <a:rPr lang="en-US" dirty="0" err="1" smtClean="0"/>
              <a:t>separatrix</a:t>
            </a:r>
            <a:r>
              <a:rPr lang="en-US" dirty="0" smtClean="0"/>
              <a:t> overlap</a:t>
            </a:r>
          </a:p>
          <a:p>
            <a:pPr lvl="1"/>
            <a:r>
              <a:rPr lang="en-US" dirty="0" smtClean="0"/>
              <a:t>Bending by b</a:t>
            </a:r>
            <a:r>
              <a:rPr lang="en-US" baseline="-25000" dirty="0" smtClean="0"/>
              <a:t>6</a:t>
            </a:r>
            <a:r>
              <a:rPr lang="en-US" dirty="0" smtClean="0"/>
              <a:t> mitigated with </a:t>
            </a:r>
            <a:r>
              <a:rPr lang="en-US" dirty="0" err="1" smtClean="0"/>
              <a:t>octupoles</a:t>
            </a:r>
            <a:endParaRPr lang="en-US" dirty="0" smtClean="0"/>
          </a:p>
          <a:p>
            <a:pPr lvl="1"/>
            <a:r>
              <a:rPr lang="en-US" dirty="0" smtClean="0"/>
              <a:t>Usage of b</a:t>
            </a:r>
            <a:r>
              <a:rPr lang="en-US" baseline="-25000" dirty="0" smtClean="0"/>
              <a:t>5</a:t>
            </a:r>
            <a:r>
              <a:rPr lang="en-US" dirty="0" smtClean="0"/>
              <a:t> correctors not necessary</a:t>
            </a:r>
          </a:p>
          <a:p>
            <a:pPr lvl="2"/>
            <a:r>
              <a:rPr lang="en-US" dirty="0" smtClean="0"/>
              <a:t>Increased spread through b</a:t>
            </a:r>
            <a:r>
              <a:rPr lang="en-US" baseline="-25000" dirty="0" smtClean="0"/>
              <a:t>5</a:t>
            </a:r>
            <a:r>
              <a:rPr lang="en-US" dirty="0"/>
              <a:t>∙</a:t>
            </a:r>
            <a:r>
              <a:rPr lang="el-GR" dirty="0"/>
              <a:t>δ</a:t>
            </a:r>
            <a:r>
              <a:rPr lang="en-US" dirty="0"/>
              <a:t> </a:t>
            </a:r>
            <a:r>
              <a:rPr lang="en-US" dirty="0" smtClean="0"/>
              <a:t>acceptable</a:t>
            </a:r>
          </a:p>
          <a:p>
            <a:pPr lvl="1"/>
            <a:r>
              <a:rPr lang="en-US" dirty="0" smtClean="0"/>
              <a:t>Total losses well within budget</a:t>
            </a:r>
          </a:p>
          <a:p>
            <a:pPr lvl="1"/>
            <a:r>
              <a:rPr lang="en-US" dirty="0" smtClean="0"/>
              <a:t>First wire losses a bit higher than expected (~1%)</a:t>
            </a:r>
            <a:br>
              <a:rPr lang="en-US" dirty="0" smtClean="0"/>
            </a:br>
            <a:r>
              <a:rPr lang="en-US" dirty="0" smtClean="0"/>
              <a:t>due to non-uniform distribution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27" y="2998953"/>
            <a:ext cx="4498857" cy="149961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21" y="1415684"/>
            <a:ext cx="4320000" cy="1512000"/>
          </a:xfrm>
          <a:prstGeom prst="rect">
            <a:avLst/>
          </a:prstGeom>
        </p:spPr>
      </p:pic>
      <p:graphicFrame>
        <p:nvGraphicFramePr>
          <p:cNvPr id="31" name="Tabel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633130"/>
              </p:ext>
            </p:extLst>
          </p:nvPr>
        </p:nvGraphicFramePr>
        <p:xfrm>
          <a:off x="653969" y="4768600"/>
          <a:ext cx="2889768" cy="15087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03256">
                  <a:extLst>
                    <a:ext uri="{9D8B030D-6E8A-4147-A177-3AD203B41FA5}">
                      <a16:colId xmlns:a16="http://schemas.microsoft.com/office/drawing/2014/main" val="582714521"/>
                    </a:ext>
                  </a:extLst>
                </a:gridCol>
                <a:gridCol w="731776">
                  <a:extLst>
                    <a:ext uri="{9D8B030D-6E8A-4147-A177-3AD203B41FA5}">
                      <a16:colId xmlns:a16="http://schemas.microsoft.com/office/drawing/2014/main" val="1358054878"/>
                    </a:ext>
                  </a:extLst>
                </a:gridCol>
                <a:gridCol w="754736">
                  <a:extLst>
                    <a:ext uri="{9D8B030D-6E8A-4147-A177-3AD203B41FA5}">
                      <a16:colId xmlns:a16="http://schemas.microsoft.com/office/drawing/2014/main" val="2378653818"/>
                    </a:ext>
                  </a:extLst>
                </a:gridCol>
              </a:tblGrid>
              <a:tr h="123550">
                <a:tc>
                  <a:txBody>
                    <a:bodyPr/>
                    <a:lstStyle/>
                    <a:p>
                      <a:r>
                        <a:rPr lang="en-US" sz="1050" b="0" dirty="0" err="1" smtClean="0"/>
                        <a:t>Sepratrix</a:t>
                      </a:r>
                      <a:r>
                        <a:rPr lang="en-US" sz="1050" b="0" dirty="0" smtClean="0"/>
                        <a:t> size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/>
                        <a:t>28 </a:t>
                      </a:r>
                      <a:r>
                        <a:rPr lang="el-GR" sz="1050" b="0" dirty="0" smtClean="0"/>
                        <a:t>π</a:t>
                      </a:r>
                      <a:r>
                        <a:rPr lang="en-US" sz="1050" b="0" dirty="0" smtClean="0"/>
                        <a:t>∙</a:t>
                      </a:r>
                      <a:r>
                        <a:rPr lang="el-GR" sz="1050" b="0" dirty="0" smtClean="0"/>
                        <a:t>μ</a:t>
                      </a:r>
                      <a:r>
                        <a:rPr lang="en-US" sz="1050" b="0" dirty="0" smtClean="0"/>
                        <a:t>m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/>
                        <a:t>8 </a:t>
                      </a:r>
                      <a:r>
                        <a:rPr lang="el-GR" sz="1050" b="0" dirty="0" smtClean="0"/>
                        <a:t>π</a:t>
                      </a:r>
                      <a:r>
                        <a:rPr lang="en-US" sz="1050" b="0" dirty="0" smtClean="0"/>
                        <a:t>∙</a:t>
                      </a:r>
                      <a:r>
                        <a:rPr lang="el-GR" sz="1050" b="0" dirty="0" smtClean="0"/>
                        <a:t>μ</a:t>
                      </a:r>
                      <a:r>
                        <a:rPr lang="en-US" sz="1050" b="0" dirty="0" smtClean="0"/>
                        <a:t>m</a:t>
                      </a:r>
                      <a:endParaRPr lang="de-DE" sz="105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313545"/>
                  </a:ext>
                </a:extLst>
              </a:tr>
              <a:tr h="123550">
                <a:tc>
                  <a:txBody>
                    <a:bodyPr/>
                    <a:lstStyle/>
                    <a:p>
                      <a:r>
                        <a:rPr lang="en-US" sz="1050" b="0" dirty="0" smtClean="0"/>
                        <a:t>Hor. chromaticity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-3</a:t>
                      </a:r>
                      <a:endParaRPr lang="de-DE" sz="105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-1</a:t>
                      </a:r>
                      <a:endParaRPr lang="de-DE" sz="105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992457"/>
                  </a:ext>
                </a:extLst>
              </a:tr>
              <a:tr h="123550">
                <a:tc>
                  <a:txBody>
                    <a:bodyPr/>
                    <a:lstStyle/>
                    <a:p>
                      <a:r>
                        <a:rPr lang="en-US" sz="1050" b="0" dirty="0" err="1" smtClean="0"/>
                        <a:t>Sextupole</a:t>
                      </a:r>
                      <a:r>
                        <a:rPr lang="en-US" sz="1050" b="0" dirty="0" smtClean="0"/>
                        <a:t> amplitude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0.70</a:t>
                      </a:r>
                      <a:r>
                        <a:rPr lang="en-US" sz="1050" b="0" baseline="0" dirty="0" smtClean="0"/>
                        <a:t> m</a:t>
                      </a:r>
                      <a:r>
                        <a:rPr lang="en-US" sz="1050" b="0" baseline="30000" dirty="0" smtClean="0"/>
                        <a:t>-2</a:t>
                      </a:r>
                      <a:endParaRPr lang="de-DE" sz="105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0.45</a:t>
                      </a:r>
                      <a:r>
                        <a:rPr lang="en-US" sz="1050" b="0" baseline="0" dirty="0" smtClean="0"/>
                        <a:t> m</a:t>
                      </a:r>
                      <a:r>
                        <a:rPr lang="en-US" sz="1050" b="0" baseline="30000" dirty="0" smtClean="0"/>
                        <a:t>-2</a:t>
                      </a:r>
                      <a:endParaRPr lang="de-DE" sz="105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341114"/>
                  </a:ext>
                </a:extLst>
              </a:tr>
              <a:tr h="123550">
                <a:tc>
                  <a:txBody>
                    <a:bodyPr/>
                    <a:lstStyle/>
                    <a:p>
                      <a:r>
                        <a:rPr lang="en-US" sz="1050" b="0" dirty="0" err="1" smtClean="0"/>
                        <a:t>Octupole</a:t>
                      </a:r>
                      <a:r>
                        <a:rPr lang="en-US" sz="1050" b="0" dirty="0" smtClean="0"/>
                        <a:t> strength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-1.0 </a:t>
                      </a:r>
                      <a:r>
                        <a:rPr lang="en-US" sz="1050" b="0" baseline="0" dirty="0" smtClean="0"/>
                        <a:t>m</a:t>
                      </a:r>
                      <a:r>
                        <a:rPr lang="en-US" sz="1050" b="0" baseline="30000" dirty="0" smtClean="0"/>
                        <a:t>-3</a:t>
                      </a:r>
                      <a:endParaRPr lang="de-DE" sz="105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1.9 </a:t>
                      </a:r>
                      <a:r>
                        <a:rPr lang="en-US" sz="1050" b="0" baseline="0" dirty="0" smtClean="0"/>
                        <a:t>m</a:t>
                      </a:r>
                      <a:r>
                        <a:rPr lang="en-US" sz="1050" b="0" baseline="30000" dirty="0" smtClean="0"/>
                        <a:t>-3</a:t>
                      </a:r>
                      <a:endParaRPr lang="de-DE" sz="105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740629"/>
                  </a:ext>
                </a:extLst>
              </a:tr>
              <a:tr h="123550">
                <a:tc>
                  <a:txBody>
                    <a:bodyPr/>
                    <a:lstStyle/>
                    <a:p>
                      <a:r>
                        <a:rPr lang="en-US" sz="1050" b="0" dirty="0" smtClean="0"/>
                        <a:t>Total losses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2.2%</a:t>
                      </a:r>
                      <a:endParaRPr lang="de-DE" sz="105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1.8%</a:t>
                      </a:r>
                      <a:endParaRPr lang="de-DE" sz="105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984130"/>
                  </a:ext>
                </a:extLst>
              </a:tr>
              <a:tr h="123550">
                <a:tc>
                  <a:txBody>
                    <a:bodyPr/>
                    <a:lstStyle/>
                    <a:p>
                      <a:r>
                        <a:rPr lang="en-US" sz="1050" b="0" dirty="0" smtClean="0"/>
                        <a:t>Losses</a:t>
                      </a:r>
                      <a:r>
                        <a:rPr lang="en-US" sz="1050" b="0" baseline="0" dirty="0" smtClean="0"/>
                        <a:t> first wire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/>
                        <a:t>1.7%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/>
                        <a:t>1.5%</a:t>
                      </a:r>
                      <a:endParaRPr lang="de-DE" sz="105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441183"/>
                  </a:ext>
                </a:extLst>
              </a:tr>
            </a:tbl>
          </a:graphicData>
        </a:graphic>
      </p:graphicFrame>
      <p:sp>
        <p:nvSpPr>
          <p:cNvPr id="32" name="Textfeld 31"/>
          <p:cNvSpPr txBox="1"/>
          <p:nvPr/>
        </p:nvSpPr>
        <p:spPr>
          <a:xfrm>
            <a:off x="8030288" y="956695"/>
            <a:ext cx="1088760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US" sz="1200" i="1" dirty="0" smtClean="0"/>
              <a:t>B. Galnander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4526192" y="4794978"/>
            <a:ext cx="4389129" cy="1573870"/>
            <a:chOff x="4526192" y="4647690"/>
            <a:chExt cx="4389129" cy="1573870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6192" y="4758517"/>
              <a:ext cx="4389129" cy="1463043"/>
            </a:xfrm>
            <a:prstGeom prst="rect">
              <a:avLst/>
            </a:prstGeom>
          </p:spPr>
        </p:pic>
        <p:sp>
          <p:nvSpPr>
            <p:cNvPr id="33" name="Textfeld 32"/>
            <p:cNvSpPr txBox="1"/>
            <p:nvPr/>
          </p:nvSpPr>
          <p:spPr>
            <a:xfrm>
              <a:off x="5322918" y="4647690"/>
              <a:ext cx="2507418" cy="25391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50" i="1" dirty="0" smtClean="0"/>
                <a:t>Distribution of extracted particles at 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85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SX Schemes: COSE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06.10.2025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SIS100 SX with Field Errors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 smtClean="0"/>
              <a:t>Specific challenges</a:t>
            </a:r>
          </a:p>
          <a:p>
            <a:pPr lvl="1"/>
            <a:r>
              <a:rPr lang="en-US" dirty="0" smtClean="0"/>
              <a:t>Large emittance difficult to handle</a:t>
            </a:r>
          </a:p>
          <a:p>
            <a:pPr lvl="2"/>
            <a:r>
              <a:rPr lang="en-US" dirty="0" smtClean="0"/>
              <a:t>‘Linear’ </a:t>
            </a:r>
            <a:r>
              <a:rPr lang="en-US" dirty="0" err="1" smtClean="0"/>
              <a:t>Hardt</a:t>
            </a:r>
            <a:r>
              <a:rPr lang="en-US" dirty="0" smtClean="0"/>
              <a:t> condition for </a:t>
            </a:r>
            <a:r>
              <a:rPr lang="en-US" dirty="0" err="1" smtClean="0"/>
              <a:t>Q’</a:t>
            </a:r>
            <a:r>
              <a:rPr lang="en-US" baseline="-25000" dirty="0" err="1" smtClean="0"/>
              <a:t>x</a:t>
            </a:r>
            <a:r>
              <a:rPr lang="en-US" dirty="0" smtClean="0"/>
              <a:t> ≈ 0</a:t>
            </a:r>
          </a:p>
          <a:p>
            <a:pPr lvl="2"/>
            <a:r>
              <a:rPr lang="en-US" dirty="0" smtClean="0"/>
              <a:t>Small angular acceptance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Characteristics</a:t>
            </a:r>
          </a:p>
          <a:p>
            <a:pPr lvl="1"/>
            <a:r>
              <a:rPr lang="en-US" dirty="0" smtClean="0"/>
              <a:t>Usage of b</a:t>
            </a:r>
            <a:r>
              <a:rPr lang="en-US" baseline="-25000" dirty="0" smtClean="0"/>
              <a:t>5</a:t>
            </a:r>
            <a:r>
              <a:rPr lang="en-US" dirty="0" smtClean="0"/>
              <a:t> correctors not necessary</a:t>
            </a:r>
          </a:p>
          <a:p>
            <a:pPr lvl="2"/>
            <a:r>
              <a:rPr lang="en-US" dirty="0"/>
              <a:t>b</a:t>
            </a:r>
            <a:r>
              <a:rPr lang="en-US" baseline="-25000" dirty="0"/>
              <a:t>5</a:t>
            </a:r>
            <a:r>
              <a:rPr lang="en-US" dirty="0"/>
              <a:t>∙</a:t>
            </a:r>
            <a:r>
              <a:rPr lang="el-GR" dirty="0"/>
              <a:t>δ</a:t>
            </a:r>
            <a:r>
              <a:rPr lang="en-US" dirty="0"/>
              <a:t> bending </a:t>
            </a:r>
            <a:r>
              <a:rPr lang="en-US" dirty="0" smtClean="0"/>
              <a:t>actually improves </a:t>
            </a:r>
            <a:r>
              <a:rPr lang="en-US" dirty="0"/>
              <a:t>alignment</a:t>
            </a:r>
            <a:endParaRPr lang="en-US" dirty="0" smtClean="0"/>
          </a:p>
          <a:p>
            <a:pPr lvl="1"/>
            <a:r>
              <a:rPr lang="en-US" dirty="0">
                <a:sym typeface="Wingdings" panose="05000000000000000000" pitchFamily="2" charset="2"/>
              </a:rPr>
              <a:t>Large </a:t>
            </a:r>
            <a:r>
              <a:rPr lang="en-US" dirty="0" err="1">
                <a:sym typeface="Wingdings" panose="05000000000000000000" pitchFamily="2" charset="2"/>
              </a:rPr>
              <a:t>chroma</a:t>
            </a:r>
            <a:r>
              <a:rPr lang="en-US" dirty="0">
                <a:sym typeface="Wingdings" panose="05000000000000000000" pitchFamily="2" charset="2"/>
              </a:rPr>
              <a:t> preferred due to smaller </a:t>
            </a:r>
            <a:r>
              <a:rPr lang="el-GR" dirty="0">
                <a:sym typeface="Wingdings" panose="05000000000000000000" pitchFamily="2" charset="2"/>
              </a:rPr>
              <a:t>Δ</a:t>
            </a:r>
            <a:r>
              <a:rPr lang="en-US" dirty="0">
                <a:sym typeface="Wingdings" panose="05000000000000000000" pitchFamily="2" charset="2"/>
              </a:rPr>
              <a:t>B</a:t>
            </a:r>
            <a:r>
              <a:rPr lang="el-GR" dirty="0">
                <a:sym typeface="Wingdings" panose="05000000000000000000" pitchFamily="2" charset="2"/>
              </a:rPr>
              <a:t>ρ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>
                <a:sym typeface="Wingdings" panose="05000000000000000000" pitchFamily="2" charset="2"/>
              </a:rPr>
              <a:t>More </a:t>
            </a:r>
            <a:r>
              <a:rPr lang="el-GR" dirty="0"/>
              <a:t>δ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selective  constant phase space at ES</a:t>
            </a:r>
            <a:endParaRPr lang="en-US" dirty="0"/>
          </a:p>
          <a:p>
            <a:pPr lvl="1"/>
            <a:r>
              <a:rPr lang="en-US" dirty="0" smtClean="0"/>
              <a:t>Strong </a:t>
            </a:r>
            <a:r>
              <a:rPr lang="en-US" dirty="0" err="1" smtClean="0"/>
              <a:t>octupoles</a:t>
            </a:r>
            <a:r>
              <a:rPr lang="en-US" dirty="0" smtClean="0"/>
              <a:t> for larger chromaticity</a:t>
            </a:r>
          </a:p>
          <a:p>
            <a:pPr lvl="2"/>
            <a:r>
              <a:rPr lang="en-US" dirty="0" smtClean="0"/>
              <a:t>ADTS cross-term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xy</a:t>
            </a:r>
            <a:r>
              <a:rPr lang="en-US" dirty="0" smtClean="0"/>
              <a:t> must be removed</a:t>
            </a:r>
            <a:endParaRPr lang="en-US" dirty="0"/>
          </a:p>
          <a:p>
            <a:pPr lvl="2"/>
            <a:endParaRPr lang="en-US" dirty="0" smtClean="0"/>
          </a:p>
          <a:p>
            <a:r>
              <a:rPr lang="en-US" dirty="0" smtClean="0"/>
              <a:t>Preferred fallback scheme</a:t>
            </a:r>
          </a:p>
          <a:p>
            <a:pPr lvl="1"/>
            <a:endParaRPr lang="en-US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27" y="2833254"/>
            <a:ext cx="4498857" cy="149961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21" y="1299081"/>
            <a:ext cx="4319999" cy="1512000"/>
          </a:xfrm>
          <a:prstGeom prst="rect">
            <a:avLst/>
          </a:prstGeom>
        </p:spPr>
      </p:pic>
      <p:graphicFrame>
        <p:nvGraphicFramePr>
          <p:cNvPr id="31" name="Tabel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777961"/>
              </p:ext>
            </p:extLst>
          </p:nvPr>
        </p:nvGraphicFramePr>
        <p:xfrm>
          <a:off x="653971" y="4823832"/>
          <a:ext cx="2980254" cy="15087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01847">
                  <a:extLst>
                    <a:ext uri="{9D8B030D-6E8A-4147-A177-3AD203B41FA5}">
                      <a16:colId xmlns:a16="http://schemas.microsoft.com/office/drawing/2014/main" val="582714521"/>
                    </a:ext>
                  </a:extLst>
                </a:gridCol>
                <a:gridCol w="824428">
                  <a:extLst>
                    <a:ext uri="{9D8B030D-6E8A-4147-A177-3AD203B41FA5}">
                      <a16:colId xmlns:a16="http://schemas.microsoft.com/office/drawing/2014/main" val="1358054878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378653818"/>
                    </a:ext>
                  </a:extLst>
                </a:gridCol>
              </a:tblGrid>
              <a:tr h="123550">
                <a:tc>
                  <a:txBody>
                    <a:bodyPr/>
                    <a:lstStyle/>
                    <a:p>
                      <a:r>
                        <a:rPr lang="en-US" sz="1050" b="0" dirty="0" err="1" smtClean="0"/>
                        <a:t>Sepratrix</a:t>
                      </a:r>
                      <a:r>
                        <a:rPr lang="en-US" sz="1050" b="0" dirty="0" smtClean="0"/>
                        <a:t> size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/>
                        <a:t>28 </a:t>
                      </a:r>
                      <a:r>
                        <a:rPr lang="el-GR" sz="1050" b="0" dirty="0" smtClean="0"/>
                        <a:t>π</a:t>
                      </a:r>
                      <a:r>
                        <a:rPr lang="en-US" sz="1050" b="0" dirty="0" smtClean="0"/>
                        <a:t>∙</a:t>
                      </a:r>
                      <a:r>
                        <a:rPr lang="el-GR" sz="1050" b="0" dirty="0" smtClean="0"/>
                        <a:t>μ</a:t>
                      </a:r>
                      <a:r>
                        <a:rPr lang="en-US" sz="1050" b="0" dirty="0" smtClean="0"/>
                        <a:t>m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/>
                        <a:t>10 </a:t>
                      </a:r>
                      <a:r>
                        <a:rPr lang="el-GR" sz="1050" b="0" dirty="0" smtClean="0"/>
                        <a:t>π</a:t>
                      </a:r>
                      <a:r>
                        <a:rPr lang="en-US" sz="1050" b="0" dirty="0" smtClean="0"/>
                        <a:t>∙</a:t>
                      </a:r>
                      <a:r>
                        <a:rPr lang="el-GR" sz="1050" b="0" dirty="0" smtClean="0"/>
                        <a:t>μ</a:t>
                      </a:r>
                      <a:r>
                        <a:rPr lang="en-US" sz="1050" b="0" dirty="0" smtClean="0"/>
                        <a:t>m</a:t>
                      </a:r>
                      <a:endParaRPr lang="de-DE" sz="105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313545"/>
                  </a:ext>
                </a:extLst>
              </a:tr>
              <a:tr h="123550">
                <a:tc>
                  <a:txBody>
                    <a:bodyPr/>
                    <a:lstStyle/>
                    <a:p>
                      <a:r>
                        <a:rPr lang="en-US" sz="1050" b="0" dirty="0" smtClean="0"/>
                        <a:t>Hor. chromaticity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-10</a:t>
                      </a:r>
                      <a:endParaRPr lang="de-DE" sz="105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-3.5</a:t>
                      </a:r>
                      <a:endParaRPr lang="de-DE" sz="105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992457"/>
                  </a:ext>
                </a:extLst>
              </a:tr>
              <a:tr h="123550">
                <a:tc>
                  <a:txBody>
                    <a:bodyPr/>
                    <a:lstStyle/>
                    <a:p>
                      <a:r>
                        <a:rPr lang="en-US" sz="1050" b="0" dirty="0" err="1" smtClean="0"/>
                        <a:t>Sextupole</a:t>
                      </a:r>
                      <a:r>
                        <a:rPr lang="en-US" sz="1050" b="0" baseline="0" dirty="0" smtClean="0"/>
                        <a:t> amplitude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0.40</a:t>
                      </a:r>
                      <a:r>
                        <a:rPr lang="en-US" sz="1050" b="0" baseline="0" dirty="0" smtClean="0"/>
                        <a:t> m</a:t>
                      </a:r>
                      <a:r>
                        <a:rPr lang="en-US" sz="1050" b="0" baseline="30000" dirty="0" smtClean="0"/>
                        <a:t>-2</a:t>
                      </a:r>
                      <a:endParaRPr lang="de-DE" sz="105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0.32</a:t>
                      </a:r>
                      <a:r>
                        <a:rPr lang="en-US" sz="1050" b="0" baseline="0" dirty="0" smtClean="0"/>
                        <a:t> m</a:t>
                      </a:r>
                      <a:r>
                        <a:rPr lang="en-US" sz="1050" b="0" baseline="30000" dirty="0" smtClean="0"/>
                        <a:t>-2</a:t>
                      </a:r>
                      <a:endParaRPr lang="de-DE" sz="105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341114"/>
                  </a:ext>
                </a:extLst>
              </a:tr>
              <a:tr h="123550">
                <a:tc>
                  <a:txBody>
                    <a:bodyPr/>
                    <a:lstStyle/>
                    <a:p>
                      <a:r>
                        <a:rPr lang="en-US" sz="1050" b="0" dirty="0" err="1" smtClean="0"/>
                        <a:t>Octupole</a:t>
                      </a:r>
                      <a:r>
                        <a:rPr lang="en-US" sz="1050" b="0" dirty="0" smtClean="0"/>
                        <a:t> strength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-/+9.2</a:t>
                      </a:r>
                      <a:r>
                        <a:rPr lang="en-US" sz="105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m</a:t>
                      </a:r>
                      <a:r>
                        <a:rPr lang="en-US" sz="1050" b="1" baseline="30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-3</a:t>
                      </a:r>
                      <a:endParaRPr lang="de-DE" sz="105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1.5 </a:t>
                      </a:r>
                      <a:r>
                        <a:rPr lang="en-US" sz="1050" b="0" baseline="0" dirty="0" smtClean="0"/>
                        <a:t>m</a:t>
                      </a:r>
                      <a:r>
                        <a:rPr lang="en-US" sz="1050" b="0" baseline="30000" dirty="0" smtClean="0"/>
                        <a:t>-3</a:t>
                      </a:r>
                      <a:endParaRPr lang="de-DE" sz="105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740629"/>
                  </a:ext>
                </a:extLst>
              </a:tr>
              <a:tr h="123550">
                <a:tc>
                  <a:txBody>
                    <a:bodyPr/>
                    <a:lstStyle/>
                    <a:p>
                      <a:r>
                        <a:rPr lang="en-US" sz="1050" b="0" dirty="0" smtClean="0"/>
                        <a:t>Total losses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3.5%</a:t>
                      </a:r>
                      <a:endParaRPr lang="de-DE" sz="105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2.1%</a:t>
                      </a:r>
                      <a:endParaRPr lang="de-DE" sz="105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984130"/>
                  </a:ext>
                </a:extLst>
              </a:tr>
              <a:tr h="123550">
                <a:tc>
                  <a:txBody>
                    <a:bodyPr/>
                    <a:lstStyle/>
                    <a:p>
                      <a:r>
                        <a:rPr lang="en-US" sz="1050" b="0" dirty="0" smtClean="0"/>
                        <a:t>Losses</a:t>
                      </a:r>
                      <a:r>
                        <a:rPr lang="en-US" sz="1050" b="0" baseline="0" dirty="0" smtClean="0"/>
                        <a:t> first wire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1.5%</a:t>
                      </a:r>
                      <a:endParaRPr lang="de-DE" sz="105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 smtClean="0"/>
                        <a:t>1.5%</a:t>
                      </a:r>
                      <a:endParaRPr lang="de-DE" sz="105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441183"/>
                  </a:ext>
                </a:extLst>
              </a:tr>
            </a:tbl>
          </a:graphicData>
        </a:graphic>
      </p:graphicFrame>
      <p:sp>
        <p:nvSpPr>
          <p:cNvPr id="32" name="Textfeld 31"/>
          <p:cNvSpPr txBox="1"/>
          <p:nvPr/>
        </p:nvSpPr>
        <p:spPr>
          <a:xfrm>
            <a:off x="8030288" y="956695"/>
            <a:ext cx="1088760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US" sz="1200" i="1" dirty="0" smtClean="0"/>
              <a:t>B. Galnander</a:t>
            </a:r>
          </a:p>
        </p:txBody>
      </p:sp>
      <p:grpSp>
        <p:nvGrpSpPr>
          <p:cNvPr id="40" name="Gruppieren 39"/>
          <p:cNvGrpSpPr/>
          <p:nvPr/>
        </p:nvGrpSpPr>
        <p:grpSpPr>
          <a:xfrm>
            <a:off x="4633381" y="4506539"/>
            <a:ext cx="3903174" cy="2059328"/>
            <a:chOff x="4633381" y="4506539"/>
            <a:chExt cx="3903174" cy="2059328"/>
          </a:xfrm>
        </p:grpSpPr>
        <p:grpSp>
          <p:nvGrpSpPr>
            <p:cNvPr id="39" name="Gruppieren 38"/>
            <p:cNvGrpSpPr/>
            <p:nvPr/>
          </p:nvGrpSpPr>
          <p:grpSpPr>
            <a:xfrm>
              <a:off x="4633381" y="4506539"/>
              <a:ext cx="3903174" cy="1629760"/>
              <a:chOff x="4641731" y="4879290"/>
              <a:chExt cx="3903174" cy="1629760"/>
            </a:xfrm>
          </p:grpSpPr>
          <p:grpSp>
            <p:nvGrpSpPr>
              <p:cNvPr id="30" name="Gruppieren 29"/>
              <p:cNvGrpSpPr/>
              <p:nvPr/>
            </p:nvGrpSpPr>
            <p:grpSpPr>
              <a:xfrm>
                <a:off x="4641731" y="5107490"/>
                <a:ext cx="3903174" cy="1401560"/>
                <a:chOff x="4641731" y="5107490"/>
                <a:chExt cx="3903174" cy="1401560"/>
              </a:xfrm>
            </p:grpSpPr>
            <p:pic>
              <p:nvPicPr>
                <p:cNvPr id="9" name="Grafik 8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5676"/>
                <a:stretch/>
              </p:blipFill>
              <p:spPr>
                <a:xfrm>
                  <a:off x="4641731" y="5107490"/>
                  <a:ext cx="1981200" cy="1401560"/>
                </a:xfrm>
                <a:prstGeom prst="rect">
                  <a:avLst/>
                </a:prstGeom>
              </p:spPr>
            </p:pic>
            <p:pic>
              <p:nvPicPr>
                <p:cNvPr id="10" name="Grafik 9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5550"/>
                <a:stretch/>
              </p:blipFill>
              <p:spPr>
                <a:xfrm>
                  <a:off x="6584968" y="5114081"/>
                  <a:ext cx="1959937" cy="1388378"/>
                </a:xfrm>
                <a:prstGeom prst="rect">
                  <a:avLst/>
                </a:prstGeom>
              </p:spPr>
            </p:pic>
          </p:grpSp>
          <p:sp>
            <p:nvSpPr>
              <p:cNvPr id="17" name="Textfeld 16"/>
              <p:cNvSpPr txBox="1"/>
              <p:nvPr/>
            </p:nvSpPr>
            <p:spPr>
              <a:xfrm>
                <a:off x="5379349" y="4879290"/>
                <a:ext cx="2411238" cy="25391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050" i="1" dirty="0" smtClean="0"/>
                  <a:t>Momentum deviation vs. turn number</a:t>
                </a:r>
              </a:p>
            </p:txBody>
          </p:sp>
        </p:grpSp>
        <p:grpSp>
          <p:nvGrpSpPr>
            <p:cNvPr id="23" name="Gruppieren 22"/>
            <p:cNvGrpSpPr>
              <a:grpSpLocks noChangeAspect="1"/>
            </p:cNvGrpSpPr>
            <p:nvPr/>
          </p:nvGrpSpPr>
          <p:grpSpPr>
            <a:xfrm>
              <a:off x="5325739" y="6140438"/>
              <a:ext cx="785480" cy="396000"/>
              <a:chOff x="1887478" y="3551290"/>
              <a:chExt cx="1453738" cy="732904"/>
            </a:xfrm>
          </p:grpSpPr>
          <p:sp>
            <p:nvSpPr>
              <p:cNvPr id="22" name="Rechteck 21"/>
              <p:cNvSpPr/>
              <p:nvPr/>
            </p:nvSpPr>
            <p:spPr>
              <a:xfrm>
                <a:off x="2337494" y="3924194"/>
                <a:ext cx="561176" cy="36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1000">
                    <a:schemeClr val="accent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grpSp>
            <p:nvGrpSpPr>
              <p:cNvPr id="15" name="Gruppieren 14"/>
              <p:cNvGrpSpPr/>
              <p:nvPr/>
            </p:nvGrpSpPr>
            <p:grpSpPr>
              <a:xfrm>
                <a:off x="1887478" y="3551290"/>
                <a:ext cx="1453738" cy="721173"/>
                <a:chOff x="1887478" y="3551290"/>
                <a:chExt cx="1453738" cy="721173"/>
              </a:xfrm>
            </p:grpSpPr>
            <p:sp>
              <p:nvSpPr>
                <p:cNvPr id="11" name="Gleichschenkliges Dreieck 10"/>
                <p:cNvSpPr/>
                <p:nvPr/>
              </p:nvSpPr>
              <p:spPr>
                <a:xfrm rot="10800000">
                  <a:off x="2737060" y="3551290"/>
                  <a:ext cx="604156" cy="720000"/>
                </a:xfrm>
                <a:prstGeom prst="triangle">
                  <a:avLst/>
                </a:prstGeom>
                <a:solidFill>
                  <a:srgbClr val="FDBB63"/>
                </a:solidFill>
                <a:ln w="1905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0" name="Gleichschenkliges Dreieck 19"/>
                <p:cNvSpPr/>
                <p:nvPr/>
              </p:nvSpPr>
              <p:spPr>
                <a:xfrm rot="10800000">
                  <a:off x="1887478" y="3552463"/>
                  <a:ext cx="604156" cy="720000"/>
                </a:xfrm>
                <a:prstGeom prst="triangle">
                  <a:avLst/>
                </a:prstGeom>
                <a:noFill/>
                <a:ln w="1905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8" name="Pfeil nach rechts 17"/>
              <p:cNvSpPr/>
              <p:nvPr/>
            </p:nvSpPr>
            <p:spPr>
              <a:xfrm rot="10800000">
                <a:off x="2405669" y="3644431"/>
                <a:ext cx="638239" cy="196381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3" name="Gruppieren 32"/>
            <p:cNvGrpSpPr>
              <a:grpSpLocks noChangeAspect="1"/>
            </p:cNvGrpSpPr>
            <p:nvPr/>
          </p:nvGrpSpPr>
          <p:grpSpPr>
            <a:xfrm>
              <a:off x="7150485" y="6133867"/>
              <a:ext cx="1084146" cy="432000"/>
              <a:chOff x="1816676" y="3544367"/>
              <a:chExt cx="1856685" cy="739827"/>
            </a:xfrm>
          </p:grpSpPr>
          <p:sp>
            <p:nvSpPr>
              <p:cNvPr id="34" name="Rechteck 33"/>
              <p:cNvSpPr/>
              <p:nvPr/>
            </p:nvSpPr>
            <p:spPr>
              <a:xfrm>
                <a:off x="2610670" y="3924194"/>
                <a:ext cx="288000" cy="36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1000">
                    <a:schemeClr val="accent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grpSp>
            <p:nvGrpSpPr>
              <p:cNvPr id="35" name="Gruppieren 34"/>
              <p:cNvGrpSpPr/>
              <p:nvPr/>
            </p:nvGrpSpPr>
            <p:grpSpPr>
              <a:xfrm>
                <a:off x="1816676" y="3544367"/>
                <a:ext cx="1856685" cy="728096"/>
                <a:chOff x="1816676" y="3544367"/>
                <a:chExt cx="1856685" cy="728096"/>
              </a:xfrm>
            </p:grpSpPr>
            <p:sp>
              <p:nvSpPr>
                <p:cNvPr id="37" name="Gleichschenkliges Dreieck 36"/>
                <p:cNvSpPr/>
                <p:nvPr/>
              </p:nvSpPr>
              <p:spPr>
                <a:xfrm rot="10800000">
                  <a:off x="2593361" y="3544367"/>
                  <a:ext cx="1080000" cy="720000"/>
                </a:xfrm>
                <a:prstGeom prst="triangle">
                  <a:avLst/>
                </a:prstGeom>
                <a:solidFill>
                  <a:srgbClr val="FDBB63"/>
                </a:solidFill>
                <a:ln w="1905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8" name="Gleichschenkliges Dreieck 37"/>
                <p:cNvSpPr/>
                <p:nvPr/>
              </p:nvSpPr>
              <p:spPr>
                <a:xfrm rot="10800000">
                  <a:off x="1816676" y="3552463"/>
                  <a:ext cx="1080000" cy="720000"/>
                </a:xfrm>
                <a:prstGeom prst="triangle">
                  <a:avLst/>
                </a:prstGeom>
                <a:noFill/>
                <a:ln w="1905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6" name="Pfeil nach rechts 35"/>
              <p:cNvSpPr/>
              <p:nvPr/>
            </p:nvSpPr>
            <p:spPr>
              <a:xfrm rot="10800000">
                <a:off x="2405669" y="3644431"/>
                <a:ext cx="638239" cy="196381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49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</Template>
  <TotalTime>0</TotalTime>
  <Words>2176</Words>
  <Application>Microsoft Office PowerPoint</Application>
  <PresentationFormat>Bildschirmpräsentation (4:3)</PresentationFormat>
  <Paragraphs>502</Paragraphs>
  <Slides>20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 Math</vt:lpstr>
      <vt:lpstr>Wingdings</vt:lpstr>
      <vt:lpstr>gsi-folienmaster</vt:lpstr>
      <vt:lpstr>SX schemes for SIS100 in the presence of higher-order field errors</vt:lpstr>
      <vt:lpstr>Contents</vt:lpstr>
      <vt:lpstr>SIS100: Overview</vt:lpstr>
      <vt:lpstr>Magnetic Measurements: Field Errors</vt:lpstr>
      <vt:lpstr>SX: Effect of Systematic Errors</vt:lpstr>
      <vt:lpstr>Multipole correctors</vt:lpstr>
      <vt:lpstr>SX schemes with field errors</vt:lpstr>
      <vt:lpstr>SX Schemes: KO</vt:lpstr>
      <vt:lpstr>SX Schemes: COSE</vt:lpstr>
      <vt:lpstr>SX Schemes: Tune-Sweep</vt:lpstr>
      <vt:lpstr>Options for employing b5 correctors</vt:lpstr>
      <vt:lpstr>SX with Magnet Imperfections: Random Error Studies</vt:lpstr>
      <vt:lpstr>Magnet Imperfections: Alignment Errors</vt:lpstr>
      <vt:lpstr>Magnet Imperfections: Model for Field Errors</vt:lpstr>
      <vt:lpstr> Random Error Studies: KO Extraction (U28+, 400 MeV/u)</vt:lpstr>
      <vt:lpstr> Random Error Studies: COSE (U28+, 1.5 GeV/u)</vt:lpstr>
      <vt:lpstr>Next Steps</vt:lpstr>
      <vt:lpstr>Summary</vt:lpstr>
      <vt:lpstr>Thanks for your attention!</vt:lpstr>
      <vt:lpstr>Reminder: SX schemes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Slow Extraction from SIS18</dc:title>
  <dc:creator>Ondreka, David Dr.</dc:creator>
  <cp:lastModifiedBy>Ondreka, David Dr.</cp:lastModifiedBy>
  <cp:revision>1586</cp:revision>
  <cp:lastPrinted>2024-07-08T13:46:04Z</cp:lastPrinted>
  <dcterms:created xsi:type="dcterms:W3CDTF">2016-02-22T15:04:17Z</dcterms:created>
  <dcterms:modified xsi:type="dcterms:W3CDTF">2025-10-06T10:18:19Z</dcterms:modified>
</cp:coreProperties>
</file>