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766" r:id="rId3"/>
    <p:sldId id="257" r:id="rId4"/>
    <p:sldId id="501" r:id="rId5"/>
    <p:sldId id="754" r:id="rId6"/>
    <p:sldId id="640" r:id="rId7"/>
    <p:sldId id="753" r:id="rId8"/>
    <p:sldId id="761" r:id="rId9"/>
    <p:sldId id="648" r:id="rId10"/>
    <p:sldId id="768" r:id="rId11"/>
    <p:sldId id="746" r:id="rId12"/>
    <p:sldId id="756" r:id="rId13"/>
    <p:sldId id="755" r:id="rId14"/>
    <p:sldId id="769" r:id="rId15"/>
    <p:sldId id="772" r:id="rId16"/>
    <p:sldId id="764" r:id="rId17"/>
    <p:sldId id="625" r:id="rId18"/>
    <p:sldId id="637" r:id="rId19"/>
    <p:sldId id="283" r:id="rId20"/>
    <p:sldId id="757" r:id="rId21"/>
    <p:sldId id="389" r:id="rId22"/>
    <p:sldId id="771" r:id="rId23"/>
    <p:sldId id="767" r:id="rId24"/>
    <p:sldId id="685" r:id="rId25"/>
    <p:sldId id="75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9"/>
    <p:restoredTop sz="96405"/>
  </p:normalViewPr>
  <p:slideViewPr>
    <p:cSldViewPr snapToGrid="0">
      <p:cViewPr varScale="1">
        <p:scale>
          <a:sx n="131" d="100"/>
          <a:sy n="131" d="100"/>
        </p:scale>
        <p:origin x="11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480A4-10C1-8F47-9FEC-98423993D435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040CD-6EBF-2447-9ED1-9AAC948421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9351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CCF6-82C9-204D-BBBB-3F2315A17EFB}" type="datetime1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2454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32B6E-D81E-E643-AD70-4BC18A946F9B}" type="datetime1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648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3826-047F-5145-8D3A-9FADA365AADF}" type="datetime1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726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29D29-CBCB-8A44-BC14-8CCA468233D5}" type="datetime1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79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A544E-5B8C-8543-9404-33C37CDD715B}" type="datetime1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7954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4C181-A263-9748-ABA4-91A46AF4B28B}" type="datetime1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0873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90B2-BE0C-2840-96B1-5FE2B40C7296}" type="datetime1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31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2C6D-C28A-8647-A6FE-8F686D0B212E}" type="datetime1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080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2404-0149-A74B-8EC6-EB30ECCAEFAF}" type="datetime1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101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DFB76-5937-2E41-ADCD-34D092714987}" type="datetime1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3407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702F4-C20E-524A-ABEE-5E3864CFE936}" type="datetime1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3129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430B6-90AD-7440-888B-7424B105C060}" type="datetime1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6232F-F521-4E4D-AC5A-B6911A56F0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318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7" Type="http://schemas.openxmlformats.org/officeDocument/2006/relationships/image" Target="../media/image50.em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gif"/><Relationship Id="rId7" Type="http://schemas.openxmlformats.org/officeDocument/2006/relationships/image" Target="../media/image63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62.png"/><Relationship Id="rId4" Type="http://schemas.openxmlformats.org/officeDocument/2006/relationships/image" Target="../media/image61.gif"/><Relationship Id="rId9" Type="http://schemas.openxmlformats.org/officeDocument/2006/relationships/image" Target="../media/image6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0FD7CA0-BE94-515D-3FFD-59EA0B6E6FFB}"/>
              </a:ext>
            </a:extLst>
          </p:cNvPr>
          <p:cNvSpPr txBox="1"/>
          <p:nvPr/>
        </p:nvSpPr>
        <p:spPr>
          <a:xfrm>
            <a:off x="1052646" y="190168"/>
            <a:ext cx="6794167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" altLang="ja-JP" sz="2800" b="0" i="0" u="none" strike="noStrike" dirty="0">
                <a:effectLst/>
                <a:latin typeface="Liberation Sans"/>
              </a:rPr>
              <a:t>   Studies on collective phenomena </a:t>
            </a:r>
          </a:p>
          <a:p>
            <a:r>
              <a:rPr lang="en" altLang="ja-JP" sz="2800" b="0" i="0" u="none" strike="noStrike" dirty="0">
                <a:effectLst/>
                <a:latin typeface="Liberation Sans"/>
              </a:rPr>
              <a:t>related to J-PARC slow beam extraction</a:t>
            </a:r>
            <a:endParaRPr lang="ja-JP" altLang="en-US" sz="28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0D6073-A026-3875-3A10-3AF29D9B48A1}"/>
              </a:ext>
            </a:extLst>
          </p:cNvPr>
          <p:cNvSpPr txBox="1"/>
          <p:nvPr/>
        </p:nvSpPr>
        <p:spPr>
          <a:xfrm>
            <a:off x="2948703" y="1395390"/>
            <a:ext cx="2668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SX 2025,  Stony Brook</a:t>
            </a:r>
          </a:p>
          <a:p>
            <a:r>
              <a:rPr kumimoji="1" lang="en-US" altLang="ja-JP" dirty="0"/>
              <a:t>       Oct. 7, 2025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KEK/J-PARC M. </a:t>
            </a:r>
            <a:r>
              <a:rPr kumimoji="1" lang="en-US" altLang="ja-JP" dirty="0" err="1"/>
              <a:t>Tomizawa</a:t>
            </a:r>
            <a:r>
              <a:rPr kumimoji="1" lang="en-US" altLang="ja-JP" dirty="0"/>
              <a:t>        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493CB4D-AE57-60C7-69AC-34457CDA32F2}"/>
              </a:ext>
            </a:extLst>
          </p:cNvPr>
          <p:cNvSpPr txBox="1"/>
          <p:nvPr/>
        </p:nvSpPr>
        <p:spPr>
          <a:xfrm>
            <a:off x="1844610" y="4689518"/>
            <a:ext cx="50071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dirty="0"/>
              <a:t>Beam instability during </a:t>
            </a:r>
            <a:r>
              <a:rPr kumimoji="1" lang="en-US" altLang="ja-JP" dirty="0" err="1"/>
              <a:t>debunching</a:t>
            </a:r>
            <a:endParaRPr kumimoji="1" lang="en-US" altLang="ja-JP" dirty="0"/>
          </a:p>
          <a:p>
            <a:r>
              <a:rPr kumimoji="1" lang="en-US" altLang="ja-JP" dirty="0"/>
              <a:t>       mitigations for the beam instability</a:t>
            </a:r>
          </a:p>
          <a:p>
            <a:r>
              <a:rPr kumimoji="1" lang="en-US" altLang="ja-JP" dirty="0"/>
              <a:t>2.    Observed “</a:t>
            </a:r>
            <a:r>
              <a:rPr kumimoji="1" lang="en-US" altLang="ja-JP" dirty="0" err="1"/>
              <a:t>rebunching</a:t>
            </a:r>
            <a:r>
              <a:rPr kumimoji="1" lang="en-US" altLang="ja-JP" dirty="0"/>
              <a:t>” at high beam intensity</a:t>
            </a:r>
          </a:p>
          <a:p>
            <a:r>
              <a:rPr kumimoji="1" lang="en-US" altLang="ja-JP" dirty="0"/>
              <a:t>3.    Summary  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A180BED-ECCC-9BA6-0CB7-8926628A6222}"/>
              </a:ext>
            </a:extLst>
          </p:cNvPr>
          <p:cNvSpPr txBox="1"/>
          <p:nvPr/>
        </p:nvSpPr>
        <p:spPr>
          <a:xfrm>
            <a:off x="2276698" y="2846834"/>
            <a:ext cx="43460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Acknowledgment:</a:t>
            </a:r>
          </a:p>
          <a:p>
            <a:r>
              <a:rPr kumimoji="1" lang="en-US" altLang="ja-JP" sz="1600" dirty="0"/>
              <a:t>SX-G:  R. Muto, T. </a:t>
            </a:r>
            <a:r>
              <a:rPr kumimoji="1" lang="en-US" altLang="ja-JP" sz="1600" dirty="0" err="1"/>
              <a:t>Asami</a:t>
            </a:r>
            <a:r>
              <a:rPr kumimoji="1" lang="en-US" altLang="ja-JP" sz="1600" dirty="0"/>
              <a:t>, K. </a:t>
            </a:r>
            <a:r>
              <a:rPr kumimoji="1" lang="en-US" altLang="ja-JP" sz="1600" dirty="0" err="1"/>
              <a:t>Itahashi</a:t>
            </a:r>
            <a:r>
              <a:rPr kumimoji="1" lang="en-US" altLang="ja-JP" sz="1600" dirty="0"/>
              <a:t> (</a:t>
            </a:r>
            <a:r>
              <a:rPr kumimoji="1" lang="en-US" altLang="ja-JP" sz="1600" dirty="0" err="1"/>
              <a:t>Soken</a:t>
            </a:r>
            <a:r>
              <a:rPr kumimoji="1" lang="en-US" altLang="ja-JP" sz="1600" dirty="0"/>
              <a:t>-Univ.)</a:t>
            </a:r>
          </a:p>
          <a:p>
            <a:r>
              <a:rPr kumimoji="1" lang="en-US" altLang="ja-JP" sz="1600" dirty="0"/>
              <a:t>RF-G:  Y. Sugiyama, K. </a:t>
            </a:r>
            <a:r>
              <a:rPr kumimoji="1" lang="en-US" altLang="ja-JP" sz="1600" dirty="0" err="1"/>
              <a:t>Seiya</a:t>
            </a:r>
            <a:r>
              <a:rPr kumimoji="1" lang="en-US" altLang="ja-JP" sz="1600" dirty="0"/>
              <a:t>, F. Tamura</a:t>
            </a:r>
          </a:p>
          <a:p>
            <a:r>
              <a:rPr kumimoji="1" lang="en-US" altLang="ja-JP" sz="1600" dirty="0"/>
              <a:t>Monitor-G:   T. Toyama, A. Kobayashi, T. Nakamura</a:t>
            </a:r>
          </a:p>
          <a:p>
            <a:r>
              <a:rPr kumimoji="1" lang="en-US" altLang="ja-JP" sz="1600" dirty="0"/>
              <a:t>Vacuum-G: M. </a:t>
            </a:r>
            <a:r>
              <a:rPr kumimoji="1" lang="en-US" altLang="ja-JP" sz="1600" dirty="0" err="1"/>
              <a:t>Uota</a:t>
            </a:r>
            <a:endParaRPr kumimoji="1" lang="en-US" altLang="ja-JP" sz="1600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D1C0022-CA81-82A8-8305-75ADFEC3A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955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C59A99E-8E8B-DF0A-4603-C8E3D658D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498" y="4147482"/>
            <a:ext cx="3464327" cy="23153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57AD425-7ACE-22B7-15B9-CBC6DA433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809" y="3980864"/>
            <a:ext cx="2557235" cy="16661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11689DB-19BD-C0BC-018B-85253B33CADC}"/>
              </a:ext>
            </a:extLst>
          </p:cNvPr>
          <p:cNvSpPr txBox="1"/>
          <p:nvPr/>
        </p:nvSpPr>
        <p:spPr>
          <a:xfrm>
            <a:off x="9372600" y="1099457"/>
            <a:ext cx="1324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after EC2022 </a:t>
            </a:r>
          </a:p>
          <a:p>
            <a:r>
              <a:rPr kumimoji="1" lang="en-US" altLang="ja-JP" sz="1600" dirty="0"/>
              <a:t>RW bug fixed</a:t>
            </a:r>
            <a:endParaRPr kumimoji="1" lang="ja-JP" altLang="en-US" sz="16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4A57BA-56B4-1FE4-9B2C-C9AF22D70DED}"/>
              </a:ext>
            </a:extLst>
          </p:cNvPr>
          <p:cNvSpPr txBox="1"/>
          <p:nvPr/>
        </p:nvSpPr>
        <p:spPr>
          <a:xfrm>
            <a:off x="4803665" y="3418849"/>
            <a:ext cx="4051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/>
              <a:t>・</a:t>
            </a:r>
            <a:r>
              <a:rPr kumimoji="1" lang="en-US" altLang="ja-JP" sz="1400" dirty="0"/>
              <a:t>4.2s cycle, JFY 2022 operation</a:t>
            </a:r>
          </a:p>
          <a:p>
            <a:r>
              <a:rPr kumimoji="1" lang="en-US" altLang="ja-JP" sz="1400" dirty="0"/>
              <a:t>  8 RF cavities ON,   3 cavities shorted, New FXMS</a:t>
            </a:r>
            <a:r>
              <a:rPr kumimoji="1" lang="ja-JP" altLang="en-US" sz="1400"/>
              <a:t>　　　</a:t>
            </a:r>
            <a:r>
              <a:rPr kumimoji="1" lang="en-US" altLang="ja-JP" sz="1400" dirty="0"/>
              <a:t>  </a:t>
            </a:r>
            <a:endParaRPr kumimoji="1" lang="ja-JP" altLang="en-US" sz="14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1748949-30F0-0C0E-0BC7-B7180D152F30}"/>
              </a:ext>
            </a:extLst>
          </p:cNvPr>
          <p:cNvSpPr txBox="1"/>
          <p:nvPr/>
        </p:nvSpPr>
        <p:spPr>
          <a:xfrm>
            <a:off x="548051" y="2914254"/>
            <a:ext cx="747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Total MR L-impedances </a:t>
            </a:r>
            <a:r>
              <a:rPr kumimoji="1" lang="en-US" altLang="ja-JP" dirty="0"/>
              <a:t>(RF, FX-MS, SX-MS, FX-KI, INJ-KI,COR-KI, Resistive Wall)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6105963-D46F-A909-FBB5-FB20FD503C70}"/>
              </a:ext>
            </a:extLst>
          </p:cNvPr>
          <p:cNvSpPr txBox="1"/>
          <p:nvPr/>
        </p:nvSpPr>
        <p:spPr>
          <a:xfrm>
            <a:off x="2719858" y="125051"/>
            <a:ext cx="370428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/>
              <a:t>MR L-Impedance Reduction </a:t>
            </a:r>
            <a:endParaRPr kumimoji="1" lang="ja-JP" altLang="en-US" sz="240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48E4768-944C-DCC3-9B11-549078989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72" y="1311590"/>
            <a:ext cx="4580426" cy="118579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E94041B-F0E4-0988-BE9B-4F48C5240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809" y="1099457"/>
            <a:ext cx="2915557" cy="1836013"/>
          </a:xfrm>
          <a:prstGeom prst="rect">
            <a:avLst/>
          </a:prstGeom>
        </p:spPr>
      </p:pic>
      <p:sp>
        <p:nvSpPr>
          <p:cNvPr id="16" name="右矢印 15">
            <a:extLst>
              <a:ext uri="{FF2B5EF4-FFF2-40B4-BE49-F238E27FC236}">
                <a16:creationId xmlns:a16="http://schemas.microsoft.com/office/drawing/2014/main" id="{A4AC9549-B67A-0A0C-EC41-436A1B467B7B}"/>
              </a:ext>
            </a:extLst>
          </p:cNvPr>
          <p:cNvSpPr/>
          <p:nvPr/>
        </p:nvSpPr>
        <p:spPr>
          <a:xfrm>
            <a:off x="4865914" y="1817914"/>
            <a:ext cx="505895" cy="19954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FD3789F-DC1F-CCC3-517B-8EA643F92310}"/>
              </a:ext>
            </a:extLst>
          </p:cNvPr>
          <p:cNvSpPr txBox="1"/>
          <p:nvPr/>
        </p:nvSpPr>
        <p:spPr>
          <a:xfrm>
            <a:off x="201103" y="578377"/>
            <a:ext cx="43041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FX Eddy Current septa impedance reduction</a:t>
            </a:r>
          </a:p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Kobayashi et al., NIM A 1031, 2022, 166515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四角形吹き出し 17">
            <a:extLst>
              <a:ext uri="{FF2B5EF4-FFF2-40B4-BE49-F238E27FC236}">
                <a16:creationId xmlns:a16="http://schemas.microsoft.com/office/drawing/2014/main" id="{95138573-A393-1C67-1B64-7519F12ECE82}"/>
              </a:ext>
            </a:extLst>
          </p:cNvPr>
          <p:cNvSpPr/>
          <p:nvPr/>
        </p:nvSpPr>
        <p:spPr>
          <a:xfrm>
            <a:off x="6202516" y="4623080"/>
            <a:ext cx="438290" cy="246221"/>
          </a:xfrm>
          <a:prstGeom prst="wedgeRectCallout">
            <a:avLst>
              <a:gd name="adj1" fmla="val -86400"/>
              <a:gd name="adj2" fmla="val 37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RF</a:t>
            </a:r>
            <a:endParaRPr kumimoji="1" lang="ja-JP" altLang="en-US" sz="120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61F86E9B-EC4C-6D41-1490-AFB8E0D5C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292" y="4305929"/>
            <a:ext cx="2591421" cy="219518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884E366-9871-18D9-73FA-EBEB0550B588}"/>
              </a:ext>
            </a:extLst>
          </p:cNvPr>
          <p:cNvSpPr txBox="1"/>
          <p:nvPr/>
        </p:nvSpPr>
        <p:spPr>
          <a:xfrm>
            <a:off x="2186939" y="4430897"/>
            <a:ext cx="14553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dirty="0"/>
              <a:t>24000 turn</a:t>
            </a:r>
          </a:p>
          <a:p>
            <a:r>
              <a:rPr kumimoji="1" lang="en-US" altLang="ja-JP" sz="1400" dirty="0"/>
              <a:t>125.5ms from P3</a:t>
            </a:r>
            <a:endParaRPr lang="ja-JP" altLang="en-US" sz="140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1913400-6204-4131-36AF-2BBF24DBE057}"/>
              </a:ext>
            </a:extLst>
          </p:cNvPr>
          <p:cNvSpPr txBox="1"/>
          <p:nvPr/>
        </p:nvSpPr>
        <p:spPr>
          <a:xfrm>
            <a:off x="1775254" y="4090130"/>
            <a:ext cx="18892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dirty="0"/>
              <a:t>2022 5.2s ZL, bunch2 </a:t>
            </a:r>
            <a:endParaRPr lang="ja-JP" altLang="en-US" sz="14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C77D3CA-0B75-FCF7-AD25-A7FC0D088B2B}"/>
              </a:ext>
            </a:extLst>
          </p:cNvPr>
          <p:cNvSpPr txBox="1"/>
          <p:nvPr/>
        </p:nvSpPr>
        <p:spPr>
          <a:xfrm>
            <a:off x="2688232" y="5990286"/>
            <a:ext cx="13178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/>
              <a:t>019_02_04</a:t>
            </a:r>
            <a:endParaRPr lang="ja-JP" altLang="en-US" sz="120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FDCCF17-E61C-C791-E9D0-2C12497CCEA3}"/>
              </a:ext>
            </a:extLst>
          </p:cNvPr>
          <p:cNvSpPr txBox="1"/>
          <p:nvPr/>
        </p:nvSpPr>
        <p:spPr>
          <a:xfrm>
            <a:off x="1004748" y="3443799"/>
            <a:ext cx="33355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Two step </a:t>
            </a:r>
            <a:r>
              <a:rPr kumimoji="1" lang="en-US" altLang="ja-JP" dirty="0" err="1"/>
              <a:t>debunching</a:t>
            </a:r>
            <a:r>
              <a:rPr kumimoji="1" lang="en-US" altLang="ja-JP" dirty="0"/>
              <a:t> simulation</a:t>
            </a:r>
            <a:br>
              <a:rPr kumimoji="1" lang="en-US" altLang="ja-JP" dirty="0"/>
            </a:br>
            <a:r>
              <a:rPr kumimoji="1" lang="en-US" altLang="ja-JP" dirty="0"/>
              <a:t>(60kW beam,6.5x10^13ppp)</a:t>
            </a:r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CA7F742-EFC0-1967-BAEA-10E725897072}"/>
              </a:ext>
            </a:extLst>
          </p:cNvPr>
          <p:cNvSpPr txBox="1"/>
          <p:nvPr/>
        </p:nvSpPr>
        <p:spPr>
          <a:xfrm>
            <a:off x="1599990" y="6425172"/>
            <a:ext cx="2060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kumimoji="1" lang="en-US" altLang="ja-JP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Tomizawa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ecloud2022</a:t>
            </a:r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1B670E-4761-6097-F52A-6AC38B6D3432}"/>
              </a:ext>
            </a:extLst>
          </p:cNvPr>
          <p:cNvSpPr txBox="1"/>
          <p:nvPr/>
        </p:nvSpPr>
        <p:spPr>
          <a:xfrm>
            <a:off x="2498769" y="4974198"/>
            <a:ext cx="1899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microwave structure</a:t>
            </a:r>
            <a:endParaRPr kumimoji="1" lang="ja-JP" altLang="en-US" sz="1600"/>
          </a:p>
        </p:txBody>
      </p:sp>
      <p:sp>
        <p:nvSpPr>
          <p:cNvPr id="3" name="左矢印 2">
            <a:extLst>
              <a:ext uri="{FF2B5EF4-FFF2-40B4-BE49-F238E27FC236}">
                <a16:creationId xmlns:a16="http://schemas.microsoft.com/office/drawing/2014/main" id="{4ED7F097-F647-B20D-4E50-7CD10E4B0712}"/>
              </a:ext>
            </a:extLst>
          </p:cNvPr>
          <p:cNvSpPr/>
          <p:nvPr/>
        </p:nvSpPr>
        <p:spPr>
          <a:xfrm>
            <a:off x="2315184" y="5143475"/>
            <a:ext cx="262646" cy="4571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0EABF91-AB3B-676A-150E-C0C00B2B8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6722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6F0C8A1-DFDD-2E5D-5465-DFEDECE8F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35" y="799964"/>
            <a:ext cx="2852426" cy="213932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A0985DD-BAB0-5CE6-B1DD-CDDCDEF96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668" y="799964"/>
            <a:ext cx="2852426" cy="213932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65CEFFD-3FC8-9145-4318-073857A64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801" y="799964"/>
            <a:ext cx="2454474" cy="207252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1343845-B069-E7A2-697D-F2B87182F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659" y="3451818"/>
            <a:ext cx="2284177" cy="282713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8BDAB2C-C610-0BF4-98FB-7D5B290681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55" t="23289" r="4052" b="23515"/>
          <a:stretch/>
        </p:blipFill>
        <p:spPr>
          <a:xfrm rot="5400000">
            <a:off x="3168107" y="3518437"/>
            <a:ext cx="3007154" cy="27643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8ABE833-2B72-BC65-DCFE-CF08A3A40A5D}"/>
              </a:ext>
            </a:extLst>
          </p:cNvPr>
          <p:cNvSpPr txBox="1"/>
          <p:nvPr/>
        </p:nvSpPr>
        <p:spPr>
          <a:xfrm>
            <a:off x="739829" y="193568"/>
            <a:ext cx="7664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L-impedance reduction of spill feedback quadrupoles (EQ1-2,RQ) ceramic ducts </a:t>
            </a:r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3EAB499-B455-9461-487E-104BEB1E2AED}"/>
              </a:ext>
            </a:extLst>
          </p:cNvPr>
          <p:cNvSpPr txBox="1"/>
          <p:nvPr/>
        </p:nvSpPr>
        <p:spPr>
          <a:xfrm>
            <a:off x="6168667" y="4219055"/>
            <a:ext cx="29880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Installed </a:t>
            </a:r>
          </a:p>
          <a:p>
            <a:r>
              <a:rPr kumimoji="1" lang="en-US" altLang="ja-JP" dirty="0"/>
              <a:t>w/o air exposure</a:t>
            </a:r>
          </a:p>
          <a:p>
            <a:r>
              <a:rPr kumimoji="1" lang="en-US" altLang="ja-JP" dirty="0"/>
              <a:t>maintaining the existing strips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51591FC-2E42-4F8E-8C21-10E6F62C1A60}"/>
              </a:ext>
            </a:extLst>
          </p:cNvPr>
          <p:cNvSpPr txBox="1"/>
          <p:nvPr/>
        </p:nvSpPr>
        <p:spPr>
          <a:xfrm>
            <a:off x="558328" y="3146346"/>
            <a:ext cx="175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RF shield cramps</a:t>
            </a:r>
            <a:endParaRPr kumimoji="1" lang="ja-JP" altLang="en-US" u="sng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5765403-5E72-423D-34A3-614E04D5F921}"/>
              </a:ext>
            </a:extLst>
          </p:cNvPr>
          <p:cNvSpPr txBox="1"/>
          <p:nvPr/>
        </p:nvSpPr>
        <p:spPr>
          <a:xfrm>
            <a:off x="887616" y="6468456"/>
            <a:ext cx="7538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kumimoji="1"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Tomizawa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Proc. of Annual Meeting of Particle Accelerator Society of Japan, 2025, WEP035, to be published 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FC99087-CD1B-7C03-FA04-A075358D2CF7}"/>
              </a:ext>
            </a:extLst>
          </p:cNvPr>
          <p:cNvSpPr txBox="1"/>
          <p:nvPr/>
        </p:nvSpPr>
        <p:spPr>
          <a:xfrm>
            <a:off x="814638" y="5021234"/>
            <a:ext cx="1774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1 -&gt; 16 wall current paths</a:t>
            </a:r>
            <a:endParaRPr kumimoji="1" lang="ja-JP" altLang="en-US" sz="120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4DBA087-5941-03EF-EF1F-AEDEA9688D62}"/>
              </a:ext>
            </a:extLst>
          </p:cNvPr>
          <p:cNvSpPr txBox="1"/>
          <p:nvPr/>
        </p:nvSpPr>
        <p:spPr>
          <a:xfrm>
            <a:off x="3472058" y="767662"/>
            <a:ext cx="1928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Duct body 47-Cu stripes</a:t>
            </a:r>
          </a:p>
          <a:p>
            <a:r>
              <a:rPr kumimoji="1" lang="en-US" altLang="ja-JP" sz="1400" dirty="0">
                <a:solidFill>
                  <a:schemeClr val="bg1"/>
                </a:solidFill>
              </a:rPr>
              <a:t>Duct end    1-Cu stripe</a:t>
            </a:r>
            <a:endParaRPr kumimoji="1" lang="ja-JP" altLang="en-US" sz="1400">
              <a:solidFill>
                <a:schemeClr val="bg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0DA6F08-3EE6-DE81-9B38-2204EA37BE56}"/>
              </a:ext>
            </a:extLst>
          </p:cNvPr>
          <p:cNvSpPr txBox="1"/>
          <p:nvPr/>
        </p:nvSpPr>
        <p:spPr>
          <a:xfrm>
            <a:off x="-403761" y="7160821"/>
            <a:ext cx="5495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Multiple copper strips are mounted on the ceramic duct.</a:t>
            </a:r>
            <a:endParaRPr kumimoji="1" lang="ja-JP" altLang="en-US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E920BB5A-D0AA-4151-7617-E84DA8DE3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4290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FDF3C0E-969A-1E7F-127A-449376CFA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87" y="461030"/>
            <a:ext cx="2753543" cy="192748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A7FED65-FA81-76CF-B0E1-30A20D705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690" y="2203845"/>
            <a:ext cx="2753543" cy="192748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767AE5C-6778-D4F5-D8BF-95B7307FE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966" y="395170"/>
            <a:ext cx="1175992" cy="16691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F53C778-998B-8C43-D1BB-4217FFB9C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877" y="780249"/>
            <a:ext cx="2416424" cy="123893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969C727-D6F7-E8F6-A75A-28E06E91C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877" y="2447555"/>
            <a:ext cx="2427516" cy="138580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F3E7B0-CE37-81F2-487D-568E56E174BF}"/>
              </a:ext>
            </a:extLst>
          </p:cNvPr>
          <p:cNvSpPr txBox="1"/>
          <p:nvPr/>
        </p:nvSpPr>
        <p:spPr>
          <a:xfrm>
            <a:off x="4369968" y="255928"/>
            <a:ext cx="351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CST Studio model  (by T. Nakamura)</a:t>
            </a:r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DC0C930B-0A50-2B69-1927-1B9450E834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9542" y="4131325"/>
            <a:ext cx="4214832" cy="257001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8B9A837-359C-E785-628C-D2C11987383C}"/>
              </a:ext>
            </a:extLst>
          </p:cNvPr>
          <p:cNvSpPr txBox="1"/>
          <p:nvPr/>
        </p:nvSpPr>
        <p:spPr>
          <a:xfrm>
            <a:off x="1418663" y="600830"/>
            <a:ext cx="1224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w/o cramp</a:t>
            </a:r>
            <a:endParaRPr kumimoji="1" lang="ja-JP" altLang="en-US" b="1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C9B864F-F617-08A3-3F07-63890DCB6745}"/>
              </a:ext>
            </a:extLst>
          </p:cNvPr>
          <p:cNvSpPr txBox="1"/>
          <p:nvPr/>
        </p:nvSpPr>
        <p:spPr>
          <a:xfrm>
            <a:off x="4690366" y="2354060"/>
            <a:ext cx="119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w/ cramps</a:t>
            </a:r>
            <a:endParaRPr kumimoji="1" lang="ja-JP" altLang="en-US" b="1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C275580-CAC7-1540-504E-2F0D499BA90E}"/>
              </a:ext>
            </a:extLst>
          </p:cNvPr>
          <p:cNvSpPr txBox="1"/>
          <p:nvPr/>
        </p:nvSpPr>
        <p:spPr>
          <a:xfrm>
            <a:off x="4572000" y="654782"/>
            <a:ext cx="131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w/o cramps</a:t>
            </a:r>
            <a:endParaRPr kumimoji="1" lang="ja-JP" altLang="en-US" b="1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8F130CE-C9DC-4CA2-6BF2-63A18D106573}"/>
              </a:ext>
            </a:extLst>
          </p:cNvPr>
          <p:cNvSpPr txBox="1"/>
          <p:nvPr/>
        </p:nvSpPr>
        <p:spPr>
          <a:xfrm>
            <a:off x="1404247" y="2343645"/>
            <a:ext cx="138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w/ 6-cramps</a:t>
            </a:r>
            <a:endParaRPr kumimoji="1" lang="ja-JP" altLang="en-US" b="1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1CFE6E4-B1E6-B851-5064-634BCD527D9E}"/>
              </a:ext>
            </a:extLst>
          </p:cNvPr>
          <p:cNvSpPr txBox="1"/>
          <p:nvPr/>
        </p:nvSpPr>
        <p:spPr>
          <a:xfrm>
            <a:off x="1404247" y="963481"/>
            <a:ext cx="2656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7-8% contribution for MR total ZL </a:t>
            </a:r>
            <a:endParaRPr kumimoji="1" lang="ja-JP" altLang="en-US" sz="1400"/>
          </a:p>
        </p:txBody>
      </p:sp>
      <p:sp>
        <p:nvSpPr>
          <p:cNvPr id="24" name="ドーナツ 23">
            <a:extLst>
              <a:ext uri="{FF2B5EF4-FFF2-40B4-BE49-F238E27FC236}">
                <a16:creationId xmlns:a16="http://schemas.microsoft.com/office/drawing/2014/main" id="{3DAB07C7-3457-37AD-E6C9-8F5E0D1CF60F}"/>
              </a:ext>
            </a:extLst>
          </p:cNvPr>
          <p:cNvSpPr/>
          <p:nvPr/>
        </p:nvSpPr>
        <p:spPr>
          <a:xfrm>
            <a:off x="1971219" y="5692128"/>
            <a:ext cx="1066473" cy="727690"/>
          </a:xfrm>
          <a:prstGeom prst="donut">
            <a:avLst>
              <a:gd name="adj" fmla="val 151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ドーナツ 24">
            <a:extLst>
              <a:ext uri="{FF2B5EF4-FFF2-40B4-BE49-F238E27FC236}">
                <a16:creationId xmlns:a16="http://schemas.microsoft.com/office/drawing/2014/main" id="{6C6746F3-F94F-DD6B-0596-364FA3C246C0}"/>
              </a:ext>
            </a:extLst>
          </p:cNvPr>
          <p:cNvSpPr/>
          <p:nvPr/>
        </p:nvSpPr>
        <p:spPr>
          <a:xfrm>
            <a:off x="3449900" y="5692128"/>
            <a:ext cx="975452" cy="253379"/>
          </a:xfrm>
          <a:prstGeom prst="donut">
            <a:avLst>
              <a:gd name="adj" fmla="val 151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7" name="ドーナツ 26">
            <a:extLst>
              <a:ext uri="{FF2B5EF4-FFF2-40B4-BE49-F238E27FC236}">
                <a16:creationId xmlns:a16="http://schemas.microsoft.com/office/drawing/2014/main" id="{1459EAE7-27FA-7E84-5AC2-53561646AF8E}"/>
              </a:ext>
            </a:extLst>
          </p:cNvPr>
          <p:cNvSpPr/>
          <p:nvPr/>
        </p:nvSpPr>
        <p:spPr>
          <a:xfrm>
            <a:off x="3420787" y="5588419"/>
            <a:ext cx="1066473" cy="727690"/>
          </a:xfrm>
          <a:prstGeom prst="donut">
            <a:avLst>
              <a:gd name="adj" fmla="val 1516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5F87E9CD-1874-34BA-DA7E-516DB63E1467}"/>
              </a:ext>
            </a:extLst>
          </p:cNvPr>
          <p:cNvCxnSpPr/>
          <p:nvPr/>
        </p:nvCxnSpPr>
        <p:spPr>
          <a:xfrm flipV="1">
            <a:off x="3037692" y="5945507"/>
            <a:ext cx="726931" cy="10058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ドーナツ 30">
            <a:extLst>
              <a:ext uri="{FF2B5EF4-FFF2-40B4-BE49-F238E27FC236}">
                <a16:creationId xmlns:a16="http://schemas.microsoft.com/office/drawing/2014/main" id="{0A975F95-89D4-D62B-6328-97C9882155B0}"/>
              </a:ext>
            </a:extLst>
          </p:cNvPr>
          <p:cNvSpPr/>
          <p:nvPr/>
        </p:nvSpPr>
        <p:spPr>
          <a:xfrm>
            <a:off x="5404643" y="5576174"/>
            <a:ext cx="339731" cy="369333"/>
          </a:xfrm>
          <a:prstGeom prst="donut">
            <a:avLst>
              <a:gd name="adj" fmla="val 1516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327DED39-F27B-5B08-E7AD-FB768A373CB1}"/>
              </a:ext>
            </a:extLst>
          </p:cNvPr>
          <p:cNvCxnSpPr>
            <a:cxnSpLocks/>
            <a:endCxn id="31" idx="3"/>
          </p:cNvCxnSpPr>
          <p:nvPr/>
        </p:nvCxnSpPr>
        <p:spPr>
          <a:xfrm flipV="1">
            <a:off x="4467630" y="5891419"/>
            <a:ext cx="986765" cy="161427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CAB1914-8BB1-52A9-DC87-10FD83714905}"/>
              </a:ext>
            </a:extLst>
          </p:cNvPr>
          <p:cNvSpPr txBox="1"/>
          <p:nvPr/>
        </p:nvSpPr>
        <p:spPr>
          <a:xfrm>
            <a:off x="6127469" y="4719792"/>
            <a:ext cx="2948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vacuum gauge noise </a:t>
            </a:r>
          </a:p>
          <a:p>
            <a:r>
              <a:rPr kumimoji="1" lang="en-US" altLang="ja-JP" dirty="0"/>
              <a:t>in very high-intensity FX runs </a:t>
            </a:r>
          </a:p>
          <a:p>
            <a:r>
              <a:rPr kumimoji="1" lang="en-US" altLang="ja-JP" dirty="0"/>
              <a:t>drastically  improved </a:t>
            </a:r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5CEC595-FE60-D837-B68C-BA8E9C82D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996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A2E671E-3565-79DD-12FD-6DAA65B34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677" y="688932"/>
            <a:ext cx="2393950" cy="457835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9FF8495-9E13-B944-330A-2CB38BB9A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84" y="797357"/>
            <a:ext cx="2165350" cy="30670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09879F6-2E93-C4B5-4FC6-89F88CC7B4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9"/>
          <a:stretch/>
        </p:blipFill>
        <p:spPr>
          <a:xfrm>
            <a:off x="5914943" y="515801"/>
            <a:ext cx="2103120" cy="545312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A0982AB-EB58-DF8E-4C81-6C3E2E8415FB}"/>
              </a:ext>
            </a:extLst>
          </p:cNvPr>
          <p:cNvSpPr txBox="1"/>
          <p:nvPr/>
        </p:nvSpPr>
        <p:spPr>
          <a:xfrm>
            <a:off x="2294740" y="85203"/>
            <a:ext cx="426437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RF manipulations to suppress the instability</a:t>
            </a:r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885D8AC-5004-ADCE-7E11-A8853BD543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722" r="13127" b="1"/>
          <a:stretch/>
        </p:blipFill>
        <p:spPr>
          <a:xfrm>
            <a:off x="1711357" y="6858000"/>
            <a:ext cx="4283065" cy="185658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A7F55CB-93C5-12E0-AE48-4A6966EE9B4A}"/>
              </a:ext>
            </a:extLst>
          </p:cNvPr>
          <p:cNvSpPr txBox="1"/>
          <p:nvPr/>
        </p:nvSpPr>
        <p:spPr>
          <a:xfrm>
            <a:off x="3485044" y="6858000"/>
            <a:ext cx="16933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sz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timingchart2_run92_2_newgnu.plt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A5AAB58-0E5B-1F61-2A62-6195BDA9B316}"/>
              </a:ext>
            </a:extLst>
          </p:cNvPr>
          <p:cNvSpPr txBox="1"/>
          <p:nvPr/>
        </p:nvSpPr>
        <p:spPr>
          <a:xfrm>
            <a:off x="752509" y="5822918"/>
            <a:ext cx="34932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30 -&gt; 45 kW (5.52s) </a:t>
            </a:r>
            <a:r>
              <a:rPr kumimoji="1" lang="en-US" altLang="ja-JP" dirty="0"/>
              <a:t>since Oct.,2015</a:t>
            </a:r>
          </a:p>
          <a:p>
            <a:r>
              <a:rPr kumimoji="1" lang="en-US" altLang="ja-JP" sz="1400" dirty="0"/>
              <a:t>(30kW=3.5x10^13 </a:t>
            </a:r>
            <a:r>
              <a:rPr kumimoji="1" lang="en-US" altLang="ja-JP" sz="1400" dirty="0" err="1"/>
              <a:t>ppp</a:t>
            </a:r>
            <a:r>
              <a:rPr kumimoji="1" lang="en-US" altLang="ja-JP" sz="1400" dirty="0"/>
              <a:t>)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45 -&gt; 50kW (5.20s) </a:t>
            </a:r>
            <a:r>
              <a:rPr kumimoji="1" lang="en-US" altLang="ja-JP" dirty="0"/>
              <a:t>since Jan.,2018</a:t>
            </a:r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8D541AA-9816-B389-58A2-6AE511044BF7}"/>
              </a:ext>
            </a:extLst>
          </p:cNvPr>
          <p:cNvSpPr txBox="1"/>
          <p:nvPr/>
        </p:nvSpPr>
        <p:spPr>
          <a:xfrm>
            <a:off x="3105822" y="504266"/>
            <a:ext cx="2275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Phase offset injection</a:t>
            </a:r>
            <a:endParaRPr kumimoji="1" lang="ja-JP" altLang="en-US" u="sng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DFD4D02-6A03-E78B-A57F-F3B3F3780DE1}"/>
              </a:ext>
            </a:extLst>
          </p:cNvPr>
          <p:cNvSpPr txBox="1"/>
          <p:nvPr/>
        </p:nvSpPr>
        <p:spPr>
          <a:xfrm>
            <a:off x="400711" y="504266"/>
            <a:ext cx="1926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One step </a:t>
            </a:r>
            <a:r>
              <a:rPr kumimoji="1" lang="en-US" altLang="ja-JP" u="sng" dirty="0" err="1"/>
              <a:t>debunch</a:t>
            </a:r>
            <a:endParaRPr kumimoji="1" lang="ja-JP" altLang="en-US" u="sng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50FEEB9-3A7B-505C-579A-4C9EFD5D75ED}"/>
              </a:ext>
            </a:extLst>
          </p:cNvPr>
          <p:cNvSpPr txBox="1"/>
          <p:nvPr/>
        </p:nvSpPr>
        <p:spPr>
          <a:xfrm>
            <a:off x="6154502" y="280263"/>
            <a:ext cx="1926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Two step </a:t>
            </a:r>
            <a:r>
              <a:rPr kumimoji="1" lang="en-US" altLang="ja-JP" u="sng" dirty="0" err="1"/>
              <a:t>debunch</a:t>
            </a:r>
            <a:endParaRPr kumimoji="1" lang="ja-JP" altLang="en-US" u="sng"/>
          </a:p>
        </p:txBody>
      </p:sp>
      <p:sp>
        <p:nvSpPr>
          <p:cNvPr id="16" name="左大かっこ 15">
            <a:extLst>
              <a:ext uri="{FF2B5EF4-FFF2-40B4-BE49-F238E27FC236}">
                <a16:creationId xmlns:a16="http://schemas.microsoft.com/office/drawing/2014/main" id="{EAEC6F6F-0EFC-0F80-8236-7A31E37F94F6}"/>
              </a:ext>
            </a:extLst>
          </p:cNvPr>
          <p:cNvSpPr/>
          <p:nvPr/>
        </p:nvSpPr>
        <p:spPr>
          <a:xfrm rot="16200000">
            <a:off x="2605112" y="4104113"/>
            <a:ext cx="193058" cy="3038764"/>
          </a:xfrm>
          <a:prstGeom prst="lef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左大かっこ 16">
            <a:extLst>
              <a:ext uri="{FF2B5EF4-FFF2-40B4-BE49-F238E27FC236}">
                <a16:creationId xmlns:a16="http://schemas.microsoft.com/office/drawing/2014/main" id="{0D9D08A2-39F4-944F-245B-557E6EF69C42}"/>
              </a:ext>
            </a:extLst>
          </p:cNvPr>
          <p:cNvSpPr/>
          <p:nvPr/>
        </p:nvSpPr>
        <p:spPr>
          <a:xfrm rot="16200000">
            <a:off x="5531860" y="4598165"/>
            <a:ext cx="193057" cy="2948750"/>
          </a:xfrm>
          <a:prstGeom prst="leftBracket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E4F9A7-6B0D-105A-8262-1336159E4E40}"/>
              </a:ext>
            </a:extLst>
          </p:cNvPr>
          <p:cNvSpPr txBox="1"/>
          <p:nvPr/>
        </p:nvSpPr>
        <p:spPr>
          <a:xfrm>
            <a:off x="4400242" y="6153587"/>
            <a:ext cx="3786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50 -&gt; 65kW (5.20s)    </a:t>
            </a:r>
            <a:r>
              <a:rPr kumimoji="1" lang="en-US" altLang="ja-JP" dirty="0"/>
              <a:t>since Dec., 2020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65 -&gt; 80kW (4.24s)    </a:t>
            </a:r>
            <a:r>
              <a:rPr kumimoji="1" lang="en-US" altLang="ja-JP" dirty="0"/>
              <a:t>since Dec., 2022</a:t>
            </a:r>
            <a:r>
              <a:rPr kumimoji="1" lang="en-US" altLang="ja-JP" dirty="0">
                <a:solidFill>
                  <a:srgbClr val="FF0000"/>
                </a:solidFill>
              </a:rPr>
              <a:t>  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5249538-A3D2-F9F3-1FB8-DAD9E0B083FA}"/>
              </a:ext>
            </a:extLst>
          </p:cNvPr>
          <p:cNvSpPr txBox="1"/>
          <p:nvPr/>
        </p:nvSpPr>
        <p:spPr>
          <a:xfrm>
            <a:off x="926419" y="923329"/>
            <a:ext cx="511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256kV</a:t>
            </a:r>
            <a:endParaRPr kumimoji="1" lang="ja-JP" altLang="en-US" sz="1000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375A0D00-8D00-0B9E-B983-2989AF135C98}"/>
              </a:ext>
            </a:extLst>
          </p:cNvPr>
          <p:cNvCxnSpPr>
            <a:cxnSpLocks/>
          </p:cNvCxnSpPr>
          <p:nvPr/>
        </p:nvCxnSpPr>
        <p:spPr>
          <a:xfrm flipH="1" flipV="1">
            <a:off x="780903" y="1046439"/>
            <a:ext cx="169037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9B891E0-59D2-E6D7-99CA-75E08F9B7A11}"/>
              </a:ext>
            </a:extLst>
          </p:cNvPr>
          <p:cNvSpPr txBox="1"/>
          <p:nvPr/>
        </p:nvSpPr>
        <p:spPr>
          <a:xfrm>
            <a:off x="6846924" y="657289"/>
            <a:ext cx="585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Helvetica" pitchFamily="2" charset="0"/>
              </a:rPr>
              <a:t>256kV</a:t>
            </a:r>
            <a:endParaRPr kumimoji="1" lang="ja-JP" altLang="en-US" sz="1100">
              <a:latin typeface="Helvetica" pitchFamily="2" charset="0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7CEEA6A6-DD6E-9A62-788F-4272C107CF23}"/>
              </a:ext>
            </a:extLst>
          </p:cNvPr>
          <p:cNvCxnSpPr>
            <a:cxnSpLocks/>
          </p:cNvCxnSpPr>
          <p:nvPr/>
        </p:nvCxnSpPr>
        <p:spPr>
          <a:xfrm flipH="1" flipV="1">
            <a:off x="6701408" y="780399"/>
            <a:ext cx="169037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2122123-3E97-8516-F9C1-06DADA4416B6}"/>
              </a:ext>
            </a:extLst>
          </p:cNvPr>
          <p:cNvSpPr txBox="1"/>
          <p:nvPr/>
        </p:nvSpPr>
        <p:spPr>
          <a:xfrm>
            <a:off x="6784386" y="3329689"/>
            <a:ext cx="4283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Helvetica" pitchFamily="2" charset="0"/>
              </a:rPr>
              <a:t>0kV</a:t>
            </a:r>
            <a:endParaRPr kumimoji="1" lang="ja-JP" altLang="en-US" sz="1100">
              <a:latin typeface="Helvetica" pitchFamily="2" charset="0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85A5F5FF-B7E1-3AC2-BC99-31BB594F5C6B}"/>
              </a:ext>
            </a:extLst>
          </p:cNvPr>
          <p:cNvCxnSpPr>
            <a:cxnSpLocks/>
          </p:cNvCxnSpPr>
          <p:nvPr/>
        </p:nvCxnSpPr>
        <p:spPr>
          <a:xfrm flipV="1">
            <a:off x="6677887" y="3460494"/>
            <a:ext cx="169037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BCD6A1A-97BF-AA90-3FA6-899437E199D5}"/>
              </a:ext>
            </a:extLst>
          </p:cNvPr>
          <p:cNvSpPr txBox="1"/>
          <p:nvPr/>
        </p:nvSpPr>
        <p:spPr>
          <a:xfrm>
            <a:off x="2786395" y="5237322"/>
            <a:ext cx="2735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70C0"/>
                </a:solidFill>
              </a:rPr>
              <a:t>also suppress T-instability at the FB</a:t>
            </a:r>
            <a:endParaRPr kumimoji="1" lang="ja-JP" altLang="en-US" sz="1400">
              <a:solidFill>
                <a:srgbClr val="0070C0"/>
              </a:solidFill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CF24EF7-353A-1C75-B128-3D37EF0E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3446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2C112A5-54A6-164D-55AD-DA4E5163B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91" y="1314287"/>
            <a:ext cx="2998627" cy="53993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D79497F7-50D7-D728-1B7E-243E3E5456D5}"/>
                  </a:ext>
                </a:extLst>
              </p:cNvPr>
              <p:cNvSpPr txBox="1"/>
              <p:nvPr/>
            </p:nvSpPr>
            <p:spPr>
              <a:xfrm>
                <a:off x="881220" y="478922"/>
                <a:ext cx="282904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1600" b="0" i="0" dirty="0" smtClean="0">
                        <a:latin typeface="Cambria Math" panose="02040503050406030204" pitchFamily="18" charset="0"/>
                      </a:rPr>
                      <m:t>Flat</m:t>
                    </m:r>
                    <m:r>
                      <a:rPr kumimoji="1" lang="en-US" altLang="ja-JP" sz="16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1600" b="0" i="0" dirty="0" smtClean="0">
                        <a:latin typeface="Cambria Math" panose="02040503050406030204" pitchFamily="18" charset="0"/>
                      </a:rPr>
                      <m:t>base</m:t>
                    </m:r>
                    <m:r>
                      <a:rPr kumimoji="1" lang="en-US" altLang="ja-JP" sz="1600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1600" dirty="0"/>
                  <a:t> V1=160kV, V2=110kV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" altLang="ja-JP" sz="1600" i="1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kumimoji="1" lang="en" altLang="ja-JP" sz="1600" dirty="0" smtClean="0"/>
                      <m:t>eam</m:t>
                    </m:r>
                    <m:r>
                      <a:rPr kumimoji="1" lang="en-US" altLang="ja-JP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" altLang="ja-JP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kumimoji="1" lang="en" altLang="ja-JP" sz="1600" dirty="0"/>
                  <a:t>shift = 50deg</a:t>
                </a:r>
              </a:p>
              <a:p>
                <a:r>
                  <a:rPr kumimoji="1" lang="en" altLang="ja-JP" sz="1600" dirty="0"/>
                  <a:t>V2</a:t>
                </a:r>
                <a:r>
                  <a:rPr kumimoji="1" lang="en" altLang="ja-JP" sz="1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" altLang="ja-JP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kumimoji="1" lang="en" altLang="ja-JP" sz="1600" dirty="0"/>
                  <a:t>shift= 50deg at V1 freq.</a:t>
                </a:r>
                <a:endParaRPr kumimoji="1" lang="ja-JP" altLang="en-US" sz="160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D79497F7-50D7-D728-1B7E-243E3E545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220" y="478922"/>
                <a:ext cx="2829044" cy="830997"/>
              </a:xfrm>
              <a:prstGeom prst="rect">
                <a:avLst/>
              </a:prstGeom>
              <a:blipFill>
                <a:blip r:embed="rId3"/>
                <a:stretch>
                  <a:fillRect l="-1339" t="-1493" b="-74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477DC39-C6DF-2C8B-F287-462C0733AA92}"/>
                  </a:ext>
                </a:extLst>
              </p:cNvPr>
              <p:cNvSpPr txBox="1"/>
              <p:nvPr/>
            </p:nvSpPr>
            <p:spPr>
              <a:xfrm>
                <a:off x="5153510" y="419183"/>
                <a:ext cx="26206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1600" b="0" i="0" dirty="0" smtClean="0">
                        <a:latin typeface="Cambria Math" panose="02040503050406030204" pitchFamily="18" charset="0"/>
                      </a:rPr>
                      <m:t>Flat</m:t>
                    </m:r>
                    <m:r>
                      <a:rPr kumimoji="1" lang="en-US" altLang="ja-JP" sz="16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1600" b="0" i="0" dirty="0" smtClean="0">
                        <a:latin typeface="Cambria Math" panose="02040503050406030204" pitchFamily="18" charset="0"/>
                      </a:rPr>
                      <m:t>base</m:t>
                    </m:r>
                    <m:r>
                      <a:rPr kumimoji="1" lang="en-US" altLang="ja-JP" sz="1600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1600" dirty="0"/>
                  <a:t> V1=160kV, V2=0kV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" altLang="ja-JP" sz="1600" i="1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kumimoji="1" lang="en" altLang="ja-JP" sz="1600" dirty="0" smtClean="0"/>
                      <m:t>eam</m:t>
                    </m:r>
                    <m:r>
                      <a:rPr kumimoji="1" lang="en-US" altLang="ja-JP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" altLang="ja-JP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kumimoji="1" lang="en" altLang="ja-JP" sz="1600" dirty="0"/>
                  <a:t>shift = 50deg</a:t>
                </a: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477DC39-C6DF-2C8B-F287-462C0733A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3510" y="419183"/>
                <a:ext cx="2620654" cy="584775"/>
              </a:xfrm>
              <a:prstGeom prst="rect">
                <a:avLst/>
              </a:prstGeom>
              <a:blipFill>
                <a:blip r:embed="rId4"/>
                <a:stretch>
                  <a:fillRect t="-4255" r="-483" b="-106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062A1B0A-B0A7-2265-FD41-F86F44CBC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132" y="1267299"/>
            <a:ext cx="2868386" cy="539931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3008957-9714-0DB4-A99B-20DFB0B34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4813" y="0"/>
            <a:ext cx="1494262" cy="158123"/>
          </a:xfrm>
          <a:prstGeom prst="rect">
            <a:avLst/>
          </a:prstGeom>
        </p:spPr>
      </p:pic>
      <p:sp>
        <p:nvSpPr>
          <p:cNvPr id="15" name="左矢印 14">
            <a:extLst>
              <a:ext uri="{FF2B5EF4-FFF2-40B4-BE49-F238E27FC236}">
                <a16:creationId xmlns:a16="http://schemas.microsoft.com/office/drawing/2014/main" id="{0ED7FDC8-40BE-3F1A-C410-50BECA4959D1}"/>
              </a:ext>
            </a:extLst>
          </p:cNvPr>
          <p:cNvSpPr/>
          <p:nvPr/>
        </p:nvSpPr>
        <p:spPr>
          <a:xfrm>
            <a:off x="3990491" y="5400201"/>
            <a:ext cx="794814" cy="3810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4953F12-294D-3EB8-3578-1D23D1CB13E2}"/>
              </a:ext>
            </a:extLst>
          </p:cNvPr>
          <p:cNvSpPr txBox="1"/>
          <p:nvPr/>
        </p:nvSpPr>
        <p:spPr>
          <a:xfrm>
            <a:off x="1953371" y="79061"/>
            <a:ext cx="450668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Recent RF manipulation to suppress instability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229362F-1155-0E49-8F7A-4E36ECB3B5C6}"/>
              </a:ext>
            </a:extLst>
          </p:cNvPr>
          <p:cNvSpPr txBox="1"/>
          <p:nvPr/>
        </p:nvSpPr>
        <p:spPr>
          <a:xfrm>
            <a:off x="208404" y="6009746"/>
            <a:ext cx="118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Hollow area</a:t>
            </a:r>
            <a:endParaRPr kumimoji="1" lang="ja-JP" altLang="en-US" sz="1600">
              <a:solidFill>
                <a:srgbClr val="0070C0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2F013932-3A13-6E99-0057-BD9F376A367A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1393024" y="5605110"/>
            <a:ext cx="1165914" cy="57391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745B949-A7C6-27D0-FA8D-9F2100127220}"/>
              </a:ext>
            </a:extLst>
          </p:cNvPr>
          <p:cNvSpPr txBox="1"/>
          <p:nvPr/>
        </p:nvSpPr>
        <p:spPr>
          <a:xfrm>
            <a:off x="0" y="4833609"/>
            <a:ext cx="1411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smearing  area</a:t>
            </a:r>
            <a:endParaRPr kumimoji="1" lang="ja-JP" altLang="en-US" sz="1600">
              <a:solidFill>
                <a:srgbClr val="0070C0"/>
              </a:solidFill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C322B95A-5811-8888-54EA-F539963BEEB8}"/>
              </a:ext>
            </a:extLst>
          </p:cNvPr>
          <p:cNvCxnSpPr>
            <a:cxnSpLocks/>
          </p:cNvCxnSpPr>
          <p:nvPr/>
        </p:nvCxnSpPr>
        <p:spPr>
          <a:xfrm>
            <a:off x="1353365" y="5022575"/>
            <a:ext cx="1100980" cy="37762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D296626-87F5-D655-CF47-13F43BF83084}"/>
              </a:ext>
            </a:extLst>
          </p:cNvPr>
          <p:cNvSpPr txBox="1"/>
          <p:nvPr/>
        </p:nvSpPr>
        <p:spPr>
          <a:xfrm>
            <a:off x="3742033" y="4776167"/>
            <a:ext cx="1411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smearing  area</a:t>
            </a:r>
            <a:endParaRPr kumimoji="1" lang="ja-JP" altLang="en-US" sz="1600">
              <a:solidFill>
                <a:srgbClr val="0070C0"/>
              </a:solidFill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49D9B6D0-CB92-5CD0-AB63-DB0B691F9AF4}"/>
              </a:ext>
            </a:extLst>
          </p:cNvPr>
          <p:cNvCxnSpPr>
            <a:cxnSpLocks/>
          </p:cNvCxnSpPr>
          <p:nvPr/>
        </p:nvCxnSpPr>
        <p:spPr>
          <a:xfrm>
            <a:off x="5095398" y="4965133"/>
            <a:ext cx="1103271" cy="57858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04C886D-747A-EA1C-F610-8EB8A6B7D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9242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1F62C41-9F6F-195B-00F2-472FD60BB024}"/>
              </a:ext>
            </a:extLst>
          </p:cNvPr>
          <p:cNvSpPr txBox="1"/>
          <p:nvPr/>
        </p:nvSpPr>
        <p:spPr>
          <a:xfrm>
            <a:off x="4465883" y="1241192"/>
            <a:ext cx="1391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942092"/>
                </a:solidFill>
              </a:rPr>
              <a:t>w/ 2nd no offset</a:t>
            </a:r>
            <a:endParaRPr kumimoji="1" lang="ja-JP" altLang="en-US" sz="1400">
              <a:solidFill>
                <a:srgbClr val="942092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96AAC70-330E-6709-0E30-24A1B5CE2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666" y="5419178"/>
            <a:ext cx="2970068" cy="106366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758E849-0583-B9F1-C4BE-7E5D3566BF45}"/>
              </a:ext>
            </a:extLst>
          </p:cNvPr>
          <p:cNvSpPr txBox="1"/>
          <p:nvPr/>
        </p:nvSpPr>
        <p:spPr>
          <a:xfrm>
            <a:off x="6461451" y="209881"/>
            <a:ext cx="2529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t=0.01s-&gt;0.79s plots. every 100 turn</a:t>
            </a:r>
            <a:endParaRPr kumimoji="1" lang="ja-JP" altLang="en-US" sz="120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A4CFBD5-4790-BEAB-AB5C-07169B3D8FA2}"/>
              </a:ext>
            </a:extLst>
          </p:cNvPr>
          <p:cNvSpPr txBox="1"/>
          <p:nvPr/>
        </p:nvSpPr>
        <p:spPr>
          <a:xfrm>
            <a:off x="9297355" y="5143632"/>
            <a:ext cx="29700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bfdpppattern.plt</a:t>
            </a:r>
            <a:endParaRPr lang="en" altLang="ja-JP" sz="1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F25ED42-D494-75D8-2040-86C94250F8B6}"/>
              </a:ext>
            </a:extLst>
          </p:cNvPr>
          <p:cNvSpPr txBox="1"/>
          <p:nvPr/>
        </p:nvSpPr>
        <p:spPr>
          <a:xfrm>
            <a:off x="9217060" y="4909578"/>
            <a:ext cx="20057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sz="1000" dirty="0">
                <a:solidFill>
                  <a:srgbClr val="000000"/>
                </a:solidFill>
                <a:latin typeface="Menlo" panose="020B0609030804020204" pitchFamily="49" charset="0"/>
              </a:rPr>
              <a:t>~</a:t>
            </a:r>
            <a:r>
              <a:rPr lang="en" altLang="ja-JP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" altLang="ja-JP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longsimulation</a:t>
            </a:r>
            <a:endParaRPr lang="en" altLang="ja-JP" sz="1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42ED0A5-00BA-E600-7CC4-74260269DAA7}"/>
              </a:ext>
            </a:extLst>
          </p:cNvPr>
          <p:cNvSpPr txBox="1"/>
          <p:nvPr/>
        </p:nvSpPr>
        <p:spPr>
          <a:xfrm>
            <a:off x="5723078" y="423077"/>
            <a:ext cx="3449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sz="1200" dirty="0">
                <a:solidFill>
                  <a:srgbClr val="000000"/>
                </a:solidFill>
                <a:latin typeface="Menlo" panose="020B0609030804020204" pitchFamily="49" charset="0"/>
              </a:rPr>
              <a:t>V1</a:t>
            </a:r>
            <a:r>
              <a:rPr lang="en" altLang="ja-JP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 </a:t>
            </a:r>
            <a:r>
              <a:rPr kumimoji="1" lang="en-US" altLang="ja-JP" sz="1200" dirty="0"/>
              <a:t>0.13-0.20s:160-400kV, 0.69-0.79s:400-256 kV</a:t>
            </a:r>
          </a:p>
          <a:p>
            <a:r>
              <a:rPr kumimoji="1" lang="en-US" altLang="ja-JP" sz="1200" dirty="0"/>
              <a:t>V2      0.23-0.25s:110-0 kV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B88A373-EB73-F164-8F14-26A027929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718" y="1053598"/>
            <a:ext cx="1830255" cy="112357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51EAA0B-D77D-124D-8576-47ED6896C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375" y="2152166"/>
            <a:ext cx="1847362" cy="113407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1C0C20D-ED68-2C51-F185-61B2F88C45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78" t="67769"/>
          <a:stretch/>
        </p:blipFill>
        <p:spPr>
          <a:xfrm>
            <a:off x="7171454" y="3360503"/>
            <a:ext cx="1779038" cy="1125726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0B66E34-0C7C-96C5-91D2-9E65F0AC4ADC}"/>
              </a:ext>
            </a:extLst>
          </p:cNvPr>
          <p:cNvSpPr txBox="1"/>
          <p:nvPr/>
        </p:nvSpPr>
        <p:spPr>
          <a:xfrm>
            <a:off x="4721949" y="1448040"/>
            <a:ext cx="248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L-</a:t>
            </a:r>
            <a:r>
              <a:rPr kumimoji="1" lang="en-US" altLang="ja-JP" sz="1400" dirty="0" err="1">
                <a:latin typeface="Symbol" pitchFamily="2" charset="2"/>
              </a:rPr>
              <a:t>e</a:t>
            </a:r>
            <a:r>
              <a:rPr kumimoji="1" lang="en-US" altLang="ja-JP" sz="1400" baseline="-25000" dirty="0" err="1"/>
              <a:t>r</a:t>
            </a:r>
            <a:r>
              <a:rPr kumimoji="1" lang="en-US" altLang="ja-JP" baseline="-25000" dirty="0" err="1"/>
              <a:t>ms</a:t>
            </a:r>
            <a:r>
              <a:rPr kumimoji="1" lang="en-US" altLang="ja-JP" sz="1800" dirty="0"/>
              <a:t> </a:t>
            </a:r>
            <a:r>
              <a:rPr kumimoji="1" lang="en-US" altLang="ja-JP" sz="1400" dirty="0"/>
              <a:t>= 0.41 eV  L-</a:t>
            </a:r>
            <a:r>
              <a:rPr kumimoji="1" lang="en-US" altLang="ja-JP" sz="1400" dirty="0" err="1">
                <a:latin typeface="Symbol" pitchFamily="2" charset="2"/>
              </a:rPr>
              <a:t>e</a:t>
            </a:r>
            <a:r>
              <a:rPr kumimoji="1" lang="en-US" altLang="ja-JP" sz="1400" baseline="-25000" dirty="0" err="1"/>
              <a:t>full</a:t>
            </a:r>
            <a:r>
              <a:rPr kumimoji="1" lang="en-US" altLang="ja-JP" sz="1400" dirty="0"/>
              <a:t>   = 7.8 eV</a:t>
            </a:r>
            <a:endParaRPr kumimoji="1" lang="ja-JP" altLang="en-US" sz="1400" baseline="-2500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DD92C27-AD14-44F4-4D74-1F8F0A4BDF8C}"/>
              </a:ext>
            </a:extLst>
          </p:cNvPr>
          <p:cNvSpPr txBox="1"/>
          <p:nvPr/>
        </p:nvSpPr>
        <p:spPr>
          <a:xfrm>
            <a:off x="4493414" y="2388048"/>
            <a:ext cx="2459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432FF"/>
                </a:solidFill>
              </a:rPr>
              <a:t>w/ 2nd  beam 50deg. V2 50deg</a:t>
            </a:r>
            <a:endParaRPr kumimoji="1" lang="ja-JP" altLang="en-US" sz="1400">
              <a:solidFill>
                <a:srgbClr val="0432FF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6B5B859-C8B0-49F3-C34D-928DBB00DA5B}"/>
              </a:ext>
            </a:extLst>
          </p:cNvPr>
          <p:cNvSpPr txBox="1"/>
          <p:nvPr/>
        </p:nvSpPr>
        <p:spPr>
          <a:xfrm>
            <a:off x="4474093" y="2594765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L-</a:t>
            </a:r>
            <a:r>
              <a:rPr kumimoji="1" lang="en-US" altLang="ja-JP" sz="1400" dirty="0" err="1">
                <a:latin typeface="Symbol" pitchFamily="2" charset="2"/>
              </a:rPr>
              <a:t>e</a:t>
            </a:r>
            <a:r>
              <a:rPr kumimoji="1" lang="en-US" altLang="ja-JP" sz="1400" baseline="-25000" dirty="0" err="1"/>
              <a:t>r</a:t>
            </a:r>
            <a:r>
              <a:rPr kumimoji="1" lang="en-US" altLang="ja-JP" baseline="-25000" dirty="0" err="1"/>
              <a:t>ms</a:t>
            </a:r>
            <a:r>
              <a:rPr kumimoji="1" lang="en-US" altLang="ja-JP" sz="1800" dirty="0"/>
              <a:t> </a:t>
            </a:r>
            <a:r>
              <a:rPr kumimoji="1" lang="en-US" altLang="ja-JP" sz="1400" dirty="0"/>
              <a:t>= </a:t>
            </a:r>
            <a:r>
              <a:rPr kumimoji="1" lang="en-US" altLang="ja-JP" sz="1400" u="sng" dirty="0"/>
              <a:t>1.0 eV  </a:t>
            </a:r>
            <a:r>
              <a:rPr kumimoji="1" lang="en-US" altLang="ja-JP" sz="1400" dirty="0"/>
              <a:t>L-</a:t>
            </a:r>
            <a:r>
              <a:rPr kumimoji="1" lang="en-US" altLang="ja-JP" sz="1400" dirty="0" err="1">
                <a:latin typeface="Symbol" pitchFamily="2" charset="2"/>
              </a:rPr>
              <a:t>e</a:t>
            </a:r>
            <a:r>
              <a:rPr kumimoji="1" lang="en-US" altLang="ja-JP" sz="1400" baseline="-25000" dirty="0" err="1"/>
              <a:t>full</a:t>
            </a:r>
            <a:r>
              <a:rPr kumimoji="1" lang="en-US" altLang="ja-JP" sz="1400" dirty="0"/>
              <a:t>   = 11.8 eV</a:t>
            </a:r>
            <a:endParaRPr kumimoji="1" lang="ja-JP" altLang="en-US" sz="1400" baseline="-2500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8769CD2-C996-FF4B-10FD-13EA9E93465E}"/>
              </a:ext>
            </a:extLst>
          </p:cNvPr>
          <p:cNvSpPr txBox="1"/>
          <p:nvPr/>
        </p:nvSpPr>
        <p:spPr>
          <a:xfrm>
            <a:off x="4487066" y="3441755"/>
            <a:ext cx="2545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2600"/>
                </a:solidFill>
              </a:rPr>
              <a:t>w/ 2nd  beam 45deg. 2nd 55deg</a:t>
            </a:r>
            <a:endParaRPr kumimoji="1" lang="ja-JP" altLang="en-US" sz="1400">
              <a:solidFill>
                <a:srgbClr val="FF26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A956D46-67B7-C238-4546-B9D9CF8235DF}"/>
              </a:ext>
            </a:extLst>
          </p:cNvPr>
          <p:cNvSpPr txBox="1"/>
          <p:nvPr/>
        </p:nvSpPr>
        <p:spPr>
          <a:xfrm>
            <a:off x="4617299" y="3673846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L-</a:t>
            </a:r>
            <a:r>
              <a:rPr kumimoji="1" lang="en-US" altLang="ja-JP" sz="1400" dirty="0" err="1">
                <a:latin typeface="Symbol" pitchFamily="2" charset="2"/>
              </a:rPr>
              <a:t>e</a:t>
            </a:r>
            <a:r>
              <a:rPr kumimoji="1" lang="en-US" altLang="ja-JP" sz="1400" baseline="-25000" dirty="0" err="1"/>
              <a:t>r</a:t>
            </a:r>
            <a:r>
              <a:rPr kumimoji="1" lang="en-US" altLang="ja-JP" baseline="-25000" dirty="0" err="1"/>
              <a:t>ms</a:t>
            </a:r>
            <a:r>
              <a:rPr kumimoji="1" lang="en-US" altLang="ja-JP" sz="1800" dirty="0"/>
              <a:t> </a:t>
            </a:r>
            <a:r>
              <a:rPr kumimoji="1" lang="en-US" altLang="ja-JP" sz="1400" dirty="0"/>
              <a:t>= 0.9 eV  L-</a:t>
            </a:r>
            <a:r>
              <a:rPr kumimoji="1" lang="en-US" altLang="ja-JP" sz="1400" dirty="0" err="1">
                <a:latin typeface="Symbol" pitchFamily="2" charset="2"/>
              </a:rPr>
              <a:t>e</a:t>
            </a:r>
            <a:r>
              <a:rPr kumimoji="1" lang="en-US" altLang="ja-JP" sz="1400" baseline="-25000" dirty="0" err="1"/>
              <a:t>full</a:t>
            </a:r>
            <a:r>
              <a:rPr kumimoji="1" lang="en-US" altLang="ja-JP" sz="1400" dirty="0"/>
              <a:t>   = 11.7 eV</a:t>
            </a:r>
            <a:endParaRPr kumimoji="1" lang="ja-JP" altLang="en-US" sz="1400" baseline="-2500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4319B8D-6489-24C4-347A-AD449447736F}"/>
              </a:ext>
            </a:extLst>
          </p:cNvPr>
          <p:cNvSpPr txBox="1"/>
          <p:nvPr/>
        </p:nvSpPr>
        <p:spPr>
          <a:xfrm>
            <a:off x="4487066" y="4536953"/>
            <a:ext cx="1835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FA00"/>
                </a:solidFill>
              </a:rPr>
              <a:t>w/o 2nd offset +50deg</a:t>
            </a:r>
            <a:endParaRPr kumimoji="1" lang="ja-JP" altLang="en-US" sz="1400">
              <a:solidFill>
                <a:srgbClr val="00FA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B7D9796-3EE1-0AF9-B6BC-2251CB0D4F54}"/>
              </a:ext>
            </a:extLst>
          </p:cNvPr>
          <p:cNvSpPr txBox="1"/>
          <p:nvPr/>
        </p:nvSpPr>
        <p:spPr>
          <a:xfrm>
            <a:off x="4558862" y="4798958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L-</a:t>
            </a:r>
            <a:r>
              <a:rPr kumimoji="1" lang="en-US" altLang="ja-JP" sz="1400" dirty="0" err="1">
                <a:latin typeface="Symbol" pitchFamily="2" charset="2"/>
              </a:rPr>
              <a:t>e</a:t>
            </a:r>
            <a:r>
              <a:rPr kumimoji="1" lang="en-US" altLang="ja-JP" sz="1400" baseline="-25000" dirty="0" err="1"/>
              <a:t>r</a:t>
            </a:r>
            <a:r>
              <a:rPr kumimoji="1" lang="en-US" altLang="ja-JP" baseline="-25000" dirty="0" err="1"/>
              <a:t>ms</a:t>
            </a:r>
            <a:r>
              <a:rPr kumimoji="1" lang="en-US" altLang="ja-JP" sz="1800" dirty="0"/>
              <a:t> </a:t>
            </a:r>
            <a:r>
              <a:rPr kumimoji="1" lang="en-US" altLang="ja-JP" sz="1400" dirty="0"/>
              <a:t>= </a:t>
            </a:r>
            <a:r>
              <a:rPr kumimoji="1" lang="en-US" altLang="ja-JP" sz="1400" u="sng" dirty="0"/>
              <a:t>0.67 eV  </a:t>
            </a:r>
            <a:r>
              <a:rPr kumimoji="1" lang="en-US" altLang="ja-JP" sz="1400" dirty="0"/>
              <a:t>L-</a:t>
            </a:r>
            <a:r>
              <a:rPr kumimoji="1" lang="en-US" altLang="ja-JP" sz="1400" dirty="0" err="1">
                <a:latin typeface="Symbol" pitchFamily="2" charset="2"/>
              </a:rPr>
              <a:t>e</a:t>
            </a:r>
            <a:r>
              <a:rPr kumimoji="1" lang="en-US" altLang="ja-JP" sz="1400" baseline="-25000" dirty="0" err="1"/>
              <a:t>full</a:t>
            </a:r>
            <a:r>
              <a:rPr kumimoji="1" lang="en-US" altLang="ja-JP" sz="1400" dirty="0"/>
              <a:t>   = 11.4 eV</a:t>
            </a:r>
            <a:endParaRPr kumimoji="1" lang="ja-JP" altLang="en-US" sz="1400" baseline="-2500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F383EFE-8A33-A2FF-83F9-064127F4BA30}"/>
              </a:ext>
            </a:extLst>
          </p:cNvPr>
          <p:cNvSpPr txBox="1"/>
          <p:nvPr/>
        </p:nvSpPr>
        <p:spPr>
          <a:xfrm>
            <a:off x="432614" y="113743"/>
            <a:ext cx="542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Longitudinal tracking simulations (w/o space charge, ZL)</a:t>
            </a:r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835E59E-899B-A93E-75E3-E0236561161D}"/>
              </a:ext>
            </a:extLst>
          </p:cNvPr>
          <p:cNvSpPr txBox="1"/>
          <p:nvPr/>
        </p:nvSpPr>
        <p:spPr>
          <a:xfrm>
            <a:off x="4248229" y="1817372"/>
            <a:ext cx="3086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SX: (coupled bunch) T-instability after injection</a:t>
            </a:r>
            <a:endParaRPr kumimoji="1" lang="ja-JP" altLang="en-US" sz="1200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3F77A902-EC31-6FF7-F099-52C62743D4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7722" r="13127" b="1"/>
          <a:stretch/>
        </p:blipFill>
        <p:spPr>
          <a:xfrm>
            <a:off x="-102467" y="4844730"/>
            <a:ext cx="4283065" cy="1856586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3D5731AA-4564-87E9-CAF6-1D88A0288514}"/>
              </a:ext>
            </a:extLst>
          </p:cNvPr>
          <p:cNvSpPr txBox="1"/>
          <p:nvPr/>
        </p:nvSpPr>
        <p:spPr>
          <a:xfrm>
            <a:off x="2527709" y="4684257"/>
            <a:ext cx="16933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sz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timingchart2_run92_2_newgnu.plt</a:t>
            </a: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8D3A4029-CCC0-C388-BDB8-B1DCAD579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3554" y="4472244"/>
            <a:ext cx="1876938" cy="115223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02BCEE4-391F-A64A-C746-A5BBCADB4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491" y="605503"/>
            <a:ext cx="2954149" cy="38403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4495031-A01F-28CB-D757-FE0894CCA6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4949" y="5611341"/>
            <a:ext cx="1855543" cy="113909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D8F55E-BFE4-9A24-39B5-71708BCC03C3}"/>
              </a:ext>
            </a:extLst>
          </p:cNvPr>
          <p:cNvSpPr txBox="1"/>
          <p:nvPr/>
        </p:nvSpPr>
        <p:spPr>
          <a:xfrm>
            <a:off x="4562177" y="5788681"/>
            <a:ext cx="1654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C000"/>
                </a:solidFill>
              </a:rPr>
              <a:t>w/o 2nd offset 0deg</a:t>
            </a:r>
            <a:endParaRPr kumimoji="1" lang="ja-JP" altLang="en-US" sz="1400">
              <a:solidFill>
                <a:srgbClr val="FFC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290FA7-C833-2DB3-556C-C493C8F1D8A8}"/>
              </a:ext>
            </a:extLst>
          </p:cNvPr>
          <p:cNvSpPr txBox="1"/>
          <p:nvPr/>
        </p:nvSpPr>
        <p:spPr>
          <a:xfrm>
            <a:off x="4487066" y="6031842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L-</a:t>
            </a:r>
            <a:r>
              <a:rPr kumimoji="1" lang="en-US" altLang="ja-JP" sz="1400" dirty="0" err="1">
                <a:latin typeface="Symbol" pitchFamily="2" charset="2"/>
              </a:rPr>
              <a:t>e</a:t>
            </a:r>
            <a:r>
              <a:rPr kumimoji="1" lang="en-US" altLang="ja-JP" sz="1400" baseline="-25000" dirty="0" err="1"/>
              <a:t>r</a:t>
            </a:r>
            <a:r>
              <a:rPr kumimoji="1" lang="en-US" altLang="ja-JP" baseline="-25000" dirty="0" err="1"/>
              <a:t>ms</a:t>
            </a:r>
            <a:r>
              <a:rPr kumimoji="1" lang="en-US" altLang="ja-JP" sz="1800" dirty="0"/>
              <a:t> </a:t>
            </a:r>
            <a:r>
              <a:rPr kumimoji="1" lang="en-US" altLang="ja-JP" sz="1400" dirty="0"/>
              <a:t>= 0.23 eV  L-</a:t>
            </a:r>
            <a:r>
              <a:rPr kumimoji="1" lang="en-US" altLang="ja-JP" sz="1400" dirty="0" err="1">
                <a:latin typeface="Symbol" pitchFamily="2" charset="2"/>
              </a:rPr>
              <a:t>e</a:t>
            </a:r>
            <a:r>
              <a:rPr kumimoji="1" lang="en-US" altLang="ja-JP" sz="1400" baseline="-25000" dirty="0" err="1"/>
              <a:t>full</a:t>
            </a:r>
            <a:r>
              <a:rPr kumimoji="1" lang="en-US" altLang="ja-JP" sz="1400" dirty="0"/>
              <a:t>   = 4.5 eV</a:t>
            </a:r>
            <a:endParaRPr kumimoji="1" lang="ja-JP" altLang="en-US" sz="1400" baseline="-250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27001D-A152-D044-0400-33C2FE3FD41C}"/>
              </a:ext>
            </a:extLst>
          </p:cNvPr>
          <p:cNvSpPr txBox="1"/>
          <p:nvPr/>
        </p:nvSpPr>
        <p:spPr>
          <a:xfrm>
            <a:off x="7493354" y="84334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Injection</a:t>
            </a:r>
            <a:endParaRPr kumimoji="1" lang="ja-JP" altLang="en-US" u="sng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62A284C-5179-7AE9-07F7-027529E242D3}"/>
              </a:ext>
            </a:extLst>
          </p:cNvPr>
          <p:cNvSpPr txBox="1"/>
          <p:nvPr/>
        </p:nvSpPr>
        <p:spPr>
          <a:xfrm>
            <a:off x="4798475" y="861707"/>
            <a:ext cx="198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End of acceleration</a:t>
            </a:r>
            <a:endParaRPr kumimoji="1" lang="ja-JP" altLang="en-US" u="sng"/>
          </a:p>
        </p:txBody>
      </p:sp>
      <p:sp>
        <p:nvSpPr>
          <p:cNvPr id="17" name="フレーム 16">
            <a:extLst>
              <a:ext uri="{FF2B5EF4-FFF2-40B4-BE49-F238E27FC236}">
                <a16:creationId xmlns:a16="http://schemas.microsoft.com/office/drawing/2014/main" id="{FEA5A1A1-E728-06FB-6FB5-816196EC1564}"/>
              </a:ext>
            </a:extLst>
          </p:cNvPr>
          <p:cNvSpPr/>
          <p:nvPr/>
        </p:nvSpPr>
        <p:spPr>
          <a:xfrm>
            <a:off x="4095511" y="2155810"/>
            <a:ext cx="4895771" cy="1213319"/>
          </a:xfrm>
          <a:prstGeom prst="frame">
            <a:avLst>
              <a:gd name="adj1" fmla="val 1667"/>
            </a:avLst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フレーム 17">
            <a:extLst>
              <a:ext uri="{FF2B5EF4-FFF2-40B4-BE49-F238E27FC236}">
                <a16:creationId xmlns:a16="http://schemas.microsoft.com/office/drawing/2014/main" id="{5D3B9022-3DB5-6529-735D-058FEED25D50}"/>
              </a:ext>
            </a:extLst>
          </p:cNvPr>
          <p:cNvSpPr/>
          <p:nvPr/>
        </p:nvSpPr>
        <p:spPr>
          <a:xfrm>
            <a:off x="4111503" y="4441701"/>
            <a:ext cx="4895771" cy="1213318"/>
          </a:xfrm>
          <a:prstGeom prst="frame">
            <a:avLst>
              <a:gd name="adj1" fmla="val 1667"/>
            </a:avLst>
          </a:prstGeom>
          <a:solidFill>
            <a:srgbClr val="00FA00"/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FBF7C92-0C75-9490-3E2A-B11A93E14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8171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80F4F527-C698-5D16-5D75-6396A0A6D9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4"/>
          <a:stretch/>
        </p:blipFill>
        <p:spPr>
          <a:xfrm>
            <a:off x="4845089" y="4762879"/>
            <a:ext cx="3830448" cy="132011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67B236C-865F-702D-7E1C-D76CECAFE6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2"/>
          <a:stretch/>
        </p:blipFill>
        <p:spPr>
          <a:xfrm>
            <a:off x="4878324" y="3145779"/>
            <a:ext cx="3830448" cy="130374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B5F7CE7-7508-86E3-0278-8778C3230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36"/>
          <a:stretch/>
        </p:blipFill>
        <p:spPr>
          <a:xfrm>
            <a:off x="488461" y="3177428"/>
            <a:ext cx="3731051" cy="1254126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F171009C-B21F-208C-5D67-2FE43CEAD2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5"/>
          <a:stretch/>
        </p:blipFill>
        <p:spPr>
          <a:xfrm>
            <a:off x="422544" y="4773946"/>
            <a:ext cx="3772436" cy="125412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03BD086-8B93-9AAE-7A47-116E508F11E9}"/>
              </a:ext>
            </a:extLst>
          </p:cNvPr>
          <p:cNvSpPr txBox="1"/>
          <p:nvPr/>
        </p:nvSpPr>
        <p:spPr>
          <a:xfrm>
            <a:off x="4733104" y="282788"/>
            <a:ext cx="4460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beam +45deg, 2ndRF +55deg for 1</a:t>
            </a:r>
            <a:r>
              <a:rPr lang="en-US" altLang="ja-JP" baseline="30000" dirty="0"/>
              <a:t>st</a:t>
            </a:r>
            <a:r>
              <a:rPr lang="en-US" altLang="ja-JP" dirty="0"/>
              <a:t> RF center</a:t>
            </a:r>
          </a:p>
          <a:p>
            <a:r>
              <a:rPr lang="en-US" altLang="ja-JP" dirty="0"/>
              <a:t>2-step </a:t>
            </a:r>
            <a:r>
              <a:rPr lang="en-US" altLang="ja-JP" dirty="0" err="1"/>
              <a:t>debunch</a:t>
            </a:r>
            <a:r>
              <a:rPr lang="en-US" altLang="ja-JP" dirty="0"/>
              <a:t> </a:t>
            </a:r>
            <a:endParaRPr lang="en-US" altLang="ja-JP" sz="1800" dirty="0"/>
          </a:p>
          <a:p>
            <a:r>
              <a:rPr kumimoji="1" lang="en-US" altLang="ja-JP" dirty="0"/>
              <a:t>efficiency 99.68% (tentative)  w/ diffuser1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E0CE637-C1BA-E89D-DAAA-B34E1B0D6C78}"/>
              </a:ext>
            </a:extLst>
          </p:cNvPr>
          <p:cNvSpPr txBox="1"/>
          <p:nvPr/>
        </p:nvSpPr>
        <p:spPr>
          <a:xfrm>
            <a:off x="78312" y="299306"/>
            <a:ext cx="4460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beam +50deg, 2ndRF +50deg for 1</a:t>
            </a:r>
            <a:r>
              <a:rPr lang="en-US" altLang="ja-JP" baseline="30000" dirty="0"/>
              <a:t>st</a:t>
            </a:r>
            <a:r>
              <a:rPr lang="en-US" altLang="ja-JP" dirty="0"/>
              <a:t> RF center </a:t>
            </a:r>
          </a:p>
          <a:p>
            <a:r>
              <a:rPr lang="en-US" altLang="ja-JP" sz="1800" dirty="0"/>
              <a:t>2-step </a:t>
            </a:r>
            <a:r>
              <a:rPr lang="en-US" altLang="ja-JP" sz="1800" dirty="0" err="1"/>
              <a:t>debunch</a:t>
            </a:r>
            <a:endParaRPr lang="en-US" altLang="ja-JP" sz="1800" dirty="0"/>
          </a:p>
          <a:p>
            <a:r>
              <a:rPr kumimoji="1" lang="en-US" altLang="ja-JP" dirty="0"/>
              <a:t>efficiency 〜99.65% (tentative)  w/ diffuser1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28D7496-2B63-E40D-106B-FC7542C1BA2A}"/>
              </a:ext>
            </a:extLst>
          </p:cNvPr>
          <p:cNvSpPr txBox="1"/>
          <p:nvPr/>
        </p:nvSpPr>
        <p:spPr>
          <a:xfrm>
            <a:off x="854190" y="1279139"/>
            <a:ext cx="2458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/>
              <a:t>8.</a:t>
            </a:r>
            <a:r>
              <a:rPr lang="en-US" altLang="ja-JP" dirty="0"/>
              <a:t>1</a:t>
            </a:r>
            <a:r>
              <a:rPr lang="ja-JP" altLang="en-US" sz="1800"/>
              <a:t>e+13</a:t>
            </a:r>
            <a:r>
              <a:rPr lang="en-US" altLang="ja-JP" sz="1800" dirty="0"/>
              <a:t> ppb</a:t>
            </a:r>
            <a:r>
              <a:rPr lang="ja-JP" altLang="en-US" sz="1800"/>
              <a:t>  </a:t>
            </a:r>
            <a:r>
              <a:rPr lang="en-US" altLang="ja-JP" sz="1800" dirty="0">
                <a:solidFill>
                  <a:srgbClr val="FF0000"/>
                </a:solidFill>
              </a:rPr>
              <a:t>91.8</a:t>
            </a:r>
            <a:r>
              <a:rPr lang="ja-JP" altLang="en-US" sz="1800">
                <a:solidFill>
                  <a:srgbClr val="FF0000"/>
                </a:solidFill>
              </a:rPr>
              <a:t>kW</a:t>
            </a:r>
            <a:endParaRPr lang="en-US" altLang="ja-JP" sz="1800" dirty="0">
              <a:solidFill>
                <a:srgbClr val="FF0000"/>
              </a:solidFill>
            </a:endParaRPr>
          </a:p>
          <a:p>
            <a:r>
              <a:rPr lang="en-US" altLang="ja-JP" dirty="0"/>
              <a:t>physics run</a:t>
            </a:r>
            <a:r>
              <a:rPr lang="en-US" altLang="ja-JP" sz="1800" dirty="0"/>
              <a:t> </a:t>
            </a:r>
            <a:endParaRPr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E45C0F9-B5AB-D3BC-9A5C-56D88C25E345}"/>
              </a:ext>
            </a:extLst>
          </p:cNvPr>
          <p:cNvSpPr txBox="1"/>
          <p:nvPr/>
        </p:nvSpPr>
        <p:spPr>
          <a:xfrm>
            <a:off x="4572000" y="119880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/>
              <a:t>8.95e+13</a:t>
            </a:r>
            <a:r>
              <a:rPr lang="en-US" altLang="ja-JP" sz="1800" dirty="0"/>
              <a:t> ppb</a:t>
            </a:r>
            <a:r>
              <a:rPr lang="ja-JP" altLang="en-US" sz="1800"/>
              <a:t>  </a:t>
            </a:r>
            <a:r>
              <a:rPr lang="ja-JP" altLang="en-US" sz="1800">
                <a:solidFill>
                  <a:srgbClr val="FF0000"/>
                </a:solidFill>
              </a:rPr>
              <a:t>101.</a:t>
            </a:r>
            <a:r>
              <a:rPr lang="en-US" altLang="ja-JP" dirty="0">
                <a:solidFill>
                  <a:srgbClr val="FF0000"/>
                </a:solidFill>
              </a:rPr>
              <a:t>5</a:t>
            </a:r>
            <a:r>
              <a:rPr lang="ja-JP" altLang="en-US" sz="1800">
                <a:solidFill>
                  <a:srgbClr val="FF0000"/>
                </a:solidFill>
              </a:rPr>
              <a:t>kW</a:t>
            </a:r>
            <a:endParaRPr lang="en-US" altLang="ja-JP" sz="1800" dirty="0">
              <a:solidFill>
                <a:srgbClr val="FF0000"/>
              </a:solidFill>
            </a:endParaRPr>
          </a:p>
          <a:p>
            <a:r>
              <a:rPr lang="en-US" altLang="ja-JP" dirty="0"/>
              <a:t>One shot mode   (total </a:t>
            </a:r>
            <a:r>
              <a:rPr kumimoji="1" lang="en-US" altLang="ja-JP" dirty="0"/>
              <a:t>5 shots -&gt; no instability)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44BF16B-3848-7E73-7AEF-F5611AF2C6F7}"/>
              </a:ext>
            </a:extLst>
          </p:cNvPr>
          <p:cNvSpPr txBox="1"/>
          <p:nvPr/>
        </p:nvSpPr>
        <p:spPr>
          <a:xfrm>
            <a:off x="2407720" y="2471306"/>
            <a:ext cx="1928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/>
              <a:t>Run92 #2262320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A2EFD29-F2A1-DC29-C57C-0F4F4AEB6218}"/>
              </a:ext>
            </a:extLst>
          </p:cNvPr>
          <p:cNvSpPr txBox="1"/>
          <p:nvPr/>
        </p:nvSpPr>
        <p:spPr>
          <a:xfrm>
            <a:off x="6809412" y="2435721"/>
            <a:ext cx="1928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/>
              <a:t>Run92 #2265807</a:t>
            </a:r>
            <a:endParaRPr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FEF7907-A6C1-CDBE-F3D3-569CA53EACE6}"/>
              </a:ext>
            </a:extLst>
          </p:cNvPr>
          <p:cNvSpPr txBox="1"/>
          <p:nvPr/>
        </p:nvSpPr>
        <p:spPr>
          <a:xfrm>
            <a:off x="996581" y="2834992"/>
            <a:ext cx="285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SX area beam Loss during SX</a:t>
            </a:r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B1247A7-4568-56DB-DE93-8406EF0ADF36}"/>
              </a:ext>
            </a:extLst>
          </p:cNvPr>
          <p:cNvSpPr txBox="1"/>
          <p:nvPr/>
        </p:nvSpPr>
        <p:spPr>
          <a:xfrm>
            <a:off x="941117" y="4478462"/>
            <a:ext cx="290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MR</a:t>
            </a:r>
            <a:r>
              <a:rPr kumimoji="1" lang="ja-JP" altLang="en-US"/>
              <a:t> </a:t>
            </a:r>
            <a:r>
              <a:rPr kumimoji="1" lang="en-US" altLang="ja-JP" dirty="0"/>
              <a:t>ring beam Loss before SX</a:t>
            </a:r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43F3C74-C919-BC99-799E-AA3959897B09}"/>
              </a:ext>
            </a:extLst>
          </p:cNvPr>
          <p:cNvSpPr txBox="1"/>
          <p:nvPr/>
        </p:nvSpPr>
        <p:spPr>
          <a:xfrm>
            <a:off x="5538101" y="2761144"/>
            <a:ext cx="285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SX area beam Loss during SX</a:t>
            </a:r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5FE8154-1DC4-DB51-1D6A-24914E98C80E}"/>
              </a:ext>
            </a:extLst>
          </p:cNvPr>
          <p:cNvSpPr txBox="1"/>
          <p:nvPr/>
        </p:nvSpPr>
        <p:spPr>
          <a:xfrm>
            <a:off x="5482637" y="4404614"/>
            <a:ext cx="290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MR</a:t>
            </a:r>
            <a:r>
              <a:rPr kumimoji="1" lang="ja-JP" altLang="en-US"/>
              <a:t> </a:t>
            </a:r>
            <a:r>
              <a:rPr kumimoji="1" lang="en-US" altLang="ja-JP" dirty="0"/>
              <a:t>ring beam Loss before SX</a:t>
            </a:r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8260FCC-6B69-0F9C-9B87-7FC07755415A}"/>
              </a:ext>
            </a:extLst>
          </p:cNvPr>
          <p:cNvSpPr txBox="1"/>
          <p:nvPr/>
        </p:nvSpPr>
        <p:spPr>
          <a:xfrm rot="16200000">
            <a:off x="-341429" y="3514991"/>
            <a:ext cx="1305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 intensity normalized </a:t>
            </a:r>
            <a:br>
              <a:rPr kumimoji="1" lang="en-US" altLang="ja-JP" sz="1000" dirty="0"/>
            </a:br>
            <a:r>
              <a:rPr kumimoji="1" lang="en-US" altLang="ja-JP" sz="1000" dirty="0"/>
              <a:t>         BLM counts</a:t>
            </a:r>
            <a:endParaRPr kumimoji="1" lang="ja-JP" altLang="en-US" sz="100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7587062-DCC4-66E0-D3CD-190FD5A367B4}"/>
              </a:ext>
            </a:extLst>
          </p:cNvPr>
          <p:cNvSpPr txBox="1"/>
          <p:nvPr/>
        </p:nvSpPr>
        <p:spPr>
          <a:xfrm rot="16200000">
            <a:off x="3912564" y="5136188"/>
            <a:ext cx="143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 intensity unnormalized </a:t>
            </a:r>
            <a:br>
              <a:rPr kumimoji="1" lang="en-US" altLang="ja-JP" sz="1000" dirty="0"/>
            </a:br>
            <a:r>
              <a:rPr kumimoji="1" lang="en-US" altLang="ja-JP" sz="1000" dirty="0"/>
              <a:t>         BLM counts</a:t>
            </a:r>
            <a:endParaRPr kumimoji="1" lang="ja-JP" altLang="en-US" sz="10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0B65DA3-9638-A168-7C73-9AC8FF8E10FB}"/>
              </a:ext>
            </a:extLst>
          </p:cNvPr>
          <p:cNvSpPr txBox="1"/>
          <p:nvPr/>
        </p:nvSpPr>
        <p:spPr>
          <a:xfrm rot="16200000">
            <a:off x="4014541" y="3475057"/>
            <a:ext cx="1305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 intensity normalized </a:t>
            </a:r>
            <a:br>
              <a:rPr kumimoji="1" lang="en-US" altLang="ja-JP" sz="1000" dirty="0"/>
            </a:br>
            <a:r>
              <a:rPr kumimoji="1" lang="en-US" altLang="ja-JP" sz="1000" dirty="0"/>
              <a:t>         BLM counts</a:t>
            </a:r>
            <a:endParaRPr kumimoji="1" lang="ja-JP" altLang="en-US" sz="100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D0A98D3-82D1-4105-7D74-C6BA09A41E63}"/>
              </a:ext>
            </a:extLst>
          </p:cNvPr>
          <p:cNvSpPr txBox="1"/>
          <p:nvPr/>
        </p:nvSpPr>
        <p:spPr>
          <a:xfrm rot="16200000">
            <a:off x="1440382" y="3629309"/>
            <a:ext cx="399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ESS</a:t>
            </a:r>
            <a:endParaRPr kumimoji="1" lang="ja-JP" altLang="en-US" sz="120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F192E29-ABAB-B607-1160-1E84EF2F4F10}"/>
              </a:ext>
            </a:extLst>
          </p:cNvPr>
          <p:cNvSpPr txBox="1"/>
          <p:nvPr/>
        </p:nvSpPr>
        <p:spPr>
          <a:xfrm rot="16200000">
            <a:off x="2437330" y="3629309"/>
            <a:ext cx="386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MS</a:t>
            </a:r>
            <a:endParaRPr kumimoji="1" lang="ja-JP" altLang="en-US" sz="120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6372015-5AF0-C26E-EC58-989BDEC0B1C2}"/>
              </a:ext>
            </a:extLst>
          </p:cNvPr>
          <p:cNvSpPr txBox="1"/>
          <p:nvPr/>
        </p:nvSpPr>
        <p:spPr>
          <a:xfrm rot="16200000">
            <a:off x="5841101" y="3635786"/>
            <a:ext cx="399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ESS</a:t>
            </a:r>
            <a:endParaRPr kumimoji="1" lang="ja-JP" altLang="en-US" sz="120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1148E36-2D55-4CAF-84D4-9462ECC753F4}"/>
              </a:ext>
            </a:extLst>
          </p:cNvPr>
          <p:cNvSpPr txBox="1"/>
          <p:nvPr/>
        </p:nvSpPr>
        <p:spPr>
          <a:xfrm rot="16200000">
            <a:off x="6838049" y="3635786"/>
            <a:ext cx="386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MS</a:t>
            </a:r>
            <a:endParaRPr kumimoji="1" lang="ja-JP" altLang="en-US" sz="120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AFF6170-A4AF-F172-D7F9-7E2B925F71E4}"/>
              </a:ext>
            </a:extLst>
          </p:cNvPr>
          <p:cNvSpPr txBox="1"/>
          <p:nvPr/>
        </p:nvSpPr>
        <p:spPr>
          <a:xfrm rot="16200000">
            <a:off x="379669" y="5108812"/>
            <a:ext cx="816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collimator</a:t>
            </a:r>
            <a:endParaRPr kumimoji="1" lang="ja-JP" altLang="en-US" sz="120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07D5882-8D0E-5466-B0FA-0D7FE914FE7F}"/>
              </a:ext>
            </a:extLst>
          </p:cNvPr>
          <p:cNvSpPr txBox="1"/>
          <p:nvPr/>
        </p:nvSpPr>
        <p:spPr>
          <a:xfrm rot="16200000">
            <a:off x="4793605" y="5069259"/>
            <a:ext cx="816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collimator</a:t>
            </a:r>
            <a:endParaRPr kumimoji="1" lang="ja-JP" altLang="en-US" sz="120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0A0327A-1847-DCF4-800A-11F20510A145}"/>
              </a:ext>
            </a:extLst>
          </p:cNvPr>
          <p:cNvSpPr txBox="1"/>
          <p:nvPr/>
        </p:nvSpPr>
        <p:spPr>
          <a:xfrm>
            <a:off x="488462" y="6331750"/>
            <a:ext cx="682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Beam loss at the FB has been reduced by the introduction of the 2</a:t>
            </a:r>
            <a:r>
              <a:rPr kumimoji="1" lang="en-US" altLang="ja-JP" baseline="30000" dirty="0">
                <a:solidFill>
                  <a:srgbClr val="0070C0"/>
                </a:solidFill>
              </a:rPr>
              <a:t>nd</a:t>
            </a:r>
            <a:r>
              <a:rPr kumimoji="1" lang="en-US" altLang="ja-JP" dirty="0">
                <a:solidFill>
                  <a:srgbClr val="0070C0"/>
                </a:solidFill>
              </a:rPr>
              <a:t> RF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549ACDA-09EA-E5EF-1760-C69BDDFED7ED}"/>
              </a:ext>
            </a:extLst>
          </p:cNvPr>
          <p:cNvSpPr txBox="1"/>
          <p:nvPr/>
        </p:nvSpPr>
        <p:spPr>
          <a:xfrm rot="16200000">
            <a:off x="-441542" y="5177722"/>
            <a:ext cx="143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 intensity unnormalized </a:t>
            </a:r>
            <a:br>
              <a:rPr kumimoji="1" lang="en-US" altLang="ja-JP" sz="1000" dirty="0"/>
            </a:br>
            <a:r>
              <a:rPr kumimoji="1" lang="en-US" altLang="ja-JP" sz="1000" dirty="0"/>
              <a:t>         BLM counts</a:t>
            </a:r>
            <a:endParaRPr kumimoji="1" lang="ja-JP" altLang="en-US" sz="10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FAFDFF-0333-CC52-E61A-18A3D6E20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5901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50657FB-2EAE-644F-865E-CC49AA8BC3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3"/>
          <a:stretch/>
        </p:blipFill>
        <p:spPr>
          <a:xfrm>
            <a:off x="1008967" y="2117527"/>
            <a:ext cx="7407420" cy="340605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315C4C-E829-B242-AF50-9D56ABD191B0}"/>
              </a:ext>
            </a:extLst>
          </p:cNvPr>
          <p:cNvSpPr txBox="1"/>
          <p:nvPr/>
        </p:nvSpPr>
        <p:spPr>
          <a:xfrm>
            <a:off x="1341454" y="308120"/>
            <a:ext cx="646109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400" dirty="0"/>
              <a:t> Beam splitting operation for slow-extracted beam </a:t>
            </a:r>
            <a:endParaRPr kumimoji="1" lang="ja-JP" altLang="en-US" sz="240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66D572E-4EF0-0849-953F-0C0D59FE5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49" y="1361877"/>
            <a:ext cx="2540000" cy="15113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405CD9B-79EA-8B4F-809D-DDF5CDF08B1B}"/>
              </a:ext>
            </a:extLst>
          </p:cNvPr>
          <p:cNvSpPr txBox="1"/>
          <p:nvPr/>
        </p:nvSpPr>
        <p:spPr>
          <a:xfrm>
            <a:off x="3534255" y="1093371"/>
            <a:ext cx="4806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A-line: main beam (high intensity 8.1x10^13 </a:t>
            </a:r>
            <a:r>
              <a:rPr kumimoji="1" lang="en-US" altLang="ja-JP" dirty="0" err="1"/>
              <a:t>ppp</a:t>
            </a:r>
            <a:r>
              <a:rPr kumimoji="1" lang="en-US" altLang="ja-JP" dirty="0"/>
              <a:t>)</a:t>
            </a:r>
          </a:p>
          <a:p>
            <a:r>
              <a:rPr kumimoji="1" lang="en-US" altLang="ja-JP" dirty="0"/>
              <a:t>B-line: vertical halo only (5-10x10^9 </a:t>
            </a:r>
            <a:r>
              <a:rPr kumimoji="1" lang="en-US" altLang="ja-JP" dirty="0" err="1"/>
              <a:t>ppp</a:t>
            </a:r>
            <a:r>
              <a:rPr kumimoji="1" lang="en-US" altLang="ja-JP" dirty="0"/>
              <a:t>).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BB5713-6FCF-AC42-8412-1B2CAD81CD4F}"/>
              </a:ext>
            </a:extLst>
          </p:cNvPr>
          <p:cNvSpPr txBox="1"/>
          <p:nvPr/>
        </p:nvSpPr>
        <p:spPr>
          <a:xfrm>
            <a:off x="1441938" y="5709093"/>
            <a:ext cx="7111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The beam splitter is located in the vertical slope. </a:t>
            </a:r>
          </a:p>
          <a:p>
            <a:r>
              <a:rPr kumimoji="1" lang="en-US" altLang="ja-JP" dirty="0"/>
              <a:t>The beam intensity of B-line is </a:t>
            </a:r>
            <a:r>
              <a:rPr kumimoji="1" lang="en-US" altLang="ja-JP" dirty="0">
                <a:solidFill>
                  <a:srgbClr val="FF0000"/>
                </a:solidFill>
              </a:rPr>
              <a:t>extremely sensitive to 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the vertical beam halo</a:t>
            </a:r>
            <a:r>
              <a:rPr kumimoji="1" lang="en-US" altLang="ja-JP" dirty="0"/>
              <a:t> fluctuation.</a:t>
            </a:r>
          </a:p>
          <a:p>
            <a:r>
              <a:rPr kumimoji="1" lang="en-US" altLang="ja-JP" dirty="0"/>
              <a:t>Fine beam tunings for the SX and the HD transport line are required.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AEC2CB86-EA5F-EB44-9779-4E4BBA9BC48B}"/>
              </a:ext>
            </a:extLst>
          </p:cNvPr>
          <p:cNvCxnSpPr/>
          <p:nvPr/>
        </p:nvCxnSpPr>
        <p:spPr>
          <a:xfrm>
            <a:off x="2025748" y="2873177"/>
            <a:ext cx="196947" cy="43273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0DBC7B6-58DD-4B42-B77F-1CCE946930BE}"/>
              </a:ext>
            </a:extLst>
          </p:cNvPr>
          <p:cNvSpPr txBox="1"/>
          <p:nvPr/>
        </p:nvSpPr>
        <p:spPr>
          <a:xfrm>
            <a:off x="3534255" y="1721996"/>
            <a:ext cx="460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two beams are delivered at the same time.</a:t>
            </a:r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6D66CA1-F85D-4021-D59C-C9E8F376C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8870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010DA15-4EA2-654D-A6D8-022C64CFB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4" r="3705" b="3889"/>
          <a:stretch/>
        </p:blipFill>
        <p:spPr>
          <a:xfrm>
            <a:off x="126610" y="733306"/>
            <a:ext cx="4937760" cy="36980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EAECC3A-9225-2042-93CD-FA4A11426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214" y="3627734"/>
            <a:ext cx="3489192" cy="303145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789FD16-583C-1C40-9D70-135DA3666F13}"/>
              </a:ext>
            </a:extLst>
          </p:cNvPr>
          <p:cNvSpPr txBox="1"/>
          <p:nvPr/>
        </p:nvSpPr>
        <p:spPr>
          <a:xfrm>
            <a:off x="652851" y="4478651"/>
            <a:ext cx="359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 intensity bursts  frequently seen</a:t>
            </a:r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BD30B79-FF73-BB42-961A-2E9D86736DAC}"/>
              </a:ext>
            </a:extLst>
          </p:cNvPr>
          <p:cNvSpPr/>
          <p:nvPr/>
        </p:nvSpPr>
        <p:spPr>
          <a:xfrm>
            <a:off x="23026" y="5130917"/>
            <a:ext cx="56669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dirty="0"/>
              <a:t>A linear coupling resonance correction by skew quads </a:t>
            </a:r>
            <a:br>
              <a:rPr kumimoji="1" lang="en-US" altLang="ja-JP" dirty="0"/>
            </a:br>
            <a:r>
              <a:rPr kumimoji="1" lang="en-US" altLang="ja-JP" dirty="0"/>
              <a:t>in the MR has drastically improved the strong burst spills.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A9835D1-89C4-E548-994F-14343D9529DD}"/>
              </a:ext>
            </a:extLst>
          </p:cNvPr>
          <p:cNvSpPr txBox="1"/>
          <p:nvPr/>
        </p:nvSpPr>
        <p:spPr>
          <a:xfrm>
            <a:off x="6211622" y="4262046"/>
            <a:ext cx="2805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The intensity bursts suppressed</a:t>
            </a:r>
            <a:endParaRPr kumimoji="1" lang="ja-JP" altLang="en-US" sz="160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70C4619-A7CF-4D43-B8D6-3E1F09ABFF9F}"/>
              </a:ext>
            </a:extLst>
          </p:cNvPr>
          <p:cNvSpPr txBox="1"/>
          <p:nvPr/>
        </p:nvSpPr>
        <p:spPr>
          <a:xfrm>
            <a:off x="1934141" y="1107776"/>
            <a:ext cx="77450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A-Line</a:t>
            </a:r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E60454F-701C-074C-B3BB-74CA2C4F0B2D}"/>
              </a:ext>
            </a:extLst>
          </p:cNvPr>
          <p:cNvSpPr txBox="1"/>
          <p:nvPr/>
        </p:nvSpPr>
        <p:spPr>
          <a:xfrm>
            <a:off x="2068175" y="3244334"/>
            <a:ext cx="76815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B-Line</a:t>
            </a:r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CFC708B-F7D3-A441-8631-DC9D25477325}"/>
              </a:ext>
            </a:extLst>
          </p:cNvPr>
          <p:cNvSpPr txBox="1"/>
          <p:nvPr/>
        </p:nvSpPr>
        <p:spPr>
          <a:xfrm>
            <a:off x="1013664" y="593303"/>
            <a:ext cx="2403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2020.10.26 by Y. Komatsu mail</a:t>
            </a:r>
            <a:endParaRPr kumimoji="1" lang="ja-JP" altLang="en-US" sz="14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1B4194C-0947-6B44-9F53-F69A8B339318}"/>
              </a:ext>
            </a:extLst>
          </p:cNvPr>
          <p:cNvSpPr txBox="1"/>
          <p:nvPr/>
        </p:nvSpPr>
        <p:spPr>
          <a:xfrm>
            <a:off x="5862717" y="5648527"/>
            <a:ext cx="3107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F.F. Vertical corrector ramping (by HD-G)</a:t>
            </a:r>
            <a:endParaRPr kumimoji="1" lang="ja-JP" altLang="en-US" sz="1400"/>
          </a:p>
        </p:txBody>
      </p:sp>
      <p:sp>
        <p:nvSpPr>
          <p:cNvPr id="18" name="右矢印 17">
            <a:extLst>
              <a:ext uri="{FF2B5EF4-FFF2-40B4-BE49-F238E27FC236}">
                <a16:creationId xmlns:a16="http://schemas.microsoft.com/office/drawing/2014/main" id="{A1A5626E-832F-6F4B-B7C0-4542AEA01FB1}"/>
              </a:ext>
            </a:extLst>
          </p:cNvPr>
          <p:cNvSpPr/>
          <p:nvPr/>
        </p:nvSpPr>
        <p:spPr>
          <a:xfrm rot="1733154">
            <a:off x="4340183" y="4237862"/>
            <a:ext cx="1287992" cy="369332"/>
          </a:xfrm>
          <a:prstGeom prst="rightArrow">
            <a:avLst>
              <a:gd name="adj1" fmla="val 50000"/>
              <a:gd name="adj2" fmla="val 440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BADC015-36F2-0C43-8893-85A3FD2052D7}"/>
              </a:ext>
            </a:extLst>
          </p:cNvPr>
          <p:cNvSpPr txBox="1"/>
          <p:nvPr/>
        </p:nvSpPr>
        <p:spPr>
          <a:xfrm>
            <a:off x="161085" y="123223"/>
            <a:ext cx="570163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Effects of Linear coupling resonance on the B-line intensity </a:t>
            </a:r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C517A30-E99A-740C-D046-5A917F0A47CA}"/>
              </a:ext>
            </a:extLst>
          </p:cNvPr>
          <p:cNvSpPr txBox="1"/>
          <p:nvPr/>
        </p:nvSpPr>
        <p:spPr>
          <a:xfrm>
            <a:off x="464179" y="1194750"/>
            <a:ext cx="1281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5.5*10^13 </a:t>
            </a:r>
            <a:r>
              <a:rPr kumimoji="1" lang="en-US" altLang="ja-JP" sz="1400" dirty="0" err="1"/>
              <a:t>ppp</a:t>
            </a:r>
            <a:endParaRPr kumimoji="1" lang="ja-JP" altLang="en-US" sz="14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1DA55DD-5AD2-68EF-E0E8-18958A3009D4}"/>
              </a:ext>
            </a:extLst>
          </p:cNvPr>
          <p:cNvSpPr txBox="1"/>
          <p:nvPr/>
        </p:nvSpPr>
        <p:spPr>
          <a:xfrm>
            <a:off x="1954930" y="3611266"/>
            <a:ext cx="1233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〜5*10^9 </a:t>
            </a:r>
            <a:r>
              <a:rPr kumimoji="1" lang="en-US" altLang="ja-JP" sz="1400" dirty="0" err="1"/>
              <a:t>ppp</a:t>
            </a:r>
            <a:endParaRPr kumimoji="1" lang="ja-JP" altLang="en-US" sz="14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5CEC81D-1C3B-353C-FEA7-812DBB015EE9}"/>
              </a:ext>
            </a:extLst>
          </p:cNvPr>
          <p:cNvSpPr txBox="1"/>
          <p:nvPr/>
        </p:nvSpPr>
        <p:spPr>
          <a:xfrm>
            <a:off x="6567375" y="150707"/>
            <a:ext cx="2542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3D Gauss distribution analytical</a:t>
            </a:r>
          </a:p>
          <a:p>
            <a:r>
              <a:rPr kumimoji="1" lang="en-US" altLang="ja-JP" sz="1200" dirty="0"/>
              <a:t>3GeV, 5.5/8*10^13 ppb</a:t>
            </a:r>
          </a:p>
          <a:p>
            <a:r>
              <a:rPr kumimoji="1" lang="en-US" altLang="ja-JP" sz="1200" dirty="0"/>
              <a:t>Space charge tune shift </a:t>
            </a:r>
            <a:r>
              <a:rPr kumimoji="1" lang="en-US" altLang="ja-JP" sz="1200" dirty="0">
                <a:solidFill>
                  <a:srgbClr val="FF0000"/>
                </a:solidFill>
              </a:rPr>
              <a:t>-0.15 </a:t>
            </a:r>
            <a:r>
              <a:rPr kumimoji="1" lang="en-US" altLang="ja-JP" sz="1200" dirty="0"/>
              <a:t>@3 GeV</a:t>
            </a:r>
            <a:endParaRPr kumimoji="1" lang="ja-JP" altLang="en-US" sz="120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94EE9E9-FCEE-E737-A3A3-667FA5598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237" y="808747"/>
            <a:ext cx="2816737" cy="273076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2B8A423-6614-894D-C4F3-68ADD7F56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173" y="901696"/>
            <a:ext cx="894474" cy="10824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779BF6-0FDD-3C1B-A35B-985950028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6026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3A8FB65-EAFA-4F12-5608-40883F509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485"/>
          <a:stretch/>
        </p:blipFill>
        <p:spPr>
          <a:xfrm>
            <a:off x="1771236" y="3661365"/>
            <a:ext cx="4612039" cy="284884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BF21330-182C-F6EB-9B5A-9774053F6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" r="-1" b="67273"/>
          <a:stretch/>
        </p:blipFill>
        <p:spPr>
          <a:xfrm>
            <a:off x="1861497" y="646331"/>
            <a:ext cx="4521778" cy="299857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37E7C23-BBE0-846B-5A8B-1B1AA4F34F76}"/>
              </a:ext>
            </a:extLst>
          </p:cNvPr>
          <p:cNvSpPr txBox="1"/>
          <p:nvPr/>
        </p:nvSpPr>
        <p:spPr>
          <a:xfrm>
            <a:off x="393975" y="490195"/>
            <a:ext cx="1991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90kW  (4.24s cycle)</a:t>
            </a:r>
          </a:p>
          <a:p>
            <a:r>
              <a:rPr kumimoji="1" lang="en-US" altLang="ja-JP" dirty="0"/>
              <a:t>    2025.4.22 21:30</a:t>
            </a:r>
          </a:p>
          <a:p>
            <a:r>
              <a:rPr kumimoji="1" lang="en-US" altLang="ja-JP" dirty="0"/>
              <a:t>-&gt; 2025.4.28 9:00</a:t>
            </a:r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A0CA85-3DA2-14DC-BE42-721646F4DE59}"/>
              </a:ext>
            </a:extLst>
          </p:cNvPr>
          <p:cNvSpPr txBox="1"/>
          <p:nvPr/>
        </p:nvSpPr>
        <p:spPr>
          <a:xfrm>
            <a:off x="4736203" y="5587230"/>
            <a:ext cx="1137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net 〜89h</a:t>
            </a:r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7C9BF56-51E9-E64A-6383-E8D96AD0CAB9}"/>
              </a:ext>
            </a:extLst>
          </p:cNvPr>
          <p:cNvSpPr txBox="1"/>
          <p:nvPr/>
        </p:nvSpPr>
        <p:spPr>
          <a:xfrm>
            <a:off x="6338809" y="5679211"/>
            <a:ext cx="2499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Good news:</a:t>
            </a:r>
          </a:p>
          <a:p>
            <a:r>
              <a:rPr kumimoji="1" lang="en-US" altLang="ja-JP" sz="1600" dirty="0"/>
              <a:t>”</a:t>
            </a:r>
            <a:r>
              <a:rPr kumimoji="1" lang="en-US" altLang="ja-JP" sz="1600" dirty="0" err="1"/>
              <a:t>debunch</a:t>
            </a:r>
            <a:r>
              <a:rPr kumimoji="1" lang="en-US" altLang="ja-JP" sz="1600" dirty="0"/>
              <a:t> beam scrubbing” </a:t>
            </a:r>
          </a:p>
          <a:p>
            <a:r>
              <a:rPr kumimoji="1" lang="en-US" altLang="ja-JP" sz="1600" dirty="0"/>
              <a:t>Improve the rise rate. 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DC3D619-2288-3A2E-6B99-D0986CE406FE}"/>
              </a:ext>
            </a:extLst>
          </p:cNvPr>
          <p:cNvSpPr txBox="1"/>
          <p:nvPr/>
        </p:nvSpPr>
        <p:spPr>
          <a:xfrm>
            <a:off x="5195951" y="1008707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IG_172</a:t>
            </a:r>
            <a:endParaRPr kumimoji="1" lang="ja-JP" altLang="en-US"/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1FECB8C0-C8D8-83D9-3A39-898523C26800}"/>
              </a:ext>
            </a:extLst>
          </p:cNvPr>
          <p:cNvCxnSpPr>
            <a:cxnSpLocks/>
          </p:cNvCxnSpPr>
          <p:nvPr/>
        </p:nvCxnSpPr>
        <p:spPr>
          <a:xfrm>
            <a:off x="2553340" y="5934495"/>
            <a:ext cx="3712378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8791D66-3849-900B-B05B-277C4D6A6851}"/>
              </a:ext>
            </a:extLst>
          </p:cNvPr>
          <p:cNvSpPr txBox="1"/>
          <p:nvPr/>
        </p:nvSpPr>
        <p:spPr>
          <a:xfrm>
            <a:off x="2385482" y="181188"/>
            <a:ext cx="419398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Vacuum pressure rise induced by e-cloud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9679BB-2CA0-FEA5-11EC-5FA821402160}"/>
              </a:ext>
            </a:extLst>
          </p:cNvPr>
          <p:cNvSpPr txBox="1"/>
          <p:nvPr/>
        </p:nvSpPr>
        <p:spPr>
          <a:xfrm>
            <a:off x="6265718" y="1193373"/>
            <a:ext cx="248350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A-line only operation</a:t>
            </a:r>
          </a:p>
          <a:p>
            <a:r>
              <a:rPr kumimoji="1" lang="en-US" altLang="ja-JP" dirty="0"/>
              <a:t>not so serious instability</a:t>
            </a:r>
          </a:p>
          <a:p>
            <a:r>
              <a:rPr kumimoji="1" lang="en-US" altLang="ja-JP" dirty="0"/>
              <a:t>no BLM failure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V-halo might grow</a:t>
            </a:r>
          </a:p>
          <a:p>
            <a:r>
              <a:rPr kumimoji="1" lang="en-US" altLang="ja-JP" dirty="0"/>
              <a:t>for vacuum rise shots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For A+B  operation,</a:t>
            </a:r>
          </a:p>
          <a:p>
            <a:r>
              <a:rPr kumimoji="1" lang="en-US" altLang="ja-JP" dirty="0"/>
              <a:t>vacuum rise shots </a:t>
            </a:r>
          </a:p>
          <a:p>
            <a:r>
              <a:rPr kumimoji="1" lang="en-US" altLang="ja-JP" dirty="0"/>
              <a:t>may induce</a:t>
            </a:r>
          </a:p>
          <a:p>
            <a:r>
              <a:rPr kumimoji="1" lang="en-US" altLang="ja-JP" dirty="0"/>
              <a:t>the B-line BLM failure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Further instability </a:t>
            </a:r>
            <a:br>
              <a:rPr kumimoji="1" lang="en-US" altLang="ja-JP" dirty="0"/>
            </a:br>
            <a:r>
              <a:rPr kumimoji="1" lang="en-US" altLang="ja-JP" dirty="0"/>
              <a:t>suppression effort might</a:t>
            </a:r>
          </a:p>
          <a:p>
            <a:r>
              <a:rPr kumimoji="1" lang="en-US" altLang="ja-JP" dirty="0"/>
              <a:t> be necessary </a:t>
            </a:r>
          </a:p>
          <a:p>
            <a:r>
              <a:rPr kumimoji="1" lang="en-US" altLang="ja-JP" dirty="0"/>
              <a:t>for the A+B operation</a:t>
            </a:r>
            <a:endParaRPr kumimoji="1" lang="ja-JP" altLang="en-US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6535B103-A841-5D90-68F0-274E756E9BD5}"/>
              </a:ext>
            </a:extLst>
          </p:cNvPr>
          <p:cNvCxnSpPr>
            <a:cxnSpLocks/>
          </p:cNvCxnSpPr>
          <p:nvPr/>
        </p:nvCxnSpPr>
        <p:spPr>
          <a:xfrm>
            <a:off x="2079171" y="2763982"/>
            <a:ext cx="4186547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8A6B899F-6348-D9F4-8AED-3274D6DE951E}"/>
              </a:ext>
            </a:extLst>
          </p:cNvPr>
          <p:cNvCxnSpPr>
            <a:cxnSpLocks/>
          </p:cNvCxnSpPr>
          <p:nvPr/>
        </p:nvCxnSpPr>
        <p:spPr>
          <a:xfrm>
            <a:off x="2079171" y="3014353"/>
            <a:ext cx="4186547" cy="0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6CAC41C-F7C6-C986-99E0-E185C81EB36B}"/>
              </a:ext>
            </a:extLst>
          </p:cNvPr>
          <p:cNvSpPr txBox="1"/>
          <p:nvPr/>
        </p:nvSpPr>
        <p:spPr>
          <a:xfrm>
            <a:off x="164480" y="2832083"/>
            <a:ext cx="1914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normal vacuum level</a:t>
            </a:r>
            <a:endParaRPr kumimoji="1" lang="ja-JP" altLang="en-US" sz="16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ADFD772-2FE6-3420-7365-418C50C14C53}"/>
              </a:ext>
            </a:extLst>
          </p:cNvPr>
          <p:cNvSpPr txBox="1"/>
          <p:nvPr/>
        </p:nvSpPr>
        <p:spPr>
          <a:xfrm>
            <a:off x="2566573" y="923504"/>
            <a:ext cx="1817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full scale 5.5 days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F7A7410-8824-21D4-4A79-540D8D7F0FFF}"/>
              </a:ext>
            </a:extLst>
          </p:cNvPr>
          <p:cNvSpPr txBox="1"/>
          <p:nvPr/>
        </p:nvSpPr>
        <p:spPr>
          <a:xfrm>
            <a:off x="631347" y="4276628"/>
            <a:ext cx="1516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5000shots=5.9h</a:t>
            </a:r>
          </a:p>
          <a:p>
            <a:r>
              <a:rPr kumimoji="1" lang="en-US" altLang="ja-JP" sz="1600" dirty="0"/>
              <a:t>one shot 4.24s</a:t>
            </a:r>
            <a:endParaRPr kumimoji="1" lang="ja-JP" altLang="en-US" sz="16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A3759B-D3FA-251E-82D9-9BBD59C29374}"/>
              </a:ext>
            </a:extLst>
          </p:cNvPr>
          <p:cNvSpPr txBox="1"/>
          <p:nvPr/>
        </p:nvSpPr>
        <p:spPr>
          <a:xfrm>
            <a:off x="521622" y="2582435"/>
            <a:ext cx="1418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threshold level</a:t>
            </a:r>
            <a:endParaRPr kumimoji="1" lang="ja-JP" altLang="en-US" sz="160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D008C74-4CBD-14D8-D2E5-FCC8FDDFC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6735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62A9F5E-6F13-B5D5-FDA5-1A2258736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68" y="1496699"/>
            <a:ext cx="4605907" cy="38703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051DAFF-2DD8-B33C-ED3B-CAFB550AA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675" y="1627984"/>
            <a:ext cx="4195307" cy="315236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79B902D-3A64-0E59-566F-F94FA706F12C}"/>
              </a:ext>
            </a:extLst>
          </p:cNvPr>
          <p:cNvSpPr txBox="1"/>
          <p:nvPr/>
        </p:nvSpPr>
        <p:spPr>
          <a:xfrm>
            <a:off x="5096610" y="5043923"/>
            <a:ext cx="3251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 </a:t>
            </a:r>
            <a:r>
              <a:rPr kumimoji="1" lang="en-US" altLang="ja-JP" dirty="0" err="1"/>
              <a:t>debunching</a:t>
            </a:r>
            <a:r>
              <a:rPr kumimoji="1" lang="en-US" altLang="ja-JP" dirty="0"/>
              <a:t> manipulation </a:t>
            </a:r>
            <a:br>
              <a:rPr kumimoji="1" lang="en-US" altLang="ja-JP" dirty="0"/>
            </a:br>
            <a:r>
              <a:rPr kumimoji="1" lang="en-US" altLang="ja-JP" dirty="0"/>
              <a:t>before slow extraction at 30GeV 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DDA87A-78D0-BA5E-E013-D4C26CD34425}"/>
              </a:ext>
            </a:extLst>
          </p:cNvPr>
          <p:cNvSpPr txBox="1"/>
          <p:nvPr/>
        </p:nvSpPr>
        <p:spPr>
          <a:xfrm>
            <a:off x="588930" y="588929"/>
            <a:ext cx="345209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J-PARC MR Slow Extraction Devices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3D9944-076D-71A6-EAE0-91C04BAE6CE5}"/>
              </a:ext>
            </a:extLst>
          </p:cNvPr>
          <p:cNvSpPr txBox="1"/>
          <p:nvPr/>
        </p:nvSpPr>
        <p:spPr>
          <a:xfrm>
            <a:off x="5402535" y="588929"/>
            <a:ext cx="261982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J-PARC MR Beam Bunches</a:t>
            </a:r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C6ED6DC-5B33-ECFF-4CB5-0C277A58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6508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4A5C7A8-ED4E-9110-07CF-C3728FB73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985" y="883001"/>
            <a:ext cx="3531910" cy="562751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D99EC4-8EA5-1CFF-D504-626AD0A0A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84" y="3076906"/>
            <a:ext cx="3277476" cy="46579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C1B8064-59EA-1C77-E46D-FA5870152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56" y="3571751"/>
            <a:ext cx="3277476" cy="195434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1617D8-D448-F365-4E72-E1AD3B4D304A}"/>
              </a:ext>
            </a:extLst>
          </p:cNvPr>
          <p:cNvSpPr txBox="1"/>
          <p:nvPr/>
        </p:nvSpPr>
        <p:spPr>
          <a:xfrm>
            <a:off x="7088132" y="219309"/>
            <a:ext cx="1830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IPAC2025, WEPM028</a:t>
            </a:r>
          </a:p>
          <a:p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kumimoji="1" lang="en-US" altLang="ja-JP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Tomizawa</a:t>
            </a:r>
            <a:r>
              <a:rPr kumimoji="1"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87E66B4-5F95-CC1F-ABCA-2C2EA308F06A}"/>
              </a:ext>
            </a:extLst>
          </p:cNvPr>
          <p:cNvSpPr txBox="1"/>
          <p:nvPr/>
        </p:nvSpPr>
        <p:spPr>
          <a:xfrm>
            <a:off x="492626" y="189608"/>
            <a:ext cx="661450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/>
              <a:t>Slippage change during </a:t>
            </a:r>
            <a:r>
              <a:rPr kumimoji="1" lang="en-US" altLang="ja-JP" sz="2000" dirty="0" err="1"/>
              <a:t>debunching</a:t>
            </a:r>
            <a:r>
              <a:rPr kumimoji="1" lang="en-US" altLang="ja-JP" sz="2000" dirty="0"/>
              <a:t> for instability suppression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CADB400-F993-7E09-E724-DCCDE52D8CB6}"/>
              </a:ext>
            </a:extLst>
          </p:cNvPr>
          <p:cNvSpPr txBox="1"/>
          <p:nvPr/>
        </p:nvSpPr>
        <p:spPr>
          <a:xfrm>
            <a:off x="189380" y="1899965"/>
            <a:ext cx="50086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J-PARC MR has an imaginary transition-</a:t>
            </a:r>
            <a:r>
              <a:rPr kumimoji="1" lang="en-US" altLang="ja-JP" dirty="0">
                <a:latin typeface="Symbol" pitchFamily="2" charset="2"/>
              </a:rPr>
              <a:t>g</a:t>
            </a:r>
            <a:r>
              <a:rPr kumimoji="1" lang="en-US" altLang="ja-JP" dirty="0"/>
              <a:t> lattice.</a:t>
            </a:r>
          </a:p>
          <a:p>
            <a:r>
              <a:rPr kumimoji="1" lang="en-US" altLang="ja-JP" dirty="0"/>
              <a:t>Momentum compaction factor</a:t>
            </a:r>
          </a:p>
          <a:p>
            <a:r>
              <a:rPr kumimoji="1" lang="en-US" altLang="ja-JP" dirty="0"/>
              <a:t>can be flexibly changed maintaining H and V tunes 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D57A64-9AF3-D2FA-E114-522122DC7B25}"/>
              </a:ext>
            </a:extLst>
          </p:cNvPr>
          <p:cNvSpPr txBox="1"/>
          <p:nvPr/>
        </p:nvSpPr>
        <p:spPr>
          <a:xfrm>
            <a:off x="316262" y="5795317"/>
            <a:ext cx="238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 beam test is planned.</a:t>
            </a:r>
            <a:endParaRPr kumimoji="1" lang="ja-JP" altLang="en-US"/>
          </a:p>
        </p:txBody>
      </p:sp>
      <p:sp>
        <p:nvSpPr>
          <p:cNvPr id="10" name="フレーム 9">
            <a:extLst>
              <a:ext uri="{FF2B5EF4-FFF2-40B4-BE49-F238E27FC236}">
                <a16:creationId xmlns:a16="http://schemas.microsoft.com/office/drawing/2014/main" id="{DAED5518-9121-0206-3350-DBD1E83348BA}"/>
              </a:ext>
            </a:extLst>
          </p:cNvPr>
          <p:cNvSpPr/>
          <p:nvPr/>
        </p:nvSpPr>
        <p:spPr>
          <a:xfrm>
            <a:off x="2508663" y="3598539"/>
            <a:ext cx="370114" cy="465791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731374A-5094-9DA2-F9B1-83BCB73AD40C}"/>
              </a:ext>
            </a:extLst>
          </p:cNvPr>
          <p:cNvSpPr txBox="1"/>
          <p:nvPr/>
        </p:nvSpPr>
        <p:spPr>
          <a:xfrm>
            <a:off x="2982664" y="4771494"/>
            <a:ext cx="5717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0</a:t>
            </a:r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B2FF1F-B962-721F-02C3-2700CA46C602}"/>
              </a:ext>
            </a:extLst>
          </p:cNvPr>
          <p:cNvSpPr txBox="1"/>
          <p:nvPr/>
        </p:nvSpPr>
        <p:spPr>
          <a:xfrm>
            <a:off x="189380" y="1143130"/>
            <a:ext cx="4718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|</a:t>
            </a:r>
            <a:r>
              <a:rPr kumimoji="1" lang="en-US" altLang="ja-JP" i="1" dirty="0">
                <a:latin typeface="Symbol" pitchFamily="2" charset="2"/>
              </a:rPr>
              <a:t>h</a:t>
            </a:r>
            <a:r>
              <a:rPr kumimoji="1" lang="en-US" altLang="ja-JP" dirty="0"/>
              <a:t>| enlarging during </a:t>
            </a:r>
            <a:r>
              <a:rPr kumimoji="1" lang="en-US" altLang="ja-JP" dirty="0" err="1"/>
              <a:t>debunching</a:t>
            </a:r>
            <a:endParaRPr kumimoji="1" lang="en-US" altLang="ja-JP" dirty="0"/>
          </a:p>
          <a:p>
            <a:r>
              <a:rPr kumimoji="1" lang="en-US" altLang="ja-JP" dirty="0"/>
              <a:t>is expected to suppress the microwave structure.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F2F551F-A1A3-7BC6-9EFF-F33FA0A7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8256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F53F0B0-EB6E-5147-A870-E4DA18E3B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82" r="4078" b="66732"/>
          <a:stretch/>
        </p:blipFill>
        <p:spPr>
          <a:xfrm>
            <a:off x="4357169" y="3512737"/>
            <a:ext cx="3927152" cy="227988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680E394-C599-BF49-BE81-2380EE4BBD4B}"/>
              </a:ext>
            </a:extLst>
          </p:cNvPr>
          <p:cNvSpPr txBox="1"/>
          <p:nvPr/>
        </p:nvSpPr>
        <p:spPr>
          <a:xfrm>
            <a:off x="3651807" y="2887774"/>
            <a:ext cx="129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by Y. Morita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8C36E6-B728-2B48-9789-E2F9398998F4}"/>
              </a:ext>
            </a:extLst>
          </p:cNvPr>
          <p:cNvSpPr txBox="1"/>
          <p:nvPr/>
        </p:nvSpPr>
        <p:spPr>
          <a:xfrm>
            <a:off x="2099558" y="221500"/>
            <a:ext cx="4004301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/>
              <a:t>VHF cavity for instability suppression</a:t>
            </a:r>
            <a:endParaRPr kumimoji="1" lang="ja-JP" altLang="en-US" sz="20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40F7EA-093D-B642-B440-A945B25852F3}"/>
              </a:ext>
            </a:extLst>
          </p:cNvPr>
          <p:cNvSpPr txBox="1"/>
          <p:nvPr/>
        </p:nvSpPr>
        <p:spPr>
          <a:xfrm>
            <a:off x="1335856" y="752211"/>
            <a:ext cx="628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Longitudinal emittance growth by VHF cavity phase modulation  </a:t>
            </a: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87DDEED-0DF8-904F-8528-3B42C4A09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852" y="1599229"/>
            <a:ext cx="3798277" cy="34164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B3858FF-B806-1E4D-9901-A59C37627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297" y="1940914"/>
            <a:ext cx="2113573" cy="37062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CBDF148-BA64-4B4D-B57B-9478E2EC13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7" y="3179885"/>
            <a:ext cx="2555770" cy="185384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BFEF5A3-3B07-8D4E-8EE2-A85830A8DF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7" y="4865700"/>
            <a:ext cx="2555770" cy="185384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E398D6E-C1D1-3747-8271-F05B2843A9E7}"/>
              </a:ext>
            </a:extLst>
          </p:cNvPr>
          <p:cNvSpPr txBox="1"/>
          <p:nvPr/>
        </p:nvSpPr>
        <p:spPr>
          <a:xfrm>
            <a:off x="1622212" y="2669336"/>
            <a:ext cx="2029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Simulation example</a:t>
            </a:r>
          </a:p>
          <a:p>
            <a:r>
              <a:rPr kumimoji="1" lang="ja-JP" altLang="en-US"/>
              <a:t>　　</a:t>
            </a:r>
            <a:r>
              <a:rPr kumimoji="1" lang="en-US" altLang="ja-JP" dirty="0"/>
              <a:t>〜P3</a:t>
            </a:r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7F3F5FC-1581-1547-A33A-8A897F3FA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9361" y="3179885"/>
            <a:ext cx="1905000" cy="3429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E491041-9038-1A4C-815D-D83E0D52398C}"/>
              </a:ext>
            </a:extLst>
          </p:cNvPr>
          <p:cNvSpPr txBox="1"/>
          <p:nvPr/>
        </p:nvSpPr>
        <p:spPr>
          <a:xfrm>
            <a:off x="2373922" y="3314878"/>
            <a:ext cx="99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w/o VHF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29BC593-3982-394B-AD56-3F80A12EFB3C}"/>
              </a:ext>
            </a:extLst>
          </p:cNvPr>
          <p:cNvSpPr txBox="1"/>
          <p:nvPr/>
        </p:nvSpPr>
        <p:spPr>
          <a:xfrm>
            <a:off x="2373922" y="4984058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w/  VHF</a:t>
            </a:r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7C694D6-6ED5-0749-AB03-1EC5CB447F5D}"/>
              </a:ext>
            </a:extLst>
          </p:cNvPr>
          <p:cNvSpPr txBox="1"/>
          <p:nvPr/>
        </p:nvSpPr>
        <p:spPr>
          <a:xfrm>
            <a:off x="1483904" y="2233198"/>
            <a:ext cx="551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Controllable emittance growth with uniform distribution </a:t>
            </a:r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6F766E1-7E87-A04F-96E2-9258ADF38BB9}"/>
              </a:ext>
            </a:extLst>
          </p:cNvPr>
          <p:cNvSpPr txBox="1"/>
          <p:nvPr/>
        </p:nvSpPr>
        <p:spPr>
          <a:xfrm>
            <a:off x="6187629" y="5500711"/>
            <a:ext cx="102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118MHz case</a:t>
            </a:r>
            <a:endParaRPr kumimoji="1" lang="ja-JP" altLang="en-US" sz="12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1AF57C2-7D4F-5B41-AB44-7FA77EFA00C3}"/>
              </a:ext>
            </a:extLst>
          </p:cNvPr>
          <p:cNvSpPr txBox="1"/>
          <p:nvPr/>
        </p:nvSpPr>
        <p:spPr>
          <a:xfrm>
            <a:off x="5492195" y="5863588"/>
            <a:ext cx="157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not yet funded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4708E96-D619-32BF-202B-C428EA330681}"/>
              </a:ext>
            </a:extLst>
          </p:cNvPr>
          <p:cNvSpPr txBox="1"/>
          <p:nvPr/>
        </p:nvSpPr>
        <p:spPr>
          <a:xfrm>
            <a:off x="5275242" y="6232920"/>
            <a:ext cx="2091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(large cost  〜2M$)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2C2B45-246E-A27E-C4E1-BD8467A632A5}"/>
              </a:ext>
            </a:extLst>
          </p:cNvPr>
          <p:cNvSpPr txBox="1"/>
          <p:nvPr/>
        </p:nvSpPr>
        <p:spPr>
          <a:xfrm>
            <a:off x="2848193" y="1073170"/>
            <a:ext cx="3259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Morita et al., JPS Conf. Proc. 33,011032(2021)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EDD3464-6CB0-110C-2E69-5CB2E7020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1422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5E5BE24-7503-629D-9433-975AD5994E2C}"/>
              </a:ext>
            </a:extLst>
          </p:cNvPr>
          <p:cNvSpPr txBox="1"/>
          <p:nvPr/>
        </p:nvSpPr>
        <p:spPr>
          <a:xfrm>
            <a:off x="2018676" y="6794034"/>
            <a:ext cx="511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Checking Analytical non-</a:t>
            </a:r>
            <a:r>
              <a:rPr kumimoji="1" lang="en-US" altLang="ja-JP" dirty="0" err="1">
                <a:solidFill>
                  <a:srgbClr val="FF0000"/>
                </a:solidFill>
              </a:rPr>
              <a:t>debunch</a:t>
            </a:r>
            <a:r>
              <a:rPr kumimoji="1" lang="en-US" altLang="ja-JP" dirty="0">
                <a:solidFill>
                  <a:srgbClr val="FF0000"/>
                </a:solidFill>
              </a:rPr>
              <a:t> simulation w/ 2</a:t>
            </a:r>
            <a:r>
              <a:rPr kumimoji="1" lang="en-US" altLang="ja-JP" baseline="30000" dirty="0">
                <a:solidFill>
                  <a:srgbClr val="FF0000"/>
                </a:solidFill>
              </a:rPr>
              <a:t>nd</a:t>
            </a:r>
            <a:r>
              <a:rPr kumimoji="1" lang="en-US" altLang="ja-JP" dirty="0">
                <a:solidFill>
                  <a:srgbClr val="FF0000"/>
                </a:solidFill>
              </a:rPr>
              <a:t> !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750B7DC-88A2-8DA5-263B-09F83643E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56"/>
          <a:stretch/>
        </p:blipFill>
        <p:spPr>
          <a:xfrm>
            <a:off x="256703" y="1858249"/>
            <a:ext cx="3493008" cy="349705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F4F1338-FC12-1F9E-9CD9-42A8E643B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5" t="7681" r="6889" b="3467"/>
          <a:stretch/>
        </p:blipFill>
        <p:spPr>
          <a:xfrm>
            <a:off x="4052717" y="831487"/>
            <a:ext cx="5111015" cy="333368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4B6C8B-ABE1-5152-051E-64648CAD9E3B}"/>
              </a:ext>
            </a:extLst>
          </p:cNvPr>
          <p:cNvSpPr txBox="1"/>
          <p:nvPr/>
        </p:nvSpPr>
        <p:spPr>
          <a:xfrm>
            <a:off x="7106296" y="748838"/>
            <a:ext cx="19117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wfm250221_00_ch1.trc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C1BA3FA-1B06-C81B-A150-9341A140642B}"/>
              </a:ext>
            </a:extLst>
          </p:cNvPr>
          <p:cNvSpPr txBox="1"/>
          <p:nvPr/>
        </p:nvSpPr>
        <p:spPr>
          <a:xfrm>
            <a:off x="545158" y="1793261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t=P3+0.5s</a:t>
            </a:r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1DA78A4-D187-448E-399F-1681E31D9931}"/>
              </a:ext>
            </a:extLst>
          </p:cNvPr>
          <p:cNvSpPr txBox="1"/>
          <p:nvPr/>
        </p:nvSpPr>
        <p:spPr>
          <a:xfrm>
            <a:off x="545157" y="3621076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t=P3+1.0s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00B1C2E-70BD-D1FB-F89D-34351757C43B}"/>
              </a:ext>
            </a:extLst>
          </p:cNvPr>
          <p:cNvSpPr txBox="1"/>
          <p:nvPr/>
        </p:nvSpPr>
        <p:spPr>
          <a:xfrm>
            <a:off x="54664" y="810129"/>
            <a:ext cx="38579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83kW 7.35x10^13ppp</a:t>
            </a:r>
          </a:p>
          <a:p>
            <a:r>
              <a:rPr kumimoji="1" lang="en-US" altLang="ja-JP" dirty="0"/>
              <a:t>Slow Extraction </a:t>
            </a:r>
          </a:p>
          <a:p>
            <a:r>
              <a:rPr kumimoji="1" lang="en-US" altLang="ja-JP" dirty="0"/>
              <a:t> (RF fundamental only, 2 step </a:t>
            </a:r>
            <a:r>
              <a:rPr kumimoji="1" lang="en-US" altLang="ja-JP" dirty="0" err="1"/>
              <a:t>debunch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EBF7D926-4C0D-4DED-2483-2778489B0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380" y="4544361"/>
            <a:ext cx="2798941" cy="201725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F4FF3C5-303A-8F61-157B-0086CE1858A7}"/>
              </a:ext>
            </a:extLst>
          </p:cNvPr>
          <p:cNvSpPr txBox="1"/>
          <p:nvPr/>
        </p:nvSpPr>
        <p:spPr>
          <a:xfrm>
            <a:off x="3832479" y="3606774"/>
            <a:ext cx="6206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P3+0s</a:t>
            </a:r>
            <a:endParaRPr kumimoji="1" lang="ja-JP" altLang="en-US" sz="14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E8B4F08-5B50-D5C9-2877-0C0F1C7A9C30}"/>
              </a:ext>
            </a:extLst>
          </p:cNvPr>
          <p:cNvSpPr txBox="1"/>
          <p:nvPr/>
        </p:nvSpPr>
        <p:spPr>
          <a:xfrm>
            <a:off x="3742077" y="2207965"/>
            <a:ext cx="7569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P3+0.5s</a:t>
            </a:r>
            <a:endParaRPr kumimoji="1" lang="ja-JP" altLang="en-US" sz="140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1B11E6C-FF7F-D5E4-9D29-F6428780FC8C}"/>
              </a:ext>
            </a:extLst>
          </p:cNvPr>
          <p:cNvSpPr txBox="1"/>
          <p:nvPr/>
        </p:nvSpPr>
        <p:spPr>
          <a:xfrm>
            <a:off x="3756375" y="893402"/>
            <a:ext cx="7569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P3+1.0s</a:t>
            </a:r>
            <a:endParaRPr kumimoji="1" lang="ja-JP" altLang="en-US" sz="1400"/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A8F127AA-5DAB-B7F2-C523-6BA8930FC7F2}"/>
              </a:ext>
            </a:extLst>
          </p:cNvPr>
          <p:cNvCxnSpPr>
            <a:cxnSpLocks/>
          </p:cNvCxnSpPr>
          <p:nvPr/>
        </p:nvCxnSpPr>
        <p:spPr>
          <a:xfrm flipV="1">
            <a:off x="6371113" y="5203364"/>
            <a:ext cx="0" cy="349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269965CC-0256-3FC6-9E5C-5A6E732C5BDE}"/>
              </a:ext>
            </a:extLst>
          </p:cNvPr>
          <p:cNvCxnSpPr>
            <a:cxnSpLocks/>
          </p:cNvCxnSpPr>
          <p:nvPr/>
        </p:nvCxnSpPr>
        <p:spPr>
          <a:xfrm flipV="1">
            <a:off x="6674120" y="5203364"/>
            <a:ext cx="0" cy="349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B53FF6B2-89B5-A6C3-2361-933492F12776}"/>
              </a:ext>
            </a:extLst>
          </p:cNvPr>
          <p:cNvCxnSpPr>
            <a:cxnSpLocks/>
          </p:cNvCxnSpPr>
          <p:nvPr/>
        </p:nvCxnSpPr>
        <p:spPr>
          <a:xfrm flipV="1">
            <a:off x="6997850" y="5552988"/>
            <a:ext cx="0" cy="349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36AB599-AE5A-17BB-4820-7EA0CD85A334}"/>
              </a:ext>
            </a:extLst>
          </p:cNvPr>
          <p:cNvSpPr txBox="1"/>
          <p:nvPr/>
        </p:nvSpPr>
        <p:spPr>
          <a:xfrm rot="16200000">
            <a:off x="6082484" y="5793607"/>
            <a:ext cx="55976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P3+0s</a:t>
            </a:r>
            <a:endParaRPr kumimoji="1" lang="ja-JP" altLang="en-US" sz="120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BC2D8B6-B5DB-4F3E-6873-B143AFF594AC}"/>
              </a:ext>
            </a:extLst>
          </p:cNvPr>
          <p:cNvSpPr txBox="1"/>
          <p:nvPr/>
        </p:nvSpPr>
        <p:spPr>
          <a:xfrm rot="16200000">
            <a:off x="6334602" y="5865403"/>
            <a:ext cx="67678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P3+0.5s</a:t>
            </a:r>
            <a:endParaRPr kumimoji="1" lang="ja-JP" altLang="en-US" sz="120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B6C8081-B2F1-2EAA-5E13-D51DBAD59626}"/>
              </a:ext>
            </a:extLst>
          </p:cNvPr>
          <p:cNvSpPr txBox="1"/>
          <p:nvPr/>
        </p:nvSpPr>
        <p:spPr>
          <a:xfrm rot="16200000">
            <a:off x="6672544" y="6055472"/>
            <a:ext cx="67678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P3+1.0s</a:t>
            </a:r>
            <a:endParaRPr kumimoji="1" lang="ja-JP" altLang="en-US" sz="120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0027E64-1FB2-6FD6-7C53-9AF2C256D362}"/>
              </a:ext>
            </a:extLst>
          </p:cNvPr>
          <p:cNvSpPr txBox="1"/>
          <p:nvPr/>
        </p:nvSpPr>
        <p:spPr>
          <a:xfrm>
            <a:off x="2309241" y="168411"/>
            <a:ext cx="366715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" altLang="ja-JP" sz="2400" dirty="0"/>
              <a:t>"</a:t>
            </a:r>
            <a:r>
              <a:rPr kumimoji="1" lang="en" altLang="ja-JP" sz="2400" dirty="0" err="1"/>
              <a:t>rebunching</a:t>
            </a:r>
            <a:r>
              <a:rPr kumimoji="1" lang="en" altLang="ja-JP" sz="2400" dirty="0"/>
              <a:t>" phenomenon </a:t>
            </a:r>
            <a:endParaRPr kumimoji="1" lang="ja-JP" altLang="en-US" sz="24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DC8AE47-B7F6-A8D2-221D-F440E9D81713}"/>
              </a:ext>
            </a:extLst>
          </p:cNvPr>
          <p:cNvSpPr txBox="1"/>
          <p:nvPr/>
        </p:nvSpPr>
        <p:spPr>
          <a:xfrm>
            <a:off x="434513" y="5638286"/>
            <a:ext cx="53087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Our spill monitor is insensitive to such a MHz structure.</a:t>
            </a:r>
          </a:p>
          <a:p>
            <a:r>
              <a:rPr kumimoji="1" lang="en-US" altLang="ja-JP" dirty="0"/>
              <a:t>The impact of the experiments should be carefully investigated.</a:t>
            </a:r>
            <a:endParaRPr lang="ja-JP" altLang="en-US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A611FFB0-4939-599D-E713-A0178D5D5A65}"/>
              </a:ext>
            </a:extLst>
          </p:cNvPr>
          <p:cNvCxnSpPr>
            <a:cxnSpLocks/>
          </p:cNvCxnSpPr>
          <p:nvPr/>
        </p:nvCxnSpPr>
        <p:spPr>
          <a:xfrm>
            <a:off x="513934" y="5160784"/>
            <a:ext cx="2784586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B3315E6-BC84-4698-54AC-4CC681666908}"/>
              </a:ext>
            </a:extLst>
          </p:cNvPr>
          <p:cNvSpPr txBox="1"/>
          <p:nvPr/>
        </p:nvSpPr>
        <p:spPr>
          <a:xfrm>
            <a:off x="1099956" y="4919558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one turn</a:t>
            </a:r>
            <a:endParaRPr kumimoji="1" lang="ja-JP" altLang="en-US" sz="1400"/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35028F07-CCFB-D95A-3429-0EEBDB4B8527}"/>
              </a:ext>
            </a:extLst>
          </p:cNvPr>
          <p:cNvCxnSpPr>
            <a:cxnSpLocks/>
          </p:cNvCxnSpPr>
          <p:nvPr/>
        </p:nvCxnSpPr>
        <p:spPr>
          <a:xfrm>
            <a:off x="4483605" y="4165175"/>
            <a:ext cx="4032469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8E5660F-B16C-AAD1-A9CD-A527C732AEFB}"/>
              </a:ext>
            </a:extLst>
          </p:cNvPr>
          <p:cNvSpPr txBox="1"/>
          <p:nvPr/>
        </p:nvSpPr>
        <p:spPr>
          <a:xfrm>
            <a:off x="6305959" y="4137351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one turn</a:t>
            </a:r>
            <a:endParaRPr kumimoji="1" lang="ja-JP" altLang="en-US" sz="14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886394-7C20-0250-FEF7-367D7DAA5D58}"/>
              </a:ext>
            </a:extLst>
          </p:cNvPr>
          <p:cNvSpPr txBox="1"/>
          <p:nvPr/>
        </p:nvSpPr>
        <p:spPr>
          <a:xfrm>
            <a:off x="5190718" y="612168"/>
            <a:ext cx="193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Wall current signal</a:t>
            </a:r>
            <a:endParaRPr kumimoji="1" lang="ja-JP" altLang="en-US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DB67924D-1788-0483-1602-491F118D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5771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58B7898-32B5-49F5-D879-AD8111423E3C}"/>
              </a:ext>
            </a:extLst>
          </p:cNvPr>
          <p:cNvSpPr txBox="1"/>
          <p:nvPr/>
        </p:nvSpPr>
        <p:spPr>
          <a:xfrm>
            <a:off x="3650715" y="555021"/>
            <a:ext cx="137396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/>
              <a:t>Summary</a:t>
            </a:r>
            <a:endParaRPr kumimoji="1" lang="ja-JP" altLang="en-US" sz="24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633A049-F416-C053-5249-25B1C4D84ED8}"/>
              </a:ext>
            </a:extLst>
          </p:cNvPr>
          <p:cNvSpPr txBox="1"/>
          <p:nvPr/>
        </p:nvSpPr>
        <p:spPr>
          <a:xfrm>
            <a:off x="1027753" y="1270832"/>
            <a:ext cx="747134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Beam instability during </a:t>
            </a:r>
            <a:r>
              <a:rPr kumimoji="1" lang="en-US" altLang="ja-JP" dirty="0" err="1"/>
              <a:t>debunching</a:t>
            </a:r>
            <a:r>
              <a:rPr kumimoji="1" lang="en-US" altLang="ja-JP" dirty="0"/>
              <a:t> is a major limiting factor</a:t>
            </a:r>
          </a:p>
          <a:p>
            <a:r>
              <a:rPr kumimoji="1" lang="en-US" altLang="ja-JP" dirty="0"/>
              <a:t>in increasing the J-PARC SX beam intensity.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RF phase offset injection into the RF bucket and 2-step </a:t>
            </a:r>
            <a:r>
              <a:rPr kumimoji="1" lang="en-US" altLang="ja-JP" dirty="0" err="1"/>
              <a:t>debunching</a:t>
            </a:r>
            <a:endParaRPr kumimoji="1" lang="en-US" altLang="ja-JP" dirty="0"/>
          </a:p>
          <a:p>
            <a:r>
              <a:rPr kumimoji="1" lang="en-US" altLang="ja-JP" dirty="0"/>
              <a:t>effectively suppress the beam instability.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 recent implementation of a 2nd RF system increased the beam power</a:t>
            </a:r>
          </a:p>
          <a:p>
            <a:r>
              <a:rPr kumimoji="1" lang="en-US" altLang="ja-JP" dirty="0"/>
              <a:t>from 82 kW to 92 kW (4.24 s cycle).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Further optimizations of the current RF manipulation scheme will be pursued.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Slippage factor modification and VHF cavity installation have been proposed</a:t>
            </a:r>
          </a:p>
          <a:p>
            <a:r>
              <a:rPr kumimoji="1" lang="en-US" altLang="ja-JP" dirty="0"/>
              <a:t>as future strategies to further suppress the instability.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  "</a:t>
            </a:r>
            <a:r>
              <a:rPr kumimoji="1" lang="en-US" altLang="ja-JP" dirty="0" err="1"/>
              <a:t>rebunching</a:t>
            </a:r>
            <a:r>
              <a:rPr kumimoji="1" lang="en-US" altLang="ja-JP" dirty="0"/>
              <a:t>" phenomenon and its impact on experiments</a:t>
            </a:r>
          </a:p>
          <a:p>
            <a:r>
              <a:rPr kumimoji="1" lang="en-US" altLang="ja-JP" dirty="0"/>
              <a:t>should be carefully investigated, and mitigation measures </a:t>
            </a:r>
            <a:br>
              <a:rPr kumimoji="1" lang="en-US" altLang="ja-JP" dirty="0"/>
            </a:br>
            <a:r>
              <a:rPr kumimoji="1" lang="en-US" altLang="ja-JP" dirty="0"/>
              <a:t>will be implemented if necessary.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F1F5012-B674-0904-6305-03114EDB6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6783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022EE88-175D-400E-E6D8-3E62F1E973FF}"/>
              </a:ext>
            </a:extLst>
          </p:cNvPr>
          <p:cNvSpPr txBox="1"/>
          <p:nvPr/>
        </p:nvSpPr>
        <p:spPr>
          <a:xfrm>
            <a:off x="1583548" y="371904"/>
            <a:ext cx="6246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Dipole Impedance and coasting beam threshold </a:t>
            </a:r>
            <a:endParaRPr kumimoji="1" lang="ja-JP" altLang="en-US" sz="24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03694D2-6721-FE25-65AA-85FA5261D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36" y="3674353"/>
            <a:ext cx="7844927" cy="2425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B243CB22-FD3E-AFB4-186F-D7594784574C}"/>
                  </a:ext>
                </a:extLst>
              </p:cNvPr>
              <p:cNvSpPr txBox="1"/>
              <p:nvPr/>
            </p:nvSpPr>
            <p:spPr>
              <a:xfrm>
                <a:off x="2300851" y="1149795"/>
                <a:ext cx="510368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/>
                  <a:t>Transverse coasting instability threshold (</a:t>
                </a:r>
                <a:r>
                  <a:rPr kumimoji="1" lang="en-US" altLang="ja-JP" sz="1600" dirty="0" err="1"/>
                  <a:t>K.Y.Ng</a:t>
                </a:r>
                <a:r>
                  <a:rPr kumimoji="1" lang="en-US" altLang="ja-JP" sz="1600" dirty="0"/>
                  <a:t> text) </a:t>
                </a:r>
              </a:p>
              <a:p>
                <a:r>
                  <a:rPr kumimoji="1" lang="en-US" altLang="ja-JP" sz="1600" dirty="0"/>
                  <a:t>|Z</a:t>
                </a:r>
                <a:r>
                  <a:rPr kumimoji="1" lang="en-US" altLang="ja-JP" sz="1600" baseline="-25000" dirty="0"/>
                  <a:t>1 </a:t>
                </a:r>
                <a:r>
                  <a:rPr kumimoji="1" lang="en-US" altLang="ja-JP" sz="1600" dirty="0"/>
                  <a:t>| </a:t>
                </a:r>
                <a14:m>
                  <m:oMath xmlns:m="http://schemas.openxmlformats.org/officeDocument/2006/math">
                    <m:r>
                      <a:rPr kumimoji="1" lang="en-US" altLang="ja-JP" sz="16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kumimoji="1" lang="en-US" altLang="ja-JP" sz="1600" dirty="0"/>
                  <a:t> 4</a:t>
                </a:r>
                <a:r>
                  <a:rPr kumimoji="1" lang="en-US" altLang="ja-JP" sz="1600" dirty="0">
                    <a:latin typeface="Symbol" pitchFamily="2" charset="2"/>
                  </a:rPr>
                  <a:t>pw</a:t>
                </a:r>
                <a:r>
                  <a:rPr kumimoji="1" lang="en-US" altLang="ja-JP" sz="1600" baseline="-25000" dirty="0">
                    <a:latin typeface="Symbol" pitchFamily="2" charset="2"/>
                  </a:rPr>
                  <a:t>b</a:t>
                </a:r>
                <a:r>
                  <a:rPr kumimoji="1" lang="en-US" altLang="ja-JP" sz="1600" dirty="0"/>
                  <a:t>E</a:t>
                </a:r>
                <a:r>
                  <a:rPr kumimoji="1" lang="en-US" altLang="ja-JP" sz="1600" baseline="-25000" dirty="0"/>
                  <a:t>0</a:t>
                </a:r>
                <a:r>
                  <a:rPr kumimoji="1" lang="en-US" altLang="ja-JP" sz="1600" dirty="0"/>
                  <a:t>/(3</a:t>
                </a:r>
                <a:r>
                  <a:rPr kumimoji="1" lang="en-US" altLang="ja-JP" sz="1600" baseline="30000" dirty="0"/>
                  <a:t>1/2</a:t>
                </a:r>
                <a:r>
                  <a:rPr kumimoji="1" lang="en-US" altLang="ja-JP" sz="1600" dirty="0"/>
                  <a:t> e I</a:t>
                </a:r>
                <a:r>
                  <a:rPr kumimoji="1" lang="en-US" altLang="ja-JP" sz="1600" baseline="-25000" dirty="0"/>
                  <a:t>0</a:t>
                </a:r>
                <a:r>
                  <a:rPr kumimoji="1" lang="en-US" altLang="ja-JP" sz="1600" dirty="0"/>
                  <a:t> c)|S</a:t>
                </a:r>
                <a:r>
                  <a:rPr kumimoji="1" lang="en-US" altLang="ja-JP" sz="1600" baseline="-25000" dirty="0">
                    <a:latin typeface="Symbol" pitchFamily="2" charset="2"/>
                  </a:rPr>
                  <a:t>b</a:t>
                </a:r>
                <a:r>
                  <a:rPr kumimoji="1" lang="en-US" altLang="ja-JP" sz="1600" dirty="0"/>
                  <a:t>| (</a:t>
                </a:r>
                <a:r>
                  <a:rPr kumimoji="1" lang="en-US" altLang="ja-JP" sz="1600" dirty="0" err="1">
                    <a:latin typeface="Symbol" pitchFamily="2" charset="2"/>
                  </a:rPr>
                  <a:t>d</a:t>
                </a:r>
                <a:r>
                  <a:rPr kumimoji="1" lang="en-US" altLang="ja-JP" sz="1600" dirty="0" err="1"/>
                  <a:t>p</a:t>
                </a:r>
                <a:r>
                  <a:rPr kumimoji="1" lang="en-US" altLang="ja-JP" sz="1600" dirty="0"/>
                  <a:t>/p)</a:t>
                </a:r>
                <a:r>
                  <a:rPr kumimoji="1" lang="en-US" altLang="ja-JP" sz="1600" baseline="-25000" dirty="0"/>
                  <a:t>FWHM</a:t>
                </a:r>
                <a:r>
                  <a:rPr kumimoji="1" lang="en-US" altLang="ja-JP" sz="1600" dirty="0"/>
                  <a:t> F</a:t>
                </a:r>
              </a:p>
              <a:p>
                <a:r>
                  <a:rPr kumimoji="1" lang="en-US" altLang="ja-JP" sz="1600" dirty="0"/>
                  <a:t>|S</a:t>
                </a:r>
                <a:r>
                  <a:rPr kumimoji="1" lang="en-US" altLang="ja-JP" sz="1600" baseline="-25000" dirty="0">
                    <a:latin typeface="Symbol" pitchFamily="2" charset="2"/>
                  </a:rPr>
                  <a:t>b</a:t>
                </a:r>
                <a:r>
                  <a:rPr kumimoji="1" lang="en-US" altLang="ja-JP" sz="1600" dirty="0"/>
                  <a:t>|=|Q’-(</a:t>
                </a:r>
                <a:r>
                  <a:rPr kumimoji="1" lang="en-US" altLang="ja-JP" sz="1600" dirty="0" err="1"/>
                  <a:t>n+</a:t>
                </a:r>
                <a:r>
                  <a:rPr kumimoji="1" lang="en-US" altLang="ja-JP" sz="1600" dirty="0" err="1">
                    <a:latin typeface="Symbol" pitchFamily="2" charset="2"/>
                  </a:rPr>
                  <a:t>n</a:t>
                </a:r>
                <a:r>
                  <a:rPr kumimoji="1" lang="en-US" altLang="ja-JP" sz="1600" baseline="-25000" dirty="0" err="1">
                    <a:latin typeface="Symbol" pitchFamily="2" charset="2"/>
                  </a:rPr>
                  <a:t>b</a:t>
                </a:r>
                <a:r>
                  <a:rPr kumimoji="1" lang="en-US" altLang="ja-JP" sz="1600" dirty="0"/>
                  <a:t>)</a:t>
                </a:r>
                <a:r>
                  <a:rPr kumimoji="1" lang="en-US" altLang="ja-JP" sz="1600" dirty="0">
                    <a:latin typeface="Symbol" pitchFamily="2" charset="2"/>
                  </a:rPr>
                  <a:t>h</a:t>
                </a:r>
                <a:r>
                  <a:rPr kumimoji="1" lang="en-US" altLang="ja-JP" sz="1600" dirty="0"/>
                  <a:t>|</a:t>
                </a:r>
              </a:p>
              <a:p>
                <a:r>
                  <a:rPr kumimoji="1" lang="en-US" altLang="ja-JP" sz="1600" dirty="0"/>
                  <a:t>F </a:t>
                </a:r>
                <a14:m>
                  <m:oMath xmlns:m="http://schemas.openxmlformats.org/officeDocument/2006/math">
                    <m:r>
                      <a:rPr kumimoji="1" lang="en-US" altLang="ja-JP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kumimoji="1" lang="en-US" altLang="ja-JP" sz="1600" dirty="0"/>
              </a:p>
              <a:p>
                <a:r>
                  <a:rPr kumimoji="1" lang="en-US" altLang="ja-JP" sz="1600" dirty="0" err="1">
                    <a:latin typeface="Symbol" pitchFamily="2" charset="2"/>
                  </a:rPr>
                  <a:t>n</a:t>
                </a:r>
                <a:r>
                  <a:rPr kumimoji="1" lang="en-US" altLang="ja-JP" sz="1600" baseline="-25000" dirty="0" err="1"/>
                  <a:t>x</a:t>
                </a:r>
                <a:r>
                  <a:rPr kumimoji="1" lang="en-US" altLang="ja-JP" sz="1600" dirty="0"/>
                  <a:t>=22.296, </a:t>
                </a:r>
                <a:r>
                  <a:rPr kumimoji="1" lang="en-US" altLang="ja-JP" sz="1600" dirty="0" err="1">
                    <a:latin typeface="Symbol" pitchFamily="2" charset="2"/>
                  </a:rPr>
                  <a:t>n</a:t>
                </a:r>
                <a:r>
                  <a:rPr kumimoji="1" lang="en-US" altLang="ja-JP" sz="1600" baseline="-25000" dirty="0" err="1"/>
                  <a:t>y</a:t>
                </a:r>
                <a:r>
                  <a:rPr kumimoji="1" lang="en-US" altLang="ja-JP" sz="1600" dirty="0"/>
                  <a:t>=20.808</a:t>
                </a:r>
              </a:p>
              <a:p>
                <a:r>
                  <a:rPr kumimoji="1" lang="en-US" altLang="ja-JP" sz="1600" dirty="0" err="1"/>
                  <a:t>Q’</a:t>
                </a:r>
                <a:r>
                  <a:rPr kumimoji="1" lang="en-US" altLang="ja-JP" sz="1600" baseline="-25000" dirty="0" err="1"/>
                  <a:t>x</a:t>
                </a:r>
                <a:r>
                  <a:rPr kumimoji="1" lang="en-US" altLang="ja-JP" sz="1600" dirty="0"/>
                  <a:t>=-5, </a:t>
                </a:r>
                <a:r>
                  <a:rPr kumimoji="1" lang="en-US" altLang="ja-JP" sz="1600" dirty="0" err="1"/>
                  <a:t>Q’</a:t>
                </a:r>
                <a:r>
                  <a:rPr kumimoji="1" lang="en-US" altLang="ja-JP" sz="1600" baseline="-25000" dirty="0" err="1"/>
                  <a:t>y</a:t>
                </a:r>
                <a:r>
                  <a:rPr kumimoji="1" lang="en-US" altLang="ja-JP" sz="1600" dirty="0"/>
                  <a:t>=-7</a:t>
                </a:r>
              </a:p>
              <a:p>
                <a:r>
                  <a:rPr kumimoji="1" lang="en-US" altLang="ja-JP" sz="1600" dirty="0">
                    <a:latin typeface="Symbol" pitchFamily="2" charset="2"/>
                  </a:rPr>
                  <a:t>h</a:t>
                </a:r>
                <a:r>
                  <a:rPr kumimoji="1" lang="en-US" altLang="ja-JP" sz="1600" dirty="0"/>
                  <a:t>=-0.00192</a:t>
                </a:r>
                <a:endParaRPr kumimoji="1" lang="ja-JP" altLang="en-US" sz="1600"/>
              </a:p>
              <a:p>
                <a:r>
                  <a:rPr kumimoji="1" lang="en-US" altLang="ja-JP" sz="1600" dirty="0"/>
                  <a:t>I</a:t>
                </a:r>
                <a:r>
                  <a:rPr kumimoji="1" lang="en-US" altLang="ja-JP" sz="1600" baseline="-25000" dirty="0"/>
                  <a:t>0</a:t>
                </a:r>
                <a:r>
                  <a:rPr kumimoji="1" lang="en-US" altLang="ja-JP" sz="1600" dirty="0"/>
                  <a:t> =3.72A  (see next page)</a:t>
                </a:r>
              </a:p>
              <a:p>
                <a:r>
                  <a:rPr kumimoji="1" lang="en-US" altLang="ja-JP" sz="1600" dirty="0"/>
                  <a:t>(</a:t>
                </a:r>
                <a:r>
                  <a:rPr kumimoji="1" lang="en-US" altLang="ja-JP" sz="1600" dirty="0" err="1">
                    <a:latin typeface="Symbol" pitchFamily="2" charset="2"/>
                  </a:rPr>
                  <a:t>d</a:t>
                </a:r>
                <a:r>
                  <a:rPr kumimoji="1" lang="en-US" altLang="ja-JP" sz="1600" dirty="0" err="1"/>
                  <a:t>p</a:t>
                </a:r>
                <a:r>
                  <a:rPr kumimoji="1" lang="en-US" altLang="ja-JP" sz="1600" dirty="0"/>
                  <a:t>/p)</a:t>
                </a:r>
                <a:r>
                  <a:rPr kumimoji="1" lang="en-US" altLang="ja-JP" sz="1600" baseline="-25000" dirty="0"/>
                  <a:t>FWHM</a:t>
                </a:r>
                <a:r>
                  <a:rPr kumimoji="1" lang="en-US" altLang="ja-JP" sz="1600" dirty="0"/>
                  <a:t> =0.0009697 (see next page)</a:t>
                </a: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B243CB22-FD3E-AFB4-186F-D75947845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851" y="1149795"/>
                <a:ext cx="5103688" cy="2308324"/>
              </a:xfrm>
              <a:prstGeom prst="rect">
                <a:avLst/>
              </a:prstGeom>
              <a:blipFill>
                <a:blip r:embed="rId3"/>
                <a:stretch>
                  <a:fillRect l="-495" t="-546" b="-21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9BF9258-3A8D-310C-59F7-EA53543F8C64}"/>
              </a:ext>
            </a:extLst>
          </p:cNvPr>
          <p:cNvSpPr txBox="1"/>
          <p:nvPr/>
        </p:nvSpPr>
        <p:spPr>
          <a:xfrm>
            <a:off x="7404539" y="0"/>
            <a:ext cx="17394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wakefittest05_01.wls</a:t>
            </a:r>
          </a:p>
        </p:txBody>
      </p:sp>
      <p:sp>
        <p:nvSpPr>
          <p:cNvPr id="8" name="四角形吹き出し 7">
            <a:extLst>
              <a:ext uri="{FF2B5EF4-FFF2-40B4-BE49-F238E27FC236}">
                <a16:creationId xmlns:a16="http://schemas.microsoft.com/office/drawing/2014/main" id="{9512B05B-4C58-52CA-B9E6-D1ABCBEE3003}"/>
              </a:ext>
            </a:extLst>
          </p:cNvPr>
          <p:cNvSpPr/>
          <p:nvPr/>
        </p:nvSpPr>
        <p:spPr>
          <a:xfrm>
            <a:off x="1583548" y="5087007"/>
            <a:ext cx="854852" cy="280655"/>
          </a:xfrm>
          <a:prstGeom prst="wedgeRectCallout">
            <a:avLst>
              <a:gd name="adj1" fmla="val 60727"/>
              <a:gd name="adj2" fmla="val -11351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n= -1273</a:t>
            </a:r>
            <a:endParaRPr kumimoji="1" lang="ja-JP" altLang="en-US" sz="1400"/>
          </a:p>
        </p:txBody>
      </p:sp>
      <p:sp>
        <p:nvSpPr>
          <p:cNvPr id="9" name="四角形吹き出し 8">
            <a:extLst>
              <a:ext uri="{FF2B5EF4-FFF2-40B4-BE49-F238E27FC236}">
                <a16:creationId xmlns:a16="http://schemas.microsoft.com/office/drawing/2014/main" id="{9FD6B898-8A04-ED9C-88B1-15664B9DB26E}"/>
              </a:ext>
            </a:extLst>
          </p:cNvPr>
          <p:cNvSpPr/>
          <p:nvPr/>
        </p:nvSpPr>
        <p:spPr>
          <a:xfrm>
            <a:off x="5498652" y="5059169"/>
            <a:ext cx="854852" cy="280655"/>
          </a:xfrm>
          <a:prstGeom prst="wedgeRectCallout">
            <a:avLst>
              <a:gd name="adj1" fmla="val 53350"/>
              <a:gd name="adj2" fmla="val -13223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n= -1265</a:t>
            </a:r>
            <a:endParaRPr kumimoji="1" lang="ja-JP" altLang="en-US" sz="14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CFBC947-BA6E-1F21-1CAB-B082B302EC72}"/>
              </a:ext>
            </a:extLst>
          </p:cNvPr>
          <p:cNvSpPr txBox="1"/>
          <p:nvPr/>
        </p:nvSpPr>
        <p:spPr>
          <a:xfrm>
            <a:off x="2300851" y="6121597"/>
            <a:ext cx="355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 The impedance is above threshold!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19BB58A-E0A6-F1B4-8CBD-3C88551E8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7582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6F6D45B-E535-8816-58E0-DAABB24D8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850" y="2787650"/>
            <a:ext cx="4178300" cy="128270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DDF5068-E9A8-59E6-04CA-5225E6A45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9984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A842402-C9E0-88D3-778A-A681BB8AB492}"/>
              </a:ext>
            </a:extLst>
          </p:cNvPr>
          <p:cNvSpPr txBox="1"/>
          <p:nvPr/>
        </p:nvSpPr>
        <p:spPr>
          <a:xfrm>
            <a:off x="2250916" y="277515"/>
            <a:ext cx="417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J-PARC SX operation history</a:t>
            </a:r>
            <a:endParaRPr kumimoji="1" lang="ja-JP" altLang="en-US" sz="280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847D22B-6CDC-880F-BAF4-A4D27DA73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102" y="1161088"/>
            <a:ext cx="5599647" cy="503523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8132C02-0430-0D3F-081A-47EF51CEA658}"/>
              </a:ext>
            </a:extLst>
          </p:cNvPr>
          <p:cNvSpPr txBox="1"/>
          <p:nvPr/>
        </p:nvSpPr>
        <p:spPr>
          <a:xfrm>
            <a:off x="7028334" y="1180286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92kW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C02C70-0EBA-B821-C9FE-4BC421FA6D1E}"/>
              </a:ext>
            </a:extLst>
          </p:cNvPr>
          <p:cNvSpPr txBox="1"/>
          <p:nvPr/>
        </p:nvSpPr>
        <p:spPr>
          <a:xfrm>
            <a:off x="6986206" y="2791772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8.1x10</a:t>
            </a:r>
            <a:r>
              <a:rPr kumimoji="1" lang="en-US" altLang="ja-JP" b="1" baseline="30000" dirty="0"/>
              <a:t>13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ppp</a:t>
            </a:r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EDF807-2643-5E43-2FE5-25158B95587F}"/>
              </a:ext>
            </a:extLst>
          </p:cNvPr>
          <p:cNvSpPr txBox="1"/>
          <p:nvPr/>
        </p:nvSpPr>
        <p:spPr>
          <a:xfrm>
            <a:off x="6863950" y="4231164"/>
            <a:ext cx="196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〜3.3x10</a:t>
            </a:r>
            <a:r>
              <a:rPr kumimoji="1" lang="en-US" altLang="ja-JP" b="1" baseline="30000" dirty="0"/>
              <a:t>20 </a:t>
            </a:r>
            <a:r>
              <a:rPr kumimoji="1" lang="en-US" altLang="ja-JP" dirty="0"/>
              <a:t>protons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DD65E03-0215-A9BA-CA38-C340805C2927}"/>
              </a:ext>
            </a:extLst>
          </p:cNvPr>
          <p:cNvSpPr txBox="1"/>
          <p:nvPr/>
        </p:nvSpPr>
        <p:spPr>
          <a:xfrm>
            <a:off x="6925077" y="505158"/>
            <a:ext cx="1838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Current 30GeV SX</a:t>
            </a:r>
          </a:p>
          <a:p>
            <a:r>
              <a:rPr kumimoji="1" lang="en-US" altLang="ja-JP" dirty="0"/>
              <a:t>4.24s cycle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894BF4C-5111-25D7-5B59-04B063027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465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03EC6CD-B813-5C41-B175-4B496189379D}"/>
              </a:ext>
            </a:extLst>
          </p:cNvPr>
          <p:cNvSpPr txBox="1"/>
          <p:nvPr/>
        </p:nvSpPr>
        <p:spPr>
          <a:xfrm>
            <a:off x="1988157" y="110308"/>
            <a:ext cx="4600105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/>
              <a:t>Beam Instability during </a:t>
            </a:r>
            <a:r>
              <a:rPr kumimoji="1" lang="en-US" altLang="ja-JP" sz="2400" dirty="0" err="1"/>
              <a:t>debunching</a:t>
            </a:r>
            <a:endParaRPr kumimoji="1" lang="ja-JP" altLang="en-US" sz="240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E7128C7-D559-A64C-A627-453D55E59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6" y="3985016"/>
            <a:ext cx="2855909" cy="253671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4E408CF-3755-DE48-A1C9-E4C15653C8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55" t="48360"/>
          <a:stretch/>
        </p:blipFill>
        <p:spPr>
          <a:xfrm>
            <a:off x="3018683" y="4320455"/>
            <a:ext cx="2779716" cy="154647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C21EB30-D852-9244-882D-63A4141F4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26" y="1604625"/>
            <a:ext cx="2591900" cy="206861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8453E02-1B49-1840-8D01-033F629C6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887" y="1564479"/>
            <a:ext cx="2762586" cy="219272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86630F5-7AA7-7B47-B2F2-F3AA7CE98E3F}"/>
              </a:ext>
            </a:extLst>
          </p:cNvPr>
          <p:cNvSpPr txBox="1"/>
          <p:nvPr/>
        </p:nvSpPr>
        <p:spPr>
          <a:xfrm>
            <a:off x="249828" y="866944"/>
            <a:ext cx="526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Abort destination</a:t>
            </a:r>
            <a:r>
              <a:rPr lang="en-US" altLang="ja-JP" dirty="0"/>
              <a:t>,  60kW</a:t>
            </a:r>
            <a:r>
              <a:rPr lang="ja-JP" altLang="en-US"/>
              <a:t>　</a:t>
            </a:r>
            <a:r>
              <a:rPr lang="en-US" altLang="ja-JP" dirty="0" err="1"/>
              <a:t>debunch</a:t>
            </a:r>
            <a:r>
              <a:rPr lang="en-US" altLang="ja-JP" dirty="0"/>
              <a:t> , </a:t>
            </a:r>
            <a:r>
              <a:rPr lang="ja-JP" altLang="en-US"/>
              <a:t> </a:t>
            </a:r>
            <a:r>
              <a:rPr lang="en-US" altLang="ja-JP" dirty="0"/>
              <a:t>RF offset 65deg</a:t>
            </a:r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8218CDC-5BC0-334A-9F8A-6CCE09B8F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345" y="4448428"/>
            <a:ext cx="3192655" cy="185031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E8C0B46D-B9E8-0F4E-AA81-38ECE504A7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4829" y="4668450"/>
            <a:ext cx="806450" cy="705137"/>
          </a:xfrm>
          <a:prstGeom prst="rect">
            <a:avLst/>
          </a:prstGeom>
        </p:spPr>
      </p:pic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23B883FD-7041-3C43-A6C4-FA7B003A055A}"/>
              </a:ext>
            </a:extLst>
          </p:cNvPr>
          <p:cNvCxnSpPr/>
          <p:nvPr/>
        </p:nvCxnSpPr>
        <p:spPr>
          <a:xfrm>
            <a:off x="5969034" y="729574"/>
            <a:ext cx="0" cy="325544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F4BC72BD-6CE2-8C4C-9606-A7C2BF30DE94}"/>
              </a:ext>
            </a:extLst>
          </p:cNvPr>
          <p:cNvCxnSpPr>
            <a:cxnSpLocks/>
          </p:cNvCxnSpPr>
          <p:nvPr/>
        </p:nvCxnSpPr>
        <p:spPr>
          <a:xfrm flipV="1">
            <a:off x="5969034" y="3985016"/>
            <a:ext cx="3087688" cy="880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四角形吹き出し 25">
            <a:extLst>
              <a:ext uri="{FF2B5EF4-FFF2-40B4-BE49-F238E27FC236}">
                <a16:creationId xmlns:a16="http://schemas.microsoft.com/office/drawing/2014/main" id="{6FCBBD75-5E44-7846-BCF5-6A9D997D6D8D}"/>
              </a:ext>
            </a:extLst>
          </p:cNvPr>
          <p:cNvSpPr/>
          <p:nvPr/>
        </p:nvSpPr>
        <p:spPr>
          <a:xfrm>
            <a:off x="3777197" y="2165519"/>
            <a:ext cx="794803" cy="256227"/>
          </a:xfrm>
          <a:prstGeom prst="wedgeRectCallout">
            <a:avLst>
              <a:gd name="adj1" fmla="val 115473"/>
              <a:gd name="adj2" fmla="val 89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E-cloud</a:t>
            </a:r>
            <a:endParaRPr kumimoji="1" lang="ja-JP" altLang="en-US" sz="1400"/>
          </a:p>
        </p:txBody>
      </p:sp>
      <p:sp>
        <p:nvSpPr>
          <p:cNvPr id="27" name="四角形吹き出し 26">
            <a:extLst>
              <a:ext uri="{FF2B5EF4-FFF2-40B4-BE49-F238E27FC236}">
                <a16:creationId xmlns:a16="http://schemas.microsoft.com/office/drawing/2014/main" id="{9ADB7336-79B7-384C-921F-4738BF1FAD94}"/>
              </a:ext>
            </a:extLst>
          </p:cNvPr>
          <p:cNvSpPr/>
          <p:nvPr/>
        </p:nvSpPr>
        <p:spPr>
          <a:xfrm>
            <a:off x="1540565" y="2882347"/>
            <a:ext cx="1154181" cy="177444"/>
          </a:xfrm>
          <a:prstGeom prst="wedgeRectCallout">
            <a:avLst>
              <a:gd name="adj1" fmla="val -80006"/>
              <a:gd name="adj2" fmla="val -72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V-oscillation</a:t>
            </a:r>
            <a:endParaRPr kumimoji="1" lang="ja-JP" altLang="en-US" sz="1400"/>
          </a:p>
        </p:txBody>
      </p:sp>
      <p:sp>
        <p:nvSpPr>
          <p:cNvPr id="28" name="四角形吹き出し 27">
            <a:extLst>
              <a:ext uri="{FF2B5EF4-FFF2-40B4-BE49-F238E27FC236}">
                <a16:creationId xmlns:a16="http://schemas.microsoft.com/office/drawing/2014/main" id="{FDDAF47C-9CAF-E244-89FC-18F4A9DED5C2}"/>
              </a:ext>
            </a:extLst>
          </p:cNvPr>
          <p:cNvSpPr/>
          <p:nvPr/>
        </p:nvSpPr>
        <p:spPr>
          <a:xfrm>
            <a:off x="1535051" y="2283693"/>
            <a:ext cx="1154181" cy="177444"/>
          </a:xfrm>
          <a:prstGeom prst="wedgeRectCallout">
            <a:avLst>
              <a:gd name="adj1" fmla="val -80006"/>
              <a:gd name="adj2" fmla="val -72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H-oscillation</a:t>
            </a:r>
            <a:endParaRPr kumimoji="1" lang="ja-JP" altLang="en-US" sz="1400"/>
          </a:p>
        </p:txBody>
      </p:sp>
      <p:sp>
        <p:nvSpPr>
          <p:cNvPr id="29" name="四角形吹き出し 28">
            <a:extLst>
              <a:ext uri="{FF2B5EF4-FFF2-40B4-BE49-F238E27FC236}">
                <a16:creationId xmlns:a16="http://schemas.microsoft.com/office/drawing/2014/main" id="{CE780A89-45ED-1A4E-A2E2-84294AE54993}"/>
              </a:ext>
            </a:extLst>
          </p:cNvPr>
          <p:cNvSpPr/>
          <p:nvPr/>
        </p:nvSpPr>
        <p:spPr>
          <a:xfrm>
            <a:off x="692745" y="4746274"/>
            <a:ext cx="1684612" cy="204687"/>
          </a:xfrm>
          <a:prstGeom prst="wedgeRectCallout">
            <a:avLst>
              <a:gd name="adj1" fmla="val -46376"/>
              <a:gd name="adj2" fmla="val 3156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 err="1"/>
              <a:t>Debunch</a:t>
            </a:r>
            <a:r>
              <a:rPr lang="en-US" altLang="ja-JP" sz="1400" dirty="0"/>
              <a:t> beam Loss </a:t>
            </a:r>
            <a:endParaRPr kumimoji="1" lang="ja-JP" altLang="en-US" sz="1400"/>
          </a:p>
        </p:txBody>
      </p:sp>
      <p:sp>
        <p:nvSpPr>
          <p:cNvPr id="30" name="四角形吹き出し 29">
            <a:extLst>
              <a:ext uri="{FF2B5EF4-FFF2-40B4-BE49-F238E27FC236}">
                <a16:creationId xmlns:a16="http://schemas.microsoft.com/office/drawing/2014/main" id="{AEA61258-D9E0-854B-A712-DB88579922F0}"/>
              </a:ext>
            </a:extLst>
          </p:cNvPr>
          <p:cNvSpPr/>
          <p:nvPr/>
        </p:nvSpPr>
        <p:spPr>
          <a:xfrm>
            <a:off x="3692735" y="5014619"/>
            <a:ext cx="1818533" cy="208721"/>
          </a:xfrm>
          <a:prstGeom prst="wedgeRectCallout">
            <a:avLst>
              <a:gd name="adj1" fmla="val -8719"/>
              <a:gd name="adj2" fmla="val 1787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Microwave structure</a:t>
            </a:r>
            <a:endParaRPr kumimoji="1" lang="ja-JP" altLang="en-US" sz="1400"/>
          </a:p>
        </p:txBody>
      </p:sp>
      <p:sp>
        <p:nvSpPr>
          <p:cNvPr id="32" name="四角形吹き出し 31">
            <a:extLst>
              <a:ext uri="{FF2B5EF4-FFF2-40B4-BE49-F238E27FC236}">
                <a16:creationId xmlns:a16="http://schemas.microsoft.com/office/drawing/2014/main" id="{93566348-9CD7-A345-B289-92BBED441C04}"/>
              </a:ext>
            </a:extLst>
          </p:cNvPr>
          <p:cNvSpPr/>
          <p:nvPr/>
        </p:nvSpPr>
        <p:spPr>
          <a:xfrm>
            <a:off x="7169979" y="4755244"/>
            <a:ext cx="1886743" cy="186745"/>
          </a:xfrm>
          <a:prstGeom prst="wedgeRectCallout">
            <a:avLst>
              <a:gd name="adj1" fmla="val -25305"/>
              <a:gd name="adj2" fmla="val 847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ESS, SMS vacuum rise</a:t>
            </a:r>
            <a:endParaRPr kumimoji="1" lang="ja-JP" altLang="en-US" sz="1400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F583B465-CE91-4E49-9FFF-AD0C32A90E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0123" y="1197192"/>
            <a:ext cx="2591901" cy="391799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813496A-D17F-BE4E-8F8D-63EB6CFA8352}"/>
              </a:ext>
            </a:extLst>
          </p:cNvPr>
          <p:cNvSpPr txBox="1"/>
          <p:nvPr/>
        </p:nvSpPr>
        <p:spPr>
          <a:xfrm>
            <a:off x="7848871" y="4987165"/>
            <a:ext cx="756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ESS OFF</a:t>
            </a:r>
            <a:endParaRPr kumimoji="1" lang="ja-JP" altLang="en-US" sz="140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8BE2A5-5360-2E43-B878-AC2A0F25877F}"/>
              </a:ext>
            </a:extLst>
          </p:cNvPr>
          <p:cNvSpPr txBox="1"/>
          <p:nvPr/>
        </p:nvSpPr>
        <p:spPr>
          <a:xfrm>
            <a:off x="1413058" y="541741"/>
            <a:ext cx="6040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Currently Limiting SX beam intensity  (large beam loss for SX) 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2F93255-8F12-E046-BA09-4430C8F316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6019" y="2020545"/>
            <a:ext cx="1479756" cy="18345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4C42EE7-A37A-F641-AB30-00D297E42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627"/>
          <a:stretch/>
        </p:blipFill>
        <p:spPr>
          <a:xfrm>
            <a:off x="6083226" y="1997837"/>
            <a:ext cx="1473680" cy="185725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132C61C-0B6A-464F-A6B7-AD579F1B506D}"/>
              </a:ext>
            </a:extLst>
          </p:cNvPr>
          <p:cNvSpPr txBox="1"/>
          <p:nvPr/>
        </p:nvSpPr>
        <p:spPr>
          <a:xfrm>
            <a:off x="6276782" y="1609760"/>
            <a:ext cx="948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w/Insta.</a:t>
            </a:r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6939257-5E88-2B4F-BBBB-B5992D53A588}"/>
              </a:ext>
            </a:extLst>
          </p:cNvPr>
          <p:cNvSpPr txBox="1"/>
          <p:nvPr/>
        </p:nvSpPr>
        <p:spPr>
          <a:xfrm>
            <a:off x="7679544" y="1615427"/>
            <a:ext cx="1172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w/o  Insta.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8AF15BF-40EE-5B48-9A99-151879B19F60}"/>
              </a:ext>
            </a:extLst>
          </p:cNvPr>
          <p:cNvSpPr txBox="1"/>
          <p:nvPr/>
        </p:nvSpPr>
        <p:spPr>
          <a:xfrm>
            <a:off x="7067888" y="1408484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56kW </a:t>
            </a:r>
            <a:endParaRPr kumimoji="1" lang="ja-JP" altLang="en-US" sz="140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EA6FEAD-B492-864B-ADC5-63E91C2E98D1}"/>
              </a:ext>
            </a:extLst>
          </p:cNvPr>
          <p:cNvSpPr txBox="1"/>
          <p:nvPr/>
        </p:nvSpPr>
        <p:spPr>
          <a:xfrm>
            <a:off x="7656209" y="3716596"/>
            <a:ext cx="1561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53deg 17kV@80ms</a:t>
            </a:r>
            <a:endParaRPr kumimoji="1" lang="ja-JP" altLang="en-US" sz="120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0FFCC1F-624B-E44F-8F96-AA31AA9C674F}"/>
              </a:ext>
            </a:extLst>
          </p:cNvPr>
          <p:cNvSpPr txBox="1"/>
          <p:nvPr/>
        </p:nvSpPr>
        <p:spPr>
          <a:xfrm>
            <a:off x="6064097" y="3701273"/>
            <a:ext cx="1561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50deg 0kV @0ms</a:t>
            </a:r>
            <a:endParaRPr kumimoji="1" lang="ja-JP" altLang="en-US" sz="120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EE3C564-7815-3141-9232-E43CEC46F977}"/>
              </a:ext>
            </a:extLst>
          </p:cNvPr>
          <p:cNvSpPr/>
          <p:nvPr/>
        </p:nvSpPr>
        <p:spPr>
          <a:xfrm>
            <a:off x="8437170" y="2394636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800" dirty="0"/>
              <a:t>run86</a:t>
            </a:r>
          </a:p>
          <a:p>
            <a:r>
              <a:rPr kumimoji="1" lang="en-US" altLang="ja-JP" sz="800" dirty="0"/>
              <a:t>#67145</a:t>
            </a:r>
            <a:endParaRPr lang="ja-JP" altLang="en-US" sz="800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0DFA64B6-4CB1-8F47-8596-20C34C0D1D9B}"/>
              </a:ext>
            </a:extLst>
          </p:cNvPr>
          <p:cNvSpPr/>
          <p:nvPr/>
        </p:nvSpPr>
        <p:spPr>
          <a:xfrm>
            <a:off x="6865873" y="2406210"/>
            <a:ext cx="492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800" dirty="0"/>
              <a:t>run86</a:t>
            </a:r>
          </a:p>
          <a:p>
            <a:r>
              <a:rPr kumimoji="1" lang="en-US" altLang="ja-JP" sz="800" dirty="0"/>
              <a:t>#67143</a:t>
            </a:r>
            <a:endParaRPr lang="ja-JP" altLang="en-US" sz="800"/>
          </a:p>
        </p:txBody>
      </p:sp>
      <p:sp>
        <p:nvSpPr>
          <p:cNvPr id="41" name="四角形吹き出し 40">
            <a:extLst>
              <a:ext uri="{FF2B5EF4-FFF2-40B4-BE49-F238E27FC236}">
                <a16:creationId xmlns:a16="http://schemas.microsoft.com/office/drawing/2014/main" id="{E084FF86-63BC-6E49-8459-D10195E00546}"/>
              </a:ext>
            </a:extLst>
          </p:cNvPr>
          <p:cNvSpPr/>
          <p:nvPr/>
        </p:nvSpPr>
        <p:spPr>
          <a:xfrm>
            <a:off x="6186690" y="976710"/>
            <a:ext cx="1966272" cy="259566"/>
          </a:xfrm>
          <a:prstGeom prst="wedgeRectCallout">
            <a:avLst>
              <a:gd name="adj1" fmla="val -31256"/>
              <a:gd name="adj2" fmla="val 1866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/>
              <a:t>H, V beam size growth</a:t>
            </a:r>
            <a:endParaRPr kumimoji="1" lang="ja-JP" altLang="en-US" sz="140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BFA8E94-4781-5447-BCF8-0D9657143E34}"/>
              </a:ext>
            </a:extLst>
          </p:cNvPr>
          <p:cNvSpPr txBox="1"/>
          <p:nvPr/>
        </p:nvSpPr>
        <p:spPr>
          <a:xfrm>
            <a:off x="6845058" y="2736242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56kW </a:t>
            </a:r>
            <a:endParaRPr kumimoji="1" lang="ja-JP" altLang="en-US" sz="140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0276236-419A-4542-BDAF-B58A6CC9EA67}"/>
              </a:ext>
            </a:extLst>
          </p:cNvPr>
          <p:cNvSpPr txBox="1"/>
          <p:nvPr/>
        </p:nvSpPr>
        <p:spPr>
          <a:xfrm>
            <a:off x="8334651" y="2745144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56kW </a:t>
            </a:r>
            <a:endParaRPr kumimoji="1" lang="ja-JP" altLang="en-US" sz="14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3ADD027-6CCC-B146-909A-6746A30407BC}"/>
              </a:ext>
            </a:extLst>
          </p:cNvPr>
          <p:cNvSpPr txBox="1"/>
          <p:nvPr/>
        </p:nvSpPr>
        <p:spPr>
          <a:xfrm>
            <a:off x="6626571" y="4267225"/>
            <a:ext cx="2220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occurs in the whole MR ring</a:t>
            </a:r>
            <a:endParaRPr kumimoji="1" lang="ja-JP" altLang="en-US" sz="140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700DC07-A846-5C47-8478-D978DE70842A}"/>
              </a:ext>
            </a:extLst>
          </p:cNvPr>
          <p:cNvSpPr txBox="1"/>
          <p:nvPr/>
        </p:nvSpPr>
        <p:spPr>
          <a:xfrm>
            <a:off x="3442360" y="3963830"/>
            <a:ext cx="218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Wall Current Monitor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53DDB0-2795-90A2-EFAE-01BC1E0040DD}"/>
              </a:ext>
            </a:extLst>
          </p:cNvPr>
          <p:cNvSpPr txBox="1"/>
          <p:nvPr/>
        </p:nvSpPr>
        <p:spPr>
          <a:xfrm>
            <a:off x="930398" y="3800350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BLM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4341F41-A99B-A7E3-C1EB-7A98A1DC7048}"/>
              </a:ext>
            </a:extLst>
          </p:cNvPr>
          <p:cNvSpPr txBox="1"/>
          <p:nvPr/>
        </p:nvSpPr>
        <p:spPr>
          <a:xfrm>
            <a:off x="651842" y="1210477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BPM </a:t>
            </a:r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0B18218-2783-AE55-3779-CE0FFC2D6FAD}"/>
              </a:ext>
            </a:extLst>
          </p:cNvPr>
          <p:cNvSpPr txBox="1"/>
          <p:nvPr/>
        </p:nvSpPr>
        <p:spPr>
          <a:xfrm>
            <a:off x="4519236" y="1232936"/>
            <a:ext cx="128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EC monitor </a:t>
            </a:r>
            <a:endParaRPr kumimoji="1" lang="ja-JP" altLang="en-US"/>
          </a:p>
        </p:txBody>
      </p:sp>
      <p:sp>
        <p:nvSpPr>
          <p:cNvPr id="20" name="スライド番号プレースホルダー 19">
            <a:extLst>
              <a:ext uri="{FF2B5EF4-FFF2-40B4-BE49-F238E27FC236}">
                <a16:creationId xmlns:a16="http://schemas.microsoft.com/office/drawing/2014/main" id="{E6FD1ED7-AD2E-B1EA-A072-91712F89C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6518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42C119-4D4A-A19F-E1B8-164F14D5A325}"/>
              </a:ext>
            </a:extLst>
          </p:cNvPr>
          <p:cNvSpPr txBox="1"/>
          <p:nvPr/>
        </p:nvSpPr>
        <p:spPr>
          <a:xfrm>
            <a:off x="0" y="1862827"/>
            <a:ext cx="878496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dirty="0">
                <a:solidFill>
                  <a:srgbClr val="FF0000"/>
                </a:solidFill>
              </a:rPr>
              <a:t>A longitudinal microwave structure </a:t>
            </a:r>
            <a:r>
              <a:rPr kumimoji="1" lang="en-US" altLang="ja-JP" dirty="0"/>
              <a:t>during </a:t>
            </a:r>
            <a:r>
              <a:rPr kumimoji="1" lang="en-US" altLang="ja-JP" dirty="0" err="1"/>
              <a:t>debunching</a:t>
            </a:r>
            <a:r>
              <a:rPr kumimoji="1" lang="en-US" altLang="ja-JP" dirty="0"/>
              <a:t> is generated</a:t>
            </a:r>
            <a:br>
              <a:rPr kumimoji="1" lang="en-US" altLang="ja-JP" dirty="0"/>
            </a:br>
            <a:r>
              <a:rPr kumimoji="1" lang="en-US" altLang="ja-JP" dirty="0"/>
              <a:t>  by longitudinal impedances Z</a:t>
            </a:r>
            <a:r>
              <a:rPr kumimoji="1" lang="en-US" altLang="ja-JP" b="1" baseline="-25000" dirty="0"/>
              <a:t>L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pPr marL="342900" indent="-342900">
              <a:buAutoNum type="arabicPeriod" startAt="2"/>
            </a:pPr>
            <a:r>
              <a:rPr kumimoji="1" lang="en-US" altLang="ja-JP" dirty="0"/>
              <a:t>The microwave structure enhances </a:t>
            </a:r>
            <a:r>
              <a:rPr kumimoji="1" lang="en-US" altLang="ja-JP" dirty="0">
                <a:solidFill>
                  <a:srgbClr val="FF0000"/>
                </a:solidFill>
              </a:rPr>
              <a:t>the electron cloud generation </a:t>
            </a:r>
            <a:r>
              <a:rPr kumimoji="1" lang="en-US" altLang="ja-JP" dirty="0"/>
              <a:t>(</a:t>
            </a:r>
            <a:r>
              <a:rPr kumimoji="1" lang="en-US" altLang="ja-JP" dirty="0" err="1"/>
              <a:t>multipactor</a:t>
            </a:r>
            <a:r>
              <a:rPr kumimoji="1" lang="en-US" altLang="ja-JP" dirty="0"/>
              <a:t> process) </a:t>
            </a:r>
          </a:p>
          <a:p>
            <a:pPr marL="342900" indent="-342900">
              <a:buAutoNum type="arabicPeriod" startAt="2"/>
            </a:pPr>
            <a:endParaRPr kumimoji="1" lang="en-US" altLang="ja-JP" dirty="0"/>
          </a:p>
          <a:p>
            <a:pPr marL="342900" indent="-342900">
              <a:buAutoNum type="arabicPeriod" startAt="2"/>
            </a:pPr>
            <a:endParaRPr kumimoji="1" lang="en-US" altLang="ja-JP" dirty="0"/>
          </a:p>
          <a:p>
            <a:pPr marL="342900" indent="-342900">
              <a:buAutoNum type="arabicPeriod" startAt="2"/>
            </a:pPr>
            <a:r>
              <a:rPr kumimoji="1" lang="en-US" altLang="ja-JP" dirty="0"/>
              <a:t>Proton beam oscillates transversely by interaction with the electron cloud.</a:t>
            </a:r>
          </a:p>
          <a:p>
            <a:r>
              <a:rPr kumimoji="1" lang="en-US" altLang="ja-JP" dirty="0"/>
              <a:t>        -&gt; results in </a:t>
            </a:r>
            <a:r>
              <a:rPr kumimoji="1" lang="en-US" altLang="ja-JP" dirty="0">
                <a:solidFill>
                  <a:srgbClr val="FF0000"/>
                </a:solidFill>
              </a:rPr>
              <a:t>the transverse instability and beam loss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1C15D25-16EC-80CE-9639-3C6B1EDDB0B2}"/>
              </a:ext>
            </a:extLst>
          </p:cNvPr>
          <p:cNvSpPr txBox="1"/>
          <p:nvPr/>
        </p:nvSpPr>
        <p:spPr>
          <a:xfrm>
            <a:off x="1433748" y="567369"/>
            <a:ext cx="614007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ja-JP" sz="2400" dirty="0"/>
              <a:t>The </a:t>
            </a:r>
            <a:r>
              <a:rPr kumimoji="1" lang="en-US" altLang="ja-JP" sz="2400" dirty="0" err="1"/>
              <a:t>Debunch</a:t>
            </a:r>
            <a:r>
              <a:rPr kumimoji="1" lang="en-US" altLang="ja-JP" sz="2400" dirty="0"/>
              <a:t> Instability Mechanism Estimation</a:t>
            </a:r>
            <a:endParaRPr lang="ja-JP" altLang="en-US" sz="2400"/>
          </a:p>
        </p:txBody>
      </p:sp>
      <p:sp>
        <p:nvSpPr>
          <p:cNvPr id="7" name="下矢印 6">
            <a:extLst>
              <a:ext uri="{FF2B5EF4-FFF2-40B4-BE49-F238E27FC236}">
                <a16:creationId xmlns:a16="http://schemas.microsoft.com/office/drawing/2014/main" id="{76A069BA-051B-C806-DEA4-E647811A042A}"/>
              </a:ext>
            </a:extLst>
          </p:cNvPr>
          <p:cNvSpPr/>
          <p:nvPr/>
        </p:nvSpPr>
        <p:spPr>
          <a:xfrm>
            <a:off x="3685847" y="2478819"/>
            <a:ext cx="484632" cy="51954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下矢印 7">
            <a:extLst>
              <a:ext uri="{FF2B5EF4-FFF2-40B4-BE49-F238E27FC236}">
                <a16:creationId xmlns:a16="http://schemas.microsoft.com/office/drawing/2014/main" id="{361FE2BA-AAB8-7AAF-0637-FF28F67F425B}"/>
              </a:ext>
            </a:extLst>
          </p:cNvPr>
          <p:cNvSpPr/>
          <p:nvPr/>
        </p:nvSpPr>
        <p:spPr>
          <a:xfrm>
            <a:off x="3676816" y="3318889"/>
            <a:ext cx="484632" cy="51954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CA205AA-71B9-D39D-E7B1-8091D0B4F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7396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4901C11-7CD5-944D-8A5A-50BC1633D3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199"/>
          <a:stretch/>
        </p:blipFill>
        <p:spPr>
          <a:xfrm>
            <a:off x="383140" y="522764"/>
            <a:ext cx="3366052" cy="220184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8946600-918E-A749-8F23-9E020471FD42}"/>
              </a:ext>
            </a:extLst>
          </p:cNvPr>
          <p:cNvSpPr/>
          <p:nvPr/>
        </p:nvSpPr>
        <p:spPr>
          <a:xfrm>
            <a:off x="124402" y="2707474"/>
            <a:ext cx="42000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1000" kern="100" dirty="0"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Bruce Yee-Rendon et. al,  </a:t>
            </a:r>
            <a:r>
              <a:rPr lang="en-US" altLang="ja-JP" sz="1000" kern="100" dirty="0">
                <a:latin typeface="Times" pitchFamily="2" charset="0"/>
                <a:ea typeface="ＭＳ 明朝" panose="02020609040205080304" pitchFamily="49" charset="-128"/>
                <a:cs typeface="Times New Roman" panose="02020603050405020304" pitchFamily="18" charset="0"/>
              </a:rPr>
              <a:t>Journal of Physics: Conf. Series 874(2017)012065</a:t>
            </a:r>
            <a:endParaRPr lang="ja-JP" altLang="ja-JP" sz="1000" kern="100">
              <a:latin typeface="Times" pitchFamily="2" charset="0"/>
              <a:ea typeface="ＭＳ 明朝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46DDD4-91A8-C746-98F6-56AEE31988D5}"/>
              </a:ext>
            </a:extLst>
          </p:cNvPr>
          <p:cNvSpPr txBox="1"/>
          <p:nvPr/>
        </p:nvSpPr>
        <p:spPr>
          <a:xfrm>
            <a:off x="305268" y="174664"/>
            <a:ext cx="361047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e-cloud simulation by B. Yee-Rendon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0171C36-B174-4042-9BE9-0E817F6641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254"/>
          <a:stretch/>
        </p:blipFill>
        <p:spPr>
          <a:xfrm>
            <a:off x="3931896" y="729484"/>
            <a:ext cx="3976099" cy="316937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2D34318-E470-E843-8689-B34E7EA175BB}"/>
              </a:ext>
            </a:extLst>
          </p:cNvPr>
          <p:cNvSpPr txBox="1"/>
          <p:nvPr/>
        </p:nvSpPr>
        <p:spPr>
          <a:xfrm>
            <a:off x="4324434" y="176612"/>
            <a:ext cx="379091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Measured Beams Time Structure (FCT)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CE6094F-AFDD-8144-AE5C-DCAE27171C8A}"/>
              </a:ext>
            </a:extLst>
          </p:cNvPr>
          <p:cNvSpPr txBox="1"/>
          <p:nvPr/>
        </p:nvSpPr>
        <p:spPr>
          <a:xfrm>
            <a:off x="7621967" y="1111195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e-cloud seen</a:t>
            </a:r>
            <a:endParaRPr kumimoji="1" lang="ja-JP" altLang="en-US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950629B0-40A9-1842-88CB-521E67750FE7}"/>
              </a:ext>
            </a:extLst>
          </p:cNvPr>
          <p:cNvCxnSpPr>
            <a:cxnSpLocks/>
          </p:cNvCxnSpPr>
          <p:nvPr/>
        </p:nvCxnSpPr>
        <p:spPr>
          <a:xfrm flipH="1">
            <a:off x="5801793" y="1323633"/>
            <a:ext cx="1820174" cy="65781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>
            <a:extLst>
              <a:ext uri="{FF2B5EF4-FFF2-40B4-BE49-F238E27FC236}">
                <a16:creationId xmlns:a16="http://schemas.microsoft.com/office/drawing/2014/main" id="{C7643F64-8033-9940-A68A-4A6220CE0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058" y="3870699"/>
            <a:ext cx="3058344" cy="23027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F1AE1E6-E426-EC4E-B5AF-3DB4CA1D2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933" y="4101538"/>
            <a:ext cx="2489517" cy="32641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7E03FF5-9952-974B-9664-650DAFE695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3245" y="1179072"/>
            <a:ext cx="1314680" cy="301455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D78391D-9C09-A84C-B8D5-246DDC66C692}"/>
              </a:ext>
            </a:extLst>
          </p:cNvPr>
          <p:cNvSpPr txBox="1"/>
          <p:nvPr/>
        </p:nvSpPr>
        <p:spPr>
          <a:xfrm>
            <a:off x="7211090" y="2819489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e-cloud not seen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7F9A66F-DBE6-EA9C-D7B8-EC82B03127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0764"/>
          <a:stretch/>
        </p:blipFill>
        <p:spPr>
          <a:xfrm>
            <a:off x="187803" y="3692021"/>
            <a:ext cx="3295141" cy="2634516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AADC684-9716-EC95-09B7-B7B641E58BED}"/>
              </a:ext>
            </a:extLst>
          </p:cNvPr>
          <p:cNvSpPr/>
          <p:nvPr/>
        </p:nvSpPr>
        <p:spPr>
          <a:xfrm>
            <a:off x="3263147" y="5138050"/>
            <a:ext cx="58808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The e-cloud/FCT measurements and the simulations indicate that</a:t>
            </a:r>
          </a:p>
          <a:p>
            <a:r>
              <a:rPr kumimoji="1" lang="en-US" altLang="ja-JP" sz="1600" dirty="0">
                <a:solidFill>
                  <a:srgbClr val="FF0000"/>
                </a:solidFill>
              </a:rPr>
              <a:t>e-cloud is strongly  built up </a:t>
            </a:r>
          </a:p>
          <a:p>
            <a:r>
              <a:rPr kumimoji="1" lang="en-US" altLang="ja-JP" sz="1600" dirty="0">
                <a:solidFill>
                  <a:srgbClr val="FF0000"/>
                </a:solidFill>
              </a:rPr>
              <a:t>by longitudinal 30-50MHz beam time structure.</a:t>
            </a:r>
          </a:p>
          <a:p>
            <a:endParaRPr kumimoji="1" lang="en-US" altLang="ja-JP" sz="1600" dirty="0">
              <a:solidFill>
                <a:srgbClr val="FF0000"/>
              </a:solidFill>
            </a:endParaRPr>
          </a:p>
          <a:p>
            <a:r>
              <a:rPr kumimoji="1" lang="en-US" altLang="ja-JP" sz="1600" dirty="0">
                <a:solidFill>
                  <a:srgbClr val="FF0000"/>
                </a:solidFill>
              </a:rPr>
              <a:t>Evidence to explain the assumed mechanism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111C12B-AFE6-DF1A-F7DB-257A1EE75B7A}"/>
              </a:ext>
            </a:extLst>
          </p:cNvPr>
          <p:cNvSpPr txBox="1"/>
          <p:nvPr/>
        </p:nvSpPr>
        <p:spPr>
          <a:xfrm>
            <a:off x="871789" y="3429000"/>
            <a:ext cx="230652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1-D e-cloud simulation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02FE0B5-7059-7BF0-4A6E-86A5CBE8E530}"/>
              </a:ext>
            </a:extLst>
          </p:cNvPr>
          <p:cNvSpPr txBox="1"/>
          <p:nvPr/>
        </p:nvSpPr>
        <p:spPr>
          <a:xfrm>
            <a:off x="1971622" y="3989679"/>
            <a:ext cx="14363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dirty="0"/>
              <a:t>6x10^13 </a:t>
            </a:r>
            <a:r>
              <a:rPr kumimoji="1" lang="en-US" altLang="ja-JP" sz="1400" dirty="0" err="1"/>
              <a:t>ppp</a:t>
            </a:r>
            <a:endParaRPr lang="ja-JP" altLang="en-US" sz="14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602B8A0-40B9-CF69-F160-0738231142AE}"/>
              </a:ext>
            </a:extLst>
          </p:cNvPr>
          <p:cNvSpPr txBox="1"/>
          <p:nvPr/>
        </p:nvSpPr>
        <p:spPr>
          <a:xfrm>
            <a:off x="1052385" y="6196736"/>
            <a:ext cx="20275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kumimoji="1" lang="en-US" altLang="ja-JP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Tomizawa</a:t>
            </a:r>
            <a:r>
              <a:rPr kumimoji="1" lang="en-US" altLang="ja-JP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Ecloud2022</a:t>
            </a:r>
            <a:endParaRPr kumimoji="1" lang="ja-JP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C900288-AEB4-6683-27A7-8E44F34D35DF}"/>
              </a:ext>
            </a:extLst>
          </p:cNvPr>
          <p:cNvSpPr txBox="1"/>
          <p:nvPr/>
        </p:nvSpPr>
        <p:spPr>
          <a:xfrm>
            <a:off x="575508" y="3072712"/>
            <a:ext cx="2905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>
                <a:solidFill>
                  <a:srgbClr val="FF0000"/>
                </a:solidFill>
              </a:rPr>
              <a:t>Multipactor</a:t>
            </a:r>
            <a:r>
              <a:rPr kumimoji="1" lang="en-US" altLang="ja-JP" sz="1400" dirty="0">
                <a:solidFill>
                  <a:srgbClr val="FF0000"/>
                </a:solidFill>
              </a:rPr>
              <a:t> condition around 40MHz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18" name="スライド番号プレースホルダー 17">
            <a:extLst>
              <a:ext uri="{FF2B5EF4-FFF2-40B4-BE49-F238E27FC236}">
                <a16:creationId xmlns:a16="http://schemas.microsoft.com/office/drawing/2014/main" id="{0BE04306-5939-2CBF-7462-66FBEDFAC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9518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53CCD7A-B027-F9D0-0AD3-13D55E775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890" y="331191"/>
            <a:ext cx="4191000" cy="20955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B270568-45A5-1AC1-15E7-869A11464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890" y="4522191"/>
            <a:ext cx="4191000" cy="20955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EF2CEB5-BF70-B06A-0AE0-CA8A185C6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890" y="2426691"/>
            <a:ext cx="4191000" cy="20955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556AD39-34C7-FE45-2B65-9A8E42A7A1AC}"/>
              </a:ext>
            </a:extLst>
          </p:cNvPr>
          <p:cNvSpPr txBox="1"/>
          <p:nvPr/>
        </p:nvSpPr>
        <p:spPr>
          <a:xfrm>
            <a:off x="394721" y="28808"/>
            <a:ext cx="4149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Fundamental  and second </a:t>
            </a:r>
            <a:r>
              <a:rPr kumimoji="1" lang="en-US" altLang="ja-JP" dirty="0" err="1"/>
              <a:t>RF+Phase</a:t>
            </a:r>
            <a:r>
              <a:rPr kumimoji="1" lang="en-US" altLang="ja-JP" dirty="0"/>
              <a:t> offset</a:t>
            </a:r>
          </a:p>
          <a:p>
            <a:r>
              <a:rPr kumimoji="1" lang="en-US" altLang="ja-JP" dirty="0"/>
              <a:t>one step </a:t>
            </a:r>
            <a:r>
              <a:rPr kumimoji="1" lang="en-US" altLang="ja-JP" dirty="0" err="1"/>
              <a:t>debunch</a:t>
            </a:r>
            <a:r>
              <a:rPr kumimoji="1" lang="en-US" altLang="ja-JP" dirty="0"/>
              <a:t> 94 kW  </a:t>
            </a:r>
            <a:endParaRPr kumimoji="1" lang="ja-JP" altLang="en-US" sz="140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F5D510B-A95F-1F2A-1735-403B0BC6B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0" y="1836705"/>
            <a:ext cx="4416579" cy="110414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0690697-FBA1-5C8B-785A-2D48963B30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053"/>
          <a:stretch/>
        </p:blipFill>
        <p:spPr>
          <a:xfrm>
            <a:off x="59713" y="2955080"/>
            <a:ext cx="4375398" cy="100518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245EF8B-AC56-A65C-2B4D-74E4691475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3" y="877461"/>
            <a:ext cx="4391998" cy="1098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2FC5E3C-F7B6-79CA-B798-340571BD18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3246" y="4194149"/>
            <a:ext cx="2258036" cy="2506172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5F90590-4595-906D-0D90-C6E35EE5C60F}"/>
              </a:ext>
            </a:extLst>
          </p:cNvPr>
          <p:cNvSpPr txBox="1"/>
          <p:nvPr/>
        </p:nvSpPr>
        <p:spPr>
          <a:xfrm>
            <a:off x="5262393" y="608190"/>
            <a:ext cx="525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FCT</a:t>
            </a:r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93F09F0-A734-FBAE-876E-B7F3BBE2B1E1}"/>
              </a:ext>
            </a:extLst>
          </p:cNvPr>
          <p:cNvSpPr txBox="1"/>
          <p:nvPr/>
        </p:nvSpPr>
        <p:spPr>
          <a:xfrm>
            <a:off x="5262393" y="2974498"/>
            <a:ext cx="41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EC</a:t>
            </a:r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C3C8D76-FEAE-25AE-B8BB-9A932E6F5D8B}"/>
              </a:ext>
            </a:extLst>
          </p:cNvPr>
          <p:cNvSpPr txBox="1"/>
          <p:nvPr/>
        </p:nvSpPr>
        <p:spPr>
          <a:xfrm>
            <a:off x="5162109" y="4742039"/>
            <a:ext cx="1762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BPM (Up-Down) 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88369DC-1630-6AF9-972A-0DE9180C9897}"/>
              </a:ext>
            </a:extLst>
          </p:cNvPr>
          <p:cNvSpPr txBox="1"/>
          <p:nvPr/>
        </p:nvSpPr>
        <p:spPr>
          <a:xfrm>
            <a:off x="7063645" y="4778454"/>
            <a:ext cx="1726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10MHz LPF, 4taps FIR</a:t>
            </a:r>
            <a:endParaRPr kumimoji="1" lang="ja-JP" altLang="en-US" sz="14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6E98F9B-3FED-8996-913F-00CF99D1D4EF}"/>
              </a:ext>
            </a:extLst>
          </p:cNvPr>
          <p:cNvSpPr txBox="1"/>
          <p:nvPr/>
        </p:nvSpPr>
        <p:spPr>
          <a:xfrm>
            <a:off x="1221813" y="1194275"/>
            <a:ext cx="525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FCT</a:t>
            </a:r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389125B-1FE3-75A7-1A2E-FFF5B1309850}"/>
              </a:ext>
            </a:extLst>
          </p:cNvPr>
          <p:cNvSpPr txBox="1"/>
          <p:nvPr/>
        </p:nvSpPr>
        <p:spPr>
          <a:xfrm>
            <a:off x="1221813" y="2284607"/>
            <a:ext cx="41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EC</a:t>
            </a:r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2B12864-B389-EEEB-C9C6-9D10ACADEC3A}"/>
              </a:ext>
            </a:extLst>
          </p:cNvPr>
          <p:cNvSpPr txBox="1"/>
          <p:nvPr/>
        </p:nvSpPr>
        <p:spPr>
          <a:xfrm>
            <a:off x="394721" y="3073914"/>
            <a:ext cx="2104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BPM Up-Down </a:t>
            </a:r>
            <a:r>
              <a:rPr kumimoji="1" lang="en-US" altLang="ja-JP" sz="1400" dirty="0" err="1"/>
              <a:t>diffrerence</a:t>
            </a:r>
            <a:endParaRPr kumimoji="1" lang="ja-JP" altLang="en-US" sz="1400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33B6F05A-74A1-B383-FA42-7593619AA3C3}"/>
              </a:ext>
            </a:extLst>
          </p:cNvPr>
          <p:cNvCxnSpPr/>
          <p:nvPr/>
        </p:nvCxnSpPr>
        <p:spPr>
          <a:xfrm>
            <a:off x="2348280" y="1160854"/>
            <a:ext cx="0" cy="261683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1B44C53-070A-99D1-D0E5-61AF82CD7863}"/>
              </a:ext>
            </a:extLst>
          </p:cNvPr>
          <p:cNvSpPr txBox="1"/>
          <p:nvPr/>
        </p:nvSpPr>
        <p:spPr>
          <a:xfrm>
            <a:off x="59713" y="628227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RF OFF (P3)</a:t>
            </a:r>
            <a:endParaRPr kumimoji="1" lang="ja-JP" altLang="en-US" sz="120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CA858FB5-21F4-F859-6ACC-35AF09D9C3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4856" y="2974498"/>
            <a:ext cx="857250" cy="127000"/>
          </a:xfrm>
          <a:prstGeom prst="rect">
            <a:avLst/>
          </a:prstGeom>
        </p:spPr>
      </p:pic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E9FF3036-559E-899B-EE29-BD6DE6C6BB64}"/>
              </a:ext>
            </a:extLst>
          </p:cNvPr>
          <p:cNvCxnSpPr>
            <a:cxnSpLocks/>
          </p:cNvCxnSpPr>
          <p:nvPr/>
        </p:nvCxnSpPr>
        <p:spPr>
          <a:xfrm>
            <a:off x="347325" y="1127311"/>
            <a:ext cx="4014781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22B0FE8-0768-29E6-3E8B-AED714681BCF}"/>
              </a:ext>
            </a:extLst>
          </p:cNvPr>
          <p:cNvSpPr txBox="1"/>
          <p:nvPr/>
        </p:nvSpPr>
        <p:spPr>
          <a:xfrm>
            <a:off x="3137800" y="871316"/>
            <a:ext cx="604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100ms</a:t>
            </a:r>
            <a:endParaRPr kumimoji="1" lang="ja-JP" altLang="en-US" sz="1200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269E2110-3A6D-B89A-655B-03282D107288}"/>
              </a:ext>
            </a:extLst>
          </p:cNvPr>
          <p:cNvCxnSpPr>
            <a:cxnSpLocks/>
          </p:cNvCxnSpPr>
          <p:nvPr/>
        </p:nvCxnSpPr>
        <p:spPr>
          <a:xfrm>
            <a:off x="347325" y="871316"/>
            <a:ext cx="0" cy="2733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F2BE4EBF-66F4-C652-4D16-5740903C8C40}"/>
              </a:ext>
            </a:extLst>
          </p:cNvPr>
          <p:cNvCxnSpPr>
            <a:cxnSpLocks/>
          </p:cNvCxnSpPr>
          <p:nvPr/>
        </p:nvCxnSpPr>
        <p:spPr>
          <a:xfrm>
            <a:off x="5056254" y="331191"/>
            <a:ext cx="3734018" cy="20782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9B70450-0BDC-9A08-1871-E9421994DC93}"/>
              </a:ext>
            </a:extLst>
          </p:cNvPr>
          <p:cNvSpPr txBox="1"/>
          <p:nvPr/>
        </p:nvSpPr>
        <p:spPr>
          <a:xfrm>
            <a:off x="6058800" y="74928"/>
            <a:ext cx="125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One turn (5.2</a:t>
            </a:r>
            <a:r>
              <a:rPr kumimoji="1" lang="en-US" altLang="ja-JP" sz="1200" dirty="0">
                <a:latin typeface="Symbol" pitchFamily="2" charset="2"/>
              </a:rPr>
              <a:t>m</a:t>
            </a:r>
            <a:r>
              <a:rPr kumimoji="1" lang="en-US" altLang="ja-JP" sz="1200" dirty="0"/>
              <a:t>s)</a:t>
            </a:r>
            <a:endParaRPr kumimoji="1" lang="ja-JP" altLang="en-US" sz="120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95AA897-3556-3AE1-99A4-B73EE0B599BD}"/>
              </a:ext>
            </a:extLst>
          </p:cNvPr>
          <p:cNvSpPr txBox="1"/>
          <p:nvPr/>
        </p:nvSpPr>
        <p:spPr>
          <a:xfrm>
            <a:off x="3692456" y="6509036"/>
            <a:ext cx="5328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Detailed data analysis: poster by K. </a:t>
            </a:r>
            <a:r>
              <a:rPr kumimoji="1" lang="en-US" altLang="ja-JP" dirty="0" err="1"/>
              <a:t>Itahashi</a:t>
            </a:r>
            <a:r>
              <a:rPr kumimoji="1" lang="en-US" altLang="ja-JP" dirty="0"/>
              <a:t> in this WS 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85A4625-B2D8-B842-0F20-1E9126E9E14C}"/>
              </a:ext>
            </a:extLst>
          </p:cNvPr>
          <p:cNvSpPr txBox="1"/>
          <p:nvPr/>
        </p:nvSpPr>
        <p:spPr>
          <a:xfrm>
            <a:off x="2933204" y="348964"/>
            <a:ext cx="15185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dirty="0"/>
              <a:t>Run92 #1885806</a:t>
            </a:r>
            <a:r>
              <a:rPr kumimoji="1" lang="ja-JP" altLang="en-US" sz="1400"/>
              <a:t>　</a:t>
            </a:r>
            <a:endParaRPr lang="ja-JP" altLang="en-US" sz="1400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D58CD4D3-0EB5-19A9-B36A-D67D42C54459}"/>
              </a:ext>
            </a:extLst>
          </p:cNvPr>
          <p:cNvCxnSpPr/>
          <p:nvPr/>
        </p:nvCxnSpPr>
        <p:spPr>
          <a:xfrm flipV="1">
            <a:off x="2146434" y="3859731"/>
            <a:ext cx="208281" cy="91872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D05F7C4-A4DE-361B-BAA3-64906FB09300}"/>
              </a:ext>
            </a:extLst>
          </p:cNvPr>
          <p:cNvSpPr txBox="1"/>
          <p:nvPr/>
        </p:nvSpPr>
        <p:spPr>
          <a:xfrm>
            <a:off x="1154136" y="633146"/>
            <a:ext cx="2937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sz="1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Instability was intentionally induced</a:t>
            </a:r>
            <a:endParaRPr lang="ja-JP" altLang="en-US" sz="1400"/>
          </a:p>
        </p:txBody>
      </p:sp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id="{6FF48CE6-5648-9D76-5C11-0BB242CB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8944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10DC754-D54F-73C1-C822-2EEBD6A32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143"/>
          <a:stretch/>
        </p:blipFill>
        <p:spPr>
          <a:xfrm>
            <a:off x="1828800" y="2473452"/>
            <a:ext cx="5486400" cy="191109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04694AA-D25C-8DA5-C0E8-0B2E9DBE5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91" b="916"/>
          <a:stretch/>
        </p:blipFill>
        <p:spPr>
          <a:xfrm>
            <a:off x="1828800" y="4384547"/>
            <a:ext cx="5486400" cy="114537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9163FBF-ED59-4D31-0413-D9A7D23BC82E}"/>
              </a:ext>
            </a:extLst>
          </p:cNvPr>
          <p:cNvSpPr txBox="1"/>
          <p:nvPr/>
        </p:nvSpPr>
        <p:spPr>
          <a:xfrm>
            <a:off x="2325841" y="2473452"/>
            <a:ext cx="16933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ja-JP" sz="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timingchart2_run92_2_newgnu.plt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E67AE7-7E36-48BE-C860-07D120404546}"/>
              </a:ext>
            </a:extLst>
          </p:cNvPr>
          <p:cNvSpPr txBox="1"/>
          <p:nvPr/>
        </p:nvSpPr>
        <p:spPr>
          <a:xfrm>
            <a:off x="742196" y="804308"/>
            <a:ext cx="85041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・</a:t>
            </a:r>
            <a:r>
              <a:rPr kumimoji="1" lang="en-US" altLang="ja-JP" dirty="0"/>
              <a:t>H and V chromaticity corrections (negative value) are weakened during </a:t>
            </a:r>
            <a:r>
              <a:rPr kumimoji="1" lang="en-US" altLang="ja-JP" dirty="0" err="1"/>
              <a:t>debunching</a:t>
            </a:r>
            <a:r>
              <a:rPr kumimoji="1" lang="en-US" altLang="ja-JP" dirty="0"/>
              <a:t>.</a:t>
            </a:r>
            <a:r>
              <a:rPr kumimoji="1" lang="ja-JP" altLang="en-US"/>
              <a:t>　</a:t>
            </a:r>
            <a:endParaRPr kumimoji="1" lang="en-US" altLang="ja-JP" dirty="0"/>
          </a:p>
          <a:p>
            <a:r>
              <a:rPr kumimoji="1" lang="en-US" altLang="ja-JP" dirty="0"/>
              <a:t>   J-PARC slow extraction needs a zero </a:t>
            </a:r>
            <a:r>
              <a:rPr kumimoji="1" lang="en-US" altLang="ja-JP" dirty="0" err="1"/>
              <a:t>Qx</a:t>
            </a:r>
            <a:r>
              <a:rPr kumimoji="1" lang="en-US" altLang="ja-JP" dirty="0"/>
              <a:t>’ for high slow extraction efficiency. </a:t>
            </a:r>
          </a:p>
          <a:p>
            <a:r>
              <a:rPr kumimoji="1" lang="en-US" altLang="ja-JP" dirty="0"/>
              <a:t>   This weakening is constrained by the power supply limitations.</a:t>
            </a:r>
          </a:p>
          <a:p>
            <a:r>
              <a:rPr kumimoji="1" lang="en-US" altLang="ja-JP" dirty="0"/>
              <a:t>-&gt; partially works to suppress the instability,  but not enough.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5571176-42FB-2C2E-6F23-2813C75E7BE5}"/>
              </a:ext>
            </a:extLst>
          </p:cNvPr>
          <p:cNvSpPr txBox="1"/>
          <p:nvPr/>
        </p:nvSpPr>
        <p:spPr>
          <a:xfrm>
            <a:off x="1906296" y="216213"/>
            <a:ext cx="533915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/>
              <a:t>Direct Transverse  Instability Suppression </a:t>
            </a:r>
            <a:endParaRPr kumimoji="1" lang="ja-JP" altLang="en-US" sz="24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641DA6A-601B-F0BC-3A3C-96F1412C0460}"/>
              </a:ext>
            </a:extLst>
          </p:cNvPr>
          <p:cNvSpPr txBox="1"/>
          <p:nvPr/>
        </p:nvSpPr>
        <p:spPr>
          <a:xfrm>
            <a:off x="3849329" y="2361899"/>
            <a:ext cx="545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dirty="0"/>
              <a:t>P3</a:t>
            </a:r>
            <a:endParaRPr lang="ja-JP" altLang="en-US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77A94833-67D3-FE3C-5D32-9C3B22BD29CC}"/>
              </a:ext>
            </a:extLst>
          </p:cNvPr>
          <p:cNvCxnSpPr>
            <a:cxnSpLocks/>
          </p:cNvCxnSpPr>
          <p:nvPr/>
        </p:nvCxnSpPr>
        <p:spPr>
          <a:xfrm>
            <a:off x="5071816" y="2731231"/>
            <a:ext cx="0" cy="250163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07C6427-F82E-1516-DE0A-9CE145D09D54}"/>
              </a:ext>
            </a:extLst>
          </p:cNvPr>
          <p:cNvSpPr txBox="1"/>
          <p:nvPr/>
        </p:nvSpPr>
        <p:spPr>
          <a:xfrm>
            <a:off x="4695734" y="2319564"/>
            <a:ext cx="962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SX start</a:t>
            </a:r>
            <a:endParaRPr lang="ja-JP" altLang="en-US"/>
          </a:p>
        </p:txBody>
      </p:sp>
      <p:sp>
        <p:nvSpPr>
          <p:cNvPr id="2" name="ドーナツ 1">
            <a:extLst>
              <a:ext uri="{FF2B5EF4-FFF2-40B4-BE49-F238E27FC236}">
                <a16:creationId xmlns:a16="http://schemas.microsoft.com/office/drawing/2014/main" id="{E0425779-3A1E-7548-2DE6-70F787D3224B}"/>
              </a:ext>
            </a:extLst>
          </p:cNvPr>
          <p:cNvSpPr/>
          <p:nvPr/>
        </p:nvSpPr>
        <p:spPr>
          <a:xfrm>
            <a:off x="4019223" y="3816220"/>
            <a:ext cx="676510" cy="568327"/>
          </a:xfrm>
          <a:prstGeom prst="donut">
            <a:avLst>
              <a:gd name="adj" fmla="val 2349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D7944C5-3D66-2CEC-9F6B-99D0E1A85C88}"/>
              </a:ext>
            </a:extLst>
          </p:cNvPr>
          <p:cNvSpPr txBox="1"/>
          <p:nvPr/>
        </p:nvSpPr>
        <p:spPr>
          <a:xfrm rot="16200000">
            <a:off x="1412439" y="3843548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Helvetica" pitchFamily="2" charset="0"/>
              </a:rPr>
              <a:t>chromaticity</a:t>
            </a:r>
            <a:endParaRPr kumimoji="1" lang="ja-JP" altLang="en-US" sz="1200">
              <a:latin typeface="Helvetica" pitchFamily="2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73C555-0CD0-9E21-6ED4-990F9256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1459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C148CB0-0061-F040-A4C3-A852CEC8F6A3}"/>
              </a:ext>
            </a:extLst>
          </p:cNvPr>
          <p:cNvSpPr txBox="1"/>
          <p:nvPr/>
        </p:nvSpPr>
        <p:spPr>
          <a:xfrm>
            <a:off x="520638" y="209850"/>
            <a:ext cx="8504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Our current main strategy to mitigate the instability with e-cloud</a:t>
            </a:r>
          </a:p>
          <a:p>
            <a:r>
              <a:rPr kumimoji="1" lang="en-US" altLang="ja-JP" sz="2400" dirty="0"/>
              <a:t> is to suppress  the longitudinal microwave time structure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8CDB796-F4B4-7B4D-8D93-8ADF10EA5E81}"/>
              </a:ext>
            </a:extLst>
          </p:cNvPr>
          <p:cNvSpPr txBox="1"/>
          <p:nvPr/>
        </p:nvSpPr>
        <p:spPr>
          <a:xfrm>
            <a:off x="6605943" y="4714189"/>
            <a:ext cx="23598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RF manipulations</a:t>
            </a:r>
          </a:p>
          <a:p>
            <a:r>
              <a:rPr kumimoji="1" lang="en-US" altLang="ja-JP" dirty="0"/>
              <a:t>   Phase offset injection</a:t>
            </a:r>
          </a:p>
          <a:p>
            <a:r>
              <a:rPr kumimoji="1" lang="en-US" altLang="ja-JP" dirty="0"/>
              <a:t>   2 step </a:t>
            </a:r>
            <a:r>
              <a:rPr kumimoji="1" lang="en-US" altLang="ja-JP" dirty="0" err="1"/>
              <a:t>debunch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2CD7F52-BBEB-8649-B9EA-484F2322B1A9}"/>
              </a:ext>
            </a:extLst>
          </p:cNvPr>
          <p:cNvSpPr txBox="1"/>
          <p:nvPr/>
        </p:nvSpPr>
        <p:spPr>
          <a:xfrm>
            <a:off x="6605943" y="4213544"/>
            <a:ext cx="2141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Reduce L-impedance</a:t>
            </a:r>
            <a:endParaRPr kumimoji="1" lang="ja-JP" altLang="en-US" u="sng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9772F26-40B3-D89E-9C0F-C308AE7A7C23}"/>
              </a:ext>
            </a:extLst>
          </p:cNvPr>
          <p:cNvSpPr txBox="1"/>
          <p:nvPr/>
        </p:nvSpPr>
        <p:spPr>
          <a:xfrm>
            <a:off x="561259" y="6481643"/>
            <a:ext cx="2848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Increase longitudinal emittance </a:t>
            </a:r>
            <a:endParaRPr kumimoji="1" lang="ja-JP" altLang="en-US" sz="160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7E91A77-4021-735C-CF31-3342A7408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717" y="1700072"/>
            <a:ext cx="4165812" cy="133379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B203FEB-D2B2-38B8-324F-ABC5915F0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829" y="2804770"/>
            <a:ext cx="421776" cy="35148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05D9A18-6A69-8085-F1AD-026C19C6C488}"/>
              </a:ext>
            </a:extLst>
          </p:cNvPr>
          <p:cNvSpPr txBox="1"/>
          <p:nvPr/>
        </p:nvSpPr>
        <p:spPr>
          <a:xfrm>
            <a:off x="5673247" y="3086744"/>
            <a:ext cx="194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local beam current</a:t>
            </a:r>
            <a:endParaRPr kumimoji="1" lang="ja-JP" altLang="en-US"/>
          </a:p>
        </p:txBody>
      </p:sp>
      <p:sp>
        <p:nvSpPr>
          <p:cNvPr id="11" name="フレーム 10">
            <a:extLst>
              <a:ext uri="{FF2B5EF4-FFF2-40B4-BE49-F238E27FC236}">
                <a16:creationId xmlns:a16="http://schemas.microsoft.com/office/drawing/2014/main" id="{A07C3151-889C-B48C-9BF0-AF84196D92A5}"/>
              </a:ext>
            </a:extLst>
          </p:cNvPr>
          <p:cNvSpPr/>
          <p:nvPr/>
        </p:nvSpPr>
        <p:spPr>
          <a:xfrm>
            <a:off x="4228347" y="1871037"/>
            <a:ext cx="414381" cy="1049482"/>
          </a:xfrm>
          <a:prstGeom prst="frame">
            <a:avLst>
              <a:gd name="adj1" fmla="val 433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BB8349D-B184-C12D-C653-C2D916079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187" y="3121678"/>
            <a:ext cx="382888" cy="355539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D42B74A-5107-2A95-AC4A-3D9D6EDB161C}"/>
              </a:ext>
            </a:extLst>
          </p:cNvPr>
          <p:cNvSpPr txBox="1"/>
          <p:nvPr/>
        </p:nvSpPr>
        <p:spPr>
          <a:xfrm>
            <a:off x="5673247" y="2795844"/>
            <a:ext cx="293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local rms-momentum spread</a:t>
            </a:r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32540ED4-25BF-12DC-63AE-3B8175DBF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283" y="4863724"/>
            <a:ext cx="1595565" cy="155664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28FA59B-8994-F1A1-9096-7E00FABF85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56" y="3184106"/>
            <a:ext cx="2063906" cy="1600580"/>
          </a:xfrm>
          <a:prstGeom prst="rect">
            <a:avLst/>
          </a:prstGeom>
        </p:spPr>
      </p:pic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E74D1C00-30E4-2457-6572-EF340A70781B}"/>
              </a:ext>
            </a:extLst>
          </p:cNvPr>
          <p:cNvCxnSpPr/>
          <p:nvPr/>
        </p:nvCxnSpPr>
        <p:spPr>
          <a:xfrm>
            <a:off x="1657387" y="3467016"/>
            <a:ext cx="0" cy="1099736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F82A9A5-6D9C-C08A-98F3-F2D56B5546FC}"/>
              </a:ext>
            </a:extLst>
          </p:cNvPr>
          <p:cNvSpPr txBox="1"/>
          <p:nvPr/>
        </p:nvSpPr>
        <p:spPr>
          <a:xfrm>
            <a:off x="985704" y="3106090"/>
            <a:ext cx="841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large </a:t>
            </a:r>
            <a:r>
              <a:rPr kumimoji="1" lang="en-US" altLang="ja-JP" sz="1200" i="1" dirty="0" err="1">
                <a:latin typeface="Symbol" pitchFamily="2" charset="2"/>
              </a:rPr>
              <a:t>D</a:t>
            </a:r>
            <a:r>
              <a:rPr kumimoji="1" lang="en-US" altLang="ja-JP" sz="1200" i="1" dirty="0" err="1"/>
              <a:t>p</a:t>
            </a:r>
            <a:r>
              <a:rPr kumimoji="1" lang="en-US" altLang="ja-JP" sz="1200" i="1" dirty="0"/>
              <a:t>/p</a:t>
            </a:r>
          </a:p>
          <a:p>
            <a:r>
              <a:rPr kumimoji="1" lang="en-US" altLang="ja-JP" sz="1200" dirty="0"/>
              <a:t>large </a:t>
            </a:r>
            <a:r>
              <a:rPr kumimoji="1" lang="en-US" altLang="ja-JP" sz="1200" i="1" dirty="0" err="1"/>
              <a:t>eI</a:t>
            </a:r>
            <a:endParaRPr kumimoji="1" lang="ja-JP" altLang="en-US" sz="1200" i="1"/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0B6CC598-D000-FDF7-AC5C-771E60AB898F}"/>
              </a:ext>
            </a:extLst>
          </p:cNvPr>
          <p:cNvCxnSpPr>
            <a:cxnSpLocks/>
          </p:cNvCxnSpPr>
          <p:nvPr/>
        </p:nvCxnSpPr>
        <p:spPr>
          <a:xfrm>
            <a:off x="1860066" y="5691560"/>
            <a:ext cx="0" cy="365202"/>
          </a:xfrm>
          <a:prstGeom prst="straightConnector1">
            <a:avLst/>
          </a:prstGeom>
          <a:ln w="254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794C728F-CB9F-7FA7-DDB1-B53687C874CE}"/>
              </a:ext>
            </a:extLst>
          </p:cNvPr>
          <p:cNvCxnSpPr>
            <a:cxnSpLocks/>
          </p:cNvCxnSpPr>
          <p:nvPr/>
        </p:nvCxnSpPr>
        <p:spPr>
          <a:xfrm flipV="1">
            <a:off x="1860065" y="5180838"/>
            <a:ext cx="0" cy="424167"/>
          </a:xfrm>
          <a:prstGeom prst="straightConnector1">
            <a:avLst/>
          </a:prstGeom>
          <a:ln w="254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41AE1F94-DA9B-278C-D422-F5E218D9D8B0}"/>
              </a:ext>
            </a:extLst>
          </p:cNvPr>
          <p:cNvCxnSpPr>
            <a:cxnSpLocks/>
          </p:cNvCxnSpPr>
          <p:nvPr/>
        </p:nvCxnSpPr>
        <p:spPr>
          <a:xfrm>
            <a:off x="1768414" y="3368688"/>
            <a:ext cx="28382" cy="2931706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E45F350F-04E4-AA28-7C81-EB941041BB86}"/>
              </a:ext>
            </a:extLst>
          </p:cNvPr>
          <p:cNvCxnSpPr>
            <a:cxnSpLocks/>
          </p:cNvCxnSpPr>
          <p:nvPr/>
        </p:nvCxnSpPr>
        <p:spPr>
          <a:xfrm>
            <a:off x="1891912" y="3352805"/>
            <a:ext cx="45828" cy="296347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4A243AA-7B0F-CB61-E510-4ED58DD61589}"/>
              </a:ext>
            </a:extLst>
          </p:cNvPr>
          <p:cNvSpPr txBox="1"/>
          <p:nvPr/>
        </p:nvSpPr>
        <p:spPr>
          <a:xfrm>
            <a:off x="1334649" y="6186936"/>
            <a:ext cx="1232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dirty="0"/>
              <a:t>local space</a:t>
            </a:r>
            <a:endParaRPr kumimoji="1" lang="ja-JP" altLang="en-US" sz="140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4E0F5EA-DFCF-0F05-DF08-02894C47D13E}"/>
              </a:ext>
            </a:extLst>
          </p:cNvPr>
          <p:cNvSpPr txBox="1"/>
          <p:nvPr/>
        </p:nvSpPr>
        <p:spPr>
          <a:xfrm>
            <a:off x="568926" y="5035320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small  </a:t>
            </a:r>
            <a:r>
              <a:rPr kumimoji="1" lang="en-US" altLang="ja-JP" sz="1200" i="1" dirty="0" err="1">
                <a:latin typeface="Symbol" pitchFamily="2" charset="2"/>
              </a:rPr>
              <a:t>D</a:t>
            </a:r>
            <a:r>
              <a:rPr kumimoji="1" lang="en-US" altLang="ja-JP" sz="1200" i="1" dirty="0" err="1"/>
              <a:t>p</a:t>
            </a:r>
            <a:r>
              <a:rPr kumimoji="1" lang="en-US" altLang="ja-JP" sz="1200" i="1" dirty="0"/>
              <a:t>/p</a:t>
            </a:r>
          </a:p>
          <a:p>
            <a:r>
              <a:rPr kumimoji="1" lang="en-US" altLang="ja-JP" sz="1200" dirty="0"/>
              <a:t>small </a:t>
            </a:r>
            <a:r>
              <a:rPr kumimoji="1" lang="en-US" altLang="ja-JP" sz="1200" i="1" dirty="0" err="1"/>
              <a:t>eI</a:t>
            </a:r>
            <a:endParaRPr kumimoji="1" lang="ja-JP" altLang="en-US" sz="1200" i="1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EB55A2C-A67B-5D97-2826-C7A604DCA5F7}"/>
              </a:ext>
            </a:extLst>
          </p:cNvPr>
          <p:cNvSpPr txBox="1"/>
          <p:nvPr/>
        </p:nvSpPr>
        <p:spPr>
          <a:xfrm>
            <a:off x="452902" y="4749113"/>
            <a:ext cx="998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u="sng" dirty="0"/>
              <a:t>in </a:t>
            </a:r>
            <a:r>
              <a:rPr kumimoji="1" lang="en-US" altLang="ja-JP" sz="1400" u="sng" dirty="0" err="1"/>
              <a:t>debunch</a:t>
            </a:r>
            <a:endParaRPr kumimoji="1" lang="ja-JP" altLang="en-US" sz="1400" u="sng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12ED2EB-9B43-962B-D6FC-B4BC66E64755}"/>
              </a:ext>
            </a:extLst>
          </p:cNvPr>
          <p:cNvSpPr txBox="1"/>
          <p:nvPr/>
        </p:nvSpPr>
        <p:spPr>
          <a:xfrm>
            <a:off x="310436" y="2920519"/>
            <a:ext cx="13438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u="sng" dirty="0"/>
              <a:t>Before </a:t>
            </a:r>
            <a:r>
              <a:rPr kumimoji="1" lang="en-US" altLang="ja-JP" sz="1400" u="sng" dirty="0" err="1"/>
              <a:t>debunch</a:t>
            </a:r>
            <a:endParaRPr kumimoji="1" lang="ja-JP" altLang="en-US" sz="1400" u="sng"/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5B63EECB-92DB-4C22-8AD2-C9CA61E7B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186319" y="3946966"/>
            <a:ext cx="306862" cy="784203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406459AF-5D47-B991-8531-4A99019BD5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179658" y="5003396"/>
            <a:ext cx="306862" cy="784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573369C6-7C46-B623-5A31-C348AA9990B4}"/>
                  </a:ext>
                </a:extLst>
              </p:cNvPr>
              <p:cNvSpPr txBox="1"/>
              <p:nvPr/>
            </p:nvSpPr>
            <p:spPr>
              <a:xfrm rot="16200000">
                <a:off x="3091109" y="4639468"/>
                <a:ext cx="4347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kumimoji="1" lang="ja-JP" altLang="en-US" sz="2000"/>
              </a:p>
            </p:txBody>
          </p:sp>
        </mc:Choice>
        <mc:Fallback xmlns="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573369C6-7C46-B623-5A31-C348AA999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091109" y="4639468"/>
                <a:ext cx="434734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フレーム 52">
            <a:extLst>
              <a:ext uri="{FF2B5EF4-FFF2-40B4-BE49-F238E27FC236}">
                <a16:creationId xmlns:a16="http://schemas.microsoft.com/office/drawing/2014/main" id="{4F14284C-BF2F-351E-2E06-FEA9459A0035}"/>
              </a:ext>
            </a:extLst>
          </p:cNvPr>
          <p:cNvSpPr/>
          <p:nvPr/>
        </p:nvSpPr>
        <p:spPr>
          <a:xfrm>
            <a:off x="2940987" y="3874065"/>
            <a:ext cx="817226" cy="1927734"/>
          </a:xfrm>
          <a:prstGeom prst="frame">
            <a:avLst>
              <a:gd name="adj1" fmla="val 142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B54CC7B3-E62C-8714-2DCE-BACA4FDE15BB}"/>
              </a:ext>
            </a:extLst>
          </p:cNvPr>
          <p:cNvSpPr txBox="1"/>
          <p:nvPr/>
        </p:nvSpPr>
        <p:spPr>
          <a:xfrm>
            <a:off x="6573278" y="5687430"/>
            <a:ext cx="121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/>
              <a:t>Enlarge  </a:t>
            </a:r>
            <a:r>
              <a:rPr kumimoji="1" lang="en-US" altLang="ja-JP" u="sng" dirty="0">
                <a:latin typeface="Symbol" pitchFamily="2" charset="2"/>
              </a:rPr>
              <a:t>|</a:t>
            </a:r>
            <a:r>
              <a:rPr kumimoji="1" lang="en-US" altLang="ja-JP" i="1" u="sng" dirty="0">
                <a:latin typeface="Symbol" pitchFamily="2" charset="2"/>
              </a:rPr>
              <a:t>h</a:t>
            </a:r>
            <a:r>
              <a:rPr kumimoji="1" lang="en-US" altLang="ja-JP" u="sng" dirty="0">
                <a:latin typeface="Symbol" pitchFamily="2" charset="2"/>
              </a:rPr>
              <a:t>|</a:t>
            </a:r>
            <a:endParaRPr kumimoji="1" lang="ja-JP" altLang="en-US" u="sng">
              <a:latin typeface="Symbol" pitchFamily="2" charset="2"/>
            </a:endParaRPr>
          </a:p>
        </p:txBody>
      </p: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7B834A78-7651-C0FF-C0A3-1FD4CD2C18BD}"/>
              </a:ext>
            </a:extLst>
          </p:cNvPr>
          <p:cNvCxnSpPr>
            <a:cxnSpLocks/>
          </p:cNvCxnSpPr>
          <p:nvPr/>
        </p:nvCxnSpPr>
        <p:spPr>
          <a:xfrm flipH="1">
            <a:off x="3108421" y="2756836"/>
            <a:ext cx="1100913" cy="1067302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図 62">
            <a:extLst>
              <a:ext uri="{FF2B5EF4-FFF2-40B4-BE49-F238E27FC236}">
                <a16:creationId xmlns:a16="http://schemas.microsoft.com/office/drawing/2014/main" id="{DF2799A4-CAD1-7C56-DF4D-62D6E0887A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3887" y="4490527"/>
            <a:ext cx="1777437" cy="2086336"/>
          </a:xfrm>
          <a:prstGeom prst="rect">
            <a:avLst/>
          </a:prstGeom>
        </p:spPr>
      </p:pic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0A6CB96C-7CC2-583A-5C82-6AA5AC3CC082}"/>
              </a:ext>
            </a:extLst>
          </p:cNvPr>
          <p:cNvSpPr txBox="1"/>
          <p:nvPr/>
        </p:nvSpPr>
        <p:spPr>
          <a:xfrm>
            <a:off x="3993079" y="4136600"/>
            <a:ext cx="2382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Phase jump did not work well</a:t>
            </a:r>
          </a:p>
          <a:p>
            <a:r>
              <a:rPr kumimoji="1" lang="en-US" altLang="ja-JP" sz="1400" dirty="0"/>
              <a:t>in the early beam test. </a:t>
            </a:r>
            <a:endParaRPr kumimoji="1" lang="ja-JP" altLang="en-US" sz="1400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0E3D0766-6B56-F537-C872-CDEFE2675D44}"/>
              </a:ext>
            </a:extLst>
          </p:cNvPr>
          <p:cNvSpPr txBox="1"/>
          <p:nvPr/>
        </p:nvSpPr>
        <p:spPr>
          <a:xfrm>
            <a:off x="4211695" y="6479562"/>
            <a:ext cx="1573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HB2018, M. </a:t>
            </a:r>
            <a:r>
              <a:rPr kumimoji="1" lang="en-US" altLang="ja-JP" sz="1200" dirty="0" err="1"/>
              <a:t>Tomizawa</a:t>
            </a:r>
            <a:endParaRPr kumimoji="1" lang="ja-JP" altLang="en-US" sz="12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5CAFC9C-B282-4B29-3E73-6171D82E65D4}"/>
              </a:ext>
            </a:extLst>
          </p:cNvPr>
          <p:cNvSpPr txBox="1"/>
          <p:nvPr/>
        </p:nvSpPr>
        <p:spPr>
          <a:xfrm>
            <a:off x="1985655" y="6858000"/>
            <a:ext cx="2165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Debunching</a:t>
            </a:r>
            <a:r>
              <a:rPr kumimoji="1" lang="en-US" altLang="ja-JP" dirty="0"/>
              <a:t> progress</a:t>
            </a:r>
          </a:p>
          <a:p>
            <a:r>
              <a:rPr kumimoji="1" lang="en" altLang="ja-JP" dirty="0"/>
              <a:t>tougher</a:t>
            </a:r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E68BAFA-2F73-A9E6-374A-DDC43CE1C57E}"/>
              </a:ext>
            </a:extLst>
          </p:cNvPr>
          <p:cNvSpPr txBox="1"/>
          <p:nvPr/>
        </p:nvSpPr>
        <p:spPr>
          <a:xfrm>
            <a:off x="924852" y="1224081"/>
            <a:ext cx="7151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u="sng" dirty="0"/>
              <a:t>Longitudinal microwave instability threshold (Keil-Schnell criterion)</a:t>
            </a:r>
            <a:endParaRPr kumimoji="1" lang="ja-JP" altLang="en-US" sz="2000" u="sng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337D2FDB-728F-719E-9A6B-4390C0495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232F-F521-4E4D-AC5A-B6911A56F08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7761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37151</TotalTime>
  <Words>1865</Words>
  <Application>Microsoft Macintosh PowerPoint</Application>
  <PresentationFormat>画面に合わせる (4:3)</PresentationFormat>
  <Paragraphs>374</Paragraphs>
  <Slides>25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8" baseType="lpstr">
      <vt:lpstr>-webkit-standard</vt:lpstr>
      <vt:lpstr>Liberation Sans</vt:lpstr>
      <vt:lpstr>Times</vt:lpstr>
      <vt:lpstr>游ゴシック</vt:lpstr>
      <vt:lpstr>Arial</vt:lpstr>
      <vt:lpstr>Calibri</vt:lpstr>
      <vt:lpstr>Calibri Light</vt:lpstr>
      <vt:lpstr>Cambria Math</vt:lpstr>
      <vt:lpstr>Helvetica</vt:lpstr>
      <vt:lpstr>Menlo</vt:lpstr>
      <vt:lpstr>Symbol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正人 冨澤</dc:creator>
  <cp:lastModifiedBy>正人 冨澤</cp:lastModifiedBy>
  <cp:revision>178</cp:revision>
  <cp:lastPrinted>2025-10-06T17:39:37Z</cp:lastPrinted>
  <dcterms:created xsi:type="dcterms:W3CDTF">2025-09-10T04:49:16Z</dcterms:created>
  <dcterms:modified xsi:type="dcterms:W3CDTF">2025-10-06T17:52:35Z</dcterms:modified>
</cp:coreProperties>
</file>